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 id="2147483682" r:id="rId6"/>
    <p:sldMasterId id="2147483694" r:id="rId7"/>
  </p:sldMasterIdLst>
  <p:notesMasterIdLst>
    <p:notesMasterId r:id="rId44"/>
  </p:notesMasterIdLst>
  <p:sldIdLst>
    <p:sldId id="1294" r:id="rId8"/>
    <p:sldId id="1318" r:id="rId9"/>
    <p:sldId id="1319" r:id="rId10"/>
    <p:sldId id="1334" r:id="rId11"/>
    <p:sldId id="1321" r:id="rId12"/>
    <p:sldId id="1322" r:id="rId13"/>
    <p:sldId id="1338" r:id="rId14"/>
    <p:sldId id="267" r:id="rId15"/>
    <p:sldId id="268" r:id="rId16"/>
    <p:sldId id="1320" r:id="rId17"/>
    <p:sldId id="1324" r:id="rId18"/>
    <p:sldId id="1339" r:id="rId19"/>
    <p:sldId id="266" r:id="rId20"/>
    <p:sldId id="263" r:id="rId21"/>
    <p:sldId id="271" r:id="rId22"/>
    <p:sldId id="1325" r:id="rId23"/>
    <p:sldId id="272" r:id="rId24"/>
    <p:sldId id="273" r:id="rId25"/>
    <p:sldId id="274" r:id="rId26"/>
    <p:sldId id="275" r:id="rId27"/>
    <p:sldId id="1326" r:id="rId28"/>
    <p:sldId id="1327" r:id="rId29"/>
    <p:sldId id="1335" r:id="rId30"/>
    <p:sldId id="1329" r:id="rId31"/>
    <p:sldId id="1328" r:id="rId32"/>
    <p:sldId id="1331" r:id="rId33"/>
    <p:sldId id="1336" r:id="rId34"/>
    <p:sldId id="258" r:id="rId35"/>
    <p:sldId id="259" r:id="rId36"/>
    <p:sldId id="260" r:id="rId37"/>
    <p:sldId id="262" r:id="rId38"/>
    <p:sldId id="1332" r:id="rId39"/>
    <p:sldId id="368" r:id="rId40"/>
    <p:sldId id="355" r:id="rId41"/>
    <p:sldId id="321" r:id="rId42"/>
    <p:sldId id="357" r:id="rId4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77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7" autoAdjust="0"/>
    <p:restoredTop sz="88921" autoAdjust="0"/>
  </p:normalViewPr>
  <p:slideViewPr>
    <p:cSldViewPr snapToGrid="0">
      <p:cViewPr varScale="1">
        <p:scale>
          <a:sx n="109" d="100"/>
          <a:sy n="109" d="100"/>
        </p:scale>
        <p:origin x="96"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AAE2646-0083-415C-845F-E3A2180BE585}" type="datetimeFigureOut">
              <a:rPr lang="en-US" smtClean="0"/>
              <a:t>1/18/2024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B77CAFAC-D9FB-45F5-9A30-693A9BD4ACE2}" type="slidenum">
              <a:rPr lang="en-US" smtClean="0"/>
              <a:t>‹#›</a:t>
            </a:fld>
            <a:endParaRPr lang="en-US"/>
          </a:p>
        </p:txBody>
      </p:sp>
    </p:spTree>
    <p:extLst>
      <p:ext uri="{BB962C8B-B14F-4D97-AF65-F5344CB8AC3E}">
        <p14:creationId xmlns:p14="http://schemas.microsoft.com/office/powerpoint/2010/main" val="2576154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public.asu.edu/~davidpm/classes/publications/2008BehaviorResearchMethods.pdf"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public.asu.edu/~davidpm/classes/publications/2008BehaviorResearchMethods.pdf"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5592bb1d1_0_13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5592bb1d1_0_13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5592bb1d1_0_9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5592bb1d1_0_9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5592bb1d1_0_10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5592bb1d1_0_10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5592bb1d1_0_16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5592bb1d1_0_16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5592bb1d1_0_8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5592bb1d1_0_8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5f6fd30c9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5f6fd30c9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832f05e20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832f05e20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617290a1d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617290a1d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endParaRPr/>
          </a:p>
        </p:txBody>
      </p:sp>
    </p:spTree>
    <p:extLst>
      <p:ext uri="{BB962C8B-B14F-4D97-AF65-F5344CB8AC3E}">
        <p14:creationId xmlns:p14="http://schemas.microsoft.com/office/powerpoint/2010/main" val="104906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617290a1d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617290a1d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endParaRPr/>
          </a:p>
        </p:txBody>
      </p:sp>
    </p:spTree>
    <p:extLst>
      <p:ext uri="{BB962C8B-B14F-4D97-AF65-F5344CB8AC3E}">
        <p14:creationId xmlns:p14="http://schemas.microsoft.com/office/powerpoint/2010/main" val="3217296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617290a1d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617290a1d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endParaRPr/>
          </a:p>
        </p:txBody>
      </p:sp>
    </p:spTree>
    <p:extLst>
      <p:ext uri="{BB962C8B-B14F-4D97-AF65-F5344CB8AC3E}">
        <p14:creationId xmlns:p14="http://schemas.microsoft.com/office/powerpoint/2010/main" val="2204478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617290a1d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617290a1d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5592bb1d1_0_14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5592bb1d1_0_14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617290a1d_0_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617290a1d_0_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r>
              <a:rPr lang="en" u="sng" dirty="0">
                <a:solidFill>
                  <a:schemeClr val="hlink"/>
                </a:solidFill>
                <a:hlinkClick r:id="rId3"/>
              </a:rPr>
              <a:t>http://www.public.asu.edu/~davidpm/classes/publications/2008BehaviorResearchMethods.pdf</a:t>
            </a:r>
            <a:r>
              <a:rPr lang="en" dirty="0"/>
              <a:t> </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617290a1d_0_7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617290a1d_0_78: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r>
              <a:rPr lang="en" u="sng">
                <a:solidFill>
                  <a:schemeClr val="hlink"/>
                </a:solidFill>
                <a:hlinkClick r:id="rId3"/>
              </a:rPr>
              <a:t>http://www.public.asu.edu/~davidpm/classes/publications/2008BehaviorResearchMethods.pdf</a:t>
            </a:r>
            <a:r>
              <a:rPr lang="en"/>
              <a: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617290a1d_0_18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617290a1d_0_18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617290a1d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617290a1d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endParaRPr/>
          </a:p>
        </p:txBody>
      </p:sp>
    </p:spTree>
    <p:extLst>
      <p:ext uri="{BB962C8B-B14F-4D97-AF65-F5344CB8AC3E}">
        <p14:creationId xmlns:p14="http://schemas.microsoft.com/office/powerpoint/2010/main" val="3914095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Independent means the outcome of any one trial has no effect on the error term for any other trial</a:t>
            </a:r>
          </a:p>
          <a:p>
            <a:r>
              <a:rPr lang="en-US" dirty="0"/>
              <a:t>The regression is simple, linear in the parameters and linear in the predictor</a:t>
            </a:r>
          </a:p>
          <a:p>
            <a:r>
              <a:rPr lang="en-US" altLang="en-US" dirty="0"/>
              <a:t>Explanatory and Response Variables are Numeric</a:t>
            </a:r>
          </a:p>
          <a:p>
            <a:r>
              <a:rPr lang="en-US" altLang="en-US" dirty="0"/>
              <a:t>Relationship between the mean of the response variable and the level of the explanatory variable assumed to be approximately linear (straight line)</a:t>
            </a:r>
          </a:p>
          <a:p>
            <a:endParaRPr lang="en-US" dirty="0"/>
          </a:p>
        </p:txBody>
      </p:sp>
      <p:sp>
        <p:nvSpPr>
          <p:cNvPr id="4" name="Slide Number Placeholder 3"/>
          <p:cNvSpPr>
            <a:spLocks noGrp="1"/>
          </p:cNvSpPr>
          <p:nvPr>
            <p:ph type="sldNum" sz="quarter" idx="5"/>
          </p:nvPr>
        </p:nvSpPr>
        <p:spPr/>
        <p:txBody>
          <a:bodyPr/>
          <a:lstStyle/>
          <a:p>
            <a:pPr defTabSz="966612">
              <a:defRPr/>
            </a:pPr>
            <a:fld id="{C3BCF90D-E7D4-4E5F-AFBD-9DC01811C13C}" type="slidenum">
              <a:rPr lang="en-US">
                <a:solidFill>
                  <a:prstClr val="black"/>
                </a:solidFill>
                <a:latin typeface="Calibri" panose="020F0502020204030204"/>
              </a:rPr>
              <a:pPr defTabSz="966612">
                <a:defRPr/>
              </a:pPr>
              <a:t>5</a:t>
            </a:fld>
            <a:endParaRPr lang="en-US">
              <a:solidFill>
                <a:prstClr val="black"/>
              </a:solidFill>
              <a:latin typeface="Calibri" panose="020F0502020204030204"/>
            </a:endParaRPr>
          </a:p>
        </p:txBody>
      </p:sp>
    </p:spTree>
    <p:extLst>
      <p:ext uri="{BB962C8B-B14F-4D97-AF65-F5344CB8AC3E}">
        <p14:creationId xmlns:p14="http://schemas.microsoft.com/office/powerpoint/2010/main" val="4294320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a:t>
            </a:r>
          </a:p>
          <a:p>
            <a:r>
              <a:rPr lang="en-US" dirty="0"/>
              <a:t>2</a:t>
            </a:r>
          </a:p>
        </p:txBody>
      </p:sp>
      <p:sp>
        <p:nvSpPr>
          <p:cNvPr id="4" name="Slide Number Placeholder 3"/>
          <p:cNvSpPr>
            <a:spLocks noGrp="1"/>
          </p:cNvSpPr>
          <p:nvPr>
            <p:ph type="sldNum" sz="quarter" idx="5"/>
          </p:nvPr>
        </p:nvSpPr>
        <p:spPr/>
        <p:txBody>
          <a:bodyPr/>
          <a:lstStyle/>
          <a:p>
            <a:fld id="{B77CAFAC-D9FB-45F5-9A30-693A9BD4ACE2}" type="slidenum">
              <a:rPr lang="en-US" smtClean="0"/>
              <a:t>6</a:t>
            </a:fld>
            <a:endParaRPr lang="en-US"/>
          </a:p>
        </p:txBody>
      </p:sp>
    </p:spTree>
    <p:extLst>
      <p:ext uri="{BB962C8B-B14F-4D97-AF65-F5344CB8AC3E}">
        <p14:creationId xmlns:p14="http://schemas.microsoft.com/office/powerpoint/2010/main" val="955944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0f29dfd29_0_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0f29dfd29_0_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endParaRPr/>
          </a:p>
        </p:txBody>
      </p:sp>
    </p:spTree>
    <p:extLst>
      <p:ext uri="{BB962C8B-B14F-4D97-AF65-F5344CB8AC3E}">
        <p14:creationId xmlns:p14="http://schemas.microsoft.com/office/powerpoint/2010/main" val="3254241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5592bb1d1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5592bb1d1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5592bb1d1_0_6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5592bb1d1_0_6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0f29dfd29_0_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0f29dfd29_0_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5592bb1d1_0_10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5592bb1d1_0_10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1/18/2024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06142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600200" y="0"/>
            <a:ext cx="5029200" cy="594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Tree>
    <p:extLst>
      <p:ext uri="{BB962C8B-B14F-4D97-AF65-F5344CB8AC3E}">
        <p14:creationId xmlns:p14="http://schemas.microsoft.com/office/powerpoint/2010/main" val="196269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342134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pic>
        <p:nvPicPr>
          <p:cNvPr id="11" name="Picture 10" descr="Closeup of green plant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pic>
        <p:nvPicPr>
          <p:cNvPr id="9" name="Picture 8" descr="Wave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spTree>
    <p:extLst>
      <p:ext uri="{BB962C8B-B14F-4D97-AF65-F5344CB8AC3E}">
        <p14:creationId xmlns:p14="http://schemas.microsoft.com/office/powerpoint/2010/main" val="359752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376903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09699" y="2434147"/>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34147"/>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9CD8D479-8942-46E8-A226-A4E01F7A105C}" type="slidenum">
              <a:rPr/>
              <a:t>‹#›</a:t>
            </a:fld>
            <a:endParaRPr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376197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243401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309590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4" y="919616"/>
            <a:ext cx="4155622" cy="2532888"/>
          </a:xfrm>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682434" y="3502152"/>
            <a:ext cx="4155622" cy="2479548"/>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395912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5" y="919616"/>
            <a:ext cx="4155622" cy="2532888"/>
          </a:xfrm>
        </p:spPr>
        <p:txBody>
          <a:bodyPr anchor="b"/>
          <a:lstStyle>
            <a:lvl1pPr>
              <a:defRPr sz="320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82435" y="3502152"/>
            <a:ext cx="4155622" cy="2479547"/>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113154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159213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339576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190500"/>
            <a:ext cx="7734300" cy="5986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38772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cxnSp>
        <p:nvCxnSpPr>
          <p:cNvPr id="10" name="Google Shape;10;p2"/>
          <p:cNvCxnSpPr/>
          <p:nvPr/>
        </p:nvCxnSpPr>
        <p:spPr>
          <a:xfrm>
            <a:off x="9343647" y="4235851"/>
            <a:ext cx="7496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2100047" y="4211003"/>
            <a:ext cx="7496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338859" y="1362700"/>
            <a:ext cx="9515557" cy="2032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338868" y="5292133"/>
            <a:ext cx="9515557" cy="2032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338867" y="2335685"/>
            <a:ext cx="9515600" cy="13632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7200"/>
            </a:lvl1pPr>
            <a:lvl2pPr lvl="1" algn="ctr">
              <a:spcBef>
                <a:spcPts val="0"/>
              </a:spcBef>
              <a:spcAft>
                <a:spcPts val="0"/>
              </a:spcAft>
              <a:buSzPts val="5400"/>
              <a:buNone/>
              <a:defRPr sz="7200"/>
            </a:lvl2pPr>
            <a:lvl3pPr lvl="2" algn="ctr">
              <a:spcBef>
                <a:spcPts val="0"/>
              </a:spcBef>
              <a:spcAft>
                <a:spcPts val="0"/>
              </a:spcAft>
              <a:buSzPts val="5400"/>
              <a:buNone/>
              <a:defRPr sz="7200"/>
            </a:lvl3pPr>
            <a:lvl4pPr lvl="3" algn="ctr">
              <a:spcBef>
                <a:spcPts val="0"/>
              </a:spcBef>
              <a:spcAft>
                <a:spcPts val="0"/>
              </a:spcAft>
              <a:buSzPts val="5400"/>
              <a:buNone/>
              <a:defRPr sz="7200"/>
            </a:lvl4pPr>
            <a:lvl5pPr lvl="4" algn="ctr">
              <a:spcBef>
                <a:spcPts val="0"/>
              </a:spcBef>
              <a:spcAft>
                <a:spcPts val="0"/>
              </a:spcAft>
              <a:buSzPts val="5400"/>
              <a:buNone/>
              <a:defRPr sz="7200"/>
            </a:lvl5pPr>
            <a:lvl6pPr lvl="5" algn="ctr">
              <a:spcBef>
                <a:spcPts val="0"/>
              </a:spcBef>
              <a:spcAft>
                <a:spcPts val="0"/>
              </a:spcAft>
              <a:buSzPts val="5400"/>
              <a:buNone/>
              <a:defRPr sz="7200"/>
            </a:lvl6pPr>
            <a:lvl7pPr lvl="6" algn="ctr">
              <a:spcBef>
                <a:spcPts val="0"/>
              </a:spcBef>
              <a:spcAft>
                <a:spcPts val="0"/>
              </a:spcAft>
              <a:buSzPts val="5400"/>
              <a:buNone/>
              <a:defRPr sz="7200"/>
            </a:lvl7pPr>
            <a:lvl8pPr lvl="7" algn="ctr">
              <a:spcBef>
                <a:spcPts val="0"/>
              </a:spcBef>
              <a:spcAft>
                <a:spcPts val="0"/>
              </a:spcAft>
              <a:buSzPts val="5400"/>
              <a:buNone/>
              <a:defRPr sz="7200"/>
            </a:lvl8pPr>
            <a:lvl9pPr lvl="8" algn="ctr">
              <a:spcBef>
                <a:spcPts val="0"/>
              </a:spcBef>
              <a:spcAft>
                <a:spcPts val="0"/>
              </a:spcAft>
              <a:buSzPts val="5400"/>
              <a:buNone/>
              <a:defRPr sz="7200"/>
            </a:lvl9pPr>
          </a:lstStyle>
          <a:p>
            <a:endParaRPr/>
          </a:p>
        </p:txBody>
      </p:sp>
      <p:sp>
        <p:nvSpPr>
          <p:cNvPr id="19" name="Google Shape;19;p2"/>
          <p:cNvSpPr txBox="1">
            <a:spLocks noGrp="1"/>
          </p:cNvSpPr>
          <p:nvPr>
            <p:ph type="subTitle" idx="1"/>
          </p:nvPr>
        </p:nvSpPr>
        <p:spPr>
          <a:xfrm>
            <a:off x="2849633" y="3800052"/>
            <a:ext cx="649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a:endParaRPr/>
          </a:p>
        </p:txBody>
      </p:sp>
      <p:sp>
        <p:nvSpPr>
          <p:cNvPr id="20" name="Google Shape;20;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01626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
          <p:cNvSpPr/>
          <p:nvPr/>
        </p:nvSpPr>
        <p:spPr>
          <a:xfrm>
            <a:off x="-67" y="3429200"/>
            <a:ext cx="12192000" cy="3428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3"/>
          <p:cNvSpPr txBox="1">
            <a:spLocks noGrp="1"/>
          </p:cNvSpPr>
          <p:nvPr>
            <p:ph type="title"/>
          </p:nvPr>
        </p:nvSpPr>
        <p:spPr>
          <a:xfrm>
            <a:off x="415600" y="1086400"/>
            <a:ext cx="11428400" cy="125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9798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00" y="6727600"/>
            <a:ext cx="12192000" cy="130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15600" y="1688433"/>
            <a:ext cx="11360800" cy="4403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9" name="Google Shape;2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993259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415600" y="1688233"/>
            <a:ext cx="5333200" cy="440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3" name="Google Shape;33;p5"/>
          <p:cNvSpPr txBox="1">
            <a:spLocks noGrp="1"/>
          </p:cNvSpPr>
          <p:nvPr>
            <p:ph type="body" idx="2"/>
          </p:nvPr>
        </p:nvSpPr>
        <p:spPr>
          <a:xfrm>
            <a:off x="6443200" y="1688233"/>
            <a:ext cx="5333200" cy="440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4" name="Google Shape;3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993459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064561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0" name="Google Shape;4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41" name="Google Shape;4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298706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653667" y="701800"/>
            <a:ext cx="74848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7200" b="0">
                <a:solidFill>
                  <a:schemeClr val="dk2"/>
                </a:solidFill>
              </a:defRPr>
            </a:lvl1pPr>
            <a:lvl2pPr lvl="1">
              <a:spcBef>
                <a:spcPts val="0"/>
              </a:spcBef>
              <a:spcAft>
                <a:spcPts val="0"/>
              </a:spcAft>
              <a:buClr>
                <a:schemeClr val="dk2"/>
              </a:buClr>
              <a:buSzPts val="5400"/>
              <a:buNone/>
              <a:defRPr sz="7200" b="0">
                <a:solidFill>
                  <a:schemeClr val="dk2"/>
                </a:solidFill>
              </a:defRPr>
            </a:lvl2pPr>
            <a:lvl3pPr lvl="2">
              <a:spcBef>
                <a:spcPts val="0"/>
              </a:spcBef>
              <a:spcAft>
                <a:spcPts val="0"/>
              </a:spcAft>
              <a:buClr>
                <a:schemeClr val="dk2"/>
              </a:buClr>
              <a:buSzPts val="5400"/>
              <a:buNone/>
              <a:defRPr sz="7200" b="0">
                <a:solidFill>
                  <a:schemeClr val="dk2"/>
                </a:solidFill>
              </a:defRPr>
            </a:lvl3pPr>
            <a:lvl4pPr lvl="3">
              <a:spcBef>
                <a:spcPts val="0"/>
              </a:spcBef>
              <a:spcAft>
                <a:spcPts val="0"/>
              </a:spcAft>
              <a:buClr>
                <a:schemeClr val="dk2"/>
              </a:buClr>
              <a:buSzPts val="5400"/>
              <a:buNone/>
              <a:defRPr sz="7200" b="0">
                <a:solidFill>
                  <a:schemeClr val="dk2"/>
                </a:solidFill>
              </a:defRPr>
            </a:lvl4pPr>
            <a:lvl5pPr lvl="4">
              <a:spcBef>
                <a:spcPts val="0"/>
              </a:spcBef>
              <a:spcAft>
                <a:spcPts val="0"/>
              </a:spcAft>
              <a:buClr>
                <a:schemeClr val="dk2"/>
              </a:buClr>
              <a:buSzPts val="5400"/>
              <a:buNone/>
              <a:defRPr sz="7200" b="0">
                <a:solidFill>
                  <a:schemeClr val="dk2"/>
                </a:solidFill>
              </a:defRPr>
            </a:lvl5pPr>
            <a:lvl6pPr lvl="5">
              <a:spcBef>
                <a:spcPts val="0"/>
              </a:spcBef>
              <a:spcAft>
                <a:spcPts val="0"/>
              </a:spcAft>
              <a:buClr>
                <a:schemeClr val="dk2"/>
              </a:buClr>
              <a:buSzPts val="5400"/>
              <a:buNone/>
              <a:defRPr sz="7200" b="0">
                <a:solidFill>
                  <a:schemeClr val="dk2"/>
                </a:solidFill>
              </a:defRPr>
            </a:lvl6pPr>
            <a:lvl7pPr lvl="6">
              <a:spcBef>
                <a:spcPts val="0"/>
              </a:spcBef>
              <a:spcAft>
                <a:spcPts val="0"/>
              </a:spcAft>
              <a:buClr>
                <a:schemeClr val="dk2"/>
              </a:buClr>
              <a:buSzPts val="5400"/>
              <a:buNone/>
              <a:defRPr sz="7200" b="0">
                <a:solidFill>
                  <a:schemeClr val="dk2"/>
                </a:solidFill>
              </a:defRPr>
            </a:lvl7pPr>
            <a:lvl8pPr lvl="7">
              <a:spcBef>
                <a:spcPts val="0"/>
              </a:spcBef>
              <a:spcAft>
                <a:spcPts val="0"/>
              </a:spcAft>
              <a:buClr>
                <a:schemeClr val="dk2"/>
              </a:buClr>
              <a:buSzPts val="5400"/>
              <a:buNone/>
              <a:defRPr sz="7200" b="0">
                <a:solidFill>
                  <a:schemeClr val="dk2"/>
                </a:solidFill>
              </a:defRPr>
            </a:lvl8pPr>
            <a:lvl9pPr lvl="8">
              <a:spcBef>
                <a:spcPts val="0"/>
              </a:spcBef>
              <a:spcAft>
                <a:spcPts val="0"/>
              </a:spcAft>
              <a:buClr>
                <a:schemeClr val="dk2"/>
              </a:buClr>
              <a:buSzPts val="5400"/>
              <a:buNone/>
              <a:defRPr sz="7200" b="0">
                <a:solidFill>
                  <a:schemeClr val="dk2"/>
                </a:solidFill>
              </a:defRPr>
            </a:lvl9pPr>
          </a:lstStyle>
          <a:p>
            <a:endParaRPr/>
          </a:p>
        </p:txBody>
      </p:sp>
      <p:sp>
        <p:nvSpPr>
          <p:cNvPr id="44" name="Google Shape;4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156442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6" name="Google Shape;46;p9"/>
          <p:cNvSpPr/>
          <p:nvPr/>
        </p:nvSpPr>
        <p:spPr>
          <a:xfrm>
            <a:off x="6096000" y="0"/>
            <a:ext cx="6096000" cy="685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7" name="Google Shape;47;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354000" y="1386233"/>
            <a:ext cx="5393600" cy="2234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49" name="Google Shape;49;p9"/>
          <p:cNvSpPr txBox="1">
            <a:spLocks noGrp="1"/>
          </p:cNvSpPr>
          <p:nvPr>
            <p:ph type="subTitle" idx="1"/>
          </p:nvPr>
        </p:nvSpPr>
        <p:spPr>
          <a:xfrm>
            <a:off x="354000" y="36358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50" name="Google Shape;50;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05206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415600" y="5640967"/>
            <a:ext cx="7998400" cy="7984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2400"/>
              <a:buFont typeface="PT Sans Narrow"/>
              <a:buNone/>
              <a:defRPr sz="32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6155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1/18/2024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4158723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5"/>
        <p:cNvGrpSpPr/>
        <p:nvPr/>
      </p:nvGrpSpPr>
      <p:grpSpPr>
        <a:xfrm>
          <a:off x="0" y="0"/>
          <a:ext cx="0" cy="0"/>
          <a:chOff x="0" y="0"/>
          <a:chExt cx="0" cy="0"/>
        </a:xfrm>
      </p:grpSpPr>
      <p:sp>
        <p:nvSpPr>
          <p:cNvPr id="56" name="Google Shape;56;p11"/>
          <p:cNvSpPr/>
          <p:nvPr/>
        </p:nvSpPr>
        <p:spPr>
          <a:xfrm>
            <a:off x="-10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11"/>
          <p:cNvSpPr txBox="1">
            <a:spLocks noGrp="1"/>
          </p:cNvSpPr>
          <p:nvPr>
            <p:ph type="title" hasCustomPrompt="1"/>
          </p:nvPr>
        </p:nvSpPr>
        <p:spPr>
          <a:xfrm>
            <a:off x="415600" y="1739800"/>
            <a:ext cx="11360800" cy="2051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7333">
                <a:solidFill>
                  <a:schemeClr val="accent3"/>
                </a:solidFill>
              </a:defRPr>
            </a:lvl1pPr>
            <a:lvl2pPr lvl="1" algn="ctr">
              <a:spcBef>
                <a:spcPts val="0"/>
              </a:spcBef>
              <a:spcAft>
                <a:spcPts val="0"/>
              </a:spcAft>
              <a:buClr>
                <a:schemeClr val="accent3"/>
              </a:buClr>
              <a:buSzPts val="13000"/>
              <a:buNone/>
              <a:defRPr sz="17333">
                <a:solidFill>
                  <a:schemeClr val="accent3"/>
                </a:solidFill>
              </a:defRPr>
            </a:lvl2pPr>
            <a:lvl3pPr lvl="2" algn="ctr">
              <a:spcBef>
                <a:spcPts val="0"/>
              </a:spcBef>
              <a:spcAft>
                <a:spcPts val="0"/>
              </a:spcAft>
              <a:buClr>
                <a:schemeClr val="accent3"/>
              </a:buClr>
              <a:buSzPts val="13000"/>
              <a:buNone/>
              <a:defRPr sz="17333">
                <a:solidFill>
                  <a:schemeClr val="accent3"/>
                </a:solidFill>
              </a:defRPr>
            </a:lvl3pPr>
            <a:lvl4pPr lvl="3" algn="ctr">
              <a:spcBef>
                <a:spcPts val="0"/>
              </a:spcBef>
              <a:spcAft>
                <a:spcPts val="0"/>
              </a:spcAft>
              <a:buClr>
                <a:schemeClr val="accent3"/>
              </a:buClr>
              <a:buSzPts val="13000"/>
              <a:buNone/>
              <a:defRPr sz="17333">
                <a:solidFill>
                  <a:schemeClr val="accent3"/>
                </a:solidFill>
              </a:defRPr>
            </a:lvl4pPr>
            <a:lvl5pPr lvl="4" algn="ctr">
              <a:spcBef>
                <a:spcPts val="0"/>
              </a:spcBef>
              <a:spcAft>
                <a:spcPts val="0"/>
              </a:spcAft>
              <a:buClr>
                <a:schemeClr val="accent3"/>
              </a:buClr>
              <a:buSzPts val="13000"/>
              <a:buNone/>
              <a:defRPr sz="17333">
                <a:solidFill>
                  <a:schemeClr val="accent3"/>
                </a:solidFill>
              </a:defRPr>
            </a:lvl5pPr>
            <a:lvl6pPr lvl="5" algn="ctr">
              <a:spcBef>
                <a:spcPts val="0"/>
              </a:spcBef>
              <a:spcAft>
                <a:spcPts val="0"/>
              </a:spcAft>
              <a:buClr>
                <a:schemeClr val="accent3"/>
              </a:buClr>
              <a:buSzPts val="13000"/>
              <a:buNone/>
              <a:defRPr sz="17333">
                <a:solidFill>
                  <a:schemeClr val="accent3"/>
                </a:solidFill>
              </a:defRPr>
            </a:lvl6pPr>
            <a:lvl7pPr lvl="6" algn="ctr">
              <a:spcBef>
                <a:spcPts val="0"/>
              </a:spcBef>
              <a:spcAft>
                <a:spcPts val="0"/>
              </a:spcAft>
              <a:buClr>
                <a:schemeClr val="accent3"/>
              </a:buClr>
              <a:buSzPts val="13000"/>
              <a:buNone/>
              <a:defRPr sz="17333">
                <a:solidFill>
                  <a:schemeClr val="accent3"/>
                </a:solidFill>
              </a:defRPr>
            </a:lvl7pPr>
            <a:lvl8pPr lvl="7" algn="ctr">
              <a:spcBef>
                <a:spcPts val="0"/>
              </a:spcBef>
              <a:spcAft>
                <a:spcPts val="0"/>
              </a:spcAft>
              <a:buClr>
                <a:schemeClr val="accent3"/>
              </a:buClr>
              <a:buSzPts val="13000"/>
              <a:buNone/>
              <a:defRPr sz="17333">
                <a:solidFill>
                  <a:schemeClr val="accent3"/>
                </a:solidFill>
              </a:defRPr>
            </a:lvl8pPr>
            <a:lvl9pPr lvl="8" algn="ctr">
              <a:spcBef>
                <a:spcPts val="0"/>
              </a:spcBef>
              <a:spcAft>
                <a:spcPts val="0"/>
              </a:spcAft>
              <a:buClr>
                <a:schemeClr val="accent3"/>
              </a:buClr>
              <a:buSzPts val="13000"/>
              <a:buNone/>
              <a:defRPr sz="17333">
                <a:solidFill>
                  <a:schemeClr val="accent3"/>
                </a:solidFill>
              </a:defRPr>
            </a:lvl9pPr>
          </a:lstStyle>
          <a:p>
            <a:r>
              <a:t>xx%</a:t>
            </a:r>
          </a:p>
        </p:txBody>
      </p:sp>
      <p:sp>
        <p:nvSpPr>
          <p:cNvPr id="58" name="Google Shape;58;p11"/>
          <p:cNvSpPr txBox="1">
            <a:spLocks noGrp="1"/>
          </p:cNvSpPr>
          <p:nvPr>
            <p:ph type="body" idx="1"/>
          </p:nvPr>
        </p:nvSpPr>
        <p:spPr>
          <a:xfrm>
            <a:off x="415600" y="3994200"/>
            <a:ext cx="11360800" cy="14288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59" name="Google Shape;59;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105339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686969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A1367-AC30-8923-643E-4E34909D6B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4CD009-766E-FD05-B372-A8DBED4BC6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0E63FB-88CE-6DF8-EA5D-9751DDBE2D33}"/>
              </a:ext>
            </a:extLst>
          </p:cNvPr>
          <p:cNvSpPr>
            <a:spLocks noGrp="1"/>
          </p:cNvSpPr>
          <p:nvPr>
            <p:ph type="dt" sz="half" idx="10"/>
          </p:nvPr>
        </p:nvSpPr>
        <p:spPr/>
        <p:txBody>
          <a:bodyPr/>
          <a:lstStyle/>
          <a:p>
            <a:fld id="{7DDE87E3-4C50-4627-A3CB-F1F224F266E6}" type="datetimeFigureOut">
              <a:rPr lang="en-US" smtClean="0"/>
              <a:t>1/18/2024</a:t>
            </a:fld>
            <a:endParaRPr lang="en-US"/>
          </a:p>
        </p:txBody>
      </p:sp>
      <p:sp>
        <p:nvSpPr>
          <p:cNvPr id="5" name="Footer Placeholder 4">
            <a:extLst>
              <a:ext uri="{FF2B5EF4-FFF2-40B4-BE49-F238E27FC236}">
                <a16:creationId xmlns:a16="http://schemas.microsoft.com/office/drawing/2014/main" id="{12C3577E-7013-66D2-70FA-0FD819C03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07110-2737-3E78-9E9A-9211586904AC}"/>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9503686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AD3E-402B-9043-47A1-A62B591F8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F32D2F-734B-F73E-AD1B-DFDF18ECA3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94D9E8-F7E6-0546-DFB6-0116B3D822C2}"/>
              </a:ext>
            </a:extLst>
          </p:cNvPr>
          <p:cNvSpPr>
            <a:spLocks noGrp="1"/>
          </p:cNvSpPr>
          <p:nvPr>
            <p:ph type="dt" sz="half" idx="10"/>
          </p:nvPr>
        </p:nvSpPr>
        <p:spPr/>
        <p:txBody>
          <a:bodyPr/>
          <a:lstStyle/>
          <a:p>
            <a:fld id="{7DDE87E3-4C50-4627-A3CB-F1F224F266E6}" type="datetimeFigureOut">
              <a:rPr lang="en-US" smtClean="0"/>
              <a:t>1/18/2024</a:t>
            </a:fld>
            <a:endParaRPr lang="en-US"/>
          </a:p>
        </p:txBody>
      </p:sp>
      <p:sp>
        <p:nvSpPr>
          <p:cNvPr id="5" name="Footer Placeholder 4">
            <a:extLst>
              <a:ext uri="{FF2B5EF4-FFF2-40B4-BE49-F238E27FC236}">
                <a16:creationId xmlns:a16="http://schemas.microsoft.com/office/drawing/2014/main" id="{0DF7A4CB-87FC-9594-DA39-C6ACB86CE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AFDB9-9D2E-CB1B-7F30-5E9B43B042F1}"/>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40980210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04C9-B123-4631-8E98-AAAF1440C7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7C745E-BFB1-4D9E-DADB-92EF4743E4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5C6E59-9F5C-053F-2CE7-1A07D072877C}"/>
              </a:ext>
            </a:extLst>
          </p:cNvPr>
          <p:cNvSpPr>
            <a:spLocks noGrp="1"/>
          </p:cNvSpPr>
          <p:nvPr>
            <p:ph type="dt" sz="half" idx="10"/>
          </p:nvPr>
        </p:nvSpPr>
        <p:spPr/>
        <p:txBody>
          <a:bodyPr/>
          <a:lstStyle/>
          <a:p>
            <a:fld id="{7DDE87E3-4C50-4627-A3CB-F1F224F266E6}" type="datetimeFigureOut">
              <a:rPr lang="en-US" smtClean="0"/>
              <a:t>1/18/2024</a:t>
            </a:fld>
            <a:endParaRPr lang="en-US"/>
          </a:p>
        </p:txBody>
      </p:sp>
      <p:sp>
        <p:nvSpPr>
          <p:cNvPr id="5" name="Footer Placeholder 4">
            <a:extLst>
              <a:ext uri="{FF2B5EF4-FFF2-40B4-BE49-F238E27FC236}">
                <a16:creationId xmlns:a16="http://schemas.microsoft.com/office/drawing/2014/main" id="{FB83B669-C958-2A0D-7112-4DB474DA6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3E386-23C5-11CF-3F85-1D32B2DB3C5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935425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F852-493D-014D-B738-74554A14C7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BCFC13-2131-F56F-DF27-EC4A4B5ADB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0AF006-779A-72B2-E0D2-CFFFEB0ACD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6674FC-57A6-2163-AE59-60A776F852C5}"/>
              </a:ext>
            </a:extLst>
          </p:cNvPr>
          <p:cNvSpPr>
            <a:spLocks noGrp="1"/>
          </p:cNvSpPr>
          <p:nvPr>
            <p:ph type="dt" sz="half" idx="10"/>
          </p:nvPr>
        </p:nvSpPr>
        <p:spPr/>
        <p:txBody>
          <a:bodyPr/>
          <a:lstStyle/>
          <a:p>
            <a:fld id="{7DDE87E3-4C50-4627-A3CB-F1F224F266E6}" type="datetimeFigureOut">
              <a:rPr lang="en-US" smtClean="0"/>
              <a:t>1/18/2024</a:t>
            </a:fld>
            <a:endParaRPr lang="en-US"/>
          </a:p>
        </p:txBody>
      </p:sp>
      <p:sp>
        <p:nvSpPr>
          <p:cNvPr id="6" name="Footer Placeholder 5">
            <a:extLst>
              <a:ext uri="{FF2B5EF4-FFF2-40B4-BE49-F238E27FC236}">
                <a16:creationId xmlns:a16="http://schemas.microsoft.com/office/drawing/2014/main" id="{1CBE850D-617C-5120-2BC1-05BC6E507D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4334B6-5001-678A-A998-D0BC2D3DF92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31202408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1F91-869A-9DEB-6FD1-AC6767C12A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A5559E-E9A4-B707-39E3-01E2705B76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F18645-8EE4-1345-41A5-8CCE7AF7F0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C6973E-28A8-3E62-FC08-493D2A345E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A088FF-3941-D4A3-E8F9-D559CD9B6D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9B4CF2-38E0-8F9E-AD6F-F2DDA595D3B1}"/>
              </a:ext>
            </a:extLst>
          </p:cNvPr>
          <p:cNvSpPr>
            <a:spLocks noGrp="1"/>
          </p:cNvSpPr>
          <p:nvPr>
            <p:ph type="dt" sz="half" idx="10"/>
          </p:nvPr>
        </p:nvSpPr>
        <p:spPr/>
        <p:txBody>
          <a:bodyPr/>
          <a:lstStyle/>
          <a:p>
            <a:fld id="{7DDE87E3-4C50-4627-A3CB-F1F224F266E6}" type="datetimeFigureOut">
              <a:rPr lang="en-US" smtClean="0"/>
              <a:t>1/18/2024</a:t>
            </a:fld>
            <a:endParaRPr lang="en-US"/>
          </a:p>
        </p:txBody>
      </p:sp>
      <p:sp>
        <p:nvSpPr>
          <p:cNvPr id="8" name="Footer Placeholder 7">
            <a:extLst>
              <a:ext uri="{FF2B5EF4-FFF2-40B4-BE49-F238E27FC236}">
                <a16:creationId xmlns:a16="http://schemas.microsoft.com/office/drawing/2014/main" id="{95A14555-DEDD-09F7-BAFD-660C40EDA4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BC312C-1E49-129C-FE32-4CD99D6F086B}"/>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41957735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79396-51BB-2BBD-2B2F-ED862DF9AA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5B2B1D-1B33-5FBA-BF0A-21CC9C29DB9A}"/>
              </a:ext>
            </a:extLst>
          </p:cNvPr>
          <p:cNvSpPr>
            <a:spLocks noGrp="1"/>
          </p:cNvSpPr>
          <p:nvPr>
            <p:ph type="dt" sz="half" idx="10"/>
          </p:nvPr>
        </p:nvSpPr>
        <p:spPr/>
        <p:txBody>
          <a:bodyPr/>
          <a:lstStyle/>
          <a:p>
            <a:fld id="{7DDE87E3-4C50-4627-A3CB-F1F224F266E6}" type="datetimeFigureOut">
              <a:rPr lang="en-US" smtClean="0"/>
              <a:t>1/18/2024</a:t>
            </a:fld>
            <a:endParaRPr lang="en-US"/>
          </a:p>
        </p:txBody>
      </p:sp>
      <p:sp>
        <p:nvSpPr>
          <p:cNvPr id="4" name="Footer Placeholder 3">
            <a:extLst>
              <a:ext uri="{FF2B5EF4-FFF2-40B4-BE49-F238E27FC236}">
                <a16:creationId xmlns:a16="http://schemas.microsoft.com/office/drawing/2014/main" id="{76CD90FC-71D6-E5EB-36AE-82BF606B01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A1D42B-215D-4418-2886-C1C4396DE3FE}"/>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33525615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77E1C7-46F4-F762-EB48-44EB0BF3959E}"/>
              </a:ext>
            </a:extLst>
          </p:cNvPr>
          <p:cNvSpPr>
            <a:spLocks noGrp="1"/>
          </p:cNvSpPr>
          <p:nvPr>
            <p:ph type="dt" sz="half" idx="10"/>
          </p:nvPr>
        </p:nvSpPr>
        <p:spPr/>
        <p:txBody>
          <a:bodyPr/>
          <a:lstStyle/>
          <a:p>
            <a:fld id="{7DDE87E3-4C50-4627-A3CB-F1F224F266E6}" type="datetimeFigureOut">
              <a:rPr lang="en-US" smtClean="0"/>
              <a:t>1/18/2024</a:t>
            </a:fld>
            <a:endParaRPr lang="en-US"/>
          </a:p>
        </p:txBody>
      </p:sp>
      <p:sp>
        <p:nvSpPr>
          <p:cNvPr id="3" name="Footer Placeholder 2">
            <a:extLst>
              <a:ext uri="{FF2B5EF4-FFF2-40B4-BE49-F238E27FC236}">
                <a16:creationId xmlns:a16="http://schemas.microsoft.com/office/drawing/2014/main" id="{359A2228-04CF-09F5-E92E-120859DAEB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34FF2-17D0-25EC-D7B9-6E65459BE596}"/>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3309076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2B82-714E-2E66-20A7-D34A1F291F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4B85E5-6AD4-6F42-642B-0F41AB34D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CEED12-6AEA-3180-2D0D-07FCB9F5C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64011E-210E-331F-EA13-890E2F72F8D9}"/>
              </a:ext>
            </a:extLst>
          </p:cNvPr>
          <p:cNvSpPr>
            <a:spLocks noGrp="1"/>
          </p:cNvSpPr>
          <p:nvPr>
            <p:ph type="dt" sz="half" idx="10"/>
          </p:nvPr>
        </p:nvSpPr>
        <p:spPr/>
        <p:txBody>
          <a:bodyPr/>
          <a:lstStyle/>
          <a:p>
            <a:fld id="{7DDE87E3-4C50-4627-A3CB-F1F224F266E6}" type="datetimeFigureOut">
              <a:rPr lang="en-US" smtClean="0"/>
              <a:t>1/18/2024</a:t>
            </a:fld>
            <a:endParaRPr lang="en-US"/>
          </a:p>
        </p:txBody>
      </p:sp>
      <p:sp>
        <p:nvSpPr>
          <p:cNvPr id="6" name="Footer Placeholder 5">
            <a:extLst>
              <a:ext uri="{FF2B5EF4-FFF2-40B4-BE49-F238E27FC236}">
                <a16:creationId xmlns:a16="http://schemas.microsoft.com/office/drawing/2014/main" id="{110A5923-ECE8-5108-0C85-9A1C6A7E6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95014E-6A59-E9AF-FDC8-4251F5D65BB1}"/>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1363768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026667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4526-549C-0712-7B12-944922176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D0A4B2-8D1B-8A80-D613-5498159F8A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419D6-BB69-6ACA-2445-FB6651D49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9A5A3-98B7-609C-1C96-06425F931963}"/>
              </a:ext>
            </a:extLst>
          </p:cNvPr>
          <p:cNvSpPr>
            <a:spLocks noGrp="1"/>
          </p:cNvSpPr>
          <p:nvPr>
            <p:ph type="dt" sz="half" idx="10"/>
          </p:nvPr>
        </p:nvSpPr>
        <p:spPr/>
        <p:txBody>
          <a:bodyPr/>
          <a:lstStyle/>
          <a:p>
            <a:fld id="{7DDE87E3-4C50-4627-A3CB-F1F224F266E6}" type="datetimeFigureOut">
              <a:rPr lang="en-US" smtClean="0"/>
              <a:t>1/18/2024</a:t>
            </a:fld>
            <a:endParaRPr lang="en-US"/>
          </a:p>
        </p:txBody>
      </p:sp>
      <p:sp>
        <p:nvSpPr>
          <p:cNvPr id="6" name="Footer Placeholder 5">
            <a:extLst>
              <a:ext uri="{FF2B5EF4-FFF2-40B4-BE49-F238E27FC236}">
                <a16:creationId xmlns:a16="http://schemas.microsoft.com/office/drawing/2014/main" id="{F3A45D33-F972-B36A-FF47-F2F9EF005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01D54C-F49A-AA3F-8317-71E405BA0304}"/>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4224040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B342-A99A-80F7-6C9F-0A41B660E0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3D2747-8B7D-6EE3-73EF-F777E3FCF8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A2B7A-912A-BB22-B0B1-DBC325BB760C}"/>
              </a:ext>
            </a:extLst>
          </p:cNvPr>
          <p:cNvSpPr>
            <a:spLocks noGrp="1"/>
          </p:cNvSpPr>
          <p:nvPr>
            <p:ph type="dt" sz="half" idx="10"/>
          </p:nvPr>
        </p:nvSpPr>
        <p:spPr/>
        <p:txBody>
          <a:bodyPr/>
          <a:lstStyle/>
          <a:p>
            <a:fld id="{7DDE87E3-4C50-4627-A3CB-F1F224F266E6}" type="datetimeFigureOut">
              <a:rPr lang="en-US" smtClean="0"/>
              <a:t>1/18/2024</a:t>
            </a:fld>
            <a:endParaRPr lang="en-US"/>
          </a:p>
        </p:txBody>
      </p:sp>
      <p:sp>
        <p:nvSpPr>
          <p:cNvPr id="5" name="Footer Placeholder 4">
            <a:extLst>
              <a:ext uri="{FF2B5EF4-FFF2-40B4-BE49-F238E27FC236}">
                <a16:creationId xmlns:a16="http://schemas.microsoft.com/office/drawing/2014/main" id="{321897C4-4A8D-A870-FC61-A89EA87CB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9AEEF-5E04-E818-F53D-FE7D67D5F0F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9814304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9F7A7-7C14-4909-7B55-F2259714EF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48069A-2E55-1D4F-5D10-F58FE599A6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692EB-443A-4A88-ACB5-2069E7AFF647}"/>
              </a:ext>
            </a:extLst>
          </p:cNvPr>
          <p:cNvSpPr>
            <a:spLocks noGrp="1"/>
          </p:cNvSpPr>
          <p:nvPr>
            <p:ph type="dt" sz="half" idx="10"/>
          </p:nvPr>
        </p:nvSpPr>
        <p:spPr/>
        <p:txBody>
          <a:bodyPr/>
          <a:lstStyle/>
          <a:p>
            <a:fld id="{7DDE87E3-4C50-4627-A3CB-F1F224F266E6}" type="datetimeFigureOut">
              <a:rPr lang="en-US" smtClean="0"/>
              <a:t>1/18/2024</a:t>
            </a:fld>
            <a:endParaRPr lang="en-US"/>
          </a:p>
        </p:txBody>
      </p:sp>
      <p:sp>
        <p:nvSpPr>
          <p:cNvPr id="5" name="Footer Placeholder 4">
            <a:extLst>
              <a:ext uri="{FF2B5EF4-FFF2-40B4-BE49-F238E27FC236}">
                <a16:creationId xmlns:a16="http://schemas.microsoft.com/office/drawing/2014/main" id="{74626EE5-DC82-69FB-5272-59BB00AAB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3137D-105C-E9C9-4A00-4AF7DF3C051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7090839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540000" cy="457200"/>
          </a:xfr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64714F1-95EB-1F40-9805-DFCE867847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1/18/2024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Lecture 9 - Simple Linear Regression</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4C357E0-7941-49F0-B6EC-21213A8B8148}"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2952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3695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84154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97549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1/18/2024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85680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1/18/2024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20241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4.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1/18/2024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25764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rPr lang="en-US" dirty="0"/>
              <a:t>E</a:t>
            </a:r>
            <a:r>
              <a:rPr dirty="0"/>
              <a:t>dit Master text styles</a:t>
            </a:r>
          </a:p>
          <a:p>
            <a:pPr lvl="1"/>
            <a:r>
              <a:rPr dirty="0"/>
              <a:t>Second level</a:t>
            </a:r>
          </a:p>
          <a:p>
            <a:pPr lvl="2"/>
            <a:r>
              <a:rPr dirty="0"/>
              <a:t>Third level</a:t>
            </a:r>
          </a:p>
          <a:p>
            <a:pPr lvl="3"/>
            <a:r>
              <a:rPr dirty="0"/>
              <a:t>Fourth level</a:t>
            </a:r>
          </a:p>
          <a:p>
            <a:pPr lvl="4"/>
            <a:r>
              <a:rPr dirty="0"/>
              <a:t>Fifth level</a:t>
            </a:r>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9CD8D479-8942-46E8-A226-A4E01F7A105C}" type="slidenum">
              <a:rPr lang="en-US" smtClean="0"/>
              <a:pPr/>
              <a:t>‹#›</a:t>
            </a:fld>
            <a:endParaRPr lang="en-US" dirty="0"/>
          </a:p>
        </p:txBody>
      </p:sp>
      <p:sp>
        <p:nvSpPr>
          <p:cNvPr id="4" name="Date Placeholder 3"/>
          <p:cNvSpPr>
            <a:spLocks noGrp="1"/>
          </p:cNvSpPr>
          <p:nvPr>
            <p:ph type="dt" sz="half" idx="2"/>
          </p:nvPr>
        </p:nvSpPr>
        <p:spPr>
          <a:xfrm>
            <a:off x="453403" y="6629400"/>
            <a:ext cx="100066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endParaRPr lang="en-US" dirty="0"/>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1100">
                <a:solidFill>
                  <a:schemeClr val="accent1">
                    <a:lumMod val="50000"/>
                  </a:schemeClr>
                </a:solidFill>
              </a:defRPr>
            </a:lvl1pPr>
          </a:lstStyle>
          <a:p>
            <a:r>
              <a:rPr lang="en-US"/>
              <a:t>Natasha K. Bowen, March 23-24, 2018</a:t>
            </a:r>
            <a:endParaRPr lang="en-US" dirty="0"/>
          </a:p>
        </p:txBody>
      </p:sp>
    </p:spTree>
    <p:extLst>
      <p:ext uri="{BB962C8B-B14F-4D97-AF65-F5344CB8AC3E}">
        <p14:creationId xmlns:p14="http://schemas.microsoft.com/office/powerpoint/2010/main" val="379038723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94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415600" y="1688433"/>
            <a:ext cx="11360800" cy="440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latin typeface="Open Sans"/>
                <a:ea typeface="Open Sans"/>
                <a:cs typeface="Open Sans"/>
                <a:sym typeface="Open Sans"/>
              </a:defRPr>
            </a:lvl1pPr>
            <a:lvl2pPr lvl="1" algn="r">
              <a:buNone/>
              <a:defRPr sz="1333">
                <a:solidFill>
                  <a:schemeClr val="dk2"/>
                </a:solidFill>
                <a:latin typeface="Open Sans"/>
                <a:ea typeface="Open Sans"/>
                <a:cs typeface="Open Sans"/>
                <a:sym typeface="Open Sans"/>
              </a:defRPr>
            </a:lvl2pPr>
            <a:lvl3pPr lvl="2" algn="r">
              <a:buNone/>
              <a:defRPr sz="1333">
                <a:solidFill>
                  <a:schemeClr val="dk2"/>
                </a:solidFill>
                <a:latin typeface="Open Sans"/>
                <a:ea typeface="Open Sans"/>
                <a:cs typeface="Open Sans"/>
                <a:sym typeface="Open Sans"/>
              </a:defRPr>
            </a:lvl3pPr>
            <a:lvl4pPr lvl="3" algn="r">
              <a:buNone/>
              <a:defRPr sz="1333">
                <a:solidFill>
                  <a:schemeClr val="dk2"/>
                </a:solidFill>
                <a:latin typeface="Open Sans"/>
                <a:ea typeface="Open Sans"/>
                <a:cs typeface="Open Sans"/>
                <a:sym typeface="Open Sans"/>
              </a:defRPr>
            </a:lvl4pPr>
            <a:lvl5pPr lvl="4" algn="r">
              <a:buNone/>
              <a:defRPr sz="1333">
                <a:solidFill>
                  <a:schemeClr val="dk2"/>
                </a:solidFill>
                <a:latin typeface="Open Sans"/>
                <a:ea typeface="Open Sans"/>
                <a:cs typeface="Open Sans"/>
                <a:sym typeface="Open Sans"/>
              </a:defRPr>
            </a:lvl5pPr>
            <a:lvl6pPr lvl="5" algn="r">
              <a:buNone/>
              <a:defRPr sz="1333">
                <a:solidFill>
                  <a:schemeClr val="dk2"/>
                </a:solidFill>
                <a:latin typeface="Open Sans"/>
                <a:ea typeface="Open Sans"/>
                <a:cs typeface="Open Sans"/>
                <a:sym typeface="Open Sans"/>
              </a:defRPr>
            </a:lvl6pPr>
            <a:lvl7pPr lvl="6" algn="r">
              <a:buNone/>
              <a:defRPr sz="1333">
                <a:solidFill>
                  <a:schemeClr val="dk2"/>
                </a:solidFill>
                <a:latin typeface="Open Sans"/>
                <a:ea typeface="Open Sans"/>
                <a:cs typeface="Open Sans"/>
                <a:sym typeface="Open Sans"/>
              </a:defRPr>
            </a:lvl7pPr>
            <a:lvl8pPr lvl="7" algn="r">
              <a:buNone/>
              <a:defRPr sz="1333">
                <a:solidFill>
                  <a:schemeClr val="dk2"/>
                </a:solidFill>
                <a:latin typeface="Open Sans"/>
                <a:ea typeface="Open Sans"/>
                <a:cs typeface="Open Sans"/>
                <a:sym typeface="Open Sans"/>
              </a:defRPr>
            </a:lvl8pPr>
            <a:lvl9pPr lvl="8" algn="r">
              <a:buNone/>
              <a:defRPr sz="1333">
                <a:solidFill>
                  <a:schemeClr val="dk2"/>
                </a:solidFill>
                <a:latin typeface="Open Sans"/>
                <a:ea typeface="Open Sans"/>
                <a:cs typeface="Open Sans"/>
                <a:sym typeface="Open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98906774"/>
      </p:ext>
    </p:extLst>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69F9CD-71EF-C7CF-9FFD-C67D5F8CC4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7AD5F6-EF19-5690-A2D1-C37383365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EA7DE-25B4-3040-A3AB-FDD0059825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E87E3-4C50-4627-A3CB-F1F224F266E6}" type="datetimeFigureOut">
              <a:rPr lang="en-US" smtClean="0"/>
              <a:t>1/18/2024</a:t>
            </a:fld>
            <a:endParaRPr lang="en-US"/>
          </a:p>
        </p:txBody>
      </p:sp>
      <p:sp>
        <p:nvSpPr>
          <p:cNvPr id="5" name="Footer Placeholder 4">
            <a:extLst>
              <a:ext uri="{FF2B5EF4-FFF2-40B4-BE49-F238E27FC236}">
                <a16:creationId xmlns:a16="http://schemas.microsoft.com/office/drawing/2014/main" id="{0A3F48F5-9191-40ED-E6E1-D00B7A41A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2EE1AF-7D31-8376-B63A-F9696EBF4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C9452-3E6F-4A4A-B4AE-160A1194828A}" type="slidenum">
              <a:rPr lang="en-US" smtClean="0"/>
              <a:t>‹#›</a:t>
            </a:fld>
            <a:endParaRPr lang="en-US"/>
          </a:p>
        </p:txBody>
      </p:sp>
    </p:spTree>
    <p:extLst>
      <p:ext uri="{BB962C8B-B14F-4D97-AF65-F5344CB8AC3E}">
        <p14:creationId xmlns:p14="http://schemas.microsoft.com/office/powerpoint/2010/main" val="405688403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3.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3.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3.xml"/><Relationship Id="rId4" Type="http://schemas.openxmlformats.org/officeDocument/2006/relationships/hyperlink" Target="https://journals.uair.arizona.edu/index.php/jmmss/article/viewFile/17761/17484"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mathpsy.com/handbook/files/for_SPSS/Chapter%2010/templates.pdf" TargetMode="External"/><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4.xml"/><Relationship Id="rId6" Type="http://schemas.openxmlformats.org/officeDocument/2006/relationships/image" Target="../media/image14.png"/><Relationship Id="rId11" Type="http://schemas.openxmlformats.org/officeDocument/2006/relationships/hyperlink" Target="https://www.processmacro.org/download.html" TargetMode="External"/><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33.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33.xml"/><Relationship Id="rId4" Type="http://schemas.openxmlformats.org/officeDocument/2006/relationships/image" Target="../media/image160.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8AC92D2-D6DE-4772-A874-5D65F883F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agona Book" panose="02020404030301010803"/>
              <a:ea typeface="+mn-ea"/>
              <a:cs typeface="+mn-cs"/>
            </a:endParaRPr>
          </a:p>
        </p:txBody>
      </p:sp>
      <p:sp useBgFill="1">
        <p:nvSpPr>
          <p:cNvPr id="30" name="Rectangle 29">
            <a:extLst>
              <a:ext uri="{FF2B5EF4-FFF2-40B4-BE49-F238E27FC236}">
                <a16:creationId xmlns:a16="http://schemas.microsoft.com/office/drawing/2014/main" id="{0F2E3678-25D0-49F9-9BD6-8D4D60565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agona Book" panose="02020404030301010803"/>
              <a:ea typeface="+mn-ea"/>
              <a:cs typeface="+mn-cs"/>
            </a:endParaRPr>
          </a:p>
        </p:txBody>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136849" y="1348844"/>
            <a:ext cx="5716338" cy="3042706"/>
          </a:xfrm>
        </p:spPr>
        <p:txBody>
          <a:bodyPr>
            <a:normAutofit/>
          </a:bodyPr>
          <a:lstStyle/>
          <a:p>
            <a:pPr algn="l"/>
            <a:r>
              <a:rPr lang="en-US" sz="4000" dirty="0">
                <a:latin typeface="Open Sans" panose="020B0606030504020204" pitchFamily="34" charset="0"/>
                <a:ea typeface="Open Sans" panose="020B0606030504020204" pitchFamily="34" charset="0"/>
                <a:cs typeface="Open Sans" panose="020B0606030504020204" pitchFamily="34" charset="0"/>
              </a:rPr>
              <a:t>Research Methods</a:t>
            </a:r>
            <a:br>
              <a:rPr lang="en-US" sz="4000" dirty="0">
                <a:latin typeface="Open Sans" panose="020B0606030504020204" pitchFamily="34" charset="0"/>
                <a:ea typeface="Open Sans" panose="020B0606030504020204" pitchFamily="34" charset="0"/>
                <a:cs typeface="Open Sans" panose="020B0606030504020204" pitchFamily="34" charset="0"/>
              </a:rPr>
            </a:br>
            <a:r>
              <a:rPr lang="en-US" sz="4000" dirty="0">
                <a:latin typeface="Open Sans" panose="020B0606030504020204" pitchFamily="34" charset="0"/>
                <a:ea typeface="Open Sans" panose="020B0606030504020204" pitchFamily="34" charset="0"/>
                <a:cs typeface="Open Sans" panose="020B0606030504020204" pitchFamily="34" charset="0"/>
              </a:rPr>
              <a:t>Mediation, Moderation and Conditional Process Models</a:t>
            </a:r>
            <a:endParaRPr lang="en-US" sz="4700"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a:extLst>
              <a:ext uri="{FF2B5EF4-FFF2-40B4-BE49-F238E27FC236}">
                <a16:creationId xmlns:a16="http://schemas.microsoft.com/office/drawing/2014/main" id="{63A45CD5-61B0-48E1-8090-7584418C2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48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cxnSp>
        <p:nvCxnSpPr>
          <p:cNvPr id="34" name="Straight Connector 33">
            <a:extLst>
              <a:ext uri="{FF2B5EF4-FFF2-40B4-BE49-F238E27FC236}">
                <a16:creationId xmlns:a16="http://schemas.microsoft.com/office/drawing/2014/main" id="{C6D4C1FD-C274-4FA8-939A-09E6498EFC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491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13D4426-8AD5-43D7-8033-05DBB3BFE6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8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EC8029B-C6E2-4459-859A-7539865E00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491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25" name="Graphic 24" descr="Decision chart">
            <a:extLst>
              <a:ext uri="{FF2B5EF4-FFF2-40B4-BE49-F238E27FC236}">
                <a16:creationId xmlns:a16="http://schemas.microsoft.com/office/drawing/2014/main" id="{576309AE-446A-4A43-BC53-2259D2C7AA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66549" y="1681469"/>
            <a:ext cx="3513108" cy="3513108"/>
          </a:xfrm>
          <a:prstGeom prst="rect">
            <a:avLst/>
          </a:prstGeom>
        </p:spPr>
      </p:pic>
      <p:sp>
        <p:nvSpPr>
          <p:cNvPr id="4" name="TextBox 3">
            <a:extLst>
              <a:ext uri="{FF2B5EF4-FFF2-40B4-BE49-F238E27FC236}">
                <a16:creationId xmlns:a16="http://schemas.microsoft.com/office/drawing/2014/main" id="{E7DE2E7B-2576-5A1D-AD13-1523C7CE2C07}"/>
              </a:ext>
            </a:extLst>
          </p:cNvPr>
          <p:cNvSpPr txBox="1"/>
          <p:nvPr/>
        </p:nvSpPr>
        <p:spPr>
          <a:xfrm>
            <a:off x="1206202" y="4104515"/>
            <a:ext cx="6096798" cy="369332"/>
          </a:xfrm>
          <a:prstGeom prst="rect">
            <a:avLst/>
          </a:prstGeom>
          <a:noFill/>
        </p:spPr>
        <p:txBody>
          <a:bodyPr wrap="square">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Day 4</a:t>
            </a:r>
          </a:p>
        </p:txBody>
      </p:sp>
    </p:spTree>
    <p:extLst>
      <p:ext uri="{BB962C8B-B14F-4D97-AF65-F5344CB8AC3E}">
        <p14:creationId xmlns:p14="http://schemas.microsoft.com/office/powerpoint/2010/main" val="3523852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Autofit/>
          </a:bodyPr>
          <a:lstStyle/>
          <a:p>
            <a:r>
              <a:rPr lang="en" dirty="0"/>
              <a:t>Including an Interaction Term</a:t>
            </a:r>
            <a:endParaRPr dirty="0"/>
          </a:p>
        </p:txBody>
      </p:sp>
      <p:sp>
        <p:nvSpPr>
          <p:cNvPr id="95" name="Google Shape;95;p17"/>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Autofit/>
          </a:bodyPr>
          <a:lstStyle/>
          <a:p>
            <a:pPr marL="0" indent="0">
              <a:buNone/>
            </a:pPr>
            <a:r>
              <a:rPr lang="en" dirty="0"/>
              <a:t>What does it mean for two predictors in a regression model "to interact"?</a:t>
            </a:r>
            <a:endParaRPr dirty="0"/>
          </a:p>
          <a:p>
            <a:pPr marL="0" indent="0">
              <a:spcBef>
                <a:spcPts val="2133"/>
              </a:spcBef>
              <a:buNone/>
            </a:pPr>
            <a:r>
              <a:rPr lang="en" b="1" dirty="0"/>
              <a:t>Two predictors interact if the effect on the response variable of one predictor depends on the value of the other predictor</a:t>
            </a:r>
            <a:r>
              <a:rPr lang="en" dirty="0"/>
              <a:t>.</a:t>
            </a:r>
            <a:endParaRPr dirty="0"/>
          </a:p>
          <a:p>
            <a:pPr marL="0" indent="0">
              <a:spcBef>
                <a:spcPts val="2133"/>
              </a:spcBef>
              <a:spcAft>
                <a:spcPts val="2133"/>
              </a:spcAft>
              <a:buNone/>
            </a:pPr>
            <a:r>
              <a:rPr lang="en" b="1" dirty="0"/>
              <a:t>R</a:t>
            </a:r>
            <a:r>
              <a:rPr lang="en-US" b="1" dirty="0"/>
              <a:t>e</a:t>
            </a:r>
            <a:r>
              <a:rPr lang="en" b="1" dirty="0"/>
              <a:t>view: </a:t>
            </a:r>
            <a:r>
              <a:rPr lang="en" dirty="0"/>
              <a:t>interpreting the slope coefficient in a simple and multivariate linear regression</a:t>
            </a:r>
          </a:p>
          <a:p>
            <a:pPr marL="0" indent="0">
              <a:spcBef>
                <a:spcPts val="2133"/>
              </a:spcBef>
              <a:spcAft>
                <a:spcPts val="2133"/>
              </a:spcAft>
              <a:buNone/>
            </a:pPr>
            <a:r>
              <a:rPr lang="en" dirty="0"/>
              <a:t>If an interaction effect is included in the model, the slope parameter can no longer be interpreted as the change in the mean response for each unit increase in the predictor, while the other predictors are held constant.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
                                            <p:txEl>
                                              <p:pRg st="1" end="1"/>
                                            </p:txEl>
                                          </p:spTgt>
                                        </p:tgtEl>
                                        <p:attrNameLst>
                                          <p:attrName>style.visibility</p:attrName>
                                        </p:attrNameLst>
                                      </p:cBhvr>
                                      <p:to>
                                        <p:strVal val="visible"/>
                                      </p:to>
                                    </p:set>
                                    <p:anim calcmode="lin" valueType="num">
                                      <p:cBhvr additive="base">
                                        <p:cTn id="7" dur="500" fill="hold"/>
                                        <p:tgtEl>
                                          <p:spTgt spid="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920AF-38CC-A2CE-E1B7-60FB0A459A75}"/>
              </a:ext>
            </a:extLst>
          </p:cNvPr>
          <p:cNvSpPr>
            <a:spLocks noGrp="1"/>
          </p:cNvSpPr>
          <p:nvPr>
            <p:ph type="title"/>
          </p:nvPr>
        </p:nvSpPr>
        <p:spPr/>
        <p:txBody>
          <a:bodyPr/>
          <a:lstStyle/>
          <a:p>
            <a:r>
              <a:rPr lang="en-US" dirty="0"/>
              <a:t>NSCAW I Example</a:t>
            </a:r>
          </a:p>
        </p:txBody>
      </p:sp>
      <p:pic>
        <p:nvPicPr>
          <p:cNvPr id="5" name="Picture 4">
            <a:extLst>
              <a:ext uri="{FF2B5EF4-FFF2-40B4-BE49-F238E27FC236}">
                <a16:creationId xmlns:a16="http://schemas.microsoft.com/office/drawing/2014/main" id="{F29C79B7-13EE-4FA4-7BA5-25BF4A966FED}"/>
              </a:ext>
            </a:extLst>
          </p:cNvPr>
          <p:cNvPicPr>
            <a:picLocks noChangeAspect="1"/>
          </p:cNvPicPr>
          <p:nvPr/>
        </p:nvPicPr>
        <p:blipFill rotWithShape="1">
          <a:blip r:embed="rId2"/>
          <a:srcRect r="45364"/>
          <a:stretch/>
        </p:blipFill>
        <p:spPr>
          <a:xfrm>
            <a:off x="415600" y="1357779"/>
            <a:ext cx="4250185" cy="2768742"/>
          </a:xfrm>
          <a:prstGeom prst="rect">
            <a:avLst/>
          </a:prstGeom>
        </p:spPr>
      </p:pic>
      <p:pic>
        <p:nvPicPr>
          <p:cNvPr id="7" name="Picture 6">
            <a:extLst>
              <a:ext uri="{FF2B5EF4-FFF2-40B4-BE49-F238E27FC236}">
                <a16:creationId xmlns:a16="http://schemas.microsoft.com/office/drawing/2014/main" id="{94FE9E58-DA59-EA2E-3941-A2B8B761705A}"/>
              </a:ext>
            </a:extLst>
          </p:cNvPr>
          <p:cNvPicPr>
            <a:picLocks noChangeAspect="1"/>
          </p:cNvPicPr>
          <p:nvPr/>
        </p:nvPicPr>
        <p:blipFill rotWithShape="1">
          <a:blip r:embed="rId3"/>
          <a:srcRect l="8774" t="20648" b="24482"/>
          <a:stretch/>
        </p:blipFill>
        <p:spPr>
          <a:xfrm>
            <a:off x="6262652" y="4425460"/>
            <a:ext cx="4814887" cy="1787771"/>
          </a:xfrm>
          <a:prstGeom prst="rect">
            <a:avLst/>
          </a:prstGeom>
        </p:spPr>
      </p:pic>
      <p:pic>
        <p:nvPicPr>
          <p:cNvPr id="9" name="Picture 8">
            <a:extLst>
              <a:ext uri="{FF2B5EF4-FFF2-40B4-BE49-F238E27FC236}">
                <a16:creationId xmlns:a16="http://schemas.microsoft.com/office/drawing/2014/main" id="{2B64A2EF-28ED-E4D2-F9D9-484F7985AEA3}"/>
              </a:ext>
            </a:extLst>
          </p:cNvPr>
          <p:cNvPicPr>
            <a:picLocks noChangeAspect="1"/>
          </p:cNvPicPr>
          <p:nvPr/>
        </p:nvPicPr>
        <p:blipFill rotWithShape="1">
          <a:blip r:embed="rId4"/>
          <a:srcRect l="8826" t="24670" r="4444" b="34980"/>
          <a:stretch/>
        </p:blipFill>
        <p:spPr>
          <a:xfrm>
            <a:off x="6105971" y="2022399"/>
            <a:ext cx="5011318" cy="1439261"/>
          </a:xfrm>
          <a:prstGeom prst="rect">
            <a:avLst/>
          </a:prstGeom>
        </p:spPr>
      </p:pic>
      <p:sp>
        <p:nvSpPr>
          <p:cNvPr id="10" name="TextBox 9">
            <a:extLst>
              <a:ext uri="{FF2B5EF4-FFF2-40B4-BE49-F238E27FC236}">
                <a16:creationId xmlns:a16="http://schemas.microsoft.com/office/drawing/2014/main" id="{C7156E62-58DB-351E-575E-8B93D4C4A61D}"/>
              </a:ext>
            </a:extLst>
          </p:cNvPr>
          <p:cNvSpPr txBox="1"/>
          <p:nvPr/>
        </p:nvSpPr>
        <p:spPr>
          <a:xfrm>
            <a:off x="6262652" y="1585967"/>
            <a:ext cx="2172390" cy="369332"/>
          </a:xfrm>
          <a:prstGeom prst="rect">
            <a:avLst/>
          </a:prstGeom>
          <a:noFill/>
        </p:spPr>
        <p:txBody>
          <a:bodyPr wrap="none" rtlCol="0">
            <a:spAutoFit/>
          </a:bodyPr>
          <a:lstStyle/>
          <a:p>
            <a:r>
              <a:rPr lang="en-US" b="1" dirty="0">
                <a:solidFill>
                  <a:schemeClr val="bg2"/>
                </a:solidFill>
              </a:rPr>
              <a:t>Conceptual Model</a:t>
            </a:r>
          </a:p>
        </p:txBody>
      </p:sp>
      <p:sp>
        <p:nvSpPr>
          <p:cNvPr id="11" name="TextBox 10">
            <a:extLst>
              <a:ext uri="{FF2B5EF4-FFF2-40B4-BE49-F238E27FC236}">
                <a16:creationId xmlns:a16="http://schemas.microsoft.com/office/drawing/2014/main" id="{78DC1C78-7D99-25E3-561C-5B07DB80E546}"/>
              </a:ext>
            </a:extLst>
          </p:cNvPr>
          <p:cNvSpPr txBox="1"/>
          <p:nvPr/>
        </p:nvSpPr>
        <p:spPr>
          <a:xfrm>
            <a:off x="6321117" y="3810000"/>
            <a:ext cx="2005677" cy="369332"/>
          </a:xfrm>
          <a:prstGeom prst="rect">
            <a:avLst/>
          </a:prstGeom>
          <a:noFill/>
        </p:spPr>
        <p:txBody>
          <a:bodyPr wrap="none" rtlCol="0">
            <a:spAutoFit/>
          </a:bodyPr>
          <a:lstStyle/>
          <a:p>
            <a:r>
              <a:rPr lang="en-US" b="1" dirty="0">
                <a:solidFill>
                  <a:schemeClr val="bg2"/>
                </a:solidFill>
              </a:rPr>
              <a:t>Statistical Model</a:t>
            </a:r>
          </a:p>
        </p:txBody>
      </p:sp>
      <p:sp>
        <p:nvSpPr>
          <p:cNvPr id="12" name="TextBox 11">
            <a:extLst>
              <a:ext uri="{FF2B5EF4-FFF2-40B4-BE49-F238E27FC236}">
                <a16:creationId xmlns:a16="http://schemas.microsoft.com/office/drawing/2014/main" id="{7394DD5F-575F-8EAC-960D-BAB99BE38B10}"/>
              </a:ext>
            </a:extLst>
          </p:cNvPr>
          <p:cNvSpPr txBox="1"/>
          <p:nvPr/>
        </p:nvSpPr>
        <p:spPr>
          <a:xfrm>
            <a:off x="474785" y="4355123"/>
            <a:ext cx="4826962" cy="1200329"/>
          </a:xfrm>
          <a:prstGeom prst="rect">
            <a:avLst/>
          </a:prstGeom>
          <a:noFill/>
        </p:spPr>
        <p:txBody>
          <a:bodyPr wrap="none" rtlCol="0">
            <a:spAutoFit/>
          </a:bodyPr>
          <a:lstStyle/>
          <a:p>
            <a:r>
              <a:rPr lang="en-US" dirty="0">
                <a:solidFill>
                  <a:schemeClr val="bg2"/>
                </a:solidFill>
              </a:rPr>
              <a:t>RQ: Do depressive symptoms moderate</a:t>
            </a:r>
          </a:p>
          <a:p>
            <a:r>
              <a:rPr lang="en-US" dirty="0">
                <a:solidFill>
                  <a:schemeClr val="bg2"/>
                </a:solidFill>
              </a:rPr>
              <a:t>the effect of post-traumatic stress disorder</a:t>
            </a:r>
          </a:p>
          <a:p>
            <a:r>
              <a:rPr lang="en-US" dirty="0">
                <a:solidFill>
                  <a:schemeClr val="bg2"/>
                </a:solidFill>
              </a:rPr>
              <a:t>on delinquent behavior among youth involved</a:t>
            </a:r>
          </a:p>
          <a:p>
            <a:r>
              <a:rPr lang="en-US" dirty="0">
                <a:solidFill>
                  <a:schemeClr val="bg2"/>
                </a:solidFill>
              </a:rPr>
              <a:t>in the child welfare system?</a:t>
            </a:r>
          </a:p>
        </p:txBody>
      </p:sp>
    </p:spTree>
    <p:extLst>
      <p:ext uri="{BB962C8B-B14F-4D97-AF65-F5344CB8AC3E}">
        <p14:creationId xmlns:p14="http://schemas.microsoft.com/office/powerpoint/2010/main" val="173368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31;p22">
            <a:extLst>
              <a:ext uri="{FF2B5EF4-FFF2-40B4-BE49-F238E27FC236}">
                <a16:creationId xmlns:a16="http://schemas.microsoft.com/office/drawing/2014/main" id="{F60C940D-F589-CD8F-5C12-0C34D91AC89F}"/>
              </a:ext>
            </a:extLst>
          </p:cNvPr>
          <p:cNvSpPr txBox="1">
            <a:spLocks noGrp="1"/>
          </p:cNvSpPr>
          <p:nvPr>
            <p:ph type="body" idx="1"/>
          </p:nvPr>
        </p:nvSpPr>
        <p:spPr>
          <a:xfrm>
            <a:off x="415600" y="2054514"/>
            <a:ext cx="5333200" cy="3071336"/>
          </a:xfrm>
          <a:prstGeom prst="rect">
            <a:avLst/>
          </a:prstGeom>
        </p:spPr>
        <p:txBody>
          <a:bodyPr spcFirstLastPara="1" wrap="square" lIns="121900" tIns="121900" rIns="121900" bIns="121900" anchor="t" anchorCtr="0">
            <a:noAutofit/>
          </a:bodyPr>
          <a:lstStyle/>
          <a:p>
            <a:pPr marL="0" indent="0">
              <a:buNone/>
            </a:pPr>
            <a:r>
              <a:rPr lang="en" sz="2400" b="1" dirty="0"/>
              <a:t>Main Effects Model</a:t>
            </a:r>
            <a:endParaRPr sz="2400" b="1" dirty="0"/>
          </a:p>
          <a:p>
            <a:pPr marL="0" indent="0">
              <a:spcBef>
                <a:spcPts val="2133"/>
              </a:spcBef>
              <a:buNone/>
            </a:pPr>
            <a:r>
              <a:rPr lang="en" sz="2400" dirty="0"/>
              <a:t>For a model without interaction, we assume that the effect of `PTSS` on `DEL` is the same regardless of the level of depressive symptoms experienced among respondents.</a:t>
            </a:r>
            <a:endParaRPr sz="2400" dirty="0"/>
          </a:p>
          <a:p>
            <a:pPr marL="0" indent="0">
              <a:spcBef>
                <a:spcPts val="2133"/>
              </a:spcBef>
              <a:spcAft>
                <a:spcPts val="2133"/>
              </a:spcAft>
              <a:buNone/>
            </a:pPr>
            <a:endParaRPr sz="2400" dirty="0"/>
          </a:p>
        </p:txBody>
      </p:sp>
      <p:sp>
        <p:nvSpPr>
          <p:cNvPr id="4" name="Google Shape;132;p22">
            <a:extLst>
              <a:ext uri="{FF2B5EF4-FFF2-40B4-BE49-F238E27FC236}">
                <a16:creationId xmlns:a16="http://schemas.microsoft.com/office/drawing/2014/main" id="{51F60C45-A383-1A30-DEEB-E80260B65D32}"/>
              </a:ext>
            </a:extLst>
          </p:cNvPr>
          <p:cNvSpPr txBox="1">
            <a:spLocks/>
          </p:cNvSpPr>
          <p:nvPr/>
        </p:nvSpPr>
        <p:spPr>
          <a:xfrm>
            <a:off x="6172200" y="1796606"/>
            <a:ext cx="5333200" cy="44036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400" b="1" kern="0" dirty="0"/>
              <a:t>Interaction Model: Include a two-way interaction term of PTSS </a:t>
            </a:r>
            <a:r>
              <a:rPr lang="en-US" sz="2400" b="1" i="1" kern="0" dirty="0"/>
              <a:t>X</a:t>
            </a:r>
            <a:r>
              <a:rPr lang="en-US" sz="2400" b="1" kern="0" dirty="0"/>
              <a:t> DEPRESS</a:t>
            </a:r>
          </a:p>
          <a:p>
            <a:pPr>
              <a:spcBef>
                <a:spcPts val="2133"/>
              </a:spcBef>
              <a:spcAft>
                <a:spcPts val="2133"/>
              </a:spcAft>
            </a:pPr>
            <a:r>
              <a:rPr lang="en-US" sz="2400" kern="0" dirty="0"/>
              <a:t>For a model with interaction, we want to examine if `PTSS` effects on `DEL` depend, </a:t>
            </a:r>
            <a:r>
              <a:rPr lang="en-US" sz="2400" b="1" kern="0" dirty="0"/>
              <a:t>or are </a:t>
            </a:r>
            <a:r>
              <a:rPr lang="en-US" sz="2400" b="1" kern="0" dirty="0" err="1"/>
              <a:t>conditonal</a:t>
            </a:r>
            <a:r>
              <a:rPr lang="en-US" sz="2400" b="1" kern="0" dirty="0"/>
              <a:t>, </a:t>
            </a:r>
            <a:r>
              <a:rPr lang="en-US" sz="2400" kern="0" dirty="0"/>
              <a:t>on level of `DEPRESS`.</a:t>
            </a:r>
          </a:p>
        </p:txBody>
      </p:sp>
      <p:sp>
        <p:nvSpPr>
          <p:cNvPr id="16" name="Google Shape;130;p22">
            <a:extLst>
              <a:ext uri="{FF2B5EF4-FFF2-40B4-BE49-F238E27FC236}">
                <a16:creationId xmlns:a16="http://schemas.microsoft.com/office/drawing/2014/main" id="{07D24C9E-B0F9-F3BF-0C59-CE7A05BB2785}"/>
              </a:ext>
            </a:extLst>
          </p:cNvPr>
          <p:cNvSpPr txBox="1">
            <a:spLocks noGrp="1"/>
          </p:cNvSpPr>
          <p:nvPr>
            <p:ph type="title"/>
          </p:nvPr>
        </p:nvSpPr>
        <p:spPr>
          <a:xfrm>
            <a:off x="193147" y="853406"/>
            <a:ext cx="11653308" cy="943200"/>
          </a:xfrm>
          <a:prstGeom prst="rect">
            <a:avLst/>
          </a:prstGeom>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r>
              <a:rPr lang="en-US" dirty="0">
                <a:solidFill>
                  <a:schemeClr val="bg1"/>
                </a:solidFill>
              </a:rPr>
              <a:t>c</a:t>
            </a:r>
            <a:endParaRPr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C9EE10E-1EFD-4AB5-92E5-799DA74C3E23}"/>
                  </a:ext>
                </a:extLst>
              </p:cNvPr>
              <p:cNvSpPr txBox="1"/>
              <p:nvPr/>
            </p:nvSpPr>
            <p:spPr>
              <a:xfrm>
                <a:off x="610401" y="1277223"/>
                <a:ext cx="4182876" cy="276999"/>
              </a:xfrm>
              <a:prstGeom prst="rect">
                <a:avLst/>
              </a:prstGeom>
              <a:noFill/>
            </p:spPr>
            <p:txBody>
              <a:bodyPr wrap="none" lIns="0" tIns="0" rIns="0" bIns="0" rtlCol="0">
                <a:spAutoFit/>
              </a:bodyPr>
              <a:lstStyle/>
              <a:p>
                <a14:m>
                  <m:oMath xmlns:m="http://schemas.openxmlformats.org/officeDocument/2006/math">
                    <m:r>
                      <a:rPr lang="en-US" b="0" i="1" smtClean="0">
                        <a:solidFill>
                          <a:schemeClr val="bg2"/>
                        </a:solidFill>
                        <a:latin typeface="Cambria Math" panose="02040503050406030204" pitchFamily="18" charset="0"/>
                      </a:rPr>
                      <m:t>𝐷𝐸𝐿𝐼𝑁𝑄</m:t>
                    </m:r>
                    <m:r>
                      <a:rPr lang="en-US" b="0" i="1" smtClean="0">
                        <a:solidFill>
                          <a:schemeClr val="bg2"/>
                        </a:solidFill>
                        <a:latin typeface="Cambria Math" panose="02040503050406030204" pitchFamily="18" charset="0"/>
                      </a:rPr>
                      <m:t>= </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𝑏</m:t>
                        </m:r>
                      </m:e>
                      <m:sub>
                        <m:r>
                          <a:rPr lang="en-US" b="0" i="1" smtClean="0">
                            <a:solidFill>
                              <a:schemeClr val="bg2"/>
                            </a:solidFill>
                            <a:latin typeface="Cambria Math" panose="02040503050406030204" pitchFamily="18" charset="0"/>
                          </a:rPr>
                          <m:t>0</m:t>
                        </m:r>
                      </m:sub>
                    </m:sSub>
                    <m:r>
                      <a:rPr lang="en-US" b="0" i="1" smtClean="0">
                        <a:solidFill>
                          <a:schemeClr val="bg2"/>
                        </a:solidFill>
                        <a:latin typeface="Cambria Math" panose="02040503050406030204" pitchFamily="18" charset="0"/>
                      </a:rPr>
                      <m:t>+</m:t>
                    </m:r>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𝑏</m:t>
                        </m:r>
                      </m:e>
                      <m:sub>
                        <m:r>
                          <a:rPr lang="en-US" b="0" i="1" smtClean="0">
                            <a:solidFill>
                              <a:schemeClr val="bg2"/>
                            </a:solidFill>
                            <a:latin typeface="Cambria Math" panose="02040503050406030204" pitchFamily="18" charset="0"/>
                          </a:rPr>
                          <m:t>1</m:t>
                        </m:r>
                      </m:sub>
                    </m:sSub>
                  </m:oMath>
                </a14:m>
                <a:r>
                  <a:rPr lang="en-US" i="1" dirty="0">
                    <a:solidFill>
                      <a:schemeClr val="bg2"/>
                    </a:solidFill>
                  </a:rPr>
                  <a:t>PTSS</a:t>
                </a:r>
                <a:r>
                  <a:rPr lang="en-US" dirty="0">
                    <a:solidFill>
                      <a:schemeClr val="bg2"/>
                    </a:solidFill>
                  </a:rPr>
                  <a:t> + </a:t>
                </a:r>
                <a14:m>
                  <m:oMath xmlns:m="http://schemas.openxmlformats.org/officeDocument/2006/math">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𝑏</m:t>
                        </m:r>
                      </m:e>
                      <m:sub>
                        <m:r>
                          <a:rPr lang="en-US" b="0" i="1" smtClean="0">
                            <a:solidFill>
                              <a:schemeClr val="bg2"/>
                            </a:solidFill>
                            <a:latin typeface="Cambria Math" panose="02040503050406030204" pitchFamily="18" charset="0"/>
                          </a:rPr>
                          <m:t>2</m:t>
                        </m:r>
                      </m:sub>
                    </m:sSub>
                  </m:oMath>
                </a14:m>
                <a:r>
                  <a:rPr lang="en-US" i="1" dirty="0">
                    <a:solidFill>
                      <a:schemeClr val="bg2"/>
                    </a:solidFill>
                  </a:rPr>
                  <a:t>DEPRESS</a:t>
                </a:r>
              </a:p>
            </p:txBody>
          </p:sp>
        </mc:Choice>
        <mc:Fallback xmlns="">
          <p:sp>
            <p:nvSpPr>
              <p:cNvPr id="17" name="TextBox 16">
                <a:extLst>
                  <a:ext uri="{FF2B5EF4-FFF2-40B4-BE49-F238E27FC236}">
                    <a16:creationId xmlns:a16="http://schemas.microsoft.com/office/drawing/2014/main" id="{5C9EE10E-1EFD-4AB5-92E5-799DA74C3E23}"/>
                  </a:ext>
                </a:extLst>
              </p:cNvPr>
              <p:cNvSpPr txBox="1">
                <a:spLocks noRot="1" noChangeAspect="1" noMove="1" noResize="1" noEditPoints="1" noAdjustHandles="1" noChangeArrowheads="1" noChangeShapeType="1" noTextEdit="1"/>
              </p:cNvSpPr>
              <p:nvPr/>
            </p:nvSpPr>
            <p:spPr>
              <a:xfrm>
                <a:off x="610401" y="1277223"/>
                <a:ext cx="4182876" cy="276999"/>
              </a:xfrm>
              <a:prstGeom prst="rect">
                <a:avLst/>
              </a:prstGeom>
              <a:blipFill>
                <a:blip r:embed="rId2"/>
                <a:stretch>
                  <a:fillRect l="-2478" t="-28889" r="-1020" b="-5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D65A02F-207B-15E9-EA4A-4D8711653064}"/>
                  </a:ext>
                </a:extLst>
              </p:cNvPr>
              <p:cNvSpPr txBox="1"/>
              <p:nvPr/>
            </p:nvSpPr>
            <p:spPr>
              <a:xfrm>
                <a:off x="5606802" y="1268262"/>
                <a:ext cx="6093399" cy="276999"/>
              </a:xfrm>
              <a:prstGeom prst="rect">
                <a:avLst/>
              </a:prstGeom>
              <a:noFill/>
            </p:spPr>
            <p:txBody>
              <a:bodyPr wrap="none" lIns="0" tIns="0" rIns="0" bIns="0" rtlCol="0">
                <a:spAutoFit/>
              </a:bodyPr>
              <a:lstStyle/>
              <a:p>
                <a14:m>
                  <m:oMath xmlns:m="http://schemas.openxmlformats.org/officeDocument/2006/math">
                    <m:r>
                      <a:rPr lang="en-US" b="0" i="1" smtClean="0">
                        <a:solidFill>
                          <a:schemeClr val="bg2"/>
                        </a:solidFill>
                        <a:latin typeface="Cambria Math" panose="02040503050406030204" pitchFamily="18" charset="0"/>
                      </a:rPr>
                      <m:t>𝐷𝐸𝐿</m:t>
                    </m:r>
                    <m:r>
                      <a:rPr lang="en-US" b="0" i="1" smtClean="0">
                        <a:solidFill>
                          <a:schemeClr val="bg2"/>
                        </a:solidFill>
                        <a:latin typeface="Cambria Math" panose="02040503050406030204" pitchFamily="18" charset="0"/>
                      </a:rPr>
                      <m:t>= </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𝑏</m:t>
                        </m:r>
                      </m:e>
                      <m:sub>
                        <m:r>
                          <a:rPr lang="en-US" b="0" i="1" smtClean="0">
                            <a:solidFill>
                              <a:schemeClr val="bg2"/>
                            </a:solidFill>
                            <a:latin typeface="Cambria Math" panose="02040503050406030204" pitchFamily="18" charset="0"/>
                          </a:rPr>
                          <m:t>0</m:t>
                        </m:r>
                      </m:sub>
                    </m:sSub>
                    <m:r>
                      <a:rPr lang="en-US" b="0" i="1" smtClean="0">
                        <a:solidFill>
                          <a:schemeClr val="bg2"/>
                        </a:solidFill>
                        <a:latin typeface="Cambria Math" panose="02040503050406030204" pitchFamily="18" charset="0"/>
                      </a:rPr>
                      <m:t>+</m:t>
                    </m:r>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𝑏</m:t>
                        </m:r>
                      </m:e>
                      <m:sub>
                        <m:r>
                          <a:rPr lang="en-US" b="0" i="1" smtClean="0">
                            <a:solidFill>
                              <a:schemeClr val="bg2"/>
                            </a:solidFill>
                            <a:latin typeface="Cambria Math" panose="02040503050406030204" pitchFamily="18" charset="0"/>
                          </a:rPr>
                          <m:t>1</m:t>
                        </m:r>
                      </m:sub>
                    </m:sSub>
                  </m:oMath>
                </a14:m>
                <a:r>
                  <a:rPr lang="en-US" i="1" dirty="0">
                    <a:solidFill>
                      <a:schemeClr val="bg2"/>
                    </a:solidFill>
                  </a:rPr>
                  <a:t>PTSS</a:t>
                </a:r>
                <a:r>
                  <a:rPr lang="en-US" dirty="0">
                    <a:solidFill>
                      <a:schemeClr val="bg2"/>
                    </a:solidFill>
                  </a:rPr>
                  <a:t> + </a:t>
                </a:r>
                <a14:m>
                  <m:oMath xmlns:m="http://schemas.openxmlformats.org/officeDocument/2006/math">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𝑏</m:t>
                        </m:r>
                      </m:e>
                      <m:sub>
                        <m:r>
                          <a:rPr lang="en-US" b="0" i="1" smtClean="0">
                            <a:solidFill>
                              <a:schemeClr val="bg2"/>
                            </a:solidFill>
                            <a:latin typeface="Cambria Math" panose="02040503050406030204" pitchFamily="18" charset="0"/>
                          </a:rPr>
                          <m:t>2</m:t>
                        </m:r>
                      </m:sub>
                    </m:sSub>
                  </m:oMath>
                </a14:m>
                <a:r>
                  <a:rPr lang="en-US" i="1" dirty="0">
                    <a:solidFill>
                      <a:schemeClr val="bg2"/>
                    </a:solidFill>
                  </a:rPr>
                  <a:t>DEPRESS</a:t>
                </a:r>
                <a:r>
                  <a:rPr lang="en-US" dirty="0">
                    <a:solidFill>
                      <a:schemeClr val="bg2"/>
                    </a:solidFill>
                  </a:rPr>
                  <a:t> + </a:t>
                </a:r>
                <a14:m>
                  <m:oMath xmlns:m="http://schemas.openxmlformats.org/officeDocument/2006/math">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𝑏</m:t>
                        </m:r>
                      </m:e>
                      <m:sub>
                        <m:r>
                          <a:rPr lang="en-US" b="0" i="1" smtClean="0">
                            <a:solidFill>
                              <a:schemeClr val="bg2"/>
                            </a:solidFill>
                            <a:latin typeface="Cambria Math" panose="02040503050406030204" pitchFamily="18" charset="0"/>
                          </a:rPr>
                          <m:t>3</m:t>
                        </m:r>
                      </m:sub>
                    </m:sSub>
                    <m:r>
                      <m:rPr>
                        <m:nor/>
                      </m:rPr>
                      <a:rPr lang="en-US" i="1" dirty="0">
                        <a:solidFill>
                          <a:schemeClr val="bg2"/>
                        </a:solidFill>
                      </a:rPr>
                      <m:t>PTSS</m:t>
                    </m:r>
                    <m:r>
                      <a:rPr lang="en-US" b="0" i="1" dirty="0" smtClean="0">
                        <a:solidFill>
                          <a:schemeClr val="bg2"/>
                        </a:solidFill>
                        <a:latin typeface="Cambria Math" panose="02040503050406030204" pitchFamily="18" charset="0"/>
                      </a:rPr>
                      <m:t> </m:t>
                    </m:r>
                    <m:r>
                      <a:rPr lang="en-US" b="0" i="1" smtClean="0">
                        <a:solidFill>
                          <a:schemeClr val="bg2"/>
                        </a:solidFill>
                        <a:latin typeface="Cambria Math" panose="02040503050406030204" pitchFamily="18" charset="0"/>
                      </a:rPr>
                      <m:t>𝑋</m:t>
                    </m:r>
                    <m:r>
                      <m:rPr>
                        <m:nor/>
                      </m:rPr>
                      <a:rPr lang="en-US" i="1" dirty="0">
                        <a:solidFill>
                          <a:schemeClr val="bg2"/>
                        </a:solidFill>
                      </a:rPr>
                      <m:t>DEPRESS</m:t>
                    </m:r>
                  </m:oMath>
                </a14:m>
                <a:endParaRPr lang="en-US" dirty="0">
                  <a:solidFill>
                    <a:schemeClr val="bg2"/>
                  </a:solidFill>
                </a:endParaRPr>
              </a:p>
            </p:txBody>
          </p:sp>
        </mc:Choice>
        <mc:Fallback xmlns="">
          <p:sp>
            <p:nvSpPr>
              <p:cNvPr id="18" name="TextBox 17">
                <a:extLst>
                  <a:ext uri="{FF2B5EF4-FFF2-40B4-BE49-F238E27FC236}">
                    <a16:creationId xmlns:a16="http://schemas.microsoft.com/office/drawing/2014/main" id="{8D65A02F-207B-15E9-EA4A-4D8711653064}"/>
                  </a:ext>
                </a:extLst>
              </p:cNvPr>
              <p:cNvSpPr txBox="1">
                <a:spLocks noRot="1" noChangeAspect="1" noMove="1" noResize="1" noEditPoints="1" noAdjustHandles="1" noChangeArrowheads="1" noChangeShapeType="1" noTextEdit="1"/>
              </p:cNvSpPr>
              <p:nvPr/>
            </p:nvSpPr>
            <p:spPr>
              <a:xfrm>
                <a:off x="5606802" y="1268262"/>
                <a:ext cx="6093399" cy="276999"/>
              </a:xfrm>
              <a:prstGeom prst="rect">
                <a:avLst/>
              </a:prstGeom>
              <a:blipFill>
                <a:blip r:embed="rId3"/>
                <a:stretch>
                  <a:fillRect l="-1401" t="-28889" r="-601" b="-53333"/>
                </a:stretch>
              </a:blipFill>
            </p:spPr>
            <p:txBody>
              <a:bodyPr/>
              <a:lstStyle/>
              <a:p>
                <a:r>
                  <a:rPr lang="en-US">
                    <a:noFill/>
                  </a:rPr>
                  <a:t> </a:t>
                </a:r>
              </a:p>
            </p:txBody>
          </p:sp>
        </mc:Fallback>
      </mc:AlternateContent>
    </p:spTree>
    <p:extLst>
      <p:ext uri="{BB962C8B-B14F-4D97-AF65-F5344CB8AC3E}">
        <p14:creationId xmlns:p14="http://schemas.microsoft.com/office/powerpoint/2010/main" val="367365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9" name="Google Shape;139;p23"/>
          <p:cNvPicPr preferRelativeResize="0"/>
          <p:nvPr/>
        </p:nvPicPr>
        <p:blipFill>
          <a:blip r:embed="rId3">
            <a:alphaModFix/>
          </a:blip>
          <a:stretch>
            <a:fillRect/>
          </a:stretch>
        </p:blipFill>
        <p:spPr>
          <a:xfrm>
            <a:off x="437334" y="15034"/>
            <a:ext cx="5962361" cy="6857999"/>
          </a:xfrm>
          <a:prstGeom prst="rect">
            <a:avLst/>
          </a:prstGeom>
          <a:noFill/>
          <a:ln>
            <a:noFill/>
          </a:ln>
        </p:spPr>
      </p:pic>
      <p:sp>
        <p:nvSpPr>
          <p:cNvPr id="140" name="Google Shape;140;p23"/>
          <p:cNvSpPr txBox="1">
            <a:spLocks noGrp="1"/>
          </p:cNvSpPr>
          <p:nvPr>
            <p:ph type="body" idx="4294967295"/>
          </p:nvPr>
        </p:nvSpPr>
        <p:spPr>
          <a:xfrm>
            <a:off x="6822867" y="101600"/>
            <a:ext cx="5118800" cy="6715200"/>
          </a:xfrm>
          <a:prstGeom prst="rect">
            <a:avLst/>
          </a:prstGeom>
        </p:spPr>
        <p:txBody>
          <a:bodyPr spcFirstLastPara="1" wrap="square" lIns="121900" tIns="121900" rIns="121900" bIns="121900" anchor="t" anchorCtr="0">
            <a:noAutofit/>
          </a:bodyPr>
          <a:lstStyle/>
          <a:p>
            <a:pPr marL="0" indent="0">
              <a:buNone/>
            </a:pPr>
            <a:r>
              <a:rPr lang="en" sz="3200" b="1" dirty="0">
                <a:solidFill>
                  <a:schemeClr val="accent1"/>
                </a:solidFill>
              </a:rPr>
              <a:t>Two-way interactions: </a:t>
            </a:r>
            <a:endParaRPr sz="3200" b="1" dirty="0">
              <a:solidFill>
                <a:schemeClr val="accent1"/>
              </a:solidFill>
            </a:endParaRPr>
          </a:p>
          <a:p>
            <a:pPr marL="0" indent="0">
              <a:spcBef>
                <a:spcPts val="2133"/>
              </a:spcBef>
              <a:buNone/>
            </a:pPr>
            <a:r>
              <a:rPr lang="en" dirty="0"/>
              <a:t>Continuous x Continuous? </a:t>
            </a:r>
            <a:endParaRPr dirty="0"/>
          </a:p>
          <a:p>
            <a:pPr marL="0" indent="0">
              <a:spcBef>
                <a:spcPts val="2133"/>
              </a:spcBef>
              <a:buNone/>
            </a:pPr>
            <a:r>
              <a:rPr lang="en" dirty="0"/>
              <a:t>Categorical x Categorical?</a:t>
            </a:r>
            <a:endParaRPr dirty="0"/>
          </a:p>
          <a:p>
            <a:pPr marL="0" indent="0">
              <a:spcBef>
                <a:spcPts val="2133"/>
              </a:spcBef>
              <a:buNone/>
            </a:pPr>
            <a:r>
              <a:rPr lang="en" dirty="0"/>
              <a:t>Categorical x Continuous? </a:t>
            </a:r>
            <a:endParaRPr dirty="0"/>
          </a:p>
          <a:p>
            <a:pPr marL="0" indent="0">
              <a:spcBef>
                <a:spcPts val="2133"/>
              </a:spcBef>
              <a:buNone/>
            </a:pPr>
            <a:endParaRPr sz="1467" dirty="0"/>
          </a:p>
          <a:p>
            <a:pPr marL="0" indent="0">
              <a:spcBef>
                <a:spcPts val="2133"/>
              </a:spcBef>
              <a:buNone/>
            </a:pPr>
            <a:r>
              <a:rPr lang="en" sz="3200" b="1" dirty="0">
                <a:solidFill>
                  <a:schemeClr val="accent1"/>
                </a:solidFill>
              </a:rPr>
              <a:t>Interaction effects:</a:t>
            </a:r>
            <a:endParaRPr sz="3200" b="1" dirty="0">
              <a:solidFill>
                <a:schemeClr val="accent1"/>
              </a:solidFill>
            </a:endParaRPr>
          </a:p>
          <a:p>
            <a:pPr marL="0" indent="0">
              <a:spcBef>
                <a:spcPts val="2133"/>
              </a:spcBef>
              <a:buNone/>
            </a:pPr>
            <a:r>
              <a:rPr lang="en" dirty="0"/>
              <a:t>→ Change in slope (b</a:t>
            </a:r>
            <a:r>
              <a:rPr lang="en" baseline="-25000" dirty="0"/>
              <a:t>1</a:t>
            </a:r>
            <a:r>
              <a:rPr lang="en" dirty="0"/>
              <a:t>)</a:t>
            </a:r>
            <a:endParaRPr dirty="0"/>
          </a:p>
          <a:p>
            <a:pPr marL="0" indent="0">
              <a:spcBef>
                <a:spcPts val="2133"/>
              </a:spcBef>
              <a:buNone/>
            </a:pPr>
            <a:r>
              <a:rPr lang="en" dirty="0"/>
              <a:t>→ Change in direction (sign)</a:t>
            </a:r>
            <a:endParaRPr dirty="0"/>
          </a:p>
          <a:p>
            <a:pPr marL="0" indent="0">
              <a:spcBef>
                <a:spcPts val="2133"/>
              </a:spcBef>
              <a:spcAft>
                <a:spcPts val="2133"/>
              </a:spcAft>
              <a:buNone/>
            </a:pPr>
            <a:r>
              <a:rPr lang="en" dirty="0"/>
              <a:t>→ Change in intercept (b</a:t>
            </a:r>
            <a:r>
              <a:rPr lang="en" baseline="-25000" dirty="0"/>
              <a:t>0</a:t>
            </a:r>
            <a:r>
              <a:rPr lang="en" dirty="0"/>
              <a:t>)</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Autofit/>
          </a:bodyPr>
          <a:lstStyle/>
          <a:p>
            <a:r>
              <a:rPr lang="en"/>
              <a:t>Interaction Term = Cross‐Product Term</a:t>
            </a:r>
            <a:endParaRPr/>
          </a:p>
        </p:txBody>
      </p:sp>
      <p:sp>
        <p:nvSpPr>
          <p:cNvPr id="117" name="Google Shape;117;p20"/>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Autofit/>
          </a:bodyPr>
          <a:lstStyle/>
          <a:p>
            <a:pPr marL="0" indent="0">
              <a:spcAft>
                <a:spcPts val="2133"/>
              </a:spcAft>
              <a:buNone/>
            </a:pPr>
            <a:r>
              <a:rPr lang="en" dirty="0"/>
              <a:t>To model interaction, we can include cross‐product terms of two independent variables into the multiple regression models</a:t>
            </a:r>
            <a:endParaRPr dirty="0"/>
          </a:p>
        </p:txBody>
      </p:sp>
      <p:pic>
        <p:nvPicPr>
          <p:cNvPr id="118" name="Google Shape;118;p20"/>
          <p:cNvPicPr preferRelativeResize="0"/>
          <p:nvPr/>
        </p:nvPicPr>
        <p:blipFill rotWithShape="1">
          <a:blip r:embed="rId3">
            <a:alphaModFix/>
          </a:blip>
          <a:srcRect l="4900" b="10428"/>
          <a:stretch/>
        </p:blipFill>
        <p:spPr>
          <a:xfrm>
            <a:off x="2733043" y="2951850"/>
            <a:ext cx="6725913" cy="24700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9" name="Picture 8">
            <a:extLst>
              <a:ext uri="{FF2B5EF4-FFF2-40B4-BE49-F238E27FC236}">
                <a16:creationId xmlns:a16="http://schemas.microsoft.com/office/drawing/2014/main" id="{D17F2C84-2D0F-8A57-04F6-0374105783BA}"/>
              </a:ext>
            </a:extLst>
          </p:cNvPr>
          <p:cNvPicPr>
            <a:picLocks noChangeAspect="1"/>
          </p:cNvPicPr>
          <p:nvPr/>
        </p:nvPicPr>
        <p:blipFill>
          <a:blip r:embed="rId3"/>
          <a:stretch>
            <a:fillRect/>
          </a:stretch>
        </p:blipFill>
        <p:spPr>
          <a:xfrm>
            <a:off x="169415" y="825354"/>
            <a:ext cx="7474334" cy="5664491"/>
          </a:xfrm>
          <a:prstGeom prst="rect">
            <a:avLst/>
          </a:prstGeom>
        </p:spPr>
      </p:pic>
      <p:sp>
        <p:nvSpPr>
          <p:cNvPr id="172" name="Google Shape;172;p28"/>
          <p:cNvSpPr txBox="1">
            <a:spLocks noGrp="1"/>
          </p:cNvSpPr>
          <p:nvPr>
            <p:ph type="title"/>
          </p:nvPr>
        </p:nvSpPr>
        <p:spPr>
          <a:xfrm>
            <a:off x="169415" y="15167"/>
            <a:ext cx="11659170" cy="705975"/>
          </a:xfrm>
          <a:prstGeom prst="rect">
            <a:avLst/>
          </a:prstGeom>
        </p:spPr>
        <p:txBody>
          <a:bodyPr spcFirstLastPara="1" wrap="square" lIns="121900" tIns="121900" rIns="121900" bIns="121900" anchor="t" anchorCtr="0">
            <a:noAutofit/>
          </a:bodyPr>
          <a:lstStyle/>
          <a:p>
            <a:pPr marL="0" marR="0" lvl="0" indent="0" algn="l" defTabSz="914400" rtl="0" eaLnBrk="1" fontAlgn="auto" latinLnBrk="0" hangingPunct="1">
              <a:lnSpc>
                <a:spcPct val="115000"/>
              </a:lnSpc>
              <a:spcBef>
                <a:spcPts val="0"/>
              </a:spcBef>
              <a:spcAft>
                <a:spcPts val="2133"/>
              </a:spcAft>
              <a:buClr>
                <a:srgbClr val="695D46"/>
              </a:buClr>
              <a:buSzPts val="1800"/>
              <a:buFont typeface="Open Sans"/>
              <a:buNone/>
              <a:tabLst/>
              <a:defRPr/>
            </a:pPr>
            <a:r>
              <a:rPr lang="en-US" dirty="0"/>
              <a:t>Interaction: </a:t>
            </a:r>
            <a:r>
              <a:rPr kumimoji="0" lang="en-US" sz="2667" b="1" i="0" u="none" strike="noStrike" kern="0" cap="none" spc="0" normalizeH="0" baseline="0" noProof="0" dirty="0">
                <a:ln>
                  <a:noFill/>
                </a:ln>
                <a:solidFill>
                  <a:srgbClr val="555555"/>
                </a:solidFill>
                <a:effectLst/>
                <a:highlight>
                  <a:srgbClr val="FFFFFF"/>
                </a:highlight>
                <a:uLnTx/>
                <a:uFillTx/>
                <a:latin typeface="Arial"/>
                <a:ea typeface="Arial"/>
                <a:cs typeface="Arial"/>
                <a:sym typeface="Arial"/>
              </a:rPr>
              <a:t>E(DEL)=</a:t>
            </a:r>
            <a:r>
              <a:rPr kumimoji="0" lang="el-GR" sz="2667" b="1" i="0" u="none" strike="noStrike" kern="0" cap="none" spc="0" normalizeH="0" baseline="0" noProof="0" dirty="0">
                <a:ln>
                  <a:noFill/>
                </a:ln>
                <a:solidFill>
                  <a:srgbClr val="FF0000"/>
                </a:solidFill>
                <a:effectLst/>
                <a:highlight>
                  <a:srgbClr val="FFFFFF"/>
                </a:highlight>
                <a:uLnTx/>
                <a:uFillTx/>
                <a:latin typeface="Arial"/>
                <a:ea typeface="Arial"/>
                <a:cs typeface="Arial"/>
                <a:sym typeface="Arial"/>
              </a:rPr>
              <a:t>β</a:t>
            </a:r>
            <a:r>
              <a:rPr kumimoji="0" lang="el-GR" sz="2667" b="1" i="0" u="none" strike="noStrike" kern="0" cap="none" spc="0" normalizeH="0" baseline="-25000" noProof="0" dirty="0">
                <a:ln>
                  <a:noFill/>
                </a:ln>
                <a:solidFill>
                  <a:srgbClr val="FF0000"/>
                </a:solidFill>
                <a:effectLst/>
                <a:highlight>
                  <a:srgbClr val="FFFFFF"/>
                </a:highlight>
                <a:uLnTx/>
                <a:uFillTx/>
                <a:latin typeface="Arial"/>
                <a:ea typeface="Arial"/>
                <a:cs typeface="Arial"/>
                <a:sym typeface="Arial"/>
              </a:rPr>
              <a:t>0</a:t>
            </a:r>
            <a:r>
              <a:rPr kumimoji="0" lang="el-GR" sz="2667" b="1" i="0" u="none" strike="noStrike" kern="0" cap="none" spc="0" normalizeH="0" baseline="0" noProof="0" dirty="0">
                <a:ln>
                  <a:noFill/>
                </a:ln>
                <a:solidFill>
                  <a:srgbClr val="555555"/>
                </a:solidFill>
                <a:effectLst/>
                <a:highlight>
                  <a:srgbClr val="FFFFFF"/>
                </a:highlight>
                <a:uLnTx/>
                <a:uFillTx/>
                <a:latin typeface="Arial"/>
                <a:ea typeface="Arial"/>
                <a:cs typeface="Arial"/>
                <a:sym typeface="Arial"/>
              </a:rPr>
              <a:t>+</a:t>
            </a:r>
            <a:r>
              <a:rPr kumimoji="0" lang="el-GR" sz="2667" b="1" i="0" u="none" strike="noStrike" kern="0" cap="none" spc="0" normalizeH="0" baseline="0" noProof="0" dirty="0">
                <a:ln>
                  <a:noFill/>
                </a:ln>
                <a:solidFill>
                  <a:srgbClr val="FF0000"/>
                </a:solidFill>
                <a:effectLst/>
                <a:highlight>
                  <a:srgbClr val="FFFFFF"/>
                </a:highlight>
                <a:uLnTx/>
                <a:uFillTx/>
                <a:latin typeface="Arial"/>
                <a:ea typeface="Arial"/>
                <a:cs typeface="Arial"/>
                <a:sym typeface="Arial"/>
              </a:rPr>
              <a:t>β</a:t>
            </a:r>
            <a:r>
              <a:rPr kumimoji="0" lang="el-GR" sz="2667" b="1" i="0" u="none" strike="noStrike" kern="0" cap="none" spc="0" normalizeH="0" baseline="-25000" noProof="0" dirty="0">
                <a:ln>
                  <a:noFill/>
                </a:ln>
                <a:solidFill>
                  <a:srgbClr val="FF0000"/>
                </a:solidFill>
                <a:effectLst/>
                <a:highlight>
                  <a:srgbClr val="FFFFFF"/>
                </a:highlight>
                <a:uLnTx/>
                <a:uFillTx/>
                <a:latin typeface="Arial"/>
                <a:ea typeface="Arial"/>
                <a:cs typeface="Arial"/>
                <a:sym typeface="Arial"/>
              </a:rPr>
              <a:t>1</a:t>
            </a:r>
            <a:r>
              <a:rPr kumimoji="0" lang="en-US" sz="2667" b="1" i="0" u="none" strike="noStrike" kern="0" cap="none" spc="0" normalizeH="0" baseline="0" noProof="0" dirty="0">
                <a:ln>
                  <a:noFill/>
                </a:ln>
                <a:solidFill>
                  <a:srgbClr val="555555"/>
                </a:solidFill>
                <a:effectLst/>
                <a:highlight>
                  <a:srgbClr val="FFFFFF"/>
                </a:highlight>
                <a:uLnTx/>
                <a:uFillTx/>
                <a:latin typeface="Arial"/>
                <a:ea typeface="Arial"/>
                <a:cs typeface="Arial"/>
                <a:sym typeface="Arial"/>
              </a:rPr>
              <a:t>PTSS+</a:t>
            </a:r>
            <a:r>
              <a:rPr kumimoji="0" lang="el-GR" sz="2667" b="1" i="0" u="none" strike="noStrike" kern="0" cap="none" spc="0" normalizeH="0" baseline="0" noProof="0" dirty="0">
                <a:ln>
                  <a:noFill/>
                </a:ln>
                <a:solidFill>
                  <a:srgbClr val="FF0000"/>
                </a:solidFill>
                <a:effectLst/>
                <a:highlight>
                  <a:srgbClr val="FFFFFF"/>
                </a:highlight>
                <a:uLnTx/>
                <a:uFillTx/>
                <a:latin typeface="Arial"/>
                <a:ea typeface="Arial"/>
                <a:cs typeface="Arial"/>
                <a:sym typeface="Arial"/>
              </a:rPr>
              <a:t>β</a:t>
            </a:r>
            <a:r>
              <a:rPr kumimoji="0" lang="el-GR" sz="2667" b="1" i="0" u="none" strike="noStrike" kern="0" cap="none" spc="0" normalizeH="0" baseline="-25000" noProof="0" dirty="0">
                <a:ln>
                  <a:noFill/>
                </a:ln>
                <a:solidFill>
                  <a:srgbClr val="FF0000"/>
                </a:solidFill>
                <a:effectLst/>
                <a:highlight>
                  <a:srgbClr val="FFFFFF"/>
                </a:highlight>
                <a:uLnTx/>
                <a:uFillTx/>
                <a:latin typeface="Arial"/>
                <a:ea typeface="Arial"/>
                <a:cs typeface="Arial"/>
                <a:sym typeface="Arial"/>
              </a:rPr>
              <a:t>2</a:t>
            </a:r>
            <a:r>
              <a:rPr kumimoji="0" lang="en-US" sz="2667" b="1" i="0" u="none" strike="noStrike" kern="0" cap="none" spc="0" normalizeH="0" baseline="0" noProof="0" dirty="0">
                <a:ln>
                  <a:noFill/>
                </a:ln>
                <a:solidFill>
                  <a:srgbClr val="555555"/>
                </a:solidFill>
                <a:effectLst/>
                <a:highlight>
                  <a:srgbClr val="FFFFFF"/>
                </a:highlight>
                <a:uLnTx/>
                <a:uFillTx/>
                <a:latin typeface="Arial"/>
                <a:ea typeface="Arial"/>
                <a:cs typeface="Arial"/>
                <a:sym typeface="Arial"/>
              </a:rPr>
              <a:t>DEPRESS + </a:t>
            </a:r>
            <a:r>
              <a:rPr kumimoji="0" lang="el-GR" sz="2667" b="1" i="0" u="none" strike="noStrike" kern="0" cap="none" spc="0" normalizeH="0" baseline="0" noProof="0" dirty="0">
                <a:ln>
                  <a:noFill/>
                </a:ln>
                <a:solidFill>
                  <a:srgbClr val="FF0000"/>
                </a:solidFill>
                <a:effectLst/>
                <a:highlight>
                  <a:srgbClr val="FFFFFF"/>
                </a:highlight>
                <a:uLnTx/>
                <a:uFillTx/>
                <a:latin typeface="Arial"/>
                <a:ea typeface="Arial"/>
                <a:cs typeface="Arial"/>
                <a:sym typeface="Arial"/>
              </a:rPr>
              <a:t>β</a:t>
            </a:r>
            <a:r>
              <a:rPr kumimoji="0" lang="el-GR" sz="2667" b="1" i="0" u="none" strike="noStrike" kern="0" cap="none" spc="0" normalizeH="0" baseline="-25000" noProof="0" dirty="0">
                <a:ln>
                  <a:noFill/>
                </a:ln>
                <a:solidFill>
                  <a:srgbClr val="FF0000"/>
                </a:solidFill>
                <a:effectLst/>
                <a:highlight>
                  <a:srgbClr val="FFFFFF"/>
                </a:highlight>
                <a:uLnTx/>
                <a:uFillTx/>
                <a:latin typeface="Arial"/>
                <a:ea typeface="Arial"/>
                <a:cs typeface="Arial"/>
                <a:sym typeface="Arial"/>
              </a:rPr>
              <a:t>3</a:t>
            </a:r>
            <a:r>
              <a:rPr kumimoji="0" lang="en-US" sz="2667" b="1" i="0" u="none" strike="noStrike" kern="0" cap="none" spc="0" normalizeH="0" baseline="0" noProof="0" dirty="0">
                <a:ln>
                  <a:noFill/>
                </a:ln>
                <a:solidFill>
                  <a:srgbClr val="555555"/>
                </a:solidFill>
                <a:effectLst/>
                <a:highlight>
                  <a:srgbClr val="FFFFFF"/>
                </a:highlight>
                <a:uLnTx/>
                <a:uFillTx/>
                <a:latin typeface="Arial"/>
                <a:ea typeface="Arial"/>
                <a:cs typeface="Arial"/>
                <a:sym typeface="Arial"/>
              </a:rPr>
              <a:t>PTSS</a:t>
            </a:r>
            <a:r>
              <a:rPr kumimoji="0" lang="en-US" sz="3200" b="1" i="0" u="none" strike="noStrike" kern="0" cap="none" spc="0" normalizeH="0" baseline="0" noProof="0" dirty="0">
                <a:ln>
                  <a:noFill/>
                </a:ln>
                <a:solidFill>
                  <a:srgbClr val="555555"/>
                </a:solidFill>
                <a:effectLst/>
                <a:highlight>
                  <a:srgbClr val="FFFFFF"/>
                </a:highlight>
                <a:uLnTx/>
                <a:uFillTx/>
                <a:latin typeface="Arial"/>
                <a:ea typeface="Arial"/>
                <a:cs typeface="Arial"/>
                <a:sym typeface="Arial"/>
              </a:rPr>
              <a:t>*</a:t>
            </a:r>
            <a:r>
              <a:rPr kumimoji="0" lang="en-US" sz="2667" b="1" i="0" u="none" strike="noStrike" kern="0" cap="none" spc="0" normalizeH="0" baseline="0" noProof="0" dirty="0">
                <a:ln>
                  <a:noFill/>
                </a:ln>
                <a:solidFill>
                  <a:srgbClr val="555555"/>
                </a:solidFill>
                <a:effectLst/>
                <a:highlight>
                  <a:srgbClr val="FFFFFF"/>
                </a:highlight>
                <a:uLnTx/>
                <a:uFillTx/>
                <a:latin typeface="Arial"/>
                <a:ea typeface="Arial"/>
                <a:cs typeface="Arial"/>
                <a:sym typeface="Arial"/>
              </a:rPr>
              <a:t>DEPRESS + </a:t>
            </a:r>
            <a:r>
              <a:rPr kumimoji="0" lang="el-GR" sz="2667" b="1" i="0" u="none" strike="noStrike" kern="0" cap="none" spc="0" normalizeH="0" baseline="0" noProof="0" dirty="0">
                <a:ln>
                  <a:noFill/>
                </a:ln>
                <a:solidFill>
                  <a:srgbClr val="555555"/>
                </a:solidFill>
                <a:effectLst/>
                <a:highlight>
                  <a:srgbClr val="FFFFFF"/>
                </a:highlight>
                <a:uLnTx/>
                <a:uFillTx/>
                <a:latin typeface="Arial"/>
                <a:ea typeface="Arial"/>
                <a:cs typeface="Arial"/>
                <a:sym typeface="Arial"/>
              </a:rPr>
              <a:t>ϵ</a:t>
            </a:r>
            <a:br>
              <a:rPr kumimoji="0" lang="el-GR" sz="2667" b="1" i="0" u="none" strike="noStrike" kern="0" cap="none" spc="0" normalizeH="0" baseline="0" noProof="0" dirty="0">
                <a:ln>
                  <a:noFill/>
                </a:ln>
                <a:solidFill>
                  <a:srgbClr val="695D46"/>
                </a:solidFill>
                <a:effectLst/>
                <a:uLnTx/>
                <a:uFillTx/>
                <a:latin typeface="Open Sans"/>
                <a:ea typeface="Open Sans"/>
                <a:cs typeface="Open Sans"/>
                <a:sym typeface="Open Sans"/>
              </a:rPr>
            </a:br>
            <a:endParaRPr lang="en-US" dirty="0"/>
          </a:p>
        </p:txBody>
      </p:sp>
      <p:sp>
        <p:nvSpPr>
          <p:cNvPr id="4" name="Oval 3">
            <a:extLst>
              <a:ext uri="{FF2B5EF4-FFF2-40B4-BE49-F238E27FC236}">
                <a16:creationId xmlns:a16="http://schemas.microsoft.com/office/drawing/2014/main" id="{B606D8DD-4AB4-E9E9-9C0D-B69FC290301F}"/>
              </a:ext>
            </a:extLst>
          </p:cNvPr>
          <p:cNvSpPr/>
          <p:nvPr/>
        </p:nvSpPr>
        <p:spPr>
          <a:xfrm>
            <a:off x="2403232" y="1218469"/>
            <a:ext cx="2092569" cy="879231"/>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50BC54D5-D33B-E703-CA7D-DD895AC7CAE0}"/>
              </a:ext>
            </a:extLst>
          </p:cNvPr>
          <p:cNvSpPr/>
          <p:nvPr/>
        </p:nvSpPr>
        <p:spPr>
          <a:xfrm>
            <a:off x="1771503" y="3429000"/>
            <a:ext cx="2092569" cy="879231"/>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9123A3B-B41F-8872-B90D-B66D9A90FC9E}"/>
              </a:ext>
            </a:extLst>
          </p:cNvPr>
          <p:cNvSpPr txBox="1"/>
          <p:nvPr/>
        </p:nvSpPr>
        <p:spPr>
          <a:xfrm>
            <a:off x="7873516" y="1949439"/>
            <a:ext cx="3725301" cy="3416320"/>
          </a:xfrm>
          <a:prstGeom prst="rect">
            <a:avLst/>
          </a:prstGeom>
          <a:noFill/>
        </p:spPr>
        <p:txBody>
          <a:bodyPr wrap="square">
            <a:spAutoFit/>
          </a:bodyPr>
          <a:lstStyle/>
          <a:p>
            <a:pPr marL="0" lvl="0" indent="0" algn="l" rtl="0">
              <a:spcBef>
                <a:spcPts val="0"/>
              </a:spcBef>
              <a:spcAft>
                <a:spcPts val="0"/>
              </a:spcAft>
              <a:buNone/>
            </a:pPr>
            <a:r>
              <a:rPr lang="en-US" dirty="0">
                <a:solidFill>
                  <a:schemeClr val="bg2"/>
                </a:solidFill>
              </a:rPr>
              <a:t>Interpret the coefficient on PTSS (TRA) and Depressive symptoms (CIDI)</a:t>
            </a:r>
          </a:p>
          <a:p>
            <a:pPr marL="0" lvl="0" indent="0" algn="l" rtl="0">
              <a:spcBef>
                <a:spcPts val="0"/>
              </a:spcBef>
              <a:spcAft>
                <a:spcPts val="0"/>
              </a:spcAft>
              <a:buNone/>
            </a:pPr>
            <a:endParaRPr lang="en-US" dirty="0">
              <a:solidFill>
                <a:schemeClr val="bg2"/>
              </a:solidFill>
            </a:endParaRPr>
          </a:p>
          <a:p>
            <a:pPr marL="0" lvl="0" indent="0" algn="l" rtl="0">
              <a:spcBef>
                <a:spcPts val="0"/>
              </a:spcBef>
              <a:spcAft>
                <a:spcPts val="0"/>
              </a:spcAft>
              <a:buNone/>
            </a:pPr>
            <a:r>
              <a:rPr lang="en-US" dirty="0">
                <a:solidFill>
                  <a:schemeClr val="bg2"/>
                </a:solidFill>
              </a:rPr>
              <a:t>What is the expected DEL score for welfare involved youth who have a PTSS score of 45 and a Depressive symptoms score of 50? </a:t>
            </a:r>
          </a:p>
          <a:p>
            <a:pPr marL="0" lvl="0" indent="0" algn="l" rtl="0">
              <a:spcBef>
                <a:spcPts val="0"/>
              </a:spcBef>
              <a:spcAft>
                <a:spcPts val="0"/>
              </a:spcAft>
              <a:buNone/>
            </a:pPr>
            <a:endParaRPr lang="en-US" dirty="0">
              <a:solidFill>
                <a:schemeClr val="bg2"/>
              </a:solidFill>
            </a:endParaRPr>
          </a:p>
          <a:p>
            <a:pPr marL="0" lvl="0" indent="0" algn="l" rtl="0">
              <a:spcBef>
                <a:spcPts val="0"/>
              </a:spcBef>
              <a:spcAft>
                <a:spcPts val="0"/>
              </a:spcAft>
              <a:buNone/>
            </a:pPr>
            <a:r>
              <a:rPr lang="en-US" dirty="0">
                <a:solidFill>
                  <a:schemeClr val="bg2"/>
                </a:solidFill>
              </a:rPr>
              <a:t>How to interpret the interaction between PTSS and TRA?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B8D6C-CCF4-DA5F-C079-C714564694D1}"/>
              </a:ext>
            </a:extLst>
          </p:cNvPr>
          <p:cNvSpPr>
            <a:spLocks noGrp="1"/>
          </p:cNvSpPr>
          <p:nvPr>
            <p:ph type="title"/>
          </p:nvPr>
        </p:nvSpPr>
        <p:spPr/>
        <p:txBody>
          <a:bodyPr/>
          <a:lstStyle/>
          <a:p>
            <a:r>
              <a:rPr lang="en-US" dirty="0"/>
              <a:t>Compare Hayes book with R result</a:t>
            </a:r>
          </a:p>
        </p:txBody>
      </p:sp>
      <p:pic>
        <p:nvPicPr>
          <p:cNvPr id="5" name="Picture 4">
            <a:extLst>
              <a:ext uri="{FF2B5EF4-FFF2-40B4-BE49-F238E27FC236}">
                <a16:creationId xmlns:a16="http://schemas.microsoft.com/office/drawing/2014/main" id="{7D776DD7-0812-F168-F443-C7E208F4ADEA}"/>
              </a:ext>
            </a:extLst>
          </p:cNvPr>
          <p:cNvPicPr>
            <a:picLocks noChangeAspect="1"/>
          </p:cNvPicPr>
          <p:nvPr/>
        </p:nvPicPr>
        <p:blipFill>
          <a:blip r:embed="rId2"/>
          <a:stretch>
            <a:fillRect/>
          </a:stretch>
        </p:blipFill>
        <p:spPr>
          <a:xfrm>
            <a:off x="1436592" y="2094252"/>
            <a:ext cx="8439584" cy="4115011"/>
          </a:xfrm>
          <a:prstGeom prst="rect">
            <a:avLst/>
          </a:prstGeom>
        </p:spPr>
      </p:pic>
    </p:spTree>
    <p:extLst>
      <p:ext uri="{BB962C8B-B14F-4D97-AF65-F5344CB8AC3E}">
        <p14:creationId xmlns:p14="http://schemas.microsoft.com/office/powerpoint/2010/main" val="2713384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Autofit/>
          </a:bodyPr>
          <a:lstStyle/>
          <a:p>
            <a:r>
              <a:rPr lang="en"/>
              <a:t>Interpretation of the Intercept</a:t>
            </a:r>
            <a:endParaRPr/>
          </a:p>
        </p:txBody>
      </p:sp>
      <p:sp>
        <p:nvSpPr>
          <p:cNvPr id="180" name="Google Shape;180;p29"/>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Autofit/>
          </a:bodyPr>
          <a:lstStyle/>
          <a:p>
            <a:pPr marL="0" indent="0">
              <a:buNone/>
            </a:pPr>
            <a:r>
              <a:rPr lang="en" dirty="0"/>
              <a:t>The intercept tells us the expected DEL score (~61.1) </a:t>
            </a:r>
            <a:r>
              <a:rPr lang="en" dirty="0">
                <a:solidFill>
                  <a:schemeClr val="accent1"/>
                </a:solidFill>
              </a:rPr>
              <a:t>for the "average" welfare-involved child: </a:t>
            </a:r>
            <a:endParaRPr dirty="0">
              <a:solidFill>
                <a:schemeClr val="accent1"/>
              </a:solidFill>
            </a:endParaRPr>
          </a:p>
          <a:p>
            <a:pPr>
              <a:spcBef>
                <a:spcPts val="2133"/>
              </a:spcBef>
            </a:pPr>
            <a:r>
              <a:rPr lang="en" dirty="0"/>
              <a:t>A child with an average level of PTSS symptoms, </a:t>
            </a:r>
            <a:endParaRPr dirty="0"/>
          </a:p>
          <a:p>
            <a:r>
              <a:rPr lang="en-US" dirty="0"/>
              <a:t>A child with an average level of depressive symptoms</a:t>
            </a:r>
            <a:endParaRPr dirty="0"/>
          </a:p>
          <a:p>
            <a:pPr marL="0" indent="0">
              <a:spcBef>
                <a:spcPts val="2133"/>
              </a:spcBef>
              <a:buNone/>
            </a:pPr>
            <a:endParaRPr dirty="0"/>
          </a:p>
          <a:p>
            <a:pPr marL="0" indent="0">
              <a:spcBef>
                <a:spcPts val="2133"/>
              </a:spcBef>
              <a:spcAft>
                <a:spcPts val="2133"/>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Autofit/>
          </a:bodyPr>
          <a:lstStyle/>
          <a:p>
            <a:r>
              <a:rPr lang="en" dirty="0"/>
              <a:t>Interpretation of Regression Coefficients (Main Effects)</a:t>
            </a:r>
            <a:endParaRPr dirty="0"/>
          </a:p>
        </p:txBody>
      </p:sp>
      <p:sp>
        <p:nvSpPr>
          <p:cNvPr id="186" name="Google Shape;186;p30"/>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Autofit/>
          </a:bodyPr>
          <a:lstStyle/>
          <a:p>
            <a:pPr marL="0" indent="0">
              <a:spcBef>
                <a:spcPts val="2133"/>
              </a:spcBef>
              <a:spcAft>
                <a:spcPts val="2133"/>
              </a:spcAft>
              <a:buNone/>
            </a:pPr>
            <a:r>
              <a:rPr lang="en" dirty="0"/>
              <a:t>The coefficient for PTSS (0.0115) is the average difference between the delinquency scores for children who have an additional symptom. Hence, </a:t>
            </a:r>
            <a:r>
              <a:rPr lang="en" dirty="0">
                <a:solidFill>
                  <a:schemeClr val="accent1"/>
                </a:solidFill>
              </a:rPr>
              <a:t>a one unit (i.e., one additional symptom) increase in post-traumatic stress is associated with a 0.0115-unit increase in the average DEL score, holding DEPRESS constant at its mean </a:t>
            </a:r>
            <a:endParaRPr dirty="0">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415600" y="288567"/>
            <a:ext cx="11996000" cy="943200"/>
          </a:xfrm>
          <a:prstGeom prst="rect">
            <a:avLst/>
          </a:prstGeom>
        </p:spPr>
        <p:txBody>
          <a:bodyPr spcFirstLastPara="1" wrap="square" lIns="121900" tIns="121900" rIns="121900" bIns="121900" anchor="t" anchorCtr="0">
            <a:noAutofit/>
          </a:bodyPr>
          <a:lstStyle/>
          <a:p>
            <a:r>
              <a:rPr lang="en" sz="4000" dirty="0"/>
              <a:t>Interpretation of the Interaction Term</a:t>
            </a:r>
            <a:endParaRPr sz="4000" dirty="0"/>
          </a:p>
        </p:txBody>
      </p:sp>
      <p:sp>
        <p:nvSpPr>
          <p:cNvPr id="192" name="Google Shape;192;p31"/>
          <p:cNvSpPr txBox="1">
            <a:spLocks noGrp="1"/>
          </p:cNvSpPr>
          <p:nvPr>
            <p:ph type="body" idx="1"/>
          </p:nvPr>
        </p:nvSpPr>
        <p:spPr>
          <a:xfrm>
            <a:off x="415600" y="1310000"/>
            <a:ext cx="11360800" cy="5322000"/>
          </a:xfrm>
          <a:prstGeom prst="rect">
            <a:avLst/>
          </a:prstGeom>
        </p:spPr>
        <p:txBody>
          <a:bodyPr spcFirstLastPara="1" wrap="square" lIns="121900" tIns="121900" rIns="121900" bIns="121900" anchor="t" anchorCtr="0">
            <a:noAutofit/>
          </a:bodyPr>
          <a:lstStyle/>
          <a:p>
            <a:pPr marL="0" indent="0">
              <a:buNone/>
            </a:pPr>
            <a:r>
              <a:rPr lang="en" sz="2000" dirty="0"/>
              <a:t>Controlling other variables constant, the results show that while a one-unit increase in PTSS is associated with a 0.0115 unit increase in the average DEL score (i.e., the main effect), the interaction term (PTSS X DEPRESS) is statistically significant at the 0.05 level, meaning that there is an interaction effect between PTSS and DEPRESS, i.e., </a:t>
            </a:r>
            <a:r>
              <a:rPr lang="en" sz="2000" dirty="0">
                <a:solidFill>
                  <a:schemeClr val="accent1"/>
                </a:solidFill>
              </a:rPr>
              <a:t>the effect of PTSS on DEL is conditional on level of depressive symptoms the child is experiencing – the effect of PTSS is different for different values of DEPRESS</a:t>
            </a:r>
            <a:r>
              <a:rPr lang="en" sz="2000" dirty="0"/>
              <a:t>. </a:t>
            </a:r>
            <a:endParaRPr sz="2000" dirty="0"/>
          </a:p>
          <a:p>
            <a:pPr marL="0" indent="0">
              <a:spcBef>
                <a:spcPts val="2133"/>
              </a:spcBef>
              <a:spcAft>
                <a:spcPts val="2133"/>
              </a:spcAft>
              <a:buNone/>
            </a:pPr>
            <a:r>
              <a:rPr lang="en" sz="2000" dirty="0"/>
              <a:t>This means that, </a:t>
            </a:r>
            <a:r>
              <a:rPr lang="en" sz="2000" b="1" dirty="0"/>
              <a:t>as DEPRESS increases</a:t>
            </a:r>
            <a:r>
              <a:rPr lang="en" sz="2000" dirty="0"/>
              <a:t>, a one-unit increase in PTSS </a:t>
            </a:r>
            <a:r>
              <a:rPr lang="en" sz="2000" i="1" dirty="0"/>
              <a:t>decreases </a:t>
            </a:r>
            <a:r>
              <a:rPr lang="en" sz="2000" dirty="0"/>
              <a:t>DEL scores, holding other variables constant. This is because the coefficient on the interaction term is negative.</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15"/>
          <p:cNvPicPr preferRelativeResize="0"/>
          <p:nvPr/>
        </p:nvPicPr>
        <p:blipFill rotWithShape="1">
          <a:blip r:embed="rId3">
            <a:alphaModFix/>
          </a:blip>
          <a:srcRect t="14752" r="17586" b="1761"/>
          <a:stretch/>
        </p:blipFill>
        <p:spPr>
          <a:xfrm rot="-125883">
            <a:off x="558654" y="339012"/>
            <a:ext cx="9490460" cy="5690960"/>
          </a:xfrm>
          <a:prstGeom prst="rect">
            <a:avLst/>
          </a:prstGeom>
          <a:noFill/>
          <a:ln>
            <a:noFill/>
          </a:ln>
        </p:spPr>
      </p:pic>
      <p:sp>
        <p:nvSpPr>
          <p:cNvPr id="3" name="TextBox 2">
            <a:extLst>
              <a:ext uri="{FF2B5EF4-FFF2-40B4-BE49-F238E27FC236}">
                <a16:creationId xmlns:a16="http://schemas.microsoft.com/office/drawing/2014/main" id="{E2210B1C-ADB5-D2B6-ABAE-38D3D6D6E198}"/>
              </a:ext>
            </a:extLst>
          </p:cNvPr>
          <p:cNvSpPr txBox="1"/>
          <p:nvPr/>
        </p:nvSpPr>
        <p:spPr>
          <a:xfrm>
            <a:off x="9992879" y="1984742"/>
            <a:ext cx="2095445" cy="461665"/>
          </a:xfrm>
          <a:prstGeom prst="rect">
            <a:avLst/>
          </a:prstGeom>
          <a:noFill/>
        </p:spPr>
        <p:txBody>
          <a:bodyPr wrap="none" rtlCol="0">
            <a:spAutoFit/>
          </a:bodyPr>
          <a:lstStyle/>
          <a:p>
            <a:r>
              <a:rPr lang="en-US" sz="2400" b="1" dirty="0">
                <a:solidFill>
                  <a:schemeClr val="bg2"/>
                </a:solidFill>
              </a:rPr>
              <a:t>Confounding</a:t>
            </a:r>
          </a:p>
        </p:txBody>
      </p:sp>
      <p:sp>
        <p:nvSpPr>
          <p:cNvPr id="4" name="TextBox 3">
            <a:extLst>
              <a:ext uri="{FF2B5EF4-FFF2-40B4-BE49-F238E27FC236}">
                <a16:creationId xmlns:a16="http://schemas.microsoft.com/office/drawing/2014/main" id="{DF295132-2988-B639-3A1B-EB2D729359A8}"/>
              </a:ext>
            </a:extLst>
          </p:cNvPr>
          <p:cNvSpPr txBox="1"/>
          <p:nvPr/>
        </p:nvSpPr>
        <p:spPr>
          <a:xfrm>
            <a:off x="9992879" y="2708848"/>
            <a:ext cx="1619354" cy="830997"/>
          </a:xfrm>
          <a:prstGeom prst="rect">
            <a:avLst/>
          </a:prstGeom>
          <a:noFill/>
        </p:spPr>
        <p:txBody>
          <a:bodyPr wrap="none" rtlCol="0">
            <a:spAutoFit/>
          </a:bodyPr>
          <a:lstStyle/>
          <a:p>
            <a:r>
              <a:rPr lang="en-US" sz="2400" b="1" dirty="0">
                <a:solidFill>
                  <a:schemeClr val="bg2"/>
                </a:solidFill>
              </a:rPr>
              <a:t>Complete</a:t>
            </a:r>
          </a:p>
          <a:p>
            <a:r>
              <a:rPr lang="en-US" sz="2400" b="1" dirty="0">
                <a:solidFill>
                  <a:schemeClr val="bg2"/>
                </a:solidFill>
              </a:rPr>
              <a:t>Mediation</a:t>
            </a:r>
          </a:p>
        </p:txBody>
      </p:sp>
      <p:sp>
        <p:nvSpPr>
          <p:cNvPr id="5" name="TextBox 4">
            <a:extLst>
              <a:ext uri="{FF2B5EF4-FFF2-40B4-BE49-F238E27FC236}">
                <a16:creationId xmlns:a16="http://schemas.microsoft.com/office/drawing/2014/main" id="{78B5ACFA-C71D-ADF8-7EFA-287839F2259E}"/>
              </a:ext>
            </a:extLst>
          </p:cNvPr>
          <p:cNvSpPr txBox="1"/>
          <p:nvPr/>
        </p:nvSpPr>
        <p:spPr>
          <a:xfrm>
            <a:off x="9992879" y="3802286"/>
            <a:ext cx="1842171" cy="461665"/>
          </a:xfrm>
          <a:prstGeom prst="rect">
            <a:avLst/>
          </a:prstGeom>
          <a:noFill/>
        </p:spPr>
        <p:txBody>
          <a:bodyPr wrap="none" rtlCol="0">
            <a:spAutoFit/>
          </a:bodyPr>
          <a:lstStyle/>
          <a:p>
            <a:r>
              <a:rPr lang="en-US" sz="2400" b="1" dirty="0">
                <a:solidFill>
                  <a:schemeClr val="bg2"/>
                </a:solidFill>
              </a:rPr>
              <a:t>Moderation</a:t>
            </a:r>
          </a:p>
        </p:txBody>
      </p:sp>
      <p:sp>
        <p:nvSpPr>
          <p:cNvPr id="6" name="TextBox 5">
            <a:extLst>
              <a:ext uri="{FF2B5EF4-FFF2-40B4-BE49-F238E27FC236}">
                <a16:creationId xmlns:a16="http://schemas.microsoft.com/office/drawing/2014/main" id="{AC5BA8B6-8751-8BF5-357E-BE066D9B1ECB}"/>
              </a:ext>
            </a:extLst>
          </p:cNvPr>
          <p:cNvSpPr txBox="1"/>
          <p:nvPr/>
        </p:nvSpPr>
        <p:spPr>
          <a:xfrm>
            <a:off x="10071493" y="5143704"/>
            <a:ext cx="1619354" cy="830997"/>
          </a:xfrm>
          <a:prstGeom prst="rect">
            <a:avLst/>
          </a:prstGeom>
          <a:noFill/>
        </p:spPr>
        <p:txBody>
          <a:bodyPr wrap="none" rtlCol="0">
            <a:spAutoFit/>
          </a:bodyPr>
          <a:lstStyle/>
          <a:p>
            <a:r>
              <a:rPr lang="en-US" sz="2400" b="1" dirty="0">
                <a:solidFill>
                  <a:schemeClr val="bg2"/>
                </a:solidFill>
              </a:rPr>
              <a:t>Partial</a:t>
            </a:r>
          </a:p>
          <a:p>
            <a:r>
              <a:rPr lang="en-US" sz="2400" b="1" dirty="0">
                <a:solidFill>
                  <a:schemeClr val="bg2"/>
                </a:solidFill>
              </a:rPr>
              <a:t>Mediation</a:t>
            </a:r>
          </a:p>
        </p:txBody>
      </p:sp>
      <p:sp>
        <p:nvSpPr>
          <p:cNvPr id="7" name="TextBox 6">
            <a:extLst>
              <a:ext uri="{FF2B5EF4-FFF2-40B4-BE49-F238E27FC236}">
                <a16:creationId xmlns:a16="http://schemas.microsoft.com/office/drawing/2014/main" id="{0315EBD0-E22C-22E6-1218-39BA0EED5996}"/>
              </a:ext>
            </a:extLst>
          </p:cNvPr>
          <p:cNvSpPr txBox="1"/>
          <p:nvPr/>
        </p:nvSpPr>
        <p:spPr>
          <a:xfrm>
            <a:off x="9975421" y="4472995"/>
            <a:ext cx="2252540" cy="461665"/>
          </a:xfrm>
          <a:prstGeom prst="rect">
            <a:avLst/>
          </a:prstGeom>
          <a:noFill/>
        </p:spPr>
        <p:txBody>
          <a:bodyPr wrap="none" rtlCol="0">
            <a:spAutoFit/>
          </a:bodyPr>
          <a:lstStyle/>
          <a:p>
            <a:r>
              <a:rPr lang="en-US" sz="2400" b="1" dirty="0">
                <a:solidFill>
                  <a:schemeClr val="bg2"/>
                </a:solidFill>
              </a:rPr>
              <a:t>Independence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Autofit/>
          </a:bodyPr>
          <a:lstStyle/>
          <a:p>
            <a:r>
              <a:rPr lang="en" dirty="0"/>
              <a:t>Alternatively:</a:t>
            </a:r>
            <a:endParaRPr dirty="0"/>
          </a:p>
        </p:txBody>
      </p:sp>
      <p:sp>
        <p:nvSpPr>
          <p:cNvPr id="198" name="Google Shape;198;p32"/>
          <p:cNvSpPr txBox="1">
            <a:spLocks noGrp="1"/>
          </p:cNvSpPr>
          <p:nvPr>
            <p:ph type="body" idx="1"/>
          </p:nvPr>
        </p:nvSpPr>
        <p:spPr>
          <a:xfrm>
            <a:off x="462493" y="1366048"/>
            <a:ext cx="7005108" cy="4403600"/>
          </a:xfrm>
          <a:prstGeom prst="rect">
            <a:avLst/>
          </a:prstGeom>
        </p:spPr>
        <p:txBody>
          <a:bodyPr spcFirstLastPara="1" wrap="square" lIns="121900" tIns="121900" rIns="121900" bIns="121900" anchor="t" anchorCtr="0">
            <a:noAutofit/>
          </a:bodyPr>
          <a:lstStyle/>
          <a:p>
            <a:pPr marL="0" indent="0">
              <a:buNone/>
            </a:pPr>
            <a:r>
              <a:rPr lang="en" dirty="0">
                <a:solidFill>
                  <a:schemeClr val="accent1"/>
                </a:solidFill>
              </a:rPr>
              <a:t>The effect of PTSS on DEL is different for different values of DEPRESS</a:t>
            </a:r>
            <a:r>
              <a:rPr lang="en" dirty="0"/>
              <a:t>. </a:t>
            </a:r>
            <a:endParaRPr dirty="0"/>
          </a:p>
          <a:p>
            <a:pPr marL="0" indent="0">
              <a:spcBef>
                <a:spcPts val="2133"/>
              </a:spcBef>
              <a:spcAft>
                <a:spcPts val="2133"/>
              </a:spcAft>
              <a:buNone/>
            </a:pPr>
            <a:r>
              <a:rPr lang="en" dirty="0"/>
              <a:t>When PTSS increases by 1 unit, the coefficient (=slope) of DEPRESS for DEL decreases by 0.86 units (.2132 - .0047) = 0.2085), compared to the coefficients of DEPRESS (i.e., .2132) for children who have average level of PTSS.</a:t>
            </a:r>
            <a:endParaRPr dirty="0"/>
          </a:p>
        </p:txBody>
      </p:sp>
      <p:pic>
        <p:nvPicPr>
          <p:cNvPr id="2" name="Picture 1">
            <a:extLst>
              <a:ext uri="{FF2B5EF4-FFF2-40B4-BE49-F238E27FC236}">
                <a16:creationId xmlns:a16="http://schemas.microsoft.com/office/drawing/2014/main" id="{04F040D0-7B10-0204-6B2B-CEF025999F94}"/>
              </a:ext>
            </a:extLst>
          </p:cNvPr>
          <p:cNvPicPr>
            <a:picLocks noChangeAspect="1"/>
          </p:cNvPicPr>
          <p:nvPr/>
        </p:nvPicPr>
        <p:blipFill rotWithShape="1">
          <a:blip r:embed="rId3"/>
          <a:srcRect l="-8391" t="37686" r="8391" b="22164"/>
          <a:stretch/>
        </p:blipFill>
        <p:spPr>
          <a:xfrm>
            <a:off x="-147108" y="3817756"/>
            <a:ext cx="7474334" cy="2274277"/>
          </a:xfrm>
          <a:prstGeom prst="rect">
            <a:avLst/>
          </a:prstGeom>
        </p:spPr>
      </p:pic>
      <p:pic>
        <p:nvPicPr>
          <p:cNvPr id="5" name="Picture 4">
            <a:extLst>
              <a:ext uri="{FF2B5EF4-FFF2-40B4-BE49-F238E27FC236}">
                <a16:creationId xmlns:a16="http://schemas.microsoft.com/office/drawing/2014/main" id="{BF54896A-D7F3-FE80-9A02-0F9CF8AB9468}"/>
              </a:ext>
            </a:extLst>
          </p:cNvPr>
          <p:cNvPicPr>
            <a:picLocks noChangeAspect="1"/>
          </p:cNvPicPr>
          <p:nvPr/>
        </p:nvPicPr>
        <p:blipFill rotWithShape="1">
          <a:blip r:embed="rId4"/>
          <a:srcRect l="19257" r="19204"/>
          <a:stretch/>
        </p:blipFill>
        <p:spPr>
          <a:xfrm>
            <a:off x="7591163" y="1451308"/>
            <a:ext cx="4389822" cy="4403600"/>
          </a:xfrm>
          <a:prstGeom prst="rect">
            <a:avLst/>
          </a:prstGeom>
        </p:spPr>
      </p:pic>
      <p:sp>
        <p:nvSpPr>
          <p:cNvPr id="6" name="TextBox 5">
            <a:extLst>
              <a:ext uri="{FF2B5EF4-FFF2-40B4-BE49-F238E27FC236}">
                <a16:creationId xmlns:a16="http://schemas.microsoft.com/office/drawing/2014/main" id="{5138A635-3222-048B-9EC5-59B45C70E32A}"/>
              </a:ext>
            </a:extLst>
          </p:cNvPr>
          <p:cNvSpPr txBox="1"/>
          <p:nvPr/>
        </p:nvSpPr>
        <p:spPr>
          <a:xfrm>
            <a:off x="128693" y="6258257"/>
            <a:ext cx="11405686" cy="369332"/>
          </a:xfrm>
          <a:prstGeom prst="rect">
            <a:avLst/>
          </a:prstGeom>
          <a:noFill/>
        </p:spPr>
        <p:txBody>
          <a:bodyPr wrap="none" rtlCol="0">
            <a:spAutoFit/>
          </a:bodyPr>
          <a:lstStyle/>
          <a:p>
            <a:r>
              <a:rPr lang="en-US" dirty="0">
                <a:solidFill>
                  <a:schemeClr val="bg2"/>
                </a:solidFill>
              </a:rPr>
              <a:t>This is an odd finding: depressive symptoms are protective for delinquent behavior among youth with PTSS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D11071-7975-FD2A-154E-FF9E59AC3694}"/>
              </a:ext>
            </a:extLst>
          </p:cNvPr>
          <p:cNvPicPr>
            <a:picLocks noChangeAspect="1"/>
          </p:cNvPicPr>
          <p:nvPr/>
        </p:nvPicPr>
        <p:blipFill>
          <a:blip r:embed="rId2"/>
          <a:stretch>
            <a:fillRect/>
          </a:stretch>
        </p:blipFill>
        <p:spPr>
          <a:xfrm>
            <a:off x="199293" y="771680"/>
            <a:ext cx="5781556" cy="5605674"/>
          </a:xfrm>
          <a:prstGeom prst="rect">
            <a:avLst/>
          </a:prstGeom>
        </p:spPr>
      </p:pic>
      <p:pic>
        <p:nvPicPr>
          <p:cNvPr id="7" name="Picture 6">
            <a:extLst>
              <a:ext uri="{FF2B5EF4-FFF2-40B4-BE49-F238E27FC236}">
                <a16:creationId xmlns:a16="http://schemas.microsoft.com/office/drawing/2014/main" id="{E2111352-80CB-446A-F64A-391CD1D3E95B}"/>
              </a:ext>
            </a:extLst>
          </p:cNvPr>
          <p:cNvPicPr>
            <a:picLocks noChangeAspect="1"/>
          </p:cNvPicPr>
          <p:nvPr/>
        </p:nvPicPr>
        <p:blipFill>
          <a:blip r:embed="rId3"/>
          <a:stretch>
            <a:fillRect/>
          </a:stretch>
        </p:blipFill>
        <p:spPr>
          <a:xfrm>
            <a:off x="6211153" y="771680"/>
            <a:ext cx="5508336" cy="5498228"/>
          </a:xfrm>
          <a:prstGeom prst="rect">
            <a:avLst/>
          </a:prstGeom>
        </p:spPr>
      </p:pic>
      <p:sp>
        <p:nvSpPr>
          <p:cNvPr id="9" name="TextBox 8">
            <a:extLst>
              <a:ext uri="{FF2B5EF4-FFF2-40B4-BE49-F238E27FC236}">
                <a16:creationId xmlns:a16="http://schemas.microsoft.com/office/drawing/2014/main" id="{25E37AF6-21F3-7262-91C5-CE64D776A819}"/>
              </a:ext>
            </a:extLst>
          </p:cNvPr>
          <p:cNvSpPr txBox="1"/>
          <p:nvPr/>
        </p:nvSpPr>
        <p:spPr>
          <a:xfrm>
            <a:off x="6477000" y="835913"/>
            <a:ext cx="2872154" cy="830997"/>
          </a:xfrm>
          <a:prstGeom prst="rect">
            <a:avLst/>
          </a:prstGeom>
          <a:noFill/>
        </p:spPr>
        <p:txBody>
          <a:bodyPr wrap="square">
            <a:spAutoFit/>
          </a:bodyPr>
          <a:lstStyle/>
          <a:p>
            <a:pPr defTabSz="1219170">
              <a:buClr>
                <a:srgbClr val="000000"/>
              </a:buClr>
            </a:pPr>
            <a:r>
              <a:rPr lang="en-US" sz="1600" kern="0" dirty="0">
                <a:solidFill>
                  <a:srgbClr val="000000"/>
                </a:solidFill>
                <a:latin typeface="Open Sans"/>
                <a:ea typeface="Open Sans"/>
                <a:cs typeface="Open Sans"/>
                <a:sym typeface="Open Sans"/>
              </a:rPr>
              <a:t>When DEP is low, children with lower PTSS (BLUE LINE) have higher DEL scores</a:t>
            </a:r>
          </a:p>
        </p:txBody>
      </p:sp>
      <p:sp>
        <p:nvSpPr>
          <p:cNvPr id="10" name="TextBox 9">
            <a:extLst>
              <a:ext uri="{FF2B5EF4-FFF2-40B4-BE49-F238E27FC236}">
                <a16:creationId xmlns:a16="http://schemas.microsoft.com/office/drawing/2014/main" id="{99A7A14C-21B5-EE8C-3327-7F762C6AA8F3}"/>
              </a:ext>
            </a:extLst>
          </p:cNvPr>
          <p:cNvSpPr txBox="1"/>
          <p:nvPr/>
        </p:nvSpPr>
        <p:spPr>
          <a:xfrm>
            <a:off x="8634901" y="4672299"/>
            <a:ext cx="2872154" cy="1169551"/>
          </a:xfrm>
          <a:prstGeom prst="rect">
            <a:avLst/>
          </a:prstGeom>
          <a:noFill/>
        </p:spPr>
        <p:txBody>
          <a:bodyPr wrap="square">
            <a:spAutoFit/>
          </a:bodyPr>
          <a:lstStyle/>
          <a:p>
            <a:pPr algn="r" defTabSz="1219170">
              <a:buClr>
                <a:srgbClr val="000000"/>
              </a:buClr>
            </a:pPr>
            <a:r>
              <a:rPr lang="en-US" sz="1400" kern="0" dirty="0">
                <a:solidFill>
                  <a:srgbClr val="000000"/>
                </a:solidFill>
                <a:latin typeface="Open Sans"/>
                <a:ea typeface="Open Sans"/>
                <a:cs typeface="Open Sans"/>
                <a:sym typeface="Open Sans"/>
              </a:rPr>
              <a:t>BUT the impact of increasing DEP on DEL is greater for those with lower PTSS levels (RED LINE IS GREATER THAN BLUE LINE NOW)</a:t>
            </a:r>
          </a:p>
        </p:txBody>
      </p:sp>
      <p:cxnSp>
        <p:nvCxnSpPr>
          <p:cNvPr id="13" name="Straight Arrow Connector 12">
            <a:extLst>
              <a:ext uri="{FF2B5EF4-FFF2-40B4-BE49-F238E27FC236}">
                <a16:creationId xmlns:a16="http://schemas.microsoft.com/office/drawing/2014/main" id="{33B41BEF-097C-6FD0-0647-1E5948D7ADED}"/>
              </a:ext>
            </a:extLst>
          </p:cNvPr>
          <p:cNvCxnSpPr>
            <a:cxnSpLocks/>
            <a:stCxn id="9" idx="2"/>
          </p:cNvCxnSpPr>
          <p:nvPr/>
        </p:nvCxnSpPr>
        <p:spPr>
          <a:xfrm flipH="1">
            <a:off x="6693877" y="1666910"/>
            <a:ext cx="1219200" cy="3543998"/>
          </a:xfrm>
          <a:prstGeom prst="straightConnector1">
            <a:avLst/>
          </a:prstGeom>
          <a:ln w="285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4FECE8D-455B-AC82-DEFC-BE59586D080F}"/>
              </a:ext>
            </a:extLst>
          </p:cNvPr>
          <p:cNvCxnSpPr/>
          <p:nvPr/>
        </p:nvCxnSpPr>
        <p:spPr>
          <a:xfrm flipV="1">
            <a:off x="10105292" y="1230923"/>
            <a:ext cx="1219200" cy="3434862"/>
          </a:xfrm>
          <a:prstGeom prst="straightConnector1">
            <a:avLst/>
          </a:prstGeom>
          <a:ln w="285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7D6D2C9-96E7-7D6F-26F5-43B29F6617FA}"/>
              </a:ext>
            </a:extLst>
          </p:cNvPr>
          <p:cNvSpPr txBox="1"/>
          <p:nvPr/>
        </p:nvSpPr>
        <p:spPr>
          <a:xfrm>
            <a:off x="47413" y="6334141"/>
            <a:ext cx="7690952" cy="369332"/>
          </a:xfrm>
          <a:prstGeom prst="rect">
            <a:avLst/>
          </a:prstGeom>
          <a:noFill/>
        </p:spPr>
        <p:txBody>
          <a:bodyPr wrap="none" rtlCol="0">
            <a:spAutoFit/>
          </a:bodyPr>
          <a:lstStyle/>
          <a:p>
            <a:r>
              <a:rPr lang="en-US" dirty="0">
                <a:solidFill>
                  <a:schemeClr val="bg2"/>
                </a:solidFill>
              </a:rPr>
              <a:t>As depressive symptoms increase the impact of PTSS on DEL is reduced</a:t>
            </a:r>
          </a:p>
        </p:txBody>
      </p:sp>
    </p:spTree>
    <p:extLst>
      <p:ext uri="{BB962C8B-B14F-4D97-AF65-F5344CB8AC3E}">
        <p14:creationId xmlns:p14="http://schemas.microsoft.com/office/powerpoint/2010/main" val="127189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76B583-4E0F-A624-2E24-8B501F124097}"/>
              </a:ext>
            </a:extLst>
          </p:cNvPr>
          <p:cNvPicPr>
            <a:picLocks noChangeAspect="1"/>
          </p:cNvPicPr>
          <p:nvPr/>
        </p:nvPicPr>
        <p:blipFill>
          <a:blip r:embed="rId2"/>
          <a:stretch>
            <a:fillRect/>
          </a:stretch>
        </p:blipFill>
        <p:spPr>
          <a:xfrm>
            <a:off x="1447800" y="474352"/>
            <a:ext cx="9926149" cy="6127571"/>
          </a:xfrm>
          <a:prstGeom prst="rect">
            <a:avLst/>
          </a:prstGeom>
        </p:spPr>
      </p:pic>
    </p:spTree>
    <p:extLst>
      <p:ext uri="{BB962C8B-B14F-4D97-AF65-F5344CB8AC3E}">
        <p14:creationId xmlns:p14="http://schemas.microsoft.com/office/powerpoint/2010/main" val="1110274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01676-6D0D-A1C6-E6F7-635D4CA9B790}"/>
              </a:ext>
            </a:extLst>
          </p:cNvPr>
          <p:cNvSpPr>
            <a:spLocks noGrp="1"/>
          </p:cNvSpPr>
          <p:nvPr>
            <p:ph type="title"/>
          </p:nvPr>
        </p:nvSpPr>
        <p:spPr/>
        <p:txBody>
          <a:bodyPr/>
          <a:lstStyle/>
          <a:p>
            <a:r>
              <a:rPr lang="en-US" dirty="0"/>
              <a:t>I used these methods in the following paper</a:t>
            </a:r>
          </a:p>
        </p:txBody>
      </p:sp>
      <p:sp>
        <p:nvSpPr>
          <p:cNvPr id="3" name="Text Placeholder 2">
            <a:extLst>
              <a:ext uri="{FF2B5EF4-FFF2-40B4-BE49-F238E27FC236}">
                <a16:creationId xmlns:a16="http://schemas.microsoft.com/office/drawing/2014/main" id="{EC01AB70-A64B-3890-FD4E-7E2768264903}"/>
              </a:ext>
            </a:extLst>
          </p:cNvPr>
          <p:cNvSpPr>
            <a:spLocks noGrp="1"/>
          </p:cNvSpPr>
          <p:nvPr>
            <p:ph type="body" idx="1"/>
          </p:nvPr>
        </p:nvSpPr>
        <p:spPr/>
        <p:txBody>
          <a:bodyPr/>
          <a:lstStyle/>
          <a:p>
            <a:r>
              <a:rPr lang="en-US" b="0" i="0" dirty="0">
                <a:solidFill>
                  <a:srgbClr val="222222"/>
                </a:solidFill>
                <a:effectLst/>
                <a:latin typeface="Arial" panose="020B0604020202020204" pitchFamily="34" charset="0"/>
              </a:rPr>
              <a:t>Barboza-Salerno, G. E., &amp; Remillard, A. (2023). Early Child Adversity and Delinquent Behavior in Foster Care Youth: Do Future Expectations and Sexual Identity Moderate the Mediating Role of Posttraumatic Stress?. </a:t>
            </a:r>
            <a:r>
              <a:rPr lang="en-US" b="0" i="1" dirty="0">
                <a:solidFill>
                  <a:srgbClr val="222222"/>
                </a:solidFill>
                <a:effectLst/>
                <a:latin typeface="Arial" panose="020B0604020202020204" pitchFamily="34" charset="0"/>
              </a:rPr>
              <a:t>Journal of Child &amp; Adolescent Trauma</a:t>
            </a:r>
            <a:r>
              <a:rPr lang="en-US" b="0" i="0" dirty="0">
                <a:solidFill>
                  <a:srgbClr val="222222"/>
                </a:solidFill>
                <a:effectLst/>
                <a:latin typeface="Arial" panose="020B0604020202020204" pitchFamily="34" charset="0"/>
              </a:rPr>
              <a:t>, 1-13.</a:t>
            </a:r>
            <a:endParaRPr lang="en-US" dirty="0"/>
          </a:p>
        </p:txBody>
      </p:sp>
    </p:spTree>
    <p:extLst>
      <p:ext uri="{BB962C8B-B14F-4D97-AF65-F5344CB8AC3E}">
        <p14:creationId xmlns:p14="http://schemas.microsoft.com/office/powerpoint/2010/main" val="909231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Autofit/>
          </a:bodyPr>
          <a:lstStyle/>
          <a:p>
            <a:r>
              <a:rPr lang="en" dirty="0"/>
              <a:t>What is Mediation? </a:t>
            </a:r>
            <a:endParaRPr dirty="0"/>
          </a:p>
        </p:txBody>
      </p:sp>
      <p:sp>
        <p:nvSpPr>
          <p:cNvPr id="84" name="Google Shape;84;p15"/>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Autofit/>
          </a:bodyPr>
          <a:lstStyle/>
          <a:p>
            <a:pPr marL="435800" indent="-285750">
              <a:defRPr/>
            </a:pPr>
            <a:r>
              <a:rPr lang="en-US" altLang="zh-CN" dirty="0">
                <a:latin typeface="Open Sans" panose="020B0606030504020204" pitchFamily="34" charset="0"/>
                <a:ea typeface="Open Sans" panose="020B0606030504020204" pitchFamily="34" charset="0"/>
                <a:cs typeface="Open Sans" panose="020B0606030504020204" pitchFamily="34" charset="0"/>
              </a:rPr>
              <a:t>Ordinary Least Squares regression examines whether independent variables have a “direct” effect on a dependent variable. Direct effects are common in public health, social work, etc. research, but “indirect” effects are also common.</a:t>
            </a:r>
          </a:p>
          <a:p>
            <a:pPr marL="435800" indent="-285750">
              <a:defRPr/>
            </a:pPr>
            <a:r>
              <a:rPr lang="en-US" altLang="zh-CN" dirty="0">
                <a:latin typeface="Open Sans" panose="020B0606030504020204" pitchFamily="34" charset="0"/>
                <a:ea typeface="Open Sans" panose="020B0606030504020204" pitchFamily="34" charset="0"/>
                <a:cs typeface="Open Sans" panose="020B0606030504020204" pitchFamily="34" charset="0"/>
              </a:rPr>
              <a:t>The terms “indirect effects” and “mediation” are used interchangeably. To remember what mediation is, think about how </a:t>
            </a:r>
            <a:r>
              <a:rPr lang="en-US" altLang="zh-CN" i="1" dirty="0">
                <a:latin typeface="Open Sans" panose="020B0606030504020204" pitchFamily="34" charset="0"/>
                <a:ea typeface="Open Sans" panose="020B0606030504020204" pitchFamily="34" charset="0"/>
                <a:cs typeface="Open Sans" panose="020B0606030504020204" pitchFamily="34" charset="0"/>
              </a:rPr>
              <a:t>mediators</a:t>
            </a:r>
            <a:r>
              <a:rPr lang="en-US" altLang="zh-CN" dirty="0">
                <a:latin typeface="Open Sans" panose="020B0606030504020204" pitchFamily="34" charset="0"/>
                <a:ea typeface="Open Sans" panose="020B0606030504020204" pitchFamily="34" charset="0"/>
                <a:cs typeface="Open Sans" panose="020B0606030504020204" pitchFamily="34" charset="0"/>
              </a:rPr>
              <a:t> are people who work </a:t>
            </a:r>
            <a:r>
              <a:rPr lang="en-US" altLang="zh-CN" i="1" dirty="0">
                <a:latin typeface="Open Sans" panose="020B0606030504020204" pitchFamily="34" charset="0"/>
                <a:ea typeface="Open Sans" panose="020B0606030504020204" pitchFamily="34" charset="0"/>
                <a:cs typeface="Open Sans" panose="020B0606030504020204" pitchFamily="34" charset="0"/>
              </a:rPr>
              <a:t>between</a:t>
            </a:r>
            <a:r>
              <a:rPr lang="en-US" altLang="zh-CN" dirty="0">
                <a:latin typeface="Open Sans" panose="020B0606030504020204" pitchFamily="34" charset="0"/>
                <a:ea typeface="Open Sans" panose="020B0606030504020204" pitchFamily="34" charset="0"/>
                <a:cs typeface="Open Sans" panose="020B0606030504020204" pitchFamily="34" charset="0"/>
              </a:rPr>
              <a:t> two people to resolve a dispute. In statistics, mediators come between two variables.</a:t>
            </a:r>
          </a:p>
          <a:p>
            <a:pPr marL="435800" indent="-285750">
              <a:defRPr/>
            </a:pPr>
            <a:r>
              <a:rPr lang="en-US" altLang="zh-CN" dirty="0">
                <a:latin typeface="Open Sans" panose="020B0606030504020204" pitchFamily="34" charset="0"/>
                <a:ea typeface="Open Sans" panose="020B0606030504020204" pitchFamily="34" charset="0"/>
                <a:cs typeface="Open Sans" panose="020B0606030504020204" pitchFamily="34" charset="0"/>
              </a:rPr>
              <a:t>Mediation is present in statistics when the effects of an independent variable on a dependent variable occur fully or partially </a:t>
            </a:r>
            <a:r>
              <a:rPr lang="en-US" altLang="zh-CN" i="1" dirty="0">
                <a:latin typeface="Open Sans" panose="020B0606030504020204" pitchFamily="34" charset="0"/>
                <a:ea typeface="Open Sans" panose="020B0606030504020204" pitchFamily="34" charset="0"/>
                <a:cs typeface="Open Sans" panose="020B0606030504020204" pitchFamily="34" charset="0"/>
              </a:rPr>
              <a:t>through </a:t>
            </a:r>
            <a:r>
              <a:rPr lang="en-US" altLang="zh-CN" dirty="0">
                <a:latin typeface="Open Sans" panose="020B0606030504020204" pitchFamily="34" charset="0"/>
                <a:ea typeface="Open Sans" panose="020B0606030504020204" pitchFamily="34" charset="0"/>
                <a:cs typeface="Open Sans" panose="020B0606030504020204" pitchFamily="34" charset="0"/>
              </a:rPr>
              <a:t>its effects on another variable. </a:t>
            </a:r>
          </a:p>
        </p:txBody>
      </p:sp>
    </p:spTree>
    <p:extLst>
      <p:ext uri="{BB962C8B-B14F-4D97-AF65-F5344CB8AC3E}">
        <p14:creationId xmlns:p14="http://schemas.microsoft.com/office/powerpoint/2010/main" val="412452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4">
                                            <p:txEl>
                                              <p:pRg st="1" end="1"/>
                                            </p:txEl>
                                          </p:spTgt>
                                        </p:tgtEl>
                                        <p:attrNameLst>
                                          <p:attrName>style.visibility</p:attrName>
                                        </p:attrNameLst>
                                      </p:cBhvr>
                                      <p:to>
                                        <p:strVal val="visible"/>
                                      </p:to>
                                    </p:set>
                                    <p:animEffect transition="in" filter="fade">
                                      <p:cBhvr>
                                        <p:cTn id="7" dur="1000"/>
                                        <p:tgtEl>
                                          <p:spTgt spid="84">
                                            <p:txEl>
                                              <p:pRg st="1" end="1"/>
                                            </p:txEl>
                                          </p:spTgt>
                                        </p:tgtEl>
                                      </p:cBhvr>
                                    </p:animEffect>
                                    <p:anim calcmode="lin" valueType="num">
                                      <p:cBhvr>
                                        <p:cTn id="8" dur="1000" fill="hold"/>
                                        <p:tgtEl>
                                          <p:spTgt spid="8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4">
                                            <p:txEl>
                                              <p:pRg st="2" end="2"/>
                                            </p:txEl>
                                          </p:spTgt>
                                        </p:tgtEl>
                                        <p:attrNameLst>
                                          <p:attrName>style.visibility</p:attrName>
                                        </p:attrNameLst>
                                      </p:cBhvr>
                                      <p:to>
                                        <p:strVal val="visible"/>
                                      </p:to>
                                    </p:set>
                                    <p:anim calcmode="lin" valueType="num">
                                      <p:cBhvr additive="base">
                                        <p:cTn id="14" dur="500" fill="hold"/>
                                        <p:tgtEl>
                                          <p:spTgt spid="84">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8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Autofit/>
          </a:bodyPr>
          <a:lstStyle/>
          <a:p>
            <a:r>
              <a:rPr lang="en" dirty="0"/>
              <a:t>What is Mediation? </a:t>
            </a:r>
            <a:endParaRPr dirty="0"/>
          </a:p>
        </p:txBody>
      </p:sp>
      <p:sp>
        <p:nvSpPr>
          <p:cNvPr id="84" name="Google Shape;84;p15"/>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Autofit/>
          </a:bodyPr>
          <a:lstStyle/>
          <a:p>
            <a:pPr>
              <a:lnSpc>
                <a:spcPct val="90000"/>
              </a:lnSpc>
            </a:pPr>
            <a:r>
              <a:rPr lang="en-US" sz="1800" dirty="0">
                <a:latin typeface="Open Sans" panose="020B0606030504020204" pitchFamily="34" charset="0"/>
                <a:ea typeface="Open Sans" panose="020B0606030504020204" pitchFamily="34" charset="0"/>
                <a:cs typeface="Open Sans" panose="020B0606030504020204" pitchFamily="34" charset="0"/>
              </a:rPr>
              <a:t>Mediation analysis is a statistical method used to evaluate evidence from studies designed to test hypotheses about how some causal </a:t>
            </a:r>
            <a:r>
              <a:rPr lang="en-US" sz="1800" i="1" dirty="0">
                <a:latin typeface="Open Sans" panose="020B0606030504020204" pitchFamily="34" charset="0"/>
                <a:ea typeface="Open Sans" panose="020B0606030504020204" pitchFamily="34" charset="0"/>
                <a:cs typeface="Open Sans" panose="020B0606030504020204" pitchFamily="34" charset="0"/>
              </a:rPr>
              <a:t>antecedent</a:t>
            </a:r>
            <a:r>
              <a:rPr lang="en-US" sz="1800" dirty="0">
                <a:latin typeface="Open Sans" panose="020B0606030504020204" pitchFamily="34" charset="0"/>
                <a:ea typeface="Open Sans" panose="020B0606030504020204" pitchFamily="34" charset="0"/>
                <a:cs typeface="Open Sans" panose="020B0606030504020204" pitchFamily="34" charset="0"/>
              </a:rPr>
              <a:t> variable X transmits its effect on a consequent variable Y</a:t>
            </a:r>
          </a:p>
          <a:p>
            <a:pPr>
              <a:lnSpc>
                <a:spcPct val="90000"/>
              </a:lnSpc>
            </a:pPr>
            <a:r>
              <a:rPr lang="en-US" dirty="0">
                <a:latin typeface="Open Sans" panose="020B0606030504020204" pitchFamily="34" charset="0"/>
                <a:ea typeface="Open Sans" panose="020B0606030504020204" pitchFamily="34" charset="0"/>
                <a:cs typeface="Open Sans" panose="020B0606030504020204" pitchFamily="34" charset="0"/>
              </a:rPr>
              <a:t>Note: Hayes is a psychologist, and they have different terminology, don’t be confused, antecedent means independent variable</a:t>
            </a:r>
            <a:endParaRPr lang="en-US" sz="1800" dirty="0">
              <a:latin typeface="Open Sans" panose="020B0606030504020204" pitchFamily="34" charset="0"/>
              <a:ea typeface="Open Sans" panose="020B0606030504020204" pitchFamily="34" charset="0"/>
              <a:cs typeface="Open Sans" panose="020B0606030504020204" pitchFamily="34" charset="0"/>
            </a:endParaRPr>
          </a:p>
          <a:p>
            <a:pPr>
              <a:lnSpc>
                <a:spcPct val="90000"/>
              </a:lnSpc>
            </a:pPr>
            <a:r>
              <a:rPr lang="en-US" sz="1800" dirty="0">
                <a:latin typeface="Open Sans" panose="020B0606030504020204" pitchFamily="34" charset="0"/>
                <a:ea typeface="Open Sans" panose="020B0606030504020204" pitchFamily="34" charset="0"/>
                <a:cs typeface="Open Sans" panose="020B0606030504020204" pitchFamily="34" charset="0"/>
              </a:rPr>
              <a:t>RQ: What is the mechanism, be it emotional, cognitive, biological, or otherwise, by which X influences Y? </a:t>
            </a:r>
          </a:p>
        </p:txBody>
      </p:sp>
      <p:pic>
        <p:nvPicPr>
          <p:cNvPr id="2" name="Picture 1">
            <a:extLst>
              <a:ext uri="{FF2B5EF4-FFF2-40B4-BE49-F238E27FC236}">
                <a16:creationId xmlns:a16="http://schemas.microsoft.com/office/drawing/2014/main" id="{854ED8F7-EB40-D4EE-D689-BCF0EC71142C}"/>
              </a:ext>
            </a:extLst>
          </p:cNvPr>
          <p:cNvPicPr>
            <a:picLocks noChangeAspect="1"/>
          </p:cNvPicPr>
          <p:nvPr/>
        </p:nvPicPr>
        <p:blipFill>
          <a:blip r:embed="rId3"/>
          <a:stretch>
            <a:fillRect/>
          </a:stretch>
        </p:blipFill>
        <p:spPr>
          <a:xfrm>
            <a:off x="3842948" y="3749918"/>
            <a:ext cx="4414438" cy="1732667"/>
          </a:xfrm>
          <a:prstGeom prst="rect">
            <a:avLst/>
          </a:prstGeom>
          <a:noFill/>
        </p:spPr>
      </p:pic>
      <p:sp>
        <p:nvSpPr>
          <p:cNvPr id="3" name="TextBox 2">
            <a:extLst>
              <a:ext uri="{FF2B5EF4-FFF2-40B4-BE49-F238E27FC236}">
                <a16:creationId xmlns:a16="http://schemas.microsoft.com/office/drawing/2014/main" id="{E360AACD-3D52-220B-48BB-90F068DF86AC}"/>
              </a:ext>
            </a:extLst>
          </p:cNvPr>
          <p:cNvSpPr txBox="1"/>
          <p:nvPr/>
        </p:nvSpPr>
        <p:spPr>
          <a:xfrm>
            <a:off x="5224571" y="5186989"/>
            <a:ext cx="186637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Direct Effect</a:t>
            </a:r>
          </a:p>
        </p:txBody>
      </p:sp>
      <p:sp>
        <p:nvSpPr>
          <p:cNvPr id="4" name="TextBox 3">
            <a:extLst>
              <a:ext uri="{FF2B5EF4-FFF2-40B4-BE49-F238E27FC236}">
                <a16:creationId xmlns:a16="http://schemas.microsoft.com/office/drawing/2014/main" id="{2B1DFD6B-822A-F23D-D404-43E06DBF8DD6}"/>
              </a:ext>
            </a:extLst>
          </p:cNvPr>
          <p:cNvSpPr txBox="1"/>
          <p:nvPr/>
        </p:nvSpPr>
        <p:spPr>
          <a:xfrm>
            <a:off x="5116921" y="3502100"/>
            <a:ext cx="186637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Indirect Effect</a:t>
            </a:r>
          </a:p>
        </p:txBody>
      </p:sp>
    </p:spTree>
    <p:extLst>
      <p:ext uri="{BB962C8B-B14F-4D97-AF65-F5344CB8AC3E}">
        <p14:creationId xmlns:p14="http://schemas.microsoft.com/office/powerpoint/2010/main" val="53222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Autofit/>
          </a:bodyPr>
          <a:lstStyle/>
          <a:p>
            <a:r>
              <a:rPr lang="en-US" dirty="0"/>
              <a:t>Conceptualizing a Mediation Process</a:t>
            </a:r>
            <a:endParaRPr dirty="0"/>
          </a:p>
        </p:txBody>
      </p:sp>
      <p:sp>
        <p:nvSpPr>
          <p:cNvPr id="84" name="Google Shape;84;p15"/>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Autofit/>
          </a:bodyPr>
          <a:lstStyle/>
          <a:p>
            <a:pPr marL="182880" lvl="0" indent="-182880">
              <a:lnSpc>
                <a:spcPct val="120000"/>
              </a:lnSpc>
              <a:spcBef>
                <a:spcPts val="900"/>
              </a:spcBef>
              <a:buClr>
                <a:prstClr val="black">
                  <a:lumMod val="85000"/>
                  <a:lumOff val="15000"/>
                </a:prstClr>
              </a:buClr>
              <a:buSzTx/>
              <a:buFont typeface="Garamond" pitchFamily="18" charset="0"/>
              <a:buChar char="◦"/>
            </a:pPr>
            <a:r>
              <a:rPr lang="en-US" sz="2000" kern="1200" dirty="0">
                <a:solidFill>
                  <a:schemeClr val="bg2"/>
                </a:solidFill>
                <a:latin typeface="Open Sans" panose="020B0606030504020204" pitchFamily="34" charset="0"/>
                <a:ea typeface="Open Sans" panose="020B0606030504020204" pitchFamily="34" charset="0"/>
                <a:cs typeface="Open Sans" panose="020B0606030504020204" pitchFamily="34" charset="0"/>
              </a:rPr>
              <a:t>Mediation is ultimately a causal explanation hence the </a:t>
            </a:r>
            <a:r>
              <a:rPr lang="en-US" sz="2000" i="1" kern="1200" dirty="0">
                <a:solidFill>
                  <a:schemeClr val="bg2"/>
                </a:solidFill>
                <a:latin typeface="Open Sans" panose="020B0606030504020204" pitchFamily="34" charset="0"/>
                <a:ea typeface="Open Sans" panose="020B0606030504020204" pitchFamily="34" charset="0"/>
                <a:cs typeface="Open Sans" panose="020B0606030504020204" pitchFamily="34" charset="0"/>
              </a:rPr>
              <a:t>assumptions are that</a:t>
            </a:r>
            <a:endParaRPr lang="en-US" sz="2000" kern="12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1" indent="-182880">
              <a:lnSpc>
                <a:spcPct val="100000"/>
              </a:lnSpc>
              <a:spcBef>
                <a:spcPts val="500"/>
              </a:spcBef>
              <a:buClr>
                <a:prstClr val="black">
                  <a:lumMod val="85000"/>
                  <a:lumOff val="15000"/>
                </a:prstClr>
              </a:buClr>
              <a:buSzTx/>
              <a:buFont typeface="Garamond" pitchFamily="18" charset="0"/>
              <a:buChar char="◦"/>
            </a:pPr>
            <a:r>
              <a:rPr lang="en-US" sz="2000" kern="1200" dirty="0">
                <a:solidFill>
                  <a:schemeClr val="bg2"/>
                </a:solidFill>
                <a:latin typeface="Open Sans" panose="020B0606030504020204" pitchFamily="34" charset="0"/>
                <a:ea typeface="Open Sans" panose="020B0606030504020204" pitchFamily="34" charset="0"/>
                <a:cs typeface="Open Sans" panose="020B0606030504020204" pitchFamily="34" charset="0"/>
              </a:rPr>
              <a:t>The relationships in the system are causal</a:t>
            </a:r>
          </a:p>
          <a:p>
            <a:pPr marL="457200" lvl="1" indent="-182880">
              <a:lnSpc>
                <a:spcPct val="100000"/>
              </a:lnSpc>
              <a:spcBef>
                <a:spcPts val="500"/>
              </a:spcBef>
              <a:buClr>
                <a:prstClr val="black">
                  <a:lumMod val="85000"/>
                  <a:lumOff val="15000"/>
                </a:prstClr>
              </a:buClr>
              <a:buSzTx/>
              <a:buFont typeface="Garamond" pitchFamily="18" charset="0"/>
              <a:buChar char="◦"/>
            </a:pPr>
            <a:r>
              <a:rPr lang="en-US" sz="2000" kern="1200" dirty="0">
                <a:solidFill>
                  <a:schemeClr val="bg2"/>
                </a:solidFill>
                <a:latin typeface="Open Sans" panose="020B0606030504020204" pitchFamily="34" charset="0"/>
                <a:ea typeface="Open Sans" panose="020B0606030504020204" pitchFamily="34" charset="0"/>
                <a:cs typeface="Open Sans" panose="020B0606030504020204" pitchFamily="34" charset="0"/>
              </a:rPr>
              <a:t>M is causally located between X and Y</a:t>
            </a:r>
          </a:p>
          <a:p>
            <a:pPr marL="457200" lvl="1" indent="-182880">
              <a:lnSpc>
                <a:spcPct val="100000"/>
              </a:lnSpc>
              <a:spcBef>
                <a:spcPts val="500"/>
              </a:spcBef>
              <a:buClr>
                <a:prstClr val="black">
                  <a:lumMod val="85000"/>
                  <a:lumOff val="15000"/>
                </a:prstClr>
              </a:buClr>
              <a:buSzTx/>
              <a:buFont typeface="Garamond" pitchFamily="18" charset="0"/>
              <a:buChar char="◦"/>
            </a:pPr>
            <a:r>
              <a:rPr lang="en-US" sz="2000" kern="1200" dirty="0">
                <a:solidFill>
                  <a:schemeClr val="bg2"/>
                </a:solidFill>
                <a:latin typeface="Open Sans" panose="020B0606030504020204" pitchFamily="34" charset="0"/>
                <a:ea typeface="Open Sans" panose="020B0606030504020204" pitchFamily="34" charset="0"/>
                <a:cs typeface="Open Sans" panose="020B0606030504020204" pitchFamily="34" charset="0"/>
              </a:rPr>
              <a:t>X causes M, which in turn causes Y </a:t>
            </a:r>
            <a:r>
              <a:rPr lang="en-US" sz="2000" kern="1200"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US" sz="2000" kern="1200" dirty="0">
                <a:solidFill>
                  <a:schemeClr val="bg2"/>
                </a:solidFill>
                <a:latin typeface="Open Sans" panose="020B0606030504020204" pitchFamily="34" charset="0"/>
                <a:ea typeface="Open Sans" panose="020B0606030504020204" pitchFamily="34" charset="0"/>
                <a:cs typeface="Open Sans" panose="020B0606030504020204" pitchFamily="34" charset="0"/>
              </a:rPr>
              <a:t>M is located causally between X and Y</a:t>
            </a:r>
          </a:p>
          <a:p>
            <a:pPr marL="182880" lvl="0" indent="-182880">
              <a:lnSpc>
                <a:spcPct val="120000"/>
              </a:lnSpc>
              <a:spcBef>
                <a:spcPts val="900"/>
              </a:spcBef>
              <a:buClr>
                <a:prstClr val="black">
                  <a:lumMod val="85000"/>
                  <a:lumOff val="15000"/>
                </a:prstClr>
              </a:buClr>
              <a:buSzTx/>
              <a:buFont typeface="Garamond" pitchFamily="18" charset="0"/>
              <a:buChar char="◦"/>
            </a:pPr>
            <a:r>
              <a:rPr lang="en-US" sz="2200" kern="1200" dirty="0">
                <a:solidFill>
                  <a:schemeClr val="bg2"/>
                </a:solidFill>
                <a:latin typeface="Open Sans" panose="020B0606030504020204" pitchFamily="34" charset="0"/>
                <a:ea typeface="Open Sans" panose="020B0606030504020204" pitchFamily="34" charset="0"/>
                <a:cs typeface="Open Sans" panose="020B0606030504020204" pitchFamily="34" charset="0"/>
              </a:rPr>
              <a:t>Note about cross-sectional data</a:t>
            </a:r>
          </a:p>
        </p:txBody>
      </p:sp>
    </p:spTree>
    <p:extLst>
      <p:ext uri="{BB962C8B-B14F-4D97-AF65-F5344CB8AC3E}">
        <p14:creationId xmlns:p14="http://schemas.microsoft.com/office/powerpoint/2010/main" val="859139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0EC6-68CF-2098-3E34-93561D86AF37}"/>
              </a:ext>
            </a:extLst>
          </p:cNvPr>
          <p:cNvSpPr>
            <a:spLocks noGrp="1"/>
          </p:cNvSpPr>
          <p:nvPr>
            <p:ph type="title"/>
          </p:nvPr>
        </p:nvSpPr>
        <p:spPr/>
        <p:txBody>
          <a:bodyPr/>
          <a:lstStyle/>
          <a:p>
            <a:r>
              <a:rPr lang="en-US" dirty="0"/>
              <a:t>Demonstrating Causation​</a:t>
            </a:r>
          </a:p>
        </p:txBody>
      </p:sp>
      <p:sp>
        <p:nvSpPr>
          <p:cNvPr id="3" name="Text Placeholder 2">
            <a:extLst>
              <a:ext uri="{FF2B5EF4-FFF2-40B4-BE49-F238E27FC236}">
                <a16:creationId xmlns:a16="http://schemas.microsoft.com/office/drawing/2014/main" id="{79A65B2B-D1DB-6D53-6973-153B9482A336}"/>
              </a:ext>
            </a:extLst>
          </p:cNvPr>
          <p:cNvSpPr>
            <a:spLocks noGrp="1"/>
          </p:cNvSpPr>
          <p:nvPr>
            <p:ph type="body" idx="1"/>
          </p:nvPr>
        </p:nvSpPr>
        <p:spPr/>
        <p:txBody>
          <a:bodyPr/>
          <a:lstStyle/>
          <a:p>
            <a:pPr marL="152396" indent="0">
              <a:lnSpc>
                <a:spcPct val="100000"/>
              </a:lnSpc>
              <a:buNone/>
            </a:pPr>
            <a:r>
              <a:rPr lang="en-US" dirty="0"/>
              <a:t>4 requirements to logically infer a causal relationship​</a:t>
            </a:r>
          </a:p>
          <a:p>
            <a:pPr>
              <a:lnSpc>
                <a:spcPct val="100000"/>
              </a:lnSpc>
            </a:pPr>
            <a:r>
              <a:rPr lang="en-US" b="1" dirty="0"/>
              <a:t>Covariation</a:t>
            </a:r>
          </a:p>
          <a:p>
            <a:pPr lvl="1">
              <a:lnSpc>
                <a:spcPct val="100000"/>
              </a:lnSpc>
              <a:spcBef>
                <a:spcPts val="0"/>
              </a:spcBef>
            </a:pPr>
            <a:r>
              <a:rPr lang="en-US" dirty="0"/>
              <a:t>A</a:t>
            </a:r>
            <a:r>
              <a:rPr lang="en-US" b="1" dirty="0"/>
              <a:t> </a:t>
            </a:r>
            <a:r>
              <a:rPr lang="en-US" dirty="0"/>
              <a:t>statistical association: if A changes, B must also change. </a:t>
            </a:r>
          </a:p>
          <a:p>
            <a:pPr lvl="1">
              <a:lnSpc>
                <a:spcPct val="100000"/>
              </a:lnSpc>
              <a:spcBef>
                <a:spcPts val="0"/>
              </a:spcBef>
            </a:pPr>
            <a:r>
              <a:rPr lang="en-US" dirty="0"/>
              <a:t>This is necessary, but not sufficient, i.e., not enough alone to show cause</a:t>
            </a:r>
          </a:p>
          <a:p>
            <a:pPr>
              <a:lnSpc>
                <a:spcPct val="100000"/>
              </a:lnSpc>
            </a:pPr>
            <a:r>
              <a:rPr lang="en-US" b="1" dirty="0"/>
              <a:t>Time order</a:t>
            </a:r>
          </a:p>
          <a:p>
            <a:pPr lvl="1">
              <a:lnSpc>
                <a:spcPct val="100000"/>
              </a:lnSpc>
              <a:spcBef>
                <a:spcPts val="0"/>
              </a:spcBef>
            </a:pPr>
            <a:r>
              <a:rPr lang="en-US" dirty="0"/>
              <a:t>IV must come before DV​</a:t>
            </a:r>
          </a:p>
          <a:p>
            <a:pPr lvl="1">
              <a:lnSpc>
                <a:spcPct val="100000"/>
              </a:lnSpc>
              <a:spcBef>
                <a:spcPts val="0"/>
              </a:spcBef>
            </a:pPr>
            <a:r>
              <a:rPr lang="en-US" dirty="0"/>
              <a:t>big problem in cross-sectional surveys</a:t>
            </a:r>
          </a:p>
          <a:p>
            <a:pPr lvl="1">
              <a:lnSpc>
                <a:spcPct val="100000"/>
              </a:lnSpc>
              <a:spcBef>
                <a:spcPts val="0"/>
              </a:spcBef>
            </a:pPr>
            <a:r>
              <a:rPr lang="en-US" dirty="0"/>
              <a:t>Note: sometimes you can make reasonable inferences​</a:t>
            </a:r>
          </a:p>
          <a:p>
            <a:pPr>
              <a:lnSpc>
                <a:spcPct val="100000"/>
              </a:lnSpc>
            </a:pPr>
            <a:r>
              <a:rPr lang="en-US" b="1" dirty="0"/>
              <a:t>Nonspurious-</a:t>
            </a:r>
            <a:r>
              <a:rPr lang="en-US" dirty="0"/>
              <a:t>-no third factor can explain the covariation​</a:t>
            </a:r>
          </a:p>
          <a:p>
            <a:pPr lvl="1">
              <a:lnSpc>
                <a:spcPct val="100000"/>
              </a:lnSpc>
              <a:spcBef>
                <a:spcPts val="0"/>
              </a:spcBef>
            </a:pPr>
            <a:r>
              <a:rPr lang="en-US" dirty="0"/>
              <a:t>Storks and babies</a:t>
            </a:r>
          </a:p>
          <a:p>
            <a:pPr>
              <a:lnSpc>
                <a:spcPct val="100000"/>
              </a:lnSpc>
            </a:pPr>
            <a:r>
              <a:rPr lang="en-US" b="1" dirty="0"/>
              <a:t>Theory</a:t>
            </a:r>
            <a:endParaRPr lang="en-US" dirty="0"/>
          </a:p>
        </p:txBody>
      </p:sp>
    </p:spTree>
    <p:extLst>
      <p:ext uri="{BB962C8B-B14F-4D97-AF65-F5344CB8AC3E}">
        <p14:creationId xmlns:p14="http://schemas.microsoft.com/office/powerpoint/2010/main" val="110740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Autofit/>
          </a:bodyPr>
          <a:lstStyle/>
          <a:p>
            <a:r>
              <a:rPr lang="en" dirty="0"/>
              <a:t>What is Mediation? </a:t>
            </a:r>
            <a:endParaRPr dirty="0"/>
          </a:p>
        </p:txBody>
      </p:sp>
      <p:sp>
        <p:nvSpPr>
          <p:cNvPr id="84" name="Google Shape;84;p15"/>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Autofit/>
          </a:bodyPr>
          <a:lstStyle/>
          <a:p>
            <a:pPr marL="0" indent="0">
              <a:buNone/>
            </a:pPr>
            <a:r>
              <a:rPr lang="en" dirty="0"/>
              <a:t>Mediation refers to the effect of an independent variable (X) on a dependent variable (Y) is </a:t>
            </a:r>
            <a:r>
              <a:rPr lang="en" dirty="0">
                <a:solidFill>
                  <a:schemeClr val="accent1"/>
                </a:solidFill>
              </a:rPr>
              <a:t>transmitted through a third intervening/mediating variable (M)</a:t>
            </a:r>
            <a:r>
              <a:rPr lang="en" dirty="0"/>
              <a:t>. In other words, an indirect effect is when X affects M, which in turn affects Y, other things being equal.  Hence, we say M mediates the effect of x1 on y.</a:t>
            </a:r>
            <a:endParaRPr dirty="0"/>
          </a:p>
          <a:p>
            <a:pPr marL="0" indent="0">
              <a:spcBef>
                <a:spcPts val="2133"/>
              </a:spcBef>
              <a:buNone/>
            </a:pPr>
            <a:r>
              <a:rPr lang="en" i="1" dirty="0"/>
              <a:t>Note</a:t>
            </a:r>
            <a:r>
              <a:rPr lang="en" dirty="0"/>
              <a:t>: M is just another independent variable in your model. </a:t>
            </a:r>
            <a:endParaRPr dirty="0"/>
          </a:p>
          <a:p>
            <a:pPr marL="0" indent="0">
              <a:spcBef>
                <a:spcPts val="2133"/>
              </a:spcBef>
              <a:buNone/>
            </a:pPr>
            <a:r>
              <a:rPr lang="en" b="1" dirty="0"/>
              <a:t>Any examples you can think of? </a:t>
            </a:r>
            <a:endParaRPr b="1" dirty="0"/>
          </a:p>
          <a:p>
            <a:pPr>
              <a:spcBef>
                <a:spcPts val="2133"/>
              </a:spcBef>
            </a:pPr>
            <a:r>
              <a:rPr lang="en" dirty="0"/>
              <a:t>Parent education  →  ___________  → Poverty </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6"/>
          <p:cNvPicPr preferRelativeResize="0"/>
          <p:nvPr/>
        </p:nvPicPr>
        <p:blipFill rotWithShape="1">
          <a:blip r:embed="rId3">
            <a:alphaModFix/>
          </a:blip>
          <a:srcRect r="773" b="71401"/>
          <a:stretch/>
        </p:blipFill>
        <p:spPr>
          <a:xfrm>
            <a:off x="1575467" y="957433"/>
            <a:ext cx="8765400" cy="1600000"/>
          </a:xfrm>
          <a:prstGeom prst="rect">
            <a:avLst/>
          </a:prstGeom>
          <a:noFill/>
          <a:ln>
            <a:noFill/>
          </a:ln>
        </p:spPr>
      </p:pic>
      <p:sp>
        <p:nvSpPr>
          <p:cNvPr id="90" name="Google Shape;90;p16"/>
          <p:cNvSpPr txBox="1">
            <a:spLocks noGrp="1"/>
          </p:cNvSpPr>
          <p:nvPr>
            <p:ph type="body" idx="1"/>
          </p:nvPr>
        </p:nvSpPr>
        <p:spPr>
          <a:xfrm>
            <a:off x="1736233" y="2682200"/>
            <a:ext cx="9511600" cy="746800"/>
          </a:xfrm>
          <a:prstGeom prst="rect">
            <a:avLst/>
          </a:prstGeom>
        </p:spPr>
        <p:txBody>
          <a:bodyPr spcFirstLastPara="1" wrap="square" lIns="121900" tIns="121900" rIns="121900" bIns="121900" anchor="t" anchorCtr="0">
            <a:noAutofit/>
          </a:bodyPr>
          <a:lstStyle/>
          <a:p>
            <a:pPr marL="0" indent="0" algn="ctr">
              <a:spcAft>
                <a:spcPts val="2133"/>
              </a:spcAft>
              <a:buNone/>
            </a:pPr>
            <a:r>
              <a:rPr lang="en" sz="2933" b="1">
                <a:solidFill>
                  <a:schemeClr val="accent3"/>
                </a:solidFill>
              </a:rPr>
              <a:t>Basic Mediation Model: </a:t>
            </a:r>
            <a:endParaRPr sz="2933" b="1">
              <a:solidFill>
                <a:schemeClr val="accent3"/>
              </a:solidFill>
            </a:endParaRPr>
          </a:p>
        </p:txBody>
      </p:sp>
      <p:sp>
        <p:nvSpPr>
          <p:cNvPr id="91" name="Google Shape;91;p16"/>
          <p:cNvSpPr txBox="1">
            <a:spLocks noGrp="1"/>
          </p:cNvSpPr>
          <p:nvPr>
            <p:ph type="body" idx="1"/>
          </p:nvPr>
        </p:nvSpPr>
        <p:spPr>
          <a:xfrm>
            <a:off x="1649833" y="187600"/>
            <a:ext cx="9684400" cy="746800"/>
          </a:xfrm>
          <a:prstGeom prst="rect">
            <a:avLst/>
          </a:prstGeom>
        </p:spPr>
        <p:txBody>
          <a:bodyPr spcFirstLastPara="1" wrap="square" lIns="121900" tIns="121900" rIns="121900" bIns="121900" anchor="t" anchorCtr="0">
            <a:noAutofit/>
          </a:bodyPr>
          <a:lstStyle/>
          <a:p>
            <a:pPr marL="0" indent="0" algn="ctr">
              <a:spcAft>
                <a:spcPts val="2133"/>
              </a:spcAft>
              <a:buNone/>
            </a:pPr>
            <a:r>
              <a:rPr lang="en" sz="2933" b="1">
                <a:solidFill>
                  <a:schemeClr val="accent3"/>
                </a:solidFill>
              </a:rPr>
              <a:t>Total Effect Model:</a:t>
            </a:r>
            <a:endParaRPr sz="2933" b="1">
              <a:solidFill>
                <a:schemeClr val="accent3"/>
              </a:solidFill>
            </a:endParaRPr>
          </a:p>
        </p:txBody>
      </p:sp>
      <p:pic>
        <p:nvPicPr>
          <p:cNvPr id="92" name="Google Shape;92;p16"/>
          <p:cNvPicPr preferRelativeResize="0"/>
          <p:nvPr/>
        </p:nvPicPr>
        <p:blipFill rotWithShape="1">
          <a:blip r:embed="rId3">
            <a:alphaModFix/>
          </a:blip>
          <a:srcRect t="39480" r="4306" b="4550"/>
          <a:stretch/>
        </p:blipFill>
        <p:spPr>
          <a:xfrm>
            <a:off x="1575467" y="3375134"/>
            <a:ext cx="8453600" cy="3131333"/>
          </a:xfrm>
          <a:prstGeom prst="rect">
            <a:avLst/>
          </a:prstGeom>
          <a:noFill/>
          <a:ln>
            <a:noFill/>
          </a:ln>
        </p:spPr>
      </p:pic>
      <p:sp>
        <p:nvSpPr>
          <p:cNvPr id="93" name="Google Shape;93;p16"/>
          <p:cNvSpPr txBox="1">
            <a:spLocks noGrp="1"/>
          </p:cNvSpPr>
          <p:nvPr>
            <p:ph type="title"/>
          </p:nvPr>
        </p:nvSpPr>
        <p:spPr>
          <a:xfrm rot="-5400000">
            <a:off x="-2755333" y="3000400"/>
            <a:ext cx="6772000" cy="943200"/>
          </a:xfrm>
          <a:prstGeom prst="rect">
            <a:avLst/>
          </a:prstGeom>
        </p:spPr>
        <p:txBody>
          <a:bodyPr spcFirstLastPara="1" wrap="square" lIns="121900" tIns="121900" rIns="121900" bIns="121900" anchor="t" anchorCtr="0">
            <a:noAutofit/>
          </a:bodyPr>
          <a:lstStyle/>
          <a:p>
            <a:pPr algn="ctr"/>
            <a:r>
              <a:rPr lang="en" u="sng"/>
              <a:t>Path diagrams</a:t>
            </a:r>
            <a:endParaRPr u="sng"/>
          </a:p>
        </p:txBody>
      </p:sp>
      <p:cxnSp>
        <p:nvCxnSpPr>
          <p:cNvPr id="94" name="Google Shape;94;p16"/>
          <p:cNvCxnSpPr/>
          <p:nvPr/>
        </p:nvCxnSpPr>
        <p:spPr>
          <a:xfrm rot="10800000" flipH="1">
            <a:off x="4708267" y="4117200"/>
            <a:ext cx="1159600" cy="1652800"/>
          </a:xfrm>
          <a:prstGeom prst="straightConnector1">
            <a:avLst/>
          </a:prstGeom>
          <a:noFill/>
          <a:ln w="38100" cap="flat" cmpd="sng">
            <a:solidFill>
              <a:srgbClr val="CC0000"/>
            </a:solidFill>
            <a:prstDash val="solid"/>
            <a:round/>
            <a:headEnd type="none" w="med" len="med"/>
            <a:tailEnd type="triangle" w="med" len="med"/>
          </a:ln>
        </p:spPr>
      </p:cxnSp>
      <p:cxnSp>
        <p:nvCxnSpPr>
          <p:cNvPr id="95" name="Google Shape;95;p16"/>
          <p:cNvCxnSpPr/>
          <p:nvPr/>
        </p:nvCxnSpPr>
        <p:spPr>
          <a:xfrm>
            <a:off x="7332233" y="4117200"/>
            <a:ext cx="1159600" cy="1435200"/>
          </a:xfrm>
          <a:prstGeom prst="straightConnector1">
            <a:avLst/>
          </a:prstGeom>
          <a:noFill/>
          <a:ln w="38100" cap="flat" cmpd="sng">
            <a:solidFill>
              <a:srgbClr val="CC0000"/>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body" idx="1"/>
          </p:nvPr>
        </p:nvSpPr>
        <p:spPr>
          <a:xfrm>
            <a:off x="283401" y="835067"/>
            <a:ext cx="5278000" cy="853200"/>
          </a:xfrm>
          <a:prstGeom prst="rect">
            <a:avLst/>
          </a:prstGeom>
        </p:spPr>
        <p:txBody>
          <a:bodyPr spcFirstLastPara="1" wrap="square" lIns="121900" tIns="121900" rIns="121900" bIns="121900" anchor="t" anchorCtr="0">
            <a:noAutofit/>
          </a:bodyPr>
          <a:lstStyle/>
          <a:p>
            <a:pPr marL="0" indent="0" algn="ctr">
              <a:spcAft>
                <a:spcPts val="2133"/>
              </a:spcAft>
              <a:buNone/>
            </a:pPr>
            <a:r>
              <a:rPr lang="en" sz="3200" b="1" dirty="0">
                <a:solidFill>
                  <a:schemeClr val="accent1"/>
                </a:solidFill>
              </a:rPr>
              <a:t>Interaction Effect            (Moderation)</a:t>
            </a:r>
            <a:endParaRPr sz="3200" b="1" dirty="0">
              <a:solidFill>
                <a:schemeClr val="accent1"/>
              </a:solidFill>
            </a:endParaRPr>
          </a:p>
        </p:txBody>
      </p:sp>
      <p:pic>
        <p:nvPicPr>
          <p:cNvPr id="86" name="Google Shape;86;p16"/>
          <p:cNvPicPr preferRelativeResize="0"/>
          <p:nvPr/>
        </p:nvPicPr>
        <p:blipFill rotWithShape="1">
          <a:blip r:embed="rId3">
            <a:alphaModFix/>
          </a:blip>
          <a:srcRect t="30886"/>
          <a:stretch/>
        </p:blipFill>
        <p:spPr>
          <a:xfrm>
            <a:off x="6498533" y="1688267"/>
            <a:ext cx="5277867" cy="4739767"/>
          </a:xfrm>
          <a:prstGeom prst="rect">
            <a:avLst/>
          </a:prstGeom>
          <a:noFill/>
          <a:ln>
            <a:noFill/>
          </a:ln>
        </p:spPr>
      </p:pic>
      <p:sp>
        <p:nvSpPr>
          <p:cNvPr id="87" name="Google Shape;87;p16"/>
          <p:cNvSpPr txBox="1">
            <a:spLocks noGrp="1"/>
          </p:cNvSpPr>
          <p:nvPr>
            <p:ph type="body" idx="2"/>
          </p:nvPr>
        </p:nvSpPr>
        <p:spPr>
          <a:xfrm>
            <a:off x="6470867" y="835067"/>
            <a:ext cx="5333200" cy="853200"/>
          </a:xfrm>
          <a:prstGeom prst="rect">
            <a:avLst/>
          </a:prstGeom>
        </p:spPr>
        <p:txBody>
          <a:bodyPr spcFirstLastPara="1" wrap="square" lIns="121900" tIns="121900" rIns="121900" bIns="121900" anchor="t" anchorCtr="0">
            <a:noAutofit/>
          </a:bodyPr>
          <a:lstStyle/>
          <a:p>
            <a:pPr marL="0" indent="0" algn="ctr">
              <a:spcAft>
                <a:spcPts val="2133"/>
              </a:spcAft>
              <a:buNone/>
            </a:pPr>
            <a:r>
              <a:rPr lang="en" sz="3200" b="1">
                <a:solidFill>
                  <a:schemeClr val="accent2"/>
                </a:solidFill>
              </a:rPr>
              <a:t>Mediation Effect</a:t>
            </a:r>
            <a:endParaRPr sz="2400" b="1">
              <a:solidFill>
                <a:schemeClr val="accent2"/>
              </a:solidFill>
            </a:endParaRPr>
          </a:p>
        </p:txBody>
      </p:sp>
      <p:pic>
        <p:nvPicPr>
          <p:cNvPr id="88" name="Google Shape;88;p16"/>
          <p:cNvPicPr preferRelativeResize="0"/>
          <p:nvPr/>
        </p:nvPicPr>
        <p:blipFill rotWithShape="1">
          <a:blip r:embed="rId3">
            <a:alphaModFix/>
          </a:blip>
          <a:srcRect b="69099"/>
          <a:stretch/>
        </p:blipFill>
        <p:spPr>
          <a:xfrm>
            <a:off x="415745" y="2662551"/>
            <a:ext cx="5277867" cy="2119168"/>
          </a:xfrm>
          <a:prstGeom prst="rect">
            <a:avLst/>
          </a:prstGeom>
          <a:noFill/>
          <a:ln>
            <a:noFill/>
          </a:ln>
        </p:spPr>
      </p:pic>
      <p:cxnSp>
        <p:nvCxnSpPr>
          <p:cNvPr id="89" name="Google Shape;89;p16"/>
          <p:cNvCxnSpPr/>
          <p:nvPr/>
        </p:nvCxnSpPr>
        <p:spPr>
          <a:xfrm>
            <a:off x="6107300" y="-55043"/>
            <a:ext cx="0" cy="6962800"/>
          </a:xfrm>
          <a:prstGeom prst="straightConnector1">
            <a:avLst/>
          </a:prstGeom>
          <a:noFill/>
          <a:ln w="19050" cap="flat" cmpd="sng">
            <a:solidFill>
              <a:schemeClr val="dk2"/>
            </a:solidFill>
            <a:prstDash val="solid"/>
            <a:round/>
            <a:headEnd type="none" w="med" len="med"/>
            <a:tailEnd type="none" w="med" len="med"/>
          </a:ln>
        </p:spPr>
      </p:cxnSp>
      <p:sp>
        <p:nvSpPr>
          <p:cNvPr id="3" name="Rectangle 2">
            <a:extLst>
              <a:ext uri="{FF2B5EF4-FFF2-40B4-BE49-F238E27FC236}">
                <a16:creationId xmlns:a16="http://schemas.microsoft.com/office/drawing/2014/main" id="{3F1C9CF5-2BF6-C3EB-4E13-5F7D81D5CA40}"/>
              </a:ext>
            </a:extLst>
          </p:cNvPr>
          <p:cNvSpPr/>
          <p:nvPr/>
        </p:nvSpPr>
        <p:spPr>
          <a:xfrm>
            <a:off x="2922401" y="2831123"/>
            <a:ext cx="190076" cy="3693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CAB5302-4950-B520-11BF-25D41ED051D8}"/>
              </a:ext>
            </a:extLst>
          </p:cNvPr>
          <p:cNvSpPr txBox="1"/>
          <p:nvPr/>
        </p:nvSpPr>
        <p:spPr>
          <a:xfrm>
            <a:off x="2817285" y="2831123"/>
            <a:ext cx="474786" cy="369332"/>
          </a:xfrm>
          <a:prstGeom prst="rect">
            <a:avLst/>
          </a:prstGeom>
          <a:noFill/>
        </p:spPr>
        <p:txBody>
          <a:bodyPr wrap="square" rtlCol="0">
            <a:spAutoFit/>
          </a:bodyPr>
          <a:lstStyle/>
          <a:p>
            <a:r>
              <a:rPr lang="en-US" b="1" dirty="0">
                <a:solidFill>
                  <a:schemeClr val="bg2"/>
                </a:solidFill>
              </a:rPr>
              <a:t>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ppt_x"/>
                                          </p:val>
                                        </p:tav>
                                        <p:tav tm="100000">
                                          <p:val>
                                            <p:strVal val="#ppt_x"/>
                                          </p:val>
                                        </p:tav>
                                      </p:tavLst>
                                    </p:anim>
                                    <p:anim calcmode="lin" valueType="num">
                                      <p:cBhvr additive="base">
                                        <p:cTn id="8" dur="500" fill="hold"/>
                                        <p:tgtEl>
                                          <p:spTgt spid="8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7">
                                            <p:txEl>
                                              <p:pRg st="0" end="0"/>
                                            </p:txEl>
                                          </p:spTgt>
                                        </p:tgtEl>
                                        <p:attrNameLst>
                                          <p:attrName>style.visibility</p:attrName>
                                        </p:attrNameLst>
                                      </p:cBhvr>
                                      <p:to>
                                        <p:strVal val="visible"/>
                                      </p:to>
                                    </p:set>
                                    <p:anim calcmode="lin" valueType="num">
                                      <p:cBhvr additive="base">
                                        <p:cTn id="11" dur="500" fill="hold"/>
                                        <p:tgtEl>
                                          <p:spTgt spid="8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body" idx="1"/>
          </p:nvPr>
        </p:nvSpPr>
        <p:spPr>
          <a:xfrm>
            <a:off x="827584" y="196900"/>
            <a:ext cx="10366800" cy="1517200"/>
          </a:xfrm>
          <a:prstGeom prst="rect">
            <a:avLst/>
          </a:prstGeom>
        </p:spPr>
        <p:txBody>
          <a:bodyPr spcFirstLastPara="1" wrap="square" lIns="121900" tIns="121900" rIns="121900" bIns="121900" anchor="t" anchorCtr="0">
            <a:noAutofit/>
          </a:bodyPr>
          <a:lstStyle/>
          <a:p>
            <a:pPr marL="0" indent="0" algn="ctr">
              <a:buNone/>
            </a:pPr>
            <a:r>
              <a:rPr lang="en" sz="3200" b="1">
                <a:solidFill>
                  <a:schemeClr val="accent3"/>
                </a:solidFill>
              </a:rPr>
              <a:t>Total Effect of X on Y in Mediation Analysis</a:t>
            </a:r>
            <a:br>
              <a:rPr lang="en" sz="3200" b="1">
                <a:solidFill>
                  <a:schemeClr val="accent3"/>
                </a:solidFill>
              </a:rPr>
            </a:br>
            <a:r>
              <a:rPr lang="en" sz="3200" b="1">
                <a:solidFill>
                  <a:schemeClr val="accent1"/>
                </a:solidFill>
              </a:rPr>
              <a:t> </a:t>
            </a:r>
            <a:r>
              <a:rPr lang="en" sz="4000" b="1" i="1">
                <a:solidFill>
                  <a:schemeClr val="accent1"/>
                </a:solidFill>
                <a:latin typeface="Times New Roman"/>
                <a:ea typeface="Times New Roman"/>
                <a:cs typeface="Times New Roman"/>
                <a:sym typeface="Times New Roman"/>
              </a:rPr>
              <a:t>c</a:t>
            </a:r>
            <a:r>
              <a:rPr lang="en" sz="4000" b="1">
                <a:solidFill>
                  <a:schemeClr val="accent1"/>
                </a:solidFill>
                <a:latin typeface="Times New Roman"/>
                <a:ea typeface="Times New Roman"/>
                <a:cs typeface="Times New Roman"/>
                <a:sym typeface="Times New Roman"/>
              </a:rPr>
              <a:t> = </a:t>
            </a:r>
            <a:r>
              <a:rPr lang="en" sz="4000" b="1" i="1">
                <a:solidFill>
                  <a:schemeClr val="accent1"/>
                </a:solidFill>
                <a:latin typeface="Times New Roman"/>
                <a:ea typeface="Times New Roman"/>
                <a:cs typeface="Times New Roman"/>
                <a:sym typeface="Times New Roman"/>
              </a:rPr>
              <a:t>ab</a:t>
            </a:r>
            <a:r>
              <a:rPr lang="en" sz="4000" b="1">
                <a:solidFill>
                  <a:schemeClr val="accent1"/>
                </a:solidFill>
                <a:latin typeface="Times New Roman"/>
                <a:ea typeface="Times New Roman"/>
                <a:cs typeface="Times New Roman"/>
                <a:sym typeface="Times New Roman"/>
              </a:rPr>
              <a:t> + </a:t>
            </a:r>
            <a:r>
              <a:rPr lang="en" sz="4000" b="1" i="1">
                <a:solidFill>
                  <a:schemeClr val="accent1"/>
                </a:solidFill>
                <a:latin typeface="Times New Roman"/>
                <a:ea typeface="Times New Roman"/>
                <a:cs typeface="Times New Roman"/>
                <a:sym typeface="Times New Roman"/>
              </a:rPr>
              <a:t>c</a:t>
            </a:r>
            <a:r>
              <a:rPr lang="en" sz="4000" b="1">
                <a:solidFill>
                  <a:schemeClr val="accent1"/>
                </a:solidFill>
                <a:latin typeface="Times New Roman"/>
                <a:ea typeface="Times New Roman"/>
                <a:cs typeface="Times New Roman"/>
                <a:sym typeface="Times New Roman"/>
              </a:rPr>
              <a:t>′</a:t>
            </a:r>
            <a:endParaRPr sz="4000" b="1">
              <a:solidFill>
                <a:schemeClr val="accent1"/>
              </a:solidFill>
              <a:latin typeface="Arial"/>
              <a:ea typeface="Arial"/>
              <a:cs typeface="Arial"/>
              <a:sym typeface="Arial"/>
            </a:endParaRPr>
          </a:p>
          <a:p>
            <a:pPr marL="0" indent="0" algn="ctr">
              <a:spcBef>
                <a:spcPts val="2133"/>
              </a:spcBef>
              <a:spcAft>
                <a:spcPts val="2133"/>
              </a:spcAft>
              <a:buNone/>
            </a:pPr>
            <a:endParaRPr sz="3200" b="1">
              <a:solidFill>
                <a:schemeClr val="accent3"/>
              </a:solidFill>
            </a:endParaRPr>
          </a:p>
        </p:txBody>
      </p:sp>
      <p:grpSp>
        <p:nvGrpSpPr>
          <p:cNvPr id="101" name="Google Shape;101;p17"/>
          <p:cNvGrpSpPr/>
          <p:nvPr/>
        </p:nvGrpSpPr>
        <p:grpSpPr>
          <a:xfrm>
            <a:off x="1273184" y="1787467"/>
            <a:ext cx="8453600" cy="3131333"/>
            <a:chOff x="1072800" y="1686825"/>
            <a:chExt cx="6340200" cy="2348500"/>
          </a:xfrm>
        </p:grpSpPr>
        <p:grpSp>
          <p:nvGrpSpPr>
            <p:cNvPr id="102" name="Google Shape;102;p17"/>
            <p:cNvGrpSpPr/>
            <p:nvPr/>
          </p:nvGrpSpPr>
          <p:grpSpPr>
            <a:xfrm>
              <a:off x="1072800" y="1686825"/>
              <a:ext cx="6340200" cy="2348500"/>
              <a:chOff x="1105400" y="2531350"/>
              <a:chExt cx="6340200" cy="2348500"/>
            </a:xfrm>
          </p:grpSpPr>
          <p:pic>
            <p:nvPicPr>
              <p:cNvPr id="103" name="Google Shape;103;p17"/>
              <p:cNvPicPr preferRelativeResize="0"/>
              <p:nvPr/>
            </p:nvPicPr>
            <p:blipFill rotWithShape="1">
              <a:blip r:embed="rId3">
                <a:alphaModFix/>
              </a:blip>
              <a:srcRect t="39480" r="4306" b="4550"/>
              <a:stretch/>
            </p:blipFill>
            <p:spPr>
              <a:xfrm>
                <a:off x="1105400" y="2531350"/>
                <a:ext cx="6340200" cy="2348500"/>
              </a:xfrm>
              <a:prstGeom prst="rect">
                <a:avLst/>
              </a:prstGeom>
              <a:noFill/>
              <a:ln>
                <a:noFill/>
              </a:ln>
            </p:spPr>
          </p:pic>
          <p:cxnSp>
            <p:nvCxnSpPr>
              <p:cNvPr id="104" name="Google Shape;104;p17"/>
              <p:cNvCxnSpPr/>
              <p:nvPr/>
            </p:nvCxnSpPr>
            <p:spPr>
              <a:xfrm rot="10800000" flipH="1">
                <a:off x="3455000" y="3087900"/>
                <a:ext cx="869700" cy="1239600"/>
              </a:xfrm>
              <a:prstGeom prst="straightConnector1">
                <a:avLst/>
              </a:prstGeom>
              <a:noFill/>
              <a:ln w="38100" cap="flat" cmpd="sng">
                <a:solidFill>
                  <a:srgbClr val="CC0000"/>
                </a:solidFill>
                <a:prstDash val="solid"/>
                <a:round/>
                <a:headEnd type="none" w="med" len="med"/>
                <a:tailEnd type="triangle" w="med" len="med"/>
              </a:ln>
            </p:spPr>
          </p:cxnSp>
          <p:cxnSp>
            <p:nvCxnSpPr>
              <p:cNvPr id="105" name="Google Shape;105;p17"/>
              <p:cNvCxnSpPr/>
              <p:nvPr/>
            </p:nvCxnSpPr>
            <p:spPr>
              <a:xfrm>
                <a:off x="5422975" y="3087900"/>
                <a:ext cx="869700" cy="1076400"/>
              </a:xfrm>
              <a:prstGeom prst="straightConnector1">
                <a:avLst/>
              </a:prstGeom>
              <a:noFill/>
              <a:ln w="38100" cap="flat" cmpd="sng">
                <a:solidFill>
                  <a:srgbClr val="CC0000"/>
                </a:solidFill>
                <a:prstDash val="solid"/>
                <a:round/>
                <a:headEnd type="none" w="med" len="med"/>
                <a:tailEnd type="triangle" w="med" len="med"/>
              </a:ln>
            </p:spPr>
          </p:cxnSp>
        </p:grpSp>
        <p:cxnSp>
          <p:nvCxnSpPr>
            <p:cNvPr id="106" name="Google Shape;106;p17"/>
            <p:cNvCxnSpPr/>
            <p:nvPr/>
          </p:nvCxnSpPr>
          <p:spPr>
            <a:xfrm>
              <a:off x="3411500" y="3468500"/>
              <a:ext cx="2881200" cy="21900"/>
            </a:xfrm>
            <a:prstGeom prst="straightConnector1">
              <a:avLst/>
            </a:prstGeom>
            <a:noFill/>
            <a:ln w="38100" cap="flat" cmpd="sng">
              <a:solidFill>
                <a:srgbClr val="BF9000"/>
              </a:solidFill>
              <a:prstDash val="solid"/>
              <a:round/>
              <a:headEnd type="none" w="med" len="med"/>
              <a:tailEnd type="triangle" w="med" len="med"/>
            </a:ln>
          </p:spPr>
        </p:cxnSp>
      </p:grpSp>
      <p:sp>
        <p:nvSpPr>
          <p:cNvPr id="107" name="Google Shape;107;p17"/>
          <p:cNvSpPr txBox="1"/>
          <p:nvPr/>
        </p:nvSpPr>
        <p:spPr>
          <a:xfrm>
            <a:off x="1882017" y="5162800"/>
            <a:ext cx="9482400" cy="1174000"/>
          </a:xfrm>
          <a:prstGeom prst="rect">
            <a:avLst/>
          </a:prstGeom>
          <a:noFill/>
          <a:ln>
            <a:noFill/>
          </a:ln>
        </p:spPr>
        <p:txBody>
          <a:bodyPr spcFirstLastPara="1" wrap="square" lIns="121900" tIns="121900" rIns="121900" bIns="121900" anchor="t" anchorCtr="0">
            <a:noAutofit/>
          </a:bodyPr>
          <a:lstStyle/>
          <a:p>
            <a:pPr marL="609585" indent="-457189" defTabSz="1219170">
              <a:lnSpc>
                <a:spcPct val="115000"/>
              </a:lnSpc>
              <a:buClr>
                <a:srgbClr val="555555"/>
              </a:buClr>
              <a:buSzPts val="1800"/>
              <a:buFont typeface="Arial"/>
              <a:buAutoNum type="arabicPeriod"/>
            </a:pPr>
            <a:r>
              <a:rPr lang="en" sz="2400" kern="0">
                <a:solidFill>
                  <a:srgbClr val="555555"/>
                </a:solidFill>
                <a:highlight>
                  <a:srgbClr val="FFFFFF"/>
                </a:highlight>
                <a:latin typeface="Arial"/>
                <a:cs typeface="Arial"/>
                <a:sym typeface="Arial"/>
              </a:rPr>
              <a:t>c = the total effect of X on Y </a:t>
            </a:r>
            <a:endParaRPr sz="2400" kern="0">
              <a:solidFill>
                <a:srgbClr val="555555"/>
              </a:solidFill>
              <a:highlight>
                <a:srgbClr val="FFFFFF"/>
              </a:highlight>
              <a:latin typeface="Arial"/>
              <a:cs typeface="Arial"/>
              <a:sym typeface="Arial"/>
            </a:endParaRPr>
          </a:p>
          <a:p>
            <a:pPr marL="609585" indent="-457189" defTabSz="1219170">
              <a:lnSpc>
                <a:spcPct val="115000"/>
              </a:lnSpc>
              <a:buClr>
                <a:srgbClr val="555555"/>
              </a:buClr>
              <a:buSzPts val="1800"/>
              <a:buFont typeface="Arial"/>
              <a:buAutoNum type="arabicPeriod"/>
            </a:pPr>
            <a:r>
              <a:rPr lang="en" sz="2400" kern="0">
                <a:solidFill>
                  <a:srgbClr val="555555"/>
                </a:solidFill>
                <a:highlight>
                  <a:srgbClr val="FFFFFF"/>
                </a:highlight>
                <a:latin typeface="Arial"/>
                <a:cs typeface="Arial"/>
                <a:sym typeface="Arial"/>
              </a:rPr>
              <a:t>c’= the direct effect of X on Y after controlling for M</a:t>
            </a:r>
            <a:endParaRPr sz="2400" kern="0">
              <a:solidFill>
                <a:srgbClr val="555555"/>
              </a:solidFill>
              <a:highlight>
                <a:srgbClr val="FFFFFF"/>
              </a:highlight>
              <a:latin typeface="Arial"/>
              <a:cs typeface="Arial"/>
              <a:sym typeface="Arial"/>
            </a:endParaRPr>
          </a:p>
          <a:p>
            <a:pPr marL="609585" indent="-457189" defTabSz="1219170">
              <a:lnSpc>
                <a:spcPct val="115000"/>
              </a:lnSpc>
              <a:buClr>
                <a:srgbClr val="555555"/>
              </a:buClr>
              <a:buSzPts val="1800"/>
              <a:buFont typeface="Arial"/>
              <a:buAutoNum type="arabicPeriod"/>
            </a:pPr>
            <a:r>
              <a:rPr lang="en" sz="2400" kern="0">
                <a:solidFill>
                  <a:srgbClr val="555555"/>
                </a:solidFill>
                <a:highlight>
                  <a:srgbClr val="FFFFFF"/>
                </a:highlight>
                <a:latin typeface="Arial"/>
                <a:cs typeface="Arial"/>
                <a:sym typeface="Arial"/>
              </a:rPr>
              <a:t>ab= indirect/mediation effect of X on Y via M</a:t>
            </a:r>
            <a:endParaRPr sz="2400" kern="0">
              <a:solidFill>
                <a:srgbClr val="000000"/>
              </a:solidFill>
              <a:latin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24833" y="348700"/>
            <a:ext cx="11360800" cy="943200"/>
          </a:xfrm>
          <a:prstGeom prst="rect">
            <a:avLst/>
          </a:prstGeom>
        </p:spPr>
        <p:txBody>
          <a:bodyPr spcFirstLastPara="1" wrap="square" lIns="121900" tIns="121900" rIns="121900" bIns="121900" anchor="t" anchorCtr="0">
            <a:noAutofit/>
          </a:bodyPr>
          <a:lstStyle/>
          <a:p>
            <a:r>
              <a:rPr lang="en" sz="4000"/>
              <a:t>No Mediation, Partial Mediation &amp; Full Mediation</a:t>
            </a:r>
            <a:endParaRPr sz="4000"/>
          </a:p>
        </p:txBody>
      </p:sp>
      <p:sp>
        <p:nvSpPr>
          <p:cNvPr id="122" name="Google Shape;122;p19"/>
          <p:cNvSpPr txBox="1">
            <a:spLocks noGrp="1"/>
          </p:cNvSpPr>
          <p:nvPr>
            <p:ph type="body" idx="1"/>
          </p:nvPr>
        </p:nvSpPr>
        <p:spPr>
          <a:xfrm>
            <a:off x="6159233" y="1395000"/>
            <a:ext cx="6000400" cy="5371600"/>
          </a:xfrm>
          <a:prstGeom prst="rect">
            <a:avLst/>
          </a:prstGeom>
        </p:spPr>
        <p:txBody>
          <a:bodyPr spcFirstLastPara="1" wrap="square" lIns="121900" tIns="121900" rIns="121900" bIns="121900" anchor="t" anchorCtr="0">
            <a:noAutofit/>
          </a:bodyPr>
          <a:lstStyle/>
          <a:p>
            <a:pPr indent="-423323">
              <a:buSzPts val="1400"/>
            </a:pPr>
            <a:r>
              <a:rPr lang="en" sz="1867" b="1"/>
              <a:t>Model 1</a:t>
            </a:r>
            <a:r>
              <a:rPr lang="en" sz="1867"/>
              <a:t> </a:t>
            </a:r>
            <a:r>
              <a:rPr lang="en" sz="1867" b="1"/>
              <a:t>(No Mediation)</a:t>
            </a:r>
            <a:r>
              <a:rPr lang="en" sz="1867"/>
              <a:t> shows the total effect between X and Y. </a:t>
            </a:r>
            <a:endParaRPr sz="1867"/>
          </a:p>
          <a:p>
            <a:pPr indent="-423323">
              <a:spcBef>
                <a:spcPts val="1333"/>
              </a:spcBef>
              <a:buSzPts val="1400"/>
            </a:pPr>
            <a:r>
              <a:rPr lang="en" sz="1867" b="1"/>
              <a:t>Model 2</a:t>
            </a:r>
            <a:r>
              <a:rPr lang="en" sz="1867"/>
              <a:t> </a:t>
            </a:r>
            <a:r>
              <a:rPr lang="en" sz="1867" b="1"/>
              <a:t>(Partial Mediation) </a:t>
            </a:r>
            <a:r>
              <a:rPr lang="en" sz="1867"/>
              <a:t>has both direct and indirect effects between X and Y. </a:t>
            </a:r>
            <a:br>
              <a:rPr lang="en" sz="1867"/>
            </a:br>
            <a:r>
              <a:rPr lang="en" sz="1867"/>
              <a:t>(1) X relates to Y </a:t>
            </a:r>
            <a:r>
              <a:rPr lang="en" sz="1867" b="1">
                <a:solidFill>
                  <a:schemeClr val="accent1"/>
                </a:solidFill>
              </a:rPr>
              <a:t>directly</a:t>
            </a:r>
            <a:r>
              <a:rPr lang="en" sz="1867"/>
              <a:t> via pathway c’;</a:t>
            </a:r>
            <a:br>
              <a:rPr lang="en" sz="1867"/>
            </a:br>
            <a:r>
              <a:rPr lang="en" sz="1867"/>
              <a:t>(2) X correlates with M (mediator) through pathway a; and M relates to Y via pathway b. Pathways a and b multiply to signify the </a:t>
            </a:r>
            <a:r>
              <a:rPr lang="en" sz="1867" b="1">
                <a:solidFill>
                  <a:schemeClr val="accent1"/>
                </a:solidFill>
              </a:rPr>
              <a:t>indirect </a:t>
            </a:r>
            <a:r>
              <a:rPr lang="en" sz="1867"/>
              <a:t>effect. </a:t>
            </a:r>
            <a:endParaRPr sz="1867"/>
          </a:p>
          <a:p>
            <a:pPr indent="-423323">
              <a:spcBef>
                <a:spcPts val="1333"/>
              </a:spcBef>
              <a:buSzPts val="1400"/>
            </a:pPr>
            <a:r>
              <a:rPr lang="en" sz="1867" b="1"/>
              <a:t>Model 3 (Full Mediation)</a:t>
            </a:r>
            <a:r>
              <a:rPr lang="en" sz="1867"/>
              <a:t> depicts the indirect effect </a:t>
            </a:r>
            <a:r>
              <a:rPr lang="en" sz="1867" b="1">
                <a:solidFill>
                  <a:schemeClr val="accent1"/>
                </a:solidFill>
              </a:rPr>
              <a:t>without the direct effect of X on Y</a:t>
            </a:r>
            <a:r>
              <a:rPr lang="en" sz="1867"/>
              <a:t>. </a:t>
            </a:r>
            <a:endParaRPr sz="1867"/>
          </a:p>
          <a:p>
            <a:pPr indent="0">
              <a:spcBef>
                <a:spcPts val="1333"/>
              </a:spcBef>
              <a:buNone/>
            </a:pPr>
            <a:r>
              <a:rPr lang="en" sz="1867" b="1">
                <a:solidFill>
                  <a:schemeClr val="accent2"/>
                </a:solidFill>
              </a:rPr>
              <a:t>→ Check the changes in coefficients to see if mediation happens, if so, which type.</a:t>
            </a:r>
            <a:endParaRPr sz="1867" b="1">
              <a:solidFill>
                <a:schemeClr val="accent2"/>
              </a:solidFill>
            </a:endParaRPr>
          </a:p>
          <a:p>
            <a:pPr marL="0" indent="0">
              <a:spcBef>
                <a:spcPts val="1333"/>
              </a:spcBef>
              <a:spcAft>
                <a:spcPts val="1333"/>
              </a:spcAft>
              <a:buNone/>
            </a:pPr>
            <a:endParaRPr sz="1867"/>
          </a:p>
        </p:txBody>
      </p:sp>
      <p:pic>
        <p:nvPicPr>
          <p:cNvPr id="123" name="Google Shape;123;p19"/>
          <p:cNvPicPr preferRelativeResize="0"/>
          <p:nvPr/>
        </p:nvPicPr>
        <p:blipFill>
          <a:blip r:embed="rId3">
            <a:alphaModFix/>
          </a:blip>
          <a:stretch>
            <a:fillRect/>
          </a:stretch>
        </p:blipFill>
        <p:spPr>
          <a:xfrm>
            <a:off x="124834" y="1418335"/>
            <a:ext cx="6162132" cy="4678133"/>
          </a:xfrm>
          <a:prstGeom prst="rect">
            <a:avLst/>
          </a:prstGeom>
          <a:noFill/>
          <a:ln>
            <a:noFill/>
          </a:ln>
        </p:spPr>
      </p:pic>
      <p:sp>
        <p:nvSpPr>
          <p:cNvPr id="124" name="Google Shape;124;p19"/>
          <p:cNvSpPr txBox="1"/>
          <p:nvPr/>
        </p:nvSpPr>
        <p:spPr>
          <a:xfrm>
            <a:off x="0" y="6324500"/>
            <a:ext cx="11110000" cy="300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467" u="sng" kern="0">
                <a:solidFill>
                  <a:srgbClr val="CE93D8"/>
                </a:solidFill>
                <a:latin typeface="Arial"/>
                <a:cs typeface="Arial"/>
                <a:sym typeface="Arial"/>
                <a:hlinkClick r:id="rId4"/>
              </a:rPr>
              <a:t>https://journals.uair.arizona.edu/index.php/jmmss/article/viewFile/17761/17484</a:t>
            </a:r>
            <a:endParaRPr sz="1867" kern="0">
              <a:solidFill>
                <a:srgbClr val="000000"/>
              </a:solidFill>
              <a:latin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5"/>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Autofit/>
          </a:bodyPr>
          <a:lstStyle/>
          <a:p>
            <a:pPr marL="0" indent="0">
              <a:buNone/>
            </a:pPr>
            <a:endParaRPr dirty="0"/>
          </a:p>
        </p:txBody>
      </p:sp>
      <p:sp>
        <p:nvSpPr>
          <p:cNvPr id="2" name="Title 1">
            <a:extLst>
              <a:ext uri="{FF2B5EF4-FFF2-40B4-BE49-F238E27FC236}">
                <a16:creationId xmlns:a16="http://schemas.microsoft.com/office/drawing/2014/main" id="{CB5EB524-9B7A-98EC-1F6D-BD8E3C1817CB}"/>
              </a:ext>
            </a:extLst>
          </p:cNvPr>
          <p:cNvSpPr txBox="1">
            <a:spLocks/>
          </p:cNvSpPr>
          <p:nvPr/>
        </p:nvSpPr>
        <p:spPr>
          <a:xfrm>
            <a:off x="1410026" y="276087"/>
            <a:ext cx="9371949" cy="11835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lang="en-US" kern="0" dirty="0"/>
          </a:p>
        </p:txBody>
      </p:sp>
      <p:sp>
        <p:nvSpPr>
          <p:cNvPr id="4" name="Rectangle 3">
            <a:extLst>
              <a:ext uri="{FF2B5EF4-FFF2-40B4-BE49-F238E27FC236}">
                <a16:creationId xmlns:a16="http://schemas.microsoft.com/office/drawing/2014/main" id="{66BE12E5-2362-7211-9F27-DCC0A3BAC22E}"/>
              </a:ext>
            </a:extLst>
          </p:cNvPr>
          <p:cNvSpPr/>
          <p:nvPr/>
        </p:nvSpPr>
        <p:spPr>
          <a:xfrm>
            <a:off x="3045171" y="2693115"/>
            <a:ext cx="1805940" cy="147176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Nonresident Partner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(stressor)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x</a:t>
            </a:r>
          </a:p>
        </p:txBody>
      </p:sp>
      <p:sp>
        <p:nvSpPr>
          <p:cNvPr id="5" name="Rectangle 4">
            <a:extLst>
              <a:ext uri="{FF2B5EF4-FFF2-40B4-BE49-F238E27FC236}">
                <a16:creationId xmlns:a16="http://schemas.microsoft.com/office/drawing/2014/main" id="{5AE9F4E6-769B-09DA-233E-FA5BCDEB39DA}"/>
              </a:ext>
            </a:extLst>
          </p:cNvPr>
          <p:cNvSpPr/>
          <p:nvPr/>
        </p:nvSpPr>
        <p:spPr>
          <a:xfrm>
            <a:off x="6574533" y="2727840"/>
            <a:ext cx="1805940" cy="138303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Supportive Mothering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orbel" panose="020B0503020204020204"/>
                <a:ea typeface="+mn-ea"/>
                <a:cs typeface="+mn-cs"/>
              </a:rPr>
              <a:t>Y</a:t>
            </a:r>
          </a:p>
        </p:txBody>
      </p:sp>
      <p:cxnSp>
        <p:nvCxnSpPr>
          <p:cNvPr id="6" name="Straight Arrow Connector 5">
            <a:extLst>
              <a:ext uri="{FF2B5EF4-FFF2-40B4-BE49-F238E27FC236}">
                <a16:creationId xmlns:a16="http://schemas.microsoft.com/office/drawing/2014/main" id="{52DBE366-6F98-40A6-8E06-A4D8F532B843}"/>
              </a:ext>
            </a:extLst>
          </p:cNvPr>
          <p:cNvCxnSpPr>
            <a:cxnSpLocks/>
            <a:stCxn id="4" idx="3"/>
            <a:endCxn id="5" idx="1"/>
          </p:cNvCxnSpPr>
          <p:nvPr/>
        </p:nvCxnSpPr>
        <p:spPr>
          <a:xfrm flipV="1">
            <a:off x="4851111" y="3419355"/>
            <a:ext cx="1723422" cy="9645"/>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9EAB52E-ABE1-110F-1B0E-223267B188BD}"/>
              </a:ext>
            </a:extLst>
          </p:cNvPr>
          <p:cNvSpPr txBox="1"/>
          <p:nvPr/>
        </p:nvSpPr>
        <p:spPr>
          <a:xfrm>
            <a:off x="5574632" y="2952429"/>
            <a:ext cx="52136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orbel" panose="020B0503020204020204"/>
                <a:ea typeface="+mn-ea"/>
                <a:cs typeface="+mn-cs"/>
              </a:rPr>
              <a:t>-</a:t>
            </a:r>
            <a:endPar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8" name="Rectangle 7">
            <a:extLst>
              <a:ext uri="{FF2B5EF4-FFF2-40B4-BE49-F238E27FC236}">
                <a16:creationId xmlns:a16="http://schemas.microsoft.com/office/drawing/2014/main" id="{8353E8F1-8546-0473-97E9-F36D179D6F41}"/>
              </a:ext>
            </a:extLst>
          </p:cNvPr>
          <p:cNvSpPr/>
          <p:nvPr/>
        </p:nvSpPr>
        <p:spPr>
          <a:xfrm>
            <a:off x="3281793" y="429578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Race</a:t>
            </a:r>
          </a:p>
        </p:txBody>
      </p:sp>
      <p:sp>
        <p:nvSpPr>
          <p:cNvPr id="9" name="Rectangle 8">
            <a:extLst>
              <a:ext uri="{FF2B5EF4-FFF2-40B4-BE49-F238E27FC236}">
                <a16:creationId xmlns:a16="http://schemas.microsoft.com/office/drawing/2014/main" id="{B9F94929-FF18-6CF7-3470-C3B93A15C540}"/>
              </a:ext>
            </a:extLst>
          </p:cNvPr>
          <p:cNvSpPr/>
          <p:nvPr/>
        </p:nvSpPr>
        <p:spPr>
          <a:xfrm>
            <a:off x="3797968" y="48911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Age</a:t>
            </a:r>
          </a:p>
        </p:txBody>
      </p:sp>
      <p:sp>
        <p:nvSpPr>
          <p:cNvPr id="10" name="Rectangle 9">
            <a:extLst>
              <a:ext uri="{FF2B5EF4-FFF2-40B4-BE49-F238E27FC236}">
                <a16:creationId xmlns:a16="http://schemas.microsoft.com/office/drawing/2014/main" id="{EE81FE48-6983-DAB2-E24E-1EBB69347CF5}"/>
              </a:ext>
            </a:extLst>
          </p:cNvPr>
          <p:cNvSpPr/>
          <p:nvPr/>
        </p:nvSpPr>
        <p:spPr>
          <a:xfrm>
            <a:off x="4393911" y="544450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Sex</a:t>
            </a:r>
          </a:p>
        </p:txBody>
      </p:sp>
      <p:cxnSp>
        <p:nvCxnSpPr>
          <p:cNvPr id="11" name="Straight Arrow Connector 10">
            <a:extLst>
              <a:ext uri="{FF2B5EF4-FFF2-40B4-BE49-F238E27FC236}">
                <a16:creationId xmlns:a16="http://schemas.microsoft.com/office/drawing/2014/main" id="{06C10297-980D-6E0A-C76A-C3D91C5B177B}"/>
              </a:ext>
            </a:extLst>
          </p:cNvPr>
          <p:cNvCxnSpPr>
            <a:stCxn id="10" idx="3"/>
            <a:endCxn id="5" idx="1"/>
          </p:cNvCxnSpPr>
          <p:nvPr/>
        </p:nvCxnSpPr>
        <p:spPr>
          <a:xfrm flipV="1">
            <a:off x="5308311" y="3419355"/>
            <a:ext cx="1266222" cy="2482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836CDA2-5A2E-FD7D-95C6-2008D670532E}"/>
              </a:ext>
            </a:extLst>
          </p:cNvPr>
          <p:cNvCxnSpPr>
            <a:cxnSpLocks/>
            <a:stCxn id="9" idx="3"/>
            <a:endCxn id="5" idx="1"/>
          </p:cNvCxnSpPr>
          <p:nvPr/>
        </p:nvCxnSpPr>
        <p:spPr>
          <a:xfrm flipV="1">
            <a:off x="4712368" y="3419355"/>
            <a:ext cx="1862165" cy="1928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D1655A1-C0E9-4325-BFC9-F7920B0B6739}"/>
              </a:ext>
            </a:extLst>
          </p:cNvPr>
          <p:cNvCxnSpPr>
            <a:cxnSpLocks/>
            <a:stCxn id="8" idx="3"/>
            <a:endCxn id="5" idx="1"/>
          </p:cNvCxnSpPr>
          <p:nvPr/>
        </p:nvCxnSpPr>
        <p:spPr>
          <a:xfrm flipV="1">
            <a:off x="4196193" y="3419355"/>
            <a:ext cx="2378340" cy="1333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itle 14">
            <a:extLst>
              <a:ext uri="{FF2B5EF4-FFF2-40B4-BE49-F238E27FC236}">
                <a16:creationId xmlns:a16="http://schemas.microsoft.com/office/drawing/2014/main" id="{946489ED-186B-D4BD-7BAD-4FF44A5C6FDC}"/>
              </a:ext>
            </a:extLst>
          </p:cNvPr>
          <p:cNvSpPr>
            <a:spLocks noGrp="1"/>
          </p:cNvSpPr>
          <p:nvPr>
            <p:ph type="title"/>
          </p:nvPr>
        </p:nvSpPr>
        <p:spPr/>
        <p:txBody>
          <a:bodyPr/>
          <a:lstStyle/>
          <a:p>
            <a:r>
              <a:rPr lang="en-US" kern="0" dirty="0"/>
              <a:t>Simple Linear Regression (in a diagram)</a:t>
            </a:r>
            <a:br>
              <a:rPr lang="en-US" kern="0" dirty="0"/>
            </a:br>
            <a:endParaRPr lang="en-US" dirty="0"/>
          </a:p>
        </p:txBody>
      </p:sp>
    </p:spTree>
    <p:extLst>
      <p:ext uri="{BB962C8B-B14F-4D97-AF65-F5344CB8AC3E}">
        <p14:creationId xmlns:p14="http://schemas.microsoft.com/office/powerpoint/2010/main" val="316277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9AB8890-A911-C747-3E48-C44FAF2959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8D479-8942-46E8-A226-A4E01F7A105C}" type="slidenum">
              <a:rPr kumimoji="0" lang="en-US" sz="1100" b="0" i="0" u="none" strike="noStrike" kern="1200" cap="none" spc="0" normalizeH="0" baseline="0" noProof="0" smtClean="0">
                <a:ln>
                  <a:noFill/>
                </a:ln>
                <a:solidFill>
                  <a:srgbClr val="3494BA">
                    <a:lumMod val="50000"/>
                  </a:srgbClr>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100" b="0" i="0" u="none" strike="noStrike" kern="1200" cap="none" spc="0" normalizeH="0" baseline="0" noProof="0">
              <a:ln>
                <a:noFill/>
              </a:ln>
              <a:solidFill>
                <a:srgbClr val="3494BA">
                  <a:lumMod val="50000"/>
                </a:srgbClr>
              </a:solidFill>
              <a:effectLst/>
              <a:uLnTx/>
              <a:uFillTx/>
              <a:latin typeface="Corbel" panose="020B0503020204020204"/>
              <a:ea typeface="+mn-ea"/>
              <a:cs typeface="+mn-cs"/>
            </a:endParaRPr>
          </a:p>
        </p:txBody>
      </p:sp>
      <p:sp>
        <p:nvSpPr>
          <p:cNvPr id="6" name="Rectangle 5">
            <a:extLst>
              <a:ext uri="{FF2B5EF4-FFF2-40B4-BE49-F238E27FC236}">
                <a16:creationId xmlns:a16="http://schemas.microsoft.com/office/drawing/2014/main" id="{CFBABFDC-CCA8-41A2-A5CA-43BC06F74399}"/>
              </a:ext>
            </a:extLst>
          </p:cNvPr>
          <p:cNvSpPr/>
          <p:nvPr/>
        </p:nvSpPr>
        <p:spPr>
          <a:xfrm>
            <a:off x="3030657" y="414372"/>
            <a:ext cx="1805940" cy="147176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Nonresident Partner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(stressor)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x</a:t>
            </a:r>
          </a:p>
        </p:txBody>
      </p:sp>
      <p:sp>
        <p:nvSpPr>
          <p:cNvPr id="7" name="Rectangle 6">
            <a:extLst>
              <a:ext uri="{FF2B5EF4-FFF2-40B4-BE49-F238E27FC236}">
                <a16:creationId xmlns:a16="http://schemas.microsoft.com/office/drawing/2014/main" id="{637A57E5-70BC-2A56-91AB-121CA697A91C}"/>
              </a:ext>
            </a:extLst>
          </p:cNvPr>
          <p:cNvSpPr/>
          <p:nvPr/>
        </p:nvSpPr>
        <p:spPr>
          <a:xfrm>
            <a:off x="6560019" y="449097"/>
            <a:ext cx="1805940" cy="138303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Social Behavior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orbel" panose="020B0503020204020204"/>
                <a:ea typeface="+mn-ea"/>
                <a:cs typeface="+mn-cs"/>
              </a:rPr>
              <a:t>Y</a:t>
            </a:r>
          </a:p>
        </p:txBody>
      </p:sp>
      <p:cxnSp>
        <p:nvCxnSpPr>
          <p:cNvPr id="8" name="Straight Arrow Connector 7">
            <a:extLst>
              <a:ext uri="{FF2B5EF4-FFF2-40B4-BE49-F238E27FC236}">
                <a16:creationId xmlns:a16="http://schemas.microsoft.com/office/drawing/2014/main" id="{920D5306-A26E-1EDD-6918-1DC8328FDC1D}"/>
              </a:ext>
            </a:extLst>
          </p:cNvPr>
          <p:cNvCxnSpPr>
            <a:cxnSpLocks/>
            <a:stCxn id="6" idx="3"/>
            <a:endCxn id="7" idx="1"/>
          </p:cNvCxnSpPr>
          <p:nvPr/>
        </p:nvCxnSpPr>
        <p:spPr>
          <a:xfrm flipV="1">
            <a:off x="4836597" y="1140612"/>
            <a:ext cx="1723422" cy="9645"/>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726C513-8A91-4061-7295-D5313B4D20F7}"/>
              </a:ext>
            </a:extLst>
          </p:cNvPr>
          <p:cNvSpPr txBox="1"/>
          <p:nvPr/>
        </p:nvSpPr>
        <p:spPr>
          <a:xfrm>
            <a:off x="5560118" y="673686"/>
            <a:ext cx="52136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orbel" panose="020B0503020204020204"/>
                <a:ea typeface="+mn-ea"/>
                <a:cs typeface="+mn-cs"/>
              </a:rPr>
              <a:t>-</a:t>
            </a:r>
            <a:endPar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TextBox 9">
            <a:extLst>
              <a:ext uri="{FF2B5EF4-FFF2-40B4-BE49-F238E27FC236}">
                <a16:creationId xmlns:a16="http://schemas.microsoft.com/office/drawing/2014/main" id="{DB35EAF1-BF42-CD38-7E70-5DFF3B9E7109}"/>
              </a:ext>
            </a:extLst>
          </p:cNvPr>
          <p:cNvSpPr txBox="1"/>
          <p:nvPr/>
        </p:nvSpPr>
        <p:spPr>
          <a:xfrm>
            <a:off x="5375203" y="1217701"/>
            <a:ext cx="72487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P&lt;.05</a:t>
            </a:r>
          </a:p>
        </p:txBody>
      </p:sp>
      <p:sp>
        <p:nvSpPr>
          <p:cNvPr id="11" name="Rectangle 10">
            <a:extLst>
              <a:ext uri="{FF2B5EF4-FFF2-40B4-BE49-F238E27FC236}">
                <a16:creationId xmlns:a16="http://schemas.microsoft.com/office/drawing/2014/main" id="{CDA3B698-BA0B-2E12-4C6F-F8753FB467CE}"/>
              </a:ext>
            </a:extLst>
          </p:cNvPr>
          <p:cNvSpPr/>
          <p:nvPr/>
        </p:nvSpPr>
        <p:spPr>
          <a:xfrm>
            <a:off x="1055321" y="4247693"/>
            <a:ext cx="1805940" cy="147176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Nonresident Partner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(stressor)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x</a:t>
            </a:r>
          </a:p>
        </p:txBody>
      </p:sp>
      <p:sp>
        <p:nvSpPr>
          <p:cNvPr id="12" name="Rectangle 11">
            <a:extLst>
              <a:ext uri="{FF2B5EF4-FFF2-40B4-BE49-F238E27FC236}">
                <a16:creationId xmlns:a16="http://schemas.microsoft.com/office/drawing/2014/main" id="{42AE050E-1BC5-F166-919A-4248DA97AB33}"/>
              </a:ext>
            </a:extLst>
          </p:cNvPr>
          <p:cNvSpPr/>
          <p:nvPr/>
        </p:nvSpPr>
        <p:spPr>
          <a:xfrm>
            <a:off x="5050963" y="2523642"/>
            <a:ext cx="1805940" cy="138303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Supportive Mothering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orbel" panose="020B0503020204020204"/>
                <a:ea typeface="+mn-ea"/>
                <a:cs typeface="+mn-cs"/>
              </a:rPr>
              <a:t>mediator</a:t>
            </a:r>
          </a:p>
        </p:txBody>
      </p:sp>
      <p:sp>
        <p:nvSpPr>
          <p:cNvPr id="13" name="Rectangle 12">
            <a:extLst>
              <a:ext uri="{FF2B5EF4-FFF2-40B4-BE49-F238E27FC236}">
                <a16:creationId xmlns:a16="http://schemas.microsoft.com/office/drawing/2014/main" id="{720B121D-60E5-1C65-A8D6-31A3158EE647}"/>
              </a:ext>
            </a:extLst>
          </p:cNvPr>
          <p:cNvSpPr/>
          <p:nvPr/>
        </p:nvSpPr>
        <p:spPr>
          <a:xfrm>
            <a:off x="9074250" y="4292062"/>
            <a:ext cx="1805940" cy="138303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Social Behavior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y</a:t>
            </a:r>
          </a:p>
        </p:txBody>
      </p:sp>
      <p:cxnSp>
        <p:nvCxnSpPr>
          <p:cNvPr id="14" name="Straight Arrow Connector 13">
            <a:extLst>
              <a:ext uri="{FF2B5EF4-FFF2-40B4-BE49-F238E27FC236}">
                <a16:creationId xmlns:a16="http://schemas.microsoft.com/office/drawing/2014/main" id="{515EDB61-010C-81EB-60DB-34638F40B1A8}"/>
              </a:ext>
            </a:extLst>
          </p:cNvPr>
          <p:cNvCxnSpPr>
            <a:cxnSpLocks/>
            <a:stCxn id="11" idx="3"/>
            <a:endCxn id="12" idx="1"/>
          </p:cNvCxnSpPr>
          <p:nvPr/>
        </p:nvCxnSpPr>
        <p:spPr>
          <a:xfrm flipV="1">
            <a:off x="2861261" y="3215157"/>
            <a:ext cx="2189702" cy="1768421"/>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F5EDF2D-4B55-82FE-D67D-10AD14025EC4}"/>
              </a:ext>
            </a:extLst>
          </p:cNvPr>
          <p:cNvCxnSpPr>
            <a:cxnSpLocks/>
            <a:stCxn id="12" idx="3"/>
            <a:endCxn id="13" idx="1"/>
          </p:cNvCxnSpPr>
          <p:nvPr/>
        </p:nvCxnSpPr>
        <p:spPr>
          <a:xfrm>
            <a:off x="6856903" y="3215157"/>
            <a:ext cx="2217347" cy="176842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D77FA1F-3DAF-9903-5D8B-8423F90AAEA4}"/>
              </a:ext>
            </a:extLst>
          </p:cNvPr>
          <p:cNvCxnSpPr>
            <a:cxnSpLocks/>
            <a:stCxn id="11" idx="3"/>
            <a:endCxn id="13" idx="1"/>
          </p:cNvCxnSpPr>
          <p:nvPr/>
        </p:nvCxnSpPr>
        <p:spPr>
          <a:xfrm flipV="1">
            <a:off x="2861261" y="4983577"/>
            <a:ext cx="6212989" cy="1"/>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149CC59-4FED-21E1-C0E5-8A6C30908EF1}"/>
              </a:ext>
            </a:extLst>
          </p:cNvPr>
          <p:cNvSpPr txBox="1"/>
          <p:nvPr/>
        </p:nvSpPr>
        <p:spPr>
          <a:xfrm>
            <a:off x="5467981" y="5095391"/>
            <a:ext cx="70564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P=.57</a:t>
            </a:r>
          </a:p>
        </p:txBody>
      </p:sp>
      <p:sp>
        <p:nvSpPr>
          <p:cNvPr id="25" name="TextBox 24">
            <a:extLst>
              <a:ext uri="{FF2B5EF4-FFF2-40B4-BE49-F238E27FC236}">
                <a16:creationId xmlns:a16="http://schemas.microsoft.com/office/drawing/2014/main" id="{A26E5ACE-54F3-AF0E-6CD4-5943AABB3AA8}"/>
              </a:ext>
            </a:extLst>
          </p:cNvPr>
          <p:cNvSpPr txBox="1"/>
          <p:nvPr/>
        </p:nvSpPr>
        <p:spPr>
          <a:xfrm>
            <a:off x="7462989" y="3429000"/>
            <a:ext cx="72487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P&lt;.05</a:t>
            </a:r>
          </a:p>
        </p:txBody>
      </p:sp>
      <p:sp>
        <p:nvSpPr>
          <p:cNvPr id="17" name="TextBox 16">
            <a:extLst>
              <a:ext uri="{FF2B5EF4-FFF2-40B4-BE49-F238E27FC236}">
                <a16:creationId xmlns:a16="http://schemas.microsoft.com/office/drawing/2014/main" id="{5CE32F11-30D3-384C-F166-C6539E65C3DF}"/>
              </a:ext>
            </a:extLst>
          </p:cNvPr>
          <p:cNvSpPr txBox="1"/>
          <p:nvPr/>
        </p:nvSpPr>
        <p:spPr>
          <a:xfrm>
            <a:off x="3656181" y="3397129"/>
            <a:ext cx="72487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P&lt;.05</a:t>
            </a:r>
          </a:p>
        </p:txBody>
      </p:sp>
    </p:spTree>
    <p:extLst>
      <p:ext uri="{BB962C8B-B14F-4D97-AF65-F5344CB8AC3E}">
        <p14:creationId xmlns:p14="http://schemas.microsoft.com/office/powerpoint/2010/main" val="188331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F8715-C9AA-46B3-9660-0C21174C336A}"/>
              </a:ext>
            </a:extLst>
          </p:cNvPr>
          <p:cNvSpPr>
            <a:spLocks noGrp="1"/>
          </p:cNvSpPr>
          <p:nvPr>
            <p:ph type="title"/>
          </p:nvPr>
        </p:nvSpPr>
        <p:spPr>
          <a:xfrm>
            <a:off x="552442" y="0"/>
            <a:ext cx="9371949" cy="1183566"/>
          </a:xfrm>
        </p:spPr>
        <p:txBody>
          <a:bodyPr/>
          <a:lstStyle/>
          <a:p>
            <a:r>
              <a:rPr lang="en-US" dirty="0"/>
              <a:t>Mediation Model Based on Stress Theory</a:t>
            </a:r>
          </a:p>
        </p:txBody>
      </p:sp>
      <p:sp>
        <p:nvSpPr>
          <p:cNvPr id="3" name="Slide Number Placeholder 2">
            <a:extLst>
              <a:ext uri="{FF2B5EF4-FFF2-40B4-BE49-F238E27FC236}">
                <a16:creationId xmlns:a16="http://schemas.microsoft.com/office/drawing/2014/main" id="{80052791-7F7C-414D-AB8C-E9F9A98A240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8D479-8942-46E8-A226-A4E01F7A105C}" type="slidenum">
              <a:rPr kumimoji="0" lang="en-US" sz="1100" b="0" i="0" u="none" strike="noStrike" kern="1200" cap="none" spc="0" normalizeH="0" baseline="0" noProof="0" smtClean="0">
                <a:ln>
                  <a:noFill/>
                </a:ln>
                <a:solidFill>
                  <a:srgbClr val="3494BA">
                    <a:lumMod val="50000"/>
                  </a:srgbClr>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100" b="0" i="0" u="none" strike="noStrike" kern="1200" cap="none" spc="0" normalizeH="0" baseline="0" noProof="0">
              <a:ln>
                <a:noFill/>
              </a:ln>
              <a:solidFill>
                <a:srgbClr val="3494BA">
                  <a:lumMod val="50000"/>
                </a:srgbClr>
              </a:solidFill>
              <a:effectLst/>
              <a:uLnTx/>
              <a:uFillTx/>
              <a:latin typeface="Corbel" panose="020B0503020204020204"/>
              <a:ea typeface="+mn-ea"/>
              <a:cs typeface="+mn-cs"/>
            </a:endParaRPr>
          </a:p>
        </p:txBody>
      </p:sp>
      <p:grpSp>
        <p:nvGrpSpPr>
          <p:cNvPr id="30" name="Group 29">
            <a:extLst>
              <a:ext uri="{FF2B5EF4-FFF2-40B4-BE49-F238E27FC236}">
                <a16:creationId xmlns:a16="http://schemas.microsoft.com/office/drawing/2014/main" id="{0ABD2150-C33B-4C34-B000-0A984056DE89}"/>
              </a:ext>
            </a:extLst>
          </p:cNvPr>
          <p:cNvGrpSpPr/>
          <p:nvPr/>
        </p:nvGrpSpPr>
        <p:grpSpPr>
          <a:xfrm>
            <a:off x="1721410" y="1792079"/>
            <a:ext cx="8022279" cy="3533758"/>
            <a:chOff x="1721410" y="2012000"/>
            <a:chExt cx="8022279" cy="3533758"/>
          </a:xfrm>
        </p:grpSpPr>
        <p:grpSp>
          <p:nvGrpSpPr>
            <p:cNvPr id="26" name="Group 25">
              <a:extLst>
                <a:ext uri="{FF2B5EF4-FFF2-40B4-BE49-F238E27FC236}">
                  <a16:creationId xmlns:a16="http://schemas.microsoft.com/office/drawing/2014/main" id="{103B9EC9-1624-475F-B2B1-B19D0D63846C}"/>
                </a:ext>
              </a:extLst>
            </p:cNvPr>
            <p:cNvGrpSpPr/>
            <p:nvPr/>
          </p:nvGrpSpPr>
          <p:grpSpPr>
            <a:xfrm>
              <a:off x="2624380" y="2012000"/>
              <a:ext cx="7119309" cy="3533758"/>
              <a:chOff x="2660382" y="1620628"/>
              <a:chExt cx="7119309" cy="3366440"/>
            </a:xfrm>
          </p:grpSpPr>
          <p:sp>
            <p:nvSpPr>
              <p:cNvPr id="6" name="Rectangle 5">
                <a:extLst>
                  <a:ext uri="{FF2B5EF4-FFF2-40B4-BE49-F238E27FC236}">
                    <a16:creationId xmlns:a16="http://schemas.microsoft.com/office/drawing/2014/main" id="{9DDB05ED-06C4-45E9-8A37-B07BD4693252}"/>
                  </a:ext>
                </a:extLst>
              </p:cNvPr>
              <p:cNvSpPr/>
              <p:nvPr/>
            </p:nvSpPr>
            <p:spPr>
              <a:xfrm>
                <a:off x="4699322" y="1620628"/>
                <a:ext cx="1805940" cy="138303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Supportive Mothering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orbel" panose="020B0503020204020204"/>
                    <a:ea typeface="+mn-ea"/>
                    <a:cs typeface="+mn-cs"/>
                  </a:rPr>
                  <a:t>mediator</a:t>
                </a:r>
              </a:p>
            </p:txBody>
          </p:sp>
          <p:sp>
            <p:nvSpPr>
              <p:cNvPr id="7" name="Rectangle 6">
                <a:extLst>
                  <a:ext uri="{FF2B5EF4-FFF2-40B4-BE49-F238E27FC236}">
                    <a16:creationId xmlns:a16="http://schemas.microsoft.com/office/drawing/2014/main" id="{97D333AB-3B4E-4244-87F4-15B92B14A027}"/>
                  </a:ext>
                </a:extLst>
              </p:cNvPr>
              <p:cNvSpPr/>
              <p:nvPr/>
            </p:nvSpPr>
            <p:spPr>
              <a:xfrm>
                <a:off x="7973751" y="3604038"/>
                <a:ext cx="1805940" cy="138303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Social Behavior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y</a:t>
                </a:r>
              </a:p>
            </p:txBody>
          </p:sp>
          <p:cxnSp>
            <p:nvCxnSpPr>
              <p:cNvPr id="10" name="Straight Arrow Connector 9">
                <a:extLst>
                  <a:ext uri="{FF2B5EF4-FFF2-40B4-BE49-F238E27FC236}">
                    <a16:creationId xmlns:a16="http://schemas.microsoft.com/office/drawing/2014/main" id="{C0F9B34C-A186-4851-952C-D55387750508}"/>
                  </a:ext>
                </a:extLst>
              </p:cNvPr>
              <p:cNvCxnSpPr>
                <a:cxnSpLocks/>
              </p:cNvCxnSpPr>
              <p:nvPr/>
            </p:nvCxnSpPr>
            <p:spPr>
              <a:xfrm>
                <a:off x="3574454" y="4191384"/>
                <a:ext cx="4399297"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1C0FA8C-C658-4B04-A02F-2A984F41F2F7}"/>
                  </a:ext>
                </a:extLst>
              </p:cNvPr>
              <p:cNvCxnSpPr>
                <a:cxnSpLocks/>
                <a:endCxn id="7" idx="0"/>
              </p:cNvCxnSpPr>
              <p:nvPr/>
            </p:nvCxnSpPr>
            <p:spPr>
              <a:xfrm>
                <a:off x="6522141" y="2206392"/>
                <a:ext cx="2354580" cy="1397646"/>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AE4EAE5-32C3-4083-8D29-FFB50B44C573}"/>
                  </a:ext>
                </a:extLst>
              </p:cNvPr>
              <p:cNvCxnSpPr>
                <a:cxnSpLocks/>
                <a:stCxn id="27" idx="0"/>
              </p:cNvCxnSpPr>
              <p:nvPr/>
            </p:nvCxnSpPr>
            <p:spPr>
              <a:xfrm flipV="1">
                <a:off x="2660382" y="2306235"/>
                <a:ext cx="2087909" cy="820437"/>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E3972CD-4A96-470A-8E12-E1DB32672E2F}"/>
                  </a:ext>
                </a:extLst>
              </p:cNvPr>
              <p:cNvCxnSpPr>
                <a:cxnSpLocks/>
              </p:cNvCxnSpPr>
              <p:nvPr/>
            </p:nvCxnSpPr>
            <p:spPr>
              <a:xfrm>
                <a:off x="3574454" y="4426153"/>
                <a:ext cx="4435950" cy="0"/>
              </a:xfrm>
              <a:prstGeom prst="straightConnector1">
                <a:avLst/>
              </a:prstGeom>
              <a:ln w="57150">
                <a:solidFill>
                  <a:srgbClr val="00206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FCB1C89-E138-42C2-AB1A-4B781885F911}"/>
                  </a:ext>
                </a:extLst>
              </p:cNvPr>
              <p:cNvSpPr txBox="1"/>
              <p:nvPr/>
            </p:nvSpPr>
            <p:spPr>
              <a:xfrm>
                <a:off x="4734333" y="3790426"/>
                <a:ext cx="18277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Partial mediation</a:t>
                </a:r>
              </a:p>
            </p:txBody>
          </p:sp>
          <p:sp>
            <p:nvSpPr>
              <p:cNvPr id="25" name="TextBox 24">
                <a:extLst>
                  <a:ext uri="{FF2B5EF4-FFF2-40B4-BE49-F238E27FC236}">
                    <a16:creationId xmlns:a16="http://schemas.microsoft.com/office/drawing/2014/main" id="{AE873BE3-529C-4560-A785-09641D11F22A}"/>
                  </a:ext>
                </a:extLst>
              </p:cNvPr>
              <p:cNvSpPr txBox="1"/>
              <p:nvPr/>
            </p:nvSpPr>
            <p:spPr>
              <a:xfrm>
                <a:off x="4861658" y="4450184"/>
                <a:ext cx="15488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Full mediation</a:t>
                </a:r>
              </a:p>
            </p:txBody>
          </p:sp>
        </p:grpSp>
        <p:sp>
          <p:nvSpPr>
            <p:cNvPr id="27" name="Rectangle 26">
              <a:extLst>
                <a:ext uri="{FF2B5EF4-FFF2-40B4-BE49-F238E27FC236}">
                  <a16:creationId xmlns:a16="http://schemas.microsoft.com/office/drawing/2014/main" id="{E176A775-119B-4FC1-8F20-DFF2DB7D702F}"/>
                </a:ext>
              </a:extLst>
            </p:cNvPr>
            <p:cNvSpPr/>
            <p:nvPr/>
          </p:nvSpPr>
          <p:spPr>
            <a:xfrm>
              <a:off x="1721410" y="3592897"/>
              <a:ext cx="1805940" cy="158573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Nonresident Partner </a:t>
              </a:r>
              <a:endParaRPr kumimoji="0" lang="en-US" sz="2400" b="0" i="0" u="none" strike="noStrike" kern="1200" cap="none" spc="0" normalizeH="0" baseline="0" noProof="0" dirty="0">
                <a:ln>
                  <a:solidFill>
                    <a:sysClr val="windowText" lastClr="000000"/>
                  </a:solidFill>
                </a:ln>
                <a:solidFill>
                  <a:prstClr val="black"/>
                </a:solidFill>
                <a:effectLst/>
                <a:uLnTx/>
                <a:uFillTx/>
                <a:latin typeface="Corbel" panose="020B0503020204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(stressor)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x</a:t>
              </a:r>
            </a:p>
          </p:txBody>
        </p:sp>
      </p:grpSp>
      <p:sp>
        <p:nvSpPr>
          <p:cNvPr id="31" name="TextBox 30">
            <a:extLst>
              <a:ext uri="{FF2B5EF4-FFF2-40B4-BE49-F238E27FC236}">
                <a16:creationId xmlns:a16="http://schemas.microsoft.com/office/drawing/2014/main" id="{6B0B69F0-2FB1-4266-BE59-651C2AEDFB66}"/>
              </a:ext>
            </a:extLst>
          </p:cNvPr>
          <p:cNvSpPr txBox="1"/>
          <p:nvPr/>
        </p:nvSpPr>
        <p:spPr>
          <a:xfrm>
            <a:off x="3188373" y="5807226"/>
            <a:ext cx="5168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The dotted line indicates no significant direct effect. </a:t>
            </a:r>
          </a:p>
        </p:txBody>
      </p:sp>
    </p:spTree>
    <p:extLst>
      <p:ext uri="{BB962C8B-B14F-4D97-AF65-F5344CB8AC3E}">
        <p14:creationId xmlns:p14="http://schemas.microsoft.com/office/powerpoint/2010/main" val="95182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0E0DC1-158C-4E64-A99D-6A68E0AB6D9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8D479-8942-46E8-A226-A4E01F7A105C}" type="slidenum">
              <a:rPr kumimoji="0" lang="en-US" sz="1100" b="0" i="0" u="none" strike="noStrike" kern="1200" cap="none" spc="0" normalizeH="0" baseline="0" noProof="0" smtClean="0">
                <a:ln>
                  <a:noFill/>
                </a:ln>
                <a:solidFill>
                  <a:srgbClr val="3494BA">
                    <a:lumMod val="50000"/>
                  </a:srgbClr>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100" b="0" i="0" u="none" strike="noStrike" kern="1200" cap="none" spc="0" normalizeH="0" baseline="0" noProof="0">
              <a:ln>
                <a:noFill/>
              </a:ln>
              <a:solidFill>
                <a:srgbClr val="3494BA">
                  <a:lumMod val="50000"/>
                </a:srgbClr>
              </a:solidFill>
              <a:effectLst/>
              <a:uLnTx/>
              <a:uFillTx/>
              <a:latin typeface="Corbel" panose="020B0503020204020204"/>
              <a:ea typeface="+mn-ea"/>
              <a:cs typeface="+mn-cs"/>
            </a:endParaRPr>
          </a:p>
        </p:txBody>
      </p:sp>
      <p:sp>
        <p:nvSpPr>
          <p:cNvPr id="10" name="TextBox 9">
            <a:extLst>
              <a:ext uri="{FF2B5EF4-FFF2-40B4-BE49-F238E27FC236}">
                <a16:creationId xmlns:a16="http://schemas.microsoft.com/office/drawing/2014/main" id="{2B13ED9E-3583-4D8A-9EB6-82857F77FF3C}"/>
              </a:ext>
            </a:extLst>
          </p:cNvPr>
          <p:cNvSpPr txBox="1"/>
          <p:nvPr/>
        </p:nvSpPr>
        <p:spPr>
          <a:xfrm>
            <a:off x="345000" y="1221276"/>
            <a:ext cx="3958543" cy="42473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Regression equations have only one dependent variable. We can’t test a mediation model in one analysis because two variables are dependent in the figure.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Which variables are dependent variables in the model (which are predicted by other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Which variable is both 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predictor and a predicted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variable  in the figure?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13" name="Group 12">
            <a:extLst>
              <a:ext uri="{FF2B5EF4-FFF2-40B4-BE49-F238E27FC236}">
                <a16:creationId xmlns:a16="http://schemas.microsoft.com/office/drawing/2014/main" id="{CEE1B8DF-39D0-463A-8F15-3DE95C868D21}"/>
              </a:ext>
            </a:extLst>
          </p:cNvPr>
          <p:cNvGrpSpPr/>
          <p:nvPr/>
        </p:nvGrpSpPr>
        <p:grpSpPr>
          <a:xfrm>
            <a:off x="3432617" y="2553311"/>
            <a:ext cx="8036978" cy="3443133"/>
            <a:chOff x="1742713" y="1620628"/>
            <a:chExt cx="8036978" cy="3443133"/>
          </a:xfrm>
        </p:grpSpPr>
        <p:sp>
          <p:nvSpPr>
            <p:cNvPr id="14" name="Rectangle 13">
              <a:extLst>
                <a:ext uri="{FF2B5EF4-FFF2-40B4-BE49-F238E27FC236}">
                  <a16:creationId xmlns:a16="http://schemas.microsoft.com/office/drawing/2014/main" id="{06ECBAB3-6861-40F6-A4CF-E1B4A4D8F535}"/>
                </a:ext>
              </a:extLst>
            </p:cNvPr>
            <p:cNvSpPr/>
            <p:nvPr/>
          </p:nvSpPr>
          <p:spPr>
            <a:xfrm>
              <a:off x="1742713" y="3680731"/>
              <a:ext cx="1805940" cy="138303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Nonresident Partner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(stressor)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x</a:t>
              </a:r>
            </a:p>
          </p:txBody>
        </p:sp>
        <p:sp>
          <p:nvSpPr>
            <p:cNvPr id="15" name="Rectangle 14">
              <a:extLst>
                <a:ext uri="{FF2B5EF4-FFF2-40B4-BE49-F238E27FC236}">
                  <a16:creationId xmlns:a16="http://schemas.microsoft.com/office/drawing/2014/main" id="{DB51AF23-47FC-4366-8A8E-2FF87F78DEF3}"/>
                </a:ext>
              </a:extLst>
            </p:cNvPr>
            <p:cNvSpPr/>
            <p:nvPr/>
          </p:nvSpPr>
          <p:spPr>
            <a:xfrm>
              <a:off x="4664597" y="1620628"/>
              <a:ext cx="1805940" cy="138303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Supportive Mothering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orbel" panose="020B0503020204020204"/>
                  <a:ea typeface="+mn-ea"/>
                  <a:cs typeface="+mn-cs"/>
                </a:rPr>
                <a:t>mediator</a:t>
              </a:r>
            </a:p>
          </p:txBody>
        </p:sp>
        <p:sp>
          <p:nvSpPr>
            <p:cNvPr id="16" name="Rectangle 15">
              <a:extLst>
                <a:ext uri="{FF2B5EF4-FFF2-40B4-BE49-F238E27FC236}">
                  <a16:creationId xmlns:a16="http://schemas.microsoft.com/office/drawing/2014/main" id="{0EE8EF81-435D-4499-AD56-77411002B026}"/>
                </a:ext>
              </a:extLst>
            </p:cNvPr>
            <p:cNvSpPr/>
            <p:nvPr/>
          </p:nvSpPr>
          <p:spPr>
            <a:xfrm>
              <a:off x="7973751" y="3604038"/>
              <a:ext cx="1805940" cy="138303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Social Behavior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y</a:t>
              </a:r>
            </a:p>
          </p:txBody>
        </p:sp>
        <p:cxnSp>
          <p:nvCxnSpPr>
            <p:cNvPr id="17" name="Straight Arrow Connector 16">
              <a:extLst>
                <a:ext uri="{FF2B5EF4-FFF2-40B4-BE49-F238E27FC236}">
                  <a16:creationId xmlns:a16="http://schemas.microsoft.com/office/drawing/2014/main" id="{E9279824-399B-4C4F-BA39-7B3ED37EAD6F}"/>
                </a:ext>
              </a:extLst>
            </p:cNvPr>
            <p:cNvCxnSpPr>
              <a:cxnSpLocks/>
            </p:cNvCxnSpPr>
            <p:nvPr/>
          </p:nvCxnSpPr>
          <p:spPr>
            <a:xfrm>
              <a:off x="3574454" y="4191384"/>
              <a:ext cx="4399297"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FCE396-4713-4B39-B0FF-E51986F9EFB0}"/>
                </a:ext>
              </a:extLst>
            </p:cNvPr>
            <p:cNvCxnSpPr>
              <a:cxnSpLocks/>
              <a:endCxn id="16" idx="0"/>
            </p:cNvCxnSpPr>
            <p:nvPr/>
          </p:nvCxnSpPr>
          <p:spPr>
            <a:xfrm>
              <a:off x="6522141" y="2206392"/>
              <a:ext cx="2354580" cy="1397646"/>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6E60974-1A71-4AEE-A109-5B6E6E72CC0C}"/>
                </a:ext>
              </a:extLst>
            </p:cNvPr>
            <p:cNvCxnSpPr>
              <a:cxnSpLocks/>
            </p:cNvCxnSpPr>
            <p:nvPr/>
          </p:nvCxnSpPr>
          <p:spPr>
            <a:xfrm flipV="1">
              <a:off x="2484312" y="2268638"/>
              <a:ext cx="2180285" cy="1425296"/>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95124F3-EA3F-4C90-80A4-360548BEC9DA}"/>
                </a:ext>
              </a:extLst>
            </p:cNvPr>
            <p:cNvCxnSpPr>
              <a:cxnSpLocks/>
            </p:cNvCxnSpPr>
            <p:nvPr/>
          </p:nvCxnSpPr>
          <p:spPr>
            <a:xfrm>
              <a:off x="3574454" y="4426153"/>
              <a:ext cx="4435950" cy="0"/>
            </a:xfrm>
            <a:prstGeom prst="straightConnector1">
              <a:avLst/>
            </a:prstGeom>
            <a:ln w="57150">
              <a:solidFill>
                <a:srgbClr val="00206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CE88391-91A3-4D5E-BCE5-62959E30896B}"/>
                </a:ext>
              </a:extLst>
            </p:cNvPr>
            <p:cNvSpPr txBox="1"/>
            <p:nvPr/>
          </p:nvSpPr>
          <p:spPr>
            <a:xfrm>
              <a:off x="4734333" y="3790426"/>
              <a:ext cx="18277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Partial mediation</a:t>
              </a:r>
            </a:p>
          </p:txBody>
        </p:sp>
        <p:sp>
          <p:nvSpPr>
            <p:cNvPr id="26" name="TextBox 25">
              <a:extLst>
                <a:ext uri="{FF2B5EF4-FFF2-40B4-BE49-F238E27FC236}">
                  <a16:creationId xmlns:a16="http://schemas.microsoft.com/office/drawing/2014/main" id="{ECF66FCF-538B-4EA2-80BB-1A79A3E2B924}"/>
                </a:ext>
              </a:extLst>
            </p:cNvPr>
            <p:cNvSpPr txBox="1"/>
            <p:nvPr/>
          </p:nvSpPr>
          <p:spPr>
            <a:xfrm>
              <a:off x="4861658" y="4450184"/>
              <a:ext cx="15488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Full mediation</a:t>
              </a:r>
            </a:p>
          </p:txBody>
        </p:sp>
      </p:grpSp>
      <p:sp>
        <p:nvSpPr>
          <p:cNvPr id="27" name="Title 1">
            <a:extLst>
              <a:ext uri="{FF2B5EF4-FFF2-40B4-BE49-F238E27FC236}">
                <a16:creationId xmlns:a16="http://schemas.microsoft.com/office/drawing/2014/main" id="{48461B15-191E-4C25-9B70-6CC20709BAD8}"/>
              </a:ext>
            </a:extLst>
          </p:cNvPr>
          <p:cNvSpPr txBox="1">
            <a:spLocks/>
          </p:cNvSpPr>
          <p:nvPr/>
        </p:nvSpPr>
        <p:spPr>
          <a:xfrm>
            <a:off x="410402" y="-192622"/>
            <a:ext cx="9371949" cy="11835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rgbClr val="3494BA">
                    <a:lumMod val="75000"/>
                  </a:srgbClr>
                </a:solidFill>
                <a:effectLst/>
                <a:uLnTx/>
                <a:uFillTx/>
                <a:latin typeface="Corbel" panose="020B0503020204020204"/>
                <a:ea typeface="+mj-ea"/>
                <a:cs typeface="+mj-cs"/>
              </a:rPr>
              <a:t>Identifying Mediation Through Regression Results</a:t>
            </a:r>
          </a:p>
        </p:txBody>
      </p:sp>
    </p:spTree>
    <p:extLst>
      <p:ext uri="{BB962C8B-B14F-4D97-AF65-F5344CB8AC3E}">
        <p14:creationId xmlns:p14="http://schemas.microsoft.com/office/powerpoint/2010/main" val="12468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B380-9EE7-461D-9360-94B16428D893}"/>
              </a:ext>
            </a:extLst>
          </p:cNvPr>
          <p:cNvSpPr>
            <a:spLocks noGrp="1"/>
          </p:cNvSpPr>
          <p:nvPr>
            <p:ph type="title"/>
          </p:nvPr>
        </p:nvSpPr>
        <p:spPr>
          <a:xfrm>
            <a:off x="1087837" y="-173621"/>
            <a:ext cx="9371949" cy="1183566"/>
          </a:xfrm>
        </p:spPr>
        <p:txBody>
          <a:bodyPr/>
          <a:lstStyle/>
          <a:p>
            <a:r>
              <a:rPr lang="en-US" dirty="0"/>
              <a:t>What about Suppression?</a:t>
            </a:r>
          </a:p>
        </p:txBody>
      </p:sp>
      <p:sp>
        <p:nvSpPr>
          <p:cNvPr id="3" name="Slide Number Placeholder 2">
            <a:extLst>
              <a:ext uri="{FF2B5EF4-FFF2-40B4-BE49-F238E27FC236}">
                <a16:creationId xmlns:a16="http://schemas.microsoft.com/office/drawing/2014/main" id="{6409205D-8431-4DE4-A52C-128652C78A4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8D479-8942-46E8-A226-A4E01F7A105C}" type="slidenum">
              <a:rPr kumimoji="0" lang="en-US" sz="1100" b="0" i="0" u="none" strike="noStrike" kern="1200" cap="none" spc="0" normalizeH="0" baseline="0" noProof="0" smtClean="0">
                <a:ln>
                  <a:noFill/>
                </a:ln>
                <a:solidFill>
                  <a:srgbClr val="3494BA">
                    <a:lumMod val="50000"/>
                  </a:srgbClr>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100" b="0" i="0" u="none" strike="noStrike" kern="1200" cap="none" spc="0" normalizeH="0" baseline="0" noProof="0">
              <a:ln>
                <a:noFill/>
              </a:ln>
              <a:solidFill>
                <a:srgbClr val="3494BA">
                  <a:lumMod val="50000"/>
                </a:srgbClr>
              </a:solidFill>
              <a:effectLst/>
              <a:uLnTx/>
              <a:uFillTx/>
              <a:latin typeface="Corbel" panose="020B0503020204020204"/>
              <a:ea typeface="+mn-ea"/>
              <a:cs typeface="+mn-cs"/>
            </a:endParaRPr>
          </a:p>
        </p:txBody>
      </p:sp>
      <p:sp>
        <p:nvSpPr>
          <p:cNvPr id="5" name="TextBox 4">
            <a:extLst>
              <a:ext uri="{FF2B5EF4-FFF2-40B4-BE49-F238E27FC236}">
                <a16:creationId xmlns:a16="http://schemas.microsoft.com/office/drawing/2014/main" id="{BADFD9C8-98FB-4AF0-8CB0-18A757F15933}"/>
              </a:ext>
            </a:extLst>
          </p:cNvPr>
          <p:cNvSpPr txBox="1"/>
          <p:nvPr/>
        </p:nvSpPr>
        <p:spPr>
          <a:xfrm>
            <a:off x="1087837" y="1111389"/>
            <a:ext cx="9752798" cy="34778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With suppression, the addition of a third variable </a:t>
            </a:r>
            <a:r>
              <a:rPr kumimoji="0" lang="en-US" sz="2000" b="0" i="1"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increases </a:t>
            </a:r>
            <a:r>
              <a:rPr kumimoji="0" lang="en-US" sz="20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the effect of the original independent variable. Suppression is not examined as often as mediation effects, so it isn’t clear how common it is.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Suppression can also be tested efficiently with “hierarchical” regression.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The test would proceed the same as the sequence of mediation tests we just looked at. Evidence of suppression would be that a small or nonsignificant effect of an IV (like nonresident partner) in one model becomes larger and statistically significant with the addition of a variable (like supportive mothering) in a subsequent model. </a:t>
            </a:r>
          </a:p>
        </p:txBody>
      </p:sp>
    </p:spTree>
    <p:extLst>
      <p:ext uri="{BB962C8B-B14F-4D97-AF65-F5344CB8AC3E}">
        <p14:creationId xmlns:p14="http://schemas.microsoft.com/office/powerpoint/2010/main" val="1031979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0300DC2-5AC3-03EB-C60A-D9053F9A61C9}"/>
              </a:ext>
            </a:extLst>
          </p:cNvPr>
          <p:cNvPicPr>
            <a:picLocks noChangeAspect="1"/>
          </p:cNvPicPr>
          <p:nvPr/>
        </p:nvPicPr>
        <p:blipFill>
          <a:blip r:embed="rId2"/>
          <a:stretch>
            <a:fillRect/>
          </a:stretch>
        </p:blipFill>
        <p:spPr>
          <a:xfrm>
            <a:off x="559360" y="2365416"/>
            <a:ext cx="4464279" cy="3619686"/>
          </a:xfrm>
          <a:prstGeom prst="rect">
            <a:avLst/>
          </a:prstGeom>
        </p:spPr>
      </p:pic>
      <p:sp>
        <p:nvSpPr>
          <p:cNvPr id="2" name="Title 1">
            <a:extLst>
              <a:ext uri="{FF2B5EF4-FFF2-40B4-BE49-F238E27FC236}">
                <a16:creationId xmlns:a16="http://schemas.microsoft.com/office/drawing/2014/main" id="{6C853F41-C8F3-55DE-06D8-60D08D0790BE}"/>
              </a:ext>
            </a:extLst>
          </p:cNvPr>
          <p:cNvSpPr>
            <a:spLocks noGrp="1"/>
          </p:cNvSpPr>
          <p:nvPr>
            <p:ph type="title"/>
          </p:nvPr>
        </p:nvSpPr>
        <p:spPr/>
        <p:txBody>
          <a:bodyPr/>
          <a:lstStyle/>
          <a:p>
            <a:r>
              <a:rPr lang="en-US" dirty="0"/>
              <a:t>The Process Macro by Andrew Hayes</a:t>
            </a:r>
          </a:p>
        </p:txBody>
      </p:sp>
      <p:sp>
        <p:nvSpPr>
          <p:cNvPr id="3" name="Text Placeholder 2">
            <a:extLst>
              <a:ext uri="{FF2B5EF4-FFF2-40B4-BE49-F238E27FC236}">
                <a16:creationId xmlns:a16="http://schemas.microsoft.com/office/drawing/2014/main" id="{41B8FEA4-3787-9F5C-D2EF-0289880C9D8F}"/>
              </a:ext>
            </a:extLst>
          </p:cNvPr>
          <p:cNvSpPr>
            <a:spLocks noGrp="1"/>
          </p:cNvSpPr>
          <p:nvPr>
            <p:ph type="body" idx="1"/>
          </p:nvPr>
        </p:nvSpPr>
        <p:spPr/>
        <p:txBody>
          <a:bodyPr/>
          <a:lstStyle/>
          <a:p>
            <a:r>
              <a:rPr lang="en-US" dirty="0">
                <a:hlinkClick r:id="rId3"/>
              </a:rPr>
              <a:t>templates.pdf (mathpsy.com)</a:t>
            </a:r>
            <a:endParaRPr lang="en-US" dirty="0"/>
          </a:p>
        </p:txBody>
      </p:sp>
      <p:pic>
        <p:nvPicPr>
          <p:cNvPr id="12" name="Picture 11">
            <a:extLst>
              <a:ext uri="{FF2B5EF4-FFF2-40B4-BE49-F238E27FC236}">
                <a16:creationId xmlns:a16="http://schemas.microsoft.com/office/drawing/2014/main" id="{489BE6AD-4257-4087-F11F-B71BE4DCE88A}"/>
              </a:ext>
            </a:extLst>
          </p:cNvPr>
          <p:cNvPicPr>
            <a:picLocks noChangeAspect="1"/>
          </p:cNvPicPr>
          <p:nvPr/>
        </p:nvPicPr>
        <p:blipFill>
          <a:blip r:embed="rId4"/>
          <a:stretch>
            <a:fillRect/>
          </a:stretch>
        </p:blipFill>
        <p:spPr>
          <a:xfrm>
            <a:off x="6288813" y="2340015"/>
            <a:ext cx="4254719" cy="3645087"/>
          </a:xfrm>
          <a:prstGeom prst="rect">
            <a:avLst/>
          </a:prstGeom>
        </p:spPr>
      </p:pic>
      <p:pic>
        <p:nvPicPr>
          <p:cNvPr id="4" name="Picture 3">
            <a:extLst>
              <a:ext uri="{FF2B5EF4-FFF2-40B4-BE49-F238E27FC236}">
                <a16:creationId xmlns:a16="http://schemas.microsoft.com/office/drawing/2014/main" id="{982900AE-1178-748E-72E3-D0104070106B}"/>
              </a:ext>
            </a:extLst>
          </p:cNvPr>
          <p:cNvPicPr>
            <a:picLocks noChangeAspect="1"/>
          </p:cNvPicPr>
          <p:nvPr/>
        </p:nvPicPr>
        <p:blipFill>
          <a:blip r:embed="rId5"/>
          <a:stretch>
            <a:fillRect/>
          </a:stretch>
        </p:blipFill>
        <p:spPr>
          <a:xfrm>
            <a:off x="6358666" y="2480561"/>
            <a:ext cx="4115011" cy="3549832"/>
          </a:xfrm>
          <a:prstGeom prst="rect">
            <a:avLst/>
          </a:prstGeom>
        </p:spPr>
      </p:pic>
      <p:pic>
        <p:nvPicPr>
          <p:cNvPr id="5" name="Picture 4">
            <a:extLst>
              <a:ext uri="{FF2B5EF4-FFF2-40B4-BE49-F238E27FC236}">
                <a16:creationId xmlns:a16="http://schemas.microsoft.com/office/drawing/2014/main" id="{90E95CD4-E39B-3750-217F-A758E8E2A104}"/>
              </a:ext>
            </a:extLst>
          </p:cNvPr>
          <p:cNvPicPr/>
          <p:nvPr/>
        </p:nvPicPr>
        <p:blipFill>
          <a:blip r:embed="rId6"/>
          <a:stretch>
            <a:fillRect/>
          </a:stretch>
        </p:blipFill>
        <p:spPr>
          <a:xfrm>
            <a:off x="781700" y="2435269"/>
            <a:ext cx="4140413" cy="3454578"/>
          </a:xfrm>
          <a:prstGeom prst="rect">
            <a:avLst/>
          </a:prstGeom>
        </p:spPr>
      </p:pic>
      <p:pic>
        <p:nvPicPr>
          <p:cNvPr id="7" name="Picture 6">
            <a:extLst>
              <a:ext uri="{FF2B5EF4-FFF2-40B4-BE49-F238E27FC236}">
                <a16:creationId xmlns:a16="http://schemas.microsoft.com/office/drawing/2014/main" id="{E7CBE687-439B-24CE-9A51-E452D9674B45}"/>
              </a:ext>
            </a:extLst>
          </p:cNvPr>
          <p:cNvPicPr>
            <a:picLocks noChangeAspect="1"/>
          </p:cNvPicPr>
          <p:nvPr/>
        </p:nvPicPr>
        <p:blipFill>
          <a:blip r:embed="rId7"/>
          <a:stretch>
            <a:fillRect/>
          </a:stretch>
        </p:blipFill>
        <p:spPr>
          <a:xfrm>
            <a:off x="707147" y="2400342"/>
            <a:ext cx="4140413" cy="3524431"/>
          </a:xfrm>
          <a:prstGeom prst="rect">
            <a:avLst/>
          </a:prstGeom>
        </p:spPr>
      </p:pic>
      <p:pic>
        <p:nvPicPr>
          <p:cNvPr id="9" name="Picture 8">
            <a:extLst>
              <a:ext uri="{FF2B5EF4-FFF2-40B4-BE49-F238E27FC236}">
                <a16:creationId xmlns:a16="http://schemas.microsoft.com/office/drawing/2014/main" id="{F678E461-7A56-A7E1-CC32-53D58D8D13BA}"/>
              </a:ext>
            </a:extLst>
          </p:cNvPr>
          <p:cNvPicPr>
            <a:picLocks noChangeAspect="1"/>
          </p:cNvPicPr>
          <p:nvPr/>
        </p:nvPicPr>
        <p:blipFill>
          <a:blip r:embed="rId8"/>
          <a:stretch>
            <a:fillRect/>
          </a:stretch>
        </p:blipFill>
        <p:spPr>
          <a:xfrm>
            <a:off x="5995527" y="2527348"/>
            <a:ext cx="5054860" cy="3397425"/>
          </a:xfrm>
          <a:prstGeom prst="rect">
            <a:avLst/>
          </a:prstGeom>
        </p:spPr>
      </p:pic>
      <p:pic>
        <p:nvPicPr>
          <p:cNvPr id="10" name="Picture 9">
            <a:extLst>
              <a:ext uri="{FF2B5EF4-FFF2-40B4-BE49-F238E27FC236}">
                <a16:creationId xmlns:a16="http://schemas.microsoft.com/office/drawing/2014/main" id="{347FC3C2-EEBD-009E-0150-D7945BF00169}"/>
              </a:ext>
            </a:extLst>
          </p:cNvPr>
          <p:cNvPicPr>
            <a:picLocks noChangeAspect="1"/>
          </p:cNvPicPr>
          <p:nvPr/>
        </p:nvPicPr>
        <p:blipFill>
          <a:blip r:embed="rId9"/>
          <a:stretch>
            <a:fillRect/>
          </a:stretch>
        </p:blipFill>
        <p:spPr>
          <a:xfrm>
            <a:off x="707147" y="2336839"/>
            <a:ext cx="4083260" cy="3587934"/>
          </a:xfrm>
          <a:prstGeom prst="rect">
            <a:avLst/>
          </a:prstGeom>
        </p:spPr>
      </p:pic>
      <p:pic>
        <p:nvPicPr>
          <p:cNvPr id="11" name="Picture 10">
            <a:extLst>
              <a:ext uri="{FF2B5EF4-FFF2-40B4-BE49-F238E27FC236}">
                <a16:creationId xmlns:a16="http://schemas.microsoft.com/office/drawing/2014/main" id="{8D7862B0-15FA-A47B-9C7C-54B3B499125C}"/>
              </a:ext>
            </a:extLst>
          </p:cNvPr>
          <p:cNvPicPr>
            <a:picLocks noChangeAspect="1"/>
          </p:cNvPicPr>
          <p:nvPr/>
        </p:nvPicPr>
        <p:blipFill>
          <a:blip r:embed="rId10"/>
          <a:stretch>
            <a:fillRect/>
          </a:stretch>
        </p:blipFill>
        <p:spPr>
          <a:xfrm>
            <a:off x="6096000" y="2075575"/>
            <a:ext cx="4904613" cy="4110462"/>
          </a:xfrm>
          <a:prstGeom prst="rect">
            <a:avLst/>
          </a:prstGeom>
        </p:spPr>
      </p:pic>
      <p:sp>
        <p:nvSpPr>
          <p:cNvPr id="13" name="TextBox 12">
            <a:extLst>
              <a:ext uri="{FF2B5EF4-FFF2-40B4-BE49-F238E27FC236}">
                <a16:creationId xmlns:a16="http://schemas.microsoft.com/office/drawing/2014/main" id="{30D447C4-FF51-2279-E0A4-88F074FBF266}"/>
              </a:ext>
            </a:extLst>
          </p:cNvPr>
          <p:cNvSpPr txBox="1"/>
          <p:nvPr/>
        </p:nvSpPr>
        <p:spPr>
          <a:xfrm>
            <a:off x="515814" y="1389411"/>
            <a:ext cx="6096000" cy="369332"/>
          </a:xfrm>
          <a:prstGeom prst="rect">
            <a:avLst/>
          </a:prstGeom>
          <a:noFill/>
        </p:spPr>
        <p:txBody>
          <a:bodyPr wrap="square">
            <a:spAutoFit/>
          </a:bodyPr>
          <a:lstStyle/>
          <a:p>
            <a:r>
              <a:rPr lang="en-US" dirty="0">
                <a:hlinkClick r:id="rId11"/>
              </a:rPr>
              <a:t>Download - The PROCESS macro for SPSS, SAS, and R</a:t>
            </a:r>
            <a:endParaRPr lang="en-US" dirty="0"/>
          </a:p>
        </p:txBody>
      </p:sp>
    </p:spTree>
    <p:extLst>
      <p:ext uri="{BB962C8B-B14F-4D97-AF65-F5344CB8AC3E}">
        <p14:creationId xmlns:p14="http://schemas.microsoft.com/office/powerpoint/2010/main" val="159677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34A4-1996-3AAC-EF11-C904A2306825}"/>
              </a:ext>
            </a:extLst>
          </p:cNvPr>
          <p:cNvSpPr>
            <a:spLocks noGrp="1"/>
          </p:cNvSpPr>
          <p:nvPr>
            <p:ph type="title"/>
          </p:nvPr>
        </p:nvSpPr>
        <p:spPr>
          <a:xfrm>
            <a:off x="331424" y="294209"/>
            <a:ext cx="10515600" cy="1325563"/>
          </a:xfrm>
        </p:spPr>
        <p:txBody>
          <a:bodyPr>
            <a:normAutofit/>
          </a:bodyPr>
          <a:lstStyle/>
          <a:p>
            <a:r>
              <a:rPr lang="en-US" sz="3600" b="1" dirty="0">
                <a:solidFill>
                  <a:srgbClr val="EC7728"/>
                </a:solidFill>
                <a:latin typeface="PT Sans Narrow" panose="020B0506020203020204" pitchFamily="34" charset="0"/>
              </a:rPr>
              <a:t>Ordinary Least Squares Regression</a:t>
            </a:r>
          </a:p>
        </p:txBody>
      </p:sp>
      <p:sp>
        <p:nvSpPr>
          <p:cNvPr id="3" name="Content Placeholder 2">
            <a:extLst>
              <a:ext uri="{FF2B5EF4-FFF2-40B4-BE49-F238E27FC236}">
                <a16:creationId xmlns:a16="http://schemas.microsoft.com/office/drawing/2014/main" id="{D734974D-F770-31CC-DBD8-7A899801C93E}"/>
              </a:ext>
            </a:extLst>
          </p:cNvPr>
          <p:cNvSpPr>
            <a:spLocks noGrp="1"/>
          </p:cNvSpPr>
          <p:nvPr>
            <p:ph idx="1"/>
          </p:nvPr>
        </p:nvSpPr>
        <p:spPr>
          <a:xfrm>
            <a:off x="401545" y="1602548"/>
            <a:ext cx="10515600" cy="4351338"/>
          </a:xfrm>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The SLR model (which can be extended to the multivariate </a:t>
            </a:r>
            <a:r>
              <a:rPr lang="en-US" dirty="0"/>
              <a:t>case) is: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46EF26C-04D4-9DCD-A814-5697EBCAB083}"/>
                  </a:ext>
                </a:extLst>
              </p:cNvPr>
              <p:cNvSpPr txBox="1"/>
              <p:nvPr/>
            </p:nvSpPr>
            <p:spPr>
              <a:xfrm>
                <a:off x="1479908" y="2599799"/>
                <a:ext cx="2995244" cy="43088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𝜀</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 name="TextBox 3">
                <a:extLst>
                  <a:ext uri="{FF2B5EF4-FFF2-40B4-BE49-F238E27FC236}">
                    <a16:creationId xmlns:a16="http://schemas.microsoft.com/office/drawing/2014/main" id="{646EF26C-04D4-9DCD-A814-5697EBCAB083}"/>
                  </a:ext>
                </a:extLst>
              </p:cNvPr>
              <p:cNvSpPr txBox="1">
                <a:spLocks noRot="1" noChangeAspect="1" noMove="1" noResize="1" noEditPoints="1" noAdjustHandles="1" noChangeArrowheads="1" noChangeShapeType="1" noTextEdit="1"/>
              </p:cNvSpPr>
              <p:nvPr/>
            </p:nvSpPr>
            <p:spPr>
              <a:xfrm>
                <a:off x="1479908" y="2599799"/>
                <a:ext cx="2995244"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B66F88A-17E5-118B-C89B-B6DAF96FC1FD}"/>
                  </a:ext>
                </a:extLst>
              </p:cNvPr>
              <p:cNvSpPr txBox="1"/>
              <p:nvPr/>
            </p:nvSpPr>
            <p:spPr>
              <a:xfrm>
                <a:off x="1789606" y="3695686"/>
                <a:ext cx="66829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TextBox 5">
                <a:extLst>
                  <a:ext uri="{FF2B5EF4-FFF2-40B4-BE49-F238E27FC236}">
                    <a16:creationId xmlns:a16="http://schemas.microsoft.com/office/drawing/2014/main" id="{AB66F88A-17E5-118B-C89B-B6DAF96FC1FD}"/>
                  </a:ext>
                </a:extLst>
              </p:cNvPr>
              <p:cNvSpPr txBox="1">
                <a:spLocks noRot="1" noChangeAspect="1" noMove="1" noResize="1" noEditPoints="1" noAdjustHandles="1" noChangeArrowheads="1" noChangeShapeType="1" noTextEdit="1"/>
              </p:cNvSpPr>
              <p:nvPr/>
            </p:nvSpPr>
            <p:spPr>
              <a:xfrm>
                <a:off x="1789606" y="3695686"/>
                <a:ext cx="668295" cy="369332"/>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71F47D7-A1BA-BEE5-AE32-57704F5B575B}"/>
              </a:ext>
            </a:extLst>
          </p:cNvPr>
          <p:cNvSpPr txBox="1"/>
          <p:nvPr/>
        </p:nvSpPr>
        <p:spPr>
          <a:xfrm>
            <a:off x="2383398" y="3695686"/>
            <a:ext cx="53051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observed response for the </a:t>
            </a:r>
            <a:r>
              <a:rPr kumimoji="0" lang="en-US" sz="1800" b="0" i="1" u="none" strike="noStrike" kern="1200" cap="none" spc="0" normalizeH="0" baseline="0" noProof="0" dirty="0" err="1">
                <a:ln>
                  <a:noFill/>
                </a:ln>
                <a:solidFill>
                  <a:prstClr val="black"/>
                </a:solidFill>
                <a:effectLst/>
                <a:uLnTx/>
                <a:uFillTx/>
                <a:latin typeface="Calibri" panose="020F0502020204030204"/>
                <a:ea typeface="+mn-ea"/>
                <a:cs typeface="+mn-cs"/>
              </a:rPr>
              <a:t>i</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th</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trial (or row of data)</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D86955A-A772-F71D-07BB-B80486C0DA7C}"/>
                  </a:ext>
                </a:extLst>
              </p:cNvPr>
              <p:cNvSpPr txBox="1"/>
              <p:nvPr/>
            </p:nvSpPr>
            <p:spPr>
              <a:xfrm>
                <a:off x="1848969" y="4113960"/>
                <a:ext cx="53442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9" name="TextBox 8">
                <a:extLst>
                  <a:ext uri="{FF2B5EF4-FFF2-40B4-BE49-F238E27FC236}">
                    <a16:creationId xmlns:a16="http://schemas.microsoft.com/office/drawing/2014/main" id="{DD86955A-A772-F71D-07BB-B80486C0DA7C}"/>
                  </a:ext>
                </a:extLst>
              </p:cNvPr>
              <p:cNvSpPr txBox="1">
                <a:spLocks noRot="1" noChangeAspect="1" noMove="1" noResize="1" noEditPoints="1" noAdjustHandles="1" noChangeArrowheads="1" noChangeShapeType="1" noTextEdit="1"/>
              </p:cNvSpPr>
              <p:nvPr/>
            </p:nvSpPr>
            <p:spPr>
              <a:xfrm>
                <a:off x="1848969" y="4113960"/>
                <a:ext cx="534429" cy="369332"/>
              </a:xfrm>
              <a:prstGeom prst="rect">
                <a:avLst/>
              </a:prstGeom>
              <a:blipFill>
                <a:blip r:embed="rId5"/>
                <a:stretch>
                  <a:fillRect b="-166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20495016-F945-268D-BB24-6057A8F255E7}"/>
              </a:ext>
            </a:extLst>
          </p:cNvPr>
          <p:cNvSpPr txBox="1"/>
          <p:nvPr/>
        </p:nvSpPr>
        <p:spPr>
          <a:xfrm>
            <a:off x="2383398" y="4113960"/>
            <a:ext cx="55822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known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constant, the level of the predictor in the </a:t>
            </a:r>
            <a:r>
              <a:rPr kumimoji="0" lang="en-US" sz="1800" b="0" i="1" u="none" strike="noStrike" kern="1200" cap="none" spc="0" normalizeH="0" baseline="0" noProof="0" dirty="0" err="1">
                <a:ln>
                  <a:noFill/>
                </a:ln>
                <a:solidFill>
                  <a:prstClr val="black"/>
                </a:solidFill>
                <a:effectLst/>
                <a:uLnTx/>
                <a:uFillTx/>
                <a:latin typeface="Calibri" panose="020F0502020204030204"/>
                <a:ea typeface="+mn-ea"/>
                <a:cs typeface="+mn-cs"/>
              </a:rPr>
              <a:t>i</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th</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trial</a:t>
            </a:r>
          </a:p>
        </p:txBody>
      </p:sp>
      <p:sp>
        <p:nvSpPr>
          <p:cNvPr id="11" name="TextBox 10">
            <a:extLst>
              <a:ext uri="{FF2B5EF4-FFF2-40B4-BE49-F238E27FC236}">
                <a16:creationId xmlns:a16="http://schemas.microsoft.com/office/drawing/2014/main" id="{FD82A558-2D62-E41A-5AE6-93C90104F43F}"/>
              </a:ext>
            </a:extLst>
          </p:cNvPr>
          <p:cNvSpPr txBox="1"/>
          <p:nvPr/>
        </p:nvSpPr>
        <p:spPr>
          <a:xfrm>
            <a:off x="2456392" y="4532234"/>
            <a:ext cx="32366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Unknown regression parameters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CCCCF7-70CF-9B22-0E00-93EA78C61BFD}"/>
                  </a:ext>
                </a:extLst>
              </p:cNvPr>
              <p:cNvSpPr txBox="1"/>
              <p:nvPr/>
            </p:nvSpPr>
            <p:spPr>
              <a:xfrm>
                <a:off x="1565803" y="4532234"/>
                <a:ext cx="84297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3" name="TextBox 12">
                <a:extLst>
                  <a:ext uri="{FF2B5EF4-FFF2-40B4-BE49-F238E27FC236}">
                    <a16:creationId xmlns:a16="http://schemas.microsoft.com/office/drawing/2014/main" id="{9BCCCCF7-70CF-9B22-0E00-93EA78C61BFD}"/>
                  </a:ext>
                </a:extLst>
              </p:cNvPr>
              <p:cNvSpPr txBox="1">
                <a:spLocks noRot="1" noChangeAspect="1" noMove="1" noResize="1" noEditPoints="1" noAdjustHandles="1" noChangeArrowheads="1" noChangeShapeType="1" noTextEdit="1"/>
              </p:cNvSpPr>
              <p:nvPr/>
            </p:nvSpPr>
            <p:spPr>
              <a:xfrm>
                <a:off x="1565803" y="4532234"/>
                <a:ext cx="842976" cy="369332"/>
              </a:xfrm>
              <a:prstGeom prst="rect">
                <a:avLst/>
              </a:prstGeom>
              <a:blipFill>
                <a:blip r:embed="rId6"/>
                <a:stretch>
                  <a:fillRect l="-2174"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D42B5BC-AFDB-327B-67F7-B0E6BC337561}"/>
                  </a:ext>
                </a:extLst>
              </p:cNvPr>
              <p:cNvSpPr txBox="1"/>
              <p:nvPr/>
            </p:nvSpPr>
            <p:spPr>
              <a:xfrm>
                <a:off x="1918322" y="4920488"/>
                <a:ext cx="41086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5" name="TextBox 14">
                <a:extLst>
                  <a:ext uri="{FF2B5EF4-FFF2-40B4-BE49-F238E27FC236}">
                    <a16:creationId xmlns:a16="http://schemas.microsoft.com/office/drawing/2014/main" id="{3D42B5BC-AFDB-327B-67F7-B0E6BC337561}"/>
                  </a:ext>
                </a:extLst>
              </p:cNvPr>
              <p:cNvSpPr txBox="1">
                <a:spLocks noRot="1" noChangeAspect="1" noMove="1" noResize="1" noEditPoints="1" noAdjustHandles="1" noChangeArrowheads="1" noChangeShapeType="1" noTextEdit="1"/>
              </p:cNvSpPr>
              <p:nvPr/>
            </p:nvSpPr>
            <p:spPr>
              <a:xfrm>
                <a:off x="1918322" y="4920488"/>
                <a:ext cx="41086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279F20C-F30E-00FB-EA8E-DDCE17D29B91}"/>
                  </a:ext>
                </a:extLst>
              </p:cNvPr>
              <p:cNvSpPr txBox="1"/>
              <p:nvPr/>
            </p:nvSpPr>
            <p:spPr>
              <a:xfrm>
                <a:off x="2456392" y="4950508"/>
                <a:ext cx="58882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 term,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independently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and normally distributed, N(0, </a:t>
                </a:r>
                <a14:m>
                  <m:oMath xmlns:m="http://schemas.openxmlformats.org/officeDocument/2006/math">
                    <m:sSup>
                      <m:sSup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𝜎</m:t>
                        </m:r>
                      </m:e>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mc:Choice>
        <mc:Fallback xmlns="">
          <p:sp>
            <p:nvSpPr>
              <p:cNvPr id="16" name="TextBox 15">
                <a:extLst>
                  <a:ext uri="{FF2B5EF4-FFF2-40B4-BE49-F238E27FC236}">
                    <a16:creationId xmlns:a16="http://schemas.microsoft.com/office/drawing/2014/main" id="{F279F20C-F30E-00FB-EA8E-DDCE17D29B91}"/>
                  </a:ext>
                </a:extLst>
              </p:cNvPr>
              <p:cNvSpPr txBox="1">
                <a:spLocks noRot="1" noChangeAspect="1" noMove="1" noResize="1" noEditPoints="1" noAdjustHandles="1" noChangeArrowheads="1" noChangeShapeType="1" noTextEdit="1"/>
              </p:cNvSpPr>
              <p:nvPr/>
            </p:nvSpPr>
            <p:spPr>
              <a:xfrm>
                <a:off x="2456392" y="4950508"/>
                <a:ext cx="5888215" cy="369332"/>
              </a:xfrm>
              <a:prstGeom prst="rect">
                <a:avLst/>
              </a:prstGeom>
              <a:blipFill>
                <a:blip r:embed="rId8"/>
                <a:stretch>
                  <a:fillRect l="-932"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667955E-F14D-4193-23F8-72D5CE0D3CD2}"/>
                  </a:ext>
                </a:extLst>
              </p:cNvPr>
              <p:cNvSpPr txBox="1"/>
              <p:nvPr/>
            </p:nvSpPr>
            <p:spPr>
              <a:xfrm>
                <a:off x="1918322" y="5289820"/>
                <a:ext cx="37379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8" name="TextBox 17">
                <a:extLst>
                  <a:ext uri="{FF2B5EF4-FFF2-40B4-BE49-F238E27FC236}">
                    <a16:creationId xmlns:a16="http://schemas.microsoft.com/office/drawing/2014/main" id="{3667955E-F14D-4193-23F8-72D5CE0D3CD2}"/>
                  </a:ext>
                </a:extLst>
              </p:cNvPr>
              <p:cNvSpPr txBox="1">
                <a:spLocks noRot="1" noChangeAspect="1" noMove="1" noResize="1" noEditPoints="1" noAdjustHandles="1" noChangeArrowheads="1" noChangeShapeType="1" noTextEdit="1"/>
              </p:cNvSpPr>
              <p:nvPr/>
            </p:nvSpPr>
            <p:spPr>
              <a:xfrm>
                <a:off x="1918322" y="5289820"/>
                <a:ext cx="373791" cy="369332"/>
              </a:xfrm>
              <a:prstGeom prst="rect">
                <a:avLst/>
              </a:prstGeom>
              <a:blipFill>
                <a:blip r:embed="rId9"/>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5CD751B2-BDAD-516E-7705-8A706836EB93}"/>
              </a:ext>
            </a:extLst>
          </p:cNvPr>
          <p:cNvSpPr txBox="1"/>
          <p:nvPr/>
        </p:nvSpPr>
        <p:spPr>
          <a:xfrm>
            <a:off x="2456392" y="5269459"/>
            <a:ext cx="601427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index for the total number of cases in your data, </a:t>
            </a:r>
            <a:r>
              <a:rPr kumimoji="0" lang="en-US" sz="1800" b="0" i="1" u="none" strike="noStrike" kern="1200" cap="none" spc="0" normalizeH="0" baseline="0" noProof="0" dirty="0" err="1">
                <a:ln>
                  <a:noFill/>
                </a:ln>
                <a:solidFill>
                  <a:prstClr val="black"/>
                </a:solidFill>
                <a:effectLst/>
                <a:uLnTx/>
                <a:uFillTx/>
                <a:latin typeface="Calibri" panose="020F0502020204030204"/>
                <a:ea typeface="+mn-ea"/>
                <a:cs typeface="+mn-cs"/>
              </a:rPr>
              <a:t>i</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 … 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 Box 5">
            <a:extLst>
              <a:ext uri="{FF2B5EF4-FFF2-40B4-BE49-F238E27FC236}">
                <a16:creationId xmlns:a16="http://schemas.microsoft.com/office/drawing/2014/main" id="{F23B6A1A-9C0A-7BD3-60CC-D4870C9EB2CB}"/>
              </a:ext>
            </a:extLst>
          </p:cNvPr>
          <p:cNvSpPr txBox="1">
            <a:spLocks noChangeArrowheads="1"/>
          </p:cNvSpPr>
          <p:nvPr/>
        </p:nvSpPr>
        <p:spPr bwMode="auto">
          <a:xfrm>
            <a:off x="5400499" y="2278079"/>
            <a:ext cx="323665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1800" b="0" i="1" u="none" strike="noStrike" kern="1200" cap="none" spc="0" normalizeH="0" baseline="0" noProof="0" dirty="0">
                <a:ln>
                  <a:noFill/>
                </a:ln>
                <a:solidFill>
                  <a:prstClr val="black"/>
                </a:solidFill>
                <a:effectLst/>
                <a:uLnTx/>
                <a:uFillTx/>
                <a:latin typeface="Symbol" panose="05050102010706020507" pitchFamily="18" charset="2"/>
                <a:ea typeface="+mn-ea"/>
                <a:cs typeface="+mn-cs"/>
              </a:rPr>
              <a:t>b</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&gt; 0  </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 Positive Association</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 </a:t>
            </a:r>
            <a:r>
              <a:rPr kumimoji="0" lang="en-US" altLang="en-US" sz="1800" b="0" i="1" u="none" strike="noStrike" kern="1200" cap="none" spc="0" normalizeH="0" baseline="0" noProof="0" dirty="0">
                <a:ln>
                  <a:noFill/>
                </a:ln>
                <a:solidFill>
                  <a:prstClr val="black"/>
                </a:solidFill>
                <a:effectLst/>
                <a:uLnTx/>
                <a:uFillTx/>
                <a:latin typeface="Symbol" panose="05050102010706020507" pitchFamily="18" charset="2"/>
                <a:ea typeface="+mn-ea"/>
                <a:cs typeface="+mn-cs"/>
              </a:rPr>
              <a:t>b</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 0  </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 Negative Association</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 </a:t>
            </a:r>
            <a:r>
              <a:rPr kumimoji="0" lang="en-US" altLang="en-US" sz="1800" b="0" i="1" u="none" strike="noStrike" kern="1200" cap="none" spc="0" normalizeH="0" baseline="0" noProof="0" dirty="0">
                <a:ln>
                  <a:noFill/>
                </a:ln>
                <a:solidFill>
                  <a:prstClr val="black"/>
                </a:solidFill>
                <a:effectLst/>
                <a:uLnTx/>
                <a:uFillTx/>
                <a:latin typeface="Symbol" panose="05050102010706020507" pitchFamily="18" charset="2"/>
                <a:ea typeface="+mn-ea"/>
                <a:cs typeface="+mn-cs"/>
              </a:rPr>
              <a:t>b</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 0  </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 No Association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1B3A3-7CC9-0043-1DEC-E615ED19A50F}"/>
                  </a:ext>
                </a:extLst>
              </p:cNvPr>
              <p:cNvSpPr txBox="1"/>
              <p:nvPr/>
            </p:nvSpPr>
            <p:spPr>
              <a:xfrm>
                <a:off x="1479908" y="2612293"/>
                <a:ext cx="3531864" cy="43088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𝐸</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𝜀</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 name="TextBox 7">
                <a:extLst>
                  <a:ext uri="{FF2B5EF4-FFF2-40B4-BE49-F238E27FC236}">
                    <a16:creationId xmlns:a16="http://schemas.microsoft.com/office/drawing/2014/main" id="{CDB1B3A3-7CC9-0043-1DEC-E615ED19A50F}"/>
                  </a:ext>
                </a:extLst>
              </p:cNvPr>
              <p:cNvSpPr txBox="1">
                <a:spLocks noRot="1" noChangeAspect="1" noMove="1" noResize="1" noEditPoints="1" noAdjustHandles="1" noChangeArrowheads="1" noChangeShapeType="1" noTextEdit="1"/>
              </p:cNvSpPr>
              <p:nvPr/>
            </p:nvSpPr>
            <p:spPr>
              <a:xfrm>
                <a:off x="1479908" y="2612293"/>
                <a:ext cx="3531864" cy="430887"/>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6680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xit" presetSubtype="4" fill="hold" grpId="0" nodeType="clickEffect">
                                  <p:stCondLst>
                                    <p:cond delay="0"/>
                                  </p:stCondLst>
                                  <p:childTnLst>
                                    <p:anim calcmode="lin" valueType="num">
                                      <p:cBhvr additive="base">
                                        <p:cTn id="19" dur="500"/>
                                        <p:tgtEl>
                                          <p:spTgt spid="4"/>
                                        </p:tgtEl>
                                        <p:attrNameLst>
                                          <p:attrName>ppt_x</p:attrName>
                                        </p:attrNameLst>
                                      </p:cBhvr>
                                      <p:tavLst>
                                        <p:tav tm="0">
                                          <p:val>
                                            <p:strVal val="ppt_x"/>
                                          </p:val>
                                        </p:tav>
                                        <p:tav tm="100000">
                                          <p:val>
                                            <p:strVal val="ppt_x"/>
                                          </p:val>
                                        </p:tav>
                                      </p:tavLst>
                                    </p:anim>
                                    <p:anim calcmode="lin" valueType="num">
                                      <p:cBhvr additive="base">
                                        <p:cTn id="20" dur="500"/>
                                        <p:tgtEl>
                                          <p:spTgt spid="4"/>
                                        </p:tgtEl>
                                        <p:attrNameLst>
                                          <p:attrName>ppt_y</p:attrName>
                                        </p:attrNameLst>
                                      </p:cBhvr>
                                      <p:tavLst>
                                        <p:tav tm="0">
                                          <p:val>
                                            <p:strVal val="ppt_y"/>
                                          </p:val>
                                        </p:tav>
                                        <p:tav tm="100000">
                                          <p:val>
                                            <p:strVal val="1+ppt_h/2"/>
                                          </p:val>
                                        </p:tav>
                                      </p:tavLst>
                                    </p:anim>
                                    <p:set>
                                      <p:cBhvr>
                                        <p:cTn id="21"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628226" y="551990"/>
            <a:ext cx="10515600" cy="905732"/>
          </a:xfrm>
        </p:spPr>
        <p:txBody>
          <a:bodyPr>
            <a:normAutofit/>
          </a:bodyPr>
          <a:lstStyle/>
          <a:p>
            <a:r>
              <a:rPr lang="en-US" sz="3600" b="1" dirty="0">
                <a:solidFill>
                  <a:srgbClr val="EC7728"/>
                </a:solidFill>
                <a:latin typeface="PT Sans Narrow" panose="020B0506020203020204" pitchFamily="34" charset="0"/>
                <a:ea typeface="Open Sans" panose="020B0606030504020204" pitchFamily="34" charset="0"/>
                <a:cs typeface="Open Sans" panose="020B0606030504020204" pitchFamily="34" charset="0"/>
              </a:rPr>
              <a:t>Interpretation of Regression Equation</a:t>
            </a:r>
          </a:p>
        </p:txBody>
      </p:sp>
      <mc:AlternateContent xmlns:mc="http://schemas.openxmlformats.org/markup-compatibility/2006" xmlns:a14="http://schemas.microsoft.com/office/drawing/2010/main">
        <mc:Choice Requires="a14">
          <p:sp>
            <p:nvSpPr>
              <p:cNvPr id="37890" name="Rectangle 3"/>
              <p:cNvSpPr>
                <a:spLocks noGrp="1" noChangeArrowheads="1"/>
              </p:cNvSpPr>
              <p:nvPr>
                <p:ph type="body" idx="1"/>
              </p:nvPr>
            </p:nvSpPr>
            <p:spPr>
              <a:xfrm>
                <a:off x="838200" y="2435225"/>
                <a:ext cx="10515600" cy="3414590"/>
              </a:xfrm>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The magnitude of the slope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1</m:t>
                        </m:r>
                      </m:sub>
                    </m:sSub>
                  </m:oMath>
                </a14:m>
                <a:r>
                  <a:rPr lang="en-US" dirty="0">
                    <a:latin typeface="Open Sans" panose="020B0606030504020204" pitchFamily="34" charset="0"/>
                    <a:ea typeface="Open Sans" panose="020B0606030504020204" pitchFamily="34" charset="0"/>
                    <a:cs typeface="Open Sans" panose="020B0606030504020204" pitchFamily="34" charset="0"/>
                  </a:rPr>
                  <a:t> tells how much Y is expected to change </a:t>
                </a:r>
                <a:r>
                  <a:rPr lang="en-US" b="1" u="sng" dirty="0">
                    <a:latin typeface="Open Sans" panose="020B0606030504020204" pitchFamily="34" charset="0"/>
                    <a:ea typeface="Open Sans" panose="020B0606030504020204" pitchFamily="34" charset="0"/>
                    <a:cs typeface="Open Sans" panose="020B0606030504020204" pitchFamily="34" charset="0"/>
                  </a:rPr>
                  <a:t>per unit increase </a:t>
                </a:r>
                <a:r>
                  <a:rPr lang="en-US" dirty="0">
                    <a:latin typeface="Open Sans" panose="020B0606030504020204" pitchFamily="34" charset="0"/>
                    <a:ea typeface="Open Sans" panose="020B0606030504020204" pitchFamily="34" charset="0"/>
                    <a:cs typeface="Open Sans" panose="020B0606030504020204" pitchFamily="34" charset="0"/>
                  </a:rPr>
                  <a:t>in </a:t>
                </a:r>
                <a:r>
                  <a:rPr lang="en-US" i="1" dirty="0">
                    <a:latin typeface="Open Sans" panose="020B0606030504020204" pitchFamily="34" charset="0"/>
                    <a:ea typeface="Open Sans" panose="020B0606030504020204" pitchFamily="34" charset="0"/>
                    <a:cs typeface="Open Sans" panose="020B0606030504020204" pitchFamily="34" charset="0"/>
                  </a:rPr>
                  <a:t>X</a:t>
                </a:r>
                <a:r>
                  <a:rPr lang="en-US" dirty="0">
                    <a:latin typeface="Open Sans" panose="020B0606030504020204" pitchFamily="34" charset="0"/>
                    <a:ea typeface="Open Sans" panose="020B0606030504020204" pitchFamily="34" charset="0"/>
                    <a:cs typeface="Open Sans" panose="020B0606030504020204" pitchFamily="34" charset="0"/>
                  </a:rPr>
                  <a:t>.</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u="sng" dirty="0">
                    <a:latin typeface="Open Sans" panose="020B0606030504020204" pitchFamily="34" charset="0"/>
                    <a:ea typeface="Open Sans" panose="020B0606030504020204" pitchFamily="34" charset="0"/>
                    <a:cs typeface="Open Sans" panose="020B0606030504020204" pitchFamily="34" charset="0"/>
                  </a:rPr>
                  <a:t>Example</a:t>
                </a:r>
                <a:r>
                  <a:rPr lang="en-US" dirty="0">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𝑦</m:t>
                        </m:r>
                      </m:e>
                    </m:acc>
                  </m:oMath>
                </a14:m>
                <a:r>
                  <a:rPr lang="en-US" dirty="0">
                    <a:latin typeface="Open Sans" panose="020B0606030504020204" pitchFamily="34" charset="0"/>
                    <a:ea typeface="Open Sans" panose="020B0606030504020204" pitchFamily="34" charset="0"/>
                    <a:cs typeface="Open Sans" panose="020B0606030504020204" pitchFamily="34" charset="0"/>
                  </a:rPr>
                  <a:t> = 3 + 2x</a:t>
                </a:r>
              </a:p>
              <a:p>
                <a:pPr lvl="1"/>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oMath>
                </a14:m>
                <a:r>
                  <a:rPr lang="en-US" dirty="0">
                    <a:latin typeface="Open Sans" panose="020B0606030504020204" pitchFamily="34" charset="0"/>
                    <a:ea typeface="Open Sans" panose="020B0606030504020204" pitchFamily="34" charset="0"/>
                    <a:cs typeface="Open Sans" panose="020B0606030504020204" pitchFamily="34" charset="0"/>
                  </a:rPr>
                  <a:t> = 3,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1</m:t>
                        </m:r>
                      </m:sub>
                    </m:sSub>
                    <m:r>
                      <a:rPr lang="en-US" b="0" i="1" dirty="0" smtClean="0">
                        <a:latin typeface="Cambria Math" panose="02040503050406030204" pitchFamily="18" charset="0"/>
                      </a:rPr>
                      <m:t>=2</m:t>
                    </m:r>
                  </m:oMath>
                </a14:m>
                <a:endParaRPr lang="en-US" dirty="0">
                  <a:latin typeface="Open Sans" panose="020B0606030504020204" pitchFamily="34" charset="0"/>
                  <a:ea typeface="Open Sans" panose="020B0606030504020204" pitchFamily="34" charset="0"/>
                  <a:cs typeface="Open Sans" panose="020B0606030504020204" pitchFamily="34" charset="0"/>
                </a:endParaRPr>
              </a:p>
              <a:p>
                <a:pPr lvl="1"/>
                <a:r>
                  <a:rPr lang="en-US" dirty="0">
                    <a:latin typeface="Open Sans" panose="020B0606030504020204" pitchFamily="34" charset="0"/>
                    <a:ea typeface="Open Sans" panose="020B0606030504020204" pitchFamily="34" charset="0"/>
                    <a:cs typeface="Open Sans" panose="020B0606030504020204" pitchFamily="34" charset="0"/>
                  </a:rPr>
                  <a:t>If </a:t>
                </a:r>
                <a:r>
                  <a:rPr lang="en-US" i="1" dirty="0">
                    <a:latin typeface="Open Sans" panose="020B0606030504020204" pitchFamily="34" charset="0"/>
                    <a:ea typeface="Open Sans" panose="020B0606030504020204" pitchFamily="34" charset="0"/>
                    <a:cs typeface="Open Sans" panose="020B0606030504020204" pitchFamily="34" charset="0"/>
                  </a:rPr>
                  <a:t>X</a:t>
                </a:r>
                <a:r>
                  <a:rPr lang="en-US" dirty="0">
                    <a:latin typeface="Open Sans" panose="020B0606030504020204" pitchFamily="34" charset="0"/>
                    <a:ea typeface="Open Sans" panose="020B0606030504020204" pitchFamily="34" charset="0"/>
                    <a:cs typeface="Open Sans" panose="020B0606030504020204" pitchFamily="34" charset="0"/>
                  </a:rPr>
                  <a:t> increases by 1, </a:t>
                </a:r>
                <a:r>
                  <a:rPr lang="en-US" i="1" dirty="0">
                    <a:latin typeface="Open Sans" panose="020B0606030504020204" pitchFamily="34" charset="0"/>
                    <a:ea typeface="Open Sans" panose="020B0606030504020204" pitchFamily="34" charset="0"/>
                    <a:cs typeface="Open Sans" panose="020B0606030504020204" pitchFamily="34" charset="0"/>
                  </a:rPr>
                  <a:t>Y</a:t>
                </a:r>
                <a:r>
                  <a:rPr lang="en-US" dirty="0">
                    <a:latin typeface="Open Sans" panose="020B0606030504020204" pitchFamily="34" charset="0"/>
                    <a:ea typeface="Open Sans" panose="020B0606030504020204" pitchFamily="34" charset="0"/>
                    <a:cs typeface="Open Sans" panose="020B0606030504020204" pitchFamily="34" charset="0"/>
                  </a:rPr>
                  <a:t> is expected to increase by ?</a:t>
                </a:r>
              </a:p>
              <a:p>
                <a:pPr lvl="1"/>
                <a:r>
                  <a:rPr lang="en-US" dirty="0">
                    <a:latin typeface="Open Sans" panose="020B0606030504020204" pitchFamily="34" charset="0"/>
                    <a:ea typeface="Open Sans" panose="020B0606030504020204" pitchFamily="34" charset="0"/>
                    <a:cs typeface="Open Sans" panose="020B0606030504020204" pitchFamily="34" charset="0"/>
                  </a:rPr>
                  <a:t>If </a:t>
                </a:r>
                <a:r>
                  <a:rPr lang="en-US" i="1" dirty="0">
                    <a:latin typeface="Open Sans" panose="020B0606030504020204" pitchFamily="34" charset="0"/>
                    <a:ea typeface="Open Sans" panose="020B0606030504020204" pitchFamily="34" charset="0"/>
                    <a:cs typeface="Open Sans" panose="020B0606030504020204" pitchFamily="34" charset="0"/>
                  </a:rPr>
                  <a:t>X</a:t>
                </a:r>
                <a:r>
                  <a:rPr lang="en-US" dirty="0">
                    <a:latin typeface="Open Sans" panose="020B0606030504020204" pitchFamily="34" charset="0"/>
                    <a:ea typeface="Open Sans" panose="020B0606030504020204" pitchFamily="34" charset="0"/>
                    <a:cs typeface="Open Sans" panose="020B0606030504020204" pitchFamily="34" charset="0"/>
                  </a:rPr>
                  <a:t> increases by 1, then the predicted value of </a:t>
                </a:r>
                <a:r>
                  <a:rPr lang="en-US" i="1" dirty="0">
                    <a:latin typeface="Open Sans" panose="020B0606030504020204" pitchFamily="34" charset="0"/>
                    <a:ea typeface="Open Sans" panose="020B0606030504020204" pitchFamily="34" charset="0"/>
                    <a:cs typeface="Open Sans" panose="020B0606030504020204" pitchFamily="34" charset="0"/>
                  </a:rPr>
                  <a:t>Y</a:t>
                </a:r>
                <a:r>
                  <a:rPr lang="en-US" dirty="0">
                    <a:latin typeface="Open Sans" panose="020B0606030504020204" pitchFamily="34" charset="0"/>
                    <a:ea typeface="Open Sans" panose="020B0606030504020204" pitchFamily="34" charset="0"/>
                    <a:cs typeface="Open Sans" panose="020B0606030504020204" pitchFamily="34" charset="0"/>
                  </a:rPr>
                  <a:t> increases by ?</a:t>
                </a:r>
              </a:p>
              <a:p>
                <a:pPr lvl="1"/>
                <a:endParaRPr lang="en-US" dirty="0"/>
              </a:p>
              <a:p>
                <a:endParaRPr lang="en-US" dirty="0"/>
              </a:p>
            </p:txBody>
          </p:sp>
        </mc:Choice>
        <mc:Fallback xmlns="">
          <p:sp>
            <p:nvSpPr>
              <p:cNvPr id="37890" name="Rectangle 3"/>
              <p:cNvSpPr>
                <a:spLocks noGrp="1" noRot="1" noChangeAspect="1" noMove="1" noResize="1" noEditPoints="1" noAdjustHandles="1" noChangeArrowheads="1" noChangeShapeType="1" noTextEdit="1"/>
              </p:cNvSpPr>
              <p:nvPr>
                <p:ph type="body" idx="1"/>
              </p:nvPr>
            </p:nvSpPr>
            <p:spPr>
              <a:xfrm>
                <a:off x="838200" y="2435225"/>
                <a:ext cx="10515600" cy="3414590"/>
              </a:xfrm>
              <a:blipFill>
                <a:blip r:embed="rId3"/>
                <a:stretch>
                  <a:fillRect l="-1043" t="-3030"/>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F0A950AE-A27A-497F-89BC-715A7F8E1D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F2B675-3BAF-420B-B2FC-1C2A1E07683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7" name="Object 3">
                <a:extLst>
                  <a:ext uri="{FF2B5EF4-FFF2-40B4-BE49-F238E27FC236}">
                    <a16:creationId xmlns:a16="http://schemas.microsoft.com/office/drawing/2014/main" id="{70DF4E2A-7629-DC4D-B412-2764846E0FD1}"/>
                  </a:ext>
                </a:extLst>
              </p:cNvPr>
              <p:cNvSpPr txBox="1"/>
              <p:nvPr/>
            </p:nvSpPr>
            <p:spPr bwMode="auto">
              <a:xfrm>
                <a:off x="4495800" y="1643856"/>
                <a:ext cx="3200400" cy="419100"/>
              </a:xfrm>
              <a:prstGeom prst="rect">
                <a:avLst/>
              </a:prstGeom>
              <a:noFill/>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acc>
                        <m:accPr>
                          <m:chr m:val="̂"/>
                          <m:ctrlP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e>
                      </m:acc>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oMath>
                  </m:oMathPara>
                </a14:m>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Object 3">
                <a:extLst>
                  <a:ext uri="{FF2B5EF4-FFF2-40B4-BE49-F238E27FC236}">
                    <a16:creationId xmlns:a16="http://schemas.microsoft.com/office/drawing/2014/main" id="{70DF4E2A-7629-DC4D-B412-2764846E0FD1}"/>
                  </a:ext>
                </a:extLst>
              </p:cNvPr>
              <p:cNvSpPr txBox="1">
                <a:spLocks noRot="1" noChangeAspect="1" noMove="1" noResize="1" noEditPoints="1" noAdjustHandles="1" noChangeArrowheads="1" noChangeShapeType="1" noTextEdit="1"/>
              </p:cNvSpPr>
              <p:nvPr/>
            </p:nvSpPr>
            <p:spPr bwMode="auto">
              <a:xfrm>
                <a:off x="4495800" y="1643856"/>
                <a:ext cx="3200400" cy="419100"/>
              </a:xfrm>
              <a:prstGeom prst="rect">
                <a:avLst/>
              </a:prstGeom>
              <a:blipFill>
                <a:blip r:embed="rId4"/>
                <a:stretch>
                  <a:fillRect b="-25000"/>
                </a:stretch>
              </a:blipFill>
            </p:spPr>
            <p:txBody>
              <a:bodyPr/>
              <a:lstStyle/>
              <a:p>
                <a:r>
                  <a:rPr lang="en-US">
                    <a:noFill/>
                  </a:rPr>
                  <a:t> </a:t>
                </a:r>
              </a:p>
            </p:txBody>
          </p:sp>
        </mc:Fallback>
      </mc:AlternateContent>
    </p:spTree>
    <p:extLst>
      <p:ext uri="{BB962C8B-B14F-4D97-AF65-F5344CB8AC3E}">
        <p14:creationId xmlns:p14="http://schemas.microsoft.com/office/powerpoint/2010/main" val="105698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89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89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Autofit/>
          </a:bodyPr>
          <a:lstStyle/>
          <a:p>
            <a:r>
              <a:rPr lang="en-US" dirty="0"/>
              <a:t>Interpreting the Intercept</a:t>
            </a:r>
            <a:endParaRPr dirty="0"/>
          </a:p>
        </p:txBody>
      </p:sp>
      <mc:AlternateContent xmlns:mc="http://schemas.openxmlformats.org/markup-compatibility/2006" xmlns:a14="http://schemas.microsoft.com/office/drawing/2010/main">
        <mc:Choice Requires="a14">
          <p:sp>
            <p:nvSpPr>
              <p:cNvPr id="95" name="Google Shape;95;p17"/>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Autofit/>
              </a:bodyPr>
              <a:lstStyle/>
              <a:p>
                <a:r>
                  <a:rPr lang="en-US" sz="2400" dirty="0"/>
                  <a:t>The intercept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0</m:t>
                        </m:r>
                      </m:sub>
                    </m:sSub>
                  </m:oMath>
                </a14:m>
                <a:r>
                  <a:rPr lang="en-US" sz="2400" dirty="0"/>
                  <a:t> tells the predicted value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oMath>
                </a14:m>
                <a:r>
                  <a:rPr lang="en-US" sz="2400" dirty="0"/>
                  <a:t> when </a:t>
                </a:r>
                <a:r>
                  <a:rPr lang="en-US" sz="2400" i="1" dirty="0"/>
                  <a:t>X</a:t>
                </a:r>
                <a:r>
                  <a:rPr lang="en-US" sz="2400" dirty="0"/>
                  <a:t> = 0.</a:t>
                </a:r>
              </a:p>
              <a:p>
                <a:r>
                  <a:rPr lang="en-US" sz="2400" u="sng" dirty="0"/>
                  <a:t>Note</a:t>
                </a:r>
                <a:r>
                  <a:rPr lang="en-US" sz="2400" dirty="0"/>
                  <a:t>: If zero is not in or near the range of values observed for X, then the intercept has no interpretation (i.e. it represents an extrapolation).</a:t>
                </a:r>
              </a:p>
              <a:p>
                <a:r>
                  <a:rPr lang="en-US" sz="2400" u="sng" dirty="0"/>
                  <a:t>Example</a:t>
                </a:r>
                <a:r>
                  <a:rPr lang="en-US" sz="2400" dirty="0"/>
                  <a:t>: Predicting the selling price of a house (Y) based on square footage (X)</a:t>
                </a:r>
              </a:p>
              <a:p>
                <a:pPr lvl="1"/>
                <a:r>
                  <a:rPr lang="en-US" dirty="0"/>
                  <a:t>It would not make sense to have house with 0 square feet, in this case the intercept would not have an interpretation.</a:t>
                </a:r>
              </a:p>
            </p:txBody>
          </p:sp>
        </mc:Choice>
        <mc:Fallback xmlns="">
          <p:sp>
            <p:nvSpPr>
              <p:cNvPr id="95" name="Google Shape;95;p17"/>
              <p:cNvSpPr txBox="1">
                <a:spLocks noGrp="1" noRot="1" noChangeAspect="1" noMove="1" noResize="1" noEditPoints="1" noAdjustHandles="1" noChangeArrowheads="1" noChangeShapeType="1" noTextEdit="1"/>
              </p:cNvSpPr>
              <p:nvPr>
                <p:ph type="body" idx="1"/>
              </p:nvPr>
            </p:nvSpPr>
            <p:spPr>
              <a:xfrm>
                <a:off x="415600" y="1688433"/>
                <a:ext cx="11360800" cy="4403600"/>
              </a:xfrm>
              <a:prstGeom prst="rect">
                <a:avLst/>
              </a:prstGeom>
              <a:blipFill>
                <a:blip r:embed="rId3"/>
                <a:stretch>
                  <a:fillRect r="-54"/>
                </a:stretch>
              </a:blipFill>
            </p:spPr>
            <p:txBody>
              <a:bodyPr/>
              <a:lstStyle/>
              <a:p>
                <a:r>
                  <a:rPr lang="en-US">
                    <a:noFill/>
                  </a:rPr>
                  <a:t> </a:t>
                </a:r>
              </a:p>
            </p:txBody>
          </p:sp>
        </mc:Fallback>
      </mc:AlternateContent>
    </p:spTree>
    <p:extLst>
      <p:ext uri="{BB962C8B-B14F-4D97-AF65-F5344CB8AC3E}">
        <p14:creationId xmlns:p14="http://schemas.microsoft.com/office/powerpoint/2010/main" val="299102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Autofit/>
          </a:bodyPr>
          <a:lstStyle/>
          <a:p>
            <a:r>
              <a:rPr lang="en"/>
              <a:t>Standardizing Variables</a:t>
            </a:r>
            <a:endParaRPr/>
          </a:p>
        </p:txBody>
      </p:sp>
      <p:sp>
        <p:nvSpPr>
          <p:cNvPr id="146" name="Google Shape;146;p24"/>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Autofit/>
          </a:bodyPr>
          <a:lstStyle/>
          <a:p>
            <a:pPr marL="0" indent="0">
              <a:buNone/>
            </a:pPr>
            <a:r>
              <a:rPr lang="en" dirty="0"/>
              <a:t>We might rescale all variables in the equation to </a:t>
            </a:r>
            <a:r>
              <a:rPr lang="en" b="1" dirty="0"/>
              <a:t>have a mean of 0.0 and a standard deviation of 1.0 </a:t>
            </a:r>
            <a:r>
              <a:rPr lang="en" dirty="0"/>
              <a:t>before running a regression analysis. </a:t>
            </a:r>
            <a:endParaRPr dirty="0"/>
          </a:p>
          <a:p>
            <a:pPr marL="0" indent="0">
              <a:spcBef>
                <a:spcPts val="2133"/>
              </a:spcBef>
              <a:buNone/>
            </a:pPr>
            <a:r>
              <a:rPr lang="en" dirty="0"/>
              <a:t>Why might it be useful to standardize variables? What is the purpose of standardization?</a:t>
            </a:r>
          </a:p>
          <a:p>
            <a:pPr marL="0" indent="0">
              <a:spcBef>
                <a:spcPts val="2133"/>
              </a:spcBef>
              <a:buNone/>
            </a:pPr>
            <a:r>
              <a:rPr lang="en" dirty="0"/>
              <a:t>The most common reason to use standardized coefficients is in order to have </a:t>
            </a:r>
            <a:r>
              <a:rPr lang="en" b="1" dirty="0"/>
              <a:t>a common scale</a:t>
            </a:r>
            <a:r>
              <a:rPr lang="en" dirty="0"/>
              <a:t> with which to evaluate the contribution of each of the independent variables (IVs). </a:t>
            </a:r>
            <a:endParaRPr dirty="0"/>
          </a:p>
          <a:p>
            <a:pPr>
              <a:spcBef>
                <a:spcPts val="2133"/>
              </a:spcBef>
            </a:pPr>
            <a:r>
              <a:rPr lang="en" u="sng" dirty="0"/>
              <a:t>Not necessary</a:t>
            </a:r>
            <a:r>
              <a:rPr lang="en" dirty="0"/>
              <a:t> to standardize the variables (</a:t>
            </a:r>
            <a:r>
              <a:rPr lang="en" u="sng" dirty="0"/>
              <a:t>Hayes, 2013</a:t>
            </a:r>
            <a:r>
              <a:rPr lang="en" dirty="0"/>
              <a:t>) since standardized coefficients are hard to interpret when dealing with interaction terms.</a:t>
            </a:r>
            <a:endParaRPr dirty="0"/>
          </a:p>
          <a:p>
            <a:pPr marL="0" indent="0">
              <a:spcBef>
                <a:spcPts val="2133"/>
              </a:spcBef>
              <a:buNone/>
            </a:pPr>
            <a:endParaRPr dirty="0"/>
          </a:p>
          <a:p>
            <a:pPr marL="0" indent="0">
              <a:spcBef>
                <a:spcPts val="2133"/>
              </a:spcBef>
              <a:spcAft>
                <a:spcPts val="2133"/>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415600" y="390167"/>
            <a:ext cx="11360800" cy="943200"/>
          </a:xfrm>
          <a:prstGeom prst="rect">
            <a:avLst/>
          </a:prstGeom>
        </p:spPr>
        <p:txBody>
          <a:bodyPr spcFirstLastPara="1" wrap="square" lIns="121900" tIns="121900" rIns="121900" bIns="121900" anchor="t" anchorCtr="0">
            <a:noAutofit/>
          </a:bodyPr>
          <a:lstStyle/>
          <a:p>
            <a:r>
              <a:rPr lang="en"/>
              <a:t>Interaction Effects with Centering</a:t>
            </a:r>
            <a:endParaRPr/>
          </a:p>
        </p:txBody>
      </p:sp>
      <p:sp>
        <p:nvSpPr>
          <p:cNvPr id="152" name="Google Shape;152;p25"/>
          <p:cNvSpPr txBox="1">
            <a:spLocks noGrp="1"/>
          </p:cNvSpPr>
          <p:nvPr>
            <p:ph type="body" idx="1"/>
          </p:nvPr>
        </p:nvSpPr>
        <p:spPr>
          <a:xfrm>
            <a:off x="415600" y="1383633"/>
            <a:ext cx="11481200" cy="5169600"/>
          </a:xfrm>
          <a:prstGeom prst="rect">
            <a:avLst/>
          </a:prstGeom>
        </p:spPr>
        <p:txBody>
          <a:bodyPr spcFirstLastPara="1" wrap="square" lIns="121900" tIns="121900" rIns="121900" bIns="121900" anchor="t" anchorCtr="0">
            <a:noAutofit/>
          </a:bodyPr>
          <a:lstStyle/>
          <a:p>
            <a:pPr marL="0" indent="0">
              <a:buNone/>
            </a:pPr>
            <a:r>
              <a:rPr lang="en" sz="2400" dirty="0"/>
              <a:t>Alternatively, we can </a:t>
            </a:r>
            <a:r>
              <a:rPr lang="en" sz="2400" dirty="0">
                <a:solidFill>
                  <a:schemeClr val="accent2"/>
                </a:solidFill>
              </a:rPr>
              <a:t>center continuous IVs first</a:t>
            </a:r>
            <a:r>
              <a:rPr lang="en" sz="2400" dirty="0"/>
              <a:t> (i.e. subtract the mean from each observation), then </a:t>
            </a:r>
            <a:r>
              <a:rPr lang="en" sz="2400" dirty="0">
                <a:solidFill>
                  <a:schemeClr val="accent2"/>
                </a:solidFill>
              </a:rPr>
              <a:t>compute the interaction term and estimate the model</a:t>
            </a:r>
            <a:r>
              <a:rPr lang="en" sz="2400" dirty="0"/>
              <a:t>. Centering is a good idea to avoid having to interpret the effects of β when </a:t>
            </a:r>
            <a:r>
              <a:rPr lang="en" sz="2400" i="1" dirty="0"/>
              <a:t>X = 0.</a:t>
            </a:r>
            <a:endParaRPr sz="2400" dirty="0"/>
          </a:p>
          <a:p>
            <a:pPr indent="-440256">
              <a:spcBef>
                <a:spcPts val="2133"/>
              </a:spcBef>
              <a:buSzPts val="1600"/>
            </a:pPr>
            <a:r>
              <a:rPr lang="en" sz="2000" dirty="0"/>
              <a:t>β (slope) can be interpreted as the average change in DEL when (PTSS−mean(PTSS)) increases by 1 unit, which is equivalent to the average change in DEL when PTSS increases by 1 unit. Hence, when we center the IV, the </a:t>
            </a:r>
            <a:r>
              <a:rPr lang="en" sz="2000" dirty="0">
                <a:solidFill>
                  <a:schemeClr val="accent1"/>
                </a:solidFill>
              </a:rPr>
              <a:t>interpretation of β remains the same</a:t>
            </a:r>
            <a:r>
              <a:rPr lang="en" sz="2000" dirty="0"/>
              <a:t>.</a:t>
            </a:r>
            <a:endParaRPr sz="2000" dirty="0"/>
          </a:p>
          <a:p>
            <a:pPr indent="-440256">
              <a:spcBef>
                <a:spcPts val="2133"/>
              </a:spcBef>
              <a:spcAft>
                <a:spcPts val="2133"/>
              </a:spcAft>
              <a:buSzPts val="1600"/>
            </a:pPr>
            <a:r>
              <a:rPr lang="en" sz="2000" dirty="0"/>
              <a:t>Note that the </a:t>
            </a:r>
            <a:r>
              <a:rPr lang="en" sz="2000" dirty="0">
                <a:solidFill>
                  <a:schemeClr val="accent1"/>
                </a:solidFill>
              </a:rPr>
              <a:t>intercept parameter</a:t>
            </a:r>
            <a:r>
              <a:rPr lang="en" sz="2000" dirty="0"/>
              <a:t> has changed. Using the centered variable, the interpretation of β</a:t>
            </a:r>
            <a:r>
              <a:rPr lang="en" sz="2000" baseline="-25000" dirty="0"/>
              <a:t>0</a:t>
            </a:r>
            <a:r>
              <a:rPr lang="en" sz="2000" dirty="0"/>
              <a:t> is now the mean level of DEL for children who have PTSS scores that are equal to the sample average.</a:t>
            </a:r>
            <a:endParaRPr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Ecology 16x9">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 ecology education photo presentation.potx" id="{C2041BFC-79DD-469A-9C9C-CE3A45FF64F3}" vid="{F6D325B2-35D9-40C5-B4CD-C0A8483D5659}"/>
    </a:ext>
  </a:extLst>
</a:theme>
</file>

<file path=ppt/theme/theme3.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89A7FC12CB50A4097C486CD8CD69117" ma:contentTypeVersion="17" ma:contentTypeDescription="Create a new document." ma:contentTypeScope="" ma:versionID="d5169315067fde8f6a676fe42e672cd8">
  <xsd:schema xmlns:xsd="http://www.w3.org/2001/XMLSchema" xmlns:xs="http://www.w3.org/2001/XMLSchema" xmlns:p="http://schemas.microsoft.com/office/2006/metadata/properties" xmlns:ns3="8af2c334-a430-41de-afde-7e5b02016b08" xmlns:ns4="c4f41175-a8a9-44da-a6ab-b9a6b5c297b1" targetNamespace="http://schemas.microsoft.com/office/2006/metadata/properties" ma:root="true" ma:fieldsID="9343b14b4f77800e4a8e0d0a8f49f418" ns3:_="" ns4:_="">
    <xsd:import namespace="8af2c334-a430-41de-afde-7e5b02016b08"/>
    <xsd:import namespace="c4f41175-a8a9-44da-a6ab-b9a6b5c297b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ServiceDateTaken" minOccurs="0"/>
                <xsd:element ref="ns3:MediaServiceLocation" minOccurs="0"/>
                <xsd:element ref="ns3:MediaLengthInSeconds" minOccurs="0"/>
                <xsd:element ref="ns4:SharedWithUsers" minOccurs="0"/>
                <xsd:element ref="ns4:SharedWithDetails" minOccurs="0"/>
                <xsd:element ref="ns4:SharingHintHash"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f2c334-a430-41de-afde-7e5b02016b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4f41175-a8a9-44da-a6ab-b9a6b5c297b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8af2c334-a430-41de-afde-7e5b02016b08" xsi:nil="true"/>
  </documentManagement>
</p:properties>
</file>

<file path=customXml/itemProps1.xml><?xml version="1.0" encoding="utf-8"?>
<ds:datastoreItem xmlns:ds="http://schemas.openxmlformats.org/officeDocument/2006/customXml" ds:itemID="{837469C8-4C15-4679-B650-F83D01A518D6}">
  <ds:schemaRefs>
    <ds:schemaRef ds:uri="http://schemas.microsoft.com/sharepoint/v3/contenttype/forms"/>
  </ds:schemaRefs>
</ds:datastoreItem>
</file>

<file path=customXml/itemProps2.xml><?xml version="1.0" encoding="utf-8"?>
<ds:datastoreItem xmlns:ds="http://schemas.openxmlformats.org/officeDocument/2006/customXml" ds:itemID="{62F4402D-EC1A-4DD1-8E40-612B5C8288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f2c334-a430-41de-afde-7e5b02016b08"/>
    <ds:schemaRef ds:uri="c4f41175-a8a9-44da-a6ab-b9a6b5c297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810F4C-18B1-4B48-A11D-E86AA8896587}">
  <ds:schemaRefs>
    <ds:schemaRef ds:uri="http://schemas.openxmlformats.org/package/2006/metadata/core-properties"/>
    <ds:schemaRef ds:uri="http://schemas.microsoft.com/office/2006/documentManagement/types"/>
    <ds:schemaRef ds:uri="http://purl.org/dc/terms/"/>
    <ds:schemaRef ds:uri="http://schemas.microsoft.com/office/2006/metadata/properties"/>
    <ds:schemaRef ds:uri="http://schemas.microsoft.com/office/infopath/2007/PartnerControls"/>
    <ds:schemaRef ds:uri="http://purl.org/dc/elements/1.1/"/>
    <ds:schemaRef ds:uri="c4f41175-a8a9-44da-a6ab-b9a6b5c297b1"/>
    <ds:schemaRef ds:uri="8af2c334-a430-41de-afde-7e5b02016b0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1607</TotalTime>
  <Words>2431</Words>
  <Application>Microsoft Office PowerPoint</Application>
  <PresentationFormat>Widescreen</PresentationFormat>
  <Paragraphs>231</Paragraphs>
  <Slides>36</Slides>
  <Notes>23</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36</vt:i4>
      </vt:variant>
    </vt:vector>
  </HeadingPairs>
  <TitlesOfParts>
    <vt:vector size="52" baseType="lpstr">
      <vt:lpstr>Arial</vt:lpstr>
      <vt:lpstr>Calibri</vt:lpstr>
      <vt:lpstr>Calibri Light</vt:lpstr>
      <vt:lpstr>Cambria Math</vt:lpstr>
      <vt:lpstr>Corbel</vt:lpstr>
      <vt:lpstr>Garamond</vt:lpstr>
      <vt:lpstr>Open Sans</vt:lpstr>
      <vt:lpstr>PT Sans Narrow</vt:lpstr>
      <vt:lpstr>Sagona Book</vt:lpstr>
      <vt:lpstr>Sagona ExtraLight</vt:lpstr>
      <vt:lpstr>Symbol</vt:lpstr>
      <vt:lpstr>Times New Roman</vt:lpstr>
      <vt:lpstr>SavonVTI</vt:lpstr>
      <vt:lpstr>Ecology 16x9</vt:lpstr>
      <vt:lpstr>Tropic</vt:lpstr>
      <vt:lpstr>Office Theme</vt:lpstr>
      <vt:lpstr>Research Methods Mediation, Moderation and Conditional Process Models</vt:lpstr>
      <vt:lpstr>PowerPoint Presentation</vt:lpstr>
      <vt:lpstr>PowerPoint Presentation</vt:lpstr>
      <vt:lpstr>The Process Macro by Andrew Hayes</vt:lpstr>
      <vt:lpstr>Ordinary Least Squares Regression</vt:lpstr>
      <vt:lpstr>Interpretation of Regression Equation</vt:lpstr>
      <vt:lpstr>Interpreting the Intercept</vt:lpstr>
      <vt:lpstr>Standardizing Variables</vt:lpstr>
      <vt:lpstr>Interaction Effects with Centering</vt:lpstr>
      <vt:lpstr>Including an Interaction Term</vt:lpstr>
      <vt:lpstr>NSCAW I Example</vt:lpstr>
      <vt:lpstr>c</vt:lpstr>
      <vt:lpstr>PowerPoint Presentation</vt:lpstr>
      <vt:lpstr>Interaction Term = Cross‐Product Term</vt:lpstr>
      <vt:lpstr>Interaction: E(DEL)=β0+β1PTSS+β2DEPRESS + β3PTSS*DEPRESS + ϵ </vt:lpstr>
      <vt:lpstr>Compare Hayes book with R result</vt:lpstr>
      <vt:lpstr>Interpretation of the Intercept</vt:lpstr>
      <vt:lpstr>Interpretation of Regression Coefficients (Main Effects)</vt:lpstr>
      <vt:lpstr>Interpretation of the Interaction Term</vt:lpstr>
      <vt:lpstr>Alternatively:</vt:lpstr>
      <vt:lpstr>PowerPoint Presentation</vt:lpstr>
      <vt:lpstr>PowerPoint Presentation</vt:lpstr>
      <vt:lpstr>I used these methods in the following paper</vt:lpstr>
      <vt:lpstr>What is Mediation? </vt:lpstr>
      <vt:lpstr>What is Mediation? </vt:lpstr>
      <vt:lpstr>Conceptualizing a Mediation Process</vt:lpstr>
      <vt:lpstr>Demonstrating Causation​</vt:lpstr>
      <vt:lpstr>What is Mediation? </vt:lpstr>
      <vt:lpstr>Path diagrams</vt:lpstr>
      <vt:lpstr>PowerPoint Presentation</vt:lpstr>
      <vt:lpstr>No Mediation, Partial Mediation &amp; Full Mediation</vt:lpstr>
      <vt:lpstr>Simple Linear Regression (in a diagram) </vt:lpstr>
      <vt:lpstr>PowerPoint Presentation</vt:lpstr>
      <vt:lpstr>Mediation Model Based on Stress Theory</vt:lpstr>
      <vt:lpstr>PowerPoint Presentation</vt:lpstr>
      <vt:lpstr>What about Suppression?</vt:lpstr>
    </vt:vector>
  </TitlesOfParts>
  <Company>The Ohio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Barboza-Salerno, Gia</dc:creator>
  <cp:lastModifiedBy>Barboza-Salerno, Gia</cp:lastModifiedBy>
  <cp:revision>5</cp:revision>
  <cp:lastPrinted>2024-01-18T17:08:27Z</cp:lastPrinted>
  <dcterms:created xsi:type="dcterms:W3CDTF">2024-01-17T12:43:46Z</dcterms:created>
  <dcterms:modified xsi:type="dcterms:W3CDTF">2024-01-18T17:09:52Z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0x010100A89A7FC12CB50A4097C486CD8CD69117</vt:lpwstr>
  </property>
</Properties>
</file>