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1202" r:id="rId20"/>
    <p:sldId id="1204" r:id="rId21"/>
    <p:sldId id="1205" r:id="rId22"/>
    <p:sldId id="272" r:id="rId23"/>
    <p:sldId id="273" r:id="rId24"/>
    <p:sldId id="1201" r:id="rId25"/>
    <p:sldId id="1199" r:id="rId26"/>
    <p:sldId id="274" r:id="rId27"/>
    <p:sldId id="276" r:id="rId28"/>
    <p:sldId id="296" r:id="rId29"/>
    <p:sldId id="1173" r:id="rId30"/>
    <p:sldId id="1174" r:id="rId31"/>
    <p:sldId id="1175" r:id="rId32"/>
    <p:sldId id="313" r:id="rId33"/>
    <p:sldId id="1178" r:id="rId34"/>
    <p:sldId id="1179" r:id="rId35"/>
    <p:sldId id="301" r:id="rId36"/>
    <p:sldId id="302" r:id="rId37"/>
    <p:sldId id="1180" r:id="rId38"/>
    <p:sldId id="1207" r:id="rId39"/>
    <p:sldId id="306" r:id="rId40"/>
    <p:sldId id="288" r:id="rId41"/>
    <p:sldId id="307" r:id="rId42"/>
    <p:sldId id="308" r:id="rId43"/>
    <p:sldId id="309" r:id="rId44"/>
    <p:sldId id="310" r:id="rId45"/>
    <p:sldId id="1182" r:id="rId46"/>
    <p:sldId id="289" r:id="rId47"/>
    <p:sldId id="291" r:id="rId48"/>
    <p:sldId id="290" r:id="rId49"/>
    <p:sldId id="1183" r:id="rId50"/>
    <p:sldId id="311" r:id="rId51"/>
    <p:sldId id="292" r:id="rId52"/>
    <p:sldId id="1184" r:id="rId53"/>
    <p:sldId id="293" r:id="rId54"/>
    <p:sldId id="283" r:id="rId55"/>
    <p:sldId id="294" r:id="rId56"/>
    <p:sldId id="284" r:id="rId57"/>
    <p:sldId id="285" r:id="rId58"/>
    <p:sldId id="318" r:id="rId59"/>
    <p:sldId id="1208" r:id="rId60"/>
    <p:sldId id="468" r:id="rId61"/>
    <p:sldId id="729" r:id="rId62"/>
    <p:sldId id="436" r:id="rId63"/>
    <p:sldId id="437" r:id="rId64"/>
    <p:sldId id="482" r:id="rId65"/>
    <p:sldId id="435" r:id="rId66"/>
    <p:sldId id="765" r:id="rId67"/>
    <p:sldId id="1209" r:id="rId68"/>
    <p:sldId id="741" r:id="rId69"/>
    <p:sldId id="676" r:id="rId70"/>
    <p:sldId id="390" r:id="rId71"/>
    <p:sldId id="478" r:id="rId72"/>
    <p:sldId id="38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9CC2C-B117-4F1E-ADC0-F9873121B163}" v="883" dt="2023-10-17T15:16:28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01589-A7AB-4B38-9636-83BDFB4562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17045-28FB-4818-88E1-6C881253EE46}">
      <dgm:prSet custT="1"/>
      <dgm:spPr/>
      <dgm:t>
        <a:bodyPr/>
        <a:lstStyle/>
        <a:p>
          <a:r>
            <a:rPr lang="en-US" sz="2000" dirty="0" err="1"/>
            <a:t>cov</a:t>
          </a:r>
          <a:r>
            <a:rPr lang="en-US" sz="2000" dirty="0"/>
            <a:t>(X,Y) &gt; 0 </a:t>
          </a:r>
          <a:r>
            <a:rPr lang="en-US" sz="2000" dirty="0">
              <a:sym typeface="Wingdings" panose="05000000000000000000" pitchFamily="2" charset="2"/>
            </a:rPr>
            <a:t></a:t>
          </a:r>
          <a:r>
            <a:rPr lang="en-US" sz="2000" dirty="0"/>
            <a:t> X and Y are positively correlated</a:t>
          </a:r>
        </a:p>
      </dgm:t>
    </dgm:pt>
    <dgm:pt modelId="{6AF7D822-FF40-4DF1-93C1-A8C0E56E1AFA}" type="parTrans" cxnId="{D6BB6852-AA13-487C-B199-9F36ED8C51F8}">
      <dgm:prSet/>
      <dgm:spPr/>
      <dgm:t>
        <a:bodyPr/>
        <a:lstStyle/>
        <a:p>
          <a:endParaRPr lang="en-US"/>
        </a:p>
      </dgm:t>
    </dgm:pt>
    <dgm:pt modelId="{2EA2DB50-6AF0-45EA-BAE5-C63007AEDE1D}" type="sibTrans" cxnId="{D6BB6852-AA13-487C-B199-9F36ED8C51F8}">
      <dgm:prSet/>
      <dgm:spPr/>
      <dgm:t>
        <a:bodyPr/>
        <a:lstStyle/>
        <a:p>
          <a:endParaRPr lang="en-US"/>
        </a:p>
      </dgm:t>
    </dgm:pt>
    <dgm:pt modelId="{30F3931F-7DB6-480E-85B0-5F10B533C5A8}">
      <dgm:prSet custT="1"/>
      <dgm:spPr/>
      <dgm:t>
        <a:bodyPr/>
        <a:lstStyle/>
        <a:p>
          <a:r>
            <a:rPr lang="en-US" sz="2000" dirty="0" err="1"/>
            <a:t>cov</a:t>
          </a:r>
          <a:r>
            <a:rPr lang="en-US" sz="2000" dirty="0"/>
            <a:t>(X,Y) &lt; 0 </a:t>
          </a:r>
          <a:r>
            <a:rPr lang="en-US" sz="2000" dirty="0">
              <a:sym typeface="Wingdings" panose="05000000000000000000" pitchFamily="2" charset="2"/>
            </a:rPr>
            <a:t></a:t>
          </a:r>
          <a:r>
            <a:rPr lang="en-US" sz="2000" dirty="0">
              <a:solidFill>
                <a:schemeClr val="tx1"/>
              </a:solidFill>
            </a:rPr>
            <a:t> </a:t>
          </a:r>
          <a:r>
            <a:rPr lang="en-US" sz="2000" dirty="0"/>
            <a:t>X and Y are inversely correlated</a:t>
          </a:r>
        </a:p>
      </dgm:t>
    </dgm:pt>
    <dgm:pt modelId="{4F25E870-508B-4F79-8D73-E61360CC3162}" type="parTrans" cxnId="{3D641764-93FF-4B8D-B187-6D826AE6C785}">
      <dgm:prSet/>
      <dgm:spPr/>
      <dgm:t>
        <a:bodyPr/>
        <a:lstStyle/>
        <a:p>
          <a:endParaRPr lang="en-US"/>
        </a:p>
      </dgm:t>
    </dgm:pt>
    <dgm:pt modelId="{1C0493DF-036E-4135-9950-A53DA0C87BFA}" type="sibTrans" cxnId="{3D641764-93FF-4B8D-B187-6D826AE6C785}">
      <dgm:prSet/>
      <dgm:spPr/>
      <dgm:t>
        <a:bodyPr/>
        <a:lstStyle/>
        <a:p>
          <a:endParaRPr lang="en-US"/>
        </a:p>
      </dgm:t>
    </dgm:pt>
    <dgm:pt modelId="{0B1C0C58-1EF1-4F17-A7B6-10E1FC3C99B8}">
      <dgm:prSet custT="1"/>
      <dgm:spPr/>
      <dgm:t>
        <a:bodyPr/>
        <a:lstStyle/>
        <a:p>
          <a:r>
            <a:rPr lang="en-US" sz="2000" dirty="0" err="1"/>
            <a:t>cov</a:t>
          </a:r>
          <a:r>
            <a:rPr lang="en-US" sz="2000" dirty="0"/>
            <a:t>(X,Y) = 0 </a:t>
          </a:r>
          <a:r>
            <a:rPr lang="en-US" sz="2000" dirty="0">
              <a:sym typeface="Wingdings" panose="05000000000000000000" pitchFamily="2" charset="2"/>
            </a:rPr>
            <a:t></a:t>
          </a:r>
          <a:r>
            <a:rPr lang="en-US" sz="2000" dirty="0"/>
            <a:t> X and Y are independent, or uncorrelated</a:t>
          </a:r>
        </a:p>
      </dgm:t>
    </dgm:pt>
    <dgm:pt modelId="{17600C08-B89D-4166-A2F9-2BF1C863630C}" type="parTrans" cxnId="{8530520B-4A9B-4631-88E7-EFF26DD449A3}">
      <dgm:prSet/>
      <dgm:spPr/>
      <dgm:t>
        <a:bodyPr/>
        <a:lstStyle/>
        <a:p>
          <a:endParaRPr lang="en-US"/>
        </a:p>
      </dgm:t>
    </dgm:pt>
    <dgm:pt modelId="{3B1F0E69-559E-42BC-9A18-6229087CD319}" type="sibTrans" cxnId="{8530520B-4A9B-4631-88E7-EFF26DD449A3}">
      <dgm:prSet/>
      <dgm:spPr/>
      <dgm:t>
        <a:bodyPr/>
        <a:lstStyle/>
        <a:p>
          <a:endParaRPr lang="en-US"/>
        </a:p>
      </dgm:t>
    </dgm:pt>
    <dgm:pt modelId="{03C578B1-3675-4D34-B088-0684D894EB2B}" type="pres">
      <dgm:prSet presAssocID="{D6401589-A7AB-4B38-9636-83BDFB45624C}" presName="linear" presStyleCnt="0">
        <dgm:presLayoutVars>
          <dgm:animLvl val="lvl"/>
          <dgm:resizeHandles val="exact"/>
        </dgm:presLayoutVars>
      </dgm:prSet>
      <dgm:spPr/>
    </dgm:pt>
    <dgm:pt modelId="{835DCBA9-6AA4-4F95-BA7D-FD4E5AAB0827}" type="pres">
      <dgm:prSet presAssocID="{1C417045-28FB-4818-88E1-6C881253EE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1C585F-6BE3-4A69-AEA4-AC9BAC73FECB}" type="pres">
      <dgm:prSet presAssocID="{2EA2DB50-6AF0-45EA-BAE5-C63007AEDE1D}" presName="spacer" presStyleCnt="0"/>
      <dgm:spPr/>
    </dgm:pt>
    <dgm:pt modelId="{82E3281D-6BEE-4F09-BFB0-B2A59AC5A9A5}" type="pres">
      <dgm:prSet presAssocID="{30F3931F-7DB6-480E-85B0-5F10B533C5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F01E34-0835-4898-9598-DCBCDB677A48}" type="pres">
      <dgm:prSet presAssocID="{1C0493DF-036E-4135-9950-A53DA0C87BFA}" presName="spacer" presStyleCnt="0"/>
      <dgm:spPr/>
    </dgm:pt>
    <dgm:pt modelId="{07676FB8-9069-41E2-B804-810EBC751492}" type="pres">
      <dgm:prSet presAssocID="{0B1C0C58-1EF1-4F17-A7B6-10E1FC3C99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30520B-4A9B-4631-88E7-EFF26DD449A3}" srcId="{D6401589-A7AB-4B38-9636-83BDFB45624C}" destId="{0B1C0C58-1EF1-4F17-A7B6-10E1FC3C99B8}" srcOrd="2" destOrd="0" parTransId="{17600C08-B89D-4166-A2F9-2BF1C863630C}" sibTransId="{3B1F0E69-559E-42BC-9A18-6229087CD319}"/>
    <dgm:cxn modelId="{B5B82E3E-6A7E-4495-991C-E8DF5018EA99}" type="presOf" srcId="{0B1C0C58-1EF1-4F17-A7B6-10E1FC3C99B8}" destId="{07676FB8-9069-41E2-B804-810EBC751492}" srcOrd="0" destOrd="0" presId="urn:microsoft.com/office/officeart/2005/8/layout/vList2"/>
    <dgm:cxn modelId="{343F6741-FC54-411C-B716-F7479A3FE284}" type="presOf" srcId="{30F3931F-7DB6-480E-85B0-5F10B533C5A8}" destId="{82E3281D-6BEE-4F09-BFB0-B2A59AC5A9A5}" srcOrd="0" destOrd="0" presId="urn:microsoft.com/office/officeart/2005/8/layout/vList2"/>
    <dgm:cxn modelId="{3D641764-93FF-4B8D-B187-6D826AE6C785}" srcId="{D6401589-A7AB-4B38-9636-83BDFB45624C}" destId="{30F3931F-7DB6-480E-85B0-5F10B533C5A8}" srcOrd="1" destOrd="0" parTransId="{4F25E870-508B-4F79-8D73-E61360CC3162}" sibTransId="{1C0493DF-036E-4135-9950-A53DA0C87BFA}"/>
    <dgm:cxn modelId="{D6BB6852-AA13-487C-B199-9F36ED8C51F8}" srcId="{D6401589-A7AB-4B38-9636-83BDFB45624C}" destId="{1C417045-28FB-4818-88E1-6C881253EE46}" srcOrd="0" destOrd="0" parTransId="{6AF7D822-FF40-4DF1-93C1-A8C0E56E1AFA}" sibTransId="{2EA2DB50-6AF0-45EA-BAE5-C63007AEDE1D}"/>
    <dgm:cxn modelId="{9501C176-66DC-4D98-98A0-66AC7EB6CFB5}" type="presOf" srcId="{D6401589-A7AB-4B38-9636-83BDFB45624C}" destId="{03C578B1-3675-4D34-B088-0684D894EB2B}" srcOrd="0" destOrd="0" presId="urn:microsoft.com/office/officeart/2005/8/layout/vList2"/>
    <dgm:cxn modelId="{4FDFACEF-177D-4807-8EAD-2A054BD65AFC}" type="presOf" srcId="{1C417045-28FB-4818-88E1-6C881253EE46}" destId="{835DCBA9-6AA4-4F95-BA7D-FD4E5AAB0827}" srcOrd="0" destOrd="0" presId="urn:microsoft.com/office/officeart/2005/8/layout/vList2"/>
    <dgm:cxn modelId="{9E727835-5D33-446C-99DF-C3E6C5B53CBE}" type="presParOf" srcId="{03C578B1-3675-4D34-B088-0684D894EB2B}" destId="{835DCBA9-6AA4-4F95-BA7D-FD4E5AAB0827}" srcOrd="0" destOrd="0" presId="urn:microsoft.com/office/officeart/2005/8/layout/vList2"/>
    <dgm:cxn modelId="{B5410610-9951-47D0-8738-35983CD67125}" type="presParOf" srcId="{03C578B1-3675-4D34-B088-0684D894EB2B}" destId="{EB1C585F-6BE3-4A69-AEA4-AC9BAC73FECB}" srcOrd="1" destOrd="0" presId="urn:microsoft.com/office/officeart/2005/8/layout/vList2"/>
    <dgm:cxn modelId="{3F0A8A25-21E5-41F1-A887-DE7B7CB50041}" type="presParOf" srcId="{03C578B1-3675-4D34-B088-0684D894EB2B}" destId="{82E3281D-6BEE-4F09-BFB0-B2A59AC5A9A5}" srcOrd="2" destOrd="0" presId="urn:microsoft.com/office/officeart/2005/8/layout/vList2"/>
    <dgm:cxn modelId="{CBC73D3B-68A3-4016-BA08-017AC9EB064D}" type="presParOf" srcId="{03C578B1-3675-4D34-B088-0684D894EB2B}" destId="{B5F01E34-0835-4898-9598-DCBCDB677A48}" srcOrd="3" destOrd="0" presId="urn:microsoft.com/office/officeart/2005/8/layout/vList2"/>
    <dgm:cxn modelId="{B6533F7F-EDFC-4F4A-BCD5-7024E2214824}" type="presParOf" srcId="{03C578B1-3675-4D34-B088-0684D894EB2B}" destId="{07676FB8-9069-41E2-B804-810EBC7514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DCBA9-6AA4-4F95-BA7D-FD4E5AAB0827}">
      <dsp:nvSpPr>
        <dsp:cNvPr id="0" name=""/>
        <dsp:cNvSpPr/>
      </dsp:nvSpPr>
      <dsp:spPr>
        <a:xfrm>
          <a:off x="0" y="14271"/>
          <a:ext cx="5332657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cov</a:t>
          </a:r>
          <a:r>
            <a:rPr lang="en-US" sz="2000" kern="1200" dirty="0"/>
            <a:t>(X,Y) &gt; 0 </a:t>
          </a:r>
          <a:r>
            <a:rPr lang="en-US" sz="2000" kern="1200" dirty="0">
              <a:sym typeface="Wingdings" panose="05000000000000000000" pitchFamily="2" charset="2"/>
            </a:rPr>
            <a:t></a:t>
          </a:r>
          <a:r>
            <a:rPr lang="en-US" sz="2000" kern="1200" dirty="0"/>
            <a:t> X and Y are positively correlated</a:t>
          </a:r>
        </a:p>
      </dsp:txBody>
      <dsp:txXfrm>
        <a:off x="48433" y="62704"/>
        <a:ext cx="5235791" cy="895294"/>
      </dsp:txXfrm>
    </dsp:sp>
    <dsp:sp modelId="{82E3281D-6BEE-4F09-BFB0-B2A59AC5A9A5}">
      <dsp:nvSpPr>
        <dsp:cNvPr id="0" name=""/>
        <dsp:cNvSpPr/>
      </dsp:nvSpPr>
      <dsp:spPr>
        <a:xfrm>
          <a:off x="0" y="1159072"/>
          <a:ext cx="5332657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cov</a:t>
          </a:r>
          <a:r>
            <a:rPr lang="en-US" sz="2000" kern="1200" dirty="0"/>
            <a:t>(X,Y) &lt; 0 </a:t>
          </a:r>
          <a:r>
            <a:rPr lang="en-US" sz="2000" kern="1200" dirty="0">
              <a:sym typeface="Wingdings" panose="05000000000000000000" pitchFamily="2" charset="2"/>
            </a:rPr>
            <a:t>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/>
            <a:t>X and Y are inversely correlated</a:t>
          </a:r>
        </a:p>
      </dsp:txBody>
      <dsp:txXfrm>
        <a:off x="48433" y="1207505"/>
        <a:ext cx="5235791" cy="895294"/>
      </dsp:txXfrm>
    </dsp:sp>
    <dsp:sp modelId="{07676FB8-9069-41E2-B804-810EBC751492}">
      <dsp:nvSpPr>
        <dsp:cNvPr id="0" name=""/>
        <dsp:cNvSpPr/>
      </dsp:nvSpPr>
      <dsp:spPr>
        <a:xfrm>
          <a:off x="0" y="2303872"/>
          <a:ext cx="5332657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cov</a:t>
          </a:r>
          <a:r>
            <a:rPr lang="en-US" sz="2000" kern="1200" dirty="0"/>
            <a:t>(X,Y) = 0 </a:t>
          </a:r>
          <a:r>
            <a:rPr lang="en-US" sz="2000" kern="1200" dirty="0">
              <a:sym typeface="Wingdings" panose="05000000000000000000" pitchFamily="2" charset="2"/>
            </a:rPr>
            <a:t></a:t>
          </a:r>
          <a:r>
            <a:rPr lang="en-US" sz="2000" kern="1200" dirty="0"/>
            <a:t> X and Y are independent, or uncorrelated</a:t>
          </a:r>
        </a:p>
      </dsp:txBody>
      <dsp:txXfrm>
        <a:off x="48433" y="2352305"/>
        <a:ext cx="5235791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A31E5-4EEA-4EAA-B755-07DFEB0226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D7A7F-D643-4EE3-8DED-64152687F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87016-2AD1-F945-B278-4FC7024D9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66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1ABD8-429F-0843-A4BB-8F3210ED3FB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131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Oftentimes the effects are very small, some a “significant” finding must be interpreted in light of effect sizes </a:t>
            </a:r>
            <a:r>
              <a:rPr lang="en-US" dirty="0">
                <a:sym typeface="Wingdings" panose="05000000000000000000" pitchFamily="2" charset="2"/>
              </a:rPr>
              <a:t> small effect sizes means that it works that way for some people not many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Oftentimes the effect of one factor on another is indirect, but you are observing a direct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Oftentimes these relationships are taken to be deterministic when they are probabilistic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D021D-2B26-4719-9098-EA777E5221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CF59C2-7033-4B4D-ACA3-71A130EDE9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D021D-2B26-4719-9098-EA777E5221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5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0B4696-DFC8-FB46-A1DF-F97D43962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F2F4D-8EC6-9345-AF53-F3EF8F0CFB3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480F8C33-05C3-5947-A30D-35CB98131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A586131D-254E-9C4F-A2C7-DD205EF2F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7600" y="3253979"/>
            <a:ext cx="6705600" cy="3136106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23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87016-2AD1-F945-B278-4FC7024D9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0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87016-2AD1-F945-B278-4FC7024D9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17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093AFD-DD51-0A4A-A280-84120DE717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9D954F-4992-8F4C-884F-D9FF9D1B167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D3B00AE-3DF3-2C47-8260-495E1EF93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884AF71-C3E1-2C4A-A9EB-FD20FECC2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EACCFB-DF48-EB44-86E1-B24AE8224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9480A7-E6F8-C84A-8D66-DF060D449AF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296E84F-CF2B-E24A-B804-633426D0B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B47E507-7E2F-9B48-9881-238AC80E6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1ABD8-429F-0843-A4BB-8F3210ED3F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13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1ABD8-429F-0843-A4BB-8F3210ED3F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36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1ABD8-429F-0843-A4BB-8F3210ED3F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80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1ABD8-429F-0843-A4BB-8F3210ED3FB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56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F986-840A-2BAB-274E-0B52A562B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E892D-3290-DB88-F961-42C404911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D0EF-C572-2F32-72E6-B0370728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039E-BD99-9015-C92C-BFDEE2F0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9D17-140C-3464-B65C-E5D6DB88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A359-CD1A-B9B2-F318-565DFE35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27176-C790-613F-0ECD-ECCB0388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0933-9819-6D55-B7D9-4A12F9C9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F2A3-29D4-F337-8F6B-512A49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B4CA-A4AB-41A0-BC2A-21D39B4F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C462E-8874-C655-2285-4BE0509C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926B2-7109-F232-54B5-597F7097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3789-941A-2BEC-6823-DA1AE27E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DE36-8ABF-26CC-5E8C-9B7A08E3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8C08-5D96-A29F-1280-C2486E7A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2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8E43-FA6F-7049-8234-88724302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C839-D6B5-5F41-9966-34A2A1F421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A45E8-63E4-164C-A896-7D180B01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651E-EA02-EC45-A29F-B08F1750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78563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25E4-9480-6646-B1CA-0D85C622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785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93E59-359E-DB47-940E-71808A60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78563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B1B4E1A-0D93-9A4A-95FA-98EB2A9F41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17359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11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00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7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51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58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48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9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6CF9-838C-3E6E-69BD-F27AE1C4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956C-C16A-8045-527B-36871C77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D9FB-ACB5-F93F-2A18-C1A0ABDA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5920-443A-6859-6BBD-CDA25949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3CD7-2287-FF47-E48F-5E443C1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3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51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41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932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4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04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017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C82C-D723-364A-8463-D876DD46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71D3687-734C-0E45-8EBE-BF2B19E4DA9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11582400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D093-394D-9E35-B296-03E20C79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11155-86D8-D7BC-E85D-AA97224C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A468-464D-F9E0-C32D-A14C8706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4BFD-7F7C-13EB-AB78-689A5872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CF3E-1990-0781-DC0D-E1A787D7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FD9-E19A-C285-BD15-F751CBA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7064-4AE4-AD1B-3BB2-F351D703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8615-9CA0-545A-52D2-8800AE1B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207F3-56A1-7F17-7D94-F3F263C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AFFB-E3FA-46F7-3D78-600CE87E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C061-F9D3-F46B-41E4-74ED2C01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95E4-7FC5-F12A-726B-AA7D8070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9520-3E73-264D-EE7E-BA77BF40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9DCDD-2C9C-C2BB-9905-9CE9F368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6EAC-0FF7-88B9-F4DE-7279D31A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38424-F77A-4835-3977-9C39B0588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FF28D-3EF3-47F5-D79C-5902EFB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CBC75-6469-6DDF-DFAB-8C8053F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B2161-1803-E2AF-A8A1-5EB663BE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2737-073C-2044-5E15-8B70D1BA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2537B-8438-F2B4-6B38-DF441669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16B6D-0DC0-6DFC-64D2-A1361E97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CD98B-6FC4-800D-2377-186623B1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D958A-CA76-CFE0-3DEE-A1AAD34B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68E6D-0828-8CA0-C3D8-C1287E6A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E1684-9EE8-AD39-6C7A-0E6DB6D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EC17-F841-36D2-E5EE-694064A1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A26E-5973-369F-23D1-38570257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32DA2-27DA-8EB9-9A73-92DF1426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F8C3-6FAB-3FA4-8584-AB11DBE5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C1FE-7122-BA0F-EDF8-5BF732B4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6A79B-C23E-CB58-40D7-E18450A5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436C-2644-03ED-DB1B-F02BA3D3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1D53F-055A-0556-C975-1951C1013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B9C8-5293-2E74-44DE-AD3E55CA8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5F50-898A-D093-DA90-F6550233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9B59-AAC9-20B4-E77D-165F37F9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8B0B-346C-B4A2-1DFD-E5140083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A6CAB-28B5-4DAF-618E-2DAFED9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9E3A-BEC7-8AF1-331F-93C59DFD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7ED3-F56E-9F33-8000-8A96D3105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D5AA-555E-40E6-A005-A48C949AF2F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C1C6-7CC6-86E5-907A-D0762892D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85EA-0E07-1AB7-5C85-162E101B1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60AA0-F6E4-43D3-AFEE-0C1F6BF61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understanding-the-t-distribution-in-r/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simplypsychology.org/z-score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9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65.e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60.emf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67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68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81F19-B502-2440-E915-9389BFC87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Week 9</a:t>
            </a:r>
            <a:br>
              <a:rPr lang="en-US" sz="7200" dirty="0"/>
            </a:br>
            <a:r>
              <a:rPr lang="en-US" sz="7200" dirty="0"/>
              <a:t>Testing Group 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CA3D0-4FDD-9398-3AD6-59D11668E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Stats I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3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7FE2-50FA-3315-ECA8-C769F043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A5EB9-7BF3-699D-5A37-7B03D6A8B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884" y="1539551"/>
                <a:ext cx="10515600" cy="4637412"/>
              </a:xfrm>
            </p:spPr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NimbusSanL-Regu"/>
                  </a:rPr>
                  <a:t>We measure the CBCL score of 40 randomly chosen children who were in foster care and get a mean score of 69. Suppose we know the standard deviation of CBCL scores in the population is 4. Find the 95% confidence interval of the true mean CBCL score of ALL children in the foster system.</a:t>
                </a:r>
              </a:p>
              <a:p>
                <a:pPr algn="l"/>
                <a:r>
                  <a:rPr lang="en-US" sz="1800" dirty="0">
                    <a:latin typeface="NimbusSanL-Regu"/>
                  </a:rPr>
                  <a:t>The point estimate of the sample mean,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=40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=69</m:t>
                    </m:r>
                  </m:oMath>
                </a14:m>
                <a:endParaRPr lang="en-US" sz="1800" dirty="0">
                  <a:latin typeface="NimbusSanL-Regu"/>
                </a:endParaRPr>
              </a:p>
              <a:p>
                <a:pPr algn="l"/>
                <a:r>
                  <a:rPr lang="en-US" sz="1800" dirty="0">
                    <a:latin typeface="NimbusSanL-Regu"/>
                  </a:rPr>
                  <a:t>The population standard deviation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800" dirty="0">
                  <a:latin typeface="NimbusSanL-Regu"/>
                </a:endParaRPr>
              </a:p>
              <a:p>
                <a:pPr algn="l"/>
                <a:endParaRPr lang="en-US" sz="1800" dirty="0">
                  <a:latin typeface="NimbusSanL-Regu"/>
                </a:endParaRPr>
              </a:p>
              <a:p>
                <a:r>
                  <a:rPr lang="en-US" sz="1800" dirty="0">
                    <a:latin typeface="NimbusSanL-Regu"/>
                  </a:rPr>
                  <a:t>Compute the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=.63</m:t>
                    </m:r>
                  </m:oMath>
                </a14:m>
                <a:endParaRPr lang="en-US" sz="1800" dirty="0">
                  <a:latin typeface="NimbusSanL-Regu"/>
                </a:endParaRPr>
              </a:p>
              <a:p>
                <a:r>
                  <a:rPr lang="en-US" sz="1800" dirty="0">
                    <a:latin typeface="NimbusSanL-Regu"/>
                  </a:rPr>
                  <a:t>What is the z-score representing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1800" dirty="0">
                    <a:latin typeface="NimbusSanL-Regu"/>
                  </a:rPr>
                  <a:t>which here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.025</m:t>
                        </m:r>
                      </m:sub>
                    </m:sSub>
                  </m:oMath>
                </a14:m>
                <a:endParaRPr lang="en-US" sz="1800" dirty="0">
                  <a:latin typeface="NimbusSanL-Regu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A5EB9-7BF3-699D-5A37-7B03D6A8B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884" y="1539551"/>
                <a:ext cx="10515600" cy="4637412"/>
              </a:xfrm>
              <a:blipFill>
                <a:blip r:embed="rId2"/>
                <a:stretch>
                  <a:fillRect l="-348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0BF14D-AE30-9D05-AA73-C05B57FB0441}"/>
                  </a:ext>
                </a:extLst>
              </p:cNvPr>
              <p:cNvSpPr txBox="1"/>
              <p:nvPr/>
            </p:nvSpPr>
            <p:spPr>
              <a:xfrm>
                <a:off x="2649682" y="4762123"/>
                <a:ext cx="6097384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0BF14D-AE30-9D05-AA73-C05B57FB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82" y="4762123"/>
                <a:ext cx="6097384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E27FB-0750-DE53-6100-F65E682AC040}"/>
                  </a:ext>
                </a:extLst>
              </p:cNvPr>
              <p:cNvSpPr txBox="1"/>
              <p:nvPr/>
            </p:nvSpPr>
            <p:spPr>
              <a:xfrm>
                <a:off x="2649682" y="5603180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9−1.96(.63),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9+1.96(.63)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E27FB-0750-DE53-6100-F65E682A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82" y="5603180"/>
                <a:ext cx="60973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E2940-19C7-DDBE-C1FA-99C4A8078117}"/>
                  </a:ext>
                </a:extLst>
              </p:cNvPr>
              <p:cNvSpPr txBox="1"/>
              <p:nvPr/>
            </p:nvSpPr>
            <p:spPr>
              <a:xfrm>
                <a:off x="2649682" y="6058466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7.77, 70.23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E2940-19C7-DDBE-C1FA-99C4A80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82" y="6058466"/>
                <a:ext cx="6097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E0A7B9A-05F9-FE17-C351-65D1A877D5F3}"/>
              </a:ext>
            </a:extLst>
          </p:cNvPr>
          <p:cNvSpPr txBox="1"/>
          <p:nvPr/>
        </p:nvSpPr>
        <p:spPr>
          <a:xfrm>
            <a:off x="6480561" y="6078251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Reflects the uncertainty of our estimate</a:t>
            </a:r>
          </a:p>
        </p:txBody>
      </p:sp>
    </p:spTree>
    <p:extLst>
      <p:ext uri="{BB962C8B-B14F-4D97-AF65-F5344CB8AC3E}">
        <p14:creationId xmlns:p14="http://schemas.microsoft.com/office/powerpoint/2010/main" val="126600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81C2-BF80-27D4-1CB1-68D06C1F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the interpretation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A43F-378D-1480-B056-D9683A3E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000" dirty="0"/>
              <a:t>In general, </a:t>
            </a:r>
            <a:r>
              <a:rPr lang="en-US" sz="2000" b="0" i="0" u="none" strike="noStrike" baseline="0" dirty="0">
                <a:latin typeface="NimbusSanL-Regu"/>
              </a:rPr>
              <a:t>If we were to take random samples over and over again, then </a:t>
            </a:r>
            <a:r>
              <a:rPr lang="en-US" sz="2000" b="0" i="0" u="none" strike="noStrike" baseline="0" dirty="0">
                <a:latin typeface="MnSymbol10"/>
              </a:rPr>
              <a:t>(</a:t>
            </a:r>
            <a:r>
              <a:rPr lang="en-US" sz="2000" b="0" i="0" u="none" strike="noStrike" baseline="0" dirty="0">
                <a:latin typeface="NimbusRomNo9L-Regu"/>
              </a:rPr>
              <a:t>1 </a:t>
            </a:r>
            <a:r>
              <a:rPr lang="en-US" sz="2000" b="0" i="0" u="none" strike="noStrike" baseline="0" dirty="0">
                <a:latin typeface="MnSymbol10"/>
              </a:rPr>
              <a:t>−𝛼 )</a:t>
            </a:r>
            <a:r>
              <a:rPr lang="en-US" sz="2000" b="0" i="0" u="none" strike="noStrike" baseline="0" dirty="0">
                <a:latin typeface="CMR10"/>
              </a:rPr>
              <a:t>% </a:t>
            </a:r>
            <a:r>
              <a:rPr lang="en-US" sz="2000" b="0" i="0" u="none" strike="noStrike" baseline="0" dirty="0">
                <a:latin typeface="NimbusSanL-Regu"/>
              </a:rPr>
              <a:t>of these confidence intervals will contain the true 𝜇</a:t>
            </a:r>
          </a:p>
          <a:p>
            <a:r>
              <a:rPr lang="en-US" sz="2000" dirty="0">
                <a:latin typeface="NimbusSanL-Regu"/>
              </a:rPr>
              <a:t>[67.77, 70.23] (?)</a:t>
            </a:r>
          </a:p>
          <a:p>
            <a:pPr algn="l"/>
            <a:r>
              <a:rPr lang="en-US" sz="2000" dirty="0">
                <a:latin typeface="NimbusSanL-Regu"/>
              </a:rPr>
              <a:t>This means that we are 95% confidence intervals that the true </a:t>
            </a:r>
            <a:r>
              <a:rPr lang="en-US" sz="2000" u="sng" dirty="0">
                <a:latin typeface="NimbusSanL-Regu"/>
              </a:rPr>
              <a:t>population</a:t>
            </a:r>
            <a:r>
              <a:rPr lang="en-US" sz="2000" dirty="0">
                <a:latin typeface="NimbusSanL-Regu"/>
              </a:rPr>
              <a:t> mean lies in the interval [67.77, 70.23]</a:t>
            </a:r>
          </a:p>
          <a:p>
            <a:pPr algn="l"/>
            <a:endParaRPr lang="en-US" sz="2000" dirty="0">
              <a:latin typeface="NimbusSanL-Regu"/>
            </a:endParaRPr>
          </a:p>
          <a:p>
            <a:pPr algn="l"/>
            <a:r>
              <a:rPr lang="en-US" sz="2000" dirty="0">
                <a:latin typeface="NimbusSanL-Regu"/>
              </a:rPr>
              <a:t>Note: there is a relationship between the confidence interval and hypothesis testing</a:t>
            </a:r>
          </a:p>
          <a:p>
            <a:pPr lvl="1"/>
            <a:r>
              <a:rPr lang="en-US" sz="1600" dirty="0">
                <a:latin typeface="NimbusSanL-Regu"/>
              </a:rPr>
              <a:t>By definition, any value lying outside of the confidence interval is in our rejection region (?)</a:t>
            </a:r>
          </a:p>
          <a:p>
            <a:pPr lvl="1"/>
            <a:r>
              <a:rPr lang="en-US" sz="1600" dirty="0">
                <a:latin typeface="NimbusSanL-Regu"/>
              </a:rPr>
              <a:t>So the confidence interval represents the outermost limits of statistical significance</a:t>
            </a:r>
          </a:p>
          <a:p>
            <a:pPr lvl="1"/>
            <a:r>
              <a:rPr lang="en-US" sz="1600" dirty="0">
                <a:latin typeface="NimbusSanL-Regu"/>
              </a:rPr>
              <a:t>This means</a:t>
            </a:r>
          </a:p>
          <a:p>
            <a:pPr lvl="2"/>
            <a:r>
              <a:rPr lang="en-US" sz="1600" dirty="0">
                <a:latin typeface="NimbusSanL-Regu"/>
              </a:rPr>
              <a:t>A CBCL score of 65 is too unlikely to occur by chance and is significantly different than the population mean of 69</a:t>
            </a:r>
          </a:p>
          <a:p>
            <a:pPr lvl="2"/>
            <a:r>
              <a:rPr lang="en-US" sz="1600" dirty="0">
                <a:latin typeface="NimbusSanL-Regu"/>
              </a:rPr>
              <a:t>What about a score of 70?</a:t>
            </a:r>
          </a:p>
          <a:p>
            <a:pPr lvl="2"/>
            <a:r>
              <a:rPr lang="en-US" sz="1600" dirty="0">
                <a:latin typeface="NimbusSanL-Regu"/>
              </a:rPr>
              <a:t>Perform a test of these two hypotheses and verify I am correct now.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06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4AA9-FE2A-ACD7-DC7A-41658448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t-distribution to compute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EB95-B6CD-B60C-85EC-57F9D97B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SanL-Regu"/>
              </a:rPr>
              <a:t>In practice, it is unlikely that </a:t>
            </a:r>
            <a:r>
              <a:rPr lang="en-US" sz="1800" b="0" i="0" u="none" strike="noStrike" baseline="0" dirty="0">
                <a:latin typeface="CMMI10"/>
              </a:rPr>
              <a:t> </a:t>
            </a:r>
            <a:r>
              <a:rPr lang="en-US" sz="1800" b="0" i="0" u="none" strike="noStrike" baseline="0" dirty="0">
                <a:latin typeface="NimbusSanL-Regu"/>
              </a:rPr>
              <a:t>is available to us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One reasonable option is to replace </a:t>
            </a:r>
            <a:r>
              <a:rPr lang="en-US" sz="1800" b="0" i="0" u="none" strike="noStrike" baseline="0" dirty="0">
                <a:latin typeface="CMMI10"/>
              </a:rPr>
              <a:t> </a:t>
            </a:r>
            <a:r>
              <a:rPr lang="en-US" sz="1800" b="0" i="0" u="none" strike="noStrike" baseline="0" dirty="0">
                <a:latin typeface="NimbusSanL-Regu"/>
              </a:rPr>
              <a:t>with </a:t>
            </a:r>
            <a:r>
              <a:rPr lang="en-US" sz="1800" b="0" i="0" u="none" strike="noStrike" baseline="0" dirty="0">
                <a:latin typeface="NimbusRomNo9L-ReguItal"/>
              </a:rPr>
              <a:t>s</a:t>
            </a:r>
            <a:r>
              <a:rPr lang="en-US" sz="1800" b="0" i="0" u="none" strike="noStrike" baseline="0" dirty="0">
                <a:latin typeface="NimbusSanL-Regu"/>
              </a:rPr>
              <a:t>, the sample standard deviation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We need to account for this added uncertainty with a (slightly) different sampling distribution that has fatter 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60722-9283-93F3-BFFA-FDAD20D2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06" y="3575425"/>
            <a:ext cx="50387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52AEAF-79A2-AC3B-9239-26235CE783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Intervals (CIs)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unknown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52AEAF-79A2-AC3B-9239-26235CE78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2F15A-4DFF-8795-C778-707A666ED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Second application</a:t>
                </a:r>
                <a:r>
                  <a:rPr lang="en-US" dirty="0"/>
                  <a:t>: the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</a:t>
                </a:r>
              </a:p>
              <a:p>
                <a:r>
                  <a:rPr lang="en-US" dirty="0"/>
                  <a:t>Then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100%</m:t>
                    </m:r>
                  </m:oMath>
                </a14:m>
                <a:r>
                  <a:rPr lang="en-US" dirty="0"/>
                  <a:t> CI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defined as: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percentile of student’s </a:t>
                </a:r>
                <a:r>
                  <a:rPr lang="en-US" i="1" dirty="0"/>
                  <a:t>t </a:t>
                </a:r>
                <a:r>
                  <a:rPr lang="en-US" dirty="0"/>
                  <a:t>distribution with </a:t>
                </a:r>
                <a:r>
                  <a:rPr lang="en-US" i="1" dirty="0"/>
                  <a:t>n </a:t>
                </a:r>
                <a:r>
                  <a:rPr lang="en-US" dirty="0"/>
                  <a:t>-1 degrees of freedom,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is an estimate of the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 standard deviation of the sampling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2F15A-4DFF-8795-C778-707A666ED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81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7FE2-50FA-3315-ECA8-C769F043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A5EB9-7BF3-699D-5A37-7B03D6A8B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884" y="1825625"/>
                <a:ext cx="10515600" cy="4351338"/>
              </a:xfrm>
            </p:spPr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NimbusSanL-Regu"/>
                  </a:rPr>
                  <a:t>We measure the CBCL score of 40 randomly chosen children who were in foster care and get a mean score of 69. Suppose we know the standard deviation of 4.5. Find the 95% confidence interval of the true mean CBCL score of ALL children in the foster system.</a:t>
                </a:r>
              </a:p>
              <a:p>
                <a:pPr algn="l"/>
                <a:r>
                  <a:rPr lang="en-US" sz="1800" dirty="0">
                    <a:latin typeface="NimbusSanL-Regu"/>
                  </a:rPr>
                  <a:t>The point estimate of the sample mean,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=40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=69</m:t>
                    </m:r>
                  </m:oMath>
                </a14:m>
                <a:endParaRPr lang="en-US" sz="1800" dirty="0">
                  <a:latin typeface="NimbusSanL-Regu"/>
                </a:endParaRPr>
              </a:p>
              <a:p>
                <a:pPr algn="l"/>
                <a:r>
                  <a:rPr lang="en-US" sz="1800" dirty="0">
                    <a:latin typeface="NimbusSanL-Regu"/>
                  </a:rPr>
                  <a:t>The sample standard deviation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latin typeface="NimbusSanL-Regu"/>
                  </a:rPr>
                  <a:t>.5</a:t>
                </a:r>
              </a:p>
              <a:p>
                <a:pPr algn="l"/>
                <a:endParaRPr lang="en-US" sz="1800" dirty="0">
                  <a:latin typeface="NimbusSanL-Regu"/>
                </a:endParaRPr>
              </a:p>
              <a:p>
                <a:r>
                  <a:rPr lang="en-US" sz="1800" dirty="0">
                    <a:latin typeface="NimbusSanL-Regu"/>
                  </a:rPr>
                  <a:t>Compute estimated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=.71</m:t>
                    </m:r>
                  </m:oMath>
                </a14:m>
                <a:endParaRPr lang="en-US" sz="1800" dirty="0">
                  <a:latin typeface="NimbusSanL-Regu"/>
                </a:endParaRPr>
              </a:p>
              <a:p>
                <a:r>
                  <a:rPr lang="en-US" sz="1800" dirty="0">
                    <a:latin typeface="NimbusSanL-Regu"/>
                  </a:rPr>
                  <a:t>What is the t-score representing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1800" dirty="0">
                    <a:latin typeface="NimbusSanL-Regu"/>
                  </a:rPr>
                  <a:t>which here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,40−1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.025,39</m:t>
                        </m:r>
                      </m:sub>
                    </m:sSub>
                  </m:oMath>
                </a14:m>
                <a:r>
                  <a:rPr lang="en-US" sz="1800" dirty="0">
                    <a:latin typeface="NimbusSanL-Regu"/>
                  </a:rPr>
                  <a:t> </a:t>
                </a:r>
                <a:r>
                  <a:rPr lang="en-US" sz="1800" dirty="0">
                    <a:latin typeface="NimbusSanL-Regu"/>
                    <a:sym typeface="Wingdings" panose="05000000000000000000" pitchFamily="2" charset="2"/>
                  </a:rPr>
                  <a:t> look up in back of book or use R</a:t>
                </a:r>
                <a:endParaRPr lang="en-US" sz="1800" dirty="0">
                  <a:latin typeface="NimbusSanL-Regu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A5EB9-7BF3-699D-5A37-7B03D6A8B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884" y="1825625"/>
                <a:ext cx="10515600" cy="4351338"/>
              </a:xfrm>
              <a:blipFill>
                <a:blip r:embed="rId2"/>
                <a:stretch>
                  <a:fillRect l="-34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E27FB-0750-DE53-6100-F65E682AC040}"/>
                  </a:ext>
                </a:extLst>
              </p:cNvPr>
              <p:cNvSpPr txBox="1"/>
              <p:nvPr/>
            </p:nvSpPr>
            <p:spPr>
              <a:xfrm>
                <a:off x="2749434" y="4896598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9−2.02(.71),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9+2.02(.71),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E27FB-0750-DE53-6100-F65E682A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434" y="4896598"/>
                <a:ext cx="609738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E2940-19C7-DDBE-C1FA-99C4A8078117}"/>
                  </a:ext>
                </a:extLst>
              </p:cNvPr>
              <p:cNvSpPr txBox="1"/>
              <p:nvPr/>
            </p:nvSpPr>
            <p:spPr>
              <a:xfrm>
                <a:off x="2682933" y="5400867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7.57, 70.43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E2940-19C7-DDBE-C1FA-99C4A80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933" y="5400867"/>
                <a:ext cx="60973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CF8B454D-EECE-A12E-7250-991883B01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386" y="4378457"/>
            <a:ext cx="146482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qt(.025,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=39)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D6A88-3F3C-33C8-1150-C02C3C0296E4}"/>
              </a:ext>
            </a:extLst>
          </p:cNvPr>
          <p:cNvSpPr txBox="1"/>
          <p:nvPr/>
        </p:nvSpPr>
        <p:spPr>
          <a:xfrm>
            <a:off x="147551" y="648866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Understanding the t-distribution in R - </a:t>
            </a:r>
            <a:r>
              <a:rPr lang="en-US" dirty="0" err="1">
                <a:hlinkClick r:id="rId5"/>
              </a:rPr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0704" y="727504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Independent and Dependent Samples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/>
              <a:t>Both are tests of means</a:t>
            </a:r>
          </a:p>
          <a:p>
            <a:r>
              <a:rPr lang="en-US" dirty="0"/>
              <a:t>Independent </a:t>
            </a:r>
            <a:r>
              <a:rPr lang="en-US" i="1" dirty="0"/>
              <a:t>t </a:t>
            </a:r>
            <a:r>
              <a:rPr lang="en-US" dirty="0"/>
              <a:t>test</a:t>
            </a:r>
          </a:p>
          <a:p>
            <a:pPr lvl="1"/>
            <a:r>
              <a:rPr lang="en-US" dirty="0"/>
              <a:t>Tests mean difference of two independent samples</a:t>
            </a:r>
          </a:p>
          <a:p>
            <a:r>
              <a:rPr lang="en-US" dirty="0"/>
              <a:t>Dependent </a:t>
            </a:r>
            <a:r>
              <a:rPr lang="en-US" i="1" dirty="0"/>
              <a:t>t </a:t>
            </a:r>
            <a:r>
              <a:rPr lang="en-US" dirty="0"/>
              <a:t>test</a:t>
            </a:r>
          </a:p>
          <a:p>
            <a:pPr lvl="1"/>
            <a:r>
              <a:rPr lang="en-US" dirty="0"/>
              <a:t>Tests mean difference of two dependent samples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2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1E0D-7752-E5C1-DF0B-C3E0CE03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Population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EA42-D1F6-383A-6498-B7E6ABA3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often interested in comparing two groups</a:t>
            </a:r>
          </a:p>
          <a:p>
            <a:pPr lvl="1"/>
            <a:r>
              <a:rPr lang="en-US" dirty="0"/>
              <a:t>Does a particular intervention decrease depressive symptoms more than another?</a:t>
            </a:r>
          </a:p>
          <a:p>
            <a:pPr lvl="1"/>
            <a:r>
              <a:rPr lang="en-US" dirty="0"/>
              <a:t>Do PTSD symptoms differ among males and females following a traumatic experience?</a:t>
            </a:r>
          </a:p>
          <a:p>
            <a:r>
              <a:rPr lang="en-US" dirty="0"/>
              <a:t>These questions can be addressed by conducting  statistical inferences of two different populations from two independent samples (e.g., males v females)</a:t>
            </a:r>
          </a:p>
          <a:p>
            <a:pPr lvl="1"/>
            <a:r>
              <a:rPr lang="en-US" dirty="0"/>
              <a:t>Note, you have to have only two groups to use this procedure</a:t>
            </a:r>
          </a:p>
        </p:txBody>
      </p:sp>
    </p:spTree>
    <p:extLst>
      <p:ext uri="{BB962C8B-B14F-4D97-AF65-F5344CB8AC3E}">
        <p14:creationId xmlns:p14="http://schemas.microsoft.com/office/powerpoint/2010/main" val="22710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E5D3-90D8-869E-CECF-97FF065D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9D538-D830-8B48-DEDB-FA7083A65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</a:t>
                </a:r>
              </a:p>
              <a:p>
                <a:pPr lvl="1"/>
                <a:r>
                  <a:rPr lang="en-US" dirty="0"/>
                  <a:t>Population means: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Population standard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Statistics</a:t>
                </a:r>
              </a:p>
              <a:p>
                <a:pPr lvl="1"/>
                <a:r>
                  <a:rPr lang="en-US" dirty="0"/>
                  <a:t>Sample means: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standard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sizes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9D538-D830-8B48-DEDB-FA7083A65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54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4198-C9F1-7544-97A5-E2CB86B8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(similar to one sample t-test)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B03F-41AF-E043-981E-5D0F317A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273" y="1438762"/>
            <a:ext cx="10515600" cy="4351338"/>
          </a:xfrm>
        </p:spPr>
        <p:txBody>
          <a:bodyPr/>
          <a:lstStyle/>
          <a:p>
            <a:r>
              <a:rPr lang="en-US" dirty="0"/>
              <a:t>Level of Measurement</a:t>
            </a:r>
          </a:p>
          <a:p>
            <a:r>
              <a:rPr lang="en-US" dirty="0"/>
              <a:t>Population Distribution</a:t>
            </a:r>
          </a:p>
          <a:p>
            <a:r>
              <a:rPr lang="en-US" dirty="0"/>
              <a:t>Sampling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2F121-10CB-204F-A933-D9060B6C029C}"/>
                  </a:ext>
                </a:extLst>
              </p:cNvPr>
              <p:cNvSpPr txBox="1"/>
              <p:nvPr/>
            </p:nvSpPr>
            <p:spPr>
              <a:xfrm>
                <a:off x="1204432" y="3257444"/>
                <a:ext cx="1496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Cond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2F121-10CB-204F-A933-D9060B6C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32" y="3257444"/>
                <a:ext cx="1496435" cy="369332"/>
              </a:xfrm>
              <a:prstGeom prst="rect">
                <a:avLst/>
              </a:prstGeom>
              <a:blipFill>
                <a:blip r:embed="rId3"/>
                <a:stretch>
                  <a:fillRect l="-7347" r="-326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88C1EA-E6CE-254A-B4BD-554AA897E1ED}"/>
                  </a:ext>
                </a:extLst>
              </p:cNvPr>
              <p:cNvSpPr txBox="1"/>
              <p:nvPr/>
            </p:nvSpPr>
            <p:spPr>
              <a:xfrm>
                <a:off x="3152828" y="3268439"/>
                <a:ext cx="1489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Cond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88C1EA-E6CE-254A-B4BD-554AA897E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28" y="3268439"/>
                <a:ext cx="1489318" cy="369332"/>
              </a:xfrm>
              <a:prstGeom prst="rect">
                <a:avLst/>
              </a:prstGeom>
              <a:blipFill>
                <a:blip r:embed="rId4"/>
                <a:stretch>
                  <a:fillRect l="-6939" r="-28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0914F52-1D90-B747-8335-0447DD3A3405}"/>
              </a:ext>
            </a:extLst>
          </p:cNvPr>
          <p:cNvSpPr/>
          <p:nvPr/>
        </p:nvSpPr>
        <p:spPr>
          <a:xfrm>
            <a:off x="967273" y="399320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: Even when the populations examined are not normally distributed, the sampling distribution of the difference between the sample means will be normally distributed if the N of cases for both samples is large.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Why?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66AF0C-2D82-5D46-936C-02F0B6CA88EF}"/>
                  </a:ext>
                </a:extLst>
              </p:cNvPr>
              <p:cNvSpPr/>
              <p:nvPr/>
            </p:nvSpPr>
            <p:spPr>
              <a:xfrm>
                <a:off x="5140980" y="3257444"/>
                <a:ext cx="24499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Cond"/>
                    <a:ea typeface="+mn-ea"/>
                    <a:cs typeface="+mn-cs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=0 →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66AF0C-2D82-5D46-936C-02F0B6CA8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80" y="3257444"/>
                <a:ext cx="2449966" cy="461665"/>
              </a:xfrm>
              <a:prstGeom prst="rect">
                <a:avLst/>
              </a:prstGeom>
              <a:blipFill>
                <a:blip r:embed="rId5"/>
                <a:stretch>
                  <a:fillRect l="-4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1D058E-90C1-B044-B3CD-D7CDEE31925B}"/>
              </a:ext>
            </a:extLst>
          </p:cNvPr>
          <p:cNvSpPr txBox="1"/>
          <p:nvPr/>
        </p:nvSpPr>
        <p:spPr>
          <a:xfrm>
            <a:off x="7833309" y="3340694"/>
            <a:ext cx="231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No Difference</a:t>
            </a:r>
          </a:p>
        </p:txBody>
      </p:sp>
    </p:spTree>
    <p:extLst>
      <p:ext uri="{BB962C8B-B14F-4D97-AF65-F5344CB8AC3E}">
        <p14:creationId xmlns:p14="http://schemas.microsoft.com/office/powerpoint/2010/main" val="11358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A315-4FFB-AB46-8747-61094CAA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0110"/>
            <a:ext cx="111252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Two Approaches in calculating the standard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2647-D1AE-E040-AC15-4FD50AC2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41388"/>
            <a:ext cx="10668000" cy="3048001"/>
          </a:xfrm>
        </p:spPr>
        <p:txBody>
          <a:bodyPr/>
          <a:lstStyle/>
          <a:p>
            <a:r>
              <a:rPr lang="en-US" dirty="0"/>
              <a:t>Assumption 1: </a:t>
            </a:r>
          </a:p>
          <a:p>
            <a:pPr lvl="1"/>
            <a:r>
              <a:rPr lang="en-US" b="1" dirty="0"/>
              <a:t>Pooled variances: </a:t>
            </a:r>
            <a:r>
              <a:rPr lang="en-US" dirty="0"/>
              <a:t>The two population distributions have equal sample means and equal variances (</a:t>
            </a:r>
            <a:r>
              <a:rPr lang="en-US" dirty="0" err="1"/>
              <a:t>i.e</a:t>
            </a:r>
            <a:r>
              <a:rPr lang="en-US" dirty="0"/>
              <a:t> the distributions are the same)</a:t>
            </a:r>
          </a:p>
          <a:p>
            <a:pPr lvl="1"/>
            <a:r>
              <a:rPr lang="en-US" dirty="0"/>
              <a:t>The error terms are </a:t>
            </a:r>
            <a:r>
              <a:rPr lang="en-US" i="1" dirty="0"/>
              <a:t>homoscedastic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EE3A-31F3-FA44-A68D-3097483994D0}"/>
              </a:ext>
            </a:extLst>
          </p:cNvPr>
          <p:cNvSpPr txBox="1"/>
          <p:nvPr/>
        </p:nvSpPr>
        <p:spPr>
          <a:xfrm>
            <a:off x="1268278" y="5859320"/>
            <a:ext cx="965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The reality is that this is rarely the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CB515-9556-B59E-22E5-BB21DA1584AF}"/>
                  </a:ext>
                </a:extLst>
              </p:cNvPr>
              <p:cNvSpPr txBox="1"/>
              <p:nvPr/>
            </p:nvSpPr>
            <p:spPr>
              <a:xfrm>
                <a:off x="3574472" y="4004683"/>
                <a:ext cx="3358342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CB515-9556-B59E-22E5-BB21DA1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72" y="4004683"/>
                <a:ext cx="3358342" cy="1091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76530-FBE8-7B2F-FC7C-7D8F5F72296D}"/>
                  </a:ext>
                </a:extLst>
              </p:cNvPr>
              <p:cNvSpPr txBox="1"/>
              <p:nvPr/>
            </p:nvSpPr>
            <p:spPr>
              <a:xfrm>
                <a:off x="4451465" y="3502077"/>
                <a:ext cx="1889748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76530-FBE8-7B2F-FC7C-7D8F5F72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465" y="3502077"/>
                <a:ext cx="1889748" cy="374333"/>
              </a:xfrm>
              <a:prstGeom prst="rect">
                <a:avLst/>
              </a:prstGeom>
              <a:blipFill>
                <a:blip r:embed="rId4"/>
                <a:stretch>
                  <a:fillRect l="-1613" r="-968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F5D4B59-62D8-DDB0-4BBF-717D9808B7C5}"/>
              </a:ext>
            </a:extLst>
          </p:cNvPr>
          <p:cNvSpPr txBox="1"/>
          <p:nvPr/>
        </p:nvSpPr>
        <p:spPr>
          <a:xfrm>
            <a:off x="4048299" y="347066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H</a:t>
            </a:r>
            <a:r>
              <a:rPr lang="en-US" sz="2000" baseline="-25000" dirty="0"/>
              <a:t>0:</a:t>
            </a:r>
          </a:p>
        </p:txBody>
      </p:sp>
    </p:spTree>
    <p:extLst>
      <p:ext uri="{BB962C8B-B14F-4D97-AF65-F5344CB8AC3E}">
        <p14:creationId xmlns:p14="http://schemas.microsoft.com/office/powerpoint/2010/main" val="22618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63EF-79F1-113F-1E46-4AF6533B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DF8-249E-AAFB-38C9-7900477B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Arial"/>
              </a:rPr>
              <a:t>For</a:t>
            </a:r>
            <a:r>
              <a:rPr lang="en-US" sz="2800" spc="-3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rest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semester,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will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focus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conducting </a:t>
            </a:r>
            <a:r>
              <a:rPr lang="en-US" sz="2800" dirty="0">
                <a:solidFill>
                  <a:srgbClr val="0000FF"/>
                </a:solidFill>
                <a:cs typeface="Arial"/>
              </a:rPr>
              <a:t>statistical</a:t>
            </a:r>
            <a:r>
              <a:rPr lang="en-US" sz="2800" spc="-2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2800" spc="-10" dirty="0">
                <a:solidFill>
                  <a:srgbClr val="0000FF"/>
                </a:solidFill>
                <a:cs typeface="Arial"/>
              </a:rPr>
              <a:t>inferences</a:t>
            </a:r>
            <a:r>
              <a:rPr lang="en-US" sz="2800" spc="-2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following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tasks:</a:t>
            </a:r>
            <a:endParaRPr lang="en-US" sz="2800" dirty="0"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Estimating</a:t>
            </a:r>
            <a:r>
              <a:rPr lang="en-US" spc="-4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40" dirty="0">
                <a:cs typeface="Arial"/>
              </a:rPr>
              <a:t> </a:t>
            </a:r>
            <a:r>
              <a:rPr lang="en-US" dirty="0">
                <a:cs typeface="Arial"/>
              </a:rPr>
              <a:t>population</a:t>
            </a:r>
            <a:r>
              <a:rPr lang="en-US" spc="-4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mean and proportion (last time)</a:t>
            </a:r>
          </a:p>
          <a:p>
            <a:pPr marL="469900"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Comparing</a:t>
            </a:r>
            <a:r>
              <a:rPr lang="en-US" spc="-45" dirty="0">
                <a:cs typeface="Arial"/>
              </a:rPr>
              <a:t> </a:t>
            </a:r>
            <a:r>
              <a:rPr lang="en-US" dirty="0">
                <a:cs typeface="Arial"/>
              </a:rPr>
              <a:t>two</a:t>
            </a:r>
            <a:r>
              <a:rPr lang="en-US" spc="-40" dirty="0">
                <a:cs typeface="Arial"/>
              </a:rPr>
              <a:t> </a:t>
            </a:r>
            <a:r>
              <a:rPr lang="en-US" dirty="0">
                <a:cs typeface="Arial"/>
              </a:rPr>
              <a:t>population</a:t>
            </a:r>
            <a:r>
              <a:rPr lang="en-US" spc="-4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means</a:t>
            </a:r>
            <a:r>
              <a:rPr lang="en-US" dirty="0">
                <a:cs typeface="Arial"/>
              </a:rPr>
              <a:t> Comparing</a:t>
            </a:r>
            <a:r>
              <a:rPr lang="en-US" spc="-40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than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two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population</a:t>
            </a:r>
            <a:r>
              <a:rPr lang="en-US" spc="-3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means</a:t>
            </a:r>
          </a:p>
          <a:p>
            <a:pPr marL="469900"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Estimating</a:t>
            </a:r>
            <a:r>
              <a:rPr lang="en-US" spc="-55" dirty="0">
                <a:cs typeface="Arial"/>
              </a:rPr>
              <a:t> </a:t>
            </a:r>
            <a:r>
              <a:rPr lang="en-US" dirty="0">
                <a:cs typeface="Arial"/>
              </a:rPr>
              <a:t>population</a:t>
            </a:r>
            <a:r>
              <a:rPr lang="en-US" spc="-5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proportions</a:t>
            </a:r>
          </a:p>
          <a:p>
            <a:pPr marL="469900"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Estimating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relationship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between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two</a:t>
            </a:r>
            <a:r>
              <a:rPr lang="en-US" spc="-3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quantitative</a:t>
            </a:r>
            <a:r>
              <a:rPr lang="en-US" spc="-3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variables (correlation, regression, mediation, moderation)</a:t>
            </a:r>
          </a:p>
          <a:p>
            <a:pPr marL="469900"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Estimating</a:t>
            </a:r>
            <a:r>
              <a:rPr lang="en-US" spc="-35" dirty="0">
                <a:cs typeface="Arial"/>
              </a:rPr>
              <a:t> </a:t>
            </a:r>
            <a:r>
              <a:rPr lang="en-US" dirty="0">
                <a:cs typeface="Arial"/>
              </a:rPr>
              <a:t>relationship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between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one qualitative and one or more</a:t>
            </a:r>
            <a:r>
              <a:rPr lang="en-US" spc="-3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quantitative</a:t>
            </a:r>
            <a:r>
              <a:rPr lang="en-US" spc="-3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variables (logistic regression)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A315-4FFB-AB46-8747-61094CAA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554736"/>
            <a:ext cx="10732008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Two Approaches in calculating the standard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2647-D1AE-E040-AC15-4FD50AC2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65" y="1558184"/>
            <a:ext cx="10668000" cy="3048001"/>
          </a:xfrm>
        </p:spPr>
        <p:txBody>
          <a:bodyPr/>
          <a:lstStyle/>
          <a:p>
            <a:r>
              <a:rPr lang="en-US" dirty="0"/>
              <a:t>Assumption 2: </a:t>
            </a:r>
          </a:p>
          <a:p>
            <a:pPr lvl="1"/>
            <a:r>
              <a:rPr lang="en-US" b="1" dirty="0"/>
              <a:t>Separate variances: </a:t>
            </a:r>
            <a:r>
              <a:rPr lang="en-US" dirty="0"/>
              <a:t>The two population distributions have equal sample means but unequal variances (</a:t>
            </a:r>
            <a:r>
              <a:rPr lang="en-US" dirty="0" err="1"/>
              <a:t>i.e</a:t>
            </a:r>
            <a:r>
              <a:rPr lang="en-US" dirty="0"/>
              <a:t> the distributions are the same)</a:t>
            </a:r>
          </a:p>
          <a:p>
            <a:pPr lvl="1"/>
            <a:r>
              <a:rPr lang="en-US" dirty="0"/>
              <a:t>The error terms are heteroskedastic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6FC-401A-EC44-AD8C-F4F0AB5319D8}"/>
              </a:ext>
            </a:extLst>
          </p:cNvPr>
          <p:cNvSpPr txBox="1"/>
          <p:nvPr/>
        </p:nvSpPr>
        <p:spPr>
          <a:xfrm>
            <a:off x="1272746" y="5140411"/>
            <a:ext cx="965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Not to worry, we will test this hypothesis using software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C02A5-A444-9CFF-5599-024299331432}"/>
                  </a:ext>
                </a:extLst>
              </p:cNvPr>
              <p:cNvSpPr txBox="1"/>
              <p:nvPr/>
            </p:nvSpPr>
            <p:spPr>
              <a:xfrm>
                <a:off x="2633057" y="3198094"/>
                <a:ext cx="6097384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C02A5-A444-9CFF-5599-024299331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57" y="3198094"/>
                <a:ext cx="6097384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9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5E50-C5BB-D91C-2226-C37593FD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736B1-B7C2-06BB-1EA6-1DEBB9982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Point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Interval estimate: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Hypothesis testing:</a:t>
                </a:r>
              </a:p>
              <a:p>
                <a:pPr lvl="1"/>
                <a:r>
                  <a:rPr lang="en-US" dirty="0"/>
                  <a:t>Two-tailed test: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versus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different tests</a:t>
                </a:r>
              </a:p>
              <a:p>
                <a:pPr lvl="1"/>
                <a:r>
                  <a:rPr lang="en-US" dirty="0"/>
                  <a:t>If you assume the population standard deviations are equal then you can do a pooled t-test of means; otherwise use the test that does not assume they are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736B1-B7C2-06BB-1EA6-1DEBB9982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92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E8A5-0D20-F68E-E2B8-1B568BCD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8F97-EF92-3F37-33C1-901C3AB2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we assume that the estimates can be pooled then the derived standard error of the difference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CI is defined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software tests the hypothesis that the standard error of the difference is pooled versus it is not pooled and then we proceed accordingly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B3B8F-CF52-C4DA-7E16-D5E3F510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76" y="2611207"/>
            <a:ext cx="31496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5A2E2-955D-21BB-1EA9-DCF08D359892}"/>
                  </a:ext>
                </a:extLst>
              </p:cNvPr>
              <p:cNvSpPr txBox="1"/>
              <p:nvPr/>
            </p:nvSpPr>
            <p:spPr>
              <a:xfrm>
                <a:off x="4384963" y="4474532"/>
                <a:ext cx="3108993" cy="455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2−2</m:t>
                              </m:r>
                            </m:sub>
                          </m:sSub>
                        </m:sub>
                      </m:sSub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5A2E2-955D-21BB-1EA9-DCF08D35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63" y="4474532"/>
                <a:ext cx="3108993" cy="455766"/>
              </a:xfrm>
              <a:prstGeom prst="rect">
                <a:avLst/>
              </a:prstGeom>
              <a:blipFill>
                <a:blip r:embed="rId3"/>
                <a:stretch>
                  <a:fillRect l="-1765" t="-93333" r="-14314" b="-19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6B2179-3DE9-1833-AA77-C942E5D131E9}"/>
              </a:ext>
            </a:extLst>
          </p:cNvPr>
          <p:cNvCxnSpPr>
            <a:cxnSpLocks/>
          </p:cNvCxnSpPr>
          <p:nvPr/>
        </p:nvCxnSpPr>
        <p:spPr>
          <a:xfrm>
            <a:off x="4596938" y="3184361"/>
            <a:ext cx="2718262" cy="132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95D3250C-C316-1DF9-00B7-F6C2372BCA11}"/>
              </a:ext>
            </a:extLst>
          </p:cNvPr>
          <p:cNvSpPr/>
          <p:nvPr/>
        </p:nvSpPr>
        <p:spPr>
          <a:xfrm rot="16200000">
            <a:off x="4840514" y="4474750"/>
            <a:ext cx="231904" cy="1143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DA5034F-3B84-AAC6-D911-ACD303447A0B}"/>
              </a:ext>
            </a:extLst>
          </p:cNvPr>
          <p:cNvSpPr/>
          <p:nvPr/>
        </p:nvSpPr>
        <p:spPr>
          <a:xfrm rot="16200000">
            <a:off x="6586293" y="4270308"/>
            <a:ext cx="231904" cy="1596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DA6EE-78FE-918F-CDC1-602BA8F4EDE8}"/>
              </a:ext>
            </a:extLst>
          </p:cNvPr>
          <p:cNvSpPr txBox="1"/>
          <p:nvPr/>
        </p:nvSpPr>
        <p:spPr>
          <a:xfrm>
            <a:off x="4164060" y="513660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estimate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169BD-AE60-86A8-83E7-D51CFA93C55C}"/>
              </a:ext>
            </a:extLst>
          </p:cNvPr>
          <p:cNvSpPr txBox="1"/>
          <p:nvPr/>
        </p:nvSpPr>
        <p:spPr>
          <a:xfrm>
            <a:off x="5994869" y="5151775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40051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BA48-E024-9245-A2C0-B17F6D13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Comparing Sample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F4943-3379-3547-9FE2-E22F7C854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Case of Anxiety Among Police Officers and Firefighters</a:t>
                </a:r>
              </a:p>
              <a:p>
                <a:pPr lvl="1"/>
                <a:r>
                  <a:rPr lang="en-US" sz="2200" dirty="0"/>
                  <a:t>Study design</a:t>
                </a:r>
              </a:p>
              <a:p>
                <a:pPr lvl="1"/>
                <a:r>
                  <a:rPr lang="en-US" sz="2200" dirty="0"/>
                  <a:t>Mean anxiety-on-the-job score for police officers was 12.8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=197;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2.76) and firefighters was 8.8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=127;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2.85)</a:t>
                </a:r>
              </a:p>
              <a:p>
                <a:pPr lvl="1"/>
                <a:r>
                  <a:rPr lang="en-US" sz="2200" dirty="0"/>
                  <a:t>What conclusions regarding the larger populations of firefighters and police officers can the researchers draw from these sample statistics?</a:t>
                </a:r>
              </a:p>
              <a:p>
                <a:pPr lvl="2"/>
                <a:r>
                  <a:rPr lang="en-US" sz="2200" dirty="0"/>
                  <a:t>We will use a two-sample </a:t>
                </a:r>
                <a:r>
                  <a:rPr lang="en-US" sz="2200" i="1" dirty="0"/>
                  <a:t>t-</a:t>
                </a:r>
                <a:r>
                  <a:rPr lang="en-US" sz="2200" dirty="0"/>
                  <a:t>test (Recall: for large </a:t>
                </a:r>
                <a:r>
                  <a:rPr lang="en-US" sz="2200" i="1" dirty="0"/>
                  <a:t>N</a:t>
                </a:r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:r>
                  <a:rPr lang="en-US" sz="2200" dirty="0"/>
                  <a:t>Z = t)</a:t>
                </a:r>
              </a:p>
              <a:p>
                <a:pPr lvl="2"/>
                <a:r>
                  <a:rPr lang="en-US" sz="2200" b="1" dirty="0"/>
                  <a:t>Note</a:t>
                </a:r>
                <a:r>
                  <a:rPr lang="en-US" sz="2200" dirty="0"/>
                  <a:t>: here we have TWO SAMPLE MEANS we are comparing, which is what makes this different from what we’ve done before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F4943-3379-3547-9FE2-E22F7C854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696" t="-1865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45F2-250B-8847-8924-930D85CB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B17D-23B7-CC49-9D1F-343AA6AF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50" y="1492250"/>
            <a:ext cx="10668000" cy="3048001"/>
          </a:xfrm>
        </p:spPr>
        <p:txBody>
          <a:bodyPr/>
          <a:lstStyle/>
          <a:p>
            <a:r>
              <a:rPr lang="en-US" dirty="0"/>
              <a:t>Significance Level, Rejection Region, Conclusion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800BEE-00A9-5443-90D7-091A4430ABC4}"/>
              </a:ext>
            </a:extLst>
          </p:cNvPr>
          <p:cNvCxnSpPr>
            <a:cxnSpLocks/>
          </p:cNvCxnSpPr>
          <p:nvPr/>
        </p:nvCxnSpPr>
        <p:spPr>
          <a:xfrm flipV="1">
            <a:off x="5511338" y="1690688"/>
            <a:ext cx="3074723" cy="199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C5B455-3657-9E41-A775-FE13334D2B45}"/>
              </a:ext>
            </a:extLst>
          </p:cNvPr>
          <p:cNvSpPr txBox="1"/>
          <p:nvPr/>
        </p:nvSpPr>
        <p:spPr>
          <a:xfrm>
            <a:off x="8586061" y="1456293"/>
            <a:ext cx="22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What is this equal to?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185527-6C33-4D21-6720-6A069C404754}"/>
                  </a:ext>
                </a:extLst>
              </p:cNvPr>
              <p:cNvSpPr txBox="1"/>
              <p:nvPr/>
            </p:nvSpPr>
            <p:spPr>
              <a:xfrm>
                <a:off x="804950" y="1989378"/>
                <a:ext cx="6097384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185527-6C33-4D21-6720-6A069C40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0" y="1989378"/>
                <a:ext cx="6097384" cy="118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9C76A5-429D-1AB2-DD8E-30B31CFEE510}"/>
                  </a:ext>
                </a:extLst>
              </p:cNvPr>
              <p:cNvSpPr txBox="1"/>
              <p:nvPr/>
            </p:nvSpPr>
            <p:spPr>
              <a:xfrm>
                <a:off x="804950" y="3349292"/>
                <a:ext cx="6097384" cy="1617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9C76A5-429D-1AB2-DD8E-30B31CFE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0" y="3349292"/>
                <a:ext cx="6097384" cy="1617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73A33B-0EC0-B452-512A-4B45F0BA456F}"/>
                  </a:ext>
                </a:extLst>
              </p:cNvPr>
              <p:cNvSpPr txBox="1"/>
              <p:nvPr/>
            </p:nvSpPr>
            <p:spPr>
              <a:xfrm>
                <a:off x="1031470" y="5167312"/>
                <a:ext cx="7298281" cy="1268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12.8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8.8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2.76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197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2.85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127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.0141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.0226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&gt;1.96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73A33B-0EC0-B452-512A-4B45F0BA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70" y="5167312"/>
                <a:ext cx="7298281" cy="1268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4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B09F-21CB-6BA7-4D6D-8C37D87D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7584-A94C-9F55-CA0E-77B8C476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imbusSanL-Regu"/>
              </a:rPr>
              <a:t>An experiment was conducted to evaluate the effectiveness of a treatment for PTSD symptoms among </a:t>
            </a:r>
            <a:r>
              <a:rPr lang="en-US" sz="2400" dirty="0">
                <a:latin typeface="NimbusSanL-Regu"/>
              </a:rPr>
              <a:t>veterans</a:t>
            </a:r>
            <a:r>
              <a:rPr lang="en-US" sz="2400" b="0" i="0" u="none" strike="noStrike" baseline="0" dirty="0">
                <a:latin typeface="NimbusSanL-Regu"/>
              </a:rPr>
              <a:t>. A random sample of 24 veterans was randomly divided into two groups. Twelve were given the treatment (i.e., treatment group) and the remaining twelve were not untreated (control group). After a 6-month period, the symptoms were re-assessed. The JASP notebook called </a:t>
            </a:r>
            <a:r>
              <a:rPr lang="en-US" sz="2400" b="0" i="0" u="none" strike="noStrike" baseline="0" dirty="0" err="1">
                <a:latin typeface="NimbusSanL-Regu"/>
              </a:rPr>
              <a:t>ptsd_vets.jasp</a:t>
            </a:r>
            <a:r>
              <a:rPr lang="en-US" sz="2400" b="0" i="0" u="none" strike="noStrike" baseline="0" dirty="0">
                <a:latin typeface="NimbusSanL-Regu"/>
              </a:rPr>
              <a:t> contains the analysis of this problem.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841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Variance (ANOVA)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12494-4569-042B-8F58-8E6D19073CF4}"/>
              </a:ext>
            </a:extLst>
          </p:cNvPr>
          <p:cNvSpPr txBox="1"/>
          <p:nvPr/>
        </p:nvSpPr>
        <p:spPr>
          <a:xfrm>
            <a:off x="1448990" y="428973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 of two or more independent samples accomplished through partitioning variation</a:t>
            </a:r>
          </a:p>
        </p:txBody>
      </p:sp>
    </p:spTree>
    <p:extLst>
      <p:ext uri="{BB962C8B-B14F-4D97-AF65-F5344CB8AC3E}">
        <p14:creationId xmlns:p14="http://schemas.microsoft.com/office/powerpoint/2010/main" val="4248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F5CEDE-07C4-3E45-8B7D-B128D6A9A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ONE-WAY ANOVA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C8E4485-C07C-FC4C-889F-9ACDCD75E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Sometimes we want to know whether the mean level on one continuous variable (such as income) is different for each group relative to the others in a nominal variable (such as degree received)</a:t>
            </a:r>
          </a:p>
          <a:p>
            <a:r>
              <a:rPr lang="en-US" altLang="en-US" sz="2400" dirty="0"/>
              <a:t>We could use descriptive statistics (the mean income) to compare the groups (geography, </a:t>
            </a:r>
            <a:r>
              <a:rPr lang="en-US" altLang="en-US" sz="2400" dirty="0" err="1"/>
              <a:t>polisci</a:t>
            </a:r>
            <a:r>
              <a:rPr lang="en-US" altLang="en-US" sz="2400" dirty="0"/>
              <a:t> or social work BAs)</a:t>
            </a:r>
          </a:p>
          <a:p>
            <a:r>
              <a:rPr lang="en-US" altLang="en-US" sz="2400" dirty="0"/>
              <a:t>The one-way analysis of variance (ANOVA) is used to determine whether there are any statistically significant differences between the means of </a:t>
            </a:r>
            <a:r>
              <a:rPr lang="en-US" altLang="en-US" sz="2400" b="1" i="1" dirty="0"/>
              <a:t>three or more </a:t>
            </a:r>
            <a:r>
              <a:rPr lang="en-US" altLang="en-US" sz="2400" dirty="0"/>
              <a:t>independent (unrelated) groups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D2D97009-76FF-FE46-8399-8B3D0D5A2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ONE-WAY ANOVA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C937DE6A-5C9A-E340-84AC-CD0E69EC8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ANOVA is an inferential statistics technique that allows you to compare the mean level on one interval-ratio variable (such as income) for each group relative to the others in a </a:t>
            </a:r>
            <a:r>
              <a:rPr lang="en-US" altLang="en-US" sz="2400" u="sng" dirty="0"/>
              <a:t>nominal</a:t>
            </a:r>
            <a:r>
              <a:rPr lang="en-US" altLang="en-US" sz="2400" dirty="0"/>
              <a:t> variable (such as college major).</a:t>
            </a:r>
          </a:p>
          <a:p>
            <a:r>
              <a:rPr lang="en-US" altLang="en-US" sz="2400" b="1" i="1" dirty="0"/>
              <a:t>Note</a:t>
            </a:r>
            <a:r>
              <a:rPr lang="en-US" altLang="en-US" sz="2400" dirty="0"/>
              <a:t>: If you had only two groups to compare, ANOVA would give the same answer as an independent samples t-test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90C1BEC-887E-6444-A75F-38E53F5BC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Dependent/Response v Independent/Predictor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D30182B-9751-E746-B2DB-E72F62445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</a:rPr>
              <a:t>The dependent (</a:t>
            </a:r>
            <a:r>
              <a:rPr lang="en-US" altLang="en-US" sz="2400" i="1" dirty="0">
                <a:latin typeface="Arial" panose="020B0604020202020204" pitchFamily="34" charset="0"/>
              </a:rPr>
              <a:t>response)</a:t>
            </a:r>
            <a:r>
              <a:rPr lang="en-US" altLang="en-US" sz="2400" dirty="0">
                <a:latin typeface="Arial" panose="020B0604020202020204" pitchFamily="34" charset="0"/>
              </a:rPr>
              <a:t> variable is the variable you’re comparing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The independent (predictor, factor</a:t>
            </a:r>
            <a:r>
              <a:rPr lang="en-US" altLang="en-US" sz="2400" i="1" dirty="0">
                <a:latin typeface="Arial" panose="020B0604020202020204" pitchFamily="34" charset="0"/>
              </a:rPr>
              <a:t>)</a:t>
            </a:r>
            <a:r>
              <a:rPr lang="en-US" altLang="en-US" sz="2400" dirty="0">
                <a:latin typeface="Arial" panose="020B0604020202020204" pitchFamily="34" charset="0"/>
              </a:rPr>
              <a:t> variable is the categorical variable being used to define the groups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We will assume </a:t>
            </a:r>
            <a:r>
              <a:rPr lang="en-US" altLang="en-US" i="1" dirty="0">
                <a:latin typeface="Arial" panose="020B0604020202020204" pitchFamily="34" charset="0"/>
              </a:rPr>
              <a:t>k</a:t>
            </a:r>
            <a:r>
              <a:rPr lang="en-US" altLang="en-US" dirty="0">
                <a:latin typeface="Arial" panose="020B0604020202020204" pitchFamily="34" charset="0"/>
              </a:rPr>
              <a:t> samples (groups)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i="1" dirty="0">
                <a:latin typeface="Arial" panose="020B0604020202020204" pitchFamily="34" charset="0"/>
              </a:rPr>
              <a:t>one-way</a:t>
            </a:r>
            <a:r>
              <a:rPr lang="en-US" altLang="en-US" sz="2400" dirty="0">
                <a:latin typeface="Arial" panose="020B0604020202020204" pitchFamily="34" charset="0"/>
              </a:rPr>
              <a:t> is because each value is classified in exactly one way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Examples include comparisons by gender, race, political party, color, etc.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If you were exploring mean differences across two groups its called 2- way ANOVA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5412-CFA0-6F7D-DCAE-0CEA0143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E63BD-E4B9-36D9-612A-DE4DDE191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19700" cy="4351338"/>
              </a:xfrm>
            </p:spPr>
            <p:txBody>
              <a:bodyPr/>
              <a:lstStyle/>
              <a:p>
                <a:r>
                  <a:rPr lang="en-US" sz="2800" dirty="0">
                    <a:latin typeface="Arial"/>
                    <a:cs typeface="Arial"/>
                  </a:rPr>
                  <a:t>We</a:t>
                </a:r>
                <a:r>
                  <a:rPr lang="en-US" sz="2800" spc="-35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use</a:t>
                </a:r>
                <a:r>
                  <a:rPr lang="en-US" sz="2800" spc="-35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Arial"/>
                    <a:cs typeface="Arial"/>
                  </a:rPr>
                  <a:t>parameters</a:t>
                </a:r>
                <a:r>
                  <a:rPr lang="en-US" sz="2800" spc="-3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to</a:t>
                </a:r>
                <a:r>
                  <a:rPr lang="en-US" sz="2800" spc="-30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describe</a:t>
                </a:r>
                <a:r>
                  <a:rPr lang="en-US" sz="2800" spc="-35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the</a:t>
                </a:r>
                <a:r>
                  <a:rPr lang="en-US" sz="2800" spc="-35" dirty="0">
                    <a:latin typeface="Arial"/>
                    <a:cs typeface="Arial"/>
                  </a:rPr>
                  <a:t> </a:t>
                </a:r>
                <a:r>
                  <a:rPr lang="en-US" sz="2800" spc="-10" dirty="0">
                    <a:latin typeface="Arial"/>
                    <a:cs typeface="Arial"/>
                  </a:rPr>
                  <a:t>population</a:t>
                </a:r>
                <a:endParaRPr lang="en-US" sz="2800" dirty="0">
                  <a:latin typeface="Arial"/>
                  <a:cs typeface="Arial"/>
                </a:endParaRPr>
              </a:p>
              <a:p>
                <a:pPr lvl="1"/>
                <a:r>
                  <a:rPr lang="en-US" dirty="0"/>
                  <a:t>Example: population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latin typeface="Arial"/>
                    <a:cs typeface="Arial"/>
                  </a:rPr>
                  <a:t>We</a:t>
                </a:r>
                <a:r>
                  <a:rPr lang="en-US" spc="-3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use</a:t>
                </a:r>
                <a:r>
                  <a:rPr lang="en-US" spc="-3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Arial"/>
                    <a:cs typeface="Arial"/>
                  </a:rPr>
                  <a:t>statistics</a:t>
                </a:r>
                <a:r>
                  <a:rPr lang="en-US" spc="-3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of</a:t>
                </a:r>
                <a:r>
                  <a:rPr lang="en-US" spc="-3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a</a:t>
                </a:r>
                <a:r>
                  <a:rPr lang="en-US" spc="-3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sample</a:t>
                </a:r>
                <a:r>
                  <a:rPr lang="en-US" spc="-25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to</a:t>
                </a:r>
                <a:r>
                  <a:rPr lang="en-US" spc="-3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infer</a:t>
                </a:r>
                <a:r>
                  <a:rPr lang="en-US" spc="-3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the</a:t>
                </a:r>
                <a:r>
                  <a:rPr lang="en-US" spc="-30" dirty="0">
                    <a:latin typeface="Arial"/>
                    <a:cs typeface="Arial"/>
                  </a:rPr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population</a:t>
                </a:r>
              </a:p>
              <a:p>
                <a:pPr lvl="1"/>
                <a:r>
                  <a:rPr lang="en-US" b="1" dirty="0">
                    <a:latin typeface="Arial"/>
                    <a:cs typeface="Arial"/>
                  </a:rPr>
                  <a:t>Example:</a:t>
                </a:r>
                <a:r>
                  <a:rPr lang="en-US" b="1" spc="6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Arial"/>
                    <a:cs typeface="Arial"/>
                  </a:rPr>
                  <a:t>sample</a:t>
                </a:r>
                <a:r>
                  <a:rPr lang="en-US" spc="-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Arial"/>
                    <a:cs typeface="Arial"/>
                  </a:rPr>
                  <a:t>mean</a:t>
                </a:r>
                <a:r>
                  <a:rPr lang="en-US" spc="-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Arial"/>
                    <a:cs typeface="Arial"/>
                  </a:rPr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"/>
                  <a:cs typeface="Cambria"/>
                </a:endParaRPr>
              </a:p>
              <a:p>
                <a:endParaRPr lang="en-US" dirty="0">
                  <a:latin typeface="Arial"/>
                  <a:cs typeface="Arial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E63BD-E4B9-36D9-612A-DE4DDE191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19700" cy="4351338"/>
              </a:xfrm>
              <a:blipFill>
                <a:blip r:embed="rId2"/>
                <a:stretch>
                  <a:fillRect l="-210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01AFAD-B757-6538-78D5-A9E342E6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04" y="1825625"/>
            <a:ext cx="5219700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A6D25-00A8-D091-CA95-185475B5EBA9}"/>
              </a:ext>
            </a:extLst>
          </p:cNvPr>
          <p:cNvSpPr txBox="1"/>
          <p:nvPr/>
        </p:nvSpPr>
        <p:spPr>
          <a:xfrm>
            <a:off x="6292735" y="349965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364A9-488A-9A67-5B74-FA653D99B08C}"/>
              </a:ext>
            </a:extLst>
          </p:cNvPr>
          <p:cNvSpPr txBox="1"/>
          <p:nvPr/>
        </p:nvSpPr>
        <p:spPr>
          <a:xfrm>
            <a:off x="10571428" y="3499658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54461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C7355-8307-8B48-8060-11C69AE6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ANOVA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BBDC-9925-3346-9C4A-A29B762D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How much confidence can we place in the observed means of our samples? </a:t>
            </a:r>
          </a:p>
          <a:p>
            <a:r>
              <a:rPr lang="en-US" sz="2000"/>
              <a:t>Sample estimates vary from sample to sample. If the sample means vary considerably, then we want to be cautious in drawing strong conclusions from our study. </a:t>
            </a:r>
          </a:p>
          <a:p>
            <a:r>
              <a:rPr lang="en-US" sz="2000"/>
              <a:t>As the differences between the means of samples become larger relative to the variability of scores within each sample, our confidence in making inferences grows.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4" name="Picture 13" descr="A row of samples for medical testing">
            <a:extLst>
              <a:ext uri="{FF2B5EF4-FFF2-40B4-BE49-F238E27FC236}">
                <a16:creationId xmlns:a16="http://schemas.microsoft.com/office/drawing/2014/main" id="{36CE0E8B-0979-4266-87F5-0EE3AD594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0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7880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6141-444C-5144-9D23-1445FCC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ANOVA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3CF4-F105-CE46-B0B1-64984680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065176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ANOVA is a statistical technique used to determine whether </a:t>
            </a:r>
            <a:r>
              <a:rPr lang="en-US" sz="2000" b="1" dirty="0"/>
              <a:t>a particular classification</a:t>
            </a:r>
            <a:r>
              <a:rPr lang="en-US" sz="2000" dirty="0"/>
              <a:t> of the data is useful in </a:t>
            </a:r>
            <a:r>
              <a:rPr lang="en-US" sz="2000" b="1" dirty="0"/>
              <a:t>understanding the variation</a:t>
            </a:r>
            <a:r>
              <a:rPr lang="en-US" sz="2000" dirty="0"/>
              <a:t> of an outcome</a:t>
            </a:r>
          </a:p>
          <a:p>
            <a:pPr lvl="1"/>
            <a:r>
              <a:rPr lang="en-US" sz="2000" b="1" dirty="0"/>
              <a:t>Example: </a:t>
            </a:r>
            <a:r>
              <a:rPr lang="en-US" sz="2000" dirty="0"/>
              <a:t>classification – </a:t>
            </a:r>
          </a:p>
          <a:p>
            <a:pPr lvl="1"/>
            <a:r>
              <a:rPr lang="en-US" sz="2000" b="1" dirty="0"/>
              <a:t>Example: </a:t>
            </a:r>
            <a:r>
              <a:rPr lang="en-US" sz="2000" dirty="0"/>
              <a:t>outcome – </a:t>
            </a:r>
          </a:p>
          <a:p>
            <a:r>
              <a:rPr lang="en-US" sz="2000" b="1" dirty="0"/>
              <a:t>Example: </a:t>
            </a:r>
            <a:r>
              <a:rPr lang="en-US" sz="2000" dirty="0"/>
              <a:t>we know that people </a:t>
            </a:r>
            <a:r>
              <a:rPr lang="en-US" sz="2000" dirty="0">
                <a:solidFill>
                  <a:schemeClr val="accent5"/>
                </a:solidFill>
              </a:rPr>
              <a:t>drop out of school </a:t>
            </a:r>
            <a:r>
              <a:rPr lang="en-US" sz="2000" dirty="0"/>
              <a:t>because they did poorly in school, but how much of the variability in school dropout can be explained by failing </a:t>
            </a:r>
            <a:r>
              <a:rPr lang="en-US" sz="2000" dirty="0">
                <a:solidFill>
                  <a:schemeClr val="accent5"/>
                </a:solidFill>
              </a:rPr>
              <a:t>grades</a:t>
            </a:r>
            <a:r>
              <a:rPr lang="en-US" sz="2000" dirty="0"/>
              <a:t>?</a:t>
            </a:r>
          </a:p>
          <a:p>
            <a:pPr lvl="1"/>
            <a:r>
              <a:rPr lang="en-US" sz="2000" b="1" dirty="0"/>
              <a:t>What other classifications may explain the variation in school dropouts?</a:t>
            </a:r>
          </a:p>
          <a:p>
            <a:pPr lvl="1"/>
            <a:r>
              <a:rPr lang="en-US" sz="2000" b="1" dirty="0"/>
              <a:t>Obviously people with high grades drop out of high school…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9966E181-ABD7-44D4-86F9-58C2F528D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90" r="1836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266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A890-AA7C-5147-AA0B-E648DE31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00D7-B0A3-074A-8D36-5CCE540D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The null hypothesis is that the means are all equal</a:t>
            </a: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</a:rPr>
              <a:t>The alternative hypothesis is that at least one of the means is different</a:t>
            </a:r>
          </a:p>
          <a:p>
            <a:pPr lvl="1"/>
            <a:r>
              <a:rPr lang="en-US" altLang="en-US" sz="1600" b="1" dirty="0">
                <a:latin typeface="Arial" panose="020B0604020202020204" pitchFamily="34" charset="0"/>
              </a:rPr>
              <a:t>Note carefully: Not all means have to be different for a significant test result, the test says that </a:t>
            </a:r>
            <a:r>
              <a:rPr lang="en-US" altLang="en-US" sz="1600" b="1" i="1" dirty="0">
                <a:latin typeface="Arial" panose="020B0604020202020204" pitchFamily="34" charset="0"/>
              </a:rPr>
              <a:t>at least one of them are different.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This means that the ANOVA doesn’t test that </a:t>
            </a:r>
            <a:r>
              <a:rPr lang="en-US" altLang="en-US" sz="2000" u="sng" dirty="0">
                <a:latin typeface="Arial" panose="020B0604020202020204" pitchFamily="34" charset="0"/>
              </a:rPr>
              <a:t>one</a:t>
            </a:r>
            <a:r>
              <a:rPr lang="en-US" altLang="en-US" sz="2000" dirty="0">
                <a:latin typeface="Arial" panose="020B0604020202020204" pitchFamily="34" charset="0"/>
              </a:rPr>
              <a:t> mean is less than another, only whether they’re all equal or at least one is different, we need to go back to the descriptives and do post-estimation to know which means differ (we’ll do that in JASP)</a:t>
            </a: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8680E2-C184-0A4E-97B5-42B509BCA8F3}"/>
                  </a:ext>
                </a:extLst>
              </p:cNvPr>
              <p:cNvSpPr txBox="1"/>
              <p:nvPr/>
            </p:nvSpPr>
            <p:spPr>
              <a:xfrm>
                <a:off x="1874058" y="2241655"/>
                <a:ext cx="47290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Cond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Cond"/>
                    <a:ea typeface="+mn-ea"/>
                    <a:cs typeface="+mn-cs"/>
                  </a:rPr>
                  <a:t>…=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8680E2-C184-0A4E-97B5-42B509BC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58" y="2241655"/>
                <a:ext cx="4729019" cy="430887"/>
              </a:xfrm>
              <a:prstGeom prst="rect">
                <a:avLst/>
              </a:prstGeom>
              <a:blipFill>
                <a:blip r:embed="rId2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7293-FA47-9B4C-AF9E-AD7A60AD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01E8-5492-B646-82CC-D971BADF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Recall the sampling distribution used for making decisions about hypotheses </a:t>
            </a:r>
          </a:p>
          <a:p>
            <a:r>
              <a:rPr lang="en-US" sz="2400" dirty="0"/>
              <a:t>In analysis of variance the sampling distribution is called the </a:t>
            </a:r>
            <a:r>
              <a:rPr lang="en-US" sz="2400" i="1" dirty="0"/>
              <a:t>F </a:t>
            </a:r>
            <a:r>
              <a:rPr lang="en-US" sz="2400" dirty="0"/>
              <a:t>distribution </a:t>
            </a:r>
          </a:p>
          <a:p>
            <a:r>
              <a:rPr lang="en-US" sz="2400" dirty="0"/>
              <a:t>The shape of the </a:t>
            </a:r>
            <a:r>
              <a:rPr lang="en-US" sz="2400" i="1" dirty="0"/>
              <a:t>F </a:t>
            </a:r>
            <a:r>
              <a:rPr lang="en-US" sz="2400" dirty="0"/>
              <a:t>distribution varies, depending on the number of degrees of freedom of the variance estimates being compared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241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217" name="Rectangle 942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A0F9F60-AF63-774C-84CA-7635F08E2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266" y="891540"/>
            <a:ext cx="5701646" cy="157830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One-Way ANOVA: Short Example</a:t>
            </a:r>
            <a:br>
              <a:rPr lang="en-US" altLang="en-US" sz="2800" dirty="0"/>
            </a:br>
            <a:r>
              <a:rPr lang="en-US" altLang="en-US" sz="2800" dirty="0"/>
              <a:t>Where you sit, performance on exam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2AC9C64-01DC-CA42-B851-7EA53B581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24" y="2469848"/>
            <a:ext cx="6121523" cy="3332489"/>
          </a:xfrm>
        </p:spPr>
        <p:txBody>
          <a:bodyPr>
            <a:normAutofit/>
          </a:bodyPr>
          <a:lstStyle/>
          <a:p>
            <a:pPr>
              <a:tabLst>
                <a:tab pos="2057400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A random sample of the students in each row was taken</a:t>
            </a:r>
          </a:p>
          <a:p>
            <a:pPr>
              <a:tabLst>
                <a:tab pos="2057400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The score for those students on the second exam was recorded</a:t>
            </a:r>
          </a:p>
          <a:p>
            <a:pPr lvl="1">
              <a:tabLst>
                <a:tab pos="2057400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Front:	82, 83, 97, 93, 55, 67, 53</a:t>
            </a:r>
          </a:p>
          <a:p>
            <a:pPr lvl="1">
              <a:tabLst>
                <a:tab pos="2057400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Middle:	83, 78, 68, 61, 77, 54, 69, 51, 63</a:t>
            </a:r>
          </a:p>
          <a:p>
            <a:pPr lvl="1">
              <a:tabLst>
                <a:tab pos="2057400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Back:	38, 59, 55, 66, 45, 52, 52, 61</a:t>
            </a:r>
          </a:p>
        </p:txBody>
      </p:sp>
      <p:pic>
        <p:nvPicPr>
          <p:cNvPr id="94213" name="Picture 94212" descr="Desks in empty classroom">
            <a:extLst>
              <a:ext uri="{FF2B5EF4-FFF2-40B4-BE49-F238E27FC236}">
                <a16:creationId xmlns:a16="http://schemas.microsoft.com/office/drawing/2014/main" id="{CA558D84-8792-9F1B-D8D7-E83003A24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5" r="5601" b="2"/>
          <a:stretch/>
        </p:blipFill>
        <p:spPr>
          <a:xfrm>
            <a:off x="6415922" y="891540"/>
            <a:ext cx="5776079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DA1637B-D43B-1D4C-9134-B166905FE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One-Way ANOVA</a:t>
            </a:r>
          </a:p>
        </p:txBody>
      </p:sp>
      <p:sp>
        <p:nvSpPr>
          <p:cNvPr id="96316" name="Rectangle 60">
            <a:extLst>
              <a:ext uri="{FF2B5EF4-FFF2-40B4-BE49-F238E27FC236}">
                <a16:creationId xmlns:a16="http://schemas.microsoft.com/office/drawing/2014/main" id="{0A818D35-C5CC-6142-95C2-962374E4F1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summary statistics for the grades of each row are shown in the table below</a:t>
            </a:r>
          </a:p>
        </p:txBody>
      </p:sp>
      <p:graphicFrame>
        <p:nvGraphicFramePr>
          <p:cNvPr id="96337" name="Group 81">
            <a:extLst>
              <a:ext uri="{FF2B5EF4-FFF2-40B4-BE49-F238E27FC236}">
                <a16:creationId xmlns:a16="http://schemas.microsoft.com/office/drawing/2014/main" id="{BA4441A0-77B7-8A43-A835-366F3C6F83D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6170" y="1430180"/>
          <a:ext cx="11262889" cy="39976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800571">
                  <a:extLst>
                    <a:ext uri="{9D8B030D-6E8A-4147-A177-3AD203B41FA5}">
                      <a16:colId xmlns:a16="http://schemas.microsoft.com/office/drawing/2014/main" val="3028105509"/>
                    </a:ext>
                  </a:extLst>
                </a:gridCol>
                <a:gridCol w="2598659">
                  <a:extLst>
                    <a:ext uri="{9D8B030D-6E8A-4147-A177-3AD203B41FA5}">
                      <a16:colId xmlns:a16="http://schemas.microsoft.com/office/drawing/2014/main" val="977113623"/>
                    </a:ext>
                  </a:extLst>
                </a:gridCol>
                <a:gridCol w="2559181">
                  <a:extLst>
                    <a:ext uri="{9D8B030D-6E8A-4147-A177-3AD203B41FA5}">
                      <a16:colId xmlns:a16="http://schemas.microsoft.com/office/drawing/2014/main" val="2832645520"/>
                    </a:ext>
                  </a:extLst>
                </a:gridCol>
                <a:gridCol w="2304478">
                  <a:extLst>
                    <a:ext uri="{9D8B030D-6E8A-4147-A177-3AD203B41FA5}">
                      <a16:colId xmlns:a16="http://schemas.microsoft.com/office/drawing/2014/main" val="2659322079"/>
                    </a:ext>
                  </a:extLst>
                </a:gridCol>
              </a:tblGrid>
              <a:tr h="7995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219588" marR="168914" marT="168914" marB="1689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Front</a:t>
                      </a:r>
                    </a:p>
                  </a:txBody>
                  <a:tcPr marL="219588" marR="168914" marT="168914" marB="16891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Middle</a:t>
                      </a:r>
                    </a:p>
                  </a:txBody>
                  <a:tcPr marL="219588" marR="168914" marT="168914" marB="16891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Back</a:t>
                      </a:r>
                    </a:p>
                  </a:txBody>
                  <a:tcPr marL="219588" marR="168914" marT="168914" marB="168914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73886"/>
                  </a:ext>
                </a:extLst>
              </a:tr>
              <a:tr h="7995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Sample size</a:t>
                      </a:r>
                    </a:p>
                  </a:txBody>
                  <a:tcPr marL="219588" marR="168914" marT="168914" marB="1689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33249"/>
                  </a:ext>
                </a:extLst>
              </a:tr>
              <a:tr h="7995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75.71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67.11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53.50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38973"/>
                  </a:ext>
                </a:extLst>
              </a:tr>
              <a:tr h="7995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St. Dev</a:t>
                      </a:r>
                    </a:p>
                  </a:txBody>
                  <a:tcPr marL="219588" marR="168914" marT="168914" marB="16891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17.63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10.95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8.96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47585"/>
                  </a:ext>
                </a:extLst>
              </a:tr>
              <a:tr h="7995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Variance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310.90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119.86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80.29</a:t>
                      </a:r>
                    </a:p>
                  </a:txBody>
                  <a:tcPr marL="219588" marR="168914" marT="168914" marB="168914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673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EF79-93A4-AC42-B68D-2E774591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dirty="0"/>
              <a:t>More intuition – recall variance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F85D-1662-A745-91B2-9EBF645A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24164"/>
            <a:ext cx="9637776" cy="32736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The variability </a:t>
            </a:r>
            <a:r>
              <a:rPr lang="en-US" sz="3100" i="1" dirty="0"/>
              <a:t>between </a:t>
            </a:r>
            <a:r>
              <a:rPr lang="en-US" sz="3100" dirty="0"/>
              <a:t>the groups studied is contrasted with the variability </a:t>
            </a:r>
            <a:r>
              <a:rPr lang="en-US" sz="3100" i="1" dirty="0"/>
              <a:t>within </a:t>
            </a:r>
            <a:r>
              <a:rPr lang="en-US" sz="3100" dirty="0"/>
              <a:t>these groups to produce a ratio 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3100" dirty="0"/>
              <a:t>The larger this ratio—the larger the differences between the groups relative to the variability within them—the more confidence we can have in a conclusion that the population means are not equal. 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CEC5BC-C2A6-E940-BDCB-07E331B7851A}"/>
                  </a:ext>
                </a:extLst>
              </p:cNvPr>
              <p:cNvSpPr/>
              <p:nvPr/>
            </p:nvSpPr>
            <p:spPr>
              <a:xfrm>
                <a:off x="5186735" y="3427338"/>
                <a:ext cx="1438599" cy="940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𝑏𝑒𝑡𝑤𝑒𝑒𝑚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CEC5BC-C2A6-E940-BDCB-07E331B7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35" y="3427338"/>
                <a:ext cx="1438599" cy="940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475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0B61-9D1F-4702-B1AA-0CF9B545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20E-7283-4C39-AFA0-5FA67301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VARIABILITY BETWEEN THAN WITHIN = STATISTICALLY SIGNIFICANT RESULT</a:t>
            </a:r>
          </a:p>
        </p:txBody>
      </p:sp>
    </p:spTree>
    <p:extLst>
      <p:ext uri="{BB962C8B-B14F-4D97-AF65-F5344CB8AC3E}">
        <p14:creationId xmlns:p14="http://schemas.microsoft.com/office/powerpoint/2010/main" val="3200696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809455F-5EC0-5347-BC56-4CCDD8174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One-Way ANOVA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0394B0F-756B-D54B-8812-89DAFAB31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There are two sources of variation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The variation between the groups, SS(B), or the variation due to the factor (in this example, the factor is your place in the classroom – front, middle, back)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The variation within the groups, SS(W), or the variation that can’t be explained by the factor so it’s called the error or residual variation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4237912-F31E-2D4C-9E58-A8F04B559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One-Way ANOVA</a:t>
            </a:r>
          </a:p>
        </p:txBody>
      </p:sp>
      <p:sp>
        <p:nvSpPr>
          <p:cNvPr id="149707" name="Rectangle 203">
            <a:extLst>
              <a:ext uri="{FF2B5EF4-FFF2-40B4-BE49-F238E27FC236}">
                <a16:creationId xmlns:a16="http://schemas.microsoft.com/office/drawing/2014/main" id="{41EC2AE4-5073-2F4F-9512-FF003CDE7A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685800"/>
          </a:xfrm>
        </p:spPr>
        <p:txBody>
          <a:bodyPr/>
          <a:lstStyle/>
          <a:p>
            <a:r>
              <a:rPr lang="en-US" altLang="en-US"/>
              <a:t>Here is the basic one-way ANOVA table</a:t>
            </a:r>
          </a:p>
        </p:txBody>
      </p:sp>
      <p:graphicFrame>
        <p:nvGraphicFramePr>
          <p:cNvPr id="149710" name="Group 206">
            <a:extLst>
              <a:ext uri="{FF2B5EF4-FFF2-40B4-BE49-F238E27FC236}">
                <a16:creationId xmlns:a16="http://schemas.microsoft.com/office/drawing/2014/main" id="{743C9358-50C0-714C-B801-3293AD98F4B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" y="2711116"/>
          <a:ext cx="10555704" cy="3474504"/>
        </p:xfrm>
        <a:graphic>
          <a:graphicData uri="http://schemas.openxmlformats.org/drawingml/2006/table">
            <a:tbl>
              <a:tblPr/>
              <a:tblGrid>
                <a:gridCol w="2443450">
                  <a:extLst>
                    <a:ext uri="{9D8B030D-6E8A-4147-A177-3AD203B41FA5}">
                      <a16:colId xmlns:a16="http://schemas.microsoft.com/office/drawing/2014/main" val="1129647567"/>
                    </a:ext>
                  </a:extLst>
                </a:gridCol>
                <a:gridCol w="1759284">
                  <a:extLst>
                    <a:ext uri="{9D8B030D-6E8A-4147-A177-3AD203B41FA5}">
                      <a16:colId xmlns:a16="http://schemas.microsoft.com/office/drawing/2014/main" val="2523918209"/>
                    </a:ext>
                  </a:extLst>
                </a:gridCol>
                <a:gridCol w="1466070">
                  <a:extLst>
                    <a:ext uri="{9D8B030D-6E8A-4147-A177-3AD203B41FA5}">
                      <a16:colId xmlns:a16="http://schemas.microsoft.com/office/drawing/2014/main" val="3588668228"/>
                    </a:ext>
                  </a:extLst>
                </a:gridCol>
                <a:gridCol w="1759284">
                  <a:extLst>
                    <a:ext uri="{9D8B030D-6E8A-4147-A177-3AD203B41FA5}">
                      <a16:colId xmlns:a16="http://schemas.microsoft.com/office/drawing/2014/main" val="3079800422"/>
                    </a:ext>
                  </a:extLst>
                </a:gridCol>
                <a:gridCol w="1563808">
                  <a:extLst>
                    <a:ext uri="{9D8B030D-6E8A-4147-A177-3AD203B41FA5}">
                      <a16:colId xmlns:a16="http://schemas.microsoft.com/office/drawing/2014/main" val="572736661"/>
                    </a:ext>
                  </a:extLst>
                </a:gridCol>
                <a:gridCol w="1563808">
                  <a:extLst>
                    <a:ext uri="{9D8B030D-6E8A-4147-A177-3AD203B41FA5}">
                      <a16:colId xmlns:a16="http://schemas.microsoft.com/office/drawing/2014/main" val="1926263613"/>
                    </a:ext>
                  </a:extLst>
                </a:gridCol>
              </a:tblGrid>
              <a:tr h="5047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df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03630"/>
                  </a:ext>
                </a:extLst>
              </a:tr>
              <a:tr h="10048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Between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775828"/>
                  </a:ext>
                </a:extLst>
              </a:tr>
              <a:tr h="10048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Within (residual)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7152115"/>
                  </a:ext>
                </a:extLst>
              </a:tr>
              <a:tr h="9465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5905571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F1FF7C-9BA5-1AE6-7E93-D44E944591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F1FF7C-9BA5-1AE6-7E93-D44E94459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81679-0957-3DB6-2531-DAB237195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estimate the population mean using a representative sample, we use the sample mean</a:t>
                </a:r>
              </a:p>
              <a:p>
                <a:r>
                  <a:rPr lang="en-US" dirty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a good point estimate of the population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as we have discussed repeatedly, it is not perfect and there is error</a:t>
                </a:r>
              </a:p>
              <a:p>
                <a:r>
                  <a:rPr lang="en-US" dirty="0"/>
                  <a:t>We can quantify the level of error, or uncertainty of our estimate, by computing the confidence interval</a:t>
                </a:r>
              </a:p>
              <a:p>
                <a:r>
                  <a:rPr lang="en-US" dirty="0"/>
                  <a:t>This requires knowing the sampling distribution of the </a:t>
                </a:r>
                <a:r>
                  <a:rPr lang="en-US" b="1" dirty="0"/>
                  <a:t>sample mean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81679-0957-3DB6-2531-DAB237195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873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618B-97B2-784C-9705-F9DB8B1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D3105-F2C8-8040-A648-EF63800A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063" y="1663784"/>
            <a:ext cx="10972800" cy="21891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grand mean </a:t>
            </a:r>
            <a:r>
              <a:rPr lang="en-US" dirty="0"/>
              <a:t>is the average of all the values when the factor is ignored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D5BC7-342C-574C-93BC-1DC32856605C}"/>
                  </a:ext>
                </a:extLst>
              </p:cNvPr>
              <p:cNvSpPr txBox="1"/>
              <p:nvPr/>
            </p:nvSpPr>
            <p:spPr>
              <a:xfrm>
                <a:off x="4483768" y="3000756"/>
                <a:ext cx="2321341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D5BC7-342C-574C-93BC-1DC328566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68" y="3000756"/>
                <a:ext cx="2321341" cy="1001749"/>
              </a:xfrm>
              <a:prstGeom prst="rect">
                <a:avLst/>
              </a:prstGeom>
              <a:blipFill>
                <a:blip r:embed="rId2"/>
                <a:stretch>
                  <a:fillRect l="-3279" t="-78750" r="-1093" b="-7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348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A2FE-AA2C-D342-8EEC-21E43036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Grand Mean</a:t>
            </a:r>
          </a:p>
        </p:txBody>
      </p:sp>
      <p:graphicFrame>
        <p:nvGraphicFramePr>
          <p:cNvPr id="5" name="Group 81">
            <a:extLst>
              <a:ext uri="{FF2B5EF4-FFF2-40B4-BE49-F238E27FC236}">
                <a16:creationId xmlns:a16="http://schemas.microsoft.com/office/drawing/2014/main" id="{0227842E-D672-5947-A79B-202574E68DA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58982" y="1851520"/>
          <a:ext cx="10566214" cy="3727244"/>
        </p:xfrm>
        <a:graphic>
          <a:graphicData uri="http://schemas.openxmlformats.org/drawingml/2006/table">
            <a:tbl>
              <a:tblPr firstRow="1" bandRow="1"/>
              <a:tblGrid>
                <a:gridCol w="3156512">
                  <a:extLst>
                    <a:ext uri="{9D8B030D-6E8A-4147-A177-3AD203B41FA5}">
                      <a16:colId xmlns:a16="http://schemas.microsoft.com/office/drawing/2014/main" val="3028105509"/>
                    </a:ext>
                  </a:extLst>
                </a:gridCol>
                <a:gridCol w="2588774">
                  <a:extLst>
                    <a:ext uri="{9D8B030D-6E8A-4147-A177-3AD203B41FA5}">
                      <a16:colId xmlns:a16="http://schemas.microsoft.com/office/drawing/2014/main" val="977113623"/>
                    </a:ext>
                  </a:extLst>
                </a:gridCol>
                <a:gridCol w="2588774">
                  <a:extLst>
                    <a:ext uri="{9D8B030D-6E8A-4147-A177-3AD203B41FA5}">
                      <a16:colId xmlns:a16="http://schemas.microsoft.com/office/drawing/2014/main" val="2832645520"/>
                    </a:ext>
                  </a:extLst>
                </a:gridCol>
                <a:gridCol w="2232154">
                  <a:extLst>
                    <a:ext uri="{9D8B030D-6E8A-4147-A177-3AD203B41FA5}">
                      <a16:colId xmlns:a16="http://schemas.microsoft.com/office/drawing/2014/main" val="2659322079"/>
                    </a:ext>
                  </a:extLst>
                </a:gridCol>
              </a:tblGrid>
              <a:tr h="6716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marL="93615" marR="93615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Front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Middle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Back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73886"/>
                  </a:ext>
                </a:extLst>
              </a:tr>
              <a:tr h="10406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Sample size</a:t>
                      </a:r>
                    </a:p>
                  </a:txBody>
                  <a:tcPr marL="93615" marR="93615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33249"/>
                  </a:ext>
                </a:extLst>
              </a:tr>
              <a:tr h="6716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 marL="93615" marR="93615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75.71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67.11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53.50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38973"/>
                  </a:ext>
                </a:extLst>
              </a:tr>
              <a:tr h="6716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St. Dev</a:t>
                      </a:r>
                    </a:p>
                  </a:txBody>
                  <a:tcPr marL="93615" marR="93615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17.63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10.95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8.96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47585"/>
                  </a:ext>
                </a:extLst>
              </a:tr>
              <a:tr h="6716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Variance</a:t>
                      </a:r>
                    </a:p>
                  </a:txBody>
                  <a:tcPr marL="93615" marR="93615" marT="46808" marB="46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310.90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119.86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80.29</a:t>
                      </a:r>
                    </a:p>
                  </a:txBody>
                  <a:tcPr marL="93615" marR="93615" marT="46808" marB="46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66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3341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0C51-FE64-1B45-996E-92BC2479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Group Variation, SS(B)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6A3D-36B0-BB45-AA11-BCDA607B880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dirty="0"/>
              <a:t>Between Group Variation, SS(</a:t>
            </a:r>
            <a:r>
              <a:rPr lang="en-US" altLang="en-US" dirty="0" err="1"/>
              <a:t>bg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The between group variation is the variation between each sample mean and the grand mean</a:t>
            </a:r>
          </a:p>
          <a:p>
            <a:pPr lvl="1"/>
            <a:r>
              <a:rPr lang="en-US" altLang="en-US" dirty="0"/>
              <a:t>Each individual variation is weighted by the </a:t>
            </a:r>
            <a:r>
              <a:rPr lang="en-US" altLang="en-US" i="1" dirty="0"/>
              <a:t>df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3B14B-AA57-C343-9FE4-A0BCE549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2737" y="4421312"/>
            <a:ext cx="10539663" cy="167297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Between-group variability is measured by first subtracting the </a:t>
            </a:r>
            <a:r>
              <a:rPr lang="en-US" sz="2400" b="1" dirty="0"/>
              <a:t>grand mean, </a:t>
            </a:r>
            <a:r>
              <a:rPr lang="en-US" sz="2400" dirty="0"/>
              <a:t>or </a:t>
            </a:r>
            <a:r>
              <a:rPr lang="en-US" sz="2400" b="1" dirty="0"/>
              <a:t>overall mean, </a:t>
            </a:r>
            <a:r>
              <a:rPr lang="en-US" sz="2400" dirty="0"/>
              <a:t>of the three samples from the mean of each sample. </a:t>
            </a:r>
          </a:p>
          <a:p>
            <a:r>
              <a:rPr lang="en-US" sz="2400" dirty="0"/>
              <a:t>This difference must then be adjusted to take into account the number of scores or observations in each sample</a:t>
            </a:r>
          </a:p>
          <a:p>
            <a:r>
              <a:rPr lang="en-US" sz="2400" i="1" dirty="0"/>
              <a:t>k </a:t>
            </a:r>
            <a:r>
              <a:rPr lang="en-US" sz="2400" dirty="0"/>
              <a:t>is the total number of groups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59C18D-CFCD-4344-A086-5E2E2DDB43BE}"/>
                  </a:ext>
                </a:extLst>
              </p:cNvPr>
              <p:cNvSpPr/>
              <p:nvPr/>
            </p:nvSpPr>
            <p:spPr>
              <a:xfrm>
                <a:off x="3882190" y="3351231"/>
                <a:ext cx="3613219" cy="858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Wingdings" pitchFamily="2" charset="2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𝑏𝑔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itchFamily="2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itchFamily="2" charset="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𝑘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59C18D-CFCD-4344-A086-5E2E2DDB4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90" y="3351231"/>
                <a:ext cx="3613219" cy="858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64437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1CD8-9D45-C74E-AE79-DD74368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Group Variation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E14F-70E8-6447-B931-548414C32E7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dirty="0"/>
              <a:t>Within Group Variation, SS(W)</a:t>
            </a:r>
          </a:p>
          <a:p>
            <a:pPr lvl="1"/>
            <a:r>
              <a:rPr lang="en-US" altLang="en-US" dirty="0"/>
              <a:t>The Within Group Variation is the weighted total of the individual variations</a:t>
            </a:r>
          </a:p>
          <a:p>
            <a:pPr lvl="1"/>
            <a:r>
              <a:rPr lang="en-US" altLang="en-US" dirty="0"/>
              <a:t>The weighting is done with the degrees of freedom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A52D-B619-B144-A0E7-C1D0DAEA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6657" y="4198476"/>
            <a:ext cx="10379242" cy="1753184"/>
          </a:xfrm>
        </p:spPr>
        <p:txBody>
          <a:bodyPr>
            <a:normAutofit/>
          </a:bodyPr>
          <a:lstStyle/>
          <a:p>
            <a:r>
              <a:rPr lang="en-US" sz="2400" dirty="0"/>
              <a:t>Within-group variability is identified by summing the difference be tween each subject’s score and the mean for the sample in which the subject is found. </a:t>
            </a:r>
          </a:p>
          <a:p>
            <a:r>
              <a:rPr lang="en-US" sz="2400" dirty="0"/>
              <a:t>For within-group variability, we have four calculations to carry out for each sample (group).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0BDF1D-B8D5-8549-8599-BE8ACAAB34D3}"/>
                  </a:ext>
                </a:extLst>
              </p:cNvPr>
              <p:cNvSpPr/>
              <p:nvPr/>
            </p:nvSpPr>
            <p:spPr>
              <a:xfrm>
                <a:off x="3911828" y="3103451"/>
                <a:ext cx="3162982" cy="865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Wingdings" pitchFamily="2" charset="2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Wingdings" pitchFamily="2" charset="2"/>
                            </a:rPr>
                            <m:t>𝑤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𝑔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0BDF1D-B8D5-8549-8599-BE8ACAAB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28" y="3103451"/>
                <a:ext cx="3162982" cy="865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12316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58B7-A217-DD45-B7F5-8A5C0237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b="1"/>
              <a:t>Developing Estimates of Population Variances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D755-7650-E44B-98A0-39D897AF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46" y="2937826"/>
            <a:ext cx="9637776" cy="2714771"/>
          </a:xfrm>
        </p:spPr>
        <p:txBody>
          <a:bodyPr>
            <a:normAutofit/>
          </a:bodyPr>
          <a:lstStyle/>
          <a:p>
            <a:r>
              <a:rPr lang="en-US" dirty="0"/>
              <a:t>between-group estimate of variance </a:t>
            </a:r>
            <a:r>
              <a:rPr lang="en-US" dirty="0">
                <a:sym typeface="Wingdings" pitchFamily="2" charset="2"/>
              </a:rPr>
              <a:t> df – k-1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100" dirty="0">
              <a:sym typeface="Wingdings" pitchFamily="2" charset="2"/>
            </a:endParaRPr>
          </a:p>
          <a:p>
            <a:endParaRPr lang="en-US" sz="2000" dirty="0"/>
          </a:p>
          <a:p>
            <a:r>
              <a:rPr lang="en-US" dirty="0"/>
              <a:t>within-group estimate of variance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df = </a:t>
            </a:r>
            <a:r>
              <a:rPr lang="en-US" i="1" dirty="0"/>
              <a:t>N -</a:t>
            </a:r>
            <a:r>
              <a:rPr lang="en-US" dirty="0"/>
              <a:t> </a:t>
            </a:r>
            <a:r>
              <a:rPr lang="en-US" i="1" dirty="0"/>
              <a:t>k </a:t>
            </a:r>
          </a:p>
          <a:p>
            <a:endParaRPr lang="en-US" sz="2000" i="1" dirty="0"/>
          </a:p>
          <a:p>
            <a:pPr marL="457200" lvl="1" indent="0">
              <a:buNone/>
            </a:pPr>
            <a:endParaRPr lang="en-US" sz="22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7AC99B-E726-9EC0-6725-2B7D64C38164}"/>
                  </a:ext>
                </a:extLst>
              </p:cNvPr>
              <p:cNvSpPr/>
              <p:nvPr/>
            </p:nvSpPr>
            <p:spPr>
              <a:xfrm>
                <a:off x="3832313" y="3567362"/>
                <a:ext cx="3613219" cy="858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Wingdings" pitchFamily="2" charset="2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𝑏𝑔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itchFamily="2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itchFamily="2" charset="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𝑘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7AC99B-E726-9EC0-6725-2B7D64C38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3" y="3567362"/>
                <a:ext cx="3613219" cy="858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1CFEC-3CE7-E074-7DA7-9B40731F7403}"/>
                  </a:ext>
                </a:extLst>
              </p:cNvPr>
              <p:cNvSpPr/>
              <p:nvPr/>
            </p:nvSpPr>
            <p:spPr>
              <a:xfrm>
                <a:off x="3832313" y="5219946"/>
                <a:ext cx="3162982" cy="865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Wingdings" pitchFamily="2" charset="2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Wingdings" pitchFamily="2" charset="2"/>
                            </a:rPr>
                            <m:t>𝑤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𝑔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itchFamily="2" charset="2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ova Cond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1CFEC-3CE7-E074-7DA7-9B40731F7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3" y="5219946"/>
                <a:ext cx="3162982" cy="8653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60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EAA5A07B-5E22-B34E-AA22-78057953D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859" y="640081"/>
            <a:ext cx="7205050" cy="12718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One-Way ANOVA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705F318B-A552-D040-9188-8A83061362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5858" y="4773518"/>
            <a:ext cx="3494342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filling in the sum of squares, we have …</a:t>
            </a:r>
          </a:p>
        </p:txBody>
      </p:sp>
      <p:graphicFrame>
        <p:nvGraphicFramePr>
          <p:cNvPr id="153604" name="Group 4">
            <a:extLst>
              <a:ext uri="{FF2B5EF4-FFF2-40B4-BE49-F238E27FC236}">
                <a16:creationId xmlns:a16="http://schemas.microsoft.com/office/drawing/2014/main" id="{47B37ED2-248E-634B-88B9-283CC251C0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9301342"/>
              </p:ext>
            </p:extLst>
          </p:nvPr>
        </p:nvGraphicFramePr>
        <p:xfrm>
          <a:off x="645858" y="2078182"/>
          <a:ext cx="10730336" cy="2554944"/>
        </p:xfrm>
        <a:graphic>
          <a:graphicData uri="http://schemas.openxmlformats.org/drawingml/2006/table">
            <a:tbl>
              <a:tblPr firstRow="1" bandRow="1"/>
              <a:tblGrid>
                <a:gridCol w="3365768">
                  <a:extLst>
                    <a:ext uri="{9D8B030D-6E8A-4147-A177-3AD203B41FA5}">
                      <a16:colId xmlns:a16="http://schemas.microsoft.com/office/drawing/2014/main" val="421602214"/>
                    </a:ext>
                  </a:extLst>
                </a:gridCol>
                <a:gridCol w="2231800">
                  <a:extLst>
                    <a:ext uri="{9D8B030D-6E8A-4147-A177-3AD203B41FA5}">
                      <a16:colId xmlns:a16="http://schemas.microsoft.com/office/drawing/2014/main" val="706533047"/>
                    </a:ext>
                  </a:extLst>
                </a:gridCol>
                <a:gridCol w="1319019">
                  <a:extLst>
                    <a:ext uri="{9D8B030D-6E8A-4147-A177-3AD203B41FA5}">
                      <a16:colId xmlns:a16="http://schemas.microsoft.com/office/drawing/2014/main" val="2378402176"/>
                    </a:ext>
                  </a:extLst>
                </a:gridCol>
                <a:gridCol w="1639893">
                  <a:extLst>
                    <a:ext uri="{9D8B030D-6E8A-4147-A177-3AD203B41FA5}">
                      <a16:colId xmlns:a16="http://schemas.microsoft.com/office/drawing/2014/main" val="1976531432"/>
                    </a:ext>
                  </a:extLst>
                </a:gridCol>
                <a:gridCol w="1076024">
                  <a:extLst>
                    <a:ext uri="{9D8B030D-6E8A-4147-A177-3AD203B41FA5}">
                      <a16:colId xmlns:a16="http://schemas.microsoft.com/office/drawing/2014/main" val="995826116"/>
                    </a:ext>
                  </a:extLst>
                </a:gridCol>
                <a:gridCol w="1097832">
                  <a:extLst>
                    <a:ext uri="{9D8B030D-6E8A-4147-A177-3AD203B41FA5}">
                      <a16:colId xmlns:a16="http://schemas.microsoft.com/office/drawing/2014/main" val="2347301957"/>
                    </a:ext>
                  </a:extLst>
                </a:gridCol>
              </a:tblGrid>
              <a:tr h="638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Source</a:t>
                      </a:r>
                    </a:p>
                  </a:txBody>
                  <a:tcPr marL="99241" marR="99241" marT="49620" marB="496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SS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df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MS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F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174427"/>
                  </a:ext>
                </a:extLst>
              </a:tr>
              <a:tr h="638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Between</a:t>
                      </a:r>
                    </a:p>
                  </a:txBody>
                  <a:tcPr marL="99241" marR="99241" marT="49620" marB="496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1901.52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90835"/>
                  </a:ext>
                </a:extLst>
              </a:tr>
              <a:tr h="638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Within</a:t>
                      </a:r>
                    </a:p>
                  </a:txBody>
                  <a:tcPr marL="99241" marR="99241" marT="49620" marB="496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3386.32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36104327"/>
                  </a:ext>
                </a:extLst>
              </a:tr>
              <a:tr h="638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99241" marR="99241" marT="49620" marB="496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5287.84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9389544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ABCC32CF-949D-424A-BFD6-372A10181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One-Way ANOVA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1A2C81FB-CA20-894C-8FB9-8AFA0A365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The between group df is one less than the number of groups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We have three groups, so </a:t>
            </a:r>
            <a:r>
              <a:rPr lang="en-US" altLang="en-US" sz="2000" i="1" dirty="0">
                <a:latin typeface="Arial" panose="020B0604020202020204" pitchFamily="34" charset="0"/>
              </a:rPr>
              <a:t>k </a:t>
            </a:r>
            <a:r>
              <a:rPr lang="en-US" altLang="en-US" sz="2000" dirty="0">
                <a:latin typeface="Arial" panose="020B0604020202020204" pitchFamily="34" charset="0"/>
              </a:rPr>
              <a:t>– 1 = 3 – 1 </a:t>
            </a:r>
            <a:r>
              <a:rPr lang="en-US" altLang="en-US" sz="2000" dirty="0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US" altLang="en-US" sz="2000" i="1" dirty="0" err="1">
                <a:latin typeface="Arial" panose="020B0604020202020204" pitchFamily="34" charset="0"/>
              </a:rPr>
              <a:t>df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latin typeface="Arial" panose="020B0604020202020204" pitchFamily="34" charset="0"/>
              </a:rPr>
              <a:t>bg</a:t>
            </a:r>
            <a:r>
              <a:rPr lang="en-US" altLang="en-US" sz="2000" dirty="0">
                <a:latin typeface="Arial" panose="020B0604020202020204" pitchFamily="34" charset="0"/>
              </a:rPr>
              <a:t>) = 2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The within group df is the sum of the individual df’s of each group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The sample sizes are 7, 9, and 8</a:t>
            </a:r>
          </a:p>
          <a:p>
            <a:pPr lvl="1"/>
            <a:r>
              <a:rPr lang="en-US" altLang="en-US" sz="2000" i="1" dirty="0" err="1">
                <a:latin typeface="Arial" panose="020B0604020202020204" pitchFamily="34" charset="0"/>
              </a:rPr>
              <a:t>df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latin typeface="Arial" panose="020B0604020202020204" pitchFamily="34" charset="0"/>
              </a:rPr>
              <a:t>wg</a:t>
            </a:r>
            <a:r>
              <a:rPr lang="en-US" altLang="en-US" sz="2000" dirty="0">
                <a:latin typeface="Arial" panose="020B0604020202020204" pitchFamily="34" charset="0"/>
              </a:rPr>
              <a:t>) = N - </a:t>
            </a:r>
            <a:r>
              <a:rPr lang="en-US" altLang="en-US" sz="2000" i="1" dirty="0">
                <a:latin typeface="Arial" panose="020B0604020202020204" pitchFamily="34" charset="0"/>
              </a:rPr>
              <a:t>k</a:t>
            </a:r>
            <a:r>
              <a:rPr lang="en-US" altLang="en-US" sz="2000" dirty="0">
                <a:latin typeface="Arial" panose="020B0604020202020204" pitchFamily="34" charset="0"/>
              </a:rPr>
              <a:t> = 24 – 3= 21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The total df is one less than the sample size</a:t>
            </a:r>
          </a:p>
          <a:p>
            <a:pPr lvl="1"/>
            <a:r>
              <a:rPr lang="en-US" altLang="en-US" sz="2000" i="1" dirty="0">
                <a:latin typeface="Arial" panose="020B0604020202020204" pitchFamily="34" charset="0"/>
              </a:rPr>
              <a:t>df</a:t>
            </a:r>
            <a:r>
              <a:rPr lang="en-US" altLang="en-US" sz="2000" dirty="0">
                <a:latin typeface="Arial" panose="020B0604020202020204" pitchFamily="34" charset="0"/>
              </a:rPr>
              <a:t>(Total) = 24 – 1 = 23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870F2F94-317F-7543-99AB-3A2245491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One-Way ANOVA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E74F2D05-C0B9-6247-8C63-6AE7D57A935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5858" y="4571999"/>
            <a:ext cx="3494342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Filling in the degrees of freedom gives this …</a:t>
            </a:r>
          </a:p>
        </p:txBody>
      </p:sp>
      <p:graphicFrame>
        <p:nvGraphicFramePr>
          <p:cNvPr id="154628" name="Group 4">
            <a:extLst>
              <a:ext uri="{FF2B5EF4-FFF2-40B4-BE49-F238E27FC236}">
                <a16:creationId xmlns:a16="http://schemas.microsoft.com/office/drawing/2014/main" id="{02F656FF-A75F-0A4D-BFE6-14AFC06667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3453779"/>
              </p:ext>
            </p:extLst>
          </p:nvPr>
        </p:nvGraphicFramePr>
        <p:xfrm>
          <a:off x="4723157" y="2197535"/>
          <a:ext cx="6628582" cy="2374464"/>
        </p:xfrm>
        <a:graphic>
          <a:graphicData uri="http://schemas.openxmlformats.org/drawingml/2006/table">
            <a:tbl>
              <a:tblPr firstRow="1" bandRow="1"/>
              <a:tblGrid>
                <a:gridCol w="1835343">
                  <a:extLst>
                    <a:ext uri="{9D8B030D-6E8A-4147-A177-3AD203B41FA5}">
                      <a16:colId xmlns:a16="http://schemas.microsoft.com/office/drawing/2014/main" val="621313290"/>
                    </a:ext>
                  </a:extLst>
                </a:gridCol>
                <a:gridCol w="1767169">
                  <a:extLst>
                    <a:ext uri="{9D8B030D-6E8A-4147-A177-3AD203B41FA5}">
                      <a16:colId xmlns:a16="http://schemas.microsoft.com/office/drawing/2014/main" val="37890664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212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4844030"/>
                    </a:ext>
                  </a:extLst>
                </a:gridCol>
                <a:gridCol w="632004">
                  <a:extLst>
                    <a:ext uri="{9D8B030D-6E8A-4147-A177-3AD203B41FA5}">
                      <a16:colId xmlns:a16="http://schemas.microsoft.com/office/drawing/2014/main" val="2549784664"/>
                    </a:ext>
                  </a:extLst>
                </a:gridCol>
                <a:gridCol w="565266">
                  <a:extLst>
                    <a:ext uri="{9D8B030D-6E8A-4147-A177-3AD203B41FA5}">
                      <a16:colId xmlns:a16="http://schemas.microsoft.com/office/drawing/2014/main" val="3342209803"/>
                    </a:ext>
                  </a:extLst>
                </a:gridCol>
              </a:tblGrid>
              <a:tr h="593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Source</a:t>
                      </a:r>
                    </a:p>
                  </a:txBody>
                  <a:tcPr marL="97849" marR="97849" marT="48924" marB="489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SS</a:t>
                      </a: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df</a:t>
                      </a: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MS</a:t>
                      </a: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F</a:t>
                      </a: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159460"/>
                  </a:ext>
                </a:extLst>
              </a:tr>
              <a:tr h="593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Between</a:t>
                      </a:r>
                    </a:p>
                  </a:txBody>
                  <a:tcPr marL="97849" marR="97849" marT="48924" marB="489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1901.52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257371"/>
                  </a:ext>
                </a:extLst>
              </a:tr>
              <a:tr h="593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Within</a:t>
                      </a:r>
                    </a:p>
                  </a:txBody>
                  <a:tcPr marL="97849" marR="97849" marT="48924" marB="489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3386.32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62949880"/>
                  </a:ext>
                </a:extLst>
              </a:tr>
              <a:tr h="593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97849" marR="97849" marT="48924" marB="489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5287.84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7849" marR="97849" marT="48924" marB="489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23709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899069-BE99-4E41-8EBC-8A9C76DDAB9A}"/>
              </a:ext>
            </a:extLst>
          </p:cNvPr>
          <p:cNvCxnSpPr>
            <a:cxnSpLocks/>
          </p:cNvCxnSpPr>
          <p:nvPr/>
        </p:nvCxnSpPr>
        <p:spPr>
          <a:xfrm flipH="1" flipV="1">
            <a:off x="6994358" y="1652337"/>
            <a:ext cx="387344" cy="65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A36B2A-D99D-3042-98D5-09E309F4BF57}"/>
              </a:ext>
            </a:extLst>
          </p:cNvPr>
          <p:cNvSpPr txBox="1"/>
          <p:nvPr/>
        </p:nvSpPr>
        <p:spPr>
          <a:xfrm>
            <a:off x="6320589" y="1267326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Numerator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FEB68B-55BA-B548-8F6C-B60C164940CD}"/>
              </a:ext>
            </a:extLst>
          </p:cNvPr>
          <p:cNvCxnSpPr>
            <a:cxnSpLocks/>
          </p:cNvCxnSpPr>
          <p:nvPr/>
        </p:nvCxnSpPr>
        <p:spPr>
          <a:xfrm flipH="1" flipV="1">
            <a:off x="8718884" y="1227584"/>
            <a:ext cx="109259" cy="107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922B0A-B85E-4549-8DF2-C7FE9ECB72DE}"/>
              </a:ext>
            </a:extLst>
          </p:cNvPr>
          <p:cNvSpPr txBox="1"/>
          <p:nvPr/>
        </p:nvSpPr>
        <p:spPr>
          <a:xfrm>
            <a:off x="7908758" y="787944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Denominator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B2F5A-99F5-9949-87F8-B196FA3B561A}"/>
              </a:ext>
            </a:extLst>
          </p:cNvPr>
          <p:cNvCxnSpPr>
            <a:cxnSpLocks/>
          </p:cNvCxnSpPr>
          <p:nvPr/>
        </p:nvCxnSpPr>
        <p:spPr>
          <a:xfrm flipV="1">
            <a:off x="9652903" y="1451992"/>
            <a:ext cx="517792" cy="85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739151-EF2C-7148-9B65-9085638C9B40}"/>
              </a:ext>
            </a:extLst>
          </p:cNvPr>
          <p:cNvSpPr txBox="1"/>
          <p:nvPr/>
        </p:nvSpPr>
        <p:spPr>
          <a:xfrm>
            <a:off x="9763570" y="1093107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Variance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222B320B-BDF9-2542-8B28-9D8CDC4FC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One-Way ANOVA</a:t>
            </a:r>
          </a:p>
        </p:txBody>
      </p:sp>
      <p:graphicFrame>
        <p:nvGraphicFramePr>
          <p:cNvPr id="142340" name="Object 4">
            <a:extLst>
              <a:ext uri="{FF2B5EF4-FFF2-40B4-BE49-F238E27FC236}">
                <a16:creationId xmlns:a16="http://schemas.microsoft.com/office/drawing/2014/main" id="{F25A58FA-7C71-B747-85A8-D3203EF539D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698362"/>
              </p:ext>
            </p:extLst>
          </p:nvPr>
        </p:nvGraphicFramePr>
        <p:xfrm>
          <a:off x="2514600" y="5105400"/>
          <a:ext cx="42195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351700" imgH="13754100" progId="Equation.DSMT4">
                  <p:embed/>
                </p:oleObj>
              </mc:Choice>
              <mc:Fallback>
                <p:oleObj name="Equation" r:id="rId2" imgW="45351700" imgH="13754100" progId="Equation.DSMT4">
                  <p:embed/>
                  <p:pic>
                    <p:nvPicPr>
                      <p:cNvPr id="142340" name="Object 4">
                        <a:extLst>
                          <a:ext uri="{FF2B5EF4-FFF2-40B4-BE49-F238E27FC236}">
                            <a16:creationId xmlns:a16="http://schemas.microsoft.com/office/drawing/2014/main" id="{F25A58FA-7C71-B747-85A8-D3203EF53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4219575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>
            <a:extLst>
              <a:ext uri="{FF2B5EF4-FFF2-40B4-BE49-F238E27FC236}">
                <a16:creationId xmlns:a16="http://schemas.microsoft.com/office/drawing/2014/main" id="{36173823-FF1C-8C4F-B131-97C60477220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467197"/>
            <a:ext cx="9264650" cy="3505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Variances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The variances are also called the Mean of the Squares and abbreviated by MS, often with an accompanying variable MS(B) or MS(W)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They are an average squared deviation from the mean and are found by dividing the variation by the degrees of freedom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MS = SS / df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8859797-939C-164B-9574-FA4F5EFCD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altLang="en-US"/>
              <a:t>One-Way ANOVA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C474E711-DF3A-8046-9BDB-4C5E81518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831975" algn="l"/>
                <a:tab pos="4111625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MS(B)	= 1929.68 / 2	= 964.84</a:t>
            </a:r>
          </a:p>
          <a:p>
            <a:pPr>
              <a:tabLst>
                <a:tab pos="1831975" algn="l"/>
                <a:tab pos="4111625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MS(W)	= 3386.32 / 21	= 161.25</a:t>
            </a:r>
          </a:p>
          <a:p>
            <a:pPr>
              <a:tabLst>
                <a:tab pos="1831975" algn="l"/>
                <a:tab pos="4111625" algn="l"/>
              </a:tabLst>
            </a:pPr>
            <a:r>
              <a:rPr lang="en-US" altLang="en-US" sz="2000" dirty="0">
                <a:latin typeface="Arial" panose="020B0604020202020204" pitchFamily="34" charset="0"/>
              </a:rPr>
              <a:t>MS(T)	= 5316 / 23	= 231.13</a:t>
            </a:r>
          </a:p>
          <a:p>
            <a:pPr lvl="1">
              <a:tabLst>
                <a:tab pos="1831975" algn="l"/>
                <a:tab pos="4111625" algn="l"/>
              </a:tabLs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tabLst>
                <a:tab pos="1831975" algn="l"/>
                <a:tab pos="4111625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Notice that the MS(Total) is NOT the sum of MS(Between) and MS(Within).</a:t>
            </a:r>
          </a:p>
          <a:p>
            <a:pPr>
              <a:tabLst>
                <a:tab pos="1831975" algn="l"/>
                <a:tab pos="4111625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This works for the sum of squares SS(Total), but not the mean square MS(Total)</a:t>
            </a:r>
          </a:p>
          <a:p>
            <a:pPr>
              <a:tabLst>
                <a:tab pos="1831975" algn="l"/>
                <a:tab pos="4111625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The MS(Total) isn’t usually shown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9C0-20CD-48F7-DFFD-BE627EA1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Central Limit Theorem (CLT)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A7A3D-999D-954A-C276-0BF7BA4F6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Arial"/>
                    <a:cs typeface="Arial"/>
                  </a:rPr>
                  <a:t>The</a:t>
                </a:r>
                <a:r>
                  <a:rPr lang="en-US" sz="2800" spc="-20" dirty="0"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latin typeface="Arial"/>
                    <a:cs typeface="Arial"/>
                  </a:rPr>
                  <a:t>sampling</a:t>
                </a:r>
                <a:r>
                  <a:rPr lang="en-US" sz="2800" b="1" spc="-15" dirty="0">
                    <a:latin typeface="Arial"/>
                    <a:cs typeface="Arial"/>
                  </a:rPr>
                  <a:t> </a:t>
                </a:r>
                <a:r>
                  <a:rPr lang="en-US" sz="2800" b="1" spc="-10" dirty="0">
                    <a:latin typeface="Arial"/>
                    <a:cs typeface="Arial"/>
                  </a:rPr>
                  <a:t>distribution</a:t>
                </a:r>
                <a:r>
                  <a:rPr lang="en-US" sz="2800" b="1" spc="-15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of</a:t>
                </a:r>
                <a:r>
                  <a:rPr lang="en-US" sz="2800" spc="-1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1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i="1" spc="-1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2800" b="0" i="1" spc="-15" smtClean="0">
                                <a:latin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800" b="0" i="1" spc="-15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1" spc="202" baseline="-11904" dirty="0">
                    <a:latin typeface="Times New Roman"/>
                    <a:cs typeface="Times New Roman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will</a:t>
                </a:r>
                <a:r>
                  <a:rPr lang="en-US" sz="2800" spc="-15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become</a:t>
                </a:r>
                <a:r>
                  <a:rPr lang="en-US" sz="2800" spc="-15" dirty="0">
                    <a:latin typeface="Arial"/>
                    <a:cs typeface="Arial"/>
                  </a:rPr>
                  <a:t> </a:t>
                </a:r>
                <a:r>
                  <a:rPr lang="en-US" sz="2800" spc="-10" dirty="0">
                    <a:latin typeface="Arial"/>
                    <a:cs typeface="Arial"/>
                  </a:rPr>
                  <a:t>approximately </a:t>
                </a:r>
                <a:r>
                  <a:rPr lang="en-US" sz="28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normally</a:t>
                </a:r>
                <a:r>
                  <a:rPr lang="en-US" sz="2800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b="1" spc="-10" dirty="0">
                    <a:solidFill>
                      <a:srgbClr val="0000FF"/>
                    </a:solidFill>
                    <a:latin typeface="Arial"/>
                    <a:cs typeface="Arial"/>
                  </a:rPr>
                  <a:t>distributed</a:t>
                </a:r>
                <a:r>
                  <a:rPr lang="en-US" sz="2800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as</a:t>
                </a:r>
                <a:r>
                  <a:rPr lang="en-US" sz="2800" spc="-20" dirty="0">
                    <a:latin typeface="Arial"/>
                    <a:cs typeface="Arial"/>
                  </a:rPr>
                  <a:t> </a:t>
                </a:r>
                <a:r>
                  <a:rPr lang="en-US" sz="2800" dirty="0">
                    <a:latin typeface="Arial"/>
                    <a:cs typeface="Arial"/>
                  </a:rPr>
                  <a:t>the</a:t>
                </a:r>
                <a:r>
                  <a:rPr lang="en-US" sz="2800" spc="-20" dirty="0"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latin typeface="Arial"/>
                    <a:cs typeface="Arial"/>
                  </a:rPr>
                  <a:t>sample</a:t>
                </a:r>
                <a:r>
                  <a:rPr lang="en-US" sz="2800" b="1" spc="-20" dirty="0"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latin typeface="Arial"/>
                    <a:cs typeface="Arial"/>
                  </a:rPr>
                  <a:t>size</a:t>
                </a:r>
                <a:r>
                  <a:rPr lang="en-US" sz="2800" b="1" spc="-20" dirty="0"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latin typeface="Arial"/>
                    <a:cs typeface="Arial"/>
                  </a:rPr>
                  <a:t>(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800" b="1" dirty="0">
                    <a:latin typeface="Arial"/>
                    <a:cs typeface="Arial"/>
                  </a:rPr>
                  <a:t>)</a:t>
                </a:r>
                <a:r>
                  <a:rPr lang="en-US" sz="2800" b="1" spc="-20" dirty="0">
                    <a:latin typeface="Arial"/>
                    <a:cs typeface="Arial"/>
                  </a:rPr>
                  <a:t> </a:t>
                </a:r>
                <a:r>
                  <a:rPr lang="en-US" sz="2800" b="1" spc="-10" dirty="0">
                    <a:latin typeface="Arial"/>
                    <a:cs typeface="Arial"/>
                  </a:rPr>
                  <a:t>becomes </a:t>
                </a:r>
                <a:r>
                  <a:rPr lang="en-US" sz="2800" b="1" dirty="0">
                    <a:latin typeface="Arial"/>
                    <a:cs typeface="Arial"/>
                  </a:rPr>
                  <a:t>“large"</a:t>
                </a:r>
                <a:r>
                  <a:rPr lang="en-US" sz="2800" dirty="0">
                    <a:latin typeface="Arial"/>
                    <a:cs typeface="Arial"/>
                  </a:rPr>
                  <a:t>,</a:t>
                </a:r>
                <a:r>
                  <a:rPr lang="en-US" sz="2800" spc="-20" dirty="0">
                    <a:latin typeface="Arial"/>
                    <a:cs typeface="Arial"/>
                  </a:rPr>
                  <a:t> </a:t>
                </a:r>
                <a:r>
                  <a:rPr lang="en-US" sz="2800" b="1" spc="-10" dirty="0">
                    <a:solidFill>
                      <a:srgbClr val="0000FF"/>
                    </a:solidFill>
                    <a:latin typeface="Arial"/>
                    <a:cs typeface="Arial"/>
                  </a:rPr>
                  <a:t>regardless</a:t>
                </a:r>
                <a:r>
                  <a:rPr lang="en-US" sz="2800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2800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2800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shape</a:t>
                </a:r>
                <a:r>
                  <a:rPr lang="en-US" sz="2800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2800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2800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b="1" spc="-10" dirty="0">
                    <a:solidFill>
                      <a:srgbClr val="0000FF"/>
                    </a:solidFill>
                    <a:latin typeface="Arial"/>
                    <a:cs typeface="Arial"/>
                  </a:rPr>
                  <a:t>population distribution!</a:t>
                </a:r>
                <a:endParaRPr lang="en-US" sz="2800" dirty="0">
                  <a:latin typeface="Arial"/>
                  <a:cs typeface="Arial"/>
                </a:endParaRPr>
              </a:p>
              <a:p>
                <a:r>
                  <a:rPr lang="en-US" sz="2800" dirty="0">
                    <a:latin typeface="Arial"/>
                    <a:cs typeface="Arial"/>
                  </a:rPr>
                  <a:t>Example: </a:t>
                </a:r>
              </a:p>
              <a:p>
                <a:pPr lvl="1"/>
                <a:r>
                  <a:rPr lang="en-US" dirty="0">
                    <a:latin typeface="Arial"/>
                    <a:cs typeface="Arial"/>
                  </a:rPr>
                  <a:t>Generate n = 100 random numbers from a non-normal distribution (the population distribution)</a:t>
                </a:r>
              </a:p>
              <a:p>
                <a:pPr lvl="1"/>
                <a:r>
                  <a:rPr lang="en-US" dirty="0">
                    <a:latin typeface="Arial"/>
                    <a:cs typeface="Arial"/>
                  </a:rPr>
                  <a:t>Compute the sample mean of these numbers 100 </a:t>
                </a:r>
              </a:p>
              <a:p>
                <a:pPr lvl="1"/>
                <a:r>
                  <a:rPr lang="en-US" dirty="0">
                    <a:latin typeface="Arial"/>
                    <a:cs typeface="Arial"/>
                  </a:rPr>
                  <a:t>Repeat 120 times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A7A3D-999D-954A-C276-0BF7BA4F6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791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7AA546F-DF15-2345-A45E-42890236C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One-Way ANOVA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E000EF32-EFF9-CB45-B09C-2AC1729C3E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5858" y="4571999"/>
            <a:ext cx="3494342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Completing the MS gives …</a:t>
            </a:r>
          </a:p>
        </p:txBody>
      </p:sp>
      <p:graphicFrame>
        <p:nvGraphicFramePr>
          <p:cNvPr id="156676" name="Group 4">
            <a:extLst>
              <a:ext uri="{FF2B5EF4-FFF2-40B4-BE49-F238E27FC236}">
                <a16:creationId xmlns:a16="http://schemas.microsoft.com/office/drawing/2014/main" id="{657DF90F-7622-A040-A7DB-70B778FC73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7085054"/>
              </p:ext>
            </p:extLst>
          </p:nvPr>
        </p:nvGraphicFramePr>
        <p:xfrm>
          <a:off x="4477458" y="1305372"/>
          <a:ext cx="6636658" cy="2222111"/>
        </p:xfrm>
        <a:graphic>
          <a:graphicData uri="http://schemas.openxmlformats.org/drawingml/2006/table">
            <a:tbl>
              <a:tblPr firstRow="1" bandRow="1"/>
              <a:tblGrid>
                <a:gridCol w="1709119">
                  <a:extLst>
                    <a:ext uri="{9D8B030D-6E8A-4147-A177-3AD203B41FA5}">
                      <a16:colId xmlns:a16="http://schemas.microsoft.com/office/drawing/2014/main" val="2574597703"/>
                    </a:ext>
                  </a:extLst>
                </a:gridCol>
                <a:gridCol w="1727139">
                  <a:extLst>
                    <a:ext uri="{9D8B030D-6E8A-4147-A177-3AD203B41FA5}">
                      <a16:colId xmlns:a16="http://schemas.microsoft.com/office/drawing/2014/main" val="178521296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742430524"/>
                    </a:ext>
                  </a:extLst>
                </a:gridCol>
                <a:gridCol w="1271847">
                  <a:extLst>
                    <a:ext uri="{9D8B030D-6E8A-4147-A177-3AD203B41FA5}">
                      <a16:colId xmlns:a16="http://schemas.microsoft.com/office/drawing/2014/main" val="45566501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08765372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3956710254"/>
                    </a:ext>
                  </a:extLst>
                </a:gridCol>
              </a:tblGrid>
              <a:tr h="552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Source</a:t>
                      </a:r>
                    </a:p>
                  </a:txBody>
                  <a:tcPr marL="91119" marR="91119" marT="45560" marB="455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SS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df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MS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F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94938"/>
                  </a:ext>
                </a:extLst>
              </a:tr>
              <a:tr h="552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Between</a:t>
                      </a:r>
                    </a:p>
                  </a:txBody>
                  <a:tcPr marL="91119" marR="91119" marT="45560" marB="455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1901.52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964.84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417138"/>
                  </a:ext>
                </a:extLst>
              </a:tr>
              <a:tr h="552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Within</a:t>
                      </a:r>
                    </a:p>
                  </a:txBody>
                  <a:tcPr marL="91119" marR="91119" marT="45560" marB="455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3386.32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161.25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37033247"/>
                  </a:ext>
                </a:extLst>
              </a:tr>
              <a:tr h="5527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91119" marR="91119" marT="45560" marB="455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5287.84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229.9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52683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B09C08-061A-094A-BBA4-A723049787F4}"/>
              </a:ext>
            </a:extLst>
          </p:cNvPr>
          <p:cNvSpPr txBox="1"/>
          <p:nvPr/>
        </p:nvSpPr>
        <p:spPr>
          <a:xfrm>
            <a:off x="5441735" y="5025627"/>
            <a:ext cx="581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How do you suppose F is calculated?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3B61CAB-8E14-3249-AD91-D3D8FDD9A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altLang="en-US"/>
              <a:t>One-Way ANOVA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4BCBFBA-4078-5646-9D70-411200A56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F test statistic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An F test statistic is the ratio of two sample variances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The MS(</a:t>
            </a:r>
            <a:r>
              <a:rPr lang="en-US" altLang="en-US" sz="2000" dirty="0" err="1">
                <a:latin typeface="Arial" panose="020B0604020202020204" pitchFamily="34" charset="0"/>
              </a:rPr>
              <a:t>bg</a:t>
            </a:r>
            <a:r>
              <a:rPr lang="en-US" altLang="en-US" sz="2000" dirty="0">
                <a:latin typeface="Arial" panose="020B0604020202020204" pitchFamily="34" charset="0"/>
              </a:rPr>
              <a:t>) and MS(</a:t>
            </a:r>
            <a:r>
              <a:rPr lang="en-US" altLang="en-US" sz="2000" dirty="0" err="1">
                <a:latin typeface="Arial" panose="020B0604020202020204" pitchFamily="34" charset="0"/>
              </a:rPr>
              <a:t>wg</a:t>
            </a:r>
            <a:r>
              <a:rPr lang="en-US" altLang="en-US" sz="2000" dirty="0">
                <a:latin typeface="Arial" panose="020B0604020202020204" pitchFamily="34" charset="0"/>
              </a:rPr>
              <a:t>) are two sample variances and that’s what we divide to find F.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F = MS(B) / MS(W)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For our data, F = 964.84 / 161.25 = 5.98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E4987B2A-0891-4C42-8378-86DF144E2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One-Way ANOVA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72CAB3F-AD88-9D49-A95C-2E0650D628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5858" y="4571999"/>
            <a:ext cx="3494342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F to the table …</a:t>
            </a:r>
          </a:p>
        </p:txBody>
      </p:sp>
      <p:graphicFrame>
        <p:nvGraphicFramePr>
          <p:cNvPr id="157700" name="Group 4">
            <a:extLst>
              <a:ext uri="{FF2B5EF4-FFF2-40B4-BE49-F238E27FC236}">
                <a16:creationId xmlns:a16="http://schemas.microsoft.com/office/drawing/2014/main" id="{66DA587B-9AB7-7541-841D-75A7CFFAEC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5031077"/>
              </p:ext>
            </p:extLst>
          </p:nvPr>
        </p:nvGraphicFramePr>
        <p:xfrm>
          <a:off x="4605251" y="2136371"/>
          <a:ext cx="7331825" cy="2894005"/>
        </p:xfrm>
        <a:graphic>
          <a:graphicData uri="http://schemas.openxmlformats.org/drawingml/2006/table">
            <a:tbl>
              <a:tblPr firstRow="1" bandRow="1"/>
              <a:tblGrid>
                <a:gridCol w="1604356">
                  <a:extLst>
                    <a:ext uri="{9D8B030D-6E8A-4147-A177-3AD203B41FA5}">
                      <a16:colId xmlns:a16="http://schemas.microsoft.com/office/drawing/2014/main" val="812142551"/>
                    </a:ext>
                  </a:extLst>
                </a:gridCol>
                <a:gridCol w="1970117">
                  <a:extLst>
                    <a:ext uri="{9D8B030D-6E8A-4147-A177-3AD203B41FA5}">
                      <a16:colId xmlns:a16="http://schemas.microsoft.com/office/drawing/2014/main" val="1361422258"/>
                    </a:ext>
                  </a:extLst>
                </a:gridCol>
                <a:gridCol w="798021">
                  <a:extLst>
                    <a:ext uri="{9D8B030D-6E8A-4147-A177-3AD203B41FA5}">
                      <a16:colId xmlns:a16="http://schemas.microsoft.com/office/drawing/2014/main" val="4171982987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355297904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1432334958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3008084150"/>
                    </a:ext>
                  </a:extLst>
                </a:gridCol>
              </a:tblGrid>
              <a:tr h="5663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Source</a:t>
                      </a:r>
                    </a:p>
                  </a:txBody>
                  <a:tcPr marL="86617" marR="86617" marT="43308" marB="433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SS</a:t>
                      </a: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df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MS</a:t>
                      </a: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F</a:t>
                      </a: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03641"/>
                  </a:ext>
                </a:extLst>
              </a:tr>
              <a:tr h="946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Between</a:t>
                      </a:r>
                    </a:p>
                  </a:txBody>
                  <a:tcPr marL="86617" marR="86617" marT="43308" marB="433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1901.52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964.84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5.9</a:t>
                      </a: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198476"/>
                  </a:ext>
                </a:extLst>
              </a:tr>
              <a:tr h="7813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Within</a:t>
                      </a:r>
                    </a:p>
                  </a:txBody>
                  <a:tcPr marL="86617" marR="86617" marT="43308" marB="433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3386.32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161.25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55806785"/>
                  </a:ext>
                </a:extLst>
              </a:tr>
              <a:tr h="599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86617" marR="86617" marT="43308" marB="433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5287.84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229.9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0334786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DC9F5BE4-2BD3-C149-A61D-6883E8524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en-US"/>
              <a:t>One-Way ANOVA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144CBCFF-A284-0D41-994A-127659C07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The F test is a right tail test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The F test statistic has an F distribution with df(B) numerator df and df(W) denominator df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The p-value is the area to the right of the test statistic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P(F2,21 &gt; 5.9) = 0.009</a:t>
            </a:r>
          </a:p>
        </p:txBody>
      </p:sp>
      <p:pic>
        <p:nvPicPr>
          <p:cNvPr id="30722" name="Picture 2" descr="F Distribution">
            <a:extLst>
              <a:ext uri="{FF2B5EF4-FFF2-40B4-BE49-F238E27FC236}">
                <a16:creationId xmlns:a16="http://schemas.microsoft.com/office/drawing/2014/main" id="{E913D959-565A-1448-A6EF-EB198518C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78741"/>
            <a:ext cx="6019331" cy="28972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9AA10CDD-1D95-1B4F-9B20-23403B9C6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One-Way ANOVA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8A5D1CCE-2392-054F-9841-40894EDB28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5858" y="4571999"/>
            <a:ext cx="3494342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Completing the table with the p-value</a:t>
            </a:r>
          </a:p>
        </p:txBody>
      </p:sp>
      <p:graphicFrame>
        <p:nvGraphicFramePr>
          <p:cNvPr id="158724" name="Group 4">
            <a:extLst>
              <a:ext uri="{FF2B5EF4-FFF2-40B4-BE49-F238E27FC236}">
                <a16:creationId xmlns:a16="http://schemas.microsoft.com/office/drawing/2014/main" id="{8ABD2173-8544-CD4E-97FA-DE00870BCF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3245133"/>
              </p:ext>
            </p:extLst>
          </p:nvPr>
        </p:nvGraphicFramePr>
        <p:xfrm>
          <a:off x="4381269" y="2536825"/>
          <a:ext cx="7530869" cy="2142949"/>
        </p:xfrm>
        <a:graphic>
          <a:graphicData uri="http://schemas.openxmlformats.org/drawingml/2006/table">
            <a:tbl>
              <a:tblPr firstRow="1" bandRow="1"/>
              <a:tblGrid>
                <a:gridCol w="1512455">
                  <a:extLst>
                    <a:ext uri="{9D8B030D-6E8A-4147-A177-3AD203B41FA5}">
                      <a16:colId xmlns:a16="http://schemas.microsoft.com/office/drawing/2014/main" val="490671910"/>
                    </a:ext>
                  </a:extLst>
                </a:gridCol>
                <a:gridCol w="1812635">
                  <a:extLst>
                    <a:ext uri="{9D8B030D-6E8A-4147-A177-3AD203B41FA5}">
                      <a16:colId xmlns:a16="http://schemas.microsoft.com/office/drawing/2014/main" val="1130977200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79580023"/>
                    </a:ext>
                  </a:extLst>
                </a:gridCol>
                <a:gridCol w="1354974">
                  <a:extLst>
                    <a:ext uri="{9D8B030D-6E8A-4147-A177-3AD203B41FA5}">
                      <a16:colId xmlns:a16="http://schemas.microsoft.com/office/drawing/2014/main" val="398361472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03042518"/>
                    </a:ext>
                  </a:extLst>
                </a:gridCol>
                <a:gridCol w="1213198">
                  <a:extLst>
                    <a:ext uri="{9D8B030D-6E8A-4147-A177-3AD203B41FA5}">
                      <a16:colId xmlns:a16="http://schemas.microsoft.com/office/drawing/2014/main" val="3389586599"/>
                    </a:ext>
                  </a:extLst>
                </a:gridCol>
              </a:tblGrid>
              <a:tr h="4736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Source</a:t>
                      </a:r>
                    </a:p>
                  </a:txBody>
                  <a:tcPr marL="78071" marR="78071" marT="39035" marB="390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SS</a:t>
                      </a:r>
                    </a:p>
                  </a:txBody>
                  <a:tcPr marL="78071" marR="78071" marT="39035" marB="390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df</a:t>
                      </a:r>
                    </a:p>
                  </a:txBody>
                  <a:tcPr marL="78071" marR="78071" marT="39035" marB="390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MS</a:t>
                      </a:r>
                    </a:p>
                  </a:txBody>
                  <a:tcPr marL="78071" marR="78071" marT="39035" marB="390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F</a:t>
                      </a:r>
                    </a:p>
                  </a:txBody>
                  <a:tcPr marL="78071" marR="78071" marT="39035" marB="390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78071" marR="78071" marT="39035" marB="390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888466"/>
                  </a:ext>
                </a:extLst>
              </a:tr>
              <a:tr h="4736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Between</a:t>
                      </a:r>
                    </a:p>
                  </a:txBody>
                  <a:tcPr marL="78071" marR="78071" marT="39035" marB="390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1901.52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964.84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5.9</a:t>
                      </a: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0.009</a:t>
                      </a: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47852"/>
                  </a:ext>
                </a:extLst>
              </a:tr>
              <a:tr h="4736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Within</a:t>
                      </a:r>
                    </a:p>
                  </a:txBody>
                  <a:tcPr marL="78071" marR="78071" marT="39035" marB="390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3386.32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161.25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22004043"/>
                  </a:ext>
                </a:extLst>
              </a:tr>
              <a:tr h="4736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78071" marR="78071" marT="39035" marB="390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5287.84</a:t>
                      </a:r>
                    </a:p>
                  </a:txBody>
                  <a:tcPr marL="99241" marR="99241" marT="49620" marB="496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229.9</a:t>
                      </a:r>
                    </a:p>
                  </a:txBody>
                  <a:tcPr marL="91119" marR="91119" marT="45560" marB="455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86617" marR="86617" marT="43308" marB="433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167426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AF7E6D-D301-004B-ACE6-ED8395C6511E}"/>
              </a:ext>
            </a:extLst>
          </p:cNvPr>
          <p:cNvSpPr txBox="1"/>
          <p:nvPr/>
        </p:nvSpPr>
        <p:spPr>
          <a:xfrm>
            <a:off x="5441735" y="4743085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rPr>
              <a:t>Conclusion?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C0F8D6-01BE-3E47-81AF-88409154A0C4}"/>
              </a:ext>
            </a:extLst>
          </p:cNvPr>
          <p:cNvCxnSpPr/>
          <p:nvPr/>
        </p:nvCxnSpPr>
        <p:spPr>
          <a:xfrm flipH="1" flipV="1">
            <a:off x="8521819" y="1524000"/>
            <a:ext cx="622181" cy="9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0B2608-2F72-CA48-8447-EF5A00F76A3B}"/>
              </a:ext>
            </a:extLst>
          </p:cNvPr>
          <p:cNvSpPr txBox="1"/>
          <p:nvPr/>
        </p:nvSpPr>
        <p:spPr>
          <a:xfrm>
            <a:off x="7246886" y="877669"/>
            <a:ext cx="3080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ova Cond"/>
                <a:ea typeface="+mn-ea"/>
                <a:cs typeface="+mn-cs"/>
              </a:rPr>
              <a:t>Notice the between group variability is MUCH larger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BBFA0D2-1A03-644E-B537-314F5B448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altLang="en-US"/>
              <a:t>One-Way ANOVA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AA013AB-E277-304D-93C9-896AF4EFA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The p-value is 0.009, which is less than the significance level of 0.05, so we reject the null hypothesis.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The null hypothesis is that the means of the three rows in class were the same, but we reject that, </a:t>
            </a:r>
            <a:r>
              <a:rPr lang="en-US" altLang="en-US" sz="2000" b="1" dirty="0">
                <a:latin typeface="Arial" panose="020B0604020202020204" pitchFamily="34" charset="0"/>
              </a:rPr>
              <a:t>so at least one row has a different mean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This test DOES NOT tell us which mean is higher, lower etc.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C5A09522-9FFA-DA4B-8077-F81C1FBC3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altLang="en-US"/>
              <a:t>One-Way ANOVA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4C77AB1-86A1-BE46-B49F-137CD70A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There is enough evidence to support the claim that there is a difference in the mean scores of the front, middle, and back rows in class.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The ANOVA doesn’t tell which row is different, you would need to look at confidence intervals or run post hoc tests to determine that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8C2-8276-F54A-9B4C-B2B8E13B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9" y="312246"/>
            <a:ext cx="9144000" cy="956717"/>
          </a:xfrm>
        </p:spPr>
        <p:txBody>
          <a:bodyPr/>
          <a:lstStyle/>
          <a:p>
            <a:r>
              <a:rPr lang="en-US" dirty="0"/>
              <a:t>Cohen’s </a:t>
            </a:r>
            <a:r>
              <a:rPr lang="en-US" i="1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8B5E8-7A8D-9646-89EA-971B77906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8274" y="149015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800" dirty="0"/>
                  <a:t>Effect size is a quantitative measure of the magnitude of the difference (in psychology its called experimental effect) between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dirty="0"/>
                  <a:t>Cohen’s </a:t>
                </a:r>
                <a:r>
                  <a:rPr lang="en-US" sz="1800" i="1" dirty="0"/>
                  <a:t>d</a:t>
                </a:r>
                <a:r>
                  <a:rPr lang="en-US" sz="1800" dirty="0"/>
                  <a:t> is an appropriate effect size for the comparison between two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dirty="0"/>
                  <a:t>Look at the effect size when comparing any two groups to see how substantially different they are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dirty="0"/>
                  <a:t>To calculate the standardized mean difference between two groups, subtract the mean of one group from the other (X1 – X2) and divide the result by the standard deviation (SD) of the population from which the groups were sampled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i="1" dirty="0"/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sz="1800" dirty="0"/>
                  <a:t>A </a:t>
                </a:r>
                <a:r>
                  <a:rPr lang="en-US" sz="1800" i="1" dirty="0"/>
                  <a:t>d</a:t>
                </a:r>
                <a:r>
                  <a:rPr lang="en-US" sz="1800" dirty="0"/>
                  <a:t> of 1 indicates the two groups differ by 1 standard deviation, a </a:t>
                </a:r>
                <a:r>
                  <a:rPr lang="en-US" sz="1800" i="1" dirty="0"/>
                  <a:t>d</a:t>
                </a:r>
                <a:r>
                  <a:rPr lang="en-US" sz="1800" dirty="0"/>
                  <a:t> of 2 indicates they differ by 2 standard deviations, and so on. Standard deviations are equivalent to </a:t>
                </a:r>
                <a:r>
                  <a:rPr lang="en-US" sz="1800" dirty="0">
                    <a:hlinkClick r:id="rId2"/>
                  </a:rPr>
                  <a:t>z-scores</a:t>
                </a:r>
                <a:r>
                  <a:rPr lang="en-US" sz="1800" dirty="0"/>
                  <a:t> (1 standard deviation = 1 z-score).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8B5E8-7A8D-9646-89EA-971B77906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8274" y="1490152"/>
                <a:ext cx="10515600" cy="4351338"/>
              </a:xfrm>
              <a:blipFill>
                <a:blip r:embed="rId3"/>
                <a:stretch>
                  <a:fillRect l="-348" t="-42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27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8089FD-4BA7-9FF3-F2D5-CDBB2AE6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889159"/>
            <a:ext cx="9801225" cy="42957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7FBBE-A20C-4B1D-90B6-5532C7C69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C249D8E-1B1B-4C20-A54F-B66E633D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Basic Statistics for Continuous Variables</a:t>
            </a: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E9666A15-4B6E-4872-ABFD-077460EE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016" y="3714059"/>
            <a:ext cx="29718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9ADA94-E3C5-C967-FAD2-5AE7DD5D341C}"/>
              </a:ext>
            </a:extLst>
          </p:cNvPr>
          <p:cNvCxnSpPr/>
          <p:nvPr/>
        </p:nvCxnSpPr>
        <p:spPr>
          <a:xfrm>
            <a:off x="5177816" y="4267200"/>
            <a:ext cx="2861284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Correlation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Measures the degree of </a:t>
            </a:r>
            <a:r>
              <a:rPr lang="en-US" sz="2200" b="1" u="sng" dirty="0"/>
              <a:t>linear relationship </a:t>
            </a:r>
            <a:r>
              <a:rPr lang="en-US" sz="2200" dirty="0"/>
              <a:t>between two continuous variables, x and y</a:t>
            </a:r>
          </a:p>
          <a:p>
            <a:r>
              <a:rPr lang="en-US" sz="2200" dirty="0"/>
              <a:t>We have a </a:t>
            </a:r>
            <a:r>
              <a:rPr lang="en-US" sz="2200" b="1" u="sng" dirty="0"/>
              <a:t>linear relationship</a:t>
            </a:r>
            <a:r>
              <a:rPr lang="en-US" sz="2200" dirty="0"/>
              <a:t> between x and y if a straight line drawn through the points provides </a:t>
            </a:r>
            <a:r>
              <a:rPr lang="en-US" sz="2200" u="sng" dirty="0"/>
              <a:t>the most appropriate approximation</a:t>
            </a:r>
            <a:r>
              <a:rPr lang="en-US" sz="2200" dirty="0"/>
              <a:t> to the observed relationship</a:t>
            </a:r>
          </a:p>
          <a:p>
            <a:r>
              <a:rPr lang="en-US" sz="2200" dirty="0"/>
              <a:t>We measure how close the observations are to the straight line that best describes their linear relationship by calculating the </a:t>
            </a:r>
            <a:r>
              <a:rPr lang="en-US" sz="2200" b="1" dirty="0"/>
              <a:t>Pearson product moment correlation coefficient</a:t>
            </a:r>
            <a:r>
              <a:rPr lang="en-US" sz="2200" dirty="0"/>
              <a:t>, usually simply called the </a:t>
            </a:r>
            <a:r>
              <a:rPr lang="en-US" sz="2200" b="1" dirty="0"/>
              <a:t>correlation coefficient, denoted “</a:t>
            </a:r>
            <a:r>
              <a:rPr lang="en-US" sz="2200" b="1" i="1" dirty="0"/>
              <a:t>r” </a:t>
            </a:r>
            <a:r>
              <a:rPr lang="en-US" sz="2200" b="1" dirty="0"/>
              <a:t>or “rho” (</a:t>
            </a:r>
            <a:r>
              <a:rPr lang="el-G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200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0EF3D226-5988-1646-B056-F7FE926AB73A}" type="slidenum">
              <a:rPr lang="en-US" smtClean="0"/>
              <a:pPr>
                <a:spcAft>
                  <a:spcPts val="600"/>
                </a:spcAft>
              </a:pPr>
              <a:t>59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7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B8DF2-38C5-AFD7-0107-807C52E1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DB5B-78E6-D606-96D1-BE0C103E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See my R code called </a:t>
            </a:r>
            <a:r>
              <a:rPr lang="en-US" sz="1800" dirty="0" err="1"/>
              <a:t>clt_fun.R</a:t>
            </a:r>
            <a:endParaRPr lang="en-US" sz="1800" dirty="0"/>
          </a:p>
          <a:p>
            <a:r>
              <a:rPr lang="en-US" sz="1800" dirty="0"/>
              <a:t>I took n = 100 observations from an exponential distribution with mean = .20 and plotted it (to the left)</a:t>
            </a:r>
          </a:p>
          <a:p>
            <a:r>
              <a:rPr lang="en-US" sz="1800" dirty="0"/>
              <a:t>Then I repeated this process 120 times (took 120 samples of n = 100 observations) and plotted it – according to the CLT this plot should look normal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F77ED-D3F9-D996-5EE3-15AE460B54B3}"/>
              </a:ext>
            </a:extLst>
          </p:cNvPr>
          <p:cNvSpPr txBox="1"/>
          <p:nvPr/>
        </p:nvSpPr>
        <p:spPr>
          <a:xfrm>
            <a:off x="1051560" y="2845234"/>
            <a:ext cx="459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 Distribution (n = 100 observations)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E4058-B141-CBA9-6531-F95D1CC0F37E}"/>
              </a:ext>
            </a:extLst>
          </p:cNvPr>
          <p:cNvSpPr txBox="1"/>
          <p:nvPr/>
        </p:nvSpPr>
        <p:spPr>
          <a:xfrm>
            <a:off x="6788725" y="2706735"/>
            <a:ext cx="495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120 samples of n = 100 observations from</a:t>
            </a:r>
          </a:p>
          <a:p>
            <a:r>
              <a:rPr lang="en-US" dirty="0"/>
              <a:t>an exponential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1752E-6529-96E6-29C6-AFE80489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2" b="-1"/>
          <a:stretch/>
        </p:blipFill>
        <p:spPr>
          <a:xfrm>
            <a:off x="6621780" y="3541906"/>
            <a:ext cx="5175885" cy="2151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92F284-2CA3-FE5C-6CCB-D941CA01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3429000"/>
            <a:ext cx="5175885" cy="22378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010783-5398-6779-8F0A-78FDD58657B4}"/>
              </a:ext>
            </a:extLst>
          </p:cNvPr>
          <p:cNvSpPr txBox="1"/>
          <p:nvPr/>
        </p:nvSpPr>
        <p:spPr>
          <a:xfrm>
            <a:off x="1051560" y="6110558"/>
            <a:ext cx="54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increasing the number of samples from 120 to 1200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AF42460-A607-5857-F277-B21EFA40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53" y="1243135"/>
            <a:ext cx="7839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Line 2">
            <a:extLst>
              <a:ext uri="{FF2B5EF4-FFF2-40B4-BE49-F238E27FC236}">
                <a16:creationId xmlns:a16="http://schemas.microsoft.com/office/drawing/2014/main" id="{60610E49-B644-4F0B-AEC2-3FE76B92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47" name="Oval 3">
            <a:extLst>
              <a:ext uri="{FF2B5EF4-FFF2-40B4-BE49-F238E27FC236}">
                <a16:creationId xmlns:a16="http://schemas.microsoft.com/office/drawing/2014/main" id="{6E1D458F-EBED-4A64-851F-BC93C04071E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91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48" name="Oval 4">
            <a:extLst>
              <a:ext uri="{FF2B5EF4-FFF2-40B4-BE49-F238E27FC236}">
                <a16:creationId xmlns:a16="http://schemas.microsoft.com/office/drawing/2014/main" id="{62AAD655-E933-41E7-8255-F1A9DF55F65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95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49" name="Oval 5">
            <a:extLst>
              <a:ext uri="{FF2B5EF4-FFF2-40B4-BE49-F238E27FC236}">
                <a16:creationId xmlns:a16="http://schemas.microsoft.com/office/drawing/2014/main" id="{F243EB97-349B-4FC7-8259-7084EEC7AE2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0" name="Oval 6">
            <a:extLst>
              <a:ext uri="{FF2B5EF4-FFF2-40B4-BE49-F238E27FC236}">
                <a16:creationId xmlns:a16="http://schemas.microsoft.com/office/drawing/2014/main" id="{D9C83FE3-ECB2-4B09-9A73-BB25D431F2E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1" name="Oval 7">
            <a:extLst>
              <a:ext uri="{FF2B5EF4-FFF2-40B4-BE49-F238E27FC236}">
                <a16:creationId xmlns:a16="http://schemas.microsoft.com/office/drawing/2014/main" id="{8499FA45-9DAC-4E15-9097-D8D843FA41D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8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2" name="Oval 8">
            <a:extLst>
              <a:ext uri="{FF2B5EF4-FFF2-40B4-BE49-F238E27FC236}">
                <a16:creationId xmlns:a16="http://schemas.microsoft.com/office/drawing/2014/main" id="{986D0B7F-F619-43AD-AA64-5D3B5517061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43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3" name="Oval 9">
            <a:extLst>
              <a:ext uri="{FF2B5EF4-FFF2-40B4-BE49-F238E27FC236}">
                <a16:creationId xmlns:a16="http://schemas.microsoft.com/office/drawing/2014/main" id="{6B01601C-7DFA-407A-9D0C-E0089785B29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4" name="Oval 10">
            <a:extLst>
              <a:ext uri="{FF2B5EF4-FFF2-40B4-BE49-F238E27FC236}">
                <a16:creationId xmlns:a16="http://schemas.microsoft.com/office/drawing/2014/main" id="{2B26B77A-8FF1-46FA-86C3-9E6D4E19B6D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19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5" name="Oval 11">
            <a:extLst>
              <a:ext uri="{FF2B5EF4-FFF2-40B4-BE49-F238E27FC236}">
                <a16:creationId xmlns:a16="http://schemas.microsoft.com/office/drawing/2014/main" id="{20F2CA42-BFEA-4878-AB0F-3E6482A3F40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24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6" name="Oval 12">
            <a:extLst>
              <a:ext uri="{FF2B5EF4-FFF2-40B4-BE49-F238E27FC236}">
                <a16:creationId xmlns:a16="http://schemas.microsoft.com/office/drawing/2014/main" id="{E54E7063-C462-43BB-A1E4-06CA72C5C90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52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157" name="Oval 13">
            <a:extLst>
              <a:ext uri="{FF2B5EF4-FFF2-40B4-BE49-F238E27FC236}">
                <a16:creationId xmlns:a16="http://schemas.microsoft.com/office/drawing/2014/main" id="{516DA9C8-4787-40B7-A44C-AF152FAE287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962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8" name="Oval 14">
            <a:extLst>
              <a:ext uri="{FF2B5EF4-FFF2-40B4-BE49-F238E27FC236}">
                <a16:creationId xmlns:a16="http://schemas.microsoft.com/office/drawing/2014/main" id="{448731FE-E6CC-45CF-9BA9-A62DC5C1263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86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59" name="Oval 15">
            <a:extLst>
              <a:ext uri="{FF2B5EF4-FFF2-40B4-BE49-F238E27FC236}">
                <a16:creationId xmlns:a16="http://schemas.microsoft.com/office/drawing/2014/main" id="{C7AFA9B5-D85D-42F6-BD07-E38F311574F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6576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0" name="Text Box 16">
            <a:extLst>
              <a:ext uri="{FF2B5EF4-FFF2-40B4-BE49-F238E27FC236}">
                <a16:creationId xmlns:a16="http://schemas.microsoft.com/office/drawing/2014/main" id="{C738F5AC-DA43-48D1-8514-2E331C073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465639"/>
            <a:ext cx="354013" cy="3968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1030161" name="Line 17">
            <a:extLst>
              <a:ext uri="{FF2B5EF4-FFF2-40B4-BE49-F238E27FC236}">
                <a16:creationId xmlns:a16="http://schemas.microsoft.com/office/drawing/2014/main" id="{87A22895-4616-4AF1-AD36-9C7214F75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2" name="Text Box 18">
            <a:extLst>
              <a:ext uri="{FF2B5EF4-FFF2-40B4-BE49-F238E27FC236}">
                <a16:creationId xmlns:a16="http://schemas.microsoft.com/office/drawing/2014/main" id="{B4AEAB35-AB29-4E0D-9CC8-49AC7014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6065839"/>
            <a:ext cx="354012" cy="3968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030163" name="Line 19">
            <a:extLst>
              <a:ext uri="{FF2B5EF4-FFF2-40B4-BE49-F238E27FC236}">
                <a16:creationId xmlns:a16="http://schemas.microsoft.com/office/drawing/2014/main" id="{3EF031FC-2557-4E8B-88F2-B68CDB717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4" name="Oval 20">
            <a:extLst>
              <a:ext uri="{FF2B5EF4-FFF2-40B4-BE49-F238E27FC236}">
                <a16:creationId xmlns:a16="http://schemas.microsoft.com/office/drawing/2014/main" id="{E92CECB2-DD32-447C-BBF8-B699FEDA527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43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5" name="Oval 21">
            <a:extLst>
              <a:ext uri="{FF2B5EF4-FFF2-40B4-BE49-F238E27FC236}">
                <a16:creationId xmlns:a16="http://schemas.microsoft.com/office/drawing/2014/main" id="{9C91133F-2C9C-42EA-B502-C78C33FF751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971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6" name="Oval 22">
            <a:extLst>
              <a:ext uri="{FF2B5EF4-FFF2-40B4-BE49-F238E27FC236}">
                <a16:creationId xmlns:a16="http://schemas.microsoft.com/office/drawing/2014/main" id="{BEB4C2CC-DCE6-4999-A1EF-F0F602343FD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7" name="Oval 23">
            <a:extLst>
              <a:ext uri="{FF2B5EF4-FFF2-40B4-BE49-F238E27FC236}">
                <a16:creationId xmlns:a16="http://schemas.microsoft.com/office/drawing/2014/main" id="{29A42099-3D1C-4913-A85A-E51809409E7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00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8" name="Oval 24">
            <a:extLst>
              <a:ext uri="{FF2B5EF4-FFF2-40B4-BE49-F238E27FC236}">
                <a16:creationId xmlns:a16="http://schemas.microsoft.com/office/drawing/2014/main" id="{D116F655-FB3A-4E5B-8310-450607DE6A1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00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69" name="Oval 25">
            <a:extLst>
              <a:ext uri="{FF2B5EF4-FFF2-40B4-BE49-F238E27FC236}">
                <a16:creationId xmlns:a16="http://schemas.microsoft.com/office/drawing/2014/main" id="{6932A1FC-E60E-427D-846F-B66C7F77C6E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19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0" name="Oval 26">
            <a:extLst>
              <a:ext uri="{FF2B5EF4-FFF2-40B4-BE49-F238E27FC236}">
                <a16:creationId xmlns:a16="http://schemas.microsoft.com/office/drawing/2014/main" id="{A2F1D32F-2F27-42D7-B92D-6CCDA45E328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1" name="Oval 27">
            <a:extLst>
              <a:ext uri="{FF2B5EF4-FFF2-40B4-BE49-F238E27FC236}">
                <a16:creationId xmlns:a16="http://schemas.microsoft.com/office/drawing/2014/main" id="{FDB4A6DE-3DF4-46D4-A5C7-C9922E1183B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14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2" name="Oval 28">
            <a:extLst>
              <a:ext uri="{FF2B5EF4-FFF2-40B4-BE49-F238E27FC236}">
                <a16:creationId xmlns:a16="http://schemas.microsoft.com/office/drawing/2014/main" id="{CCE57761-AB7A-4FFA-9CBB-8852D54CBD1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33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3" name="Oval 29">
            <a:extLst>
              <a:ext uri="{FF2B5EF4-FFF2-40B4-BE49-F238E27FC236}">
                <a16:creationId xmlns:a16="http://schemas.microsoft.com/office/drawing/2014/main" id="{FF248011-CD58-4ACF-986C-E9A4675E984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19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4" name="Oval 30">
            <a:extLst>
              <a:ext uri="{FF2B5EF4-FFF2-40B4-BE49-F238E27FC236}">
                <a16:creationId xmlns:a16="http://schemas.microsoft.com/office/drawing/2014/main" id="{2EFC2AF3-2314-4394-ABD2-93CE68B593D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24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5" name="Oval 31">
            <a:extLst>
              <a:ext uri="{FF2B5EF4-FFF2-40B4-BE49-F238E27FC236}">
                <a16:creationId xmlns:a16="http://schemas.microsoft.com/office/drawing/2014/main" id="{A688F5EB-153D-4AE3-8C33-D73623E5548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176" name="Oval 32">
            <a:extLst>
              <a:ext uri="{FF2B5EF4-FFF2-40B4-BE49-F238E27FC236}">
                <a16:creationId xmlns:a16="http://schemas.microsoft.com/office/drawing/2014/main" id="{FAC32706-EF30-46C4-ABAC-CC20854A957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43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7" name="Oval 33">
            <a:extLst>
              <a:ext uri="{FF2B5EF4-FFF2-40B4-BE49-F238E27FC236}">
                <a16:creationId xmlns:a16="http://schemas.microsoft.com/office/drawing/2014/main" id="{0740DD90-8A99-4E02-BD82-D6AFB9AC0CC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10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8" name="Oval 34">
            <a:extLst>
              <a:ext uri="{FF2B5EF4-FFF2-40B4-BE49-F238E27FC236}">
                <a16:creationId xmlns:a16="http://schemas.microsoft.com/office/drawing/2014/main" id="{5CFF230C-7EB2-48DA-B3C5-0336D45D105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81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79" name="Text Box 35">
            <a:extLst>
              <a:ext uri="{FF2B5EF4-FFF2-40B4-BE49-F238E27FC236}">
                <a16:creationId xmlns:a16="http://schemas.microsoft.com/office/drawing/2014/main" id="{D9AD3A28-9EC1-43A8-8B2F-AB233F9A8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255839"/>
            <a:ext cx="354013" cy="3968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1030180" name="Line 36">
            <a:extLst>
              <a:ext uri="{FF2B5EF4-FFF2-40B4-BE49-F238E27FC236}">
                <a16:creationId xmlns:a16="http://schemas.microsoft.com/office/drawing/2014/main" id="{CD96D519-D9D8-49E8-A54A-750492041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81" name="Oval 37">
            <a:extLst>
              <a:ext uri="{FF2B5EF4-FFF2-40B4-BE49-F238E27FC236}">
                <a16:creationId xmlns:a16="http://schemas.microsoft.com/office/drawing/2014/main" id="{19FB657C-B860-48AC-9519-6F94345593E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82" name="Text Box 38">
            <a:extLst>
              <a:ext uri="{FF2B5EF4-FFF2-40B4-BE49-F238E27FC236}">
                <a16:creationId xmlns:a16="http://schemas.microsoft.com/office/drawing/2014/main" id="{914EDA67-6A15-4868-9199-F2FD4E001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8560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030183" name="Rectangle 39">
            <a:extLst>
              <a:ext uri="{FF2B5EF4-FFF2-40B4-BE49-F238E27FC236}">
                <a16:creationId xmlns:a16="http://schemas.microsoft.com/office/drawing/2014/main" id="{1F017F08-520E-45C8-88C9-F85FB20CC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0184" name="Line 40">
            <a:extLst>
              <a:ext uri="{FF2B5EF4-FFF2-40B4-BE49-F238E27FC236}">
                <a16:creationId xmlns:a16="http://schemas.microsoft.com/office/drawing/2014/main" id="{0CA01F25-3ED2-43DF-8183-5066963BB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85" name="Oval 41">
            <a:extLst>
              <a:ext uri="{FF2B5EF4-FFF2-40B4-BE49-F238E27FC236}">
                <a16:creationId xmlns:a16="http://schemas.microsoft.com/office/drawing/2014/main" id="{255EAA6D-7F0F-4036-9973-91F11AF3705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543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86" name="Oval 42">
            <a:extLst>
              <a:ext uri="{FF2B5EF4-FFF2-40B4-BE49-F238E27FC236}">
                <a16:creationId xmlns:a16="http://schemas.microsoft.com/office/drawing/2014/main" id="{B9B9FEA8-6681-49A3-BAA4-4BDDD56F83B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848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87" name="Oval 43">
            <a:extLst>
              <a:ext uri="{FF2B5EF4-FFF2-40B4-BE49-F238E27FC236}">
                <a16:creationId xmlns:a16="http://schemas.microsoft.com/office/drawing/2014/main" id="{50F3CCA1-B39C-4EBD-AB78-4F213891B14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372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88" name="Oval 44">
            <a:extLst>
              <a:ext uri="{FF2B5EF4-FFF2-40B4-BE49-F238E27FC236}">
                <a16:creationId xmlns:a16="http://schemas.microsoft.com/office/drawing/2014/main" id="{F838AC22-5125-4A93-A149-0B16CF8909C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296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89" name="Oval 45">
            <a:extLst>
              <a:ext uri="{FF2B5EF4-FFF2-40B4-BE49-F238E27FC236}">
                <a16:creationId xmlns:a16="http://schemas.microsoft.com/office/drawing/2014/main" id="{B03F2597-68DD-4004-BDA2-0714EB8874A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924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0" name="Oval 46">
            <a:extLst>
              <a:ext uri="{FF2B5EF4-FFF2-40B4-BE49-F238E27FC236}">
                <a16:creationId xmlns:a16="http://schemas.microsoft.com/office/drawing/2014/main" id="{05CE2FB5-42E7-458B-B7E6-920707169C1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91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1" name="Oval 47">
            <a:extLst>
              <a:ext uri="{FF2B5EF4-FFF2-40B4-BE49-F238E27FC236}">
                <a16:creationId xmlns:a16="http://schemas.microsoft.com/office/drawing/2014/main" id="{295137E7-F823-43C0-AED7-A92353A42E5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15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2" name="Oval 48">
            <a:extLst>
              <a:ext uri="{FF2B5EF4-FFF2-40B4-BE49-F238E27FC236}">
                <a16:creationId xmlns:a16="http://schemas.microsoft.com/office/drawing/2014/main" id="{FEBFF7B9-71DA-4B71-919C-BBB6F454008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3" name="Oval 49">
            <a:extLst>
              <a:ext uri="{FF2B5EF4-FFF2-40B4-BE49-F238E27FC236}">
                <a16:creationId xmlns:a16="http://schemas.microsoft.com/office/drawing/2014/main" id="{F79144AD-A840-485C-84F9-FCFDF99BAF3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4" name="Oval 50">
            <a:extLst>
              <a:ext uri="{FF2B5EF4-FFF2-40B4-BE49-F238E27FC236}">
                <a16:creationId xmlns:a16="http://schemas.microsoft.com/office/drawing/2014/main" id="{09F57E89-8BA7-412B-91B6-9C2403218F9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53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195" name="Oval 51">
            <a:extLst>
              <a:ext uri="{FF2B5EF4-FFF2-40B4-BE49-F238E27FC236}">
                <a16:creationId xmlns:a16="http://schemas.microsoft.com/office/drawing/2014/main" id="{F429669C-F0A0-41B3-986E-3A4120CA5E1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6" name="Oval 52">
            <a:extLst>
              <a:ext uri="{FF2B5EF4-FFF2-40B4-BE49-F238E27FC236}">
                <a16:creationId xmlns:a16="http://schemas.microsoft.com/office/drawing/2014/main" id="{C82975E4-E457-46CA-855D-273C5E13D74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34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7" name="Oval 53">
            <a:extLst>
              <a:ext uri="{FF2B5EF4-FFF2-40B4-BE49-F238E27FC236}">
                <a16:creationId xmlns:a16="http://schemas.microsoft.com/office/drawing/2014/main" id="{95DC185D-BCA6-4595-BFD0-FBAD122CAA6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382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198" name="Text Box 54">
            <a:extLst>
              <a:ext uri="{FF2B5EF4-FFF2-40B4-BE49-F238E27FC236}">
                <a16:creationId xmlns:a16="http://schemas.microsoft.com/office/drawing/2014/main" id="{8990FCD4-E21E-4412-9294-787AC833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44656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1030199" name="Line 55">
            <a:extLst>
              <a:ext uri="{FF2B5EF4-FFF2-40B4-BE49-F238E27FC236}">
                <a16:creationId xmlns:a16="http://schemas.microsoft.com/office/drawing/2014/main" id="{DD921F09-D620-413F-9F2C-5D0124593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0" name="Line 56">
            <a:extLst>
              <a:ext uri="{FF2B5EF4-FFF2-40B4-BE49-F238E27FC236}">
                <a16:creationId xmlns:a16="http://schemas.microsoft.com/office/drawing/2014/main" id="{965239E8-7318-4C85-BB45-09E6F4F71A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1" name="Oval 57">
            <a:extLst>
              <a:ext uri="{FF2B5EF4-FFF2-40B4-BE49-F238E27FC236}">
                <a16:creationId xmlns:a16="http://schemas.microsoft.com/office/drawing/2014/main" id="{1AE48A80-C8F3-4508-BCBF-FA8BB1F0D25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543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2" name="Oval 58">
            <a:extLst>
              <a:ext uri="{FF2B5EF4-FFF2-40B4-BE49-F238E27FC236}">
                <a16:creationId xmlns:a16="http://schemas.microsoft.com/office/drawing/2014/main" id="{7C0C7385-F1FB-4022-886D-B984D32A086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772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3" name="Oval 59">
            <a:extLst>
              <a:ext uri="{FF2B5EF4-FFF2-40B4-BE49-F238E27FC236}">
                <a16:creationId xmlns:a16="http://schemas.microsoft.com/office/drawing/2014/main" id="{738AC118-4EAB-468F-AA95-BDC948E70A6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677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4" name="Oval 60">
            <a:extLst>
              <a:ext uri="{FF2B5EF4-FFF2-40B4-BE49-F238E27FC236}">
                <a16:creationId xmlns:a16="http://schemas.microsoft.com/office/drawing/2014/main" id="{1609429A-1AD9-4BEE-A771-32BEBCD3D4B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220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5" name="Oval 61">
            <a:extLst>
              <a:ext uri="{FF2B5EF4-FFF2-40B4-BE49-F238E27FC236}">
                <a16:creationId xmlns:a16="http://schemas.microsoft.com/office/drawing/2014/main" id="{1EA0249E-7F80-44B7-A4EA-F434C241F19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53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6" name="Oval 62">
            <a:extLst>
              <a:ext uri="{FF2B5EF4-FFF2-40B4-BE49-F238E27FC236}">
                <a16:creationId xmlns:a16="http://schemas.microsoft.com/office/drawing/2014/main" id="{779EDB24-D90F-4409-8CB6-B9E5FEE295D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677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7" name="Oval 63">
            <a:extLst>
              <a:ext uri="{FF2B5EF4-FFF2-40B4-BE49-F238E27FC236}">
                <a16:creationId xmlns:a16="http://schemas.microsoft.com/office/drawing/2014/main" id="{DFFA2C2F-5D01-4771-BD5E-9D18B3C5543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372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8" name="Oval 64">
            <a:extLst>
              <a:ext uri="{FF2B5EF4-FFF2-40B4-BE49-F238E27FC236}">
                <a16:creationId xmlns:a16="http://schemas.microsoft.com/office/drawing/2014/main" id="{F86AEA57-7FCE-43B6-89FD-59A7644E9DC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15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09" name="Oval 65">
            <a:extLst>
              <a:ext uri="{FF2B5EF4-FFF2-40B4-BE49-F238E27FC236}">
                <a16:creationId xmlns:a16="http://schemas.microsoft.com/office/drawing/2014/main" id="{A1608702-474A-4465-A921-633BACC4BB4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34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0" name="Oval 66">
            <a:extLst>
              <a:ext uri="{FF2B5EF4-FFF2-40B4-BE49-F238E27FC236}">
                <a16:creationId xmlns:a16="http://schemas.microsoft.com/office/drawing/2014/main" id="{9EA83A1E-2C9F-4F90-8922-C473E657FBA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696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1" name="Oval 67">
            <a:extLst>
              <a:ext uri="{FF2B5EF4-FFF2-40B4-BE49-F238E27FC236}">
                <a16:creationId xmlns:a16="http://schemas.microsoft.com/office/drawing/2014/main" id="{D1EA82D7-FDF2-4892-A443-3756185D262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924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2" name="Oval 68">
            <a:extLst>
              <a:ext uri="{FF2B5EF4-FFF2-40B4-BE49-F238E27FC236}">
                <a16:creationId xmlns:a16="http://schemas.microsoft.com/office/drawing/2014/main" id="{B90B5616-9E64-47EF-9BC7-8702E7CAAE2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229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213" name="Oval 69">
            <a:extLst>
              <a:ext uri="{FF2B5EF4-FFF2-40B4-BE49-F238E27FC236}">
                <a16:creationId xmlns:a16="http://schemas.microsoft.com/office/drawing/2014/main" id="{A2D26949-7E4B-4F3F-845A-28CACBBFDB1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4" name="Oval 70">
            <a:extLst>
              <a:ext uri="{FF2B5EF4-FFF2-40B4-BE49-F238E27FC236}">
                <a16:creationId xmlns:a16="http://schemas.microsoft.com/office/drawing/2014/main" id="{A2300E1E-1DFB-4A4A-921A-E28C31A3220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610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5" name="Oval 71">
            <a:extLst>
              <a:ext uri="{FF2B5EF4-FFF2-40B4-BE49-F238E27FC236}">
                <a16:creationId xmlns:a16="http://schemas.microsoft.com/office/drawing/2014/main" id="{95D603EB-7B7B-4EEE-A537-F1280DBEE2B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6" name="Text Box 72">
            <a:extLst>
              <a:ext uri="{FF2B5EF4-FFF2-40B4-BE49-F238E27FC236}">
                <a16:creationId xmlns:a16="http://schemas.microsoft.com/office/drawing/2014/main" id="{798ECA04-4A27-434C-9BEC-DFC4F7DD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25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sp>
        <p:nvSpPr>
          <p:cNvPr id="1030217" name="Line 73">
            <a:extLst>
              <a:ext uri="{FF2B5EF4-FFF2-40B4-BE49-F238E27FC236}">
                <a16:creationId xmlns:a16="http://schemas.microsoft.com/office/drawing/2014/main" id="{85E6D858-AFCB-4EFB-93D0-69AE129DC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8" name="Oval 74">
            <a:extLst>
              <a:ext uri="{FF2B5EF4-FFF2-40B4-BE49-F238E27FC236}">
                <a16:creationId xmlns:a16="http://schemas.microsoft.com/office/drawing/2014/main" id="{C2DD99B4-4A6A-442F-BEEF-C8E14D9273F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448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19" name="Text Box 75">
            <a:extLst>
              <a:ext uri="{FF2B5EF4-FFF2-40B4-BE49-F238E27FC236}">
                <a16:creationId xmlns:a16="http://schemas.microsoft.com/office/drawing/2014/main" id="{BD453999-5B94-4525-87CF-A89A21C4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9788" y="38560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030220" name="Text Box 76">
            <a:extLst>
              <a:ext uri="{FF2B5EF4-FFF2-40B4-BE49-F238E27FC236}">
                <a16:creationId xmlns:a16="http://schemas.microsoft.com/office/drawing/2014/main" id="{6CFEA2A9-5E45-4A01-802D-0156D09AB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1" y="606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1114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030221" name="Text Box 77">
            <a:extLst>
              <a:ext uri="{FF2B5EF4-FFF2-40B4-BE49-F238E27FC236}">
                <a16:creationId xmlns:a16="http://schemas.microsoft.com/office/drawing/2014/main" id="{263282CD-D1C2-45A7-86FD-71399FB6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Linear relationships</a:t>
            </a:r>
          </a:p>
        </p:txBody>
      </p:sp>
      <p:sp>
        <p:nvSpPr>
          <p:cNvPr id="1030222" name="Text Box 78">
            <a:extLst>
              <a:ext uri="{FF2B5EF4-FFF2-40B4-BE49-F238E27FC236}">
                <a16:creationId xmlns:a16="http://schemas.microsoft.com/office/drawing/2014/main" id="{9B1AB533-D1BA-47B5-8D60-D65045F33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1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Curvilinear relationships</a:t>
            </a:r>
          </a:p>
        </p:txBody>
      </p:sp>
      <p:sp>
        <p:nvSpPr>
          <p:cNvPr id="1030223" name="Line 79">
            <a:extLst>
              <a:ext uri="{FF2B5EF4-FFF2-40B4-BE49-F238E27FC236}">
                <a16:creationId xmlns:a16="http://schemas.microsoft.com/office/drawing/2014/main" id="{6E4160CF-C566-4323-BBFE-81068FE6C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24" name="Line 80">
            <a:extLst>
              <a:ext uri="{FF2B5EF4-FFF2-40B4-BE49-F238E27FC236}">
                <a16:creationId xmlns:a16="http://schemas.microsoft.com/office/drawing/2014/main" id="{C36ECC58-DE70-49D3-A6AD-B54097658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590800"/>
            <a:ext cx="2362200" cy="114300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25" name="Line 81">
            <a:extLst>
              <a:ext uri="{FF2B5EF4-FFF2-40B4-BE49-F238E27FC236}">
                <a16:creationId xmlns:a16="http://schemas.microsoft.com/office/drawing/2014/main" id="{1B8FB222-95DC-4B6B-B2DB-08439F3F8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24400"/>
            <a:ext cx="1828800" cy="129540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26" name="Freeform 82">
            <a:extLst>
              <a:ext uri="{FF2B5EF4-FFF2-40B4-BE49-F238E27FC236}">
                <a16:creationId xmlns:a16="http://schemas.microsoft.com/office/drawing/2014/main" id="{1E700FBE-4098-4C97-A7F5-9465AA3F55C1}"/>
              </a:ext>
            </a:extLst>
          </p:cNvPr>
          <p:cNvSpPr>
            <a:spLocks/>
          </p:cNvSpPr>
          <p:nvPr/>
        </p:nvSpPr>
        <p:spPr bwMode="auto">
          <a:xfrm>
            <a:off x="7620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27" name="Freeform 83">
            <a:extLst>
              <a:ext uri="{FF2B5EF4-FFF2-40B4-BE49-F238E27FC236}">
                <a16:creationId xmlns:a16="http://schemas.microsoft.com/office/drawing/2014/main" id="{3ECE00E2-2805-4A38-A3F4-5DEF33407C95}"/>
              </a:ext>
            </a:extLst>
          </p:cNvPr>
          <p:cNvSpPr>
            <a:spLocks/>
          </p:cNvSpPr>
          <p:nvPr/>
        </p:nvSpPr>
        <p:spPr bwMode="auto">
          <a:xfrm>
            <a:off x="7620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1030228" name="Rectangle 84">
            <a:extLst>
              <a:ext uri="{FF2B5EF4-FFF2-40B4-BE49-F238E27FC236}">
                <a16:creationId xmlns:a16="http://schemas.microsoft.com/office/drawing/2014/main" id="{569400CD-4E60-4A8A-A7DA-601C0ACFA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Scatter Plots of Various Correlations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5D07A5-1133-6DE3-7EE3-D0C200CB5895}"/>
              </a:ext>
            </a:extLst>
          </p:cNvPr>
          <p:cNvCxnSpPr/>
          <p:nvPr/>
        </p:nvCxnSpPr>
        <p:spPr>
          <a:xfrm>
            <a:off x="7043805" y="2543175"/>
            <a:ext cx="4562475" cy="32385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122CDD-7298-9480-F41F-DF9EE83B3149}"/>
              </a:ext>
            </a:extLst>
          </p:cNvPr>
          <p:cNvCxnSpPr>
            <a:cxnSpLocks/>
          </p:cNvCxnSpPr>
          <p:nvPr/>
        </p:nvCxnSpPr>
        <p:spPr>
          <a:xfrm flipH="1">
            <a:off x="6595995" y="2457383"/>
            <a:ext cx="4229100" cy="337661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5DCA0B-06E1-5DD0-0FC2-F938454411E1}"/>
              </a:ext>
            </a:extLst>
          </p:cNvPr>
          <p:cNvCxnSpPr/>
          <p:nvPr/>
        </p:nvCxnSpPr>
        <p:spPr>
          <a:xfrm>
            <a:off x="7467600" y="3166995"/>
            <a:ext cx="385539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76D7B-187E-8608-B634-35C2662217E5}"/>
                  </a:ext>
                </a:extLst>
              </p:cNvPr>
              <p:cNvSpPr txBox="1"/>
              <p:nvPr/>
            </p:nvSpPr>
            <p:spPr>
              <a:xfrm>
                <a:off x="11344210" y="2989772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76D7B-187E-8608-B634-35C266221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10" y="2989772"/>
                <a:ext cx="624786" cy="276999"/>
              </a:xfrm>
              <a:prstGeom prst="rect">
                <a:avLst/>
              </a:prstGeom>
              <a:blipFill>
                <a:blip r:embed="rId2"/>
                <a:stretch>
                  <a:fillRect l="-7843" r="-784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1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12E8E-DEEB-7D45-905F-4EA27381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" y="666563"/>
            <a:ext cx="11759098" cy="937789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latin typeface="Calibri Light (Headings)"/>
              </a:rPr>
              <a:t>Faulty Analyses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9151B-F3F7-D940-A3E3-00691DF63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878" y="1971533"/>
            <a:ext cx="4412417" cy="267472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Correlation does not equal causation</a:t>
            </a:r>
          </a:p>
          <a:p>
            <a:pPr algn="l"/>
            <a:r>
              <a:rPr lang="en-US" sz="2800" dirty="0"/>
              <a:t>There are rules that determine causal effects</a:t>
            </a:r>
          </a:p>
          <a:p>
            <a:pPr algn="l"/>
            <a:r>
              <a:rPr lang="en-US" sz="2800" dirty="0"/>
              <a:t>Data is often incorrectly analyzed in addition to presented in different ways</a:t>
            </a:r>
          </a:p>
          <a:p>
            <a:pPr algn="l"/>
            <a:endParaRPr lang="en-US" sz="1600" dirty="0"/>
          </a:p>
        </p:txBody>
      </p:sp>
      <p:pic>
        <p:nvPicPr>
          <p:cNvPr id="6" name="image14.png">
            <a:extLst>
              <a:ext uri="{FF2B5EF4-FFF2-40B4-BE49-F238E27FC236}">
                <a16:creationId xmlns:a16="http://schemas.microsoft.com/office/drawing/2014/main" id="{230695C5-8279-5D4F-9BF3-9CFB3A4822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2992" y="1285908"/>
            <a:ext cx="5569864" cy="42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76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4595-F4B0-3F42-8AB9-1336FBAF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>
                <a:latin typeface="Calibri Light (Headings)"/>
              </a:rPr>
              <a:t>Demonstrating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D159-2868-4648-A23C-0131B84C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4 requirements to logically infer a causal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Covariation--statistical association: if A changes, B must also change. This is </a:t>
            </a:r>
            <a:r>
              <a:rPr lang="en-US" sz="2400" u="sng" dirty="0"/>
              <a:t>necessary</a:t>
            </a:r>
            <a:r>
              <a:rPr lang="en-US" sz="2400" dirty="0"/>
              <a:t>, but not </a:t>
            </a:r>
            <a:r>
              <a:rPr lang="en-US" sz="2400" u="sng" dirty="0"/>
              <a:t>sufficient</a:t>
            </a:r>
            <a:r>
              <a:rPr lang="en-US" sz="2400" dirty="0"/>
              <a:t>.</a:t>
            </a:r>
          </a:p>
          <a:p>
            <a:pPr lvl="1"/>
            <a:r>
              <a:rPr lang="en-US" dirty="0"/>
              <a:t>Not enough alone to show cause.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Time order--IV must come before DV</a:t>
            </a:r>
          </a:p>
          <a:p>
            <a:pPr lvl="1"/>
            <a:r>
              <a:rPr lang="en-US" dirty="0"/>
              <a:t>big problem in cross-sectional surveys.</a:t>
            </a:r>
          </a:p>
          <a:p>
            <a:pPr lvl="1"/>
            <a:r>
              <a:rPr lang="en-US" dirty="0"/>
              <a:t>Note: sometimes you can make reasonable inferences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Nonspurious--no third factor can explain the covariation</a:t>
            </a:r>
          </a:p>
          <a:p>
            <a:pPr lvl="1"/>
            <a:r>
              <a:rPr lang="en-US" dirty="0"/>
              <a:t>Ice cream and violent crime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Theory--logical explanation of the relationship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10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6E13B-CA43-1B46-91E6-C4932FB3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>
                <a:latin typeface="Calibri Light (Headings)"/>
              </a:rPr>
              <a:t>Common misinterpretations: where does causation fail?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84E8-FA2E-3F4F-94A2-DF769BFA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Poverty is a major source of child welfare involvement</a:t>
            </a:r>
          </a:p>
          <a:p>
            <a:r>
              <a:rPr lang="en-US" sz="2400" dirty="0"/>
              <a:t>Children who are abused have higher risk of adult criminal behavior</a:t>
            </a:r>
          </a:p>
          <a:p>
            <a:r>
              <a:rPr lang="en-US" sz="2400" dirty="0"/>
              <a:t>Victims of domestic violence are more likely to be housing insecure (i.e., be evicted)</a:t>
            </a:r>
          </a:p>
          <a:p>
            <a:r>
              <a:rPr lang="en-US" sz="2400" dirty="0"/>
              <a:t>Homeless individuals are likely to have physical and mental health problems</a:t>
            </a:r>
          </a:p>
          <a:p>
            <a:r>
              <a:rPr lang="en-US" sz="2400" dirty="0"/>
              <a:t>People who are highly educated make more money</a:t>
            </a:r>
          </a:p>
          <a:p>
            <a:r>
              <a:rPr lang="en-US" sz="2400" dirty="0"/>
              <a:t>Drug overdoses increased during the COVID-19 pandemic</a:t>
            </a:r>
          </a:p>
        </p:txBody>
      </p:sp>
    </p:spTree>
    <p:extLst>
      <p:ext uri="{BB962C8B-B14F-4D97-AF65-F5344CB8AC3E}">
        <p14:creationId xmlns:p14="http://schemas.microsoft.com/office/powerpoint/2010/main" val="19483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1137033" y="609600"/>
            <a:ext cx="6896623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 (Headings)"/>
              </a:rPr>
              <a:t>General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1137034" y="2194102"/>
            <a:ext cx="495896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5763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continuous variables, </a:t>
            </a:r>
          </a:p>
          <a:p>
            <a:pPr marL="385763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necessarily directional (one causes the other)</a:t>
            </a:r>
          </a:p>
          <a:p>
            <a:pPr marL="385763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Relationship (or at least ordinal)</a:t>
            </a:r>
          </a:p>
          <a:p>
            <a:pPr marL="385763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/>
        </p:nvGraphicFramePr>
        <p:xfrm>
          <a:off x="6880610" y="741627"/>
          <a:ext cx="4737651" cy="539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ID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Age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Score</a:t>
                      </a:r>
                    </a:p>
                  </a:txBody>
                  <a:tcPr marL="87329" marR="87329" marT="43665" marB="43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1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2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3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4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5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6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7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663">
                <a:tc>
                  <a:txBody>
                    <a:bodyPr/>
                    <a:lstStyle/>
                    <a:p>
                      <a:pPr algn="ctr"/>
                      <a:r>
                        <a:rPr lang="en-US" sz="3100"/>
                        <a:t>8</a:t>
                      </a:r>
                    </a:p>
                  </a:txBody>
                  <a:tcPr marL="87329" marR="87329" marT="43665" marB="43665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97" marR="9097" marT="909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97" marR="9097" marT="909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3" name="Rectangle 3">
            <a:extLst>
              <a:ext uri="{FF2B5EF4-FFF2-40B4-BE49-F238E27FC236}">
                <a16:creationId xmlns:a16="http://schemas.microsoft.com/office/drawing/2014/main" id="{C38E06B5-0E38-954C-82A4-4E5D96E4D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027" y="115044"/>
            <a:ext cx="10515600" cy="73513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Correlation</a:t>
            </a:r>
          </a:p>
        </p:txBody>
      </p:sp>
      <p:graphicFrame>
        <p:nvGraphicFramePr>
          <p:cNvPr id="778423" name="Group 183">
            <a:extLst>
              <a:ext uri="{FF2B5EF4-FFF2-40B4-BE49-F238E27FC236}">
                <a16:creationId xmlns:a16="http://schemas.microsoft.com/office/drawing/2014/main" id="{6E849045-C2FC-C641-956C-FA88D2C4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39394"/>
              </p:ext>
            </p:extLst>
          </p:nvPr>
        </p:nvGraphicFramePr>
        <p:xfrm>
          <a:off x="2113429" y="4113537"/>
          <a:ext cx="3740899" cy="914400"/>
        </p:xfrm>
        <a:graphic>
          <a:graphicData uri="http://schemas.openxmlformats.org/drawingml/2006/table">
            <a:tbl>
              <a:tblPr/>
              <a:tblGrid>
                <a:gridCol w="902538">
                  <a:extLst>
                    <a:ext uri="{9D8B030D-6E8A-4147-A177-3AD203B41FA5}">
                      <a16:colId xmlns:a16="http://schemas.microsoft.com/office/drawing/2014/main" val="1921360244"/>
                    </a:ext>
                  </a:extLst>
                </a:gridCol>
                <a:gridCol w="571023">
                  <a:extLst>
                    <a:ext uri="{9D8B030D-6E8A-4147-A177-3AD203B41FA5}">
                      <a16:colId xmlns:a16="http://schemas.microsoft.com/office/drawing/2014/main" val="2624753065"/>
                    </a:ext>
                  </a:extLst>
                </a:gridCol>
                <a:gridCol w="690465">
                  <a:extLst>
                    <a:ext uri="{9D8B030D-6E8A-4147-A177-3AD203B41FA5}">
                      <a16:colId xmlns:a16="http://schemas.microsoft.com/office/drawing/2014/main" val="2112544927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val="1590041230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893046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54090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4707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86511"/>
                  </a:ext>
                </a:extLst>
              </a:tr>
            </a:tbl>
          </a:graphicData>
        </a:graphic>
      </p:graphicFrame>
      <p:sp>
        <p:nvSpPr>
          <p:cNvPr id="778248" name="Rectangle 8">
            <a:extLst>
              <a:ext uri="{FF2B5EF4-FFF2-40B4-BE49-F238E27FC236}">
                <a16:creationId xmlns:a16="http://schemas.microsoft.com/office/drawing/2014/main" id="{1492EF29-0600-EC47-A76D-AAC98E36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31" y="949325"/>
            <a:ext cx="10633859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40404">
                        <a:alpha val="70000"/>
                      </a:srgbClr>
                    </a:gs>
                    <a:gs pos="100000">
                      <a:srgbClr val="740404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correlation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is a relationship between two variables.  The data can be represented by the ordered pairs (x, y) where x is the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 independent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(or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 explanatory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 variable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and y is the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 dependent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(or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 response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 variable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.  </a:t>
            </a:r>
          </a:p>
        </p:txBody>
      </p:sp>
      <p:sp>
        <p:nvSpPr>
          <p:cNvPr id="778312" name="Rectangle 72">
            <a:extLst>
              <a:ext uri="{FF2B5EF4-FFF2-40B4-BE49-F238E27FC236}">
                <a16:creationId xmlns:a16="http://schemas.microsoft.com/office/drawing/2014/main" id="{3D3B8A23-3A24-064B-8DE6-D6BF4774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7" y="2060176"/>
            <a:ext cx="10772771" cy="8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40404">
                        <a:alpha val="70000"/>
                      </a:srgbClr>
                    </a:gs>
                    <a:gs pos="100000">
                      <a:srgbClr val="740404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scatter plot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used to determine whether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(straight line) v.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some other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exists between two variables.</a:t>
            </a:r>
          </a:p>
        </p:txBody>
      </p:sp>
      <p:grpSp>
        <p:nvGrpSpPr>
          <p:cNvPr id="778425" name="Group 185">
            <a:extLst>
              <a:ext uri="{FF2B5EF4-FFF2-40B4-BE49-F238E27FC236}">
                <a16:creationId xmlns:a16="http://schemas.microsoft.com/office/drawing/2014/main" id="{DB1CE38C-6120-994F-BD1E-F3C4217678F4}"/>
              </a:ext>
            </a:extLst>
          </p:cNvPr>
          <p:cNvGrpSpPr>
            <a:grpSpLocks/>
          </p:cNvGrpSpPr>
          <p:nvPr/>
        </p:nvGrpSpPr>
        <p:grpSpPr bwMode="auto">
          <a:xfrm>
            <a:off x="6697664" y="2909888"/>
            <a:ext cx="4198937" cy="3549650"/>
            <a:chOff x="3259" y="1833"/>
            <a:chExt cx="2645" cy="2236"/>
          </a:xfrm>
        </p:grpSpPr>
        <p:sp>
          <p:nvSpPr>
            <p:cNvPr id="778314" name="Line 74">
              <a:extLst>
                <a:ext uri="{FF2B5EF4-FFF2-40B4-BE49-F238E27FC236}">
                  <a16:creationId xmlns:a16="http://schemas.microsoft.com/office/drawing/2014/main" id="{E0DBF979-F819-6242-8D39-219D9370B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9" y="2852"/>
              <a:ext cx="2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8315" name="Line 75">
              <a:extLst>
                <a:ext uri="{FF2B5EF4-FFF2-40B4-BE49-F238E27FC236}">
                  <a16:creationId xmlns:a16="http://schemas.microsoft.com/office/drawing/2014/main" id="{7ACC7DC3-9CF3-E74E-8934-63EA1F2DE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" y="274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8316" name="Text Box 76">
              <a:extLst>
                <a:ext uri="{FF2B5EF4-FFF2-40B4-BE49-F238E27FC236}">
                  <a16:creationId xmlns:a16="http://schemas.microsoft.com/office/drawing/2014/main" id="{E6A9A82B-E50C-EF48-A3B0-AF0B81B04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3" y="2655"/>
              <a:ext cx="3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778317" name="Line 77">
              <a:extLst>
                <a:ext uri="{FF2B5EF4-FFF2-40B4-BE49-F238E27FC236}">
                  <a16:creationId xmlns:a16="http://schemas.microsoft.com/office/drawing/2014/main" id="{2A61E5CD-CA49-7C40-A60D-B29F201BF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274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8318" name="Line 78">
              <a:extLst>
                <a:ext uri="{FF2B5EF4-FFF2-40B4-BE49-F238E27FC236}">
                  <a16:creationId xmlns:a16="http://schemas.microsoft.com/office/drawing/2014/main" id="{AB1DE96C-F2E7-5D4B-A549-1EB6A879B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6" y="274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8319" name="Line 79">
              <a:extLst>
                <a:ext uri="{FF2B5EF4-FFF2-40B4-BE49-F238E27FC236}">
                  <a16:creationId xmlns:a16="http://schemas.microsoft.com/office/drawing/2014/main" id="{5ED998C8-687E-E747-BB79-9745A3298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274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8320" name="Line 80">
              <a:extLst>
                <a:ext uri="{FF2B5EF4-FFF2-40B4-BE49-F238E27FC236}">
                  <a16:creationId xmlns:a16="http://schemas.microsoft.com/office/drawing/2014/main" id="{761E0388-ACC4-5346-AD12-4BF8E39A7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" y="274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8321" name="Text Box 81">
              <a:extLst>
                <a:ext uri="{FF2B5EF4-FFF2-40B4-BE49-F238E27FC236}">
                  <a16:creationId xmlns:a16="http://schemas.microsoft.com/office/drawing/2014/main" id="{5A367B7D-25D2-E243-972D-2D40AFCA9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5" y="2919"/>
              <a:ext cx="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78322" name="Text Box 82">
              <a:extLst>
                <a:ext uri="{FF2B5EF4-FFF2-40B4-BE49-F238E27FC236}">
                  <a16:creationId xmlns:a16="http://schemas.microsoft.com/office/drawing/2014/main" id="{6EC51480-9DC1-BA42-93B0-C86C5CBA2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919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78424" name="Group 184">
              <a:extLst>
                <a:ext uri="{FF2B5EF4-FFF2-40B4-BE49-F238E27FC236}">
                  <a16:creationId xmlns:a16="http://schemas.microsoft.com/office/drawing/2014/main" id="{C8D8DEE7-304F-B245-AE4A-674642325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" y="1833"/>
              <a:ext cx="678" cy="2236"/>
              <a:chOff x="3309" y="1833"/>
              <a:chExt cx="678" cy="2236"/>
            </a:xfrm>
          </p:grpSpPr>
          <p:sp>
            <p:nvSpPr>
              <p:cNvPr id="778324" name="Text Box 84">
                <a:extLst>
                  <a:ext uri="{FF2B5EF4-FFF2-40B4-BE49-F238E27FC236}">
                    <a16:creationId xmlns:a16="http://schemas.microsoft.com/office/drawing/2014/main" id="{124746CA-4695-1F40-8058-13F09AFEC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3" y="3312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itchFamily="2" charset="2"/>
                  </a:rPr>
                  <a:t>–</a:t>
                </a: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78325" name="Text Box 85">
                <a:extLst>
                  <a:ext uri="{FF2B5EF4-FFF2-40B4-BE49-F238E27FC236}">
                    <a16:creationId xmlns:a16="http://schemas.microsoft.com/office/drawing/2014/main" id="{7CE0DA20-776B-1C4A-A78D-35F369603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9" y="3838"/>
                <a:ext cx="3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itchFamily="2" charset="2"/>
                  </a:rPr>
                  <a:t>–</a:t>
                </a: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4</a:t>
                </a:r>
              </a:p>
            </p:txBody>
          </p:sp>
          <p:sp>
            <p:nvSpPr>
              <p:cNvPr id="778326" name="Line 86">
                <a:extLst>
                  <a:ext uri="{FF2B5EF4-FFF2-40B4-BE49-F238E27FC236}">
                    <a16:creationId xmlns:a16="http://schemas.microsoft.com/office/drawing/2014/main" id="{5CB2F031-3B76-EF47-A455-4EF7E032D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2082"/>
                <a:ext cx="0" cy="19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27" name="Line 87">
                <a:extLst>
                  <a:ext uri="{FF2B5EF4-FFF2-40B4-BE49-F238E27FC236}">
                    <a16:creationId xmlns:a16="http://schemas.microsoft.com/office/drawing/2014/main" id="{CD24BDDE-EA22-BF49-B776-B344D1E6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3438"/>
                <a:ext cx="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28" name="Line 88">
                <a:extLst>
                  <a:ext uri="{FF2B5EF4-FFF2-40B4-BE49-F238E27FC236}">
                    <a16:creationId xmlns:a16="http://schemas.microsoft.com/office/drawing/2014/main" id="{1B41F24C-73E5-7B48-92E8-CEBDC4F84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613"/>
                <a:ext cx="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29" name="Line 89">
                <a:extLst>
                  <a:ext uri="{FF2B5EF4-FFF2-40B4-BE49-F238E27FC236}">
                    <a16:creationId xmlns:a16="http://schemas.microsoft.com/office/drawing/2014/main" id="{7A0E39AD-A6EB-0240-8530-CFD548591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3164"/>
                <a:ext cx="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30" name="Text Box 90">
                <a:extLst>
                  <a:ext uri="{FF2B5EF4-FFF2-40B4-BE49-F238E27FC236}">
                    <a16:creationId xmlns:a16="http://schemas.microsoft.com/office/drawing/2014/main" id="{3F4EFF0D-A8EB-7547-A978-EDE5C0BF2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9" y="1833"/>
                <a:ext cx="3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778331" name="Line 91">
                <a:extLst>
                  <a:ext uri="{FF2B5EF4-FFF2-40B4-BE49-F238E27FC236}">
                    <a16:creationId xmlns:a16="http://schemas.microsoft.com/office/drawing/2014/main" id="{516E37D9-AF20-B04D-9C7F-488DA65EC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4" y="3715"/>
                <a:ext cx="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32" name="Line 92">
                <a:extLst>
                  <a:ext uri="{FF2B5EF4-FFF2-40B4-BE49-F238E27FC236}">
                    <a16:creationId xmlns:a16="http://schemas.microsoft.com/office/drawing/2014/main" id="{445DE30C-19E2-E540-A066-5A3997E5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5" y="2372"/>
                <a:ext cx="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34" name="Text Box 94">
                <a:extLst>
                  <a:ext uri="{FF2B5EF4-FFF2-40B4-BE49-F238E27FC236}">
                    <a16:creationId xmlns:a16="http://schemas.microsoft.com/office/drawing/2014/main" id="{1ADCB3A0-933F-5542-AC97-3E5F7F2E4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0" y="2247"/>
                <a:ext cx="3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78335" name="Line 95">
                <a:extLst>
                  <a:ext uri="{FF2B5EF4-FFF2-40B4-BE49-F238E27FC236}">
                    <a16:creationId xmlns:a16="http://schemas.microsoft.com/office/drawing/2014/main" id="{8D85CDFC-3DBE-104B-964C-A82EEEE28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4" y="3959"/>
                <a:ext cx="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38" name="Line 98">
                <a:extLst>
                  <a:ext uri="{FF2B5EF4-FFF2-40B4-BE49-F238E27FC236}">
                    <a16:creationId xmlns:a16="http://schemas.microsoft.com/office/drawing/2014/main" id="{6A05A42E-9751-844E-A375-3838835E9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3" y="2748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339" name="Line 99">
                <a:extLst>
                  <a:ext uri="{FF2B5EF4-FFF2-40B4-BE49-F238E27FC236}">
                    <a16:creationId xmlns:a16="http://schemas.microsoft.com/office/drawing/2014/main" id="{60EFC499-4B85-B549-99FB-097033220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9" y="2755"/>
                <a:ext cx="0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78340" name="Text Box 100">
              <a:extLst>
                <a:ext uri="{FF2B5EF4-FFF2-40B4-BE49-F238E27FC236}">
                  <a16:creationId xmlns:a16="http://schemas.microsoft.com/office/drawing/2014/main" id="{90F37E59-5DE2-9F4A-9C88-D91887C04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" y="2919"/>
              <a:ext cx="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778342" name="Oval 102">
            <a:extLst>
              <a:ext uri="{FF2B5EF4-FFF2-40B4-BE49-F238E27FC236}">
                <a16:creationId xmlns:a16="http://schemas.microsoft.com/office/drawing/2014/main" id="{1AA1BFF2-CFEE-3A45-B339-C04A6AB5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225" y="4960939"/>
            <a:ext cx="134938" cy="134937"/>
          </a:xfrm>
          <a:prstGeom prst="ellipse">
            <a:avLst/>
          </a:prstGeom>
          <a:solidFill>
            <a:srgbClr val="E11521"/>
          </a:solidFill>
          <a:ln w="9525">
            <a:solidFill>
              <a:srgbClr val="E115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8343" name="Oval 103">
            <a:extLst>
              <a:ext uri="{FF2B5EF4-FFF2-40B4-BE49-F238E27FC236}">
                <a16:creationId xmlns:a16="http://schemas.microsoft.com/office/drawing/2014/main" id="{57F095AE-0AEE-754A-8886-3089CC3B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4" y="5395914"/>
            <a:ext cx="134937" cy="134937"/>
          </a:xfrm>
          <a:prstGeom prst="ellipse">
            <a:avLst/>
          </a:prstGeom>
          <a:solidFill>
            <a:srgbClr val="E11521"/>
          </a:solidFill>
          <a:ln w="9525">
            <a:solidFill>
              <a:srgbClr val="E115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8345" name="Oval 105">
            <a:extLst>
              <a:ext uri="{FF2B5EF4-FFF2-40B4-BE49-F238E27FC236}">
                <a16:creationId xmlns:a16="http://schemas.microsoft.com/office/drawing/2014/main" id="{16A872AD-6772-654B-92F9-A16C4D50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6223000"/>
            <a:ext cx="134938" cy="134938"/>
          </a:xfrm>
          <a:prstGeom prst="ellipse">
            <a:avLst/>
          </a:prstGeom>
          <a:solidFill>
            <a:srgbClr val="E11521"/>
          </a:solidFill>
          <a:ln w="9525">
            <a:solidFill>
              <a:srgbClr val="E115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8346" name="Oval 106">
            <a:extLst>
              <a:ext uri="{FF2B5EF4-FFF2-40B4-BE49-F238E27FC236}">
                <a16:creationId xmlns:a16="http://schemas.microsoft.com/office/drawing/2014/main" id="{B39D7A9E-A176-1F4E-9F43-C2637B2D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539" y="4468814"/>
            <a:ext cx="134937" cy="134937"/>
          </a:xfrm>
          <a:prstGeom prst="ellipse">
            <a:avLst/>
          </a:prstGeom>
          <a:solidFill>
            <a:srgbClr val="E11521"/>
          </a:solidFill>
          <a:ln w="9525">
            <a:solidFill>
              <a:srgbClr val="E115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8347" name="Oval 107">
            <a:extLst>
              <a:ext uri="{FF2B5EF4-FFF2-40B4-BE49-F238E27FC236}">
                <a16:creationId xmlns:a16="http://schemas.microsoft.com/office/drawing/2014/main" id="{50D506C3-7010-F145-9E58-89F0822B1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850" y="3695700"/>
            <a:ext cx="134938" cy="134938"/>
          </a:xfrm>
          <a:prstGeom prst="ellipse">
            <a:avLst/>
          </a:prstGeom>
          <a:solidFill>
            <a:srgbClr val="E11521"/>
          </a:solidFill>
          <a:ln w="9525">
            <a:solidFill>
              <a:srgbClr val="E115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8381" name="Rectangle 141">
            <a:extLst>
              <a:ext uri="{FF2B5EF4-FFF2-40B4-BE49-F238E27FC236}">
                <a16:creationId xmlns:a16="http://schemas.microsoft.com/office/drawing/2014/main" id="{63ED0643-1D03-F54C-BE67-228B8465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429" y="3675939"/>
            <a:ext cx="13516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BDF849-D81A-6740-89AB-30137B026885}"/>
              </a:ext>
            </a:extLst>
          </p:cNvPr>
          <p:cNvCxnSpPr/>
          <p:nvPr/>
        </p:nvCxnSpPr>
        <p:spPr>
          <a:xfrm flipV="1">
            <a:off x="7539040" y="3305176"/>
            <a:ext cx="2451099" cy="31543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2" grpId="0"/>
      <p:bldP spid="77838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96108-FA77-4C93-B1A1-5D7598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</a:p>
        </p:txBody>
      </p:sp>
      <p:graphicFrame>
        <p:nvGraphicFramePr>
          <p:cNvPr id="5" name="Group 183">
            <a:extLst>
              <a:ext uri="{FF2B5EF4-FFF2-40B4-BE49-F238E27FC236}">
                <a16:creationId xmlns:a16="http://schemas.microsoft.com/office/drawing/2014/main" id="{990CF6C9-8F75-F2DB-CADA-03A948419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273512"/>
              </p:ext>
            </p:extLst>
          </p:nvPr>
        </p:nvGraphicFramePr>
        <p:xfrm>
          <a:off x="767939" y="5705108"/>
          <a:ext cx="10515598" cy="914400"/>
        </p:xfrm>
        <a:graphic>
          <a:graphicData uri="http://schemas.openxmlformats.org/drawingml/2006/table">
            <a:tbl>
              <a:tblPr/>
              <a:tblGrid>
                <a:gridCol w="1566153">
                  <a:extLst>
                    <a:ext uri="{9D8B030D-6E8A-4147-A177-3AD203B41FA5}">
                      <a16:colId xmlns:a16="http://schemas.microsoft.com/office/drawing/2014/main" val="1921360244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2624753065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2112544927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1590041230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789304658"/>
                    </a:ext>
                  </a:extLst>
                </a:gridCol>
                <a:gridCol w="1789889">
                  <a:extLst>
                    <a:ext uri="{9D8B030D-6E8A-4147-A177-3AD203B41FA5}">
                      <a16:colId xmlns:a16="http://schemas.microsoft.com/office/drawing/2014/main" val="17054090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4707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8651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FD20C-5C16-4480-9078-9A041F9C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ru-RU" sz="1400" b="0" i="0" u="none" strike="noStrike" kern="1200" cap="none" spc="0" normalizeH="0" baseline="0" noProof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graphicFrame>
        <p:nvGraphicFramePr>
          <p:cNvPr id="18" name="Text Placeholder 13">
            <a:extLst>
              <a:ext uri="{FF2B5EF4-FFF2-40B4-BE49-F238E27FC236}">
                <a16:creationId xmlns:a16="http://schemas.microsoft.com/office/drawing/2014/main" id="{75528EAE-1FB9-4AD9-849A-781C5322E27C}"/>
              </a:ext>
            </a:extLst>
          </p:cNvPr>
          <p:cNvGraphicFramePr/>
          <p:nvPr/>
        </p:nvGraphicFramePr>
        <p:xfrm>
          <a:off x="6025738" y="2042746"/>
          <a:ext cx="5332657" cy="331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5E089-DC0C-4586-9CEC-32FD71571E93}"/>
                  </a:ext>
                </a:extLst>
              </p:cNvPr>
              <p:cNvSpPr txBox="1"/>
              <p:nvPr/>
            </p:nvSpPr>
            <p:spPr>
              <a:xfrm>
                <a:off x="972525" y="2486727"/>
                <a:ext cx="4448119" cy="740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𝑐𝑜𝑣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5E089-DC0C-4586-9CEC-32FD7157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25" y="2486727"/>
                <a:ext cx="4448119" cy="740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887A3FB-419F-10D9-46E9-4C1F86F318F5}"/>
              </a:ext>
            </a:extLst>
          </p:cNvPr>
          <p:cNvSpPr txBox="1"/>
          <p:nvPr/>
        </p:nvSpPr>
        <p:spPr>
          <a:xfrm>
            <a:off x="1543050" y="3467100"/>
            <a:ext cx="36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covariance between these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4843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7AA54-20C0-42C4-88E7-0AE58E3CD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D43C71-A8B7-4F87-A7E9-30D88C1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 (Headings)"/>
                <a:cs typeface="Calibri" panose="020F0502020204030204" pitchFamily="34" charset="0"/>
              </a:rPr>
              <a:t>Correlation = Standardized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4EA0153D-9703-4A37-AF22-E908CAB6D310}"/>
                  </a:ext>
                </a:extLst>
              </p:cNvPr>
              <p:cNvSpPr txBox="1"/>
              <p:nvPr/>
            </p:nvSpPr>
            <p:spPr bwMode="auto">
              <a:xfrm>
                <a:off x="3594962" y="2542807"/>
                <a:ext cx="4843220" cy="321346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𝐶𝑂𝑉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var</m:t>
                                  </m:r>
                                </m:fName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var</m:t>
                                  </m:r>
                                </m:fName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4EA0153D-9703-4A37-AF22-E908CAB6D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4962" y="2542807"/>
                <a:ext cx="4843220" cy="3213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868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>
            <a:extLst>
              <a:ext uri="{FF2B5EF4-FFF2-40B4-BE49-F238E27FC236}">
                <a16:creationId xmlns:a16="http://schemas.microsoft.com/office/drawing/2014/main" id="{B45355FF-9157-48B4-9AF5-221B7A045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 (Headings)"/>
              </a:rPr>
              <a:t>Simpler calculation formula…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0756" name="Object 4">
                <a:extLst>
                  <a:ext uri="{FF2B5EF4-FFF2-40B4-BE49-F238E27FC236}">
                    <a16:creationId xmlns:a16="http://schemas.microsoft.com/office/drawing/2014/main" id="{4FF59E1D-C9EB-45DE-8F4D-88254B57481C}"/>
                  </a:ext>
                </a:extLst>
              </p:cNvPr>
              <p:cNvSpPr txBox="1"/>
              <p:nvPr/>
            </p:nvSpPr>
            <p:spPr bwMode="auto">
              <a:xfrm>
                <a:off x="1206209" y="1837581"/>
                <a:ext cx="4530534" cy="444586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70756" name="Object 4">
                <a:extLst>
                  <a:ext uri="{FF2B5EF4-FFF2-40B4-BE49-F238E27FC236}">
                    <a16:creationId xmlns:a16="http://schemas.microsoft.com/office/drawing/2014/main" id="{4FF59E1D-C9EB-45DE-8F4D-88254B574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209" y="1837581"/>
                <a:ext cx="4530534" cy="4445867"/>
              </a:xfrm>
              <a:prstGeom prst="rect">
                <a:avLst/>
              </a:prstGeom>
              <a:blipFill>
                <a:blip r:embed="rId2"/>
                <a:stretch>
                  <a:fillRect t="-137"/>
                </a:stretch>
              </a:blip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0757" name="Object 5">
                <a:extLst>
                  <a:ext uri="{FF2B5EF4-FFF2-40B4-BE49-F238E27FC236}">
                    <a16:creationId xmlns:a16="http://schemas.microsoft.com/office/drawing/2014/main" id="{94AB822C-51D8-4190-95C0-0E1E323A6857}"/>
                  </a:ext>
                </a:extLst>
              </p:cNvPr>
              <p:cNvSpPr txBox="1"/>
              <p:nvPr/>
            </p:nvSpPr>
            <p:spPr bwMode="auto">
              <a:xfrm>
                <a:off x="7840297" y="3849637"/>
                <a:ext cx="2207439" cy="105251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Grande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70757" name="Object 5">
                <a:extLst>
                  <a:ext uri="{FF2B5EF4-FFF2-40B4-BE49-F238E27FC236}">
                    <a16:creationId xmlns:a16="http://schemas.microsoft.com/office/drawing/2014/main" id="{94AB822C-51D8-4190-95C0-0E1E323A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0297" y="3849637"/>
                <a:ext cx="2207439" cy="1052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0767" name="Text Box 15">
            <a:extLst>
              <a:ext uri="{FF2B5EF4-FFF2-40B4-BE49-F238E27FC236}">
                <a16:creationId xmlns:a16="http://schemas.microsoft.com/office/drawing/2014/main" id="{E2BF2B33-A2CA-4682-89DA-B41D1FC9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292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grpSp>
        <p:nvGrpSpPr>
          <p:cNvPr id="970773" name="Group 21">
            <a:extLst>
              <a:ext uri="{FF2B5EF4-FFF2-40B4-BE49-F238E27FC236}">
                <a16:creationId xmlns:a16="http://schemas.microsoft.com/office/drawing/2014/main" id="{FD057F97-953C-4430-9325-2315195B3378}"/>
              </a:ext>
            </a:extLst>
          </p:cNvPr>
          <p:cNvGrpSpPr>
            <a:grpSpLocks/>
          </p:cNvGrpSpPr>
          <p:nvPr/>
        </p:nvGrpSpPr>
        <p:grpSpPr bwMode="auto">
          <a:xfrm>
            <a:off x="6455259" y="1943752"/>
            <a:ext cx="4722446" cy="4200645"/>
            <a:chOff x="4224" y="1248"/>
            <a:chExt cx="1296" cy="1941"/>
          </a:xfrm>
        </p:grpSpPr>
        <p:sp>
          <p:nvSpPr>
            <p:cNvPr id="970768" name="Text Box 16">
              <a:extLst>
                <a:ext uri="{FF2B5EF4-FFF2-40B4-BE49-F238E27FC236}">
                  <a16:creationId xmlns:a16="http://schemas.microsoft.com/office/drawing/2014/main" id="{71C9E87D-809F-4E2E-8014-ADB51105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48"/>
              <a:ext cx="1248" cy="21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Grande"/>
                  <a:ea typeface="+mn-ea"/>
                  <a:cs typeface="+mn-cs"/>
                </a:rPr>
                <a:t>Numerator of covariance</a:t>
              </a:r>
            </a:p>
          </p:txBody>
        </p:sp>
        <p:sp>
          <p:nvSpPr>
            <p:cNvPr id="970769" name="Text Box 17">
              <a:extLst>
                <a:ext uri="{FF2B5EF4-FFF2-40B4-BE49-F238E27FC236}">
                  <a16:creationId xmlns:a16="http://schemas.microsoft.com/office/drawing/2014/main" id="{F596D9BC-7529-44AB-8702-1A2D7B516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1248" cy="21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Grande"/>
                  <a:ea typeface="+mn-ea"/>
                  <a:cs typeface="+mn-cs"/>
                </a:rPr>
                <a:t>Numerators of variance</a:t>
              </a:r>
            </a:p>
          </p:txBody>
        </p:sp>
        <p:sp>
          <p:nvSpPr>
            <p:cNvPr id="970770" name="Line 18">
              <a:extLst>
                <a:ext uri="{FF2B5EF4-FFF2-40B4-BE49-F238E27FC236}">
                  <a16:creationId xmlns:a16="http://schemas.microsoft.com/office/drawing/2014/main" id="{D0DE176A-C17E-4C94-B428-8AC445861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7" y="1461"/>
              <a:ext cx="37" cy="65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+mn-ea"/>
                <a:cs typeface="+mn-cs"/>
              </a:endParaRPr>
            </a:p>
          </p:txBody>
        </p:sp>
        <p:sp>
          <p:nvSpPr>
            <p:cNvPr id="970771" name="Line 19">
              <a:extLst>
                <a:ext uri="{FF2B5EF4-FFF2-40B4-BE49-F238E27FC236}">
                  <a16:creationId xmlns:a16="http://schemas.microsoft.com/office/drawing/2014/main" id="{FA7B00C2-5908-4535-95DF-3F3CAAFC7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9" y="2501"/>
              <a:ext cx="17" cy="47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+mn-ea"/>
                <a:cs typeface="+mn-cs"/>
              </a:endParaRPr>
            </a:p>
          </p:txBody>
        </p:sp>
        <p:sp>
          <p:nvSpPr>
            <p:cNvPr id="970772" name="Line 20">
              <a:extLst>
                <a:ext uri="{FF2B5EF4-FFF2-40B4-BE49-F238E27FC236}">
                  <a16:creationId xmlns:a16="http://schemas.microsoft.com/office/drawing/2014/main" id="{6306F615-AA51-4C1E-9B5B-51A181FD1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501"/>
              <a:ext cx="120" cy="47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66F19A-5472-4AF2-AC9A-29F8AF1FD702}"/>
              </a:ext>
            </a:extLst>
          </p:cNvPr>
          <p:cNvCxnSpPr>
            <a:cxnSpLocks/>
          </p:cNvCxnSpPr>
          <p:nvPr/>
        </p:nvCxnSpPr>
        <p:spPr>
          <a:xfrm flipV="1">
            <a:off x="2428799" y="3434317"/>
            <a:ext cx="814753" cy="943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04D31B-08ED-41F9-9C8E-8B0C20AA095D}"/>
              </a:ext>
            </a:extLst>
          </p:cNvPr>
          <p:cNvCxnSpPr>
            <a:cxnSpLocks/>
          </p:cNvCxnSpPr>
          <p:nvPr/>
        </p:nvCxnSpPr>
        <p:spPr>
          <a:xfrm flipV="1">
            <a:off x="4597534" y="3528628"/>
            <a:ext cx="656187" cy="870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8822A3-2E30-4FE0-A241-D53A04E3C418}"/>
              </a:ext>
            </a:extLst>
          </p:cNvPr>
          <p:cNvCxnSpPr>
            <a:cxnSpLocks/>
          </p:cNvCxnSpPr>
          <p:nvPr/>
        </p:nvCxnSpPr>
        <p:spPr>
          <a:xfrm flipV="1">
            <a:off x="3243552" y="2756308"/>
            <a:ext cx="656187" cy="870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4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>
            <a:extLst>
              <a:ext uri="{FF2B5EF4-FFF2-40B4-BE49-F238E27FC236}">
                <a16:creationId xmlns:a16="http://schemas.microsoft.com/office/drawing/2014/main" id="{5FF9CF03-A05F-8A40-AF36-BBB5B3FA6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5861" y="167471"/>
            <a:ext cx="12192000" cy="990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alibri Light (Headings)"/>
              </a:rPr>
              <a:t>Yet another…</a:t>
            </a: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7BF2A24D-4E99-5641-8D25-F80F425F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6" y="1171574"/>
            <a:ext cx="8382000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40404">
                        <a:alpha val="70000"/>
                      </a:srgbClr>
                    </a:gs>
                    <a:gs pos="100000">
                      <a:srgbClr val="740404">
                        <a:gamma/>
                        <a:tint val="0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t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&gt;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entury" panose="020406040505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formula can also be expressed as follows, by manipulating the terms</a:t>
            </a:r>
          </a:p>
        </p:txBody>
      </p:sp>
      <p:graphicFrame>
        <p:nvGraphicFramePr>
          <p:cNvPr id="1076284" name="Object 60">
            <a:extLst>
              <a:ext uri="{FF2B5EF4-FFF2-40B4-BE49-F238E27FC236}">
                <a16:creationId xmlns:a16="http://schemas.microsoft.com/office/drawing/2014/main" id="{FB25BFA9-549E-9042-BC36-04899E9B8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80954"/>
              </p:ext>
            </p:extLst>
          </p:nvPr>
        </p:nvGraphicFramePr>
        <p:xfrm>
          <a:off x="1296956" y="2570233"/>
          <a:ext cx="6802016" cy="13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804700" imgH="22237700" progId="Equation.DSMT4">
                  <p:embed/>
                </p:oleObj>
              </mc:Choice>
              <mc:Fallback>
                <p:oleObj name="Equation" r:id="rId2" imgW="113804700" imgH="22237700" progId="Equation.DSMT4">
                  <p:embed/>
                  <p:pic>
                    <p:nvPicPr>
                      <p:cNvPr id="1076284" name="Object 60">
                        <a:extLst>
                          <a:ext uri="{FF2B5EF4-FFF2-40B4-BE49-F238E27FC236}">
                            <a16:creationId xmlns:a16="http://schemas.microsoft.com/office/drawing/2014/main" id="{FB25BFA9-549E-9042-BC36-04899E9B8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56" y="2570233"/>
                        <a:ext cx="6802016" cy="13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85" name="Rectangle 61">
            <a:extLst>
              <a:ext uri="{FF2B5EF4-FFF2-40B4-BE49-F238E27FC236}">
                <a16:creationId xmlns:a16="http://schemas.microsoft.com/office/drawing/2014/main" id="{3EAA700C-14C5-E246-8BBB-7C1458A1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7" y="4565811"/>
            <a:ext cx="90435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range of the correlation coefficient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1 to 1.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 and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have a strong positive linear correlation,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 is close to 1.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 and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have a strong negative linear correlation,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 is close to 1. If there is no linear correlation or a weak linear correlation,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itchFamily="2" charset="2"/>
              </a:rPr>
              <a:t> is close to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76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1C83-55F3-34E5-2844-244CC896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this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5984-21EC-8526-790A-16B5AC77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CLT tells us that the distribution of the </a:t>
            </a:r>
            <a:r>
              <a:rPr lang="en-US" b="1" u="sng" dirty="0"/>
              <a:t>sample mean </a:t>
            </a:r>
            <a:r>
              <a:rPr lang="en-US" dirty="0"/>
              <a:t>is centered around the true mean</a:t>
            </a:r>
          </a:p>
          <a:p>
            <a:r>
              <a:rPr lang="en-US" dirty="0"/>
              <a:t>The variance of the </a:t>
            </a:r>
            <a:r>
              <a:rPr lang="en-US" b="1" u="sng" dirty="0"/>
              <a:t>sample mean </a:t>
            </a:r>
            <a:r>
              <a:rPr lang="en-US" dirty="0"/>
              <a:t>decreases as n increases</a:t>
            </a:r>
          </a:p>
          <a:p>
            <a:r>
              <a:rPr lang="en-US" dirty="0"/>
              <a:t>With normality approximation of the sampling distribution we can perform interval estimation around the </a:t>
            </a:r>
            <a:r>
              <a:rPr lang="en-US" b="1" u="sng" dirty="0"/>
              <a:t>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4131858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>
            <a:extLst>
              <a:ext uri="{FF2B5EF4-FFF2-40B4-BE49-F238E27FC236}">
                <a16:creationId xmlns:a16="http://schemas.microsoft.com/office/drawing/2014/main" id="{EA5040AF-C43A-B54E-8AF0-1D6FB475B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6388" y="197645"/>
            <a:ext cx="10515600" cy="930275"/>
          </a:xfrm>
        </p:spPr>
        <p:txBody>
          <a:bodyPr/>
          <a:lstStyle/>
          <a:p>
            <a:r>
              <a:rPr lang="en-US" altLang="en-US" sz="4000" dirty="0">
                <a:latin typeface="Calibri Light (Headings)"/>
              </a:rPr>
              <a:t>Calculating a Correlation Coefficient</a:t>
            </a:r>
            <a:endParaRPr lang="el-GR" altLang="en-US" sz="4000" dirty="0">
              <a:latin typeface="Calibri Light (Headings)"/>
            </a:endParaRPr>
          </a:p>
        </p:txBody>
      </p:sp>
      <p:sp>
        <p:nvSpPr>
          <p:cNvPr id="1082371" name="Text Box 3">
            <a:extLst>
              <a:ext uri="{FF2B5EF4-FFF2-40B4-BE49-F238E27FC236}">
                <a16:creationId xmlns:a16="http://schemas.microsoft.com/office/drawing/2014/main" id="{62BB04F8-0E2D-4D48-8BCE-94B15BA7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219201"/>
            <a:ext cx="8610600" cy="4848225"/>
          </a:xfrm>
          <a:prstGeom prst="rect">
            <a:avLst/>
          </a:prstGeom>
          <a:solidFill>
            <a:schemeClr val="folHlink">
              <a:alpha val="3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itchFamily="2" charset="2"/>
            </a:endParaRPr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CA1FC2F1-151B-A14E-AE8D-68735784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4" y="2198688"/>
            <a:ext cx="5627687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Find the sum of the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values.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Find the sum of the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y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values.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  <a:sym typeface="Symbol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Multiply each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value by its corresponding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y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value and find the sum.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  <a:sym typeface="Symbol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  <a:sym typeface="Symbol" pitchFamily="2" charset="2"/>
              </a:rPr>
              <a:t>Square each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x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value and find the sum.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  <a:sym typeface="Symbol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  <a:sym typeface="Symbol" pitchFamily="2" charset="2"/>
              </a:rPr>
              <a:t>Square each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y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value and find the sum.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  <a:sym typeface="Symbol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  <a:sym typeface="Symbol" pitchFamily="2" charset="2"/>
              </a:rPr>
              <a:t>Use these five sums to calculate          the correlation coefficient.</a:t>
            </a:r>
          </a:p>
        </p:txBody>
      </p:sp>
      <p:sp>
        <p:nvSpPr>
          <p:cNvPr id="1082374" name="Text Box 6">
            <a:extLst>
              <a:ext uri="{FF2B5EF4-FFF2-40B4-BE49-F238E27FC236}">
                <a16:creationId xmlns:a16="http://schemas.microsoft.com/office/drawing/2014/main" id="{236BFE86-D9E4-F34D-A114-811B15EF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Calculating a Correlation Coefficient</a:t>
            </a:r>
            <a:endParaRPr kumimoji="0" lang="el-G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2375" name="Text Box 7">
            <a:extLst>
              <a:ext uri="{FF2B5EF4-FFF2-40B4-BE49-F238E27FC236}">
                <a16:creationId xmlns:a16="http://schemas.microsoft.com/office/drawing/2014/main" id="{9091A41B-8A92-F540-97DA-5204280F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6" y="1719263"/>
            <a:ext cx="7948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115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Words					In Symbols</a:t>
            </a:r>
            <a:endParaRPr kumimoji="0" lang="el-GR" altLang="en-US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ymbol" pitchFamily="2" charset="2"/>
            </a:endParaRPr>
          </a:p>
        </p:txBody>
      </p:sp>
      <p:graphicFrame>
        <p:nvGraphicFramePr>
          <p:cNvPr id="1082380" name="Object 12">
            <a:extLst>
              <a:ext uri="{FF2B5EF4-FFF2-40B4-BE49-F238E27FC236}">
                <a16:creationId xmlns:a16="http://schemas.microsoft.com/office/drawing/2014/main" id="{8906C26B-1A2E-CB45-8073-D1664A61B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2274888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96700" imgH="7315200" progId="Equation.DSMT4">
                  <p:embed/>
                </p:oleObj>
              </mc:Choice>
              <mc:Fallback>
                <p:oleObj name="Equation" r:id="rId3" imgW="11696700" imgH="7315200" progId="Equation.DSMT4">
                  <p:embed/>
                  <p:pic>
                    <p:nvPicPr>
                      <p:cNvPr id="1082380" name="Object 12">
                        <a:extLst>
                          <a:ext uri="{FF2B5EF4-FFF2-40B4-BE49-F238E27FC236}">
                            <a16:creationId xmlns:a16="http://schemas.microsoft.com/office/drawing/2014/main" id="{8906C26B-1A2E-CB45-8073-D1664A61B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74888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1" name="Object 13">
            <a:extLst>
              <a:ext uri="{FF2B5EF4-FFF2-40B4-BE49-F238E27FC236}">
                <a16:creationId xmlns:a16="http://schemas.microsoft.com/office/drawing/2014/main" id="{4020791B-FB21-6A43-8976-098D96AC9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2720975"/>
          <a:ext cx="520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01500" imgH="7899400" progId="Equation.DSMT4">
                  <p:embed/>
                </p:oleObj>
              </mc:Choice>
              <mc:Fallback>
                <p:oleObj name="Equation" r:id="rId5" imgW="12001500" imgH="7899400" progId="Equation.DSMT4">
                  <p:embed/>
                  <p:pic>
                    <p:nvPicPr>
                      <p:cNvPr id="1082381" name="Object 13">
                        <a:extLst>
                          <a:ext uri="{FF2B5EF4-FFF2-40B4-BE49-F238E27FC236}">
                            <a16:creationId xmlns:a16="http://schemas.microsoft.com/office/drawing/2014/main" id="{4020791B-FB21-6A43-8976-098D96AC9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720975"/>
                        <a:ext cx="520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2" name="Object 14">
            <a:extLst>
              <a:ext uri="{FF2B5EF4-FFF2-40B4-BE49-F238E27FC236}">
                <a16:creationId xmlns:a16="http://schemas.microsoft.com/office/drawing/2014/main" id="{D77F63F0-418B-E340-9D0D-C44B45528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144838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506700" imgH="7899400" progId="Equation.DSMT4">
                  <p:embed/>
                </p:oleObj>
              </mc:Choice>
              <mc:Fallback>
                <p:oleObj name="Equation" r:id="rId7" imgW="15506700" imgH="7899400" progId="Equation.DSMT4">
                  <p:embed/>
                  <p:pic>
                    <p:nvPicPr>
                      <p:cNvPr id="1082382" name="Object 14">
                        <a:extLst>
                          <a:ext uri="{FF2B5EF4-FFF2-40B4-BE49-F238E27FC236}">
                            <a16:creationId xmlns:a16="http://schemas.microsoft.com/office/drawing/2014/main" id="{D77F63F0-418B-E340-9D0D-C44B45528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144838"/>
                        <a:ext cx="673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3" name="Object 15">
            <a:extLst>
              <a:ext uri="{FF2B5EF4-FFF2-40B4-BE49-F238E27FC236}">
                <a16:creationId xmlns:a16="http://schemas.microsoft.com/office/drawing/2014/main" id="{81C5263F-67DB-1540-B6E3-CD1425012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4167188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38300" imgH="9067800" progId="Equation.DSMT4">
                  <p:embed/>
                </p:oleObj>
              </mc:Choice>
              <mc:Fallback>
                <p:oleObj name="Equation" r:id="rId9" imgW="14338300" imgH="9067800" progId="Equation.DSMT4">
                  <p:embed/>
                  <p:pic>
                    <p:nvPicPr>
                      <p:cNvPr id="1082383" name="Object 15">
                        <a:extLst>
                          <a:ext uri="{FF2B5EF4-FFF2-40B4-BE49-F238E27FC236}">
                            <a16:creationId xmlns:a16="http://schemas.microsoft.com/office/drawing/2014/main" id="{81C5263F-67DB-1540-B6E3-CD1425012F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67188"/>
                        <a:ext cx="62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4" name="Object 16">
            <a:extLst>
              <a:ext uri="{FF2B5EF4-FFF2-40B4-BE49-F238E27FC236}">
                <a16:creationId xmlns:a16="http://schemas.microsoft.com/office/drawing/2014/main" id="{23A9B68C-4562-BB4B-848C-72700EFDE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4600575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22500" imgH="9652000" progId="Equation.DSMT4">
                  <p:embed/>
                </p:oleObj>
              </mc:Choice>
              <mc:Fallback>
                <p:oleObj name="Equation" r:id="rId11" imgW="14922500" imgH="9652000" progId="Equation.DSMT4">
                  <p:embed/>
                  <p:pic>
                    <p:nvPicPr>
                      <p:cNvPr id="1082384" name="Object 16">
                        <a:extLst>
                          <a:ext uri="{FF2B5EF4-FFF2-40B4-BE49-F238E27FC236}">
                            <a16:creationId xmlns:a16="http://schemas.microsoft.com/office/drawing/2014/main" id="{23A9B68C-4562-BB4B-848C-72700EFDE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600575"/>
                        <a:ext cx="64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6" name="Object 18">
            <a:extLst>
              <a:ext uri="{FF2B5EF4-FFF2-40B4-BE49-F238E27FC236}">
                <a16:creationId xmlns:a16="http://schemas.microsoft.com/office/drawing/2014/main" id="{B7687F3A-5A10-0B49-A154-2652AC2966C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919914" y="5168901"/>
          <a:ext cx="33670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3804700" imgH="22237700" progId="Equation.DSMT4">
                  <p:embed/>
                </p:oleObj>
              </mc:Choice>
              <mc:Fallback>
                <p:oleObj name="Equation" r:id="rId13" imgW="113804700" imgH="22237700" progId="Equation.DSMT4">
                  <p:embed/>
                  <p:pic>
                    <p:nvPicPr>
                      <p:cNvPr id="1082386" name="Object 18">
                        <a:extLst>
                          <a:ext uri="{FF2B5EF4-FFF2-40B4-BE49-F238E27FC236}">
                            <a16:creationId xmlns:a16="http://schemas.microsoft.com/office/drawing/2014/main" id="{B7687F3A-5A10-0B49-A154-2652AC296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4" y="5168901"/>
                        <a:ext cx="33670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769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8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8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8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8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82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82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2" grpId="0" uiExpand="1" build="p"/>
      <p:bldP spid="10823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>
            <a:extLst>
              <a:ext uri="{FF2B5EF4-FFF2-40B4-BE49-F238E27FC236}">
                <a16:creationId xmlns:a16="http://schemas.microsoft.com/office/drawing/2014/main" id="{40F85982-5BA6-FD40-8180-2C7DC509C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alibri Light (Headings)"/>
              </a:rPr>
              <a:t>Correlation Coefficient</a:t>
            </a:r>
          </a:p>
        </p:txBody>
      </p:sp>
      <p:sp>
        <p:nvSpPr>
          <p:cNvPr id="1072186" name="Rectangle 58">
            <a:extLst>
              <a:ext uri="{FF2B5EF4-FFF2-40B4-BE49-F238E27FC236}">
                <a16:creationId xmlns:a16="http://schemas.microsoft.com/office/drawing/2014/main" id="{04803E32-A316-CD47-A346-C97D14E7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71589"/>
            <a:ext cx="861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 the correlation coefficient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the following data.</a:t>
            </a:r>
          </a:p>
        </p:txBody>
      </p:sp>
      <p:graphicFrame>
        <p:nvGraphicFramePr>
          <p:cNvPr id="1072499" name="Group 371">
            <a:extLst>
              <a:ext uri="{FF2B5EF4-FFF2-40B4-BE49-F238E27FC236}">
                <a16:creationId xmlns:a16="http://schemas.microsoft.com/office/drawing/2014/main" id="{78A16E38-7263-C545-8074-3C6B26322D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362200" y="2165350"/>
          <a:ext cx="6324600" cy="2616200"/>
        </p:xfrm>
        <a:graphic>
          <a:graphicData uri="http://schemas.openxmlformats.org/drawingml/2006/table">
            <a:tbl>
              <a:tblPr/>
              <a:tblGrid>
                <a:gridCol w="1135063">
                  <a:extLst>
                    <a:ext uri="{9D8B030D-6E8A-4147-A177-3AD203B41FA5}">
                      <a16:colId xmlns:a16="http://schemas.microsoft.com/office/drawing/2014/main" val="3756562316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41979729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14894168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5431281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5314094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</a:p>
                  </a:txBody>
                  <a:tcPr marL="45720" marR="45720" marT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</a:t>
                      </a: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y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 </a:t>
                      </a:r>
                    </a:p>
                  </a:txBody>
                  <a:tcPr marL="45720" marR="4572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xy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45720" marR="4572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x</a:t>
                      </a:r>
                      <a:r>
                        <a:rPr kumimoji="0" lang="en-US" alt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45720" marR="4572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y</a:t>
                      </a:r>
                      <a:r>
                        <a:rPr kumimoji="0" lang="en-US" alt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45720" marR="45720" marT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11376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3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3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9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61151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1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– 2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4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57161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marL="45720" marR="4572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9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68975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45720" marR="4572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4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16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25823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marL="45720" marR="4572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10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25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4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6064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45720" marR="4572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itchFamily="2" charset="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itchFamily="2" charset="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itchFamily="2" charset="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itchFamily="2" charset="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49250"/>
                  </a:ext>
                </a:extLst>
              </a:tr>
            </a:tbl>
          </a:graphicData>
        </a:graphic>
      </p:graphicFrame>
      <p:graphicFrame>
        <p:nvGraphicFramePr>
          <p:cNvPr id="1072484" name="Object 356">
            <a:extLst>
              <a:ext uri="{FF2B5EF4-FFF2-40B4-BE49-F238E27FC236}">
                <a16:creationId xmlns:a16="http://schemas.microsoft.com/office/drawing/2014/main" id="{E2D6DD1E-E784-2249-A294-5A4B63A80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4384675"/>
          <a:ext cx="8382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0" imgH="7315200" progId="Equation.DSMT4">
                  <p:embed/>
                </p:oleObj>
              </mc:Choice>
              <mc:Fallback>
                <p:oleObj name="Equation" r:id="rId2" imgW="26035000" imgH="7315200" progId="Equation.DSMT4">
                  <p:embed/>
                  <p:pic>
                    <p:nvPicPr>
                      <p:cNvPr id="1072484" name="Object 356">
                        <a:extLst>
                          <a:ext uri="{FF2B5EF4-FFF2-40B4-BE49-F238E27FC236}">
                            <a16:creationId xmlns:a16="http://schemas.microsoft.com/office/drawing/2014/main" id="{E2D6DD1E-E784-2249-A294-5A4B63A80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384675"/>
                        <a:ext cx="8382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86" name="Object 358">
            <a:extLst>
              <a:ext uri="{FF2B5EF4-FFF2-40B4-BE49-F238E27FC236}">
                <a16:creationId xmlns:a16="http://schemas.microsoft.com/office/drawing/2014/main" id="{9F6200F8-D490-824F-BDA6-8F64A41EB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75150"/>
          <a:ext cx="876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203400" imgH="7899400" progId="Equation.DSMT4">
                  <p:embed/>
                </p:oleObj>
              </mc:Choice>
              <mc:Fallback>
                <p:oleObj name="Equation" r:id="rId4" imgW="27203400" imgH="7899400" progId="Equation.DSMT4">
                  <p:embed/>
                  <p:pic>
                    <p:nvPicPr>
                      <p:cNvPr id="1072486" name="Object 358">
                        <a:extLst>
                          <a:ext uri="{FF2B5EF4-FFF2-40B4-BE49-F238E27FC236}">
                            <a16:creationId xmlns:a16="http://schemas.microsoft.com/office/drawing/2014/main" id="{9F6200F8-D490-824F-BDA6-8F64A41EB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75150"/>
                        <a:ext cx="876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87" name="Object 359">
            <a:extLst>
              <a:ext uri="{FF2B5EF4-FFF2-40B4-BE49-F238E27FC236}">
                <a16:creationId xmlns:a16="http://schemas.microsoft.com/office/drawing/2014/main" id="{EC006B12-7B42-9A43-92AE-9681FDEA5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4375150"/>
          <a:ext cx="8572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19200" imgH="7899400" progId="Equation.DSMT4">
                  <p:embed/>
                </p:oleObj>
              </mc:Choice>
              <mc:Fallback>
                <p:oleObj name="Equation" r:id="rId6" imgW="26619200" imgH="7899400" progId="Equation.DSMT4">
                  <p:embed/>
                  <p:pic>
                    <p:nvPicPr>
                      <p:cNvPr id="1072487" name="Object 359">
                        <a:extLst>
                          <a:ext uri="{FF2B5EF4-FFF2-40B4-BE49-F238E27FC236}">
                            <a16:creationId xmlns:a16="http://schemas.microsoft.com/office/drawing/2014/main" id="{EC006B12-7B42-9A43-92AE-9681FDEA5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4375150"/>
                        <a:ext cx="8572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88" name="Object 360">
            <a:extLst>
              <a:ext uri="{FF2B5EF4-FFF2-40B4-BE49-F238E27FC236}">
                <a16:creationId xmlns:a16="http://schemas.microsoft.com/office/drawing/2014/main" id="{E454BCA4-2B1B-644E-ADDF-43ADF9F4B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1" y="4356100"/>
          <a:ext cx="9509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52900" imgH="9067800" progId="Equation.DSMT4">
                  <p:embed/>
                </p:oleObj>
              </mc:Choice>
              <mc:Fallback>
                <p:oleObj name="Equation" r:id="rId8" imgW="29552900" imgH="9067800" progId="Equation.DSMT4">
                  <p:embed/>
                  <p:pic>
                    <p:nvPicPr>
                      <p:cNvPr id="1072488" name="Object 360">
                        <a:extLst>
                          <a:ext uri="{FF2B5EF4-FFF2-40B4-BE49-F238E27FC236}">
                            <a16:creationId xmlns:a16="http://schemas.microsoft.com/office/drawing/2014/main" id="{E454BCA4-2B1B-644E-ADDF-43ADF9F4B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1" y="4356100"/>
                        <a:ext cx="9509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89" name="Object 361">
            <a:extLst>
              <a:ext uri="{FF2B5EF4-FFF2-40B4-BE49-F238E27FC236}">
                <a16:creationId xmlns:a16="http://schemas.microsoft.com/office/drawing/2014/main" id="{3748FFBA-69DB-7446-85BE-896F3E77C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6651" y="4346575"/>
          <a:ext cx="9509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552900" imgH="9652000" progId="Equation.DSMT4">
                  <p:embed/>
                </p:oleObj>
              </mc:Choice>
              <mc:Fallback>
                <p:oleObj name="Equation" r:id="rId10" imgW="29552900" imgH="9652000" progId="Equation.DSMT4">
                  <p:embed/>
                  <p:pic>
                    <p:nvPicPr>
                      <p:cNvPr id="1072489" name="Object 361">
                        <a:extLst>
                          <a:ext uri="{FF2B5EF4-FFF2-40B4-BE49-F238E27FC236}">
                            <a16:creationId xmlns:a16="http://schemas.microsoft.com/office/drawing/2014/main" id="{3748FFBA-69DB-7446-85BE-896F3E77C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1" y="4346575"/>
                        <a:ext cx="9509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90" name="Object 362">
            <a:extLst>
              <a:ext uri="{FF2B5EF4-FFF2-40B4-BE49-F238E27FC236}">
                <a16:creationId xmlns:a16="http://schemas.microsoft.com/office/drawing/2014/main" id="{E766A3D1-5B2D-E449-915E-F6B45849931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05001" y="4865689"/>
          <a:ext cx="33702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1760000" imgH="22237700" progId="Equation.DSMT4">
                  <p:embed/>
                </p:oleObj>
              </mc:Choice>
              <mc:Fallback>
                <p:oleObj name="Equation" r:id="rId12" imgW="111760000" imgH="22237700" progId="Equation.DSMT4">
                  <p:embed/>
                  <p:pic>
                    <p:nvPicPr>
                      <p:cNvPr id="1072490" name="Object 362">
                        <a:extLst>
                          <a:ext uri="{FF2B5EF4-FFF2-40B4-BE49-F238E27FC236}">
                            <a16:creationId xmlns:a16="http://schemas.microsoft.com/office/drawing/2014/main" id="{E766A3D1-5B2D-E449-915E-F6B458499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4865689"/>
                        <a:ext cx="33702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91" name="Object 363">
            <a:extLst>
              <a:ext uri="{FF2B5EF4-FFF2-40B4-BE49-F238E27FC236}">
                <a16:creationId xmlns:a16="http://schemas.microsoft.com/office/drawing/2014/main" id="{058150BA-4371-7A46-8BA3-8B8D2DBCE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9075" y="4868863"/>
          <a:ext cx="31067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6601300" imgH="22237700" progId="Equation.DSMT4">
                  <p:embed/>
                </p:oleObj>
              </mc:Choice>
              <mc:Fallback>
                <p:oleObj name="Equation" r:id="rId14" imgW="86601300" imgH="22237700" progId="Equation.DSMT4">
                  <p:embed/>
                  <p:pic>
                    <p:nvPicPr>
                      <p:cNvPr id="1072491" name="Object 363">
                        <a:extLst>
                          <a:ext uri="{FF2B5EF4-FFF2-40B4-BE49-F238E27FC236}">
                            <a16:creationId xmlns:a16="http://schemas.microsoft.com/office/drawing/2014/main" id="{058150BA-4371-7A46-8BA3-8B8D2DBCE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4868863"/>
                        <a:ext cx="310673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95" name="Object 367">
            <a:extLst>
              <a:ext uri="{FF2B5EF4-FFF2-40B4-BE49-F238E27FC236}">
                <a16:creationId xmlns:a16="http://schemas.microsoft.com/office/drawing/2014/main" id="{19ECD875-056F-6642-BD85-B1F3A76A1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3364" y="5753101"/>
          <a:ext cx="12271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26500" imgH="16967200" progId="Equation.DSMT4">
                  <p:embed/>
                </p:oleObj>
              </mc:Choice>
              <mc:Fallback>
                <p:oleObj name="Equation" r:id="rId16" imgW="34226500" imgH="16967200" progId="Equation.DSMT4">
                  <p:embed/>
                  <p:pic>
                    <p:nvPicPr>
                      <p:cNvPr id="1072495" name="Object 367">
                        <a:extLst>
                          <a:ext uri="{FF2B5EF4-FFF2-40B4-BE49-F238E27FC236}">
                            <a16:creationId xmlns:a16="http://schemas.microsoft.com/office/drawing/2014/main" id="{19ECD875-056F-6642-BD85-B1F3A76A1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4" y="5753101"/>
                        <a:ext cx="12271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496" name="Object 368">
            <a:extLst>
              <a:ext uri="{FF2B5EF4-FFF2-40B4-BE49-F238E27FC236}">
                <a16:creationId xmlns:a16="http://schemas.microsoft.com/office/drawing/2014/main" id="{8B7103FE-557D-B84B-B2C0-D6C809186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1613" y="5880100"/>
          <a:ext cx="849312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698200" imgH="6438900" progId="Equation.DSMT4">
                  <p:embed/>
                </p:oleObj>
              </mc:Choice>
              <mc:Fallback>
                <p:oleObj name="Equation" r:id="rId18" imgW="23698200" imgH="6438900" progId="Equation.DSMT4">
                  <p:embed/>
                  <p:pic>
                    <p:nvPicPr>
                      <p:cNvPr id="1072496" name="Object 368">
                        <a:extLst>
                          <a:ext uri="{FF2B5EF4-FFF2-40B4-BE49-F238E27FC236}">
                            <a16:creationId xmlns:a16="http://schemas.microsoft.com/office/drawing/2014/main" id="{8B7103FE-557D-B84B-B2C0-D6C809186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5880100"/>
                        <a:ext cx="849312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2497" name="Text Box 369">
            <a:extLst>
              <a:ext uri="{FF2B5EF4-FFF2-40B4-BE49-F238E27FC236}">
                <a16:creationId xmlns:a16="http://schemas.microsoft.com/office/drawing/2014/main" id="{501301EC-C8CA-604E-910E-5B7C2BBAA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605464"/>
            <a:ext cx="3048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a strong positive linear correlation between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7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7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7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7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7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7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4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52AEAF-79A2-AC3B-9239-26235CE783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Constructing Confidence Intervals (CIs)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52AEAF-79A2-AC3B-9239-26235CE78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2F15A-4DFF-8795-C778-707A666ED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 application: the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known</a:t>
                </a:r>
              </a:p>
              <a:p>
                <a:r>
                  <a:rPr lang="en-US" dirty="0"/>
                  <a:t>Then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100%</m:t>
                    </m:r>
                  </m:oMath>
                </a14:m>
                <a:r>
                  <a:rPr lang="en-US" dirty="0"/>
                  <a:t> CI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defined as: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percentile of the standard 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is the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 standard deviation of the sampling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2F15A-4DFF-8795-C778-707A666ED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67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7D4E-82F3-5048-737F-723B51D7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Understanding of CIs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0C8BA-F7E6-530B-7768-B7EAE704D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554" y="1589313"/>
            <a:ext cx="7178892" cy="4582006"/>
          </a:xfrm>
        </p:spPr>
      </p:pic>
    </p:spTree>
    <p:extLst>
      <p:ext uri="{BB962C8B-B14F-4D97-AF65-F5344CB8AC3E}">
        <p14:creationId xmlns:p14="http://schemas.microsoft.com/office/powerpoint/2010/main" val="185174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4369</Words>
  <Application>Microsoft Office PowerPoint</Application>
  <PresentationFormat>Widescreen</PresentationFormat>
  <Paragraphs>647</Paragraphs>
  <Slides>71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94" baseType="lpstr">
      <vt:lpstr>Arial</vt:lpstr>
      <vt:lpstr>Arial Nova Cond</vt:lpstr>
      <vt:lpstr>Calibri</vt:lpstr>
      <vt:lpstr>Calibri Light</vt:lpstr>
      <vt:lpstr>Calibri Light (Headings)</vt:lpstr>
      <vt:lpstr>Cambria</vt:lpstr>
      <vt:lpstr>Cambria Math</vt:lpstr>
      <vt:lpstr>Century</vt:lpstr>
      <vt:lpstr>CMMI10</vt:lpstr>
      <vt:lpstr>CMR10</vt:lpstr>
      <vt:lpstr>Gill Sans Nova</vt:lpstr>
      <vt:lpstr>Lucida Console</vt:lpstr>
      <vt:lpstr>Lucida Grande</vt:lpstr>
      <vt:lpstr>MnSymbol10</vt:lpstr>
      <vt:lpstr>NimbusRomNo9L-Regu</vt:lpstr>
      <vt:lpstr>NimbusRomNo9L-ReguItal</vt:lpstr>
      <vt:lpstr>NimbusSanL-Regu</vt:lpstr>
      <vt:lpstr>Tahoma</vt:lpstr>
      <vt:lpstr>Times New Roman</vt:lpstr>
      <vt:lpstr>Wingdings</vt:lpstr>
      <vt:lpstr>Office Theme</vt:lpstr>
      <vt:lpstr>GradientVTI</vt:lpstr>
      <vt:lpstr>Equation</vt:lpstr>
      <vt:lpstr>Week 9 Testing Group Means</vt:lpstr>
      <vt:lpstr>Statistical Inference</vt:lpstr>
      <vt:lpstr>Statistical Inference, Cont’d</vt:lpstr>
      <vt:lpstr>Estimating μ</vt:lpstr>
      <vt:lpstr>Recall the Central Limit Theorem (CLT)</vt:lpstr>
      <vt:lpstr>Example</vt:lpstr>
      <vt:lpstr>Summary of this experiment</vt:lpstr>
      <vt:lpstr>Constructing Confidence Intervals (CIs) for μ </vt:lpstr>
      <vt:lpstr>Conceptual Understanding of CIs</vt:lpstr>
      <vt:lpstr>Example</vt:lpstr>
      <vt:lpstr>Note the interpretation carefully</vt:lpstr>
      <vt:lpstr>Using the t-distribution to compute CIs</vt:lpstr>
      <vt:lpstr>Confidence Intervals (CIs) for μ when σ is unknown</vt:lpstr>
      <vt:lpstr>Example</vt:lpstr>
      <vt:lpstr>Independent and Dependent Samples t Tests</vt:lpstr>
      <vt:lpstr>Comparing Two Population Means</vt:lpstr>
      <vt:lpstr>Notation</vt:lpstr>
      <vt:lpstr>Assumptions (similar to one sample t-test)</vt:lpstr>
      <vt:lpstr>Two Approaches in calculating the standard error</vt:lpstr>
      <vt:lpstr>Two Approaches in calculating the standard error</vt:lpstr>
      <vt:lpstr>Statistical Inference</vt:lpstr>
      <vt:lpstr>Pooled Estimates</vt:lpstr>
      <vt:lpstr>Comparing Sample Means</vt:lpstr>
      <vt:lpstr>Calculating the test statistic</vt:lpstr>
      <vt:lpstr>Example</vt:lpstr>
      <vt:lpstr>Analysis of Variance (ANOVA)</vt:lpstr>
      <vt:lpstr>ONE-WAY ANOVA</vt:lpstr>
      <vt:lpstr>ONE-WAY ANOVA</vt:lpstr>
      <vt:lpstr>Dependent/Response v Independent/Predictor</vt:lpstr>
      <vt:lpstr>ANOVA Intuition</vt:lpstr>
      <vt:lpstr>ANOVA Intuition</vt:lpstr>
      <vt:lpstr>Hypotheses</vt:lpstr>
      <vt:lpstr>Sampling Distribution</vt:lpstr>
      <vt:lpstr>One-Way ANOVA: Short Example Where you sit, performance on exam</vt:lpstr>
      <vt:lpstr>One-Way ANOVA</vt:lpstr>
      <vt:lpstr>More intuition – recall variance calculation</vt:lpstr>
      <vt:lpstr>PowerPoint Presentation</vt:lpstr>
      <vt:lpstr>One-Way ANOVA</vt:lpstr>
      <vt:lpstr>One-Way ANOVA</vt:lpstr>
      <vt:lpstr>Grand Mean</vt:lpstr>
      <vt:lpstr>Grand Mean</vt:lpstr>
      <vt:lpstr>Between Group Variation, SS(B)</vt:lpstr>
      <vt:lpstr>Within Group Variation</vt:lpstr>
      <vt:lpstr>Developing Estimates of Population Variances </vt:lpstr>
      <vt:lpstr>One-Way ANOVA</vt:lpstr>
      <vt:lpstr>One-Way ANOVA</vt:lpstr>
      <vt:lpstr>One-Way ANOVA</vt:lpstr>
      <vt:lpstr>One-Way ANOVA</vt:lpstr>
      <vt:lpstr>One-Way ANOVA</vt:lpstr>
      <vt:lpstr>One-Way ANOVA</vt:lpstr>
      <vt:lpstr>One-Way ANOVA</vt:lpstr>
      <vt:lpstr>One-Way ANOVA</vt:lpstr>
      <vt:lpstr>One-Way ANOVA</vt:lpstr>
      <vt:lpstr>One-Way ANOVA</vt:lpstr>
      <vt:lpstr>One-Way ANOVA</vt:lpstr>
      <vt:lpstr>One-Way ANOVA</vt:lpstr>
      <vt:lpstr>Cohen’s d</vt:lpstr>
      <vt:lpstr>Basic Statistics for Continuous Variables</vt:lpstr>
      <vt:lpstr>Correlation analysis </vt:lpstr>
      <vt:lpstr>Scatter Plots of Various Correlations</vt:lpstr>
      <vt:lpstr>Faulty Analyses</vt:lpstr>
      <vt:lpstr>Demonstrating Causation</vt:lpstr>
      <vt:lpstr>Common misinterpretations: where does causation fail?</vt:lpstr>
      <vt:lpstr>PowerPoint Presentation</vt:lpstr>
      <vt:lpstr>Correlation</vt:lpstr>
      <vt:lpstr>Covariance</vt:lpstr>
      <vt:lpstr>Correlation = Standardized Covariance</vt:lpstr>
      <vt:lpstr>Simpler calculation formula…</vt:lpstr>
      <vt:lpstr>Yet another…</vt:lpstr>
      <vt:lpstr>Calculating a Correlation Coefficient</vt:lpstr>
      <vt:lpstr>Correlation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Barboza-Salerno, Gia</dc:creator>
  <cp:lastModifiedBy>Barboza-Salerno, Gia</cp:lastModifiedBy>
  <cp:revision>26</cp:revision>
  <dcterms:created xsi:type="dcterms:W3CDTF">2023-10-17T13:08:52Z</dcterms:created>
  <dcterms:modified xsi:type="dcterms:W3CDTF">2023-10-20T15:46:06Z</dcterms:modified>
</cp:coreProperties>
</file>