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 id="2147483682" r:id="rId2"/>
    <p:sldMasterId id="2147483694" r:id="rId3"/>
    <p:sldMasterId id="2147483704" r:id="rId4"/>
  </p:sldMasterIdLst>
  <p:notesMasterIdLst>
    <p:notesMasterId r:id="rId66"/>
  </p:notesMasterIdLst>
  <p:sldIdLst>
    <p:sldId id="1350" r:id="rId5"/>
    <p:sldId id="1351" r:id="rId6"/>
    <p:sldId id="358" r:id="rId7"/>
    <p:sldId id="361" r:id="rId8"/>
    <p:sldId id="375" r:id="rId9"/>
    <p:sldId id="360" r:id="rId10"/>
    <p:sldId id="351" r:id="rId11"/>
    <p:sldId id="353" r:id="rId12"/>
    <p:sldId id="354" r:id="rId13"/>
    <p:sldId id="367" r:id="rId14"/>
    <p:sldId id="352" r:id="rId15"/>
    <p:sldId id="355" r:id="rId16"/>
    <p:sldId id="368" r:id="rId17"/>
    <p:sldId id="321" r:id="rId18"/>
    <p:sldId id="356" r:id="rId19"/>
    <p:sldId id="357" r:id="rId20"/>
    <p:sldId id="1318" r:id="rId21"/>
    <p:sldId id="1343" r:id="rId22"/>
    <p:sldId id="1352" r:id="rId23"/>
    <p:sldId id="292" r:id="rId24"/>
    <p:sldId id="339" r:id="rId25"/>
    <p:sldId id="283" r:id="rId26"/>
    <p:sldId id="1344" r:id="rId27"/>
    <p:sldId id="284" r:id="rId28"/>
    <p:sldId id="1345" r:id="rId29"/>
    <p:sldId id="285" r:id="rId30"/>
    <p:sldId id="1346" r:id="rId31"/>
    <p:sldId id="1347" r:id="rId32"/>
    <p:sldId id="286" r:id="rId33"/>
    <p:sldId id="261" r:id="rId34"/>
    <p:sldId id="1348" r:id="rId35"/>
    <p:sldId id="287" r:id="rId36"/>
    <p:sldId id="288" r:id="rId37"/>
    <p:sldId id="340" r:id="rId38"/>
    <p:sldId id="289" r:id="rId39"/>
    <p:sldId id="290" r:id="rId40"/>
    <p:sldId id="291" r:id="rId41"/>
    <p:sldId id="310" r:id="rId42"/>
    <p:sldId id="293" r:id="rId43"/>
    <p:sldId id="294" r:id="rId44"/>
    <p:sldId id="295" r:id="rId45"/>
    <p:sldId id="1349" r:id="rId46"/>
    <p:sldId id="296" r:id="rId47"/>
    <p:sldId id="341" r:id="rId48"/>
    <p:sldId id="297" r:id="rId49"/>
    <p:sldId id="298" r:id="rId50"/>
    <p:sldId id="299" r:id="rId51"/>
    <p:sldId id="300" r:id="rId52"/>
    <p:sldId id="301" r:id="rId53"/>
    <p:sldId id="302" r:id="rId54"/>
    <p:sldId id="303" r:id="rId55"/>
    <p:sldId id="304" r:id="rId56"/>
    <p:sldId id="305" r:id="rId57"/>
    <p:sldId id="306" r:id="rId58"/>
    <p:sldId id="307" r:id="rId59"/>
    <p:sldId id="369" r:id="rId60"/>
    <p:sldId id="370" r:id="rId61"/>
    <p:sldId id="371" r:id="rId62"/>
    <p:sldId id="372" r:id="rId63"/>
    <p:sldId id="373" r:id="rId64"/>
    <p:sldId id="374"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033" autoAdjust="0"/>
  </p:normalViewPr>
  <p:slideViewPr>
    <p:cSldViewPr snapToGrid="0">
      <p:cViewPr varScale="1">
        <p:scale>
          <a:sx n="109" d="100"/>
          <a:sy n="109" d="100"/>
        </p:scale>
        <p:origin x="3864"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717909-1D7C-4D3B-B4BE-0FCC5FD01D0D}"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E9EA3A93-B9AB-4929-B98C-4F58C542FA7D}">
      <dgm:prSet/>
      <dgm:spPr/>
      <dgm:t>
        <a:bodyPr/>
        <a:lstStyle/>
        <a:p>
          <a:r>
            <a:rPr lang="en-US" dirty="0"/>
            <a:t>Select the model from the appendix</a:t>
          </a:r>
        </a:p>
      </dgm:t>
    </dgm:pt>
    <dgm:pt modelId="{3E6221EF-76B4-4171-9ED3-38AA317FFDA2}" type="parTrans" cxnId="{D3CDA357-1D9E-450A-B703-B8D718444692}">
      <dgm:prSet/>
      <dgm:spPr/>
      <dgm:t>
        <a:bodyPr/>
        <a:lstStyle/>
        <a:p>
          <a:endParaRPr lang="en-US"/>
        </a:p>
      </dgm:t>
    </dgm:pt>
    <dgm:pt modelId="{ABDE854A-58E8-4A92-81C4-02F4BFD245D6}" type="sibTrans" cxnId="{D3CDA357-1D9E-450A-B703-B8D718444692}">
      <dgm:prSet phldrT="1" phldr="0"/>
      <dgm:spPr/>
      <dgm:t>
        <a:bodyPr/>
        <a:lstStyle/>
        <a:p>
          <a:r>
            <a:rPr lang="en-US"/>
            <a:t>1</a:t>
          </a:r>
        </a:p>
      </dgm:t>
    </dgm:pt>
    <dgm:pt modelId="{543E4ABC-88BE-4341-9571-98C0E2A4719F}">
      <dgm:prSet/>
      <dgm:spPr/>
      <dgm:t>
        <a:bodyPr/>
        <a:lstStyle/>
        <a:p>
          <a:pPr algn="ctr"/>
          <a:r>
            <a:rPr lang="en-US" dirty="0"/>
            <a:t>Specify the </a:t>
          </a:r>
          <a:r>
            <a:rPr lang="en-US" i="1" dirty="0"/>
            <a:t>X</a:t>
          </a:r>
          <a:r>
            <a:rPr lang="en-US" dirty="0"/>
            <a:t>, </a:t>
          </a:r>
          <a:r>
            <a:rPr lang="en-US" i="1" dirty="0"/>
            <a:t>Y</a:t>
          </a:r>
          <a:r>
            <a:rPr lang="en-US" dirty="0"/>
            <a:t>, </a:t>
          </a:r>
          <a:r>
            <a:rPr lang="en-US" i="1" dirty="0"/>
            <a:t>M</a:t>
          </a:r>
          <a:r>
            <a:rPr lang="en-US" dirty="0"/>
            <a:t> and </a:t>
          </a:r>
          <a:r>
            <a:rPr lang="en-US" i="1" dirty="0"/>
            <a:t>W</a:t>
          </a:r>
          <a:r>
            <a:rPr lang="en-US" dirty="0"/>
            <a:t> variables</a:t>
          </a:r>
        </a:p>
      </dgm:t>
    </dgm:pt>
    <dgm:pt modelId="{8F977049-E858-4D17-901B-4172AAF7874E}" type="parTrans" cxnId="{D574870A-9F95-4F56-8BB7-D736C8607538}">
      <dgm:prSet/>
      <dgm:spPr/>
      <dgm:t>
        <a:bodyPr/>
        <a:lstStyle/>
        <a:p>
          <a:endParaRPr lang="en-US"/>
        </a:p>
      </dgm:t>
    </dgm:pt>
    <dgm:pt modelId="{F5D62D52-23A4-476B-8C73-E7DB8F79D697}" type="sibTrans" cxnId="{D574870A-9F95-4F56-8BB7-D736C8607538}">
      <dgm:prSet phldrT="2" phldr="0"/>
      <dgm:spPr/>
      <dgm:t>
        <a:bodyPr/>
        <a:lstStyle/>
        <a:p>
          <a:r>
            <a:rPr lang="en-US"/>
            <a:t>2</a:t>
          </a:r>
        </a:p>
      </dgm:t>
    </dgm:pt>
    <dgm:pt modelId="{0D130DFE-255B-4F53-9C2F-C0563C04C627}">
      <dgm:prSet/>
      <dgm:spPr/>
      <dgm:t>
        <a:bodyPr/>
        <a:lstStyle/>
        <a:p>
          <a:pPr algn="ctr"/>
          <a:r>
            <a:rPr lang="en-US" dirty="0"/>
            <a:t>Incorporate covariates/controls for </a:t>
          </a:r>
          <a:r>
            <a:rPr lang="en-US" i="1" dirty="0"/>
            <a:t>M </a:t>
          </a:r>
          <a:r>
            <a:rPr lang="en-US" i="0" dirty="0"/>
            <a:t>and </a:t>
          </a:r>
          <a:r>
            <a:rPr lang="en-US" i="1" dirty="0"/>
            <a:t>Y</a:t>
          </a:r>
        </a:p>
      </dgm:t>
    </dgm:pt>
    <dgm:pt modelId="{258B10E9-24F4-4C80-9017-24A47E2831EE}" type="parTrans" cxnId="{E43C0F44-84EB-4CED-BEE2-DE2673E0FA24}">
      <dgm:prSet/>
      <dgm:spPr/>
      <dgm:t>
        <a:bodyPr/>
        <a:lstStyle/>
        <a:p>
          <a:endParaRPr lang="en-US"/>
        </a:p>
      </dgm:t>
    </dgm:pt>
    <dgm:pt modelId="{135ADFE1-EF29-4AD0-902F-990F87DEA4D4}" type="sibTrans" cxnId="{E43C0F44-84EB-4CED-BEE2-DE2673E0FA24}">
      <dgm:prSet phldrT="3" phldr="0"/>
      <dgm:spPr/>
      <dgm:t>
        <a:bodyPr/>
        <a:lstStyle/>
        <a:p>
          <a:r>
            <a:rPr lang="en-US"/>
            <a:t>3</a:t>
          </a:r>
        </a:p>
      </dgm:t>
    </dgm:pt>
    <dgm:pt modelId="{20DE516D-18E3-4882-AB99-925D26B09CB0}">
      <dgm:prSet/>
      <dgm:spPr/>
      <dgm:t>
        <a:bodyPr/>
        <a:lstStyle/>
        <a:p>
          <a:r>
            <a:rPr lang="en-US" dirty="0"/>
            <a:t>Open the process macro and run the analysis</a:t>
          </a:r>
        </a:p>
      </dgm:t>
    </dgm:pt>
    <dgm:pt modelId="{4A0EA48D-5B31-4CEE-8437-1425BD407492}" type="parTrans" cxnId="{3113FFF0-1785-44C3-B3A0-DFF781270858}">
      <dgm:prSet/>
      <dgm:spPr/>
      <dgm:t>
        <a:bodyPr/>
        <a:lstStyle/>
        <a:p>
          <a:endParaRPr lang="en-US"/>
        </a:p>
      </dgm:t>
    </dgm:pt>
    <dgm:pt modelId="{CB7E4641-917C-40B0-AF53-22CB8392CE67}" type="sibTrans" cxnId="{3113FFF0-1785-44C3-B3A0-DFF781270858}">
      <dgm:prSet phldrT="4" phldr="0"/>
      <dgm:spPr/>
      <dgm:t>
        <a:bodyPr/>
        <a:lstStyle/>
        <a:p>
          <a:r>
            <a:rPr lang="en-US"/>
            <a:t>4</a:t>
          </a:r>
        </a:p>
      </dgm:t>
    </dgm:pt>
    <dgm:pt modelId="{390E25C9-6A4C-4D58-A806-BE329D018A34}" type="pres">
      <dgm:prSet presAssocID="{B3717909-1D7C-4D3B-B4BE-0FCC5FD01D0D}" presName="Name0" presStyleCnt="0">
        <dgm:presLayoutVars>
          <dgm:animLvl val="lvl"/>
          <dgm:resizeHandles val="exact"/>
        </dgm:presLayoutVars>
      </dgm:prSet>
      <dgm:spPr/>
    </dgm:pt>
    <dgm:pt modelId="{7B85E87F-A6F0-4825-A25F-841F40A5A41D}" type="pres">
      <dgm:prSet presAssocID="{E9EA3A93-B9AB-4929-B98C-4F58C542FA7D}" presName="compositeNode" presStyleCnt="0">
        <dgm:presLayoutVars>
          <dgm:bulletEnabled val="1"/>
        </dgm:presLayoutVars>
      </dgm:prSet>
      <dgm:spPr/>
    </dgm:pt>
    <dgm:pt modelId="{32DF5605-01C0-42EC-ADD2-C289898EA676}" type="pres">
      <dgm:prSet presAssocID="{E9EA3A93-B9AB-4929-B98C-4F58C542FA7D}" presName="bgRect" presStyleLbl="bgAccFollowNode1" presStyleIdx="0" presStyleCnt="4"/>
      <dgm:spPr/>
    </dgm:pt>
    <dgm:pt modelId="{0323B22C-4B48-472F-A8C7-5EC1DC7AF3E3}" type="pres">
      <dgm:prSet presAssocID="{ABDE854A-58E8-4A92-81C4-02F4BFD245D6}" presName="sibTransNodeCircle" presStyleLbl="alignNode1" presStyleIdx="0" presStyleCnt="8">
        <dgm:presLayoutVars>
          <dgm:chMax val="0"/>
          <dgm:bulletEnabled/>
        </dgm:presLayoutVars>
      </dgm:prSet>
      <dgm:spPr/>
    </dgm:pt>
    <dgm:pt modelId="{677D6887-142F-4958-8F1F-CDC61374F22E}" type="pres">
      <dgm:prSet presAssocID="{E9EA3A93-B9AB-4929-B98C-4F58C542FA7D}" presName="bottomLine" presStyleLbl="alignNode1" presStyleIdx="1" presStyleCnt="8">
        <dgm:presLayoutVars/>
      </dgm:prSet>
      <dgm:spPr/>
    </dgm:pt>
    <dgm:pt modelId="{9B2CCB95-E081-43C9-80D1-439D25EBF86B}" type="pres">
      <dgm:prSet presAssocID="{E9EA3A93-B9AB-4929-B98C-4F58C542FA7D}" presName="nodeText" presStyleLbl="bgAccFollowNode1" presStyleIdx="0" presStyleCnt="4">
        <dgm:presLayoutVars>
          <dgm:bulletEnabled val="1"/>
        </dgm:presLayoutVars>
      </dgm:prSet>
      <dgm:spPr/>
    </dgm:pt>
    <dgm:pt modelId="{39E51023-01F0-4E6D-A2E1-6F348B5D3FB2}" type="pres">
      <dgm:prSet presAssocID="{ABDE854A-58E8-4A92-81C4-02F4BFD245D6}" presName="sibTrans" presStyleCnt="0"/>
      <dgm:spPr/>
    </dgm:pt>
    <dgm:pt modelId="{54438B62-AE40-487C-8819-52A9EBD7363C}" type="pres">
      <dgm:prSet presAssocID="{543E4ABC-88BE-4341-9571-98C0E2A4719F}" presName="compositeNode" presStyleCnt="0">
        <dgm:presLayoutVars>
          <dgm:bulletEnabled val="1"/>
        </dgm:presLayoutVars>
      </dgm:prSet>
      <dgm:spPr/>
    </dgm:pt>
    <dgm:pt modelId="{7D1A4E8E-9E94-4746-87E7-4245E3A38F91}" type="pres">
      <dgm:prSet presAssocID="{543E4ABC-88BE-4341-9571-98C0E2A4719F}" presName="bgRect" presStyleLbl="bgAccFollowNode1" presStyleIdx="1" presStyleCnt="4"/>
      <dgm:spPr/>
    </dgm:pt>
    <dgm:pt modelId="{B506CE0B-5E8E-4243-B722-B189FD9D3649}" type="pres">
      <dgm:prSet presAssocID="{F5D62D52-23A4-476B-8C73-E7DB8F79D697}" presName="sibTransNodeCircle" presStyleLbl="alignNode1" presStyleIdx="2" presStyleCnt="8">
        <dgm:presLayoutVars>
          <dgm:chMax val="0"/>
          <dgm:bulletEnabled/>
        </dgm:presLayoutVars>
      </dgm:prSet>
      <dgm:spPr/>
    </dgm:pt>
    <dgm:pt modelId="{DB495A7E-86E0-4BCE-8673-03F86611E9AA}" type="pres">
      <dgm:prSet presAssocID="{543E4ABC-88BE-4341-9571-98C0E2A4719F}" presName="bottomLine" presStyleLbl="alignNode1" presStyleIdx="3" presStyleCnt="8">
        <dgm:presLayoutVars/>
      </dgm:prSet>
      <dgm:spPr/>
    </dgm:pt>
    <dgm:pt modelId="{878E258D-E6B2-4EF2-9128-7963AED8A30C}" type="pres">
      <dgm:prSet presAssocID="{543E4ABC-88BE-4341-9571-98C0E2A4719F}" presName="nodeText" presStyleLbl="bgAccFollowNode1" presStyleIdx="1" presStyleCnt="4">
        <dgm:presLayoutVars>
          <dgm:bulletEnabled val="1"/>
        </dgm:presLayoutVars>
      </dgm:prSet>
      <dgm:spPr/>
    </dgm:pt>
    <dgm:pt modelId="{8D43E6CD-DB07-40E7-886A-6B61C175677C}" type="pres">
      <dgm:prSet presAssocID="{F5D62D52-23A4-476B-8C73-E7DB8F79D697}" presName="sibTrans" presStyleCnt="0"/>
      <dgm:spPr/>
    </dgm:pt>
    <dgm:pt modelId="{0AA1BCFA-6DAD-4F52-9A0A-4183A279750D}" type="pres">
      <dgm:prSet presAssocID="{0D130DFE-255B-4F53-9C2F-C0563C04C627}" presName="compositeNode" presStyleCnt="0">
        <dgm:presLayoutVars>
          <dgm:bulletEnabled val="1"/>
        </dgm:presLayoutVars>
      </dgm:prSet>
      <dgm:spPr/>
    </dgm:pt>
    <dgm:pt modelId="{63E3C60D-41E8-498B-8374-8AE2CF0B8C6C}" type="pres">
      <dgm:prSet presAssocID="{0D130DFE-255B-4F53-9C2F-C0563C04C627}" presName="bgRect" presStyleLbl="bgAccFollowNode1" presStyleIdx="2" presStyleCnt="4"/>
      <dgm:spPr/>
    </dgm:pt>
    <dgm:pt modelId="{775429A9-FEE6-438B-B44D-59D4DBC28CC4}" type="pres">
      <dgm:prSet presAssocID="{135ADFE1-EF29-4AD0-902F-990F87DEA4D4}" presName="sibTransNodeCircle" presStyleLbl="alignNode1" presStyleIdx="4" presStyleCnt="8">
        <dgm:presLayoutVars>
          <dgm:chMax val="0"/>
          <dgm:bulletEnabled/>
        </dgm:presLayoutVars>
      </dgm:prSet>
      <dgm:spPr/>
    </dgm:pt>
    <dgm:pt modelId="{7E3AF6E3-731F-442B-891F-75305F1C6F70}" type="pres">
      <dgm:prSet presAssocID="{0D130DFE-255B-4F53-9C2F-C0563C04C627}" presName="bottomLine" presStyleLbl="alignNode1" presStyleIdx="5" presStyleCnt="8">
        <dgm:presLayoutVars/>
      </dgm:prSet>
      <dgm:spPr/>
    </dgm:pt>
    <dgm:pt modelId="{1FAFC7A7-FBEA-4986-AA8F-BF90E6C8C398}" type="pres">
      <dgm:prSet presAssocID="{0D130DFE-255B-4F53-9C2F-C0563C04C627}" presName="nodeText" presStyleLbl="bgAccFollowNode1" presStyleIdx="2" presStyleCnt="4">
        <dgm:presLayoutVars>
          <dgm:bulletEnabled val="1"/>
        </dgm:presLayoutVars>
      </dgm:prSet>
      <dgm:spPr/>
    </dgm:pt>
    <dgm:pt modelId="{F6155344-EB51-4B26-805C-11E9A59EF575}" type="pres">
      <dgm:prSet presAssocID="{135ADFE1-EF29-4AD0-902F-990F87DEA4D4}" presName="sibTrans" presStyleCnt="0"/>
      <dgm:spPr/>
    </dgm:pt>
    <dgm:pt modelId="{27A6ED7B-F079-4DD9-8565-4B477EF699C1}" type="pres">
      <dgm:prSet presAssocID="{20DE516D-18E3-4882-AB99-925D26B09CB0}" presName="compositeNode" presStyleCnt="0">
        <dgm:presLayoutVars>
          <dgm:bulletEnabled val="1"/>
        </dgm:presLayoutVars>
      </dgm:prSet>
      <dgm:spPr/>
    </dgm:pt>
    <dgm:pt modelId="{3DF70EDC-A568-45FE-BF14-126E89538E3C}" type="pres">
      <dgm:prSet presAssocID="{20DE516D-18E3-4882-AB99-925D26B09CB0}" presName="bgRect" presStyleLbl="bgAccFollowNode1" presStyleIdx="3" presStyleCnt="4"/>
      <dgm:spPr/>
    </dgm:pt>
    <dgm:pt modelId="{11A8BC8F-EAA7-482F-8CB3-907AB99E4658}" type="pres">
      <dgm:prSet presAssocID="{CB7E4641-917C-40B0-AF53-22CB8392CE67}" presName="sibTransNodeCircle" presStyleLbl="alignNode1" presStyleIdx="6" presStyleCnt="8">
        <dgm:presLayoutVars>
          <dgm:chMax val="0"/>
          <dgm:bulletEnabled/>
        </dgm:presLayoutVars>
      </dgm:prSet>
      <dgm:spPr/>
    </dgm:pt>
    <dgm:pt modelId="{7E789864-A535-4A38-A49C-FC8F95B8D26E}" type="pres">
      <dgm:prSet presAssocID="{20DE516D-18E3-4882-AB99-925D26B09CB0}" presName="bottomLine" presStyleLbl="alignNode1" presStyleIdx="7" presStyleCnt="8">
        <dgm:presLayoutVars/>
      </dgm:prSet>
      <dgm:spPr/>
    </dgm:pt>
    <dgm:pt modelId="{E120B437-B5E6-4C55-B362-D311D6EB4AD5}" type="pres">
      <dgm:prSet presAssocID="{20DE516D-18E3-4882-AB99-925D26B09CB0}" presName="nodeText" presStyleLbl="bgAccFollowNode1" presStyleIdx="3" presStyleCnt="4">
        <dgm:presLayoutVars>
          <dgm:bulletEnabled val="1"/>
        </dgm:presLayoutVars>
      </dgm:prSet>
      <dgm:spPr/>
    </dgm:pt>
  </dgm:ptLst>
  <dgm:cxnLst>
    <dgm:cxn modelId="{D574870A-9F95-4F56-8BB7-D736C8607538}" srcId="{B3717909-1D7C-4D3B-B4BE-0FCC5FD01D0D}" destId="{543E4ABC-88BE-4341-9571-98C0E2A4719F}" srcOrd="1" destOrd="0" parTransId="{8F977049-E858-4D17-901B-4172AAF7874E}" sibTransId="{F5D62D52-23A4-476B-8C73-E7DB8F79D697}"/>
    <dgm:cxn modelId="{77275E24-745C-4029-AA6A-046BB5D6044B}" type="presOf" srcId="{CB7E4641-917C-40B0-AF53-22CB8392CE67}" destId="{11A8BC8F-EAA7-482F-8CB3-907AB99E4658}" srcOrd="0" destOrd="0" presId="urn:microsoft.com/office/officeart/2016/7/layout/BasicLinearProcessNumbered"/>
    <dgm:cxn modelId="{427D1426-9FE3-4817-8F81-48D09370FDE3}" type="presOf" srcId="{20DE516D-18E3-4882-AB99-925D26B09CB0}" destId="{E120B437-B5E6-4C55-B362-D311D6EB4AD5}" srcOrd="1" destOrd="0" presId="urn:microsoft.com/office/officeart/2016/7/layout/BasicLinearProcessNumbered"/>
    <dgm:cxn modelId="{5F44422B-6410-4772-8017-2B6954BDF66E}" type="presOf" srcId="{20DE516D-18E3-4882-AB99-925D26B09CB0}" destId="{3DF70EDC-A568-45FE-BF14-126E89538E3C}" srcOrd="0" destOrd="0" presId="urn:microsoft.com/office/officeart/2016/7/layout/BasicLinearProcessNumbered"/>
    <dgm:cxn modelId="{17121F2D-D6C8-44FB-B008-C6D4B4081713}" type="presOf" srcId="{543E4ABC-88BE-4341-9571-98C0E2A4719F}" destId="{878E258D-E6B2-4EF2-9128-7963AED8A30C}" srcOrd="1" destOrd="0" presId="urn:microsoft.com/office/officeart/2016/7/layout/BasicLinearProcessNumbered"/>
    <dgm:cxn modelId="{04B9E45C-9C96-46DA-9075-82ED6C23443D}" type="presOf" srcId="{E9EA3A93-B9AB-4929-B98C-4F58C542FA7D}" destId="{32DF5605-01C0-42EC-ADD2-C289898EA676}" srcOrd="0" destOrd="0" presId="urn:microsoft.com/office/officeart/2016/7/layout/BasicLinearProcessNumbered"/>
    <dgm:cxn modelId="{4911D662-6D2D-49B0-BA1A-ABFC0FD648F0}" type="presOf" srcId="{0D130DFE-255B-4F53-9C2F-C0563C04C627}" destId="{63E3C60D-41E8-498B-8374-8AE2CF0B8C6C}" srcOrd="0" destOrd="0" presId="urn:microsoft.com/office/officeart/2016/7/layout/BasicLinearProcessNumbered"/>
    <dgm:cxn modelId="{E43C0F44-84EB-4CED-BEE2-DE2673E0FA24}" srcId="{B3717909-1D7C-4D3B-B4BE-0FCC5FD01D0D}" destId="{0D130DFE-255B-4F53-9C2F-C0563C04C627}" srcOrd="2" destOrd="0" parTransId="{258B10E9-24F4-4C80-9017-24A47E2831EE}" sibTransId="{135ADFE1-EF29-4AD0-902F-990F87DEA4D4}"/>
    <dgm:cxn modelId="{63F40A71-C7A7-4B2F-A87D-4A16DB2AEC3A}" type="presOf" srcId="{543E4ABC-88BE-4341-9571-98C0E2A4719F}" destId="{7D1A4E8E-9E94-4746-87E7-4245E3A38F91}" srcOrd="0" destOrd="0" presId="urn:microsoft.com/office/officeart/2016/7/layout/BasicLinearProcessNumbered"/>
    <dgm:cxn modelId="{FCC89351-39C7-40C3-864C-5D916FDC69A2}" type="presOf" srcId="{0D130DFE-255B-4F53-9C2F-C0563C04C627}" destId="{1FAFC7A7-FBEA-4986-AA8F-BF90E6C8C398}" srcOrd="1" destOrd="0" presId="urn:microsoft.com/office/officeart/2016/7/layout/BasicLinearProcessNumbered"/>
    <dgm:cxn modelId="{73190054-477A-49FF-ADD6-2F05566696C2}" type="presOf" srcId="{B3717909-1D7C-4D3B-B4BE-0FCC5FD01D0D}" destId="{390E25C9-6A4C-4D58-A806-BE329D018A34}" srcOrd="0" destOrd="0" presId="urn:microsoft.com/office/officeart/2016/7/layout/BasicLinearProcessNumbered"/>
    <dgm:cxn modelId="{D3CDA357-1D9E-450A-B703-B8D718444692}" srcId="{B3717909-1D7C-4D3B-B4BE-0FCC5FD01D0D}" destId="{E9EA3A93-B9AB-4929-B98C-4F58C542FA7D}" srcOrd="0" destOrd="0" parTransId="{3E6221EF-76B4-4171-9ED3-38AA317FFDA2}" sibTransId="{ABDE854A-58E8-4A92-81C4-02F4BFD245D6}"/>
    <dgm:cxn modelId="{7DC71659-59F5-41C8-972C-CD2027C977E9}" type="presOf" srcId="{F5D62D52-23A4-476B-8C73-E7DB8F79D697}" destId="{B506CE0B-5E8E-4243-B722-B189FD9D3649}" srcOrd="0" destOrd="0" presId="urn:microsoft.com/office/officeart/2016/7/layout/BasicLinearProcessNumbered"/>
    <dgm:cxn modelId="{088F34AD-76D7-4DE1-930F-FD4932D6C359}" type="presOf" srcId="{135ADFE1-EF29-4AD0-902F-990F87DEA4D4}" destId="{775429A9-FEE6-438B-B44D-59D4DBC28CC4}" srcOrd="0" destOrd="0" presId="urn:microsoft.com/office/officeart/2016/7/layout/BasicLinearProcessNumbered"/>
    <dgm:cxn modelId="{48CC5DC5-020C-4443-BF5C-964311048EA9}" type="presOf" srcId="{ABDE854A-58E8-4A92-81C4-02F4BFD245D6}" destId="{0323B22C-4B48-472F-A8C7-5EC1DC7AF3E3}" srcOrd="0" destOrd="0" presId="urn:microsoft.com/office/officeart/2016/7/layout/BasicLinearProcessNumbered"/>
    <dgm:cxn modelId="{92F547E8-F247-4362-85E4-1F7AB57FA139}" type="presOf" srcId="{E9EA3A93-B9AB-4929-B98C-4F58C542FA7D}" destId="{9B2CCB95-E081-43C9-80D1-439D25EBF86B}" srcOrd="1" destOrd="0" presId="urn:microsoft.com/office/officeart/2016/7/layout/BasicLinearProcessNumbered"/>
    <dgm:cxn modelId="{3113FFF0-1785-44C3-B3A0-DFF781270858}" srcId="{B3717909-1D7C-4D3B-B4BE-0FCC5FD01D0D}" destId="{20DE516D-18E3-4882-AB99-925D26B09CB0}" srcOrd="3" destOrd="0" parTransId="{4A0EA48D-5B31-4CEE-8437-1425BD407492}" sibTransId="{CB7E4641-917C-40B0-AF53-22CB8392CE67}"/>
    <dgm:cxn modelId="{C42EC3F4-A8D8-45C1-B576-2E2695477CD4}" type="presParOf" srcId="{390E25C9-6A4C-4D58-A806-BE329D018A34}" destId="{7B85E87F-A6F0-4825-A25F-841F40A5A41D}" srcOrd="0" destOrd="0" presId="urn:microsoft.com/office/officeart/2016/7/layout/BasicLinearProcessNumbered"/>
    <dgm:cxn modelId="{4B8127AC-95D3-469A-8A0F-A10556DF65DB}" type="presParOf" srcId="{7B85E87F-A6F0-4825-A25F-841F40A5A41D}" destId="{32DF5605-01C0-42EC-ADD2-C289898EA676}" srcOrd="0" destOrd="0" presId="urn:microsoft.com/office/officeart/2016/7/layout/BasicLinearProcessNumbered"/>
    <dgm:cxn modelId="{538B52C1-AFBC-498E-A114-9E09977C40AB}" type="presParOf" srcId="{7B85E87F-A6F0-4825-A25F-841F40A5A41D}" destId="{0323B22C-4B48-472F-A8C7-5EC1DC7AF3E3}" srcOrd="1" destOrd="0" presId="urn:microsoft.com/office/officeart/2016/7/layout/BasicLinearProcessNumbered"/>
    <dgm:cxn modelId="{772CDEA5-28B3-4186-A594-88AAF90F279B}" type="presParOf" srcId="{7B85E87F-A6F0-4825-A25F-841F40A5A41D}" destId="{677D6887-142F-4958-8F1F-CDC61374F22E}" srcOrd="2" destOrd="0" presId="urn:microsoft.com/office/officeart/2016/7/layout/BasicLinearProcessNumbered"/>
    <dgm:cxn modelId="{72E4C1DF-3173-46E0-819C-4329398E2862}" type="presParOf" srcId="{7B85E87F-A6F0-4825-A25F-841F40A5A41D}" destId="{9B2CCB95-E081-43C9-80D1-439D25EBF86B}" srcOrd="3" destOrd="0" presId="urn:microsoft.com/office/officeart/2016/7/layout/BasicLinearProcessNumbered"/>
    <dgm:cxn modelId="{FB45396E-6606-4CEF-9C1E-86295B70DCCC}" type="presParOf" srcId="{390E25C9-6A4C-4D58-A806-BE329D018A34}" destId="{39E51023-01F0-4E6D-A2E1-6F348B5D3FB2}" srcOrd="1" destOrd="0" presId="urn:microsoft.com/office/officeart/2016/7/layout/BasicLinearProcessNumbered"/>
    <dgm:cxn modelId="{4F66784B-EE85-4B92-85E7-620C3424586E}" type="presParOf" srcId="{390E25C9-6A4C-4D58-A806-BE329D018A34}" destId="{54438B62-AE40-487C-8819-52A9EBD7363C}" srcOrd="2" destOrd="0" presId="urn:microsoft.com/office/officeart/2016/7/layout/BasicLinearProcessNumbered"/>
    <dgm:cxn modelId="{4739304C-CB56-41D0-A167-143177464B2E}" type="presParOf" srcId="{54438B62-AE40-487C-8819-52A9EBD7363C}" destId="{7D1A4E8E-9E94-4746-87E7-4245E3A38F91}" srcOrd="0" destOrd="0" presId="urn:microsoft.com/office/officeart/2016/7/layout/BasicLinearProcessNumbered"/>
    <dgm:cxn modelId="{162E1362-3C7A-4952-AB3C-D9D1E9660B65}" type="presParOf" srcId="{54438B62-AE40-487C-8819-52A9EBD7363C}" destId="{B506CE0B-5E8E-4243-B722-B189FD9D3649}" srcOrd="1" destOrd="0" presId="urn:microsoft.com/office/officeart/2016/7/layout/BasicLinearProcessNumbered"/>
    <dgm:cxn modelId="{F9C6F3F9-C806-40F5-9565-1F134A0E929E}" type="presParOf" srcId="{54438B62-AE40-487C-8819-52A9EBD7363C}" destId="{DB495A7E-86E0-4BCE-8673-03F86611E9AA}" srcOrd="2" destOrd="0" presId="urn:microsoft.com/office/officeart/2016/7/layout/BasicLinearProcessNumbered"/>
    <dgm:cxn modelId="{D6109CC2-5366-4960-BCA5-341CD68C6B0A}" type="presParOf" srcId="{54438B62-AE40-487C-8819-52A9EBD7363C}" destId="{878E258D-E6B2-4EF2-9128-7963AED8A30C}" srcOrd="3" destOrd="0" presId="urn:microsoft.com/office/officeart/2016/7/layout/BasicLinearProcessNumbered"/>
    <dgm:cxn modelId="{8A99E7E8-64AD-4EA5-ADE9-51EDDA829DCE}" type="presParOf" srcId="{390E25C9-6A4C-4D58-A806-BE329D018A34}" destId="{8D43E6CD-DB07-40E7-886A-6B61C175677C}" srcOrd="3" destOrd="0" presId="urn:microsoft.com/office/officeart/2016/7/layout/BasicLinearProcessNumbered"/>
    <dgm:cxn modelId="{894DBF68-6112-474F-9810-0B78B0278A98}" type="presParOf" srcId="{390E25C9-6A4C-4D58-A806-BE329D018A34}" destId="{0AA1BCFA-6DAD-4F52-9A0A-4183A279750D}" srcOrd="4" destOrd="0" presId="urn:microsoft.com/office/officeart/2016/7/layout/BasicLinearProcessNumbered"/>
    <dgm:cxn modelId="{B5731261-DBC7-4A86-B20C-8A2F93960E4E}" type="presParOf" srcId="{0AA1BCFA-6DAD-4F52-9A0A-4183A279750D}" destId="{63E3C60D-41E8-498B-8374-8AE2CF0B8C6C}" srcOrd="0" destOrd="0" presId="urn:microsoft.com/office/officeart/2016/7/layout/BasicLinearProcessNumbered"/>
    <dgm:cxn modelId="{B1A66758-EB30-4ADE-A29D-07EEC8091515}" type="presParOf" srcId="{0AA1BCFA-6DAD-4F52-9A0A-4183A279750D}" destId="{775429A9-FEE6-438B-B44D-59D4DBC28CC4}" srcOrd="1" destOrd="0" presId="urn:microsoft.com/office/officeart/2016/7/layout/BasicLinearProcessNumbered"/>
    <dgm:cxn modelId="{4AF710D9-16A2-44FF-B76F-20BCE213875A}" type="presParOf" srcId="{0AA1BCFA-6DAD-4F52-9A0A-4183A279750D}" destId="{7E3AF6E3-731F-442B-891F-75305F1C6F70}" srcOrd="2" destOrd="0" presId="urn:microsoft.com/office/officeart/2016/7/layout/BasicLinearProcessNumbered"/>
    <dgm:cxn modelId="{1CD68972-845C-4307-BFC0-9E1593A9313F}" type="presParOf" srcId="{0AA1BCFA-6DAD-4F52-9A0A-4183A279750D}" destId="{1FAFC7A7-FBEA-4986-AA8F-BF90E6C8C398}" srcOrd="3" destOrd="0" presId="urn:microsoft.com/office/officeart/2016/7/layout/BasicLinearProcessNumbered"/>
    <dgm:cxn modelId="{E00197A3-0BB0-4CBA-9F56-381570210E57}" type="presParOf" srcId="{390E25C9-6A4C-4D58-A806-BE329D018A34}" destId="{F6155344-EB51-4B26-805C-11E9A59EF575}" srcOrd="5" destOrd="0" presId="urn:microsoft.com/office/officeart/2016/7/layout/BasicLinearProcessNumbered"/>
    <dgm:cxn modelId="{E7BAB27D-3F41-4774-B13F-7C31840065A4}" type="presParOf" srcId="{390E25C9-6A4C-4D58-A806-BE329D018A34}" destId="{27A6ED7B-F079-4DD9-8565-4B477EF699C1}" srcOrd="6" destOrd="0" presId="urn:microsoft.com/office/officeart/2016/7/layout/BasicLinearProcessNumbered"/>
    <dgm:cxn modelId="{268781DF-61C7-47E8-A3FA-15229D2D7F0C}" type="presParOf" srcId="{27A6ED7B-F079-4DD9-8565-4B477EF699C1}" destId="{3DF70EDC-A568-45FE-BF14-126E89538E3C}" srcOrd="0" destOrd="0" presId="urn:microsoft.com/office/officeart/2016/7/layout/BasicLinearProcessNumbered"/>
    <dgm:cxn modelId="{00E36CF3-9122-44CD-B1AB-08BC84C13C0D}" type="presParOf" srcId="{27A6ED7B-F079-4DD9-8565-4B477EF699C1}" destId="{11A8BC8F-EAA7-482F-8CB3-907AB99E4658}" srcOrd="1" destOrd="0" presId="urn:microsoft.com/office/officeart/2016/7/layout/BasicLinearProcessNumbered"/>
    <dgm:cxn modelId="{CF5F3E09-2DF3-44AF-AB81-97163CA2BD27}" type="presParOf" srcId="{27A6ED7B-F079-4DD9-8565-4B477EF699C1}" destId="{7E789864-A535-4A38-A49C-FC8F95B8D26E}" srcOrd="2" destOrd="0" presId="urn:microsoft.com/office/officeart/2016/7/layout/BasicLinearProcessNumbered"/>
    <dgm:cxn modelId="{C919D930-7791-45A7-BD29-4EDC4585898F}" type="presParOf" srcId="{27A6ED7B-F079-4DD9-8565-4B477EF699C1}" destId="{E120B437-B5E6-4C55-B362-D311D6EB4AD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F5605-01C0-42EC-ADD2-C289898EA676}">
      <dsp:nvSpPr>
        <dsp:cNvPr id="0" name=""/>
        <dsp:cNvSpPr/>
      </dsp:nvSpPr>
      <dsp:spPr>
        <a:xfrm>
          <a:off x="2946" y="226476"/>
          <a:ext cx="2337792" cy="32729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844550">
            <a:lnSpc>
              <a:spcPct val="90000"/>
            </a:lnSpc>
            <a:spcBef>
              <a:spcPct val="0"/>
            </a:spcBef>
            <a:spcAft>
              <a:spcPct val="35000"/>
            </a:spcAft>
            <a:buNone/>
          </a:pPr>
          <a:r>
            <a:rPr lang="en-US" sz="1900" kern="1200" dirty="0"/>
            <a:t>Select the model from the appendix</a:t>
          </a:r>
        </a:p>
      </dsp:txBody>
      <dsp:txXfrm>
        <a:off x="2946" y="1470181"/>
        <a:ext cx="2337792" cy="1963745"/>
      </dsp:txXfrm>
    </dsp:sp>
    <dsp:sp modelId="{0323B22C-4B48-472F-A8C7-5EC1DC7AF3E3}">
      <dsp:nvSpPr>
        <dsp:cNvPr id="0" name=""/>
        <dsp:cNvSpPr/>
      </dsp:nvSpPr>
      <dsp:spPr>
        <a:xfrm>
          <a:off x="680906" y="553767"/>
          <a:ext cx="981872" cy="98187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089150">
            <a:lnSpc>
              <a:spcPct val="90000"/>
            </a:lnSpc>
            <a:spcBef>
              <a:spcPct val="0"/>
            </a:spcBef>
            <a:spcAft>
              <a:spcPct val="35000"/>
            </a:spcAft>
            <a:buNone/>
          </a:pPr>
          <a:r>
            <a:rPr lang="en-US" sz="4700" kern="1200"/>
            <a:t>1</a:t>
          </a:r>
        </a:p>
      </dsp:txBody>
      <dsp:txXfrm>
        <a:off x="824698" y="697559"/>
        <a:ext cx="694288" cy="694288"/>
      </dsp:txXfrm>
    </dsp:sp>
    <dsp:sp modelId="{677D6887-142F-4958-8F1F-CDC61374F22E}">
      <dsp:nvSpPr>
        <dsp:cNvPr id="0" name=""/>
        <dsp:cNvSpPr/>
      </dsp:nvSpPr>
      <dsp:spPr>
        <a:xfrm>
          <a:off x="2946" y="3499313"/>
          <a:ext cx="2337792" cy="72"/>
        </a:xfrm>
        <a:prstGeom prst="rect">
          <a:avLst/>
        </a:prstGeom>
        <a:solidFill>
          <a:schemeClr val="accent2">
            <a:hueOff val="-206600"/>
            <a:satOff val="-1418"/>
            <a:lumOff val="728"/>
            <a:alphaOff val="0"/>
          </a:schemeClr>
        </a:solidFill>
        <a:ln w="12700" cap="flat" cmpd="sng" algn="ctr">
          <a:solidFill>
            <a:schemeClr val="accent2">
              <a:hueOff val="-206600"/>
              <a:satOff val="-1418"/>
              <a:lumOff val="7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D1A4E8E-9E94-4746-87E7-4245E3A38F91}">
      <dsp:nvSpPr>
        <dsp:cNvPr id="0" name=""/>
        <dsp:cNvSpPr/>
      </dsp:nvSpPr>
      <dsp:spPr>
        <a:xfrm>
          <a:off x="2574518" y="226476"/>
          <a:ext cx="2337792" cy="3272909"/>
        </a:xfrm>
        <a:prstGeom prst="rect">
          <a:avLst/>
        </a:prstGeom>
        <a:solidFill>
          <a:schemeClr val="accent2">
            <a:tint val="40000"/>
            <a:alpha val="90000"/>
            <a:hueOff val="-585803"/>
            <a:satOff val="-2208"/>
            <a:lumOff val="241"/>
            <a:alphaOff val="0"/>
          </a:schemeClr>
        </a:solidFill>
        <a:ln w="12700" cap="flat" cmpd="sng" algn="ctr">
          <a:solidFill>
            <a:schemeClr val="accent2">
              <a:tint val="40000"/>
              <a:alpha val="90000"/>
              <a:hueOff val="-585803"/>
              <a:satOff val="-2208"/>
              <a:lumOff val="2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ctr" defTabSz="844550">
            <a:lnSpc>
              <a:spcPct val="90000"/>
            </a:lnSpc>
            <a:spcBef>
              <a:spcPct val="0"/>
            </a:spcBef>
            <a:spcAft>
              <a:spcPct val="35000"/>
            </a:spcAft>
            <a:buNone/>
          </a:pPr>
          <a:r>
            <a:rPr lang="en-US" sz="1900" kern="1200" dirty="0"/>
            <a:t>Specify the </a:t>
          </a:r>
          <a:r>
            <a:rPr lang="en-US" sz="1900" i="1" kern="1200" dirty="0"/>
            <a:t>X</a:t>
          </a:r>
          <a:r>
            <a:rPr lang="en-US" sz="1900" kern="1200" dirty="0"/>
            <a:t>, </a:t>
          </a:r>
          <a:r>
            <a:rPr lang="en-US" sz="1900" i="1" kern="1200" dirty="0"/>
            <a:t>Y</a:t>
          </a:r>
          <a:r>
            <a:rPr lang="en-US" sz="1900" kern="1200" dirty="0"/>
            <a:t>, </a:t>
          </a:r>
          <a:r>
            <a:rPr lang="en-US" sz="1900" i="1" kern="1200" dirty="0"/>
            <a:t>M</a:t>
          </a:r>
          <a:r>
            <a:rPr lang="en-US" sz="1900" kern="1200" dirty="0"/>
            <a:t> and </a:t>
          </a:r>
          <a:r>
            <a:rPr lang="en-US" sz="1900" i="1" kern="1200" dirty="0"/>
            <a:t>W</a:t>
          </a:r>
          <a:r>
            <a:rPr lang="en-US" sz="1900" kern="1200" dirty="0"/>
            <a:t> variables</a:t>
          </a:r>
        </a:p>
      </dsp:txBody>
      <dsp:txXfrm>
        <a:off x="2574518" y="1470181"/>
        <a:ext cx="2337792" cy="1963745"/>
      </dsp:txXfrm>
    </dsp:sp>
    <dsp:sp modelId="{B506CE0B-5E8E-4243-B722-B189FD9D3649}">
      <dsp:nvSpPr>
        <dsp:cNvPr id="0" name=""/>
        <dsp:cNvSpPr/>
      </dsp:nvSpPr>
      <dsp:spPr>
        <a:xfrm>
          <a:off x="3252477" y="553767"/>
          <a:ext cx="981872" cy="981872"/>
        </a:xfrm>
        <a:prstGeom prst="ellipse">
          <a:avLst/>
        </a:prstGeom>
        <a:solidFill>
          <a:schemeClr val="accent2">
            <a:hueOff val="-413200"/>
            <a:satOff val="-2835"/>
            <a:lumOff val="1457"/>
            <a:alphaOff val="0"/>
          </a:schemeClr>
        </a:solidFill>
        <a:ln w="12700" cap="flat" cmpd="sng" algn="ctr">
          <a:solidFill>
            <a:schemeClr val="accent2">
              <a:hueOff val="-413200"/>
              <a:satOff val="-2835"/>
              <a:lumOff val="1457"/>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089150">
            <a:lnSpc>
              <a:spcPct val="90000"/>
            </a:lnSpc>
            <a:spcBef>
              <a:spcPct val="0"/>
            </a:spcBef>
            <a:spcAft>
              <a:spcPct val="35000"/>
            </a:spcAft>
            <a:buNone/>
          </a:pPr>
          <a:r>
            <a:rPr lang="en-US" sz="4700" kern="1200"/>
            <a:t>2</a:t>
          </a:r>
        </a:p>
      </dsp:txBody>
      <dsp:txXfrm>
        <a:off x="3396269" y="697559"/>
        <a:ext cx="694288" cy="694288"/>
      </dsp:txXfrm>
    </dsp:sp>
    <dsp:sp modelId="{DB495A7E-86E0-4BCE-8673-03F86611E9AA}">
      <dsp:nvSpPr>
        <dsp:cNvPr id="0" name=""/>
        <dsp:cNvSpPr/>
      </dsp:nvSpPr>
      <dsp:spPr>
        <a:xfrm>
          <a:off x="2574518" y="3499313"/>
          <a:ext cx="2337792" cy="72"/>
        </a:xfrm>
        <a:prstGeom prst="rect">
          <a:avLst/>
        </a:prstGeom>
        <a:solidFill>
          <a:schemeClr val="accent2">
            <a:hueOff val="-619800"/>
            <a:satOff val="-4253"/>
            <a:lumOff val="2185"/>
            <a:alphaOff val="0"/>
          </a:schemeClr>
        </a:solidFill>
        <a:ln w="12700" cap="flat" cmpd="sng" algn="ctr">
          <a:solidFill>
            <a:schemeClr val="accent2">
              <a:hueOff val="-619800"/>
              <a:satOff val="-4253"/>
              <a:lumOff val="218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3E3C60D-41E8-498B-8374-8AE2CF0B8C6C}">
      <dsp:nvSpPr>
        <dsp:cNvPr id="0" name=""/>
        <dsp:cNvSpPr/>
      </dsp:nvSpPr>
      <dsp:spPr>
        <a:xfrm>
          <a:off x="5146089" y="226476"/>
          <a:ext cx="2337792" cy="3272909"/>
        </a:xfrm>
        <a:prstGeom prst="rect">
          <a:avLst/>
        </a:prstGeom>
        <a:solidFill>
          <a:schemeClr val="accent2">
            <a:tint val="40000"/>
            <a:alpha val="90000"/>
            <a:hueOff val="-1171607"/>
            <a:satOff val="-4416"/>
            <a:lumOff val="481"/>
            <a:alphaOff val="0"/>
          </a:schemeClr>
        </a:solidFill>
        <a:ln w="12700" cap="flat" cmpd="sng" algn="ctr">
          <a:solidFill>
            <a:schemeClr val="accent2">
              <a:tint val="40000"/>
              <a:alpha val="90000"/>
              <a:hueOff val="-1171607"/>
              <a:satOff val="-4416"/>
              <a:lumOff val="4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ctr" defTabSz="844550">
            <a:lnSpc>
              <a:spcPct val="90000"/>
            </a:lnSpc>
            <a:spcBef>
              <a:spcPct val="0"/>
            </a:spcBef>
            <a:spcAft>
              <a:spcPct val="35000"/>
            </a:spcAft>
            <a:buNone/>
          </a:pPr>
          <a:r>
            <a:rPr lang="en-US" sz="1900" kern="1200" dirty="0"/>
            <a:t>Incorporate covariates/controls for </a:t>
          </a:r>
          <a:r>
            <a:rPr lang="en-US" sz="1900" i="1" kern="1200" dirty="0"/>
            <a:t>M </a:t>
          </a:r>
          <a:r>
            <a:rPr lang="en-US" sz="1900" i="0" kern="1200" dirty="0"/>
            <a:t>and </a:t>
          </a:r>
          <a:r>
            <a:rPr lang="en-US" sz="1900" i="1" kern="1200" dirty="0"/>
            <a:t>Y</a:t>
          </a:r>
        </a:p>
      </dsp:txBody>
      <dsp:txXfrm>
        <a:off x="5146089" y="1470181"/>
        <a:ext cx="2337792" cy="1963745"/>
      </dsp:txXfrm>
    </dsp:sp>
    <dsp:sp modelId="{775429A9-FEE6-438B-B44D-59D4DBC28CC4}">
      <dsp:nvSpPr>
        <dsp:cNvPr id="0" name=""/>
        <dsp:cNvSpPr/>
      </dsp:nvSpPr>
      <dsp:spPr>
        <a:xfrm>
          <a:off x="5824049" y="553767"/>
          <a:ext cx="981872" cy="981872"/>
        </a:xfrm>
        <a:prstGeom prst="ellipse">
          <a:avLst/>
        </a:prstGeom>
        <a:solidFill>
          <a:schemeClr val="accent2">
            <a:hueOff val="-826400"/>
            <a:satOff val="-5671"/>
            <a:lumOff val="2913"/>
            <a:alphaOff val="0"/>
          </a:schemeClr>
        </a:solidFill>
        <a:ln w="12700" cap="flat" cmpd="sng" algn="ctr">
          <a:solidFill>
            <a:schemeClr val="accent2">
              <a:hueOff val="-826400"/>
              <a:satOff val="-5671"/>
              <a:lumOff val="291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089150">
            <a:lnSpc>
              <a:spcPct val="90000"/>
            </a:lnSpc>
            <a:spcBef>
              <a:spcPct val="0"/>
            </a:spcBef>
            <a:spcAft>
              <a:spcPct val="35000"/>
            </a:spcAft>
            <a:buNone/>
          </a:pPr>
          <a:r>
            <a:rPr lang="en-US" sz="4700" kern="1200"/>
            <a:t>3</a:t>
          </a:r>
        </a:p>
      </dsp:txBody>
      <dsp:txXfrm>
        <a:off x="5967841" y="697559"/>
        <a:ext cx="694288" cy="694288"/>
      </dsp:txXfrm>
    </dsp:sp>
    <dsp:sp modelId="{7E3AF6E3-731F-442B-891F-75305F1C6F70}">
      <dsp:nvSpPr>
        <dsp:cNvPr id="0" name=""/>
        <dsp:cNvSpPr/>
      </dsp:nvSpPr>
      <dsp:spPr>
        <a:xfrm>
          <a:off x="5146089" y="3499313"/>
          <a:ext cx="2337792" cy="72"/>
        </a:xfrm>
        <a:prstGeom prst="rect">
          <a:avLst/>
        </a:prstGeom>
        <a:solidFill>
          <a:schemeClr val="accent2">
            <a:hueOff val="-1033000"/>
            <a:satOff val="-7089"/>
            <a:lumOff val="3641"/>
            <a:alphaOff val="0"/>
          </a:schemeClr>
        </a:solidFill>
        <a:ln w="12700" cap="flat" cmpd="sng" algn="ctr">
          <a:solidFill>
            <a:schemeClr val="accent2">
              <a:hueOff val="-1033000"/>
              <a:satOff val="-7089"/>
              <a:lumOff val="364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DF70EDC-A568-45FE-BF14-126E89538E3C}">
      <dsp:nvSpPr>
        <dsp:cNvPr id="0" name=""/>
        <dsp:cNvSpPr/>
      </dsp:nvSpPr>
      <dsp:spPr>
        <a:xfrm>
          <a:off x="7717661" y="226476"/>
          <a:ext cx="2337792" cy="3272909"/>
        </a:xfrm>
        <a:prstGeom prst="rect">
          <a:avLst/>
        </a:prstGeom>
        <a:solidFill>
          <a:schemeClr val="accent2">
            <a:tint val="40000"/>
            <a:alpha val="90000"/>
            <a:hueOff val="-1757410"/>
            <a:satOff val="-6624"/>
            <a:lumOff val="722"/>
            <a:alphaOff val="0"/>
          </a:schemeClr>
        </a:solidFill>
        <a:ln w="12700" cap="flat" cmpd="sng" algn="ctr">
          <a:solidFill>
            <a:schemeClr val="accent2">
              <a:tint val="40000"/>
              <a:alpha val="90000"/>
              <a:hueOff val="-1757410"/>
              <a:satOff val="-6624"/>
              <a:lumOff val="7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844550">
            <a:lnSpc>
              <a:spcPct val="90000"/>
            </a:lnSpc>
            <a:spcBef>
              <a:spcPct val="0"/>
            </a:spcBef>
            <a:spcAft>
              <a:spcPct val="35000"/>
            </a:spcAft>
            <a:buNone/>
          </a:pPr>
          <a:r>
            <a:rPr lang="en-US" sz="1900" kern="1200" dirty="0"/>
            <a:t>Open the process macro and run the analysis</a:t>
          </a:r>
        </a:p>
      </dsp:txBody>
      <dsp:txXfrm>
        <a:off x="7717661" y="1470181"/>
        <a:ext cx="2337792" cy="1963745"/>
      </dsp:txXfrm>
    </dsp:sp>
    <dsp:sp modelId="{11A8BC8F-EAA7-482F-8CB3-907AB99E4658}">
      <dsp:nvSpPr>
        <dsp:cNvPr id="0" name=""/>
        <dsp:cNvSpPr/>
      </dsp:nvSpPr>
      <dsp:spPr>
        <a:xfrm>
          <a:off x="8395620" y="553767"/>
          <a:ext cx="981872" cy="981872"/>
        </a:xfrm>
        <a:prstGeom prst="ellipse">
          <a:avLst/>
        </a:prstGeom>
        <a:solidFill>
          <a:schemeClr val="accent2">
            <a:hueOff val="-1239600"/>
            <a:satOff val="-8506"/>
            <a:lumOff val="4370"/>
            <a:alphaOff val="0"/>
          </a:schemeClr>
        </a:solidFill>
        <a:ln w="12700" cap="flat" cmpd="sng" algn="ctr">
          <a:solidFill>
            <a:schemeClr val="accent2">
              <a:hueOff val="-1239600"/>
              <a:satOff val="-8506"/>
              <a:lumOff val="43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089150">
            <a:lnSpc>
              <a:spcPct val="90000"/>
            </a:lnSpc>
            <a:spcBef>
              <a:spcPct val="0"/>
            </a:spcBef>
            <a:spcAft>
              <a:spcPct val="35000"/>
            </a:spcAft>
            <a:buNone/>
          </a:pPr>
          <a:r>
            <a:rPr lang="en-US" sz="4700" kern="1200"/>
            <a:t>4</a:t>
          </a:r>
        </a:p>
      </dsp:txBody>
      <dsp:txXfrm>
        <a:off x="8539412" y="697559"/>
        <a:ext cx="694288" cy="694288"/>
      </dsp:txXfrm>
    </dsp:sp>
    <dsp:sp modelId="{7E789864-A535-4A38-A49C-FC8F95B8D26E}">
      <dsp:nvSpPr>
        <dsp:cNvPr id="0" name=""/>
        <dsp:cNvSpPr/>
      </dsp:nvSpPr>
      <dsp:spPr>
        <a:xfrm>
          <a:off x="7717661" y="3499313"/>
          <a:ext cx="2337792" cy="72"/>
        </a:xfrm>
        <a:prstGeom prst="rect">
          <a:avLst/>
        </a:prstGeom>
        <a:solidFill>
          <a:schemeClr val="accent2">
            <a:hueOff val="-1446200"/>
            <a:satOff val="-9924"/>
            <a:lumOff val="5098"/>
            <a:alphaOff val="0"/>
          </a:schemeClr>
        </a:solidFill>
        <a:ln w="12700" cap="flat" cmpd="sng" algn="ctr">
          <a:solidFill>
            <a:schemeClr val="accent2">
              <a:hueOff val="-1446200"/>
              <a:satOff val="-9924"/>
              <a:lumOff val="509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3T13:15:13.588"/>
    </inkml:context>
    <inkml:brush xml:id="br0">
      <inkml:brushProperty name="width" value="0.05" units="cm"/>
      <inkml:brushProperty name="height" value="0.05" units="cm"/>
      <inkml:brushProperty name="color" value="#E71224"/>
    </inkml:brush>
  </inkml:definitions>
  <inkml:trace contextRef="#ctx0" brushRef="#br0">1 0 24575,'48'53'0,"-35"-37"0,1 0 0,0-2 0,2 1 0,-1-2 0,19 13 0,9 0 0,1-2 0,1-2 0,0-1 0,2-3 0,64 17 0,11-5 0,279 75 0,-307-76 0,124 32 0,-130-44 0,33 7 0,108 39 0,-2-13 0,-92-20 0,-114-23 0,-1 1 0,0 0 0,0 1 0,23 16 0,-17-9 0,-6-4 0,25 21 0,15 14-1365,-49-37-5461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3T13:15:16.332"/>
    </inkml:context>
    <inkml:brush xml:id="br0">
      <inkml:brushProperty name="width" value="0.05" units="cm"/>
      <inkml:brushProperty name="height" value="0.05" units="cm"/>
      <inkml:brushProperty name="color" value="#E71224"/>
    </inkml:brush>
  </inkml:definitions>
  <inkml:trace contextRef="#ctx0" brushRef="#br0">2183 0 24395,'-2182'815'0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D6A7A4-DE09-491D-8880-684E7D93177C}"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79B97-CDBE-4DA3-B310-DAFAFCA50CDE}" type="slidenum">
              <a:rPr lang="en-US" smtClean="0"/>
              <a:t>‹#›</a:t>
            </a:fld>
            <a:endParaRPr lang="en-US"/>
          </a:p>
        </p:txBody>
      </p:sp>
    </p:spTree>
    <p:extLst>
      <p:ext uri="{BB962C8B-B14F-4D97-AF65-F5344CB8AC3E}">
        <p14:creationId xmlns:p14="http://schemas.microsoft.com/office/powerpoint/2010/main" val="102371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Hint: </a:t>
            </a:r>
            <a:r>
              <a:rPr lang="en-US" dirty="0" err="1"/>
              <a:t>e^log</a:t>
            </a:r>
            <a:r>
              <a:rPr lang="en-US" dirty="0"/>
              <a:t>(10) = e^2.302 = 10</a:t>
            </a:r>
          </a:p>
        </p:txBody>
      </p:sp>
      <p:sp>
        <p:nvSpPr>
          <p:cNvPr id="4" name="Slide Number Placeholder 3"/>
          <p:cNvSpPr>
            <a:spLocks noGrp="1"/>
          </p:cNvSpPr>
          <p:nvPr>
            <p:ph type="sldNum" sz="quarter" idx="5"/>
          </p:nvPr>
        </p:nvSpPr>
        <p:spPr/>
        <p:txBody>
          <a:bodyPr/>
          <a:lstStyle/>
          <a:p>
            <a:fld id="{E3279B97-CDBE-4DA3-B310-DAFAFCA50CDE}" type="slidenum">
              <a:rPr lang="en-US" smtClean="0"/>
              <a:t>4</a:t>
            </a:fld>
            <a:endParaRPr lang="en-US"/>
          </a:p>
        </p:txBody>
      </p:sp>
    </p:spTree>
    <p:extLst>
      <p:ext uri="{BB962C8B-B14F-4D97-AF65-F5344CB8AC3E}">
        <p14:creationId xmlns:p14="http://schemas.microsoft.com/office/powerpoint/2010/main" val="404033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relative to those assigned to the interior page condition, those who read an article they were told was to be published in the front page of the newspaper were, on average, 0.241 units higher in their likelihood of buying sugar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3598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the experience of stress results in feelings of despondency and hopelessness, and higher levels of depressed affect will result in a greater the desire to withdraw from one’s role as a small-business owner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9169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Business owners who differ on one unit of economic stress are .1729 points higher on depressed affect and the result is statistically significant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06039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867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1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after adjusting for the possibility of spurious or epiphenomenal association resulting from these three covariates, the indirect effect of economic stress on withdrawal intentions through depressed affect is positive and statistically different from zero (point estimate = 0.113, with a 95% bootstrap confidence interval of 0.058 to 0.173).</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89612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that two entrepreneurs who differ by one unit in their economic stress differ by about one-</a:t>
            </a:r>
            <a:r>
              <a:rPr lang="en-US" dirty="0" err="1"/>
              <a:t>fifeteenth</a:t>
            </a:r>
            <a:r>
              <a:rPr lang="en-US" dirty="0"/>
              <a:t> of a standard deviation in their intentions to withdraw from entrepreneurship as a result of the effect of stress on depressed affect</a:t>
            </a:r>
          </a:p>
          <a:p>
            <a:endParaRPr lang="en-US" dirty="0"/>
          </a:p>
          <a:p>
            <a:r>
              <a:rPr lang="en-US" dirty="0"/>
              <a:t>Independent of this indirect mechanism, the entrepreneur one unit higher in economic stress is estimated to be 0.087 standard deviations lower in withdrawal intentions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128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79B97-CDBE-4DA3-B310-DAFAFCA50CDE}" type="slidenum">
              <a:rPr lang="en-US" smtClean="0"/>
              <a:t>61</a:t>
            </a:fld>
            <a:endParaRPr lang="en-US"/>
          </a:p>
        </p:txBody>
      </p:sp>
    </p:spTree>
    <p:extLst>
      <p:ext uri="{BB962C8B-B14F-4D97-AF65-F5344CB8AC3E}">
        <p14:creationId xmlns:p14="http://schemas.microsoft.com/office/powerpoint/2010/main" val="3834954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542409-6A04-4DC6-AC3A-D3758287A8F2}" type="slidenum">
              <a:rPr kumimoji="0" lang="en-US" sz="1200" b="0" i="0" u="none" strike="noStrike" kern="1200" cap="none" spc="0" normalizeH="0" baseline="0" noProof="0" smtClean="0">
                <a:ln>
                  <a:noFill/>
                </a:ln>
                <a:solidFill>
                  <a:srgbClr val="4D3E2F"/>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4D3E2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62594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simple and intuitive: Complete mediation means that X significantly predicts Y until M is in the model, in which case X is no longer a significant predictor of Y.</a:t>
            </a:r>
          </a:p>
        </p:txBody>
      </p:sp>
      <p:sp>
        <p:nvSpPr>
          <p:cNvPr id="4" name="Slide Number Placeholder 3"/>
          <p:cNvSpPr>
            <a:spLocks noGrp="1"/>
          </p:cNvSpPr>
          <p:nvPr>
            <p:ph type="sldNum" sz="quarter" idx="5"/>
          </p:nvPr>
        </p:nvSpPr>
        <p:spPr/>
        <p:txBody>
          <a:bodyPr/>
          <a:lstStyle/>
          <a:p>
            <a:fld id="{E3279B97-CDBE-4DA3-B310-DAFAFCA50CDE}" type="slidenum">
              <a:rPr lang="en-US" smtClean="0"/>
              <a:t>8</a:t>
            </a:fld>
            <a:endParaRPr lang="en-US"/>
          </a:p>
        </p:txBody>
      </p:sp>
    </p:spTree>
    <p:extLst>
      <p:ext uri="{BB962C8B-B14F-4D97-AF65-F5344CB8AC3E}">
        <p14:creationId xmlns:p14="http://schemas.microsoft.com/office/powerpoint/2010/main" val="362821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134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0406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interpretation is: for every one unit increase in X, Y differs by c’ units holding M constant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3403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represents the change in M for a one-unit increase in X</a:t>
            </a:r>
          </a:p>
          <a:p>
            <a:r>
              <a:rPr lang="en-US" dirty="0"/>
              <a:t>b represents the change in Y for a one unit increase in M holding X constant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F4B6730-10A4-4367-9D5C-52DA2F643A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0244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independent variable X is dichotomous this is interpreted as the difference in group means</a:t>
            </a:r>
          </a:p>
          <a:p>
            <a:r>
              <a:rPr lang="en-US" dirty="0"/>
              <a:t>Notice that the condition explains very little of the variation in PMI (here only about 3.3% of the variation in PMI is explained by article position)</a:t>
            </a:r>
          </a:p>
          <a:p>
            <a:r>
              <a:rPr lang="en-US" dirty="0"/>
              <a:t>Nevertheless, the effect is significant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8323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regression coefficient for presumed media influence, b = 0.506, means that two people assigned to the same experimental condition (i.e., equal on X) but that differ by one unit in their presumed media influence (M) are estimated to differ by 0.506 units in intention to buy sugar (Y)</a:t>
            </a:r>
          </a:p>
          <a:p>
            <a:endParaRPr lang="en-US" dirty="0"/>
          </a:p>
          <a:p>
            <a:r>
              <a:rPr lang="en-US" dirty="0"/>
              <a:t>Another way to state that is: every one-unit increase in presumed media influence leads to a .5064 increase in intention to buy sugar regardless of whether participants read the front-page condition or interior condition</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BA189D-B7BB-42B6-A5C4-78F83E6AF48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35811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1600200" y="0"/>
            <a:ext cx="5029200" cy="5943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751777" y="3019706"/>
            <a:ext cx="4846320" cy="2387600"/>
          </a:xfrm>
        </p:spPr>
        <p:txBody>
          <a:bodyPr anchor="b">
            <a:normAutofit/>
          </a:bodyPr>
          <a:lstStyle>
            <a:lvl1pPr algn="l">
              <a:lnSpc>
                <a:spcPct val="90000"/>
              </a:lnSpc>
              <a:defRPr sz="4800">
                <a:solidFill>
                  <a:schemeClr val="bg1"/>
                </a:solidFill>
              </a:defRPr>
            </a:lvl1pPr>
          </a:lstStyle>
          <a:p>
            <a:r>
              <a:rPr lang="en-US"/>
              <a:t>Click to edit Master title style</a:t>
            </a:r>
            <a:endParaRPr/>
          </a:p>
        </p:txBody>
      </p:sp>
      <p:sp>
        <p:nvSpPr>
          <p:cNvPr id="3" name="Subtitle 2"/>
          <p:cNvSpPr>
            <a:spLocks noGrp="1"/>
          </p:cNvSpPr>
          <p:nvPr>
            <p:ph type="subTitle" idx="1"/>
          </p:nvPr>
        </p:nvSpPr>
        <p:spPr>
          <a:xfrm>
            <a:off x="1751777" y="5381894"/>
            <a:ext cx="4846320" cy="448056"/>
          </a:xfrm>
        </p:spPr>
        <p:txBody>
          <a:bodyPr>
            <a:norm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8" name="Picture 7" descr="Puffy white clouds in deep blue sky"/>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7400"/>
            <a:ext cx="1490472" cy="3886200"/>
          </a:xfrm>
          <a:prstGeom prst="rect">
            <a:avLst/>
          </a:prstGeom>
        </p:spPr>
      </p:pic>
      <p:pic>
        <p:nvPicPr>
          <p:cNvPr id="10" name="Picture 9" descr="Closeup of plant shoot"/>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739128" y="2057400"/>
            <a:ext cx="2060767" cy="3886200"/>
          </a:xfrm>
          <a:prstGeom prst="rect">
            <a:avLst/>
          </a:prstGeom>
        </p:spPr>
      </p:pic>
      <p:pic>
        <p:nvPicPr>
          <p:cNvPr id="11" name="Picture 10" descr="Waves"/>
          <p:cNvPicPr>
            <a:picLocks noChangeAspect="1"/>
          </p:cNvPicPr>
          <p:nvPr/>
        </p:nvPicPr>
        <p:blipFill rotWithShape="1">
          <a:blip r:embed="rId4" cstate="print">
            <a:extLst>
              <a:ext uri="{28A0092B-C50C-407E-A947-70E740481C1C}">
                <a14:useLocalDpi xmlns:a14="http://schemas.microsoft.com/office/drawing/2010/main" val="0"/>
              </a:ext>
            </a:extLst>
          </a:blip>
          <a:srcRect/>
          <a:stretch/>
        </p:blipFill>
        <p:spPr>
          <a:xfrm>
            <a:off x="8909623" y="2057400"/>
            <a:ext cx="3282696" cy="3886200"/>
          </a:xfrm>
          <a:prstGeom prst="rect">
            <a:avLst/>
          </a:prstGeom>
        </p:spPr>
      </p:pic>
    </p:spTree>
    <p:extLst>
      <p:ext uri="{BB962C8B-B14F-4D97-AF65-F5344CB8AC3E}">
        <p14:creationId xmlns:p14="http://schemas.microsoft.com/office/powerpoint/2010/main" val="407710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44673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90500"/>
            <a:ext cx="2057400" cy="5986463"/>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190500"/>
            <a:ext cx="7734300" cy="59864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440375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A907-B6DE-845B-6F3C-CFCD7DC28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D1DD95-65B4-244E-0B06-B425F2FE0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AA656-E7E0-E77F-21E5-7BCC020B9C1D}"/>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5" name="Footer Placeholder 4">
            <a:extLst>
              <a:ext uri="{FF2B5EF4-FFF2-40B4-BE49-F238E27FC236}">
                <a16:creationId xmlns:a16="http://schemas.microsoft.com/office/drawing/2014/main" id="{84CF7E8B-3425-A9DF-356D-C484407B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08CF8-100D-50B9-7370-823179FE5E6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471557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238D-C371-9AFD-B354-6FBEAE8FF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50DA2-4D64-19F8-DD15-AEF3FDB5A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87543-FDCE-5FC4-B3D9-9C5D8930F9FB}"/>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5" name="Footer Placeholder 4">
            <a:extLst>
              <a:ext uri="{FF2B5EF4-FFF2-40B4-BE49-F238E27FC236}">
                <a16:creationId xmlns:a16="http://schemas.microsoft.com/office/drawing/2014/main" id="{F8080571-3BBD-83F7-B062-3FD92311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AD215-8C62-01C2-C0CF-B16C26C930E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096624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45E4-2882-8875-EDCF-D77931420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F9AF72-334C-B577-0BCF-4CC672934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3AA13-E34C-99A0-ED74-26FBE05D1FAC}"/>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5" name="Footer Placeholder 4">
            <a:extLst>
              <a:ext uri="{FF2B5EF4-FFF2-40B4-BE49-F238E27FC236}">
                <a16:creationId xmlns:a16="http://schemas.microsoft.com/office/drawing/2014/main" id="{2CAD3486-1563-0A88-DE4C-43AFCA5F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C143-0DD2-CD28-34B1-4D7EDFD61DE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4026274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453-6358-CD5E-6F6B-4FEC67D50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BDDC2-2531-69B4-F77F-46F0BCDEB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71110-D719-23DE-8DD5-7E470B38D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16ABA-9DEA-5FA4-1400-FD20EBF219D3}"/>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6" name="Footer Placeholder 5">
            <a:extLst>
              <a:ext uri="{FF2B5EF4-FFF2-40B4-BE49-F238E27FC236}">
                <a16:creationId xmlns:a16="http://schemas.microsoft.com/office/drawing/2014/main" id="{1C027134-FCE5-5492-F65C-BF509A400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69F3-71E2-A37B-9F81-A8C82678D06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67696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5432-AC95-26D1-A72E-BBC26A965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BCBDAE-530B-59D5-756C-052FADC88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F2313-0354-5E9D-44B0-C5444484F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2D197-7B89-A07B-3F3E-EC9891CA4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2F71B-145E-A7F2-0814-8030B26C2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D5527-4ABE-853E-818E-86F7EA029196}"/>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8" name="Footer Placeholder 7">
            <a:extLst>
              <a:ext uri="{FF2B5EF4-FFF2-40B4-BE49-F238E27FC236}">
                <a16:creationId xmlns:a16="http://schemas.microsoft.com/office/drawing/2014/main" id="{F3F72EB2-3EDC-2003-27B0-8F99A44CF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AB017-7175-9D9E-924F-80DC10206BB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284605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FDA5-1BA8-25D1-992A-83E58E22F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5CB3C-8269-4638-9C05-436857D4D398}"/>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4" name="Footer Placeholder 3">
            <a:extLst>
              <a:ext uri="{FF2B5EF4-FFF2-40B4-BE49-F238E27FC236}">
                <a16:creationId xmlns:a16="http://schemas.microsoft.com/office/drawing/2014/main" id="{AAC2DEF7-8360-90D7-8066-05B6B5040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1E72D-2E54-9AD5-F6EC-1B17BE0B139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900310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EDA0F-8DB0-BB64-7694-ABD4400B4FB6}"/>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3" name="Footer Placeholder 2">
            <a:extLst>
              <a:ext uri="{FF2B5EF4-FFF2-40B4-BE49-F238E27FC236}">
                <a16:creationId xmlns:a16="http://schemas.microsoft.com/office/drawing/2014/main" id="{80CCA721-3C57-944D-264D-C37700C20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6069-79BA-114B-18E6-4F1D5AD70D7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029737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D128-0385-E354-90C0-648AE7F80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21CD0A-BDA5-F9A8-BFAF-34BE61B24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43F56-4D80-0F04-35CF-994DE4D1A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9B695-BFE1-5164-7224-F00EB8C3C1E1}"/>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6" name="Footer Placeholder 5">
            <a:extLst>
              <a:ext uri="{FF2B5EF4-FFF2-40B4-BE49-F238E27FC236}">
                <a16:creationId xmlns:a16="http://schemas.microsoft.com/office/drawing/2014/main" id="{1A6F3534-BF23-29FC-D88B-50CD393D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06497-A288-A802-11AE-88F310871B0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73102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Slide Number Placeholder 5"/>
          <p:cNvSpPr>
            <a:spLocks noGrp="1"/>
          </p:cNvSpPr>
          <p:nvPr>
            <p:ph type="sldNum" sz="quarter" idx="12"/>
          </p:nvPr>
        </p:nvSpPr>
        <p:spPr/>
        <p:txBody>
          <a:bodyPr/>
          <a:lstStyle/>
          <a:p>
            <a:fld id="{9CD8D479-8942-46E8-A226-A4E01F7A105C}" type="slidenum">
              <a:rPr/>
              <a:t>‹#›</a:t>
            </a:fld>
            <a:endParaRP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071110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B9A-F0AC-FA2C-A96B-2B23FB79F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DC4A5-CA36-BE02-4B17-F197CD50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F3B8A-50EA-D764-835E-5AEB7FB7E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A29C2-AB45-DDBC-733A-77D93809A212}"/>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6" name="Footer Placeholder 5">
            <a:extLst>
              <a:ext uri="{FF2B5EF4-FFF2-40B4-BE49-F238E27FC236}">
                <a16:creationId xmlns:a16="http://schemas.microsoft.com/office/drawing/2014/main" id="{13213DB3-1EF2-C711-343F-847CE8959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EAB46-70BF-088A-DC3C-52D8DFA232F6}"/>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864153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1E7A-D799-99E6-E0A4-18F792AE9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E9DCD9-EB7D-BB01-479C-391BA41EA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3F55E-4CDD-FC2A-ACBD-95815F274749}"/>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5" name="Footer Placeholder 4">
            <a:extLst>
              <a:ext uri="{FF2B5EF4-FFF2-40B4-BE49-F238E27FC236}">
                <a16:creationId xmlns:a16="http://schemas.microsoft.com/office/drawing/2014/main" id="{50CA7368-6B6B-42C6-757C-3D9E924C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ECA3C-139B-C447-855A-882D10E736F7}"/>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548937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D9A0C-BE9B-DB44-72D6-2D1E7ECAC7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29F9C-C5CD-6F83-8E0A-9089635CD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9043-81D5-CA49-AD8E-FDB6BC28DC56}"/>
              </a:ext>
            </a:extLst>
          </p:cNvPr>
          <p:cNvSpPr>
            <a:spLocks noGrp="1"/>
          </p:cNvSpPr>
          <p:nvPr>
            <p:ph type="dt" sz="half" idx="10"/>
          </p:nvPr>
        </p:nvSpPr>
        <p:spPr/>
        <p:txBody>
          <a:bodyPr/>
          <a:lstStyle/>
          <a:p>
            <a:fld id="{4B1D85D8-6E76-47B4-BFA2-EA4ED59CC5FF}" type="datetimeFigureOut">
              <a:rPr lang="en-US" smtClean="0"/>
              <a:t>3/2/2025</a:t>
            </a:fld>
            <a:endParaRPr lang="en-US"/>
          </a:p>
        </p:txBody>
      </p:sp>
      <p:sp>
        <p:nvSpPr>
          <p:cNvPr id="5" name="Footer Placeholder 4">
            <a:extLst>
              <a:ext uri="{FF2B5EF4-FFF2-40B4-BE49-F238E27FC236}">
                <a16:creationId xmlns:a16="http://schemas.microsoft.com/office/drawing/2014/main" id="{CDE68036-D7DB-2588-E735-753A110AF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7B0A3-97DD-F1C2-9CD7-08318C496A3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79316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3/2/2025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23493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01366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3/2/2025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052828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4798410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825399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69802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0823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600199" y="2059146"/>
            <a:ext cx="7199696" cy="3886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751777" y="2263913"/>
            <a:ext cx="6949440" cy="3143393"/>
          </a:xfrm>
        </p:spPr>
        <p:txBody>
          <a:bodyPr anchor="b"/>
          <a:lstStyle>
            <a:lvl1pPr>
              <a:defRPr sz="600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751777" y="5381893"/>
            <a:ext cx="6949440" cy="449523"/>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pic>
        <p:nvPicPr>
          <p:cNvPr id="11" name="Picture 10" descr="Closeup of green plants"/>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2059146"/>
            <a:ext cx="1490472" cy="3886200"/>
          </a:xfrm>
          <a:prstGeom prst="rect">
            <a:avLst/>
          </a:prstGeom>
        </p:spPr>
      </p:pic>
      <p:pic>
        <p:nvPicPr>
          <p:cNvPr id="9" name="Picture 8" descr="Waves"/>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8909623" y="2059146"/>
            <a:ext cx="3282696" cy="3886200"/>
          </a:xfrm>
          <a:prstGeom prst="rect">
            <a:avLst/>
          </a:prstGeom>
        </p:spPr>
      </p:pic>
    </p:spTree>
    <p:extLst>
      <p:ext uri="{BB962C8B-B14F-4D97-AF65-F5344CB8AC3E}">
        <p14:creationId xmlns:p14="http://schemas.microsoft.com/office/powerpoint/2010/main" val="1239502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768">
          <p15:clr>
            <a:srgbClr val="FDE53C"/>
          </p15:clr>
        </p15:guide>
        <p15:guide id="2" orient="horz" pos="1296">
          <p15:clr>
            <a:srgbClr val="FDE53C"/>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3/2/2025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3191822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3/2/2025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83599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56019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1667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36035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26973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98274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16310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944395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392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409700" y="1556281"/>
            <a:ext cx="4610099"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172200" y="1556281"/>
            <a:ext cx="4609775" cy="4620682"/>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48016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93873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77710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420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409699" y="1554480"/>
            <a:ext cx="4608576"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09699" y="2434147"/>
            <a:ext cx="4608576"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72200" y="1554480"/>
            <a:ext cx="4610100" cy="823912"/>
          </a:xfrm>
        </p:spPr>
        <p:txBody>
          <a:bodyPr anchor="b">
            <a:normAutofit/>
          </a:bodyPr>
          <a:lstStyle>
            <a:lvl1pPr marL="0" indent="0">
              <a:spcBef>
                <a:spcPts val="0"/>
              </a:spcBef>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34147"/>
            <a:ext cx="4610100" cy="3811271"/>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9" name="Slide Number Placeholder 8"/>
          <p:cNvSpPr>
            <a:spLocks noGrp="1"/>
          </p:cNvSpPr>
          <p:nvPr>
            <p:ph type="sldNum" sz="quarter" idx="12"/>
          </p:nvPr>
        </p:nvSpPr>
        <p:spPr/>
        <p:txBody>
          <a:bodyPr/>
          <a:lstStyle/>
          <a:p>
            <a:fld id="{9CD8D479-8942-46E8-A226-A4E01F7A105C}" type="slidenum">
              <a:rPr/>
              <a:t>‹#›</a:t>
            </a:fld>
            <a:endParaRPr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4209200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5" name="Slide Number Placeholder 4"/>
          <p:cNvSpPr>
            <a:spLocks noGrp="1"/>
          </p:cNvSpPr>
          <p:nvPr>
            <p:ph type="sldNum" sz="quarter" idx="12"/>
          </p:nvPr>
        </p:nvSpPr>
        <p:spPr/>
        <p:txBody>
          <a:bodyPr/>
          <a:lstStyle/>
          <a:p>
            <a:fld id="{9CD8D479-8942-46E8-A226-A4E01F7A105C}" type="slidenum">
              <a:rPr/>
              <a:t>‹#›</a:t>
            </a:fld>
            <a:endParaRP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15611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CD8D479-8942-46E8-A226-A4E01F7A105C}" type="slidenum">
              <a:rPr/>
              <a:t>‹#›</a:t>
            </a:fld>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34169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4" y="919616"/>
            <a:ext cx="4155622" cy="2532888"/>
          </a:xfrm>
        </p:spPr>
        <p:txBody>
          <a:bodyPr anchor="b"/>
          <a:lstStyle>
            <a:lvl1pPr>
              <a:defRPr sz="3200"/>
            </a:lvl1pPr>
          </a:lstStyle>
          <a:p>
            <a:r>
              <a:rPr lang="en-US"/>
              <a:t>Click to edit Master title style</a:t>
            </a:r>
            <a:endParaRPr/>
          </a:p>
        </p:txBody>
      </p:sp>
      <p:sp>
        <p:nvSpPr>
          <p:cNvPr id="3" name="Content Placeholder 2"/>
          <p:cNvSpPr>
            <a:spLocks noGrp="1"/>
          </p:cNvSpPr>
          <p:nvPr>
            <p:ph idx="1"/>
          </p:nvPr>
        </p:nvSpPr>
        <p:spPr>
          <a:xfrm>
            <a:off x="1409699" y="915923"/>
            <a:ext cx="5216979" cy="5065776"/>
          </a:xfrm>
        </p:spPr>
        <p:txBody>
          <a:bodyPr/>
          <a:lstStyle>
            <a:lvl1pPr>
              <a:defRPr sz="22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6682434" y="3502152"/>
            <a:ext cx="4155622" cy="2479548"/>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2491002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435" y="919616"/>
            <a:ext cx="4155622" cy="2532888"/>
          </a:xfrm>
        </p:spPr>
        <p:txBody>
          <a:bodyPr anchor="b"/>
          <a:lstStyle>
            <a:lvl1pPr>
              <a:defRPr sz="3200"/>
            </a:lvl1pPr>
          </a:lstStyle>
          <a:p>
            <a:r>
              <a:rPr lang="en-US"/>
              <a:t>Click to edit Master title style</a:t>
            </a:r>
            <a:endParaRPr dirty="0"/>
          </a:p>
        </p:txBody>
      </p:sp>
      <p:sp>
        <p:nvSpPr>
          <p:cNvPr id="3" name="Picture Placeholder 2" descr="An empty placeholder to add an image. Click on the placeholder and select the image that you wish to add"/>
          <p:cNvSpPr>
            <a:spLocks noGrp="1"/>
          </p:cNvSpPr>
          <p:nvPr>
            <p:ph type="pic" idx="1"/>
          </p:nvPr>
        </p:nvSpPr>
        <p:spPr>
          <a:xfrm>
            <a:off x="0" y="915923"/>
            <a:ext cx="6626677" cy="5065776"/>
          </a:xfrm>
        </p:spPr>
        <p:txBody>
          <a:bodyPr tIns="1371600">
            <a:normAutofit/>
          </a:bodyPr>
          <a:lstStyle>
            <a:lvl1pPr marL="0" indent="0" algn="ctr">
              <a:spcBef>
                <a:spcPts val="0"/>
              </a:spcBef>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682435" y="3502152"/>
            <a:ext cx="4155622" cy="2479547"/>
          </a:xfrm>
        </p:spPr>
        <p:txBody>
          <a:bodyPr>
            <a:norm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9CD8D479-8942-46E8-A226-A4E01F7A105C}" type="slidenum">
              <a:rPr/>
              <a:t>‹#›</a:t>
            </a:fld>
            <a:endParaRP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lvl1pPr>
              <a:defRPr/>
            </a:lvl1pPr>
          </a:lstStyle>
          <a:p>
            <a:r>
              <a:rPr lang="en-US"/>
              <a:t>Natasha K. Bowen, March 23-24, 2018</a:t>
            </a:r>
            <a:endParaRPr lang="en-US" dirty="0"/>
          </a:p>
        </p:txBody>
      </p:sp>
    </p:spTree>
    <p:extLst>
      <p:ext uri="{BB962C8B-B14F-4D97-AF65-F5344CB8AC3E}">
        <p14:creationId xmlns:p14="http://schemas.microsoft.com/office/powerpoint/2010/main" val="1921103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userDrawn="1"/>
        </p:nvSpPr>
        <p:spPr>
          <a:xfrm>
            <a:off x="0" y="6629400"/>
            <a:ext cx="1499616" cy="228600"/>
          </a:xfrm>
          <a:prstGeom prst="rect">
            <a:avLst/>
          </a:prstGeom>
          <a:gradFill>
            <a:gsLst>
              <a:gs pos="0">
                <a:schemeClr val="accent1">
                  <a:lumMod val="15000"/>
                  <a:lumOff val="85000"/>
                </a:schemeClr>
              </a:gs>
              <a:gs pos="100000">
                <a:schemeClr val="accent1">
                  <a:lumMod val="15000"/>
                  <a:lumOff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609344" y="6629400"/>
            <a:ext cx="10582656" cy="228600"/>
          </a:xfrm>
          <a:prstGeom prst="rect">
            <a:avLst/>
          </a:prstGeom>
          <a:gradFill>
            <a:gsLst>
              <a:gs pos="0">
                <a:schemeClr val="accent1">
                  <a:lumMod val="35000"/>
                  <a:lumOff val="65000"/>
                </a:schemeClr>
              </a:gs>
              <a:gs pos="100000">
                <a:schemeClr val="accent1">
                  <a:lumMod val="35000"/>
                  <a:lumOff val="6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solidFill>
                <a:schemeClr val="accent1">
                  <a:lumMod val="75000"/>
                </a:schemeClr>
              </a:solidFill>
            </a:endParaRPr>
          </a:p>
        </p:txBody>
      </p:sp>
      <p:sp>
        <p:nvSpPr>
          <p:cNvPr id="2" name="Title Placeholder 1"/>
          <p:cNvSpPr>
            <a:spLocks noGrp="1"/>
          </p:cNvSpPr>
          <p:nvPr>
            <p:ph type="title"/>
          </p:nvPr>
        </p:nvSpPr>
        <p:spPr>
          <a:xfrm>
            <a:off x="1410026" y="276087"/>
            <a:ext cx="9371949" cy="1183566"/>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410027" y="1566001"/>
            <a:ext cx="9371948" cy="4620682"/>
          </a:xfrm>
          <a:prstGeom prst="rect">
            <a:avLst/>
          </a:prstGeom>
        </p:spPr>
        <p:txBody>
          <a:bodyPr vert="horz" lIns="91440" tIns="45720" rIns="91440" bIns="45720" rtlCol="0">
            <a:normAutofit/>
          </a:bodyPr>
          <a:lstStyle/>
          <a:p>
            <a:pPr lvl="0"/>
            <a:r>
              <a:rPr lang="en-US" dirty="0"/>
              <a:t>E</a:t>
            </a:r>
            <a:r>
              <a:rPr dirty="0"/>
              <a:t>dit Master text styles</a:t>
            </a:r>
          </a:p>
          <a:p>
            <a:pPr lvl="1"/>
            <a:r>
              <a:rPr dirty="0"/>
              <a:t>Second level</a:t>
            </a:r>
          </a:p>
          <a:p>
            <a:pPr lvl="2"/>
            <a:r>
              <a:rPr dirty="0"/>
              <a:t>Third level</a:t>
            </a:r>
          </a:p>
          <a:p>
            <a:pPr lvl="3"/>
            <a:r>
              <a:rPr dirty="0"/>
              <a:t>Fourth level</a:t>
            </a:r>
          </a:p>
          <a:p>
            <a:pPr lvl="4"/>
            <a:r>
              <a:rPr dirty="0"/>
              <a:t>Fifth level</a:t>
            </a:r>
          </a:p>
        </p:txBody>
      </p:sp>
      <p:sp>
        <p:nvSpPr>
          <p:cNvPr id="6" name="Slide Number Placeholder 5"/>
          <p:cNvSpPr>
            <a:spLocks noGrp="1"/>
          </p:cNvSpPr>
          <p:nvPr>
            <p:ph type="sldNum" sz="quarter" idx="4"/>
          </p:nvPr>
        </p:nvSpPr>
        <p:spPr>
          <a:xfrm>
            <a:off x="0" y="6629400"/>
            <a:ext cx="41040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fld id="{9CD8D479-8942-46E8-A226-A4E01F7A105C}" type="slidenum">
              <a:rPr lang="en-US" smtClean="0"/>
              <a:pPr/>
              <a:t>‹#›</a:t>
            </a:fld>
            <a:endParaRPr lang="en-US" dirty="0"/>
          </a:p>
        </p:txBody>
      </p:sp>
      <p:sp>
        <p:nvSpPr>
          <p:cNvPr id="4" name="Date Placeholder 3"/>
          <p:cNvSpPr>
            <a:spLocks noGrp="1"/>
          </p:cNvSpPr>
          <p:nvPr>
            <p:ph type="dt" sz="half" idx="2"/>
          </p:nvPr>
        </p:nvSpPr>
        <p:spPr>
          <a:xfrm>
            <a:off x="453403" y="6629400"/>
            <a:ext cx="1000662" cy="228600"/>
          </a:xfrm>
          <a:prstGeom prst="rect">
            <a:avLst/>
          </a:prstGeom>
        </p:spPr>
        <p:txBody>
          <a:bodyPr vert="horz" lIns="91440" tIns="45720" rIns="91440" bIns="45720" rtlCol="0" anchor="ctr"/>
          <a:lstStyle>
            <a:lvl1pPr algn="r">
              <a:defRPr sz="1100">
                <a:solidFill>
                  <a:schemeClr val="accent1">
                    <a:lumMod val="50000"/>
                  </a:schemeClr>
                </a:solidFill>
              </a:defRPr>
            </a:lvl1pPr>
          </a:lstStyle>
          <a:p>
            <a:endParaRPr lang="en-US" dirty="0"/>
          </a:p>
        </p:txBody>
      </p:sp>
      <p:sp>
        <p:nvSpPr>
          <p:cNvPr id="5" name="Footer Placeholder 4"/>
          <p:cNvSpPr>
            <a:spLocks noGrp="1"/>
          </p:cNvSpPr>
          <p:nvPr>
            <p:ph type="ftr" sz="quarter" idx="3"/>
          </p:nvPr>
        </p:nvSpPr>
        <p:spPr>
          <a:xfrm>
            <a:off x="1637716" y="6629400"/>
            <a:ext cx="9144259" cy="228600"/>
          </a:xfrm>
          <a:prstGeom prst="rect">
            <a:avLst/>
          </a:prstGeom>
        </p:spPr>
        <p:txBody>
          <a:bodyPr vert="horz" lIns="91440" tIns="45720" rIns="91440" bIns="45720" rtlCol="0" anchor="ctr"/>
          <a:lstStyle>
            <a:lvl1pPr algn="l">
              <a:defRPr sz="1100">
                <a:solidFill>
                  <a:schemeClr val="accent1">
                    <a:lumMod val="50000"/>
                  </a:schemeClr>
                </a:solidFill>
              </a:defRPr>
            </a:lvl1pPr>
          </a:lstStyle>
          <a:p>
            <a:r>
              <a:rPr lang="en-US"/>
              <a:t>Natasha K. Bowen, March 23-24, 2018</a:t>
            </a:r>
            <a:endParaRPr lang="en-US" dirty="0"/>
          </a:p>
        </p:txBody>
      </p:sp>
    </p:spTree>
    <p:extLst>
      <p:ext uri="{BB962C8B-B14F-4D97-AF65-F5344CB8AC3E}">
        <p14:creationId xmlns:p14="http://schemas.microsoft.com/office/powerpoint/2010/main" val="413618226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p:titleStyle>
    <p:body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D8A6D-7B95-A31E-006F-9501D18BE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146FD9-F30C-4E0F-3F4E-79E3F5019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D98CB-6EDE-5D92-16A0-E24E86662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1D85D8-6E76-47B4-BFA2-EA4ED59CC5FF}" type="datetimeFigureOut">
              <a:rPr lang="en-US" smtClean="0"/>
              <a:t>3/2/2025</a:t>
            </a:fld>
            <a:endParaRPr lang="en-US"/>
          </a:p>
        </p:txBody>
      </p:sp>
      <p:sp>
        <p:nvSpPr>
          <p:cNvPr id="5" name="Footer Placeholder 4">
            <a:extLst>
              <a:ext uri="{FF2B5EF4-FFF2-40B4-BE49-F238E27FC236}">
                <a16:creationId xmlns:a16="http://schemas.microsoft.com/office/drawing/2014/main" id="{1AF4CAF3-5CF0-0DB3-66E7-53EFD6BA9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622478-B0A9-FC78-2060-41F9F2CC1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DF64BB-1F5A-456E-9C60-A968660B3D82}" type="slidenum">
              <a:rPr lang="en-US" smtClean="0"/>
              <a:t>‹#›</a:t>
            </a:fld>
            <a:endParaRPr lang="en-US"/>
          </a:p>
        </p:txBody>
      </p:sp>
    </p:spTree>
    <p:extLst>
      <p:ext uri="{BB962C8B-B14F-4D97-AF65-F5344CB8AC3E}">
        <p14:creationId xmlns:p14="http://schemas.microsoft.com/office/powerpoint/2010/main" val="260338675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3/2/2025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245471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93113812"/>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tats.oarc.ucla.edu/r/seminars/generalized_linear_regression/" TargetMode="Externa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2" Type="http://schemas.openxmlformats.org/officeDocument/2006/relationships/hyperlink" Target="http://www.processmacro.org/download.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6.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eneralized Linear Models Examples">
            <a:extLst>
              <a:ext uri="{FF2B5EF4-FFF2-40B4-BE49-F238E27FC236}">
                <a16:creationId xmlns:a16="http://schemas.microsoft.com/office/drawing/2014/main" id="{4808AE5E-BDB1-60AD-D05D-F1C496895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327" y="503896"/>
            <a:ext cx="10998820" cy="6186836"/>
          </a:xfrm>
          <a:prstGeom prst="rect">
            <a:avLst/>
          </a:prstGeom>
          <a:ln w="9525"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965A5A-19B4-A77F-875A-CC6E852A5DC0}"/>
              </a:ext>
            </a:extLst>
          </p:cNvPr>
          <p:cNvSpPr txBox="1"/>
          <p:nvPr/>
        </p:nvSpPr>
        <p:spPr>
          <a:xfrm>
            <a:off x="114300" y="0"/>
            <a:ext cx="8092998" cy="400110"/>
          </a:xfrm>
          <a:prstGeom prst="rect">
            <a:avLst/>
          </a:prstGeom>
          <a:noFill/>
        </p:spPr>
        <p:txBody>
          <a:bodyPr wrap="square">
            <a:spAutoFit/>
          </a:bodyPr>
          <a:lstStyle/>
          <a:p>
            <a:r>
              <a:rPr lang="en-US" sz="2000" dirty="0">
                <a:hlinkClick r:id="rId3"/>
              </a:rPr>
              <a:t>Introduction to Generalized Linear Regression Model in R</a:t>
            </a:r>
            <a:endParaRPr lang="en-US" sz="2000" dirty="0"/>
          </a:p>
        </p:txBody>
      </p:sp>
    </p:spTree>
    <p:extLst>
      <p:ext uri="{BB962C8B-B14F-4D97-AF65-F5344CB8AC3E}">
        <p14:creationId xmlns:p14="http://schemas.microsoft.com/office/powerpoint/2010/main" val="299663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E52C-E4F7-26DE-B5A9-AD22E9DE9FCA}"/>
              </a:ext>
            </a:extLst>
          </p:cNvPr>
          <p:cNvSpPr>
            <a:spLocks noGrp="1"/>
          </p:cNvSpPr>
          <p:nvPr>
            <p:ph type="title" idx="4294967295"/>
          </p:nvPr>
        </p:nvSpPr>
        <p:spPr>
          <a:xfrm>
            <a:off x="26068" y="49438"/>
            <a:ext cx="9372600" cy="660784"/>
          </a:xfrm>
        </p:spPr>
        <p:txBody>
          <a:bodyPr/>
          <a:lstStyle/>
          <a:p>
            <a:r>
              <a:rPr lang="en-US" dirty="0">
                <a:solidFill>
                  <a:schemeClr val="tx1"/>
                </a:solidFill>
                <a:latin typeface="Aptos Display" panose="020B0004020202020204" pitchFamily="34" charset="0"/>
              </a:rPr>
              <a:t>Simple Linear Regression (in a diagram)</a:t>
            </a:r>
          </a:p>
        </p:txBody>
      </p:sp>
      <p:sp>
        <p:nvSpPr>
          <p:cNvPr id="6" name="Rectangle 5">
            <a:extLst>
              <a:ext uri="{FF2B5EF4-FFF2-40B4-BE49-F238E27FC236}">
                <a16:creationId xmlns:a16="http://schemas.microsoft.com/office/drawing/2014/main" id="{CAD040EE-FAC4-1B9F-DDC6-0B2C74FF7259}"/>
              </a:ext>
            </a:extLst>
          </p:cNvPr>
          <p:cNvSpPr/>
          <p:nvPr/>
        </p:nvSpPr>
        <p:spPr>
          <a:xfrm>
            <a:off x="3257044" y="1110678"/>
            <a:ext cx="1805940" cy="14717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p>
        </p:txBody>
      </p:sp>
      <p:sp>
        <p:nvSpPr>
          <p:cNvPr id="7" name="Rectangle 6">
            <a:extLst>
              <a:ext uri="{FF2B5EF4-FFF2-40B4-BE49-F238E27FC236}">
                <a16:creationId xmlns:a16="http://schemas.microsoft.com/office/drawing/2014/main" id="{35EC1AB7-1C5D-D94D-1F54-6E03F7A28FEE}"/>
              </a:ext>
            </a:extLst>
          </p:cNvPr>
          <p:cNvSpPr/>
          <p:nvPr/>
        </p:nvSpPr>
        <p:spPr>
          <a:xfrm>
            <a:off x="6786406" y="1145403"/>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p>
        </p:txBody>
      </p:sp>
      <p:cxnSp>
        <p:nvCxnSpPr>
          <p:cNvPr id="8" name="Straight Arrow Connector 7">
            <a:extLst>
              <a:ext uri="{FF2B5EF4-FFF2-40B4-BE49-F238E27FC236}">
                <a16:creationId xmlns:a16="http://schemas.microsoft.com/office/drawing/2014/main" id="{503F96E9-1A8F-F0F8-03FA-2222418CB5B9}"/>
              </a:ext>
            </a:extLst>
          </p:cNvPr>
          <p:cNvCxnSpPr>
            <a:cxnSpLocks/>
            <a:stCxn id="6" idx="3"/>
            <a:endCxn id="7" idx="1"/>
          </p:cNvCxnSpPr>
          <p:nvPr/>
        </p:nvCxnSpPr>
        <p:spPr>
          <a:xfrm flipV="1">
            <a:off x="5062984" y="1836918"/>
            <a:ext cx="1723422" cy="96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B7D29AD-9D7F-4F50-476E-873AABA6F9C9}"/>
              </a:ext>
            </a:extLst>
          </p:cNvPr>
          <p:cNvSpPr txBox="1"/>
          <p:nvPr/>
        </p:nvSpPr>
        <p:spPr>
          <a:xfrm>
            <a:off x="5786505" y="1369992"/>
            <a:ext cx="521368" cy="584775"/>
          </a:xfrm>
          <a:prstGeom prst="rect">
            <a:avLst/>
          </a:prstGeom>
          <a:noFill/>
        </p:spPr>
        <p:txBody>
          <a:bodyPr wrap="square" rtlCol="0">
            <a:spAutoFit/>
          </a:bodyPr>
          <a:lstStyle/>
          <a:p>
            <a:r>
              <a:rPr lang="en-US" sz="3200" b="1" dirty="0"/>
              <a:t>-</a:t>
            </a:r>
            <a:endParaRPr lang="en-US" b="1" dirty="0"/>
          </a:p>
        </p:txBody>
      </p:sp>
      <p:sp>
        <p:nvSpPr>
          <p:cNvPr id="10" name="Rectangle 9">
            <a:extLst>
              <a:ext uri="{FF2B5EF4-FFF2-40B4-BE49-F238E27FC236}">
                <a16:creationId xmlns:a16="http://schemas.microsoft.com/office/drawing/2014/main" id="{22F8A3FE-BF7A-D82A-6A60-5F668C1D7986}"/>
              </a:ext>
            </a:extLst>
          </p:cNvPr>
          <p:cNvSpPr/>
          <p:nvPr/>
        </p:nvSpPr>
        <p:spPr>
          <a:xfrm>
            <a:off x="3493666" y="2713349"/>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Race</a:t>
            </a:r>
          </a:p>
        </p:txBody>
      </p:sp>
      <p:sp>
        <p:nvSpPr>
          <p:cNvPr id="11" name="Rectangle 10">
            <a:extLst>
              <a:ext uri="{FF2B5EF4-FFF2-40B4-BE49-F238E27FC236}">
                <a16:creationId xmlns:a16="http://schemas.microsoft.com/office/drawing/2014/main" id="{B1660CE3-53D9-304C-8228-CAA1FFE9EA05}"/>
              </a:ext>
            </a:extLst>
          </p:cNvPr>
          <p:cNvSpPr/>
          <p:nvPr/>
        </p:nvSpPr>
        <p:spPr>
          <a:xfrm>
            <a:off x="4009841" y="3308687"/>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Age</a:t>
            </a:r>
          </a:p>
        </p:txBody>
      </p:sp>
      <p:sp>
        <p:nvSpPr>
          <p:cNvPr id="12" name="Rectangle 11">
            <a:extLst>
              <a:ext uri="{FF2B5EF4-FFF2-40B4-BE49-F238E27FC236}">
                <a16:creationId xmlns:a16="http://schemas.microsoft.com/office/drawing/2014/main" id="{00DF124D-D675-0625-D5C8-97B44FE9C191}"/>
              </a:ext>
            </a:extLst>
          </p:cNvPr>
          <p:cNvSpPr/>
          <p:nvPr/>
        </p:nvSpPr>
        <p:spPr>
          <a:xfrm>
            <a:off x="4605784" y="3862064"/>
            <a:ext cx="9144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Sex</a:t>
            </a:r>
          </a:p>
        </p:txBody>
      </p:sp>
      <p:cxnSp>
        <p:nvCxnSpPr>
          <p:cNvPr id="14" name="Straight Arrow Connector 13">
            <a:extLst>
              <a:ext uri="{FF2B5EF4-FFF2-40B4-BE49-F238E27FC236}">
                <a16:creationId xmlns:a16="http://schemas.microsoft.com/office/drawing/2014/main" id="{572DD8F0-E1CC-C6E5-9A49-64063354378E}"/>
              </a:ext>
            </a:extLst>
          </p:cNvPr>
          <p:cNvCxnSpPr>
            <a:cxnSpLocks/>
            <a:stCxn id="12" idx="3"/>
            <a:endCxn id="7" idx="1"/>
          </p:cNvCxnSpPr>
          <p:nvPr/>
        </p:nvCxnSpPr>
        <p:spPr>
          <a:xfrm flipV="1">
            <a:off x="5520184" y="1836918"/>
            <a:ext cx="1266222" cy="2482346"/>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6820C6-18D6-09B8-C7FA-BB78C17953C0}"/>
              </a:ext>
            </a:extLst>
          </p:cNvPr>
          <p:cNvCxnSpPr>
            <a:cxnSpLocks/>
            <a:stCxn id="11" idx="3"/>
            <a:endCxn id="7" idx="1"/>
          </p:cNvCxnSpPr>
          <p:nvPr/>
        </p:nvCxnSpPr>
        <p:spPr>
          <a:xfrm flipV="1">
            <a:off x="4924241" y="1836918"/>
            <a:ext cx="1862165" cy="1928969"/>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1084588-B532-3262-F513-04777F80683C}"/>
              </a:ext>
            </a:extLst>
          </p:cNvPr>
          <p:cNvCxnSpPr>
            <a:cxnSpLocks/>
            <a:stCxn id="10" idx="3"/>
            <a:endCxn id="7" idx="1"/>
          </p:cNvCxnSpPr>
          <p:nvPr/>
        </p:nvCxnSpPr>
        <p:spPr>
          <a:xfrm flipV="1">
            <a:off x="4408066" y="1836918"/>
            <a:ext cx="2378340" cy="1333631"/>
          </a:xfrm>
          <a:prstGeom prst="straightConnector1">
            <a:avLst/>
          </a:prstGeom>
          <a:ln w="1905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707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8715-C9AA-46B3-9660-0C21174C336A}"/>
              </a:ext>
            </a:extLst>
          </p:cNvPr>
          <p:cNvSpPr>
            <a:spLocks noGrp="1"/>
          </p:cNvSpPr>
          <p:nvPr>
            <p:ph type="title" idx="4294967295"/>
          </p:nvPr>
        </p:nvSpPr>
        <p:spPr>
          <a:xfrm>
            <a:off x="122664" y="-9644"/>
            <a:ext cx="9372600" cy="729350"/>
          </a:xfrm>
        </p:spPr>
        <p:txBody>
          <a:bodyPr/>
          <a:lstStyle/>
          <a:p>
            <a:r>
              <a:rPr lang="en-US" dirty="0">
                <a:solidFill>
                  <a:schemeClr val="tx1"/>
                </a:solidFill>
                <a:latin typeface="Aptos Display" panose="020B0004020202020204" pitchFamily="34" charset="0"/>
              </a:rPr>
              <a:t>Mediation Model Based on Stress Theory</a:t>
            </a:r>
          </a:p>
        </p:txBody>
      </p:sp>
      <p:sp>
        <p:nvSpPr>
          <p:cNvPr id="5" name="Rectangle 4">
            <a:extLst>
              <a:ext uri="{FF2B5EF4-FFF2-40B4-BE49-F238E27FC236}">
                <a16:creationId xmlns:a16="http://schemas.microsoft.com/office/drawing/2014/main" id="{D1BFF880-24E4-47F1-9C69-4778BBCCF1C4}"/>
              </a:ext>
            </a:extLst>
          </p:cNvPr>
          <p:cNvSpPr/>
          <p:nvPr/>
        </p:nvSpPr>
        <p:spPr>
          <a:xfrm>
            <a:off x="1360750" y="1957231"/>
            <a:ext cx="1805940" cy="14717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schemeClr val="tx1"/>
                </a:solidFill>
                <a:latin typeface="Corbel" panose="020B0503020204020204"/>
              </a:rPr>
              <a:t>X</a:t>
            </a:r>
            <a:endParaRPr lang="en-US" sz="2400" b="0" i="1" u="none" strike="noStrike" kern="1200" cap="none" spc="0" normalizeH="0" baseline="0" noProof="0" dirty="0">
              <a:ln>
                <a:noFill/>
              </a:ln>
              <a:solidFill>
                <a:schemeClr val="tx1"/>
              </a:solidFill>
              <a:effectLst/>
              <a:uLnTx/>
              <a:uFillTx/>
              <a:latin typeface="Corbel" panose="020B0503020204020204"/>
            </a:endParaRPr>
          </a:p>
        </p:txBody>
      </p:sp>
      <p:sp>
        <p:nvSpPr>
          <p:cNvPr id="6" name="Rectangle 5">
            <a:extLst>
              <a:ext uri="{FF2B5EF4-FFF2-40B4-BE49-F238E27FC236}">
                <a16:creationId xmlns:a16="http://schemas.microsoft.com/office/drawing/2014/main" id="{9DDB05ED-06C4-45E9-8A37-B07BD4693252}"/>
              </a:ext>
            </a:extLst>
          </p:cNvPr>
          <p:cNvSpPr/>
          <p:nvPr/>
        </p:nvSpPr>
        <p:spPr>
          <a:xfrm>
            <a:off x="4890112" y="1991956"/>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chemeClr val="tx1"/>
                </a:solidFill>
                <a:effectLst/>
                <a:uLnTx/>
                <a:uFillTx/>
                <a:latin typeface="Corbel" panose="020B0503020204020204"/>
                <a:ea typeface="+mn-ea"/>
                <a:cs typeface="+mn-cs"/>
              </a:rPr>
              <a:t>mediator</a:t>
            </a:r>
          </a:p>
        </p:txBody>
      </p:sp>
      <p:sp>
        <p:nvSpPr>
          <p:cNvPr id="7" name="Rectangle 6">
            <a:extLst>
              <a:ext uri="{FF2B5EF4-FFF2-40B4-BE49-F238E27FC236}">
                <a16:creationId xmlns:a16="http://schemas.microsoft.com/office/drawing/2014/main" id="{97D333AB-3B4E-4244-87F4-15B92B14A027}"/>
              </a:ext>
            </a:extLst>
          </p:cNvPr>
          <p:cNvSpPr/>
          <p:nvPr/>
        </p:nvSpPr>
        <p:spPr>
          <a:xfrm>
            <a:off x="8494612" y="1957231"/>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Social Behavior</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schemeClr val="tx1"/>
                </a:solidFill>
                <a:latin typeface="Corbel" panose="020B0503020204020204"/>
              </a:rPr>
              <a:t>Y</a:t>
            </a:r>
            <a:endParaRPr lang="en-US" sz="2400" b="0" i="1" u="none" strike="noStrike" kern="1200" cap="none" spc="0" normalizeH="0" baseline="0" noProof="0" dirty="0">
              <a:ln>
                <a:noFill/>
              </a:ln>
              <a:solidFill>
                <a:schemeClr val="tx1"/>
              </a:solidFill>
              <a:effectLst/>
              <a:uLnTx/>
              <a:uFillTx/>
              <a:latin typeface="Corbel" panose="020B0503020204020204"/>
            </a:endParaRPr>
          </a:p>
        </p:txBody>
      </p:sp>
      <p:cxnSp>
        <p:nvCxnSpPr>
          <p:cNvPr id="10" name="Straight Arrow Connector 9">
            <a:extLst>
              <a:ext uri="{FF2B5EF4-FFF2-40B4-BE49-F238E27FC236}">
                <a16:creationId xmlns:a16="http://schemas.microsoft.com/office/drawing/2014/main" id="{C0F9B34C-A186-4851-952C-D55387750508}"/>
              </a:ext>
            </a:extLst>
          </p:cNvPr>
          <p:cNvCxnSpPr>
            <a:cxnSpLocks/>
            <a:stCxn id="5" idx="3"/>
            <a:endCxn id="6" idx="1"/>
          </p:cNvCxnSpPr>
          <p:nvPr/>
        </p:nvCxnSpPr>
        <p:spPr>
          <a:xfrm flipV="1">
            <a:off x="3166690" y="2683471"/>
            <a:ext cx="1723422" cy="96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C0FA8C-C658-4B04-A02F-2A984F41F2F7}"/>
              </a:ext>
            </a:extLst>
          </p:cNvPr>
          <p:cNvCxnSpPr>
            <a:cxnSpLocks/>
          </p:cNvCxnSpPr>
          <p:nvPr/>
        </p:nvCxnSpPr>
        <p:spPr>
          <a:xfrm>
            <a:off x="6748040" y="2739559"/>
            <a:ext cx="17234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EAA97BA-CE81-4B2E-898B-7BEF29BFDA49}"/>
              </a:ext>
            </a:extLst>
          </p:cNvPr>
          <p:cNvSpPr txBox="1"/>
          <p:nvPr/>
        </p:nvSpPr>
        <p:spPr>
          <a:xfrm>
            <a:off x="760143" y="4212817"/>
            <a:ext cx="10671714"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Parenting by mother with no partner is associated with preschooler’s lower school readiness</a:t>
            </a:r>
            <a:r>
              <a:rPr lang="en-US" sz="2000" dirty="0">
                <a:solidFill>
                  <a:prstClr val="black"/>
                </a:solidFill>
                <a:latin typeface="Calibri" panose="020F0502020204030204" pitchFamily="34" charset="0"/>
                <a:ea typeface="Calibri" panose="020F0502020204030204" pitchFamily="34" charset="0"/>
                <a:cs typeface="Calibri" panose="020F0502020204030204" pitchFamily="34" charset="0"/>
              </a:rPr>
              <a:t> as measured by social behavior.</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The relationship is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explained</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by the effects on mothers of the stress of a nonresident parenting partner. The stress is hypothesized to lead to less supportive parenting, which in turns affects children’s social behavior.</a:t>
            </a:r>
          </a:p>
        </p:txBody>
      </p:sp>
    </p:spTree>
    <p:extLst>
      <p:ext uri="{BB962C8B-B14F-4D97-AF65-F5344CB8AC3E}">
        <p14:creationId xmlns:p14="http://schemas.microsoft.com/office/powerpoint/2010/main" val="667536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F8715-C9AA-46B3-9660-0C21174C336A}"/>
              </a:ext>
            </a:extLst>
          </p:cNvPr>
          <p:cNvSpPr>
            <a:spLocks noGrp="1"/>
          </p:cNvSpPr>
          <p:nvPr>
            <p:ph type="title" idx="4294967295"/>
          </p:nvPr>
        </p:nvSpPr>
        <p:spPr>
          <a:xfrm>
            <a:off x="0" y="1"/>
            <a:ext cx="9372600" cy="681442"/>
          </a:xfrm>
          <a:ln>
            <a:solidFill>
              <a:schemeClr val="tx1"/>
            </a:solidFill>
          </a:ln>
        </p:spPr>
        <p:txBody>
          <a:bodyPr/>
          <a:lstStyle/>
          <a:p>
            <a:r>
              <a:rPr lang="en-US" dirty="0">
                <a:solidFill>
                  <a:schemeClr val="tx1"/>
                </a:solidFill>
                <a:latin typeface="Aptos Display" panose="020B0004020202020204" pitchFamily="34" charset="0"/>
              </a:rPr>
              <a:t>Mediation Model Based on Stress Theory</a:t>
            </a:r>
          </a:p>
        </p:txBody>
      </p:sp>
      <p:grpSp>
        <p:nvGrpSpPr>
          <p:cNvPr id="30" name="Group 29">
            <a:extLst>
              <a:ext uri="{FF2B5EF4-FFF2-40B4-BE49-F238E27FC236}">
                <a16:creationId xmlns:a16="http://schemas.microsoft.com/office/drawing/2014/main" id="{0ABD2150-C33B-4C34-B000-0A984056DE89}"/>
              </a:ext>
            </a:extLst>
          </p:cNvPr>
          <p:cNvGrpSpPr/>
          <p:nvPr/>
        </p:nvGrpSpPr>
        <p:grpSpPr>
          <a:xfrm>
            <a:off x="1637716" y="1820626"/>
            <a:ext cx="8317846" cy="3533758"/>
            <a:chOff x="1425843" y="2012000"/>
            <a:chExt cx="8317846" cy="3533758"/>
          </a:xfrm>
        </p:grpSpPr>
        <p:grpSp>
          <p:nvGrpSpPr>
            <p:cNvPr id="26" name="Group 25">
              <a:extLst>
                <a:ext uri="{FF2B5EF4-FFF2-40B4-BE49-F238E27FC236}">
                  <a16:creationId xmlns:a16="http://schemas.microsoft.com/office/drawing/2014/main" id="{103B9EC9-1624-475F-B2B1-B19D0D63846C}"/>
                </a:ext>
              </a:extLst>
            </p:cNvPr>
            <p:cNvGrpSpPr/>
            <p:nvPr/>
          </p:nvGrpSpPr>
          <p:grpSpPr>
            <a:xfrm>
              <a:off x="2328813" y="2012000"/>
              <a:ext cx="7414876" cy="3533758"/>
              <a:chOff x="2364815" y="1620628"/>
              <a:chExt cx="7414876" cy="3366440"/>
            </a:xfrm>
          </p:grpSpPr>
          <p:sp>
            <p:nvSpPr>
              <p:cNvPr id="6" name="Rectangle 5">
                <a:extLst>
                  <a:ext uri="{FF2B5EF4-FFF2-40B4-BE49-F238E27FC236}">
                    <a16:creationId xmlns:a16="http://schemas.microsoft.com/office/drawing/2014/main" id="{9DDB05ED-06C4-45E9-8A37-B07BD4693252}"/>
                  </a:ext>
                </a:extLst>
              </p:cNvPr>
              <p:cNvSpPr/>
              <p:nvPr/>
            </p:nvSpPr>
            <p:spPr>
              <a:xfrm>
                <a:off x="4699322" y="1620628"/>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chemeClr val="tx1"/>
                    </a:solidFill>
                    <a:effectLst/>
                    <a:uLnTx/>
                    <a:uFillTx/>
                    <a:latin typeface="Corbel" panose="020B0503020204020204"/>
                    <a:ea typeface="+mn-ea"/>
                    <a:cs typeface="+mn-cs"/>
                  </a:rPr>
                  <a:t>mediator</a:t>
                </a:r>
              </a:p>
            </p:txBody>
          </p:sp>
          <p:sp>
            <p:nvSpPr>
              <p:cNvPr id="7" name="Rectangle 6">
                <a:extLst>
                  <a:ext uri="{FF2B5EF4-FFF2-40B4-BE49-F238E27FC236}">
                    <a16:creationId xmlns:a16="http://schemas.microsoft.com/office/drawing/2014/main" id="{97D333AB-3B4E-4244-87F4-15B92B14A027}"/>
                  </a:ext>
                </a:extLst>
              </p:cNvPr>
              <p:cNvSpPr/>
              <p:nvPr/>
            </p:nvSpPr>
            <p:spPr>
              <a:xfrm>
                <a:off x="7973751" y="3604038"/>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Social Behavior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y</a:t>
                </a:r>
              </a:p>
            </p:txBody>
          </p:sp>
          <p:cxnSp>
            <p:nvCxnSpPr>
              <p:cNvPr id="10" name="Straight Arrow Connector 9">
                <a:extLst>
                  <a:ext uri="{FF2B5EF4-FFF2-40B4-BE49-F238E27FC236}">
                    <a16:creationId xmlns:a16="http://schemas.microsoft.com/office/drawing/2014/main" id="{C0F9B34C-A186-4851-952C-D55387750508}"/>
                  </a:ext>
                </a:extLst>
              </p:cNvPr>
              <p:cNvCxnSpPr>
                <a:cxnSpLocks/>
              </p:cNvCxnSpPr>
              <p:nvPr/>
            </p:nvCxnSpPr>
            <p:spPr>
              <a:xfrm>
                <a:off x="3267785" y="4191384"/>
                <a:ext cx="470596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1C0FA8C-C658-4B04-A02F-2A984F41F2F7}"/>
                  </a:ext>
                </a:extLst>
              </p:cNvPr>
              <p:cNvCxnSpPr>
                <a:cxnSpLocks/>
                <a:endCxn id="7" idx="0"/>
              </p:cNvCxnSpPr>
              <p:nvPr/>
            </p:nvCxnSpPr>
            <p:spPr>
              <a:xfrm>
                <a:off x="6522141" y="2206392"/>
                <a:ext cx="2354580" cy="13976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AE4EAE5-32C3-4083-8D29-FFB50B44C573}"/>
                  </a:ext>
                </a:extLst>
              </p:cNvPr>
              <p:cNvCxnSpPr>
                <a:cxnSpLocks/>
                <a:stCxn id="27" idx="0"/>
              </p:cNvCxnSpPr>
              <p:nvPr/>
            </p:nvCxnSpPr>
            <p:spPr>
              <a:xfrm flipV="1">
                <a:off x="2364815" y="2114312"/>
                <a:ext cx="2317628" cy="120524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E3972CD-4A96-470A-8E12-E1DB32672E2F}"/>
                  </a:ext>
                </a:extLst>
              </p:cNvPr>
              <p:cNvCxnSpPr>
                <a:cxnSpLocks/>
              </p:cNvCxnSpPr>
              <p:nvPr/>
            </p:nvCxnSpPr>
            <p:spPr>
              <a:xfrm>
                <a:off x="3267785" y="4426153"/>
                <a:ext cx="4742619" cy="0"/>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CB1C89-E138-42C2-AB1A-4B781885F911}"/>
                  </a:ext>
                </a:extLst>
              </p:cNvPr>
              <p:cNvSpPr txBox="1"/>
              <p:nvPr/>
            </p:nvSpPr>
            <p:spPr>
              <a:xfrm>
                <a:off x="4677518" y="3748350"/>
                <a:ext cx="1827744" cy="351845"/>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orbel" panose="020B0503020204020204"/>
                    <a:ea typeface="+mn-ea"/>
                    <a:cs typeface="+mn-cs"/>
                  </a:rPr>
                  <a:t>Partial mediation</a:t>
                </a:r>
              </a:p>
            </p:txBody>
          </p:sp>
          <p:sp>
            <p:nvSpPr>
              <p:cNvPr id="25" name="TextBox 24">
                <a:extLst>
                  <a:ext uri="{FF2B5EF4-FFF2-40B4-BE49-F238E27FC236}">
                    <a16:creationId xmlns:a16="http://schemas.microsoft.com/office/drawing/2014/main" id="{AE873BE3-529C-4560-A785-09641D11F22A}"/>
                  </a:ext>
                </a:extLst>
              </p:cNvPr>
              <p:cNvSpPr txBox="1"/>
              <p:nvPr/>
            </p:nvSpPr>
            <p:spPr>
              <a:xfrm>
                <a:off x="4816979" y="4511620"/>
                <a:ext cx="1548822" cy="351845"/>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orbel" panose="020B0503020204020204"/>
                    <a:ea typeface="+mn-ea"/>
                    <a:cs typeface="+mn-cs"/>
                  </a:rPr>
                  <a:t>Full mediation</a:t>
                </a:r>
              </a:p>
            </p:txBody>
          </p:sp>
        </p:grpSp>
        <p:sp>
          <p:nvSpPr>
            <p:cNvPr id="27" name="Rectangle 26">
              <a:extLst>
                <a:ext uri="{FF2B5EF4-FFF2-40B4-BE49-F238E27FC236}">
                  <a16:creationId xmlns:a16="http://schemas.microsoft.com/office/drawing/2014/main" id="{E176A775-119B-4FC1-8F20-DFF2DB7D702F}"/>
                </a:ext>
              </a:extLst>
            </p:cNvPr>
            <p:cNvSpPr/>
            <p:nvPr/>
          </p:nvSpPr>
          <p:spPr>
            <a:xfrm>
              <a:off x="1425843" y="3795364"/>
              <a:ext cx="1805940" cy="15857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Nonresident Partner </a:t>
              </a:r>
              <a:endParaRPr kumimoji="0" lang="en-US" sz="2400" b="0" i="0" u="none" strike="noStrike" kern="1200" cap="none" spc="0" normalizeH="0" baseline="0" noProof="0" dirty="0">
                <a:ln>
                  <a:solidFill>
                    <a:sysClr val="windowText" lastClr="000000"/>
                  </a:solidFill>
                </a:ln>
                <a:solidFill>
                  <a:schemeClr val="tx1"/>
                </a:solidFill>
                <a:effectLst/>
                <a:uLnTx/>
                <a:uFillTx/>
                <a:latin typeface="Corbel" panose="020B050302020402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solidFill>
                  <a:effectLst/>
                  <a:uLnTx/>
                  <a:uFillTx/>
                  <a:latin typeface="Corbel" panose="020B0503020204020204"/>
                  <a:ea typeface="+mn-ea"/>
                  <a:cs typeface="+mn-cs"/>
                </a:rPr>
                <a:t>x</a:t>
              </a:r>
            </a:p>
          </p:txBody>
        </p:sp>
      </p:grpSp>
      <p:sp>
        <p:nvSpPr>
          <p:cNvPr id="31" name="TextBox 30">
            <a:extLst>
              <a:ext uri="{FF2B5EF4-FFF2-40B4-BE49-F238E27FC236}">
                <a16:creationId xmlns:a16="http://schemas.microsoft.com/office/drawing/2014/main" id="{6B0B69F0-2FB1-4266-BE59-651C2AEDFB66}"/>
              </a:ext>
            </a:extLst>
          </p:cNvPr>
          <p:cNvSpPr txBox="1"/>
          <p:nvPr/>
        </p:nvSpPr>
        <p:spPr>
          <a:xfrm>
            <a:off x="3188373" y="5807226"/>
            <a:ext cx="5168403" cy="369332"/>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Corbel" panose="020B0503020204020204"/>
                <a:ea typeface="+mn-ea"/>
                <a:cs typeface="+mn-cs"/>
              </a:rPr>
              <a:t>The dotted line indicates no significant direct effect. </a:t>
            </a:r>
          </a:p>
        </p:txBody>
      </p:sp>
    </p:spTree>
    <p:extLst>
      <p:ext uri="{BB962C8B-B14F-4D97-AF65-F5344CB8AC3E}">
        <p14:creationId xmlns:p14="http://schemas.microsoft.com/office/powerpoint/2010/main" val="95182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FBABFDC-CCA8-41A2-A5CA-43BC06F74399}"/>
              </a:ext>
            </a:extLst>
          </p:cNvPr>
          <p:cNvSpPr/>
          <p:nvPr/>
        </p:nvSpPr>
        <p:spPr>
          <a:xfrm>
            <a:off x="3030657" y="414372"/>
            <a:ext cx="1805940" cy="14717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p>
        </p:txBody>
      </p:sp>
      <p:sp>
        <p:nvSpPr>
          <p:cNvPr id="7" name="Rectangle 6">
            <a:extLst>
              <a:ext uri="{FF2B5EF4-FFF2-40B4-BE49-F238E27FC236}">
                <a16:creationId xmlns:a16="http://schemas.microsoft.com/office/drawing/2014/main" id="{637A57E5-70BC-2A56-91AB-121CA697A91C}"/>
              </a:ext>
            </a:extLst>
          </p:cNvPr>
          <p:cNvSpPr/>
          <p:nvPr/>
        </p:nvSpPr>
        <p:spPr>
          <a:xfrm>
            <a:off x="6560019" y="449097"/>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p>
        </p:txBody>
      </p:sp>
      <p:cxnSp>
        <p:nvCxnSpPr>
          <p:cNvPr id="8" name="Straight Arrow Connector 7">
            <a:extLst>
              <a:ext uri="{FF2B5EF4-FFF2-40B4-BE49-F238E27FC236}">
                <a16:creationId xmlns:a16="http://schemas.microsoft.com/office/drawing/2014/main" id="{920D5306-A26E-1EDD-6918-1DC8328FDC1D}"/>
              </a:ext>
            </a:extLst>
          </p:cNvPr>
          <p:cNvCxnSpPr>
            <a:cxnSpLocks/>
            <a:stCxn id="6" idx="3"/>
            <a:endCxn id="7" idx="1"/>
          </p:cNvCxnSpPr>
          <p:nvPr/>
        </p:nvCxnSpPr>
        <p:spPr>
          <a:xfrm flipV="1">
            <a:off x="4836597" y="1140612"/>
            <a:ext cx="1723422" cy="96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726C513-8A91-4061-7295-D5313B4D20F7}"/>
              </a:ext>
            </a:extLst>
          </p:cNvPr>
          <p:cNvSpPr txBox="1"/>
          <p:nvPr/>
        </p:nvSpPr>
        <p:spPr>
          <a:xfrm>
            <a:off x="5560118" y="673686"/>
            <a:ext cx="521368" cy="584775"/>
          </a:xfrm>
          <a:prstGeom prst="rect">
            <a:avLst/>
          </a:prstGeom>
          <a:noFill/>
          <a:ln>
            <a:noFill/>
          </a:ln>
        </p:spPr>
        <p:txBody>
          <a:bodyPr wrap="square" rtlCol="0">
            <a:spAutoFit/>
          </a:bodyPr>
          <a:lstStyle/>
          <a:p>
            <a:r>
              <a:rPr lang="en-US" sz="3200" b="1" dirty="0"/>
              <a:t>-</a:t>
            </a:r>
            <a:endParaRPr lang="en-US" b="1" dirty="0"/>
          </a:p>
        </p:txBody>
      </p:sp>
      <p:sp>
        <p:nvSpPr>
          <p:cNvPr id="10" name="TextBox 9">
            <a:extLst>
              <a:ext uri="{FF2B5EF4-FFF2-40B4-BE49-F238E27FC236}">
                <a16:creationId xmlns:a16="http://schemas.microsoft.com/office/drawing/2014/main" id="{DB35EAF1-BF42-CD38-7E70-5DFF3B9E7109}"/>
              </a:ext>
            </a:extLst>
          </p:cNvPr>
          <p:cNvSpPr txBox="1"/>
          <p:nvPr/>
        </p:nvSpPr>
        <p:spPr>
          <a:xfrm>
            <a:off x="5375203" y="1217701"/>
            <a:ext cx="837089" cy="369332"/>
          </a:xfrm>
          <a:prstGeom prst="rect">
            <a:avLst/>
          </a:prstGeom>
          <a:noFill/>
          <a:ln>
            <a:noFill/>
          </a:ln>
        </p:spPr>
        <p:txBody>
          <a:bodyPr wrap="none" rtlCol="0">
            <a:spAutoFit/>
          </a:bodyPr>
          <a:lstStyle/>
          <a:p>
            <a:r>
              <a:rPr lang="en-US" dirty="0"/>
              <a:t>P&lt;.001</a:t>
            </a:r>
          </a:p>
        </p:txBody>
      </p:sp>
      <p:sp>
        <p:nvSpPr>
          <p:cNvPr id="11" name="Rectangle 10">
            <a:extLst>
              <a:ext uri="{FF2B5EF4-FFF2-40B4-BE49-F238E27FC236}">
                <a16:creationId xmlns:a16="http://schemas.microsoft.com/office/drawing/2014/main" id="{CDA3B698-BA0B-2E12-4C6F-F8753FB467CE}"/>
              </a:ext>
            </a:extLst>
          </p:cNvPr>
          <p:cNvSpPr/>
          <p:nvPr/>
        </p:nvSpPr>
        <p:spPr>
          <a:xfrm>
            <a:off x="1287453" y="4641671"/>
            <a:ext cx="1805940" cy="147176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p>
        </p:txBody>
      </p:sp>
      <p:sp>
        <p:nvSpPr>
          <p:cNvPr id="12" name="Rectangle 11">
            <a:extLst>
              <a:ext uri="{FF2B5EF4-FFF2-40B4-BE49-F238E27FC236}">
                <a16:creationId xmlns:a16="http://schemas.microsoft.com/office/drawing/2014/main" id="{42AE050E-1BC5-F166-919A-4248DA97AB33}"/>
              </a:ext>
            </a:extLst>
          </p:cNvPr>
          <p:cNvSpPr/>
          <p:nvPr/>
        </p:nvSpPr>
        <p:spPr>
          <a:xfrm>
            <a:off x="5212781" y="2498014"/>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mediator</a:t>
            </a:r>
          </a:p>
        </p:txBody>
      </p:sp>
      <p:sp>
        <p:nvSpPr>
          <p:cNvPr id="13" name="Rectangle 12">
            <a:extLst>
              <a:ext uri="{FF2B5EF4-FFF2-40B4-BE49-F238E27FC236}">
                <a16:creationId xmlns:a16="http://schemas.microsoft.com/office/drawing/2014/main" id="{720B121D-60E5-1C65-A8D6-31A3158EE647}"/>
              </a:ext>
            </a:extLst>
          </p:cNvPr>
          <p:cNvSpPr/>
          <p:nvPr/>
        </p:nvSpPr>
        <p:spPr>
          <a:xfrm>
            <a:off x="9331190" y="4641671"/>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p>
        </p:txBody>
      </p:sp>
      <p:cxnSp>
        <p:nvCxnSpPr>
          <p:cNvPr id="15" name="Straight Arrow Connector 14">
            <a:extLst>
              <a:ext uri="{FF2B5EF4-FFF2-40B4-BE49-F238E27FC236}">
                <a16:creationId xmlns:a16="http://schemas.microsoft.com/office/drawing/2014/main" id="{FF5EDF2D-4B55-82FE-D67D-10AD14025EC4}"/>
              </a:ext>
            </a:extLst>
          </p:cNvPr>
          <p:cNvCxnSpPr>
            <a:cxnSpLocks/>
            <a:stCxn id="12" idx="3"/>
            <a:endCxn id="13" idx="1"/>
          </p:cNvCxnSpPr>
          <p:nvPr/>
        </p:nvCxnSpPr>
        <p:spPr>
          <a:xfrm>
            <a:off x="7018721" y="3189529"/>
            <a:ext cx="2312469" cy="21436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D77FA1F-3DAF-9903-5D8B-8423F90AAEA4}"/>
              </a:ext>
            </a:extLst>
          </p:cNvPr>
          <p:cNvCxnSpPr>
            <a:cxnSpLocks/>
            <a:stCxn id="11" idx="3"/>
            <a:endCxn id="13" idx="1"/>
          </p:cNvCxnSpPr>
          <p:nvPr/>
        </p:nvCxnSpPr>
        <p:spPr>
          <a:xfrm flipV="1">
            <a:off x="3093393" y="5333186"/>
            <a:ext cx="6237797" cy="443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149CC59-4FED-21E1-C0E5-8A6C30908EF1}"/>
              </a:ext>
            </a:extLst>
          </p:cNvPr>
          <p:cNvSpPr txBox="1"/>
          <p:nvPr/>
        </p:nvSpPr>
        <p:spPr>
          <a:xfrm>
            <a:off x="5854377" y="5348056"/>
            <a:ext cx="705642" cy="369332"/>
          </a:xfrm>
          <a:prstGeom prst="rect">
            <a:avLst/>
          </a:prstGeom>
          <a:noFill/>
          <a:ln>
            <a:noFill/>
          </a:ln>
        </p:spPr>
        <p:txBody>
          <a:bodyPr wrap="none" rtlCol="0">
            <a:spAutoFit/>
          </a:bodyPr>
          <a:lstStyle/>
          <a:p>
            <a:r>
              <a:rPr lang="en-US" dirty="0"/>
              <a:t>P&lt;.57</a:t>
            </a:r>
          </a:p>
        </p:txBody>
      </p:sp>
      <p:sp>
        <p:nvSpPr>
          <p:cNvPr id="25" name="TextBox 24">
            <a:extLst>
              <a:ext uri="{FF2B5EF4-FFF2-40B4-BE49-F238E27FC236}">
                <a16:creationId xmlns:a16="http://schemas.microsoft.com/office/drawing/2014/main" id="{A26E5ACE-54F3-AF0E-6CD4-5943AABB3AA8}"/>
              </a:ext>
            </a:extLst>
          </p:cNvPr>
          <p:cNvSpPr txBox="1"/>
          <p:nvPr/>
        </p:nvSpPr>
        <p:spPr>
          <a:xfrm>
            <a:off x="7756410" y="3696378"/>
            <a:ext cx="837089" cy="369332"/>
          </a:xfrm>
          <a:prstGeom prst="rect">
            <a:avLst/>
          </a:prstGeom>
          <a:noFill/>
          <a:ln>
            <a:noFill/>
          </a:ln>
        </p:spPr>
        <p:txBody>
          <a:bodyPr wrap="none" rtlCol="0">
            <a:spAutoFit/>
          </a:bodyPr>
          <a:lstStyle/>
          <a:p>
            <a:r>
              <a:rPr lang="en-US" dirty="0"/>
              <a:t>P&lt;.001</a:t>
            </a:r>
          </a:p>
        </p:txBody>
      </p:sp>
      <p:cxnSp>
        <p:nvCxnSpPr>
          <p:cNvPr id="32" name="Straight Arrow Connector 31">
            <a:extLst>
              <a:ext uri="{FF2B5EF4-FFF2-40B4-BE49-F238E27FC236}">
                <a16:creationId xmlns:a16="http://schemas.microsoft.com/office/drawing/2014/main" id="{07162B07-0568-9DCB-69FB-E3A5AB03B4DB}"/>
              </a:ext>
            </a:extLst>
          </p:cNvPr>
          <p:cNvCxnSpPr>
            <a:cxnSpLocks/>
            <a:endCxn id="12" idx="1"/>
          </p:cNvCxnSpPr>
          <p:nvPr/>
        </p:nvCxnSpPr>
        <p:spPr>
          <a:xfrm flipV="1">
            <a:off x="3119825" y="3189529"/>
            <a:ext cx="2092956" cy="216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59900D6-C265-A220-D901-B9E5994547AC}"/>
              </a:ext>
            </a:extLst>
          </p:cNvPr>
          <p:cNvSpPr txBox="1"/>
          <p:nvPr/>
        </p:nvSpPr>
        <p:spPr>
          <a:xfrm>
            <a:off x="263769" y="414372"/>
            <a:ext cx="1723549" cy="400110"/>
          </a:xfrm>
          <a:prstGeom prst="rect">
            <a:avLst/>
          </a:prstGeom>
          <a:noFill/>
        </p:spPr>
        <p:txBody>
          <a:bodyPr wrap="non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Full or partial?</a:t>
            </a:r>
          </a:p>
        </p:txBody>
      </p:sp>
    </p:spTree>
    <p:extLst>
      <p:ext uri="{BB962C8B-B14F-4D97-AF65-F5344CB8AC3E}">
        <p14:creationId xmlns:p14="http://schemas.microsoft.com/office/powerpoint/2010/main" val="1883317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13ED9E-3583-4D8A-9EB6-82857F77FF3C}"/>
              </a:ext>
            </a:extLst>
          </p:cNvPr>
          <p:cNvSpPr txBox="1"/>
          <p:nvPr/>
        </p:nvSpPr>
        <p:spPr>
          <a:xfrm>
            <a:off x="220584" y="784698"/>
            <a:ext cx="3312600"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Regression equations have only one dependent variable. We can’t test a mediation model in one analysis because two variables are dependent in the figure.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Which variables are dependent variables in the model (which are predicted by other variables)?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Which variable is both 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predictor and a predicted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Variable in the figure?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grpSp>
        <p:nvGrpSpPr>
          <p:cNvPr id="13" name="Group 12">
            <a:extLst>
              <a:ext uri="{FF2B5EF4-FFF2-40B4-BE49-F238E27FC236}">
                <a16:creationId xmlns:a16="http://schemas.microsoft.com/office/drawing/2014/main" id="{CEE1B8DF-39D0-463A-8F15-3DE95C868D21}"/>
              </a:ext>
            </a:extLst>
          </p:cNvPr>
          <p:cNvGrpSpPr/>
          <p:nvPr/>
        </p:nvGrpSpPr>
        <p:grpSpPr>
          <a:xfrm>
            <a:off x="3727558" y="1092502"/>
            <a:ext cx="8036978" cy="3443133"/>
            <a:chOff x="1742713" y="1620628"/>
            <a:chExt cx="8036978" cy="3443133"/>
          </a:xfrm>
        </p:grpSpPr>
        <p:sp>
          <p:nvSpPr>
            <p:cNvPr id="14" name="Rectangle 13">
              <a:extLst>
                <a:ext uri="{FF2B5EF4-FFF2-40B4-BE49-F238E27FC236}">
                  <a16:creationId xmlns:a16="http://schemas.microsoft.com/office/drawing/2014/main" id="{06ECBAB3-6861-40F6-A4CF-E1B4A4D8F535}"/>
                </a:ext>
              </a:extLst>
            </p:cNvPr>
            <p:cNvSpPr/>
            <p:nvPr/>
          </p:nvSpPr>
          <p:spPr>
            <a:xfrm>
              <a:off x="1742713" y="3680731"/>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Nonresident Partner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(stressor)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p>
          </p:txBody>
        </p:sp>
        <p:sp>
          <p:nvSpPr>
            <p:cNvPr id="15" name="Rectangle 14">
              <a:extLst>
                <a:ext uri="{FF2B5EF4-FFF2-40B4-BE49-F238E27FC236}">
                  <a16:creationId xmlns:a16="http://schemas.microsoft.com/office/drawing/2014/main" id="{DB51AF23-47FC-4366-8A8E-2FF87F78DEF3}"/>
                </a:ext>
              </a:extLst>
            </p:cNvPr>
            <p:cNvSpPr/>
            <p:nvPr/>
          </p:nvSpPr>
          <p:spPr>
            <a:xfrm>
              <a:off x="4664597" y="1620628"/>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Supportive Mothering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mediator</a:t>
              </a:r>
            </a:p>
          </p:txBody>
        </p:sp>
        <p:sp>
          <p:nvSpPr>
            <p:cNvPr id="16" name="Rectangle 15">
              <a:extLst>
                <a:ext uri="{FF2B5EF4-FFF2-40B4-BE49-F238E27FC236}">
                  <a16:creationId xmlns:a16="http://schemas.microsoft.com/office/drawing/2014/main" id="{0EE8EF81-435D-4499-AD56-77411002B026}"/>
                </a:ext>
              </a:extLst>
            </p:cNvPr>
            <p:cNvSpPr/>
            <p:nvPr/>
          </p:nvSpPr>
          <p:spPr>
            <a:xfrm>
              <a:off x="7973751" y="3604038"/>
              <a:ext cx="1805940" cy="1383030"/>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p>
          </p:txBody>
        </p:sp>
        <p:cxnSp>
          <p:nvCxnSpPr>
            <p:cNvPr id="17" name="Straight Arrow Connector 16">
              <a:extLst>
                <a:ext uri="{FF2B5EF4-FFF2-40B4-BE49-F238E27FC236}">
                  <a16:creationId xmlns:a16="http://schemas.microsoft.com/office/drawing/2014/main" id="{E9279824-399B-4C4F-BA39-7B3ED37EAD6F}"/>
                </a:ext>
              </a:extLst>
            </p:cNvPr>
            <p:cNvCxnSpPr>
              <a:cxnSpLocks/>
            </p:cNvCxnSpPr>
            <p:nvPr/>
          </p:nvCxnSpPr>
          <p:spPr>
            <a:xfrm>
              <a:off x="3574454" y="4191384"/>
              <a:ext cx="439929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AFCE396-4713-4B39-B0FF-E51986F9EFB0}"/>
                </a:ext>
              </a:extLst>
            </p:cNvPr>
            <p:cNvCxnSpPr>
              <a:cxnSpLocks/>
              <a:endCxn id="16" idx="0"/>
            </p:cNvCxnSpPr>
            <p:nvPr/>
          </p:nvCxnSpPr>
          <p:spPr>
            <a:xfrm>
              <a:off x="6522141" y="2206392"/>
              <a:ext cx="2354580" cy="139764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E60974-1A71-4AEE-A109-5B6E6E72CC0C}"/>
                </a:ext>
              </a:extLst>
            </p:cNvPr>
            <p:cNvCxnSpPr>
              <a:cxnSpLocks/>
            </p:cNvCxnSpPr>
            <p:nvPr/>
          </p:nvCxnSpPr>
          <p:spPr>
            <a:xfrm flipV="1">
              <a:off x="2484312" y="2268638"/>
              <a:ext cx="2180285" cy="14252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95124F3-EA3F-4C90-80A4-360548BEC9DA}"/>
                </a:ext>
              </a:extLst>
            </p:cNvPr>
            <p:cNvCxnSpPr>
              <a:cxnSpLocks/>
            </p:cNvCxnSpPr>
            <p:nvPr/>
          </p:nvCxnSpPr>
          <p:spPr>
            <a:xfrm>
              <a:off x="3574454" y="4426153"/>
              <a:ext cx="4435950" cy="0"/>
            </a:xfrm>
            <a:prstGeom prst="straightConnector1">
              <a:avLst/>
            </a:prstGeom>
            <a:ln w="571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CE88391-91A3-4D5E-BCE5-62959E30896B}"/>
                </a:ext>
              </a:extLst>
            </p:cNvPr>
            <p:cNvSpPr txBox="1"/>
            <p:nvPr/>
          </p:nvSpPr>
          <p:spPr>
            <a:xfrm>
              <a:off x="4734333" y="3790426"/>
              <a:ext cx="18277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Partial mediation</a:t>
              </a:r>
            </a:p>
          </p:txBody>
        </p:sp>
        <p:sp>
          <p:nvSpPr>
            <p:cNvPr id="26" name="TextBox 25">
              <a:extLst>
                <a:ext uri="{FF2B5EF4-FFF2-40B4-BE49-F238E27FC236}">
                  <a16:creationId xmlns:a16="http://schemas.microsoft.com/office/drawing/2014/main" id="{ECF66FCF-538B-4EA2-80BB-1A79A3E2B924}"/>
                </a:ext>
              </a:extLst>
            </p:cNvPr>
            <p:cNvSpPr txBox="1"/>
            <p:nvPr/>
          </p:nvSpPr>
          <p:spPr>
            <a:xfrm>
              <a:off x="4861658" y="4450184"/>
              <a:ext cx="15488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Full mediation</a:t>
              </a:r>
            </a:p>
          </p:txBody>
        </p:sp>
      </p:grpSp>
      <p:sp>
        <p:nvSpPr>
          <p:cNvPr id="27" name="Title 1">
            <a:extLst>
              <a:ext uri="{FF2B5EF4-FFF2-40B4-BE49-F238E27FC236}">
                <a16:creationId xmlns:a16="http://schemas.microsoft.com/office/drawing/2014/main" id="{48461B15-191E-4C25-9B70-6CC20709BAD8}"/>
              </a:ext>
            </a:extLst>
          </p:cNvPr>
          <p:cNvSpPr txBox="1">
            <a:spLocks/>
          </p:cNvSpPr>
          <p:nvPr/>
        </p:nvSpPr>
        <p:spPr>
          <a:xfrm>
            <a:off x="0" y="118440"/>
            <a:ext cx="11987561" cy="605386"/>
          </a:xfrm>
          <a:prstGeom prst="rect">
            <a:avLst/>
          </a:prstGeom>
        </p:spPr>
        <p:txBody>
          <a:bodyPr vert="horz" lIns="91440" tIns="45720" rIns="91440" bIns="45720" rtlCol="0" anchor="b">
            <a:normAutofit lnSpcReduction="10000"/>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tx1"/>
                </a:solidFill>
                <a:effectLst/>
                <a:uLnTx/>
                <a:uFillTx/>
                <a:latin typeface="Aptos Display" panose="020B0004020202020204" pitchFamily="34" charset="0"/>
              </a:rPr>
              <a:t>Identifying Mediation Through Regression Results</a:t>
            </a:r>
          </a:p>
        </p:txBody>
      </p:sp>
    </p:spTree>
    <p:extLst>
      <p:ext uri="{BB962C8B-B14F-4D97-AF65-F5344CB8AC3E}">
        <p14:creationId xmlns:p14="http://schemas.microsoft.com/office/powerpoint/2010/main" val="124681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6C6C-62D9-49F5-A2DB-F4246B8F9E69}"/>
              </a:ext>
            </a:extLst>
          </p:cNvPr>
          <p:cNvSpPr>
            <a:spLocks noGrp="1"/>
          </p:cNvSpPr>
          <p:nvPr>
            <p:ph type="title" idx="4294967295"/>
          </p:nvPr>
        </p:nvSpPr>
        <p:spPr>
          <a:xfrm>
            <a:off x="0" y="71965"/>
            <a:ext cx="11664176" cy="1182688"/>
          </a:xfrm>
        </p:spPr>
        <p:txBody>
          <a:bodyPr>
            <a:normAutofit/>
          </a:bodyPr>
          <a:lstStyle/>
          <a:p>
            <a:r>
              <a:rPr lang="en-US" sz="4000" dirty="0">
                <a:solidFill>
                  <a:schemeClr val="tx1"/>
                </a:solidFill>
                <a:latin typeface="Aptos Display" panose="020B0004020202020204" pitchFamily="34" charset="0"/>
              </a:rPr>
              <a:t>How We </a:t>
            </a:r>
            <a:r>
              <a:rPr lang="en-US" sz="4000" u="sng" dirty="0">
                <a:solidFill>
                  <a:schemeClr val="tx1"/>
                </a:solidFill>
                <a:latin typeface="Aptos Display" panose="020B0004020202020204" pitchFamily="34" charset="0"/>
              </a:rPr>
              <a:t>Used to Test </a:t>
            </a:r>
            <a:r>
              <a:rPr lang="en-US" sz="4000" dirty="0">
                <a:solidFill>
                  <a:schemeClr val="tx1"/>
                </a:solidFill>
                <a:latin typeface="Aptos Display" panose="020B0004020202020204" pitchFamily="34" charset="0"/>
              </a:rPr>
              <a:t>for Mediation in Regression?</a:t>
            </a:r>
            <a:br>
              <a:rPr lang="en-US" sz="4000" dirty="0">
                <a:solidFill>
                  <a:schemeClr val="tx1"/>
                </a:solidFill>
                <a:latin typeface="Aptos Display" panose="020B0004020202020204" pitchFamily="34" charset="0"/>
              </a:rPr>
            </a:br>
            <a:r>
              <a:rPr lang="en-US" sz="2700" b="1" dirty="0">
                <a:solidFill>
                  <a:schemeClr val="tx1"/>
                </a:solidFill>
                <a:latin typeface="Aptos Display" panose="020B0004020202020204" pitchFamily="34" charset="0"/>
              </a:rPr>
              <a:t>Traditional Steps</a:t>
            </a:r>
            <a:r>
              <a:rPr lang="en-US" sz="2700" dirty="0">
                <a:solidFill>
                  <a:schemeClr val="tx1"/>
                </a:solidFill>
                <a:latin typeface="Aptos Display" panose="020B0004020202020204" pitchFamily="34" charset="0"/>
              </a:rPr>
              <a:t>: Note that the distinction between full and partial is archaic.</a:t>
            </a:r>
            <a:endParaRPr lang="en-US" sz="2700" b="1" dirty="0">
              <a:solidFill>
                <a:schemeClr val="tx1"/>
              </a:solidFill>
              <a:latin typeface="Aptos Display" panose="020B0004020202020204" pitchFamily="34" charset="0"/>
            </a:endParaRPr>
          </a:p>
        </p:txBody>
      </p:sp>
      <p:sp>
        <p:nvSpPr>
          <p:cNvPr id="8" name="TextBox 7">
            <a:extLst>
              <a:ext uri="{FF2B5EF4-FFF2-40B4-BE49-F238E27FC236}">
                <a16:creationId xmlns:a16="http://schemas.microsoft.com/office/drawing/2014/main" id="{E0AF7105-6B3A-4293-9668-E218E6F1B65A}"/>
              </a:ext>
            </a:extLst>
          </p:cNvPr>
          <p:cNvSpPr txBox="1"/>
          <p:nvPr/>
        </p:nvSpPr>
        <p:spPr>
          <a:xfrm>
            <a:off x="174327" y="1376658"/>
            <a:ext cx="11315522" cy="19082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 Regress the DV on the IV and evaluate the IV’s coefficient:</a:t>
            </a:r>
            <a:r>
              <a:rPr lang="en-US" sz="2000" dirty="0">
                <a:solidFill>
                  <a:prstClr val="black"/>
                </a:solidFill>
                <a:latin typeface="Calibri" panose="020F0502020204030204" pitchFamily="34" charset="0"/>
                <a:ea typeface="Calibri" panose="020F0502020204030204" pitchFamily="34" charset="0"/>
                <a:cs typeface="Calibri" panose="020F0502020204030204" pitchFamily="34" charset="0"/>
              </a:rPr>
              <a:t> (</a:t>
            </a:r>
            <a:r>
              <a:rPr kumimoji="0" lang="en-US"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 on Nonresident Partner)</a:t>
            </a:r>
          </a:p>
          <a:p>
            <a:pPr marL="404813" marR="0" lvl="0" indent="-404813"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2. Regress the mediator on the IV and evaluate coefficient : (S</a:t>
            </a:r>
            <a:r>
              <a:rPr kumimoji="0" lang="en-US"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upportive Mothering on Nonresident Partner)</a:t>
            </a:r>
          </a:p>
          <a:p>
            <a:pPr marL="404813" marR="0" lvl="0" indent="-404813"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3. Regress the DV on both the IV and the mediator</a:t>
            </a:r>
          </a:p>
          <a:p>
            <a:pPr marL="91440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(Social Behavior on Nonresident Partner and Supportive Mothering) </a:t>
            </a:r>
          </a:p>
          <a:p>
            <a:pPr marL="404813" marR="0" lvl="0" indent="-404813"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4. Examine the magnitude and significance of the coefficients for both the IV and mediator</a:t>
            </a:r>
          </a:p>
          <a:p>
            <a:pPr marL="404813" marR="0" lvl="0" indent="-404813"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5.  Test the significance of the two-part indirect path using the Sobel test</a:t>
            </a:r>
          </a:p>
        </p:txBody>
      </p:sp>
      <p:pic>
        <p:nvPicPr>
          <p:cNvPr id="9" name="Picture 8">
            <a:extLst>
              <a:ext uri="{FF2B5EF4-FFF2-40B4-BE49-F238E27FC236}">
                <a16:creationId xmlns:a16="http://schemas.microsoft.com/office/drawing/2014/main" id="{E558C00D-9430-0D67-D9F7-9C7B3BD9A1BE}"/>
              </a:ext>
            </a:extLst>
          </p:cNvPr>
          <p:cNvPicPr>
            <a:picLocks noChangeAspect="1"/>
          </p:cNvPicPr>
          <p:nvPr/>
        </p:nvPicPr>
        <p:blipFill>
          <a:blip r:embed="rId2"/>
          <a:stretch>
            <a:fillRect/>
          </a:stretch>
        </p:blipFill>
        <p:spPr>
          <a:xfrm>
            <a:off x="3284645" y="3429000"/>
            <a:ext cx="5094885" cy="2328578"/>
          </a:xfrm>
          <a:prstGeom prst="rect">
            <a:avLst/>
          </a:prstGeom>
        </p:spPr>
      </p:pic>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F9FD9849-64DF-4815-8E06-41C2EF971A74}"/>
                  </a:ext>
                </a:extLst>
              </p14:cNvPr>
              <p14:cNvContentPartPr/>
              <p14:nvPr/>
            </p14:nvContentPartPr>
            <p14:xfrm>
              <a:off x="6840111" y="2889646"/>
              <a:ext cx="867960" cy="317880"/>
            </p14:xfrm>
          </p:contentPart>
        </mc:Choice>
        <mc:Fallback>
          <p:pic>
            <p:nvPicPr>
              <p:cNvPr id="10" name="Ink 9">
                <a:extLst>
                  <a:ext uri="{FF2B5EF4-FFF2-40B4-BE49-F238E27FC236}">
                    <a16:creationId xmlns:a16="http://schemas.microsoft.com/office/drawing/2014/main" id="{F9FD9849-64DF-4815-8E06-41C2EF971A74}"/>
                  </a:ext>
                </a:extLst>
              </p:cNvPr>
              <p:cNvPicPr/>
              <p:nvPr/>
            </p:nvPicPr>
            <p:blipFill>
              <a:blip r:embed="rId4"/>
              <a:stretch>
                <a:fillRect/>
              </a:stretch>
            </p:blipFill>
            <p:spPr>
              <a:xfrm>
                <a:off x="6831471" y="2880646"/>
                <a:ext cx="88560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Ink 11">
                <a:extLst>
                  <a:ext uri="{FF2B5EF4-FFF2-40B4-BE49-F238E27FC236}">
                    <a16:creationId xmlns:a16="http://schemas.microsoft.com/office/drawing/2014/main" id="{104929D5-0A95-A8AD-7424-0A9DC0B934B3}"/>
                  </a:ext>
                </a:extLst>
              </p14:cNvPr>
              <p14:cNvContentPartPr/>
              <p14:nvPr/>
            </p14:nvContentPartPr>
            <p14:xfrm>
              <a:off x="6804831" y="2895406"/>
              <a:ext cx="785880" cy="293760"/>
            </p14:xfrm>
          </p:contentPart>
        </mc:Choice>
        <mc:Fallback>
          <p:pic>
            <p:nvPicPr>
              <p:cNvPr id="12" name="Ink 11">
                <a:extLst>
                  <a:ext uri="{FF2B5EF4-FFF2-40B4-BE49-F238E27FC236}">
                    <a16:creationId xmlns:a16="http://schemas.microsoft.com/office/drawing/2014/main" id="{104929D5-0A95-A8AD-7424-0A9DC0B934B3}"/>
                  </a:ext>
                </a:extLst>
              </p:cNvPr>
              <p:cNvPicPr/>
              <p:nvPr/>
            </p:nvPicPr>
            <p:blipFill>
              <a:blip r:embed="rId6"/>
              <a:stretch>
                <a:fillRect/>
              </a:stretch>
            </p:blipFill>
            <p:spPr>
              <a:xfrm>
                <a:off x="6796191" y="2886406"/>
                <a:ext cx="803520" cy="311400"/>
              </a:xfrm>
              <a:prstGeom prst="rect">
                <a:avLst/>
              </a:prstGeom>
            </p:spPr>
          </p:pic>
        </mc:Fallback>
      </mc:AlternateContent>
    </p:spTree>
    <p:extLst>
      <p:ext uri="{BB962C8B-B14F-4D97-AF65-F5344CB8AC3E}">
        <p14:creationId xmlns:p14="http://schemas.microsoft.com/office/powerpoint/2010/main" val="1854822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par>
                                <p:cTn id="11" presetID="3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fltVal val="0"/>
                                          </p:val>
                                        </p:tav>
                                        <p:tav tm="100000">
                                          <p:val>
                                            <p:strVal val="#ppt_w"/>
                                          </p:val>
                                        </p:tav>
                                      </p:tavLst>
                                    </p:anim>
                                    <p:anim calcmode="lin" valueType="num">
                                      <p:cBhvr>
                                        <p:cTn id="14" dur="1000" fill="hold"/>
                                        <p:tgtEl>
                                          <p:spTgt spid="10"/>
                                        </p:tgtEl>
                                        <p:attrNameLst>
                                          <p:attrName>ppt_h</p:attrName>
                                        </p:attrNameLst>
                                      </p:cBhvr>
                                      <p:tavLst>
                                        <p:tav tm="0">
                                          <p:val>
                                            <p:fltVal val="0"/>
                                          </p:val>
                                        </p:tav>
                                        <p:tav tm="100000">
                                          <p:val>
                                            <p:strVal val="#ppt_h"/>
                                          </p:val>
                                        </p:tav>
                                      </p:tavLst>
                                    </p:anim>
                                    <p:anim calcmode="lin" valueType="num">
                                      <p:cBhvr>
                                        <p:cTn id="15" dur="1000" fill="hold"/>
                                        <p:tgtEl>
                                          <p:spTgt spid="10"/>
                                        </p:tgtEl>
                                        <p:attrNameLst>
                                          <p:attrName>style.rotation</p:attrName>
                                        </p:attrNameLst>
                                      </p:cBhvr>
                                      <p:tavLst>
                                        <p:tav tm="0">
                                          <p:val>
                                            <p:fltVal val="90"/>
                                          </p:val>
                                        </p:tav>
                                        <p:tav tm="100000">
                                          <p:val>
                                            <p:fltVal val="0"/>
                                          </p:val>
                                        </p:tav>
                                      </p:tavLst>
                                    </p:anim>
                                    <p:animEffect transition="in" filter="fade">
                                      <p:cBhvr>
                                        <p:cTn id="1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B380-9EE7-461D-9360-94B16428D893}"/>
              </a:ext>
            </a:extLst>
          </p:cNvPr>
          <p:cNvSpPr>
            <a:spLocks noGrp="1"/>
          </p:cNvSpPr>
          <p:nvPr>
            <p:ph type="title" idx="4294967295"/>
          </p:nvPr>
        </p:nvSpPr>
        <p:spPr>
          <a:xfrm>
            <a:off x="0" y="-173038"/>
            <a:ext cx="9372600" cy="842111"/>
          </a:xfrm>
        </p:spPr>
        <p:txBody>
          <a:bodyPr/>
          <a:lstStyle/>
          <a:p>
            <a:r>
              <a:rPr lang="en-US" dirty="0">
                <a:solidFill>
                  <a:schemeClr val="tx1"/>
                </a:solidFill>
                <a:latin typeface="Aptos Display" panose="020B0004020202020204" pitchFamily="34" charset="0"/>
              </a:rPr>
              <a:t>What about Suppression?</a:t>
            </a:r>
          </a:p>
        </p:txBody>
      </p:sp>
      <p:sp>
        <p:nvSpPr>
          <p:cNvPr id="5" name="TextBox 4">
            <a:extLst>
              <a:ext uri="{FF2B5EF4-FFF2-40B4-BE49-F238E27FC236}">
                <a16:creationId xmlns:a16="http://schemas.microsoft.com/office/drawing/2014/main" id="{BADFD9C8-98FB-4AF0-8CB0-18A757F15933}"/>
              </a:ext>
            </a:extLst>
          </p:cNvPr>
          <p:cNvSpPr txBox="1"/>
          <p:nvPr/>
        </p:nvSpPr>
        <p:spPr>
          <a:xfrm>
            <a:off x="205200" y="669073"/>
            <a:ext cx="11626243"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With suppression, adding a third variable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increases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of the original independent variable. Suppression is not examined as often as mediation effects, so it isn’t clear how common it 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Note</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The only way to </a:t>
            </a:r>
            <a:r>
              <a:rPr lang="en-US" sz="2000" dirty="0">
                <a:solidFill>
                  <a:prstClr val="black"/>
                </a:solidFill>
                <a:latin typeface="Calibri" panose="020F0502020204030204" pitchFamily="34" charset="0"/>
                <a:ea typeface="Calibri" panose="020F0502020204030204" pitchFamily="34" charset="0"/>
                <a:cs typeface="Calibri" panose="020F0502020204030204" pitchFamily="34" charset="0"/>
              </a:rPr>
              <a:t>know whether a variable is a suppressor is to include it in the model and note its impact on the other variables. This is a useful way to use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hierarchical regression approaches.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Evidence of suppression would be that a small or nonsignificant effect of an IV (like nonresident partner) in one model becomes larger and statistically significant with the addition of a variable (like supportive mothering) in a subsequent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31979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939E2-AD1E-7766-6720-1CC62DD41739}"/>
              </a:ext>
            </a:extLst>
          </p:cNvPr>
          <p:cNvPicPr>
            <a:picLocks noChangeAspect="1"/>
          </p:cNvPicPr>
          <p:nvPr/>
        </p:nvPicPr>
        <p:blipFill>
          <a:blip r:embed="rId2"/>
          <a:stretch>
            <a:fillRect/>
          </a:stretch>
        </p:blipFill>
        <p:spPr>
          <a:xfrm>
            <a:off x="7379795" y="647137"/>
            <a:ext cx="4650839" cy="5469913"/>
          </a:xfrm>
          <a:prstGeom prst="rect">
            <a:avLst/>
          </a:prstGeom>
        </p:spPr>
      </p:pic>
      <mc:AlternateContent xmlns:mc="http://schemas.openxmlformats.org/markup-compatibility/2006" xmlns:a14="http://schemas.microsoft.com/office/drawing/2010/main">
        <mc:Choice Requires="a14">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133631">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267263">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91074">
                    <a:tc>
                      <a:txBody>
                        <a:bodyPr/>
                        <a:lstStyle/>
                        <a:p>
                          <a:pPr marL="0" marR="0"/>
                          <a:r>
                            <a:rPr lang="en-US" sz="1600" kern="100" dirty="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m:t>
                                  </m:r>
                                </m:sub>
                              </m:sSub>
                            </m:oMath>
                          </a14:m>
                          <a:r>
                            <a:rPr lang="en-US" sz="1600" kern="100" dirty="0">
                              <a:effectLst/>
                            </a:rPr>
                            <a:t> Growing 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0">
                    <a:tc>
                      <a:txBody>
                        <a:bodyPr/>
                        <a:lstStyle/>
                        <a:p>
                          <a:pPr marL="0" marR="0"/>
                          <a:r>
                            <a:rPr lang="en-US" sz="1600" kern="10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2:</m:t>
                                  </m:r>
                                </m:sub>
                              </m:sSub>
                              <m:r>
                                <a:rPr lang="en-US" sz="1600" kern="100">
                                  <a:effectLst/>
                                  <a:latin typeface="Cambria Math" panose="02040503050406030204" pitchFamily="18" charset="0"/>
                                </a:rPr>
                                <m:t> </m:t>
                              </m:r>
                            </m:oMath>
                          </a14:m>
                          <a:r>
                            <a:rPr lang="en-US" sz="1600" kern="100">
                              <a:effectLst/>
                            </a:rPr>
                            <a:t>High investment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97063">
                    <a:tc>
                      <a:txBody>
                        <a:bodyPr/>
                        <a:lstStyle/>
                        <a:p>
                          <a:pPr marL="0" marR="0"/>
                          <a:r>
                            <a:rPr lang="en-US" sz="1600" kern="100" dirty="0">
                              <a:effectLst/>
                            </a:rPr>
                            <a:t> </a:t>
                          </a:r>
                          <a14:m>
                            <m:oMath xmlns:m="http://schemas.openxmlformats.org/officeDocument/2006/math">
                              <m:sSub>
                                <m:sSubPr>
                                  <m:ctrlPr>
                                    <a:rPr lang="en-US" sz="1600" i="1" kern="10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3</m:t>
                                  </m:r>
                                </m:sub>
                              </m:sSub>
                              <m:r>
                                <a:rPr lang="en-US" sz="1600" kern="100">
                                  <a:effectLst/>
                                  <a:latin typeface="Cambria Math" panose="02040503050406030204" pitchFamily="18" charset="0"/>
                                </a:rPr>
                                <m:t>: </m:t>
                              </m:r>
                            </m:oMath>
                          </a14:m>
                          <a:r>
                            <a:rPr lang="en-US" sz="1600" kern="100" dirty="0">
                              <a:effectLst/>
                            </a:rPr>
                            <a:t>Sustained disinvestment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4:</m:t>
                                  </m:r>
                                </m:sub>
                              </m:sSub>
                              <m:r>
                                <a:rPr lang="en-US" sz="1600" kern="0">
                                  <a:effectLst/>
                                  <a:latin typeface="Cambria Math" panose="02040503050406030204" pitchFamily="18" charset="0"/>
                                </a:rPr>
                                <m:t> </m:t>
                              </m:r>
                            </m:oMath>
                          </a14:m>
                          <a:r>
                            <a:rPr lang="en-US" sz="1600" kern="100">
                              <a:effectLst/>
                            </a:rPr>
                            <a:t>Q2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5:</m:t>
                                  </m:r>
                                </m:sub>
                              </m:sSub>
                              <m:r>
                                <a:rPr lang="en-US" sz="1600" kern="0">
                                  <a:effectLst/>
                                  <a:latin typeface="Cambria Math" panose="02040503050406030204" pitchFamily="18" charset="0"/>
                                </a:rPr>
                                <m:t> </m:t>
                              </m:r>
                            </m:oMath>
                          </a14:m>
                          <a:r>
                            <a:rPr lang="en-US" sz="1600" kern="100">
                              <a:effectLst/>
                            </a:rPr>
                            <a:t>Q3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6:</m:t>
                                  </m:r>
                                </m:sub>
                              </m:sSub>
                              <m:r>
                                <a:rPr lang="en-US" sz="1600" kern="0">
                                  <a:effectLst/>
                                  <a:latin typeface="Cambria Math" panose="02040503050406030204" pitchFamily="18" charset="0"/>
                                </a:rPr>
                                <m:t> </m:t>
                              </m:r>
                            </m:oMath>
                          </a14:m>
                          <a:r>
                            <a:rPr lang="en-US" sz="1600" kern="100">
                              <a:effectLst/>
                            </a:rPr>
                            <a:t>Q4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7:</m:t>
                                  </m:r>
                                </m:sub>
                              </m:sSub>
                              <m:r>
                                <a:rPr lang="en-US" sz="1600" kern="0">
                                  <a:effectLst/>
                                  <a:latin typeface="Cambria Math" panose="02040503050406030204" pitchFamily="18" charset="0"/>
                                </a:rPr>
                                <m:t> </m:t>
                              </m:r>
                            </m:oMath>
                          </a14:m>
                          <a:r>
                            <a:rPr lang="en-US" sz="1600" kern="100">
                              <a:effectLst/>
                            </a:rPr>
                            <a:t>Q5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8:</m:t>
                                  </m:r>
                                </m:sub>
                              </m:sSub>
                              <m:r>
                                <a:rPr lang="en-US" sz="1600" kern="0">
                                  <a:effectLst/>
                                  <a:latin typeface="Cambria Math" panose="02040503050406030204" pitchFamily="18" charset="0"/>
                                </a:rPr>
                                <m:t> </m:t>
                              </m:r>
                            </m:oMath>
                          </a14:m>
                          <a:r>
                            <a:rPr lang="en-US" sz="1600" kern="100">
                              <a:effectLst/>
                            </a:rPr>
                            <a:t>Q6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9:</m:t>
                                  </m:r>
                                </m:sub>
                              </m:sSub>
                            </m:oMath>
                          </a14:m>
                          <a:r>
                            <a:rPr lang="en-US" sz="1600" kern="100">
                              <a:effectLst/>
                            </a:rPr>
                            <a:t>Q7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10:</m:t>
                                  </m:r>
                                </m:sub>
                              </m:sSub>
                              <m:r>
                                <a:rPr lang="en-US" sz="1600" kern="0">
                                  <a:effectLst/>
                                  <a:latin typeface="Cambria Math" panose="02040503050406030204" pitchFamily="18" charset="0"/>
                                </a:rPr>
                                <m:t> </m:t>
                              </m:r>
                            </m:oMath>
                          </a14:m>
                          <a:r>
                            <a:rPr lang="en-US" sz="1600" kern="100">
                              <a:effectLst/>
                            </a:rPr>
                            <a:t>Q8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133631">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11:</m:t>
                                  </m:r>
                                </m:sub>
                              </m:sSub>
                              <m:r>
                                <a:rPr lang="en-US" sz="1600" kern="0">
                                  <a:effectLst/>
                                  <a:latin typeface="Cambria Math" panose="02040503050406030204" pitchFamily="18" charset="0"/>
                                </a:rPr>
                                <m:t> </m:t>
                              </m:r>
                            </m:oMath>
                          </a14:m>
                          <a:r>
                            <a:rPr lang="en-US" sz="1600" kern="100">
                              <a:effectLst/>
                            </a:rPr>
                            <a:t>Q9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pPr marL="0" marR="0"/>
                          <a:r>
                            <a:rPr lang="en-US" sz="1600" kern="100">
                              <a:effectLst/>
                            </a:rPr>
                            <a:t>  </a:t>
                          </a:r>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12:</m:t>
                                  </m:r>
                                </m:sub>
                              </m:sSub>
                              <m:r>
                                <a:rPr lang="en-US" sz="1600" kern="0">
                                  <a:effectLst/>
                                  <a:latin typeface="Cambria Math" panose="02040503050406030204" pitchFamily="18" charset="0"/>
                                </a:rPr>
                                <m:t> </m:t>
                              </m:r>
                            </m:oMath>
                          </a14:m>
                          <a:r>
                            <a:rPr lang="en-US" sz="1600" kern="100">
                              <a:effectLst/>
                            </a:rPr>
                            <a:t>Q10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0">
                    <a:tc>
                      <a:txBody>
                        <a:bodyPr/>
                        <a:lstStyle/>
                        <a:p>
                          <a:pPr marL="0" marR="0"/>
                          <a14:m>
                            <m:oMath xmlns:m="http://schemas.openxmlformats.org/officeDocument/2006/math">
                              <m:sSub>
                                <m:sSubPr>
                                  <m:ctrlPr>
                                    <a:rPr lang="en-US" sz="1600" i="1" kern="0">
                                      <a:effectLst/>
                                      <a:latin typeface="Cambria Math" panose="02040503050406030204" pitchFamily="18" charset="0"/>
                                    </a:rPr>
                                  </m:ctrlPr>
                                </m:sSubPr>
                                <m:e>
                                  <m:r>
                                    <a:rPr lang="en-US" sz="1600" kern="100">
                                      <a:effectLst/>
                                      <a:latin typeface="Cambria Math" panose="02040503050406030204" pitchFamily="18" charset="0"/>
                                    </a:rPr>
                                    <m:t>𝛽</m:t>
                                  </m:r>
                                </m:e>
                                <m:sub>
                                  <m:r>
                                    <a:rPr lang="en-US" sz="1600" kern="100">
                                      <a:effectLst/>
                                      <a:latin typeface="Cambria Math" panose="02040503050406030204" pitchFamily="18" charset="0"/>
                                    </a:rPr>
                                    <m:t>13:</m:t>
                                  </m:r>
                                </m:sub>
                              </m:sSub>
                              <m:r>
                                <a:rPr lang="en-US" sz="1600" kern="0">
                                  <a:effectLst/>
                                  <a:latin typeface="Cambria Math" panose="02040503050406030204" pitchFamily="18" charset="0"/>
                                </a:rPr>
                                <m:t> </m:t>
                              </m:r>
                            </m:oMath>
                          </a14:m>
                          <a:r>
                            <a:rPr lang="en-US" sz="1600" kern="100" dirty="0">
                              <a:effectLst/>
                            </a:rPr>
                            <a:t>Racial Segregation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Choice>
        <mc:Fallback xmlns="">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extLst>
                  <p:ext uri="{D42A27DB-BD31-4B8C-83A1-F6EECF244321}">
                    <p14:modId xmlns:p14="http://schemas.microsoft.com/office/powerpoint/2010/main" val="989387146"/>
                  </p:ext>
                </p:extLst>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274320">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731520">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24384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243840">
                    <a:tc>
                      <a:txBody>
                        <a:bodyPr/>
                        <a:lstStyle/>
                        <a:p>
                          <a:endParaRPr lang="en-US"/>
                        </a:p>
                      </a:txBody>
                      <a:tcPr marL="42350" marR="42350" marT="0" marB="0">
                        <a:blipFill>
                          <a:blip r:embed="rId3"/>
                          <a:stretch>
                            <a:fillRect t="-650000" r="-144872" b="-1500000"/>
                          </a:stretch>
                        </a:blipFill>
                      </a:tcPr>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243840">
                    <a:tc>
                      <a:txBody>
                        <a:bodyPr/>
                        <a:lstStyle/>
                        <a:p>
                          <a:endParaRPr lang="en-US"/>
                        </a:p>
                      </a:txBody>
                      <a:tcPr marL="42350" marR="42350" marT="0" marB="0">
                        <a:blipFill>
                          <a:blip r:embed="rId3"/>
                          <a:stretch>
                            <a:fillRect t="-750000" r="-144872" b="-1400000"/>
                          </a:stretch>
                        </a:blipFill>
                      </a:tcPr>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243840">
                    <a:tc>
                      <a:txBody>
                        <a:bodyPr/>
                        <a:lstStyle/>
                        <a:p>
                          <a:endParaRPr lang="en-US"/>
                        </a:p>
                      </a:txBody>
                      <a:tcPr marL="42350" marR="42350" marT="0" marB="0">
                        <a:blipFill>
                          <a:blip r:embed="rId3"/>
                          <a:stretch>
                            <a:fillRect t="-850000" r="-144872" b="-1300000"/>
                          </a:stretch>
                        </a:blipFill>
                      </a:tcPr>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24384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243840">
                    <a:tc>
                      <a:txBody>
                        <a:bodyPr/>
                        <a:lstStyle/>
                        <a:p>
                          <a:endParaRPr lang="en-US"/>
                        </a:p>
                      </a:txBody>
                      <a:tcPr marL="42350" marR="42350" marT="0" marB="0">
                        <a:blipFill>
                          <a:blip r:embed="rId3"/>
                          <a:stretch>
                            <a:fillRect t="-1024390" r="-144872" b="-1070732"/>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243840">
                    <a:tc>
                      <a:txBody>
                        <a:bodyPr/>
                        <a:lstStyle/>
                        <a:p>
                          <a:endParaRPr lang="en-US"/>
                        </a:p>
                      </a:txBody>
                      <a:tcPr marL="42350" marR="42350" marT="0" marB="0">
                        <a:blipFill>
                          <a:blip r:embed="rId3"/>
                          <a:stretch>
                            <a:fillRect t="-1152500" r="-144872" b="-9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243840">
                    <a:tc>
                      <a:txBody>
                        <a:bodyPr/>
                        <a:lstStyle/>
                        <a:p>
                          <a:endParaRPr lang="en-US"/>
                        </a:p>
                      </a:txBody>
                      <a:tcPr marL="42350" marR="42350" marT="0" marB="0">
                        <a:blipFill>
                          <a:blip r:embed="rId3"/>
                          <a:stretch>
                            <a:fillRect t="-1252500" r="-144872" b="-8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243840">
                    <a:tc>
                      <a:txBody>
                        <a:bodyPr/>
                        <a:lstStyle/>
                        <a:p>
                          <a:endParaRPr lang="en-US"/>
                        </a:p>
                      </a:txBody>
                      <a:tcPr marL="42350" marR="42350" marT="0" marB="0">
                        <a:blipFill>
                          <a:blip r:embed="rId3"/>
                          <a:stretch>
                            <a:fillRect t="-1352500" r="-144872" b="-7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243840">
                    <a:tc>
                      <a:txBody>
                        <a:bodyPr/>
                        <a:lstStyle/>
                        <a:p>
                          <a:endParaRPr lang="en-US"/>
                        </a:p>
                      </a:txBody>
                      <a:tcPr marL="42350" marR="42350" marT="0" marB="0">
                        <a:blipFill>
                          <a:blip r:embed="rId3"/>
                          <a:stretch>
                            <a:fillRect t="-1452500" r="-144872" b="-6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243840">
                    <a:tc>
                      <a:txBody>
                        <a:bodyPr/>
                        <a:lstStyle/>
                        <a:p>
                          <a:endParaRPr lang="en-US"/>
                        </a:p>
                      </a:txBody>
                      <a:tcPr marL="42350" marR="42350" marT="0" marB="0">
                        <a:blipFill>
                          <a:blip r:embed="rId3"/>
                          <a:stretch>
                            <a:fillRect t="-1552500" r="-144872" b="-5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243840">
                    <a:tc>
                      <a:txBody>
                        <a:bodyPr/>
                        <a:lstStyle/>
                        <a:p>
                          <a:endParaRPr lang="en-US"/>
                        </a:p>
                      </a:txBody>
                      <a:tcPr marL="42350" marR="42350" marT="0" marB="0">
                        <a:blipFill>
                          <a:blip r:embed="rId3"/>
                          <a:stretch>
                            <a:fillRect t="-1652500" r="-144872" b="-4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243840">
                    <a:tc>
                      <a:txBody>
                        <a:bodyPr/>
                        <a:lstStyle/>
                        <a:p>
                          <a:endParaRPr lang="en-US"/>
                        </a:p>
                      </a:txBody>
                      <a:tcPr marL="42350" marR="42350" marT="0" marB="0">
                        <a:blipFill>
                          <a:blip r:embed="rId3"/>
                          <a:stretch>
                            <a:fillRect t="-1752500" r="-144872" b="-3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endParaRPr lang="en-US"/>
                        </a:p>
                      </a:txBody>
                      <a:tcPr marL="42350" marR="42350" marT="0" marB="0">
                        <a:blipFill>
                          <a:blip r:embed="rId3"/>
                          <a:stretch>
                            <a:fillRect t="-1684091" r="-144872" b="-261364"/>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243840">
                    <a:tc>
                      <a:txBody>
                        <a:bodyPr/>
                        <a:lstStyle/>
                        <a:p>
                          <a:endParaRPr lang="en-US"/>
                        </a:p>
                      </a:txBody>
                      <a:tcPr marL="42350" marR="42350" marT="0" marB="0">
                        <a:blipFill>
                          <a:blip r:embed="rId3"/>
                          <a:stretch>
                            <a:fillRect t="-1962500" r="-144872" b="-18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36576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Fallback>
      </mc:AlternateContent>
      <p:sp>
        <p:nvSpPr>
          <p:cNvPr id="2" name="Title 1">
            <a:extLst>
              <a:ext uri="{FF2B5EF4-FFF2-40B4-BE49-F238E27FC236}">
                <a16:creationId xmlns:a16="http://schemas.microsoft.com/office/drawing/2014/main" id="{7B5CA6EE-AB1D-55DD-4F90-87A923F78521}"/>
              </a:ext>
            </a:extLst>
          </p:cNvPr>
          <p:cNvSpPr txBox="1">
            <a:spLocks/>
          </p:cNvSpPr>
          <p:nvPr/>
        </p:nvSpPr>
        <p:spPr>
          <a:xfrm>
            <a:off x="-1" y="0"/>
            <a:ext cx="11931805" cy="6413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Aptos Display" panose="020B0004020202020204" pitchFamily="34" charset="0"/>
              </a:rPr>
              <a:t>Recall our previous example: Does ADI act as a suppressor?</a:t>
            </a:r>
          </a:p>
        </p:txBody>
      </p:sp>
    </p:spTree>
    <p:extLst>
      <p:ext uri="{BB962C8B-B14F-4D97-AF65-F5344CB8AC3E}">
        <p14:creationId xmlns:p14="http://schemas.microsoft.com/office/powerpoint/2010/main" val="1644951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F079144-141B-A830-F0FF-0C6D85AED2FE}"/>
              </a:ext>
            </a:extLst>
          </p:cNvPr>
          <p:cNvPicPr>
            <a:picLocks noChangeAspect="1"/>
          </p:cNvPicPr>
          <p:nvPr/>
        </p:nvPicPr>
        <p:blipFill>
          <a:blip r:embed="rId2"/>
          <a:stretch>
            <a:fillRect/>
          </a:stretch>
        </p:blipFill>
        <p:spPr>
          <a:xfrm>
            <a:off x="2962150" y="3027836"/>
            <a:ext cx="6624536" cy="2335148"/>
          </a:xfrm>
          <a:prstGeom prst="rect">
            <a:avLst/>
          </a:prstGeom>
        </p:spPr>
      </p:pic>
      <p:sp>
        <p:nvSpPr>
          <p:cNvPr id="3" name="Content Placeholder 2">
            <a:extLst>
              <a:ext uri="{FF2B5EF4-FFF2-40B4-BE49-F238E27FC236}">
                <a16:creationId xmlns:a16="http://schemas.microsoft.com/office/drawing/2014/main" id="{ACA89A03-BC53-30F3-5584-4153F2F04D43}"/>
              </a:ext>
            </a:extLst>
          </p:cNvPr>
          <p:cNvSpPr>
            <a:spLocks noGrp="1"/>
          </p:cNvSpPr>
          <p:nvPr>
            <p:ph idx="4294967295"/>
          </p:nvPr>
        </p:nvSpPr>
        <p:spPr>
          <a:xfrm>
            <a:off x="0" y="1168400"/>
            <a:ext cx="11301413" cy="3151188"/>
          </a:xfrm>
        </p:spPr>
        <p:txBody>
          <a:bodyPr anchor="t">
            <a:noAutofit/>
          </a:bodyPr>
          <a:lstStyle/>
          <a:p>
            <a:r>
              <a:rPr lang="en-US" sz="2000" b="0" i="0" dirty="0">
                <a:effectLst/>
                <a:latin typeface="Calibri" panose="020F0502020204030204" pitchFamily="34" charset="0"/>
                <a:ea typeface="Calibri" panose="020F0502020204030204" pitchFamily="34" charset="0"/>
                <a:cs typeface="Calibri" panose="020F0502020204030204" pitchFamily="34" charset="0"/>
              </a:rPr>
              <a:t>To be a confounding factor, two conditions must be met:</a:t>
            </a:r>
          </a:p>
          <a:p>
            <a:pPr lvl="1"/>
            <a:r>
              <a:rPr lang="en-US" sz="2000" b="0" i="0" dirty="0">
                <a:effectLst/>
                <a:latin typeface="Calibri" panose="020F0502020204030204" pitchFamily="34" charset="0"/>
                <a:ea typeface="Calibri" panose="020F0502020204030204" pitchFamily="34" charset="0"/>
                <a:cs typeface="Calibri" panose="020F0502020204030204" pitchFamily="34" charset="0"/>
              </a:rPr>
              <a:t>The confounding variable must be associated with the exposure (but not a consequence of the exposure)</a:t>
            </a:r>
          </a:p>
          <a:p>
            <a:pPr lvl="1"/>
            <a:r>
              <a:rPr lang="en-US" sz="2000" b="0" i="0" dirty="0">
                <a:effectLst/>
                <a:latin typeface="Calibri" panose="020F0502020204030204" pitchFamily="34" charset="0"/>
                <a:ea typeface="Calibri" panose="020F0502020204030204" pitchFamily="34" charset="0"/>
                <a:cs typeface="Calibri" panose="020F0502020204030204" pitchFamily="34" charset="0"/>
              </a:rPr>
              <a:t>The confounding variable must be associated with the outcome Independently of exposure</a:t>
            </a:r>
          </a:p>
          <a:p>
            <a:pPr lvl="2"/>
            <a:r>
              <a:rPr lang="en-US" b="0" i="0" dirty="0">
                <a:effectLst/>
                <a:latin typeface="Calibri" panose="020F0502020204030204" pitchFamily="34" charset="0"/>
                <a:ea typeface="Calibri" panose="020F0502020204030204" pitchFamily="34" charset="0"/>
                <a:cs typeface="Calibri" panose="020F0502020204030204" pitchFamily="34" charset="0"/>
              </a:rPr>
              <a:t>The confounding variable cannot be an intermediary step in the causal pathway from the exposure of interest to the outcome of interest.</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8" name="Title 1">
            <a:extLst>
              <a:ext uri="{FF2B5EF4-FFF2-40B4-BE49-F238E27FC236}">
                <a16:creationId xmlns:a16="http://schemas.microsoft.com/office/drawing/2014/main" id="{8AA687F1-27E0-84CD-53CB-E11876B9EB6A}"/>
              </a:ext>
            </a:extLst>
          </p:cNvPr>
          <p:cNvSpPr>
            <a:spLocks noGrp="1"/>
          </p:cNvSpPr>
          <p:nvPr>
            <p:ph type="title" idx="4294967295"/>
          </p:nvPr>
        </p:nvSpPr>
        <p:spPr>
          <a:xfrm>
            <a:off x="0" y="117475"/>
            <a:ext cx="11612563" cy="704850"/>
          </a:xfrm>
        </p:spPr>
        <p:txBody>
          <a:bodyPr>
            <a:normAutofit fontScale="90000"/>
          </a:bodyPr>
          <a:lstStyle/>
          <a:p>
            <a:r>
              <a:rPr lang="en-US" sz="4000" dirty="0"/>
              <a:t>Recall our previous example: Confounding</a:t>
            </a:r>
            <a:br>
              <a:rPr lang="en-US" dirty="0"/>
            </a:br>
            <a:r>
              <a:rPr lang="en-US" sz="3100" dirty="0"/>
              <a:t>How is it different from mediation?</a:t>
            </a:r>
            <a:endParaRPr lang="en-US" dirty="0"/>
          </a:p>
        </p:txBody>
      </p:sp>
    </p:spTree>
    <p:extLst>
      <p:ext uri="{BB962C8B-B14F-4D97-AF65-F5344CB8AC3E}">
        <p14:creationId xmlns:p14="http://schemas.microsoft.com/office/powerpoint/2010/main" val="3478782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98C7-91AD-596C-7EC1-5D7E0759304C}"/>
              </a:ext>
            </a:extLst>
          </p:cNvPr>
          <p:cNvSpPr>
            <a:spLocks noGrp="1"/>
          </p:cNvSpPr>
          <p:nvPr>
            <p:ph type="title"/>
          </p:nvPr>
        </p:nvSpPr>
        <p:spPr/>
        <p:txBody>
          <a:bodyPr/>
          <a:lstStyle/>
          <a:p>
            <a:r>
              <a:rPr lang="en-US" dirty="0"/>
              <a:t>Test yourself on full mediation, partial mediation, and </a:t>
            </a:r>
            <a:r>
              <a:rPr lang="en-US" dirty="0" err="1"/>
              <a:t>supression</a:t>
            </a:r>
            <a:endParaRPr lang="en-US" dirty="0"/>
          </a:p>
        </p:txBody>
      </p:sp>
      <p:sp>
        <p:nvSpPr>
          <p:cNvPr id="3" name="Text Placeholder 2">
            <a:extLst>
              <a:ext uri="{FF2B5EF4-FFF2-40B4-BE49-F238E27FC236}">
                <a16:creationId xmlns:a16="http://schemas.microsoft.com/office/drawing/2014/main" id="{3A4B2E51-930F-4769-873B-1E3934D46D0A}"/>
              </a:ext>
            </a:extLst>
          </p:cNvPr>
          <p:cNvSpPr>
            <a:spLocks noGrp="1"/>
          </p:cNvSpPr>
          <p:nvPr>
            <p:ph type="body" idx="1"/>
          </p:nvPr>
        </p:nvSpPr>
        <p:spPr/>
        <p:txBody>
          <a:bodyPr/>
          <a:lstStyle/>
          <a:p>
            <a:r>
              <a:rPr lang="en-US" dirty="0"/>
              <a:t>Before we continue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803679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F1DD02-E800-623A-7FBC-7784858D917F}"/>
              </a:ext>
            </a:extLst>
          </p:cNvPr>
          <p:cNvSpPr>
            <a:spLocks noGrp="1"/>
          </p:cNvSpPr>
          <p:nvPr>
            <p:ph type="title"/>
          </p:nvPr>
        </p:nvSpPr>
        <p:spPr>
          <a:xfrm>
            <a:off x="599609" y="679731"/>
            <a:ext cx="4171994" cy="3736540"/>
          </a:xfrm>
        </p:spPr>
        <p:txBody>
          <a:bodyPr vert="horz" lIns="91440" tIns="45720" rIns="91440" bIns="45720" rtlCol="0" anchor="b">
            <a:normAutofit/>
          </a:bodyPr>
          <a:lstStyle/>
          <a:p>
            <a:r>
              <a:rPr lang="en-US" sz="4200" kern="1200">
                <a:solidFill>
                  <a:schemeClr val="tx1"/>
                </a:solidFill>
                <a:latin typeface="+mj-lt"/>
                <a:ea typeface="+mj-ea"/>
                <a:cs typeface="+mj-cs"/>
              </a:rPr>
              <a:t>Maternal Stress During Pregnancy Highly Predictive of IPV During Pregnancy	</a:t>
            </a:r>
          </a:p>
        </p:txBody>
      </p:sp>
      <p:sp>
        <p:nvSpPr>
          <p:cNvPr id="4" name="TextBox 3">
            <a:extLst>
              <a:ext uri="{FF2B5EF4-FFF2-40B4-BE49-F238E27FC236}">
                <a16:creationId xmlns:a16="http://schemas.microsoft.com/office/drawing/2014/main" id="{B7A3D0A8-386C-1607-DD06-3CF92932E59B}"/>
              </a:ext>
            </a:extLst>
          </p:cNvPr>
          <p:cNvSpPr txBox="1"/>
          <p:nvPr/>
        </p:nvSpPr>
        <p:spPr>
          <a:xfrm>
            <a:off x="599609" y="4685288"/>
            <a:ext cx="4171994" cy="1035781"/>
          </a:xfrm>
          <a:prstGeom prst="rect">
            <a:avLst/>
          </a:prstGeom>
        </p:spPr>
        <p:txBody>
          <a:bodyPr vert="horz" lIns="91440" tIns="45720" rIns="91440" bIns="45720" rtlCol="0">
            <a:normAutofit/>
          </a:bodyPr>
          <a:lstStyle/>
          <a:p>
            <a:pPr>
              <a:lnSpc>
                <a:spcPct val="90000"/>
              </a:lnSpc>
              <a:spcBef>
                <a:spcPts val="1000"/>
              </a:spcBef>
            </a:pPr>
            <a:r>
              <a:rPr lang="en-US" sz="2400" kern="1200">
                <a:solidFill>
                  <a:schemeClr val="tx1"/>
                </a:solidFill>
                <a:latin typeface="+mn-lt"/>
                <a:ea typeface="+mn-ea"/>
                <a:cs typeface="+mn-cs"/>
              </a:rPr>
              <a:t>KPRAMS_SUB_LOGISTIC.JASP</a:t>
            </a: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9" name="Straight Connector 1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C134246-C133-7659-97FE-C27B8A5030A0}"/>
              </a:ext>
            </a:extLst>
          </p:cNvPr>
          <p:cNvPicPr>
            <a:picLocks noChangeAspect="1"/>
          </p:cNvPicPr>
          <p:nvPr/>
        </p:nvPicPr>
        <p:blipFill>
          <a:blip r:embed="rId2"/>
          <a:stretch>
            <a:fillRect/>
          </a:stretch>
        </p:blipFill>
        <p:spPr>
          <a:xfrm>
            <a:off x="5640572" y="1557854"/>
            <a:ext cx="5608830" cy="3631716"/>
          </a:xfrm>
          <a:prstGeom prst="rect">
            <a:avLst/>
          </a:prstGeom>
        </p:spPr>
      </p:pic>
    </p:spTree>
    <p:extLst>
      <p:ext uri="{BB962C8B-B14F-4D97-AF65-F5344CB8AC3E}">
        <p14:creationId xmlns:p14="http://schemas.microsoft.com/office/powerpoint/2010/main" val="3217918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7398C-75E5-4CB0-BA4F-D7D5CF2495D4}"/>
              </a:ext>
            </a:extLst>
          </p:cNvPr>
          <p:cNvSpPr>
            <a:spLocks noGrp="1"/>
          </p:cNvSpPr>
          <p:nvPr>
            <p:ph type="title"/>
          </p:nvPr>
        </p:nvSpPr>
        <p:spPr/>
        <p:txBody>
          <a:bodyPr>
            <a:normAutofit/>
          </a:bodyPr>
          <a:lstStyle/>
          <a:p>
            <a:r>
              <a:rPr lang="en-US" sz="4700" dirty="0"/>
              <a:t>Mediation, Moderation &amp; Conditional Process Analysis</a:t>
            </a:r>
          </a:p>
        </p:txBody>
      </p:sp>
      <p:sp>
        <p:nvSpPr>
          <p:cNvPr id="3" name="Text Placeholder 2">
            <a:extLst>
              <a:ext uri="{FF2B5EF4-FFF2-40B4-BE49-F238E27FC236}">
                <a16:creationId xmlns:a16="http://schemas.microsoft.com/office/drawing/2014/main" id="{52EF379A-D7EE-15EE-4A1B-D95C214EEFF8}"/>
              </a:ext>
            </a:extLst>
          </p:cNvPr>
          <p:cNvSpPr>
            <a:spLocks noGrp="1"/>
          </p:cNvSpPr>
          <p:nvPr>
            <p:ph type="body" idx="1"/>
          </p:nvPr>
        </p:nvSpPr>
        <p:spPr/>
        <p:txBody>
          <a:bodyPr/>
          <a:lstStyle/>
          <a:p>
            <a:r>
              <a:rPr lang="en-US" dirty="0"/>
              <a:t>An introduction to structural equation modeling</a:t>
            </a:r>
          </a:p>
        </p:txBody>
      </p:sp>
    </p:spTree>
    <p:extLst>
      <p:ext uri="{BB962C8B-B14F-4D97-AF65-F5344CB8AC3E}">
        <p14:creationId xmlns:p14="http://schemas.microsoft.com/office/powerpoint/2010/main" val="2152082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51E19-4199-43BA-BC0D-428EB4D2E235}"/>
              </a:ext>
            </a:extLst>
          </p:cNvPr>
          <p:cNvSpPr>
            <a:spLocks noGrp="1"/>
          </p:cNvSpPr>
          <p:nvPr>
            <p:ph type="title" idx="4294967295"/>
          </p:nvPr>
        </p:nvSpPr>
        <p:spPr>
          <a:xfrm>
            <a:off x="144233" y="158363"/>
            <a:ext cx="4956175" cy="700281"/>
          </a:xfrm>
        </p:spPr>
        <p:txBody>
          <a:bodyPr>
            <a:normAutofit/>
          </a:bodyPr>
          <a:lstStyle/>
          <a:p>
            <a:r>
              <a:rPr lang="en-US" sz="3600" dirty="0">
                <a:solidFill>
                  <a:schemeClr val="tx1"/>
                </a:solidFill>
                <a:latin typeface="Aptos Display" panose="020B0004020202020204" pitchFamily="34" charset="0"/>
              </a:rPr>
              <a:t>Introduction</a:t>
            </a:r>
          </a:p>
        </p:txBody>
      </p:sp>
      <p:sp>
        <p:nvSpPr>
          <p:cNvPr id="3" name="Content Placeholder 2">
            <a:extLst>
              <a:ext uri="{FF2B5EF4-FFF2-40B4-BE49-F238E27FC236}">
                <a16:creationId xmlns:a16="http://schemas.microsoft.com/office/drawing/2014/main" id="{DF2E9541-B47B-4C64-96CE-D8D864EC9078}"/>
              </a:ext>
            </a:extLst>
          </p:cNvPr>
          <p:cNvSpPr>
            <a:spLocks noGrp="1"/>
          </p:cNvSpPr>
          <p:nvPr>
            <p:ph idx="4294967295"/>
          </p:nvPr>
        </p:nvSpPr>
        <p:spPr>
          <a:xfrm>
            <a:off x="278781" y="3202375"/>
            <a:ext cx="11708780" cy="1371025"/>
          </a:xfrm>
        </p:spPr>
        <p:txBody>
          <a:bodyPr>
            <a:normAutofit/>
          </a:bodyPr>
          <a:lstStyle/>
          <a:p>
            <a:pPr>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Mediation analysis is a statistical method used to evaluate evidence from studies designed to test hypotheses about how some causal antecedent variable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transmits its effect on a consequent variable </a:t>
            </a:r>
            <a:r>
              <a:rPr lang="en-US" sz="2000" i="1" dirty="0">
                <a:latin typeface="Calibri" panose="020F0502020204030204" pitchFamily="34" charset="0"/>
                <a:ea typeface="Calibri" panose="020F0502020204030204" pitchFamily="34" charset="0"/>
                <a:cs typeface="Calibri" panose="020F0502020204030204" pitchFamily="34" charset="0"/>
              </a:rPr>
              <a:t>Y</a:t>
            </a:r>
          </a:p>
          <a:p>
            <a:pPr>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RQ: What is the mechanism, be it emotional, cognitive, biological, or otherwise, by which X influences Y? </a:t>
            </a:r>
          </a:p>
          <a:p>
            <a:endParaRPr lang="en-US" dirty="0"/>
          </a:p>
        </p:txBody>
      </p:sp>
      <p:pic>
        <p:nvPicPr>
          <p:cNvPr id="9" name="Picture 8">
            <a:extLst>
              <a:ext uri="{FF2B5EF4-FFF2-40B4-BE49-F238E27FC236}">
                <a16:creationId xmlns:a16="http://schemas.microsoft.com/office/drawing/2014/main" id="{16F66ADA-BFA7-4CFE-948D-A53FD1D8E028}"/>
              </a:ext>
            </a:extLst>
          </p:cNvPr>
          <p:cNvPicPr>
            <a:picLocks noChangeAspect="1"/>
          </p:cNvPicPr>
          <p:nvPr/>
        </p:nvPicPr>
        <p:blipFill>
          <a:blip r:embed="rId3"/>
          <a:stretch>
            <a:fillRect/>
          </a:stretch>
        </p:blipFill>
        <p:spPr>
          <a:xfrm>
            <a:off x="3279382" y="784749"/>
            <a:ext cx="5318207" cy="2087396"/>
          </a:xfrm>
          <a:prstGeom prst="rect">
            <a:avLst/>
          </a:prstGeom>
          <a:noFill/>
        </p:spPr>
      </p:pic>
      <p:sp>
        <p:nvSpPr>
          <p:cNvPr id="13" name="TextBox 12">
            <a:extLst>
              <a:ext uri="{FF2B5EF4-FFF2-40B4-BE49-F238E27FC236}">
                <a16:creationId xmlns:a16="http://schemas.microsoft.com/office/drawing/2014/main" id="{2FEF8D1B-7495-47C0-9904-C85C102692FF}"/>
              </a:ext>
            </a:extLst>
          </p:cNvPr>
          <p:cNvSpPr txBox="1"/>
          <p:nvPr/>
        </p:nvSpPr>
        <p:spPr>
          <a:xfrm>
            <a:off x="5100408" y="2486004"/>
            <a:ext cx="22484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Direct Effect</a:t>
            </a:r>
          </a:p>
        </p:txBody>
      </p:sp>
      <p:sp>
        <p:nvSpPr>
          <p:cNvPr id="16" name="TextBox 15">
            <a:extLst>
              <a:ext uri="{FF2B5EF4-FFF2-40B4-BE49-F238E27FC236}">
                <a16:creationId xmlns:a16="http://schemas.microsoft.com/office/drawing/2014/main" id="{531B7C6A-693A-45FB-BA08-82B27BB8DA21}"/>
              </a:ext>
            </a:extLst>
          </p:cNvPr>
          <p:cNvSpPr txBox="1"/>
          <p:nvPr/>
        </p:nvSpPr>
        <p:spPr>
          <a:xfrm>
            <a:off x="4971759" y="600083"/>
            <a:ext cx="22484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Indirect Effect</a:t>
            </a:r>
          </a:p>
        </p:txBody>
      </p:sp>
    </p:spTree>
    <p:extLst>
      <p:ext uri="{BB962C8B-B14F-4D97-AF65-F5344CB8AC3E}">
        <p14:creationId xmlns:p14="http://schemas.microsoft.com/office/powerpoint/2010/main" val="1052930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ppt_x"/>
                                          </p:val>
                                        </p:tav>
                                        <p:tav tm="100000">
                                          <p:val>
                                            <p:strVal val="#ppt_x"/>
                                          </p:val>
                                        </p:tav>
                                      </p:tavLst>
                                    </p:anim>
                                    <p:anim calcmode="lin" valueType="num">
                                      <p:cBhvr additive="base">
                                        <p:cTn id="1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760EEC-9106-4594-829E-D78822161459}"/>
              </a:ext>
            </a:extLst>
          </p:cNvPr>
          <p:cNvSpPr>
            <a:spLocks noGrp="1"/>
          </p:cNvSpPr>
          <p:nvPr>
            <p:ph type="title" idx="4294967295"/>
          </p:nvPr>
        </p:nvSpPr>
        <p:spPr>
          <a:xfrm>
            <a:off x="87182" y="1"/>
            <a:ext cx="11731083" cy="745134"/>
          </a:xfrm>
        </p:spPr>
        <p:txBody>
          <a:bodyPr>
            <a:normAutofit/>
          </a:bodyPr>
          <a:lstStyle/>
          <a:p>
            <a:r>
              <a:rPr lang="en-US" sz="3600" dirty="0">
                <a:solidFill>
                  <a:schemeClr val="tx1"/>
                </a:solidFill>
                <a:latin typeface="Aptos Display" panose="020B0004020202020204" pitchFamily="34" charset="0"/>
              </a:rPr>
              <a:t>Conceptualizing a Mediation Process</a:t>
            </a:r>
          </a:p>
        </p:txBody>
      </p:sp>
      <p:sp>
        <p:nvSpPr>
          <p:cNvPr id="6" name="Content Placeholder 5">
            <a:extLst>
              <a:ext uri="{FF2B5EF4-FFF2-40B4-BE49-F238E27FC236}">
                <a16:creationId xmlns:a16="http://schemas.microsoft.com/office/drawing/2014/main" id="{209541D9-A4B9-400B-A9DF-2A8137E54B12}"/>
              </a:ext>
            </a:extLst>
          </p:cNvPr>
          <p:cNvSpPr>
            <a:spLocks noGrp="1"/>
          </p:cNvSpPr>
          <p:nvPr>
            <p:ph idx="4294967295"/>
          </p:nvPr>
        </p:nvSpPr>
        <p:spPr>
          <a:xfrm>
            <a:off x="758283" y="2970213"/>
            <a:ext cx="11433717" cy="2951162"/>
          </a:xfrm>
        </p:spPr>
        <p:txBody>
          <a:bodyPr anchor="ct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Mediation is ultimately a causal explanation; hence these models have </a:t>
            </a:r>
            <a:r>
              <a:rPr lang="en-US" sz="2000" b="1" u="sng" dirty="0">
                <a:latin typeface="Calibri" panose="020F0502020204030204" pitchFamily="34" charset="0"/>
                <a:ea typeface="Calibri" panose="020F0502020204030204" pitchFamily="34" charset="0"/>
                <a:cs typeface="Calibri" panose="020F0502020204030204" pitchFamily="34" charset="0"/>
              </a:rPr>
              <a:t>additional</a:t>
            </a:r>
            <a:r>
              <a:rPr lang="en-US" sz="2000" dirty="0">
                <a:latin typeface="Calibri" panose="020F0502020204030204" pitchFamily="34" charset="0"/>
                <a:ea typeface="Calibri" panose="020F0502020204030204" pitchFamily="34" charset="0"/>
                <a:cs typeface="Calibri" panose="020F0502020204030204" pitchFamily="34" charset="0"/>
              </a:rPr>
              <a:t> assumptions:</a:t>
            </a:r>
          </a:p>
          <a:p>
            <a:pPr lvl="1"/>
            <a:r>
              <a:rPr lang="en-US" sz="2000" dirty="0">
                <a:latin typeface="Calibri" panose="020F0502020204030204" pitchFamily="34" charset="0"/>
                <a:ea typeface="Calibri" panose="020F0502020204030204" pitchFamily="34" charset="0"/>
                <a:cs typeface="Calibri" panose="020F0502020204030204" pitchFamily="34" charset="0"/>
              </a:rPr>
              <a:t>The relationships in the system are causal</a:t>
            </a:r>
          </a:p>
          <a:p>
            <a:pPr lvl="1"/>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is causally located between X and Y</a:t>
            </a:r>
          </a:p>
          <a:p>
            <a:pPr lvl="1"/>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causes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which in turn causes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is located causally between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i="1" dirty="0">
                <a:latin typeface="Calibri" panose="020F0502020204030204" pitchFamily="34" charset="0"/>
                <a:ea typeface="Calibri" panose="020F0502020204030204" pitchFamily="34" charset="0"/>
                <a:cs typeface="Calibri" panose="020F0502020204030204" pitchFamily="34" charset="0"/>
              </a:rPr>
              <a:t>Y</a:t>
            </a:r>
          </a:p>
          <a:p>
            <a:r>
              <a:rPr lang="en-US" sz="2000" dirty="0">
                <a:latin typeface="Calibri" panose="020F0502020204030204" pitchFamily="34" charset="0"/>
                <a:ea typeface="Calibri" panose="020F0502020204030204" pitchFamily="34" charset="0"/>
                <a:cs typeface="Calibri" panose="020F0502020204030204" pitchFamily="34" charset="0"/>
              </a:rPr>
              <a:t>Note about cross-sectional data</a:t>
            </a:r>
          </a:p>
        </p:txBody>
      </p:sp>
      <p:pic>
        <p:nvPicPr>
          <p:cNvPr id="2" name="Picture 1">
            <a:extLst>
              <a:ext uri="{FF2B5EF4-FFF2-40B4-BE49-F238E27FC236}">
                <a16:creationId xmlns:a16="http://schemas.microsoft.com/office/drawing/2014/main" id="{015CEC84-ED4B-F09B-A7FD-7F5A93A1BE31}"/>
              </a:ext>
            </a:extLst>
          </p:cNvPr>
          <p:cNvPicPr>
            <a:picLocks noChangeAspect="1"/>
          </p:cNvPicPr>
          <p:nvPr/>
        </p:nvPicPr>
        <p:blipFill>
          <a:blip r:embed="rId2"/>
          <a:stretch>
            <a:fillRect/>
          </a:stretch>
        </p:blipFill>
        <p:spPr>
          <a:xfrm>
            <a:off x="3320253" y="1226557"/>
            <a:ext cx="4870512" cy="1842097"/>
          </a:xfrm>
          <a:prstGeom prst="rect">
            <a:avLst/>
          </a:prstGeom>
          <a:noFill/>
        </p:spPr>
      </p:pic>
      <p:sp>
        <p:nvSpPr>
          <p:cNvPr id="3" name="TextBox 2">
            <a:extLst>
              <a:ext uri="{FF2B5EF4-FFF2-40B4-BE49-F238E27FC236}">
                <a16:creationId xmlns:a16="http://schemas.microsoft.com/office/drawing/2014/main" id="{C174117A-B6A5-BF62-27FB-61C6678FB17D}"/>
              </a:ext>
            </a:extLst>
          </p:cNvPr>
          <p:cNvSpPr txBox="1"/>
          <p:nvPr/>
        </p:nvSpPr>
        <p:spPr>
          <a:xfrm>
            <a:off x="4963778" y="2676235"/>
            <a:ext cx="186637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Direct Effect</a:t>
            </a:r>
          </a:p>
        </p:txBody>
      </p:sp>
      <p:sp>
        <p:nvSpPr>
          <p:cNvPr id="4" name="TextBox 3">
            <a:extLst>
              <a:ext uri="{FF2B5EF4-FFF2-40B4-BE49-F238E27FC236}">
                <a16:creationId xmlns:a16="http://schemas.microsoft.com/office/drawing/2014/main" id="{2BB47E3B-B26F-63AD-1DBA-FE27FD6071C9}"/>
              </a:ext>
            </a:extLst>
          </p:cNvPr>
          <p:cNvSpPr txBox="1"/>
          <p:nvPr/>
        </p:nvSpPr>
        <p:spPr>
          <a:xfrm>
            <a:off x="4963778" y="1041891"/>
            <a:ext cx="186637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rPr>
              <a:t>Indirect Effect</a:t>
            </a:r>
          </a:p>
        </p:txBody>
      </p:sp>
    </p:spTree>
    <p:extLst>
      <p:ext uri="{BB962C8B-B14F-4D97-AF65-F5344CB8AC3E}">
        <p14:creationId xmlns:p14="http://schemas.microsoft.com/office/powerpoint/2010/main" val="229276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6652E09-9CEA-4A0A-ADAE-614E02EED697}"/>
              </a:ext>
            </a:extLst>
          </p:cNvPr>
          <p:cNvSpPr>
            <a:spLocks noGrp="1"/>
          </p:cNvSpPr>
          <p:nvPr>
            <p:ph type="title"/>
          </p:nvPr>
        </p:nvSpPr>
        <p:spPr>
          <a:xfrm>
            <a:off x="409623" y="464692"/>
            <a:ext cx="10058400" cy="704998"/>
          </a:xfrm>
        </p:spPr>
        <p:txBody>
          <a:bodyPr/>
          <a:lstStyle/>
          <a:p>
            <a:r>
              <a:rPr lang="en-US" dirty="0">
                <a:latin typeface="Aptos Display" panose="020B0004020202020204" pitchFamily="34" charset="0"/>
              </a:rPr>
              <a:t>The Statistical Model</a:t>
            </a:r>
          </a:p>
        </p:txBody>
      </p:sp>
      <p:pic>
        <p:nvPicPr>
          <p:cNvPr id="5" name="Content Placeholder 4">
            <a:extLst>
              <a:ext uri="{FF2B5EF4-FFF2-40B4-BE49-F238E27FC236}">
                <a16:creationId xmlns:a16="http://schemas.microsoft.com/office/drawing/2014/main" id="{CADA0AB9-87F0-4534-8485-CBD2A369334B}"/>
              </a:ext>
            </a:extLst>
          </p:cNvPr>
          <p:cNvPicPr>
            <a:picLocks noGrp="1" noChangeAspect="1"/>
          </p:cNvPicPr>
          <p:nvPr>
            <p:ph sz="half" idx="1"/>
          </p:nvPr>
        </p:nvPicPr>
        <p:blipFill>
          <a:blip r:embed="rId3"/>
          <a:stretch>
            <a:fillRect/>
          </a:stretch>
        </p:blipFill>
        <p:spPr>
          <a:xfrm>
            <a:off x="1066800" y="2787617"/>
            <a:ext cx="4663440" cy="2380045"/>
          </a:xfrm>
          <a:noFill/>
        </p:spPr>
      </p:pic>
      <mc:AlternateContent xmlns:mc="http://schemas.openxmlformats.org/markup-compatibility/2006">
        <mc:Choice xmlns:a14="http://schemas.microsoft.com/office/drawing/2010/main" Requires="a14">
          <p:sp>
            <p:nvSpPr>
              <p:cNvPr id="12" name="Content Placeholder 3">
                <a:extLst>
                  <a:ext uri="{FF2B5EF4-FFF2-40B4-BE49-F238E27FC236}">
                    <a16:creationId xmlns:a16="http://schemas.microsoft.com/office/drawing/2014/main" id="{350ACCA9-5215-43BA-BA84-EB7FA0CFDF31}"/>
                  </a:ext>
                </a:extLst>
              </p:cNvPr>
              <p:cNvSpPr>
                <a:spLocks noGrp="1"/>
              </p:cNvSpPr>
              <p:nvPr>
                <p:ph sz="half" idx="2"/>
              </p:nvPr>
            </p:nvSpPr>
            <p:spPr>
              <a:xfrm>
                <a:off x="6461760" y="1193180"/>
                <a:ext cx="4663440" cy="4658980"/>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diagram represents two equations</a:t>
                </a: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𝑀</m:t>
                          </m:r>
                        </m:sub>
                      </m:sSub>
                      <m:r>
                        <a:rPr lang="en-US" sz="2000" b="0" i="1" smtClean="0">
                          <a:latin typeface="Cambria Math" panose="02040503050406030204" pitchFamily="18" charset="0"/>
                        </a:rPr>
                        <m:t>+</m:t>
                      </m:r>
                      <m:r>
                        <a:rPr lang="en-US" sz="2000" b="0" i="1" smtClean="0">
                          <a:latin typeface="Cambria Math" panose="02040503050406030204" pitchFamily="18" charset="0"/>
                        </a:rPr>
                        <m:t>𝑎𝑋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𝑀</m:t>
                          </m:r>
                        </m:sub>
                      </m:sSub>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𝑌</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𝑖</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𝑐</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𝑏𝑀</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𝑌</m:t>
                          </m:r>
                        </m:sub>
                      </m:sSub>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analytical goal is to estimate these coefficients, piece them together, and interpret</a:t>
                </a:r>
              </a:p>
              <a:p>
                <a:r>
                  <a:rPr lang="en-US" sz="2000" dirty="0">
                    <a:latin typeface="Calibri" panose="020F0502020204030204" pitchFamily="34" charset="0"/>
                    <a:ea typeface="Calibri" panose="020F0502020204030204" pitchFamily="34" charset="0"/>
                    <a:cs typeface="Calibri" panose="020F0502020204030204" pitchFamily="34" charset="0"/>
                  </a:rPr>
                  <a:t>In this scheme, a, b and c’ are unknown parameters, i.e., regression coefficients</a:t>
                </a:r>
              </a:p>
              <a:p>
                <a:r>
                  <a:rPr lang="en-US" sz="2000" dirty="0">
                    <a:latin typeface="Calibri" panose="020F0502020204030204" pitchFamily="34" charset="0"/>
                    <a:ea typeface="Calibri" panose="020F0502020204030204" pitchFamily="34" charset="0"/>
                    <a:cs typeface="Calibri" panose="020F0502020204030204" pitchFamily="34" charset="0"/>
                  </a:rPr>
                  <a:t>We are predicting M and Y so there should be two separate equations</a:t>
                </a:r>
              </a:p>
            </p:txBody>
          </p:sp>
        </mc:Choice>
        <mc:Fallback>
          <p:sp>
            <p:nvSpPr>
              <p:cNvPr id="12" name="Content Placeholder 3">
                <a:extLst>
                  <a:ext uri="{FF2B5EF4-FFF2-40B4-BE49-F238E27FC236}">
                    <a16:creationId xmlns:a16="http://schemas.microsoft.com/office/drawing/2014/main" id="{350ACCA9-5215-43BA-BA84-EB7FA0CFDF31}"/>
                  </a:ext>
                </a:extLst>
              </p:cNvPr>
              <p:cNvSpPr>
                <a:spLocks noGrp="1" noRot="1" noChangeAspect="1" noMove="1" noResize="1" noEditPoints="1" noAdjustHandles="1" noChangeArrowheads="1" noChangeShapeType="1" noTextEdit="1"/>
              </p:cNvSpPr>
              <p:nvPr>
                <p:ph sz="half" idx="2"/>
              </p:nvPr>
            </p:nvSpPr>
            <p:spPr>
              <a:xfrm>
                <a:off x="6461760" y="1193180"/>
                <a:ext cx="4663440" cy="4658980"/>
              </a:xfrm>
              <a:blipFill>
                <a:blip r:embed="rId4"/>
                <a:stretch>
                  <a:fillRect l="-1176"/>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C07AC90E-7F7A-49C3-BA70-76E46FB74D70}"/>
              </a:ext>
            </a:extLst>
          </p:cNvPr>
          <p:cNvCxnSpPr>
            <a:cxnSpLocks/>
          </p:cNvCxnSpPr>
          <p:nvPr/>
        </p:nvCxnSpPr>
        <p:spPr>
          <a:xfrm>
            <a:off x="3479180" y="4783873"/>
            <a:ext cx="1193181" cy="1193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7B98F3C-DB8E-4299-BEFC-899F5F17441A}"/>
              </a:ext>
            </a:extLst>
          </p:cNvPr>
          <p:cNvCxnSpPr>
            <a:cxnSpLocks/>
            <a:endCxn id="13" idx="2"/>
          </p:cNvCxnSpPr>
          <p:nvPr/>
        </p:nvCxnSpPr>
        <p:spPr>
          <a:xfrm flipH="1" flipV="1">
            <a:off x="2325029" y="2348414"/>
            <a:ext cx="105937" cy="1666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977DC33-1CDE-4435-9FFD-898B85106B06}"/>
              </a:ext>
            </a:extLst>
          </p:cNvPr>
          <p:cNvSpPr txBox="1"/>
          <p:nvPr/>
        </p:nvSpPr>
        <p:spPr>
          <a:xfrm>
            <a:off x="607741" y="1979082"/>
            <a:ext cx="343457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indirect effect of X on Y</a:t>
            </a:r>
          </a:p>
        </p:txBody>
      </p:sp>
      <p:sp>
        <p:nvSpPr>
          <p:cNvPr id="15" name="TextBox 14">
            <a:extLst>
              <a:ext uri="{FF2B5EF4-FFF2-40B4-BE49-F238E27FC236}">
                <a16:creationId xmlns:a16="http://schemas.microsoft.com/office/drawing/2014/main" id="{3B19168C-76F3-4EEA-B29F-CFDA32348917}"/>
              </a:ext>
            </a:extLst>
          </p:cNvPr>
          <p:cNvSpPr txBox="1"/>
          <p:nvPr/>
        </p:nvSpPr>
        <p:spPr>
          <a:xfrm>
            <a:off x="4605452" y="5792388"/>
            <a:ext cx="38694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direct effect of X on Y</a:t>
            </a:r>
          </a:p>
        </p:txBody>
      </p:sp>
      <p:cxnSp>
        <p:nvCxnSpPr>
          <p:cNvPr id="14" name="Straight Arrow Connector 13">
            <a:extLst>
              <a:ext uri="{FF2B5EF4-FFF2-40B4-BE49-F238E27FC236}">
                <a16:creationId xmlns:a16="http://schemas.microsoft.com/office/drawing/2014/main" id="{2ADCDA5B-9A31-4EC6-84BC-3685DE4A7725}"/>
              </a:ext>
            </a:extLst>
          </p:cNvPr>
          <p:cNvCxnSpPr>
            <a:cxnSpLocks/>
            <a:endCxn id="13" idx="2"/>
          </p:cNvCxnSpPr>
          <p:nvPr/>
        </p:nvCxnSpPr>
        <p:spPr>
          <a:xfrm flipH="1" flipV="1">
            <a:off x="2325029" y="2348414"/>
            <a:ext cx="2090856" cy="1818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067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fade">
                                      <p:cBhvr>
                                        <p:cTn id="7" dur="1000"/>
                                        <p:tgtEl>
                                          <p:spTgt spid="12">
                                            <p:txEl>
                                              <p:pRg st="4" end="4"/>
                                            </p:txEl>
                                          </p:spTgt>
                                        </p:tgtEl>
                                      </p:cBhvr>
                                    </p:animEffect>
                                    <p:anim calcmode="lin" valueType="num">
                                      <p:cBhvr>
                                        <p:cTn id="8"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xEl>
                                              <p:pRg st="5" end="5"/>
                                            </p:txEl>
                                          </p:spTgt>
                                        </p:tgtEl>
                                        <p:attrNameLst>
                                          <p:attrName>style.visibility</p:attrName>
                                        </p:attrNameLst>
                                      </p:cBhvr>
                                      <p:to>
                                        <p:strVal val="visible"/>
                                      </p:to>
                                    </p:set>
                                    <p:animEffect transition="in" filter="fade">
                                      <p:cBhvr>
                                        <p:cTn id="14" dur="1000"/>
                                        <p:tgtEl>
                                          <p:spTgt spid="12">
                                            <p:txEl>
                                              <p:pRg st="5" end="5"/>
                                            </p:txEl>
                                          </p:spTgt>
                                        </p:tgtEl>
                                      </p:cBhvr>
                                    </p:animEffect>
                                    <p:anim calcmode="lin" valueType="num">
                                      <p:cBhvr>
                                        <p:cTn id="15" dur="1000" fill="hold"/>
                                        <p:tgtEl>
                                          <p:spTgt spid="12">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1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28" name="Rectangle 27">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30" name="Rectangle 29">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5" name="Title 4">
            <a:extLst>
              <a:ext uri="{FF2B5EF4-FFF2-40B4-BE49-F238E27FC236}">
                <a16:creationId xmlns:a16="http://schemas.microsoft.com/office/drawing/2014/main" id="{DB93A446-B7FD-4B04-8BA3-F7756C49406A}"/>
              </a:ext>
            </a:extLst>
          </p:cNvPr>
          <p:cNvSpPr txBox="1">
            <a:spLocks noGrp="1"/>
          </p:cNvSpPr>
          <p:nvPr>
            <p:ph type="title"/>
          </p:nvPr>
        </p:nvSpPr>
        <p:spPr>
          <a:xfrm>
            <a:off x="676240" y="875324"/>
            <a:ext cx="3536510" cy="5093520"/>
          </a:xfrm>
          <a:prstGeom prst="rect">
            <a:avLst/>
          </a:prstGeom>
        </p:spPr>
        <p:txBody>
          <a:bodyPr rtlCol="0">
            <a:normAutofit/>
          </a:bodyPr>
          <a:lstStyle/>
          <a:p>
            <a:pPr algn="ctr"/>
            <a:r>
              <a:rPr lang="en-US" dirty="0">
                <a:solidFill>
                  <a:schemeClr val="tx1"/>
                </a:solidFill>
                <a:latin typeface="Aptos Display" panose="020B0004020202020204" pitchFamily="34" charset="0"/>
              </a:rPr>
              <a:t>The Direct effect of X on Y</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4C133824-A2BA-4C12-ADF2-0BECAA527019}"/>
                  </a:ext>
                </a:extLst>
              </p:cNvPr>
              <p:cNvSpPr>
                <a:spLocks noGrp="1"/>
              </p:cNvSpPr>
              <p:nvPr>
                <p:ph idx="1"/>
              </p:nvPr>
            </p:nvSpPr>
            <p:spPr>
              <a:xfrm>
                <a:off x="4884417" y="559477"/>
                <a:ext cx="6991631" cy="5506786"/>
              </a:xfrm>
            </p:spPr>
            <p:txBody>
              <a:bodyPr anchor="ct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 estimates the direct effect of X on Y</a:t>
                </a:r>
              </a:p>
              <a:p>
                <a:r>
                  <a:rPr lang="en-US" sz="2000" b="1" dirty="0">
                    <a:latin typeface="Calibri" panose="020F0502020204030204" pitchFamily="34" charset="0"/>
                    <a:ea typeface="Calibri" panose="020F0502020204030204" pitchFamily="34" charset="0"/>
                    <a:cs typeface="Calibri" panose="020F0502020204030204" pitchFamily="34" charset="0"/>
                  </a:rPr>
                  <a:t>Interpretation</a:t>
                </a:r>
                <a:r>
                  <a:rPr lang="en-US" sz="2000" dirty="0">
                    <a:latin typeface="Calibri" panose="020F0502020204030204" pitchFamily="34" charset="0"/>
                    <a:ea typeface="Calibri" panose="020F0502020204030204" pitchFamily="34" charset="0"/>
                    <a:cs typeface="Calibri" panose="020F0502020204030204" pitchFamily="34" charset="0"/>
                  </a:rPr>
                  <a:t>: If two cases are the same on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but differ by one unit on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the difference in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is exactly c’</a:t>
                </a:r>
              </a:p>
              <a:p>
                <a:pPr marL="0" indent="0">
                  <a:buNone/>
                </a:pPr>
                <a14:m>
                  <m:oMathPara xmlns:m="http://schemas.openxmlformats.org/officeDocument/2006/math">
                    <m:oMathParaPr>
                      <m:jc m:val="centerGroup"/>
                    </m:oMathParaPr>
                    <m:oMath xmlns:m="http://schemas.openxmlformats.org/officeDocument/2006/math">
                      <m:sSup>
                        <m:sSupPr>
                          <m:ctrlPr>
                            <a:rPr lang="en-US" sz="2000" b="0" i="1">
                              <a:latin typeface="Cambria Math" panose="02040503050406030204" pitchFamily="18" charset="0"/>
                            </a:rPr>
                          </m:ctrlPr>
                        </m:sSupPr>
                        <m:e>
                          <m:r>
                            <a:rPr lang="en-US" sz="2000" b="0" i="1">
                              <a:latin typeface="Cambria Math" panose="02040503050406030204" pitchFamily="18" charset="0"/>
                            </a:rPr>
                            <m:t>𝑐</m:t>
                          </m:r>
                        </m:e>
                        <m:sup>
                          <m:r>
                            <a:rPr lang="en-US" sz="2000" b="0" i="1">
                              <a:latin typeface="Cambria Math" panose="02040503050406030204" pitchFamily="18" charset="0"/>
                            </a:rPr>
                            <m:t>′</m:t>
                          </m:r>
                        </m:sup>
                      </m:sSup>
                      <m:r>
                        <a:rPr lang="en-US" sz="2000" b="0" i="1">
                          <a:latin typeface="Cambria Math" panose="02040503050406030204" pitchFamily="18" charset="0"/>
                        </a:rPr>
                        <m:t>=</m:t>
                      </m:r>
                      <m:d>
                        <m:dPr>
                          <m:begChr m:val="["/>
                          <m:endChr m:val="]"/>
                          <m:ctrlPr>
                            <a:rPr lang="en-US" sz="2000" b="0" i="1">
                              <a:latin typeface="Cambria Math" panose="02040503050406030204" pitchFamily="18" charset="0"/>
                            </a:rPr>
                          </m:ctrlPr>
                        </m:dPr>
                        <m:e>
                          <m:acc>
                            <m:accPr>
                              <m:chr m:val="̂"/>
                              <m:ctrlPr>
                                <a:rPr lang="en-US" sz="2000" b="0" i="1">
                                  <a:latin typeface="Cambria Math" panose="02040503050406030204" pitchFamily="18" charset="0"/>
                                </a:rPr>
                              </m:ctrlPr>
                            </m:accPr>
                            <m:e>
                              <m:r>
                                <a:rPr lang="en-US" sz="2000" b="0" i="1">
                                  <a:latin typeface="Cambria Math" panose="02040503050406030204" pitchFamily="18" charset="0"/>
                                </a:rPr>
                                <m:t>𝑌</m:t>
                              </m:r>
                            </m:e>
                          </m:acc>
                        </m:e>
                        <m:e>
                          <m:d>
                            <m:dPr>
                              <m:ctrlPr>
                                <a:rPr lang="en-US" sz="2000" b="0" i="1">
                                  <a:latin typeface="Cambria Math" panose="02040503050406030204" pitchFamily="18" charset="0"/>
                                </a:rPr>
                              </m:ctrlPr>
                            </m:dPr>
                            <m:e>
                              <m:r>
                                <a:rPr lang="en-US" sz="2000" b="0" i="1">
                                  <a:latin typeface="Cambria Math" panose="02040503050406030204" pitchFamily="18" charset="0"/>
                                </a:rPr>
                                <m:t>𝑋</m:t>
                              </m:r>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 </m:t>
                              </m:r>
                              <m:r>
                                <a:rPr lang="en-US" sz="2000" b="0" i="1">
                                  <a:latin typeface="Cambria Math" panose="02040503050406030204" pitchFamily="18" charset="0"/>
                                </a:rPr>
                                <m:t>𝑀</m:t>
                              </m:r>
                              <m:r>
                                <a:rPr lang="en-US" sz="2000" b="0" i="1">
                                  <a:latin typeface="Cambria Math" panose="02040503050406030204" pitchFamily="18" charset="0"/>
                                </a:rPr>
                                <m:t>=</m:t>
                              </m:r>
                              <m:r>
                                <a:rPr lang="en-US" sz="2000" b="0" i="1">
                                  <a:latin typeface="Cambria Math" panose="02040503050406030204" pitchFamily="18" charset="0"/>
                                </a:rPr>
                                <m:t>𝑚</m:t>
                              </m:r>
                            </m:e>
                          </m:d>
                        </m:e>
                      </m:d>
                      <m:r>
                        <a:rPr lang="en-US" sz="200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𝑥</m:t>
                      </m:r>
                      <m:r>
                        <a:rPr lang="en-US" sz="2000" b="0" i="1">
                          <a:latin typeface="Cambria Math" panose="02040503050406030204" pitchFamily="18" charset="0"/>
                        </a:rPr>
                        <m:t>−1</m:t>
                      </m:r>
                      <m:r>
                        <a:rPr lang="en-US" sz="2000" i="1">
                          <a:latin typeface="Cambria Math" panose="02040503050406030204" pitchFamily="18" charset="0"/>
                        </a:rPr>
                        <m:t>, </m:t>
                      </m:r>
                      <m:r>
                        <a:rPr lang="en-US" sz="2000" i="1">
                          <a:latin typeface="Cambria Math" panose="02040503050406030204" pitchFamily="18" charset="0"/>
                        </a:rPr>
                        <m:t>𝑀</m:t>
                      </m:r>
                      <m:r>
                        <a:rPr lang="en-US" sz="2000" i="1">
                          <a:latin typeface="Cambria Math" panose="02040503050406030204" pitchFamily="18" charset="0"/>
                        </a:rPr>
                        <m:t>=</m:t>
                      </m:r>
                      <m:r>
                        <a:rPr lang="en-US" sz="2000" i="1">
                          <a:latin typeface="Cambria Math" panose="02040503050406030204" pitchFamily="18" charset="0"/>
                        </a:rPr>
                        <m:t>𝑚</m:t>
                      </m:r>
                      <m:r>
                        <a:rPr lang="en-US" sz="2000" i="1">
                          <a:latin typeface="Cambria Math" panose="02040503050406030204" pitchFamily="18" charset="0"/>
                        </a:rPr>
                        <m:t>)]</m:t>
                      </m:r>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This just means: If you increase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by 1, keeping M the same, Y changes by 𝑐′</a:t>
                </a:r>
              </a:p>
              <a:p>
                <a:r>
                  <a:rPr lang="en-US" sz="2000" dirty="0">
                    <a:latin typeface="Calibri" panose="020F0502020204030204" pitchFamily="34" charset="0"/>
                    <a:ea typeface="Calibri" panose="020F0502020204030204" pitchFamily="34" charset="0"/>
                    <a:cs typeface="Calibri" panose="020F0502020204030204" pitchFamily="34" charset="0"/>
                  </a:rPr>
                  <a:t>Think of 𝑐′ as the "pure" effect of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on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without M </a:t>
                </a:r>
                <a:r>
                  <a:rPr lang="en-US" sz="2000" b="1" dirty="0">
                    <a:latin typeface="Calibri" panose="020F0502020204030204" pitchFamily="34" charset="0"/>
                    <a:ea typeface="Calibri" panose="020F0502020204030204" pitchFamily="34" charset="0"/>
                    <a:cs typeface="Calibri" panose="020F0502020204030204" pitchFamily="34" charset="0"/>
                  </a:rPr>
                  <a:t>interfering!</a:t>
                </a:r>
              </a:p>
              <a:p>
                <a:r>
                  <a:rPr lang="en-US" sz="2000" b="1" dirty="0">
                    <a:latin typeface="Calibri" panose="020F0502020204030204" pitchFamily="34" charset="0"/>
                    <a:ea typeface="Calibri" panose="020F0502020204030204" pitchFamily="34" charset="0"/>
                    <a:cs typeface="Calibri" panose="020F0502020204030204" pitchFamily="34" charset="0"/>
                  </a:rPr>
                  <a:t>Note</a:t>
                </a:r>
                <a:r>
                  <a:rPr lang="en-US" sz="2000" dirty="0">
                    <a:latin typeface="Calibri" panose="020F0502020204030204" pitchFamily="34" charset="0"/>
                    <a:ea typeface="Calibri" panose="020F0502020204030204" pitchFamily="34" charset="0"/>
                    <a:cs typeface="Calibri" panose="020F0502020204030204" pitchFamily="34" charset="0"/>
                  </a:rPr>
                  <a:t>: in the special case where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is dichotomous, c’ is the difference between the two groups’ means holding </a:t>
                </a:r>
                <a:r>
                  <a:rPr lang="en-US" sz="2000" i="1" dirty="0">
                    <a:latin typeface="Calibri" panose="020F0502020204030204" pitchFamily="34" charset="0"/>
                    <a:ea typeface="Calibri" panose="020F0502020204030204" pitchFamily="34" charset="0"/>
                    <a:cs typeface="Calibri" panose="020F0502020204030204" pitchFamily="34" charset="0"/>
                  </a:rPr>
                  <a:t>M </a:t>
                </a:r>
                <a:r>
                  <a:rPr lang="en-US" sz="2000" dirty="0">
                    <a:latin typeface="Calibri" panose="020F0502020204030204" pitchFamily="34" charset="0"/>
                    <a:ea typeface="Calibri" panose="020F0502020204030204" pitchFamily="34" charset="0"/>
                    <a:cs typeface="Calibri" panose="020F0502020204030204" pitchFamily="34" charset="0"/>
                  </a:rPr>
                  <a:t>constant</a:t>
                </a:r>
              </a:p>
              <a:p>
                <a:pPr lvl="1"/>
                <a:r>
                  <a:rPr lang="en-US" sz="2000" dirty="0">
                    <a:latin typeface="Calibri" panose="020F0502020204030204" pitchFamily="34" charset="0"/>
                    <a:ea typeface="Calibri" panose="020F0502020204030204" pitchFamily="34" charset="0"/>
                    <a:cs typeface="Calibri" panose="020F0502020204030204" pitchFamily="34" charset="0"/>
                  </a:rPr>
                  <a:t>This is equivalent to an adjusted mean differences in ANOVA</a:t>
                </a:r>
              </a:p>
            </p:txBody>
          </p:sp>
        </mc:Choice>
        <mc:Fallback>
          <p:sp>
            <p:nvSpPr>
              <p:cNvPr id="6" name="Content Placeholder 5">
                <a:extLst>
                  <a:ext uri="{FF2B5EF4-FFF2-40B4-BE49-F238E27FC236}">
                    <a16:creationId xmlns:a16="http://schemas.microsoft.com/office/drawing/2014/main" id="{4C133824-A2BA-4C12-ADF2-0BECAA527019}"/>
                  </a:ext>
                </a:extLst>
              </p:cNvPr>
              <p:cNvSpPr>
                <a:spLocks noGrp="1" noRot="1" noChangeAspect="1" noMove="1" noResize="1" noEditPoints="1" noAdjustHandles="1" noChangeArrowheads="1" noChangeShapeType="1" noTextEdit="1"/>
              </p:cNvSpPr>
              <p:nvPr>
                <p:ph idx="1"/>
              </p:nvPr>
            </p:nvSpPr>
            <p:spPr>
              <a:xfrm>
                <a:off x="4884417" y="559477"/>
                <a:ext cx="6991631" cy="5506786"/>
              </a:xfrm>
              <a:blipFill>
                <a:blip r:embed="rId3"/>
                <a:stretch>
                  <a:fillRect l="-785" r="-1395"/>
                </a:stretch>
              </a:blipFill>
            </p:spPr>
            <p:txBody>
              <a:bodyPr/>
              <a:lstStyle/>
              <a:p>
                <a:r>
                  <a:rPr lang="en-US">
                    <a:noFill/>
                  </a:rPr>
                  <a:t> </a:t>
                </a:r>
              </a:p>
            </p:txBody>
          </p:sp>
        </mc:Fallback>
      </mc:AlternateContent>
    </p:spTree>
    <p:extLst>
      <p:ext uri="{BB962C8B-B14F-4D97-AF65-F5344CB8AC3E}">
        <p14:creationId xmlns:p14="http://schemas.microsoft.com/office/powerpoint/2010/main" val="2249014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7A164A-713F-97D2-D155-9C4F003E904B}"/>
              </a:ext>
            </a:extLst>
          </p:cNvPr>
          <p:cNvSpPr>
            <a:spLocks noGrp="1"/>
          </p:cNvSpPr>
          <p:nvPr>
            <p:ph type="title"/>
          </p:nvPr>
        </p:nvSpPr>
        <p:spPr>
          <a:xfrm>
            <a:off x="172241" y="119970"/>
            <a:ext cx="9371949" cy="660615"/>
          </a:xfrm>
        </p:spPr>
        <p:txBody>
          <a:bodyPr>
            <a:normAutofit/>
          </a:bodyPr>
          <a:lstStyle/>
          <a:p>
            <a:r>
              <a:rPr lang="en-US" sz="3600" dirty="0">
                <a:solidFill>
                  <a:schemeClr val="tx1"/>
                </a:solidFill>
                <a:latin typeface="Aptos Display" panose="020B0004020202020204" pitchFamily="34" charset="0"/>
              </a:rPr>
              <a:t>Simple Numeric Example</a:t>
            </a:r>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1F6568D9-B044-5D26-8265-BCBA522232FB}"/>
                  </a:ext>
                </a:extLst>
              </p:cNvPr>
              <p:cNvSpPr>
                <a:spLocks noGrp="1"/>
              </p:cNvSpPr>
              <p:nvPr>
                <p:ph idx="1"/>
              </p:nvPr>
            </p:nvSpPr>
            <p:spPr>
              <a:xfrm>
                <a:off x="306055" y="807717"/>
                <a:ext cx="11592295" cy="4812497"/>
              </a:xfrm>
            </p:spPr>
            <p:txBody>
              <a:bodyPr>
                <a:normAutofit fontScale="92500" lnSpcReduction="10000"/>
              </a:bodyPr>
              <a:lstStyle/>
              <a:p>
                <a:r>
                  <a:rPr lang="en-US" sz="2000" dirty="0">
                    <a:latin typeface="Calibri" panose="020F0502020204030204" pitchFamily="34" charset="0"/>
                    <a:ea typeface="Calibri" panose="020F0502020204030204" pitchFamily="34" charset="0"/>
                    <a:cs typeface="Calibri" panose="020F0502020204030204" pitchFamily="34" charset="0"/>
                  </a:rPr>
                  <a:t>Let’s say we are studying how hours studied (X) affects test scores (Y), while also considering stress level (M)</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lnSpc>
                    <a:spcPct val="11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libri" panose="020F0502020204030204" pitchFamily="34" charset="0"/>
                          <a:cs typeface="Calibri" panose="020F0502020204030204" pitchFamily="34" charset="0"/>
                        </a:rPr>
                        <m:t>𝒀</m:t>
                      </m:r>
                      <m:r>
                        <a:rPr lang="en-US" b="1" i="1" smtClean="0">
                          <a:latin typeface="Cambria Math" panose="02040503050406030204" pitchFamily="18" charset="0"/>
                          <a:ea typeface="Calibri" panose="020F0502020204030204" pitchFamily="34" charset="0"/>
                          <a:cs typeface="Calibri" panose="020F0502020204030204" pitchFamily="34" charset="0"/>
                        </a:rPr>
                        <m:t>=</m:t>
                      </m:r>
                      <m:r>
                        <a:rPr lang="en-US" b="1" i="1" smtClean="0">
                          <a:latin typeface="Cambria Math" panose="02040503050406030204" pitchFamily="18" charset="0"/>
                          <a:ea typeface="Calibri" panose="020F0502020204030204" pitchFamily="34" charset="0"/>
                          <a:cs typeface="Calibri" panose="020F0502020204030204" pitchFamily="34" charset="0"/>
                        </a:rPr>
                        <m:t>𝟓𝟎</m:t>
                      </m:r>
                      <m:r>
                        <a:rPr lang="en-US" b="1" i="1" smtClean="0">
                          <a:latin typeface="Cambria Math" panose="02040503050406030204" pitchFamily="18" charset="0"/>
                          <a:ea typeface="Calibri" panose="020F0502020204030204" pitchFamily="34" charset="0"/>
                          <a:cs typeface="Calibri" panose="020F0502020204030204" pitchFamily="34" charset="0"/>
                        </a:rPr>
                        <m:t>+</m:t>
                      </m:r>
                      <m:r>
                        <a:rPr lang="en-US" b="1" i="1" smtClean="0">
                          <a:latin typeface="Cambria Math" panose="02040503050406030204" pitchFamily="18" charset="0"/>
                          <a:ea typeface="Calibri" panose="020F0502020204030204" pitchFamily="34" charset="0"/>
                          <a:cs typeface="Calibri" panose="020F0502020204030204" pitchFamily="34" charset="0"/>
                        </a:rPr>
                        <m:t>𝟓</m:t>
                      </m:r>
                      <m:r>
                        <a:rPr lang="en-US" b="1" i="1" smtClean="0">
                          <a:latin typeface="Cambria Math" panose="02040503050406030204" pitchFamily="18" charset="0"/>
                          <a:ea typeface="Calibri" panose="020F0502020204030204" pitchFamily="34" charset="0"/>
                          <a:cs typeface="Calibri" panose="020F0502020204030204" pitchFamily="34" charset="0"/>
                        </a:rPr>
                        <m:t>𝑿</m:t>
                      </m:r>
                      <m:r>
                        <a:rPr lang="en-US" b="1" i="1" smtClean="0">
                          <a:latin typeface="Cambria Math" panose="02040503050406030204" pitchFamily="18" charset="0"/>
                          <a:ea typeface="Calibri" panose="020F0502020204030204" pitchFamily="34" charset="0"/>
                          <a:cs typeface="Calibri" panose="020F0502020204030204" pitchFamily="34" charset="0"/>
                        </a:rPr>
                        <m:t>+</m:t>
                      </m:r>
                      <m:r>
                        <a:rPr lang="en-US" b="1" i="1" smtClean="0">
                          <a:latin typeface="Cambria Math" panose="02040503050406030204" pitchFamily="18" charset="0"/>
                          <a:ea typeface="Calibri" panose="020F0502020204030204" pitchFamily="34" charset="0"/>
                          <a:cs typeface="Calibri" panose="020F0502020204030204" pitchFamily="34" charset="0"/>
                        </a:rPr>
                        <m:t>𝟐</m:t>
                      </m:r>
                      <m:r>
                        <a:rPr lang="en-US" b="1" i="1" smtClean="0">
                          <a:latin typeface="Cambria Math" panose="02040503050406030204" pitchFamily="18" charset="0"/>
                          <a:ea typeface="Calibri" panose="020F0502020204030204" pitchFamily="34" charset="0"/>
                          <a:cs typeface="Calibri" panose="020F0502020204030204" pitchFamily="34" charset="0"/>
                        </a:rPr>
                        <m:t>𝑴</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a:p>
                <a:pPr>
                  <a:lnSpc>
                    <a:spcPct val="110000"/>
                  </a:lnSpc>
                  <a:spcBef>
                    <a:spcPts val="600"/>
                  </a:spcBef>
                  <a:spcAft>
                    <a:spcPts val="600"/>
                  </a:spcAft>
                </a:pPr>
                <a:r>
                  <a:rPr lang="en-US" sz="2000" b="1" dirty="0">
                    <a:latin typeface="Calibri" panose="020F0502020204030204" pitchFamily="34" charset="0"/>
                    <a:ea typeface="Calibri" panose="020F0502020204030204" pitchFamily="34" charset="0"/>
                    <a:cs typeface="Calibri" panose="020F0502020204030204" pitchFamily="34" charset="0"/>
                  </a:rPr>
                  <a:t>c′=5</a:t>
                </a:r>
                <a:r>
                  <a:rPr lang="en-US" sz="2000" dirty="0">
                    <a:latin typeface="Calibri" panose="020F0502020204030204" pitchFamily="34" charset="0"/>
                    <a:ea typeface="Calibri" panose="020F0502020204030204" pitchFamily="34" charset="0"/>
                    <a:cs typeface="Calibri" panose="020F0502020204030204" pitchFamily="34" charset="0"/>
                  </a:rPr>
                  <a:t> → This is the </a:t>
                </a:r>
                <a:r>
                  <a:rPr lang="en-US" sz="2000" b="1" dirty="0">
                    <a:latin typeface="Calibri" panose="020F0502020204030204" pitchFamily="34" charset="0"/>
                    <a:ea typeface="Calibri" panose="020F0502020204030204" pitchFamily="34" charset="0"/>
                    <a:cs typeface="Calibri" panose="020F0502020204030204" pitchFamily="34" charset="0"/>
                  </a:rPr>
                  <a:t>direct effect</a:t>
                </a:r>
                <a:r>
                  <a:rPr lang="en-US" sz="2000" dirty="0">
                    <a:latin typeface="Calibri" panose="020F0502020204030204" pitchFamily="34" charset="0"/>
                    <a:ea typeface="Calibri" panose="020F0502020204030204" pitchFamily="34" charset="0"/>
                    <a:cs typeface="Calibri" panose="020F0502020204030204" pitchFamily="34" charset="0"/>
                  </a:rPr>
                  <a:t> of X (hours studied) on Y (test score)</a:t>
                </a:r>
              </a:p>
              <a:p>
                <a:r>
                  <a:rPr lang="en-US" sz="2000" dirty="0">
                    <a:latin typeface="Calibri" panose="020F0502020204030204" pitchFamily="34" charset="0"/>
                    <a:ea typeface="Calibri" panose="020F0502020204030204" pitchFamily="34" charset="0"/>
                    <a:cs typeface="Calibri" panose="020F0502020204030204" pitchFamily="34" charset="0"/>
                  </a:rPr>
                  <a:t>M (stress level) is held </a:t>
                </a:r>
                <a:r>
                  <a:rPr lang="en-US" sz="2000" b="1" dirty="0">
                    <a:latin typeface="Calibri" panose="020F0502020204030204" pitchFamily="34" charset="0"/>
                    <a:ea typeface="Calibri" panose="020F0502020204030204" pitchFamily="34" charset="0"/>
                    <a:cs typeface="Calibri" panose="020F0502020204030204" pitchFamily="34" charset="0"/>
                  </a:rPr>
                  <a:t>constant</a:t>
                </a:r>
                <a:r>
                  <a:rPr lang="en-US" sz="2000" dirty="0">
                    <a:latin typeface="Calibri" panose="020F0502020204030204" pitchFamily="34" charset="0"/>
                    <a:ea typeface="Calibri" panose="020F0502020204030204" pitchFamily="34" charset="0"/>
                    <a:cs typeface="Calibri" panose="020F0502020204030204" pitchFamily="34" charset="0"/>
                  </a:rPr>
                  <a:t>.</a:t>
                </a:r>
              </a:p>
              <a:p>
                <a:r>
                  <a:rPr lang="en-US" dirty="0">
                    <a:latin typeface="Calibri" panose="020F0502020204030204" pitchFamily="34" charset="0"/>
                    <a:ea typeface="Calibri" panose="020F0502020204030204" pitchFamily="34" charset="0"/>
                    <a:cs typeface="Calibri" panose="020F0502020204030204" pitchFamily="34" charset="0"/>
                  </a:rPr>
                  <a:t> Step-by-step example:</a:t>
                </a:r>
              </a:p>
              <a:p>
                <a:pPr lvl="1"/>
                <a:r>
                  <a:rPr lang="en-US" sz="1900" i="1" dirty="0">
                    <a:latin typeface="Calibri" panose="020F0502020204030204" pitchFamily="34" charset="0"/>
                    <a:ea typeface="Calibri" panose="020F0502020204030204" pitchFamily="34" charset="0"/>
                    <a:cs typeface="Calibri" panose="020F0502020204030204" pitchFamily="34" charset="0"/>
                  </a:rPr>
                  <a:t>Case 1: </a:t>
                </a:r>
                <a:r>
                  <a:rPr lang="en-US" sz="1900" dirty="0">
                    <a:latin typeface="Calibri" panose="020F0502020204030204" pitchFamily="34" charset="0"/>
                    <a:ea typeface="Calibri" panose="020F0502020204030204" pitchFamily="34" charset="0"/>
                    <a:cs typeface="Calibri" panose="020F0502020204030204" pitchFamily="34" charset="0"/>
                  </a:rPr>
                  <a:t>A student studies 3 hours (X = 3) and has a stress level of 4 (M = 4)</a:t>
                </a:r>
              </a:p>
              <a:p>
                <a:pPr marL="283464" lvl="1" indent="0">
                  <a:buNone/>
                </a:pPr>
                <a:endParaRPr lang="en-US" b="0" i="1" dirty="0">
                  <a:latin typeface="Cambria Math" panose="02040503050406030204" pitchFamily="18" charset="0"/>
                  <a:ea typeface="Calibri" panose="020F0502020204030204" pitchFamily="34" charset="0"/>
                  <a:cs typeface="Calibri" panose="020F0502020204030204" pitchFamily="34" charset="0"/>
                </a:endParaRPr>
              </a:p>
              <a:p>
                <a:pPr marL="283464" lvl="1" indent="0">
                  <a:buNone/>
                </a:pPr>
                <a14:m>
                  <m:oMathPara xmlns:m="http://schemas.openxmlformats.org/officeDocument/2006/math">
                    <m:oMathParaPr>
                      <m:jc m:val="centerGroup"/>
                    </m:oMathParaPr>
                    <m:oMath xmlns:m="http://schemas.openxmlformats.org/officeDocument/2006/math">
                      <m:acc>
                        <m:accPr>
                          <m:chr m:val="̂"/>
                          <m:ctrlPr>
                            <a:rPr lang="en-US" sz="1900" b="0" i="1" smtClean="0">
                              <a:latin typeface="Cambria Math" panose="02040503050406030204" pitchFamily="18" charset="0"/>
                              <a:ea typeface="Calibri" panose="020F0502020204030204" pitchFamily="34" charset="0"/>
                              <a:cs typeface="Calibri" panose="020F0502020204030204" pitchFamily="34" charset="0"/>
                            </a:rPr>
                          </m:ctrlPr>
                        </m:accPr>
                        <m:e>
                          <m:r>
                            <a:rPr lang="en-US" sz="1900" i="1">
                              <a:latin typeface="Cambria Math" panose="02040503050406030204" pitchFamily="18" charset="0"/>
                              <a:ea typeface="Calibri" panose="020F0502020204030204" pitchFamily="34" charset="0"/>
                              <a:cs typeface="Calibri" panose="020F0502020204030204" pitchFamily="34" charset="0"/>
                            </a:rPr>
                            <m:t>𝑌</m:t>
                          </m:r>
                        </m:e>
                      </m:acc>
                      <m:r>
                        <a:rPr lang="en-US" sz="1900" b="0" i="1" smtClean="0">
                          <a:latin typeface="Cambria Math" panose="02040503050406030204" pitchFamily="18" charset="0"/>
                          <a:ea typeface="Calibri" panose="020F0502020204030204" pitchFamily="34" charset="0"/>
                          <a:cs typeface="Calibri" panose="020F0502020204030204" pitchFamily="34" charset="0"/>
                        </a:rPr>
                        <m:t>=50+</m:t>
                      </m:r>
                      <m:d>
                        <m:dPr>
                          <m:ctrlPr>
                            <a:rPr lang="en-US" sz="1900" b="0" i="1" smtClean="0">
                              <a:latin typeface="Cambria Math" panose="02040503050406030204" pitchFamily="18" charset="0"/>
                              <a:ea typeface="Calibri" panose="020F0502020204030204" pitchFamily="34" charset="0"/>
                              <a:cs typeface="Calibri" panose="020F0502020204030204" pitchFamily="34" charset="0"/>
                            </a:rPr>
                          </m:ctrlPr>
                        </m:dPr>
                        <m:e>
                          <m:r>
                            <a:rPr lang="en-US" sz="1900" b="0" i="1" smtClean="0">
                              <a:latin typeface="Cambria Math" panose="02040503050406030204" pitchFamily="18" charset="0"/>
                              <a:ea typeface="Calibri" panose="020F0502020204030204" pitchFamily="34" charset="0"/>
                              <a:cs typeface="Calibri" panose="020F0502020204030204" pitchFamily="34" charset="0"/>
                            </a:rPr>
                            <m:t>5</m:t>
                          </m:r>
                          <m:r>
                            <a:rPr lang="en-US" sz="1900" b="0" i="1" smtClean="0">
                              <a:latin typeface="Cambria Math" panose="02040503050406030204" pitchFamily="18" charset="0"/>
                              <a:ea typeface="Cambria Math" panose="02040503050406030204" pitchFamily="18" charset="0"/>
                              <a:cs typeface="Calibri" panose="020F0502020204030204" pitchFamily="34" charset="0"/>
                            </a:rPr>
                            <m:t>×3</m:t>
                          </m:r>
                        </m:e>
                      </m:d>
                      <m:r>
                        <a:rPr lang="en-US" sz="1900" b="0" i="1" smtClean="0">
                          <a:latin typeface="Cambria Math" panose="02040503050406030204" pitchFamily="18" charset="0"/>
                          <a:ea typeface="Calibri" panose="020F0502020204030204" pitchFamily="34" charset="0"/>
                          <a:cs typeface="Calibri" panose="020F0502020204030204" pitchFamily="34" charset="0"/>
                        </a:rPr>
                        <m:t>+</m:t>
                      </m:r>
                      <m:d>
                        <m:dPr>
                          <m:ctrlPr>
                            <a:rPr lang="en-US" sz="19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900" b="0" i="1" smtClean="0">
                              <a:latin typeface="Cambria Math" panose="02040503050406030204" pitchFamily="18" charset="0"/>
                              <a:ea typeface="Calibri" panose="020F0502020204030204" pitchFamily="34" charset="0"/>
                              <a:cs typeface="Calibri" panose="020F0502020204030204" pitchFamily="34" charset="0"/>
                            </a:rPr>
                            <m:t>2</m:t>
                          </m:r>
                          <m:r>
                            <a:rPr lang="en-US" sz="1900" i="1">
                              <a:latin typeface="Cambria Math" panose="02040503050406030204" pitchFamily="18" charset="0"/>
                              <a:ea typeface="Cambria Math" panose="02040503050406030204" pitchFamily="18" charset="0"/>
                              <a:cs typeface="Calibri" panose="020F0502020204030204" pitchFamily="34" charset="0"/>
                            </a:rPr>
                            <m:t>×</m:t>
                          </m:r>
                          <m:r>
                            <a:rPr lang="en-US" sz="1900" b="0" i="1" smtClean="0">
                              <a:latin typeface="Cambria Math" panose="02040503050406030204" pitchFamily="18" charset="0"/>
                              <a:ea typeface="Cambria Math" panose="02040503050406030204" pitchFamily="18" charset="0"/>
                              <a:cs typeface="Calibri" panose="020F0502020204030204" pitchFamily="34" charset="0"/>
                            </a:rPr>
                            <m:t>4</m:t>
                          </m:r>
                        </m:e>
                      </m:d>
                      <m:r>
                        <a:rPr lang="en-US" sz="1900" b="0" i="1" smtClean="0">
                          <a:latin typeface="Cambria Math" panose="02040503050406030204" pitchFamily="18" charset="0"/>
                          <a:ea typeface="Cambria Math" panose="02040503050406030204" pitchFamily="18" charset="0"/>
                          <a:cs typeface="Calibri" panose="020F0502020204030204" pitchFamily="34" charset="0"/>
                        </a:rPr>
                        <m:t>=73</m:t>
                      </m:r>
                    </m:oMath>
                  </m:oMathPara>
                </a14:m>
                <a:endParaRPr lang="en-US" sz="1900" b="0" dirty="0">
                  <a:latin typeface="Calibri" panose="020F0502020204030204" pitchFamily="34" charset="0"/>
                  <a:ea typeface="Cambria Math" panose="02040503050406030204" pitchFamily="18" charset="0"/>
                  <a:cs typeface="Calibri" panose="020F0502020204030204" pitchFamily="34" charset="0"/>
                </a:endParaRPr>
              </a:p>
              <a:p>
                <a:pPr marL="283464" lvl="1"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sz="1900" i="1" dirty="0">
                    <a:latin typeface="Calibri" panose="020F0502020204030204" pitchFamily="34" charset="0"/>
                    <a:ea typeface="Calibri" panose="020F0502020204030204" pitchFamily="34" charset="0"/>
                    <a:cs typeface="Calibri" panose="020F0502020204030204" pitchFamily="34" charset="0"/>
                  </a:rPr>
                  <a:t>Case 2</a:t>
                </a:r>
                <a:r>
                  <a:rPr lang="en-US" sz="1900" dirty="0">
                    <a:latin typeface="Calibri" panose="020F0502020204030204" pitchFamily="34" charset="0"/>
                    <a:ea typeface="Calibri" panose="020F0502020204030204" pitchFamily="34" charset="0"/>
                    <a:cs typeface="Calibri" panose="020F0502020204030204" pitchFamily="34" charset="0"/>
                  </a:rPr>
                  <a:t>: Another student studies 4 hours (X = 4) but has the same stress level (M = 4)</a:t>
                </a:r>
              </a:p>
              <a:p>
                <a:pPr marL="283464" lvl="1" indent="0">
                  <a:buNone/>
                </a:pPr>
                <a:endParaRPr lang="en-US" b="0" i="1" dirty="0">
                  <a:latin typeface="Cambria Math" panose="02040503050406030204" pitchFamily="18" charset="0"/>
                  <a:ea typeface="Calibri" panose="020F0502020204030204" pitchFamily="34" charset="0"/>
                  <a:cs typeface="Calibri" panose="020F0502020204030204" pitchFamily="34" charset="0"/>
                </a:endParaRPr>
              </a:p>
              <a:p>
                <a:pPr marL="283464" lvl="1" indent="0">
                  <a:buNone/>
                </a:pPr>
                <a14:m>
                  <m:oMathPara xmlns:m="http://schemas.openxmlformats.org/officeDocument/2006/math">
                    <m:oMathParaPr>
                      <m:jc m:val="centerGroup"/>
                    </m:oMathParaPr>
                    <m:oMath xmlns:m="http://schemas.openxmlformats.org/officeDocument/2006/math">
                      <m:acc>
                        <m:accPr>
                          <m:chr m:val="̂"/>
                          <m:ctrlPr>
                            <a:rPr lang="en-US" sz="1900" b="0" i="1" smtClean="0">
                              <a:latin typeface="Cambria Math" panose="02040503050406030204" pitchFamily="18" charset="0"/>
                              <a:ea typeface="Calibri" panose="020F0502020204030204" pitchFamily="34" charset="0"/>
                              <a:cs typeface="Calibri" panose="020F0502020204030204" pitchFamily="34" charset="0"/>
                            </a:rPr>
                          </m:ctrlPr>
                        </m:accPr>
                        <m:e>
                          <m:r>
                            <a:rPr lang="en-US" sz="1900" i="1">
                              <a:latin typeface="Cambria Math" panose="02040503050406030204" pitchFamily="18" charset="0"/>
                              <a:ea typeface="Calibri" panose="020F0502020204030204" pitchFamily="34" charset="0"/>
                              <a:cs typeface="Calibri" panose="020F0502020204030204" pitchFamily="34" charset="0"/>
                            </a:rPr>
                            <m:t>𝑌</m:t>
                          </m:r>
                        </m:e>
                      </m:acc>
                      <m:r>
                        <a:rPr lang="en-US" sz="1900" b="0" i="1" smtClean="0">
                          <a:latin typeface="Cambria Math" panose="02040503050406030204" pitchFamily="18" charset="0"/>
                          <a:ea typeface="Calibri" panose="020F0502020204030204" pitchFamily="34" charset="0"/>
                          <a:cs typeface="Calibri" panose="020F0502020204030204" pitchFamily="34" charset="0"/>
                        </a:rPr>
                        <m:t>=50+</m:t>
                      </m:r>
                      <m:d>
                        <m:dPr>
                          <m:ctrlPr>
                            <a:rPr lang="en-US" sz="1900" b="0" i="1" smtClean="0">
                              <a:latin typeface="Cambria Math" panose="02040503050406030204" pitchFamily="18" charset="0"/>
                              <a:ea typeface="Calibri" panose="020F0502020204030204" pitchFamily="34" charset="0"/>
                              <a:cs typeface="Calibri" panose="020F0502020204030204" pitchFamily="34" charset="0"/>
                            </a:rPr>
                          </m:ctrlPr>
                        </m:dPr>
                        <m:e>
                          <m:r>
                            <a:rPr lang="en-US" sz="1900" b="0" i="1" smtClean="0">
                              <a:latin typeface="Cambria Math" panose="02040503050406030204" pitchFamily="18" charset="0"/>
                              <a:ea typeface="Calibri" panose="020F0502020204030204" pitchFamily="34" charset="0"/>
                              <a:cs typeface="Calibri" panose="020F0502020204030204" pitchFamily="34" charset="0"/>
                            </a:rPr>
                            <m:t>5</m:t>
                          </m:r>
                          <m:r>
                            <a:rPr lang="en-US" sz="1900" b="0" i="1" smtClean="0">
                              <a:latin typeface="Cambria Math" panose="02040503050406030204" pitchFamily="18" charset="0"/>
                              <a:ea typeface="Cambria Math" panose="02040503050406030204" pitchFamily="18" charset="0"/>
                              <a:cs typeface="Calibri" panose="020F0502020204030204" pitchFamily="34" charset="0"/>
                            </a:rPr>
                            <m:t>×</m:t>
                          </m:r>
                          <m:r>
                            <a:rPr lang="en-US" sz="1900" b="0" i="1" smtClean="0">
                              <a:latin typeface="Cambria Math" panose="02040503050406030204" pitchFamily="18" charset="0"/>
                              <a:ea typeface="Cambria Math" panose="02040503050406030204" pitchFamily="18" charset="0"/>
                              <a:cs typeface="Calibri" panose="020F0502020204030204" pitchFamily="34" charset="0"/>
                            </a:rPr>
                            <m:t>4</m:t>
                          </m:r>
                        </m:e>
                      </m:d>
                      <m:r>
                        <a:rPr lang="en-US" sz="1900" b="0" i="1" smtClean="0">
                          <a:latin typeface="Cambria Math" panose="02040503050406030204" pitchFamily="18" charset="0"/>
                          <a:ea typeface="Calibri" panose="020F0502020204030204" pitchFamily="34" charset="0"/>
                          <a:cs typeface="Calibri" panose="020F0502020204030204" pitchFamily="34" charset="0"/>
                        </a:rPr>
                        <m:t>+</m:t>
                      </m:r>
                      <m:d>
                        <m:dPr>
                          <m:ctrlPr>
                            <a:rPr lang="en-US" sz="19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900" b="0" i="1" smtClean="0">
                              <a:latin typeface="Cambria Math" panose="02040503050406030204" pitchFamily="18" charset="0"/>
                              <a:ea typeface="Calibri" panose="020F0502020204030204" pitchFamily="34" charset="0"/>
                              <a:cs typeface="Calibri" panose="020F0502020204030204" pitchFamily="34" charset="0"/>
                            </a:rPr>
                            <m:t>2</m:t>
                          </m:r>
                          <m:r>
                            <a:rPr lang="en-US" sz="1900" i="1">
                              <a:latin typeface="Cambria Math" panose="02040503050406030204" pitchFamily="18" charset="0"/>
                              <a:ea typeface="Cambria Math" panose="02040503050406030204" pitchFamily="18" charset="0"/>
                              <a:cs typeface="Calibri" panose="020F0502020204030204" pitchFamily="34" charset="0"/>
                            </a:rPr>
                            <m:t>×</m:t>
                          </m:r>
                          <m:r>
                            <a:rPr lang="en-US" sz="1900" b="0" i="1" smtClean="0">
                              <a:latin typeface="Cambria Math" panose="02040503050406030204" pitchFamily="18" charset="0"/>
                              <a:ea typeface="Cambria Math" panose="02040503050406030204" pitchFamily="18" charset="0"/>
                              <a:cs typeface="Calibri" panose="020F0502020204030204" pitchFamily="34" charset="0"/>
                            </a:rPr>
                            <m:t>4</m:t>
                          </m:r>
                        </m:e>
                      </m:d>
                      <m:r>
                        <a:rPr lang="en-US" sz="1900" b="0" i="1" smtClean="0">
                          <a:latin typeface="Cambria Math" panose="02040503050406030204" pitchFamily="18" charset="0"/>
                          <a:ea typeface="Cambria Math" panose="02040503050406030204" pitchFamily="18" charset="0"/>
                          <a:cs typeface="Calibri" panose="020F0502020204030204" pitchFamily="34" charset="0"/>
                        </a:rPr>
                        <m:t>=7</m:t>
                      </m:r>
                      <m:r>
                        <a:rPr lang="en-US" sz="1900" b="0" i="1" smtClean="0">
                          <a:latin typeface="Cambria Math" panose="02040503050406030204" pitchFamily="18" charset="0"/>
                          <a:ea typeface="Cambria Math" panose="02040503050406030204" pitchFamily="18" charset="0"/>
                          <a:cs typeface="Calibri" panose="020F0502020204030204" pitchFamily="34" charset="0"/>
                        </a:rPr>
                        <m:t>8</m:t>
                      </m:r>
                    </m:oMath>
                  </m:oMathPara>
                </a14:m>
                <a:endParaRPr lang="en-US" sz="1900" dirty="0">
                  <a:latin typeface="Calibri" panose="020F0502020204030204" pitchFamily="34" charset="0"/>
                  <a:ea typeface="Calibri" panose="020F0502020204030204" pitchFamily="34" charset="0"/>
                  <a:cs typeface="Calibri" panose="020F0502020204030204" pitchFamily="34" charset="0"/>
                </a:endParaRPr>
              </a:p>
              <a:p>
                <a:pPr lvl="1"/>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sz="1900" i="1" dirty="0">
                    <a:latin typeface="Calibri" panose="020F0502020204030204" pitchFamily="34" charset="0"/>
                    <a:ea typeface="Calibri" panose="020F0502020204030204" pitchFamily="34" charset="0"/>
                    <a:cs typeface="Calibri" panose="020F0502020204030204" pitchFamily="34" charset="0"/>
                  </a:rPr>
                  <a:t>Difference in Test Score </a:t>
                </a:r>
                <a:r>
                  <a:rPr lang="en-US" sz="1900" dirty="0">
                    <a:latin typeface="Calibri" panose="020F0502020204030204" pitchFamily="34" charset="0"/>
                    <a:ea typeface="Calibri" panose="020F0502020204030204" pitchFamily="34" charset="0"/>
                    <a:cs typeface="Calibri" panose="020F0502020204030204" pitchFamily="34" charset="0"/>
                  </a:rPr>
                  <a:t>(𝑌) </a:t>
                </a:r>
                <a:r>
                  <a:rPr lang="en-US" sz="19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en-US" sz="1900" dirty="0">
                    <a:latin typeface="Calibri" panose="020F0502020204030204" pitchFamily="34" charset="0"/>
                    <a:ea typeface="Calibri" panose="020F0502020204030204" pitchFamily="34" charset="0"/>
                    <a:cs typeface="Calibri" panose="020F0502020204030204" pitchFamily="34" charset="0"/>
                  </a:rPr>
                  <a:t>𝑐′=78−73=5 (i.e., the direct effect holding </a:t>
                </a:r>
                <a:r>
                  <a:rPr lang="en-US" sz="1900" i="1" dirty="0">
                    <a:latin typeface="Calibri" panose="020F0502020204030204" pitchFamily="34" charset="0"/>
                    <a:ea typeface="Calibri" panose="020F0502020204030204" pitchFamily="34" charset="0"/>
                    <a:cs typeface="Calibri" panose="020F0502020204030204" pitchFamily="34" charset="0"/>
                  </a:rPr>
                  <a:t>M </a:t>
                </a:r>
                <a:r>
                  <a:rPr lang="en-US" sz="1900" dirty="0">
                    <a:latin typeface="Calibri" panose="020F0502020204030204" pitchFamily="34" charset="0"/>
                    <a:ea typeface="Calibri" panose="020F0502020204030204" pitchFamily="34" charset="0"/>
                    <a:cs typeface="Calibri" panose="020F0502020204030204" pitchFamily="34" charset="0"/>
                  </a:rPr>
                  <a:t>constant)</a:t>
                </a:r>
              </a:p>
            </p:txBody>
          </p:sp>
        </mc:Choice>
        <mc:Fallback>
          <p:sp>
            <p:nvSpPr>
              <p:cNvPr id="7" name="Content Placeholder 6">
                <a:extLst>
                  <a:ext uri="{FF2B5EF4-FFF2-40B4-BE49-F238E27FC236}">
                    <a16:creationId xmlns:a16="http://schemas.microsoft.com/office/drawing/2014/main" id="{1F6568D9-B044-5D26-8265-BCBA522232FB}"/>
                  </a:ext>
                </a:extLst>
              </p:cNvPr>
              <p:cNvSpPr>
                <a:spLocks noGrp="1" noRot="1" noChangeAspect="1" noMove="1" noResize="1" noEditPoints="1" noAdjustHandles="1" noChangeArrowheads="1" noChangeShapeType="1" noTextEdit="1"/>
              </p:cNvSpPr>
              <p:nvPr>
                <p:ph idx="1"/>
              </p:nvPr>
            </p:nvSpPr>
            <p:spPr>
              <a:xfrm>
                <a:off x="306055" y="807717"/>
                <a:ext cx="11592295" cy="4812497"/>
              </a:xfrm>
              <a:blipFill>
                <a:blip r:embed="rId2"/>
                <a:stretch>
                  <a:fillRect l="-473" t="-1519"/>
                </a:stretch>
              </a:blipFill>
            </p:spPr>
            <p:txBody>
              <a:bodyPr/>
              <a:lstStyle/>
              <a:p>
                <a:r>
                  <a:rPr lang="en-US">
                    <a:noFill/>
                  </a:rPr>
                  <a:t> </a:t>
                </a:r>
              </a:p>
            </p:txBody>
          </p:sp>
        </mc:Fallback>
      </mc:AlternateContent>
    </p:spTree>
    <p:extLst>
      <p:ext uri="{BB962C8B-B14F-4D97-AF65-F5344CB8AC3E}">
        <p14:creationId xmlns:p14="http://schemas.microsoft.com/office/powerpoint/2010/main" val="1459123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2" name="Rectangle 11">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4" name="Rectangle 13">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577E9998-4733-4BB0-8EB6-BD96DE9FB775}"/>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The Indirect Effect of X on Y</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36499EE-6EB1-4184-AAC8-3B81C75C76FB}"/>
                  </a:ext>
                </a:extLst>
              </p:cNvPr>
              <p:cNvSpPr>
                <a:spLocks noGrp="1"/>
              </p:cNvSpPr>
              <p:nvPr>
                <p:ph idx="1"/>
              </p:nvPr>
            </p:nvSpPr>
            <p:spPr>
              <a:xfrm>
                <a:off x="4783873" y="559477"/>
                <a:ext cx="7058721" cy="5475563"/>
              </a:xfrm>
            </p:spPr>
            <p:txBody>
              <a:bodyPr anchor="ctr">
                <a:normAutofit/>
              </a:bodyPr>
              <a:lstStyle/>
              <a:p>
                <a:pPr>
                  <a:lnSpc>
                    <a:spcPct val="150000"/>
                  </a:lnSpc>
                </a:pPr>
                <a:r>
                  <a:rPr lang="en-US" sz="1800" i="1" dirty="0"/>
                  <a:t>a</a:t>
                </a:r>
                <a:r>
                  <a:rPr lang="en-US" sz="1800" dirty="0"/>
                  <a:t> quantifies how much two cases that differ by one unit on </a:t>
                </a:r>
                <a:r>
                  <a:rPr lang="en-US" sz="1800" i="1" dirty="0"/>
                  <a:t>X</a:t>
                </a:r>
                <a:r>
                  <a:rPr lang="en-US" sz="1800" dirty="0"/>
                  <a:t> are estimated to differ on </a:t>
                </a:r>
                <a:r>
                  <a:rPr lang="en-US" sz="1800" i="1" dirty="0"/>
                  <a:t>M</a:t>
                </a:r>
              </a:p>
              <a:p>
                <a:pPr marL="0" indent="0">
                  <a:lnSpc>
                    <a:spcPct val="15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𝑎</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𝑀</m:t>
                              </m:r>
                            </m:e>
                          </m:acc>
                        </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e>
                          </m:d>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acc>
                            <m:accPr>
                              <m:chr m:val="̂"/>
                              <m:ctrlPr>
                                <a:rPr lang="en-US" sz="1800" i="1">
                                  <a:latin typeface="Cambria Math" panose="02040503050406030204" pitchFamily="18" charset="0"/>
                                </a:rPr>
                              </m:ctrlPr>
                            </m:accPr>
                            <m:e>
                              <m:r>
                                <a:rPr lang="en-US" sz="1800" i="1">
                                  <a:latin typeface="Cambria Math" panose="02040503050406030204" pitchFamily="18" charset="0"/>
                                </a:rPr>
                                <m:t>𝑀</m:t>
                              </m:r>
                            </m:e>
                          </m:acc>
                        </m:e>
                        <m:e>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𝑥</m:t>
                              </m:r>
                              <m:r>
                                <a:rPr lang="en-US" sz="1800" b="0" i="1" smtClean="0">
                                  <a:latin typeface="Cambria Math" panose="02040503050406030204" pitchFamily="18" charset="0"/>
                                </a:rPr>
                                <m:t>−1</m:t>
                              </m:r>
                            </m:e>
                          </m:d>
                        </m:e>
                      </m:d>
                    </m:oMath>
                  </m:oMathPara>
                </a14:m>
                <a:endParaRPr lang="en-US" sz="1800" dirty="0"/>
              </a:p>
              <a:p>
                <a:pPr>
                  <a:lnSpc>
                    <a:spcPct val="150000"/>
                  </a:lnSpc>
                </a:pPr>
                <a:r>
                  <a:rPr lang="en-US" sz="1800" i="1" dirty="0"/>
                  <a:t>b</a:t>
                </a:r>
                <a:r>
                  <a:rPr lang="en-US" sz="1800" dirty="0"/>
                  <a:t> quantifies how much two cases that differ by one unit on M but that are equal on </a:t>
                </a:r>
                <a:r>
                  <a:rPr lang="en-US" sz="1800" i="1" dirty="0"/>
                  <a:t>X </a:t>
                </a:r>
                <a:r>
                  <a:rPr lang="en-US" sz="1800" dirty="0"/>
                  <a:t>are estimated to differ by </a:t>
                </a:r>
                <a:r>
                  <a:rPr lang="en-US" sz="1800" i="1" dirty="0"/>
                  <a:t>b </a:t>
                </a:r>
                <a:r>
                  <a:rPr lang="en-US" sz="1800" dirty="0"/>
                  <a:t>units on Y</a:t>
                </a:r>
              </a:p>
              <a:p>
                <a:pPr marL="0" indent="0">
                  <a:lnSpc>
                    <a:spcPct val="150000"/>
                  </a:lnSpc>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𝑏</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acc>
                            <m:accPr>
                              <m:chr m:val="̂"/>
                              <m:ctrlPr>
                                <a:rPr lang="en-US" sz="1800" b="0" i="1" smtClean="0">
                                  <a:latin typeface="Cambria Math" panose="02040503050406030204" pitchFamily="18" charset="0"/>
                                </a:rPr>
                              </m:ctrlPr>
                            </m:accPr>
                            <m:e>
                              <m:r>
                                <a:rPr lang="en-US" sz="1800" b="0" i="1" smtClean="0">
                                  <a:latin typeface="Cambria Math" panose="02040503050406030204" pitchFamily="18" charset="0"/>
                                </a:rPr>
                                <m:t>𝑌</m:t>
                              </m:r>
                            </m:e>
                          </m:acc>
                        </m:e>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𝑀</m:t>
                              </m:r>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m:t>
                              </m:r>
                              <m:r>
                                <a:rPr lang="en-US" sz="1800" b="1" i="1" smtClean="0">
                                  <a:latin typeface="Cambria Math" panose="02040503050406030204" pitchFamily="18" charset="0"/>
                                </a:rPr>
                                <m:t>𝑿</m:t>
                              </m:r>
                              <m:r>
                                <a:rPr lang="en-US" sz="1800" b="1" i="1" smtClean="0">
                                  <a:latin typeface="Cambria Math" panose="02040503050406030204" pitchFamily="18" charset="0"/>
                                </a:rPr>
                                <m:t>=</m:t>
                              </m:r>
                              <m:r>
                                <a:rPr lang="en-US" sz="1800" b="1" i="1" smtClean="0">
                                  <a:latin typeface="Cambria Math" panose="02040503050406030204" pitchFamily="18" charset="0"/>
                                </a:rPr>
                                <m:t>𝒙</m:t>
                              </m:r>
                            </m:e>
                          </m:d>
                        </m:e>
                      </m:d>
                      <m:r>
                        <a:rPr lang="en-US" sz="1800" b="0" i="1" smtClean="0">
                          <a:latin typeface="Cambria Math" panose="02040503050406030204" pitchFamily="18" charset="0"/>
                        </a:rPr>
                        <m:t>−</m:t>
                      </m:r>
                      <m:d>
                        <m:dPr>
                          <m:begChr m:val="["/>
                          <m:endChr m:val="]"/>
                          <m:ctrlPr>
                            <a:rPr lang="en-US" sz="1800" i="1">
                              <a:latin typeface="Cambria Math" panose="02040503050406030204" pitchFamily="18" charset="0"/>
                            </a:rPr>
                          </m:ctrlPr>
                        </m:dPr>
                        <m:e>
                          <m:acc>
                            <m:accPr>
                              <m:chr m:val="̂"/>
                              <m:ctrlPr>
                                <a:rPr lang="en-US" sz="1800" i="1">
                                  <a:latin typeface="Cambria Math" panose="02040503050406030204" pitchFamily="18" charset="0"/>
                                </a:rPr>
                              </m:ctrlPr>
                            </m:accPr>
                            <m:e>
                              <m:r>
                                <a:rPr lang="en-US" sz="1800" b="0" i="1" smtClean="0">
                                  <a:latin typeface="Cambria Math" panose="02040503050406030204" pitchFamily="18" charset="0"/>
                                </a:rPr>
                                <m:t>𝑌</m:t>
                              </m:r>
                            </m:e>
                          </m:acc>
                        </m:e>
                        <m:e>
                          <m:d>
                            <m:dPr>
                              <m:ctrlPr>
                                <a:rPr lang="en-US" sz="1800" i="1">
                                  <a:latin typeface="Cambria Math" panose="02040503050406030204" pitchFamily="18" charset="0"/>
                                </a:rPr>
                              </m:ctrlPr>
                            </m:dPr>
                            <m:e>
                              <m:r>
                                <a:rPr lang="en-US" sz="1800" b="0" i="1" smtClean="0">
                                  <a:latin typeface="Cambria Math" panose="02040503050406030204" pitchFamily="18" charset="0"/>
                                </a:rPr>
                                <m:t>𝑀</m:t>
                              </m:r>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−1, </m:t>
                              </m:r>
                              <m:r>
                                <a:rPr lang="en-US" sz="1800" b="1" i="1">
                                  <a:latin typeface="Cambria Math" panose="02040503050406030204" pitchFamily="18" charset="0"/>
                                </a:rPr>
                                <m:t>𝑿</m:t>
                              </m:r>
                              <m:r>
                                <a:rPr lang="en-US" sz="1800" b="1" i="1">
                                  <a:latin typeface="Cambria Math" panose="02040503050406030204" pitchFamily="18" charset="0"/>
                                </a:rPr>
                                <m:t>=</m:t>
                              </m:r>
                              <m:r>
                                <a:rPr lang="en-US" sz="1800" b="1" i="1">
                                  <a:latin typeface="Cambria Math" panose="02040503050406030204" pitchFamily="18" charset="0"/>
                                </a:rPr>
                                <m:t>𝒙</m:t>
                              </m:r>
                            </m:e>
                          </m:d>
                        </m:e>
                      </m:d>
                    </m:oMath>
                  </m:oMathPara>
                </a14:m>
                <a:endParaRPr lang="en-US" sz="1800" dirty="0"/>
              </a:p>
              <a:p>
                <a:pPr>
                  <a:lnSpc>
                    <a:spcPct val="150000"/>
                  </a:lnSpc>
                </a:pPr>
                <a:r>
                  <a:rPr lang="en-US" sz="1800" dirty="0"/>
                  <a:t>The indirect effect of </a:t>
                </a:r>
                <a:r>
                  <a:rPr lang="en-US" sz="1800" i="1" dirty="0"/>
                  <a:t>X </a:t>
                </a:r>
                <a:r>
                  <a:rPr lang="en-US" sz="1800" dirty="0"/>
                  <a:t>on </a:t>
                </a:r>
                <a:r>
                  <a:rPr lang="en-US" sz="1800" i="1" dirty="0"/>
                  <a:t>Y </a:t>
                </a:r>
                <a:r>
                  <a:rPr lang="en-US" sz="1800" dirty="0"/>
                  <a:t>through </a:t>
                </a:r>
                <a:r>
                  <a:rPr lang="en-US" sz="1800" i="1" dirty="0"/>
                  <a:t>M </a:t>
                </a:r>
                <a:r>
                  <a:rPr lang="en-US" sz="1800" dirty="0"/>
                  <a:t>is the product of </a:t>
                </a:r>
                <a:r>
                  <a:rPr lang="en-US" sz="1800" i="1" dirty="0"/>
                  <a:t>a</a:t>
                </a:r>
                <a:r>
                  <a:rPr lang="en-US" sz="1800" dirty="0"/>
                  <a:t> and </a:t>
                </a:r>
                <a:r>
                  <a:rPr lang="en-US" sz="1800" i="1" dirty="0"/>
                  <a:t>b</a:t>
                </a:r>
              </a:p>
              <a:p>
                <a:pPr lvl="1">
                  <a:lnSpc>
                    <a:spcPct val="110000"/>
                  </a:lnSpc>
                </a:pPr>
                <a:r>
                  <a:rPr lang="en-US" sz="1600" dirty="0"/>
                  <a:t>The indirect effect tells us that two cases that differ by one unit on X are estimated to differ by </a:t>
                </a:r>
                <a:r>
                  <a:rPr lang="en-US" sz="1600" i="1" dirty="0"/>
                  <a:t>ab</a:t>
                </a:r>
                <a:r>
                  <a:rPr lang="en-US" sz="1600" dirty="0"/>
                  <a:t> units on </a:t>
                </a:r>
                <a:r>
                  <a:rPr lang="en-US" sz="1600" i="1" dirty="0"/>
                  <a:t>Y</a:t>
                </a:r>
                <a:r>
                  <a:rPr lang="en-US" sz="1600" dirty="0"/>
                  <a:t> as a result of the effect of X on M (which, in turn, affects Y)</a:t>
                </a:r>
                <a:endParaRPr lang="en-US" sz="1600" i="1" dirty="0"/>
              </a:p>
              <a:p>
                <a:pPr lvl="1">
                  <a:lnSpc>
                    <a:spcPct val="110000"/>
                  </a:lnSpc>
                </a:pPr>
                <a:r>
                  <a:rPr lang="en-US" sz="1600" b="1" i="1" dirty="0"/>
                  <a:t>Note: </a:t>
                </a:r>
                <a:r>
                  <a:rPr lang="en-US" sz="1600" dirty="0"/>
                  <a:t>you must consider the signs of a and b when interpreting the indirect effect</a:t>
                </a:r>
              </a:p>
            </p:txBody>
          </p:sp>
        </mc:Choice>
        <mc:Fallback xmlns="">
          <p:sp>
            <p:nvSpPr>
              <p:cNvPr id="5" name="Content Placeholder 4">
                <a:extLst>
                  <a:ext uri="{FF2B5EF4-FFF2-40B4-BE49-F238E27FC236}">
                    <a16:creationId xmlns:a16="http://schemas.microsoft.com/office/drawing/2014/main" id="{736499EE-6EB1-4184-AAC8-3B81C75C76FB}"/>
                  </a:ext>
                </a:extLst>
              </p:cNvPr>
              <p:cNvSpPr>
                <a:spLocks noGrp="1" noRot="1" noChangeAspect="1" noMove="1" noResize="1" noEditPoints="1" noAdjustHandles="1" noChangeArrowheads="1" noChangeShapeType="1" noTextEdit="1"/>
              </p:cNvSpPr>
              <p:nvPr>
                <p:ph idx="1"/>
              </p:nvPr>
            </p:nvSpPr>
            <p:spPr>
              <a:xfrm>
                <a:off x="4783873" y="559477"/>
                <a:ext cx="7058721" cy="5475563"/>
              </a:xfrm>
              <a:blipFill>
                <a:blip r:embed="rId3"/>
                <a:stretch>
                  <a:fillRect l="-604" r="-518"/>
                </a:stretch>
              </a:blipFill>
            </p:spPr>
            <p:txBody>
              <a:bodyPr/>
              <a:lstStyle/>
              <a:p>
                <a:r>
                  <a:rPr lang="en-US">
                    <a:noFill/>
                  </a:rPr>
                  <a:t> </a:t>
                </a:r>
              </a:p>
            </p:txBody>
          </p:sp>
        </mc:Fallback>
      </mc:AlternateContent>
    </p:spTree>
    <p:extLst>
      <p:ext uri="{BB962C8B-B14F-4D97-AF65-F5344CB8AC3E}">
        <p14:creationId xmlns:p14="http://schemas.microsoft.com/office/powerpoint/2010/main" val="370163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animEffect transition="in" filter="fade">
                                      <p:cBhvr>
                                        <p:cTn id="13" dur="1000"/>
                                        <p:tgtEl>
                                          <p:spTgt spid="5">
                                            <p:txEl>
                                              <p:pRg st="5" end="5"/>
                                            </p:txEl>
                                          </p:spTgt>
                                        </p:tgtEl>
                                      </p:cBhvr>
                                    </p:animEffect>
                                    <p:anim calcmode="lin" valueType="num">
                                      <p:cBhvr>
                                        <p:cTn id="1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6CF6-000C-B3F4-7344-263BB52F1229}"/>
              </a:ext>
            </a:extLst>
          </p:cNvPr>
          <p:cNvSpPr>
            <a:spLocks noGrp="1"/>
          </p:cNvSpPr>
          <p:nvPr>
            <p:ph type="title"/>
          </p:nvPr>
        </p:nvSpPr>
        <p:spPr>
          <a:xfrm>
            <a:off x="216845" y="153424"/>
            <a:ext cx="9371949" cy="749825"/>
          </a:xfrm>
        </p:spPr>
        <p:txBody>
          <a:bodyPr>
            <a:normAutofit/>
          </a:bodyPr>
          <a:lstStyle/>
          <a:p>
            <a:r>
              <a:rPr lang="en-US" sz="3600" dirty="0">
                <a:solidFill>
                  <a:schemeClr val="tx1"/>
                </a:solidFill>
                <a:latin typeface="Aptos Display" panose="020B0004020202020204" pitchFamily="34" charset="0"/>
              </a:rPr>
              <a:t>Indirect Effects</a:t>
            </a:r>
          </a:p>
        </p:txBody>
      </p:sp>
      <p:sp>
        <p:nvSpPr>
          <p:cNvPr id="3" name="Content Placeholder 2">
            <a:extLst>
              <a:ext uri="{FF2B5EF4-FFF2-40B4-BE49-F238E27FC236}">
                <a16:creationId xmlns:a16="http://schemas.microsoft.com/office/drawing/2014/main" id="{0AE06F75-3285-6115-E088-2BB0F53F74FA}"/>
              </a:ext>
            </a:extLst>
          </p:cNvPr>
          <p:cNvSpPr>
            <a:spLocks noGrp="1"/>
          </p:cNvSpPr>
          <p:nvPr>
            <p:ph idx="1"/>
          </p:nvPr>
        </p:nvSpPr>
        <p:spPr>
          <a:xfrm>
            <a:off x="361812" y="903249"/>
            <a:ext cx="11123943" cy="537488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mediation analysis, the total effect of X on Y can be split into:</a:t>
            </a:r>
          </a:p>
          <a:p>
            <a:pPr lvl="1"/>
            <a:r>
              <a:rPr lang="en-US" dirty="0">
                <a:latin typeface="Calibri" panose="020F0502020204030204" pitchFamily="34" charset="0"/>
                <a:ea typeface="Calibri" panose="020F0502020204030204" pitchFamily="34" charset="0"/>
                <a:cs typeface="Calibri" panose="020F0502020204030204" pitchFamily="34" charset="0"/>
              </a:rPr>
              <a:t>Direct Effect (c’): The effect of X on Y, ignoring M.</a:t>
            </a:r>
          </a:p>
          <a:p>
            <a:pPr lvl="1"/>
            <a:r>
              <a:rPr lang="en-US" dirty="0">
                <a:latin typeface="Calibri" panose="020F0502020204030204" pitchFamily="34" charset="0"/>
                <a:ea typeface="Calibri" panose="020F0502020204030204" pitchFamily="34" charset="0"/>
                <a:cs typeface="Calibri" panose="020F0502020204030204" pitchFamily="34" charset="0"/>
              </a:rPr>
              <a:t>Indirect Effect (ab): The effect of X on Y that goes through M.</a:t>
            </a:r>
          </a:p>
          <a:p>
            <a:r>
              <a:rPr lang="en-US" dirty="0">
                <a:latin typeface="Calibri" panose="020F0502020204030204" pitchFamily="34" charset="0"/>
                <a:ea typeface="Calibri" panose="020F0502020204030204" pitchFamily="34" charset="0"/>
                <a:cs typeface="Calibri" panose="020F0502020204030204" pitchFamily="34" charset="0"/>
              </a:rPr>
              <a:t>Path a: Effect of X on M</a:t>
            </a:r>
          </a:p>
          <a:p>
            <a:pPr lvl="1"/>
            <a:r>
              <a:rPr lang="en-US" dirty="0">
                <a:latin typeface="Calibri" panose="020F0502020204030204" pitchFamily="34" charset="0"/>
                <a:ea typeface="Calibri" panose="020F0502020204030204" pitchFamily="34" charset="0"/>
                <a:cs typeface="Calibri" panose="020F0502020204030204" pitchFamily="34" charset="0"/>
              </a:rPr>
              <a:t>a tells us how much stress (M) changes when study hours (X) increase by 1</a:t>
            </a:r>
          </a:p>
          <a:p>
            <a:pPr lvl="1"/>
            <a:r>
              <a:rPr lang="en-US" dirty="0">
                <a:latin typeface="Calibri" panose="020F0502020204030204" pitchFamily="34" charset="0"/>
                <a:ea typeface="Calibri" panose="020F0502020204030204" pitchFamily="34" charset="0"/>
                <a:cs typeface="Calibri" panose="020F0502020204030204" pitchFamily="34" charset="0"/>
              </a:rPr>
              <a:t>Example: </a:t>
            </a:r>
            <a:r>
              <a:rPr lang="en-US" i="1" dirty="0">
                <a:latin typeface="Calibri" panose="020F0502020204030204" pitchFamily="34" charset="0"/>
                <a:ea typeface="Calibri" panose="020F0502020204030204" pitchFamily="34" charset="0"/>
                <a:cs typeface="Calibri" panose="020F0502020204030204" pitchFamily="34" charset="0"/>
              </a:rPr>
              <a:t>M</a:t>
            </a:r>
            <a:r>
              <a:rPr lang="en-US" dirty="0">
                <a:latin typeface="Calibri" panose="020F0502020204030204" pitchFamily="34" charset="0"/>
                <a:ea typeface="Calibri" panose="020F0502020204030204" pitchFamily="34" charset="0"/>
                <a:cs typeface="Calibri" panose="020F0502020204030204" pitchFamily="34" charset="0"/>
              </a:rPr>
              <a:t> = 3 + 2X</a:t>
            </a:r>
          </a:p>
          <a:p>
            <a:pPr lvl="2"/>
            <a:r>
              <a:rPr lang="en-US" dirty="0">
                <a:latin typeface="Calibri" panose="020F0502020204030204" pitchFamily="34" charset="0"/>
                <a:ea typeface="Calibri" panose="020F0502020204030204" pitchFamily="34" charset="0"/>
                <a:cs typeface="Calibri" panose="020F0502020204030204" pitchFamily="34" charset="0"/>
              </a:rPr>
              <a:t>If X = 3 → M = 3 + 2(3) = 9</a:t>
            </a:r>
          </a:p>
          <a:p>
            <a:pPr lvl="2"/>
            <a:r>
              <a:rPr lang="en-US" dirty="0">
                <a:latin typeface="Calibri" panose="020F0502020204030204" pitchFamily="34" charset="0"/>
                <a:ea typeface="Calibri" panose="020F0502020204030204" pitchFamily="34" charset="0"/>
                <a:cs typeface="Calibri" panose="020F0502020204030204" pitchFamily="34" charset="0"/>
              </a:rPr>
              <a:t>If X = 4 → M = 3 + 2(4) = 11</a:t>
            </a:r>
          </a:p>
          <a:p>
            <a:pPr lvl="2"/>
            <a:r>
              <a:rPr lang="en-US" dirty="0">
                <a:latin typeface="Calibri" panose="020F0502020204030204" pitchFamily="34" charset="0"/>
                <a:ea typeface="Calibri" panose="020F0502020204030204" pitchFamily="34" charset="0"/>
                <a:cs typeface="Calibri" panose="020F0502020204030204" pitchFamily="34" charset="0"/>
              </a:rPr>
              <a:t>a = 11 - 9 = 2</a:t>
            </a:r>
          </a:p>
          <a:p>
            <a:pPr lvl="1"/>
            <a:r>
              <a:rPr lang="en-US" b="1" dirty="0">
                <a:latin typeface="Calibri" panose="020F0502020204030204" pitchFamily="34" charset="0"/>
                <a:ea typeface="Calibri" panose="020F0502020204030204" pitchFamily="34" charset="0"/>
                <a:cs typeface="Calibri" panose="020F0502020204030204" pitchFamily="34" charset="0"/>
              </a:rPr>
              <a:t>Interpretation</a:t>
            </a:r>
            <a:r>
              <a:rPr lang="en-US" dirty="0">
                <a:latin typeface="Calibri" panose="020F0502020204030204" pitchFamily="34" charset="0"/>
                <a:ea typeface="Calibri" panose="020F0502020204030204" pitchFamily="34" charset="0"/>
                <a:cs typeface="Calibri" panose="020F0502020204030204" pitchFamily="34" charset="0"/>
              </a:rPr>
              <a:t>: More studying increases stress by 2 units</a:t>
            </a:r>
          </a:p>
          <a:p>
            <a:r>
              <a:rPr lang="en-US" dirty="0">
                <a:latin typeface="Calibri" panose="020F0502020204030204" pitchFamily="34" charset="0"/>
                <a:ea typeface="Calibri" panose="020F0502020204030204" pitchFamily="34" charset="0"/>
                <a:cs typeface="Calibri" panose="020F0502020204030204" pitchFamily="34" charset="0"/>
              </a:rPr>
              <a:t>Path b: Effect of M on Y</a:t>
            </a:r>
          </a:p>
          <a:p>
            <a:pPr lvl="1"/>
            <a:r>
              <a:rPr lang="en-US" b="1" dirty="0">
                <a:latin typeface="Calibri" panose="020F0502020204030204" pitchFamily="34" charset="0"/>
                <a:ea typeface="Calibri" panose="020F0502020204030204" pitchFamily="34" charset="0"/>
                <a:cs typeface="Calibri" panose="020F0502020204030204" pitchFamily="34" charset="0"/>
              </a:rPr>
              <a:t>Example</a:t>
            </a:r>
            <a:r>
              <a:rPr lang="en-US" dirty="0">
                <a:latin typeface="Calibri" panose="020F0502020204030204" pitchFamily="34" charset="0"/>
                <a:ea typeface="Calibri" panose="020F0502020204030204" pitchFamily="34" charset="0"/>
                <a:cs typeface="Calibri" panose="020F0502020204030204" pitchFamily="34" charset="0"/>
              </a:rPr>
              <a:t>: </a:t>
            </a:r>
            <a:r>
              <a:rPr lang="es-ES" i="1" dirty="0">
                <a:latin typeface="Calibri" panose="020F0502020204030204" pitchFamily="34" charset="0"/>
                <a:ea typeface="Calibri" panose="020F0502020204030204" pitchFamily="34" charset="0"/>
                <a:cs typeface="Calibri" panose="020F0502020204030204" pitchFamily="34" charset="0"/>
              </a:rPr>
              <a:t>Y</a:t>
            </a:r>
            <a:r>
              <a:rPr lang="es-ES" dirty="0">
                <a:latin typeface="Calibri" panose="020F0502020204030204" pitchFamily="34" charset="0"/>
                <a:ea typeface="Calibri" panose="020F0502020204030204" pitchFamily="34" charset="0"/>
                <a:cs typeface="Calibri" panose="020F0502020204030204" pitchFamily="34" charset="0"/>
              </a:rPr>
              <a:t> = 50 + 5X - 3M</a:t>
            </a:r>
          </a:p>
          <a:p>
            <a:pPr lvl="2"/>
            <a:r>
              <a:rPr lang="es-ES" dirty="0" err="1">
                <a:latin typeface="Calibri" panose="020F0502020204030204" pitchFamily="34" charset="0"/>
                <a:ea typeface="Calibri" panose="020F0502020204030204" pitchFamily="34" charset="0"/>
                <a:cs typeface="Calibri" panose="020F0502020204030204" pitchFamily="34" charset="0"/>
              </a:rPr>
              <a:t>If</a:t>
            </a:r>
            <a:r>
              <a:rPr lang="es-ES" dirty="0">
                <a:latin typeface="Calibri" panose="020F0502020204030204" pitchFamily="34" charset="0"/>
                <a:ea typeface="Calibri" panose="020F0502020204030204" pitchFamily="34" charset="0"/>
                <a:cs typeface="Calibri" panose="020F0502020204030204" pitchFamily="34" charset="0"/>
              </a:rPr>
              <a:t> M = 9 → Y = 50 + 5(3) - 3(9) = 38</a:t>
            </a:r>
          </a:p>
          <a:p>
            <a:pPr lvl="2"/>
            <a:r>
              <a:rPr lang="es-ES" dirty="0" err="1">
                <a:latin typeface="Calibri" panose="020F0502020204030204" pitchFamily="34" charset="0"/>
                <a:ea typeface="Calibri" panose="020F0502020204030204" pitchFamily="34" charset="0"/>
                <a:cs typeface="Calibri" panose="020F0502020204030204" pitchFamily="34" charset="0"/>
              </a:rPr>
              <a:t>If</a:t>
            </a:r>
            <a:r>
              <a:rPr lang="es-ES" dirty="0">
                <a:latin typeface="Calibri" panose="020F0502020204030204" pitchFamily="34" charset="0"/>
                <a:ea typeface="Calibri" panose="020F0502020204030204" pitchFamily="34" charset="0"/>
                <a:cs typeface="Calibri" panose="020F0502020204030204" pitchFamily="34" charset="0"/>
              </a:rPr>
              <a:t> M = 10 → Y = 50 + 5(3) - 3(10) = 35</a:t>
            </a:r>
          </a:p>
          <a:p>
            <a:pPr lvl="2"/>
            <a:r>
              <a:rPr lang="en-US" dirty="0">
                <a:latin typeface="Calibri" panose="020F0502020204030204" pitchFamily="34" charset="0"/>
                <a:ea typeface="Calibri" panose="020F0502020204030204" pitchFamily="34" charset="0"/>
                <a:cs typeface="Calibri" panose="020F0502020204030204" pitchFamily="34" charset="0"/>
              </a:rPr>
              <a:t>b = 35 - 38 = -3</a:t>
            </a:r>
          </a:p>
          <a:p>
            <a:pPr lvl="1"/>
            <a:r>
              <a:rPr lang="en-US" sz="2000" b="1" dirty="0">
                <a:latin typeface="Calibri" panose="020F0502020204030204" pitchFamily="34" charset="0"/>
                <a:ea typeface="Calibri" panose="020F0502020204030204" pitchFamily="34" charset="0"/>
                <a:cs typeface="Calibri" panose="020F0502020204030204" pitchFamily="34" charset="0"/>
              </a:rPr>
              <a:t>Interpretation</a:t>
            </a:r>
            <a:r>
              <a:rPr lang="en-US" sz="2000" dirty="0">
                <a:latin typeface="Calibri" panose="020F0502020204030204" pitchFamily="34" charset="0"/>
                <a:ea typeface="Calibri" panose="020F0502020204030204" pitchFamily="34" charset="0"/>
                <a:cs typeface="Calibri" panose="020F0502020204030204" pitchFamily="34" charset="0"/>
              </a:rPr>
              <a:t>: More stress lowers test scores by 3 points.</a:t>
            </a:r>
            <a:endParaRPr lang="es-ES" sz="20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54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1FB66-30BC-999B-1BBE-22FF39DD9C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9A5B6-314D-E946-9604-87E4DE5BB149}"/>
              </a:ext>
            </a:extLst>
          </p:cNvPr>
          <p:cNvSpPr>
            <a:spLocks noGrp="1"/>
          </p:cNvSpPr>
          <p:nvPr>
            <p:ph type="title"/>
          </p:nvPr>
        </p:nvSpPr>
        <p:spPr>
          <a:xfrm>
            <a:off x="216845" y="153424"/>
            <a:ext cx="9371949" cy="749825"/>
          </a:xfrm>
        </p:spPr>
        <p:txBody>
          <a:bodyPr>
            <a:normAutofit/>
          </a:bodyPr>
          <a:lstStyle/>
          <a:p>
            <a:r>
              <a:rPr lang="en-US" sz="3600" dirty="0">
                <a:solidFill>
                  <a:schemeClr val="tx1"/>
                </a:solidFill>
                <a:latin typeface="Aptos Display" panose="020B0004020202020204" pitchFamily="34" charset="0"/>
              </a:rPr>
              <a:t>What about the indirect effect?</a:t>
            </a:r>
          </a:p>
        </p:txBody>
      </p:sp>
      <p:sp>
        <p:nvSpPr>
          <p:cNvPr id="3" name="Content Placeholder 2">
            <a:extLst>
              <a:ext uri="{FF2B5EF4-FFF2-40B4-BE49-F238E27FC236}">
                <a16:creationId xmlns:a16="http://schemas.microsoft.com/office/drawing/2014/main" id="{79EF3174-B4B7-8EBC-9FE7-AF2C6CC7F4A0}"/>
              </a:ext>
            </a:extLst>
          </p:cNvPr>
          <p:cNvSpPr>
            <a:spLocks noGrp="1"/>
          </p:cNvSpPr>
          <p:nvPr>
            <p:ph idx="1"/>
          </p:nvPr>
        </p:nvSpPr>
        <p:spPr>
          <a:xfrm>
            <a:off x="361812" y="903249"/>
            <a:ext cx="11123943" cy="537488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Indirect Effect: a × b</a:t>
            </a:r>
          </a:p>
          <a:p>
            <a:pPr lvl="1"/>
            <a:r>
              <a:rPr lang="de-DE" dirty="0">
                <a:latin typeface="Calibri" panose="020F0502020204030204" pitchFamily="34" charset="0"/>
                <a:ea typeface="Calibri" panose="020F0502020204030204" pitchFamily="34" charset="0"/>
                <a:cs typeface="Calibri" panose="020F0502020204030204" pitchFamily="34" charset="0"/>
              </a:rPr>
              <a:t>ab = a × b = (2) × (-3) = -6</a:t>
            </a:r>
          </a:p>
          <a:p>
            <a:pPr lvl="1"/>
            <a:r>
              <a:rPr lang="en-US" dirty="0">
                <a:latin typeface="Calibri" panose="020F0502020204030204" pitchFamily="34" charset="0"/>
                <a:ea typeface="Calibri" panose="020F0502020204030204" pitchFamily="34" charset="0"/>
                <a:cs typeface="Calibri" panose="020F0502020204030204" pitchFamily="34" charset="0"/>
              </a:rPr>
              <a:t>For every extra hour studied (</a:t>
            </a:r>
            <a:r>
              <a:rPr lang="en-US" i="1" dirty="0">
                <a:latin typeface="Calibri" panose="020F0502020204030204" pitchFamily="34" charset="0"/>
                <a:ea typeface="Calibri" panose="020F0502020204030204" pitchFamily="34" charset="0"/>
                <a:cs typeface="Calibri" panose="020F0502020204030204" pitchFamily="34" charset="0"/>
              </a:rPr>
              <a:t>X</a:t>
            </a:r>
            <a:r>
              <a:rPr lang="en-US" dirty="0">
                <a:latin typeface="Calibri" panose="020F0502020204030204" pitchFamily="34" charset="0"/>
                <a:ea typeface="Calibri" panose="020F0502020204030204" pitchFamily="34" charset="0"/>
                <a:cs typeface="Calibri" panose="020F0502020204030204" pitchFamily="34" charset="0"/>
              </a:rPr>
              <a:t>), test scores (</a:t>
            </a:r>
            <a:r>
              <a:rPr lang="en-US" i="1" dirty="0">
                <a:latin typeface="Calibri" panose="020F0502020204030204" pitchFamily="34" charset="0"/>
                <a:ea typeface="Calibri" panose="020F0502020204030204" pitchFamily="34" charset="0"/>
                <a:cs typeface="Calibri" panose="020F0502020204030204" pitchFamily="34" charset="0"/>
              </a:rPr>
              <a:t>Y</a:t>
            </a:r>
            <a:r>
              <a:rPr lang="en-US" dirty="0">
                <a:latin typeface="Calibri" panose="020F0502020204030204" pitchFamily="34" charset="0"/>
                <a:ea typeface="Calibri" panose="020F0502020204030204" pitchFamily="34" charset="0"/>
                <a:cs typeface="Calibri" panose="020F0502020204030204" pitchFamily="34" charset="0"/>
              </a:rPr>
              <a:t>) change by -6 points due to stress (</a:t>
            </a:r>
            <a:r>
              <a:rPr lang="en-US" i="1" dirty="0">
                <a:latin typeface="Calibri" panose="020F0502020204030204" pitchFamily="34" charset="0"/>
                <a:ea typeface="Calibri" panose="020F0502020204030204" pitchFamily="34" charset="0"/>
                <a:cs typeface="Calibri" panose="020F0502020204030204" pitchFamily="34" charset="0"/>
              </a:rPr>
              <a:t>M</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Since ab is negative, stress acts to reduce test scores, meaning that studying more indirectly lowers test scores through increased stress</a:t>
            </a:r>
          </a:p>
          <a:p>
            <a:r>
              <a:rPr lang="en-US" dirty="0">
                <a:latin typeface="Calibri" panose="020F0502020204030204" pitchFamily="34" charset="0"/>
                <a:ea typeface="Calibri" panose="020F0502020204030204" pitchFamily="34" charset="0"/>
                <a:cs typeface="Calibri" panose="020F0502020204030204" pitchFamily="34" charset="0"/>
              </a:rPr>
              <a:t>What if the indirect effect was positive?</a:t>
            </a:r>
          </a:p>
        </p:txBody>
      </p:sp>
    </p:spTree>
    <p:extLst>
      <p:ext uri="{BB962C8B-B14F-4D97-AF65-F5344CB8AC3E}">
        <p14:creationId xmlns:p14="http://schemas.microsoft.com/office/powerpoint/2010/main" val="22998529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agona Book" panose="02020404030301010803"/>
              <a:ea typeface="+mn-ea"/>
              <a:cs typeface="+mn-cs"/>
            </a:endParaRPr>
          </a:p>
        </p:txBody>
      </p:sp>
      <p:sp>
        <p:nvSpPr>
          <p:cNvPr id="2" name="Title 1">
            <a:extLst>
              <a:ext uri="{FF2B5EF4-FFF2-40B4-BE49-F238E27FC236}">
                <a16:creationId xmlns:a16="http://schemas.microsoft.com/office/drawing/2014/main" id="{B70BA57B-8F5B-4995-83D6-E8451FFC8E29}"/>
              </a:ext>
            </a:extLst>
          </p:cNvPr>
          <p:cNvSpPr>
            <a:spLocks noGrp="1"/>
          </p:cNvSpPr>
          <p:nvPr>
            <p:ph type="title"/>
          </p:nvPr>
        </p:nvSpPr>
        <p:spPr>
          <a:xfrm>
            <a:off x="676240" y="875324"/>
            <a:ext cx="3536510" cy="5093520"/>
          </a:xfrm>
        </p:spPr>
        <p:txBody>
          <a:bodyPr>
            <a:normAutofit/>
          </a:bodyPr>
          <a:lstStyle/>
          <a:p>
            <a:pPr algn="ctr"/>
            <a:r>
              <a:rPr lang="en-US" sz="4400">
                <a:solidFill>
                  <a:schemeClr val="tx1"/>
                </a:solidFill>
              </a:rPr>
              <a:t>The Total Effect of X on 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AC57BD-5DA8-4454-B510-111AF0E25B54}"/>
                  </a:ext>
                </a:extLst>
              </p:cNvPr>
              <p:cNvSpPr>
                <a:spLocks noGrp="1"/>
              </p:cNvSpPr>
              <p:nvPr>
                <p:ph idx="1"/>
              </p:nvPr>
            </p:nvSpPr>
            <p:spPr>
              <a:xfrm>
                <a:off x="4884418" y="684302"/>
                <a:ext cx="6938010" cy="5475563"/>
              </a:xfrm>
            </p:spPr>
            <p:txBody>
              <a:bodyPr anchor="ctr">
                <a:normAutofit/>
              </a:bodyPr>
              <a:lstStyle/>
              <a:p>
                <a:r>
                  <a:rPr lang="en-US" sz="2000" dirty="0"/>
                  <a:t>The total effect = the direct effect + the indirect effect</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sSup>
                        <m:sSupPr>
                          <m:ctrlPr>
                            <a:rPr lang="en-US" sz="2000" b="0" i="1">
                              <a:latin typeface="Cambria Math" panose="02040503050406030204" pitchFamily="18" charset="0"/>
                            </a:rPr>
                          </m:ctrlPr>
                        </m:sSupPr>
                        <m:e>
                          <m:r>
                            <a:rPr lang="en-US" sz="2000" b="0" i="1">
                              <a:latin typeface="Cambria Math" panose="02040503050406030204" pitchFamily="18" charset="0"/>
                            </a:rPr>
                            <m:t>𝑐</m:t>
                          </m:r>
                        </m:e>
                        <m:sup>
                          <m:r>
                            <a:rPr lang="en-US" sz="2000" b="0" i="1">
                              <a:latin typeface="Cambria Math" panose="02040503050406030204" pitchFamily="18" charset="0"/>
                            </a:rPr>
                            <m:t>′</m:t>
                          </m:r>
                        </m:sup>
                      </m:sSup>
                      <m:r>
                        <a:rPr lang="en-US" sz="2000" b="0" i="1">
                          <a:latin typeface="Cambria Math" panose="02040503050406030204" pitchFamily="18" charset="0"/>
                        </a:rPr>
                        <m:t>+</m:t>
                      </m:r>
                      <m:r>
                        <a:rPr lang="en-US" sz="2000" b="0" i="1">
                          <a:latin typeface="Cambria Math" panose="02040503050406030204" pitchFamily="18" charset="0"/>
                        </a:rPr>
                        <m:t>𝑎𝑏</m:t>
                      </m:r>
                      <m:r>
                        <a:rPr lang="en-US" sz="2000" b="0" i="1">
                          <a:latin typeface="Cambria Math" panose="02040503050406030204" pitchFamily="18" charset="0"/>
                        </a:rPr>
                        <m:t>→</m:t>
                      </m:r>
                      <m:r>
                        <a:rPr lang="en-US" sz="2000" b="0" i="1">
                          <a:latin typeface="Cambria Math" panose="02040503050406030204" pitchFamily="18" charset="0"/>
                        </a:rPr>
                        <m:t>𝑎𝑏</m:t>
                      </m:r>
                      <m:r>
                        <a:rPr lang="en-US" sz="2000" b="0" i="1">
                          <a:latin typeface="Cambria Math" panose="02040503050406030204" pitchFamily="18" charset="0"/>
                        </a:rPr>
                        <m:t>=</m:t>
                      </m:r>
                      <m:r>
                        <a:rPr lang="en-US" sz="2000" b="0" i="1">
                          <a:latin typeface="Cambria Math" panose="02040503050406030204" pitchFamily="18" charset="0"/>
                        </a:rPr>
                        <m:t>𝑐</m:t>
                      </m:r>
                      <m:r>
                        <a:rPr lang="en-US" sz="2000" b="0" i="1">
                          <a:latin typeface="Cambria Math" panose="02040503050406030204" pitchFamily="18" charset="0"/>
                        </a:rPr>
                        <m:t>−</m:t>
                      </m:r>
                      <m:r>
                        <a:rPr lang="en-US" sz="2000" b="0" i="1">
                          <a:latin typeface="Cambria Math" panose="02040503050406030204" pitchFamily="18" charset="0"/>
                        </a:rPr>
                        <m:t>𝑐</m:t>
                      </m:r>
                      <m:r>
                        <a:rPr lang="en-US" sz="2000" b="0" i="1">
                          <a:latin typeface="Cambria Math" panose="02040503050406030204" pitchFamily="18" charset="0"/>
                        </a:rPr>
                        <m:t>′</m:t>
                      </m:r>
                    </m:oMath>
                  </m:oMathPara>
                </a14:m>
                <a:endParaRPr lang="en-US" sz="2000" dirty="0"/>
              </a:p>
              <a:p>
                <a:r>
                  <a:rPr lang="en-US" sz="2000" dirty="0"/>
                  <a:t>The total effect </a:t>
                </a:r>
                <a:r>
                  <a:rPr lang="en-US" sz="2000" i="1" dirty="0"/>
                  <a:t>c</a:t>
                </a:r>
                <a:r>
                  <a:rPr lang="en-US" sz="2000" dirty="0"/>
                  <a:t> quantifies how much two cases that differ by one unit on X are estimated to differ on </a:t>
                </a:r>
                <a:r>
                  <a:rPr lang="en-US" sz="2000" i="1" dirty="0"/>
                  <a:t>Y</a:t>
                </a:r>
              </a:p>
              <a:p>
                <a:r>
                  <a:rPr lang="en-US" sz="2000" dirty="0"/>
                  <a:t>c represents the change in </a:t>
                </a:r>
                <a:r>
                  <a:rPr lang="en-US" sz="2000" i="1" dirty="0"/>
                  <a:t>Y</a:t>
                </a:r>
                <a:r>
                  <a:rPr lang="en-US" sz="2000" dirty="0"/>
                  <a:t> for every 1-unit increase in </a:t>
                </a:r>
                <a:r>
                  <a:rPr lang="en-US" sz="2000" i="1" dirty="0"/>
                  <a:t>X</a:t>
                </a:r>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𝑐</m:t>
                      </m:r>
                      <m:r>
                        <a:rPr lang="en-US" sz="2000" b="0" i="1">
                          <a:latin typeface="Cambria Math" panose="02040503050406030204" pitchFamily="18" charset="0"/>
                        </a:rPr>
                        <m:t>=[</m:t>
                      </m:r>
                      <m:acc>
                        <m:accPr>
                          <m:chr m:val="̂"/>
                          <m:ctrlPr>
                            <a:rPr lang="en-US" sz="2000" b="0" i="1">
                              <a:latin typeface="Cambria Math" panose="02040503050406030204" pitchFamily="18" charset="0"/>
                            </a:rPr>
                          </m:ctrlPr>
                        </m:accPr>
                        <m:e>
                          <m:r>
                            <a:rPr lang="en-US" sz="2000" b="0" i="1">
                              <a:latin typeface="Cambria Math" panose="02040503050406030204" pitchFamily="18" charset="0"/>
                            </a:rPr>
                            <m:t>𝑌</m:t>
                          </m:r>
                        </m:e>
                      </m:acc>
                      <m:r>
                        <a:rPr lang="en-US" sz="2000" b="0" i="1">
                          <a:latin typeface="Cambria Math" panose="02040503050406030204" pitchFamily="18" charset="0"/>
                        </a:rPr>
                        <m:t>|</m:t>
                      </m:r>
                      <m:r>
                        <a:rPr lang="en-US" sz="2000" b="0" i="1">
                          <a:latin typeface="Cambria Math" panose="02040503050406030204" pitchFamily="18" charset="0"/>
                        </a:rPr>
                        <m:t>𝑋</m:t>
                      </m:r>
                      <m:r>
                        <a:rPr lang="en-US" sz="2000" b="0" i="1">
                          <a:latin typeface="Cambria Math" panose="02040503050406030204" pitchFamily="18" charset="0"/>
                        </a:rPr>
                        <m:t>=</m:t>
                      </m:r>
                      <m:r>
                        <a:rPr lang="en-US" sz="2000" b="0" i="1">
                          <a:latin typeface="Cambria Math" panose="02040503050406030204" pitchFamily="18" charset="0"/>
                        </a:rPr>
                        <m:t>𝑥</m:t>
                      </m:r>
                      <m:r>
                        <a:rPr lang="en-US" sz="2000" b="0" i="1">
                          <a:latin typeface="Cambria Math" panose="02040503050406030204" pitchFamily="18" charset="0"/>
                        </a:rPr>
                        <m:t>)]−[</m:t>
                      </m:r>
                      <m:acc>
                        <m:accPr>
                          <m:chr m:val="̂"/>
                          <m:ctrlPr>
                            <a:rPr lang="en-US" sz="2000" i="1">
                              <a:latin typeface="Cambria Math" panose="02040503050406030204" pitchFamily="18" charset="0"/>
                            </a:rPr>
                          </m:ctrlPr>
                        </m:accPr>
                        <m:e>
                          <m:r>
                            <a:rPr lang="en-US" sz="2000" i="1">
                              <a:latin typeface="Cambria Math" panose="02040503050406030204" pitchFamily="18" charset="0"/>
                            </a:rPr>
                            <m:t>𝑌</m:t>
                          </m:r>
                        </m:e>
                      </m:acc>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𝑥</m:t>
                      </m:r>
                      <m:r>
                        <a:rPr lang="en-US" sz="2000" b="0" i="1">
                          <a:latin typeface="Cambria Math" panose="02040503050406030204" pitchFamily="18" charset="0"/>
                        </a:rPr>
                        <m:t>−1</m:t>
                      </m:r>
                      <m:r>
                        <a:rPr lang="en-US" sz="2000" i="1">
                          <a:latin typeface="Cambria Math" panose="02040503050406030204" pitchFamily="18" charset="0"/>
                        </a:rPr>
                        <m:t>)]</m:t>
                      </m:r>
                    </m:oMath>
                  </m:oMathPara>
                </a14:m>
                <a:endParaRPr lang="en-US" sz="2000" dirty="0"/>
              </a:p>
              <a:p>
                <a:pPr marL="0" indent="0">
                  <a:buNone/>
                </a:pPr>
                <a:endParaRPr lang="en-US" sz="2000" b="0" i="1" dirty="0">
                  <a:latin typeface="Cambria Math" panose="02040503050406030204" pitchFamily="18" charset="0"/>
                </a:endParaRPr>
              </a:p>
              <a:p>
                <a:r>
                  <a:rPr lang="en-US" sz="2000" dirty="0"/>
                  <a:t>The difference between the total effect and the direct effect is that the direct effect controls for </a:t>
                </a:r>
                <a:r>
                  <a:rPr lang="en-US" sz="2000" i="1" dirty="0"/>
                  <a:t>M</a:t>
                </a:r>
                <a:endParaRPr lang="en-US" sz="2000" dirty="0"/>
              </a:p>
            </p:txBody>
          </p:sp>
        </mc:Choice>
        <mc:Fallback xmlns="">
          <p:sp>
            <p:nvSpPr>
              <p:cNvPr id="3" name="Content Placeholder 2">
                <a:extLst>
                  <a:ext uri="{FF2B5EF4-FFF2-40B4-BE49-F238E27FC236}">
                    <a16:creationId xmlns:a16="http://schemas.microsoft.com/office/drawing/2014/main" id="{A8AC57BD-5DA8-4454-B510-111AF0E25B54}"/>
                  </a:ext>
                </a:extLst>
              </p:cNvPr>
              <p:cNvSpPr>
                <a:spLocks noGrp="1" noRot="1" noChangeAspect="1" noMove="1" noResize="1" noEditPoints="1" noAdjustHandles="1" noChangeArrowheads="1" noChangeShapeType="1" noTextEdit="1"/>
              </p:cNvSpPr>
              <p:nvPr>
                <p:ph idx="1"/>
              </p:nvPr>
            </p:nvSpPr>
            <p:spPr>
              <a:xfrm>
                <a:off x="4884418" y="684302"/>
                <a:ext cx="6938010" cy="5475563"/>
              </a:xfrm>
              <a:blipFill>
                <a:blip r:embed="rId2"/>
                <a:stretch>
                  <a:fillRect l="-791"/>
                </a:stretch>
              </a:blipFill>
            </p:spPr>
            <p:txBody>
              <a:bodyPr/>
              <a:lstStyle/>
              <a:p>
                <a:r>
                  <a:rPr lang="en-US">
                    <a:noFill/>
                  </a:rPr>
                  <a:t> </a:t>
                </a:r>
              </a:p>
            </p:txBody>
          </p:sp>
        </mc:Fallback>
      </mc:AlternateContent>
    </p:spTree>
    <p:extLst>
      <p:ext uri="{BB962C8B-B14F-4D97-AF65-F5344CB8AC3E}">
        <p14:creationId xmlns:p14="http://schemas.microsoft.com/office/powerpoint/2010/main" val="3552271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C7C2D1-3508-3744-6C62-04BA9D2BB164}"/>
              </a:ext>
            </a:extLst>
          </p:cNvPr>
          <p:cNvSpPr>
            <a:spLocks noGrp="1"/>
          </p:cNvSpPr>
          <p:nvPr>
            <p:ph type="title" idx="4294967295"/>
          </p:nvPr>
        </p:nvSpPr>
        <p:spPr>
          <a:xfrm>
            <a:off x="133815" y="96528"/>
            <a:ext cx="10058400" cy="684057"/>
          </a:xfrm>
        </p:spPr>
        <p:txBody>
          <a:bodyPr/>
          <a:lstStyle/>
          <a:p>
            <a:r>
              <a:rPr lang="en-US" dirty="0">
                <a:solidFill>
                  <a:schemeClr val="tx1"/>
                </a:solidFill>
                <a:latin typeface="Aptos Display" panose="020B0004020202020204" pitchFamily="34" charset="0"/>
              </a:rPr>
              <a:t>A note on transformations for linear models</a:t>
            </a:r>
          </a:p>
        </p:txBody>
      </p:sp>
      <p:sp>
        <p:nvSpPr>
          <p:cNvPr id="5" name="Content Placeholder 4">
            <a:extLst>
              <a:ext uri="{FF2B5EF4-FFF2-40B4-BE49-F238E27FC236}">
                <a16:creationId xmlns:a16="http://schemas.microsoft.com/office/drawing/2014/main" id="{B938C8A9-8CCF-76F3-B57E-3E90C37BCC94}"/>
              </a:ext>
            </a:extLst>
          </p:cNvPr>
          <p:cNvSpPr>
            <a:spLocks noGrp="1"/>
          </p:cNvSpPr>
          <p:nvPr>
            <p:ph idx="4294967295"/>
          </p:nvPr>
        </p:nvSpPr>
        <p:spPr>
          <a:xfrm>
            <a:off x="256478" y="780585"/>
            <a:ext cx="10058400" cy="4556125"/>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It is common to transform variables when they are not linearly related to independent variables in a MLR</a:t>
            </a:r>
          </a:p>
          <a:p>
            <a:r>
              <a:rPr lang="en-US" sz="2000" dirty="0">
                <a:latin typeface="Calibri" panose="020F0502020204030204" pitchFamily="34" charset="0"/>
                <a:ea typeface="Calibri" panose="020F0502020204030204" pitchFamily="34" charset="0"/>
                <a:cs typeface="Calibri" panose="020F0502020204030204" pitchFamily="34" charset="0"/>
              </a:rPr>
              <a:t>Transformations are useful for:</a:t>
            </a:r>
          </a:p>
          <a:p>
            <a:pPr lvl="1"/>
            <a:r>
              <a:rPr lang="en-US" dirty="0">
                <a:latin typeface="Calibri" panose="020F0502020204030204" pitchFamily="34" charset="0"/>
                <a:ea typeface="Calibri" panose="020F0502020204030204" pitchFamily="34" charset="0"/>
                <a:cs typeface="Calibri" panose="020F0502020204030204" pitchFamily="34" charset="0"/>
              </a:rPr>
              <a:t>Normalizing a skewed distribution</a:t>
            </a:r>
          </a:p>
          <a:p>
            <a:pPr lvl="1"/>
            <a:r>
              <a:rPr lang="en-US" dirty="0">
                <a:latin typeface="Calibri" panose="020F0502020204030204" pitchFamily="34" charset="0"/>
                <a:ea typeface="Calibri" panose="020F0502020204030204" pitchFamily="34" charset="0"/>
                <a:cs typeface="Calibri" panose="020F0502020204030204" pitchFamily="34" charset="0"/>
              </a:rPr>
              <a:t>Transforming a non-linear relationship between 2 variables into a linear one</a:t>
            </a:r>
          </a:p>
          <a:p>
            <a:pPr lvl="1"/>
            <a:r>
              <a:rPr lang="en-US" dirty="0">
                <a:latin typeface="Calibri" panose="020F0502020204030204" pitchFamily="34" charset="0"/>
                <a:ea typeface="Calibri" panose="020F0502020204030204" pitchFamily="34" charset="0"/>
                <a:cs typeface="Calibri" panose="020F0502020204030204" pitchFamily="34" charset="0"/>
              </a:rPr>
              <a:t>Reducing heteroscedasticity of the residuals in linear regression</a:t>
            </a:r>
          </a:p>
          <a:p>
            <a:r>
              <a:rPr lang="en-US" sz="2000" dirty="0">
                <a:latin typeface="Calibri" panose="020F0502020204030204" pitchFamily="34" charset="0"/>
                <a:ea typeface="Calibri" panose="020F0502020204030204" pitchFamily="34" charset="0"/>
                <a:cs typeface="Calibri" panose="020F0502020204030204" pitchFamily="34" charset="0"/>
              </a:rPr>
              <a:t>Two main transformations</a:t>
            </a:r>
          </a:p>
          <a:p>
            <a:pPr lvl="1"/>
            <a:r>
              <a:rPr lang="en-US" dirty="0">
                <a:latin typeface="Calibri" panose="020F0502020204030204" pitchFamily="34" charset="0"/>
                <a:ea typeface="Calibri" panose="020F0502020204030204" pitchFamily="34" charset="0"/>
                <a:cs typeface="Calibri" panose="020F0502020204030204" pitchFamily="34" charset="0"/>
              </a:rPr>
              <a:t>A </a:t>
            </a:r>
            <a:r>
              <a:rPr lang="en-US" b="1" dirty="0">
                <a:latin typeface="Calibri" panose="020F0502020204030204" pitchFamily="34" charset="0"/>
                <a:ea typeface="Calibri" panose="020F0502020204030204" pitchFamily="34" charset="0"/>
                <a:cs typeface="Calibri" panose="020F0502020204030204" pitchFamily="34" charset="0"/>
              </a:rPr>
              <a:t>square root transformation </a:t>
            </a:r>
          </a:p>
          <a:p>
            <a:pPr lvl="1"/>
            <a:r>
              <a:rPr lang="en-US" dirty="0">
                <a:latin typeface="Calibri" panose="020F0502020204030204" pitchFamily="34" charset="0"/>
                <a:ea typeface="Calibri" panose="020F0502020204030204" pitchFamily="34" charset="0"/>
                <a:cs typeface="Calibri" panose="020F0502020204030204" pitchFamily="34" charset="0"/>
              </a:rPr>
              <a:t>A</a:t>
            </a:r>
            <a:r>
              <a:rPr lang="en-US" b="1" dirty="0">
                <a:latin typeface="Calibri" panose="020F0502020204030204" pitchFamily="34" charset="0"/>
                <a:ea typeface="Calibri" panose="020F0502020204030204" pitchFamily="34" charset="0"/>
                <a:cs typeface="Calibri" panose="020F0502020204030204" pitchFamily="34" charset="0"/>
              </a:rPr>
              <a:t> log transformation</a:t>
            </a:r>
          </a:p>
          <a:p>
            <a:r>
              <a:rPr lang="en-US" sz="2000" dirty="0">
                <a:latin typeface="Calibri" panose="020F0502020204030204" pitchFamily="34" charset="0"/>
                <a:ea typeface="Calibri" panose="020F0502020204030204" pitchFamily="34" charset="0"/>
                <a:cs typeface="Calibri" panose="020F0502020204030204" pitchFamily="34" charset="0"/>
              </a:rPr>
              <a:t>Dealing with major problems w/transformations</a:t>
            </a:r>
          </a:p>
          <a:p>
            <a:pPr lvl="1"/>
            <a:r>
              <a:rPr lang="en-US" dirty="0">
                <a:latin typeface="Calibri" panose="020F0502020204030204" pitchFamily="34" charset="0"/>
                <a:ea typeface="Calibri" panose="020F0502020204030204" pitchFamily="34" charset="0"/>
                <a:cs typeface="Calibri" panose="020F0502020204030204" pitchFamily="34" charset="0"/>
              </a:rPr>
              <a:t>Data ‘trick’</a:t>
            </a:r>
          </a:p>
          <a:p>
            <a:pPr lvl="1"/>
            <a:r>
              <a:rPr lang="en-US" dirty="0">
                <a:latin typeface="Calibri" panose="020F0502020204030204" pitchFamily="34" charset="0"/>
                <a:ea typeface="Calibri" panose="020F0502020204030204" pitchFamily="34" charset="0"/>
                <a:cs typeface="Calibri" panose="020F0502020204030204" pitchFamily="34" charset="0"/>
              </a:rPr>
              <a:t>Choose a different model that relaxes the normality assumption (e.g., logistic regression)</a:t>
            </a:r>
          </a:p>
          <a:p>
            <a:r>
              <a:rPr lang="en-US" sz="2000" dirty="0">
                <a:latin typeface="Calibri" panose="020F0502020204030204" pitchFamily="34" charset="0"/>
                <a:ea typeface="Calibri" panose="020F0502020204030204" pitchFamily="34" charset="0"/>
                <a:cs typeface="Calibri" panose="020F0502020204030204" pitchFamily="34" charset="0"/>
              </a:rPr>
              <a:t>Model interpretation</a:t>
            </a:r>
          </a:p>
          <a:p>
            <a:pPr lvl="1"/>
            <a:endParaRPr lang="en-US" dirty="0"/>
          </a:p>
        </p:txBody>
      </p:sp>
    </p:spTree>
    <p:extLst>
      <p:ext uri="{BB962C8B-B14F-4D97-AF65-F5344CB8AC3E}">
        <p14:creationId xmlns:p14="http://schemas.microsoft.com/office/powerpoint/2010/main" val="106816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552" y="96218"/>
            <a:ext cx="9939453" cy="457198"/>
          </a:xfrm>
        </p:spPr>
        <p:txBody>
          <a:bodyPr>
            <a:normAutofit fontScale="90000"/>
          </a:bodyPr>
          <a:lstStyle/>
          <a:p>
            <a:pPr algn="l"/>
            <a:r>
              <a:rPr sz="3600" dirty="0">
                <a:latin typeface="Aptos Display" panose="020B0004020202020204" pitchFamily="34" charset="0"/>
              </a:rPr>
              <a:t>Total Effect of X on Y</a:t>
            </a:r>
          </a:p>
        </p:txBody>
      </p:sp>
      <p:sp>
        <p:nvSpPr>
          <p:cNvPr id="3" name="Content Placeholder 2"/>
          <p:cNvSpPr>
            <a:spLocks noGrp="1"/>
          </p:cNvSpPr>
          <p:nvPr>
            <p:ph idx="1"/>
          </p:nvPr>
        </p:nvSpPr>
        <p:spPr>
          <a:xfrm>
            <a:off x="308517" y="553416"/>
            <a:ext cx="10972800" cy="4525963"/>
          </a:xfrm>
        </p:spPr>
        <p:txBody>
          <a:bodyPr>
            <a:normAutofit/>
          </a:bodyPr>
          <a:lstStyle/>
          <a:p>
            <a:r>
              <a:rPr lang="en-US" sz="2400" dirty="0">
                <a:latin typeface="+mj-lt"/>
              </a:rPr>
              <a:t>The total effect of X on Y is:</a:t>
            </a:r>
          </a:p>
          <a:p>
            <a:pPr lvl="1">
              <a:buFont typeface="Arial" panose="020B0604020202020204" pitchFamily="34" charset="0"/>
              <a:buChar char="•"/>
            </a:pPr>
            <a:r>
              <a:rPr lang="en-US" sz="1800" dirty="0">
                <a:latin typeface="+mj-lt"/>
              </a:rPr>
              <a:t>c = c’ + ab</a:t>
            </a:r>
          </a:p>
          <a:p>
            <a:pPr lvl="1">
              <a:buFont typeface="Arial" panose="020B0604020202020204" pitchFamily="34" charset="0"/>
              <a:buChar char="•"/>
            </a:pPr>
            <a:r>
              <a:rPr lang="en-US" sz="1800" dirty="0">
                <a:latin typeface="+mj-lt"/>
              </a:rPr>
              <a:t>If c’ = 5, then:</a:t>
            </a:r>
          </a:p>
          <a:p>
            <a:pPr lvl="1">
              <a:buFont typeface="Arial" panose="020B0604020202020204" pitchFamily="34" charset="0"/>
              <a:buChar char="•"/>
            </a:pPr>
            <a:r>
              <a:rPr lang="en-US" sz="1800" dirty="0">
                <a:latin typeface="+mj-lt"/>
              </a:rPr>
              <a:t>c = 5 + (-6) = -1</a:t>
            </a:r>
          </a:p>
          <a:p>
            <a:r>
              <a:rPr lang="en-US" sz="2400" dirty="0">
                <a:latin typeface="+mj-lt"/>
              </a:rPr>
              <a:t>Interpretation:</a:t>
            </a:r>
          </a:p>
          <a:p>
            <a:pPr lvl="1">
              <a:buFont typeface="Arial" panose="020B0604020202020204" pitchFamily="34" charset="0"/>
              <a:buChar char="•"/>
            </a:pPr>
            <a:r>
              <a:rPr lang="en-US" sz="1800" dirty="0">
                <a:latin typeface="+mj-lt"/>
              </a:rPr>
              <a:t>The direct effect of studying is +5 (more hours → higher score)</a:t>
            </a:r>
          </a:p>
          <a:p>
            <a:pPr lvl="1">
              <a:buFont typeface="Arial" panose="020B0604020202020204" pitchFamily="34" charset="0"/>
              <a:buChar char="•"/>
            </a:pPr>
            <a:r>
              <a:rPr lang="en-US" sz="1800" dirty="0">
                <a:latin typeface="+mj-lt"/>
              </a:rPr>
              <a:t>The indirect effect (through stress) is -6 (more hours → more stress → lower score)</a:t>
            </a:r>
          </a:p>
          <a:p>
            <a:pPr lvl="1">
              <a:buFont typeface="Arial" panose="020B0604020202020204" pitchFamily="34" charset="0"/>
              <a:buChar char="•"/>
            </a:pPr>
            <a:r>
              <a:rPr lang="en-US" sz="1800" dirty="0">
                <a:latin typeface="+mj-lt"/>
              </a:rPr>
              <a:t>The net effect (i.e., total) of studying is slightly negative (-1), meaning stress cancels out the benefit of studying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AFD8B-5F02-3E11-EB57-C2B36000100C}"/>
              </a:ext>
            </a:extLst>
          </p:cNvPr>
          <p:cNvSpPr>
            <a:spLocks noGrp="1"/>
          </p:cNvSpPr>
          <p:nvPr>
            <p:ph type="title"/>
          </p:nvPr>
        </p:nvSpPr>
        <p:spPr>
          <a:xfrm>
            <a:off x="152400" y="140823"/>
            <a:ext cx="10972800" cy="740123"/>
          </a:xfrm>
        </p:spPr>
        <p:txBody>
          <a:bodyPr/>
          <a:lstStyle/>
          <a:p>
            <a:pPr algn="l"/>
            <a:r>
              <a:rPr lang="en-US" sz="3600" dirty="0">
                <a:latin typeface="Aptos Display" panose="020B0004020202020204" pitchFamily="34" charset="0"/>
              </a:rPr>
              <a:t>Summary</a:t>
            </a:r>
            <a:endParaRPr lang="en-US"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6BADFA34-8266-5125-E35E-3D6E1B852CEE}"/>
              </a:ext>
            </a:extLst>
          </p:cNvPr>
          <p:cNvSpPr>
            <a:spLocks noGrp="1"/>
          </p:cNvSpPr>
          <p:nvPr>
            <p:ph idx="1"/>
          </p:nvPr>
        </p:nvSpPr>
        <p:spPr>
          <a:xfrm>
            <a:off x="286215" y="880946"/>
            <a:ext cx="10972800" cy="4525963"/>
          </a:xfrm>
        </p:spPr>
        <p:txBody>
          <a:bodyPr/>
          <a:lstStyle/>
          <a:p>
            <a:r>
              <a:rPr lang="en-US" sz="2000" dirty="0"/>
              <a:t>a = 2 → More studying increases stress.</a:t>
            </a:r>
          </a:p>
          <a:p>
            <a:r>
              <a:rPr lang="en-US" sz="2000" dirty="0"/>
              <a:t>b = -3 → More stress lowers test scores.</a:t>
            </a:r>
          </a:p>
          <a:p>
            <a:r>
              <a:rPr lang="en-US" sz="2000" dirty="0"/>
              <a:t>ab = -6 → More studying indirectly reduces test scores due to stress.</a:t>
            </a:r>
          </a:p>
          <a:p>
            <a:r>
              <a:rPr lang="en-US" sz="2000" dirty="0"/>
              <a:t>If ab is negative, the indirect effect works against the direct effect.</a:t>
            </a:r>
          </a:p>
          <a:p>
            <a:endParaRPr lang="en-US" dirty="0"/>
          </a:p>
        </p:txBody>
      </p:sp>
    </p:spTree>
    <p:extLst>
      <p:ext uri="{BB962C8B-B14F-4D97-AF65-F5344CB8AC3E}">
        <p14:creationId xmlns:p14="http://schemas.microsoft.com/office/powerpoint/2010/main" val="1068296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A575-7F0C-432D-86A8-D88355C95EFA}"/>
              </a:ext>
            </a:extLst>
          </p:cNvPr>
          <p:cNvSpPr>
            <a:spLocks noGrp="1"/>
          </p:cNvSpPr>
          <p:nvPr>
            <p:ph type="title" idx="4294967295"/>
          </p:nvPr>
        </p:nvSpPr>
        <p:spPr>
          <a:xfrm>
            <a:off x="111512" y="122664"/>
            <a:ext cx="10270273" cy="602166"/>
          </a:xfrm>
        </p:spPr>
        <p:txBody>
          <a:bodyPr>
            <a:noAutofit/>
          </a:bodyPr>
          <a:lstStyle/>
          <a:p>
            <a:r>
              <a:rPr lang="en-US" sz="3600" dirty="0">
                <a:solidFill>
                  <a:schemeClr val="tx1"/>
                </a:solidFill>
                <a:latin typeface="Aptos Display" panose="020B0004020202020204" pitchFamily="34" charset="0"/>
              </a:rPr>
              <a:t>The Process Macro</a:t>
            </a:r>
          </a:p>
        </p:txBody>
      </p:sp>
      <p:sp>
        <p:nvSpPr>
          <p:cNvPr id="3" name="Content Placeholder 2">
            <a:extLst>
              <a:ext uri="{FF2B5EF4-FFF2-40B4-BE49-F238E27FC236}">
                <a16:creationId xmlns:a16="http://schemas.microsoft.com/office/drawing/2014/main" id="{C4C49579-08A4-4600-9BEE-0950900F68E4}"/>
              </a:ext>
            </a:extLst>
          </p:cNvPr>
          <p:cNvSpPr>
            <a:spLocks noGrp="1"/>
          </p:cNvSpPr>
          <p:nvPr>
            <p:ph idx="4294967295"/>
          </p:nvPr>
        </p:nvSpPr>
        <p:spPr>
          <a:xfrm>
            <a:off x="234175" y="813884"/>
            <a:ext cx="11723649" cy="3702360"/>
          </a:xfrm>
        </p:spPr>
        <p:txBody>
          <a:bodyPr anchor="ctr">
            <a:normAutofit/>
          </a:bodyPr>
          <a:lstStyle/>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rPr>
              <a:t>To run these models you need to download and install the Process macro written by Andrew Hayes</a:t>
            </a: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hlinkClick r:id="rId2"/>
              </a:rPr>
              <a:t>Download - The PROCESS macro for SPSS, SAS, and R</a:t>
            </a:r>
            <a:endParaRPr lang="en-US" sz="2000" dirty="0">
              <a:latin typeface="Calibri" panose="020F0502020204030204" pitchFamily="34" charset="0"/>
              <a:ea typeface="Calibri" panose="020F0502020204030204" pitchFamily="34" charset="0"/>
              <a:cs typeface="Calibri" panose="020F0502020204030204" pitchFamily="34" charset="0"/>
            </a:endParaRP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rPr>
              <a:t>Unzip the file</a:t>
            </a: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rPr>
              <a:t>From SPSS go to Extensions </a:t>
            </a: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Utilities  Install Custom Dialog Builder</a:t>
            </a: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Browse to the unzipped files and open the folder that contains the SPSS application (C:\...\Downloads\processv40\PROCESS v4.0 for SPSS\Custom dialog builder file\process)</a:t>
            </a: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 dialog files will be located in Analyze  Regression  </a:t>
            </a:r>
            <a:r>
              <a:rPr lang="en-US" sz="2000" dirty="0" err="1">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process.spd</a:t>
            </a:r>
            <a:endPar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a:lnSpc>
                <a:spcPct val="110000"/>
              </a:lnSpc>
            </a:pPr>
            <a:r>
              <a:rPr lang="en-US" sz="2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 latest version is 4.0</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1705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9044-C752-4A73-9BD1-039114F11C01}"/>
              </a:ext>
            </a:extLst>
          </p:cNvPr>
          <p:cNvSpPr>
            <a:spLocks noGrp="1"/>
          </p:cNvSpPr>
          <p:nvPr>
            <p:ph type="title" idx="4294967295"/>
          </p:nvPr>
        </p:nvSpPr>
        <p:spPr>
          <a:xfrm>
            <a:off x="0" y="284956"/>
            <a:ext cx="12192000" cy="731838"/>
          </a:xfrm>
        </p:spPr>
        <p:txBody>
          <a:bodyPr>
            <a:noAutofit/>
          </a:bodyPr>
          <a:lstStyle/>
          <a:p>
            <a:r>
              <a:rPr lang="en-US" sz="3600" dirty="0">
                <a:solidFill>
                  <a:schemeClr val="tx1"/>
                </a:solidFill>
                <a:latin typeface="Aptos Display" panose="020B0004020202020204" pitchFamily="34" charset="0"/>
              </a:rPr>
              <a:t>Example 1: Dichotomous Predictor, Simple Mediation</a:t>
            </a:r>
            <a:br>
              <a:rPr lang="en-US" sz="2800" dirty="0">
                <a:latin typeface="Aptos Display" panose="020B0004020202020204" pitchFamily="34" charset="0"/>
              </a:rPr>
            </a:br>
            <a:r>
              <a:rPr lang="en-US" sz="2800" dirty="0">
                <a:solidFill>
                  <a:schemeClr val="tx1"/>
                </a:solidFill>
                <a:latin typeface="Aptos Display" panose="020B0004020202020204" pitchFamily="34" charset="0"/>
              </a:rPr>
              <a:t>The PMI study</a:t>
            </a:r>
          </a:p>
        </p:txBody>
      </p:sp>
      <p:sp>
        <p:nvSpPr>
          <p:cNvPr id="3" name="Content Placeholder 2">
            <a:extLst>
              <a:ext uri="{FF2B5EF4-FFF2-40B4-BE49-F238E27FC236}">
                <a16:creationId xmlns:a16="http://schemas.microsoft.com/office/drawing/2014/main" id="{A7593240-D605-4A27-BCCA-A1E7740B26EE}"/>
              </a:ext>
            </a:extLst>
          </p:cNvPr>
          <p:cNvSpPr>
            <a:spLocks noGrp="1"/>
          </p:cNvSpPr>
          <p:nvPr>
            <p:ph idx="4294967295"/>
          </p:nvPr>
        </p:nvSpPr>
        <p:spPr>
          <a:xfrm>
            <a:off x="223024" y="1130300"/>
            <a:ext cx="10318750" cy="4597400"/>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participants in this study (43 male and 80 female) read one of two newspaper articles describing an economic crisis that may affect the price and supply of sugar in Israel</a:t>
            </a:r>
          </a:p>
          <a:p>
            <a:r>
              <a:rPr lang="en-US" sz="2000" dirty="0">
                <a:latin typeface="Calibri" panose="020F0502020204030204" pitchFamily="34" charset="0"/>
                <a:ea typeface="Calibri" panose="020F0502020204030204" pitchFamily="34" charset="0"/>
                <a:cs typeface="Calibri" panose="020F0502020204030204" pitchFamily="34" charset="0"/>
              </a:rPr>
              <a:t>Approximately half of the participants (n = 58) were given an article they were told would be appearing on the front page of a major Israeli newspaper (i.e., the ‘front-page’ condition). </a:t>
            </a:r>
          </a:p>
          <a:p>
            <a:r>
              <a:rPr lang="en-US" sz="2000" dirty="0">
                <a:latin typeface="Calibri" panose="020F0502020204030204" pitchFamily="34" charset="0"/>
                <a:ea typeface="Calibri" panose="020F0502020204030204" pitchFamily="34" charset="0"/>
                <a:cs typeface="Calibri" panose="020F0502020204030204" pitchFamily="34" charset="0"/>
              </a:rPr>
              <a:t>The remaining participants (n = 65) were given the same article but were told it would appear in the middle of an economic supplement of this newspaper (i.e., the interior page condition)</a:t>
            </a:r>
          </a:p>
          <a:p>
            <a:r>
              <a:rPr lang="en-US" sz="2000" dirty="0">
                <a:latin typeface="Calibri" panose="020F0502020204030204" pitchFamily="34" charset="0"/>
                <a:ea typeface="Calibri" panose="020F0502020204030204" pitchFamily="34" charset="0"/>
                <a:cs typeface="Calibri" panose="020F0502020204030204" pitchFamily="34" charset="0"/>
              </a:rPr>
              <a:t>The participants were asked about their reactions to the story including their intention to buy sugar (REACTION)</a:t>
            </a:r>
          </a:p>
          <a:p>
            <a:r>
              <a:rPr lang="en-US" sz="2000" dirty="0">
                <a:latin typeface="Calibri" panose="020F0502020204030204" pitchFamily="34" charset="0"/>
                <a:ea typeface="Calibri" panose="020F0502020204030204" pitchFamily="34" charset="0"/>
                <a:cs typeface="Calibri" panose="020F0502020204030204" pitchFamily="34" charset="0"/>
              </a:rPr>
              <a:t>They were also asked questions about how much they believed others would buy sugar in the community (</a:t>
            </a:r>
            <a:r>
              <a:rPr lang="en-US" sz="2000" i="1" dirty="0">
                <a:latin typeface="Calibri" panose="020F0502020204030204" pitchFamily="34" charset="0"/>
                <a:ea typeface="Calibri" panose="020F0502020204030204" pitchFamily="34" charset="0"/>
                <a:cs typeface="Calibri" panose="020F0502020204030204" pitchFamily="34" charset="0"/>
              </a:rPr>
              <a:t>presumed media influence</a:t>
            </a:r>
            <a:r>
              <a:rPr lang="en-US" sz="2000" dirty="0">
                <a:latin typeface="Calibri" panose="020F0502020204030204" pitchFamily="34" charset="0"/>
                <a:ea typeface="Calibri" panose="020F0502020204030204" pitchFamily="34" charset="0"/>
                <a:cs typeface="Calibri" panose="020F0502020204030204" pitchFamily="34" charset="0"/>
              </a:rPr>
              <a:t> measured by PMI))</a:t>
            </a:r>
          </a:p>
          <a:p>
            <a:r>
              <a:rPr lang="en-US" sz="2000" dirty="0">
                <a:latin typeface="Calibri" panose="020F0502020204030204" pitchFamily="34" charset="0"/>
                <a:ea typeface="Calibri" panose="020F0502020204030204" pitchFamily="34" charset="0"/>
                <a:cs typeface="Calibri" panose="020F0502020204030204" pitchFamily="34" charset="0"/>
              </a:rPr>
              <a:t>The research hypothesis was that individuals who read the article on the front page would be more likely to think others would promptly buy sugar which in turn would lead them to buy sugar</a:t>
            </a:r>
          </a:p>
        </p:txBody>
      </p:sp>
    </p:spTree>
    <p:extLst>
      <p:ext uri="{BB962C8B-B14F-4D97-AF65-F5344CB8AC3E}">
        <p14:creationId xmlns:p14="http://schemas.microsoft.com/office/powerpoint/2010/main" val="395801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2539972-845F-4FED-8F25-FCEF24DC78E3}"/>
              </a:ext>
            </a:extLst>
          </p:cNvPr>
          <p:cNvPicPr>
            <a:picLocks noChangeAspect="1"/>
          </p:cNvPicPr>
          <p:nvPr/>
        </p:nvPicPr>
        <p:blipFill>
          <a:blip r:embed="rId2"/>
          <a:stretch>
            <a:fillRect/>
          </a:stretch>
        </p:blipFill>
        <p:spPr>
          <a:xfrm>
            <a:off x="643191" y="772408"/>
            <a:ext cx="5087521" cy="2974670"/>
          </a:xfrm>
          <a:prstGeom prst="rect">
            <a:avLst/>
          </a:prstGeom>
        </p:spPr>
      </p:pic>
      <p:sp>
        <p:nvSpPr>
          <p:cNvPr id="10" name="Title 9">
            <a:extLst>
              <a:ext uri="{FF2B5EF4-FFF2-40B4-BE49-F238E27FC236}">
                <a16:creationId xmlns:a16="http://schemas.microsoft.com/office/drawing/2014/main" id="{B0ABE20F-5681-46C6-84B4-E422E4D9F4AD}"/>
              </a:ext>
            </a:extLst>
          </p:cNvPr>
          <p:cNvSpPr>
            <a:spLocks noGrp="1"/>
          </p:cNvSpPr>
          <p:nvPr>
            <p:ph type="title" idx="4294967295"/>
          </p:nvPr>
        </p:nvSpPr>
        <p:spPr>
          <a:xfrm>
            <a:off x="1825625" y="4519613"/>
            <a:ext cx="10366375" cy="1054100"/>
          </a:xfrm>
        </p:spPr>
        <p:txBody>
          <a:bodyPr vert="horz" lIns="91440" tIns="45720" rIns="91440" bIns="45720" rtlCol="0" anchor="ctr">
            <a:normAutofit/>
          </a:bodyPr>
          <a:lstStyle/>
          <a:p>
            <a:pPr algn="ctr">
              <a:lnSpc>
                <a:spcPct val="83000"/>
              </a:lnSpc>
            </a:pPr>
            <a:r>
              <a:rPr lang="en-US" sz="4800" cap="all" spc="-100" dirty="0">
                <a:solidFill>
                  <a:schemeClr val="bg1"/>
                </a:solidFill>
              </a:rPr>
              <a:t>Descriptive Stats</a:t>
            </a:r>
          </a:p>
        </p:txBody>
      </p:sp>
      <p:pic>
        <p:nvPicPr>
          <p:cNvPr id="15" name="Picture 14">
            <a:extLst>
              <a:ext uri="{FF2B5EF4-FFF2-40B4-BE49-F238E27FC236}">
                <a16:creationId xmlns:a16="http://schemas.microsoft.com/office/drawing/2014/main" id="{DE6913F4-FE1D-4AE5-AB9D-599A84A90BBA}"/>
              </a:ext>
            </a:extLst>
          </p:cNvPr>
          <p:cNvPicPr>
            <a:picLocks noChangeAspect="1"/>
          </p:cNvPicPr>
          <p:nvPr/>
        </p:nvPicPr>
        <p:blipFill>
          <a:blip r:embed="rId3"/>
          <a:stretch>
            <a:fillRect/>
          </a:stretch>
        </p:blipFill>
        <p:spPr>
          <a:xfrm>
            <a:off x="6373903" y="817973"/>
            <a:ext cx="5087521" cy="2883540"/>
          </a:xfrm>
          <a:prstGeom prst="rect">
            <a:avLst/>
          </a:prstGeom>
        </p:spPr>
      </p:pic>
    </p:spTree>
    <p:extLst>
      <p:ext uri="{BB962C8B-B14F-4D97-AF65-F5344CB8AC3E}">
        <p14:creationId xmlns:p14="http://schemas.microsoft.com/office/powerpoint/2010/main" val="248779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117D3D-3E49-4CE7-A994-D64246A36B48}"/>
              </a:ext>
            </a:extLst>
          </p:cNvPr>
          <p:cNvSpPr>
            <a:spLocks noGrp="1"/>
          </p:cNvSpPr>
          <p:nvPr>
            <p:ph type="title" idx="4294967295"/>
          </p:nvPr>
        </p:nvSpPr>
        <p:spPr>
          <a:xfrm>
            <a:off x="89209" y="111125"/>
            <a:ext cx="9732963" cy="796925"/>
          </a:xfrm>
        </p:spPr>
        <p:txBody>
          <a:bodyPr vert="horz" lIns="91440" tIns="45720" rIns="91440" bIns="45720" rtlCol="0" anchor="ctr">
            <a:normAutofit/>
          </a:bodyPr>
          <a:lstStyle/>
          <a:p>
            <a:pPr>
              <a:lnSpc>
                <a:spcPct val="83000"/>
              </a:lnSpc>
            </a:pPr>
            <a:r>
              <a:rPr lang="en-US" sz="3600" cap="all" spc="-100" dirty="0">
                <a:solidFill>
                  <a:schemeClr val="tx1"/>
                </a:solidFill>
                <a:latin typeface="Aptos Display" panose="020B0004020202020204" pitchFamily="34" charset="0"/>
              </a:rPr>
              <a:t>Simple Mediation Model for PMI study</a:t>
            </a:r>
          </a:p>
        </p:txBody>
      </p:sp>
      <p:pic>
        <p:nvPicPr>
          <p:cNvPr id="6" name="Picture 5">
            <a:extLst>
              <a:ext uri="{FF2B5EF4-FFF2-40B4-BE49-F238E27FC236}">
                <a16:creationId xmlns:a16="http://schemas.microsoft.com/office/drawing/2014/main" id="{B872E246-BE10-46F7-8D26-F41387F695AE}"/>
              </a:ext>
            </a:extLst>
          </p:cNvPr>
          <p:cNvPicPr>
            <a:picLocks noChangeAspect="1"/>
          </p:cNvPicPr>
          <p:nvPr/>
        </p:nvPicPr>
        <p:blipFill rotWithShape="1">
          <a:blip r:embed="rId2"/>
          <a:srcRect t="2490"/>
          <a:stretch/>
        </p:blipFill>
        <p:spPr>
          <a:xfrm>
            <a:off x="1921311" y="1583473"/>
            <a:ext cx="8452802" cy="3235115"/>
          </a:xfrm>
          <a:prstGeom prst="rect">
            <a:avLst/>
          </a:prstGeom>
          <a:noFill/>
        </p:spPr>
      </p:pic>
      <p:sp>
        <p:nvSpPr>
          <p:cNvPr id="32" name="TextBox 31">
            <a:extLst>
              <a:ext uri="{FF2B5EF4-FFF2-40B4-BE49-F238E27FC236}">
                <a16:creationId xmlns:a16="http://schemas.microsoft.com/office/drawing/2014/main" id="{47B32706-E1C4-43C0-93F6-2FC3C403EB64}"/>
              </a:ext>
            </a:extLst>
          </p:cNvPr>
          <p:cNvSpPr txBox="1"/>
          <p:nvPr/>
        </p:nvSpPr>
        <p:spPr>
          <a:xfrm>
            <a:off x="2066276" y="3259723"/>
            <a:ext cx="150048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CONDITION</a:t>
            </a:r>
          </a:p>
        </p:txBody>
      </p:sp>
      <p:sp>
        <p:nvSpPr>
          <p:cNvPr id="34" name="TextBox 33">
            <a:extLst>
              <a:ext uri="{FF2B5EF4-FFF2-40B4-BE49-F238E27FC236}">
                <a16:creationId xmlns:a16="http://schemas.microsoft.com/office/drawing/2014/main" id="{A473676F-E2EC-4F56-B988-18364C018598}"/>
              </a:ext>
            </a:extLst>
          </p:cNvPr>
          <p:cNvSpPr txBox="1"/>
          <p:nvPr/>
        </p:nvSpPr>
        <p:spPr>
          <a:xfrm>
            <a:off x="5464433" y="1414196"/>
            <a:ext cx="126313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PMI</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36" name="TextBox 35">
            <a:extLst>
              <a:ext uri="{FF2B5EF4-FFF2-40B4-BE49-F238E27FC236}">
                <a16:creationId xmlns:a16="http://schemas.microsoft.com/office/drawing/2014/main" id="{CBE9956C-29BC-4B26-A6E2-E2B66EF18773}"/>
              </a:ext>
            </a:extLst>
          </p:cNvPr>
          <p:cNvSpPr txBox="1"/>
          <p:nvPr/>
        </p:nvSpPr>
        <p:spPr>
          <a:xfrm>
            <a:off x="8758828" y="3259723"/>
            <a:ext cx="136689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REACTION</a:t>
            </a:r>
          </a:p>
        </p:txBody>
      </p:sp>
    </p:spTree>
    <p:extLst>
      <p:ext uri="{BB962C8B-B14F-4D97-AF65-F5344CB8AC3E}">
        <p14:creationId xmlns:p14="http://schemas.microsoft.com/office/powerpoint/2010/main" val="1076954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832D-890E-4FD3-89C5-1D7E9FF45223}"/>
              </a:ext>
            </a:extLst>
          </p:cNvPr>
          <p:cNvSpPr>
            <a:spLocks noGrp="1"/>
          </p:cNvSpPr>
          <p:nvPr>
            <p:ph type="title" idx="4294967295"/>
          </p:nvPr>
        </p:nvSpPr>
        <p:spPr>
          <a:xfrm>
            <a:off x="111512" y="152285"/>
            <a:ext cx="11653024" cy="628301"/>
          </a:xfrm>
        </p:spPr>
        <p:txBody>
          <a:bodyPr>
            <a:normAutofit fontScale="90000"/>
          </a:bodyPr>
          <a:lstStyle/>
          <a:p>
            <a:r>
              <a:rPr lang="en-US" sz="3600" dirty="0">
                <a:solidFill>
                  <a:schemeClr val="tx1"/>
                </a:solidFill>
                <a:latin typeface="Aptos Display" panose="020B0004020202020204" pitchFamily="34" charset="0"/>
              </a:rPr>
              <a:t>Steps for Mediation, Moderation and Mediated Moderation</a:t>
            </a:r>
          </a:p>
        </p:txBody>
      </p:sp>
      <p:graphicFrame>
        <p:nvGraphicFramePr>
          <p:cNvPr id="5" name="Content Placeholder 2">
            <a:extLst>
              <a:ext uri="{FF2B5EF4-FFF2-40B4-BE49-F238E27FC236}">
                <a16:creationId xmlns:a16="http://schemas.microsoft.com/office/drawing/2014/main" id="{9D9FF652-8A58-41AA-85A6-5B25BE00A6CE}"/>
              </a:ext>
            </a:extLst>
          </p:cNvPr>
          <p:cNvGraphicFramePr>
            <a:graphicFrameLocks noGrp="1"/>
          </p:cNvGraphicFramePr>
          <p:nvPr>
            <p:ph idx="4294967295"/>
            <p:extLst>
              <p:ext uri="{D42A27DB-BD31-4B8C-83A1-F6EECF244321}">
                <p14:modId xmlns:p14="http://schemas.microsoft.com/office/powerpoint/2010/main" val="187368605"/>
              </p:ext>
            </p:extLst>
          </p:nvPr>
        </p:nvGraphicFramePr>
        <p:xfrm>
          <a:off x="1066800" y="780586"/>
          <a:ext cx="10058400" cy="3725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99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5E8974AA-A6A4-4E78-A577-A029735A8775}"/>
              </a:ext>
            </a:extLst>
          </p:cNvPr>
          <p:cNvPicPr>
            <a:picLocks noChangeAspect="1"/>
          </p:cNvPicPr>
          <p:nvPr/>
        </p:nvPicPr>
        <p:blipFill>
          <a:blip r:embed="rId2"/>
          <a:stretch>
            <a:fillRect/>
          </a:stretch>
        </p:blipFill>
        <p:spPr>
          <a:xfrm>
            <a:off x="367235" y="297181"/>
            <a:ext cx="5522393" cy="5273886"/>
          </a:xfrm>
          <a:prstGeom prst="rect">
            <a:avLst/>
          </a:prstGeom>
        </p:spPr>
      </p:pic>
      <p:pic>
        <p:nvPicPr>
          <p:cNvPr id="3" name="Picture 2" descr="Graphical user interface, text, application, email&#10;&#10;Description automatically generated">
            <a:extLst>
              <a:ext uri="{FF2B5EF4-FFF2-40B4-BE49-F238E27FC236}">
                <a16:creationId xmlns:a16="http://schemas.microsoft.com/office/drawing/2014/main" id="{3CD49939-72CB-4563-AFE0-B7E030D0F891}"/>
              </a:ext>
            </a:extLst>
          </p:cNvPr>
          <p:cNvPicPr>
            <a:picLocks noChangeAspect="1"/>
          </p:cNvPicPr>
          <p:nvPr/>
        </p:nvPicPr>
        <p:blipFill>
          <a:blip r:embed="rId3"/>
          <a:stretch>
            <a:fillRect/>
          </a:stretch>
        </p:blipFill>
        <p:spPr>
          <a:xfrm>
            <a:off x="6256864" y="932897"/>
            <a:ext cx="5613403" cy="4002455"/>
          </a:xfrm>
          <a:prstGeom prst="rect">
            <a:avLst/>
          </a:prstGeom>
        </p:spPr>
      </p:pic>
      <p:sp>
        <p:nvSpPr>
          <p:cNvPr id="4" name="Rectangle 3">
            <a:extLst>
              <a:ext uri="{FF2B5EF4-FFF2-40B4-BE49-F238E27FC236}">
                <a16:creationId xmlns:a16="http://schemas.microsoft.com/office/drawing/2014/main" id="{DED261A6-9EB6-4C92-B35B-4BC841ADE2AE}"/>
              </a:ext>
            </a:extLst>
          </p:cNvPr>
          <p:cNvSpPr/>
          <p:nvPr/>
        </p:nvSpPr>
        <p:spPr>
          <a:xfrm>
            <a:off x="367235" y="3291969"/>
            <a:ext cx="2375965" cy="457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agona Book" panose="02020404030301010803"/>
              <a:ea typeface="+mn-ea"/>
              <a:cs typeface="+mn-cs"/>
            </a:endParaRPr>
          </a:p>
        </p:txBody>
      </p:sp>
    </p:spTree>
    <p:extLst>
      <p:ext uri="{BB962C8B-B14F-4D97-AF65-F5344CB8AC3E}">
        <p14:creationId xmlns:p14="http://schemas.microsoft.com/office/powerpoint/2010/main" val="2968446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C8A0-497E-4AF5-A56D-D9C1FAF3B0FA}"/>
              </a:ext>
            </a:extLst>
          </p:cNvPr>
          <p:cNvSpPr>
            <a:spLocks noGrp="1"/>
          </p:cNvSpPr>
          <p:nvPr>
            <p:ph type="title" idx="4294967295"/>
          </p:nvPr>
        </p:nvSpPr>
        <p:spPr>
          <a:xfrm>
            <a:off x="100361" y="76916"/>
            <a:ext cx="10058400" cy="647913"/>
          </a:xfrm>
        </p:spPr>
        <p:txBody>
          <a:bodyPr>
            <a:normAutofit/>
          </a:bodyPr>
          <a:lstStyle/>
          <a:p>
            <a:r>
              <a:rPr lang="en-US" sz="3600" dirty="0">
                <a:solidFill>
                  <a:schemeClr val="tx1"/>
                </a:solidFill>
                <a:latin typeface="Aptos Display" panose="020B0004020202020204" pitchFamily="34" charset="0"/>
              </a:rPr>
              <a:t>The Output</a:t>
            </a:r>
          </a:p>
        </p:txBody>
      </p:sp>
      <p:sp>
        <p:nvSpPr>
          <p:cNvPr id="3" name="Content Placeholder 2">
            <a:extLst>
              <a:ext uri="{FF2B5EF4-FFF2-40B4-BE49-F238E27FC236}">
                <a16:creationId xmlns:a16="http://schemas.microsoft.com/office/drawing/2014/main" id="{80AF4CC8-5DCC-4F27-9470-81533129D488}"/>
              </a:ext>
            </a:extLst>
          </p:cNvPr>
          <p:cNvSpPr>
            <a:spLocks noGrp="1"/>
          </p:cNvSpPr>
          <p:nvPr>
            <p:ph idx="4294967295"/>
          </p:nvPr>
        </p:nvSpPr>
        <p:spPr>
          <a:xfrm>
            <a:off x="338641" y="992691"/>
            <a:ext cx="10626725" cy="3646488"/>
          </a:xfrm>
        </p:spPr>
        <p:txBody>
          <a:bodyPr>
            <a:normAutofit/>
          </a:bodyPr>
          <a:lstStyle/>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OUTCOME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pmi</a:t>
            </a:r>
            <a:r>
              <a:rPr lang="en-US" sz="2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this is the mediator variable</a:t>
            </a:r>
            <a:endParaRPr lang="en-US" sz="2000" b="1"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Model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R       R-sq        MSE          F        df1        df2          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.1808      .0327     1.7026     4.0878     1.0000   121.0000      .0454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coeff</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se          t          p       LLCI       ULCI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constant</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5.3769      .1618    33.2222      .0000     5.0565     5.6973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u="sng"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cond</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.4765</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.2357     2.0218      .0454      .0099      .9431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E228C3F-2F18-4D00-B8CA-1B4BFD3EE256}"/>
                  </a:ext>
                </a:extLst>
              </p:cNvPr>
              <p:cNvSpPr txBox="1"/>
              <p:nvPr/>
            </p:nvSpPr>
            <p:spPr>
              <a:xfrm>
                <a:off x="338641" y="4764823"/>
                <a:ext cx="2586093" cy="31611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acc>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=5.377+ .477</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US" sz="20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p:sp>
            <p:nvSpPr>
              <p:cNvPr id="4" name="TextBox 3">
                <a:extLst>
                  <a:ext uri="{FF2B5EF4-FFF2-40B4-BE49-F238E27FC236}">
                    <a16:creationId xmlns:a16="http://schemas.microsoft.com/office/drawing/2014/main" id="{CE228C3F-2F18-4D00-B8CA-1B4BFD3EE256}"/>
                  </a:ext>
                </a:extLst>
              </p:cNvPr>
              <p:cNvSpPr txBox="1">
                <a:spLocks noRot="1" noChangeAspect="1" noMove="1" noResize="1" noEditPoints="1" noAdjustHandles="1" noChangeArrowheads="1" noChangeShapeType="1" noTextEdit="1"/>
              </p:cNvSpPr>
              <p:nvPr/>
            </p:nvSpPr>
            <p:spPr>
              <a:xfrm>
                <a:off x="338641" y="4764823"/>
                <a:ext cx="2586093" cy="316112"/>
              </a:xfrm>
              <a:prstGeom prst="rect">
                <a:avLst/>
              </a:prstGeom>
              <a:blipFill>
                <a:blip r:embed="rId3"/>
                <a:stretch>
                  <a:fillRect l="-2123" t="-25490" r="-1415" b="-1176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4258E8F-0FB8-4C3D-B494-ED98E1404DEB}"/>
              </a:ext>
            </a:extLst>
          </p:cNvPr>
          <p:cNvSpPr txBox="1"/>
          <p:nvPr/>
        </p:nvSpPr>
        <p:spPr>
          <a:xfrm>
            <a:off x="3009357" y="4583875"/>
            <a:ext cx="6954457"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Students in the front-page article condition are .477 units higher on PMI, on average</a:t>
            </a:r>
          </a:p>
        </p:txBody>
      </p:sp>
      <p:pic>
        <p:nvPicPr>
          <p:cNvPr id="7" name="Picture 6">
            <a:extLst>
              <a:ext uri="{FF2B5EF4-FFF2-40B4-BE49-F238E27FC236}">
                <a16:creationId xmlns:a16="http://schemas.microsoft.com/office/drawing/2014/main" id="{D10172DD-6157-3305-D083-2F20B28FD112}"/>
              </a:ext>
            </a:extLst>
          </p:cNvPr>
          <p:cNvPicPr>
            <a:picLocks noChangeAspect="1"/>
          </p:cNvPicPr>
          <p:nvPr/>
        </p:nvPicPr>
        <p:blipFill>
          <a:blip r:embed="rId4"/>
          <a:stretch>
            <a:fillRect/>
          </a:stretch>
        </p:blipFill>
        <p:spPr>
          <a:xfrm>
            <a:off x="7219283" y="0"/>
            <a:ext cx="4634076" cy="1943904"/>
          </a:xfrm>
          <a:prstGeom prst="rect">
            <a:avLst/>
          </a:prstGeom>
        </p:spPr>
      </p:pic>
    </p:spTree>
    <p:extLst>
      <p:ext uri="{BB962C8B-B14F-4D97-AF65-F5344CB8AC3E}">
        <p14:creationId xmlns:p14="http://schemas.microsoft.com/office/powerpoint/2010/main" val="2384124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9CB7C-0DFD-4E26-A188-85DE9E0D2AF2}"/>
              </a:ext>
            </a:extLst>
          </p:cNvPr>
          <p:cNvSpPr>
            <a:spLocks noGrp="1"/>
          </p:cNvSpPr>
          <p:nvPr>
            <p:ph type="title" idx="4294967295"/>
          </p:nvPr>
        </p:nvSpPr>
        <p:spPr>
          <a:xfrm>
            <a:off x="0" y="219230"/>
            <a:ext cx="10058400" cy="684057"/>
          </a:xfrm>
        </p:spPr>
        <p:txBody>
          <a:bodyPr>
            <a:normAutofit/>
          </a:bodyPr>
          <a:lstStyle/>
          <a:p>
            <a:r>
              <a:rPr lang="en-US" sz="3600" dirty="0">
                <a:solidFill>
                  <a:schemeClr val="tx1"/>
                </a:solidFill>
                <a:latin typeface="Aptos Display" panose="020B0004020202020204" pitchFamily="34" charset="0"/>
              </a:rPr>
              <a:t>The Output</a:t>
            </a:r>
          </a:p>
        </p:txBody>
      </p:sp>
      <p:sp>
        <p:nvSpPr>
          <p:cNvPr id="3" name="Content Placeholder 2">
            <a:extLst>
              <a:ext uri="{FF2B5EF4-FFF2-40B4-BE49-F238E27FC236}">
                <a16:creationId xmlns:a16="http://schemas.microsoft.com/office/drawing/2014/main" id="{7F6BDC1B-3BCF-4590-BCFF-038E14782688}"/>
              </a:ext>
            </a:extLst>
          </p:cNvPr>
          <p:cNvSpPr>
            <a:spLocks noGrp="1"/>
          </p:cNvSpPr>
          <p:nvPr>
            <p:ph idx="4294967295"/>
          </p:nvPr>
        </p:nvSpPr>
        <p:spPr>
          <a:xfrm>
            <a:off x="133814" y="1122517"/>
            <a:ext cx="10277475" cy="4146550"/>
          </a:xfrm>
        </p:spPr>
        <p:txBody>
          <a:bodyPr>
            <a:normAutofit fontScale="92500"/>
          </a:bodyPr>
          <a:lstStyle/>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OUTCOME VARIABLE: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reaction </a:t>
            </a:r>
            <a:r>
              <a:rPr lang="en-US" b="1"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the dependent variable (intention to buy)</a:t>
            </a:r>
            <a:endParaRPr lang="en-US" b="1"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Model Summary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R       R-sq        MSE          F        df1        df2          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.4538      .2059     1.9404    15.5571     2.0000   120.0000      .0000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coeff</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se          t          p       LLCI       ULCI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constant      .5269      .5497      .9585      .3397     -.5615     1.6152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u="sng"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cond</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.2544</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.2558      .9943      </a:t>
            </a:r>
            <a:r>
              <a:rPr lang="en-US" sz="1800"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.3221</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-.2522      .7609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b="1" u="sng"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pmi</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.5064</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.0970     5.2185      </a:t>
            </a:r>
            <a:r>
              <a:rPr lang="en-US" sz="1800"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.0000</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.3143      .6986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295FD78-8C5B-46B7-9EE1-F4877317BBF8}"/>
                  </a:ext>
                </a:extLst>
              </p:cNvPr>
              <p:cNvSpPr txBox="1"/>
              <p:nvPr/>
            </p:nvSpPr>
            <p:spPr>
              <a:xfrm>
                <a:off x="2594286" y="1163037"/>
                <a:ext cx="3078663" cy="28443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=.527+ .254</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+.506</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p:sp>
            <p:nvSpPr>
              <p:cNvPr id="4" name="TextBox 3">
                <a:extLst>
                  <a:ext uri="{FF2B5EF4-FFF2-40B4-BE49-F238E27FC236}">
                    <a16:creationId xmlns:a16="http://schemas.microsoft.com/office/drawing/2014/main" id="{C295FD78-8C5B-46B7-9EE1-F4877317BBF8}"/>
                  </a:ext>
                </a:extLst>
              </p:cNvPr>
              <p:cNvSpPr txBox="1">
                <a:spLocks noRot="1" noChangeAspect="1" noMove="1" noResize="1" noEditPoints="1" noAdjustHandles="1" noChangeArrowheads="1" noChangeShapeType="1" noTextEdit="1"/>
              </p:cNvSpPr>
              <p:nvPr/>
            </p:nvSpPr>
            <p:spPr>
              <a:xfrm>
                <a:off x="2594286" y="1163037"/>
                <a:ext cx="3078663" cy="284437"/>
              </a:xfrm>
              <a:prstGeom prst="rect">
                <a:avLst/>
              </a:prstGeom>
              <a:blipFill>
                <a:blip r:embed="rId3"/>
                <a:stretch>
                  <a:fillRect l="-1188" t="-19565" r="-396" b="-1087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C9495B2-D3E1-A529-AF97-47006DC82FBD}"/>
              </a:ext>
            </a:extLst>
          </p:cNvPr>
          <p:cNvPicPr>
            <a:picLocks noChangeAspect="1"/>
          </p:cNvPicPr>
          <p:nvPr/>
        </p:nvPicPr>
        <p:blipFill>
          <a:blip r:embed="rId4"/>
          <a:stretch>
            <a:fillRect/>
          </a:stretch>
        </p:blipFill>
        <p:spPr>
          <a:xfrm>
            <a:off x="7424110" y="0"/>
            <a:ext cx="4634076" cy="1943904"/>
          </a:xfrm>
          <a:prstGeom prst="rect">
            <a:avLst/>
          </a:prstGeom>
        </p:spPr>
      </p:pic>
      <p:sp>
        <p:nvSpPr>
          <p:cNvPr id="7" name="TextBox 6">
            <a:extLst>
              <a:ext uri="{FF2B5EF4-FFF2-40B4-BE49-F238E27FC236}">
                <a16:creationId xmlns:a16="http://schemas.microsoft.com/office/drawing/2014/main" id="{C726796E-14B0-4D7A-33BA-26D9760706CA}"/>
              </a:ext>
            </a:extLst>
          </p:cNvPr>
          <p:cNvSpPr txBox="1"/>
          <p:nvPr/>
        </p:nvSpPr>
        <p:spPr>
          <a:xfrm>
            <a:off x="133814" y="4950653"/>
            <a:ext cx="11630723" cy="1754326"/>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regression coefficient for presumed media influence, b = 0.506, means that two people assigned to the same experimental condition (i.e., equal on X) but that differ by one unit in their presumed media influence (</a:t>
            </a:r>
            <a:r>
              <a:rPr lang="en-US" i="1" dirty="0">
                <a:latin typeface="Calibri" panose="020F0502020204030204" pitchFamily="34" charset="0"/>
                <a:ea typeface="Calibri" panose="020F0502020204030204" pitchFamily="34" charset="0"/>
                <a:cs typeface="Calibri" panose="020F0502020204030204" pitchFamily="34" charset="0"/>
              </a:rPr>
              <a:t>M</a:t>
            </a:r>
            <a:r>
              <a:rPr lang="en-US" dirty="0">
                <a:latin typeface="Calibri" panose="020F0502020204030204" pitchFamily="34" charset="0"/>
                <a:ea typeface="Calibri" panose="020F0502020204030204" pitchFamily="34" charset="0"/>
                <a:cs typeface="Calibri" panose="020F0502020204030204" pitchFamily="34" charset="0"/>
              </a:rPr>
              <a:t>) are estimated to differ by 0.506 units in intention to buy sugar (</a:t>
            </a:r>
            <a:r>
              <a:rPr lang="en-US" i="1" dirty="0">
                <a:latin typeface="Calibri" panose="020F0502020204030204" pitchFamily="34" charset="0"/>
                <a:ea typeface="Calibri" panose="020F0502020204030204" pitchFamily="34" charset="0"/>
                <a:cs typeface="Calibri" panose="020F0502020204030204" pitchFamily="34" charset="0"/>
              </a:rPr>
              <a:t>Y</a:t>
            </a:r>
            <a:r>
              <a:rPr lang="en-US" dirty="0">
                <a:latin typeface="Calibri" panose="020F0502020204030204" pitchFamily="34" charset="0"/>
                <a:ea typeface="Calibri" panose="020F0502020204030204" pitchFamily="34" charset="0"/>
                <a:cs typeface="Calibri" panose="020F0502020204030204" pitchFamily="34" charset="0"/>
              </a:rPr>
              <a: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Another way to state that is: every one-unit increase in presumed media influence leads to a .5064 increase in intention to buy sugar regardless of whether participants read the front-page condition or interior condition</a:t>
            </a:r>
          </a:p>
        </p:txBody>
      </p:sp>
    </p:spTree>
    <p:extLst>
      <p:ext uri="{BB962C8B-B14F-4D97-AF65-F5344CB8AC3E}">
        <p14:creationId xmlns:p14="http://schemas.microsoft.com/office/powerpoint/2010/main" val="385975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4D120-0078-CB40-3623-A6FAAB187DCC}"/>
              </a:ext>
            </a:extLst>
          </p:cNvPr>
          <p:cNvSpPr>
            <a:spLocks noGrp="1"/>
          </p:cNvSpPr>
          <p:nvPr>
            <p:ph type="title"/>
          </p:nvPr>
        </p:nvSpPr>
        <p:spPr>
          <a:xfrm>
            <a:off x="0" y="274102"/>
            <a:ext cx="10648160" cy="794430"/>
          </a:xfrm>
        </p:spPr>
        <p:txBody>
          <a:bodyPr>
            <a:noAutofit/>
          </a:bodyPr>
          <a:lstStyle/>
          <a:p>
            <a:r>
              <a:rPr lang="en-US" sz="3200" dirty="0">
                <a:solidFill>
                  <a:schemeClr val="tx1"/>
                </a:solidFill>
                <a:latin typeface="Aptos Display" panose="020B0004020202020204" pitchFamily="34" charset="0"/>
                <a:ea typeface="Calibri" panose="020F0502020204030204" pitchFamily="34" charset="0"/>
                <a:cs typeface="Calibri" panose="020F0502020204030204" pitchFamily="34" charset="0"/>
              </a:rPr>
              <a:t>But note carefully, if you are going to transform you must be careful in interpreting the results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4688E29B-0B6B-42CE-2F44-B11182047C6E}"/>
                  </a:ext>
                </a:extLst>
              </p:cNvPr>
              <p:cNvSpPr>
                <a:spLocks noGrp="1"/>
              </p:cNvSpPr>
              <p:nvPr>
                <p:ph idx="1"/>
              </p:nvPr>
            </p:nvSpPr>
            <p:spPr>
              <a:xfrm>
                <a:off x="156117" y="1118659"/>
                <a:ext cx="10492043" cy="5159478"/>
              </a:xfrm>
            </p:spPr>
            <p:txBody>
              <a:bodyPr>
                <a:normAutofit/>
              </a:bodyPr>
              <a:lstStyle/>
              <a:p>
                <a:r>
                  <a:rPr lang="en-US" sz="2000" dirty="0"/>
                  <a:t>You must understand log-linear models</a:t>
                </a:r>
              </a:p>
              <a:p>
                <a:pPr>
                  <a:spcBef>
                    <a:spcPts val="600"/>
                  </a:spcBef>
                  <a:spcAft>
                    <a:spcPts val="600"/>
                  </a:spcAft>
                </a:pPr>
                <a:r>
                  <a:rPr lang="en-US" sz="2000" dirty="0"/>
                  <a:t>Your new log-transformed regression model is:</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e>
                      </m:fun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𝑒</m:t>
                      </m:r>
                    </m:oMath>
                  </m:oMathPara>
                </a14:m>
                <a:endParaRPr lang="en-US" dirty="0"/>
              </a:p>
              <a:p>
                <a:pPr>
                  <a:spcBef>
                    <a:spcPts val="600"/>
                  </a:spcBef>
                  <a:spcAft>
                    <a:spcPts val="600"/>
                  </a:spcAft>
                </a:pPr>
                <a:r>
                  <a:rPr lang="en-US" sz="2000" dirty="0"/>
                  <a:t>The dependent variable 𝑌 has been transformed using a natural log</a:t>
                </a:r>
              </a:p>
              <a:p>
                <a:pPr>
                  <a:spcBef>
                    <a:spcPts val="600"/>
                  </a:spcBef>
                  <a:spcAft>
                    <a:spcPts val="600"/>
                  </a:spcAft>
                </a:pPr>
                <a:r>
                  <a:rPr lang="en-US" sz="2000" dirty="0"/>
                  <a:t>The independent variable 𝑋 remains in its original scale</a:t>
                </a:r>
              </a:p>
              <a:p>
                <a:pPr>
                  <a:spcBef>
                    <a:spcPts val="600"/>
                  </a:spcBef>
                  <a:spcAft>
                    <a:spcPts val="600"/>
                  </a:spcAft>
                </a:pPr>
                <a:r>
                  <a:rPr lang="en-US" sz="2000" dirty="0"/>
                  <a:t>To convert predictions back to the original scale of Y, you </a:t>
                </a:r>
                <a:r>
                  <a:rPr lang="en-US" sz="2000" b="1" dirty="0"/>
                  <a:t>exponentiate (?) How do you get from log(Y) back to Y?</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𝑌</m:t>
                                  </m:r>
                                </m:e>
                              </m:d>
                            </m:e>
                          </m:func>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𝑒</m:t>
                          </m:r>
                          <m:r>
                            <m:rPr>
                              <m:nor/>
                            </m:rPr>
                            <a:rPr lang="en-US" dirty="0"/>
                            <m:t> </m:t>
                          </m:r>
                        </m:sup>
                      </m:sSup>
                    </m:oMath>
                  </m:oMathPara>
                </a14:m>
                <a:endParaRPr lang="en-US" b="1" dirty="0"/>
              </a:p>
              <a:p>
                <a:pPr>
                  <a:spcBef>
                    <a:spcPts val="600"/>
                  </a:spcBef>
                  <a:spcAft>
                    <a:spcPts val="600"/>
                  </a:spcAft>
                </a:pPr>
                <a:r>
                  <a:rPr lang="en-US" dirty="0"/>
                  <a:t>This means:</a:t>
                </a:r>
              </a:p>
              <a:p>
                <a:pPr lvl="1"/>
                <a:r>
                  <a:rPr lang="en-US" dirty="0"/>
                  <a:t>The relationship between X and Y is </a:t>
                </a:r>
                <a:r>
                  <a:rPr lang="en-US" b="1" dirty="0"/>
                  <a:t>multiplicative</a:t>
                </a:r>
                <a:r>
                  <a:rPr lang="en-US" dirty="0"/>
                  <a:t>, not additive.</a:t>
                </a:r>
              </a:p>
              <a:p>
                <a:pPr lvl="1"/>
                <a:r>
                  <a:rPr lang="en-US" dirty="0"/>
                  <a:t>A one-unit change in </a:t>
                </a:r>
                <a:r>
                  <a:rPr lang="en-US" i="1" dirty="0"/>
                  <a:t>X</a:t>
                </a:r>
                <a:r>
                  <a:rPr lang="en-US" dirty="0"/>
                  <a:t> leads to a multiplicative change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sSub>
                          <m:sSubPr>
                            <m:ctrlPr>
                              <a:rPr lang="en-US"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up>
                    </m:sSup>
                  </m:oMath>
                </a14:m>
                <a:r>
                  <a:rPr lang="en-US" dirty="0"/>
                  <a:t> in </a:t>
                </a:r>
                <a:r>
                  <a:rPr lang="en-US" i="1" dirty="0"/>
                  <a:t>Y</a:t>
                </a:r>
              </a:p>
              <a:p>
                <a:pPr lvl="1"/>
                <a:r>
                  <a:rPr lang="en-US" dirty="0"/>
                  <a:t>To recover the actual effect of X on Y you must reverse the log transformation by exponentiating</a:t>
                </a:r>
              </a:p>
              <a:p>
                <a:pPr marL="0" indent="0">
                  <a:buNone/>
                </a:pPr>
                <a:endParaRPr lang="en-US" b="1" dirty="0"/>
              </a:p>
            </p:txBody>
          </p:sp>
        </mc:Choice>
        <mc:Fallback>
          <p:sp>
            <p:nvSpPr>
              <p:cNvPr id="5" name="Content Placeholder 4">
                <a:extLst>
                  <a:ext uri="{FF2B5EF4-FFF2-40B4-BE49-F238E27FC236}">
                    <a16:creationId xmlns:a16="http://schemas.microsoft.com/office/drawing/2014/main" id="{4688E29B-0B6B-42CE-2F44-B11182047C6E}"/>
                  </a:ext>
                </a:extLst>
              </p:cNvPr>
              <p:cNvSpPr>
                <a:spLocks noGrp="1" noRot="1" noChangeAspect="1" noMove="1" noResize="1" noEditPoints="1" noAdjustHandles="1" noChangeArrowheads="1" noChangeShapeType="1" noTextEdit="1"/>
              </p:cNvSpPr>
              <p:nvPr>
                <p:ph idx="1"/>
              </p:nvPr>
            </p:nvSpPr>
            <p:spPr>
              <a:xfrm>
                <a:off x="156117" y="1118659"/>
                <a:ext cx="10492043" cy="5159478"/>
              </a:xfrm>
              <a:blipFill>
                <a:blip r:embed="rId3"/>
                <a:stretch>
                  <a:fillRect l="-697" t="-1300"/>
                </a:stretch>
              </a:blipFill>
            </p:spPr>
            <p:txBody>
              <a:bodyPr/>
              <a:lstStyle/>
              <a:p>
                <a:r>
                  <a:rPr lang="en-US">
                    <a:noFill/>
                  </a:rPr>
                  <a:t> </a:t>
                </a:r>
              </a:p>
            </p:txBody>
          </p:sp>
        </mc:Fallback>
      </mc:AlternateContent>
    </p:spTree>
    <p:extLst>
      <p:ext uri="{BB962C8B-B14F-4D97-AF65-F5344CB8AC3E}">
        <p14:creationId xmlns:p14="http://schemas.microsoft.com/office/powerpoint/2010/main" val="1434257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anim calcmode="lin" valueType="num">
                                      <p:cBhvr additive="base">
                                        <p:cTn id="3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anim calcmode="lin" valueType="num">
                                      <p:cBhvr additive="base">
                                        <p:cTn id="4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FCB3-DC00-4537-8195-3A8A6224E011}"/>
              </a:ext>
            </a:extLst>
          </p:cNvPr>
          <p:cNvSpPr>
            <a:spLocks noGrp="1"/>
          </p:cNvSpPr>
          <p:nvPr>
            <p:ph type="title" idx="4294967295"/>
          </p:nvPr>
        </p:nvSpPr>
        <p:spPr>
          <a:xfrm>
            <a:off x="119063" y="88722"/>
            <a:ext cx="10058400" cy="816153"/>
          </a:xfrm>
        </p:spPr>
        <p:txBody>
          <a:bodyPr>
            <a:normAutofit/>
          </a:bodyPr>
          <a:lstStyle/>
          <a:p>
            <a:r>
              <a:rPr lang="en-US" sz="3600" dirty="0">
                <a:solidFill>
                  <a:schemeClr val="tx1"/>
                </a:solidFill>
                <a:latin typeface="Aptos Display" panose="020B0004020202020204" pitchFamily="34" charset="0"/>
              </a:rPr>
              <a:t>The Output</a:t>
            </a:r>
          </a:p>
        </p:txBody>
      </p:sp>
      <p:sp>
        <p:nvSpPr>
          <p:cNvPr id="3" name="Content Placeholder 2">
            <a:extLst>
              <a:ext uri="{FF2B5EF4-FFF2-40B4-BE49-F238E27FC236}">
                <a16:creationId xmlns:a16="http://schemas.microsoft.com/office/drawing/2014/main" id="{4F180816-7FD2-4727-8420-B4A7BEF12239}"/>
              </a:ext>
            </a:extLst>
          </p:cNvPr>
          <p:cNvSpPr>
            <a:spLocks noGrp="1"/>
          </p:cNvSpPr>
          <p:nvPr>
            <p:ph idx="4294967295"/>
          </p:nvPr>
        </p:nvSpPr>
        <p:spPr>
          <a:xfrm>
            <a:off x="223024" y="1075041"/>
            <a:ext cx="10177463" cy="4268787"/>
          </a:xfrm>
        </p:spPr>
        <p:txBody>
          <a:bodyPr/>
          <a:lstStyle/>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Direct effect of X on 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Effect         se          t          p       LLCI       ULCI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.2544</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.2558      .9943      </a:t>
            </a:r>
            <a:r>
              <a:rPr lang="en-US" sz="1800" b="1"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.3221</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-.2522      .7609</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Indirect effect(s) of X on 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Effect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BootSE</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BootLLCI</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BootULCI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pmi</a:t>
            </a:r>
            <a:r>
              <a:rPr lang="en-US"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.2413      .1291      </a:t>
            </a:r>
            <a:r>
              <a:rPr lang="en-US" sz="1800" b="1" u="sng"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.0017      .5098</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0652838-794F-4320-9C7D-C24BB9590A2B}"/>
                  </a:ext>
                </a:extLst>
              </p:cNvPr>
              <p:cNvSpPr txBox="1"/>
              <p:nvPr/>
            </p:nvSpPr>
            <p:spPr>
              <a:xfrm>
                <a:off x="3687336" y="1375672"/>
                <a:ext cx="3248838"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𝑎𝑏</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 →.4765</m:t>
                    </m:r>
                  </m:oMath>
                </a14:m>
                <a:r>
                  <a:rPr kumimoji="0" lang="en-US" sz="18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(.5064) = .2413</a:t>
                </a:r>
              </a:p>
            </p:txBody>
          </p:sp>
        </mc:Choice>
        <mc:Fallback>
          <p:sp>
            <p:nvSpPr>
              <p:cNvPr id="4" name="TextBox 3">
                <a:extLst>
                  <a:ext uri="{FF2B5EF4-FFF2-40B4-BE49-F238E27FC236}">
                    <a16:creationId xmlns:a16="http://schemas.microsoft.com/office/drawing/2014/main" id="{30652838-794F-4320-9C7D-C24BB9590A2B}"/>
                  </a:ext>
                </a:extLst>
              </p:cNvPr>
              <p:cNvSpPr txBox="1">
                <a:spLocks noRot="1" noChangeAspect="1" noMove="1" noResize="1" noEditPoints="1" noAdjustHandles="1" noChangeArrowheads="1" noChangeShapeType="1" noTextEdit="1"/>
              </p:cNvSpPr>
              <p:nvPr/>
            </p:nvSpPr>
            <p:spPr>
              <a:xfrm>
                <a:off x="3687336" y="1375672"/>
                <a:ext cx="3248838" cy="276999"/>
              </a:xfrm>
              <a:prstGeom prst="rect">
                <a:avLst/>
              </a:prstGeom>
              <a:blipFill>
                <a:blip r:embed="rId3"/>
                <a:stretch>
                  <a:fillRect l="-1876" t="-31111" r="-3565" b="-4888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DD05CF6-54EF-4893-BE6C-1B9DD462D6A4}"/>
              </a:ext>
            </a:extLst>
          </p:cNvPr>
          <p:cNvSpPr txBox="1"/>
          <p:nvPr/>
        </p:nvSpPr>
        <p:spPr>
          <a:xfrm>
            <a:off x="223024" y="3963300"/>
            <a:ext cx="904292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effect of article condition on intention to buy operates through presumed media influence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Bootstrap confidence interval does not contain 0 and hence the result is significant</a:t>
            </a:r>
          </a:p>
        </p:txBody>
      </p:sp>
    </p:spTree>
    <p:extLst>
      <p:ext uri="{BB962C8B-B14F-4D97-AF65-F5344CB8AC3E}">
        <p14:creationId xmlns:p14="http://schemas.microsoft.com/office/powerpoint/2010/main" val="338229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6" name="Table 6">
                <a:extLst>
                  <a:ext uri="{FF2B5EF4-FFF2-40B4-BE49-F238E27FC236}">
                    <a16:creationId xmlns:a16="http://schemas.microsoft.com/office/drawing/2014/main" id="{5A8F93CC-8292-4F42-BD2F-00DF00990081}"/>
                  </a:ext>
                </a:extLst>
              </p:cNvPr>
              <p:cNvGraphicFramePr>
                <a:graphicFrameLocks noGrp="1"/>
              </p:cNvGraphicFramePr>
              <p:nvPr>
                <p:ph idx="4294967295"/>
                <p:extLst>
                  <p:ext uri="{D42A27DB-BD31-4B8C-83A1-F6EECF244321}">
                    <p14:modId xmlns:p14="http://schemas.microsoft.com/office/powerpoint/2010/main" val="2413338314"/>
                  </p:ext>
                </p:extLst>
              </p:nvPr>
            </p:nvGraphicFramePr>
            <p:xfrm>
              <a:off x="1579638" y="3315210"/>
              <a:ext cx="8397456" cy="3011120"/>
            </p:xfrm>
            <a:graphic>
              <a:graphicData uri="http://schemas.openxmlformats.org/drawingml/2006/table">
                <a:tbl>
                  <a:tblPr firstRow="1" bandRow="1">
                    <a:tableStyleId>{5C22544A-7EE6-4342-B048-85BDC9FD1C3A}</a:tableStyleId>
                  </a:tblPr>
                  <a:tblGrid>
                    <a:gridCol w="1614775">
                      <a:extLst>
                        <a:ext uri="{9D8B030D-6E8A-4147-A177-3AD203B41FA5}">
                          <a16:colId xmlns:a16="http://schemas.microsoft.com/office/drawing/2014/main" val="3366572074"/>
                        </a:ext>
                      </a:extLst>
                    </a:gridCol>
                    <a:gridCol w="653075">
                      <a:extLst>
                        <a:ext uri="{9D8B030D-6E8A-4147-A177-3AD203B41FA5}">
                          <a16:colId xmlns:a16="http://schemas.microsoft.com/office/drawing/2014/main" val="637998752"/>
                        </a:ext>
                      </a:extLst>
                    </a:gridCol>
                    <a:gridCol w="1008669">
                      <a:extLst>
                        <a:ext uri="{9D8B030D-6E8A-4147-A177-3AD203B41FA5}">
                          <a16:colId xmlns:a16="http://schemas.microsoft.com/office/drawing/2014/main" val="3397215247"/>
                        </a:ext>
                      </a:extLst>
                    </a:gridCol>
                    <a:gridCol w="830113">
                      <a:extLst>
                        <a:ext uri="{9D8B030D-6E8A-4147-A177-3AD203B41FA5}">
                          <a16:colId xmlns:a16="http://schemas.microsoft.com/office/drawing/2014/main" val="4115841168"/>
                        </a:ext>
                      </a:extLst>
                    </a:gridCol>
                    <a:gridCol w="955276">
                      <a:extLst>
                        <a:ext uri="{9D8B030D-6E8A-4147-A177-3AD203B41FA5}">
                          <a16:colId xmlns:a16="http://schemas.microsoft.com/office/drawing/2014/main" val="2421008922"/>
                        </a:ext>
                      </a:extLst>
                    </a:gridCol>
                    <a:gridCol w="604368">
                      <a:extLst>
                        <a:ext uri="{9D8B030D-6E8A-4147-A177-3AD203B41FA5}">
                          <a16:colId xmlns:a16="http://schemas.microsoft.com/office/drawing/2014/main" val="1126942156"/>
                        </a:ext>
                      </a:extLst>
                    </a:gridCol>
                    <a:gridCol w="868671">
                      <a:extLst>
                        <a:ext uri="{9D8B030D-6E8A-4147-A177-3AD203B41FA5}">
                          <a16:colId xmlns:a16="http://schemas.microsoft.com/office/drawing/2014/main" val="809137484"/>
                        </a:ext>
                      </a:extLst>
                    </a:gridCol>
                    <a:gridCol w="868671">
                      <a:extLst>
                        <a:ext uri="{9D8B030D-6E8A-4147-A177-3AD203B41FA5}">
                          <a16:colId xmlns:a16="http://schemas.microsoft.com/office/drawing/2014/main" val="1385701387"/>
                        </a:ext>
                      </a:extLst>
                    </a:gridCol>
                    <a:gridCol w="993838">
                      <a:extLst>
                        <a:ext uri="{9D8B030D-6E8A-4147-A177-3AD203B41FA5}">
                          <a16:colId xmlns:a16="http://schemas.microsoft.com/office/drawing/2014/main" val="846013567"/>
                        </a:ext>
                      </a:extLst>
                    </a:gridCol>
                  </a:tblGrid>
                  <a:tr h="0">
                    <a:tc gridSpan="9">
                      <a:txBody>
                        <a:bodyPr/>
                        <a:lstStyle/>
                        <a:p>
                          <a:r>
                            <a:rPr lang="en-US" sz="1800" dirty="0"/>
                            <a:t>Table. Model Coefficients for Mediation Analysis</a:t>
                          </a:r>
                        </a:p>
                      </a:txBody>
                      <a:tcPr marL="128740" marR="128740" marT="64370" marB="6437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194614471"/>
                      </a:ext>
                    </a:extLst>
                  </a:tr>
                  <a:tr h="0">
                    <a:tc>
                      <a:txBody>
                        <a:bodyPr/>
                        <a:lstStyle/>
                        <a:p>
                          <a:endParaRPr lang="en-US" sz="1400"/>
                        </a:p>
                      </a:txBody>
                      <a:tcPr marL="128740" marR="128740" marT="64370" marB="64370"/>
                    </a:tc>
                    <a:tc>
                      <a:txBody>
                        <a:bodyPr/>
                        <a:lstStyle/>
                        <a:p>
                          <a:endParaRPr lang="en-US" sz="1400"/>
                        </a:p>
                      </a:txBody>
                      <a:tcPr marL="128740" marR="128740" marT="64370" marB="64370"/>
                    </a:tc>
                    <a:tc gridSpan="7">
                      <a:txBody>
                        <a:bodyPr/>
                        <a:lstStyle/>
                        <a:p>
                          <a:pPr algn="ctr"/>
                          <a:r>
                            <a:rPr lang="en-US" sz="1400" b="1" dirty="0"/>
                            <a:t>Consequent</a:t>
                          </a:r>
                        </a:p>
                      </a:txBody>
                      <a:tcPr marL="128740" marR="128740" marT="64370" marB="64370"/>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98081237"/>
                      </a:ext>
                    </a:extLst>
                  </a:tr>
                  <a:tr h="0">
                    <a:tc>
                      <a:txBody>
                        <a:bodyPr/>
                        <a:lstStyle/>
                        <a:p>
                          <a:endParaRPr lang="en-US" sz="1400"/>
                        </a:p>
                      </a:txBody>
                      <a:tcPr marL="128740" marR="128740" marT="64370" marB="64370"/>
                    </a:tc>
                    <a:tc>
                      <a:txBody>
                        <a:bodyPr/>
                        <a:lstStyle/>
                        <a:p>
                          <a:endParaRPr lang="en-US" sz="1400" dirty="0"/>
                        </a:p>
                      </a:txBody>
                      <a:tcPr marL="128740" marR="128740" marT="64370" marB="64370"/>
                    </a:tc>
                    <a:tc gridSpan="3">
                      <a:txBody>
                        <a:bodyPr/>
                        <a:lstStyle/>
                        <a:p>
                          <a:pPr algn="ctr"/>
                          <a:r>
                            <a:rPr lang="en-US" sz="1400" b="1"/>
                            <a:t>M(PMI)</a:t>
                          </a:r>
                        </a:p>
                      </a:txBody>
                      <a:tcPr marL="128740" marR="128740" marT="64370" marB="64370"/>
                    </a:tc>
                    <a:tc hMerge="1">
                      <a:txBody>
                        <a:bodyPr/>
                        <a:lstStyle/>
                        <a:p>
                          <a:endParaRPr lang="en-US" dirty="0"/>
                        </a:p>
                      </a:txBody>
                      <a:tcPr/>
                    </a:tc>
                    <a:tc hMerge="1">
                      <a:txBody>
                        <a:bodyPr/>
                        <a:lstStyle/>
                        <a:p>
                          <a:endParaRPr lang="en-US" dirty="0"/>
                        </a:p>
                      </a:txBody>
                      <a:tcPr/>
                    </a:tc>
                    <a:tc>
                      <a:txBody>
                        <a:bodyPr/>
                        <a:lstStyle/>
                        <a:p>
                          <a:pPr algn="ctr"/>
                          <a:endParaRPr lang="en-US" sz="1400" b="1" dirty="0"/>
                        </a:p>
                      </a:txBody>
                      <a:tcPr marL="128740" marR="128740" marT="64370" marB="64370"/>
                    </a:tc>
                    <a:tc gridSpan="3">
                      <a:txBody>
                        <a:bodyPr/>
                        <a:lstStyle/>
                        <a:p>
                          <a:pPr algn="ctr"/>
                          <a:r>
                            <a:rPr lang="en-US" sz="1400" b="1" dirty="0"/>
                            <a:t>Y(REACTION)</a:t>
                          </a:r>
                        </a:p>
                      </a:txBody>
                      <a:tcPr marL="128740" marR="128740" marT="64370" marB="6437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30250886"/>
                      </a:ext>
                    </a:extLst>
                  </a:tr>
                  <a:tr h="0">
                    <a:tc>
                      <a:txBody>
                        <a:bodyPr/>
                        <a:lstStyle/>
                        <a:p>
                          <a:r>
                            <a:rPr lang="en-US" sz="1400" b="1"/>
                            <a:t>Antecedent</a:t>
                          </a:r>
                        </a:p>
                      </a:txBody>
                      <a:tcPr marL="128740" marR="128740" marT="64370" marB="64370"/>
                    </a:tc>
                    <a:tc>
                      <a:txBody>
                        <a:bodyPr/>
                        <a:lstStyle/>
                        <a:p>
                          <a:endParaRPr lang="en-US" sz="1400"/>
                        </a:p>
                      </a:txBody>
                      <a:tcPr marL="128740" marR="128740" marT="64370" marB="64370"/>
                    </a:tc>
                    <a:tc>
                      <a:txBody>
                        <a:bodyPr/>
                        <a:lstStyle/>
                        <a:p>
                          <a:r>
                            <a:rPr lang="en-US" sz="1400"/>
                            <a:t>Coeff.</a:t>
                          </a:r>
                        </a:p>
                      </a:txBody>
                      <a:tcPr marL="128740" marR="128740" marT="64370" marB="64370"/>
                    </a:tc>
                    <a:tc>
                      <a:txBody>
                        <a:bodyPr/>
                        <a:lstStyle/>
                        <a:p>
                          <a:r>
                            <a:rPr lang="en-US" sz="1400"/>
                            <a:t>SE</a:t>
                          </a:r>
                        </a:p>
                      </a:txBody>
                      <a:tcPr marL="128740" marR="128740" marT="64370" marB="64370"/>
                    </a:tc>
                    <a:tc>
                      <a:txBody>
                        <a:bodyPr/>
                        <a:lstStyle/>
                        <a:p>
                          <a:r>
                            <a:rPr lang="en-US" sz="1400"/>
                            <a:t>p</a:t>
                          </a:r>
                        </a:p>
                      </a:txBody>
                      <a:tcPr marL="128740" marR="128740" marT="64370" marB="64370"/>
                    </a:tc>
                    <a:tc>
                      <a:txBody>
                        <a:bodyPr/>
                        <a:lstStyle/>
                        <a:p>
                          <a:endParaRPr lang="en-US" sz="1400"/>
                        </a:p>
                      </a:txBody>
                      <a:tcPr marL="128740" marR="128740" marT="64370" marB="64370"/>
                    </a:tc>
                    <a:tc>
                      <a:txBody>
                        <a:bodyPr/>
                        <a:lstStyle/>
                        <a:p>
                          <a:endParaRPr lang="en-US" sz="1400" dirty="0"/>
                        </a:p>
                      </a:txBody>
                      <a:tcPr marL="128740" marR="128740" marT="64370" marB="64370"/>
                    </a:tc>
                    <a:tc>
                      <a:txBody>
                        <a:bodyPr/>
                        <a:lstStyle/>
                        <a:p>
                          <a:endParaRPr lang="en-US" sz="1400" dirty="0"/>
                        </a:p>
                      </a:txBody>
                      <a:tcPr marL="128740" marR="128740" marT="64370" marB="64370"/>
                    </a:tc>
                    <a:tc>
                      <a:txBody>
                        <a:bodyPr/>
                        <a:lstStyle/>
                        <a:p>
                          <a:endParaRPr lang="en-US" sz="1400" dirty="0"/>
                        </a:p>
                      </a:txBody>
                      <a:tcPr marL="128740" marR="128740" marT="64370" marB="64370"/>
                    </a:tc>
                    <a:extLst>
                      <a:ext uri="{0D108BD9-81ED-4DB2-BD59-A6C34878D82A}">
                        <a16:rowId xmlns:a16="http://schemas.microsoft.com/office/drawing/2014/main" val="4275833112"/>
                      </a:ext>
                    </a:extLst>
                  </a:tr>
                  <a:tr h="0">
                    <a:tc>
                      <a:txBody>
                        <a:bodyPr/>
                        <a:lstStyle/>
                        <a:p>
                          <a:r>
                            <a:rPr lang="en-US" sz="1400"/>
                            <a:t> </a:t>
                          </a:r>
                          <a:r>
                            <a:rPr lang="en-US" sz="1400" i="1"/>
                            <a:t>X</a:t>
                          </a:r>
                          <a:r>
                            <a:rPr lang="en-US" sz="1400"/>
                            <a:t>(COND)</a:t>
                          </a:r>
                        </a:p>
                      </a:txBody>
                      <a:tcPr marL="128740" marR="128740" marT="64370" marB="64370"/>
                    </a:tc>
                    <a:tc>
                      <a:txBody>
                        <a:bodyPr/>
                        <a:lstStyle/>
                        <a:p>
                          <a:r>
                            <a:rPr lang="en-US" sz="1400" i="1"/>
                            <a:t>a</a:t>
                          </a:r>
                        </a:p>
                      </a:txBody>
                      <a:tcPr marL="128740" marR="128740" marT="64370" marB="64370"/>
                    </a:tc>
                    <a:tc>
                      <a:txBody>
                        <a:bodyPr/>
                        <a:lstStyle/>
                        <a:p>
                          <a:pPr algn="ctr"/>
                          <a:r>
                            <a:rPr lang="en-US" sz="1400"/>
                            <a:t>.477</a:t>
                          </a:r>
                        </a:p>
                      </a:txBody>
                      <a:tcPr marL="128740" marR="128740" marT="64370" marB="64370"/>
                    </a:tc>
                    <a:tc>
                      <a:txBody>
                        <a:bodyPr/>
                        <a:lstStyle/>
                        <a:p>
                          <a:pPr algn="ctr"/>
                          <a:r>
                            <a:rPr lang="en-US" sz="1400"/>
                            <a:t>.236</a:t>
                          </a:r>
                        </a:p>
                      </a:txBody>
                      <a:tcPr marL="128740" marR="128740" marT="64370" marB="64370"/>
                    </a:tc>
                    <a:tc>
                      <a:txBody>
                        <a:bodyPr/>
                        <a:lstStyle/>
                        <a:p>
                          <a:pPr algn="ctr"/>
                          <a:r>
                            <a:rPr lang="en-US" sz="1400"/>
                            <a:t>.045</a:t>
                          </a:r>
                        </a:p>
                      </a:txBody>
                      <a:tcPr marL="128740" marR="128740" marT="64370" marB="64370"/>
                    </a:tc>
                    <a:tc>
                      <a:txBody>
                        <a:bodyPr/>
                        <a:lstStyle/>
                        <a:p>
                          <a:pPr algn="ctr"/>
                          <a:r>
                            <a:rPr lang="en-US" sz="1400" i="1"/>
                            <a:t>c</a:t>
                          </a:r>
                          <a:r>
                            <a:rPr lang="en-US" sz="1400"/>
                            <a:t>'</a:t>
                          </a:r>
                        </a:p>
                      </a:txBody>
                      <a:tcPr marL="128740" marR="128740" marT="64370" marB="64370"/>
                    </a:tc>
                    <a:tc>
                      <a:txBody>
                        <a:bodyPr/>
                        <a:lstStyle/>
                        <a:p>
                          <a:pPr algn="ctr"/>
                          <a:r>
                            <a:rPr lang="en-US" sz="1400"/>
                            <a:t>.254</a:t>
                          </a:r>
                        </a:p>
                      </a:txBody>
                      <a:tcPr marL="128740" marR="128740" marT="64370" marB="64370"/>
                    </a:tc>
                    <a:tc>
                      <a:txBody>
                        <a:bodyPr/>
                        <a:lstStyle/>
                        <a:p>
                          <a:pPr algn="ctr"/>
                          <a:r>
                            <a:rPr lang="en-US" sz="1400" dirty="0"/>
                            <a:t>.256</a:t>
                          </a:r>
                        </a:p>
                      </a:txBody>
                      <a:tcPr marL="128740" marR="128740" marT="64370" marB="64370"/>
                    </a:tc>
                    <a:tc>
                      <a:txBody>
                        <a:bodyPr/>
                        <a:lstStyle/>
                        <a:p>
                          <a:pPr algn="ctr"/>
                          <a:r>
                            <a:rPr lang="en-US" sz="1400" dirty="0"/>
                            <a:t>.322</a:t>
                          </a:r>
                        </a:p>
                      </a:txBody>
                      <a:tcPr marL="128740" marR="128740" marT="64370" marB="64370"/>
                    </a:tc>
                    <a:extLst>
                      <a:ext uri="{0D108BD9-81ED-4DB2-BD59-A6C34878D82A}">
                        <a16:rowId xmlns:a16="http://schemas.microsoft.com/office/drawing/2014/main" val="4128905915"/>
                      </a:ext>
                    </a:extLst>
                  </a:tr>
                  <a:tr h="0">
                    <a:tc>
                      <a:txBody>
                        <a:bodyPr/>
                        <a:lstStyle/>
                        <a:p>
                          <a:r>
                            <a:rPr lang="en-US" sz="1400"/>
                            <a:t> </a:t>
                          </a:r>
                          <a:r>
                            <a:rPr lang="en-US" sz="1400" i="1"/>
                            <a:t>M</a:t>
                          </a:r>
                          <a:r>
                            <a:rPr lang="en-US" sz="1400"/>
                            <a:t>(PMI)</a:t>
                          </a:r>
                        </a:p>
                      </a:txBody>
                      <a:tcPr marL="128740" marR="128740" marT="64370" marB="64370"/>
                    </a:tc>
                    <a:tc>
                      <a:txBody>
                        <a:bodyPr/>
                        <a:lstStyle/>
                        <a:p>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i="1"/>
                            <a:t>b</a:t>
                          </a:r>
                        </a:p>
                      </a:txBody>
                      <a:tcPr marL="128740" marR="128740" marT="64370" marB="64370"/>
                    </a:tc>
                    <a:tc>
                      <a:txBody>
                        <a:bodyPr/>
                        <a:lstStyle/>
                        <a:p>
                          <a:pPr algn="ctr"/>
                          <a:r>
                            <a:rPr lang="en-US" sz="1400"/>
                            <a:t>.506</a:t>
                          </a:r>
                        </a:p>
                      </a:txBody>
                      <a:tcPr marL="128740" marR="128740" marT="64370" marB="64370"/>
                    </a:tc>
                    <a:tc>
                      <a:txBody>
                        <a:bodyPr/>
                        <a:lstStyle/>
                        <a:p>
                          <a:pPr algn="ctr"/>
                          <a:r>
                            <a:rPr lang="en-US" sz="1400" dirty="0"/>
                            <a:t>.097</a:t>
                          </a:r>
                        </a:p>
                      </a:txBody>
                      <a:tcPr marL="128740" marR="128740" marT="64370" marB="64370"/>
                    </a:tc>
                    <a:tc>
                      <a:txBody>
                        <a:bodyPr/>
                        <a:lstStyle/>
                        <a:p>
                          <a:pPr algn="ctr"/>
                          <a:r>
                            <a:rPr lang="en-US" sz="1400" dirty="0"/>
                            <a:t>&lt;.001</a:t>
                          </a:r>
                        </a:p>
                      </a:txBody>
                      <a:tcPr marL="128740" marR="128740" marT="64370" marB="64370"/>
                    </a:tc>
                    <a:extLst>
                      <a:ext uri="{0D108BD9-81ED-4DB2-BD59-A6C34878D82A}">
                        <a16:rowId xmlns:a16="http://schemas.microsoft.com/office/drawing/2014/main" val="168613641"/>
                      </a:ext>
                    </a:extLst>
                  </a:tr>
                  <a:tr h="0">
                    <a:tc>
                      <a:txBody>
                        <a:bodyPr/>
                        <a:lstStyle/>
                        <a:p>
                          <a:r>
                            <a:rPr lang="en-US" sz="1400"/>
                            <a:t> Constant</a:t>
                          </a:r>
                        </a:p>
                      </a:txBody>
                      <a:tcPr marL="128740" marR="128740" marT="64370" marB="64370"/>
                    </a:tc>
                    <a:tc>
                      <a:txBody>
                        <a:bodyPr/>
                        <a:lstStyle/>
                        <a:p>
                          <a:r>
                            <a:rPr lang="en-US" sz="1400"/>
                            <a:t>i</a:t>
                          </a:r>
                          <a:r>
                            <a:rPr lang="en-US" sz="1400" i="1"/>
                            <a:t>M</a:t>
                          </a:r>
                        </a:p>
                      </a:txBody>
                      <a:tcPr marL="128740" marR="128740" marT="64370" marB="64370"/>
                    </a:tc>
                    <a:tc>
                      <a:txBody>
                        <a:bodyPr/>
                        <a:lstStyle/>
                        <a:p>
                          <a:pPr algn="ctr"/>
                          <a:r>
                            <a:rPr lang="en-US" sz="1400"/>
                            <a:t>5.377</a:t>
                          </a:r>
                        </a:p>
                      </a:txBody>
                      <a:tcPr marL="128740" marR="128740" marT="64370" marB="64370"/>
                    </a:tc>
                    <a:tc>
                      <a:txBody>
                        <a:bodyPr/>
                        <a:lstStyle/>
                        <a:p>
                          <a:pPr algn="ctr"/>
                          <a:r>
                            <a:rPr lang="en-US" sz="1400"/>
                            <a:t>.162</a:t>
                          </a:r>
                        </a:p>
                      </a:txBody>
                      <a:tcPr marL="128740" marR="128740" marT="64370" marB="64370"/>
                    </a:tc>
                    <a:tc>
                      <a:txBody>
                        <a:bodyPr/>
                        <a:lstStyle/>
                        <a:p>
                          <a:pPr algn="ctr"/>
                          <a:r>
                            <a:rPr lang="en-US" sz="1400"/>
                            <a:t>&lt;.001</a:t>
                          </a:r>
                        </a:p>
                      </a:txBody>
                      <a:tcPr marL="128740" marR="128740" marT="64370" marB="64370"/>
                    </a:tc>
                    <a:tc>
                      <a:txBody>
                        <a:bodyPr/>
                        <a:lstStyle/>
                        <a:p>
                          <a:pPr algn="ctr"/>
                          <a:r>
                            <a:rPr lang="en-US" sz="1400"/>
                            <a:t>i</a:t>
                          </a:r>
                          <a:r>
                            <a:rPr lang="en-US" sz="1400" i="1"/>
                            <a:t>Y</a:t>
                          </a:r>
                        </a:p>
                      </a:txBody>
                      <a:tcPr marL="128740" marR="128740" marT="64370" marB="64370"/>
                    </a:tc>
                    <a:tc>
                      <a:txBody>
                        <a:bodyPr/>
                        <a:lstStyle/>
                        <a:p>
                          <a:pPr algn="ctr"/>
                          <a:r>
                            <a:rPr lang="en-US" sz="1400"/>
                            <a:t>.527</a:t>
                          </a:r>
                        </a:p>
                      </a:txBody>
                      <a:tcPr marL="128740" marR="128740" marT="64370" marB="64370"/>
                    </a:tc>
                    <a:tc>
                      <a:txBody>
                        <a:bodyPr/>
                        <a:lstStyle/>
                        <a:p>
                          <a:pPr algn="ctr"/>
                          <a:r>
                            <a:rPr lang="en-US" sz="1400" dirty="0"/>
                            <a:t>.550</a:t>
                          </a:r>
                        </a:p>
                      </a:txBody>
                      <a:tcPr marL="128740" marR="128740" marT="64370" marB="64370"/>
                    </a:tc>
                    <a:tc>
                      <a:txBody>
                        <a:bodyPr/>
                        <a:lstStyle/>
                        <a:p>
                          <a:pPr algn="ctr"/>
                          <a:r>
                            <a:rPr lang="en-US" sz="1400" dirty="0"/>
                            <a:t>.340</a:t>
                          </a:r>
                        </a:p>
                      </a:txBody>
                      <a:tcPr marL="128740" marR="128740" marT="64370" marB="64370"/>
                    </a:tc>
                    <a:extLst>
                      <a:ext uri="{0D108BD9-81ED-4DB2-BD59-A6C34878D82A}">
                        <a16:rowId xmlns:a16="http://schemas.microsoft.com/office/drawing/2014/main" val="2028997304"/>
                      </a:ext>
                    </a:extLst>
                  </a:tr>
                  <a:tr h="0">
                    <a:tc>
                      <a:txBody>
                        <a:bodyPr/>
                        <a:lstStyle/>
                        <a:p>
                          <a:endParaRPr lang="en-US" sz="1400"/>
                        </a:p>
                      </a:txBody>
                      <a:tcPr marL="128740" marR="128740" marT="64370" marB="64370"/>
                    </a:tc>
                    <a:tc>
                      <a:txBody>
                        <a:bodyPr/>
                        <a:lstStyle/>
                        <a:p>
                          <a:endParaRPr lang="en-US" sz="1400"/>
                        </a:p>
                      </a:txBody>
                      <a:tcPr marL="128740" marR="128740" marT="64370" marB="64370"/>
                    </a:tc>
                    <a:tc gridSpan="3">
                      <a:txBody>
                        <a:bodyPr/>
                        <a:lstStyle/>
                        <a:p>
                          <a:pPr algn="ctr"/>
                          <a14:m>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𝑅</m:t>
                                  </m:r>
                                </m:e>
                                <m:sup>
                                  <m:r>
                                    <a:rPr lang="en-US" sz="1400" b="0" i="1" dirty="0" smtClean="0">
                                      <a:latin typeface="Cambria Math" panose="02040503050406030204" pitchFamily="18" charset="0"/>
                                    </a:rPr>
                                    <m:t>2</m:t>
                                  </m:r>
                                </m:sup>
                              </m:sSup>
                            </m:oMath>
                          </a14:m>
                          <a:r>
                            <a:rPr lang="en-US" sz="1400"/>
                            <a:t>=.033</a:t>
                          </a:r>
                        </a:p>
                        <a:p>
                          <a:pPr algn="ctr"/>
                          <a:r>
                            <a:rPr lang="en-US" sz="1400" i="1"/>
                            <a:t>F</a:t>
                          </a:r>
                          <a:r>
                            <a:rPr lang="en-US" sz="1400"/>
                            <a:t>(1,121) = 4.088, p = .045</a:t>
                          </a:r>
                        </a:p>
                      </a:txBody>
                      <a:tcPr marL="128740" marR="128740" marT="64370" marB="64370"/>
                    </a:tc>
                    <a:tc hMerge="1">
                      <a:txBody>
                        <a:bodyPr/>
                        <a:lstStyle/>
                        <a:p>
                          <a:endParaRPr lang="en-US" dirty="0"/>
                        </a:p>
                      </a:txBody>
                      <a:tcPr/>
                    </a:tc>
                    <a:tc hMerge="1">
                      <a:txBody>
                        <a:bodyPr/>
                        <a:lstStyle/>
                        <a:p>
                          <a:endParaRPr lang="en-US" dirty="0"/>
                        </a:p>
                      </a:txBody>
                      <a:tcPr/>
                    </a:tc>
                    <a:tc>
                      <a:txBody>
                        <a:bodyPr/>
                        <a:lstStyle/>
                        <a:p>
                          <a:pPr algn="ctr"/>
                          <a:endParaRPr lang="en-US" sz="1400"/>
                        </a:p>
                      </a:txBody>
                      <a:tcPr marL="128740" marR="128740" marT="64370" marB="64370"/>
                    </a:tc>
                    <a:tc gridSpan="3">
                      <a:txBody>
                        <a:bodyPr/>
                        <a:lstStyle/>
                        <a:p>
                          <a:pPr algn="ctr"/>
                          <a14:m>
                            <m:oMath xmlns:m="http://schemas.openxmlformats.org/officeDocument/2006/math">
                              <m:sSup>
                                <m:sSupPr>
                                  <m:ctrlPr>
                                    <a:rPr lang="en-US" sz="1400" i="1" dirty="0" smtClean="0">
                                      <a:latin typeface="Cambria Math" panose="02040503050406030204" pitchFamily="18" charset="0"/>
                                    </a:rPr>
                                  </m:ctrlPr>
                                </m:sSupPr>
                                <m:e>
                                  <m:r>
                                    <a:rPr lang="en-US" sz="1400" b="0" i="1" dirty="0" smtClean="0">
                                      <a:latin typeface="Cambria Math" panose="02040503050406030204" pitchFamily="18" charset="0"/>
                                    </a:rPr>
                                    <m:t>𝑅</m:t>
                                  </m:r>
                                </m:e>
                                <m:sup>
                                  <m:r>
                                    <a:rPr lang="en-US" sz="1400" b="0" i="1" dirty="0" smtClean="0">
                                      <a:latin typeface="Cambria Math" panose="02040503050406030204" pitchFamily="18" charset="0"/>
                                    </a:rPr>
                                    <m:t>2</m:t>
                                  </m:r>
                                </m:sup>
                              </m:sSup>
                            </m:oMath>
                          </a14:m>
                          <a:r>
                            <a:rPr lang="en-US" sz="1400" dirty="0"/>
                            <a:t>=.206</a:t>
                          </a:r>
                        </a:p>
                        <a:p>
                          <a:pPr algn="ctr"/>
                          <a:r>
                            <a:rPr lang="en-US" sz="1400" dirty="0"/>
                            <a:t>F(2,120)=15.557, p &lt; .001</a:t>
                          </a:r>
                        </a:p>
                      </a:txBody>
                      <a:tcPr marL="128740" marR="128740" marT="64370" marB="6437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55923580"/>
                      </a:ext>
                    </a:extLst>
                  </a:tr>
                </a:tbl>
              </a:graphicData>
            </a:graphic>
          </p:graphicFrame>
        </mc:Choice>
        <mc:Fallback>
          <p:graphicFrame>
            <p:nvGraphicFramePr>
              <p:cNvPr id="6" name="Table 6">
                <a:extLst>
                  <a:ext uri="{FF2B5EF4-FFF2-40B4-BE49-F238E27FC236}">
                    <a16:creationId xmlns:a16="http://schemas.microsoft.com/office/drawing/2014/main" id="{5A8F93CC-8292-4F42-BD2F-00DF00990081}"/>
                  </a:ext>
                </a:extLst>
              </p:cNvPr>
              <p:cNvGraphicFramePr>
                <a:graphicFrameLocks noGrp="1"/>
              </p:cNvGraphicFramePr>
              <p:nvPr>
                <p:ph idx="4294967295"/>
                <p:extLst>
                  <p:ext uri="{D42A27DB-BD31-4B8C-83A1-F6EECF244321}">
                    <p14:modId xmlns:p14="http://schemas.microsoft.com/office/powerpoint/2010/main" val="2413338314"/>
                  </p:ext>
                </p:extLst>
              </p:nvPr>
            </p:nvGraphicFramePr>
            <p:xfrm>
              <a:off x="1579638" y="3315210"/>
              <a:ext cx="8397456" cy="3011120"/>
            </p:xfrm>
            <a:graphic>
              <a:graphicData uri="http://schemas.openxmlformats.org/drawingml/2006/table">
                <a:tbl>
                  <a:tblPr firstRow="1" bandRow="1">
                    <a:tableStyleId>{5C22544A-7EE6-4342-B048-85BDC9FD1C3A}</a:tableStyleId>
                  </a:tblPr>
                  <a:tblGrid>
                    <a:gridCol w="1614775">
                      <a:extLst>
                        <a:ext uri="{9D8B030D-6E8A-4147-A177-3AD203B41FA5}">
                          <a16:colId xmlns:a16="http://schemas.microsoft.com/office/drawing/2014/main" val="3366572074"/>
                        </a:ext>
                      </a:extLst>
                    </a:gridCol>
                    <a:gridCol w="653075">
                      <a:extLst>
                        <a:ext uri="{9D8B030D-6E8A-4147-A177-3AD203B41FA5}">
                          <a16:colId xmlns:a16="http://schemas.microsoft.com/office/drawing/2014/main" val="637998752"/>
                        </a:ext>
                      </a:extLst>
                    </a:gridCol>
                    <a:gridCol w="1008669">
                      <a:extLst>
                        <a:ext uri="{9D8B030D-6E8A-4147-A177-3AD203B41FA5}">
                          <a16:colId xmlns:a16="http://schemas.microsoft.com/office/drawing/2014/main" val="3397215247"/>
                        </a:ext>
                      </a:extLst>
                    </a:gridCol>
                    <a:gridCol w="830113">
                      <a:extLst>
                        <a:ext uri="{9D8B030D-6E8A-4147-A177-3AD203B41FA5}">
                          <a16:colId xmlns:a16="http://schemas.microsoft.com/office/drawing/2014/main" val="4115841168"/>
                        </a:ext>
                      </a:extLst>
                    </a:gridCol>
                    <a:gridCol w="955276">
                      <a:extLst>
                        <a:ext uri="{9D8B030D-6E8A-4147-A177-3AD203B41FA5}">
                          <a16:colId xmlns:a16="http://schemas.microsoft.com/office/drawing/2014/main" val="2421008922"/>
                        </a:ext>
                      </a:extLst>
                    </a:gridCol>
                    <a:gridCol w="604368">
                      <a:extLst>
                        <a:ext uri="{9D8B030D-6E8A-4147-A177-3AD203B41FA5}">
                          <a16:colId xmlns:a16="http://schemas.microsoft.com/office/drawing/2014/main" val="1126942156"/>
                        </a:ext>
                      </a:extLst>
                    </a:gridCol>
                    <a:gridCol w="868671">
                      <a:extLst>
                        <a:ext uri="{9D8B030D-6E8A-4147-A177-3AD203B41FA5}">
                          <a16:colId xmlns:a16="http://schemas.microsoft.com/office/drawing/2014/main" val="809137484"/>
                        </a:ext>
                      </a:extLst>
                    </a:gridCol>
                    <a:gridCol w="868671">
                      <a:extLst>
                        <a:ext uri="{9D8B030D-6E8A-4147-A177-3AD203B41FA5}">
                          <a16:colId xmlns:a16="http://schemas.microsoft.com/office/drawing/2014/main" val="1385701387"/>
                        </a:ext>
                      </a:extLst>
                    </a:gridCol>
                    <a:gridCol w="993838">
                      <a:extLst>
                        <a:ext uri="{9D8B030D-6E8A-4147-A177-3AD203B41FA5}">
                          <a16:colId xmlns:a16="http://schemas.microsoft.com/office/drawing/2014/main" val="846013567"/>
                        </a:ext>
                      </a:extLst>
                    </a:gridCol>
                  </a:tblGrid>
                  <a:tr h="403060">
                    <a:tc gridSpan="9">
                      <a:txBody>
                        <a:bodyPr/>
                        <a:lstStyle/>
                        <a:p>
                          <a:r>
                            <a:rPr lang="en-US" sz="1800" dirty="0"/>
                            <a:t>Table. Model Coefficients for Mediation Analysis</a:t>
                          </a:r>
                        </a:p>
                      </a:txBody>
                      <a:tcPr marL="128740" marR="128740" marT="64370" marB="64370"/>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194614471"/>
                      </a:ext>
                    </a:extLst>
                  </a:tr>
                  <a:tr h="342100">
                    <a:tc>
                      <a:txBody>
                        <a:bodyPr/>
                        <a:lstStyle/>
                        <a:p>
                          <a:endParaRPr lang="en-US" sz="1400"/>
                        </a:p>
                      </a:txBody>
                      <a:tcPr marL="128740" marR="128740" marT="64370" marB="64370"/>
                    </a:tc>
                    <a:tc>
                      <a:txBody>
                        <a:bodyPr/>
                        <a:lstStyle/>
                        <a:p>
                          <a:endParaRPr lang="en-US" sz="1400"/>
                        </a:p>
                      </a:txBody>
                      <a:tcPr marL="128740" marR="128740" marT="64370" marB="64370"/>
                    </a:tc>
                    <a:tc gridSpan="7">
                      <a:txBody>
                        <a:bodyPr/>
                        <a:lstStyle/>
                        <a:p>
                          <a:pPr algn="ctr"/>
                          <a:r>
                            <a:rPr lang="en-US" sz="1400" b="1" dirty="0"/>
                            <a:t>Consequent</a:t>
                          </a:r>
                        </a:p>
                      </a:txBody>
                      <a:tcPr marL="128740" marR="128740" marT="64370" marB="64370"/>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798081237"/>
                      </a:ext>
                    </a:extLst>
                  </a:tr>
                  <a:tr h="342100">
                    <a:tc>
                      <a:txBody>
                        <a:bodyPr/>
                        <a:lstStyle/>
                        <a:p>
                          <a:endParaRPr lang="en-US" sz="1400"/>
                        </a:p>
                      </a:txBody>
                      <a:tcPr marL="128740" marR="128740" marT="64370" marB="64370"/>
                    </a:tc>
                    <a:tc>
                      <a:txBody>
                        <a:bodyPr/>
                        <a:lstStyle/>
                        <a:p>
                          <a:endParaRPr lang="en-US" sz="1400" dirty="0"/>
                        </a:p>
                      </a:txBody>
                      <a:tcPr marL="128740" marR="128740" marT="64370" marB="64370"/>
                    </a:tc>
                    <a:tc gridSpan="3">
                      <a:txBody>
                        <a:bodyPr/>
                        <a:lstStyle/>
                        <a:p>
                          <a:pPr algn="ctr"/>
                          <a:r>
                            <a:rPr lang="en-US" sz="1400" b="1"/>
                            <a:t>M(PMI)</a:t>
                          </a:r>
                        </a:p>
                      </a:txBody>
                      <a:tcPr marL="128740" marR="128740" marT="64370" marB="64370"/>
                    </a:tc>
                    <a:tc hMerge="1">
                      <a:txBody>
                        <a:bodyPr/>
                        <a:lstStyle/>
                        <a:p>
                          <a:endParaRPr lang="en-US" dirty="0"/>
                        </a:p>
                      </a:txBody>
                      <a:tcPr/>
                    </a:tc>
                    <a:tc hMerge="1">
                      <a:txBody>
                        <a:bodyPr/>
                        <a:lstStyle/>
                        <a:p>
                          <a:endParaRPr lang="en-US" dirty="0"/>
                        </a:p>
                      </a:txBody>
                      <a:tcPr/>
                    </a:tc>
                    <a:tc>
                      <a:txBody>
                        <a:bodyPr/>
                        <a:lstStyle/>
                        <a:p>
                          <a:pPr algn="ctr"/>
                          <a:endParaRPr lang="en-US" sz="1400" b="1" dirty="0"/>
                        </a:p>
                      </a:txBody>
                      <a:tcPr marL="128740" marR="128740" marT="64370" marB="64370"/>
                    </a:tc>
                    <a:tc gridSpan="3">
                      <a:txBody>
                        <a:bodyPr/>
                        <a:lstStyle/>
                        <a:p>
                          <a:pPr algn="ctr"/>
                          <a:r>
                            <a:rPr lang="en-US" sz="1400" b="1" dirty="0"/>
                            <a:t>Y(REACTION)</a:t>
                          </a:r>
                        </a:p>
                      </a:txBody>
                      <a:tcPr marL="128740" marR="128740" marT="64370" marB="64370"/>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230250886"/>
                      </a:ext>
                    </a:extLst>
                  </a:tr>
                  <a:tr h="342100">
                    <a:tc>
                      <a:txBody>
                        <a:bodyPr/>
                        <a:lstStyle/>
                        <a:p>
                          <a:r>
                            <a:rPr lang="en-US" sz="1400" b="1"/>
                            <a:t>Antecedent</a:t>
                          </a:r>
                        </a:p>
                      </a:txBody>
                      <a:tcPr marL="128740" marR="128740" marT="64370" marB="64370"/>
                    </a:tc>
                    <a:tc>
                      <a:txBody>
                        <a:bodyPr/>
                        <a:lstStyle/>
                        <a:p>
                          <a:endParaRPr lang="en-US" sz="1400"/>
                        </a:p>
                      </a:txBody>
                      <a:tcPr marL="128740" marR="128740" marT="64370" marB="64370"/>
                    </a:tc>
                    <a:tc>
                      <a:txBody>
                        <a:bodyPr/>
                        <a:lstStyle/>
                        <a:p>
                          <a:r>
                            <a:rPr lang="en-US" sz="1400"/>
                            <a:t>Coeff.</a:t>
                          </a:r>
                        </a:p>
                      </a:txBody>
                      <a:tcPr marL="128740" marR="128740" marT="64370" marB="64370"/>
                    </a:tc>
                    <a:tc>
                      <a:txBody>
                        <a:bodyPr/>
                        <a:lstStyle/>
                        <a:p>
                          <a:r>
                            <a:rPr lang="en-US" sz="1400"/>
                            <a:t>SE</a:t>
                          </a:r>
                        </a:p>
                      </a:txBody>
                      <a:tcPr marL="128740" marR="128740" marT="64370" marB="64370"/>
                    </a:tc>
                    <a:tc>
                      <a:txBody>
                        <a:bodyPr/>
                        <a:lstStyle/>
                        <a:p>
                          <a:r>
                            <a:rPr lang="en-US" sz="1400"/>
                            <a:t>p</a:t>
                          </a:r>
                        </a:p>
                      </a:txBody>
                      <a:tcPr marL="128740" marR="128740" marT="64370" marB="64370"/>
                    </a:tc>
                    <a:tc>
                      <a:txBody>
                        <a:bodyPr/>
                        <a:lstStyle/>
                        <a:p>
                          <a:endParaRPr lang="en-US" sz="1400"/>
                        </a:p>
                      </a:txBody>
                      <a:tcPr marL="128740" marR="128740" marT="64370" marB="64370"/>
                    </a:tc>
                    <a:tc>
                      <a:txBody>
                        <a:bodyPr/>
                        <a:lstStyle/>
                        <a:p>
                          <a:endParaRPr lang="en-US" sz="1400" dirty="0"/>
                        </a:p>
                      </a:txBody>
                      <a:tcPr marL="128740" marR="128740" marT="64370" marB="64370"/>
                    </a:tc>
                    <a:tc>
                      <a:txBody>
                        <a:bodyPr/>
                        <a:lstStyle/>
                        <a:p>
                          <a:endParaRPr lang="en-US" sz="1400" dirty="0"/>
                        </a:p>
                      </a:txBody>
                      <a:tcPr marL="128740" marR="128740" marT="64370" marB="64370"/>
                    </a:tc>
                    <a:tc>
                      <a:txBody>
                        <a:bodyPr/>
                        <a:lstStyle/>
                        <a:p>
                          <a:endParaRPr lang="en-US" sz="1400" dirty="0"/>
                        </a:p>
                      </a:txBody>
                      <a:tcPr marL="128740" marR="128740" marT="64370" marB="64370"/>
                    </a:tc>
                    <a:extLst>
                      <a:ext uri="{0D108BD9-81ED-4DB2-BD59-A6C34878D82A}">
                        <a16:rowId xmlns:a16="http://schemas.microsoft.com/office/drawing/2014/main" val="4275833112"/>
                      </a:ext>
                    </a:extLst>
                  </a:tr>
                  <a:tr h="342100">
                    <a:tc>
                      <a:txBody>
                        <a:bodyPr/>
                        <a:lstStyle/>
                        <a:p>
                          <a:r>
                            <a:rPr lang="en-US" sz="1400"/>
                            <a:t> </a:t>
                          </a:r>
                          <a:r>
                            <a:rPr lang="en-US" sz="1400" i="1"/>
                            <a:t>X</a:t>
                          </a:r>
                          <a:r>
                            <a:rPr lang="en-US" sz="1400"/>
                            <a:t>(COND)</a:t>
                          </a:r>
                        </a:p>
                      </a:txBody>
                      <a:tcPr marL="128740" marR="128740" marT="64370" marB="64370"/>
                    </a:tc>
                    <a:tc>
                      <a:txBody>
                        <a:bodyPr/>
                        <a:lstStyle/>
                        <a:p>
                          <a:r>
                            <a:rPr lang="en-US" sz="1400" i="1"/>
                            <a:t>a</a:t>
                          </a:r>
                        </a:p>
                      </a:txBody>
                      <a:tcPr marL="128740" marR="128740" marT="64370" marB="64370"/>
                    </a:tc>
                    <a:tc>
                      <a:txBody>
                        <a:bodyPr/>
                        <a:lstStyle/>
                        <a:p>
                          <a:pPr algn="ctr"/>
                          <a:r>
                            <a:rPr lang="en-US" sz="1400"/>
                            <a:t>.477</a:t>
                          </a:r>
                        </a:p>
                      </a:txBody>
                      <a:tcPr marL="128740" marR="128740" marT="64370" marB="64370"/>
                    </a:tc>
                    <a:tc>
                      <a:txBody>
                        <a:bodyPr/>
                        <a:lstStyle/>
                        <a:p>
                          <a:pPr algn="ctr"/>
                          <a:r>
                            <a:rPr lang="en-US" sz="1400"/>
                            <a:t>.236</a:t>
                          </a:r>
                        </a:p>
                      </a:txBody>
                      <a:tcPr marL="128740" marR="128740" marT="64370" marB="64370"/>
                    </a:tc>
                    <a:tc>
                      <a:txBody>
                        <a:bodyPr/>
                        <a:lstStyle/>
                        <a:p>
                          <a:pPr algn="ctr"/>
                          <a:r>
                            <a:rPr lang="en-US" sz="1400"/>
                            <a:t>.045</a:t>
                          </a:r>
                        </a:p>
                      </a:txBody>
                      <a:tcPr marL="128740" marR="128740" marT="64370" marB="64370"/>
                    </a:tc>
                    <a:tc>
                      <a:txBody>
                        <a:bodyPr/>
                        <a:lstStyle/>
                        <a:p>
                          <a:pPr algn="ctr"/>
                          <a:r>
                            <a:rPr lang="en-US" sz="1400" i="1"/>
                            <a:t>c</a:t>
                          </a:r>
                          <a:r>
                            <a:rPr lang="en-US" sz="1400"/>
                            <a:t>'</a:t>
                          </a:r>
                        </a:p>
                      </a:txBody>
                      <a:tcPr marL="128740" marR="128740" marT="64370" marB="64370"/>
                    </a:tc>
                    <a:tc>
                      <a:txBody>
                        <a:bodyPr/>
                        <a:lstStyle/>
                        <a:p>
                          <a:pPr algn="ctr"/>
                          <a:r>
                            <a:rPr lang="en-US" sz="1400"/>
                            <a:t>.254</a:t>
                          </a:r>
                        </a:p>
                      </a:txBody>
                      <a:tcPr marL="128740" marR="128740" marT="64370" marB="64370"/>
                    </a:tc>
                    <a:tc>
                      <a:txBody>
                        <a:bodyPr/>
                        <a:lstStyle/>
                        <a:p>
                          <a:pPr algn="ctr"/>
                          <a:r>
                            <a:rPr lang="en-US" sz="1400" dirty="0"/>
                            <a:t>.256</a:t>
                          </a:r>
                        </a:p>
                      </a:txBody>
                      <a:tcPr marL="128740" marR="128740" marT="64370" marB="64370"/>
                    </a:tc>
                    <a:tc>
                      <a:txBody>
                        <a:bodyPr/>
                        <a:lstStyle/>
                        <a:p>
                          <a:pPr algn="ctr"/>
                          <a:r>
                            <a:rPr lang="en-US" sz="1400" dirty="0"/>
                            <a:t>.322</a:t>
                          </a:r>
                        </a:p>
                      </a:txBody>
                      <a:tcPr marL="128740" marR="128740" marT="64370" marB="64370"/>
                    </a:tc>
                    <a:extLst>
                      <a:ext uri="{0D108BD9-81ED-4DB2-BD59-A6C34878D82A}">
                        <a16:rowId xmlns:a16="http://schemas.microsoft.com/office/drawing/2014/main" val="4128905915"/>
                      </a:ext>
                    </a:extLst>
                  </a:tr>
                  <a:tr h="342100">
                    <a:tc>
                      <a:txBody>
                        <a:bodyPr/>
                        <a:lstStyle/>
                        <a:p>
                          <a:r>
                            <a:rPr lang="en-US" sz="1400"/>
                            <a:t> </a:t>
                          </a:r>
                          <a:r>
                            <a:rPr lang="en-US" sz="1400" i="1"/>
                            <a:t>M</a:t>
                          </a:r>
                          <a:r>
                            <a:rPr lang="en-US" sz="1400"/>
                            <a:t>(PMI)</a:t>
                          </a:r>
                        </a:p>
                      </a:txBody>
                      <a:tcPr marL="128740" marR="128740" marT="64370" marB="64370"/>
                    </a:tc>
                    <a:tc>
                      <a:txBody>
                        <a:bodyPr/>
                        <a:lstStyle/>
                        <a:p>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a:t>--</a:t>
                          </a:r>
                        </a:p>
                      </a:txBody>
                      <a:tcPr marL="128740" marR="128740" marT="64370" marB="64370"/>
                    </a:tc>
                    <a:tc>
                      <a:txBody>
                        <a:bodyPr/>
                        <a:lstStyle/>
                        <a:p>
                          <a:pPr algn="ctr"/>
                          <a:r>
                            <a:rPr lang="en-US" sz="1400" i="1"/>
                            <a:t>b</a:t>
                          </a:r>
                        </a:p>
                      </a:txBody>
                      <a:tcPr marL="128740" marR="128740" marT="64370" marB="64370"/>
                    </a:tc>
                    <a:tc>
                      <a:txBody>
                        <a:bodyPr/>
                        <a:lstStyle/>
                        <a:p>
                          <a:pPr algn="ctr"/>
                          <a:r>
                            <a:rPr lang="en-US" sz="1400"/>
                            <a:t>.506</a:t>
                          </a:r>
                        </a:p>
                      </a:txBody>
                      <a:tcPr marL="128740" marR="128740" marT="64370" marB="64370"/>
                    </a:tc>
                    <a:tc>
                      <a:txBody>
                        <a:bodyPr/>
                        <a:lstStyle/>
                        <a:p>
                          <a:pPr algn="ctr"/>
                          <a:r>
                            <a:rPr lang="en-US" sz="1400" dirty="0"/>
                            <a:t>.097</a:t>
                          </a:r>
                        </a:p>
                      </a:txBody>
                      <a:tcPr marL="128740" marR="128740" marT="64370" marB="64370"/>
                    </a:tc>
                    <a:tc>
                      <a:txBody>
                        <a:bodyPr/>
                        <a:lstStyle/>
                        <a:p>
                          <a:pPr algn="ctr"/>
                          <a:r>
                            <a:rPr lang="en-US" sz="1400" dirty="0"/>
                            <a:t>&lt;.001</a:t>
                          </a:r>
                        </a:p>
                      </a:txBody>
                      <a:tcPr marL="128740" marR="128740" marT="64370" marB="64370"/>
                    </a:tc>
                    <a:extLst>
                      <a:ext uri="{0D108BD9-81ED-4DB2-BD59-A6C34878D82A}">
                        <a16:rowId xmlns:a16="http://schemas.microsoft.com/office/drawing/2014/main" val="168613641"/>
                      </a:ext>
                    </a:extLst>
                  </a:tr>
                  <a:tr h="342100">
                    <a:tc>
                      <a:txBody>
                        <a:bodyPr/>
                        <a:lstStyle/>
                        <a:p>
                          <a:r>
                            <a:rPr lang="en-US" sz="1400"/>
                            <a:t> Constant</a:t>
                          </a:r>
                        </a:p>
                      </a:txBody>
                      <a:tcPr marL="128740" marR="128740" marT="64370" marB="64370"/>
                    </a:tc>
                    <a:tc>
                      <a:txBody>
                        <a:bodyPr/>
                        <a:lstStyle/>
                        <a:p>
                          <a:r>
                            <a:rPr lang="en-US" sz="1400"/>
                            <a:t>i</a:t>
                          </a:r>
                          <a:r>
                            <a:rPr lang="en-US" sz="1400" i="1"/>
                            <a:t>M</a:t>
                          </a:r>
                        </a:p>
                      </a:txBody>
                      <a:tcPr marL="128740" marR="128740" marT="64370" marB="64370"/>
                    </a:tc>
                    <a:tc>
                      <a:txBody>
                        <a:bodyPr/>
                        <a:lstStyle/>
                        <a:p>
                          <a:pPr algn="ctr"/>
                          <a:r>
                            <a:rPr lang="en-US" sz="1400"/>
                            <a:t>5.377</a:t>
                          </a:r>
                        </a:p>
                      </a:txBody>
                      <a:tcPr marL="128740" marR="128740" marT="64370" marB="64370"/>
                    </a:tc>
                    <a:tc>
                      <a:txBody>
                        <a:bodyPr/>
                        <a:lstStyle/>
                        <a:p>
                          <a:pPr algn="ctr"/>
                          <a:r>
                            <a:rPr lang="en-US" sz="1400"/>
                            <a:t>.162</a:t>
                          </a:r>
                        </a:p>
                      </a:txBody>
                      <a:tcPr marL="128740" marR="128740" marT="64370" marB="64370"/>
                    </a:tc>
                    <a:tc>
                      <a:txBody>
                        <a:bodyPr/>
                        <a:lstStyle/>
                        <a:p>
                          <a:pPr algn="ctr"/>
                          <a:r>
                            <a:rPr lang="en-US" sz="1400"/>
                            <a:t>&lt;.001</a:t>
                          </a:r>
                        </a:p>
                      </a:txBody>
                      <a:tcPr marL="128740" marR="128740" marT="64370" marB="64370"/>
                    </a:tc>
                    <a:tc>
                      <a:txBody>
                        <a:bodyPr/>
                        <a:lstStyle/>
                        <a:p>
                          <a:pPr algn="ctr"/>
                          <a:r>
                            <a:rPr lang="en-US" sz="1400"/>
                            <a:t>i</a:t>
                          </a:r>
                          <a:r>
                            <a:rPr lang="en-US" sz="1400" i="1"/>
                            <a:t>Y</a:t>
                          </a:r>
                        </a:p>
                      </a:txBody>
                      <a:tcPr marL="128740" marR="128740" marT="64370" marB="64370"/>
                    </a:tc>
                    <a:tc>
                      <a:txBody>
                        <a:bodyPr/>
                        <a:lstStyle/>
                        <a:p>
                          <a:pPr algn="ctr"/>
                          <a:r>
                            <a:rPr lang="en-US" sz="1400"/>
                            <a:t>.527</a:t>
                          </a:r>
                        </a:p>
                      </a:txBody>
                      <a:tcPr marL="128740" marR="128740" marT="64370" marB="64370"/>
                    </a:tc>
                    <a:tc>
                      <a:txBody>
                        <a:bodyPr/>
                        <a:lstStyle/>
                        <a:p>
                          <a:pPr algn="ctr"/>
                          <a:r>
                            <a:rPr lang="en-US" sz="1400" dirty="0"/>
                            <a:t>.550</a:t>
                          </a:r>
                        </a:p>
                      </a:txBody>
                      <a:tcPr marL="128740" marR="128740" marT="64370" marB="64370"/>
                    </a:tc>
                    <a:tc>
                      <a:txBody>
                        <a:bodyPr/>
                        <a:lstStyle/>
                        <a:p>
                          <a:pPr algn="ctr"/>
                          <a:r>
                            <a:rPr lang="en-US" sz="1400" dirty="0"/>
                            <a:t>.340</a:t>
                          </a:r>
                        </a:p>
                      </a:txBody>
                      <a:tcPr marL="128740" marR="128740" marT="64370" marB="64370"/>
                    </a:tc>
                    <a:extLst>
                      <a:ext uri="{0D108BD9-81ED-4DB2-BD59-A6C34878D82A}">
                        <a16:rowId xmlns:a16="http://schemas.microsoft.com/office/drawing/2014/main" val="2028997304"/>
                      </a:ext>
                    </a:extLst>
                  </a:tr>
                  <a:tr h="555460">
                    <a:tc>
                      <a:txBody>
                        <a:bodyPr/>
                        <a:lstStyle/>
                        <a:p>
                          <a:endParaRPr lang="en-US" sz="1400"/>
                        </a:p>
                      </a:txBody>
                      <a:tcPr marL="128740" marR="128740" marT="64370" marB="64370"/>
                    </a:tc>
                    <a:tc>
                      <a:txBody>
                        <a:bodyPr/>
                        <a:lstStyle/>
                        <a:p>
                          <a:endParaRPr lang="en-US" sz="1400"/>
                        </a:p>
                      </a:txBody>
                      <a:tcPr marL="128740" marR="128740" marT="64370" marB="64370"/>
                    </a:tc>
                    <a:tc gridSpan="3">
                      <a:txBody>
                        <a:bodyPr/>
                        <a:lstStyle/>
                        <a:p>
                          <a:endParaRPr lang="en-US"/>
                        </a:p>
                      </a:txBody>
                      <a:tcPr marL="128740" marR="128740" marT="64370" marB="64370">
                        <a:blipFill>
                          <a:blip r:embed="rId2"/>
                          <a:stretch>
                            <a:fillRect l="-81264" t="-446154" r="-120044" b="-7692"/>
                          </a:stretch>
                        </a:blipFill>
                      </a:tcPr>
                    </a:tc>
                    <a:tc hMerge="1">
                      <a:txBody>
                        <a:bodyPr/>
                        <a:lstStyle/>
                        <a:p>
                          <a:endParaRPr lang="en-US" dirty="0"/>
                        </a:p>
                      </a:txBody>
                      <a:tcPr/>
                    </a:tc>
                    <a:tc hMerge="1">
                      <a:txBody>
                        <a:bodyPr/>
                        <a:lstStyle/>
                        <a:p>
                          <a:endParaRPr lang="en-US" dirty="0"/>
                        </a:p>
                      </a:txBody>
                      <a:tcPr/>
                    </a:tc>
                    <a:tc>
                      <a:txBody>
                        <a:bodyPr/>
                        <a:lstStyle/>
                        <a:p>
                          <a:pPr algn="ctr"/>
                          <a:endParaRPr lang="en-US" sz="1400"/>
                        </a:p>
                      </a:txBody>
                      <a:tcPr marL="128740" marR="128740" marT="64370" marB="64370"/>
                    </a:tc>
                    <a:tc gridSpan="3">
                      <a:txBody>
                        <a:bodyPr/>
                        <a:lstStyle/>
                        <a:p>
                          <a:endParaRPr lang="en-US"/>
                        </a:p>
                      </a:txBody>
                      <a:tcPr marL="128740" marR="128740" marT="64370" marB="64370">
                        <a:blipFill>
                          <a:blip r:embed="rId2"/>
                          <a:stretch>
                            <a:fillRect l="-207813" t="-446154" r="-893" b="-7692"/>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55923580"/>
                      </a:ext>
                    </a:extLst>
                  </a:tr>
                </a:tbl>
              </a:graphicData>
            </a:graphic>
          </p:graphicFrame>
        </mc:Fallback>
      </mc:AlternateContent>
      <p:pic>
        <p:nvPicPr>
          <p:cNvPr id="23" name="Picture 22">
            <a:extLst>
              <a:ext uri="{FF2B5EF4-FFF2-40B4-BE49-F238E27FC236}">
                <a16:creationId xmlns:a16="http://schemas.microsoft.com/office/drawing/2014/main" id="{EDE67466-6F94-4201-A767-0BD6AB825D8B}"/>
              </a:ext>
            </a:extLst>
          </p:cNvPr>
          <p:cNvPicPr>
            <a:picLocks noChangeAspect="1"/>
          </p:cNvPicPr>
          <p:nvPr/>
        </p:nvPicPr>
        <p:blipFill rotWithShape="1">
          <a:blip r:embed="rId3"/>
          <a:srcRect l="12619" r="5131"/>
          <a:stretch/>
        </p:blipFill>
        <p:spPr>
          <a:xfrm>
            <a:off x="3585411" y="592630"/>
            <a:ext cx="4077904" cy="2404173"/>
          </a:xfrm>
          <a:prstGeom prst="rect">
            <a:avLst/>
          </a:prstGeom>
        </p:spPr>
      </p:pic>
      <p:sp>
        <p:nvSpPr>
          <p:cNvPr id="2" name="TextBox 1">
            <a:extLst>
              <a:ext uri="{FF2B5EF4-FFF2-40B4-BE49-F238E27FC236}">
                <a16:creationId xmlns:a16="http://schemas.microsoft.com/office/drawing/2014/main" id="{69127257-0671-0A39-BFE7-73888135DE89}"/>
              </a:ext>
            </a:extLst>
          </p:cNvPr>
          <p:cNvSpPr txBox="1"/>
          <p:nvPr/>
        </p:nvSpPr>
        <p:spPr>
          <a:xfrm>
            <a:off x="1719665" y="2197494"/>
            <a:ext cx="1884948" cy="738664"/>
          </a:xfrm>
          <a:prstGeom prst="rect">
            <a:avLst/>
          </a:prstGeom>
          <a:noFill/>
        </p:spPr>
        <p:txBody>
          <a:bodyPr wrap="square" rtlCol="0">
            <a:spAutoFit/>
          </a:bodyPr>
          <a:lstStyle/>
          <a:p>
            <a:pPr algn="r"/>
            <a:r>
              <a:rPr lang="en-US" sz="1400" dirty="0"/>
              <a:t>Location of newspaper article: front or back</a:t>
            </a:r>
          </a:p>
        </p:txBody>
      </p:sp>
      <p:sp>
        <p:nvSpPr>
          <p:cNvPr id="3" name="TextBox 2">
            <a:extLst>
              <a:ext uri="{FF2B5EF4-FFF2-40B4-BE49-F238E27FC236}">
                <a16:creationId xmlns:a16="http://schemas.microsoft.com/office/drawing/2014/main" id="{4E849596-9D8B-F4A7-2572-4A1EA172BBDA}"/>
              </a:ext>
            </a:extLst>
          </p:cNvPr>
          <p:cNvSpPr txBox="1"/>
          <p:nvPr/>
        </p:nvSpPr>
        <p:spPr>
          <a:xfrm>
            <a:off x="5778366" y="647320"/>
            <a:ext cx="1884948" cy="523220"/>
          </a:xfrm>
          <a:prstGeom prst="rect">
            <a:avLst/>
          </a:prstGeom>
          <a:noFill/>
        </p:spPr>
        <p:txBody>
          <a:bodyPr wrap="square" rtlCol="0">
            <a:spAutoFit/>
          </a:bodyPr>
          <a:lstStyle/>
          <a:p>
            <a:r>
              <a:rPr lang="en-US" sz="1400" dirty="0"/>
              <a:t>Importance of buying sugar</a:t>
            </a:r>
          </a:p>
        </p:txBody>
      </p:sp>
      <p:sp>
        <p:nvSpPr>
          <p:cNvPr id="4" name="TextBox 3">
            <a:extLst>
              <a:ext uri="{FF2B5EF4-FFF2-40B4-BE49-F238E27FC236}">
                <a16:creationId xmlns:a16="http://schemas.microsoft.com/office/drawing/2014/main" id="{28CE4A22-9490-E1DF-C5FD-CB0A1F8B9427}"/>
              </a:ext>
            </a:extLst>
          </p:cNvPr>
          <p:cNvSpPr txBox="1"/>
          <p:nvPr/>
        </p:nvSpPr>
        <p:spPr>
          <a:xfrm>
            <a:off x="7600849" y="2197494"/>
            <a:ext cx="1884948" cy="738664"/>
          </a:xfrm>
          <a:prstGeom prst="rect">
            <a:avLst/>
          </a:prstGeom>
          <a:noFill/>
        </p:spPr>
        <p:txBody>
          <a:bodyPr wrap="square" rtlCol="0">
            <a:spAutoFit/>
          </a:bodyPr>
          <a:lstStyle/>
          <a:p>
            <a:r>
              <a:rPr lang="en-US" sz="1400" dirty="0"/>
              <a:t>It is important to buy sugar, so I buy sugar</a:t>
            </a:r>
          </a:p>
        </p:txBody>
      </p:sp>
    </p:spTree>
    <p:extLst>
      <p:ext uri="{BB962C8B-B14F-4D97-AF65-F5344CB8AC3E}">
        <p14:creationId xmlns:p14="http://schemas.microsoft.com/office/powerpoint/2010/main" val="352945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96AAF1-2BF8-CCBE-F949-61E757D41BC9}"/>
              </a:ext>
            </a:extLst>
          </p:cNvPr>
          <p:cNvSpPr txBox="1"/>
          <p:nvPr/>
        </p:nvSpPr>
        <p:spPr>
          <a:xfrm>
            <a:off x="191429" y="458956"/>
            <a:ext cx="11809141" cy="6247864"/>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 mediation analysis was conducted to examine whether Presumed Media Influence (PMI) explains the relationship between article placement and people's intention to buy sugar. To test this, two regression models were estimated. First, PMI was regressed on article placement to determine whether placement influenced PMI (path 𝑎). Next, the intention to buy sugar was regressed on both article placement and PMI to test whether PMI predicted sugar purchase intention (path 𝑏) and whether article placement still had a direct effect on purchase intention after accounting for PMI (𝑐′). The indirect effect of article placement on purchase intention through PMI was calculated as the product of 𝑎 and 𝑏 (𝑎𝑏).</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The results showed that article placement significantly predicted PMI (𝑎=0.477,𝑝=.045), indicating that placing an article on the front page was associated with higher presumed media influence. In the second regression model, PMI significantly predicted sugar purchase intention (𝑏=0.506, 𝑝&lt;.001), meaning that greater perceived media influence led to a stronger intention to buy sugar. However, the direct effect of article placement on sugar purchase intention was not significant (𝑐′=0.254, 𝑝=.322), suggesting that once PMI was taken into account, where the article was placed no longer directly influenced purchase intentions. The indirect effect (𝑎𝑏=0.241) was significant, indicating that PMI fully mediated the relationship between article placement and sugar purchase intention. This suggests that front-page placement influences purchase intention because it increases presumed media influence, which in turn drives sugar-buying intentions. In other words, PMI is the mechanism explaining how article placement affects sugar purchase intention. If the goal is to influence people's buying decisions, enhancing the perceived influence of media coverage may be more impactful than simply changing article placement within a newspaper.</a:t>
            </a:r>
          </a:p>
        </p:txBody>
      </p:sp>
    </p:spTree>
    <p:extLst>
      <p:ext uri="{BB962C8B-B14F-4D97-AF65-F5344CB8AC3E}">
        <p14:creationId xmlns:p14="http://schemas.microsoft.com/office/powerpoint/2010/main" val="2528310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35EC-2507-47D2-8005-44A4D2B8643A}"/>
              </a:ext>
            </a:extLst>
          </p:cNvPr>
          <p:cNvSpPr>
            <a:spLocks noGrp="1"/>
          </p:cNvSpPr>
          <p:nvPr>
            <p:ph type="title" idx="4294967295"/>
          </p:nvPr>
        </p:nvSpPr>
        <p:spPr>
          <a:xfrm>
            <a:off x="0" y="240371"/>
            <a:ext cx="11206163" cy="768350"/>
          </a:xfrm>
        </p:spPr>
        <p:txBody>
          <a:bodyPr>
            <a:noAutofit/>
          </a:bodyPr>
          <a:lstStyle/>
          <a:p>
            <a:r>
              <a:rPr lang="en-US" sz="3600" dirty="0">
                <a:solidFill>
                  <a:schemeClr val="tx1"/>
                </a:solidFill>
                <a:latin typeface="Aptos Display" panose="020B0004020202020204" pitchFamily="34" charset="0"/>
              </a:rPr>
              <a:t>Example 2: Continuous Predictor with Controls</a:t>
            </a:r>
            <a:br>
              <a:rPr lang="en-US" sz="3600" dirty="0">
                <a:solidFill>
                  <a:schemeClr val="tx1"/>
                </a:solidFill>
                <a:latin typeface="Aptos Display" panose="020B0004020202020204" pitchFamily="34" charset="0"/>
              </a:rPr>
            </a:br>
            <a:r>
              <a:rPr lang="en-US" sz="2800" dirty="0">
                <a:solidFill>
                  <a:schemeClr val="tx1"/>
                </a:solidFill>
                <a:latin typeface="Aptos Display" panose="020B0004020202020204" pitchFamily="34" charset="0"/>
              </a:rPr>
              <a:t>Economic Stress Among Small Business Owners</a:t>
            </a:r>
            <a:endParaRPr lang="en-US" sz="3600" dirty="0">
              <a:solidFill>
                <a:schemeClr val="tx1"/>
              </a:solidFill>
              <a:latin typeface="Aptos Display" panose="020B0004020202020204" pitchFamily="34" charset="0"/>
            </a:endParaRPr>
          </a:p>
        </p:txBody>
      </p:sp>
      <p:sp>
        <p:nvSpPr>
          <p:cNvPr id="3" name="Content Placeholder 2">
            <a:extLst>
              <a:ext uri="{FF2B5EF4-FFF2-40B4-BE49-F238E27FC236}">
                <a16:creationId xmlns:a16="http://schemas.microsoft.com/office/drawing/2014/main" id="{8305B99E-637C-462F-A7D9-C287992110E1}"/>
              </a:ext>
            </a:extLst>
          </p:cNvPr>
          <p:cNvSpPr>
            <a:spLocks noGrp="1"/>
          </p:cNvSpPr>
          <p:nvPr>
            <p:ph idx="4294967295"/>
          </p:nvPr>
        </p:nvSpPr>
        <p:spPr>
          <a:xfrm>
            <a:off x="179387" y="1008721"/>
            <a:ext cx="10847388" cy="4462462"/>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Participants in this study were </a:t>
            </a:r>
            <a:r>
              <a:rPr lang="en-US" sz="2000" i="1" dirty="0">
                <a:latin typeface="Calibri" panose="020F0502020204030204" pitchFamily="34" charset="0"/>
                <a:ea typeface="Calibri" panose="020F0502020204030204" pitchFamily="34" charset="0"/>
                <a:cs typeface="Calibri" panose="020F0502020204030204" pitchFamily="34" charset="0"/>
              </a:rPr>
              <a:t>N = </a:t>
            </a:r>
            <a:r>
              <a:rPr lang="en-US" sz="2000" dirty="0">
                <a:latin typeface="Calibri" panose="020F0502020204030204" pitchFamily="34" charset="0"/>
                <a:ea typeface="Calibri" panose="020F0502020204030204" pitchFamily="34" charset="0"/>
                <a:cs typeface="Calibri" panose="020F0502020204030204" pitchFamily="34" charset="0"/>
              </a:rPr>
              <a:t>262 entrepreneurs who were members of Business Networking International, a networking group for small-business owners, who responded to an online survey about recent performance of their business as well as their emotional and cognitive reactions to the economic climate</a:t>
            </a:r>
          </a:p>
          <a:p>
            <a:r>
              <a:rPr lang="en-US" sz="2000" dirty="0">
                <a:latin typeface="Calibri" panose="020F0502020204030204" pitchFamily="34" charset="0"/>
                <a:ea typeface="Calibri" panose="020F0502020204030204" pitchFamily="34" charset="0"/>
                <a:cs typeface="Calibri" panose="020F0502020204030204" pitchFamily="34" charset="0"/>
              </a:rPr>
              <a:t>Participants were asked about how their business was doing (the measure of economic stress, ESTRESS) along with their feelings related to their business (AFFECT) and intentions to withdrawal from being a business owner (higher scores == more withdrawal intentions)</a:t>
            </a:r>
          </a:p>
          <a:p>
            <a:r>
              <a:rPr lang="en-US" sz="2000" dirty="0">
                <a:latin typeface="Calibri" panose="020F0502020204030204" pitchFamily="34" charset="0"/>
                <a:ea typeface="Calibri" panose="020F0502020204030204" pitchFamily="34" charset="0"/>
                <a:cs typeface="Calibri" panose="020F0502020204030204" pitchFamily="34" charset="0"/>
              </a:rPr>
              <a:t>The hypothesis was that the effect of economic stress (X) on disengagement from entrepreneurial activities (Y) operates through depressed affect (M)</a:t>
            </a:r>
          </a:p>
          <a:p>
            <a:pPr marL="274320" lvl="1" indent="0">
              <a:buNone/>
            </a:pPr>
            <a:endParaRPr lang="en-US" dirty="0"/>
          </a:p>
        </p:txBody>
      </p:sp>
    </p:spTree>
    <p:extLst>
      <p:ext uri="{BB962C8B-B14F-4D97-AF65-F5344CB8AC3E}">
        <p14:creationId xmlns:p14="http://schemas.microsoft.com/office/powerpoint/2010/main" val="2812792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A117D3D-3E49-4CE7-A994-D64246A36B48}"/>
              </a:ext>
            </a:extLst>
          </p:cNvPr>
          <p:cNvSpPr>
            <a:spLocks noGrp="1"/>
          </p:cNvSpPr>
          <p:nvPr>
            <p:ph type="title" idx="4294967295"/>
          </p:nvPr>
        </p:nvSpPr>
        <p:spPr>
          <a:xfrm>
            <a:off x="100361" y="32131"/>
            <a:ext cx="11898351" cy="848815"/>
          </a:xfrm>
        </p:spPr>
        <p:txBody>
          <a:bodyPr vert="horz" lIns="91440" tIns="45720" rIns="91440" bIns="45720" rtlCol="0" anchor="ctr">
            <a:normAutofit/>
          </a:bodyPr>
          <a:lstStyle/>
          <a:p>
            <a:pPr>
              <a:lnSpc>
                <a:spcPct val="83000"/>
              </a:lnSpc>
            </a:pPr>
            <a:r>
              <a:rPr lang="en-US" sz="3600" cap="all" spc="-100" dirty="0">
                <a:solidFill>
                  <a:schemeClr val="tx1"/>
                </a:solidFill>
                <a:latin typeface="Aptos Display" panose="020B0004020202020204" pitchFamily="34" charset="0"/>
              </a:rPr>
              <a:t>Simple Mediation Model for Economic Stress study</a:t>
            </a:r>
          </a:p>
        </p:txBody>
      </p:sp>
      <p:pic>
        <p:nvPicPr>
          <p:cNvPr id="6" name="Picture 5">
            <a:extLst>
              <a:ext uri="{FF2B5EF4-FFF2-40B4-BE49-F238E27FC236}">
                <a16:creationId xmlns:a16="http://schemas.microsoft.com/office/drawing/2014/main" id="{B872E246-BE10-46F7-8D26-F41387F695AE}"/>
              </a:ext>
            </a:extLst>
          </p:cNvPr>
          <p:cNvPicPr>
            <a:picLocks noChangeAspect="1"/>
          </p:cNvPicPr>
          <p:nvPr/>
        </p:nvPicPr>
        <p:blipFill rotWithShape="1">
          <a:blip r:embed="rId2"/>
          <a:srcRect t="2490"/>
          <a:stretch/>
        </p:blipFill>
        <p:spPr>
          <a:xfrm>
            <a:off x="2335736" y="2174740"/>
            <a:ext cx="7427599" cy="2842742"/>
          </a:xfrm>
          <a:prstGeom prst="rect">
            <a:avLst/>
          </a:prstGeom>
          <a:noFill/>
        </p:spPr>
      </p:pic>
      <p:sp>
        <p:nvSpPr>
          <p:cNvPr id="63" name="TextBox 62">
            <a:extLst>
              <a:ext uri="{FF2B5EF4-FFF2-40B4-BE49-F238E27FC236}">
                <a16:creationId xmlns:a16="http://schemas.microsoft.com/office/drawing/2014/main" id="{8E8BE62D-384C-4FEF-AF46-C812021E2648}"/>
              </a:ext>
            </a:extLst>
          </p:cNvPr>
          <p:cNvSpPr txBox="1"/>
          <p:nvPr/>
        </p:nvSpPr>
        <p:spPr>
          <a:xfrm>
            <a:off x="2444947" y="3576096"/>
            <a:ext cx="150048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ESTRESS</a:t>
            </a:r>
          </a:p>
        </p:txBody>
      </p:sp>
      <p:sp>
        <p:nvSpPr>
          <p:cNvPr id="64" name="TextBox 63">
            <a:extLst>
              <a:ext uri="{FF2B5EF4-FFF2-40B4-BE49-F238E27FC236}">
                <a16:creationId xmlns:a16="http://schemas.microsoft.com/office/drawing/2014/main" id="{BF885B14-1030-45CE-B82B-2285F71831B9}"/>
              </a:ext>
            </a:extLst>
          </p:cNvPr>
          <p:cNvSpPr txBox="1"/>
          <p:nvPr/>
        </p:nvSpPr>
        <p:spPr>
          <a:xfrm>
            <a:off x="5417968" y="1974685"/>
            <a:ext cx="126313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AFFECT</a:t>
            </a:r>
          </a:p>
        </p:txBody>
      </p:sp>
      <p:sp>
        <p:nvSpPr>
          <p:cNvPr id="65" name="TextBox 64">
            <a:extLst>
              <a:ext uri="{FF2B5EF4-FFF2-40B4-BE49-F238E27FC236}">
                <a16:creationId xmlns:a16="http://schemas.microsoft.com/office/drawing/2014/main" id="{558D9D8C-4920-48B4-85D2-80E9EF1979CF}"/>
              </a:ext>
            </a:extLst>
          </p:cNvPr>
          <p:cNvSpPr txBox="1"/>
          <p:nvPr/>
        </p:nvSpPr>
        <p:spPr>
          <a:xfrm>
            <a:off x="8077256" y="3596111"/>
            <a:ext cx="189354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WITHDRAWAL</a:t>
            </a:r>
          </a:p>
        </p:txBody>
      </p:sp>
    </p:spTree>
    <p:extLst>
      <p:ext uri="{BB962C8B-B14F-4D97-AF65-F5344CB8AC3E}">
        <p14:creationId xmlns:p14="http://schemas.microsoft.com/office/powerpoint/2010/main" val="271852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01DE5-1CFD-4C8F-9167-FF9C54115E61}"/>
              </a:ext>
            </a:extLst>
          </p:cNvPr>
          <p:cNvSpPr>
            <a:spLocks noGrp="1"/>
          </p:cNvSpPr>
          <p:nvPr>
            <p:ph type="title" idx="4294967295"/>
          </p:nvPr>
        </p:nvSpPr>
        <p:spPr>
          <a:xfrm>
            <a:off x="0" y="152285"/>
            <a:ext cx="10058400" cy="594847"/>
          </a:xfrm>
        </p:spPr>
        <p:txBody>
          <a:bodyPr>
            <a:normAutofit fontScale="90000"/>
          </a:bodyPr>
          <a:lstStyle/>
          <a:p>
            <a:r>
              <a:rPr lang="en-US" sz="3600" dirty="0">
                <a:solidFill>
                  <a:schemeClr val="tx1"/>
                </a:solidFill>
                <a:latin typeface="Aptos Display" panose="020B0004020202020204" pitchFamily="34" charset="0"/>
              </a:rPr>
              <a:t>Results</a:t>
            </a:r>
          </a:p>
        </p:txBody>
      </p:sp>
      <p:sp>
        <p:nvSpPr>
          <p:cNvPr id="3" name="Content Placeholder 2">
            <a:extLst>
              <a:ext uri="{FF2B5EF4-FFF2-40B4-BE49-F238E27FC236}">
                <a16:creationId xmlns:a16="http://schemas.microsoft.com/office/drawing/2014/main" id="{2D678F60-ED09-4F8C-BD72-FC7FB551FBBE}"/>
              </a:ext>
            </a:extLst>
          </p:cNvPr>
          <p:cNvSpPr>
            <a:spLocks noGrp="1"/>
          </p:cNvSpPr>
          <p:nvPr>
            <p:ph idx="4294967295"/>
          </p:nvPr>
        </p:nvSpPr>
        <p:spPr>
          <a:xfrm>
            <a:off x="144966" y="1372297"/>
            <a:ext cx="10798175" cy="4324350"/>
          </a:xfrm>
        </p:spPr>
        <p:txBody>
          <a:bodyPr>
            <a:normAutofit fontScale="47500" lnSpcReduction="20000"/>
          </a:bodyPr>
          <a:lstStyle/>
          <a:p>
            <a:pPr marL="0" indent="0">
              <a:buNone/>
            </a:pPr>
            <a:r>
              <a:rPr lang="en-US" sz="3800" b="0" i="0" u="none" strike="noStrike" baseline="0" dirty="0">
                <a:solidFill>
                  <a:srgbClr val="000000"/>
                </a:solidFill>
                <a:latin typeface="Courier New" panose="02070309020205020404" pitchFamily="49" charset="0"/>
              </a:rPr>
              <a:t>OUTCOME VARIABLE:</a:t>
            </a:r>
          </a:p>
          <a:p>
            <a:pPr marL="0" indent="0">
              <a:buNone/>
            </a:pPr>
            <a:r>
              <a:rPr lang="en-US" sz="42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42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affect</a:t>
            </a:r>
          </a:p>
          <a:p>
            <a:pPr marL="0" indent="0">
              <a:buNone/>
            </a:pPr>
            <a:r>
              <a:rPr lang="en-US" sz="3800" b="0" i="0" u="none" strike="noStrike" baseline="0" dirty="0">
                <a:solidFill>
                  <a:srgbClr val="000000"/>
                </a:solidFill>
                <a:latin typeface="Courier New" panose="02070309020205020404" pitchFamily="49" charset="0"/>
              </a:rPr>
              <a:t>Model Summary</a:t>
            </a:r>
          </a:p>
          <a:p>
            <a:pPr marL="0" indent="0">
              <a:buNone/>
            </a:pPr>
            <a:r>
              <a:rPr lang="pt-BR" sz="3800" b="0" i="0" u="none" strike="noStrike" baseline="0" dirty="0">
                <a:solidFill>
                  <a:srgbClr val="000000"/>
                </a:solidFill>
                <a:latin typeface="Courier New" panose="02070309020205020404" pitchFamily="49" charset="0"/>
              </a:rPr>
              <a:t>          R       R-sq        MSE          F        df1        df2          p</a:t>
            </a:r>
          </a:p>
          <a:p>
            <a:pPr marL="0" indent="0">
              <a:buNone/>
            </a:pPr>
            <a:r>
              <a:rPr lang="en-US" sz="3800" b="0" i="0" u="none" strike="noStrike" baseline="0" dirty="0">
                <a:solidFill>
                  <a:srgbClr val="000000"/>
                </a:solidFill>
                <a:latin typeface="Courier New" panose="02070309020205020404" pitchFamily="49" charset="0"/>
              </a:rPr>
              <a:t>      .3401      .1156      .4650    33.9988     1.0000   260.0000      .0000</a:t>
            </a:r>
          </a:p>
          <a:p>
            <a:pPr marL="0" indent="0">
              <a:buNone/>
            </a:pPr>
            <a:r>
              <a:rPr lang="en-US" sz="3800" b="0" i="0" u="none" strike="noStrike" baseline="0" dirty="0">
                <a:solidFill>
                  <a:srgbClr val="000000"/>
                </a:solidFill>
                <a:latin typeface="Courier New" panose="02070309020205020404" pitchFamily="49" charset="0"/>
              </a:rPr>
              <a:t>Model</a:t>
            </a:r>
          </a:p>
          <a:p>
            <a:pPr marL="0" indent="0">
              <a:buNone/>
            </a:pPr>
            <a:r>
              <a:rPr lang="en-US" sz="3800" b="0" i="0" u="none" strike="noStrike" baseline="0" dirty="0">
                <a:solidFill>
                  <a:srgbClr val="000000"/>
                </a:solidFill>
                <a:latin typeface="Courier New" panose="02070309020205020404" pitchFamily="49" charset="0"/>
              </a:rPr>
              <a:t>              </a:t>
            </a:r>
            <a:r>
              <a:rPr lang="en-US" sz="3800" b="0" i="0" u="none" strike="noStrike" baseline="0" dirty="0" err="1">
                <a:solidFill>
                  <a:srgbClr val="000000"/>
                </a:solidFill>
                <a:latin typeface="Courier New" panose="02070309020205020404" pitchFamily="49" charset="0"/>
              </a:rPr>
              <a:t>coeff</a:t>
            </a:r>
            <a:r>
              <a:rPr lang="en-US" sz="3800" b="0" i="0" u="none" strike="noStrike" baseline="0" dirty="0">
                <a:solidFill>
                  <a:srgbClr val="000000"/>
                </a:solidFill>
                <a:latin typeface="Courier New" panose="02070309020205020404" pitchFamily="49" charset="0"/>
              </a:rPr>
              <a:t>         se          t          p       LLCI       ULCI</a:t>
            </a:r>
          </a:p>
          <a:p>
            <a:pPr marL="0" indent="0">
              <a:buNone/>
            </a:pPr>
            <a:r>
              <a:rPr lang="fr-FR" sz="3800" b="0" i="0" u="none" strike="noStrike" baseline="0" dirty="0">
                <a:solidFill>
                  <a:srgbClr val="000000"/>
                </a:solidFill>
                <a:latin typeface="Courier New" panose="02070309020205020404" pitchFamily="49" charset="0"/>
              </a:rPr>
              <a:t>constant      .7994      .1433     5.5777      .0000      .5172     1.0816</a:t>
            </a:r>
          </a:p>
          <a:p>
            <a:pPr marL="0" indent="0">
              <a:buNone/>
            </a:pPr>
            <a:r>
              <a:rPr lang="en-US" sz="3800" b="0" i="0" u="none" strike="noStrike" baseline="0" dirty="0" err="1">
                <a:solidFill>
                  <a:srgbClr val="000000"/>
                </a:solidFill>
                <a:latin typeface="Courier New" panose="02070309020205020404" pitchFamily="49" charset="0"/>
              </a:rPr>
              <a:t>estress</a:t>
            </a:r>
            <a:r>
              <a:rPr lang="en-US" sz="3800" b="0" i="0" u="none" strike="noStrike" baseline="0" dirty="0">
                <a:solidFill>
                  <a:srgbClr val="000000"/>
                </a:solidFill>
                <a:latin typeface="Courier New" panose="02070309020205020404" pitchFamily="49" charset="0"/>
              </a:rPr>
              <a:t>       .1729</a:t>
            </a:r>
            <a:r>
              <a:rPr lang="en-US" sz="3800" b="1" i="0" u="sng" strike="noStrike" baseline="0" dirty="0">
                <a:solidFill>
                  <a:srgbClr val="000000"/>
                </a:solidFill>
                <a:latin typeface="Courier New" panose="02070309020205020404" pitchFamily="49" charset="0"/>
              </a:rPr>
              <a:t>(a)</a:t>
            </a:r>
            <a:r>
              <a:rPr lang="en-US" sz="3800" b="0" i="0" u="none" strike="noStrike" baseline="0" dirty="0">
                <a:solidFill>
                  <a:srgbClr val="000000"/>
                </a:solidFill>
                <a:latin typeface="Courier New" panose="02070309020205020404" pitchFamily="49" charset="0"/>
              </a:rPr>
              <a:t>   .0296     5.8308      .0000      .1145      .2313</a:t>
            </a:r>
          </a:p>
          <a:p>
            <a:pPr marL="0" indent="0">
              <a:buNone/>
            </a:pPr>
            <a:r>
              <a:rPr lang="en-US" sz="2300" b="0" i="0" u="none" strike="noStrike" baseline="0" dirty="0">
                <a:solidFill>
                  <a:srgbClr val="000000"/>
                </a:solidFill>
                <a:latin typeface="Courier New" panose="02070309020205020404" pitchFamily="49" charset="0"/>
              </a:rPr>
              <a:t>  </a:t>
            </a:r>
          </a:p>
          <a:p>
            <a:pPr marL="0" indent="0">
              <a:buNone/>
            </a:pP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469B7E8-FDCB-44B1-AF86-BEEBEF45F0B8}"/>
                  </a:ext>
                </a:extLst>
              </p:cNvPr>
              <p:cNvSpPr txBox="1"/>
              <p:nvPr/>
            </p:nvSpPr>
            <p:spPr>
              <a:xfrm>
                <a:off x="241610" y="4650798"/>
                <a:ext cx="2920158" cy="37920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=.799+ .173</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p:sp>
            <p:nvSpPr>
              <p:cNvPr id="4" name="TextBox 3">
                <a:extLst>
                  <a:ext uri="{FF2B5EF4-FFF2-40B4-BE49-F238E27FC236}">
                    <a16:creationId xmlns:a16="http://schemas.microsoft.com/office/drawing/2014/main" id="{F469B7E8-FDCB-44B1-AF86-BEEBEF45F0B8}"/>
                  </a:ext>
                </a:extLst>
              </p:cNvPr>
              <p:cNvSpPr txBox="1">
                <a:spLocks noRot="1" noChangeAspect="1" noMove="1" noResize="1" noEditPoints="1" noAdjustHandles="1" noChangeArrowheads="1" noChangeShapeType="1" noTextEdit="1"/>
              </p:cNvSpPr>
              <p:nvPr/>
            </p:nvSpPr>
            <p:spPr>
              <a:xfrm>
                <a:off x="241610" y="4650798"/>
                <a:ext cx="2920158" cy="379206"/>
              </a:xfrm>
              <a:prstGeom prst="rect">
                <a:avLst/>
              </a:prstGeom>
              <a:blipFill>
                <a:blip r:embed="rId3"/>
                <a:stretch>
                  <a:fillRect l="-2296" t="-17742" r="-1044" b="-806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A95A789-10D6-D4A8-81FC-A952ED6E5018}"/>
              </a:ext>
            </a:extLst>
          </p:cNvPr>
          <p:cNvPicPr>
            <a:picLocks noChangeAspect="1"/>
          </p:cNvPicPr>
          <p:nvPr/>
        </p:nvPicPr>
        <p:blipFill>
          <a:blip r:embed="rId4"/>
          <a:stretch>
            <a:fillRect/>
          </a:stretch>
        </p:blipFill>
        <p:spPr>
          <a:xfrm>
            <a:off x="7939668" y="0"/>
            <a:ext cx="4252332" cy="1924105"/>
          </a:xfrm>
          <a:prstGeom prst="rect">
            <a:avLst/>
          </a:prstGeom>
        </p:spPr>
      </p:pic>
    </p:spTree>
    <p:extLst>
      <p:ext uri="{BB962C8B-B14F-4D97-AF65-F5344CB8AC3E}">
        <p14:creationId xmlns:p14="http://schemas.microsoft.com/office/powerpoint/2010/main" val="273300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9F3F1-FD73-43A5-AEA1-EB3FC0FEE94C}"/>
              </a:ext>
            </a:extLst>
          </p:cNvPr>
          <p:cNvSpPr>
            <a:spLocks noGrp="1"/>
          </p:cNvSpPr>
          <p:nvPr>
            <p:ph idx="4294967295"/>
          </p:nvPr>
        </p:nvSpPr>
        <p:spPr>
          <a:xfrm>
            <a:off x="334536" y="859147"/>
            <a:ext cx="10567988" cy="5283200"/>
          </a:xfrm>
        </p:spPr>
        <p:txBody>
          <a:bodyPr>
            <a:normAutofit/>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a:t>
            </a: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withdraw</a:t>
            </a:r>
            <a:endParaRPr lang="en-US" sz="18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.4247      .1804     1.2841    28.4946     2.0000   259.0000      .0000</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     1.4471      .2520     5.7420      .0000      .9508     1.9433</a:t>
            </a:r>
          </a:p>
          <a:p>
            <a:pPr marL="0" indent="0">
              <a:buNone/>
            </a:pPr>
            <a:r>
              <a:rPr lang="en-US" sz="1800" b="0" i="0" u="none" strike="noStrike" baseline="0" dirty="0" err="1">
                <a:solidFill>
                  <a:srgbClr val="000000"/>
                </a:solidFill>
                <a:latin typeface="Courier New" panose="02070309020205020404" pitchFamily="49" charset="0"/>
              </a:rPr>
              <a:t>estress</a:t>
            </a:r>
            <a:r>
              <a:rPr lang="en-US" sz="1800" b="1" i="0" u="sng" strike="noStrike" baseline="0" dirty="0">
                <a:solidFill>
                  <a:srgbClr val="000000"/>
                </a:solidFill>
                <a:latin typeface="Courier New" panose="02070309020205020404" pitchFamily="49" charset="0"/>
              </a:rPr>
              <a:t>(c’)</a:t>
            </a:r>
            <a:r>
              <a:rPr lang="en-US" sz="1800" b="0" i="0" u="none" strike="noStrike" baseline="0" dirty="0">
                <a:solidFill>
                  <a:srgbClr val="000000"/>
                </a:solidFill>
                <a:latin typeface="Courier New" panose="02070309020205020404" pitchFamily="49" charset="0"/>
              </a:rPr>
              <a:t>  -.0768      .0524    -1.4667      .1437     -.1800      .0263</a:t>
            </a:r>
          </a:p>
          <a:p>
            <a:pPr marL="0" indent="0">
              <a:buNone/>
            </a:pPr>
            <a:r>
              <a:rPr lang="en-US" sz="1800" b="0" i="0" u="none" strike="noStrike" baseline="0" dirty="0">
                <a:solidFill>
                  <a:srgbClr val="000000"/>
                </a:solidFill>
                <a:latin typeface="Courier New" panose="02070309020205020404" pitchFamily="49" charset="0"/>
              </a:rPr>
              <a:t>affect</a:t>
            </a:r>
            <a:r>
              <a:rPr lang="en-US" sz="1800" b="1" i="0" u="sng" strike="noStrike" baseline="0" dirty="0">
                <a:solidFill>
                  <a:srgbClr val="000000"/>
                </a:solidFill>
                <a:latin typeface="Courier New" panose="02070309020205020404" pitchFamily="49" charset="0"/>
              </a:rPr>
              <a:t>(b)</a:t>
            </a:r>
            <a:r>
              <a:rPr lang="en-US" sz="1800" b="0" i="0" u="none" strike="noStrike" baseline="0" dirty="0">
                <a:solidFill>
                  <a:srgbClr val="000000"/>
                </a:solidFill>
                <a:latin typeface="Courier New" panose="02070309020205020404" pitchFamily="49" charset="0"/>
              </a:rPr>
              <a:t>     .7691      .1031     7.4627      .0000      .5662      .9721</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35AAEB1-5B8E-431D-A9E7-BA238C4CCA6C}"/>
                  </a:ext>
                </a:extLst>
              </p:cNvPr>
              <p:cNvSpPr txBox="1"/>
              <p:nvPr/>
            </p:nvSpPr>
            <p:spPr>
              <a:xfrm>
                <a:off x="719253" y="5763141"/>
                <a:ext cx="4051943" cy="379206"/>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=1.45− .077</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+.769</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m:oMathPara>
                </a14:m>
                <a:endParaRPr kumimoji="0" lang="en-US" sz="24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xmlns="">
          <p:sp>
            <p:nvSpPr>
              <p:cNvPr id="4" name="TextBox 3">
                <a:extLst>
                  <a:ext uri="{FF2B5EF4-FFF2-40B4-BE49-F238E27FC236}">
                    <a16:creationId xmlns:a16="http://schemas.microsoft.com/office/drawing/2014/main" id="{B35AAEB1-5B8E-431D-A9E7-BA238C4CCA6C}"/>
                  </a:ext>
                </a:extLst>
              </p:cNvPr>
              <p:cNvSpPr txBox="1">
                <a:spLocks noRot="1" noChangeAspect="1" noMove="1" noResize="1" noEditPoints="1" noAdjustHandles="1" noChangeArrowheads="1" noChangeShapeType="1" noTextEdit="1"/>
              </p:cNvSpPr>
              <p:nvPr/>
            </p:nvSpPr>
            <p:spPr>
              <a:xfrm>
                <a:off x="719253" y="5763141"/>
                <a:ext cx="4051943" cy="379206"/>
              </a:xfrm>
              <a:prstGeom prst="rect">
                <a:avLst/>
              </a:prstGeom>
              <a:blipFill>
                <a:blip r:embed="rId3"/>
                <a:stretch>
                  <a:fillRect l="-1504" t="-15873" r="-602" b="-9524"/>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7B0AAD68-189D-DC58-4F5B-23F94DDD4D61}"/>
              </a:ext>
            </a:extLst>
          </p:cNvPr>
          <p:cNvSpPr txBox="1"/>
          <p:nvPr/>
        </p:nvSpPr>
        <p:spPr>
          <a:xfrm>
            <a:off x="5066703" y="5598801"/>
            <a:ext cx="3888693" cy="707886"/>
          </a:xfrm>
          <a:prstGeom prst="rect">
            <a:avLst/>
          </a:prstGeom>
          <a:noFill/>
        </p:spPr>
        <p:txBody>
          <a:bodyPr wrap="non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Recall: c’ is the direct effect</a:t>
            </a:r>
          </a:p>
          <a:p>
            <a:r>
              <a:rPr lang="en-US" sz="2000" dirty="0">
                <a:latin typeface="Calibri" panose="020F0502020204030204" pitchFamily="34" charset="0"/>
                <a:ea typeface="Calibri" panose="020F0502020204030204" pitchFamily="34" charset="0"/>
                <a:cs typeface="Calibri" panose="020F0502020204030204" pitchFamily="34" charset="0"/>
              </a:rPr>
              <a:t>Total effect = direct + indirect effect</a:t>
            </a:r>
          </a:p>
        </p:txBody>
      </p:sp>
      <p:pic>
        <p:nvPicPr>
          <p:cNvPr id="6" name="Picture 5">
            <a:extLst>
              <a:ext uri="{FF2B5EF4-FFF2-40B4-BE49-F238E27FC236}">
                <a16:creationId xmlns:a16="http://schemas.microsoft.com/office/drawing/2014/main" id="{FC425F49-73AD-AC7C-59EB-88E34C2E0521}"/>
              </a:ext>
            </a:extLst>
          </p:cNvPr>
          <p:cNvPicPr>
            <a:picLocks noChangeAspect="1"/>
          </p:cNvPicPr>
          <p:nvPr/>
        </p:nvPicPr>
        <p:blipFill>
          <a:blip r:embed="rId4"/>
          <a:stretch>
            <a:fillRect/>
          </a:stretch>
        </p:blipFill>
        <p:spPr>
          <a:xfrm>
            <a:off x="8205177" y="72699"/>
            <a:ext cx="3893839" cy="1761893"/>
          </a:xfrm>
          <a:prstGeom prst="rect">
            <a:avLst/>
          </a:prstGeom>
        </p:spPr>
      </p:pic>
    </p:spTree>
    <p:extLst>
      <p:ext uri="{BB962C8B-B14F-4D97-AF65-F5344CB8AC3E}">
        <p14:creationId xmlns:p14="http://schemas.microsoft.com/office/powerpoint/2010/main" val="294004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B36DA-FAC0-4179-A029-28A90438EEFF}"/>
              </a:ext>
            </a:extLst>
          </p:cNvPr>
          <p:cNvSpPr>
            <a:spLocks noGrp="1"/>
          </p:cNvSpPr>
          <p:nvPr>
            <p:ph idx="4294967295"/>
          </p:nvPr>
        </p:nvSpPr>
        <p:spPr>
          <a:xfrm>
            <a:off x="578802" y="1348521"/>
            <a:ext cx="10442575" cy="4954587"/>
          </a:xfrm>
        </p:spPr>
        <p:txBody>
          <a:bodyPr>
            <a:normAutofit/>
          </a:bodyPr>
          <a:lstStyle/>
          <a:p>
            <a:pPr marL="0" indent="0">
              <a:buNone/>
            </a:pPr>
            <a:r>
              <a:rPr lang="en-US" sz="1800" b="0" i="0" u="none" strike="noStrike" baseline="0" dirty="0">
                <a:solidFill>
                  <a:srgbClr val="000000"/>
                </a:solidFill>
                <a:latin typeface="Courier New" panose="02070309020205020404" pitchFamily="49" charset="0"/>
              </a:rPr>
              <a:t>Total effect of X on Y</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none" strike="noStrike" baseline="0" dirty="0">
                <a:solidFill>
                  <a:srgbClr val="000000"/>
                </a:solidFill>
                <a:latin typeface="Courier New" panose="02070309020205020404" pitchFamily="49" charset="0"/>
              </a:rPr>
              <a:t>      .0561      .0542     1.0353      .3015     -.0506      .1629</a:t>
            </a:r>
          </a:p>
          <a:p>
            <a:pPr marL="0" indent="0">
              <a:buNone/>
            </a:pPr>
            <a:r>
              <a:rPr lang="en-US" sz="1800" b="0" i="0" u="none" strike="noStrike" baseline="0" dirty="0">
                <a:solidFill>
                  <a:srgbClr val="000000"/>
                </a:solidFill>
                <a:latin typeface="Courier New" panose="02070309020205020404" pitchFamily="49" charset="0"/>
              </a:rPr>
              <a:t>  </a:t>
            </a:r>
            <a:r>
              <a:rPr lang="en-US" sz="1800" b="1" i="0" u="none" strike="noStrike" baseline="0" dirty="0">
                <a:solidFill>
                  <a:srgbClr val="000000"/>
                </a:solidFill>
                <a:latin typeface="Courier New" panose="02070309020205020404" pitchFamily="49" charset="0"/>
              </a:rPr>
              <a:t>Note: -.0768 + .1330 = .0561</a:t>
            </a: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Direct effect of X on Y</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none" strike="noStrike" baseline="0" dirty="0">
                <a:solidFill>
                  <a:srgbClr val="000000"/>
                </a:solidFill>
                <a:latin typeface="Courier New" panose="02070309020205020404" pitchFamily="49" charset="0"/>
              </a:rPr>
              <a:t>     -.0768</a:t>
            </a:r>
            <a:r>
              <a:rPr lang="en-US" sz="1800" b="1" i="0" u="sng" strike="noStrike" baseline="0" dirty="0">
                <a:solidFill>
                  <a:srgbClr val="000000"/>
                </a:solidFill>
                <a:latin typeface="Courier New" panose="02070309020205020404" pitchFamily="49" charset="0"/>
              </a:rPr>
              <a:t>(c’)</a:t>
            </a:r>
            <a:r>
              <a:rPr lang="en-US" sz="1800" i="0" strike="noStrike" baseline="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.0524    -1.4667      .1437     -.1800      .0263</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Indirect effect(s) of X on Y:</a:t>
            </a:r>
          </a:p>
          <a:p>
            <a:pPr marL="0" indent="0">
              <a:buNone/>
            </a:pPr>
            <a:r>
              <a:rPr lang="en-US" sz="1800" b="0" i="0" u="none" strike="noStrike" baseline="0" dirty="0">
                <a:solidFill>
                  <a:srgbClr val="000000"/>
                </a:solidFill>
                <a:latin typeface="Courier New" panose="02070309020205020404" pitchFamily="49" charset="0"/>
              </a:rPr>
              <a:t>               Effect     </a:t>
            </a:r>
            <a:r>
              <a:rPr lang="en-US" sz="1800" b="0" i="0" u="none" strike="noStrike" baseline="0" dirty="0" err="1">
                <a:solidFill>
                  <a:srgbClr val="000000"/>
                </a:solidFill>
                <a:latin typeface="Courier New" panose="02070309020205020404" pitchFamily="49" charset="0"/>
              </a:rPr>
              <a:t>BootSE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BootLLCI</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BootULCI</a:t>
            </a: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affect</a:t>
            </a:r>
            <a:r>
              <a:rPr lang="en-US" sz="1800" b="1" i="0" u="sng" strike="noStrike" baseline="0" dirty="0">
                <a:solidFill>
                  <a:srgbClr val="000000"/>
                </a:solidFill>
                <a:latin typeface="Courier New" panose="02070309020205020404" pitchFamily="49" charset="0"/>
              </a:rPr>
              <a:t>(ab)</a:t>
            </a:r>
            <a:r>
              <a:rPr lang="en-US" sz="1800" b="0" i="0" u="none" strike="noStrike" baseline="0" dirty="0">
                <a:solidFill>
                  <a:srgbClr val="000000"/>
                </a:solidFill>
                <a:latin typeface="Courier New" panose="02070309020205020404" pitchFamily="49" charset="0"/>
              </a:rPr>
              <a:t>      .1330      .0335      .0694      .2015</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4" name="TextBox 3">
            <a:extLst>
              <a:ext uri="{FF2B5EF4-FFF2-40B4-BE49-F238E27FC236}">
                <a16:creationId xmlns:a16="http://schemas.microsoft.com/office/drawing/2014/main" id="{196CA901-9481-45EB-A04F-1285D979C4AB}"/>
              </a:ext>
            </a:extLst>
          </p:cNvPr>
          <p:cNvSpPr txBox="1"/>
          <p:nvPr/>
        </p:nvSpPr>
        <p:spPr>
          <a:xfrm>
            <a:off x="467290" y="5902998"/>
            <a:ext cx="444147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total effect (c) is -.0768 + .1330=.056</a:t>
            </a:r>
          </a:p>
        </p:txBody>
      </p:sp>
      <p:sp>
        <p:nvSpPr>
          <p:cNvPr id="5" name="TextBox 4">
            <a:extLst>
              <a:ext uri="{FF2B5EF4-FFF2-40B4-BE49-F238E27FC236}">
                <a16:creationId xmlns:a16="http://schemas.microsoft.com/office/drawing/2014/main" id="{E2FF57B1-4D28-4B70-8E4A-BCC4112D5229}"/>
              </a:ext>
            </a:extLst>
          </p:cNvPr>
          <p:cNvSpPr txBox="1"/>
          <p:nvPr/>
        </p:nvSpPr>
        <p:spPr>
          <a:xfrm>
            <a:off x="4998949" y="5595221"/>
            <a:ext cx="6725761"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Every one-unit increase in economic stress leads to a .133 increase in intentions to withdraw as a result of the tendency for those under stress to have depressed affect</a:t>
            </a:r>
          </a:p>
        </p:txBody>
      </p:sp>
    </p:spTree>
    <p:extLst>
      <p:ext uri="{BB962C8B-B14F-4D97-AF65-F5344CB8AC3E}">
        <p14:creationId xmlns:p14="http://schemas.microsoft.com/office/powerpoint/2010/main" val="2067301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2AB532-7538-4D55-8B3F-69B106ECFBD3}"/>
              </a:ext>
            </a:extLst>
          </p:cNvPr>
          <p:cNvPicPr>
            <a:picLocks noGrp="1" noChangeAspect="1"/>
          </p:cNvPicPr>
          <p:nvPr>
            <p:ph type="pic" idx="4294967295"/>
          </p:nvPr>
        </p:nvPicPr>
        <p:blipFill rotWithShape="1">
          <a:blip r:embed="rId2"/>
          <a:stretch/>
        </p:blipFill>
        <p:spPr>
          <a:xfrm>
            <a:off x="289931" y="746047"/>
            <a:ext cx="7696200" cy="4330700"/>
          </a:xfrm>
          <a:noFill/>
        </p:spPr>
      </p:pic>
      <p:sp>
        <p:nvSpPr>
          <p:cNvPr id="14" name="Title 2">
            <a:extLst>
              <a:ext uri="{FF2B5EF4-FFF2-40B4-BE49-F238E27FC236}">
                <a16:creationId xmlns:a16="http://schemas.microsoft.com/office/drawing/2014/main" id="{AC09ED38-48A4-4FB4-BBA4-63E67075259C}"/>
              </a:ext>
            </a:extLst>
          </p:cNvPr>
          <p:cNvSpPr>
            <a:spLocks noGrp="1"/>
          </p:cNvSpPr>
          <p:nvPr>
            <p:ph type="title" idx="4294967295"/>
          </p:nvPr>
        </p:nvSpPr>
        <p:spPr>
          <a:xfrm>
            <a:off x="122663" y="-12236"/>
            <a:ext cx="10604810" cy="746047"/>
          </a:xfrm>
        </p:spPr>
        <p:txBody>
          <a:bodyPr>
            <a:normAutofit/>
          </a:bodyPr>
          <a:lstStyle/>
          <a:p>
            <a:r>
              <a:rPr lang="en-US" sz="3600" dirty="0">
                <a:solidFill>
                  <a:schemeClr val="tx1"/>
                </a:solidFill>
                <a:latin typeface="Aptos Display" panose="020B0004020202020204" pitchFamily="34" charset="0"/>
              </a:rPr>
              <a:t>Adding to the Mediation Model, </a:t>
            </a:r>
            <a:r>
              <a:rPr lang="en-US" sz="3600" dirty="0" err="1">
                <a:solidFill>
                  <a:schemeClr val="tx1"/>
                </a:solidFill>
                <a:latin typeface="Aptos Display" panose="020B0004020202020204" pitchFamily="34" charset="0"/>
              </a:rPr>
              <a:t>pt</a:t>
            </a:r>
            <a:r>
              <a:rPr lang="en-US" sz="3600" dirty="0">
                <a:solidFill>
                  <a:schemeClr val="tx1"/>
                </a:solidFill>
                <a:latin typeface="Aptos Display" panose="020B0004020202020204" pitchFamily="34" charset="0"/>
              </a:rPr>
              <a:t> 1</a:t>
            </a:r>
          </a:p>
        </p:txBody>
      </p:sp>
      <p:sp>
        <p:nvSpPr>
          <p:cNvPr id="15" name="Text Placeholder 3">
            <a:extLst>
              <a:ext uri="{FF2B5EF4-FFF2-40B4-BE49-F238E27FC236}">
                <a16:creationId xmlns:a16="http://schemas.microsoft.com/office/drawing/2014/main" id="{0ED5538A-91BB-456E-A125-3F4EB860A431}"/>
              </a:ext>
            </a:extLst>
          </p:cNvPr>
          <p:cNvSpPr>
            <a:spLocks noGrp="1"/>
          </p:cNvSpPr>
          <p:nvPr>
            <p:ph type="body" sz="half" idx="4294967295"/>
          </p:nvPr>
        </p:nvSpPr>
        <p:spPr>
          <a:xfrm>
            <a:off x="8132763" y="1962267"/>
            <a:ext cx="3512828" cy="3345714"/>
          </a:xfrm>
        </p:spPr>
        <p:txBody>
          <a:bodyPr>
            <a:normAutofit lnSpcReduction="10000"/>
          </a:bodyPr>
          <a:lstStyle/>
          <a:p>
            <a:r>
              <a:rPr lang="en-US" sz="2000" dirty="0">
                <a:latin typeface="Calibri" panose="020F0502020204030204" pitchFamily="34" charset="0"/>
                <a:ea typeface="Calibri" panose="020F0502020204030204" pitchFamily="34" charset="0"/>
                <a:cs typeface="Calibri" panose="020F0502020204030204" pitchFamily="34" charset="0"/>
              </a:rPr>
              <a:t>It is very useful to remove the effect of confounding variables on the ‘causal’ associations between the variables</a:t>
            </a:r>
          </a:p>
          <a:p>
            <a:r>
              <a:rPr lang="en-US" sz="2000" dirty="0">
                <a:latin typeface="Calibri" panose="020F0502020204030204" pitchFamily="34" charset="0"/>
                <a:ea typeface="Calibri" panose="020F0502020204030204" pitchFamily="34" charset="0"/>
                <a:cs typeface="Calibri" panose="020F0502020204030204" pitchFamily="34" charset="0"/>
              </a:rPr>
              <a:t>PROCESS allows us to include covariates on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or both</a:t>
            </a:r>
          </a:p>
          <a:p>
            <a:r>
              <a:rPr lang="en-US" sz="2000" i="1" dirty="0">
                <a:latin typeface="Calibri" panose="020F0502020204030204" pitchFamily="34" charset="0"/>
                <a:ea typeface="Calibri" panose="020F0502020204030204" pitchFamily="34" charset="0"/>
                <a:cs typeface="Calibri" panose="020F0502020204030204" pitchFamily="34" charset="0"/>
              </a:rPr>
              <a:t>q</a:t>
            </a:r>
            <a:r>
              <a:rPr lang="en-US" sz="2000" dirty="0">
                <a:latin typeface="Calibri" panose="020F0502020204030204" pitchFamily="34" charset="0"/>
                <a:ea typeface="Calibri" panose="020F0502020204030204" pitchFamily="34" charset="0"/>
                <a:cs typeface="Calibri" panose="020F0502020204030204" pitchFamily="34" charset="0"/>
              </a:rPr>
              <a:t> is the number of variables, </a:t>
            </a:r>
            <a:r>
              <a:rPr lang="en-US" sz="2000" i="1" dirty="0">
                <a:latin typeface="Calibri" panose="020F0502020204030204" pitchFamily="34" charset="0"/>
                <a:ea typeface="Calibri" panose="020F0502020204030204" pitchFamily="34" charset="0"/>
                <a:cs typeface="Calibri" panose="020F0502020204030204" pitchFamily="34" charset="0"/>
              </a:rPr>
              <a:t>C</a:t>
            </a:r>
            <a:r>
              <a:rPr lang="en-US" sz="2000" dirty="0">
                <a:latin typeface="Calibri" panose="020F0502020204030204" pitchFamily="34" charset="0"/>
                <a:ea typeface="Calibri" panose="020F0502020204030204" pitchFamily="34" charset="0"/>
                <a:cs typeface="Calibri" panose="020F0502020204030204" pitchFamily="34" charset="0"/>
              </a:rPr>
              <a:t> stands for ‘covariate,’ and f and g are unknown parameters</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880CE4D-F502-46BE-8E18-ABB74CA39959}"/>
                  </a:ext>
                </a:extLst>
              </p:cNvPr>
              <p:cNvSpPr txBox="1"/>
              <p:nvPr/>
            </p:nvSpPr>
            <p:spPr>
              <a:xfrm>
                <a:off x="3144838" y="3429000"/>
                <a:ext cx="5099304" cy="236103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𝑞</m:t>
                          </m:r>
                        </m:sup>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𝑓</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𝐶</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nary>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m:t>
                          </m:r>
                        </m:sub>
                      </m:sSub>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p>
                        <m:sSup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𝑏𝑀</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naryPr>
                        <m:sub>
                          <m:r>
                            <m:rPr>
                              <m:brk m:alnAt="23"/>
                            </m:r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up>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𝑞</m:t>
                          </m:r>
                        </m:sup>
                        <m:e>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𝐶</m:t>
                              </m:r>
                            </m:e>
                            <m: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nary>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sub>
                      </m:sSub>
                    </m:oMath>
                  </m:oMathPara>
                </a14:m>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mc:Choice>
        <mc:Fallback>
          <p:sp>
            <p:nvSpPr>
              <p:cNvPr id="11" name="TextBox 10">
                <a:extLst>
                  <a:ext uri="{FF2B5EF4-FFF2-40B4-BE49-F238E27FC236}">
                    <a16:creationId xmlns:a16="http://schemas.microsoft.com/office/drawing/2014/main" id="{E880CE4D-F502-46BE-8E18-ABB74CA39959}"/>
                  </a:ext>
                </a:extLst>
              </p:cNvPr>
              <p:cNvSpPr txBox="1">
                <a:spLocks noRot="1" noChangeAspect="1" noMove="1" noResize="1" noEditPoints="1" noAdjustHandles="1" noChangeArrowheads="1" noChangeShapeType="1" noTextEdit="1"/>
              </p:cNvSpPr>
              <p:nvPr/>
            </p:nvSpPr>
            <p:spPr>
              <a:xfrm>
                <a:off x="3144838" y="3429000"/>
                <a:ext cx="5099304" cy="23610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2471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E13BA4-5D4F-4443-909C-0E99311541CF}"/>
              </a:ext>
            </a:extLst>
          </p:cNvPr>
          <p:cNvSpPr>
            <a:spLocks noGrp="1"/>
          </p:cNvSpPr>
          <p:nvPr>
            <p:ph type="title" idx="4294967295"/>
          </p:nvPr>
        </p:nvSpPr>
        <p:spPr>
          <a:xfrm>
            <a:off x="144966" y="158363"/>
            <a:ext cx="8207298" cy="588769"/>
          </a:xfrm>
        </p:spPr>
        <p:txBody>
          <a:bodyPr>
            <a:noAutofit/>
          </a:bodyPr>
          <a:lstStyle/>
          <a:p>
            <a:r>
              <a:rPr lang="en-US" sz="3600" dirty="0">
                <a:solidFill>
                  <a:schemeClr val="tx1"/>
                </a:solidFill>
                <a:latin typeface="Aptos Display" panose="020B0004020202020204" pitchFamily="34" charset="0"/>
              </a:rPr>
              <a:t>Model Interpretation</a:t>
            </a:r>
          </a:p>
        </p:txBody>
      </p:sp>
      <p:sp>
        <p:nvSpPr>
          <p:cNvPr id="6" name="Content Placeholder 5">
            <a:extLst>
              <a:ext uri="{FF2B5EF4-FFF2-40B4-BE49-F238E27FC236}">
                <a16:creationId xmlns:a16="http://schemas.microsoft.com/office/drawing/2014/main" id="{8A568858-E1D0-4241-B0CE-DF52AEE3B853}"/>
              </a:ext>
            </a:extLst>
          </p:cNvPr>
          <p:cNvSpPr>
            <a:spLocks noGrp="1"/>
          </p:cNvSpPr>
          <p:nvPr>
            <p:ph idx="4294967295"/>
          </p:nvPr>
        </p:nvSpPr>
        <p:spPr>
          <a:xfrm>
            <a:off x="234176" y="747132"/>
            <a:ext cx="11957824" cy="2765580"/>
          </a:xfrm>
        </p:spPr>
        <p:txBody>
          <a:bodyPr anchor="ctr">
            <a:normAutofit/>
          </a:bodyPr>
          <a:lstStyle/>
          <a:p>
            <a:pPr>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The interpretation of the direct, indirect, and total effects remains the same except now interpreted as the ceteris paribus effect, holding all C’s constant</a:t>
            </a:r>
          </a:p>
          <a:p>
            <a:pPr>
              <a:lnSpc>
                <a:spcPct val="90000"/>
              </a:lnSpc>
            </a:pPr>
            <a:r>
              <a:rPr lang="en-US" sz="2000" b="1" dirty="0">
                <a:latin typeface="Calibri" panose="020F0502020204030204" pitchFamily="34" charset="0"/>
                <a:ea typeface="Calibri" panose="020F0502020204030204" pitchFamily="34" charset="0"/>
                <a:cs typeface="Calibri" panose="020F0502020204030204" pitchFamily="34" charset="0"/>
              </a:rPr>
              <a:t>Examples</a:t>
            </a:r>
          </a:p>
          <a:p>
            <a:pPr lvl="1">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The direct effect of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on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is the change in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given a one-unit increase in X controlling for </a:t>
            </a:r>
            <a:r>
              <a:rPr lang="en-US" sz="2000" i="1" dirty="0">
                <a:latin typeface="Calibri" panose="020F0502020204030204" pitchFamily="34" charset="0"/>
                <a:ea typeface="Calibri" panose="020F0502020204030204" pitchFamily="34" charset="0"/>
                <a:cs typeface="Calibri" panose="020F0502020204030204" pitchFamily="34" charset="0"/>
              </a:rPr>
              <a:t>M </a:t>
            </a:r>
            <a:r>
              <a:rPr lang="en-US" sz="2000" dirty="0">
                <a:latin typeface="Calibri" panose="020F0502020204030204" pitchFamily="34" charset="0"/>
                <a:ea typeface="Calibri" panose="020F0502020204030204" pitchFamily="34" charset="0"/>
                <a:cs typeface="Calibri" panose="020F0502020204030204" pitchFamily="34" charset="0"/>
              </a:rPr>
              <a:t>and </a:t>
            </a:r>
            <a:r>
              <a:rPr lang="en-US" sz="2000" i="1" dirty="0">
                <a:latin typeface="Calibri" panose="020F0502020204030204" pitchFamily="34" charset="0"/>
                <a:ea typeface="Calibri" panose="020F0502020204030204" pitchFamily="34" charset="0"/>
                <a:cs typeface="Calibri" panose="020F0502020204030204" pitchFamily="34" charset="0"/>
              </a:rPr>
              <a:t>C</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The indirect effect, </a:t>
            </a:r>
            <a:r>
              <a:rPr lang="en-US" sz="2000" i="1" dirty="0">
                <a:latin typeface="Calibri" panose="020F0502020204030204" pitchFamily="34" charset="0"/>
                <a:ea typeface="Calibri" panose="020F0502020204030204" pitchFamily="34" charset="0"/>
                <a:cs typeface="Calibri" panose="020F0502020204030204" pitchFamily="34" charset="0"/>
              </a:rPr>
              <a:t>ab</a:t>
            </a:r>
            <a:r>
              <a:rPr lang="en-US" sz="2000" dirty="0">
                <a:latin typeface="Calibri" panose="020F0502020204030204" pitchFamily="34" charset="0"/>
                <a:ea typeface="Calibri" panose="020F0502020204030204" pitchFamily="34" charset="0"/>
                <a:cs typeface="Calibri" panose="020F0502020204030204" pitchFamily="34" charset="0"/>
              </a:rPr>
              <a:t>, quantifies the change in </a:t>
            </a:r>
            <a:r>
              <a:rPr lang="en-US" sz="2000" i="1" dirty="0">
                <a:latin typeface="Calibri" panose="020F0502020204030204" pitchFamily="34" charset="0"/>
                <a:ea typeface="Calibri" panose="020F0502020204030204" pitchFamily="34" charset="0"/>
                <a:cs typeface="Calibri" panose="020F0502020204030204" pitchFamily="34" charset="0"/>
              </a:rPr>
              <a:t>Y </a:t>
            </a:r>
            <a:r>
              <a:rPr lang="en-US" sz="2000" dirty="0">
                <a:latin typeface="Calibri" panose="020F0502020204030204" pitchFamily="34" charset="0"/>
                <a:ea typeface="Calibri" panose="020F0502020204030204" pitchFamily="34" charset="0"/>
                <a:cs typeface="Calibri" panose="020F0502020204030204" pitchFamily="34" charset="0"/>
              </a:rPr>
              <a:t>for a one unit increase in </a:t>
            </a:r>
            <a:r>
              <a:rPr lang="en-US" sz="2000" i="1" dirty="0">
                <a:latin typeface="Calibri" panose="020F0502020204030204" pitchFamily="34" charset="0"/>
                <a:ea typeface="Calibri" panose="020F0502020204030204" pitchFamily="34" charset="0"/>
                <a:cs typeface="Calibri" panose="020F0502020204030204" pitchFamily="34" charset="0"/>
              </a:rPr>
              <a:t>X </a:t>
            </a:r>
            <a:r>
              <a:rPr lang="en-US" sz="2000" dirty="0">
                <a:latin typeface="Calibri" panose="020F0502020204030204" pitchFamily="34" charset="0"/>
                <a:ea typeface="Calibri" panose="020F0502020204030204" pitchFamily="34" charset="0"/>
                <a:cs typeface="Calibri" panose="020F0502020204030204" pitchFamily="34" charset="0"/>
              </a:rPr>
              <a:t>as a result of the effect of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on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(which in turn affects Y) controlling for </a:t>
            </a:r>
            <a:r>
              <a:rPr lang="en-US" sz="2000" i="1" dirty="0">
                <a:latin typeface="Calibri" panose="020F0502020204030204" pitchFamily="34" charset="0"/>
                <a:ea typeface="Calibri" panose="020F0502020204030204" pitchFamily="34" charset="0"/>
                <a:cs typeface="Calibri" panose="020F0502020204030204" pitchFamily="34" charset="0"/>
              </a:rPr>
              <a:t>C</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And the total effect of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i="1" dirty="0">
                <a:latin typeface="Calibri" panose="020F0502020204030204" pitchFamily="34" charset="0"/>
                <a:ea typeface="Calibri" panose="020F0502020204030204" pitchFamily="34" charset="0"/>
                <a:cs typeface="Calibri" panose="020F0502020204030204" pitchFamily="34" charset="0"/>
              </a:rPr>
              <a:t>c</a:t>
            </a:r>
            <a:r>
              <a:rPr lang="en-US" sz="2000" dirty="0">
                <a:latin typeface="Calibri" panose="020F0502020204030204" pitchFamily="34" charset="0"/>
                <a:ea typeface="Calibri" panose="020F0502020204030204" pitchFamily="34" charset="0"/>
                <a:cs typeface="Calibri" panose="020F0502020204030204" pitchFamily="34" charset="0"/>
              </a:rPr>
              <a:t>, estimates the change in </a:t>
            </a:r>
            <a:r>
              <a:rPr lang="en-US" sz="2000" i="1" dirty="0">
                <a:latin typeface="Calibri" panose="020F0502020204030204" pitchFamily="34" charset="0"/>
                <a:ea typeface="Calibri" panose="020F0502020204030204" pitchFamily="34" charset="0"/>
                <a:cs typeface="Calibri" panose="020F0502020204030204" pitchFamily="34" charset="0"/>
              </a:rPr>
              <a:t>Y </a:t>
            </a:r>
            <a:r>
              <a:rPr lang="en-US" sz="2000" dirty="0">
                <a:latin typeface="Calibri" panose="020F0502020204030204" pitchFamily="34" charset="0"/>
                <a:ea typeface="Calibri" panose="020F0502020204030204" pitchFamily="34" charset="0"/>
                <a:cs typeface="Calibri" panose="020F0502020204030204" pitchFamily="34" charset="0"/>
              </a:rPr>
              <a:t>for a one-unit increase in </a:t>
            </a:r>
            <a:r>
              <a:rPr lang="en-US" sz="2000" i="1" dirty="0">
                <a:latin typeface="Calibri" panose="020F0502020204030204" pitchFamily="34" charset="0"/>
                <a:ea typeface="Calibri" panose="020F0502020204030204" pitchFamily="34" charset="0"/>
                <a:cs typeface="Calibri" panose="020F0502020204030204" pitchFamily="34" charset="0"/>
              </a:rPr>
              <a:t>X</a:t>
            </a:r>
            <a:r>
              <a:rPr lang="en-US" sz="2000" dirty="0">
                <a:latin typeface="Calibri" panose="020F0502020204030204" pitchFamily="34" charset="0"/>
                <a:ea typeface="Calibri" panose="020F0502020204030204" pitchFamily="34" charset="0"/>
                <a:cs typeface="Calibri" panose="020F0502020204030204" pitchFamily="34" charset="0"/>
              </a:rPr>
              <a:t> controlling for C.</a:t>
            </a:r>
          </a:p>
        </p:txBody>
      </p:sp>
    </p:spTree>
    <p:extLst>
      <p:ext uri="{BB962C8B-B14F-4D97-AF65-F5344CB8AC3E}">
        <p14:creationId xmlns:p14="http://schemas.microsoft.com/office/powerpoint/2010/main" val="1978048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B6D17-7D4D-654F-1F0C-3C0BBD367692}"/>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23C5A46-A013-DB8E-4148-C3F7F6FAD450}"/>
                  </a:ext>
                </a:extLst>
              </p:cNvPr>
              <p:cNvSpPr>
                <a:spLocks noGrp="1"/>
              </p:cNvSpPr>
              <p:nvPr>
                <p:ph type="title" idx="4294967295"/>
              </p:nvPr>
            </p:nvSpPr>
            <p:spPr>
              <a:xfrm>
                <a:off x="89209" y="85377"/>
                <a:ext cx="10058400" cy="539091"/>
              </a:xfrm>
            </p:spPr>
            <p:txBody>
              <a:bodyPr>
                <a:noAutofit/>
              </a:bodyPr>
              <a:lstStyle/>
              <a:p>
                <a:r>
                  <a:rPr lang="en-US" sz="3200" dirty="0">
                    <a:solidFill>
                      <a:schemeClr val="tx1"/>
                    </a:solidFill>
                    <a:latin typeface="Aptos Display" panose="020B0004020202020204" pitchFamily="34" charset="0"/>
                  </a:rPr>
                  <a:t>Interpreting </a:t>
                </a:r>
                <a14:m>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i="1" smtClean="0">
                            <a:solidFill>
                              <a:schemeClr val="tx1"/>
                            </a:solidFill>
                            <a:latin typeface="Cambria Math" panose="02040503050406030204" pitchFamily="18" charset="0"/>
                            <a:ea typeface="Cambria Math" panose="02040503050406030204" pitchFamily="18" charset="0"/>
                          </a:rPr>
                          <m:t>𝛽</m:t>
                        </m:r>
                      </m:e>
                      <m:sub>
                        <m:r>
                          <a:rPr lang="en-US" sz="3200" b="0" i="1" smtClean="0">
                            <a:solidFill>
                              <a:schemeClr val="tx1"/>
                            </a:solidFill>
                            <a:latin typeface="Cambria Math" panose="02040503050406030204" pitchFamily="18" charset="0"/>
                          </a:rPr>
                          <m:t>1</m:t>
                        </m:r>
                      </m:sub>
                    </m:sSub>
                  </m:oMath>
                </a14:m>
                <a:r>
                  <a:rPr lang="en-US" sz="3200" dirty="0">
                    <a:solidFill>
                      <a:schemeClr val="tx1"/>
                    </a:solidFill>
                    <a:latin typeface="Aptos Display" panose="020B0004020202020204" pitchFamily="34" charset="0"/>
                  </a:rPr>
                  <a:t>after exponentiating</a:t>
                </a:r>
              </a:p>
            </p:txBody>
          </p:sp>
        </mc:Choice>
        <mc:Fallback>
          <p:sp>
            <p:nvSpPr>
              <p:cNvPr id="2" name="Title 1">
                <a:extLst>
                  <a:ext uri="{FF2B5EF4-FFF2-40B4-BE49-F238E27FC236}">
                    <a16:creationId xmlns:a16="http://schemas.microsoft.com/office/drawing/2014/main" id="{423C5A46-A013-DB8E-4148-C3F7F6FAD450}"/>
                  </a:ext>
                </a:extLst>
              </p:cNvPr>
              <p:cNvSpPr>
                <a:spLocks noGrp="1" noRot="1" noChangeAspect="1" noMove="1" noResize="1" noEditPoints="1" noAdjustHandles="1" noChangeArrowheads="1" noChangeShapeType="1" noTextEdit="1"/>
              </p:cNvSpPr>
              <p:nvPr>
                <p:ph type="title" idx="4294967295"/>
              </p:nvPr>
            </p:nvSpPr>
            <p:spPr>
              <a:xfrm>
                <a:off x="89209" y="85377"/>
                <a:ext cx="10058400" cy="539091"/>
              </a:xfrm>
              <a:blipFill>
                <a:blip r:embed="rId2"/>
                <a:stretch>
                  <a:fillRect l="-1576" t="-21591" b="-38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C76356-6526-84B5-3072-DC5848C9FE5E}"/>
                  </a:ext>
                </a:extLst>
              </p:cNvPr>
              <p:cNvSpPr>
                <a:spLocks noGrp="1"/>
              </p:cNvSpPr>
              <p:nvPr>
                <p:ph idx="4294967295"/>
              </p:nvPr>
            </p:nvSpPr>
            <p:spPr>
              <a:xfrm>
                <a:off x="167268" y="624467"/>
                <a:ext cx="11519210" cy="5452948"/>
              </a:xfrm>
            </p:spPr>
            <p:txBody>
              <a:bodyPr>
                <a:normAutofit/>
              </a:bodyPr>
              <a:lstStyle/>
              <a:p>
                <a:pPr>
                  <a:spcBef>
                    <a:spcPts val="600"/>
                  </a:spcBef>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If, after log transforming </a:t>
                </a:r>
                <a:r>
                  <a:rPr lang="en-US" sz="2000" i="1" dirty="0">
                    <a:latin typeface="Calibri" panose="020F0502020204030204" pitchFamily="34" charset="0"/>
                    <a:ea typeface="Calibri" panose="020F0502020204030204" pitchFamily="34" charset="0"/>
                    <a:cs typeface="Calibri" panose="020F0502020204030204" pitchFamily="34" charset="0"/>
                  </a:rPr>
                  <a:t>Y</a:t>
                </a: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𝛽</m:t>
                        </m:r>
                      </m:e>
                      <m:sub>
                        <m:r>
                          <a:rPr lang="en-US" sz="2000" b="0" i="1" smtClean="0">
                            <a:solidFill>
                              <a:schemeClr val="tx1"/>
                            </a:solidFill>
                            <a:latin typeface="Cambria Math" panose="02040503050406030204" pitchFamily="18" charset="0"/>
                          </a:rPr>
                          <m:t>1</m:t>
                        </m:r>
                      </m:sub>
                    </m:sSub>
                  </m:oMath>
                </a14:m>
                <a:r>
                  <a:rPr lang="en-US" sz="2000" dirty="0">
                    <a:latin typeface="Calibri" panose="020F0502020204030204" pitchFamily="34" charset="0"/>
                    <a:ea typeface="Calibri" panose="020F0502020204030204" pitchFamily="34" charset="0"/>
                    <a:cs typeface="Calibri" panose="020F0502020204030204" pitchFamily="34" charset="0"/>
                  </a:rPr>
                  <a:t>=.05, then the proper interpretation is:</a:t>
                </a:r>
              </a:p>
              <a:p>
                <a:pPr marL="0" indent="0">
                  <a:spcBef>
                    <a:spcPts val="600"/>
                  </a:spcBef>
                  <a:spcAft>
                    <a:spcPts val="600"/>
                  </a:spcAft>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𝛽</m:t>
                              </m:r>
                            </m:e>
                            <m:sub>
                              <m:r>
                                <a:rPr lang="en-US" sz="2000" i="1">
                                  <a:latin typeface="Cambria Math" panose="02040503050406030204" pitchFamily="18" charset="0"/>
                                </a:rPr>
                                <m:t>1</m:t>
                              </m:r>
                            </m:sub>
                          </m:sSub>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.05</m:t>
                          </m:r>
                        </m:sup>
                      </m:sSup>
                      <m:r>
                        <a:rPr lang="en-US" sz="2000" b="0" i="1" dirty="0" smtClean="0">
                          <a:latin typeface="Cambria Math" panose="02040503050406030204" pitchFamily="18" charset="0"/>
                        </a:rPr>
                        <m:t>~1.051</m:t>
                      </m:r>
                    </m:oMath>
                  </m:oMathPara>
                </a14:m>
                <a:endParaRPr lang="en-US" sz="2000" dirty="0">
                  <a:latin typeface="Calibri" panose="020F0502020204030204" pitchFamily="34" charset="0"/>
                  <a:ea typeface="Calibri" panose="020F0502020204030204" pitchFamily="34" charset="0"/>
                  <a:cs typeface="Calibri" panose="020F0502020204030204" pitchFamily="34" charset="0"/>
                </a:endParaRPr>
              </a:p>
              <a:p>
                <a:pPr lvl="1">
                  <a:spcBef>
                    <a:spcPts val="600"/>
                  </a:spcBef>
                  <a:spcAft>
                    <a:spcPts val="600"/>
                  </a:spcAft>
                </a:pPr>
                <a:r>
                  <a:rPr lang="en-US" dirty="0">
                    <a:latin typeface="Calibri" panose="020F0502020204030204" pitchFamily="34" charset="0"/>
                    <a:ea typeface="Calibri" panose="020F0502020204030204" pitchFamily="34" charset="0"/>
                    <a:cs typeface="Calibri" panose="020F0502020204030204" pitchFamily="34" charset="0"/>
                  </a:rPr>
                  <a:t>This means that a 1-unit change in X results in a 5.1% increase in Y</a:t>
                </a:r>
              </a:p>
              <a:p>
                <a:pPr>
                  <a:spcBef>
                    <a:spcPts val="600"/>
                  </a:spcBef>
                  <a:spcAft>
                    <a:spcPts val="600"/>
                  </a:spcAft>
                </a:pPr>
                <a:r>
                  <a:rPr lang="en-US" sz="2000" dirty="0">
                    <a:latin typeface="Calibri" panose="020F0502020204030204" pitchFamily="34" charset="0"/>
                    <a:ea typeface="Calibri" panose="020F0502020204030204" pitchFamily="34" charset="0"/>
                    <a:cs typeface="Calibri" panose="020F0502020204030204" pitchFamily="34" charset="0"/>
                  </a:rPr>
                  <a:t>Now, assume that I took the square root:</a:t>
                </a:r>
              </a:p>
              <a:p>
                <a:pPr lvl="1">
                  <a:spcBef>
                    <a:spcPts val="600"/>
                  </a:spcBef>
                  <a:spcAft>
                    <a:spcPts val="600"/>
                  </a:spcAft>
                </a:pPr>
                <a:r>
                  <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Then: every unit increase in education increases income by (.05)</a:t>
                </a:r>
                <a:r>
                  <a:rPr lang="en-US" baseline="30000"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2</a:t>
                </a:r>
                <a:endParaRPr lang="en-US" dirty="0">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endParaRPr>
              </a:p>
              <a:p>
                <a:pPr>
                  <a:spcBef>
                    <a:spcPts val="600"/>
                  </a:spcBef>
                  <a:spcAft>
                    <a:spcPts val="600"/>
                  </a:spcAft>
                </a:pP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mc:Choice>
        <mc:Fallback>
          <p:sp>
            <p:nvSpPr>
              <p:cNvPr id="3" name="Content Placeholder 2">
                <a:extLst>
                  <a:ext uri="{FF2B5EF4-FFF2-40B4-BE49-F238E27FC236}">
                    <a16:creationId xmlns:a16="http://schemas.microsoft.com/office/drawing/2014/main" id="{9AC76356-6526-84B5-3072-DC5848C9FE5E}"/>
                  </a:ext>
                </a:extLst>
              </p:cNvPr>
              <p:cNvSpPr>
                <a:spLocks noGrp="1" noRot="1" noChangeAspect="1" noMove="1" noResize="1" noEditPoints="1" noAdjustHandles="1" noChangeArrowheads="1" noChangeShapeType="1" noTextEdit="1"/>
              </p:cNvSpPr>
              <p:nvPr>
                <p:ph idx="4294967295"/>
              </p:nvPr>
            </p:nvSpPr>
            <p:spPr>
              <a:xfrm>
                <a:off x="167268" y="624467"/>
                <a:ext cx="11519210" cy="5452948"/>
              </a:xfrm>
              <a:blipFill>
                <a:blip r:embed="rId3"/>
                <a:stretch>
                  <a:fillRect l="-476" t="-1117"/>
                </a:stretch>
              </a:blipFill>
            </p:spPr>
            <p:txBody>
              <a:bodyPr/>
              <a:lstStyle/>
              <a:p>
                <a:r>
                  <a:rPr lang="en-US">
                    <a:noFill/>
                  </a:rPr>
                  <a:t> </a:t>
                </a:r>
              </a:p>
            </p:txBody>
          </p:sp>
        </mc:Fallback>
      </mc:AlternateContent>
    </p:spTree>
    <p:extLst>
      <p:ext uri="{BB962C8B-B14F-4D97-AF65-F5344CB8AC3E}">
        <p14:creationId xmlns:p14="http://schemas.microsoft.com/office/powerpoint/2010/main" val="2922088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65AD-3284-44E1-A531-F86604FD793B}"/>
              </a:ext>
            </a:extLst>
          </p:cNvPr>
          <p:cNvSpPr>
            <a:spLocks noGrp="1"/>
          </p:cNvSpPr>
          <p:nvPr>
            <p:ph type="title" idx="4294967295"/>
          </p:nvPr>
        </p:nvSpPr>
        <p:spPr>
          <a:xfrm>
            <a:off x="103148" y="10318"/>
            <a:ext cx="11163300" cy="1093787"/>
          </a:xfrm>
        </p:spPr>
        <p:txBody>
          <a:bodyPr>
            <a:normAutofit/>
          </a:bodyPr>
          <a:lstStyle/>
          <a:p>
            <a:r>
              <a:rPr lang="en-US" sz="3600" dirty="0">
                <a:solidFill>
                  <a:schemeClr val="tx1"/>
                </a:solidFill>
                <a:latin typeface="Aptos Display" panose="020B0004020202020204" pitchFamily="34" charset="0"/>
              </a:rPr>
              <a:t>Example 3: Continuous Predictor with Controls</a:t>
            </a:r>
            <a:br>
              <a:rPr lang="en-US" sz="3600" dirty="0">
                <a:solidFill>
                  <a:schemeClr val="tx1"/>
                </a:solidFill>
                <a:latin typeface="Aptos Display" panose="020B0004020202020204" pitchFamily="34" charset="0"/>
              </a:rPr>
            </a:br>
            <a:r>
              <a:rPr lang="en-US" sz="2700" dirty="0">
                <a:solidFill>
                  <a:schemeClr val="tx1"/>
                </a:solidFill>
                <a:latin typeface="Aptos Display" panose="020B0004020202020204" pitchFamily="34" charset="0"/>
              </a:rPr>
              <a:t>Economic Stress Among Small Business Owners with Covariates</a:t>
            </a:r>
            <a:endParaRPr lang="en-US" sz="3600" dirty="0">
              <a:solidFill>
                <a:schemeClr val="tx1"/>
              </a:solidFill>
              <a:latin typeface="Aptos Display" panose="020B0004020202020204" pitchFamily="34" charset="0"/>
            </a:endParaRPr>
          </a:p>
        </p:txBody>
      </p:sp>
      <p:sp>
        <p:nvSpPr>
          <p:cNvPr id="3" name="Content Placeholder 2">
            <a:extLst>
              <a:ext uri="{FF2B5EF4-FFF2-40B4-BE49-F238E27FC236}">
                <a16:creationId xmlns:a16="http://schemas.microsoft.com/office/drawing/2014/main" id="{9AE23298-4E8F-4352-9779-446BB52E7195}"/>
              </a:ext>
            </a:extLst>
          </p:cNvPr>
          <p:cNvSpPr>
            <a:spLocks noGrp="1"/>
          </p:cNvSpPr>
          <p:nvPr>
            <p:ph idx="4294967295"/>
          </p:nvPr>
        </p:nvSpPr>
        <p:spPr>
          <a:xfrm>
            <a:off x="223024" y="1104106"/>
            <a:ext cx="10410825" cy="4649788"/>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Let’s add three covariates to the previous example exploring the mediating impact of </a:t>
            </a:r>
            <a:r>
              <a:rPr lang="en-US" sz="2000" i="1" dirty="0">
                <a:latin typeface="Calibri" panose="020F0502020204030204" pitchFamily="34" charset="0"/>
                <a:ea typeface="Calibri" panose="020F0502020204030204" pitchFamily="34" charset="0"/>
                <a:cs typeface="Calibri" panose="020F0502020204030204" pitchFamily="34" charset="0"/>
              </a:rPr>
              <a:t>affect</a:t>
            </a:r>
            <a:r>
              <a:rPr lang="en-US" sz="2000" dirty="0">
                <a:latin typeface="Calibri" panose="020F0502020204030204" pitchFamily="34" charset="0"/>
                <a:ea typeface="Calibri" panose="020F0502020204030204" pitchFamily="34" charset="0"/>
                <a:cs typeface="Calibri" panose="020F0502020204030204" pitchFamily="34" charset="0"/>
              </a:rPr>
              <a:t> on the relationship between </a:t>
            </a:r>
            <a:r>
              <a:rPr lang="en-US" sz="2000" i="1" dirty="0">
                <a:latin typeface="Calibri" panose="020F0502020204030204" pitchFamily="34" charset="0"/>
                <a:ea typeface="Calibri" panose="020F0502020204030204" pitchFamily="34" charset="0"/>
                <a:cs typeface="Calibri" panose="020F0502020204030204" pitchFamily="34" charset="0"/>
              </a:rPr>
              <a:t>economic stress </a:t>
            </a:r>
            <a:r>
              <a:rPr lang="en-US" sz="2000" dirty="0">
                <a:latin typeface="Calibri" panose="020F0502020204030204" pitchFamily="34" charset="0"/>
                <a:ea typeface="Calibri" panose="020F0502020204030204" pitchFamily="34" charset="0"/>
                <a:cs typeface="Calibri" panose="020F0502020204030204" pitchFamily="34" charset="0"/>
              </a:rPr>
              <a:t>and </a:t>
            </a:r>
            <a:r>
              <a:rPr lang="en-US" sz="2000" i="1" dirty="0">
                <a:latin typeface="Calibri" panose="020F0502020204030204" pitchFamily="34" charset="0"/>
                <a:ea typeface="Calibri" panose="020F0502020204030204" pitchFamily="34" charset="0"/>
                <a:cs typeface="Calibri" panose="020F0502020204030204" pitchFamily="34" charset="0"/>
              </a:rPr>
              <a:t>withdrawal tendency </a:t>
            </a:r>
            <a:r>
              <a:rPr lang="en-US" sz="2000" dirty="0">
                <a:latin typeface="Calibri" panose="020F0502020204030204" pitchFamily="34" charset="0"/>
                <a:ea typeface="Calibri" panose="020F0502020204030204" pitchFamily="34" charset="0"/>
                <a:cs typeface="Calibri" panose="020F0502020204030204" pitchFamily="34" charset="0"/>
              </a:rPr>
              <a:t>among business owners</a:t>
            </a:r>
          </a:p>
          <a:p>
            <a:pPr lvl="1"/>
            <a:r>
              <a:rPr lang="en-US" dirty="0">
                <a:latin typeface="Calibri" panose="020F0502020204030204" pitchFamily="34" charset="0"/>
                <a:ea typeface="Calibri" panose="020F0502020204030204" pitchFamily="34" charset="0"/>
                <a:cs typeface="Calibri" panose="020F0502020204030204" pitchFamily="34" charset="0"/>
              </a:rPr>
              <a:t>Here we add: sex (Hayes refers to it as gender), self-efficacy and company tenure</a:t>
            </a:r>
          </a:p>
          <a:p>
            <a:r>
              <a:rPr lang="en-US" sz="2000" dirty="0">
                <a:latin typeface="Calibri" panose="020F0502020204030204" pitchFamily="34" charset="0"/>
                <a:ea typeface="Calibri" panose="020F0502020204030204" pitchFamily="34" charset="0"/>
                <a:cs typeface="Calibri" panose="020F0502020204030204" pitchFamily="34" charset="0"/>
              </a:rPr>
              <a:t>Note: the theoretical and statistical model are the exact same for simple mediation without covariates but now our statistical model changes a bit. </a:t>
            </a:r>
            <a:r>
              <a:rPr lang="en-US" sz="2000" u="sng" dirty="0">
                <a:latin typeface="Calibri" panose="020F0502020204030204" pitchFamily="34" charset="0"/>
                <a:ea typeface="Calibri" panose="020F0502020204030204" pitchFamily="34" charset="0"/>
                <a:cs typeface="Calibri" panose="020F0502020204030204" pitchFamily="34" charset="0"/>
              </a:rPr>
              <a:t>What we might expect</a:t>
            </a:r>
          </a:p>
          <a:p>
            <a:pPr lvl="1"/>
            <a:r>
              <a:rPr lang="en-US" b="1" dirty="0">
                <a:latin typeface="Calibri" panose="020F0502020204030204" pitchFamily="34" charset="0"/>
                <a:ea typeface="Calibri" panose="020F0502020204030204" pitchFamily="34" charset="0"/>
                <a:cs typeface="Calibri" panose="020F0502020204030204" pitchFamily="34" charset="0"/>
              </a:rPr>
              <a:t>For self-efficacy (ESE)</a:t>
            </a:r>
            <a:r>
              <a:rPr lang="en-US" dirty="0">
                <a:latin typeface="Calibri" panose="020F0502020204030204" pitchFamily="34" charset="0"/>
                <a:ea typeface="Calibri" panose="020F0502020204030204" pitchFamily="34" charset="0"/>
                <a:cs typeface="Calibri" panose="020F0502020204030204" pitchFamily="34" charset="0"/>
              </a:rPr>
              <a:t>: People who feel relatively more confident in their abilities may tend to feel relatively less stress in general, perhaps are less prone to feeling negative and down about their business under any circumstances, and enjoy their jobs relatively more than people who are less confident.</a:t>
            </a:r>
          </a:p>
          <a:p>
            <a:pPr lvl="1"/>
            <a:r>
              <a:rPr lang="en-US" b="1" dirty="0">
                <a:latin typeface="Calibri" panose="020F0502020204030204" pitchFamily="34" charset="0"/>
                <a:ea typeface="Calibri" panose="020F0502020204030204" pitchFamily="34" charset="0"/>
                <a:cs typeface="Calibri" panose="020F0502020204030204" pitchFamily="34" charset="0"/>
              </a:rPr>
              <a:t>For tenure (TENURE): </a:t>
            </a:r>
            <a:r>
              <a:rPr lang="en-US" dirty="0">
                <a:latin typeface="Calibri" panose="020F0502020204030204" pitchFamily="34" charset="0"/>
                <a:ea typeface="Calibri" panose="020F0502020204030204" pitchFamily="34" charset="0"/>
                <a:cs typeface="Calibri" panose="020F0502020204030204" pitchFamily="34" charset="0"/>
              </a:rPr>
              <a:t>People who have been in business longer may tend to feel relative less stress due to their relative greater levels of experience handling negative situations (or they may feel more stress because they have more to lose)</a:t>
            </a:r>
          </a:p>
          <a:p>
            <a:pPr lvl="1"/>
            <a:r>
              <a:rPr lang="en-US" b="1" dirty="0">
                <a:latin typeface="Calibri" panose="020F0502020204030204" pitchFamily="34" charset="0"/>
                <a:ea typeface="Calibri" panose="020F0502020204030204" pitchFamily="34" charset="0"/>
                <a:cs typeface="Calibri" panose="020F0502020204030204" pitchFamily="34" charset="0"/>
              </a:rPr>
              <a:t>For SEX: </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Let’s run the model controlling for these effects on </a:t>
            </a:r>
            <a:r>
              <a:rPr lang="en-US" sz="2000" i="1" dirty="0">
                <a:latin typeface="Calibri" panose="020F0502020204030204" pitchFamily="34" charset="0"/>
                <a:ea typeface="Calibri" panose="020F0502020204030204" pitchFamily="34" charset="0"/>
                <a:cs typeface="Calibri" panose="020F0502020204030204" pitchFamily="34" charset="0"/>
              </a:rPr>
              <a:t>M</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i="1" dirty="0">
                <a:latin typeface="Calibri" panose="020F0502020204030204" pitchFamily="34" charset="0"/>
                <a:ea typeface="Calibri" panose="020F0502020204030204" pitchFamily="34" charset="0"/>
                <a:cs typeface="Calibri" panose="020F0502020204030204" pitchFamily="34" charset="0"/>
              </a:rPr>
              <a:t>Y</a:t>
            </a:r>
          </a:p>
        </p:txBody>
      </p:sp>
    </p:spTree>
    <p:extLst>
      <p:ext uri="{BB962C8B-B14F-4D97-AF65-F5344CB8AC3E}">
        <p14:creationId xmlns:p14="http://schemas.microsoft.com/office/powerpoint/2010/main" val="3559769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D4626709-2E89-4984-8532-AC24544E04A5}"/>
              </a:ext>
            </a:extLst>
          </p:cNvPr>
          <p:cNvPicPr>
            <a:picLocks noGrp="1" noChangeAspect="1"/>
          </p:cNvPicPr>
          <p:nvPr>
            <p:ph sz="quarter" idx="4294967295"/>
          </p:nvPr>
        </p:nvPicPr>
        <p:blipFill>
          <a:blip r:embed="rId2"/>
          <a:stretch>
            <a:fillRect/>
          </a:stretch>
        </p:blipFill>
        <p:spPr>
          <a:xfrm>
            <a:off x="5322219" y="50180"/>
            <a:ext cx="6781263" cy="4511559"/>
          </a:xfrm>
          <a:prstGeom prst="rect">
            <a:avLst/>
          </a:prstGeom>
        </p:spPr>
      </p:pic>
      <p:sp>
        <p:nvSpPr>
          <p:cNvPr id="6" name="Title 5">
            <a:extLst>
              <a:ext uri="{FF2B5EF4-FFF2-40B4-BE49-F238E27FC236}">
                <a16:creationId xmlns:a16="http://schemas.microsoft.com/office/drawing/2014/main" id="{0764A075-B4B3-49C2-A096-9E7ED7281516}"/>
              </a:ext>
            </a:extLst>
          </p:cNvPr>
          <p:cNvSpPr>
            <a:spLocks noGrp="1"/>
          </p:cNvSpPr>
          <p:nvPr>
            <p:ph type="title" idx="4294967295"/>
          </p:nvPr>
        </p:nvSpPr>
        <p:spPr>
          <a:xfrm>
            <a:off x="88518" y="-1205"/>
            <a:ext cx="10058400" cy="759370"/>
          </a:xfrm>
        </p:spPr>
        <p:txBody>
          <a:bodyPr>
            <a:normAutofit/>
          </a:bodyPr>
          <a:lstStyle/>
          <a:p>
            <a:r>
              <a:rPr lang="en-US" sz="3600" dirty="0">
                <a:solidFill>
                  <a:schemeClr val="tx1"/>
                </a:solidFill>
                <a:latin typeface="Aptos Display" panose="020B0004020202020204" pitchFamily="34" charset="0"/>
              </a:rPr>
              <a:t>Example 3,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D44CEE-7072-4969-944B-7177773DD6B0}"/>
                  </a:ext>
                </a:extLst>
              </p:cNvPr>
              <p:cNvSpPr>
                <a:spLocks noGrp="1"/>
              </p:cNvSpPr>
              <p:nvPr>
                <p:ph sz="half" idx="4294967295"/>
              </p:nvPr>
            </p:nvSpPr>
            <p:spPr>
              <a:xfrm>
                <a:off x="323385" y="974765"/>
                <a:ext cx="10247971" cy="3898318"/>
              </a:xfrm>
            </p:spPr>
            <p:txBody>
              <a:bodyPr>
                <a:normAutofit/>
              </a:bodyPr>
              <a:lstStyle/>
              <a:p>
                <a:r>
                  <a:rPr lang="en-US" i="1" dirty="0">
                    <a:latin typeface="Cambria Math" panose="02040503050406030204" pitchFamily="18" charset="0"/>
                  </a:rPr>
                  <a:t>Equation for the mediating effect</a:t>
                </a:r>
                <a:endParaRPr lang="en-US" b="0" i="1" dirty="0">
                  <a:latin typeface="Cambria Math" panose="02040503050406030204" pitchFamily="18" charset="0"/>
                </a:endParaRPr>
              </a:p>
              <a:p>
                <a:pPr marL="0" indent="0" algn="ct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𝑀</m:t>
                          </m:r>
                        </m:sub>
                      </m:sSub>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𝑞</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m:t>
                              </m:r>
                            </m:sub>
                          </m:sSub>
                          <m:sSub>
                            <m:sSubPr>
                              <m:ctrlPr>
                                <a:rPr lang="en-US" i="1">
                                  <a:latin typeface="Cambria Math" panose="02040503050406030204" pitchFamily="18" charset="0"/>
                                </a:rPr>
                              </m:ctrlPr>
                            </m:sSubPr>
                            <m:e>
                              <m:r>
                                <a:rPr lang="en-US" b="0" i="1" smtClean="0">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𝑀</m:t>
                          </m:r>
                        </m:sub>
                      </m:sSub>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=3</m:t>
                      </m:r>
                    </m:oMath>
                  </m:oMathPara>
                </a14:m>
                <a:endParaRPr lang="en-US" b="0" i="1" dirty="0">
                  <a:latin typeface="Cambria Math" panose="02040503050406030204" pitchFamily="18" charset="0"/>
                </a:endParaRPr>
              </a:p>
              <a:p>
                <a:pPr marL="0" indent="0" algn="ct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𝑀</m:t>
                          </m:r>
                        </m:sub>
                      </m:sSub>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3</m:t>
                          </m:r>
                        </m:sub>
                      </m:sSub>
                      <m:sSub>
                        <m:sSubPr>
                          <m:ctrlPr>
                            <a:rPr lang="en-US"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𝑀</m:t>
                          </m:r>
                        </m:sub>
                      </m:sSub>
                    </m:oMath>
                  </m:oMathPara>
                </a14:m>
                <a:endParaRPr lang="en-US" dirty="0"/>
              </a:p>
              <a:p>
                <a:endParaRPr lang="en-US" b="0" i="1" dirty="0">
                  <a:latin typeface="Cambria Math" panose="02040503050406030204" pitchFamily="18" charset="0"/>
                </a:endParaRPr>
              </a:p>
              <a:p>
                <a:r>
                  <a:rPr lang="en-US" b="0" i="1" dirty="0">
                    <a:latin typeface="Cambria Math" panose="02040503050406030204" pitchFamily="18" charset="0"/>
                  </a:rPr>
                  <a:t>Equation for the consequent</a:t>
                </a:r>
              </a:p>
              <a:p>
                <a:pPr marL="0" indent="0" algn="ctr">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𝑏𝑀</m:t>
                      </m:r>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𝑞</m:t>
                          </m:r>
                        </m:sup>
                        <m:e>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e>
                      </m:nary>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𝑌</m:t>
                          </m:r>
                        </m:sub>
                      </m:sSub>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𝑐</m:t>
                          </m:r>
                        </m:e>
                        <m:sup>
                          <m:r>
                            <a:rPr lang="en-US" b="0" i="1" smtClean="0">
                              <a:latin typeface="Cambria Math" panose="02040503050406030204" pitchFamily="18" charset="0"/>
                            </a:rPr>
                            <m:t>′</m:t>
                          </m:r>
                        </m:sup>
                      </m:sSup>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𝑏𝑀</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𝑔</m:t>
                          </m:r>
                        </m:e>
                        <m:sub>
                          <m:r>
                            <a:rPr lang="en-US" i="1">
                              <a:latin typeface="Cambria Math" panose="02040503050406030204" pitchFamily="18" charset="0"/>
                            </a:rPr>
                            <m:t>3</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3</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𝑌</m:t>
                          </m:r>
                        </m:sub>
                      </m:sSub>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6CD44CEE-7072-4969-944B-7177773DD6B0}"/>
                  </a:ext>
                </a:extLst>
              </p:cNvPr>
              <p:cNvSpPr>
                <a:spLocks noGrp="1" noRot="1" noChangeAspect="1" noMove="1" noResize="1" noEditPoints="1" noAdjustHandles="1" noChangeArrowheads="1" noChangeShapeType="1" noTextEdit="1"/>
              </p:cNvSpPr>
              <p:nvPr>
                <p:ph sz="half" idx="4294967295"/>
              </p:nvPr>
            </p:nvSpPr>
            <p:spPr>
              <a:xfrm>
                <a:off x="323385" y="974765"/>
                <a:ext cx="10247971" cy="3898318"/>
              </a:xfrm>
              <a:blipFill>
                <a:blip r:embed="rId3"/>
                <a:stretch>
                  <a:fillRect l="-654" t="-2034"/>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EB95F756-3626-4B41-B6F5-9A0DD92AF9D8}"/>
              </a:ext>
            </a:extLst>
          </p:cNvPr>
          <p:cNvSpPr>
            <a:spLocks noGrp="1"/>
          </p:cNvSpPr>
          <p:nvPr>
            <p:ph type="body" sz="quarter" idx="4294967295"/>
          </p:nvPr>
        </p:nvSpPr>
        <p:spPr>
          <a:xfrm>
            <a:off x="5907281" y="296970"/>
            <a:ext cx="4664075" cy="410016"/>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Statistical Model</a:t>
            </a:r>
          </a:p>
        </p:txBody>
      </p:sp>
      <p:sp>
        <p:nvSpPr>
          <p:cNvPr id="12" name="TextBox 11">
            <a:extLst>
              <a:ext uri="{FF2B5EF4-FFF2-40B4-BE49-F238E27FC236}">
                <a16:creationId xmlns:a16="http://schemas.microsoft.com/office/drawing/2014/main" id="{E1D8C91B-5D89-45BB-BF0E-696AA36E7FCF}"/>
              </a:ext>
            </a:extLst>
          </p:cNvPr>
          <p:cNvSpPr txBox="1"/>
          <p:nvPr/>
        </p:nvSpPr>
        <p:spPr>
          <a:xfrm>
            <a:off x="9097971" y="3505261"/>
            <a:ext cx="294676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 simple mediation model with q=3 antecedent X variables</a:t>
            </a:r>
          </a:p>
        </p:txBody>
      </p:sp>
    </p:spTree>
    <p:extLst>
      <p:ext uri="{BB962C8B-B14F-4D97-AF65-F5344CB8AC3E}">
        <p14:creationId xmlns:p14="http://schemas.microsoft.com/office/powerpoint/2010/main" val="81768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8D9B20-F924-4903-855D-E6E2EFEE0AC3}"/>
              </a:ext>
            </a:extLst>
          </p:cNvPr>
          <p:cNvSpPr>
            <a:spLocks noGrp="1"/>
          </p:cNvSpPr>
          <p:nvPr>
            <p:ph type="title" idx="4294967295"/>
          </p:nvPr>
        </p:nvSpPr>
        <p:spPr>
          <a:xfrm>
            <a:off x="0" y="-103884"/>
            <a:ext cx="10058400" cy="884237"/>
          </a:xfrm>
        </p:spPr>
        <p:txBody>
          <a:bodyPr>
            <a:normAutofit/>
          </a:bodyPr>
          <a:lstStyle/>
          <a:p>
            <a:r>
              <a:rPr lang="en-US" sz="3600" dirty="0">
                <a:solidFill>
                  <a:schemeClr val="tx1"/>
                </a:solidFill>
                <a:latin typeface="Aptos Display" panose="020B0004020202020204" pitchFamily="34" charset="0"/>
              </a:rPr>
              <a:t>Example 3: X on M</a:t>
            </a:r>
          </a:p>
        </p:txBody>
      </p:sp>
      <p:sp>
        <p:nvSpPr>
          <p:cNvPr id="8" name="Content Placeholder 7">
            <a:extLst>
              <a:ext uri="{FF2B5EF4-FFF2-40B4-BE49-F238E27FC236}">
                <a16:creationId xmlns:a16="http://schemas.microsoft.com/office/drawing/2014/main" id="{79B6C065-6CBC-47AA-AFBF-1C211DB15FB9}"/>
              </a:ext>
            </a:extLst>
          </p:cNvPr>
          <p:cNvSpPr>
            <a:spLocks noGrp="1"/>
          </p:cNvSpPr>
          <p:nvPr>
            <p:ph idx="4294967295"/>
          </p:nvPr>
        </p:nvSpPr>
        <p:spPr>
          <a:xfrm>
            <a:off x="245326" y="780353"/>
            <a:ext cx="10266363" cy="4541838"/>
          </a:xfrm>
        </p:spPr>
        <p:txBody>
          <a:bodyPr>
            <a:normAutofit fontScale="85000" lnSpcReduction="10000"/>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affect</a:t>
            </a: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.4039      .1631      .4452    12.5231     4.0000   257.0000      .0000</a:t>
            </a: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a:t>
            </a:r>
            <a:r>
              <a:rPr lang="fr-FR" sz="1800" b="1" i="0" u="sng" strike="noStrike" baseline="0" dirty="0">
                <a:solidFill>
                  <a:srgbClr val="000000"/>
                </a:solidFill>
                <a:latin typeface="Courier New" panose="02070309020205020404" pitchFamily="49" charset="0"/>
              </a:rPr>
              <a:t>(</a:t>
            </a:r>
            <a:r>
              <a:rPr lang="fr-FR" sz="1800" b="1" i="0" u="sng" strike="noStrike" baseline="0" dirty="0" err="1">
                <a:solidFill>
                  <a:srgbClr val="000000"/>
                </a:solidFill>
                <a:latin typeface="Courier New" panose="02070309020205020404" pitchFamily="49" charset="0"/>
              </a:rPr>
              <a:t>iM</a:t>
            </a:r>
            <a:r>
              <a:rPr lang="fr-FR" sz="1800" b="1" i="0" u="sng" strike="noStrike" baseline="0" dirty="0">
                <a:solidFill>
                  <a:srgbClr val="000000"/>
                </a:solidFill>
                <a:latin typeface="Courier New" panose="02070309020205020404" pitchFamily="49" charset="0"/>
              </a:rPr>
              <a:t>)</a:t>
            </a:r>
            <a:r>
              <a:rPr lang="fr-FR" sz="1800" b="0" i="0" u="none" strike="noStrike" baseline="0" dirty="0">
                <a:solidFill>
                  <a:srgbClr val="000000"/>
                </a:solidFill>
                <a:latin typeface="Courier New" panose="02070309020205020404" pitchFamily="49" charset="0"/>
              </a:rPr>
              <a:t>     1.7855      .3077     5.8033      .0000     1.1796     2.3914</a:t>
            </a:r>
          </a:p>
          <a:p>
            <a:pPr marL="0" indent="0">
              <a:buNone/>
            </a:pPr>
            <a:r>
              <a:rPr lang="en-US" sz="1800" b="0" i="0" u="none" strike="noStrike" baseline="0" dirty="0" err="1">
                <a:solidFill>
                  <a:srgbClr val="000000"/>
                </a:solidFill>
                <a:latin typeface="Courier New" panose="02070309020205020404" pitchFamily="49" charset="0"/>
              </a:rPr>
              <a:t>estress</a:t>
            </a:r>
            <a:r>
              <a:rPr lang="en-US" sz="1800" b="0" i="0" u="none" strike="noStrike" baseline="0" dirty="0">
                <a:solidFill>
                  <a:srgbClr val="000000"/>
                </a:solidFill>
                <a:latin typeface="Courier New" panose="02070309020205020404" pitchFamily="49" charset="0"/>
              </a:rPr>
              <a:t>(</a:t>
            </a:r>
            <a:r>
              <a:rPr lang="en-US" sz="1800" b="1" i="0" u="none" strike="noStrike" baseline="0" dirty="0">
                <a:solidFill>
                  <a:srgbClr val="000000"/>
                </a:solidFill>
                <a:latin typeface="Courier New" panose="02070309020205020404" pitchFamily="49" charset="0"/>
              </a:rPr>
              <a:t>a</a:t>
            </a:r>
            <a:r>
              <a:rPr lang="en-US" sz="1800" b="0" i="0" u="none" strike="noStrike" baseline="0" dirty="0">
                <a:solidFill>
                  <a:srgbClr val="000000"/>
                </a:solidFill>
                <a:latin typeface="Courier New" panose="02070309020205020404" pitchFamily="49" charset="0"/>
              </a:rPr>
              <a:t>)        .1593      .0297     5.3612      .0000      .1008      .2179</a:t>
            </a:r>
          </a:p>
          <a:p>
            <a:pPr marL="0" indent="0">
              <a:buNone/>
            </a:pPr>
            <a:r>
              <a:rPr lang="es-ES" sz="1800" b="0" i="0" u="none" strike="noStrike" baseline="0" dirty="0">
                <a:solidFill>
                  <a:srgbClr val="000000"/>
                </a:solidFill>
                <a:latin typeface="Courier New" panose="02070309020205020404" pitchFamily="49" charset="0"/>
              </a:rPr>
              <a:t>Ese(</a:t>
            </a:r>
            <a:r>
              <a:rPr lang="es-ES" sz="1800" b="1" i="0" u="none" strike="noStrike" baseline="0" dirty="0">
                <a:solidFill>
                  <a:srgbClr val="000000"/>
                </a:solidFill>
                <a:latin typeface="Courier New" panose="02070309020205020404" pitchFamily="49" charset="0"/>
              </a:rPr>
              <a:t>f1</a:t>
            </a:r>
            <a:r>
              <a:rPr lang="es-ES" sz="1800" b="0" i="0" u="none" strike="noStrike" baseline="0" dirty="0">
                <a:solidFill>
                  <a:srgbClr val="000000"/>
                </a:solidFill>
                <a:latin typeface="Courier New" panose="02070309020205020404" pitchFamily="49" charset="0"/>
              </a:rPr>
              <a:t>)          -.1549      .0444    -3.4892      .0006     -.2423     -.0675</a:t>
            </a:r>
          </a:p>
          <a:p>
            <a:pPr marL="0" indent="0">
              <a:buNone/>
            </a:pPr>
            <a:r>
              <a:rPr lang="sv-SE" sz="1800" dirty="0">
                <a:solidFill>
                  <a:srgbClr val="000000"/>
                </a:solidFill>
                <a:latin typeface="Courier New" panose="02070309020205020404" pitchFamily="49" charset="0"/>
              </a:rPr>
              <a:t>s</a:t>
            </a:r>
            <a:r>
              <a:rPr lang="sv-SE" sz="1800" b="0" i="0" u="none" strike="noStrike" baseline="0" dirty="0">
                <a:solidFill>
                  <a:srgbClr val="000000"/>
                </a:solidFill>
                <a:latin typeface="Courier New" panose="02070309020205020404" pitchFamily="49" charset="0"/>
              </a:rPr>
              <a:t>ex(</a:t>
            </a:r>
            <a:r>
              <a:rPr lang="sv-SE" sz="1800" b="1" i="0" u="none" strike="noStrike" baseline="0" dirty="0">
                <a:solidFill>
                  <a:srgbClr val="000000"/>
                </a:solidFill>
                <a:latin typeface="Courier New" panose="02070309020205020404" pitchFamily="49" charset="0"/>
              </a:rPr>
              <a:t>f2</a:t>
            </a:r>
            <a:r>
              <a:rPr lang="sv-SE" sz="1800" b="0" i="0" u="none" strike="noStrike" baseline="0" dirty="0">
                <a:solidFill>
                  <a:srgbClr val="000000"/>
                </a:solidFill>
                <a:latin typeface="Courier New" panose="02070309020205020404" pitchFamily="49" charset="0"/>
              </a:rPr>
              <a:t>)           .0148      .0857      .1726      .8631     -.1540      .1836</a:t>
            </a:r>
          </a:p>
          <a:p>
            <a:pPr marL="0" indent="0">
              <a:buNone/>
            </a:pPr>
            <a:r>
              <a:rPr lang="fr-FR" sz="1800" b="0" i="0" u="none" strike="noStrike" baseline="0" dirty="0">
                <a:solidFill>
                  <a:srgbClr val="000000"/>
                </a:solidFill>
                <a:latin typeface="Courier New" panose="02070309020205020404" pitchFamily="49" charset="0"/>
              </a:rPr>
              <a:t>tenure(</a:t>
            </a:r>
            <a:r>
              <a:rPr lang="fr-FR" sz="1800" b="1" i="0" u="none" strike="noStrike" baseline="0" dirty="0">
                <a:solidFill>
                  <a:srgbClr val="000000"/>
                </a:solidFill>
                <a:latin typeface="Courier New" panose="02070309020205020404" pitchFamily="49" charset="0"/>
              </a:rPr>
              <a:t>f3</a:t>
            </a:r>
            <a:r>
              <a:rPr lang="fr-FR" sz="1800" b="0" i="0" u="none" strike="noStrike" baseline="0" dirty="0">
                <a:solidFill>
                  <a:srgbClr val="000000"/>
                </a:solidFill>
                <a:latin typeface="Courier New" panose="02070309020205020404" pitchFamily="49" charset="0"/>
              </a:rPr>
              <a:t>)       -.0108      .0063    -1.7227      .0861     -.0232      .0016</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Tree>
    <p:extLst>
      <p:ext uri="{BB962C8B-B14F-4D97-AF65-F5344CB8AC3E}">
        <p14:creationId xmlns:p14="http://schemas.microsoft.com/office/powerpoint/2010/main" val="160805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1796-6826-486E-9F83-1E786C172932}"/>
              </a:ext>
            </a:extLst>
          </p:cNvPr>
          <p:cNvSpPr>
            <a:spLocks noGrp="1"/>
          </p:cNvSpPr>
          <p:nvPr>
            <p:ph type="title" idx="4294967295"/>
          </p:nvPr>
        </p:nvSpPr>
        <p:spPr>
          <a:xfrm>
            <a:off x="156117" y="66985"/>
            <a:ext cx="10058400" cy="728662"/>
          </a:xfrm>
        </p:spPr>
        <p:txBody>
          <a:bodyPr>
            <a:normAutofit/>
          </a:bodyPr>
          <a:lstStyle/>
          <a:p>
            <a:r>
              <a:rPr lang="en-US" sz="3600" dirty="0">
                <a:solidFill>
                  <a:schemeClr val="tx1"/>
                </a:solidFill>
                <a:latin typeface="Aptos Display" panose="020B0004020202020204" pitchFamily="34" charset="0"/>
              </a:rPr>
              <a:t>Example 3: M on Y</a:t>
            </a:r>
          </a:p>
        </p:txBody>
      </p:sp>
      <p:sp>
        <p:nvSpPr>
          <p:cNvPr id="3" name="Content Placeholder 2">
            <a:extLst>
              <a:ext uri="{FF2B5EF4-FFF2-40B4-BE49-F238E27FC236}">
                <a16:creationId xmlns:a16="http://schemas.microsoft.com/office/drawing/2014/main" id="{0FE9F09D-4FAA-4D52-8D0E-3AC56C49B28C}"/>
              </a:ext>
            </a:extLst>
          </p:cNvPr>
          <p:cNvSpPr>
            <a:spLocks noGrp="1"/>
          </p:cNvSpPr>
          <p:nvPr>
            <p:ph idx="4294967295"/>
          </p:nvPr>
        </p:nvSpPr>
        <p:spPr>
          <a:xfrm>
            <a:off x="323385" y="981385"/>
            <a:ext cx="10537825" cy="4603750"/>
          </a:xfrm>
        </p:spPr>
        <p:txBody>
          <a:bodyPr>
            <a:normAutofit fontScale="92500" lnSpcReduction="20000"/>
          </a:bodyPr>
          <a:lstStyle/>
          <a:p>
            <a:pPr marL="0" indent="0">
              <a:buNone/>
            </a:pPr>
            <a:r>
              <a:rPr lang="en-US" sz="1800" b="0" i="0" u="none" strike="noStrike" baseline="0" dirty="0">
                <a:solidFill>
                  <a:srgbClr val="000000"/>
                </a:solidFill>
                <a:latin typeface="Courier New" panose="02070309020205020404" pitchFamily="49" charset="0"/>
              </a:rPr>
              <a:t>OUTCOME VARIABLE:</a:t>
            </a:r>
          </a:p>
          <a:p>
            <a:pPr marL="0" indent="0">
              <a:buNone/>
            </a:pPr>
            <a:r>
              <a:rPr lang="en-US" sz="1800" b="0" i="0" u="none" strike="noStrike" baseline="0" dirty="0">
                <a:solidFill>
                  <a:srgbClr val="000000"/>
                </a:solidFill>
                <a:latin typeface="Courier New" panose="02070309020205020404" pitchFamily="49" charset="0"/>
              </a:rPr>
              <a:t> withdraw</a:t>
            </a:r>
          </a:p>
          <a:p>
            <a:pPr marL="0" indent="0">
              <a:buNone/>
            </a:pPr>
            <a:r>
              <a:rPr lang="en-US" sz="1800" b="0" i="0" u="none" strike="noStrike" baseline="0" dirty="0">
                <a:solidFill>
                  <a:srgbClr val="000000"/>
                </a:solidFill>
                <a:latin typeface="Courier New" panose="02070309020205020404" pitchFamily="49" charset="0"/>
              </a:rPr>
              <a:t>Model Summary</a:t>
            </a:r>
          </a:p>
          <a:p>
            <a:pPr marL="0" indent="0">
              <a:buNone/>
            </a:pPr>
            <a:r>
              <a:rPr lang="pt-BR" sz="1800" b="0" i="0" u="none" strike="noStrike" baseline="0" dirty="0">
                <a:solidFill>
                  <a:srgbClr val="000000"/>
                </a:solidFill>
                <a:latin typeface="Courier New" panose="02070309020205020404" pitchFamily="49" charset="0"/>
              </a:rPr>
              <a:t>          R       R-sq        MSE          F        df1        df2          p</a:t>
            </a:r>
          </a:p>
          <a:p>
            <a:pPr marL="0" indent="0">
              <a:buNone/>
            </a:pPr>
            <a:r>
              <a:rPr lang="en-US" sz="1800" b="0" i="0" u="none" strike="noStrike" baseline="0" dirty="0">
                <a:solidFill>
                  <a:srgbClr val="000000"/>
                </a:solidFill>
                <a:latin typeface="Courier New" panose="02070309020205020404" pitchFamily="49" charset="0"/>
              </a:rPr>
              <a:t>      .4539      .2060     1.2586    13.2824     5.0000   256.0000      .0000</a:t>
            </a:r>
          </a:p>
          <a:p>
            <a:pPr marL="0" indent="0">
              <a:buNone/>
            </a:pPr>
            <a:r>
              <a:rPr lang="en-US" sz="1800" b="0" i="0" u="none" strike="noStrike" baseline="0" dirty="0">
                <a:solidFill>
                  <a:srgbClr val="000000"/>
                </a:solidFill>
                <a:latin typeface="Courier New" panose="02070309020205020404" pitchFamily="49" charset="0"/>
              </a:rPr>
              <a:t>Model</a:t>
            </a:r>
          </a:p>
          <a:p>
            <a:pPr marL="0" indent="0">
              <a:buNone/>
            </a:pP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coeff</a:t>
            </a:r>
            <a:r>
              <a:rPr lang="en-US" sz="1800" b="0" i="0" u="none" strike="noStrike" baseline="0" dirty="0">
                <a:solidFill>
                  <a:srgbClr val="000000"/>
                </a:solidFill>
                <a:latin typeface="Courier New" panose="02070309020205020404" pitchFamily="49" charset="0"/>
              </a:rPr>
              <a:t>         se          t          p       LLCI       ULCI</a:t>
            </a:r>
          </a:p>
          <a:p>
            <a:pPr marL="0" indent="0">
              <a:buNone/>
            </a:pPr>
            <a:r>
              <a:rPr lang="fr-FR" sz="1800" b="0" i="0" u="none" strike="noStrike" baseline="0" dirty="0">
                <a:solidFill>
                  <a:srgbClr val="000000"/>
                </a:solidFill>
                <a:latin typeface="Courier New" panose="02070309020205020404" pitchFamily="49" charset="0"/>
              </a:rPr>
              <a:t>constant (</a:t>
            </a:r>
            <a:r>
              <a:rPr lang="fr-FR" sz="1800" b="1" i="0" u="none" strike="noStrike" baseline="0" dirty="0" err="1">
                <a:solidFill>
                  <a:srgbClr val="000000"/>
                </a:solidFill>
                <a:latin typeface="Courier New" panose="02070309020205020404" pitchFamily="49" charset="0"/>
              </a:rPr>
              <a:t>iY</a:t>
            </a:r>
            <a:r>
              <a:rPr lang="fr-FR" sz="1800" b="0" i="0" u="none" strike="noStrike" baseline="0" dirty="0">
                <a:solidFill>
                  <a:srgbClr val="000000"/>
                </a:solidFill>
                <a:latin typeface="Courier New" panose="02070309020205020404" pitchFamily="49" charset="0"/>
              </a:rPr>
              <a:t>)    2.7461      .5502     4.9913      .0000     1.6626     3.8295</a:t>
            </a:r>
          </a:p>
          <a:p>
            <a:pPr marL="0" indent="0">
              <a:buNone/>
            </a:pPr>
            <a:r>
              <a:rPr lang="en-US" sz="1800" dirty="0" err="1">
                <a:solidFill>
                  <a:srgbClr val="000000"/>
                </a:solidFill>
                <a:latin typeface="Courier New" panose="02070309020205020404" pitchFamily="49" charset="0"/>
              </a:rPr>
              <a:t>e</a:t>
            </a:r>
            <a:r>
              <a:rPr lang="en-US" sz="1800" b="0" i="0" u="none" strike="noStrike" baseline="0" dirty="0" err="1">
                <a:solidFill>
                  <a:srgbClr val="000000"/>
                </a:solidFill>
                <a:latin typeface="Courier New" panose="02070309020205020404" pitchFamily="49" charset="0"/>
              </a:rPr>
              <a:t>stress</a:t>
            </a:r>
            <a:r>
              <a:rPr lang="en-US" sz="1800" b="0" i="0" u="none" strike="noStrike" baseline="0" dirty="0">
                <a:solidFill>
                  <a:srgbClr val="000000"/>
                </a:solidFill>
                <a:latin typeface="Courier New" panose="02070309020205020404" pitchFamily="49" charset="0"/>
              </a:rPr>
              <a:t>(</a:t>
            </a:r>
            <a:r>
              <a:rPr lang="en-US" sz="1800" b="1" i="0" u="none" strike="noStrike" baseline="0" dirty="0">
                <a:solidFill>
                  <a:srgbClr val="000000"/>
                </a:solidFill>
                <a:latin typeface="Courier New" panose="02070309020205020404" pitchFamily="49" charset="0"/>
              </a:rPr>
              <a:t>c’</a:t>
            </a:r>
            <a:r>
              <a:rPr lang="en-US" sz="1800" b="0" i="0" u="none" strike="noStrike" baseline="0" dirty="0">
                <a:solidFill>
                  <a:srgbClr val="000000"/>
                </a:solidFill>
                <a:latin typeface="Courier New" panose="02070309020205020404" pitchFamily="49" charset="0"/>
              </a:rPr>
              <a:t>)      -.0935      .0527    -1.7751      .0771     -.1973      .0102</a:t>
            </a:r>
          </a:p>
          <a:p>
            <a:pPr marL="0" indent="0">
              <a:buNone/>
            </a:pPr>
            <a:r>
              <a:rPr lang="en-US" sz="1800" dirty="0">
                <a:solidFill>
                  <a:srgbClr val="000000"/>
                </a:solidFill>
                <a:latin typeface="Courier New" panose="02070309020205020404" pitchFamily="49" charset="0"/>
              </a:rPr>
              <a:t>a</a:t>
            </a:r>
            <a:r>
              <a:rPr lang="en-US" sz="1800" b="0" i="0" u="none" strike="noStrike" baseline="0" dirty="0">
                <a:solidFill>
                  <a:srgbClr val="000000"/>
                </a:solidFill>
                <a:latin typeface="Courier New" panose="02070309020205020404" pitchFamily="49" charset="0"/>
              </a:rPr>
              <a:t>ffect(</a:t>
            </a:r>
            <a:r>
              <a:rPr lang="en-US" sz="1800" b="1" i="0" u="none" strike="noStrike" baseline="0" dirty="0">
                <a:solidFill>
                  <a:srgbClr val="000000"/>
                </a:solidFill>
                <a:latin typeface="Courier New" panose="02070309020205020404" pitchFamily="49" charset="0"/>
              </a:rPr>
              <a:t>b</a:t>
            </a:r>
            <a:r>
              <a:rPr lang="en-US" sz="1800" b="0" i="0" u="none" strike="noStrike" baseline="0" dirty="0">
                <a:solidFill>
                  <a:srgbClr val="000000"/>
                </a:solidFill>
                <a:latin typeface="Courier New" panose="02070309020205020404" pitchFamily="49" charset="0"/>
              </a:rPr>
              <a:t>)         .7071      .1049     6.7420      .0000      .5006      .9137</a:t>
            </a:r>
          </a:p>
          <a:p>
            <a:pPr marL="0" indent="0">
              <a:buNone/>
            </a:pPr>
            <a:r>
              <a:rPr lang="es-ES" sz="1800" dirty="0">
                <a:solidFill>
                  <a:srgbClr val="000000"/>
                </a:solidFill>
                <a:latin typeface="Courier New" panose="02070309020205020404" pitchFamily="49" charset="0"/>
              </a:rPr>
              <a:t>e</a:t>
            </a:r>
            <a:r>
              <a:rPr lang="es-ES" sz="1800" b="0" i="0" u="none" strike="noStrike" baseline="0" dirty="0">
                <a:solidFill>
                  <a:srgbClr val="000000"/>
                </a:solidFill>
                <a:latin typeface="Courier New" panose="02070309020205020404" pitchFamily="49" charset="0"/>
              </a:rPr>
              <a:t>se(</a:t>
            </a:r>
            <a:r>
              <a:rPr lang="es-ES" sz="1800" b="1" i="0" u="none" strike="noStrike" baseline="0" dirty="0">
                <a:solidFill>
                  <a:srgbClr val="000000"/>
                </a:solidFill>
                <a:latin typeface="Courier New" panose="02070309020205020404" pitchFamily="49" charset="0"/>
              </a:rPr>
              <a:t>g1</a:t>
            </a:r>
            <a:r>
              <a:rPr lang="es-ES" sz="1800" b="0" i="0" u="none" strike="noStrike" baseline="0" dirty="0">
                <a:solidFill>
                  <a:srgbClr val="000000"/>
                </a:solidFill>
                <a:latin typeface="Courier New" panose="02070309020205020404" pitchFamily="49" charset="0"/>
              </a:rPr>
              <a:t>)          -.2121      .0764    -2.7769      .0059     -.3625     -.0617</a:t>
            </a:r>
          </a:p>
          <a:p>
            <a:pPr marL="0" indent="0">
              <a:buNone/>
            </a:pPr>
            <a:r>
              <a:rPr lang="sv-SE" sz="1800" dirty="0">
                <a:solidFill>
                  <a:srgbClr val="000000"/>
                </a:solidFill>
                <a:latin typeface="Courier New" panose="02070309020205020404" pitchFamily="49" charset="0"/>
              </a:rPr>
              <a:t>s</a:t>
            </a:r>
            <a:r>
              <a:rPr lang="sv-SE" sz="1800" b="0" i="0" u="none" strike="noStrike" baseline="0" dirty="0">
                <a:solidFill>
                  <a:srgbClr val="000000"/>
                </a:solidFill>
                <a:latin typeface="Courier New" panose="02070309020205020404" pitchFamily="49" charset="0"/>
              </a:rPr>
              <a:t>ex(</a:t>
            </a:r>
            <a:r>
              <a:rPr lang="sv-SE" sz="1800" b="1" i="0" u="none" strike="noStrike" baseline="0" dirty="0">
                <a:solidFill>
                  <a:srgbClr val="000000"/>
                </a:solidFill>
                <a:latin typeface="Courier New" panose="02070309020205020404" pitchFamily="49" charset="0"/>
              </a:rPr>
              <a:t>g2</a:t>
            </a:r>
            <a:r>
              <a:rPr lang="sv-SE" sz="1800" b="0" i="0" u="none" strike="noStrike" baseline="0" dirty="0">
                <a:solidFill>
                  <a:srgbClr val="000000"/>
                </a:solidFill>
                <a:latin typeface="Courier New" panose="02070309020205020404" pitchFamily="49" charset="0"/>
              </a:rPr>
              <a:t>)           .1274      .1441      .8838      .3776     -.1565      .4112</a:t>
            </a:r>
          </a:p>
          <a:p>
            <a:pPr marL="0" indent="0">
              <a:buNone/>
            </a:pPr>
            <a:r>
              <a:rPr lang="fr-FR" sz="1800" dirty="0">
                <a:solidFill>
                  <a:srgbClr val="000000"/>
                </a:solidFill>
                <a:latin typeface="Courier New" panose="02070309020205020404" pitchFamily="49" charset="0"/>
              </a:rPr>
              <a:t>t</a:t>
            </a:r>
            <a:r>
              <a:rPr lang="fr-FR" sz="1800" b="0" i="0" u="none" strike="noStrike" baseline="0" dirty="0">
                <a:solidFill>
                  <a:srgbClr val="000000"/>
                </a:solidFill>
                <a:latin typeface="Courier New" panose="02070309020205020404" pitchFamily="49" charset="0"/>
              </a:rPr>
              <a:t>enure(</a:t>
            </a:r>
            <a:r>
              <a:rPr lang="fr-FR" sz="1800" b="1" i="0" u="none" strike="noStrike" baseline="0" dirty="0">
                <a:solidFill>
                  <a:srgbClr val="000000"/>
                </a:solidFill>
                <a:latin typeface="Courier New" panose="02070309020205020404" pitchFamily="49" charset="0"/>
              </a:rPr>
              <a:t>g3</a:t>
            </a:r>
            <a:r>
              <a:rPr lang="fr-FR" sz="1800" b="0" i="0" u="none" strike="noStrike" baseline="0" dirty="0">
                <a:solidFill>
                  <a:srgbClr val="000000"/>
                </a:solidFill>
                <a:latin typeface="Courier New" panose="02070309020205020404" pitchFamily="49" charset="0"/>
              </a:rPr>
              <a:t>)       -.0021      .0106     -.1940      .8463     -.0230      .0189</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Tree>
    <p:extLst>
      <p:ext uri="{BB962C8B-B14F-4D97-AF65-F5344CB8AC3E}">
        <p14:creationId xmlns:p14="http://schemas.microsoft.com/office/powerpoint/2010/main" val="108244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0151-C174-40FD-87BE-3C7A3EFD2B9B}"/>
              </a:ext>
            </a:extLst>
          </p:cNvPr>
          <p:cNvSpPr>
            <a:spLocks noGrp="1"/>
          </p:cNvSpPr>
          <p:nvPr>
            <p:ph type="title" idx="4294967295"/>
          </p:nvPr>
        </p:nvSpPr>
        <p:spPr>
          <a:xfrm>
            <a:off x="0" y="0"/>
            <a:ext cx="10058400" cy="706359"/>
          </a:xfrm>
        </p:spPr>
        <p:txBody>
          <a:bodyPr>
            <a:normAutofit/>
          </a:bodyPr>
          <a:lstStyle/>
          <a:p>
            <a:r>
              <a:rPr lang="en-US" sz="3600" dirty="0">
                <a:solidFill>
                  <a:schemeClr val="tx1"/>
                </a:solidFill>
                <a:latin typeface="Aptos Display" panose="020B0004020202020204" pitchFamily="34" charset="0"/>
              </a:rPr>
              <a:t>Example 3: Indirect Effect</a:t>
            </a:r>
          </a:p>
        </p:txBody>
      </p:sp>
      <p:sp>
        <p:nvSpPr>
          <p:cNvPr id="3" name="Content Placeholder 2">
            <a:extLst>
              <a:ext uri="{FF2B5EF4-FFF2-40B4-BE49-F238E27FC236}">
                <a16:creationId xmlns:a16="http://schemas.microsoft.com/office/drawing/2014/main" id="{A44AF994-4620-434C-8652-E7B5EEFFF97A}"/>
              </a:ext>
            </a:extLst>
          </p:cNvPr>
          <p:cNvSpPr>
            <a:spLocks noGrp="1"/>
          </p:cNvSpPr>
          <p:nvPr>
            <p:ph idx="4294967295"/>
          </p:nvPr>
        </p:nvSpPr>
        <p:spPr>
          <a:xfrm>
            <a:off x="133815" y="762344"/>
            <a:ext cx="10271125" cy="4081463"/>
          </a:xfrm>
        </p:spPr>
        <p:txBody>
          <a:bodyPr>
            <a:normAutofit lnSpcReduction="10000"/>
          </a:bodyPr>
          <a:lstStyle/>
          <a:p>
            <a:pPr marL="0" indent="0">
              <a:buNone/>
            </a:pPr>
            <a:r>
              <a:rPr lang="en-US" sz="1800" b="0" i="0" u="none" strike="noStrike" baseline="0" dirty="0">
                <a:solidFill>
                  <a:srgbClr val="000000"/>
                </a:solidFill>
                <a:latin typeface="Courier New" panose="02070309020205020404" pitchFamily="49" charset="0"/>
              </a:rPr>
              <a:t>Total effect of X on Y</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none" strike="noStrike" baseline="0" dirty="0">
                <a:solidFill>
                  <a:srgbClr val="000000"/>
                </a:solidFill>
                <a:latin typeface="Courier New" panose="02070309020205020404" pitchFamily="49" charset="0"/>
              </a:rPr>
              <a:t>      .0191      .0541      .3535      .7240     -.0874      .1257</a:t>
            </a:r>
          </a:p>
          <a:p>
            <a:pPr marL="0" indent="0">
              <a:buNone/>
            </a:pPr>
            <a:r>
              <a:rPr lang="en-US" sz="1800" b="0" i="0" u="none" strike="noStrike" baseline="0" dirty="0">
                <a:solidFill>
                  <a:srgbClr val="000000"/>
                </a:solidFill>
                <a:latin typeface="Courier New" panose="02070309020205020404" pitchFamily="49" charset="0"/>
              </a:rPr>
              <a:t>  </a:t>
            </a:r>
          </a:p>
          <a:p>
            <a:pPr marL="0" indent="0">
              <a:buNone/>
            </a:pPr>
            <a:r>
              <a:rPr lang="en-US" sz="1800" b="0" i="0" u="none" strike="noStrike" baseline="0" dirty="0">
                <a:solidFill>
                  <a:srgbClr val="000000"/>
                </a:solidFill>
                <a:latin typeface="Courier New" panose="02070309020205020404" pitchFamily="49" charset="0"/>
              </a:rPr>
              <a:t>Direct effect of X on Y</a:t>
            </a:r>
          </a:p>
          <a:p>
            <a:pPr marL="0" indent="0">
              <a:buNone/>
            </a:pPr>
            <a:r>
              <a:rPr lang="fr-FR" sz="1800" b="0" i="0" u="none" strike="noStrike" baseline="0" dirty="0">
                <a:solidFill>
                  <a:srgbClr val="000000"/>
                </a:solidFill>
                <a:latin typeface="Courier New" panose="02070309020205020404" pitchFamily="49" charset="0"/>
              </a:rPr>
              <a:t>     </a:t>
            </a:r>
            <a:r>
              <a:rPr lang="fr-FR" sz="1800" b="0" i="0" u="none" strike="noStrike" baseline="0" dirty="0" err="1">
                <a:solidFill>
                  <a:srgbClr val="000000"/>
                </a:solidFill>
                <a:latin typeface="Courier New" panose="02070309020205020404" pitchFamily="49" charset="0"/>
              </a:rPr>
              <a:t>Effect</a:t>
            </a:r>
            <a:r>
              <a:rPr lang="fr-FR" sz="1800" b="0" i="0" u="none" strike="noStrike" baseline="0" dirty="0">
                <a:solidFill>
                  <a:srgbClr val="000000"/>
                </a:solidFill>
                <a:latin typeface="Courier New" panose="02070309020205020404" pitchFamily="49" charset="0"/>
              </a:rPr>
              <a:t>         se          t          p       LLCI       ULCI</a:t>
            </a:r>
          </a:p>
          <a:p>
            <a:pPr marL="0" indent="0">
              <a:buNone/>
            </a:pPr>
            <a:r>
              <a:rPr lang="en-US" sz="1800" b="0" i="0" u="none" strike="noStrike" baseline="0" dirty="0">
                <a:solidFill>
                  <a:srgbClr val="000000"/>
                </a:solidFill>
                <a:latin typeface="Courier New" panose="02070309020205020404" pitchFamily="49" charset="0"/>
              </a:rPr>
              <a:t>     -.0935      .0527    -1.7751      .0771     -.1973      .0102</a:t>
            </a:r>
          </a:p>
          <a:p>
            <a:pPr marL="0" indent="0">
              <a:buNone/>
            </a:pPr>
            <a:r>
              <a:rPr lang="en-US" sz="1800" b="0" i="0" u="none" strike="noStrike" baseline="0" dirty="0">
                <a:solidFill>
                  <a:srgbClr val="000000"/>
                </a:solidFill>
                <a:latin typeface="Courier New" panose="02070309020205020404" pitchFamily="49" charset="0"/>
              </a:rPr>
              <a:t>Indirect effect(s) of X on Y:</a:t>
            </a:r>
          </a:p>
          <a:p>
            <a:pPr marL="0" indent="0">
              <a:buNone/>
            </a:pPr>
            <a:r>
              <a:rPr lang="en-US" sz="1800" b="0" i="0" u="none" strike="noStrike" baseline="0" dirty="0">
                <a:solidFill>
                  <a:srgbClr val="000000"/>
                </a:solidFill>
                <a:latin typeface="Courier New" panose="02070309020205020404" pitchFamily="49" charset="0"/>
              </a:rPr>
              <a:t>           Effect     </a:t>
            </a:r>
            <a:r>
              <a:rPr lang="en-US" sz="1800" b="0" i="0" u="none" strike="noStrike" baseline="0" dirty="0" err="1">
                <a:solidFill>
                  <a:srgbClr val="000000"/>
                </a:solidFill>
                <a:latin typeface="Courier New" panose="02070309020205020404" pitchFamily="49" charset="0"/>
              </a:rPr>
              <a:t>BootSE</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BootLLCI</a:t>
            </a:r>
            <a:r>
              <a:rPr lang="en-US" sz="1800" b="0" i="0" u="none" strike="noStrike" baseline="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BootULCI</a:t>
            </a: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affect      .1127      .0291      .0567      .1728</a:t>
            </a:r>
          </a:p>
          <a:p>
            <a:pPr marL="0" indent="0">
              <a:buNone/>
            </a:pPr>
            <a:r>
              <a:rPr lang="en-US" sz="1800" b="0" i="0" u="none" strike="noStrike" baseline="0" dirty="0">
                <a:solidFill>
                  <a:srgbClr val="000000"/>
                </a:solidFill>
                <a:latin typeface="Courier New" panose="02070309020205020404" pitchFamily="49" charset="0"/>
              </a:rPr>
              <a:t>  </a:t>
            </a:r>
          </a:p>
          <a:p>
            <a:endParaRPr lang="en-US" dirty="0"/>
          </a:p>
        </p:txBody>
      </p:sp>
      <p:sp>
        <p:nvSpPr>
          <p:cNvPr id="5" name="TextBox 4">
            <a:extLst>
              <a:ext uri="{FF2B5EF4-FFF2-40B4-BE49-F238E27FC236}">
                <a16:creationId xmlns:a16="http://schemas.microsoft.com/office/drawing/2014/main" id="{6C541C5F-356E-4862-B517-9A684942BF69}"/>
              </a:ext>
            </a:extLst>
          </p:cNvPr>
          <p:cNvSpPr txBox="1"/>
          <p:nvPr/>
        </p:nvSpPr>
        <p:spPr>
          <a:xfrm>
            <a:off x="7168055" y="4843807"/>
            <a:ext cx="365760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prstClr val="black"/>
                </a:solidFill>
                <a:effectLst/>
                <a:uLnTx/>
                <a:uFillTx/>
                <a:latin typeface="Sagona Book" panose="02020404030301010803"/>
                <a:ea typeface="+mn-ea"/>
                <a:cs typeface="+mn-cs"/>
              </a:rPr>
              <a:t>c = c ′ + ab </a:t>
            </a:r>
            <a:r>
              <a:rPr kumimoji="0" lang="de-DE" sz="1800" b="0" i="0" u="none" strike="noStrike" kern="1200" cap="none" spc="0" normalizeH="0" baseline="0" noProof="0" dirty="0">
                <a:ln>
                  <a:noFill/>
                </a:ln>
                <a:solidFill>
                  <a:prstClr val="black"/>
                </a:solidFill>
                <a:effectLst/>
                <a:uLnTx/>
                <a:uFillTx/>
                <a:latin typeface="Sagona Book" panose="02020404030301010803"/>
                <a:ea typeface="+mn-ea"/>
                <a:cs typeface="+mn-cs"/>
                <a:sym typeface="Wingdings" panose="05000000000000000000" pitchFamily="2" charset="2"/>
              </a:rPr>
              <a:t> </a:t>
            </a:r>
            <a:r>
              <a:rPr kumimoji="0" lang="de-DE" sz="1800" b="0" i="0" u="none" strike="noStrike" kern="1200" cap="none" spc="0" normalizeH="0" baseline="0" noProof="0" dirty="0">
                <a:ln>
                  <a:noFill/>
                </a:ln>
                <a:solidFill>
                  <a:prstClr val="black"/>
                </a:solidFill>
                <a:effectLst/>
                <a:uLnTx/>
                <a:uFillTx/>
                <a:latin typeface="Sagona Book" panose="02020404030301010803"/>
                <a:ea typeface="+mn-ea"/>
                <a:cs typeface="+mn-cs"/>
              </a:rPr>
              <a:t>−0.094 + 0.113 =.019</a:t>
            </a:r>
            <a:endParaRPr kumimoji="0" lang="en-US" sz="1800" b="0" i="0" u="none" strike="noStrike" kern="1200" cap="none" spc="0" normalizeH="0" baseline="0" noProof="0" dirty="0">
              <a:ln>
                <a:noFill/>
              </a:ln>
              <a:solidFill>
                <a:prstClr val="black"/>
              </a:solidFill>
              <a:effectLst/>
              <a:uLnTx/>
              <a:uFillTx/>
              <a:latin typeface="Sagona Book" panose="02020404030301010803"/>
              <a:ea typeface="+mn-ea"/>
              <a:cs typeface="+mn-cs"/>
            </a:endParaRPr>
          </a:p>
        </p:txBody>
      </p:sp>
      <p:sp>
        <p:nvSpPr>
          <p:cNvPr id="9" name="TextBox 8">
            <a:extLst>
              <a:ext uri="{FF2B5EF4-FFF2-40B4-BE49-F238E27FC236}">
                <a16:creationId xmlns:a16="http://schemas.microsoft.com/office/drawing/2014/main" id="{7A04AEBE-3F16-4B86-B4D4-F793A8400D8A}"/>
              </a:ext>
            </a:extLst>
          </p:cNvPr>
          <p:cNvSpPr txBox="1"/>
          <p:nvPr/>
        </p:nvSpPr>
        <p:spPr>
          <a:xfrm>
            <a:off x="133815" y="5387770"/>
            <a:ext cx="10777728" cy="70788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Note: </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this relationship between the total, direct, and indirect effect of X applies to models with covariates so long as the covariates are included in the equations for both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and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M</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9828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F0F46C-06C6-451B-AF15-88B94990D897}"/>
              </a:ext>
            </a:extLst>
          </p:cNvPr>
          <p:cNvPicPr>
            <a:picLocks noChangeAspect="1"/>
          </p:cNvPicPr>
          <p:nvPr/>
        </p:nvPicPr>
        <p:blipFill>
          <a:blip r:embed="rId3"/>
          <a:stretch>
            <a:fillRect/>
          </a:stretch>
        </p:blipFill>
        <p:spPr>
          <a:xfrm>
            <a:off x="294439" y="835946"/>
            <a:ext cx="5835865" cy="4170952"/>
          </a:xfrm>
          <a:prstGeom prst="rect">
            <a:avLst/>
          </a:prstGeom>
        </p:spPr>
      </p:pic>
      <p:sp>
        <p:nvSpPr>
          <p:cNvPr id="2" name="Title 1">
            <a:extLst>
              <a:ext uri="{FF2B5EF4-FFF2-40B4-BE49-F238E27FC236}">
                <a16:creationId xmlns:a16="http://schemas.microsoft.com/office/drawing/2014/main" id="{3744D635-EF16-4578-B18B-A1B1B24A8F1C}"/>
              </a:ext>
            </a:extLst>
          </p:cNvPr>
          <p:cNvSpPr>
            <a:spLocks noGrp="1"/>
          </p:cNvSpPr>
          <p:nvPr>
            <p:ph type="title" idx="4294967295"/>
          </p:nvPr>
        </p:nvSpPr>
        <p:spPr>
          <a:xfrm>
            <a:off x="0" y="0"/>
            <a:ext cx="4745912" cy="749107"/>
          </a:xfrm>
        </p:spPr>
        <p:txBody>
          <a:bodyPr>
            <a:normAutofit/>
          </a:bodyPr>
          <a:lstStyle/>
          <a:p>
            <a:r>
              <a:rPr lang="en-US" sz="3600" dirty="0">
                <a:solidFill>
                  <a:schemeClr val="tx1"/>
                </a:solidFill>
                <a:latin typeface="Aptos Display" panose="020B0004020202020204" pitchFamily="34" charset="0"/>
              </a:rPr>
              <a:t>Effect Sizes</a:t>
            </a:r>
          </a:p>
        </p:txBody>
      </p:sp>
      <p:sp>
        <p:nvSpPr>
          <p:cNvPr id="3" name="Content Placeholder 2">
            <a:extLst>
              <a:ext uri="{FF2B5EF4-FFF2-40B4-BE49-F238E27FC236}">
                <a16:creationId xmlns:a16="http://schemas.microsoft.com/office/drawing/2014/main" id="{10BB067D-124D-4941-A772-DBF436BB1937}"/>
              </a:ext>
            </a:extLst>
          </p:cNvPr>
          <p:cNvSpPr>
            <a:spLocks noGrp="1"/>
          </p:cNvSpPr>
          <p:nvPr>
            <p:ph idx="4294967295"/>
          </p:nvPr>
        </p:nvSpPr>
        <p:spPr>
          <a:xfrm>
            <a:off x="6237309" y="749107"/>
            <a:ext cx="5977053" cy="5071830"/>
          </a:xfrm>
        </p:spPr>
        <p:txBody>
          <a:bodyPr>
            <a:normAutofit lnSpcReduction="10000"/>
          </a:bodyPr>
          <a:lstStyle/>
          <a:p>
            <a:pPr marL="0" indent="0">
              <a:lnSpc>
                <a:spcPct val="110000"/>
              </a:lnSpc>
              <a:buNone/>
            </a:pPr>
            <a:r>
              <a:rPr lang="en-US" sz="2000" dirty="0">
                <a:latin typeface="Calibri" panose="020F0502020204030204" pitchFamily="34" charset="0"/>
                <a:ea typeface="Calibri" panose="020F0502020204030204" pitchFamily="34" charset="0"/>
                <a:cs typeface="Calibri" panose="020F0502020204030204" pitchFamily="34" charset="0"/>
              </a:rPr>
              <a:t>Are the observed effects large or small?</a:t>
            </a:r>
          </a:p>
          <a:p>
            <a:pPr marL="0" indent="0">
              <a:lnSpc>
                <a:spcPct val="110000"/>
              </a:lnSpc>
              <a:buNone/>
            </a:pPr>
            <a:r>
              <a:rPr lang="en-US" sz="2000" dirty="0">
                <a:latin typeface="Calibri" panose="020F0502020204030204" pitchFamily="34" charset="0"/>
                <a:ea typeface="Calibri" panose="020F0502020204030204" pitchFamily="34" charset="0"/>
                <a:cs typeface="Calibri" panose="020F0502020204030204" pitchFamily="34" charset="0"/>
              </a:rPr>
              <a:t>Process can print the partially standardized effect sizes to give it context relative to the variability in the outcome</a:t>
            </a:r>
          </a:p>
          <a:p>
            <a:pPr marL="0" indent="0">
              <a:lnSpc>
                <a:spcPct val="110000"/>
              </a:lnSpc>
              <a:buNone/>
            </a:pPr>
            <a:r>
              <a:rPr lang="en-US" sz="2000" dirty="0">
                <a:latin typeface="Calibri" panose="020F0502020204030204" pitchFamily="34" charset="0"/>
                <a:ea typeface="Calibri" panose="020F0502020204030204" pitchFamily="34" charset="0"/>
                <a:cs typeface="Calibri" panose="020F0502020204030204" pitchFamily="34" charset="0"/>
              </a:rPr>
              <a:t>The completely standardized indirect effect is .1518 and the completely standardized direct effect is -.0877</a:t>
            </a:r>
          </a:p>
          <a:p>
            <a:pPr marL="0" indent="0">
              <a:lnSpc>
                <a:spcPct val="110000"/>
              </a:lnSpc>
              <a:buNone/>
            </a:pPr>
            <a:endParaRPr lang="en-US" sz="1000" b="0" i="0" u="none" strike="noStrike" baseline="0" dirty="0">
              <a:latin typeface="Courier New" panose="02070309020205020404" pitchFamily="49" charset="0"/>
            </a:endParaRPr>
          </a:p>
          <a:p>
            <a:pPr marL="0" indent="0">
              <a:lnSpc>
                <a:spcPct val="110000"/>
              </a:lnSpc>
              <a:buNone/>
            </a:pPr>
            <a:r>
              <a:rPr lang="en-US" sz="1400" b="1" i="0" u="none" strike="noStrike" baseline="0" dirty="0">
                <a:latin typeface="Courier New" panose="02070309020205020404" pitchFamily="49" charset="0"/>
              </a:rPr>
              <a:t>Completely standardized indirect effect(s) of X on Y:</a:t>
            </a:r>
          </a:p>
          <a:p>
            <a:pPr marL="0" indent="0">
              <a:lnSpc>
                <a:spcPct val="110000"/>
              </a:lnSpc>
              <a:buNone/>
            </a:pPr>
            <a:r>
              <a:rPr lang="en-US" sz="1400" b="0" i="0" u="none" strike="noStrike" baseline="0" dirty="0">
                <a:latin typeface="Courier New" panose="02070309020205020404" pitchFamily="49" charset="0"/>
              </a:rPr>
              <a:t>           Effect     </a:t>
            </a:r>
            <a:r>
              <a:rPr lang="en-US" sz="1400" b="0" i="0" u="none" strike="noStrike" baseline="0" dirty="0" err="1">
                <a:latin typeface="Courier New" panose="02070309020205020404" pitchFamily="49" charset="0"/>
              </a:rPr>
              <a:t>BootSE</a:t>
            </a:r>
            <a:r>
              <a:rPr lang="en-US" sz="1400" b="0" i="0" u="none" strike="noStrike" baseline="0" dirty="0">
                <a:latin typeface="Courier New" panose="02070309020205020404" pitchFamily="49" charset="0"/>
              </a:rPr>
              <a:t>   </a:t>
            </a:r>
            <a:r>
              <a:rPr lang="en-US" sz="1400" b="0" i="0" u="none" strike="noStrike" baseline="0" dirty="0" err="1">
                <a:latin typeface="Courier New" panose="02070309020205020404" pitchFamily="49" charset="0"/>
              </a:rPr>
              <a:t>BootLLCI</a:t>
            </a:r>
            <a:r>
              <a:rPr lang="en-US" sz="1400" b="0" i="0" u="none" strike="noStrike" baseline="0" dirty="0">
                <a:latin typeface="Courier New" panose="02070309020205020404" pitchFamily="49" charset="0"/>
              </a:rPr>
              <a:t>   </a:t>
            </a:r>
            <a:r>
              <a:rPr lang="en-US" sz="1400" b="0" i="0" u="none" strike="noStrike" baseline="0" dirty="0" err="1">
                <a:latin typeface="Courier New" panose="02070309020205020404" pitchFamily="49" charset="0"/>
              </a:rPr>
              <a:t>BootULCI</a:t>
            </a:r>
            <a:endParaRPr lang="en-US" sz="1400" b="0" i="0" u="none" strike="noStrike" baseline="0" dirty="0">
              <a:latin typeface="Courier New" panose="02070309020205020404" pitchFamily="49" charset="0"/>
            </a:endParaRPr>
          </a:p>
          <a:p>
            <a:pPr marL="0" indent="0">
              <a:lnSpc>
                <a:spcPct val="110000"/>
              </a:lnSpc>
              <a:buNone/>
            </a:pPr>
            <a:r>
              <a:rPr lang="en-US" sz="1400" b="0" i="0" u="none" strike="noStrike" baseline="0" dirty="0">
                <a:latin typeface="Courier New" panose="02070309020205020404" pitchFamily="49" charset="0"/>
              </a:rPr>
              <a:t>affect      </a:t>
            </a:r>
            <a:r>
              <a:rPr lang="en-US" sz="1400" b="1" i="0" u="none" strike="noStrike" baseline="0" dirty="0">
                <a:latin typeface="Courier New" panose="02070309020205020404" pitchFamily="49" charset="0"/>
              </a:rPr>
              <a:t>.1518      </a:t>
            </a:r>
            <a:r>
              <a:rPr lang="en-US" sz="1400" b="0" i="0" u="none" strike="noStrike" baseline="0" dirty="0">
                <a:latin typeface="Courier New" panose="02070309020205020404" pitchFamily="49" charset="0"/>
              </a:rPr>
              <a:t>.0375      .0803      .2288</a:t>
            </a:r>
          </a:p>
          <a:p>
            <a:pPr marL="0" indent="0">
              <a:lnSpc>
                <a:spcPct val="110000"/>
              </a:lnSpc>
              <a:buNone/>
            </a:pPr>
            <a:r>
              <a:rPr lang="en-US" sz="1400" b="1" i="0" u="none" strike="noStrike" baseline="0" dirty="0">
                <a:latin typeface="Courier New" panose="02070309020205020404" pitchFamily="49" charset="0"/>
              </a:rPr>
              <a:t>Standardized coefficients</a:t>
            </a:r>
          </a:p>
          <a:p>
            <a:pPr marL="0" indent="0">
              <a:lnSpc>
                <a:spcPct val="110000"/>
              </a:lnSpc>
              <a:buNone/>
            </a:pPr>
            <a:r>
              <a:rPr lang="en-US" sz="1400" b="0" i="0" u="none" strike="noStrike" baseline="0" dirty="0">
                <a:latin typeface="Courier New" panose="02070309020205020404" pitchFamily="49" charset="0"/>
              </a:rPr>
              <a:t>             </a:t>
            </a:r>
            <a:r>
              <a:rPr lang="en-US" sz="1400" b="0" i="0" u="none" strike="noStrike" baseline="0" dirty="0" err="1">
                <a:latin typeface="Courier New" panose="02070309020205020404" pitchFamily="49" charset="0"/>
              </a:rPr>
              <a:t>coeff</a:t>
            </a:r>
            <a:endParaRPr lang="en-US" sz="1400" b="0" i="0" u="none" strike="noStrike" baseline="0" dirty="0">
              <a:latin typeface="Courier New" panose="02070309020205020404" pitchFamily="49" charset="0"/>
            </a:endParaRPr>
          </a:p>
          <a:p>
            <a:pPr marL="0" indent="0">
              <a:lnSpc>
                <a:spcPct val="110000"/>
              </a:lnSpc>
              <a:buNone/>
            </a:pPr>
            <a:r>
              <a:rPr lang="en-US" sz="1400" b="0" i="0" u="none" strike="noStrike" baseline="0" dirty="0" err="1">
                <a:latin typeface="Courier New" panose="02070309020205020404" pitchFamily="49" charset="0"/>
              </a:rPr>
              <a:t>estress</a:t>
            </a:r>
            <a:r>
              <a:rPr lang="en-US" sz="1400" b="0" i="0" u="none" strike="noStrike" baseline="0" dirty="0">
                <a:latin typeface="Courier New" panose="02070309020205020404" pitchFamily="49" charset="0"/>
              </a:rPr>
              <a:t>     </a:t>
            </a:r>
            <a:r>
              <a:rPr lang="en-US" sz="1400" b="1" i="0" u="none" strike="noStrike" baseline="0" dirty="0">
                <a:latin typeface="Courier New" panose="02070309020205020404" pitchFamily="49" charset="0"/>
              </a:rPr>
              <a:t>-.0877</a:t>
            </a:r>
          </a:p>
          <a:p>
            <a:pPr marL="0" indent="0">
              <a:lnSpc>
                <a:spcPct val="110000"/>
              </a:lnSpc>
              <a:buNone/>
            </a:pPr>
            <a:r>
              <a:rPr lang="en-US" sz="1400" b="0" i="0" u="none" strike="noStrike" baseline="0" dirty="0">
                <a:latin typeface="Courier New" panose="02070309020205020404" pitchFamily="49" charset="0"/>
              </a:rPr>
              <a:t>affect       .4464</a:t>
            </a:r>
          </a:p>
          <a:p>
            <a:pPr>
              <a:lnSpc>
                <a:spcPct val="110000"/>
              </a:lnSpc>
            </a:pPr>
            <a:endParaRPr lang="en-US" sz="1000" dirty="0"/>
          </a:p>
        </p:txBody>
      </p:sp>
    </p:spTree>
    <p:extLst>
      <p:ext uri="{BB962C8B-B14F-4D97-AF65-F5344CB8AC3E}">
        <p14:creationId xmlns:p14="http://schemas.microsoft.com/office/powerpoint/2010/main" val="408825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BC3F8-9A79-6BFC-580D-677E1BBFED5A}"/>
              </a:ext>
            </a:extLst>
          </p:cNvPr>
          <p:cNvSpPr>
            <a:spLocks noGrp="1"/>
          </p:cNvSpPr>
          <p:nvPr>
            <p:ph type="title" idx="4294967295"/>
          </p:nvPr>
        </p:nvSpPr>
        <p:spPr>
          <a:xfrm>
            <a:off x="0" y="141134"/>
            <a:ext cx="10058400" cy="862477"/>
          </a:xfrm>
        </p:spPr>
        <p:txBody>
          <a:bodyPr>
            <a:normAutofit/>
          </a:bodyPr>
          <a:lstStyle/>
          <a:p>
            <a:r>
              <a:rPr lang="en-US" sz="3600" dirty="0">
                <a:solidFill>
                  <a:schemeClr val="tx1"/>
                </a:solidFill>
                <a:latin typeface="Aptos Display" panose="020B0004020202020204" pitchFamily="34" charset="0"/>
              </a:rPr>
              <a:t>Practice</a:t>
            </a:r>
          </a:p>
        </p:txBody>
      </p:sp>
      <p:sp>
        <p:nvSpPr>
          <p:cNvPr id="3" name="Content Placeholder 2">
            <a:extLst>
              <a:ext uri="{FF2B5EF4-FFF2-40B4-BE49-F238E27FC236}">
                <a16:creationId xmlns:a16="http://schemas.microsoft.com/office/drawing/2014/main" id="{5B8F326A-404F-5A0A-D5B7-6BE7FAE0A8D4}"/>
              </a:ext>
            </a:extLst>
          </p:cNvPr>
          <p:cNvSpPr>
            <a:spLocks noGrp="1"/>
          </p:cNvSpPr>
          <p:nvPr>
            <p:ph idx="4294967295"/>
          </p:nvPr>
        </p:nvSpPr>
        <p:spPr>
          <a:xfrm>
            <a:off x="122663" y="1088678"/>
            <a:ext cx="11686478" cy="2100572"/>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 have longitudinal data from the NASCW that has information about children who have been investigated by CPS for different types of abuse or neglect</a:t>
            </a:r>
          </a:p>
          <a:p>
            <a:r>
              <a:rPr lang="en-US" sz="2000" dirty="0">
                <a:latin typeface="Calibri" panose="020F0502020204030204" pitchFamily="34" charset="0"/>
                <a:ea typeface="Calibri" panose="020F0502020204030204" pitchFamily="34" charset="0"/>
                <a:cs typeface="Calibri" panose="020F0502020204030204" pitchFamily="34" charset="0"/>
              </a:rPr>
              <a:t>Let’s test the hypothesis that (1) children who have been investigated for abuse or neglect who have witnessed severe violence exposure at time 1 (EV_W1) are more likely to engage in externalizing behavior at time 3 (bcext3); and (2) the mechanism that links violence exposure to externalizing behavior is post-traumatic stress at Wave 1 (tra1)</a:t>
            </a:r>
          </a:p>
        </p:txBody>
      </p:sp>
    </p:spTree>
    <p:extLst>
      <p:ext uri="{BB962C8B-B14F-4D97-AF65-F5344CB8AC3E}">
        <p14:creationId xmlns:p14="http://schemas.microsoft.com/office/powerpoint/2010/main" val="323843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E7981AA-BDD1-4123-E37D-86CE1D19297F}"/>
              </a:ext>
            </a:extLst>
          </p:cNvPr>
          <p:cNvPicPr>
            <a:picLocks noChangeAspect="1"/>
          </p:cNvPicPr>
          <p:nvPr/>
        </p:nvPicPr>
        <p:blipFill>
          <a:blip r:embed="rId2"/>
          <a:srcRect t="27846"/>
          <a:stretch/>
        </p:blipFill>
        <p:spPr>
          <a:xfrm>
            <a:off x="267631" y="869795"/>
            <a:ext cx="7772398" cy="4543663"/>
          </a:xfrm>
          <a:prstGeom prst="rect">
            <a:avLst/>
          </a:prstGeom>
        </p:spPr>
      </p:pic>
      <p:sp>
        <p:nvSpPr>
          <p:cNvPr id="9" name="Content Placeholder 8">
            <a:extLst>
              <a:ext uri="{FF2B5EF4-FFF2-40B4-BE49-F238E27FC236}">
                <a16:creationId xmlns:a16="http://schemas.microsoft.com/office/drawing/2014/main" id="{2B68A216-146B-818F-1CA8-AA0F79626004}"/>
              </a:ext>
            </a:extLst>
          </p:cNvPr>
          <p:cNvSpPr>
            <a:spLocks noGrp="1"/>
          </p:cNvSpPr>
          <p:nvPr>
            <p:ph idx="4294967295"/>
          </p:nvPr>
        </p:nvSpPr>
        <p:spPr>
          <a:xfrm>
            <a:off x="267631" y="5584051"/>
            <a:ext cx="9259229" cy="1146048"/>
          </a:xfrm>
        </p:spPr>
        <p:txBody>
          <a:bodyPr>
            <a:normAutofit/>
          </a:bodyPr>
          <a:lstStyle/>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Look at the regression of Wave 1 violence exposure on traumatic symptoms</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Every one unit increase in violence exposure increases PTS symptoms by 1.9423 (p &lt; .001)</a:t>
            </a:r>
          </a:p>
        </p:txBody>
      </p:sp>
      <p:sp>
        <p:nvSpPr>
          <p:cNvPr id="3" name="Title 1">
            <a:extLst>
              <a:ext uri="{FF2B5EF4-FFF2-40B4-BE49-F238E27FC236}">
                <a16:creationId xmlns:a16="http://schemas.microsoft.com/office/drawing/2014/main" id="{E4F0AB82-CB69-D32F-32BC-90B3ED486CFF}"/>
              </a:ext>
            </a:extLst>
          </p:cNvPr>
          <p:cNvSpPr txBox="1">
            <a:spLocks/>
          </p:cNvSpPr>
          <p:nvPr/>
        </p:nvSpPr>
        <p:spPr>
          <a:xfrm>
            <a:off x="110545" y="144424"/>
            <a:ext cx="9802889" cy="647313"/>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r>
              <a:rPr lang="en-US" sz="3600">
                <a:solidFill>
                  <a:schemeClr val="tx1"/>
                </a:solidFill>
                <a:latin typeface="Aptos Display" panose="020B0004020202020204" pitchFamily="34" charset="0"/>
              </a:rPr>
              <a:t>Step 4</a:t>
            </a:r>
            <a:endParaRPr lang="en-US" sz="360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3804130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8D7F539-F4BF-F290-9A1D-0794FA687470}"/>
              </a:ext>
            </a:extLst>
          </p:cNvPr>
          <p:cNvPicPr>
            <a:picLocks noChangeAspect="1"/>
          </p:cNvPicPr>
          <p:nvPr/>
        </p:nvPicPr>
        <p:blipFill>
          <a:blip r:embed="rId2"/>
          <a:stretch>
            <a:fillRect/>
          </a:stretch>
        </p:blipFill>
        <p:spPr>
          <a:xfrm>
            <a:off x="313687" y="990350"/>
            <a:ext cx="9019884" cy="3500937"/>
          </a:xfrm>
          <a:prstGeom prst="rect">
            <a:avLst/>
          </a:prstGeom>
        </p:spPr>
      </p:pic>
      <p:sp>
        <p:nvSpPr>
          <p:cNvPr id="9" name="Content Placeholder 8">
            <a:extLst>
              <a:ext uri="{FF2B5EF4-FFF2-40B4-BE49-F238E27FC236}">
                <a16:creationId xmlns:a16="http://schemas.microsoft.com/office/drawing/2014/main" id="{0C2CF7A3-9ED8-CEC7-89EE-2B3D151EE3D5}"/>
              </a:ext>
            </a:extLst>
          </p:cNvPr>
          <p:cNvSpPr>
            <a:spLocks noGrp="1"/>
          </p:cNvSpPr>
          <p:nvPr>
            <p:ph idx="4294967295"/>
          </p:nvPr>
        </p:nvSpPr>
        <p:spPr>
          <a:xfrm>
            <a:off x="516189" y="5177560"/>
            <a:ext cx="10519317" cy="917110"/>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Look at the regression of violence exposure and PTS on externalizing behavior at time 3</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Both violence exposure and PTS at time 1 increase externalizing behavior at time 3</a:t>
            </a:r>
          </a:p>
        </p:txBody>
      </p:sp>
      <p:sp>
        <p:nvSpPr>
          <p:cNvPr id="3" name="Title 1">
            <a:extLst>
              <a:ext uri="{FF2B5EF4-FFF2-40B4-BE49-F238E27FC236}">
                <a16:creationId xmlns:a16="http://schemas.microsoft.com/office/drawing/2014/main" id="{B8558CF5-B969-F319-6C02-CBB52E58148F}"/>
              </a:ext>
            </a:extLst>
          </p:cNvPr>
          <p:cNvSpPr txBox="1">
            <a:spLocks/>
          </p:cNvSpPr>
          <p:nvPr/>
        </p:nvSpPr>
        <p:spPr>
          <a:xfrm>
            <a:off x="110545" y="144424"/>
            <a:ext cx="9802889" cy="647313"/>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r>
              <a:rPr lang="en-US" sz="3600" dirty="0">
                <a:solidFill>
                  <a:schemeClr val="tx1"/>
                </a:solidFill>
                <a:latin typeface="Aptos Display" panose="020B0004020202020204" pitchFamily="34" charset="0"/>
              </a:rPr>
              <a:t>Step 2</a:t>
            </a:r>
          </a:p>
        </p:txBody>
      </p:sp>
    </p:spTree>
    <p:extLst>
      <p:ext uri="{BB962C8B-B14F-4D97-AF65-F5344CB8AC3E}">
        <p14:creationId xmlns:p14="http://schemas.microsoft.com/office/powerpoint/2010/main" val="308965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67D63C-2378-7BD9-9D6A-3CC65DC520C9}"/>
              </a:ext>
            </a:extLst>
          </p:cNvPr>
          <p:cNvPicPr>
            <a:picLocks noChangeAspect="1"/>
          </p:cNvPicPr>
          <p:nvPr/>
        </p:nvPicPr>
        <p:blipFill>
          <a:blip r:embed="rId2"/>
          <a:stretch>
            <a:fillRect/>
          </a:stretch>
        </p:blipFill>
        <p:spPr>
          <a:xfrm>
            <a:off x="110545" y="791737"/>
            <a:ext cx="9746706" cy="3854450"/>
          </a:xfrm>
          <a:prstGeom prst="rect">
            <a:avLst/>
          </a:prstGeom>
        </p:spPr>
      </p:pic>
      <p:sp>
        <p:nvSpPr>
          <p:cNvPr id="9" name="Content Placeholder 8">
            <a:extLst>
              <a:ext uri="{FF2B5EF4-FFF2-40B4-BE49-F238E27FC236}">
                <a16:creationId xmlns:a16="http://schemas.microsoft.com/office/drawing/2014/main" id="{B1F39645-DC08-FF5A-7FA3-663A28E5F530}"/>
              </a:ext>
            </a:extLst>
          </p:cNvPr>
          <p:cNvSpPr>
            <a:spLocks noGrp="1"/>
          </p:cNvSpPr>
          <p:nvPr>
            <p:ph idx="4294967295"/>
          </p:nvPr>
        </p:nvSpPr>
        <p:spPr>
          <a:xfrm>
            <a:off x="381894" y="4501221"/>
            <a:ext cx="9802888" cy="1357738"/>
          </a:xfrm>
        </p:spPr>
        <p:txBody>
          <a:bodyPr>
            <a:normAutofit/>
          </a:bodyPr>
          <a:lstStyle/>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Look at the ‘Total Effects’ output</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The total effect of violence exposure on externalizing is equal to the indirect and direct effect</a:t>
            </a:r>
          </a:p>
        </p:txBody>
      </p:sp>
      <p:sp>
        <p:nvSpPr>
          <p:cNvPr id="3" name="Title 1">
            <a:extLst>
              <a:ext uri="{FF2B5EF4-FFF2-40B4-BE49-F238E27FC236}">
                <a16:creationId xmlns:a16="http://schemas.microsoft.com/office/drawing/2014/main" id="{E5B5FAAC-0D6E-160F-DB3A-81660C448B80}"/>
              </a:ext>
            </a:extLst>
          </p:cNvPr>
          <p:cNvSpPr txBox="1">
            <a:spLocks/>
          </p:cNvSpPr>
          <p:nvPr/>
        </p:nvSpPr>
        <p:spPr>
          <a:xfrm>
            <a:off x="110545" y="144424"/>
            <a:ext cx="9802889" cy="647313"/>
          </a:xfrm>
          <a:prstGeom prst="rect">
            <a:avLst/>
          </a:prstGeom>
        </p:spPr>
        <p:txBody>
          <a:bodyPr vert="horz" lIns="91440" tIns="45720" rIns="91440" bIns="45720" rtlCol="0" anchor="b">
            <a:normAutofit/>
          </a:bodyPr>
          <a:lstStyle>
            <a:lvl1pPr algn="l" defTabSz="914400" rtl="0" eaLnBrk="1" latinLnBrk="0" hangingPunct="1">
              <a:spcBef>
                <a:spcPct val="0"/>
              </a:spcBef>
              <a:buNone/>
              <a:defRPr sz="3400" kern="1200">
                <a:solidFill>
                  <a:schemeClr val="accent1">
                    <a:lumMod val="75000"/>
                  </a:schemeClr>
                </a:solidFill>
                <a:latin typeface="+mj-lt"/>
                <a:ea typeface="+mj-ea"/>
                <a:cs typeface="+mj-cs"/>
              </a:defRPr>
            </a:lvl1pPr>
          </a:lstStyle>
          <a:p>
            <a:r>
              <a:rPr lang="en-US" sz="3600" dirty="0">
                <a:solidFill>
                  <a:schemeClr val="tx1"/>
                </a:solidFill>
                <a:latin typeface="Aptos Display" panose="020B0004020202020204" pitchFamily="34" charset="0"/>
              </a:rPr>
              <a:t>Step 3</a:t>
            </a:r>
          </a:p>
        </p:txBody>
      </p:sp>
    </p:spTree>
    <p:extLst>
      <p:ext uri="{BB962C8B-B14F-4D97-AF65-F5344CB8AC3E}">
        <p14:creationId xmlns:p14="http://schemas.microsoft.com/office/powerpoint/2010/main" val="1377549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272F-E9A3-A6C5-84CB-98BB0C40265C}"/>
              </a:ext>
            </a:extLst>
          </p:cNvPr>
          <p:cNvSpPr>
            <a:spLocks noGrp="1"/>
          </p:cNvSpPr>
          <p:nvPr>
            <p:ph type="title" idx="4294967295"/>
          </p:nvPr>
        </p:nvSpPr>
        <p:spPr>
          <a:xfrm>
            <a:off x="89209" y="85377"/>
            <a:ext cx="10058400" cy="539091"/>
          </a:xfrm>
        </p:spPr>
        <p:txBody>
          <a:bodyPr>
            <a:noAutofit/>
          </a:bodyPr>
          <a:lstStyle/>
          <a:p>
            <a:r>
              <a:rPr lang="en-US" sz="3200" dirty="0">
                <a:solidFill>
                  <a:schemeClr val="tx1"/>
                </a:solidFill>
                <a:latin typeface="Aptos Display" panose="020B0004020202020204" pitchFamily="34" charset="0"/>
              </a:rPr>
              <a:t>Example</a:t>
            </a:r>
          </a:p>
        </p:txBody>
      </p:sp>
      <p:sp>
        <p:nvSpPr>
          <p:cNvPr id="3" name="Content Placeholder 2">
            <a:extLst>
              <a:ext uri="{FF2B5EF4-FFF2-40B4-BE49-F238E27FC236}">
                <a16:creationId xmlns:a16="http://schemas.microsoft.com/office/drawing/2014/main" id="{15FA1860-9CF3-B889-22F5-43CFD5389182}"/>
              </a:ext>
            </a:extLst>
          </p:cNvPr>
          <p:cNvSpPr>
            <a:spLocks noGrp="1"/>
          </p:cNvSpPr>
          <p:nvPr>
            <p:ph idx="4294967295"/>
          </p:nvPr>
        </p:nvSpPr>
        <p:spPr>
          <a:xfrm>
            <a:off x="167268" y="624467"/>
            <a:ext cx="11519210" cy="5452948"/>
          </a:xfrm>
        </p:spPr>
        <p:txBody>
          <a:bodyPr>
            <a:normAutofit/>
          </a:bodyPr>
          <a:lstStyle/>
          <a:p>
            <a:pPr>
              <a:lnSpc>
                <a:spcPct val="10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Use the data all-</a:t>
            </a:r>
            <a:r>
              <a:rPr lang="en-US" dirty="0" err="1">
                <a:latin typeface="Calibri" panose="020F0502020204030204" pitchFamily="34" charset="0"/>
                <a:ea typeface="Calibri" panose="020F0502020204030204" pitchFamily="34" charset="0"/>
                <a:cs typeface="Calibri" panose="020F0502020204030204" pitchFamily="34" charset="0"/>
              </a:rPr>
              <a:t>data.hti.sav</a:t>
            </a:r>
            <a:endParaRPr lang="en-US" dirty="0">
              <a:latin typeface="Calibri" panose="020F0502020204030204" pitchFamily="34" charset="0"/>
              <a:ea typeface="Calibri" panose="020F0502020204030204" pitchFamily="34" charset="0"/>
              <a:cs typeface="Calibri" panose="020F0502020204030204" pitchFamily="34" charset="0"/>
            </a:endParaRPr>
          </a:p>
          <a:p>
            <a:pPr>
              <a:lnSpc>
                <a:spcPct val="10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Look at the data</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Area Level Deprivation Index (Financial Strength, Economic Inequality, Education)</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Housing Transportation Index</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Geocoded food banks computed distances to food banks from each home location where the child was maltreated</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Computed distances to each SNAP retailer from each home location where the child was maltreated</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I was given evictions and child welfare involvement from the NM data collaborative</a:t>
            </a:r>
          </a:p>
          <a:p>
            <a:pPr>
              <a:lnSpc>
                <a:spcPct val="100000"/>
              </a:lnSpc>
              <a:spcBef>
                <a:spcPts val="0"/>
              </a:spcBef>
            </a:pPr>
            <a:r>
              <a:rPr lang="en-US" dirty="0">
                <a:latin typeface="Calibri" panose="020F0502020204030204" pitchFamily="34" charset="0"/>
                <a:ea typeface="Calibri" panose="020F0502020204030204" pitchFamily="34" charset="0"/>
                <a:cs typeface="Calibri" panose="020F0502020204030204" pitchFamily="34" charset="0"/>
              </a:rPr>
              <a:t>We are going to run a few regressions and apply a log transform to these data</a:t>
            </a:r>
          </a:p>
          <a:p>
            <a:pPr lvl="1">
              <a:lnSpc>
                <a:spcPct val="100000"/>
              </a:lnSpc>
              <a:spcBef>
                <a:spcPts val="0"/>
              </a:spcBef>
            </a:pPr>
            <a:r>
              <a:rPr lang="en-US" sz="1900" b="1" dirty="0">
                <a:latin typeface="Calibri" panose="020F0502020204030204" pitchFamily="34" charset="0"/>
                <a:ea typeface="Calibri" panose="020F0502020204030204" pitchFamily="34" charset="0"/>
                <a:cs typeface="Calibri" panose="020F0502020204030204" pitchFamily="34" charset="0"/>
              </a:rPr>
              <a:t>Regression 1</a:t>
            </a:r>
            <a:r>
              <a:rPr lang="en-US" sz="1900" dirty="0">
                <a:latin typeface="Calibri" panose="020F0502020204030204" pitchFamily="34" charset="0"/>
                <a:ea typeface="Calibri" panose="020F0502020204030204" pitchFamily="34" charset="0"/>
                <a:cs typeface="Calibri" panose="020F0502020204030204" pitchFamily="34" charset="0"/>
              </a:rPr>
              <a:t>: child maltreatment rate on three indices of area level deprivation</a:t>
            </a:r>
          </a:p>
          <a:p>
            <a:pPr lvl="1">
              <a:lnSpc>
                <a:spcPct val="100000"/>
              </a:lnSpc>
              <a:spcBef>
                <a:spcPts val="0"/>
              </a:spcBef>
            </a:pPr>
            <a:r>
              <a:rPr lang="en-US" sz="1900" b="1" dirty="0">
                <a:latin typeface="Calibri" panose="020F0502020204030204" pitchFamily="34" charset="0"/>
                <a:ea typeface="Calibri" panose="020F0502020204030204" pitchFamily="34" charset="0"/>
                <a:cs typeface="Calibri" panose="020F0502020204030204" pitchFamily="34" charset="0"/>
              </a:rPr>
              <a:t>Regression 2</a:t>
            </a:r>
            <a:r>
              <a:rPr lang="en-US" sz="1900" dirty="0">
                <a:latin typeface="Calibri" panose="020F0502020204030204" pitchFamily="34" charset="0"/>
                <a:ea typeface="Calibri" panose="020F0502020204030204" pitchFamily="34" charset="0"/>
                <a:cs typeface="Calibri" panose="020F0502020204030204" pitchFamily="34" charset="0"/>
              </a:rPr>
              <a:t>: child maltreatment rate on three indices of area level deprivation, housing and food insecurity</a:t>
            </a:r>
          </a:p>
          <a:p>
            <a:pPr lvl="1">
              <a:lnSpc>
                <a:spcPct val="100000"/>
              </a:lnSpc>
              <a:spcBef>
                <a:spcPts val="0"/>
              </a:spcBef>
            </a:pPr>
            <a:r>
              <a:rPr lang="en-US" sz="1900" b="1" dirty="0">
                <a:latin typeface="Calibri" panose="020F0502020204030204" pitchFamily="34" charset="0"/>
                <a:ea typeface="Calibri" panose="020F0502020204030204" pitchFamily="34" charset="0"/>
                <a:cs typeface="Calibri" panose="020F0502020204030204" pitchFamily="34" charset="0"/>
              </a:rPr>
              <a:t>Regression 3</a:t>
            </a:r>
            <a:r>
              <a:rPr lang="en-US" sz="1900" dirty="0">
                <a:latin typeface="Calibri" panose="020F0502020204030204" pitchFamily="34" charset="0"/>
                <a:ea typeface="Calibri" panose="020F0502020204030204" pitchFamily="34" charset="0"/>
                <a:cs typeface="Calibri" panose="020F0502020204030204" pitchFamily="34" charset="0"/>
              </a:rPr>
              <a:t>: maltreatment rate on three indices of area level deprivation, housing and food insecurity, and the HTI (the housing and transportation index)</a:t>
            </a:r>
          </a:p>
          <a:p>
            <a:pPr lvl="1">
              <a:lnSpc>
                <a:spcPct val="100000"/>
              </a:lnSpc>
              <a:spcBef>
                <a:spcPts val="0"/>
              </a:spcBef>
            </a:pPr>
            <a:r>
              <a:rPr lang="en-US" sz="1900" dirty="0">
                <a:latin typeface="Calibri" panose="020F0502020204030204" pitchFamily="34" charset="0"/>
                <a:ea typeface="Calibri" panose="020F0502020204030204" pitchFamily="34" charset="0"/>
                <a:cs typeface="Calibri" panose="020F0502020204030204" pitchFamily="34" charset="0"/>
              </a:rPr>
              <a:t>Select regression 3, look at model diagnostics, transform dependent variable, re-run regression &amp; interpret coefficients</a:t>
            </a:r>
          </a:p>
          <a:p>
            <a:endParaRPr lang="en-US" dirty="0"/>
          </a:p>
        </p:txBody>
      </p:sp>
    </p:spTree>
    <p:extLst>
      <p:ext uri="{BB962C8B-B14F-4D97-AF65-F5344CB8AC3E}">
        <p14:creationId xmlns:p14="http://schemas.microsoft.com/office/powerpoint/2010/main" val="2814958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19164B-529D-D3A1-DBFE-9E01A0101267}"/>
              </a:ext>
            </a:extLst>
          </p:cNvPr>
          <p:cNvPicPr>
            <a:picLocks noChangeAspect="1"/>
          </p:cNvPicPr>
          <p:nvPr/>
        </p:nvPicPr>
        <p:blipFill>
          <a:blip r:embed="rId2"/>
          <a:stretch>
            <a:fillRect/>
          </a:stretch>
        </p:blipFill>
        <p:spPr>
          <a:xfrm>
            <a:off x="559014" y="964169"/>
            <a:ext cx="7237877" cy="3262788"/>
          </a:xfrm>
          <a:prstGeom prst="rect">
            <a:avLst/>
          </a:prstGeom>
        </p:spPr>
      </p:pic>
      <p:sp>
        <p:nvSpPr>
          <p:cNvPr id="2" name="Title 1">
            <a:extLst>
              <a:ext uri="{FF2B5EF4-FFF2-40B4-BE49-F238E27FC236}">
                <a16:creationId xmlns:a16="http://schemas.microsoft.com/office/drawing/2014/main" id="{918B0BCF-082D-8BC1-CB61-152E5293216F}"/>
              </a:ext>
            </a:extLst>
          </p:cNvPr>
          <p:cNvSpPr>
            <a:spLocks noGrp="1"/>
          </p:cNvSpPr>
          <p:nvPr>
            <p:ph type="title" idx="4294967295"/>
          </p:nvPr>
        </p:nvSpPr>
        <p:spPr>
          <a:xfrm>
            <a:off x="110545" y="144424"/>
            <a:ext cx="9802889" cy="647313"/>
          </a:xfrm>
        </p:spPr>
        <p:txBody>
          <a:bodyPr anchor="b">
            <a:normAutofit/>
          </a:bodyPr>
          <a:lstStyle/>
          <a:p>
            <a:r>
              <a:rPr lang="en-US" sz="3600" dirty="0">
                <a:solidFill>
                  <a:schemeClr val="tx1"/>
                </a:solidFill>
                <a:latin typeface="Aptos Display" panose="020B0004020202020204" pitchFamily="34" charset="0"/>
              </a:rPr>
              <a:t>Step 4</a:t>
            </a:r>
          </a:p>
        </p:txBody>
      </p:sp>
      <p:sp>
        <p:nvSpPr>
          <p:cNvPr id="9" name="Content Placeholder 8">
            <a:extLst>
              <a:ext uri="{FF2B5EF4-FFF2-40B4-BE49-F238E27FC236}">
                <a16:creationId xmlns:a16="http://schemas.microsoft.com/office/drawing/2014/main" id="{32C0736D-3B7D-D763-B02E-E3ED17D4D2DE}"/>
              </a:ext>
            </a:extLst>
          </p:cNvPr>
          <p:cNvSpPr>
            <a:spLocks noGrp="1"/>
          </p:cNvSpPr>
          <p:nvPr>
            <p:ph idx="4294967295"/>
          </p:nvPr>
        </p:nvSpPr>
        <p:spPr>
          <a:xfrm>
            <a:off x="479503" y="4262437"/>
            <a:ext cx="12348117" cy="2595563"/>
          </a:xfrm>
        </p:spPr>
        <p:txBody>
          <a:bodyPr>
            <a:normAutofit/>
          </a:bodyPr>
          <a:lstStyle/>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Examine the indirect and direct effect in relation to the total effect</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The indirect effect is .1896 and the confidence interval does not include 0 so it is significant</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The direct effect is .8237</a:t>
            </a:r>
          </a:p>
          <a:p>
            <a:r>
              <a:rPr 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.8327 + .1896 = 1.0133</a:t>
            </a:r>
          </a:p>
        </p:txBody>
      </p:sp>
    </p:spTree>
    <p:extLst>
      <p:ext uri="{BB962C8B-B14F-4D97-AF65-F5344CB8AC3E}">
        <p14:creationId xmlns:p14="http://schemas.microsoft.com/office/powerpoint/2010/main" val="1451225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BA16-3406-DA12-BEF4-50429952449D}"/>
              </a:ext>
            </a:extLst>
          </p:cNvPr>
          <p:cNvSpPr>
            <a:spLocks noGrp="1"/>
          </p:cNvSpPr>
          <p:nvPr>
            <p:ph type="title" idx="4294967295"/>
          </p:nvPr>
        </p:nvSpPr>
        <p:spPr>
          <a:xfrm>
            <a:off x="89210" y="87003"/>
            <a:ext cx="10058400" cy="817872"/>
          </a:xfrm>
        </p:spPr>
        <p:txBody>
          <a:bodyPr>
            <a:normAutofit/>
          </a:bodyPr>
          <a:lstStyle/>
          <a:p>
            <a:r>
              <a:rPr lang="en-US" sz="3600" dirty="0">
                <a:solidFill>
                  <a:schemeClr val="tx1"/>
                </a:solidFill>
                <a:latin typeface="Aptos Display" panose="020B0004020202020204" pitchFamily="34" charset="0"/>
              </a:rPr>
              <a:t>Draw conclusions</a:t>
            </a:r>
          </a:p>
        </p:txBody>
      </p:sp>
      <p:sp>
        <p:nvSpPr>
          <p:cNvPr id="3" name="Content Placeholder 2">
            <a:extLst>
              <a:ext uri="{FF2B5EF4-FFF2-40B4-BE49-F238E27FC236}">
                <a16:creationId xmlns:a16="http://schemas.microsoft.com/office/drawing/2014/main" id="{5664D0A5-6EE6-9205-B60C-35B6C7E8A58B}"/>
              </a:ext>
            </a:extLst>
          </p:cNvPr>
          <p:cNvSpPr>
            <a:spLocks noGrp="1"/>
          </p:cNvSpPr>
          <p:nvPr>
            <p:ph idx="4294967295"/>
          </p:nvPr>
        </p:nvSpPr>
        <p:spPr>
          <a:xfrm>
            <a:off x="167269" y="904875"/>
            <a:ext cx="10058400" cy="3849687"/>
          </a:xfrm>
        </p:spPr>
        <p:txBody>
          <a:bodyPr>
            <a:norm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Traumatic symptoms is a mechanism that links violence exposure to externalizing problem behavior in childhood among youth with CPS involvement</a:t>
            </a:r>
          </a:p>
          <a:p>
            <a:pPr lvl="1"/>
            <a:r>
              <a:rPr lang="en-US" dirty="0">
                <a:latin typeface="Calibri" panose="020F0502020204030204" pitchFamily="34" charset="0"/>
                <a:ea typeface="Calibri" panose="020F0502020204030204" pitchFamily="34" charset="0"/>
                <a:cs typeface="Calibri" panose="020F0502020204030204" pitchFamily="34" charset="0"/>
              </a:rPr>
              <a:t>The total effect of VIOL EX on EXT behavior </a:t>
            </a:r>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1.0133</a:t>
            </a:r>
          </a:p>
          <a:p>
            <a:pPr lvl="1"/>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This is broken down into both direct and indirect effects</a:t>
            </a:r>
          </a:p>
          <a:p>
            <a:pPr lvl="2"/>
            <a:r>
              <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Direct: controlling for the mediation, how the independent variable affects the outcome</a:t>
            </a:r>
          </a:p>
          <a:p>
            <a:pPr lvl="2"/>
            <a:r>
              <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Indirect: how the mediator effects the outcome</a:t>
            </a:r>
          </a:p>
          <a:p>
            <a:pPr lvl="1"/>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PTS explains .1896/1.0133 = .1871 </a:t>
            </a:r>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18.71% of the total effect</a:t>
            </a:r>
          </a:p>
          <a:p>
            <a:pPr lvl="2"/>
            <a:r>
              <a:rPr lang="en-US" sz="18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This means that 18.71% of the total effect is explained by PTS symptoms</a:t>
            </a:r>
          </a:p>
          <a:p>
            <a:pPr lvl="1"/>
            <a:r>
              <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The proportion of indirect to direct effect is .1871 / .8372</a:t>
            </a:r>
            <a:endParaRPr lang="en-US"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Deal with child’s trauma from violence exposure to reduce long-term behavioral outcomes</a:t>
            </a:r>
          </a:p>
        </p:txBody>
      </p:sp>
    </p:spTree>
    <p:extLst>
      <p:ext uri="{BB962C8B-B14F-4D97-AF65-F5344CB8AC3E}">
        <p14:creationId xmlns:p14="http://schemas.microsoft.com/office/powerpoint/2010/main" val="993408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111512" y="111513"/>
            <a:ext cx="11318488" cy="691376"/>
          </a:xfrm>
        </p:spPr>
        <p:txBody>
          <a:bodyPr>
            <a:normAutofit/>
          </a:bodyPr>
          <a:lstStyle/>
          <a:p>
            <a:pPr eaLnBrk="1" hangingPunct="1"/>
            <a:r>
              <a:rPr lang="en-US" altLang="en-US" sz="3600" dirty="0">
                <a:solidFill>
                  <a:schemeClr val="tx1"/>
                </a:solidFill>
                <a:latin typeface="Aptos Display" panose="020B0004020202020204" pitchFamily="34" charset="0"/>
              </a:rPr>
              <a:t>What is Mediation?</a:t>
            </a:r>
          </a:p>
        </p:txBody>
      </p:sp>
      <p:sp>
        <p:nvSpPr>
          <p:cNvPr id="7171" name="Rectangle 3"/>
          <p:cNvSpPr>
            <a:spLocks noGrp="1" noChangeArrowheads="1"/>
          </p:cNvSpPr>
          <p:nvPr>
            <p:ph type="body" idx="4294967295"/>
          </p:nvPr>
        </p:nvSpPr>
        <p:spPr>
          <a:xfrm>
            <a:off x="111511" y="802889"/>
            <a:ext cx="11675327" cy="4594225"/>
          </a:xfrm>
        </p:spPr>
        <p:txBody>
          <a:bodyPr>
            <a:noAutofit/>
          </a:bodyPr>
          <a:lstStyle/>
          <a:p>
            <a:pPr marL="150050" indent="0">
              <a:buNone/>
              <a:defRPr/>
            </a:pPr>
            <a:r>
              <a:rPr lang="en-US" altLang="zh-CN" sz="2000" dirty="0">
                <a:latin typeface="Calibri" panose="020F0502020204030204" pitchFamily="34" charset="0"/>
                <a:ea typeface="Calibri" panose="020F0502020204030204" pitchFamily="34" charset="0"/>
                <a:cs typeface="Calibri" panose="020F0502020204030204" pitchFamily="34" charset="0"/>
              </a:rPr>
              <a:t>The regression equations we have looked at so far examine whether independent variables have a “direct” effect on a dependent variable. Direct effects are common in social science research, but “indirect” effects are also common.</a:t>
            </a:r>
          </a:p>
          <a:p>
            <a:pPr marL="150050" indent="0">
              <a:buNone/>
              <a:defRPr/>
            </a:pPr>
            <a:r>
              <a:rPr lang="en-US" altLang="zh-CN" sz="2000" dirty="0">
                <a:latin typeface="Calibri" panose="020F0502020204030204" pitchFamily="34" charset="0"/>
                <a:ea typeface="Calibri" panose="020F0502020204030204" pitchFamily="34" charset="0"/>
                <a:cs typeface="Calibri" panose="020F0502020204030204" pitchFamily="34" charset="0"/>
              </a:rPr>
              <a:t>The terms “indirect effects” and “mediation” are used interchangeably. To remember what mediation is, think about how </a:t>
            </a:r>
            <a:r>
              <a:rPr lang="en-US" altLang="zh-CN" sz="2000" i="1" dirty="0">
                <a:latin typeface="Calibri" panose="020F0502020204030204" pitchFamily="34" charset="0"/>
                <a:ea typeface="Calibri" panose="020F0502020204030204" pitchFamily="34" charset="0"/>
                <a:cs typeface="Calibri" panose="020F0502020204030204" pitchFamily="34" charset="0"/>
              </a:rPr>
              <a:t>mediators</a:t>
            </a:r>
            <a:r>
              <a:rPr lang="en-US" altLang="zh-CN" sz="2000" dirty="0">
                <a:latin typeface="Calibri" panose="020F0502020204030204" pitchFamily="34" charset="0"/>
                <a:ea typeface="Calibri" panose="020F0502020204030204" pitchFamily="34" charset="0"/>
                <a:cs typeface="Calibri" panose="020F0502020204030204" pitchFamily="34" charset="0"/>
              </a:rPr>
              <a:t> are people who work </a:t>
            </a:r>
            <a:r>
              <a:rPr lang="en-US" altLang="zh-CN" sz="2000" i="1" dirty="0">
                <a:latin typeface="Calibri" panose="020F0502020204030204" pitchFamily="34" charset="0"/>
                <a:ea typeface="Calibri" panose="020F0502020204030204" pitchFamily="34" charset="0"/>
                <a:cs typeface="Calibri" panose="020F0502020204030204" pitchFamily="34" charset="0"/>
              </a:rPr>
              <a:t>between</a:t>
            </a:r>
            <a:r>
              <a:rPr lang="en-US" altLang="zh-CN" sz="2000" dirty="0">
                <a:latin typeface="Calibri" panose="020F0502020204030204" pitchFamily="34" charset="0"/>
                <a:ea typeface="Calibri" panose="020F0502020204030204" pitchFamily="34" charset="0"/>
                <a:cs typeface="Calibri" panose="020F0502020204030204" pitchFamily="34" charset="0"/>
              </a:rPr>
              <a:t> two people to resolve a dispute. In statistics, mediators come between two variables.</a:t>
            </a:r>
          </a:p>
          <a:p>
            <a:pPr marL="150050" indent="0">
              <a:buNone/>
              <a:defRPr/>
            </a:pPr>
            <a:r>
              <a:rPr lang="en-US" altLang="zh-CN" sz="2000" dirty="0">
                <a:latin typeface="Calibri" panose="020F0502020204030204" pitchFamily="34" charset="0"/>
                <a:ea typeface="Calibri" panose="020F0502020204030204" pitchFamily="34" charset="0"/>
                <a:cs typeface="Calibri" panose="020F0502020204030204" pitchFamily="34" charset="0"/>
              </a:rPr>
              <a:t>Mediation is present in statistics when the effects of an independent variable on a dependent variable occur fully or partially </a:t>
            </a:r>
            <a:r>
              <a:rPr lang="en-US" altLang="zh-CN" sz="2000" i="1" dirty="0">
                <a:latin typeface="Calibri" panose="020F0502020204030204" pitchFamily="34" charset="0"/>
                <a:ea typeface="Calibri" panose="020F0502020204030204" pitchFamily="34" charset="0"/>
                <a:cs typeface="Calibri" panose="020F0502020204030204" pitchFamily="34" charset="0"/>
              </a:rPr>
              <a:t>through </a:t>
            </a:r>
            <a:r>
              <a:rPr lang="en-US" altLang="zh-CN" sz="2000" dirty="0">
                <a:latin typeface="Calibri" panose="020F0502020204030204" pitchFamily="34" charset="0"/>
                <a:ea typeface="Calibri" panose="020F0502020204030204" pitchFamily="34" charset="0"/>
                <a:cs typeface="Calibri" panose="020F0502020204030204" pitchFamily="34" charset="0"/>
              </a:rPr>
              <a:t>its effects on another variable. </a:t>
            </a:r>
          </a:p>
        </p:txBody>
      </p:sp>
    </p:spTree>
    <p:custDataLst>
      <p:tags r:id="rId1"/>
    </p:custDataLst>
    <p:extLst>
      <p:ext uri="{BB962C8B-B14F-4D97-AF65-F5344CB8AC3E}">
        <p14:creationId xmlns:p14="http://schemas.microsoft.com/office/powerpoint/2010/main" val="2378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A564-253F-42F5-AE22-B4C538AEF374}"/>
              </a:ext>
            </a:extLst>
          </p:cNvPr>
          <p:cNvSpPr>
            <a:spLocks noGrp="1"/>
          </p:cNvSpPr>
          <p:nvPr>
            <p:ph type="title" idx="4294967295"/>
          </p:nvPr>
        </p:nvSpPr>
        <p:spPr>
          <a:xfrm>
            <a:off x="0" y="36514"/>
            <a:ext cx="11630722" cy="666014"/>
          </a:xfrm>
        </p:spPr>
        <p:txBody>
          <a:bodyPr/>
          <a:lstStyle/>
          <a:p>
            <a:r>
              <a:rPr lang="en-US" dirty="0">
                <a:solidFill>
                  <a:schemeClr val="tx1"/>
                </a:solidFill>
                <a:latin typeface="Aptos Display" panose="020B0004020202020204" pitchFamily="34" charset="0"/>
              </a:rPr>
              <a:t>What is Mediation?</a:t>
            </a:r>
          </a:p>
        </p:txBody>
      </p:sp>
      <p:sp>
        <p:nvSpPr>
          <p:cNvPr id="10" name="TextBox 9">
            <a:extLst>
              <a:ext uri="{FF2B5EF4-FFF2-40B4-BE49-F238E27FC236}">
                <a16:creationId xmlns:a16="http://schemas.microsoft.com/office/drawing/2014/main" id="{2B13ED9E-3583-4D8A-9EB6-82857F77FF3C}"/>
              </a:ext>
            </a:extLst>
          </p:cNvPr>
          <p:cNvSpPr txBox="1"/>
          <p:nvPr/>
        </p:nvSpPr>
        <p:spPr>
          <a:xfrm>
            <a:off x="809623" y="4587387"/>
            <a:ext cx="106410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These figures illustrate the classic depiction of statistical mediation.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Two possible mediation situations are pictured: complete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figure A</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and partial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figure B</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mediation.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Complete</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mediation is present when the independent variable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X</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has an indirect effect on the dependent variable through the mediator and </a:t>
            </a: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no direct</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effect.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The dotted line in figure A conveys that there is no direct effect of x on y. In the analysis output, the regression coefficient for x is nonsignificant. </a:t>
            </a:r>
          </a:p>
        </p:txBody>
      </p:sp>
      <p:pic>
        <p:nvPicPr>
          <p:cNvPr id="9" name="Picture 8" descr="Diagram&#10;&#10;Description automatically generated">
            <a:extLst>
              <a:ext uri="{FF2B5EF4-FFF2-40B4-BE49-F238E27FC236}">
                <a16:creationId xmlns:a16="http://schemas.microsoft.com/office/drawing/2014/main" id="{D074592A-C364-4CB9-B55D-C068FF0AA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623" y="702528"/>
            <a:ext cx="10826675" cy="3608892"/>
          </a:xfrm>
          <a:prstGeom prst="rect">
            <a:avLst/>
          </a:prstGeom>
        </p:spPr>
      </p:pic>
      <p:sp>
        <p:nvSpPr>
          <p:cNvPr id="3" name="TextBox 2">
            <a:extLst>
              <a:ext uri="{FF2B5EF4-FFF2-40B4-BE49-F238E27FC236}">
                <a16:creationId xmlns:a16="http://schemas.microsoft.com/office/drawing/2014/main" id="{8229611E-6251-663C-657F-ED2DA0199441}"/>
              </a:ext>
            </a:extLst>
          </p:cNvPr>
          <p:cNvSpPr txBox="1"/>
          <p:nvPr/>
        </p:nvSpPr>
        <p:spPr>
          <a:xfrm>
            <a:off x="2797971" y="3799880"/>
            <a:ext cx="1345240" cy="369332"/>
          </a:xfrm>
          <a:prstGeom prst="rect">
            <a:avLst/>
          </a:prstGeom>
          <a:noFill/>
        </p:spPr>
        <p:txBody>
          <a:bodyPr wrap="none" rtlCol="0">
            <a:spAutoFit/>
          </a:bodyPr>
          <a:lstStyle/>
          <a:p>
            <a:r>
              <a:rPr lang="en-US" dirty="0"/>
              <a:t>insignificant</a:t>
            </a:r>
          </a:p>
        </p:txBody>
      </p:sp>
      <p:sp>
        <p:nvSpPr>
          <p:cNvPr id="5" name="TextBox 4">
            <a:extLst>
              <a:ext uri="{FF2B5EF4-FFF2-40B4-BE49-F238E27FC236}">
                <a16:creationId xmlns:a16="http://schemas.microsoft.com/office/drawing/2014/main" id="{07FA5D81-B5C6-548D-2FC4-086B81955D83}"/>
              </a:ext>
            </a:extLst>
          </p:cNvPr>
          <p:cNvSpPr txBox="1"/>
          <p:nvPr/>
        </p:nvSpPr>
        <p:spPr>
          <a:xfrm>
            <a:off x="4207107" y="2612764"/>
            <a:ext cx="1170513" cy="369332"/>
          </a:xfrm>
          <a:prstGeom prst="rect">
            <a:avLst/>
          </a:prstGeom>
          <a:noFill/>
        </p:spPr>
        <p:txBody>
          <a:bodyPr wrap="none" rtlCol="0">
            <a:spAutoFit/>
          </a:bodyPr>
          <a:lstStyle/>
          <a:p>
            <a:r>
              <a:rPr lang="en-US" dirty="0"/>
              <a:t>significant</a:t>
            </a:r>
          </a:p>
        </p:txBody>
      </p:sp>
      <p:sp>
        <p:nvSpPr>
          <p:cNvPr id="6" name="TextBox 5">
            <a:extLst>
              <a:ext uri="{FF2B5EF4-FFF2-40B4-BE49-F238E27FC236}">
                <a16:creationId xmlns:a16="http://schemas.microsoft.com/office/drawing/2014/main" id="{64711404-6ECA-74E9-B58D-56938623799D}"/>
              </a:ext>
            </a:extLst>
          </p:cNvPr>
          <p:cNvSpPr txBox="1"/>
          <p:nvPr/>
        </p:nvSpPr>
        <p:spPr>
          <a:xfrm>
            <a:off x="1434104" y="2612764"/>
            <a:ext cx="1170513" cy="369332"/>
          </a:xfrm>
          <a:prstGeom prst="rect">
            <a:avLst/>
          </a:prstGeom>
          <a:noFill/>
        </p:spPr>
        <p:txBody>
          <a:bodyPr wrap="none" rtlCol="0">
            <a:spAutoFit/>
          </a:bodyPr>
          <a:lstStyle/>
          <a:p>
            <a:r>
              <a:rPr lang="en-US" dirty="0"/>
              <a:t>significant</a:t>
            </a:r>
          </a:p>
        </p:txBody>
      </p:sp>
    </p:spTree>
    <p:extLst>
      <p:ext uri="{BB962C8B-B14F-4D97-AF65-F5344CB8AC3E}">
        <p14:creationId xmlns:p14="http://schemas.microsoft.com/office/powerpoint/2010/main" val="19300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0E0DC1-158C-4E64-A99D-6A68E0AB6D9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D8D479-8942-46E8-A226-A4E01F7A105C}" type="slidenum">
              <a:rPr kumimoji="0" lang="en-US" sz="1100" b="0" i="0" u="none" strike="noStrike" kern="1200" cap="none" spc="0" normalizeH="0" baseline="0" noProof="0" smtClean="0">
                <a:ln>
                  <a:noFill/>
                </a:ln>
                <a:solidFill>
                  <a:srgbClr val="3494BA">
                    <a:lumMod val="50000"/>
                  </a:srgbClr>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a:ln>
                <a:noFill/>
              </a:ln>
              <a:solidFill>
                <a:srgbClr val="3494BA">
                  <a:lumMod val="50000"/>
                </a:srgbClr>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B61BA564-253F-42F5-AE22-B4C538AEF374}"/>
              </a:ext>
            </a:extLst>
          </p:cNvPr>
          <p:cNvSpPr>
            <a:spLocks noGrp="1"/>
          </p:cNvSpPr>
          <p:nvPr>
            <p:ph type="title" idx="4294967295"/>
          </p:nvPr>
        </p:nvSpPr>
        <p:spPr>
          <a:xfrm>
            <a:off x="0" y="36513"/>
            <a:ext cx="9371013" cy="732921"/>
          </a:xfrm>
        </p:spPr>
        <p:txBody>
          <a:bodyPr/>
          <a:lstStyle/>
          <a:p>
            <a:r>
              <a:rPr lang="en-US" dirty="0">
                <a:solidFill>
                  <a:schemeClr val="tx1"/>
                </a:solidFill>
                <a:latin typeface="Aptos Display" panose="020B0004020202020204" pitchFamily="34" charset="0"/>
              </a:rPr>
              <a:t>What is Mediation?</a:t>
            </a:r>
          </a:p>
        </p:txBody>
      </p:sp>
      <p:sp>
        <p:nvSpPr>
          <p:cNvPr id="10" name="TextBox 9">
            <a:extLst>
              <a:ext uri="{FF2B5EF4-FFF2-40B4-BE49-F238E27FC236}">
                <a16:creationId xmlns:a16="http://schemas.microsoft.com/office/drawing/2014/main" id="{2B13ED9E-3583-4D8A-9EB6-82857F77FF3C}"/>
              </a:ext>
            </a:extLst>
          </p:cNvPr>
          <p:cNvSpPr txBox="1"/>
          <p:nvPr/>
        </p:nvSpPr>
        <p:spPr>
          <a:xfrm>
            <a:off x="783264" y="4534367"/>
            <a:ext cx="10641012"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Figure B</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illustrates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partial</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mediation.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solidFill>
                  <a:prstClr val="black"/>
                </a:solidFill>
                <a:latin typeface="Calibri" panose="020F0502020204030204" pitchFamily="34" charset="0"/>
                <a:ea typeface="Calibri" panose="020F0502020204030204" pitchFamily="34" charset="0"/>
                <a:cs typeface="Calibri" panose="020F0502020204030204" pitchFamily="34" charset="0"/>
              </a:rPr>
              <a:t>X</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has an indirect effect on </a:t>
            </a:r>
            <a:r>
              <a:rPr kumimoji="0" lang="en-US" sz="2000" b="0" i="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Y</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through its effects on the mediator as in Figure A. It also has a direct effect (illustrated by the solid line from X to 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Its effect on Y is not totally explained by its effect on the mediator. We’ll see in a moment how to test for the indirect effect, but the direct effect is confirmed by a statistically significant coefficient for X in the regression output (as we have seen in regression output so far).</a:t>
            </a:r>
          </a:p>
        </p:txBody>
      </p:sp>
      <p:pic>
        <p:nvPicPr>
          <p:cNvPr id="9" name="Picture 8" descr="Diagram&#10;&#10;Description automatically generated">
            <a:extLst>
              <a:ext uri="{FF2B5EF4-FFF2-40B4-BE49-F238E27FC236}">
                <a16:creationId xmlns:a16="http://schemas.microsoft.com/office/drawing/2014/main" id="{D074592A-C364-4CB9-B55D-C068FF0AA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01" y="769434"/>
            <a:ext cx="10826675" cy="3608892"/>
          </a:xfrm>
          <a:prstGeom prst="rect">
            <a:avLst/>
          </a:prstGeom>
        </p:spPr>
      </p:pic>
    </p:spTree>
    <p:extLst>
      <p:ext uri="{BB962C8B-B14F-4D97-AF65-F5344CB8AC3E}">
        <p14:creationId xmlns:p14="http://schemas.microsoft.com/office/powerpoint/2010/main" val="212352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3.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Ecology 16x9">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ture ecology education photo presentation.potx" id="{C2041BFC-79DD-469A-9C9C-CE3A45FF64F3}" vid="{F6D325B2-35D9-40C5-B4CD-C0A8483D5659}"/>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2255</TotalTime>
  <Words>6223</Words>
  <Application>Microsoft Office PowerPoint</Application>
  <PresentationFormat>Widescreen</PresentationFormat>
  <Paragraphs>616</Paragraphs>
  <Slides>61</Slides>
  <Notes>17</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61</vt:i4>
      </vt:variant>
    </vt:vector>
  </HeadingPairs>
  <TitlesOfParts>
    <vt:vector size="76" baseType="lpstr">
      <vt:lpstr>Aptos</vt:lpstr>
      <vt:lpstr>Aptos Display</vt:lpstr>
      <vt:lpstr>Arial</vt:lpstr>
      <vt:lpstr>Calibri</vt:lpstr>
      <vt:lpstr>Cambria Math</vt:lpstr>
      <vt:lpstr>Corbel</vt:lpstr>
      <vt:lpstr>Courier New</vt:lpstr>
      <vt:lpstr>Garamond</vt:lpstr>
      <vt:lpstr>Sagona Book</vt:lpstr>
      <vt:lpstr>Sagona ExtraLight</vt:lpstr>
      <vt:lpstr>Wingdings</vt:lpstr>
      <vt:lpstr>Ecology 16x9</vt:lpstr>
      <vt:lpstr>2_Office Theme</vt:lpstr>
      <vt:lpstr>SavonVTI</vt:lpstr>
      <vt:lpstr>Office Theme</vt:lpstr>
      <vt:lpstr>PowerPoint Presentation</vt:lpstr>
      <vt:lpstr>Maternal Stress During Pregnancy Highly Predictive of IPV During Pregnancy </vt:lpstr>
      <vt:lpstr>A note on transformations for linear models</vt:lpstr>
      <vt:lpstr>But note carefully, if you are going to transform you must be careful in interpreting the results</vt:lpstr>
      <vt:lpstr>Interpreting β_1after exponentiating</vt:lpstr>
      <vt:lpstr>Example</vt:lpstr>
      <vt:lpstr>What is Mediation?</vt:lpstr>
      <vt:lpstr>What is Mediation?</vt:lpstr>
      <vt:lpstr>What is Mediation?</vt:lpstr>
      <vt:lpstr>Simple Linear Regression (in a diagram)</vt:lpstr>
      <vt:lpstr>Mediation Model Based on Stress Theory</vt:lpstr>
      <vt:lpstr>Mediation Model Based on Stress Theory</vt:lpstr>
      <vt:lpstr>PowerPoint Presentation</vt:lpstr>
      <vt:lpstr>PowerPoint Presentation</vt:lpstr>
      <vt:lpstr>How We Used to Test for Mediation in Regression? Traditional Steps: Note that the distinction between full and partial is archaic.</vt:lpstr>
      <vt:lpstr>What about Suppression?</vt:lpstr>
      <vt:lpstr>PowerPoint Presentation</vt:lpstr>
      <vt:lpstr>Recall our previous example: Confounding How is it different from mediation?</vt:lpstr>
      <vt:lpstr>Test yourself on full mediation, partial mediation, and supression</vt:lpstr>
      <vt:lpstr>Mediation, Moderation &amp; Conditional Process Analysis</vt:lpstr>
      <vt:lpstr>Introduction</vt:lpstr>
      <vt:lpstr>Conceptualizing a Mediation Process</vt:lpstr>
      <vt:lpstr>The Statistical Model</vt:lpstr>
      <vt:lpstr>The Direct effect of X on Y</vt:lpstr>
      <vt:lpstr>Simple Numeric Example</vt:lpstr>
      <vt:lpstr>The Indirect Effect of X on Y</vt:lpstr>
      <vt:lpstr>Indirect Effects</vt:lpstr>
      <vt:lpstr>What about the indirect effect?</vt:lpstr>
      <vt:lpstr>The Total Effect of X on Y</vt:lpstr>
      <vt:lpstr>Total Effect of X on Y</vt:lpstr>
      <vt:lpstr>Summary</vt:lpstr>
      <vt:lpstr>The Process Macro</vt:lpstr>
      <vt:lpstr>Example 1: Dichotomous Predictor, Simple Mediation The PMI study</vt:lpstr>
      <vt:lpstr>Descriptive Stats</vt:lpstr>
      <vt:lpstr>Simple Mediation Model for PMI study</vt:lpstr>
      <vt:lpstr>Steps for Mediation, Moderation and Mediated Moderation</vt:lpstr>
      <vt:lpstr>PowerPoint Presentation</vt:lpstr>
      <vt:lpstr>The Output</vt:lpstr>
      <vt:lpstr>The Output</vt:lpstr>
      <vt:lpstr>The Output</vt:lpstr>
      <vt:lpstr>PowerPoint Presentation</vt:lpstr>
      <vt:lpstr>PowerPoint Presentation</vt:lpstr>
      <vt:lpstr>Example 2: Continuous Predictor with Controls Economic Stress Among Small Business Owners</vt:lpstr>
      <vt:lpstr>Simple Mediation Model for Economic Stress study</vt:lpstr>
      <vt:lpstr>Results</vt:lpstr>
      <vt:lpstr>PowerPoint Presentation</vt:lpstr>
      <vt:lpstr>PowerPoint Presentation</vt:lpstr>
      <vt:lpstr>Adding to the Mediation Model, pt 1</vt:lpstr>
      <vt:lpstr>Model Interpretation</vt:lpstr>
      <vt:lpstr>Example 3: Continuous Predictor with Controls Economic Stress Among Small Business Owners with Covariates</vt:lpstr>
      <vt:lpstr>Example 3, cont’d</vt:lpstr>
      <vt:lpstr>Example 3: X on M</vt:lpstr>
      <vt:lpstr>Example 3: M on Y</vt:lpstr>
      <vt:lpstr>Example 3: Indirect Effect</vt:lpstr>
      <vt:lpstr>Effect Sizes</vt:lpstr>
      <vt:lpstr>Practice</vt:lpstr>
      <vt:lpstr>PowerPoint Presentation</vt:lpstr>
      <vt:lpstr>PowerPoint Presentation</vt:lpstr>
      <vt:lpstr>PowerPoint Presentation</vt:lpstr>
      <vt:lpstr>Step 4</vt:lpstr>
      <vt:lpstr>Draw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Mediation, Moderation &amp; Conditional Process Analysis</dc:title>
  <dc:creator>Barboza-Salerno, Gia</dc:creator>
  <cp:lastModifiedBy>Barboza-Salerno, Gia</cp:lastModifiedBy>
  <cp:revision>18</cp:revision>
  <dcterms:created xsi:type="dcterms:W3CDTF">2023-02-21T13:31:07Z</dcterms:created>
  <dcterms:modified xsi:type="dcterms:W3CDTF">2025-03-03T14:03:14Z</dcterms:modified>
</cp:coreProperties>
</file>