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726" r:id="rId5"/>
  </p:sldMasterIdLst>
  <p:notesMasterIdLst>
    <p:notesMasterId r:id="rId52"/>
  </p:notesMasterIdLst>
  <p:sldIdLst>
    <p:sldId id="256" r:id="rId6"/>
    <p:sldId id="1280" r:id="rId7"/>
    <p:sldId id="1288" r:id="rId8"/>
    <p:sldId id="1281" r:id="rId9"/>
    <p:sldId id="1269" r:id="rId10"/>
    <p:sldId id="1284" r:id="rId11"/>
    <p:sldId id="1229" r:id="rId12"/>
    <p:sldId id="1282" r:id="rId13"/>
    <p:sldId id="259" r:id="rId14"/>
    <p:sldId id="1231" r:id="rId15"/>
    <p:sldId id="1237" r:id="rId16"/>
    <p:sldId id="261" r:id="rId17"/>
    <p:sldId id="1240" r:id="rId18"/>
    <p:sldId id="1241" r:id="rId19"/>
    <p:sldId id="1242" r:id="rId20"/>
    <p:sldId id="1286" r:id="rId21"/>
    <p:sldId id="1243" r:id="rId22"/>
    <p:sldId id="270" r:id="rId23"/>
    <p:sldId id="1270" r:id="rId24"/>
    <p:sldId id="265" r:id="rId25"/>
    <p:sldId id="272" r:id="rId26"/>
    <p:sldId id="1257" r:id="rId27"/>
    <p:sldId id="274" r:id="rId28"/>
    <p:sldId id="1232" r:id="rId29"/>
    <p:sldId id="1233" r:id="rId30"/>
    <p:sldId id="1292" r:id="rId31"/>
    <p:sldId id="1293" r:id="rId32"/>
    <p:sldId id="1244" r:id="rId33"/>
    <p:sldId id="1277" r:id="rId34"/>
    <p:sldId id="1275" r:id="rId35"/>
    <p:sldId id="1276" r:id="rId36"/>
    <p:sldId id="1278" r:id="rId37"/>
    <p:sldId id="1279" r:id="rId38"/>
    <p:sldId id="1246" r:id="rId39"/>
    <p:sldId id="1245" r:id="rId40"/>
    <p:sldId id="1247" r:id="rId41"/>
    <p:sldId id="1294" r:id="rId42"/>
    <p:sldId id="1274" r:id="rId43"/>
    <p:sldId id="1295" r:id="rId44"/>
    <p:sldId id="1296" r:id="rId45"/>
    <p:sldId id="1297" r:id="rId46"/>
    <p:sldId id="1298" r:id="rId47"/>
    <p:sldId id="1273" r:id="rId48"/>
    <p:sldId id="1272" r:id="rId49"/>
    <p:sldId id="1271" r:id="rId50"/>
    <p:sldId id="128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 Barboza" initials="GB" lastIdx="3" clrIdx="0">
    <p:extLst>
      <p:ext uri="{19B8F6BF-5375-455C-9EA6-DF929625EA0E}">
        <p15:presenceInfo xmlns:p15="http://schemas.microsoft.com/office/powerpoint/2012/main" userId="S::gbarboza@uccs.edu::9307f127-aeda-4625-8294-3425b4072387" providerId="AD"/>
      </p:ext>
    </p:extLst>
  </p:cmAuthor>
  <p:cmAuthor id="2" name="Gia Barboza" initials="GB [2]" lastIdx="1" clrIdx="1">
    <p:extLst>
      <p:ext uri="{19B8F6BF-5375-455C-9EA6-DF929625EA0E}">
        <p15:presenceInfo xmlns:p15="http://schemas.microsoft.com/office/powerpoint/2012/main" userId="Gia Barbo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FE82E-4DBA-4D58-A2F9-C6762A673A78}" v="351" dt="2024-02-15T13:02:3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1" autoAdjust="0"/>
    <p:restoredTop sz="81170" autoAdjust="0"/>
  </p:normalViewPr>
  <p:slideViewPr>
    <p:cSldViewPr snapToGrid="0" snapToObjects="1">
      <p:cViewPr varScale="1">
        <p:scale>
          <a:sx n="103" d="100"/>
          <a:sy n="103" d="100"/>
        </p:scale>
        <p:origin x="624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4DB63-9D86-684F-A9E3-E3196FF1FBD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63CE-93CB-D64C-B697-00536316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  <a:p>
            <a:pPr lvl="1"/>
            <a:r>
              <a:rPr lang="en-US" dirty="0"/>
              <a:t>The model is nonlinear (aka sigmoidal)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3B654-F051-464E-B9B3-C283C12DF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8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where π (0≤π≤1) is the probability of an event happening (success) and denoted π=P(success). We find the estimates for β0, β1, …, βp, using the maximum likelihood method. This method is one of several methods used in statistics to estimate parameters of a mathematical model. The goal of the estimator is to estimate the parameters β0, β1, …, βp which maximize the log likelihood function.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Specificity is the percentage of correct predictions of the cases that are coded as 0 for the dependent variable </a:t>
            </a:r>
            <a:r>
              <a:rPr lang="en-US" b="1" dirty="0"/>
              <a:t>50</a:t>
            </a:r>
          </a:p>
          <a:p>
            <a:r>
              <a:rPr lang="en-US" dirty="0"/>
              <a:t>sensitivity is the percentage of correct predictions of the cases that are coded as 1 for the dependent variable </a:t>
            </a:r>
            <a:r>
              <a:rPr lang="en-US" b="1" dirty="0"/>
              <a:t>66.7</a:t>
            </a:r>
          </a:p>
          <a:p>
            <a:r>
              <a:rPr lang="en-US" dirty="0"/>
              <a:t>false negative rate the percentage of cases in error where the dependent variable is predicted to be 0 </a:t>
            </a:r>
            <a:r>
              <a:rPr lang="en-US" b="1" dirty="0"/>
              <a:t>50</a:t>
            </a:r>
            <a:endParaRPr lang="en-US" dirty="0"/>
          </a:p>
          <a:p>
            <a:r>
              <a:rPr lang="en-US" dirty="0"/>
              <a:t>false positive rate the percentage of cases in error where the dependent variable is predicted to be 1 </a:t>
            </a:r>
            <a:r>
              <a:rPr lang="en-US" b="1" dirty="0"/>
              <a:t>33.3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0B86-7DAD-4460-B9E3-8342259E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D800-5E40-47F1-86E6-09D20E8B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73E4-9783-484D-91C6-A353C531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39B-3802-4F5C-8708-3721BE1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98C1-61D7-457F-BE88-B66881D5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1DC-CDE4-4A68-B576-050D0716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50E1-7258-4338-A205-263E5063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3792-6976-4359-A506-A358965F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4B60-F775-42A1-ACC3-9E1362B0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454E-A15D-4797-AED4-E12E576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B37-8101-4199-B302-C7E6B71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DEFD-6784-4320-90D7-E863E0E5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E817-4340-4ED0-A273-44CC8FCE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82BA-D128-4C80-8FCE-86B6F96F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214-7ABD-4B06-80D8-A8DE5F8C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FE7A-739C-4426-930F-2C3374A0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0D4B-592A-4B70-81E3-59E45D65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2DAE-2BC0-4EDB-8591-DD68DFB4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272D-FC1D-4AE7-81CA-48B4931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6823-9EC5-4571-80D2-E35EAF19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28D7-596D-46B6-82DE-6517BE8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3B52-7EA0-49D7-BC47-FF5ACF0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87A9-A848-4E60-8876-68550809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B8AF-2773-4FE9-8B1F-865ECE3B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F3FED-0B19-461F-8688-C5547FA1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B9086-372E-4CAE-8826-9F0656A3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BF706-A301-44B3-9543-556F2E52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399B-B918-4384-94FA-70CBC00B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3DD3C-EA90-41EB-BF48-3E29773D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5FAE-E1B1-4BF0-8CE1-DCF45695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0D8CA-FDC7-45B8-9FD2-B6A15E8B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0A22-F288-4F6A-9761-AA17AD57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50559-7E36-4F2A-B247-942269AB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40DA-3190-48D2-939A-4A0283D8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D7856-3C74-4A24-A499-8167B44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A51A-F132-435C-8584-B93A6796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0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D195-C6C9-4B64-A9DB-0FDB00D8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6536-0A00-4184-B235-6A52F6C2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F7B8-AFB2-4C1E-A75E-88C486AD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6736-0658-4817-B101-7877E37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6DA71-D9E9-4C70-B351-5B0559B0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BFEC-526A-48CC-A660-88983A1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54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C117-5B44-47A7-914D-EFEB6A2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D8A2C-D944-4C38-9270-4BFBEA84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210B-7C43-4890-9F67-0B49F19B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EED2-68FE-4280-8C62-1DFA5510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C127-D6D2-4D07-A69E-E5946C0D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6099-4E79-48DB-8BE9-E5DF333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375A-4ED3-43A1-8C6C-784526C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D7A0-338C-4604-AB7E-F61D922F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2105-0EAB-459A-BCEB-0A68BE5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B28C-633F-4805-AC49-EBAD82B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2BA8-DC1F-46C1-96DB-236BC37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3572-FC4D-4E93-954C-61912D5ED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D491-ECE6-4603-ACA1-F9918DE0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3C3F-DDC6-4887-B535-2777C50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D599-B434-498A-B8EC-16F06FA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5D2B-5564-4DAF-B22E-A57A672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9776-B814-45CE-A4A7-3881B48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5E69-8555-4162-87BC-603C55E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4F13-879E-4E4A-B687-E9B6D81DA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7346-398A-4EB1-9492-C94B7FD39D2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C280-096B-48D6-81CE-C888701C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9B-8B00-471A-9B6B-96C069C96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A780-44C1-8643-B62D-9D542D33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Risk Ratios, Odds Ratios, and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EB3C-1EAC-6C42-A884-E4EC36900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23, 2025</a:t>
            </a:r>
          </a:p>
        </p:txBody>
      </p:sp>
    </p:spTree>
    <p:extLst>
      <p:ext uri="{BB962C8B-B14F-4D97-AF65-F5344CB8AC3E}">
        <p14:creationId xmlns:p14="http://schemas.microsoft.com/office/powerpoint/2010/main" val="23133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2E9C-DBDF-4A3D-BEAD-3BA4B47E5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92" y="39694"/>
            <a:ext cx="11320130" cy="862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Equivalent forms of the logistic regression model</a:t>
            </a:r>
            <a:endParaRPr lang="en-US" sz="36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/>
              <p:nvPr/>
            </p:nvSpPr>
            <p:spPr bwMode="auto">
              <a:xfrm>
                <a:off x="1387535" y="2400480"/>
                <a:ext cx="2956127" cy="64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535" y="2400480"/>
                <a:ext cx="2956127" cy="646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1F2D02-B539-489A-84FD-97DEDFDB0DA5}"/>
              </a:ext>
            </a:extLst>
          </p:cNvPr>
          <p:cNvSpPr txBox="1"/>
          <p:nvPr/>
        </p:nvSpPr>
        <p:spPr>
          <a:xfrm>
            <a:off x="1382298" y="3077372"/>
            <a:ext cx="293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natural log (aka 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ln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F2F8-609B-4E41-83EB-E8B6A677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535" y="1657635"/>
            <a:ext cx="2611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75860-03AE-4FCA-BBCF-9CE1A4C1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087" y="1663409"/>
            <a:ext cx="329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form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DA5AE77-0ED1-44B7-8289-A15FC384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840" y="3046594"/>
            <a:ext cx="49098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proportion of 1</a:t>
            </a:r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(yes, success) at any X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/>
              <p:nvPr/>
            </p:nvSpPr>
            <p:spPr>
              <a:xfrm>
                <a:off x="6129307" y="2295071"/>
                <a:ext cx="3761709" cy="622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7" y="2295071"/>
                <a:ext cx="3761709" cy="622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3">
            <a:extLst>
              <a:ext uri="{FF2B5EF4-FFF2-40B4-BE49-F238E27FC236}">
                <a16:creationId xmlns:a16="http://schemas.microsoft.com/office/drawing/2014/main" id="{62EC7582-A1C1-408E-B7C4-3FA5343A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743" y="971818"/>
            <a:ext cx="396240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Binary response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650432B5-16B0-4C5C-B9E9-B5DCF7B59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357" y="981192"/>
            <a:ext cx="506730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Quantitative predictor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B8C49-8ABD-4E57-957D-CA52695C6CA5}"/>
              </a:ext>
            </a:extLst>
          </p:cNvPr>
          <p:cNvCxnSpPr/>
          <p:nvPr/>
        </p:nvCxnSpPr>
        <p:spPr>
          <a:xfrm>
            <a:off x="2389450" y="2873892"/>
            <a:ext cx="1609522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BA3F73-8720-4511-ADF5-3E05367E4A77}"/>
              </a:ext>
            </a:extLst>
          </p:cNvPr>
          <p:cNvSpPr txBox="1"/>
          <p:nvPr/>
        </p:nvSpPr>
        <p:spPr>
          <a:xfrm>
            <a:off x="3514362" y="4586249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Odds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DA766D-AB4A-45C7-A2BF-4252DC4E3E37}"/>
              </a:ext>
            </a:extLst>
          </p:cNvPr>
          <p:cNvCxnSpPr>
            <a:cxnSpLocks/>
          </p:cNvCxnSpPr>
          <p:nvPr/>
        </p:nvCxnSpPr>
        <p:spPr>
          <a:xfrm>
            <a:off x="7761550" y="2807217"/>
            <a:ext cx="733222" cy="1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DAC6C-97DF-40B6-ACE9-4F17987DD161}"/>
              </a:ext>
            </a:extLst>
          </p:cNvPr>
          <p:cNvSpPr txBox="1"/>
          <p:nvPr/>
        </p:nvSpPr>
        <p:spPr>
          <a:xfrm>
            <a:off x="8010162" y="4643275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4360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/>
      <p:bldP spid="11" grpId="0"/>
      <p:bldP spid="14" grpId="0"/>
      <p:bldP spid="17" grpId="0"/>
      <p:bldP spid="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7500" y="166689"/>
            <a:ext cx="10058400" cy="77946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7500" y="946151"/>
            <a:ext cx="11264900" cy="37909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 interpretation:  For each one-unit change in the independent variable,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odds of 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(decreases) by the beta coefficient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nobody knows what log odds are!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Exponentiate the logit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(i.e., the outcome of the logistic regression equation), to convert it back to the odds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independent variables as affecting the odds (rather than log odds) of the outcome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odds to probability:  Probability values close to one indicate increased likelihood of occurrence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 more intuitive</a:t>
            </a:r>
          </a:p>
        </p:txBody>
      </p:sp>
    </p:spTree>
    <p:extLst>
      <p:ext uri="{BB962C8B-B14F-4D97-AF65-F5344CB8AC3E}">
        <p14:creationId xmlns:p14="http://schemas.microsoft.com/office/powerpoint/2010/main" val="21671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708" y="115216"/>
            <a:ext cx="10058400" cy="59478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8184" y="710005"/>
            <a:ext cx="11933816" cy="51589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logistic regression model determines the extent to which the predicted values accurately represent the observed values (Xie, Pendergast, &amp; Clarke, 2008) 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Hosmer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Lemeshow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goodness-of-fit test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Pseudo-variance explained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 tests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Beta coefficients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logistic regression coefficient determines if the individual coefficients are statistically significantly different from zero</a:t>
            </a:r>
          </a:p>
        </p:txBody>
      </p:sp>
    </p:spTree>
    <p:extLst>
      <p:ext uri="{BB962C8B-B14F-4D97-AF65-F5344CB8AC3E}">
        <p14:creationId xmlns:p14="http://schemas.microsoft.com/office/powerpoint/2010/main" val="28572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041-CBC4-4575-9F14-5FDD20197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78" y="103766"/>
            <a:ext cx="10058400" cy="885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 test for model fit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76518" y="871369"/>
                <a:ext cx="11815482" cy="49976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Test of overall model fit</a:t>
                </a:r>
              </a:p>
              <a:p>
                <a:pPr lvl="1"/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Useful when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comparing two </a:t>
                </a:r>
                <a:r>
                  <a:rPr lang="en-US" sz="18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nested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models</a:t>
                </a:r>
              </a:p>
              <a:p>
                <a:pPr lvl="2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based on the change in the log-likelihood function from the smaller model (with fewer variables) to a larger model (with the same variables in the smaller model and one or more additional variables)</a:t>
                </a:r>
              </a:p>
              <a:p>
                <a:pPr lvl="1"/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this includes the intercept-only model with no predictors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all regression coefficients are 0 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statistic computed as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  -2 *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LL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[diff]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[larger model]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– df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[smaller model]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larger the difference, the better the model fit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6518" y="871369"/>
                <a:ext cx="11815482" cy="4997619"/>
              </a:xfrm>
              <a:blipFill>
                <a:blip r:embed="rId3"/>
                <a:stretch>
                  <a:fillRect l="-464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/>
              <p:nvPr/>
            </p:nvSpPr>
            <p:spPr>
              <a:xfrm>
                <a:off x="1655039" y="2967145"/>
                <a:ext cx="23453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39" y="2967145"/>
                <a:ext cx="2345386" cy="307777"/>
              </a:xfrm>
              <a:prstGeom prst="rect">
                <a:avLst/>
              </a:prstGeom>
              <a:blipFill>
                <a:blip r:embed="rId4"/>
                <a:stretch>
                  <a:fillRect l="-3636" r="-2857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/>
              <p:nvPr/>
            </p:nvSpPr>
            <p:spPr>
              <a:xfrm>
                <a:off x="4620630" y="2976220"/>
                <a:ext cx="25605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630" y="2976220"/>
                <a:ext cx="2560509" cy="307777"/>
              </a:xfrm>
              <a:prstGeom prst="rect">
                <a:avLst/>
              </a:prstGeom>
              <a:blipFill>
                <a:blip r:embed="rId5"/>
                <a:stretch>
                  <a:fillRect l="-1905" r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7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87E-DD38-4FDC-8EB7-BB05AA3CF1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27049" cy="9890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 for determining model fit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530-2B9E-4FE1-95DA-69F42BFFA8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184" y="989013"/>
            <a:ext cx="11933816" cy="48799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predicted probability is above a cutoff (usually .5) assign 1, otherwise 0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crosstab table of predicted to observed probabilities provides the frequency and percentage of cases correctly classified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perfect model produces 100% correctly classified cases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model that classifies no better than chance would provide 50% correctly classified cases.</a:t>
            </a:r>
          </a:p>
        </p:txBody>
      </p:sp>
    </p:spTree>
    <p:extLst>
      <p:ext uri="{BB962C8B-B14F-4D97-AF65-F5344CB8AC3E}">
        <p14:creationId xmlns:p14="http://schemas.microsoft.com/office/powerpoint/2010/main" val="270381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061" y="104458"/>
            <a:ext cx="12019878" cy="7884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729" y="892885"/>
            <a:ext cx="11327803" cy="49761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is the probability that the dependent variable was coded as a “1” and our model predicted a “1”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1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 and we said you did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Specificity is the probability that a case-coded dependent variable was coded as a “0” and our model predicted a “0”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0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don’t have the disease and we said you didn’t</a:t>
            </a:r>
          </a:p>
        </p:txBody>
      </p:sp>
    </p:spTree>
    <p:extLst>
      <p:ext uri="{BB962C8B-B14F-4D97-AF65-F5344CB8AC3E}">
        <p14:creationId xmlns:p14="http://schemas.microsoft.com/office/powerpoint/2010/main" val="20244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19" y="104458"/>
            <a:ext cx="11998362" cy="7884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(2)</a:t>
            </a:r>
            <a:endParaRPr lang="en-US" sz="4000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638" y="796066"/>
            <a:ext cx="11998362" cy="507292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probability that a case coded as 0 for the dependent variable (aka ‘negative’) is classified incorrectly.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this is the percentage of cases in error where the dependent variable is predicted to be 1 (i.e., disease), but in fact the observed value is 0 (i.e., no disease)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disease, but you don’t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 rate is the probability that a case coded as 1 for the dependent variable (aka ‘positive’) is classified incorrectly.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this is the percentage of cases in error where the dependent variable is predicted to be 0 (i.e., unprepared), but in fact the observed value is 1 (i.e., prepared)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don’t have the disease, but you we said you did</a:t>
            </a: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A59-E9A6-4DE9-AE99-8AB720FC81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46" y="141393"/>
            <a:ext cx="12062908" cy="8207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of Significance of the Logistic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1859-49F3-489B-9D8E-C5E62CC541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5557" y="962093"/>
            <a:ext cx="10058400" cy="3760788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second test in logistic regression is the test of the statistical significance of each regression coefficient, b</a:t>
            </a:r>
            <a:r>
              <a:rPr lang="en-US" sz="20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endParaRPr lang="en-US" baseline="-25000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test statistic is called a Wald test computed as</a:t>
            </a:r>
          </a:p>
          <a:p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/>
              <p:nvPr/>
            </p:nvSpPr>
            <p:spPr>
              <a:xfrm>
                <a:off x="1818043" y="1754721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43" y="1754721"/>
                <a:ext cx="1451103" cy="369332"/>
              </a:xfrm>
              <a:prstGeom prst="rect">
                <a:avLst/>
              </a:prstGeom>
              <a:blipFill>
                <a:blip r:embed="rId2"/>
                <a:stretch>
                  <a:fillRect l="-4202" r="-46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/>
              <p:nvPr/>
            </p:nvSpPr>
            <p:spPr>
              <a:xfrm>
                <a:off x="3597318" y="1765787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18" y="1765787"/>
                <a:ext cx="1451103" cy="369332"/>
              </a:xfrm>
              <a:prstGeom prst="rect">
                <a:avLst/>
              </a:prstGeom>
              <a:blipFill>
                <a:blip r:embed="rId3"/>
                <a:stretch>
                  <a:fillRect l="-3782" r="-420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/>
              <p:nvPr/>
            </p:nvSpPr>
            <p:spPr>
              <a:xfrm>
                <a:off x="1818043" y="2973715"/>
                <a:ext cx="2768593" cy="91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43" y="2973715"/>
                <a:ext cx="2768593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0682" y="93700"/>
            <a:ext cx="12030635" cy="10250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Logistic Regression Is and How It Works: Assumptions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61769" y="903343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Noncollinearity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 of errors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fixed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Nonzero cell counts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Nonseparation of data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influential points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Sufficient sample size</a:t>
            </a:r>
          </a:p>
        </p:txBody>
      </p:sp>
    </p:spTree>
    <p:extLst>
      <p:ext uri="{BB962C8B-B14F-4D97-AF65-F5344CB8AC3E}">
        <p14:creationId xmlns:p14="http://schemas.microsoft.com/office/powerpoint/2010/main" val="81520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8249-B226-456F-95E1-AA631EEC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" y="193004"/>
            <a:ext cx="10515600" cy="8182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Recall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599" y="102956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102956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148F5C5-499D-4BC9-9285-BE0C4067476A}"/>
              </a:ext>
            </a:extLst>
          </p:cNvPr>
          <p:cNvSpPr txBox="1"/>
          <p:nvPr/>
        </p:nvSpPr>
        <p:spPr>
          <a:xfrm>
            <a:off x="5034578" y="113900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5A28-087D-495A-AD91-F9A84FEC4D7A}"/>
              </a:ext>
            </a:extLst>
          </p:cNvPr>
          <p:cNvSpPr txBox="1"/>
          <p:nvPr/>
        </p:nvSpPr>
        <p:spPr>
          <a:xfrm>
            <a:off x="5034578" y="1617786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/>
              <p:nvPr/>
            </p:nvSpPr>
            <p:spPr>
              <a:xfrm>
                <a:off x="2020507" y="3707332"/>
                <a:ext cx="7153048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Our goal is to estimate the unknown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507" y="3707332"/>
                <a:ext cx="7153048" cy="481670"/>
              </a:xfrm>
              <a:prstGeom prst="rect">
                <a:avLst/>
              </a:prstGeom>
              <a:blipFill>
                <a:blip r:embed="rId3"/>
                <a:stretch>
                  <a:fillRect l="-1278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EF9D-9FBE-5650-1B26-DDB8519D20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9107" y="127590"/>
            <a:ext cx="10058400" cy="74427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6C36-BA8B-E098-8A6A-401001D4B7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9107" y="871869"/>
            <a:ext cx="11982893" cy="499711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regression is used when the dependent variable is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(e.g., Yes/No)</a:t>
            </a:r>
          </a:p>
          <a:p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en-US" b="1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qualitative variable (also known as categorical) is not numerical, and its values fit into categories. It is also divided into two types:</a:t>
            </a:r>
          </a:p>
          <a:p>
            <a:pPr lvl="1"/>
            <a:r>
              <a:rPr lang="en-US" sz="16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 ordering is possible or implied in the categories (for example 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at birth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/>
            <a:r>
              <a:rPr lang="en-US" sz="16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 order is implied in the categories (for example the health status, such as poor/reasonable/good, a Likert scale)</a:t>
            </a:r>
          </a:p>
          <a:p>
            <a:pPr algn="l"/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variable, also known as dichotomous, is a special case of a qualitative nominal variable when there are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two categories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788" y="0"/>
            <a:ext cx="12084424" cy="110039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What Logistic Regression Is and How It Works: Sample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61769" y="838797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Logistic regression is a large sample procedure</a:t>
            </a:r>
          </a:p>
          <a:p>
            <a:r>
              <a:rPr lang="en-US" sz="2000" dirty="0"/>
              <a:t>Samples of size 100 or greater are needed to accurately conduct tests of significance for logistic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3009705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5303" y="115216"/>
            <a:ext cx="12041393" cy="9713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What Logistic Regression Is and How It Works: Effect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4951" y="924859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Multiple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pseudo-variance explained values </a:t>
            </a:r>
          </a:p>
          <a:p>
            <a:r>
              <a:rPr lang="en-US" sz="2000" dirty="0"/>
              <a:t>Odds Ratio</a:t>
            </a:r>
          </a:p>
        </p:txBody>
      </p:sp>
    </p:spTree>
    <p:extLst>
      <p:ext uri="{BB962C8B-B14F-4D97-AF65-F5344CB8AC3E}">
        <p14:creationId xmlns:p14="http://schemas.microsoft.com/office/powerpoint/2010/main" val="3045752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D315B-0A04-4813-9215-7394D8BA6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889" y="141119"/>
            <a:ext cx="10058400" cy="8637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Algebra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EF6C8-21BD-4B38-BB06-EF64D0D2D4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889" y="1145479"/>
            <a:ext cx="10058400" cy="3760788"/>
          </a:xfrm>
        </p:spPr>
        <p:txBody>
          <a:bodyPr/>
          <a:lstStyle/>
          <a:p>
            <a:r>
              <a:rPr lang="en-US" dirty="0"/>
              <a:t>Properties of exponents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logarithms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/>
              <p:nvPr/>
            </p:nvSpPr>
            <p:spPr>
              <a:xfrm>
                <a:off x="348462" y="1760822"/>
                <a:ext cx="2620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2" y="1760822"/>
                <a:ext cx="2620649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/>
              <p:nvPr/>
            </p:nvSpPr>
            <p:spPr>
              <a:xfrm>
                <a:off x="504450" y="3160896"/>
                <a:ext cx="1548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0" y="3160896"/>
                <a:ext cx="1548308" cy="369332"/>
              </a:xfrm>
              <a:prstGeom prst="rect">
                <a:avLst/>
              </a:prstGeom>
              <a:blipFill>
                <a:blip r:embed="rId3"/>
                <a:stretch>
                  <a:fillRect l="-4331" r="-15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/>
              <p:nvPr/>
            </p:nvSpPr>
            <p:spPr>
              <a:xfrm>
                <a:off x="504450" y="3662672"/>
                <a:ext cx="1360052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0" y="3662672"/>
                <a:ext cx="1360052" cy="385747"/>
              </a:xfrm>
              <a:prstGeom prst="rect">
                <a:avLst/>
              </a:prstGeom>
              <a:blipFill>
                <a:blip r:embed="rId4"/>
                <a:stretch>
                  <a:fillRect l="-2691" t="-4762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/>
              <p:nvPr/>
            </p:nvSpPr>
            <p:spPr>
              <a:xfrm>
                <a:off x="528074" y="4169313"/>
                <a:ext cx="7952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4" y="4169313"/>
                <a:ext cx="795282" cy="307777"/>
              </a:xfrm>
              <a:prstGeom prst="rect">
                <a:avLst/>
              </a:prstGeom>
              <a:blipFill>
                <a:blip r:embed="rId5"/>
                <a:stretch>
                  <a:fillRect l="-4615" t="-4000" r="-692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/>
              <p:nvPr/>
            </p:nvSpPr>
            <p:spPr>
              <a:xfrm>
                <a:off x="528074" y="2183859"/>
                <a:ext cx="6486525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4" y="2183859"/>
                <a:ext cx="6486525" cy="476990"/>
              </a:xfrm>
              <a:prstGeom prst="rect">
                <a:avLst/>
              </a:prstGeom>
              <a:blipFill>
                <a:blip r:embed="rId6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870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10058400" cy="6461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 Snapshot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634701" y="-9227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/>
              <p:nvPr/>
            </p:nvSpPr>
            <p:spPr>
              <a:xfrm>
                <a:off x="381877" y="1017330"/>
                <a:ext cx="4798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7" y="1017330"/>
                <a:ext cx="479821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/>
              <p:nvPr/>
            </p:nvSpPr>
            <p:spPr>
              <a:xfrm>
                <a:off x="411563" y="1589414"/>
                <a:ext cx="28093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3" y="1589414"/>
                <a:ext cx="28093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/>
              <p:nvPr/>
            </p:nvSpPr>
            <p:spPr>
              <a:xfrm>
                <a:off x="5533859" y="1097721"/>
                <a:ext cx="3925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interpreted as “log odds of Y”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59" y="1097721"/>
                <a:ext cx="3925883" cy="369332"/>
              </a:xfrm>
              <a:prstGeom prst="rect">
                <a:avLst/>
              </a:prstGeom>
              <a:blipFill>
                <a:blip r:embed="rId4"/>
                <a:stretch>
                  <a:fillRect l="-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/>
              <p:nvPr/>
            </p:nvSpPr>
            <p:spPr>
              <a:xfrm>
                <a:off x="7549785" y="2264904"/>
                <a:ext cx="1217184" cy="321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785" y="2264904"/>
                <a:ext cx="1217184" cy="321563"/>
              </a:xfrm>
              <a:prstGeom prst="rect">
                <a:avLst/>
              </a:prstGeom>
              <a:blipFill>
                <a:blip r:embed="rId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/>
              <p:nvPr/>
            </p:nvSpPr>
            <p:spPr>
              <a:xfrm>
                <a:off x="549809" y="2149883"/>
                <a:ext cx="2809399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𝐿𝑜𝑔𝑖𝑡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9" y="2149883"/>
                <a:ext cx="2809399" cy="382284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5DC3CC-DCD2-DA21-D873-3010D3546D7C}"/>
              </a:ext>
            </a:extLst>
          </p:cNvPr>
          <p:cNvSpPr txBox="1"/>
          <p:nvPr/>
        </p:nvSpPr>
        <p:spPr>
          <a:xfrm>
            <a:off x="5533859" y="1691207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exponent of each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/>
              <p:nvPr/>
            </p:nvSpPr>
            <p:spPr>
              <a:xfrm>
                <a:off x="582270" y="2839145"/>
                <a:ext cx="1768634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70" y="2839145"/>
                <a:ext cx="1768634" cy="382284"/>
              </a:xfrm>
              <a:prstGeom prst="rect">
                <a:avLst/>
              </a:prstGeom>
              <a:blipFill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C0F1A63-A609-19E6-7A21-387729387AB4}"/>
              </a:ext>
            </a:extLst>
          </p:cNvPr>
          <p:cNvSpPr txBox="1"/>
          <p:nvPr/>
        </p:nvSpPr>
        <p:spPr>
          <a:xfrm>
            <a:off x="5476017" y="2217135"/>
            <a:ext cx="21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follows because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/>
              <p:nvPr/>
            </p:nvSpPr>
            <p:spPr>
              <a:xfrm>
                <a:off x="5486781" y="2766291"/>
                <a:ext cx="4993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interpreted as the “odds of Y”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81" y="2766291"/>
                <a:ext cx="499380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/>
              <p:nvPr/>
            </p:nvSpPr>
            <p:spPr>
              <a:xfrm>
                <a:off x="7514730" y="3300661"/>
                <a:ext cx="1185861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30" y="3300661"/>
                <a:ext cx="1185861" cy="6228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/>
              <p:nvPr/>
            </p:nvSpPr>
            <p:spPr>
              <a:xfrm>
                <a:off x="582270" y="3223365"/>
                <a:ext cx="2532906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70" y="3223365"/>
                <a:ext cx="2532906" cy="714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3537F7A-5F48-9077-5A0E-1A3C41816B9D}"/>
              </a:ext>
            </a:extLst>
          </p:cNvPr>
          <p:cNvSpPr txBox="1"/>
          <p:nvPr/>
        </p:nvSpPr>
        <p:spPr>
          <a:xfrm>
            <a:off x="5476017" y="3429181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follows because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DC405-50B2-AA85-B634-DE800A51EA3D}"/>
              </a:ext>
            </a:extLst>
          </p:cNvPr>
          <p:cNvSpPr txBox="1"/>
          <p:nvPr/>
        </p:nvSpPr>
        <p:spPr>
          <a:xfrm>
            <a:off x="8581168" y="3453947"/>
            <a:ext cx="9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/>
              <p:nvPr/>
            </p:nvSpPr>
            <p:spPr>
              <a:xfrm>
                <a:off x="9289827" y="3352929"/>
                <a:ext cx="954404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27" y="3352929"/>
                <a:ext cx="954404" cy="622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9F37A20-BCA6-5C8F-FC88-AE98D50186FB}"/>
              </a:ext>
            </a:extLst>
          </p:cNvPr>
          <p:cNvSpPr txBox="1"/>
          <p:nvPr/>
        </p:nvSpPr>
        <p:spPr>
          <a:xfrm>
            <a:off x="10214584" y="3315447"/>
            <a:ext cx="1289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/>
              <p:nvPr/>
            </p:nvSpPr>
            <p:spPr>
              <a:xfrm>
                <a:off x="411563" y="3961778"/>
                <a:ext cx="3687394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3" y="3961778"/>
                <a:ext cx="3687394" cy="7147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9508CF7-2331-E401-6427-759A87AE3535}"/>
              </a:ext>
            </a:extLst>
          </p:cNvPr>
          <p:cNvSpPr txBox="1"/>
          <p:nvPr/>
        </p:nvSpPr>
        <p:spPr>
          <a:xfrm>
            <a:off x="5510398" y="4175792"/>
            <a:ext cx="494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interpreted as a ‘conditional’ probability</a:t>
            </a:r>
          </a:p>
        </p:txBody>
      </p:sp>
    </p:spTree>
    <p:extLst>
      <p:ext uri="{BB962C8B-B14F-4D97-AF65-F5344CB8AC3E}">
        <p14:creationId xmlns:p14="http://schemas.microsoft.com/office/powerpoint/2010/main" val="38719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3177-9003-436F-A9D5-6D351AC31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274"/>
            <a:ext cx="10058400" cy="8207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Logistic Regression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5CA9-287C-4726-94BD-C6CA296BD0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93" y="738001"/>
            <a:ext cx="10058400" cy="33559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file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-college-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enroll.JASP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-college-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enroll.sav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Regression  Binary Logistic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example we have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enrollment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undergraduate GPA</a:t>
            </a:r>
          </a:p>
        </p:txBody>
      </p:sp>
    </p:spTree>
    <p:extLst>
      <p:ext uri="{BB962C8B-B14F-4D97-AF65-F5344CB8AC3E}">
        <p14:creationId xmlns:p14="http://schemas.microsoft.com/office/powerpoint/2010/main" val="866706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702B-4E32-4C91-B645-6FD9BA970A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9550"/>
            <a:ext cx="10058400" cy="6906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Focus on the results first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7B780-B691-4EE5-9A6C-FC665C53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8" y="820151"/>
            <a:ext cx="9533449" cy="2225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0FF22-9FD9-4FA6-8A65-B2DCFFE45870}"/>
              </a:ext>
            </a:extLst>
          </p:cNvPr>
          <p:cNvSpPr/>
          <p:nvPr/>
        </p:nvSpPr>
        <p:spPr>
          <a:xfrm>
            <a:off x="5709645" y="1343506"/>
            <a:ext cx="645042" cy="37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74A25-255B-4E55-893E-357A6016F7AF}"/>
              </a:ext>
            </a:extLst>
          </p:cNvPr>
          <p:cNvSpPr/>
          <p:nvPr/>
        </p:nvSpPr>
        <p:spPr>
          <a:xfrm>
            <a:off x="8042070" y="1364516"/>
            <a:ext cx="645042" cy="37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C2E61-6BF9-4FD0-808B-8C770B9F8F05}"/>
              </a:ext>
            </a:extLst>
          </p:cNvPr>
          <p:cNvSpPr/>
          <p:nvPr/>
        </p:nvSpPr>
        <p:spPr>
          <a:xfrm>
            <a:off x="9128162" y="1341404"/>
            <a:ext cx="872072" cy="395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72237-FA41-3DDD-DC24-1BA17F7B2FB5}"/>
                  </a:ext>
                </a:extLst>
              </p:cNvPr>
              <p:cNvSpPr txBox="1"/>
              <p:nvPr/>
            </p:nvSpPr>
            <p:spPr>
              <a:xfrm>
                <a:off x="3773061" y="3199814"/>
                <a:ext cx="408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=−2.144+.833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𝐺𝑃𝐴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72237-FA41-3DDD-DC24-1BA17F7B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1" y="3199814"/>
                <a:ext cx="4087016" cy="369332"/>
              </a:xfrm>
              <a:prstGeom prst="rect">
                <a:avLst/>
              </a:prstGeom>
              <a:blipFill>
                <a:blip r:embed="rId3"/>
                <a:stretch>
                  <a:fillRect l="-2239" r="-134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A7642-41E1-5A3F-D821-A3170E51A496}"/>
                  </a:ext>
                </a:extLst>
              </p:cNvPr>
              <p:cNvSpPr txBox="1"/>
              <p:nvPr/>
            </p:nvSpPr>
            <p:spPr>
              <a:xfrm>
                <a:off x="2591112" y="3790327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 + 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(−2.144+.883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A7642-41E1-5A3F-D821-A3170E51A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12" y="3790327"/>
                <a:ext cx="6096000" cy="780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E06CA87-D927-9DF7-318A-ABE3341E237B}"/>
              </a:ext>
            </a:extLst>
          </p:cNvPr>
          <p:cNvSpPr txBox="1"/>
          <p:nvPr/>
        </p:nvSpPr>
        <p:spPr>
          <a:xfrm>
            <a:off x="8407584" y="3685695"/>
            <a:ext cx="3109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enrolling in</a:t>
            </a:r>
          </a:p>
          <a:p>
            <a:r>
              <a:rPr lang="en-US" dirty="0"/>
              <a:t>college ‘conditional on’ values</a:t>
            </a:r>
          </a:p>
          <a:p>
            <a:r>
              <a:rPr lang="en-US" dirty="0"/>
              <a:t>of one’s grade point average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735E-394D-4A2C-8B4C-5CCAB1D083C0}"/>
              </a:ext>
            </a:extLst>
          </p:cNvPr>
          <p:cNvSpPr txBox="1">
            <a:spLocks/>
          </p:cNvSpPr>
          <p:nvPr/>
        </p:nvSpPr>
        <p:spPr>
          <a:xfrm>
            <a:off x="864782" y="4718409"/>
            <a:ext cx="10462436" cy="1741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Wald test is the test statistic for the logistic regression model</a:t>
            </a:r>
          </a:p>
          <a:p>
            <a:r>
              <a:rPr lang="en-US" sz="1800" dirty="0"/>
              <a:t>The sig. is the </a:t>
            </a:r>
            <a:r>
              <a:rPr lang="en-US" sz="1800" i="1" dirty="0"/>
              <a:t>p-</a:t>
            </a:r>
            <a:r>
              <a:rPr lang="en-US" sz="1800" dirty="0"/>
              <a:t>value</a:t>
            </a:r>
          </a:p>
          <a:p>
            <a:r>
              <a:rPr lang="en-US" sz="1800" dirty="0"/>
              <a:t>EXP(B) is the odds ratio – the interpretation is: the odds of enrolling in college are about 2.5 times greater for each one unit increase in undergraduate </a:t>
            </a:r>
            <a:r>
              <a:rPr lang="en-US" sz="1800" dirty="0" err="1"/>
              <a:t>gpa</a:t>
            </a:r>
            <a:r>
              <a:rPr lang="en-US" sz="1800" dirty="0"/>
              <a:t>, but the result is not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414708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4F3E-5BAE-409A-9807-42BDE840E0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77" y="115215"/>
            <a:ext cx="10058400" cy="66293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Computing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D625-5B64-45E1-8616-FA6D806954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1012" y="775072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The most useful part of logistic regression is the ability to predict the conditional probability of Y given values of the independent variables</a:t>
            </a:r>
          </a:p>
          <a:p>
            <a:r>
              <a:rPr lang="en-US" sz="2000" dirty="0"/>
              <a:t>For example: what is the probability of college enrollment given that your </a:t>
            </a:r>
            <a:r>
              <a:rPr lang="en-US" sz="2000" dirty="0" err="1"/>
              <a:t>gpa</a:t>
            </a:r>
            <a:r>
              <a:rPr lang="en-US" sz="2000" dirty="0"/>
              <a:t> is 1.0, 2.0, 3.0 and 4.0?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/>
              <p:nvPr/>
            </p:nvSpPr>
            <p:spPr>
              <a:xfrm>
                <a:off x="3564215" y="2038759"/>
                <a:ext cx="3985169" cy="580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15" y="2038759"/>
                <a:ext cx="3985169" cy="580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/>
              <p:nvPr/>
            </p:nvSpPr>
            <p:spPr>
              <a:xfrm>
                <a:off x="731520" y="2989952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−2.144+.883(1)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−1.261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−1.261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den>
                    </m:f>
                  </m:oMath>
                </a14:m>
                <a:r>
                  <a:rPr lang="en-US" dirty="0"/>
                  <a:t>=.221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989952"/>
                <a:ext cx="9282133" cy="594715"/>
              </a:xfrm>
              <a:prstGeom prst="rect">
                <a:avLst/>
              </a:prstGeom>
              <a:blipFill>
                <a:blip r:embed="rId3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/>
              <p:nvPr/>
            </p:nvSpPr>
            <p:spPr>
              <a:xfrm>
                <a:off x="731519" y="3767106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−2.144+.883(2)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766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−2.144+1.766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.378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.378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den>
                    </m:f>
                  </m:oMath>
                </a14:m>
                <a:r>
                  <a:rPr lang="en-US" dirty="0"/>
                  <a:t>=.407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3767106"/>
                <a:ext cx="9282133" cy="594715"/>
              </a:xfrm>
              <a:prstGeom prst="rect">
                <a:avLst/>
              </a:prstGeom>
              <a:blipFill>
                <a:blip r:embed="rId4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14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8592-CE93-4392-BBC5-60190B89BD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193" y="136732"/>
            <a:ext cx="10058400" cy="75615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Table of predicted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82643130"/>
                  </p:ext>
                </p:extLst>
              </p:nvPr>
            </p:nvGraphicFramePr>
            <p:xfrm>
              <a:off x="874955" y="1284033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GPA (</a:t>
                          </a:r>
                          <a:r>
                            <a:rPr lang="en-US" i="1" dirty="0"/>
                            <a:t>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82643130"/>
                  </p:ext>
                </p:extLst>
              </p:nvPr>
            </p:nvGraphicFramePr>
            <p:xfrm>
              <a:off x="874955" y="1284033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661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GPA (</a:t>
                          </a:r>
                          <a:r>
                            <a:rPr lang="en-US" i="1" dirty="0"/>
                            <a:t>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4587" r="-401818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638" t="-4587" r="-300362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27" t="-4587" r="-201455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27" t="-4587" r="-101455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27" t="-4587" r="-1455" b="-244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EC701E6-5502-4197-874B-1292E30CE029}"/>
              </a:ext>
            </a:extLst>
          </p:cNvPr>
          <p:cNvSpPr txBox="1"/>
          <p:nvPr/>
        </p:nvSpPr>
        <p:spPr>
          <a:xfrm>
            <a:off x="1245140" y="4844374"/>
            <a:ext cx="86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excel file gpa_college_enrollment_example.xlsx </a:t>
            </a:r>
          </a:p>
        </p:txBody>
      </p:sp>
    </p:spTree>
    <p:extLst>
      <p:ext uri="{BB962C8B-B14F-4D97-AF65-F5344CB8AC3E}">
        <p14:creationId xmlns:p14="http://schemas.microsoft.com/office/powerpoint/2010/main" val="121591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739AF46-B258-0AD3-FA4B-457A4DF19058}"/>
              </a:ext>
            </a:extLst>
          </p:cNvPr>
          <p:cNvSpPr/>
          <p:nvPr/>
        </p:nvSpPr>
        <p:spPr>
          <a:xfrm>
            <a:off x="6772231" y="4436683"/>
            <a:ext cx="775290" cy="49254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57490-60E8-4A13-BD6E-B91E64C0AE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4695"/>
            <a:ext cx="10058400" cy="77766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Model Summary &amp; Classification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259038B-CDAB-47D6-886B-082DE35B15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739" y="905710"/>
            <a:ext cx="10058400" cy="3760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classification table is provided. Here we correctly classify 60% of enrollments, better than chance (not much better)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Using the 50% cutoff, when the observed </a:t>
            </a:r>
            <a:r>
              <a:rPr lang="en-US" sz="1800" i="1" dirty="0"/>
              <a:t>Y </a:t>
            </a:r>
            <a:r>
              <a:rPr lang="en-US" sz="1800" dirty="0"/>
              <a:t>was the student did not enroll in college, we predicted enrollment correctly 1/2 of the time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Similarly, using the same cutoff, when the student did enroll, we were correct 4 of 6 times (2/3)</a:t>
            </a:r>
          </a:p>
        </p:txBody>
      </p:sp>
      <p:pic>
        <p:nvPicPr>
          <p:cNvPr id="19" name="Content Placeholder 18" descr="Table&#10;&#10;Description automatically generated">
            <a:extLst>
              <a:ext uri="{FF2B5EF4-FFF2-40B4-BE49-F238E27FC236}">
                <a16:creationId xmlns:a16="http://schemas.microsoft.com/office/drawing/2014/main" id="{59811257-55A7-4792-B4A5-90882A91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097280" y="2635294"/>
            <a:ext cx="5613991" cy="2573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DA7E47-8BE0-422F-B853-2C9AB974566B}"/>
              </a:ext>
            </a:extLst>
          </p:cNvPr>
          <p:cNvSpPr txBox="1"/>
          <p:nvPr/>
        </p:nvSpPr>
        <p:spPr>
          <a:xfrm>
            <a:off x="6741751" y="4112385"/>
            <a:ext cx="25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629D47-D904-483B-83F3-77111F653A97}"/>
              </a:ext>
            </a:extLst>
          </p:cNvPr>
          <p:cNvSpPr txBox="1"/>
          <p:nvPr/>
        </p:nvSpPr>
        <p:spPr>
          <a:xfrm>
            <a:off x="6711271" y="3834631"/>
            <a:ext cx="25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868A5-9CDF-42AA-9D5D-FAF4BD4826DE}"/>
              </a:ext>
            </a:extLst>
          </p:cNvPr>
          <p:cNvSpPr txBox="1"/>
          <p:nvPr/>
        </p:nvSpPr>
        <p:spPr>
          <a:xfrm>
            <a:off x="6741751" y="4436683"/>
            <a:ext cx="29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 + 4)/(2+2+2+4) = 60%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D0AE6F-D04F-3A4E-0BFF-12E76371821F}"/>
              </a:ext>
            </a:extLst>
          </p:cNvPr>
          <p:cNvCxnSpPr>
            <a:cxnSpLocks/>
          </p:cNvCxnSpPr>
          <p:nvPr/>
        </p:nvCxnSpPr>
        <p:spPr>
          <a:xfrm>
            <a:off x="4278541" y="4097912"/>
            <a:ext cx="857250" cy="277754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6A3BF7-649F-FE58-E07D-6A1B3404E1B6}"/>
              </a:ext>
            </a:extLst>
          </p:cNvPr>
          <p:cNvCxnSpPr/>
          <p:nvPr/>
        </p:nvCxnSpPr>
        <p:spPr>
          <a:xfrm flipV="1">
            <a:off x="4278541" y="4097912"/>
            <a:ext cx="857250" cy="277754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7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4B4-42EA-A715-5F37-508F956EA9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919473" cy="82833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More on classifications and correctly predicted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6F58-9930-4F5B-BE9B-6F3291535F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9346" y="828339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Your observed outcome in logistic regression can ONLY be 0 or 1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predicted probabilities from the model can take on all possible values between 0 and 1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So, for a given observation, the predicted probability from the model may have been 0.51 (51% probability of success), but your observation was actually a 0 (not a success)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By default, SPSS uses a classification of 50/50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 if the probability is .51 or greater, the case is coded as “1” (i.e., a success) and if it is &lt;= .50 it’s coded as “0” (i.e., a fail)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The next slide shows how we can add the probabilities and classifications to our dataset for additional intuition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32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60" y="0"/>
            <a:ext cx="12106940" cy="7971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Research Questions &amp; Methodological Approaches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3405" y="1084521"/>
            <a:ext cx="11259879" cy="4784467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risk factors associated with a disease or a harmful condition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the risk of developing a disease based on a patient’s medical history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the most “important” biological factors associated with a specific disease or condition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Economics/Business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a debtor’s likelihood to default on a loan based on creditworthiness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a customer’s propensity to buy a certain product or service given a demographic profile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Psychology/Social Work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probability of developing PTSD following trauma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Political Science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question I examined ad nauseum in graduate school: What predicts voting behavior?</a:t>
            </a:r>
          </a:p>
        </p:txBody>
      </p:sp>
    </p:spTree>
    <p:extLst>
      <p:ext uri="{BB962C8B-B14F-4D97-AF65-F5344CB8AC3E}">
        <p14:creationId xmlns:p14="http://schemas.microsoft.com/office/powerpoint/2010/main" val="2748586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98-1BD9-AD1A-2DEB-97AA9AD0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23"/>
            <a:ext cx="12192000" cy="57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9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55EAD-5768-FC77-E858-C4094221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49" y="886071"/>
            <a:ext cx="6806295" cy="43026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BB42F5-0984-CB35-175B-279CD9D3026E}"/>
              </a:ext>
            </a:extLst>
          </p:cNvPr>
          <p:cNvSpPr/>
          <p:nvPr/>
        </p:nvSpPr>
        <p:spPr>
          <a:xfrm>
            <a:off x="2073348" y="1750803"/>
            <a:ext cx="6806295" cy="36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E9C12-0ADF-E550-AFB5-0C42E36693D6}"/>
              </a:ext>
            </a:extLst>
          </p:cNvPr>
          <p:cNvSpPr/>
          <p:nvPr/>
        </p:nvSpPr>
        <p:spPr>
          <a:xfrm>
            <a:off x="2073349" y="2087674"/>
            <a:ext cx="6806295" cy="36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028F0-D2B3-D766-5FE3-9A79D25C5E84}"/>
              </a:ext>
            </a:extLst>
          </p:cNvPr>
          <p:cNvSpPr/>
          <p:nvPr/>
        </p:nvSpPr>
        <p:spPr>
          <a:xfrm>
            <a:off x="2073347" y="3634717"/>
            <a:ext cx="6806295" cy="3689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49120-65DC-100A-41B2-B1934E2184CD}"/>
              </a:ext>
            </a:extLst>
          </p:cNvPr>
          <p:cNvSpPr/>
          <p:nvPr/>
        </p:nvSpPr>
        <p:spPr>
          <a:xfrm>
            <a:off x="2073346" y="4738256"/>
            <a:ext cx="6806295" cy="3689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5F33-9A05-F8DA-EFAD-644DFCD8EA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4951" y="104459"/>
            <a:ext cx="10058400" cy="701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Improving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F778-D732-03AC-743F-C9D2FB979A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7073" y="806133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We can change the default value from .5 to something else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 Let’s change the default to .4 and see how this ‘improves’ 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1087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F65FF-D2B9-2348-D01B-F77CBFBD2F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98001" y="80088"/>
            <a:ext cx="4956987" cy="21073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6C0BE-4883-C90D-0E42-1767DCA3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94" y="2482481"/>
            <a:ext cx="7468036" cy="32165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FD4462-4A3E-35F7-9D91-56044DE54736}"/>
              </a:ext>
            </a:extLst>
          </p:cNvPr>
          <p:cNvSpPr/>
          <p:nvPr/>
        </p:nvSpPr>
        <p:spPr>
          <a:xfrm>
            <a:off x="1777194" y="4804299"/>
            <a:ext cx="7468036" cy="8203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3CC69-52D5-79FF-9A15-594BB045188C}"/>
              </a:ext>
            </a:extLst>
          </p:cNvPr>
          <p:cNvSpPr txBox="1"/>
          <p:nvPr/>
        </p:nvSpPr>
        <p:spPr>
          <a:xfrm>
            <a:off x="9367285" y="4804299"/>
            <a:ext cx="257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changed</a:t>
            </a:r>
          </a:p>
          <a:p>
            <a:r>
              <a:rPr lang="en-US" dirty="0"/>
              <a:t>the default value from .5</a:t>
            </a:r>
          </a:p>
          <a:p>
            <a:r>
              <a:rPr lang="en-US" dirty="0"/>
              <a:t>to .4, what changed?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28A70-9836-4BE3-784C-D39BB8AAA3CC}"/>
              </a:ext>
            </a:extLst>
          </p:cNvPr>
          <p:cNvSpPr txBox="1"/>
          <p:nvPr/>
        </p:nvSpPr>
        <p:spPr>
          <a:xfrm>
            <a:off x="4561367" y="2047686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= 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4549C-4249-88DF-A118-B5A4811FB759}"/>
              </a:ext>
            </a:extLst>
          </p:cNvPr>
          <p:cNvSpPr txBox="1"/>
          <p:nvPr/>
        </p:nvSpPr>
        <p:spPr>
          <a:xfrm>
            <a:off x="6796039" y="2050549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= .4</a:t>
            </a:r>
          </a:p>
        </p:txBody>
      </p:sp>
    </p:spTree>
    <p:extLst>
      <p:ext uri="{BB962C8B-B14F-4D97-AF65-F5344CB8AC3E}">
        <p14:creationId xmlns:p14="http://schemas.microsoft.com/office/powerpoint/2010/main" val="21248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D89-37FD-48D2-9E79-5B60D30DE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435" y="115216"/>
            <a:ext cx="10058400" cy="701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You may want to report…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4FF1-DF4D-45EC-8664-8A90BCA396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435" y="1055734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Is the 60% correctly predicted rate better than chance (i.e., 50%)</a:t>
            </a:r>
          </a:p>
          <a:p>
            <a:r>
              <a:rPr lang="en-US" sz="2000" dirty="0"/>
              <a:t>You can report Press’s Q, which is distributed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71BDC-E25F-40D9-987F-0EABD6D6E33D}"/>
                  </a:ext>
                </a:extLst>
              </p:cNvPr>
              <p:cNvSpPr txBox="1"/>
              <p:nvPr/>
            </p:nvSpPr>
            <p:spPr>
              <a:xfrm>
                <a:off x="952051" y="2148755"/>
                <a:ext cx="2252133" cy="727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𝑛𝐾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71BDC-E25F-40D9-987F-0EABD6D6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148755"/>
                <a:ext cx="2252133" cy="727443"/>
              </a:xfrm>
              <a:prstGeom prst="rect">
                <a:avLst/>
              </a:prstGeom>
              <a:blipFill>
                <a:blip r:embed="rId2"/>
                <a:stretch>
                  <a:fillRect r="-2162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F49C63-A36B-4C07-91F8-2CDD213928D6}"/>
                  </a:ext>
                </a:extLst>
              </p:cNvPr>
              <p:cNvSpPr txBox="1"/>
              <p:nvPr/>
            </p:nvSpPr>
            <p:spPr>
              <a:xfrm>
                <a:off x="952051" y="2988228"/>
                <a:ext cx="5772151" cy="727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6∗2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10(2−1)</m:t>
                        </m:r>
                      </m:den>
                    </m:f>
                  </m:oMath>
                </a14:m>
                <a:r>
                  <a:rPr lang="en-US" sz="2800" dirty="0"/>
                  <a:t>= .4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(1) = 3.841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F49C63-A36B-4C07-91F8-2CDD2139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988228"/>
                <a:ext cx="5772151" cy="727443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DF58DF-CBC8-4522-863B-4583193A99B6}"/>
              </a:ext>
            </a:extLst>
          </p:cNvPr>
          <p:cNvSpPr txBox="1"/>
          <p:nvPr/>
        </p:nvSpPr>
        <p:spPr>
          <a:xfrm>
            <a:off x="3514628" y="2064898"/>
            <a:ext cx="630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is the total sample size, </a:t>
            </a:r>
          </a:p>
          <a:p>
            <a:r>
              <a:rPr lang="en-US" i="1" dirty="0"/>
              <a:t>n</a:t>
            </a:r>
            <a:r>
              <a:rPr lang="en-US" dirty="0"/>
              <a:t> represents the number of cases that were correctly classified</a:t>
            </a:r>
          </a:p>
          <a:p>
            <a:r>
              <a:rPr lang="en-US" i="1" dirty="0"/>
              <a:t>K</a:t>
            </a:r>
            <a:r>
              <a:rPr lang="en-US" dirty="0"/>
              <a:t> equals the number of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063E7-D566-4E17-8897-F10C2179A75D}"/>
              </a:ext>
            </a:extLst>
          </p:cNvPr>
          <p:cNvSpPr txBox="1"/>
          <p:nvPr/>
        </p:nvSpPr>
        <p:spPr>
          <a:xfrm>
            <a:off x="845870" y="3896583"/>
            <a:ext cx="678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results are no better than chance</a:t>
            </a:r>
          </a:p>
        </p:txBody>
      </p:sp>
    </p:spTree>
    <p:extLst>
      <p:ext uri="{BB962C8B-B14F-4D97-AF65-F5344CB8AC3E}">
        <p14:creationId xmlns:p14="http://schemas.microsoft.com/office/powerpoint/2010/main" val="15188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B3CF9-6593-4669-8E44-33E72FC8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37" y="331227"/>
            <a:ext cx="5302229" cy="2309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026E7-85EF-41F4-815F-5317A9437F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05375"/>
            <a:ext cx="4989513" cy="1554163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Log-Likelihood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5FFE-6309-4459-8B5E-2C421C6AA6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97663" y="4905375"/>
            <a:ext cx="5494337" cy="155416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model summary information is provided only as a method of comparison </a:t>
            </a:r>
          </a:p>
          <a:p>
            <a:r>
              <a:rPr lang="en-US" dirty="0">
                <a:solidFill>
                  <a:srgbClr val="FFFFFF"/>
                </a:solidFill>
              </a:rPr>
              <a:t>Let’s compare this model with a model that includes student gender (next slide)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08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3155-03F1-46FE-9942-AC2351FCE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3" y="52846"/>
            <a:ext cx="11492597" cy="1002666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Does the addition of gender improve the model 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469-B3C8-40D8-9CBB-052FB73B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26" y="1063547"/>
            <a:ext cx="3913738" cy="1704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A0832-73EE-417F-9D52-33A4608F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5" y="3028942"/>
            <a:ext cx="4222185" cy="1838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98B12E-381E-45BB-B69C-AB614904B5DE}"/>
                  </a:ext>
                </a:extLst>
              </p:cNvPr>
              <p:cNvSpPr txBox="1"/>
              <p:nvPr/>
            </p:nvSpPr>
            <p:spPr>
              <a:xfrm>
                <a:off x="5600046" y="1208668"/>
                <a:ext cx="5544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= 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)=−(10.936−12.169)=1.233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98B12E-381E-45BB-B69C-AB614904B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46" y="1208668"/>
                <a:ext cx="5544531" cy="276999"/>
              </a:xfrm>
              <a:prstGeom prst="rect">
                <a:avLst/>
              </a:prstGeom>
              <a:blipFill>
                <a:blip r:embed="rId4"/>
                <a:stretch>
                  <a:fillRect l="-1540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A5FDF3-5FCB-46F2-BD37-DCC0BC184D00}"/>
              </a:ext>
            </a:extLst>
          </p:cNvPr>
          <p:cNvSpPr txBox="1"/>
          <p:nvPr/>
        </p:nvSpPr>
        <p:spPr>
          <a:xfrm>
            <a:off x="5507755" y="1680867"/>
            <a:ext cx="572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m2</a:t>
            </a:r>
            <a:r>
              <a:rPr lang="en-US" dirty="0"/>
              <a:t> = model with additional predictors, it is also called the unrestricted model</a:t>
            </a:r>
          </a:p>
          <a:p>
            <a:r>
              <a:rPr lang="en-US" b="1" dirty="0"/>
              <a:t>m1</a:t>
            </a:r>
            <a:r>
              <a:rPr lang="en-US" dirty="0"/>
              <a:t> = model with fewer predictors, it is nested in m2, it is also called the restricted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D3A0-DD90-40E5-A603-A042900E723C}"/>
              </a:ext>
            </a:extLst>
          </p:cNvPr>
          <p:cNvSpPr txBox="1"/>
          <p:nvPr/>
        </p:nvSpPr>
        <p:spPr>
          <a:xfrm>
            <a:off x="5507755" y="3009818"/>
            <a:ext cx="5544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one parameter difference between the models, and one degree of freedom</a:t>
            </a:r>
          </a:p>
          <a:p>
            <a:endParaRPr lang="en-US" dirty="0"/>
          </a:p>
          <a:p>
            <a:r>
              <a:rPr lang="en-US" dirty="0"/>
              <a:t>The critical value is greater than the calculated statistic and hence there is no statistically significant difference between these models!</a:t>
            </a:r>
          </a:p>
        </p:txBody>
      </p:sp>
    </p:spTree>
    <p:extLst>
      <p:ext uri="{BB962C8B-B14F-4D97-AF65-F5344CB8AC3E}">
        <p14:creationId xmlns:p14="http://schemas.microsoft.com/office/powerpoint/2010/main" val="1581084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Content Placeholder 3">
            <a:extLst>
              <a:ext uri="{FF2B5EF4-FFF2-40B4-BE49-F238E27FC236}">
                <a16:creationId xmlns:a16="http://schemas.microsoft.com/office/drawing/2014/main" id="{C5B20AED-241A-00C8-803A-F6F8745B7D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" y="671364"/>
            <a:ext cx="4227755" cy="4234123"/>
          </a:xfrm>
        </p:spPr>
        <p:txBody>
          <a:bodyPr>
            <a:normAutofit/>
          </a:bodyPr>
          <a:lstStyle/>
          <a:p>
            <a:r>
              <a:rPr lang="en-US" sz="2000" dirty="0"/>
              <a:t>Probability of enrolling in college conditional on high school </a:t>
            </a:r>
            <a:r>
              <a:rPr lang="en-US" sz="2000" dirty="0" err="1"/>
              <a:t>gpa</a:t>
            </a:r>
            <a:endParaRPr lang="en-US" sz="2000" dirty="0"/>
          </a:p>
          <a:p>
            <a:r>
              <a:rPr lang="en-US" sz="2000" dirty="0"/>
              <a:t>As </a:t>
            </a:r>
            <a:r>
              <a:rPr lang="en-US" sz="2000" dirty="0" err="1"/>
              <a:t>gpa</a:t>
            </a:r>
            <a:r>
              <a:rPr lang="en-US" sz="2000" dirty="0"/>
              <a:t> increases the probability of enrolling increases</a:t>
            </a:r>
          </a:p>
          <a:p>
            <a:r>
              <a:rPr lang="en-US" sz="2000" dirty="0"/>
              <a:t>The probability is about .30 for a </a:t>
            </a:r>
            <a:r>
              <a:rPr lang="en-US" sz="2000" dirty="0" err="1"/>
              <a:t>gpa</a:t>
            </a:r>
            <a:r>
              <a:rPr lang="en-US" sz="2000" dirty="0"/>
              <a:t> = 1.5 but increases to about .9 for a </a:t>
            </a:r>
            <a:r>
              <a:rPr lang="en-US" sz="2000" dirty="0" err="1"/>
              <a:t>gpa</a:t>
            </a:r>
            <a:r>
              <a:rPr lang="en-US" sz="2000" dirty="0"/>
              <a:t> = 4.5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D37AC1-3C1E-1EDB-5E13-6D335935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478972"/>
            <a:ext cx="6892560" cy="55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0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C44C-13C3-4FAE-84BC-3F1882C7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3E65-DEFB-B6D2-6710-DBD422FD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4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E46-FEF1-677C-1185-5A6C31A07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739" y="287338"/>
            <a:ext cx="10058400" cy="59478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359F-B15E-9CA4-ECE3-38A1680AF0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739" y="882127"/>
            <a:ext cx="11973261" cy="4986861"/>
          </a:xfrm>
        </p:spPr>
        <p:txBody>
          <a:bodyPr>
            <a:normAutofit/>
          </a:bodyPr>
          <a:lstStyle/>
          <a:p>
            <a:r>
              <a:rPr lang="en-US" sz="2000" dirty="0"/>
              <a:t>Open the SPSS file </a:t>
            </a:r>
            <a:r>
              <a:rPr lang="en-US" sz="2000" dirty="0" err="1"/>
              <a:t>passing.sav</a:t>
            </a:r>
            <a:endParaRPr lang="en-US" sz="2000" dirty="0"/>
          </a:p>
          <a:p>
            <a:r>
              <a:rPr lang="en-US" sz="2000" dirty="0"/>
              <a:t>The data has three made-up variables:</a:t>
            </a:r>
          </a:p>
          <a:p>
            <a:pPr lvl="1"/>
            <a:r>
              <a:rPr lang="en-US" sz="1800" dirty="0"/>
              <a:t>Passed a statistics test</a:t>
            </a:r>
          </a:p>
          <a:p>
            <a:pPr lvl="1"/>
            <a:r>
              <a:rPr lang="en-US" sz="1800" dirty="0"/>
              <a:t>Hours of study</a:t>
            </a:r>
          </a:p>
          <a:p>
            <a:pPr lvl="1"/>
            <a:r>
              <a:rPr lang="en-US" sz="1800" dirty="0"/>
              <a:t>Gender (1 = male, 0 = female)</a:t>
            </a:r>
          </a:p>
          <a:p>
            <a:r>
              <a:rPr lang="en-US" sz="2000" dirty="0"/>
              <a:t>Run a binary logistic regression of passed on hours</a:t>
            </a:r>
          </a:p>
          <a:p>
            <a:pPr lvl="1"/>
            <a:r>
              <a:rPr lang="en-US" sz="1800" dirty="0"/>
              <a:t>Write out the regression equation</a:t>
            </a:r>
          </a:p>
          <a:p>
            <a:pPr lvl="1"/>
            <a:r>
              <a:rPr lang="en-US" sz="1800" dirty="0"/>
              <a:t>Predict the probability of passing for 0, 50, 100, 150,200 and 250 hours of studying</a:t>
            </a:r>
          </a:p>
          <a:p>
            <a:pPr lvl="1"/>
            <a:r>
              <a:rPr lang="en-US" sz="1800" dirty="0"/>
              <a:t>Add gender into the model and interpret the coefficient in terms of odds and percent change in odds</a:t>
            </a:r>
          </a:p>
          <a:p>
            <a:pPr lvl="1"/>
            <a:r>
              <a:rPr lang="en-US" sz="1800" dirty="0"/>
              <a:t>Does adding gender improve the model fit?</a:t>
            </a:r>
          </a:p>
          <a:p>
            <a:pPr lvl="1"/>
            <a:r>
              <a:rPr lang="en-US" sz="1800" dirty="0"/>
              <a:t>Compute the probability of passing for males and females for 100 study hours</a:t>
            </a:r>
          </a:p>
        </p:txBody>
      </p:sp>
    </p:spTree>
    <p:extLst>
      <p:ext uri="{BB962C8B-B14F-4D97-AF65-F5344CB8AC3E}">
        <p14:creationId xmlns:p14="http://schemas.microsoft.com/office/powerpoint/2010/main" val="298692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312" y="85504"/>
            <a:ext cx="10058400" cy="9354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8344" y="935665"/>
            <a:ext cx="11089758" cy="4933323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categories</a:t>
            </a:r>
            <a:endParaRPr lang="en-US" sz="2000" b="1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dependent variable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(= two outcomes), and one or more independent variables (of any type)</a:t>
            </a:r>
          </a:p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categories</a:t>
            </a:r>
          </a:p>
          <a:p>
            <a:pPr lvl="1"/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Multinomial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 dependent variable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unordered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</a:t>
            </a:r>
          </a:p>
          <a:p>
            <a:pPr lvl="1"/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an 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 dependent variable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regressions (i.e., of the logistic family) (and Poisson regression) are both part of a broader type of model called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(abbreviated as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3F7-EFC9-4C87-B335-27E1274865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201" y="177515"/>
            <a:ext cx="10058400" cy="7701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Model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/>
              <p:nvPr/>
            </p:nvSpPr>
            <p:spPr>
              <a:xfrm>
                <a:off x="4302093" y="978230"/>
                <a:ext cx="3370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=−9.3+.082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93" y="978230"/>
                <a:ext cx="3370153" cy="369332"/>
              </a:xfrm>
              <a:prstGeom prst="rect">
                <a:avLst/>
              </a:prstGeom>
              <a:blipFill>
                <a:blip r:embed="rId2"/>
                <a:stretch>
                  <a:fillRect l="-2893" r="-144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/>
              <p:nvPr/>
            </p:nvSpPr>
            <p:spPr>
              <a:xfrm>
                <a:off x="2939169" y="1390366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69" y="1390366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11D712-E684-4676-87BA-AC5B02F84AB6}"/>
              </a:ext>
            </a:extLst>
          </p:cNvPr>
          <p:cNvSpPr txBox="1"/>
          <p:nvPr/>
        </p:nvSpPr>
        <p:spPr>
          <a:xfrm>
            <a:off x="2762685" y="2144010"/>
            <a:ext cx="799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Check: What is the Probability of passing when hours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exp(.082) = 1.085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20363-54E8-45FA-89E0-0EA585BD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78344"/>
              </p:ext>
            </p:extLst>
          </p:nvPr>
        </p:nvGraphicFramePr>
        <p:xfrm>
          <a:off x="2356670" y="28741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87545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6753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88639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9887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613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99009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84262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 err="1"/>
                        <a:t>|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70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BFAC01-B762-44F6-A22C-C6A5E71CB662}"/>
              </a:ext>
            </a:extLst>
          </p:cNvPr>
          <p:cNvSpPr txBox="1"/>
          <p:nvPr/>
        </p:nvSpPr>
        <p:spPr>
          <a:xfrm>
            <a:off x="1951576" y="4180365"/>
            <a:ext cx="91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[exp(.082)-1  *100] percent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4E1C-FC24-40CD-88EB-56160CC74F78}"/>
              </a:ext>
            </a:extLst>
          </p:cNvPr>
          <p:cNvSpPr txBox="1"/>
          <p:nvPr/>
        </p:nvSpPr>
        <p:spPr>
          <a:xfrm>
            <a:off x="1951576" y="4584763"/>
            <a:ext cx="8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about 8.5 percent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1CEBD-AB22-4755-84C1-0CC6A42074C3}"/>
              </a:ext>
            </a:extLst>
          </p:cNvPr>
          <p:cNvSpPr txBox="1"/>
          <p:nvPr/>
        </p:nvSpPr>
        <p:spPr>
          <a:xfrm>
            <a:off x="1926685" y="4952487"/>
            <a:ext cx="79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1.085 times higher for each additional hour spent studying</a:t>
            </a:r>
          </a:p>
        </p:txBody>
      </p:sp>
    </p:spTree>
    <p:extLst>
      <p:ext uri="{BB962C8B-B14F-4D97-AF65-F5344CB8AC3E}">
        <p14:creationId xmlns:p14="http://schemas.microsoft.com/office/powerpoint/2010/main" val="465165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0F50EE-3E9C-4D70-8911-85E6EB10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4250"/>
            <a:ext cx="102489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2D87-EF44-4197-A53C-6B819DDD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387600"/>
            <a:ext cx="7277100" cy="152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C83C5-2881-4CAC-AECD-A4C2057AF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2387600"/>
            <a:ext cx="2901950" cy="1527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4F81D-97CC-4113-9427-80E741A2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Jasp Output</a:t>
            </a:r>
          </a:p>
        </p:txBody>
      </p:sp>
    </p:spTree>
    <p:extLst>
      <p:ext uri="{BB962C8B-B14F-4D97-AF65-F5344CB8AC3E}">
        <p14:creationId xmlns:p14="http://schemas.microsoft.com/office/powerpoint/2010/main" val="3661796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13E0-80F6-4DD6-BEF5-8865BB70B2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5775"/>
            <a:ext cx="12192000" cy="7669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Let’s add a binary variable, gender, to the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28926-4E69-4F93-9F91-6AA98D05D3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54250" y="832686"/>
            <a:ext cx="9156700" cy="219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37E22-804A-499A-86EA-1C1A018ADED4}"/>
              </a:ext>
            </a:extLst>
          </p:cNvPr>
          <p:cNvSpPr txBox="1"/>
          <p:nvPr/>
        </p:nvSpPr>
        <p:spPr>
          <a:xfrm>
            <a:off x="1167422" y="3161120"/>
            <a:ext cx="867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[exp(-.654)-1  *100] percent lower compared to females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3283C-4D5C-47B5-9D2A-EAADCDF306B4}"/>
              </a:ext>
            </a:extLst>
          </p:cNvPr>
          <p:cNvSpPr txBox="1"/>
          <p:nvPr/>
        </p:nvSpPr>
        <p:spPr>
          <a:xfrm>
            <a:off x="1167422" y="3477120"/>
            <a:ext cx="668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48.01% lower compared to females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A3BBF-7BB5-4231-9771-4C2B483C9EE0}"/>
              </a:ext>
            </a:extLst>
          </p:cNvPr>
          <p:cNvSpPr txBox="1"/>
          <p:nvPr/>
        </p:nvSpPr>
        <p:spPr>
          <a:xfrm>
            <a:off x="1167422" y="3789340"/>
            <a:ext cx="816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.5100 (exp(-.654)) times lower for males compared to females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960B7-222F-FC88-9945-14E7BCADE7E2}"/>
              </a:ext>
            </a:extLst>
          </p:cNvPr>
          <p:cNvSpPr txBox="1"/>
          <p:nvPr/>
        </p:nvSpPr>
        <p:spPr>
          <a:xfrm>
            <a:off x="1167422" y="4158672"/>
            <a:ext cx="1018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file probability of passing by gender.xlsx has the probability of passing for males and females given 100</a:t>
            </a:r>
          </a:p>
          <a:p>
            <a:r>
              <a:rPr lang="en-US" dirty="0"/>
              <a:t>hours of study time</a:t>
            </a:r>
          </a:p>
        </p:txBody>
      </p:sp>
    </p:spTree>
    <p:extLst>
      <p:ext uri="{BB962C8B-B14F-4D97-AF65-F5344CB8AC3E}">
        <p14:creationId xmlns:p14="http://schemas.microsoft.com/office/powerpoint/2010/main" val="1637610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735E-394D-4A2C-8B4C-5CCAB1D083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4938" y="4683337"/>
            <a:ext cx="10461625" cy="174148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Wald test is the test statistic for the logistic regression model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sig. is the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EXP(B) is the odds ratio – the interpretation is: the odds of enrolling in college are about 2.5 times greater for each one unit increase in undergraduate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the result is not statistically significant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BCF5B8-0A5C-E2D0-F94A-DC57F929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9843"/>
              </p:ext>
            </p:extLst>
          </p:nvPr>
        </p:nvGraphicFramePr>
        <p:xfrm>
          <a:off x="916116" y="1499384"/>
          <a:ext cx="10058398" cy="2834640"/>
        </p:xfrm>
        <a:graphic>
          <a:graphicData uri="http://schemas.openxmlformats.org/drawingml/2006/table">
            <a:tbl>
              <a:tblPr/>
              <a:tblGrid>
                <a:gridCol w="1207916">
                  <a:extLst>
                    <a:ext uri="{9D8B030D-6E8A-4147-A177-3AD203B41FA5}">
                      <a16:colId xmlns:a16="http://schemas.microsoft.com/office/drawing/2014/main" val="1266141950"/>
                    </a:ext>
                  </a:extLst>
                </a:gridCol>
                <a:gridCol w="228998">
                  <a:extLst>
                    <a:ext uri="{9D8B030D-6E8A-4147-A177-3AD203B41FA5}">
                      <a16:colId xmlns:a16="http://schemas.microsoft.com/office/drawing/2014/main" val="130802197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3519772311"/>
                    </a:ext>
                  </a:extLst>
                </a:gridCol>
                <a:gridCol w="487721">
                  <a:extLst>
                    <a:ext uri="{9D8B030D-6E8A-4147-A177-3AD203B41FA5}">
                      <a16:colId xmlns:a16="http://schemas.microsoft.com/office/drawing/2014/main" val="4018022940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252498594"/>
                    </a:ext>
                  </a:extLst>
                </a:gridCol>
                <a:gridCol w="511729">
                  <a:extLst>
                    <a:ext uri="{9D8B030D-6E8A-4147-A177-3AD203B41FA5}">
                      <a16:colId xmlns:a16="http://schemas.microsoft.com/office/drawing/2014/main" val="2145613635"/>
                    </a:ext>
                  </a:extLst>
                </a:gridCol>
                <a:gridCol w="924217">
                  <a:extLst>
                    <a:ext uri="{9D8B030D-6E8A-4147-A177-3AD203B41FA5}">
                      <a16:colId xmlns:a16="http://schemas.microsoft.com/office/drawing/2014/main" val="3346246456"/>
                    </a:ext>
                  </a:extLst>
                </a:gridCol>
                <a:gridCol w="512697">
                  <a:extLst>
                    <a:ext uri="{9D8B030D-6E8A-4147-A177-3AD203B41FA5}">
                      <a16:colId xmlns:a16="http://schemas.microsoft.com/office/drawing/2014/main" val="1842628089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470072508"/>
                    </a:ext>
                  </a:extLst>
                </a:gridCol>
                <a:gridCol w="452704">
                  <a:extLst>
                    <a:ext uri="{9D8B030D-6E8A-4147-A177-3AD203B41FA5}">
                      <a16:colId xmlns:a16="http://schemas.microsoft.com/office/drawing/2014/main" val="381317597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2080422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4572787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50584911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011440029"/>
                    </a:ext>
                  </a:extLst>
                </a:gridCol>
              </a:tblGrid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3745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23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Statistic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-2.144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7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28406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89068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Note.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 enroll level '1' coded as class 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2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/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=−2.144+.833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𝐺𝑃𝐴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blipFill>
                <a:blip r:embed="rId2"/>
                <a:stretch>
                  <a:fillRect l="-2086" r="-134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/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 + 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(−2.144+.883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658401-48AA-E5B5-4C1D-7B4D01DE7355}"/>
              </a:ext>
            </a:extLst>
          </p:cNvPr>
          <p:cNvSpPr txBox="1"/>
          <p:nvPr/>
        </p:nvSpPr>
        <p:spPr>
          <a:xfrm>
            <a:off x="7943809" y="449995"/>
            <a:ext cx="401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enrolling in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‘conditional on’ values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one’s grade point average</a:t>
            </a:r>
          </a:p>
        </p:txBody>
      </p:sp>
    </p:spTree>
    <p:extLst>
      <p:ext uri="{BB962C8B-B14F-4D97-AF65-F5344CB8AC3E}">
        <p14:creationId xmlns:p14="http://schemas.microsoft.com/office/powerpoint/2010/main" val="42304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E46-FEF1-677C-1185-5A6C31A0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359F-B15E-9CA4-ECE3-38A1680A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the file </a:t>
            </a:r>
            <a:r>
              <a:rPr lang="en-US" dirty="0" err="1"/>
              <a:t>passing.JASP</a:t>
            </a:r>
            <a:r>
              <a:rPr lang="en-US" dirty="0"/>
              <a:t> in JASP</a:t>
            </a:r>
          </a:p>
          <a:p>
            <a:r>
              <a:rPr lang="en-US" dirty="0"/>
              <a:t>The data has three made-up variables:</a:t>
            </a:r>
          </a:p>
          <a:p>
            <a:pPr lvl="1"/>
            <a:r>
              <a:rPr lang="en-US" dirty="0"/>
              <a:t>Passed a statistics test</a:t>
            </a:r>
          </a:p>
          <a:p>
            <a:pPr lvl="1"/>
            <a:r>
              <a:rPr lang="en-US" dirty="0"/>
              <a:t>Hours of study</a:t>
            </a:r>
          </a:p>
          <a:p>
            <a:pPr lvl="1"/>
            <a:r>
              <a:rPr lang="en-US" dirty="0"/>
              <a:t>Gender (1 = male, 0 = female)</a:t>
            </a:r>
          </a:p>
          <a:p>
            <a:r>
              <a:rPr lang="en-US" dirty="0"/>
              <a:t>Run a binary logistic regression of passed on hours</a:t>
            </a:r>
          </a:p>
          <a:p>
            <a:pPr lvl="1"/>
            <a:r>
              <a:rPr lang="en-US" dirty="0"/>
              <a:t>Write out the regression equation</a:t>
            </a:r>
          </a:p>
          <a:p>
            <a:pPr lvl="1"/>
            <a:r>
              <a:rPr lang="en-US" dirty="0"/>
              <a:t>Predict the probability of passing for 0, 50, 100, 150,200 and 250 hours of studying</a:t>
            </a:r>
          </a:p>
          <a:p>
            <a:pPr lvl="1"/>
            <a:r>
              <a:rPr lang="en-US" dirty="0"/>
              <a:t>Add gender into the model and interpret the coefficient in terms of odds and percent change in odds</a:t>
            </a:r>
          </a:p>
          <a:p>
            <a:pPr lvl="1"/>
            <a:r>
              <a:rPr lang="en-US" dirty="0"/>
              <a:t>Does adding gender improve the model fit?</a:t>
            </a:r>
          </a:p>
          <a:p>
            <a:pPr lvl="1"/>
            <a:r>
              <a:rPr lang="en-US" dirty="0"/>
              <a:t>Compute the probability of passing for males and females for 100 study hours</a:t>
            </a:r>
          </a:p>
        </p:txBody>
      </p:sp>
    </p:spTree>
    <p:extLst>
      <p:ext uri="{BB962C8B-B14F-4D97-AF65-F5344CB8AC3E}">
        <p14:creationId xmlns:p14="http://schemas.microsoft.com/office/powerpoint/2010/main" val="151317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3F7-EFC9-4C87-B335-27E12748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Model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/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=−9.3+.082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blipFill>
                <a:blip r:embed="rId2"/>
                <a:stretch>
                  <a:fillRect l="-2712" r="-162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/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11D712-E684-4676-87BA-AC5B02F84AB6}"/>
              </a:ext>
            </a:extLst>
          </p:cNvPr>
          <p:cNvSpPr txBox="1"/>
          <p:nvPr/>
        </p:nvSpPr>
        <p:spPr>
          <a:xfrm>
            <a:off x="2625612" y="2820422"/>
            <a:ext cx="799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Check: What is the Probability of passing when hours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exp(.082) = 1.085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20363-54E8-45FA-89E0-0EA585BDCB00}"/>
              </a:ext>
            </a:extLst>
          </p:cNvPr>
          <p:cNvGraphicFramePr>
            <a:graphicFrameLocks noGrp="1"/>
          </p:cNvGraphicFramePr>
          <p:nvPr/>
        </p:nvGraphicFramePr>
        <p:xfrm>
          <a:off x="2625612" y="35674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87545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6753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88639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9887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613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99009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84262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 err="1"/>
                        <a:t>|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70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BFAC01-B762-44F6-A22C-C6A5E71CB662}"/>
              </a:ext>
            </a:extLst>
          </p:cNvPr>
          <p:cNvSpPr txBox="1"/>
          <p:nvPr/>
        </p:nvSpPr>
        <p:spPr>
          <a:xfrm>
            <a:off x="2134456" y="4765669"/>
            <a:ext cx="91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[exp(.082)-1  *100] percent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4E1C-FC24-40CD-88EB-56160CC74F78}"/>
              </a:ext>
            </a:extLst>
          </p:cNvPr>
          <p:cNvSpPr txBox="1"/>
          <p:nvPr/>
        </p:nvSpPr>
        <p:spPr>
          <a:xfrm>
            <a:off x="2134456" y="5112675"/>
            <a:ext cx="8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about 8.5 percent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1CEBD-AB22-4755-84C1-0CC6A42074C3}"/>
              </a:ext>
            </a:extLst>
          </p:cNvPr>
          <p:cNvSpPr txBox="1"/>
          <p:nvPr/>
        </p:nvSpPr>
        <p:spPr>
          <a:xfrm>
            <a:off x="2101028" y="5431213"/>
            <a:ext cx="79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1.085 times higher for each additional hour spent studying</a:t>
            </a:r>
          </a:p>
        </p:txBody>
      </p:sp>
    </p:spTree>
    <p:extLst>
      <p:ext uri="{BB962C8B-B14F-4D97-AF65-F5344CB8AC3E}">
        <p14:creationId xmlns:p14="http://schemas.microsoft.com/office/powerpoint/2010/main" val="97383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281-EB49-C1F7-10D6-82B23DC8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0B45-6F42-A7C5-F4EF-B1CAE12C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example </a:t>
            </a:r>
            <a:r>
              <a:rPr lang="en-US" dirty="0" err="1"/>
              <a:t>logistic.R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281D-467D-4832-A4E8-BB8AA28C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338328"/>
            <a:ext cx="11354620" cy="1608328"/>
          </a:xfrm>
        </p:spPr>
        <p:txBody>
          <a:bodyPr>
            <a:noAutofit/>
          </a:bodyPr>
          <a:lstStyle/>
          <a:p>
            <a:br>
              <a:rPr lang="en-US" sz="2800" dirty="0">
                <a:latin typeface="+mn-lt"/>
              </a:rPr>
            </a:br>
            <a:r>
              <a:rPr lang="en-US" sz="2000" dirty="0">
                <a:latin typeface="+mn-lt"/>
              </a:rPr>
              <a:t>The sigmoidal function models the probability that </a:t>
            </a:r>
            <a:r>
              <a:rPr lang="en-US" sz="2000" i="1" dirty="0">
                <a:latin typeface="+mn-lt"/>
              </a:rPr>
              <a:t>Y</a:t>
            </a:r>
            <a:r>
              <a:rPr lang="en-US" sz="2000" dirty="0">
                <a:latin typeface="+mn-lt"/>
              </a:rPr>
              <a:t> = 1 conditional on </a:t>
            </a:r>
            <a:r>
              <a:rPr lang="en-US" sz="2000" i="1" dirty="0">
                <a:latin typeface="+mn-lt"/>
              </a:rPr>
              <a:t>X</a:t>
            </a:r>
            <a:r>
              <a:rPr lang="en-US" sz="2000" dirty="0">
                <a:latin typeface="+mn-lt"/>
              </a:rPr>
              <a:t> (i.e., values falling along the x-axis); using the </a:t>
            </a:r>
            <a:r>
              <a:rPr lang="en-US" sz="2000" b="1" dirty="0">
                <a:latin typeface="+mn-lt"/>
              </a:rPr>
              <a:t>logit function ensures that the Y values will be between 0 and 1 for all values of </a:t>
            </a:r>
            <a:r>
              <a:rPr lang="en-US" sz="2000" b="1" i="1" dirty="0">
                <a:latin typeface="+mn-lt"/>
              </a:rPr>
              <a:t>X </a:t>
            </a:r>
            <a:r>
              <a:rPr lang="en-US" sz="2000" b="1" dirty="0">
                <a:latin typeface="+mn-lt"/>
              </a:rPr>
              <a:t>(i.e., no matter the range of </a:t>
            </a:r>
            <a:r>
              <a:rPr lang="en-US" sz="2000" b="1" i="1" dirty="0">
                <a:latin typeface="+mn-lt"/>
              </a:rPr>
              <a:t>X</a:t>
            </a:r>
            <a:r>
              <a:rPr lang="en-US" sz="2000" b="1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70291898-414A-45B5-94D5-9EC0A31A0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6" y="2742397"/>
            <a:ext cx="4791844" cy="3291840"/>
          </a:xfrm>
          <a:prstGeom prst="rect">
            <a:avLst/>
          </a:prstGeom>
        </p:spPr>
      </p:pic>
      <p:sp>
        <p:nvSpPr>
          <p:cNvPr id="7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6FE4E7-268E-4A16-A406-4E1E7D76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2595405"/>
            <a:ext cx="4892519" cy="359697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EABAA-813A-4874-B016-F313226DF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348" y="4897208"/>
            <a:ext cx="1835874" cy="551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40BD9-D205-EFE0-A16B-9094F5E415BA}"/>
              </a:ext>
            </a:extLst>
          </p:cNvPr>
          <p:cNvSpPr txBox="1"/>
          <p:nvPr/>
        </p:nvSpPr>
        <p:spPr>
          <a:xfrm>
            <a:off x="0" y="15689"/>
            <a:ext cx="9196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Linear vs.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829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DE15-C4D6-030B-C542-A1B201DDBC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047" y="117217"/>
            <a:ext cx="10058400" cy="871795"/>
          </a:xfrm>
        </p:spPr>
        <p:txBody>
          <a:bodyPr>
            <a:normAutofit/>
          </a:bodyPr>
          <a:lstStyle/>
          <a:p>
            <a:r>
              <a:rPr lang="it-IT" sz="4000" i="0" dirty="0">
                <a:solidFill>
                  <a:srgbClr val="242424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versus multivariate logistic regression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BE09-854D-458D-6800-B74DEF58EF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696" y="864191"/>
            <a:ext cx="11359117" cy="376078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 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independent variable</a:t>
            </a:r>
            <a:endParaRPr lang="en-US" sz="2400" b="0" i="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or more independent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can be quantitative or qualitative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B9976F6-A221-45F9-95F8-2C25678B82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396" y="73422"/>
            <a:ext cx="10058400" cy="75337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C54D2-80C9-4F83-8555-6438845ACA63}"/>
              </a:ext>
            </a:extLst>
          </p:cNvPr>
          <p:cNvSpPr>
            <a:spLocks/>
          </p:cNvSpPr>
          <p:nvPr/>
        </p:nvSpPr>
        <p:spPr>
          <a:xfrm>
            <a:off x="435935" y="1043413"/>
            <a:ext cx="9779907" cy="46529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regression where the dependent variable is measured 0/1 (pass/fail; vote/didn’t vote, etc.)</a:t>
            </a:r>
          </a:p>
          <a:p>
            <a:pPr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2" name="TextBox 2">
            <a:extLst>
              <a:ext uri="{FF2B5EF4-FFF2-40B4-BE49-F238E27FC236}">
                <a16:creationId xmlns:a16="http://schemas.microsoft.com/office/drawing/2014/main" id="{BEF90FC6-BAD4-4DE4-888F-BE5386B11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35" y="1522770"/>
            <a:ext cx="9956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ordinary regression the model predicts the mean of </a:t>
            </a:r>
            <a:r>
              <a:rPr lang="en-US" altLang="en-US" sz="2000" i="1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</a:t>
            </a:r>
            <a:r>
              <a:rPr lang="en-US" alt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any combination of predictors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/>
              <p:nvPr/>
            </p:nvSpPr>
            <p:spPr bwMode="auto">
              <a:xfrm>
                <a:off x="5452686" y="2840746"/>
                <a:ext cx="4939772" cy="673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defTabSz="82296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1′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trials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Proportion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"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success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"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2686" y="2840746"/>
                <a:ext cx="4939772" cy="6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6280F-160A-4640-970F-EE9AAD65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35" y="2106504"/>
            <a:ext cx="482752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Goal of logistic regression: Predict the 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true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proportion of success, </a:t>
            </a:r>
            <a:r>
              <a:rPr lang="en-US" altLang="ja-JP" sz="1800" i="1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at any value of the predictor. 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D36B6-FC3E-419A-83E4-27A65E08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888" y="2109196"/>
            <a:ext cx="4467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the 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 0/1 indicator variable?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76B74-CCBB-D7FD-BD13-0F2531D4F9B8}"/>
              </a:ext>
            </a:extLst>
          </p:cNvPr>
          <p:cNvSpPr txBox="1"/>
          <p:nvPr/>
        </p:nvSpPr>
        <p:spPr>
          <a:xfrm>
            <a:off x="435935" y="2992949"/>
            <a:ext cx="279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i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lang="en-US" altLang="en-US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Proportion of </a:t>
            </a:r>
            <a:r>
              <a:rPr lang="ja-JP" altLang="en-US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Success”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3928-F236-DAD8-1D74-DEE09BBA8A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981" y="112565"/>
            <a:ext cx="8794898" cy="77086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From Odds to Probability and Back Again</a:t>
            </a:r>
            <a:endParaRPr lang="en-US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6164-ABED-E159-8AD9-B6980C27D7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506" y="883425"/>
            <a:ext cx="10643191" cy="4389585"/>
          </a:xfrm>
        </p:spPr>
        <p:txBody>
          <a:bodyPr anchor="t">
            <a:normAutofit/>
          </a:bodyPr>
          <a:lstStyle/>
          <a:p>
            <a:r>
              <a:rPr lang="en-US" sz="2000" dirty="0"/>
              <a:t>Binary logistic regression models the probability that Y = 1.</a:t>
            </a:r>
          </a:p>
          <a:p>
            <a:r>
              <a:rPr lang="en-US" sz="2000" dirty="0"/>
              <a:t>For example, if </a:t>
            </a:r>
            <a:r>
              <a:rPr lang="en-US" sz="2000" i="1" dirty="0"/>
              <a:t>Y</a:t>
            </a:r>
            <a:r>
              <a:rPr lang="en-US" sz="2000" dirty="0"/>
              <a:t> = 1 if the student passed, and 0 otherwise, we are modeling the likelihood that the student passes or not (conditional on the independent variables in the model)</a:t>
            </a:r>
          </a:p>
          <a:p>
            <a:r>
              <a:rPr lang="en-US" sz="2000" dirty="0"/>
              <a:t>This likelihood will be framed as a probability</a:t>
            </a:r>
          </a:p>
        </p:txBody>
      </p:sp>
    </p:spTree>
    <p:extLst>
      <p:ext uri="{BB962C8B-B14F-4D97-AF65-F5344CB8AC3E}">
        <p14:creationId xmlns:p14="http://schemas.microsoft.com/office/powerpoint/2010/main" val="37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137" y="117217"/>
            <a:ext cx="10058400" cy="7227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the relation between odds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018" y="935003"/>
            <a:ext cx="10288587" cy="1489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 and logit (or log odds)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the ratio of the probability of the dependent variable’s two outcomes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 the log odds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 a linear relationship between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probability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Pampel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2000)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/>
              <p:nvPr/>
            </p:nvSpPr>
            <p:spPr bwMode="auto">
              <a:xfrm>
                <a:off x="2338968" y="3080775"/>
                <a:ext cx="8901165" cy="88656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8968" y="3080775"/>
                <a:ext cx="8901165" cy="886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/>
              <p:nvPr/>
            </p:nvSpPr>
            <p:spPr>
              <a:xfrm>
                <a:off x="3048342" y="2519254"/>
                <a:ext cx="60953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42" y="2519254"/>
                <a:ext cx="609531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84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8E7"/>
      </a:lt2>
      <a:accent1>
        <a:srgbClr val="DA3657"/>
      </a:accent1>
      <a:accent2>
        <a:srgbClr val="C84724"/>
      </a:accent2>
      <a:accent3>
        <a:srgbClr val="D39834"/>
      </a:accent3>
      <a:accent4>
        <a:srgbClr val="A2A91E"/>
      </a:accent4>
      <a:accent5>
        <a:srgbClr val="76B52D"/>
      </a:accent5>
      <a:accent6>
        <a:srgbClr val="34BB22"/>
      </a:accent6>
      <a:hlink>
        <a:srgbClr val="31937F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2c334-a430-41de-afde-7e5b02016b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A7FC12CB50A4097C486CD8CD69117" ma:contentTypeVersion="18" ma:contentTypeDescription="Create a new document." ma:contentTypeScope="" ma:versionID="5c596426e029c3bf96e8f575ab8c5d52">
  <xsd:schema xmlns:xsd="http://www.w3.org/2001/XMLSchema" xmlns:xs="http://www.w3.org/2001/XMLSchema" xmlns:p="http://schemas.microsoft.com/office/2006/metadata/properties" xmlns:ns3="8af2c334-a430-41de-afde-7e5b02016b08" xmlns:ns4="c4f41175-a8a9-44da-a6ab-b9a6b5c297b1" targetNamespace="http://schemas.microsoft.com/office/2006/metadata/properties" ma:root="true" ma:fieldsID="5030ff6c0d614aeeb250d09e255b9f02" ns3:_="" ns4:_="">
    <xsd:import namespace="8af2c334-a430-41de-afde-7e5b02016b08"/>
    <xsd:import namespace="c4f41175-a8a9-44da-a6ab-b9a6b5c29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2c334-a430-41de-afde-7e5b02016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41175-a8a9-44da-a6ab-b9a6b5c297b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B997-11AF-42E3-BCA1-DE0EAF7DA776}">
  <ds:schemaRefs>
    <ds:schemaRef ds:uri="http://schemas.microsoft.com/office/2006/documentManagement/types"/>
    <ds:schemaRef ds:uri="c4f41175-a8a9-44da-a6ab-b9a6b5c297b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8af2c334-a430-41de-afde-7e5b02016b0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016826-2327-483A-A4D4-719C389409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30217C-F380-4AB9-B296-54D64B645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2c334-a430-41de-afde-7e5b02016b08"/>
    <ds:schemaRef ds:uri="c4f41175-a8a9-44da-a6ab-b9a6b5c29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16847</TotalTime>
  <Words>3477</Words>
  <Application>Microsoft Office PowerPoint</Application>
  <PresentationFormat>Widescreen</PresentationFormat>
  <Paragraphs>389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Aptos Display</vt:lpstr>
      <vt:lpstr>Arial</vt:lpstr>
      <vt:lpstr>Bookman Old Style</vt:lpstr>
      <vt:lpstr>Calibri</vt:lpstr>
      <vt:lpstr>Calibri Light</vt:lpstr>
      <vt:lpstr>Cambria Math</vt:lpstr>
      <vt:lpstr>Franklin Gothic Book</vt:lpstr>
      <vt:lpstr>Helvetica</vt:lpstr>
      <vt:lpstr>source-serif-pro</vt:lpstr>
      <vt:lpstr>Times New Roman</vt:lpstr>
      <vt:lpstr>RetrospectVTI</vt:lpstr>
      <vt:lpstr>Office Theme</vt:lpstr>
      <vt:lpstr>Risk Ratios, Odds Ratios, and Logistic Regression</vt:lpstr>
      <vt:lpstr>Introduction</vt:lpstr>
      <vt:lpstr>Research Questions &amp; Methodological Approaches</vt:lpstr>
      <vt:lpstr>Generalized Linear Models</vt:lpstr>
      <vt:lpstr> The sigmoidal function models the probability that Y = 1 conditional on X (i.e., values falling along the x-axis); using the logit function ensures that the Y values will be between 0 and 1 for all values of X (i.e., no matter the range of X)</vt:lpstr>
      <vt:lpstr>Univariate versus multivariate logistic regression</vt:lpstr>
      <vt:lpstr>Mechanics of Logistic Regression</vt:lpstr>
      <vt:lpstr>From Odds to Probability and Back Again</vt:lpstr>
      <vt:lpstr>Recall the relation between odds and probability</vt:lpstr>
      <vt:lpstr>Equivalent forms of the logistic regression model</vt:lpstr>
      <vt:lpstr>Mechanics of Logistic Regression</vt:lpstr>
      <vt:lpstr>Model fit</vt:lpstr>
      <vt:lpstr>Change in Log Likelihood test for model fit (1)</vt:lpstr>
      <vt:lpstr>Predicted Group Membership for determining model fit (2)</vt:lpstr>
      <vt:lpstr>Terminology for Predicted Group Membership table (1)</vt:lpstr>
      <vt:lpstr>Terminology for Predicted Group Membership table (2)</vt:lpstr>
      <vt:lpstr>Test of Significance of the Logistic Regression Coefficients</vt:lpstr>
      <vt:lpstr>What Logistic Regression Is and How It Works: Assumptions </vt:lpstr>
      <vt:lpstr>Recall the model</vt:lpstr>
      <vt:lpstr>What Logistic Regression Is and How It Works: Sample Size</vt:lpstr>
      <vt:lpstr>What Logistic Regression Is and How It Works: Effect Size</vt:lpstr>
      <vt:lpstr>Review Algebra</vt:lpstr>
      <vt:lpstr>Mathematical Snapshot</vt:lpstr>
      <vt:lpstr>Binary Logistic Regression in JASP</vt:lpstr>
      <vt:lpstr>Focus on the results first</vt:lpstr>
      <vt:lpstr>Computing probabilities</vt:lpstr>
      <vt:lpstr>Table of predicted probabilities</vt:lpstr>
      <vt:lpstr>Model Summary &amp; Classification</vt:lpstr>
      <vt:lpstr>More on classifications and correctly predicted observations</vt:lpstr>
      <vt:lpstr>PowerPoint Presentation</vt:lpstr>
      <vt:lpstr>PowerPoint Presentation</vt:lpstr>
      <vt:lpstr>Improving classification</vt:lpstr>
      <vt:lpstr>PowerPoint Presentation</vt:lpstr>
      <vt:lpstr>You may want to report…</vt:lpstr>
      <vt:lpstr>Log-Likelihood</vt:lpstr>
      <vt:lpstr>Does the addition of gender improve the model fit?</vt:lpstr>
      <vt:lpstr>PowerPoint Presentation</vt:lpstr>
      <vt:lpstr>Let’s do this in JASP</vt:lpstr>
      <vt:lpstr>Your turn</vt:lpstr>
      <vt:lpstr>Model &amp; Interpretation</vt:lpstr>
      <vt:lpstr>Jasp Output</vt:lpstr>
      <vt:lpstr>Let’s add a binary variable, gender, to the equation</vt:lpstr>
      <vt:lpstr>PowerPoint Presentation</vt:lpstr>
      <vt:lpstr>Your turn</vt:lpstr>
      <vt:lpstr>Model &amp; Interpretation</vt:lpstr>
      <vt:lpstr>Full example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Gia Barboza</dc:creator>
  <cp:lastModifiedBy>Barboza-Salerno, Gia</cp:lastModifiedBy>
  <cp:revision>219</cp:revision>
  <dcterms:created xsi:type="dcterms:W3CDTF">2021-03-16T23:24:52Z</dcterms:created>
  <dcterms:modified xsi:type="dcterms:W3CDTF">2025-02-23T20:13:04Z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0x010100A89A7FC12CB50A4097C486CD8CD69117</vt:lpwstr>
  </property>
</Properties>
</file>