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ink/ink5.xml" ContentType="application/inkml+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93"/>
  </p:notesMasterIdLst>
  <p:sldIdLst>
    <p:sldId id="256" r:id="rId4"/>
    <p:sldId id="1320" r:id="rId5"/>
    <p:sldId id="1321" r:id="rId6"/>
    <p:sldId id="1322" r:id="rId7"/>
    <p:sldId id="1323" r:id="rId8"/>
    <p:sldId id="1324" r:id="rId9"/>
    <p:sldId id="827" r:id="rId10"/>
    <p:sldId id="1298" r:id="rId11"/>
    <p:sldId id="1299" r:id="rId12"/>
    <p:sldId id="1300" r:id="rId13"/>
    <p:sldId id="1325" r:id="rId14"/>
    <p:sldId id="270" r:id="rId15"/>
    <p:sldId id="1286" r:id="rId16"/>
    <p:sldId id="864" r:id="rId17"/>
    <p:sldId id="743" r:id="rId18"/>
    <p:sldId id="745" r:id="rId19"/>
    <p:sldId id="746" r:id="rId20"/>
    <p:sldId id="744" r:id="rId21"/>
    <p:sldId id="1314" r:id="rId22"/>
    <p:sldId id="863" r:id="rId23"/>
    <p:sldId id="870" r:id="rId24"/>
    <p:sldId id="865" r:id="rId25"/>
    <p:sldId id="866" r:id="rId26"/>
    <p:sldId id="844" r:id="rId27"/>
    <p:sldId id="290" r:id="rId28"/>
    <p:sldId id="775" r:id="rId29"/>
    <p:sldId id="776" r:id="rId30"/>
    <p:sldId id="778" r:id="rId31"/>
    <p:sldId id="1301" r:id="rId32"/>
    <p:sldId id="1315" r:id="rId33"/>
    <p:sldId id="1316" r:id="rId34"/>
    <p:sldId id="1317" r:id="rId35"/>
    <p:sldId id="1318" r:id="rId36"/>
    <p:sldId id="1319" r:id="rId37"/>
    <p:sldId id="1313" r:id="rId38"/>
    <p:sldId id="780" r:id="rId39"/>
    <p:sldId id="325" r:id="rId40"/>
    <p:sldId id="781" r:id="rId41"/>
    <p:sldId id="782" r:id="rId42"/>
    <p:sldId id="787" r:id="rId43"/>
    <p:sldId id="324" r:id="rId44"/>
    <p:sldId id="786" r:id="rId45"/>
    <p:sldId id="327" r:id="rId46"/>
    <p:sldId id="788" r:id="rId47"/>
    <p:sldId id="331" r:id="rId48"/>
    <p:sldId id="793" r:id="rId49"/>
    <p:sldId id="821" r:id="rId50"/>
    <p:sldId id="830" r:id="rId51"/>
    <p:sldId id="790" r:id="rId52"/>
    <p:sldId id="791" r:id="rId53"/>
    <p:sldId id="789" r:id="rId54"/>
    <p:sldId id="1309" r:id="rId55"/>
    <p:sldId id="832" r:id="rId56"/>
    <p:sldId id="308" r:id="rId57"/>
    <p:sldId id="305" r:id="rId58"/>
    <p:sldId id="833" r:id="rId59"/>
    <p:sldId id="1302" r:id="rId60"/>
    <p:sldId id="1310" r:id="rId61"/>
    <p:sldId id="1311" r:id="rId62"/>
    <p:sldId id="1312" r:id="rId63"/>
    <p:sldId id="850" r:id="rId64"/>
    <p:sldId id="851" r:id="rId65"/>
    <p:sldId id="853" r:id="rId66"/>
    <p:sldId id="852" r:id="rId67"/>
    <p:sldId id="856" r:id="rId68"/>
    <p:sldId id="854" r:id="rId69"/>
    <p:sldId id="867" r:id="rId70"/>
    <p:sldId id="859" r:id="rId71"/>
    <p:sldId id="860" r:id="rId72"/>
    <p:sldId id="861" r:id="rId73"/>
    <p:sldId id="862" r:id="rId74"/>
    <p:sldId id="857" r:id="rId75"/>
    <p:sldId id="779" r:id="rId76"/>
    <p:sldId id="1289" r:id="rId77"/>
    <p:sldId id="1290" r:id="rId78"/>
    <p:sldId id="1291" r:id="rId79"/>
    <p:sldId id="783" r:id="rId80"/>
    <p:sldId id="784" r:id="rId81"/>
    <p:sldId id="785" r:id="rId82"/>
    <p:sldId id="1292" r:id="rId83"/>
    <p:sldId id="1293" r:id="rId84"/>
    <p:sldId id="1294" r:id="rId85"/>
    <p:sldId id="792" r:id="rId86"/>
    <p:sldId id="1295" r:id="rId87"/>
    <p:sldId id="1296" r:id="rId88"/>
    <p:sldId id="809" r:id="rId89"/>
    <p:sldId id="810" r:id="rId90"/>
    <p:sldId id="811" r:id="rId91"/>
    <p:sldId id="26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9" autoAdjust="0"/>
    <p:restoredTop sz="76691" autoAdjust="0"/>
  </p:normalViewPr>
  <p:slideViewPr>
    <p:cSldViewPr snapToGrid="0">
      <p:cViewPr varScale="1">
        <p:scale>
          <a:sx n="123" d="100"/>
          <a:sy n="123" d="100"/>
        </p:scale>
        <p:origin x="9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viewProps" Target="view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Scatter Plot of Zscore:  Unstandardized Residual by Zscore:  Unstandardized Predicted Value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Lit>
              <c:formatCode>0.00000</c:formatCode>
              <c:ptCount val="691"/>
              <c:pt idx="0">
                <c:v>-8.1802410429693329E-2</c:v>
              </c:pt>
              <c:pt idx="1">
                <c:v>0.35987099491361413</c:v>
              </c:pt>
              <c:pt idx="2">
                <c:v>-5.3037761915754753E-2</c:v>
              </c:pt>
              <c:pt idx="3">
                <c:v>-0.65805010701847111</c:v>
              </c:pt>
              <c:pt idx="4">
                <c:v>-1.2670991952235919</c:v>
              </c:pt>
              <c:pt idx="5">
                <c:v>-0.54117956363662423</c:v>
              </c:pt>
              <c:pt idx="6">
                <c:v>0.49333288927092855</c:v>
              </c:pt>
              <c:pt idx="7">
                <c:v>-0.18688096660766124</c:v>
              </c:pt>
              <c:pt idx="8">
                <c:v>2.3135190645696309</c:v>
              </c:pt>
              <c:pt idx="9">
                <c:v>-0.34799511259075139</c:v>
              </c:pt>
              <c:pt idx="10">
                <c:v>0.2363576043184589</c:v>
              </c:pt>
              <c:pt idx="11">
                <c:v>0.17332939108105655</c:v>
              </c:pt>
              <c:pt idx="12">
                <c:v>2.9874713835695048</c:v>
              </c:pt>
              <c:pt idx="13">
                <c:v>-0.72514659747390509</c:v>
              </c:pt>
              <c:pt idx="14">
                <c:v>-0.4173163968225041</c:v>
              </c:pt>
              <c:pt idx="15">
                <c:v>2.5790122142927525</c:v>
              </c:pt>
              <c:pt idx="16">
                <c:v>0.53757649187217871</c:v>
              </c:pt>
              <c:pt idx="17">
                <c:v>-0.82027664988971716</c:v>
              </c:pt>
              <c:pt idx="18">
                <c:v>-2.0151721622267997</c:v>
              </c:pt>
              <c:pt idx="19">
                <c:v>3.0014881645496887</c:v>
              </c:pt>
              <c:pt idx="20">
                <c:v>3.0512622174760944</c:v>
              </c:pt>
              <c:pt idx="21">
                <c:v>-0.37564736421653411</c:v>
              </c:pt>
              <c:pt idx="22">
                <c:v>0.65517812180758606</c:v>
              </c:pt>
              <c:pt idx="23">
                <c:v>-0.74949319255084368</c:v>
              </c:pt>
              <c:pt idx="24">
                <c:v>0.25075569563324179</c:v>
              </c:pt>
              <c:pt idx="25">
                <c:v>0.24748157320001796</c:v>
              </c:pt>
              <c:pt idx="26">
                <c:v>-0.12420252958922376</c:v>
              </c:pt>
              <c:pt idx="27">
                <c:v>-2.240808228670049</c:v>
              </c:pt>
              <c:pt idx="28">
                <c:v>0.93170063806539538</c:v>
              </c:pt>
              <c:pt idx="29">
                <c:v>0.62571392085570732</c:v>
              </c:pt>
              <c:pt idx="30">
                <c:v>-0.66246816045546753</c:v>
              </c:pt>
              <c:pt idx="31">
                <c:v>3.6180529840306029E-2</c:v>
              </c:pt>
              <c:pt idx="32">
                <c:v>-0.63262264916900024</c:v>
              </c:pt>
              <c:pt idx="33">
                <c:v>-0.10096833140044101</c:v>
              </c:pt>
              <c:pt idx="34">
                <c:v>0.21058037025002316</c:v>
              </c:pt>
              <c:pt idx="35">
                <c:v>0.12136207849395891</c:v>
              </c:pt>
              <c:pt idx="36">
                <c:v>-0.27978622524715807</c:v>
              </c:pt>
              <c:pt idx="37">
                <c:v>-0.22041344477756811</c:v>
              </c:pt>
              <c:pt idx="38">
                <c:v>-6.632345634237824E-2</c:v>
              </c:pt>
              <c:pt idx="39">
                <c:v>-0.34062117882387583</c:v>
              </c:pt>
              <c:pt idx="40">
                <c:v>-0.80368529891424967</c:v>
              </c:pt>
              <c:pt idx="41">
                <c:v>0.12762361537267861</c:v>
              </c:pt>
              <c:pt idx="42">
                <c:v>-1.0090430474985901</c:v>
              </c:pt>
              <c:pt idx="43">
                <c:v>1.0179630494915806</c:v>
              </c:pt>
              <c:pt idx="44">
                <c:v>0.36689515246152138</c:v>
              </c:pt>
              <c:pt idx="45">
                <c:v>1.0703747406445105</c:v>
              </c:pt>
              <c:pt idx="46">
                <c:v>1.1260290201150442</c:v>
              </c:pt>
              <c:pt idx="47">
                <c:v>0.67583775000108171</c:v>
              </c:pt>
              <c:pt idx="48">
                <c:v>-0.79189331171037414</c:v>
              </c:pt>
              <c:pt idx="49">
                <c:v>-0.89106010722859064</c:v>
              </c:pt>
              <c:pt idx="50">
                <c:v>-1.8017093933220234</c:v>
              </c:pt>
              <c:pt idx="51">
                <c:v>-0.60090212032518953</c:v>
              </c:pt>
              <c:pt idx="52">
                <c:v>0.28244469036142889</c:v>
              </c:pt>
              <c:pt idx="53">
                <c:v>1.1761528492604223</c:v>
              </c:pt>
              <c:pt idx="54">
                <c:v>1.3390789445696085</c:v>
              </c:pt>
              <c:pt idx="55">
                <c:v>-0.37707800320803814</c:v>
              </c:pt>
              <c:pt idx="56">
                <c:v>-1.1436173387440569</c:v>
              </c:pt>
              <c:pt idx="57">
                <c:v>-1.3666473010764004</c:v>
              </c:pt>
              <c:pt idx="58">
                <c:v>-1.3305087187955897</c:v>
              </c:pt>
              <c:pt idx="59">
                <c:v>-0.88368617346171507</c:v>
              </c:pt>
              <c:pt idx="60">
                <c:v>0.12908578847980634</c:v>
              </c:pt>
              <c:pt idx="61">
                <c:v>0.17444178796920898</c:v>
              </c:pt>
              <c:pt idx="62">
                <c:v>-0.89843404099546631</c:v>
              </c:pt>
              <c:pt idx="63">
                <c:v>-7.3319862073803026E-3</c:v>
              </c:pt>
              <c:pt idx="64">
                <c:v>-1.170888280035244</c:v>
              </c:pt>
              <c:pt idx="65">
                <c:v>-1.8820600440884605</c:v>
              </c:pt>
              <c:pt idx="66">
                <c:v>2.4687214498929766</c:v>
              </c:pt>
              <c:pt idx="67">
                <c:v>-0.50357880824868917</c:v>
              </c:pt>
              <c:pt idx="68">
                <c:v>-0.97916600209649551</c:v>
              </c:pt>
              <c:pt idx="69">
                <c:v>-1.3563174869796493</c:v>
              </c:pt>
              <c:pt idx="70">
                <c:v>-0.44163145778381557</c:v>
              </c:pt>
              <c:pt idx="71">
                <c:v>-0.48072592039450202</c:v>
              </c:pt>
              <c:pt idx="72">
                <c:v>0.40853265095186769</c:v>
              </c:pt>
              <c:pt idx="73">
                <c:v>-1.2704363858880561</c:v>
              </c:pt>
              <c:pt idx="74">
                <c:v>1.107943961916829</c:v>
              </c:pt>
              <c:pt idx="75">
                <c:v>-0.38260845353319395</c:v>
              </c:pt>
              <c:pt idx="76">
                <c:v>-0.84312953774390442</c:v>
              </c:pt>
              <c:pt idx="77">
                <c:v>-0.71704157715346906</c:v>
              </c:pt>
              <c:pt idx="78">
                <c:v>0.58992511479386489</c:v>
              </c:pt>
              <c:pt idx="79">
                <c:v>0.21534819990599144</c:v>
              </c:pt>
              <c:pt idx="80">
                <c:v>-0.81547728611812176</c:v>
              </c:pt>
              <c:pt idx="81">
                <c:v>-0.77676413384203091</c:v>
              </c:pt>
              <c:pt idx="82">
                <c:v>-1.3235160953633096</c:v>
              </c:pt>
              <c:pt idx="83">
                <c:v>-0.17877594628722177</c:v>
              </c:pt>
              <c:pt idx="84">
                <c:v>-1.1531845321716208</c:v>
              </c:pt>
              <c:pt idx="85">
                <c:v>-1.5694304796654608</c:v>
              </c:pt>
              <c:pt idx="86">
                <c:v>-0.72145963059046903</c:v>
              </c:pt>
              <c:pt idx="87">
                <c:v>-0.54521630673903554</c:v>
              </c:pt>
              <c:pt idx="88">
                <c:v>-0.58504185590328239</c:v>
              </c:pt>
              <c:pt idx="89">
                <c:v>-1.4274822546531183</c:v>
              </c:pt>
              <c:pt idx="90">
                <c:v>0.60321080922048842</c:v>
              </c:pt>
              <c:pt idx="91">
                <c:v>0.66776426379626586</c:v>
              </c:pt>
              <c:pt idx="92">
                <c:v>6.1226677355181371E-2</c:v>
              </c:pt>
              <c:pt idx="93">
                <c:v>1.35455789865692</c:v>
              </c:pt>
              <c:pt idx="94">
                <c:v>-0.83022515365187299</c:v>
              </c:pt>
              <c:pt idx="95">
                <c:v>-1.5697802558844325</c:v>
              </c:pt>
              <c:pt idx="96">
                <c:v>-0.43314512712878406</c:v>
              </c:pt>
              <c:pt idx="97">
                <c:v>0.54383802875089848</c:v>
              </c:pt>
              <c:pt idx="98">
                <c:v>-1.199240084098967</c:v>
              </c:pt>
              <c:pt idx="99">
                <c:v>1.9485093431093212</c:v>
              </c:pt>
              <c:pt idx="100">
                <c:v>0.52540319433371119</c:v>
              </c:pt>
              <c:pt idx="101">
                <c:v>-2.7079090918628288</c:v>
              </c:pt>
              <c:pt idx="102">
                <c:v>-0.76570323319171918</c:v>
              </c:pt>
              <c:pt idx="103">
                <c:v>-1.395411949590339</c:v>
              </c:pt>
              <c:pt idx="104">
                <c:v>0.41186984161633544</c:v>
              </c:pt>
              <c:pt idx="105">
                <c:v>0.35729642491833397</c:v>
              </c:pt>
              <c:pt idx="106">
                <c:v>1.9990460167049149</c:v>
              </c:pt>
              <c:pt idx="107">
                <c:v>-0.32329874129484787</c:v>
              </c:pt>
              <c:pt idx="108">
                <c:v>0.50073835715342441</c:v>
              </c:pt>
              <c:pt idx="109">
                <c:v>-1.2649059355629002</c:v>
              </c:pt>
              <c:pt idx="110">
                <c:v>1.4818213243667586</c:v>
              </c:pt>
              <c:pt idx="111">
                <c:v>1.7561190468482564</c:v>
              </c:pt>
              <c:pt idx="112">
                <c:v>1.2082231543232047</c:v>
              </c:pt>
              <c:pt idx="113">
                <c:v>1.7162619635683893</c:v>
              </c:pt>
              <c:pt idx="114">
                <c:v>-0.87926812002471866</c:v>
              </c:pt>
              <c:pt idx="115">
                <c:v>-0.99318278307668639</c:v>
              </c:pt>
              <c:pt idx="116">
                <c:v>0.44689602700899023</c:v>
              </c:pt>
              <c:pt idx="117">
                <c:v>-0.30337019965490919</c:v>
              </c:pt>
              <c:pt idx="118">
                <c:v>-0.48365026660875049</c:v>
              </c:pt>
              <c:pt idx="119">
                <c:v>-3.1647047168695257E-2</c:v>
              </c:pt>
              <c:pt idx="120">
                <c:v>-0.93457262327628055</c:v>
              </c:pt>
              <c:pt idx="121">
                <c:v>-0.23185565576247183</c:v>
              </c:pt>
              <c:pt idx="122">
                <c:v>-0.70375588272684553</c:v>
              </c:pt>
              <c:pt idx="123">
                <c:v>-1.0606605838667158</c:v>
              </c:pt>
              <c:pt idx="124">
                <c:v>-1.1019483061380904</c:v>
              </c:pt>
              <c:pt idx="125">
                <c:v>-0.43794449090037607</c:v>
              </c:pt>
              <c:pt idx="126">
                <c:v>-0.20715928446656831</c:v>
              </c:pt>
              <c:pt idx="127">
                <c:v>0.15750066077477312</c:v>
              </c:pt>
              <c:pt idx="128">
                <c:v>-0.87300658314599544</c:v>
              </c:pt>
              <c:pt idx="129">
                <c:v>2.3452395934134418</c:v>
              </c:pt>
              <c:pt idx="130">
                <c:v>1.764923619606636</c:v>
              </c:pt>
              <c:pt idx="131">
                <c:v>3.2134572262317205</c:v>
              </c:pt>
              <c:pt idx="132">
                <c:v>0.40633939129117957</c:v>
              </c:pt>
              <c:pt idx="133">
                <c:v>-0.25620225083941045</c:v>
              </c:pt>
              <c:pt idx="134">
                <c:v>1.2008492205563293</c:v>
              </c:pt>
              <c:pt idx="135">
                <c:v>-1.5856405203063362</c:v>
              </c:pt>
              <c:pt idx="136">
                <c:v>0.45722584110573805</c:v>
              </c:pt>
              <c:pt idx="137">
                <c:v>-1.0625040673084321</c:v>
              </c:pt>
              <c:pt idx="138">
                <c:v>0.12612990814993413</c:v>
              </c:pt>
              <c:pt idx="139">
                <c:v>0.32818200018542704</c:v>
              </c:pt>
              <c:pt idx="140">
                <c:v>0.9563970093612989</c:v>
              </c:pt>
              <c:pt idx="141">
                <c:v>0.37719343244264897</c:v>
              </c:pt>
              <c:pt idx="142">
                <c:v>0.20209403959499164</c:v>
              </c:pt>
              <c:pt idx="143">
                <c:v>-1.3987176061391797</c:v>
              </c:pt>
              <c:pt idx="144">
                <c:v>0.95601569902670691</c:v>
              </c:pt>
              <c:pt idx="145">
                <c:v>-0.32625462162472008</c:v>
              </c:pt>
              <c:pt idx="146">
                <c:v>-0.3354720388333155</c:v>
              </c:pt>
              <c:pt idx="147">
                <c:v>1.1256161756648286</c:v>
              </c:pt>
              <c:pt idx="148">
                <c:v>-0.24291655641278351</c:v>
              </c:pt>
              <c:pt idx="149">
                <c:v>2.3931701628981314</c:v>
              </c:pt>
              <c:pt idx="150">
                <c:v>0.32522611985555483</c:v>
              </c:pt>
              <c:pt idx="151">
                <c:v>0.36171447835533388</c:v>
              </c:pt>
              <c:pt idx="152">
                <c:v>0.83545818876142386</c:v>
              </c:pt>
              <c:pt idx="153">
                <c:v>-9.1750914191849109E-2</c:v>
              </c:pt>
              <c:pt idx="154">
                <c:v>-1.1019483061380904</c:v>
              </c:pt>
              <c:pt idx="155">
                <c:v>-0.89474707411203025</c:v>
              </c:pt>
              <c:pt idx="156">
                <c:v>-0.70451850339603317</c:v>
              </c:pt>
              <c:pt idx="157">
                <c:v>0.89924902266802076</c:v>
              </c:pt>
              <c:pt idx="158">
                <c:v>-0.85787740527765566</c:v>
              </c:pt>
              <c:pt idx="159">
                <c:v>-0.23112456920891145</c:v>
              </c:pt>
              <c:pt idx="160">
                <c:v>-1.5786782746788127E-2</c:v>
              </c:pt>
              <c:pt idx="161">
                <c:v>0.16261826664970974</c:v>
              </c:pt>
              <c:pt idx="162">
                <c:v>3.8024013282022325E-2</c:v>
              </c:pt>
              <c:pt idx="163">
                <c:v>-0.87631223969484295</c:v>
              </c:pt>
              <c:pt idx="164">
                <c:v>1.8725767457798841</c:v>
              </c:pt>
              <c:pt idx="165">
                <c:v>2.7175917145250037</c:v>
              </c:pt>
              <c:pt idx="166">
                <c:v>1.1082937381357971</c:v>
              </c:pt>
              <c:pt idx="167">
                <c:v>1.2078418439886094</c:v>
              </c:pt>
              <c:pt idx="168">
                <c:v>-1.4628582162647448</c:v>
              </c:pt>
              <c:pt idx="169">
                <c:v>-1.1012172195845265</c:v>
              </c:pt>
              <c:pt idx="170">
                <c:v>-0.41140463616275275</c:v>
              </c:pt>
              <c:pt idx="171">
                <c:v>-0.1050366086184726</c:v>
              </c:pt>
              <c:pt idx="172">
                <c:v>0.4402847139112987</c:v>
              </c:pt>
              <c:pt idx="173">
                <c:v>-0.33324724505700365</c:v>
              </c:pt>
              <c:pt idx="174">
                <c:v>0.4712110879703017</c:v>
              </c:pt>
              <c:pt idx="175">
                <c:v>-1.5336732077192454</c:v>
              </c:pt>
              <c:pt idx="176">
                <c:v>-0.15074238432684706</c:v>
              </c:pt>
              <c:pt idx="177">
                <c:v>1.0076332353948327</c:v>
              </c:pt>
              <c:pt idx="178">
                <c:v>0.20946797336186379</c:v>
              </c:pt>
              <c:pt idx="179">
                <c:v>0.79607701816301313</c:v>
              </c:pt>
              <c:pt idx="180">
                <c:v>-0.82212013333143696</c:v>
              </c:pt>
              <c:pt idx="181">
                <c:v>-0.5625387442680635</c:v>
              </c:pt>
              <c:pt idx="182">
                <c:v>-1.6730153286206806</c:v>
              </c:pt>
              <c:pt idx="183">
                <c:v>0.68171797654520938</c:v>
              </c:pt>
              <c:pt idx="184">
                <c:v>-0.94747700736831197</c:v>
              </c:pt>
              <c:pt idx="185">
                <c:v>0.52177929568151549</c:v>
              </c:pt>
              <c:pt idx="186">
                <c:v>1.4179989563445452</c:v>
              </c:pt>
              <c:pt idx="187">
                <c:v>0.63601220083683485</c:v>
              </c:pt>
              <c:pt idx="188">
                <c:v>0.64192396149657927</c:v>
              </c:pt>
              <c:pt idx="189">
                <c:v>0.97079510067607833</c:v>
              </c:pt>
              <c:pt idx="190">
                <c:v>-0.48330049038978562</c:v>
              </c:pt>
              <c:pt idx="191">
                <c:v>-0.71373592060462498</c:v>
              </c:pt>
              <c:pt idx="192">
                <c:v>-1.058817100424996</c:v>
              </c:pt>
              <c:pt idx="193">
                <c:v>-0.43867557745393992</c:v>
              </c:pt>
              <c:pt idx="194">
                <c:v>-0.94375850636925218</c:v>
              </c:pt>
              <c:pt idx="195">
                <c:v>0.63159414739983155</c:v>
              </c:pt>
              <c:pt idx="196">
                <c:v>0.72119374949048431</c:v>
              </c:pt>
              <c:pt idx="197">
                <c:v>-0.33950878193572337</c:v>
              </c:pt>
              <c:pt idx="198">
                <c:v>-0.95485094113518409</c:v>
              </c:pt>
              <c:pt idx="199">
                <c:v>-0.42837729747281578</c:v>
              </c:pt>
              <c:pt idx="200">
                <c:v>-1.3283154591349016</c:v>
              </c:pt>
              <c:pt idx="201">
                <c:v>0.93427520806067554</c:v>
              </c:pt>
              <c:pt idx="202">
                <c:v>0.66550793590433388</c:v>
              </c:pt>
              <c:pt idx="203">
                <c:v>-1.1948535647775873</c:v>
              </c:pt>
              <c:pt idx="204">
                <c:v>-0.3273354843972523</c:v>
              </c:pt>
              <c:pt idx="205">
                <c:v>-0.14594302055525507</c:v>
              </c:pt>
              <c:pt idx="206">
                <c:v>2.0304167693297575</c:v>
              </c:pt>
              <c:pt idx="207">
                <c:v>-1.1023296164726823</c:v>
              </c:pt>
              <c:pt idx="208">
                <c:v>0.64008047805486301</c:v>
              </c:pt>
              <c:pt idx="209">
                <c:v>-0.16695242496772253</c:v>
              </c:pt>
              <c:pt idx="210">
                <c:v>-0.92608629262124553</c:v>
              </c:pt>
              <c:pt idx="211">
                <c:v>-0.89032902067503028</c:v>
              </c:pt>
              <c:pt idx="212">
                <c:v>-0.75832929942484362</c:v>
              </c:pt>
              <c:pt idx="213">
                <c:v>-0.62559849162109304</c:v>
              </c:pt>
              <c:pt idx="214">
                <c:v>-1.2737420424369037</c:v>
              </c:pt>
              <c:pt idx="215">
                <c:v>-0.72184094092506101</c:v>
              </c:pt>
              <c:pt idx="216">
                <c:v>1.2373375790561083</c:v>
              </c:pt>
              <c:pt idx="217">
                <c:v>-0.83944257086046836</c:v>
              </c:pt>
              <c:pt idx="218">
                <c:v>5.9537082192431907E-3</c:v>
              </c:pt>
              <c:pt idx="219">
                <c:v>0.93354412150711519</c:v>
              </c:pt>
              <c:pt idx="220">
                <c:v>2.367711170933037</c:v>
              </c:pt>
              <c:pt idx="221">
                <c:v>-1.4783687044676836</c:v>
              </c:pt>
              <c:pt idx="222">
                <c:v>-0.9353037098298409</c:v>
              </c:pt>
              <c:pt idx="223">
                <c:v>-1.005356080615154</c:v>
              </c:pt>
              <c:pt idx="224">
                <c:v>0.89998010922158123</c:v>
              </c:pt>
              <c:pt idx="225">
                <c:v>-0.95300745769346773</c:v>
              </c:pt>
              <c:pt idx="226">
                <c:v>-1.1432360284094649</c:v>
              </c:pt>
              <c:pt idx="227">
                <c:v>0.54348825253192667</c:v>
              </c:pt>
              <c:pt idx="228">
                <c:v>0.11176335095077149</c:v>
              </c:pt>
              <c:pt idx="229">
                <c:v>-0.79704245170093446</c:v>
              </c:pt>
              <c:pt idx="230">
                <c:v>-0.50726577513212878</c:v>
              </c:pt>
              <c:pt idx="231">
                <c:v>0.86202957761467436</c:v>
              </c:pt>
              <c:pt idx="232">
                <c:v>-1.4160715777838346</c:v>
              </c:pt>
              <c:pt idx="233">
                <c:v>3.7720327090724948</c:v>
              </c:pt>
              <c:pt idx="234">
                <c:v>-0.83391212053530905</c:v>
              </c:pt>
              <c:pt idx="235">
                <c:v>0.88707572512954969</c:v>
              </c:pt>
              <c:pt idx="236">
                <c:v>-0.30448259654306858</c:v>
              </c:pt>
              <c:pt idx="237">
                <c:v>0.27618315348270916</c:v>
              </c:pt>
              <c:pt idx="238">
                <c:v>-1.0768706245075914</c:v>
              </c:pt>
              <c:pt idx="239">
                <c:v>0.13757211913483439</c:v>
              </c:pt>
              <c:pt idx="240">
                <c:v>-1.9145116594858351</c:v>
              </c:pt>
              <c:pt idx="241">
                <c:v>-0.68201539176081427</c:v>
              </c:pt>
              <c:pt idx="242">
                <c:v>1.7229048107816975</c:v>
              </c:pt>
              <c:pt idx="243">
                <c:v>1.0703747406445105</c:v>
              </c:pt>
              <c:pt idx="244">
                <c:v>2.7515055030295059</c:v>
              </c:pt>
              <c:pt idx="245">
                <c:v>0.22752149744446251</c:v>
              </c:pt>
              <c:pt idx="246">
                <c:v>-0.41436051649262495</c:v>
              </c:pt>
              <c:pt idx="247">
                <c:v>1.9382110631281972</c:v>
              </c:pt>
              <c:pt idx="248">
                <c:v>-0.20235992069497286</c:v>
              </c:pt>
              <c:pt idx="249">
                <c:v>-3.89894468199437E-2</c:v>
              </c:pt>
              <c:pt idx="250">
                <c:v>1.5883305195362307</c:v>
              </c:pt>
              <c:pt idx="251">
                <c:v>0.87127852893889002</c:v>
              </c:pt>
              <c:pt idx="252">
                <c:v>-0.85123455806434389</c:v>
              </c:pt>
              <c:pt idx="253">
                <c:v>1.5466614869302642</c:v>
              </c:pt>
              <c:pt idx="254">
                <c:v>-0.32587331129012803</c:v>
              </c:pt>
              <c:pt idx="255">
                <c:v>-1.2390971673788373</c:v>
              </c:pt>
              <c:pt idx="256">
                <c:v>-5.1575588808630494E-2</c:v>
              </c:pt>
              <c:pt idx="257">
                <c:v>-1.0469935791055003</c:v>
              </c:pt>
              <c:pt idx="258">
                <c:v>-0.35721252979934681</c:v>
              </c:pt>
              <c:pt idx="259">
                <c:v>-0.59130339278200206</c:v>
              </c:pt>
              <c:pt idx="260">
                <c:v>-0.83502451742346839</c:v>
              </c:pt>
              <c:pt idx="261">
                <c:v>0.77573563207286556</c:v>
              </c:pt>
              <c:pt idx="262">
                <c:v>-0.22486303233019173</c:v>
              </c:pt>
              <c:pt idx="263">
                <c:v>0.537608025987799</c:v>
              </c:pt>
              <c:pt idx="264">
                <c:v>-0.82285121988499732</c:v>
              </c:pt>
              <c:pt idx="265">
                <c:v>2.9583569588365943</c:v>
              </c:pt>
              <c:pt idx="266">
                <c:v>-0.74726839877453188</c:v>
              </c:pt>
              <c:pt idx="267">
                <c:v>0.73002985636449114</c:v>
              </c:pt>
              <c:pt idx="268">
                <c:v>-0.61011953753378489</c:v>
              </c:pt>
              <c:pt idx="269">
                <c:v>-1.0680345176335879</c:v>
              </c:pt>
              <c:pt idx="270">
                <c:v>0.88488246546886162</c:v>
              </c:pt>
              <c:pt idx="271">
                <c:v>-1.4831680682392756</c:v>
              </c:pt>
              <c:pt idx="272">
                <c:v>0.25851093973470946</c:v>
              </c:pt>
              <c:pt idx="273">
                <c:v>-1.090855871372155</c:v>
              </c:pt>
              <c:pt idx="274">
                <c:v>-7.9227840434409696E-2</c:v>
              </c:pt>
              <c:pt idx="275">
                <c:v>0.53868888876033116</c:v>
              </c:pt>
              <c:pt idx="276">
                <c:v>0.37093189556392581</c:v>
              </c:pt>
              <c:pt idx="277">
                <c:v>-1.1332875246473091</c:v>
              </c:pt>
              <c:pt idx="278">
                <c:v>2.5125837421596313</c:v>
              </c:pt>
              <c:pt idx="279">
                <c:v>-4.2739481934630633E-2</c:v>
              </c:pt>
              <c:pt idx="280">
                <c:v>-6.8913899406855593E-4</c:v>
              </c:pt>
              <c:pt idx="281">
                <c:v>0.54126345875561477</c:v>
              </c:pt>
              <c:pt idx="282">
                <c:v>-0.85933957838477992</c:v>
              </c:pt>
              <c:pt idx="283">
                <c:v>-0.46302217253087857</c:v>
              </c:pt>
              <c:pt idx="284">
                <c:v>2.8986028680324085</c:v>
              </c:pt>
              <c:pt idx="285">
                <c:v>0.27176510004571269</c:v>
              </c:pt>
              <c:pt idx="286">
                <c:v>-0.90580797476234187</c:v>
              </c:pt>
              <c:pt idx="287">
                <c:v>0.49701985615436461</c:v>
              </c:pt>
              <c:pt idx="288">
                <c:v>0.36244556490889773</c:v>
              </c:pt>
              <c:pt idx="289">
                <c:v>-8.2183720764285373E-2</c:v>
              </c:pt>
              <c:pt idx="290">
                <c:v>0.73521053047067519</c:v>
              </c:pt>
              <c:pt idx="291">
                <c:v>-1.32167261192159</c:v>
              </c:pt>
              <c:pt idx="292">
                <c:v>-2.9453787508003662E-2</c:v>
              </c:pt>
              <c:pt idx="293">
                <c:v>-0.53971739052949996</c:v>
              </c:pt>
              <c:pt idx="294">
                <c:v>-0.3262230875090999</c:v>
              </c:pt>
              <c:pt idx="295">
                <c:v>-1.0422257494495286</c:v>
              </c:pt>
              <c:pt idx="296">
                <c:v>-0.46667760529869096</c:v>
              </c:pt>
              <c:pt idx="297">
                <c:v>0.17555418485736834</c:v>
              </c:pt>
              <c:pt idx="298">
                <c:v>0.41333201472345621</c:v>
              </c:pt>
              <c:pt idx="299">
                <c:v>-1.9314843207958947</c:v>
              </c:pt>
              <c:pt idx="300">
                <c:v>-1.1590962928313719</c:v>
              </c:pt>
              <c:pt idx="301">
                <c:v>-0.60792627787309328</c:v>
              </c:pt>
              <c:pt idx="302">
                <c:v>-6.632345634237824E-2</c:v>
              </c:pt>
              <c:pt idx="303">
                <c:v>-0.24698483363081508</c:v>
              </c:pt>
              <c:pt idx="304">
                <c:v>0.47048000141673785</c:v>
              </c:pt>
              <c:pt idx="305">
                <c:v>-1.1487664787346208</c:v>
              </c:pt>
              <c:pt idx="306">
                <c:v>0.36762623901508523</c:v>
              </c:pt>
              <c:pt idx="307">
                <c:v>0.92359561774495591</c:v>
              </c:pt>
              <c:pt idx="308">
                <c:v>-0.50281618757950519</c:v>
              </c:pt>
              <c:pt idx="309">
                <c:v>-0.79039960448762614</c:v>
              </c:pt>
              <c:pt idx="310">
                <c:v>2.9656993584878459</c:v>
              </c:pt>
              <c:pt idx="311">
                <c:v>-0.82469470332671713</c:v>
              </c:pt>
              <c:pt idx="312">
                <c:v>1.1050196157025769</c:v>
              </c:pt>
              <c:pt idx="313">
                <c:v>-0.74100686189581222</c:v>
              </c:pt>
              <c:pt idx="314">
                <c:v>-0.60754496753850118</c:v>
              </c:pt>
              <c:pt idx="315">
                <c:v>-0.56771941837425099</c:v>
              </c:pt>
              <c:pt idx="316">
                <c:v>-1.1130092067884021</c:v>
              </c:pt>
              <c:pt idx="317">
                <c:v>-3.3140754391443206E-2</c:v>
              </c:pt>
              <c:pt idx="318">
                <c:v>-0.32587331129012803</c:v>
              </c:pt>
              <c:pt idx="319">
                <c:v>-3.6450193239442345E-3</c:v>
              </c:pt>
              <c:pt idx="320">
                <c:v>0.63051328462729928</c:v>
              </c:pt>
              <c:pt idx="321">
                <c:v>0.78864001616489698</c:v>
              </c:pt>
              <c:pt idx="322">
                <c:v>-1.005356080615154</c:v>
              </c:pt>
              <c:pt idx="323">
                <c:v>4.2823377053617773E-2</c:v>
              </c:pt>
              <c:pt idx="324">
                <c:v>-0.10576769517203646</c:v>
              </c:pt>
              <c:pt idx="325">
                <c:v>-0.44496864844828332</c:v>
              </c:pt>
              <c:pt idx="326">
                <c:v>-0.98542753897521873</c:v>
              </c:pt>
              <c:pt idx="327">
                <c:v>-0.49916075481168931</c:v>
              </c:pt>
              <c:pt idx="328">
                <c:v>0.24748157320001796</c:v>
              </c:pt>
              <c:pt idx="329">
                <c:v>-0.75871060975943561</c:v>
              </c:pt>
              <c:pt idx="330">
                <c:v>1.6281245345848572</c:v>
              </c:pt>
              <c:pt idx="331">
                <c:v>-0.28274210557703722</c:v>
              </c:pt>
              <c:pt idx="332">
                <c:v>0.4700986910821493</c:v>
              </c:pt>
              <c:pt idx="333">
                <c:v>1.2152157777554848</c:v>
              </c:pt>
              <c:pt idx="334">
                <c:v>0.45722584110573805</c:v>
              </c:pt>
              <c:pt idx="335">
                <c:v>-1.0687656041871554</c:v>
              </c:pt>
              <c:pt idx="336">
                <c:v>1.3575137789867957</c:v>
              </c:pt>
              <c:pt idx="337">
                <c:v>2.1679154067894761</c:v>
              </c:pt>
              <c:pt idx="338">
                <c:v>0.80488159092139278</c:v>
              </c:pt>
              <c:pt idx="339">
                <c:v>-1.8411220980360543</c:v>
              </c:pt>
              <c:pt idx="340">
                <c:v>0.34143616049642683</c:v>
              </c:pt>
              <c:pt idx="341">
                <c:v>-1.6652916186348368</c:v>
              </c:pt>
              <c:pt idx="342">
                <c:v>0.74477772389823893</c:v>
              </c:pt>
              <c:pt idx="343">
                <c:v>-0.29933345655250476</c:v>
              </c:pt>
              <c:pt idx="344">
                <c:v>-0.32698570817828398</c:v>
              </c:pt>
              <c:pt idx="345">
                <c:v>-1.3744025451778681</c:v>
              </c:pt>
              <c:pt idx="346">
                <c:v>-0.32402982784840828</c:v>
              </c:pt>
              <c:pt idx="347">
                <c:v>-0.6554755370231875</c:v>
              </c:pt>
              <c:pt idx="348">
                <c:v>1.0065523726223005</c:v>
              </c:pt>
              <c:pt idx="349">
                <c:v>-0.60976976131481309</c:v>
              </c:pt>
              <c:pt idx="350">
                <c:v>-0.23700479575303562</c:v>
              </c:pt>
              <c:pt idx="351">
                <c:v>1.5676708913427315</c:v>
              </c:pt>
              <c:pt idx="352">
                <c:v>1.076223433073018</c:v>
              </c:pt>
              <c:pt idx="353">
                <c:v>1.6204008245990134</c:v>
              </c:pt>
              <c:pt idx="354">
                <c:v>-0.44312516500656357</c:v>
              </c:pt>
              <c:pt idx="355">
                <c:v>0.36835732556864564</c:v>
              </c:pt>
              <c:pt idx="356">
                <c:v>-9.8743537624129199E-2</c:v>
              </c:pt>
              <c:pt idx="357">
                <c:v>0.90001164333720141</c:v>
              </c:pt>
              <c:pt idx="358">
                <c:v>-1.014573497823746</c:v>
              </c:pt>
              <c:pt idx="359">
                <c:v>-8.3264583536821063E-2</c:v>
              </c:pt>
              <c:pt idx="360">
                <c:v>0.98039382821926579</c:v>
              </c:pt>
              <c:pt idx="361">
                <c:v>2.1675656305705044</c:v>
              </c:pt>
              <c:pt idx="362">
                <c:v>0.71674416193786417</c:v>
              </c:pt>
              <c:pt idx="363">
                <c:v>0.11284421372330371</c:v>
              </c:pt>
              <c:pt idx="364">
                <c:v>-0.14813628021594319</c:v>
              </c:pt>
              <c:pt idx="365">
                <c:v>0.81187421435367979</c:v>
              </c:pt>
              <c:pt idx="366">
                <c:v>0.31969566953039896</c:v>
              </c:pt>
              <c:pt idx="367">
                <c:v>-0.90580797476234187</c:v>
              </c:pt>
              <c:pt idx="368">
                <c:v>-0.10614900550662851</c:v>
              </c:pt>
              <c:pt idx="369">
                <c:v>0.15635672977099352</c:v>
              </c:pt>
              <c:pt idx="370">
                <c:v>-1.0809389017256195</c:v>
              </c:pt>
              <c:pt idx="371">
                <c:v>0.7285361491417397</c:v>
              </c:pt>
              <c:pt idx="372">
                <c:v>1.0706929827478622</c:v>
              </c:pt>
              <c:pt idx="373">
                <c:v>-0.95815659768403161</c:v>
              </c:pt>
              <c:pt idx="374">
                <c:v>0.73187333980620739</c:v>
              </c:pt>
              <c:pt idx="375">
                <c:v>-1.2859153399753713</c:v>
              </c:pt>
              <c:pt idx="376">
                <c:v>-0.89770295444190595</c:v>
              </c:pt>
              <c:pt idx="377">
                <c:v>5.0578621155085428E-2</c:v>
              </c:pt>
              <c:pt idx="378">
                <c:v>1.0032151819578292</c:v>
              </c:pt>
              <c:pt idx="379">
                <c:v>-0.17693246284550199</c:v>
              </c:pt>
              <c:pt idx="380">
                <c:v>-0.64218984259656398</c:v>
              </c:pt>
              <c:pt idx="381">
                <c:v>-0.3476138022561594</c:v>
              </c:pt>
              <c:pt idx="382">
                <c:v>-0.31370001375166046</c:v>
              </c:pt>
              <c:pt idx="383">
                <c:v>-3.9020980935570868E-2</c:v>
              </c:pt>
              <c:pt idx="384">
                <c:v>2.1675656305705044</c:v>
              </c:pt>
              <c:pt idx="385">
                <c:v>-1.270786162107028</c:v>
              </c:pt>
              <c:pt idx="386">
                <c:v>-0.17508897940378571</c:v>
              </c:pt>
              <c:pt idx="387">
                <c:v>-0.49620487448181361</c:v>
              </c:pt>
              <c:pt idx="388">
                <c:v>-0.36086796256716264</c:v>
              </c:pt>
              <c:pt idx="389">
                <c:v>-6.3717352231474386E-2</c:v>
              </c:pt>
              <c:pt idx="390">
                <c:v>1.288573805089642</c:v>
              </c:pt>
              <c:pt idx="391">
                <c:v>0.3956598009754565</c:v>
              </c:pt>
              <c:pt idx="392">
                <c:v>-0.71039872994015729</c:v>
              </c:pt>
              <c:pt idx="393">
                <c:v>-0.72110985437150066</c:v>
              </c:pt>
              <c:pt idx="394">
                <c:v>0.35141619837420629</c:v>
              </c:pt>
              <c:pt idx="395">
                <c:v>0.31047825232180704</c:v>
              </c:pt>
              <c:pt idx="396">
                <c:v>0.67841231999636531</c:v>
              </c:pt>
              <c:pt idx="397">
                <c:v>0.32853177640439535</c:v>
              </c:pt>
              <c:pt idx="398">
                <c:v>-8.1802410429693329E-2</c:v>
              </c:pt>
              <c:pt idx="399">
                <c:v>-0.1680648218558819</c:v>
              </c:pt>
              <c:pt idx="400">
                <c:v>0.23638913843408607</c:v>
              </c:pt>
              <c:pt idx="401">
                <c:v>1.6067968880690418</c:v>
              </c:pt>
              <c:pt idx="402">
                <c:v>-0.50284772169512537</c:v>
              </c:pt>
              <c:pt idx="403">
                <c:v>0.92763236084736034</c:v>
              </c:pt>
              <c:pt idx="404">
                <c:v>-0.83022515365187299</c:v>
              </c:pt>
              <c:pt idx="405">
                <c:v>0.38498021065973681</c:v>
              </c:pt>
              <c:pt idx="406">
                <c:v>-1.8223374873998988</c:v>
              </c:pt>
              <c:pt idx="407">
                <c:v>-0.51130251823453321</c:v>
              </c:pt>
              <c:pt idx="408">
                <c:v>0.19729467582339968</c:v>
              </c:pt>
              <c:pt idx="409">
                <c:v>1.0419598683495439</c:v>
              </c:pt>
              <c:pt idx="410">
                <c:v>0.41962508571779961</c:v>
              </c:pt>
              <c:pt idx="411">
                <c:v>0.12428642470821437</c:v>
              </c:pt>
              <c:pt idx="412">
                <c:v>-1.1513410487299043</c:v>
              </c:pt>
              <c:pt idx="413">
                <c:v>-0.73989446500765632</c:v>
              </c:pt>
              <c:pt idx="414">
                <c:v>-0.25251528395597095</c:v>
              </c:pt>
              <c:pt idx="415">
                <c:v>-1.170888280035244</c:v>
              </c:pt>
              <c:pt idx="416">
                <c:v>0.13903429224196212</c:v>
              </c:pt>
              <c:pt idx="417">
                <c:v>1.0043275788459887</c:v>
              </c:pt>
              <c:pt idx="418">
                <c:v>-0.4110233258281607</c:v>
              </c:pt>
              <c:pt idx="419">
                <c:v>-0.59870886066449791</c:v>
              </c:pt>
              <c:pt idx="420">
                <c:v>-1.1513410487299043</c:v>
              </c:pt>
              <c:pt idx="421">
                <c:v>0.91584037364348825</c:v>
              </c:pt>
              <c:pt idx="422">
                <c:v>1.2775129044393303</c:v>
              </c:pt>
              <c:pt idx="423">
                <c:v>1.2838059754336737</c:v>
              </c:pt>
              <c:pt idx="424">
                <c:v>0.80084484781898835</c:v>
              </c:pt>
              <c:pt idx="425">
                <c:v>6.0527124917241201E-2</c:v>
              </c:pt>
              <c:pt idx="426">
                <c:v>0.11176335095077149</c:v>
              </c:pt>
              <c:pt idx="427">
                <c:v>-0.48330049038978562</c:v>
              </c:pt>
              <c:pt idx="428">
                <c:v>2.0320265418398896E-2</c:v>
              </c:pt>
              <c:pt idx="429">
                <c:v>1.7239856735542298</c:v>
              </c:pt>
              <c:pt idx="430">
                <c:v>2.0462454996360409</c:v>
              </c:pt>
              <c:pt idx="431">
                <c:v>-0.68681475553240623</c:v>
              </c:pt>
              <c:pt idx="432">
                <c:v>1.0249872070394879</c:v>
              </c:pt>
              <c:pt idx="433">
                <c:v>-1.3659162145228401</c:v>
              </c:pt>
              <c:pt idx="434">
                <c:v>1.7719477771545398</c:v>
              </c:pt>
              <c:pt idx="435">
                <c:v>-1.2674805055581839</c:v>
              </c:pt>
              <c:pt idx="436">
                <c:v>0.13722234291586605</c:v>
              </c:pt>
              <c:pt idx="437">
                <c:v>-0.57766792213640672</c:v>
              </c:pt>
              <c:pt idx="438">
                <c:v>-0.86194568249568371</c:v>
              </c:pt>
              <c:pt idx="439">
                <c:v>1.8806817661003234</c:v>
              </c:pt>
              <c:pt idx="440">
                <c:v>-1.9985808112513321</c:v>
              </c:pt>
              <c:pt idx="441">
                <c:v>-0.80368529891424967</c:v>
              </c:pt>
              <c:pt idx="442">
                <c:v>6.4563868019649084E-2</c:v>
              </c:pt>
              <c:pt idx="443">
                <c:v>4.3173153272589596E-2</c:v>
              </c:pt>
              <c:pt idx="444">
                <c:v>0.73187333980620739</c:v>
              </c:pt>
              <c:pt idx="445">
                <c:v>0.22125996056574282</c:v>
              </c:pt>
              <c:pt idx="446">
                <c:v>1.6041907839581344</c:v>
              </c:pt>
              <c:pt idx="447">
                <c:v>-0.16955852907862987</c:v>
              </c:pt>
              <c:pt idx="448">
                <c:v>-0.49140551071022165</c:v>
              </c:pt>
              <c:pt idx="449">
                <c:v>-0.96664292833905963</c:v>
              </c:pt>
              <c:pt idx="450">
                <c:v>-0.77565173695387502</c:v>
              </c:pt>
              <c:pt idx="451">
                <c:v>0.26696573627411724</c:v>
              </c:pt>
              <c:pt idx="452">
                <c:v>-1.3253595788050294</c:v>
              </c:pt>
              <c:pt idx="453">
                <c:v>0.36873863590324113</c:v>
              </c:pt>
              <c:pt idx="454">
                <c:v>4.4666860495337544E-2</c:v>
              </c:pt>
              <c:pt idx="455">
                <c:v>-1.1598273793849323</c:v>
              </c:pt>
              <c:pt idx="456">
                <c:v>-3.3871840945007073E-2</c:v>
              </c:pt>
              <c:pt idx="457">
                <c:v>-1.2232369029569337</c:v>
              </c:pt>
              <c:pt idx="458">
                <c:v>-0.53564911331146836</c:v>
              </c:pt>
              <c:pt idx="459">
                <c:v>-8.1071323876129475E-2</c:v>
              </c:pt>
              <c:pt idx="460">
                <c:v>-1.1635143462683686</c:v>
              </c:pt>
              <c:pt idx="461">
                <c:v>0.50960599814305141</c:v>
              </c:pt>
              <c:pt idx="462">
                <c:v>1.0438033517912637</c:v>
              </c:pt>
              <c:pt idx="463">
                <c:v>-0.64587680948000004</c:v>
              </c:pt>
              <c:pt idx="464">
                <c:v>0.32741937951624295</c:v>
              </c:pt>
              <c:pt idx="465">
                <c:v>-0.63039785539268844</c:v>
              </c:pt>
              <c:pt idx="466">
                <c:v>0.85726174795870258</c:v>
              </c:pt>
              <c:pt idx="467">
                <c:v>0.50401247958665163</c:v>
              </c:pt>
              <c:pt idx="468">
                <c:v>1.6491654731129484</c:v>
              </c:pt>
              <c:pt idx="469">
                <c:v>0.29242472823920834</c:v>
              </c:pt>
              <c:pt idx="470">
                <c:v>3.7289144429313772E-3</c:v>
              </c:pt>
              <c:pt idx="471">
                <c:v>0.11068248817823928</c:v>
              </c:pt>
              <c:pt idx="472">
                <c:v>0.53573300843045901</c:v>
              </c:pt>
              <c:pt idx="473">
                <c:v>1.9090966383952903</c:v>
              </c:pt>
              <c:pt idx="474">
                <c:v>-2.0232771825472393</c:v>
              </c:pt>
              <c:pt idx="475">
                <c:v>0.51510491435258354</c:v>
              </c:pt>
              <c:pt idx="476">
                <c:v>0.81187421435367979</c:v>
              </c:pt>
              <c:pt idx="477">
                <c:v>1.4253728901114173</c:v>
              </c:pt>
              <c:pt idx="478">
                <c:v>2.8838130189054109E-2</c:v>
              </c:pt>
              <c:pt idx="479">
                <c:v>1.0861719368351739</c:v>
              </c:pt>
              <c:pt idx="480">
                <c:v>0.76689952519886573</c:v>
              </c:pt>
              <c:pt idx="481">
                <c:v>-0.19018662315650528</c:v>
              </c:pt>
              <c:pt idx="482">
                <c:v>-1.0728023472895631</c:v>
              </c:pt>
              <c:pt idx="483">
                <c:v>-8.1071323876129475E-2</c:v>
              </c:pt>
              <c:pt idx="484">
                <c:v>3.5099667067773815E-2</c:v>
              </c:pt>
              <c:pt idx="485">
                <c:v>0.38939826409674022</c:v>
              </c:pt>
              <c:pt idx="486">
                <c:v>-0.52017015922416021</c:v>
              </c:pt>
              <c:pt idx="487">
                <c:v>0.33406222672955121</c:v>
              </c:pt>
              <c:pt idx="488">
                <c:v>-1.0790954182839032</c:v>
              </c:pt>
              <c:pt idx="489">
                <c:v>1.1123620153538323</c:v>
              </c:pt>
              <c:pt idx="490">
                <c:v>-0.72845225402274905</c:v>
              </c:pt>
              <c:pt idx="491">
                <c:v>-1.0252530881394655</c:v>
              </c:pt>
              <c:pt idx="492">
                <c:v>-0.51057143168097274</c:v>
              </c:pt>
              <c:pt idx="493">
                <c:v>-1.4499538321727135</c:v>
              </c:pt>
              <c:pt idx="494">
                <c:v>2.3047144918112514</c:v>
              </c:pt>
              <c:pt idx="495">
                <c:v>-1.237984770490685</c:v>
              </c:pt>
              <c:pt idx="496">
                <c:v>-0.43978797434209582</c:v>
              </c:pt>
              <c:pt idx="497">
                <c:v>-0.6554755370231875</c:v>
              </c:pt>
              <c:pt idx="498">
                <c:v>-0.50396011858328471</c:v>
              </c:pt>
              <c:pt idx="499">
                <c:v>-0.67095449111050254</c:v>
              </c:pt>
              <c:pt idx="500">
                <c:v>-0.18910576038396959</c:v>
              </c:pt>
              <c:pt idx="501">
                <c:v>-3.1647047168695257E-2</c:v>
              </c:pt>
              <c:pt idx="502">
                <c:v>-0.70782415994487713</c:v>
              </c:pt>
              <c:pt idx="503">
                <c:v>0.51288012057626831</c:v>
              </c:pt>
              <c:pt idx="504">
                <c:v>-0.84055496774862426</c:v>
              </c:pt>
              <c:pt idx="505">
                <c:v>-0.29933345655250476</c:v>
              </c:pt>
              <c:pt idx="506">
                <c:v>-1.1030607030262463</c:v>
              </c:pt>
              <c:pt idx="507">
                <c:v>-0.43794449090037607</c:v>
              </c:pt>
              <c:pt idx="508">
                <c:v>0.1460584497898659</c:v>
              </c:pt>
              <c:pt idx="509">
                <c:v>-1.3364204794553411</c:v>
              </c:pt>
              <c:pt idx="510">
                <c:v>0.60282949888589643</c:v>
              </c:pt>
              <c:pt idx="511">
                <c:v>0.91218494087567248</c:v>
              </c:pt>
              <c:pt idx="512">
                <c:v>-0.58907859900569026</c:v>
              </c:pt>
              <c:pt idx="513">
                <c:v>-0.1083107310516964</c:v>
              </c:pt>
              <c:pt idx="514">
                <c:v>-0.10169941795400836</c:v>
              </c:pt>
              <c:pt idx="515">
                <c:v>1.733934177316389</c:v>
              </c:pt>
              <c:pt idx="516">
                <c:v>2.366980084379473</c:v>
              </c:pt>
              <c:pt idx="517">
                <c:v>-0.86083328560753136</c:v>
              </c:pt>
              <c:pt idx="518">
                <c:v>-1.0987418975196152E-2</c:v>
              </c:pt>
              <c:pt idx="519">
                <c:v>0.74550881045180273</c:v>
              </c:pt>
              <c:pt idx="520">
                <c:v>7.3781285228244481E-2</c:v>
              </c:pt>
              <c:pt idx="521">
                <c:v>1.1551119107323311</c:v>
              </c:pt>
              <c:pt idx="522">
                <c:v>0.35360945803489785</c:v>
              </c:pt>
              <c:pt idx="523">
                <c:v>0.85427433351321025</c:v>
              </c:pt>
              <c:pt idx="524">
                <c:v>0.91622168397808035</c:v>
              </c:pt>
              <c:pt idx="525">
                <c:v>-0.77749522039559471</c:v>
              </c:pt>
              <c:pt idx="526">
                <c:v>2.441863353052002</c:v>
              </c:pt>
              <c:pt idx="527">
                <c:v>-0.53749259675318817</c:v>
              </c:pt>
              <c:pt idx="528">
                <c:v>3.0667411715634096</c:v>
              </c:pt>
              <c:pt idx="529">
                <c:v>-0.47258936595843881</c:v>
              </c:pt>
              <c:pt idx="530">
                <c:v>0.36762623901508523</c:v>
              </c:pt>
              <c:pt idx="531">
                <c:v>-0.70229370961972126</c:v>
              </c:pt>
              <c:pt idx="532">
                <c:v>-2.4966711167343609</c:v>
              </c:pt>
              <c:pt idx="533">
                <c:v>1.6730992237396713</c:v>
              </c:pt>
              <c:pt idx="534">
                <c:v>-0.31039435720281644</c:v>
              </c:pt>
              <c:pt idx="535">
                <c:v>-0.48883094071494149</c:v>
              </c:pt>
              <c:pt idx="536">
                <c:v>-0.12086533892475604</c:v>
              </c:pt>
              <c:pt idx="537">
                <c:v>-0.32587331129012803</c:v>
              </c:pt>
              <c:pt idx="538">
                <c:v>-0.1083107310516964</c:v>
              </c:pt>
              <c:pt idx="539">
                <c:v>-0.80810335235124964</c:v>
              </c:pt>
              <c:pt idx="540">
                <c:v>-0.32145525785312812</c:v>
              </c:pt>
              <c:pt idx="541">
                <c:v>-0.18170029250147374</c:v>
              </c:pt>
              <c:pt idx="542">
                <c:v>0.13204166880967855</c:v>
              </c:pt>
              <c:pt idx="543">
                <c:v>6.4945178354244612E-2</c:v>
              </c:pt>
              <c:pt idx="544">
                <c:v>1.6399480559043564</c:v>
              </c:pt>
              <c:pt idx="545">
                <c:v>0.4144444116116156</c:v>
              </c:pt>
              <c:pt idx="546">
                <c:v>1.7719477771545398</c:v>
              </c:pt>
              <c:pt idx="547">
                <c:v>0.53646409498402281</c:v>
              </c:pt>
              <c:pt idx="548">
                <c:v>0.59399339201189305</c:v>
              </c:pt>
              <c:pt idx="549">
                <c:v>-0.40476178894944104</c:v>
              </c:pt>
              <c:pt idx="550">
                <c:v>3.951772050477375E-2</c:v>
              </c:pt>
              <c:pt idx="551">
                <c:v>-8.6951550420257137E-2</c:v>
              </c:pt>
              <c:pt idx="552">
                <c:v>0.48042850517889713</c:v>
              </c:pt>
              <c:pt idx="553">
                <c:v>0.66995752345695747</c:v>
              </c:pt>
              <c:pt idx="554">
                <c:v>-9.5088104856313346E-2</c:v>
              </c:pt>
              <c:pt idx="555">
                <c:v>0.86644763105167433</c:v>
              </c:pt>
              <c:pt idx="556">
                <c:v>1.4721910627079511</c:v>
              </c:pt>
              <c:pt idx="557">
                <c:v>0.92102104774967231</c:v>
              </c:pt>
              <c:pt idx="558">
                <c:v>-1.9340273566755548</c:v>
              </c:pt>
              <c:pt idx="559">
                <c:v>-0.29342169589275341</c:v>
              </c:pt>
              <c:pt idx="560">
                <c:v>-0.15995980153544243</c:v>
              </c:pt>
              <c:pt idx="561">
                <c:v>-0.35168207947419095</c:v>
              </c:pt>
              <c:pt idx="562">
                <c:v>-1.2099512085303104</c:v>
              </c:pt>
              <c:pt idx="563">
                <c:v>0.83952646597945901</c:v>
              </c:pt>
              <c:pt idx="564">
                <c:v>0.93322587940376356</c:v>
              </c:pt>
              <c:pt idx="565">
                <c:v>0.13903429224196212</c:v>
              </c:pt>
              <c:pt idx="566">
                <c:v>0.56300394972164958</c:v>
              </c:pt>
              <c:pt idx="567">
                <c:v>-0.20750906068553665</c:v>
              </c:pt>
              <c:pt idx="568">
                <c:v>0.29534907445346031</c:v>
              </c:pt>
              <c:pt idx="569">
                <c:v>-0.26357618460628263</c:v>
              </c:pt>
              <c:pt idx="570">
                <c:v>-0.9935325592956582</c:v>
              </c:pt>
              <c:pt idx="571">
                <c:v>-0.77749522039559471</c:v>
              </c:pt>
              <c:pt idx="572">
                <c:v>-0.82507601366130923</c:v>
              </c:pt>
              <c:pt idx="573">
                <c:v>1.1455447173047673</c:v>
              </c:pt>
              <c:pt idx="574">
                <c:v>-0.62044935163053272</c:v>
              </c:pt>
              <c:pt idx="575">
                <c:v>-0.30006454310606517</c:v>
              </c:pt>
              <c:pt idx="576">
                <c:v>-1.0993737361428066</c:v>
              </c:pt>
              <c:pt idx="577">
                <c:v>-0.92535520606768507</c:v>
              </c:pt>
              <c:pt idx="578">
                <c:v>-0.66208685012087554</c:v>
              </c:pt>
              <c:pt idx="579">
                <c:v>1.1105185319121125</c:v>
              </c:pt>
              <c:pt idx="580">
                <c:v>-0.71631049059990515</c:v>
              </c:pt>
              <c:pt idx="581">
                <c:v>-0.46782153630247053</c:v>
              </c:pt>
              <c:pt idx="582">
                <c:v>0.79566417371280085</c:v>
              </c:pt>
              <c:pt idx="583">
                <c:v>-1.2096014323113384</c:v>
              </c:pt>
              <c:pt idx="584">
                <c:v>-1.3972554330320588</c:v>
              </c:pt>
              <c:pt idx="585">
                <c:v>0.10400810684930731</c:v>
              </c:pt>
              <c:pt idx="586">
                <c:v>-0.27241229148028595</c:v>
              </c:pt>
              <c:pt idx="587">
                <c:v>-1.2206623329616502</c:v>
              </c:pt>
              <c:pt idx="588">
                <c:v>-0.74396274222568437</c:v>
              </c:pt>
              <c:pt idx="589">
                <c:v>-1.242784134262277</c:v>
              </c:pt>
              <c:pt idx="590">
                <c:v>0.86717871760524168</c:v>
              </c:pt>
              <c:pt idx="591">
                <c:v>0.22237235745389525</c:v>
              </c:pt>
              <c:pt idx="592">
                <c:v>-1.3161421615964342</c:v>
              </c:pt>
              <c:pt idx="593">
                <c:v>-1.2818470627573397</c:v>
              </c:pt>
              <c:pt idx="594">
                <c:v>-0.17063939185116206</c:v>
              </c:pt>
              <c:pt idx="595">
                <c:v>0.83215253221258334</c:v>
              </c:pt>
              <c:pt idx="596">
                <c:v>0.91142232020648839</c:v>
              </c:pt>
              <c:pt idx="597">
                <c:v>-0.429458160245348</c:v>
              </c:pt>
              <c:pt idx="598">
                <c:v>-0.94118393637396858</c:v>
              </c:pt>
              <c:pt idx="599">
                <c:v>1.2071107574350488</c:v>
              </c:pt>
              <c:pt idx="600">
                <c:v>0.46936760452858539</c:v>
              </c:pt>
              <c:pt idx="601">
                <c:v>-0.64368354981931197</c:v>
              </c:pt>
              <c:pt idx="602">
                <c:v>-0.20420340413669263</c:v>
              </c:pt>
              <c:pt idx="603">
                <c:v>-0.22816868887903577</c:v>
              </c:pt>
              <c:pt idx="604">
                <c:v>0.84874388318805438</c:v>
              </c:pt>
              <c:pt idx="605">
                <c:v>0.24004457120189845</c:v>
              </c:pt>
              <c:pt idx="606">
                <c:v>5.0165776704869693E-2</c:v>
              </c:pt>
              <c:pt idx="607">
                <c:v>-1.6487002676593656</c:v>
              </c:pt>
              <c:pt idx="608">
                <c:v>-3.0184874061571002E-2</c:v>
              </c:pt>
              <c:pt idx="609">
                <c:v>-0.20235992069497286</c:v>
              </c:pt>
              <c:pt idx="610">
                <c:v>-1.3283154591349016</c:v>
              </c:pt>
              <c:pt idx="611">
                <c:v>1.1285720559947043</c:v>
              </c:pt>
              <c:pt idx="612">
                <c:v>-0.49324899415193796</c:v>
              </c:pt>
              <c:pt idx="613">
                <c:v>-0.46670913941431463</c:v>
              </c:pt>
              <c:pt idx="614">
                <c:v>-0.28162970868887788</c:v>
              </c:pt>
              <c:pt idx="615">
                <c:v>-0.51721427889428107</c:v>
              </c:pt>
              <c:pt idx="616">
                <c:v>4.6510343937057316E-2</c:v>
              </c:pt>
              <c:pt idx="617">
                <c:v>-1.6026131816163993</c:v>
              </c:pt>
              <c:pt idx="618">
                <c:v>-2.0472424672895824</c:v>
              </c:pt>
              <c:pt idx="619">
                <c:v>-0.84090474396759263</c:v>
              </c:pt>
              <c:pt idx="620">
                <c:v>1.3350422014672005</c:v>
              </c:pt>
              <c:pt idx="621">
                <c:v>0.93573738116779981</c:v>
              </c:pt>
              <c:pt idx="622">
                <c:v>0.13127904814049099</c:v>
              </c:pt>
              <c:pt idx="623">
                <c:v>-0.95446963080059199</c:v>
              </c:pt>
              <c:pt idx="624">
                <c:v>-0.24990917984506708</c:v>
              </c:pt>
              <c:pt idx="625">
                <c:v>-1.3847323592746159</c:v>
              </c:pt>
              <c:pt idx="626">
                <c:v>-0.11720990615694019</c:v>
              </c:pt>
              <c:pt idx="627">
                <c:v>0.63270654428798745</c:v>
              </c:pt>
              <c:pt idx="628">
                <c:v>0.19506988204708786</c:v>
              </c:pt>
              <c:pt idx="629">
                <c:v>0.81336792157642079</c:v>
              </c:pt>
              <c:pt idx="630">
                <c:v>0.52177929568151549</c:v>
              </c:pt>
              <c:pt idx="631">
                <c:v>0.79458331094026857</c:v>
              </c:pt>
              <c:pt idx="632">
                <c:v>-1.6637979114120853</c:v>
              </c:pt>
              <c:pt idx="633">
                <c:v>0.41590658471873981</c:v>
              </c:pt>
              <c:pt idx="634">
                <c:v>-0.60198298309772169</c:v>
              </c:pt>
              <c:pt idx="635">
                <c:v>-0.43022078091453558</c:v>
              </c:pt>
              <c:pt idx="636">
                <c:v>0.67768123344280151</c:v>
              </c:pt>
              <c:pt idx="637">
                <c:v>1.7232861211162931</c:v>
              </c:pt>
              <c:pt idx="638">
                <c:v>-5.4150158803914133E-2</c:v>
              </c:pt>
              <c:pt idx="639">
                <c:v>2.3389780565347222</c:v>
              </c:pt>
              <c:pt idx="640">
                <c:v>2.5594334488717823</c:v>
              </c:pt>
              <c:pt idx="641">
                <c:v>-0.32584177717450435</c:v>
              </c:pt>
              <c:pt idx="642">
                <c:v>-1.0130797906009978</c:v>
              </c:pt>
              <c:pt idx="643">
                <c:v>-0.40034373551244107</c:v>
              </c:pt>
              <c:pt idx="644">
                <c:v>0.77020518174770969</c:v>
              </c:pt>
              <c:pt idx="645">
                <c:v>-7.296630355568999E-2</c:v>
              </c:pt>
              <c:pt idx="646">
                <c:v>0.15082627944583768</c:v>
              </c:pt>
              <c:pt idx="647">
                <c:v>-0.34910750947891078</c:v>
              </c:pt>
              <c:pt idx="648">
                <c:v>2.4769852971026001E-2</c:v>
              </c:pt>
              <c:pt idx="649">
                <c:v>-0.42246553681306442</c:v>
              </c:pt>
              <c:pt idx="650">
                <c:v>1.3822101502827027</c:v>
              </c:pt>
              <c:pt idx="651">
                <c:v>1.833482283169201</c:v>
              </c:pt>
              <c:pt idx="652">
                <c:v>2.6963112631710643E-2</c:v>
              </c:pt>
              <c:pt idx="653">
                <c:v>0.44063449013027051</c:v>
              </c:pt>
              <c:pt idx="654">
                <c:v>0.19840707271155211</c:v>
              </c:pt>
              <c:pt idx="655">
                <c:v>0.64008047805486301</c:v>
              </c:pt>
              <c:pt idx="656">
                <c:v>0.25552352528921007</c:v>
              </c:pt>
              <c:pt idx="657">
                <c:v>0.40338351096130393</c:v>
              </c:pt>
              <c:pt idx="658">
                <c:v>-0.98542753897521873</c:v>
              </c:pt>
              <c:pt idx="659">
                <c:v>0.91399689020176855</c:v>
              </c:pt>
              <c:pt idx="660">
                <c:v>-0.38117781454168992</c:v>
              </c:pt>
              <c:pt idx="661">
                <c:v>-0.54375413363190783</c:v>
              </c:pt>
              <c:pt idx="662">
                <c:v>-0.16364676841887851</c:v>
              </c:pt>
              <c:pt idx="663">
                <c:v>0.50550618680939263</c:v>
              </c:pt>
              <c:pt idx="664">
                <c:v>0.88818812201770558</c:v>
              </c:pt>
              <c:pt idx="665">
                <c:v>-5.4150158803914133E-2</c:v>
              </c:pt>
              <c:pt idx="666">
                <c:v>-0.12124664925934808</c:v>
              </c:pt>
              <c:pt idx="667">
                <c:v>-0.63777178915956401</c:v>
              </c:pt>
              <c:pt idx="668">
                <c:v>-3.3490530610415029E-2</c:v>
              </c:pt>
              <c:pt idx="669">
                <c:v>-0.13453234368597158</c:v>
              </c:pt>
              <c:pt idx="670">
                <c:v>0.95493483625417475</c:v>
              </c:pt>
              <c:pt idx="671">
                <c:v>7.3399974893648953E-2</c:v>
              </c:pt>
              <c:pt idx="672">
                <c:v>0.17959092795977624</c:v>
              </c:pt>
              <c:pt idx="673">
                <c:v>-0.25397745706309865</c:v>
              </c:pt>
              <c:pt idx="674">
                <c:v>6.8250834903088628E-2</c:v>
              </c:pt>
              <c:pt idx="675">
                <c:v>-1.1362118708615612</c:v>
              </c:pt>
              <c:pt idx="676">
                <c:v>-1.3994802268083673</c:v>
              </c:pt>
              <c:pt idx="677">
                <c:v>2.003432536026291</c:v>
              </c:pt>
              <c:pt idx="678">
                <c:v>-0.76385974974999937</c:v>
              </c:pt>
              <c:pt idx="679">
                <c:v>0.56780331349324153</c:v>
              </c:pt>
              <c:pt idx="680">
                <c:v>-0.91906213507334522</c:v>
              </c:pt>
              <c:pt idx="681">
                <c:v>-1.0141921874891537</c:v>
              </c:pt>
              <c:pt idx="682">
                <c:v>0.26623464972055688</c:v>
              </c:pt>
              <c:pt idx="683">
                <c:v>0.73114225325264359</c:v>
              </c:pt>
              <c:pt idx="684">
                <c:v>0.12981687503337022</c:v>
              </c:pt>
              <c:pt idx="685">
                <c:v>-0.9566944245769039</c:v>
              </c:pt>
              <c:pt idx="686">
                <c:v>0.24668741841521019</c:v>
              </c:pt>
              <c:pt idx="687">
                <c:v>-1.426020081545994</c:v>
              </c:pt>
              <c:pt idx="688">
                <c:v>1.4965061236692625</c:v>
              </c:pt>
              <c:pt idx="689">
                <c:v>0.52136645123130332</c:v>
              </c:pt>
              <c:pt idx="690">
                <c:v>-7.1853906667537562E-2</c:v>
              </c:pt>
            </c:numLit>
          </c:xVal>
          <c:yVal>
            <c:numLit>
              <c:formatCode>0.00000</c:formatCode>
              <c:ptCount val="691"/>
              <c:pt idx="0">
                <c:v>0.62334529067577249</c:v>
              </c:pt>
              <c:pt idx="1">
                <c:v>-0.7741093843607858</c:v>
              </c:pt>
              <c:pt idx="2">
                <c:v>0.93873641095031557</c:v>
              </c:pt>
              <c:pt idx="3">
                <c:v>0.93528078596864495</c:v>
              </c:pt>
              <c:pt idx="4">
                <c:v>-1.0517619875443267</c:v>
              </c:pt>
              <c:pt idx="5">
                <c:v>-1.2792371512038578</c:v>
              </c:pt>
              <c:pt idx="6">
                <c:v>1.1394170959907586</c:v>
              </c:pt>
              <c:pt idx="7">
                <c:v>1.8302505211011566E-2</c:v>
              </c:pt>
              <c:pt idx="8">
                <c:v>0.3195914929007907</c:v>
              </c:pt>
              <c:pt idx="9">
                <c:v>-1.3838121243909169</c:v>
              </c:pt>
              <c:pt idx="10">
                <c:v>3.2642957702507887</c:v>
              </c:pt>
              <c:pt idx="11">
                <c:v>-1.0040923841439831</c:v>
              </c:pt>
              <c:pt idx="12">
                <c:v>-4.5233653777460955E-2</c:v>
              </c:pt>
              <c:pt idx="13">
                <c:v>0.14419644953548214</c:v>
              </c:pt>
              <c:pt idx="14">
                <c:v>-1.1808059682611673</c:v>
              </c:pt>
              <c:pt idx="15">
                <c:v>0.34135526506063563</c:v>
              </c:pt>
              <c:pt idx="16">
                <c:v>0.94998603801153614</c:v>
              </c:pt>
              <c:pt idx="17">
                <c:v>-1.9555609233102553</c:v>
              </c:pt>
              <c:pt idx="18">
                <c:v>-0.64681371120635112</c:v>
              </c:pt>
              <c:pt idx="19">
                <c:v>1.6019890274080419</c:v>
              </c:pt>
              <c:pt idx="20">
                <c:v>-7.9765028892002293E-2</c:v>
              </c:pt>
              <c:pt idx="21">
                <c:v>0.45144794366432051</c:v>
              </c:pt>
              <c:pt idx="22">
                <c:v>1.548249809454652</c:v>
              </c:pt>
              <c:pt idx="23">
                <c:v>-0.67002934128882197</c:v>
              </c:pt>
              <c:pt idx="24">
                <c:v>-5.3118775092804389E-2</c:v>
              </c:pt>
              <c:pt idx="25">
                <c:v>-0.71327052958454118</c:v>
              </c:pt>
              <c:pt idx="26">
                <c:v>-0.181107732274886</c:v>
              </c:pt>
              <c:pt idx="27">
                <c:v>0.79917624923952169</c:v>
              </c:pt>
              <c:pt idx="28">
                <c:v>1.0676000625281223</c:v>
              </c:pt>
              <c:pt idx="29">
                <c:v>1.5641994265580965</c:v>
              </c:pt>
              <c:pt idx="30">
                <c:v>-1.2135809780928308</c:v>
              </c:pt>
              <c:pt idx="31">
                <c:v>-1.0953317297989698</c:v>
              </c:pt>
              <c:pt idx="32">
                <c:v>-1.3952180339925033</c:v>
              </c:pt>
              <c:pt idx="33">
                <c:v>0.30275816901486158</c:v>
              </c:pt>
              <c:pt idx="34">
                <c:v>0.29959106251525663</c:v>
              </c:pt>
              <c:pt idx="35">
                <c:v>-1.1414423671627019</c:v>
              </c:pt>
              <c:pt idx="36">
                <c:v>-2.0826591972184234</c:v>
              </c:pt>
              <c:pt idx="37">
                <c:v>-1.2873938474567994</c:v>
              </c:pt>
              <c:pt idx="38">
                <c:v>0.61496619391161145</c:v>
              </c:pt>
              <c:pt idx="39">
                <c:v>-1.7187658505199916</c:v>
              </c:pt>
              <c:pt idx="40">
                <c:v>-0.14425088607103823</c:v>
              </c:pt>
              <c:pt idx="41">
                <c:v>1.3535315968890791E-2</c:v>
              </c:pt>
              <c:pt idx="42">
                <c:v>0.95979992259108626</c:v>
              </c:pt>
              <c:pt idx="43">
                <c:v>2.8018167500566234E-2</c:v>
              </c:pt>
              <c:pt idx="44">
                <c:v>-2.267240959106485</c:v>
              </c:pt>
              <c:pt idx="45">
                <c:v>-0.49679650998102104</c:v>
              </c:pt>
              <c:pt idx="46">
                <c:v>-1.0233664715164452</c:v>
              </c:pt>
              <c:pt idx="47">
                <c:v>-0.4487060255941428</c:v>
              </c:pt>
              <c:pt idx="48">
                <c:v>2.3315812605141693</c:v>
              </c:pt>
              <c:pt idx="49">
                <c:v>1.0614142009115679</c:v>
              </c:pt>
              <c:pt idx="50">
                <c:v>0.39600140829166375</c:v>
              </c:pt>
              <c:pt idx="51">
                <c:v>1.7317504653139626</c:v>
              </c:pt>
              <c:pt idx="52">
                <c:v>-0.40123477610634722</c:v>
              </c:pt>
              <c:pt idx="53">
                <c:v>-0.71953754338385634</c:v>
              </c:pt>
              <c:pt idx="54">
                <c:v>1.9672129721832084E-2</c:v>
              </c:pt>
              <c:pt idx="55">
                <c:v>1.2796275156907349</c:v>
              </c:pt>
              <c:pt idx="56">
                <c:v>-0.78764336580541017</c:v>
              </c:pt>
              <c:pt idx="57">
                <c:v>-4.9882552290701201E-3</c:v>
              </c:pt>
              <c:pt idx="58">
                <c:v>2.126702492038028</c:v>
              </c:pt>
              <c:pt idx="59">
                <c:v>0.39549842045608896</c:v>
              </c:pt>
              <c:pt idx="60">
                <c:v>1.3365920269568674</c:v>
              </c:pt>
              <c:pt idx="61">
                <c:v>-0.50825146744622252</c:v>
              </c:pt>
              <c:pt idx="62">
                <c:v>1.3963679270406426</c:v>
              </c:pt>
              <c:pt idx="63">
                <c:v>-0.7408153978153651</c:v>
              </c:pt>
              <c:pt idx="64">
                <c:v>2.7022205622488191</c:v>
              </c:pt>
              <c:pt idx="65">
                <c:v>2.0943072464869985</c:v>
              </c:pt>
              <c:pt idx="66">
                <c:v>0.56653909784533196</c:v>
              </c:pt>
              <c:pt idx="67">
                <c:v>0.52070003541919774</c:v>
              </c:pt>
              <c:pt idx="68">
                <c:v>0.44718374225777069</c:v>
              </c:pt>
              <c:pt idx="69">
                <c:v>-1.3344282270798737</c:v>
              </c:pt>
              <c:pt idx="70">
                <c:v>2.6384199313769505</c:v>
              </c:pt>
              <c:pt idx="71">
                <c:v>-1.4774430591060579</c:v>
              </c:pt>
              <c:pt idx="72">
                <c:v>-1.131413058563367</c:v>
              </c:pt>
              <c:pt idx="73">
                <c:v>-0.88447446600558288</c:v>
              </c:pt>
              <c:pt idx="74">
                <c:v>0.64123363809645872</c:v>
              </c:pt>
              <c:pt idx="75">
                <c:v>-0.86863208357889077</c:v>
              </c:pt>
              <c:pt idx="76">
                <c:v>0.704506279867809</c:v>
              </c:pt>
              <c:pt idx="77">
                <c:v>1.1326951875532063</c:v>
              </c:pt>
              <c:pt idx="78">
                <c:v>0.75616755507082489</c:v>
              </c:pt>
              <c:pt idx="79">
                <c:v>-0.6958760310499017</c:v>
              </c:pt>
              <c:pt idx="80">
                <c:v>-1.1307537881874283</c:v>
              </c:pt>
              <c:pt idx="81">
                <c:v>0.17213815215417289</c:v>
              </c:pt>
              <c:pt idx="82">
                <c:v>-0.69026022990604952</c:v>
              </c:pt>
              <c:pt idx="83">
                <c:v>0.84132021606553176</c:v>
              </c:pt>
              <c:pt idx="84">
                <c:v>1.5342699457585494</c:v>
              </c:pt>
              <c:pt idx="85">
                <c:v>0.60122580083396149</c:v>
              </c:pt>
              <c:pt idx="86">
                <c:v>-0.68520452218186301</c:v>
              </c:pt>
              <c:pt idx="87">
                <c:v>-0.94608991945032461</c:v>
              </c:pt>
              <c:pt idx="88">
                <c:v>0.89575982110076324</c:v>
              </c:pt>
              <c:pt idx="89">
                <c:v>0.68986714579576591</c:v>
              </c:pt>
              <c:pt idx="90">
                <c:v>-0.2439104451960884</c:v>
              </c:pt>
              <c:pt idx="91">
                <c:v>-0.11337361641348458</c:v>
              </c:pt>
              <c:pt idx="92">
                <c:v>2.3662118125849876</c:v>
              </c:pt>
              <c:pt idx="93">
                <c:v>-0.1541879942055292</c:v>
              </c:pt>
              <c:pt idx="94">
                <c:v>1.3594449628659449</c:v>
              </c:pt>
              <c:pt idx="95">
                <c:v>0.76689616952295636</c:v>
              </c:pt>
              <c:pt idx="96">
                <c:v>0.15161068733440006</c:v>
              </c:pt>
              <c:pt idx="97">
                <c:v>1.44303961249032</c:v>
              </c:pt>
              <c:pt idx="98">
                <c:v>1.0627577429283945</c:v>
              </c:pt>
              <c:pt idx="99">
                <c:v>-0.14474486151985205</c:v>
              </c:pt>
              <c:pt idx="100">
                <c:v>-0.20179147963502655</c:v>
              </c:pt>
              <c:pt idx="101">
                <c:v>0.390104065157175</c:v>
              </c:pt>
              <c:pt idx="102">
                <c:v>0.66259372593977472</c:v>
              </c:pt>
              <c:pt idx="103">
                <c:v>-0.98230348415642188</c:v>
              </c:pt>
              <c:pt idx="104">
                <c:v>-0.80225749861250606</c:v>
              </c:pt>
              <c:pt idx="105">
                <c:v>5.4689422564711425E-2</c:v>
              </c:pt>
              <c:pt idx="106">
                <c:v>1.648189829341292</c:v>
              </c:pt>
              <c:pt idx="107">
                <c:v>-1.3971808109084125</c:v>
              </c:pt>
              <c:pt idx="108">
                <c:v>-0.35392089038796604</c:v>
              </c:pt>
              <c:pt idx="109">
                <c:v>-0.55650616553118093</c:v>
              </c:pt>
              <c:pt idx="110">
                <c:v>-1.0504836088320706</c:v>
              </c:pt>
              <c:pt idx="111">
                <c:v>-4.0599781706084852E-2</c:v>
              </c:pt>
              <c:pt idx="112">
                <c:v>-1.0678599560304287</c:v>
              </c:pt>
              <c:pt idx="113">
                <c:v>-1.0119104328221991</c:v>
              </c:pt>
              <c:pt idx="114">
                <c:v>0.55858785855913851</c:v>
              </c:pt>
              <c:pt idx="115">
                <c:v>-0.53811483027491991</c:v>
              </c:pt>
              <c:pt idx="116">
                <c:v>1.1645543862832379</c:v>
              </c:pt>
              <c:pt idx="117">
                <c:v>-8.4120349534347438E-2</c:v>
              </c:pt>
              <c:pt idx="118">
                <c:v>2.6611656326092734</c:v>
              </c:pt>
              <c:pt idx="119">
                <c:v>9.9752012885115732E-2</c:v>
              </c:pt>
              <c:pt idx="120">
                <c:v>-1.0662848745528581</c:v>
              </c:pt>
              <c:pt idx="121">
                <c:v>-0.12283273797735185</c:v>
              </c:pt>
              <c:pt idx="122">
                <c:v>0.13261718728629313</c:v>
              </c:pt>
              <c:pt idx="123">
                <c:v>-1.990916863727862</c:v>
              </c:pt>
              <c:pt idx="124">
                <c:v>-0.97568075267514442</c:v>
              </c:pt>
              <c:pt idx="125">
                <c:v>1.6435379324964015</c:v>
              </c:pt>
              <c:pt idx="126">
                <c:v>0.85668473848436544</c:v>
              </c:pt>
              <c:pt idx="127">
                <c:v>1.1557294072675968</c:v>
              </c:pt>
              <c:pt idx="128">
                <c:v>-0.27220678426769673</c:v>
              </c:pt>
              <c:pt idx="129">
                <c:v>-1.1869087683624042</c:v>
              </c:pt>
              <c:pt idx="130">
                <c:v>0.28559616460724535</c:v>
              </c:pt>
              <c:pt idx="131">
                <c:v>1.8182075875149195</c:v>
              </c:pt>
              <c:pt idx="132">
                <c:v>-2.1231119620661212</c:v>
              </c:pt>
              <c:pt idx="133">
                <c:v>2.207080987299185</c:v>
              </c:pt>
              <c:pt idx="134">
                <c:v>-1.725792392880567</c:v>
              </c:pt>
              <c:pt idx="135">
                <c:v>0.775481677920143</c:v>
              </c:pt>
              <c:pt idx="136">
                <c:v>1.6554057132276601</c:v>
              </c:pt>
              <c:pt idx="137">
                <c:v>1.8161446789764539</c:v>
              </c:pt>
              <c:pt idx="138">
                <c:v>-0.64758021625904438</c:v>
              </c:pt>
              <c:pt idx="139">
                <c:v>0.56689277963197005</c:v>
              </c:pt>
              <c:pt idx="140">
                <c:v>-0.10413581413178835</c:v>
              </c:pt>
              <c:pt idx="141">
                <c:v>-1.4454105077284236</c:v>
              </c:pt>
              <c:pt idx="142">
                <c:v>-1.6815874268486513</c:v>
              </c:pt>
              <c:pt idx="143">
                <c:v>-0.15310892407210622</c:v>
              </c:pt>
              <c:pt idx="144">
                <c:v>0.88895676048045225</c:v>
              </c:pt>
              <c:pt idx="145">
                <c:v>-1.2300997010026964</c:v>
              </c:pt>
              <c:pt idx="146">
                <c:v>-0.72866702975975139</c:v>
              </c:pt>
              <c:pt idx="147">
                <c:v>-1.3541050441025855</c:v>
              </c:pt>
              <c:pt idx="148">
                <c:v>0.21411682405305713</c:v>
              </c:pt>
              <c:pt idx="149">
                <c:v>2.262246935347485</c:v>
              </c:pt>
              <c:pt idx="150">
                <c:v>1.561379025353697</c:v>
              </c:pt>
              <c:pt idx="151">
                <c:v>2.5345132409525895</c:v>
              </c:pt>
              <c:pt idx="152">
                <c:v>-1.031555145525765</c:v>
              </c:pt>
              <c:pt idx="153">
                <c:v>-0.69511758371768806</c:v>
              </c:pt>
              <c:pt idx="154">
                <c:v>-1.8030858884911554</c:v>
              </c:pt>
              <c:pt idx="155">
                <c:v>1.2288910639761061</c:v>
              </c:pt>
              <c:pt idx="156">
                <c:v>0.13303001055235011</c:v>
              </c:pt>
              <c:pt idx="157">
                <c:v>1.085166832481318</c:v>
              </c:pt>
              <c:pt idx="158">
                <c:v>-1.1078016753220741</c:v>
              </c:pt>
              <c:pt idx="159">
                <c:v>4.225253602703196E-2</c:v>
              </c:pt>
              <c:pt idx="160">
                <c:v>-0.57075760416488153</c:v>
              </c:pt>
              <c:pt idx="161">
                <c:v>-0.6673321636393631</c:v>
              </c:pt>
              <c:pt idx="162">
                <c:v>6.2037542392779393E-2</c:v>
              </c:pt>
              <c:pt idx="163">
                <c:v>0.22602572149021832</c:v>
              </c:pt>
              <c:pt idx="164">
                <c:v>-0.10364088401669316</c:v>
              </c:pt>
              <c:pt idx="165">
                <c:v>0.59730120166842238</c:v>
              </c:pt>
              <c:pt idx="166">
                <c:v>-0.51732289357174721</c:v>
              </c:pt>
              <c:pt idx="167">
                <c:v>2.2419669988666442</c:v>
              </c:pt>
              <c:pt idx="168">
                <c:v>0.54353590122103834</c:v>
              </c:pt>
              <c:pt idx="169">
                <c:v>2.1680630102668763</c:v>
              </c:pt>
              <c:pt idx="170">
                <c:v>-0.85304407941979465</c:v>
              </c:pt>
              <c:pt idx="171">
                <c:v>-0.19148266494038127</c:v>
              </c:pt>
              <c:pt idx="172">
                <c:v>0.67169015333024673</c:v>
              </c:pt>
              <c:pt idx="173">
                <c:v>-0.23342827785384052</c:v>
              </c:pt>
              <c:pt idx="174">
                <c:v>-1.4963043232124649</c:v>
              </c:pt>
              <c:pt idx="175">
                <c:v>0.25090755228605682</c:v>
              </c:pt>
              <c:pt idx="176">
                <c:v>-0.33222215496992441</c:v>
              </c:pt>
              <c:pt idx="177">
                <c:v>-0.79379521377026019</c:v>
              </c:pt>
              <c:pt idx="178">
                <c:v>-0.69269293567210666</c:v>
              </c:pt>
              <c:pt idx="179">
                <c:v>0.47909198885141929</c:v>
              </c:pt>
              <c:pt idx="180">
                <c:v>0.19669034776204111</c:v>
              </c:pt>
              <c:pt idx="181">
                <c:v>0.8835783940597246</c:v>
              </c:pt>
              <c:pt idx="182">
                <c:v>0.6572985475971338</c:v>
              </c:pt>
              <c:pt idx="183">
                <c:v>-1.444775283951151</c:v>
              </c:pt>
              <c:pt idx="184">
                <c:v>0.26454876840743191</c:v>
              </c:pt>
              <c:pt idx="185">
                <c:v>0.62757535186784874</c:v>
              </c:pt>
              <c:pt idx="186">
                <c:v>-0.6849731092838881</c:v>
              </c:pt>
              <c:pt idx="187">
                <c:v>6.9295497651327712E-2</c:v>
              </c:pt>
              <c:pt idx="188">
                <c:v>0.56253841365590629</c:v>
              </c:pt>
              <c:pt idx="189">
                <c:v>-0.77385392486414506</c:v>
              </c:pt>
              <c:pt idx="190">
                <c:v>0.67520396512505865</c:v>
              </c:pt>
              <c:pt idx="191">
                <c:v>-0.35842348118391981</c:v>
              </c:pt>
              <c:pt idx="192">
                <c:v>0.15933857144309815</c:v>
              </c:pt>
              <c:pt idx="193">
                <c:v>-1.996648911935226</c:v>
              </c:pt>
              <c:pt idx="194">
                <c:v>0.42801688956206307</c:v>
              </c:pt>
              <c:pt idx="195">
                <c:v>0.73361119536429276</c:v>
              </c:pt>
              <c:pt idx="196">
                <c:v>-0.63873924836521123</c:v>
              </c:pt>
              <c:pt idx="197">
                <c:v>0.59736636497299289</c:v>
              </c:pt>
              <c:pt idx="198">
                <c:v>1.0959455760261112</c:v>
              </c:pt>
              <c:pt idx="199">
                <c:v>-1.6451270414747438E-2</c:v>
              </c:pt>
              <c:pt idx="200">
                <c:v>-0.19121914772326093</c:v>
              </c:pt>
              <c:pt idx="201">
                <c:v>0.23880125560262525</c:v>
              </c:pt>
              <c:pt idx="202">
                <c:v>0.54977189193025455</c:v>
              </c:pt>
              <c:pt idx="203">
                <c:v>-9.7983966166940203E-2</c:v>
              </c:pt>
              <c:pt idx="204">
                <c:v>-1.3949956334812876</c:v>
              </c:pt>
              <c:pt idx="205">
                <c:v>-0.66578220998951076</c:v>
              </c:pt>
              <c:pt idx="206">
                <c:v>0.80380301825669676</c:v>
              </c:pt>
              <c:pt idx="207">
                <c:v>-1.6373984496949257</c:v>
              </c:pt>
              <c:pt idx="208">
                <c:v>1.2254604402593809</c:v>
              </c:pt>
              <c:pt idx="209">
                <c:v>7.5147492794593032E-3</c:v>
              </c:pt>
              <c:pt idx="210">
                <c:v>-0.24347357533136735</c:v>
              </c:pt>
              <c:pt idx="211">
                <c:v>-1.0902349053688787</c:v>
              </c:pt>
              <c:pt idx="212">
                <c:v>-0.49976513600531081</c:v>
              </c:pt>
              <c:pt idx="213">
                <c:v>1.4141570975050539</c:v>
              </c:pt>
              <c:pt idx="214">
                <c:v>0.60664420273154518</c:v>
              </c:pt>
              <c:pt idx="215">
                <c:v>-2.3074001896026739E-2</c:v>
              </c:pt>
              <c:pt idx="216">
                <c:v>-1.4145822859344832</c:v>
              </c:pt>
              <c:pt idx="217">
                <c:v>1.3644345526192834</c:v>
              </c:pt>
              <c:pt idx="218">
                <c:v>-0.58252620793986321</c:v>
              </c:pt>
              <c:pt idx="219">
                <c:v>-1.2501322357073761</c:v>
              </c:pt>
              <c:pt idx="220">
                <c:v>1.9450663908046351</c:v>
              </c:pt>
              <c:pt idx="221">
                <c:v>0.88289412241884047</c:v>
              </c:pt>
              <c:pt idx="222">
                <c:v>-0.73492706706763544</c:v>
              </c:pt>
              <c:pt idx="223">
                <c:v>1.123285113852954</c:v>
              </c:pt>
              <c:pt idx="224">
                <c:v>0.75380902499609537</c:v>
              </c:pt>
              <c:pt idx="225">
                <c:v>0.43302354942263638</c:v>
              </c:pt>
              <c:pt idx="226">
                <c:v>3.9555358377573083E-2</c:v>
              </c:pt>
              <c:pt idx="227">
                <c:v>-0.7080243991055154</c:v>
              </c:pt>
              <c:pt idx="228">
                <c:v>2.2120824366079362E-2</c:v>
              </c:pt>
              <c:pt idx="229">
                <c:v>0.5140773039379184</c:v>
              </c:pt>
              <c:pt idx="230">
                <c:v>-0.30470926449547697</c:v>
              </c:pt>
              <c:pt idx="231">
                <c:v>0.77435247869405643</c:v>
              </c:pt>
              <c:pt idx="232">
                <c:v>-1.4675630565556597</c:v>
              </c:pt>
              <c:pt idx="233">
                <c:v>-0.13897182316935455</c:v>
              </c:pt>
              <c:pt idx="234">
                <c:v>-0.62433152719114671</c:v>
              </c:pt>
              <c:pt idx="235">
                <c:v>-6.6610685165242822E-2</c:v>
              </c:pt>
              <c:pt idx="236">
                <c:v>2.0677351683791305</c:v>
              </c:pt>
              <c:pt idx="237">
                <c:v>0.5950408938836883</c:v>
              </c:pt>
              <c:pt idx="238">
                <c:v>-1.1547368779888718</c:v>
              </c:pt>
              <c:pt idx="239">
                <c:v>1.3319981903623512</c:v>
              </c:pt>
              <c:pt idx="240">
                <c:v>1.6154309349505878</c:v>
              </c:pt>
              <c:pt idx="241">
                <c:v>0.28632961067451357</c:v>
              </c:pt>
              <c:pt idx="242">
                <c:v>-0.18810121565003637</c:v>
              </c:pt>
              <c:pt idx="243">
                <c:v>-1.1587206186338299</c:v>
              </c:pt>
              <c:pt idx="244">
                <c:v>1.9027911427032036</c:v>
              </c:pt>
              <c:pt idx="245">
                <c:v>0.45590148659665919</c:v>
              </c:pt>
              <c:pt idx="246">
                <c:v>-1.0169250238404828</c:v>
              </c:pt>
              <c:pt idx="247">
                <c:v>-0.80109428573471309</c:v>
              </c:pt>
              <c:pt idx="248">
                <c:v>-0.96620456100404228</c:v>
              </c:pt>
              <c:pt idx="249">
                <c:v>-0.39271646690905904</c:v>
              </c:pt>
              <c:pt idx="250">
                <c:v>0.71215193056470183</c:v>
              </c:pt>
              <c:pt idx="251">
                <c:v>0.43838376450707878</c:v>
              </c:pt>
              <c:pt idx="252">
                <c:v>0.87437473199250182</c:v>
              </c:pt>
              <c:pt idx="253">
                <c:v>1.2311513717608402</c:v>
              </c:pt>
              <c:pt idx="254">
                <c:v>1.0864282676491064</c:v>
              </c:pt>
              <c:pt idx="255">
                <c:v>-1.3978821526565373</c:v>
              </c:pt>
              <c:pt idx="256">
                <c:v>-0.38590331267294037</c:v>
              </c:pt>
              <c:pt idx="257">
                <c:v>0.64938132196264486</c:v>
              </c:pt>
              <c:pt idx="258">
                <c:v>-5.497431733196103E-2</c:v>
              </c:pt>
              <c:pt idx="259">
                <c:v>0.40270624662197935</c:v>
              </c:pt>
              <c:pt idx="260">
                <c:v>-0.95469141672570135</c:v>
              </c:pt>
              <c:pt idx="261">
                <c:v>0.9865463080128386</c:v>
              </c:pt>
              <c:pt idx="262">
                <c:v>-1.4504662154526102</c:v>
              </c:pt>
              <c:pt idx="263">
                <c:v>-4.2917195074911707E-2</c:v>
              </c:pt>
              <c:pt idx="264">
                <c:v>-0.13387595340554487</c:v>
              </c:pt>
              <c:pt idx="265">
                <c:v>0.13600764896339518</c:v>
              </c:pt>
              <c:pt idx="266">
                <c:v>1.4800196822491105</c:v>
              </c:pt>
              <c:pt idx="267">
                <c:v>1.0112878451464977</c:v>
              </c:pt>
              <c:pt idx="268">
                <c:v>-8.3551243727922719E-2</c:v>
              </c:pt>
              <c:pt idx="269">
                <c:v>1.3226953513388497</c:v>
              </c:pt>
              <c:pt idx="270">
                <c:v>-0.89282856150479473</c:v>
              </c:pt>
              <c:pt idx="271">
                <c:v>0.38904904162241605</c:v>
              </c:pt>
              <c:pt idx="272">
                <c:v>0.43912622296110421</c:v>
              </c:pt>
              <c:pt idx="273">
                <c:v>-1.3126473848127902</c:v>
              </c:pt>
              <c:pt idx="274">
                <c:v>0.12550853807667767</c:v>
              </c:pt>
              <c:pt idx="275">
                <c:v>-4.3502289759522771E-2</c:v>
              </c:pt>
              <c:pt idx="276">
                <c:v>-1.4420210007175993</c:v>
              </c:pt>
              <c:pt idx="277">
                <c:v>0.53061309695502279</c:v>
              </c:pt>
              <c:pt idx="278">
                <c:v>-0.45009068431687205</c:v>
              </c:pt>
              <c:pt idx="279">
                <c:v>-1.2180916266092603</c:v>
              </c:pt>
              <c:pt idx="280">
                <c:v>-1.0753733707856197</c:v>
              </c:pt>
              <c:pt idx="281">
                <c:v>-4.4895960869011091E-2</c:v>
              </c:pt>
              <c:pt idx="282">
                <c:v>-0.27960503318842456</c:v>
              </c:pt>
              <c:pt idx="283">
                <c:v>-0.1631782681482952</c:v>
              </c:pt>
              <c:pt idx="284">
                <c:v>2.8728194876092733E-3</c:v>
              </c:pt>
              <c:pt idx="285">
                <c:v>-0.72641573436177642</c:v>
              </c:pt>
              <c:pt idx="286">
                <c:v>-8.8969645625506397E-2</c:v>
              </c:pt>
              <c:pt idx="287">
                <c:v>1.4683833144158287</c:v>
              </c:pt>
              <c:pt idx="288">
                <c:v>0.87930721616174756</c:v>
              </c:pt>
              <c:pt idx="289">
                <c:v>-3.8372406344008604E-2</c:v>
              </c:pt>
              <c:pt idx="290">
                <c:v>1.3394454871466923</c:v>
              </c:pt>
              <c:pt idx="291">
                <c:v>0.63259006944889984</c:v>
              </c:pt>
              <c:pt idx="292">
                <c:v>-0.89432140957055806</c:v>
              </c:pt>
              <c:pt idx="293">
                <c:v>-0.78358557603188983</c:v>
              </c:pt>
              <c:pt idx="294">
                <c:v>1.2520986363381013</c:v>
              </c:pt>
              <c:pt idx="295">
                <c:v>0.81228141853989988</c:v>
              </c:pt>
              <c:pt idx="296">
                <c:v>-0.3266805295173999</c:v>
              </c:pt>
              <c:pt idx="297">
                <c:v>0.98047561223074731</c:v>
              </c:pt>
              <c:pt idx="298">
                <c:v>-1.1340110592565473</c:v>
              </c:pt>
              <c:pt idx="299">
                <c:v>1.2936565538132179</c:v>
              </c:pt>
              <c:pt idx="300">
                <c:v>0.7100649754275703</c:v>
              </c:pt>
              <c:pt idx="301">
                <c:v>-1.574067747673203</c:v>
              </c:pt>
              <c:pt idx="302">
                <c:v>-0.54340099623080362</c:v>
              </c:pt>
              <c:pt idx="303">
                <c:v>-0.44560503706538784</c:v>
              </c:pt>
              <c:pt idx="304">
                <c:v>-0.83398446140083593</c:v>
              </c:pt>
              <c:pt idx="305">
                <c:v>-1.1158180779128399</c:v>
              </c:pt>
              <c:pt idx="306">
                <c:v>-1.2747505492860922</c:v>
              </c:pt>
              <c:pt idx="307">
                <c:v>0.41006337883680449</c:v>
              </c:pt>
              <c:pt idx="308">
                <c:v>-0.96904203231567687</c:v>
              </c:pt>
              <c:pt idx="309">
                <c:v>1.337886521110081</c:v>
              </c:pt>
              <c:pt idx="310">
                <c:v>-0.36441003422164497</c:v>
              </c:pt>
              <c:pt idx="311">
                <c:v>0.8600081275243362</c:v>
              </c:pt>
              <c:pt idx="312">
                <c:v>-1.1774746480634861</c:v>
              </c:pt>
              <c:pt idx="313">
                <c:v>-1.0055852322097445</c:v>
              </c:pt>
              <c:pt idx="314">
                <c:v>0.57697919381539764</c:v>
              </c:pt>
              <c:pt idx="315">
                <c:v>-0.6029464380828834</c:v>
              </c:pt>
              <c:pt idx="316">
                <c:v>-0.47325016348153331</c:v>
              </c:pt>
              <c:pt idx="317">
                <c:v>0.92796572512600195</c:v>
              </c:pt>
              <c:pt idx="318">
                <c:v>0.58998518615949991</c:v>
              </c:pt>
              <c:pt idx="319">
                <c:v>8.459390209931146E-2</c:v>
              </c:pt>
              <c:pt idx="320">
                <c:v>1.3961203987017123</c:v>
              </c:pt>
              <c:pt idx="321">
                <c:v>1.6414849910109746</c:v>
              </c:pt>
              <c:pt idx="322">
                <c:v>-0.69700618494226962</c:v>
              </c:pt>
              <c:pt idx="323">
                <c:v>-0.10604148546360673</c:v>
              </c:pt>
              <c:pt idx="324">
                <c:v>1.1327613055240562</c:v>
              </c:pt>
              <c:pt idx="325">
                <c:v>2.6402264257524939</c:v>
              </c:pt>
              <c:pt idx="326">
                <c:v>-0.8732749680370222</c:v>
              </c:pt>
              <c:pt idx="327">
                <c:v>0.18734639203263889</c:v>
              </c:pt>
              <c:pt idx="328">
                <c:v>-0.21682744809493473</c:v>
              </c:pt>
              <c:pt idx="329">
                <c:v>0.98977052009653632</c:v>
              </c:pt>
              <c:pt idx="330">
                <c:v>1.5180156947320833</c:v>
              </c:pt>
              <c:pt idx="331">
                <c:v>7.0194238645722731E-2</c:v>
              </c:pt>
              <c:pt idx="332">
                <c:v>-0.3373349682782037</c:v>
              </c:pt>
              <c:pt idx="333">
                <c:v>1.2450891640847608</c:v>
              </c:pt>
              <c:pt idx="334">
                <c:v>0.99348160457485146</c:v>
              </c:pt>
              <c:pt idx="335">
                <c:v>2.3159772674768848</c:v>
              </c:pt>
              <c:pt idx="336">
                <c:v>0.34065500454156139</c:v>
              </c:pt>
              <c:pt idx="337">
                <c:v>-2.7457295752045554</c:v>
              </c:pt>
              <c:pt idx="338">
                <c:v>0.97076896232795162</c:v>
              </c:pt>
              <c:pt idx="339">
                <c:v>2.8995517757552958</c:v>
              </c:pt>
              <c:pt idx="340">
                <c:v>-0.43316815052770652</c:v>
              </c:pt>
              <c:pt idx="341">
                <c:v>-8.8065743841360348E-3</c:v>
              </c:pt>
              <c:pt idx="342">
                <c:v>0.83782347437795657</c:v>
              </c:pt>
              <c:pt idx="343">
                <c:v>-1.0791916899406857</c:v>
              </c:pt>
              <c:pt idx="344">
                <c:v>-0.8987418935174718</c:v>
              </c:pt>
              <c:pt idx="345">
                <c:v>-0.49723325328297868</c:v>
              </c:pt>
              <c:pt idx="346">
                <c:v>1.4163924040248426</c:v>
              </c:pt>
              <c:pt idx="347">
                <c:v>-0.720923156772865</c:v>
              </c:pt>
              <c:pt idx="348">
                <c:v>0.36515707105676604</c:v>
              </c:pt>
              <c:pt idx="349">
                <c:v>-1.0766267482329286</c:v>
              </c:pt>
              <c:pt idx="350">
                <c:v>-0.45100745008478144</c:v>
              </c:pt>
              <c:pt idx="351">
                <c:v>0.39237338532866811</c:v>
              </c:pt>
              <c:pt idx="352">
                <c:v>-1.16188664390439</c:v>
              </c:pt>
              <c:pt idx="353">
                <c:v>-0.29809459073467914</c:v>
              </c:pt>
              <c:pt idx="354">
                <c:v>-0.67039203546221726</c:v>
              </c:pt>
              <c:pt idx="355">
                <c:v>-0.77870322095530398</c:v>
              </c:pt>
              <c:pt idx="356">
                <c:v>1.2944400024103788</c:v>
              </c:pt>
              <c:pt idx="357">
                <c:v>9.1867846236051778E-2</c:v>
              </c:pt>
              <c:pt idx="358">
                <c:v>0.63183162211668431</c:v>
              </c:pt>
              <c:pt idx="359">
                <c:v>-1.0306734746386086</c:v>
              </c:pt>
              <c:pt idx="360">
                <c:v>-0.28260684476090459</c:v>
              </c:pt>
              <c:pt idx="361">
                <c:v>-9.7843799067527867E-2</c:v>
              </c:pt>
              <c:pt idx="362">
                <c:v>0.85299865527099761</c:v>
              </c:pt>
              <c:pt idx="363">
                <c:v>-2.1297176234401598</c:v>
              </c:pt>
              <c:pt idx="364">
                <c:v>-0.66459495051305195</c:v>
              </c:pt>
              <c:pt idx="365">
                <c:v>-1.5152317052897257</c:v>
              </c:pt>
              <c:pt idx="366">
                <c:v>0.73696764338968845</c:v>
              </c:pt>
              <c:pt idx="367">
                <c:v>-1.578298890094326</c:v>
              </c:pt>
              <c:pt idx="368">
                <c:v>-0.35636152731173559</c:v>
              </c:pt>
              <c:pt idx="369">
                <c:v>0.16346247918746845</c:v>
              </c:pt>
              <c:pt idx="370">
                <c:v>-0.98705360329130776</c:v>
              </c:pt>
              <c:pt idx="371">
                <c:v>1.0120964215713748</c:v>
              </c:pt>
              <c:pt idx="372">
                <c:v>1.8197655988852515</c:v>
              </c:pt>
              <c:pt idx="373">
                <c:v>0.10484883731520679</c:v>
              </c:pt>
              <c:pt idx="374">
                <c:v>-1.3064444530889989</c:v>
              </c:pt>
              <c:pt idx="375">
                <c:v>2.1025631196962169</c:v>
              </c:pt>
              <c:pt idx="376">
                <c:v>-2.2446104237086235</c:v>
              </c:pt>
              <c:pt idx="377">
                <c:v>-0.44120162322570899</c:v>
              </c:pt>
              <c:pt idx="378">
                <c:v>-1.949770814852519</c:v>
              </c:pt>
              <c:pt idx="379">
                <c:v>-0.64900694635395584</c:v>
              </c:pt>
              <c:pt idx="380">
                <c:v>-0.39715293973416099</c:v>
              </c:pt>
              <c:pt idx="381">
                <c:v>0.10531070844487513</c:v>
              </c:pt>
              <c:pt idx="382">
                <c:v>0.41791448650044533</c:v>
              </c:pt>
              <c:pt idx="383">
                <c:v>-1.5510665869442357</c:v>
              </c:pt>
              <c:pt idx="384">
                <c:v>0.89504236391168512</c:v>
              </c:pt>
              <c:pt idx="385">
                <c:v>-1.2152471788061947</c:v>
              </c:pt>
              <c:pt idx="386">
                <c:v>-1.3119289729574308</c:v>
              </c:pt>
              <c:pt idx="387">
                <c:v>-0.80713985368909003</c:v>
              </c:pt>
              <c:pt idx="388">
                <c:v>-2.0387678774962876</c:v>
              </c:pt>
              <c:pt idx="389">
                <c:v>-0.37933071028432469</c:v>
              </c:pt>
              <c:pt idx="390">
                <c:v>4.7011667548673162E-2</c:v>
              </c:pt>
              <c:pt idx="391">
                <c:v>-0.9589636758527269</c:v>
              </c:pt>
              <c:pt idx="392">
                <c:v>-1.1876351113754742</c:v>
              </c:pt>
              <c:pt idx="393">
                <c:v>-2.3469755054845109E-2</c:v>
              </c:pt>
              <c:pt idx="394">
                <c:v>-0.27308953638389788</c:v>
              </c:pt>
              <c:pt idx="395">
                <c:v>-0.58189098416259233</c:v>
              </c:pt>
              <c:pt idx="396">
                <c:v>-0.78106175103003539</c:v>
              </c:pt>
              <c:pt idx="397">
                <c:v>-0.42618272487303382</c:v>
              </c:pt>
              <c:pt idx="398">
                <c:v>0.45786426351257037</c:v>
              </c:pt>
              <c:pt idx="399">
                <c:v>1.001003077050522</c:v>
              </c:pt>
              <c:pt idx="400">
                <c:v>-1.7001521147525149</c:v>
              </c:pt>
              <c:pt idx="401">
                <c:v>4.023157229798139E-2</c:v>
              </c:pt>
              <c:pt idx="402">
                <c:v>-0.1416198263924312</c:v>
              </c:pt>
              <c:pt idx="403">
                <c:v>1.7317264187152968</c:v>
              </c:pt>
              <c:pt idx="404">
                <c:v>-0.62632736309248094</c:v>
              </c:pt>
              <c:pt idx="405">
                <c:v>-1.1186636069449523</c:v>
              </c:pt>
              <c:pt idx="406">
                <c:v>1.7310160645804149</c:v>
              </c:pt>
              <c:pt idx="407">
                <c:v>-0.46800511423155411</c:v>
              </c:pt>
              <c:pt idx="408">
                <c:v>1.1341880356189675</c:v>
              </c:pt>
              <c:pt idx="409">
                <c:v>-0.97785799894455894</c:v>
              </c:pt>
              <c:pt idx="410">
                <c:v>-0.80645558204820211</c:v>
              </c:pt>
              <c:pt idx="411">
                <c:v>0.34630386467083668</c:v>
              </c:pt>
              <c:pt idx="412">
                <c:v>-0.28701927098734059</c:v>
              </c:pt>
              <c:pt idx="413">
                <c:v>0.97958492895683369</c:v>
              </c:pt>
              <c:pt idx="414">
                <c:v>5.3831798276220963E-2</c:v>
              </c:pt>
              <c:pt idx="415">
                <c:v>1.0474102906167977</c:v>
              </c:pt>
              <c:pt idx="416">
                <c:v>-0.82004666907691737</c:v>
              </c:pt>
              <c:pt idx="417">
                <c:v>0.53184242780366375</c:v>
              </c:pt>
              <c:pt idx="418">
                <c:v>1.2980028620688058</c:v>
              </c:pt>
              <c:pt idx="419">
                <c:v>-0.58617117444732836</c:v>
              </c:pt>
              <c:pt idx="420">
                <c:v>0.87134791915507459</c:v>
              </c:pt>
              <c:pt idx="421">
                <c:v>8.3299407946098081E-2</c:v>
              </c:pt>
              <c:pt idx="422">
                <c:v>-0.11248185191052439</c:v>
              </c:pt>
              <c:pt idx="423">
                <c:v>-1.6052176734974033</c:v>
              </c:pt>
              <c:pt idx="424">
                <c:v>-0.84733715904014706</c:v>
              </c:pt>
              <c:pt idx="425">
                <c:v>0.21533714251494288</c:v>
              </c:pt>
              <c:pt idx="426">
                <c:v>-0.47432225712352716</c:v>
              </c:pt>
              <c:pt idx="427">
                <c:v>-0.64864425218055866</c:v>
              </c:pt>
              <c:pt idx="428">
                <c:v>-0.92126519423857889</c:v>
              </c:pt>
              <c:pt idx="429">
                <c:v>-0.5196483646610518</c:v>
              </c:pt>
              <c:pt idx="430">
                <c:v>0.46427252564034061</c:v>
              </c:pt>
              <c:pt idx="431">
                <c:v>0.4544086385308978</c:v>
              </c:pt>
              <c:pt idx="432">
                <c:v>1.513545081692506</c:v>
              </c:pt>
              <c:pt idx="433">
                <c:v>1.4839452360809309</c:v>
              </c:pt>
              <c:pt idx="434">
                <c:v>-0.87657335581204754</c:v>
              </c:pt>
              <c:pt idx="435">
                <c:v>-5.8669412932086093E-2</c:v>
              </c:pt>
              <c:pt idx="436">
                <c:v>0.50478239607213127</c:v>
              </c:pt>
              <c:pt idx="437">
                <c:v>0.22984404064528424</c:v>
              </c:pt>
              <c:pt idx="438">
                <c:v>1.8730590611499267</c:v>
              </c:pt>
              <c:pt idx="439">
                <c:v>-0.6044713904677903</c:v>
              </c:pt>
              <c:pt idx="440">
                <c:v>-0.32483291843595374</c:v>
              </c:pt>
              <c:pt idx="441">
                <c:v>1.3450783583977812</c:v>
              </c:pt>
              <c:pt idx="442">
                <c:v>-0.28329111640179055</c:v>
              </c:pt>
              <c:pt idx="443">
                <c:v>-2.2574841801110277</c:v>
              </c:pt>
              <c:pt idx="444">
                <c:v>-1.1409634259257968</c:v>
              </c:pt>
              <c:pt idx="445">
                <c:v>-0.20263311504532691</c:v>
              </c:pt>
              <c:pt idx="446">
                <c:v>4.1642313514706458E-2</c:v>
              </c:pt>
              <c:pt idx="447">
                <c:v>-0.32203656383021995</c:v>
              </c:pt>
              <c:pt idx="448">
                <c:v>-0.80973785438227208</c:v>
              </c:pt>
              <c:pt idx="449">
                <c:v>1.7642529455417446</c:v>
              </c:pt>
              <c:pt idx="450">
                <c:v>0.83346009601513371</c:v>
              </c:pt>
              <c:pt idx="451">
                <c:v>0.76551151080022706</c:v>
              </c:pt>
              <c:pt idx="452">
                <c:v>-0.68926231195538146</c:v>
              </c:pt>
              <c:pt idx="453">
                <c:v>-1.4408337412411423</c:v>
              </c:pt>
              <c:pt idx="454">
                <c:v>-0.93444453923028559</c:v>
              </c:pt>
              <c:pt idx="455">
                <c:v>1.0414227829127931</c:v>
              </c:pt>
              <c:pt idx="456">
                <c:v>0.92836147828482218</c:v>
              </c:pt>
              <c:pt idx="457">
                <c:v>-1.4064676610537239</c:v>
              </c:pt>
              <c:pt idx="458">
                <c:v>4.1617312249757288E-2</c:v>
              </c:pt>
              <c:pt idx="459">
                <c:v>-0.53541765262546293</c:v>
              </c:pt>
              <c:pt idx="460">
                <c:v>0.21601348299811646</c:v>
              </c:pt>
              <c:pt idx="461">
                <c:v>0.13772194287409284</c:v>
              </c:pt>
              <c:pt idx="462">
                <c:v>0.67595435473679466</c:v>
              </c:pt>
              <c:pt idx="463">
                <c:v>0.43224803198318412</c:v>
              </c:pt>
              <c:pt idx="464">
                <c:v>7.0862521408418616E-2</c:v>
              </c:pt>
              <c:pt idx="465">
                <c:v>0.9203120167086315</c:v>
              </c:pt>
              <c:pt idx="466">
                <c:v>1.1078954636064078</c:v>
              </c:pt>
              <c:pt idx="467">
                <c:v>0.47171189126697111</c:v>
              </c:pt>
              <c:pt idx="468">
                <c:v>0.67922063819267453</c:v>
              </c:pt>
              <c:pt idx="469">
                <c:v>-0.40663718912574082</c:v>
              </c:pt>
              <c:pt idx="470">
                <c:v>-1.4087270141721786</c:v>
              </c:pt>
              <c:pt idx="471">
                <c:v>0.68463002770349912</c:v>
              </c:pt>
              <c:pt idx="472">
                <c:v>-1.3657504243226262</c:v>
              </c:pt>
              <c:pt idx="473">
                <c:v>0.37303317998535412</c:v>
              </c:pt>
              <c:pt idx="474">
                <c:v>-0.80790731340806266</c:v>
              </c:pt>
              <c:pt idx="475">
                <c:v>0.13474525912932728</c:v>
              </c:pt>
              <c:pt idx="476">
                <c:v>1.9598698651375199</c:v>
              </c:pt>
              <c:pt idx="477">
                <c:v>0.96584549054546509</c:v>
              </c:pt>
              <c:pt idx="478">
                <c:v>-1.0913571281035361</c:v>
              </c:pt>
              <c:pt idx="479">
                <c:v>-0.50534787816373794</c:v>
              </c:pt>
              <c:pt idx="480">
                <c:v>1.3222915404595519</c:v>
              </c:pt>
              <c:pt idx="481">
                <c:v>-1.4692373149895013</c:v>
              </c:pt>
              <c:pt idx="482">
                <c:v>1.4280646191816211E-3</c:v>
              </c:pt>
              <c:pt idx="483">
                <c:v>0.45746851035375008</c:v>
              </c:pt>
              <c:pt idx="484">
                <c:v>-0.92926560795115631</c:v>
              </c:pt>
              <c:pt idx="485">
                <c:v>-0.95557416884190627</c:v>
              </c:pt>
              <c:pt idx="486">
                <c:v>-0.79416692033041081</c:v>
              </c:pt>
              <c:pt idx="487">
                <c:v>-0.59465750588823829</c:v>
              </c:pt>
              <c:pt idx="488">
                <c:v>-1.8154566570579849</c:v>
              </c:pt>
              <c:pt idx="489">
                <c:v>1.1352851305259088</c:v>
              </c:pt>
              <c:pt idx="490">
                <c:v>0.80790998245659751</c:v>
              </c:pt>
              <c:pt idx="491">
                <c:v>0.80309374535086353</c:v>
              </c:pt>
              <c:pt idx="492">
                <c:v>-0.63388189455357458</c:v>
              </c:pt>
              <c:pt idx="493">
                <c:v>0.37106944840316353</c:v>
              </c:pt>
              <c:pt idx="494">
                <c:v>-0.33756650773894381</c:v>
              </c:pt>
              <c:pt idx="495">
                <c:v>-0.2401171273059679</c:v>
              </c:pt>
              <c:pt idx="496">
                <c:v>-1.0274421184951999E-2</c:v>
              </c:pt>
              <c:pt idx="497">
                <c:v>-0.22448007528325856</c:v>
              </c:pt>
              <c:pt idx="498">
                <c:v>-0.96842279741659232</c:v>
              </c:pt>
              <c:pt idx="499">
                <c:v>0.77678518446011546</c:v>
              </c:pt>
              <c:pt idx="500">
                <c:v>0.51594991628431186</c:v>
              </c:pt>
              <c:pt idx="501">
                <c:v>0.43071406721152006</c:v>
              </c:pt>
              <c:pt idx="502">
                <c:v>-0.69258570099535399</c:v>
              </c:pt>
              <c:pt idx="503">
                <c:v>2.2872029418346527</c:v>
              </c:pt>
              <c:pt idx="504">
                <c:v>-1.1171786900369014</c:v>
              </c:pt>
              <c:pt idx="505">
                <c:v>-0.91371066277748336</c:v>
              </c:pt>
              <c:pt idx="506">
                <c:v>0.51425065658552294</c:v>
              </c:pt>
              <c:pt idx="507">
                <c:v>-0.83867747495163092</c:v>
              </c:pt>
              <c:pt idx="508">
                <c:v>-0.16192489070098637</c:v>
              </c:pt>
              <c:pt idx="509">
                <c:v>-0.18683172276177029</c:v>
              </c:pt>
              <c:pt idx="510">
                <c:v>-1.5675522508686783</c:v>
              </c:pt>
              <c:pt idx="511">
                <c:v>1.4091263910458147</c:v>
              </c:pt>
              <c:pt idx="512">
                <c:v>-0.92234630026733366</c:v>
              </c:pt>
              <c:pt idx="513">
                <c:v>0.80317585219990362</c:v>
              </c:pt>
              <c:pt idx="514">
                <c:v>0.79959700366329023</c:v>
              </c:pt>
              <c:pt idx="515">
                <c:v>-1.3524388433892214</c:v>
              </c:pt>
              <c:pt idx="516">
                <c:v>-0.3712722363213749</c:v>
              </c:pt>
              <c:pt idx="517">
                <c:v>-0.77523953825315384</c:v>
              </c:pt>
              <c:pt idx="518">
                <c:v>-0.90431765918446794</c:v>
              </c:pt>
              <c:pt idx="519">
                <c:v>0.50646566689273198</c:v>
              </c:pt>
              <c:pt idx="520">
                <c:v>4.2681348171275307E-2</c:v>
              </c:pt>
              <c:pt idx="521">
                <c:v>0.2847385403187549</c:v>
              </c:pt>
              <c:pt idx="522">
                <c:v>-0.43975782302356081</c:v>
              </c:pt>
              <c:pt idx="523">
                <c:v>-4.8854573686258375E-2</c:v>
              </c:pt>
              <c:pt idx="524">
                <c:v>1.0759791592922834</c:v>
              </c:pt>
              <c:pt idx="525">
                <c:v>-0.82035225766621989</c:v>
              </c:pt>
              <c:pt idx="526">
                <c:v>-8.084613492075518E-2</c:v>
              </c:pt>
              <c:pt idx="527">
                <c:v>-0.45382785128918113</c:v>
              </c:pt>
              <c:pt idx="528">
                <c:v>-0.25362515281936548</c:v>
              </c:pt>
              <c:pt idx="529">
                <c:v>-0.48896139119557219</c:v>
              </c:pt>
              <c:pt idx="530">
                <c:v>-0.44734541347008133</c:v>
              </c:pt>
              <c:pt idx="531">
                <c:v>0.62826876245826102</c:v>
              </c:pt>
              <c:pt idx="532">
                <c:v>-0.55164881171954239</c:v>
              </c:pt>
              <c:pt idx="533">
                <c:v>1.4936699107572426</c:v>
              </c:pt>
              <c:pt idx="534">
                <c:v>1.0780491708849471</c:v>
              </c:pt>
              <c:pt idx="535">
                <c:v>-0.48016947116535413</c:v>
              </c:pt>
              <c:pt idx="536">
                <c:v>0.31352885483917708</c:v>
              </c:pt>
              <c:pt idx="537">
                <c:v>0.25902313183309561</c:v>
              </c:pt>
              <c:pt idx="538">
                <c:v>0.14125174354709491</c:v>
              </c:pt>
              <c:pt idx="539">
                <c:v>2.3621730152318426E-2</c:v>
              </c:pt>
              <c:pt idx="540">
                <c:v>-1.2326977016958784</c:v>
              </c:pt>
              <c:pt idx="541">
                <c:v>-1.1428690972576152</c:v>
              </c:pt>
              <c:pt idx="542">
                <c:v>-1.1472234632336791</c:v>
              </c:pt>
              <c:pt idx="543">
                <c:v>-1.9383077996668419</c:v>
              </c:pt>
              <c:pt idx="544">
                <c:v>1.6770963909252239</c:v>
              </c:pt>
              <c:pt idx="545">
                <c:v>0.18923499325722051</c:v>
              </c:pt>
              <c:pt idx="546">
                <c:v>0.28179383433036764</c:v>
              </c:pt>
              <c:pt idx="547">
                <c:v>-0.70422206882863769</c:v>
              </c:pt>
              <c:pt idx="548">
                <c:v>-0.40440188260595211</c:v>
              </c:pt>
              <c:pt idx="549">
                <c:v>0.96365130073157901</c:v>
              </c:pt>
              <c:pt idx="550">
                <c:v>0.39219102029430647</c:v>
              </c:pt>
              <c:pt idx="551">
                <c:v>0.46065160573154512</c:v>
              </c:pt>
              <c:pt idx="552">
                <c:v>0.31899738582942061</c:v>
              </c:pt>
              <c:pt idx="553">
                <c:v>1.0438063142524698</c:v>
              </c:pt>
              <c:pt idx="554">
                <c:v>0.29957507363706654</c:v>
              </c:pt>
              <c:pt idx="555">
                <c:v>-1.2138114363245243</c:v>
              </c:pt>
              <c:pt idx="556">
                <c:v>-1.3762325916648741</c:v>
              </c:pt>
              <c:pt idx="557">
                <c:v>-0.58142911303292022</c:v>
              </c:pt>
              <c:pt idx="558">
                <c:v>-1.3526632797957652</c:v>
              </c:pt>
              <c:pt idx="559">
                <c:v>-0.91691082826251502</c:v>
              </c:pt>
              <c:pt idx="560">
                <c:v>3.7294891098183652E-3</c:v>
              </c:pt>
              <c:pt idx="561">
                <c:v>-0.38893012551036765</c:v>
              </c:pt>
              <c:pt idx="562">
                <c:v>0.57211282761700188</c:v>
              </c:pt>
              <c:pt idx="563">
                <c:v>-0.37183328440732194</c:v>
              </c:pt>
              <c:pt idx="564">
                <c:v>-0.42255482847280723</c:v>
              </c:pt>
              <c:pt idx="565">
                <c:v>-0.15812256042410869</c:v>
              </c:pt>
              <c:pt idx="566">
                <c:v>-1.0495507276232077</c:v>
              </c:pt>
              <c:pt idx="567">
                <c:v>2.946894419414545E-2</c:v>
              </c:pt>
              <c:pt idx="568">
                <c:v>-1.5665873919034352</c:v>
              </c:pt>
              <c:pt idx="569">
                <c:v>0.22530033314342776</c:v>
              </c:pt>
              <c:pt idx="570">
                <c:v>-0.70340651591232939</c:v>
              </c:pt>
              <c:pt idx="571">
                <c:v>-0.32390917617661336</c:v>
              </c:pt>
              <c:pt idx="572">
                <c:v>0.19829043050455511</c:v>
              </c:pt>
              <c:pt idx="573">
                <c:v>-1.5303738271973397</c:v>
              </c:pt>
              <c:pt idx="574">
                <c:v>8.7521537980463818E-2</c:v>
              </c:pt>
              <c:pt idx="575">
                <c:v>-0.74783388245546278</c:v>
              </c:pt>
              <c:pt idx="576">
                <c:v>0.18129276635778241</c:v>
              </c:pt>
              <c:pt idx="577">
                <c:v>-1.5677175457958032</c:v>
              </c:pt>
              <c:pt idx="578">
                <c:v>-0.71734430823625173</c:v>
              </c:pt>
              <c:pt idx="579">
                <c:v>-0.35304619599224257</c:v>
              </c:pt>
              <c:pt idx="580">
                <c:v>0.13941327141517312</c:v>
              </c:pt>
              <c:pt idx="581">
                <c:v>-0.32606129461831529</c:v>
              </c:pt>
              <c:pt idx="582">
                <c:v>0.81027752491808602</c:v>
              </c:pt>
              <c:pt idx="583">
                <c:v>-1.2483678127040148</c:v>
              </c:pt>
              <c:pt idx="584">
                <c:v>-0.15390043038974294</c:v>
              </c:pt>
              <c:pt idx="585">
                <c:v>-1.1320482823406399</c:v>
              </c:pt>
              <c:pt idx="586">
                <c:v>-1.5902077875314853</c:v>
              </c:pt>
              <c:pt idx="587">
                <c:v>-0.24949414202079698</c:v>
              </c:pt>
              <c:pt idx="588">
                <c:v>0.31986306783838686</c:v>
              </c:pt>
              <c:pt idx="589">
                <c:v>-0.5684811809391902</c:v>
              </c:pt>
              <c:pt idx="590">
                <c:v>0.1096410278222711</c:v>
              </c:pt>
              <c:pt idx="591">
                <c:v>0.29320780165243365</c:v>
              </c:pt>
              <c:pt idx="592">
                <c:v>0.96055836992330179</c:v>
              </c:pt>
              <c:pt idx="593">
                <c:v>0.61103162769303387</c:v>
              </c:pt>
              <c:pt idx="594">
                <c:v>-0.48693249630881108</c:v>
              </c:pt>
              <c:pt idx="595">
                <c:v>0.12860146888495494</c:v>
              </c:pt>
              <c:pt idx="596">
                <c:v>-7.979003015694959E-2</c:v>
              </c:pt>
              <c:pt idx="597">
                <c:v>0.1496148514330658</c:v>
              </c:pt>
              <c:pt idx="598">
                <c:v>0.75758527277897914</c:v>
              </c:pt>
              <c:pt idx="599">
                <c:v>-0.90177676407537866</c:v>
              </c:pt>
              <c:pt idx="600">
                <c:v>-1.3298253780985965</c:v>
              </c:pt>
              <c:pt idx="601">
                <c:v>-1.5547115534517009</c:v>
              </c:pt>
              <c:pt idx="602">
                <c:v>0.52412260141544531</c:v>
              </c:pt>
              <c:pt idx="603">
                <c:v>-0.45579062820509042</c:v>
              </c:pt>
              <c:pt idx="604">
                <c:v>-0.21134184699745823</c:v>
              </c:pt>
              <c:pt idx="605">
                <c:v>-1.5366498533834101</c:v>
              </c:pt>
              <c:pt idx="606">
                <c:v>-1.2683832773014556</c:v>
              </c:pt>
              <c:pt idx="607">
                <c:v>0.47865524554946165</c:v>
              </c:pt>
              <c:pt idx="608">
                <c:v>-0.89392565641173594</c:v>
              </c:pt>
              <c:pt idx="609">
                <c:v>0.35764365630157502</c:v>
              </c:pt>
              <c:pt idx="610">
                <c:v>1.1326290695823562</c:v>
              </c:pt>
              <c:pt idx="611">
                <c:v>1.1265102806029312</c:v>
              </c:pt>
              <c:pt idx="612">
                <c:v>-0.97422096359480803</c:v>
              </c:pt>
              <c:pt idx="613">
                <c:v>0.83170373073225201</c:v>
              </c:pt>
              <c:pt idx="614">
                <c:v>1.0624782368330858</c:v>
              </c:pt>
              <c:pt idx="615">
                <c:v>1.3554863500486996</c:v>
              </c:pt>
              <c:pt idx="616">
                <c:v>0.38840576012466366</c:v>
              </c:pt>
              <c:pt idx="617">
                <c:v>2.6049606499044033</c:v>
              </c:pt>
              <c:pt idx="618">
                <c:v>0.52891383725623198</c:v>
              </c:pt>
              <c:pt idx="619">
                <c:v>-0.62054626702150395</c:v>
              </c:pt>
              <c:pt idx="620">
                <c:v>2.1857307148959025E-2</c:v>
              </c:pt>
              <c:pt idx="621">
                <c:v>-0.75487641369422642</c:v>
              </c:pt>
              <c:pt idx="622">
                <c:v>1.1699237403172082</c:v>
              </c:pt>
              <c:pt idx="623">
                <c:v>0.43381505574027501</c:v>
              </c:pt>
              <c:pt idx="624">
                <c:v>0.21790208422269997</c:v>
              </c:pt>
              <c:pt idx="625">
                <c:v>0.99768774573102526</c:v>
              </c:pt>
              <c:pt idx="626">
                <c:v>1.4699172791874928</c:v>
              </c:pt>
              <c:pt idx="627">
                <c:v>7.1084921919636279E-2</c:v>
              </c:pt>
              <c:pt idx="628">
                <c:v>0.30798722938665252</c:v>
              </c:pt>
              <c:pt idx="629">
                <c:v>-0.5231541187353842</c:v>
              </c:pt>
              <c:pt idx="630">
                <c:v>1.2894994605206573</c:v>
              </c:pt>
              <c:pt idx="631">
                <c:v>-1.8368338150085377</c:v>
              </c:pt>
              <c:pt idx="632">
                <c:v>-0.17509617797221544</c:v>
              </c:pt>
              <c:pt idx="633">
                <c:v>-0.96992370320283328</c:v>
              </c:pt>
              <c:pt idx="634">
                <c:v>7.7525288366552064E-2</c:v>
              </c:pt>
              <c:pt idx="635">
                <c:v>-0.18093437962728154</c:v>
              </c:pt>
              <c:pt idx="636">
                <c:v>-0.78066599787121516</c:v>
              </c:pt>
              <c:pt idx="637">
                <c:v>-2.282660011986366E-2</c:v>
              </c:pt>
              <c:pt idx="638">
                <c:v>-5.3547587237047736E-2</c:v>
              </c:pt>
              <c:pt idx="639">
                <c:v>2.2915823090756637</c:v>
              </c:pt>
              <c:pt idx="640">
                <c:v>2.1722449782616207</c:v>
              </c:pt>
              <c:pt idx="641">
                <c:v>-1.5612852370693651</c:v>
              </c:pt>
              <c:pt idx="642">
                <c:v>-1.1892682531034151</c:v>
              </c:pt>
              <c:pt idx="643">
                <c:v>-0.19710747847099061</c:v>
              </c:pt>
              <c:pt idx="644">
                <c:v>0.82405903470163877</c:v>
              </c:pt>
              <c:pt idx="645">
                <c:v>0.45308108539225944</c:v>
              </c:pt>
              <c:pt idx="646">
                <c:v>-2.6467212287349664</c:v>
              </c:pt>
              <c:pt idx="647">
                <c:v>0.10611928486975238</c:v>
              </c:pt>
              <c:pt idx="648">
                <c:v>0.89661744538925181</c:v>
              </c:pt>
              <c:pt idx="649">
                <c:v>1.3041967814058379</c:v>
              </c:pt>
              <c:pt idx="650">
                <c:v>0.8237293995136703</c:v>
              </c:pt>
              <c:pt idx="651">
                <c:v>-0.4134402497460537</c:v>
              </c:pt>
              <c:pt idx="652">
                <c:v>0.89543018591279488</c:v>
              </c:pt>
              <c:pt idx="653">
                <c:v>-0.15590432401155677</c:v>
              </c:pt>
              <c:pt idx="654">
                <c:v>-0.35574337364169767</c:v>
              </c:pt>
              <c:pt idx="655">
                <c:v>0.56353633160657246</c:v>
              </c:pt>
              <c:pt idx="656">
                <c:v>0.27526234864765464</c:v>
              </c:pt>
              <c:pt idx="657">
                <c:v>0.69166558245083165</c:v>
              </c:pt>
              <c:pt idx="658">
                <c:v>-0.54231291371061785</c:v>
              </c:pt>
              <c:pt idx="659">
                <c:v>-0.57762678275604251</c:v>
              </c:pt>
              <c:pt idx="660">
                <c:v>0.28896067035312062</c:v>
              </c:pt>
              <c:pt idx="661">
                <c:v>0.37696679153765228</c:v>
              </c:pt>
              <c:pt idx="662">
                <c:v>0.99861148799036559</c:v>
              </c:pt>
              <c:pt idx="663">
                <c:v>-2.5539766647507005E-2</c:v>
              </c:pt>
              <c:pt idx="664">
                <c:v>0.26374920436931371</c:v>
              </c:pt>
              <c:pt idx="665">
                <c:v>-0.2190286144002499</c:v>
              </c:pt>
              <c:pt idx="666">
                <c:v>0.31373526647220462</c:v>
              </c:pt>
              <c:pt idx="667">
                <c:v>9.6898552695291018E-2</c:v>
              </c:pt>
              <c:pt idx="668">
                <c:v>-1.2230982864698337</c:v>
              </c:pt>
              <c:pt idx="669">
                <c:v>-1.1684021407089147</c:v>
              </c:pt>
              <c:pt idx="670">
                <c:v>0.22761774651225461</c:v>
              </c:pt>
              <c:pt idx="671">
                <c:v>0.20836878696750694</c:v>
              </c:pt>
              <c:pt idx="672">
                <c:v>0.8128094076404182</c:v>
              </c:pt>
              <c:pt idx="673">
                <c:v>0.71654741324667015</c:v>
              </c:pt>
              <c:pt idx="674">
                <c:v>-1.1126920881191376</c:v>
              </c:pt>
              <c:pt idx="675">
                <c:v>0.20123405526389757</c:v>
              </c:pt>
              <c:pt idx="676">
                <c:v>-0.81462020945885782</c:v>
              </c:pt>
              <c:pt idx="677">
                <c:v>0.15648606591955483</c:v>
              </c:pt>
              <c:pt idx="678">
                <c:v>1.158038889478713</c:v>
              </c:pt>
              <c:pt idx="679">
                <c:v>0.10621846182602543</c:v>
              </c:pt>
              <c:pt idx="680">
                <c:v>-0.57823795993464755</c:v>
              </c:pt>
              <c:pt idx="681">
                <c:v>-0.19577992533235414</c:v>
              </c:pt>
              <c:pt idx="682">
                <c:v>-1.0543840348361784</c:v>
              </c:pt>
              <c:pt idx="683">
                <c:v>-0.80960561844057211</c:v>
              </c:pt>
              <c:pt idx="684">
                <c:v>1.6671583281244515</c:v>
              </c:pt>
              <c:pt idx="685">
                <c:v>-0.5578667776552424</c:v>
              </c:pt>
              <c:pt idx="686">
                <c:v>-0.8783216633744515</c:v>
              </c:pt>
              <c:pt idx="687">
                <c:v>2.1784048839469468</c:v>
              </c:pt>
              <c:pt idx="688">
                <c:v>-0.39650870357012913</c:v>
              </c:pt>
              <c:pt idx="689">
                <c:v>-3.4125275044697458E-2</c:v>
              </c:pt>
              <c:pt idx="690">
                <c:v>0.61795994776361574</c:v>
              </c:pt>
            </c:numLit>
          </c:yVal>
          <c:smooth val="0"/>
          <c:extLst>
            <c:ext xmlns:c16="http://schemas.microsoft.com/office/drawing/2014/chart" uri="{C3380CC4-5D6E-409C-BE32-E72D297353CC}">
              <c16:uniqueId val="{00000000-3BB7-4214-A112-DE47C78784BF}"/>
            </c:ext>
          </c:extLst>
        </c:ser>
        <c:dLbls>
          <c:showLegendKey val="0"/>
          <c:showVal val="0"/>
          <c:showCatName val="0"/>
          <c:showSerName val="0"/>
          <c:showPercent val="0"/>
          <c:showBubbleSize val="0"/>
        </c:dLbls>
        <c:axId val="552652384"/>
        <c:axId val="552625488"/>
      </c:scatterChart>
      <c:valAx>
        <c:axId val="552652384"/>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baseline="0"/>
                  <a:t>Zscore:  Unstandardized Predicted Value</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00000" sourceLinked="1"/>
        <c:majorTickMark val="none"/>
        <c:minorTickMark val="none"/>
        <c:tickLblPos val="nextTo"/>
        <c:crossAx val="552625488"/>
        <c:crosses val="autoZero"/>
        <c:crossBetween val="midCat"/>
      </c:valAx>
      <c:valAx>
        <c:axId val="552625488"/>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baseline="0"/>
                  <a:t>Zscore:  Unstandardized Residual</a:t>
                </a:r>
                <a:endParaRPr lang="en-US"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00000" sourceLinked="1"/>
        <c:majorTickMark val="none"/>
        <c:minorTickMark val="none"/>
        <c:tickLblPos val="nextTo"/>
        <c:crossAx val="5526523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baseline="0" dirty="0"/>
              <a:t>Scatter Plot of Post-Traumatic </a:t>
            </a:r>
            <a:r>
              <a:rPr lang="en-US" b="1" baseline="0" dirty="0" err="1"/>
              <a:t>Stree</a:t>
            </a:r>
            <a:r>
              <a:rPr lang="en-US" b="1" baseline="0" dirty="0"/>
              <a:t>  by Alcoholic Beverages Consumed</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Pt>
            <c:idx val="1"/>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6-D26F-4A06-9681-C66BEDE74C46}"/>
              </c:ext>
            </c:extLst>
          </c:dPt>
          <c:dPt>
            <c:idx val="2"/>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5-D26F-4A06-9681-C66BEDE74C46}"/>
              </c:ext>
            </c:extLst>
          </c:dPt>
          <c:dPt>
            <c:idx val="11"/>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4-D26F-4A06-9681-C66BEDE74C46}"/>
              </c:ext>
            </c:extLst>
          </c:dPt>
          <c:dPt>
            <c:idx val="14"/>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3-D26F-4A06-9681-C66BEDE74C46}"/>
              </c:ext>
            </c:extLst>
          </c:dPt>
          <c:dPt>
            <c:idx val="17"/>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2-D26F-4A06-9681-C66BEDE74C46}"/>
              </c:ext>
            </c:extLst>
          </c:dPt>
          <c:trendline>
            <c:spPr>
              <a:ln w="19050" cap="rnd">
                <a:solidFill>
                  <a:schemeClr val="accent1"/>
                </a:solidFill>
                <a:prstDash val="sysDot"/>
              </a:ln>
              <a:effectLst/>
            </c:spPr>
            <c:trendlineType val="linear"/>
            <c:dispRSqr val="0"/>
            <c:dispEq val="0"/>
          </c:trendline>
          <c:xVal>
            <c:numLit>
              <c:formatCode>0.00</c:formatCode>
              <c:ptCount val="50"/>
              <c:pt idx="0">
                <c:v>36.200000000000003</c:v>
              </c:pt>
              <c:pt idx="1">
                <c:v>39.700000000000003</c:v>
              </c:pt>
              <c:pt idx="2">
                <c:v>39.5</c:v>
              </c:pt>
              <c:pt idx="3">
                <c:v>18.2</c:v>
              </c:pt>
              <c:pt idx="4">
                <c:v>29.2</c:v>
              </c:pt>
              <c:pt idx="5">
                <c:v>32.5</c:v>
              </c:pt>
              <c:pt idx="6">
                <c:v>13.2</c:v>
              </c:pt>
              <c:pt idx="7">
                <c:v>14.8</c:v>
              </c:pt>
              <c:pt idx="8">
                <c:v>28.6</c:v>
              </c:pt>
              <c:pt idx="9">
                <c:v>30.8</c:v>
              </c:pt>
              <c:pt idx="10">
                <c:v>34.5</c:v>
              </c:pt>
              <c:pt idx="11">
                <c:v>39.700000000000003</c:v>
              </c:pt>
              <c:pt idx="12">
                <c:v>28.3</c:v>
              </c:pt>
              <c:pt idx="13">
                <c:v>34.5</c:v>
              </c:pt>
              <c:pt idx="14">
                <c:v>40.299999999999997</c:v>
              </c:pt>
              <c:pt idx="15">
                <c:v>19.100000000000001</c:v>
              </c:pt>
              <c:pt idx="16">
                <c:v>27.7</c:v>
              </c:pt>
              <c:pt idx="17">
                <c:v>40.799999999999997</c:v>
              </c:pt>
              <c:pt idx="18">
                <c:v>17.7</c:v>
              </c:pt>
              <c:pt idx="19">
                <c:v>22.8</c:v>
              </c:pt>
              <c:pt idx="20">
                <c:v>28.3</c:v>
              </c:pt>
              <c:pt idx="21">
                <c:v>4</c:v>
              </c:pt>
              <c:pt idx="22">
                <c:v>5.2</c:v>
              </c:pt>
              <c:pt idx="23">
                <c:v>11.7</c:v>
              </c:pt>
              <c:pt idx="24">
                <c:v>12.5</c:v>
              </c:pt>
              <c:pt idx="25">
                <c:v>13.7</c:v>
              </c:pt>
              <c:pt idx="26">
                <c:v>15.7</c:v>
              </c:pt>
              <c:pt idx="27">
                <c:v>17.399999999999999</c:v>
              </c:pt>
              <c:pt idx="28">
                <c:v>18.899999999999999</c:v>
              </c:pt>
              <c:pt idx="29">
                <c:v>20</c:v>
              </c:pt>
              <c:pt idx="30">
                <c:v>32.299999999999997</c:v>
              </c:pt>
              <c:pt idx="31">
                <c:v>3.5</c:v>
              </c:pt>
              <c:pt idx="32">
                <c:v>9.8000000000000007</c:v>
              </c:pt>
              <c:pt idx="33">
                <c:v>14</c:v>
              </c:pt>
              <c:pt idx="34">
                <c:v>18.3</c:v>
              </c:pt>
              <c:pt idx="35">
                <c:v>19.7</c:v>
              </c:pt>
              <c:pt idx="36">
                <c:v>29.8</c:v>
              </c:pt>
              <c:pt idx="37">
                <c:v>9.6999999999999993</c:v>
              </c:pt>
              <c:pt idx="38">
                <c:v>11.1</c:v>
              </c:pt>
              <c:pt idx="39">
                <c:v>32.9</c:v>
              </c:pt>
              <c:pt idx="40">
                <c:v>10.8</c:v>
              </c:pt>
              <c:pt idx="41">
                <c:v>14</c:v>
              </c:pt>
              <c:pt idx="42">
                <c:v>17.5</c:v>
              </c:pt>
              <c:pt idx="43">
                <c:v>12.6</c:v>
              </c:pt>
              <c:pt idx="44">
                <c:v>22.6</c:v>
              </c:pt>
              <c:pt idx="45">
                <c:v>5.2</c:v>
              </c:pt>
              <c:pt idx="46">
                <c:v>9.4</c:v>
              </c:pt>
              <c:pt idx="47">
                <c:v>13.5</c:v>
              </c:pt>
              <c:pt idx="48">
                <c:v>19.100000000000001</c:v>
              </c:pt>
              <c:pt idx="49">
                <c:v>7.4</c:v>
              </c:pt>
            </c:numLit>
          </c:xVal>
          <c:yVal>
            <c:numLit>
              <c:formatCode>0.00</c:formatCode>
              <c:ptCount val="50"/>
              <c:pt idx="0">
                <c:v>10</c:v>
              </c:pt>
              <c:pt idx="1">
                <c:v>10</c:v>
              </c:pt>
              <c:pt idx="2">
                <c:v>10.8</c:v>
              </c:pt>
              <c:pt idx="3">
                <c:v>12.2</c:v>
              </c:pt>
              <c:pt idx="4">
                <c:v>13.1</c:v>
              </c:pt>
              <c:pt idx="5">
                <c:v>14</c:v>
              </c:pt>
              <c:pt idx="6">
                <c:v>15.5</c:v>
              </c:pt>
              <c:pt idx="7">
                <c:v>15.5</c:v>
              </c:pt>
              <c:pt idx="8">
                <c:v>15.2</c:v>
              </c:pt>
              <c:pt idx="9">
                <c:v>15.2</c:v>
              </c:pt>
              <c:pt idx="10">
                <c:v>15.2</c:v>
              </c:pt>
              <c:pt idx="11">
                <c:v>15.5</c:v>
              </c:pt>
              <c:pt idx="12">
                <c:v>16.2</c:v>
              </c:pt>
              <c:pt idx="13">
                <c:v>16.2</c:v>
              </c:pt>
              <c:pt idx="14">
                <c:v>16.2</c:v>
              </c:pt>
              <c:pt idx="15">
                <c:v>17.899999999999999</c:v>
              </c:pt>
              <c:pt idx="16">
                <c:v>18.2</c:v>
              </c:pt>
              <c:pt idx="17">
                <c:v>18.2</c:v>
              </c:pt>
              <c:pt idx="18">
                <c:v>19.100000000000001</c:v>
              </c:pt>
              <c:pt idx="19">
                <c:v>18.8</c:v>
              </c:pt>
              <c:pt idx="20">
                <c:v>19.3</c:v>
              </c:pt>
              <c:pt idx="21">
                <c:v>20.9</c:v>
              </c:pt>
              <c:pt idx="22">
                <c:v>20.9</c:v>
              </c:pt>
              <c:pt idx="23">
                <c:v>20.9</c:v>
              </c:pt>
              <c:pt idx="24">
                <c:v>20.9</c:v>
              </c:pt>
              <c:pt idx="25">
                <c:v>20.9</c:v>
              </c:pt>
              <c:pt idx="26">
                <c:v>20.9</c:v>
              </c:pt>
              <c:pt idx="27">
                <c:v>20.9</c:v>
              </c:pt>
              <c:pt idx="28">
                <c:v>21.1</c:v>
              </c:pt>
              <c:pt idx="29">
                <c:v>21.1</c:v>
              </c:pt>
              <c:pt idx="30">
                <c:v>21.2</c:v>
              </c:pt>
              <c:pt idx="31">
                <c:v>22.3</c:v>
              </c:pt>
              <c:pt idx="32">
                <c:v>22.1</c:v>
              </c:pt>
              <c:pt idx="33">
                <c:v>21.8</c:v>
              </c:pt>
              <c:pt idx="34">
                <c:v>22.2</c:v>
              </c:pt>
              <c:pt idx="35">
                <c:v>22.2</c:v>
              </c:pt>
              <c:pt idx="36">
                <c:v>23.3</c:v>
              </c:pt>
              <c:pt idx="37">
                <c:v>23.9</c:v>
              </c:pt>
              <c:pt idx="38">
                <c:v>24</c:v>
              </c:pt>
              <c:pt idx="39">
                <c:v>24.1</c:v>
              </c:pt>
              <c:pt idx="40">
                <c:v>25.1</c:v>
              </c:pt>
              <c:pt idx="41">
                <c:v>25.1</c:v>
              </c:pt>
              <c:pt idx="42">
                <c:v>25.1</c:v>
              </c:pt>
              <c:pt idx="43">
                <c:v>26.2</c:v>
              </c:pt>
              <c:pt idx="44">
                <c:v>26.3</c:v>
              </c:pt>
              <c:pt idx="45">
                <c:v>28.2</c:v>
              </c:pt>
              <c:pt idx="46">
                <c:v>28.2</c:v>
              </c:pt>
              <c:pt idx="47">
                <c:v>28.4</c:v>
              </c:pt>
              <c:pt idx="48">
                <c:v>28.2</c:v>
              </c:pt>
              <c:pt idx="49">
                <c:v>29.5</c:v>
              </c:pt>
            </c:numLit>
          </c:yVal>
          <c:smooth val="0"/>
          <c:extLst>
            <c:ext xmlns:c16="http://schemas.microsoft.com/office/drawing/2014/chart" uri="{C3380CC4-5D6E-409C-BE32-E72D297353CC}">
              <c16:uniqueId val="{00000001-D26F-4A06-9681-C66BEDE74C46}"/>
            </c:ext>
          </c:extLst>
        </c:ser>
        <c:dLbls>
          <c:showLegendKey val="0"/>
          <c:showVal val="0"/>
          <c:showCatName val="0"/>
          <c:showSerName val="0"/>
          <c:showPercent val="0"/>
          <c:showBubbleSize val="0"/>
        </c:dLbls>
        <c:axId val="541954592"/>
        <c:axId val="541954264"/>
      </c:scatterChart>
      <c:valAx>
        <c:axId val="54195459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baseline="0" dirty="0"/>
                  <a:t>Alcohol</a:t>
                </a:r>
                <a:endParaRPr lang="en-US" b="1" dirty="0"/>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954264"/>
        <c:crosses val="autoZero"/>
        <c:crossBetween val="midCat"/>
      </c:valAx>
      <c:valAx>
        <c:axId val="541954264"/>
        <c:scaling>
          <c:orientation val="minMax"/>
          <c:max val="30"/>
          <c:min val="10"/>
        </c:scaling>
        <c:delete val="0"/>
        <c:axPos val="l"/>
        <c:majorGridlines>
          <c:spPr>
            <a:ln w="9525" cap="flat" cmpd="sng" algn="ctr">
              <a:solidFill>
                <a:schemeClr val="tx1">
                  <a:lumMod val="15000"/>
                  <a:lumOff val="85000"/>
                </a:schemeClr>
              </a:solidFill>
              <a:prstDash val="sysDash"/>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baseline="0" dirty="0"/>
                  <a:t>PTS</a:t>
                </a:r>
                <a:endParaRPr lang="en-US" b="1"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9545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0T13:01:23.389"/>
    </inkml:context>
    <inkml:brush xml:id="br0">
      <inkml:brushProperty name="width" value="0.2" units="cm"/>
      <inkml:brushProperty name="height" value="0.2" units="cm"/>
    </inkml:brush>
  </inkml:definitions>
  <inkml:trace contextRef="#ctx0" brushRef="#br0">794 33 24575,'-62'-13'0,"-331"-3"0,346 15 0,27-1 0,0 2 0,0 0 0,1 1 0,-37 7 0,51-6 0,-1 0 0,1 1 0,0-1 0,1 1 0,-1 0 0,0 0 0,1 0 0,0 1 0,-1 0 0,1 0 0,-5 6 0,-4 7 0,-19 31 0,7-9 0,21-33 0,1 0 0,0 0 0,0 1 0,1 0 0,-1-1 0,1 1 0,1 0 0,-1 0 0,1 0 0,0 0 0,1 14 0,0-5 0,1 0 0,1 1 0,1-1 0,5 17 0,-5-23 0,1 0 0,0 0 0,1-1 0,0 0 0,1 0 0,0 0 0,0-1 0,1 0 0,0 0 0,0 0 0,13 9 0,0-1 0,1-1 0,0-1 0,37 18 0,1-2 0,1-3 0,2-2 0,1-3 0,0-3 0,73 12 0,52-5 0,2-9 0,265-8 0,63-38 0,221 16 0,-479 15 0,2222-2 0,-2459-1 0,0-1 0,-1-1 0,33-8 0,-42 8 0,1 0 0,-1-2 0,0 1 0,0-1 0,-1-1 0,1-1 0,-1 0 0,-1 0 0,1-1 0,-1 0 0,-1-1 0,1 0 0,12-17 0,-14 15 0,6-6 0,-1-2 0,-1 0 0,14-25 0,-24 38 0,-1 1 0,1-1 0,-1 0 0,0 1 0,-1-1 0,1 0 0,-1 0 0,-1 0 0,1 0 0,-1 0 0,0 0 0,0 0 0,0 0 0,-1-1 0,0 1 0,0 1 0,-4-11 0,0 9 0,0-1 0,0 1 0,-1 0 0,0 0 0,0 0 0,-11-8 0,5 4 0,-1 0 0,0 1 0,-1 1 0,0 0 0,-1 0 0,-23-8 0,-15-10 0,51 26 0,-8-6 0,-1 1 0,-1 0 0,1 1 0,-1 0 0,0 0 0,0 1 0,0 1 0,-23-3 0,-177-21 0,106 11 0,-22 0 0,76 10 0,24 2 0,-36 0 0,-17-2 0,0-1 0,-58-1 0,-14 1 0,-911 8 0,560-2 0,377-6 0,-1-1 0,-778 9 0,819-8 0,-1-1 0,-629 9 0,676 6 171,23-3-1707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0T13:01:43.251"/>
    </inkml:context>
    <inkml:brush xml:id="br0">
      <inkml:brushProperty name="width" value="0.2" units="cm"/>
      <inkml:brushProperty name="height" value="0.2" units="cm"/>
    </inkml:brush>
  </inkml:definitions>
  <inkml:trace contextRef="#ctx0" brushRef="#br0">1309 15 24575,'0'-1'0,"-1"0"0,1 0 0,0 1 0,-1-1 0,1 0 0,-1 1 0,1-1 0,-1 1 0,1-1 0,-1 1 0,1-1 0,-1 1 0,0-1 0,1 1 0,-1-1 0,1 1 0,-1 0 0,0-1 0,0 1 0,1 0 0,-1 0 0,0-1 0,0 1 0,1 0 0,-1 0 0,0 0 0,-1 0 0,-26-2 0,24 2 0,-238-1 0,184 5 0,-1 2 0,-63 15 0,87-15 0,0-1 0,0-2 0,-50-3 0,55-1 0,-1 2 0,0 0 0,0 2 0,-59 14 0,31 2 0,1 4 0,-90 46 0,141-64 0,-1 1 0,1-1 0,0 1 0,0 1 0,0-1 0,1 1 0,0 0 0,1 1 0,-1-1 0,1 1 0,1 0 0,0 1 0,0-1 0,0 1 0,1-1 0,0 1 0,-2 15 0,1 0 0,0-1 0,2 2 0,1-1 0,0 0 0,6 40 0,-3-52 0,0 0 0,0 0 0,2 0 0,-1-1 0,1 1 0,1-1 0,0 0 0,1 0 0,0-1 0,14 19 0,-9-16 0,0-1 0,1 0 0,1-1 0,0-1 0,0 0 0,1 0 0,16 7 0,2-1 0,0-1 0,52 15 0,65 11 0,-111-32 0,128 23 0,-112-23 0,47 13 0,-50-15 0,70 0 0,-44-8 0,0-3 0,0-4 0,112-25 0,-82 13 0,-63 13 0,71-22 0,-106 25 0,-1 0 0,0 0 0,0-1 0,0 0 0,0 0 0,6-7 0,-8 7 0,0 0 0,0 0 0,1 1 0,-1 0 0,1 0 0,0 0 0,0 1 0,1 0 0,8-2 0,-5 3 0,28-6 0,59-20 0,-85 23 0,0 0 0,0-1 0,-1-1 0,0 0 0,0-1 0,-1 0 0,0-1 0,11-12 0,-5 4 0,0-1 0,-2-1 0,0-1 0,-1 0 0,-1-1 0,-2 0 0,1-1 0,9-29 0,-18 41 0,-1 0 0,0 0 0,-1-1 0,0 1 0,0 0 0,-1 0 0,-1-1 0,1 1 0,-2 0 0,0 0 0,0 0 0,0 0 0,-1 0 0,-1 0 0,0 1 0,0 0 0,-1-1 0,0 2 0,-8-12 0,2 7 0,-2-1 0,1 1 0,-2 1 0,1 1 0,-2 0 0,1 0 0,-2 2 0,1 0 0,-24-10 0,-2 2 0,-1 3 0,-1 1 0,0 2 0,0 2 0,-75-7 0,-227 11 0,204 7 0,98-2-1365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0T13:52:46.529"/>
    </inkml:context>
    <inkml:brush xml:id="br0">
      <inkml:brushProperty name="width" value="0.05" units="cm"/>
      <inkml:brushProperty name="height" value="0.05" units="cm"/>
      <inkml:brushProperty name="color" value="#E71224"/>
    </inkml:brush>
  </inkml:definitions>
  <inkml:trace contextRef="#ctx0" brushRef="#br0">1150 214 24575,'-34'3'0,"0"1"0,0 2 0,1 1 0,0 2 0,-35 13 0,-15 4 0,21-9 0,-117 36 0,134-37 0,-82 41 0,67-20 0,0 2 0,3 3 0,-54 52 0,97-82 0,0 1 0,1 1 0,-19 24 0,27-29 0,-1-1 0,1 1 0,0 0 0,1 1 0,0-1 0,1 1 0,0 0 0,-2 13 0,-2 18 0,-3 82 0,11-104 0,0 0 0,1 0 0,0-1 0,2 1 0,0 0 0,12 28 0,8 6 0,3-1 0,46 67 0,-10-19 0,-39-60 0,2-2 0,1-1 0,38 40 0,-41-53 0,0-1 0,2-1 0,0-2 0,1 0 0,33 17 0,-45-29 0,0-2 0,1 0 0,0 0 0,0-2 0,0 0 0,1 0 0,21 0 0,121-1 0,-97-4 0,-37-1 0,1-1 0,-1-2 0,0 0 0,-1-1 0,40-16 0,34-9 0,-63 21 0,-20 6 0,-1 0 0,1 1 0,26-3 0,-8 3 0,40-8 0,-43 5 0,57-3 0,121 11 0,109-3 0,-279-1 0,1-2 0,0-1 0,53-15 0,-85 18 0,-1 1 0,0-2 0,1 1 0,-1-1 0,0 0 0,0 0 0,-1-1 0,1 1 0,-1-1 0,0 0 0,0-1 0,0 1 0,0-1 0,-1 0 0,0-1 0,7-9 0,43-82-2261,-5-1 0,42-117-1,-80 177 2941,-1 0-1,-1 0 0,-3-1 1,3-53-1,-7 28 1018,-13-121 0,5 150-1696,0 1 0,-3 0 0,0 1 0,-2 0 0,-2 1 0,-1 0 0,-27-46 0,18 42 0,-1 1 0,-2 1 0,-1 1 0,-2 1 0,-56-48 0,65 64 0,-1 1 0,-1 2 0,0 0 0,-1 1 0,0 1 0,0 1 0,-1 1 0,-50-10 0,23 9 0,0 3 0,-1 2 0,-71 3 0,5-3 0,88 2 0,0 1 0,0 1 0,-1 2 0,-48 8 0,53-3 0,1 1 0,0 1 0,0 1 0,1 1 0,-36 22 0,-95 53 0,110-61-1365,37-20-5461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0T13:52:51.627"/>
    </inkml:context>
    <inkml:brush xml:id="br0">
      <inkml:brushProperty name="width" value="0.05" units="cm"/>
      <inkml:brushProperty name="height" value="0.05" units="cm"/>
      <inkml:brushProperty name="color" value="#E71224"/>
    </inkml:brush>
  </inkml:definitions>
  <inkml:trace contextRef="#ctx0" brushRef="#br0">1365 0 24575,'-28'2'0,"-1"1"0,-52 12 0,45-7 0,-552 144 0,572-147 0,-219 70 0,193-59 0,1 2 0,1 1 0,-57 39 0,87-51 0,0 1 0,1 0 0,0 1 0,0 0 0,1 0 0,0 1 0,0 0 0,1 0 0,1 1 0,0 0 0,-8 19 0,8-12 0,0 0 0,1 0 0,2 0 0,-1 1 0,2-1 0,1 1 0,0 21 0,2-11 0,0 0 0,7 31 0,-6-49 0,1-1 0,0 1 0,1-1 0,0 0 0,0 0 0,1 0 0,1 0 0,11 15 0,0-3 0,0-2 0,1 0 0,1-1 0,1-1 0,23 17 0,2-3 0,2-3 0,1-1 0,71 29 0,-59-32 0,53 19 0,-96-39 0,1 0 0,0-2 0,0 0 0,34 1 0,1016-6 0,-1045 0 0,0-1 0,1-1 0,-2-2 0,1 0 0,35-14 0,-16 5 0,-16 7 0,24-8 0,0-3 0,55-27 0,-96 40 0,-1 0 0,0 0 0,-1 0 0,1-1 0,-1 0 0,-1-1 0,1 1 0,-1-1 0,0 0 0,-1-1 0,0 0 0,-1 0 0,1 0 0,-2 0 0,1 0 0,3-20 0,0-2 0,-2-1 0,-1 0 0,-2-63 0,-2 73 0,1 3 0,-1 1 0,-1-1 0,-1 1 0,0 0 0,-2-1 0,-7-25 0,-1 14 0,3 5 0,-1 0 0,-19-32 0,20 40 0,-84-123 0,81 125 0,0 1 0,-1 1 0,0 0 0,-1 1 0,0 0 0,-1 1 0,-19-10 0,-157-72 0,176 87 0,0 2 0,0 0 0,-25-4 0,-12-3 0,28 6 0,-1 1 0,0 2 0,0 0 0,1 2 0,-1 0 0,0 2 0,0 0 0,0 2 0,-31 9 0,26-8-17,-1-1 1,0-1-1,0-2 0,-33-3 0,11 1-1264,36 1-5545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0T14:16:55.178"/>
    </inkml:context>
    <inkml:brush xml:id="br0">
      <inkml:brushProperty name="width" value="0.05" units="cm"/>
      <inkml:brushProperty name="height" value="0.05" units="cm"/>
      <inkml:brushProperty name="color" value="#E71224"/>
    </inkml:brush>
  </inkml:definitions>
  <inkml:trace contextRef="#ctx0" brushRef="#br0">433 146 24575,'-1'0'0,"-1"1"0,1 0 0,0 0 0,0 0 0,-1 0 0,1 1 0,0-1 0,0 0 0,0 0 0,1 1 0,-1-1 0,0 0 0,0 1 0,1-1 0,-1 1 0,0 1 0,-2 3 0,-13 29 0,0 1 0,3 0 0,1 1 0,1 0 0,3 1 0,1 0 0,-3 41 0,5 277 0,8-217 0,-3-125 0,-19 754 0,13-690 0,2-20 0,-2 1 0,-18 76 0,-35 55 0,29-99 0,-26 59 0,16-47 0,26-60 0,2 0 0,-6 44 0,17-78 0,-10 46 0,-5 102 0,15-101 0,4 223 0,0-243 0,1 1 0,2-2 0,2 1 0,1-1 0,22 55 0,77 113 0,-83-163 0,1-1 0,2-2 0,39 42 0,-41-55 0,1-2 0,1 0 0,60 34 0,-59-38 0,-14-10 0,0-1 0,0-1 0,1 0 0,21 4 0,-7-1 0,-7-4 0,0 0 0,1-2 0,44 2 0,-40-4 0,1 1 0,29 7 0,-58-9 0,17 4 0,1-1 0,22 2 0,-34-5 0,0 0 0,1 0 0,-1-1 0,0 0 0,1 0 0,-1-1 0,0 1 0,0-1 0,11-6 0,56-32 0,-2-2 0,-1-4 0,97-84 0,-153 117 0,0-1 0,0 0 0,-1-1 0,-1-1 0,11-18 0,-6 8 0,-10 15 0,0 0 0,0 0 0,-1-1 0,7-19 0,-11 25 0,9-26 0,-1-1 0,-1 0 0,-2 0 0,5-59 0,-12 46 0,-1 1 0,-3 0 0,-2-1 0,-1 2 0,-22-68 0,-49-121 0,5 17 0,34 95 0,-28-100 0,58 180 0,1 0 0,2-1 0,0-65 0,19-281 0,-10 178 0,-2 22 0,2 166 0,1 0 0,1 1 0,1 0 0,2 0 0,14-33 0,-11 29 0,28-53 0,3-9 0,-38 76 0,0 0 0,-1 0 0,-1-1 0,0 1 0,0 0 0,0-18 0,-2-6 0,-1 0 0,-2 0 0,-2 0 0,-1 0 0,-14-47 0,9 43 0,-7-42 0,5 19 0,-3-23 0,11 51 0,-2 0 0,-13-40 0,16 61 0,-1 1 0,0-1 0,-1 1 0,0 0 0,-1 0 0,0 0 0,-1 1 0,0 0 0,-1 1 0,0 0 0,-1 0 0,0 1 0,-19-13 0,-12-3 0,-1 2 0,-69-27 0,87 41 0,-1 1 0,0 2 0,0 0 0,-1 2 0,1 1 0,-38 0 0,53 3 0,-1 0 0,1 1 0,0 0 0,0 1 0,-1 0 0,1 1 0,-12 5 0,19-7 0,-1 1 0,1 0 0,-1 0 0,1 0 0,0 0 0,0 1 0,0-1 0,0 1 0,0 0 0,0 0 0,1 0 0,-1 0 0,1 1 0,0-1 0,0 0 0,0 1 0,1 0 0,-1-1 0,1 1 0,0 0 0,0 0 0,-1 5 0,1 3-1365,1-1-5461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0T14:17:00.082"/>
    </inkml:context>
    <inkml:brush xml:id="br0">
      <inkml:brushProperty name="width" value="0.05" units="cm"/>
      <inkml:brushProperty name="height" value="0.05" units="cm"/>
      <inkml:brushProperty name="color" value="#E71224"/>
    </inkml:brush>
  </inkml:definitions>
  <inkml:trace contextRef="#ctx0" brushRef="#br0">1605 105 24575,'-8'-5'0,"1"0"0,0 0 0,-13-12 0,14 12 0,0-1 0,0 1 0,-1 0 0,-13-7 0,2 4 0,-2 1 0,1 1 0,-1 1 0,0 0 0,0 2 0,-28-2 0,-127 5 0,116 2 0,-54 6 0,-151 31 0,53-6 0,130-25 0,39-5 0,0 3 0,-46 11 0,78-14 0,0 2 0,1-1 0,-1 2 0,1-1 0,0 1 0,-14 11 0,-20 13 0,34-24 0,-1 0 0,2 1 0,-1 0 0,1 0 0,0 1 0,0 0 0,1 0 0,0 1 0,0 0 0,-7 14 0,6-8 0,1 0 0,1 0 0,0 1 0,1 0 0,1 0 0,-3 23 0,-2 35 0,4 0 0,3 0 0,3 0 0,3 0 0,21 110 0,207 831 0,-75-570 0,-71-218 0,93 291 0,-121-348 0,-30-88 0,36 113 0,-51-149 0,-2 1 0,5 59 0,-3 355 0,-14-339 0,0-86 0,-2-1 0,-1 1 0,-15 57 0,-40 100 0,17-66 0,36-96 0,0 0 0,2 0 0,2 0 0,1 0 0,3 44 0,0-7 0,0-40 0,0-1 0,3 0 0,0 0 0,1-1 0,18 45 0,-9-37 0,28 50 0,1-1 0,-7-10 0,10 23 0,-28-57 0,1-2 0,32 44 0,3 7 0,-31-45 0,3-1 0,38 48 0,-56-79 0,1 0 0,1 0 0,-1-1 0,2-1 0,0 0 0,0 0 0,0-1 0,1 0 0,0-2 0,1 1 0,27 8 0,-3-4 0,0-2 0,0-2 0,1-2 0,-1-1 0,1-2 0,0-1 0,42-6 0,-59 1 0,0-1 0,-1-1 0,1-1 0,-1-1 0,0-1 0,-1-1 0,28-18 0,124-98 0,-171 125 0,143-124 0,166-188 0,-233 222 0,-46 54 0,0 0 0,50-42 0,-47 51 0,6-4 0,44-48 0,-73 69 0,-1-2 0,0 1 0,-1-1 0,0 0 0,-1-1 0,-1 0 0,0 0 0,7-23 0,-5 3 0,-2-1 0,-1 0 0,-2 0 0,0-39 0,-4 3 0,-11-75 0,1 77 0,-4 1 0,-2 0 0,-47-123 0,-108-187 0,73 171 0,-180-436 0,112 297 0,-2-5 0,92 183 0,-7-20 0,64 140 0,-23-100 0,31 81 0,4 0 0,2-87 0,4-436 0,2 292 0,0 273 0,2 0 0,8-39 0,-6 38 0,0 0 0,0-31 0,-4 39 0,-2 0 0,0 0 0,-1 0 0,-5-22 0,4 31 0,0 0 0,0-1 0,-1 1 0,0 1 0,-1-1 0,0 1 0,0-1 0,-1 1 0,-9-10 0,-6-7 0,2-2 0,-29-50 0,43 68 0,-28-49-1365,27 48-5461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54B62-2437-4B26-BF66-F915CB2F83F7}" type="datetimeFigureOut">
              <a:rPr lang="en-US" smtClean="0"/>
              <a:t>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E476C-A8D1-4FBE-B5CE-5D7E7AE0241D}" type="slidenum">
              <a:rPr lang="en-US" smtClean="0"/>
              <a:t>‹#›</a:t>
            </a:fld>
            <a:endParaRPr lang="en-US"/>
          </a:p>
        </p:txBody>
      </p:sp>
    </p:spTree>
    <p:extLst>
      <p:ext uri="{BB962C8B-B14F-4D97-AF65-F5344CB8AC3E}">
        <p14:creationId xmlns:p14="http://schemas.microsoft.com/office/powerpoint/2010/main" val="87821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E476C-A8D1-4FBE-B5CE-5D7E7AE0241D}" type="slidenum">
              <a:rPr lang="en-US" smtClean="0"/>
              <a:t>3</a:t>
            </a:fld>
            <a:endParaRPr lang="en-US"/>
          </a:p>
        </p:txBody>
      </p:sp>
    </p:spTree>
    <p:extLst>
      <p:ext uri="{BB962C8B-B14F-4D97-AF65-F5344CB8AC3E}">
        <p14:creationId xmlns:p14="http://schemas.microsoft.com/office/powerpoint/2010/main" val="3552249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492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55467" indent="-855467"/>
            <a:r>
              <a:rPr lang="en-US" sz="1400" dirty="0"/>
              <a:t>Three primary types of violations common in our research</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8011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E476C-A8D1-4FBE-B5CE-5D7E7AE0241D}" type="slidenum">
              <a:rPr lang="en-US" smtClean="0"/>
              <a:t>46</a:t>
            </a:fld>
            <a:endParaRPr lang="en-US"/>
          </a:p>
        </p:txBody>
      </p:sp>
    </p:spTree>
    <p:extLst>
      <p:ext uri="{BB962C8B-B14F-4D97-AF65-F5344CB8AC3E}">
        <p14:creationId xmlns:p14="http://schemas.microsoft.com/office/powerpoint/2010/main" val="3457101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This is VERY common when testing model diagnostics oftentimes you DO NOT want to reject the null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274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Errors should not be related to any grouping factor</a:t>
            </a:r>
          </a:p>
        </p:txBody>
      </p:sp>
      <p:sp>
        <p:nvSpPr>
          <p:cNvPr id="4" name="Slide Number Placeholder 3"/>
          <p:cNvSpPr>
            <a:spLocks noGrp="1"/>
          </p:cNvSpPr>
          <p:nvPr>
            <p:ph type="sldNum" sz="quarter" idx="5"/>
          </p:nvPr>
        </p:nvSpPr>
        <p:spPr/>
        <p:txBody>
          <a:bodyPr/>
          <a:lstStyle/>
          <a:p>
            <a:fld id="{DB8E476C-A8D1-4FBE-B5CE-5D7E7AE0241D}" type="slidenum">
              <a:rPr lang="en-US" smtClean="0"/>
              <a:t>49</a:t>
            </a:fld>
            <a:endParaRPr lang="en-US"/>
          </a:p>
        </p:txBody>
      </p:sp>
    </p:spTree>
    <p:extLst>
      <p:ext uri="{BB962C8B-B14F-4D97-AF65-F5344CB8AC3E}">
        <p14:creationId xmlns:p14="http://schemas.microsoft.com/office/powerpoint/2010/main" val="3723746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213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3EC470-3195-4084-9C7D-116AB2D6F9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35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or may be "unusual" combinations of predictor values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864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The red point in B is not an extreme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value, so it does not have high leverage. </a:t>
            </a:r>
          </a:p>
          <a:p>
            <a:r>
              <a:rPr lang="en-US" b="0" i="0" dirty="0">
                <a:solidFill>
                  <a:srgbClr val="000000"/>
                </a:solidFill>
                <a:effectLst/>
                <a:latin typeface="times new roman" panose="02020603050405020304" pitchFamily="18" charset="0"/>
              </a:rPr>
              <a:t>Is the red data point influential? An easy way to determine if the data point is influential is to find the best fitting line twice — once with the red data point included and once with the red data point excluded.  Then note any glaring differences or inconsistencies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623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decreased slightly, but the relationship between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would still be deemed strong.</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which is used in calculating our confidence interval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larger when the red data point is included, thereby increasing the width of our confidence interval. You may recall that 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depends on the mean squared error </a:t>
            </a:r>
            <a:r>
              <a:rPr lang="en-US" b="0" i="1" dirty="0">
                <a:solidFill>
                  <a:srgbClr val="000000"/>
                </a:solidFill>
                <a:effectLst/>
                <a:latin typeface="times new roman" panose="02020603050405020304" pitchFamily="18" charset="0"/>
              </a:rPr>
              <a:t>MSE</a:t>
            </a:r>
            <a:r>
              <a:rPr lang="en-US" b="0" i="0" dirty="0">
                <a:solidFill>
                  <a:srgbClr val="000000"/>
                </a:solidFill>
                <a:effectLst/>
                <a:latin typeface="times new roman" panose="02020603050405020304" pitchFamily="18" charset="0"/>
              </a:rPr>
              <a:t>, which quantifies the difference between the observed and predicted responses. It is because the red data point is an outlier — in the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direction — that 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increases, not because the data point is influential in any way.</a:t>
            </a:r>
          </a:p>
          <a:p>
            <a:pPr algn="l">
              <a:buFont typeface="Arial" panose="020B0604020202020204" pitchFamily="34" charset="0"/>
              <a:buNone/>
            </a:pPr>
            <a:r>
              <a:rPr lang="en-US" b="0" i="0" dirty="0">
                <a:solidFill>
                  <a:srgbClr val="000000"/>
                </a:solidFill>
                <a:effectLst/>
                <a:latin typeface="times new roman" panose="02020603050405020304" pitchFamily="18" charset="0"/>
              </a:rPr>
              <a:t>In each case, the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-value for testing </a:t>
            </a:r>
            <a:r>
              <a:rPr lang="en-US" b="0" i="1" dirty="0">
                <a:solidFill>
                  <a:srgbClr val="000000"/>
                </a:solidFill>
                <a:effectLst/>
                <a:latin typeface="times new roman" panose="02020603050405020304" pitchFamily="18" charset="0"/>
              </a:rPr>
              <a:t>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0 is less than 0.001. In either case, we can conclude that there is sufficient evidence at the 0.05 level to conclude that, in the population,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related to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2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6000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hardly changed at all, increasing only slightly from 97.3% to 97.7%. In either case, the relationship between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deemed strong.</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about the same in each case — 0.172 when the red data point is included, and 0.200 when the red data point is excluded. Therefore, the width of the confidence intervals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would largely remain unaffected by the existence of the red data point. You might take note that this is because the data point is </a:t>
            </a:r>
            <a:r>
              <a:rPr lang="en-US" b="0" i="1" dirty="0">
                <a:solidFill>
                  <a:srgbClr val="000000"/>
                </a:solidFill>
                <a:effectLst/>
                <a:latin typeface="times new roman" panose="02020603050405020304" pitchFamily="18" charset="0"/>
              </a:rPr>
              <a:t>not</a:t>
            </a:r>
            <a:r>
              <a:rPr lang="en-US" b="0" i="0" dirty="0">
                <a:solidFill>
                  <a:srgbClr val="000000"/>
                </a:solidFill>
                <a:effectLst/>
                <a:latin typeface="times new roman" panose="02020603050405020304" pitchFamily="18" charset="0"/>
              </a:rPr>
              <a:t> an outlier heavily impacting </a:t>
            </a:r>
            <a:r>
              <a:rPr lang="en-US" b="0" i="1" dirty="0">
                <a:solidFill>
                  <a:srgbClr val="000000"/>
                </a:solidFill>
                <a:effectLst/>
                <a:latin typeface="times new roman" panose="02020603050405020304" pitchFamily="18" charset="0"/>
              </a:rPr>
              <a:t>MSE</a:t>
            </a:r>
            <a:r>
              <a:rPr lang="en-US" b="0" i="0" dirty="0">
                <a:solidFill>
                  <a:srgbClr val="000000"/>
                </a:solidFill>
                <a:effectLst/>
                <a:latin typeface="times new roman" panose="02020603050405020304" pitchFamily="18" charset="0"/>
              </a:rPr>
              <a:t>.</a:t>
            </a:r>
          </a:p>
          <a:p>
            <a:pPr algn="l">
              <a:buFont typeface="Arial" panose="020B0604020202020204" pitchFamily="34" charset="0"/>
              <a:buNone/>
            </a:pPr>
            <a:r>
              <a:rPr lang="en-US" b="0" i="0" dirty="0">
                <a:solidFill>
                  <a:srgbClr val="000000"/>
                </a:solidFill>
                <a:effectLst/>
                <a:latin typeface="times new roman" panose="02020603050405020304" pitchFamily="18" charset="0"/>
              </a:rPr>
              <a:t>In each case, the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-value for testing </a:t>
            </a:r>
            <a:r>
              <a:rPr lang="en-US" b="0" i="1" dirty="0">
                <a:solidFill>
                  <a:srgbClr val="000000"/>
                </a:solidFill>
                <a:effectLst/>
                <a:latin typeface="times new roman" panose="02020603050405020304" pitchFamily="18" charset="0"/>
              </a:rPr>
              <a:t>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0 is less than 0.001. In either case, we can conclude that there is sufficient evidence at the 0.05 level to conclude that, in the population,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related to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7834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decreased substantially from 97.32% to 55.19%. </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almost 3.5 times larger when the red data point is included — increasing from 0.200 to 0.686. This increase would have a substantial effect on the width of our confidence interval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endParaRPr lang="en-US" b="0" i="0" dirty="0">
              <a:solidFill>
                <a:srgbClr val="000000"/>
              </a:solidFill>
              <a:effectLst/>
              <a:latin typeface="times new roman" panose="02020603050405020304" pitchFamily="18" charset="0"/>
            </a:endParaRPr>
          </a:p>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t</a:t>
            </a:r>
            <a:r>
              <a:rPr lang="en-US" b="0" i="0" dirty="0">
                <a:solidFill>
                  <a:srgbClr val="000000"/>
                </a:solidFill>
                <a:effectLst/>
                <a:latin typeface="times new roman" panose="02020603050405020304" pitchFamily="18" charset="0"/>
              </a:rPr>
              <a:t>-statistic decreases dramatically from 25.55 to 4.84 but is still statistically significant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297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624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26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386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E476C-A8D1-4FBE-B5CE-5D7E7AE0241D}" type="slidenum">
              <a:rPr lang="en-US" smtClean="0"/>
              <a:t>17</a:t>
            </a:fld>
            <a:endParaRPr lang="en-US"/>
          </a:p>
        </p:txBody>
      </p:sp>
    </p:spTree>
    <p:extLst>
      <p:ext uri="{BB962C8B-B14F-4D97-AF65-F5344CB8AC3E}">
        <p14:creationId xmlns:p14="http://schemas.microsoft.com/office/powerpoint/2010/main" val="3671490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0" dirty="0"/>
              <a:t>The denominator corrects for the shared effort to get the unique contribution – this way, </a:t>
            </a:r>
            <a:r>
              <a:rPr lang="en-US" dirty="0"/>
              <a:t>each predictor only gets credit for </a:t>
            </a:r>
            <a:r>
              <a:rPr lang="en-US" b="0" dirty="0"/>
              <a:t>its unique effect.</a:t>
            </a:r>
          </a:p>
        </p:txBody>
      </p:sp>
      <p:sp>
        <p:nvSpPr>
          <p:cNvPr id="4" name="Slide Number Placeholder 3"/>
          <p:cNvSpPr>
            <a:spLocks noGrp="1"/>
          </p:cNvSpPr>
          <p:nvPr>
            <p:ph type="sldNum" sz="quarter" idx="5"/>
          </p:nvPr>
        </p:nvSpPr>
        <p:spPr/>
        <p:txBody>
          <a:bodyPr/>
          <a:lstStyle/>
          <a:p>
            <a:fld id="{DB8E476C-A8D1-4FBE-B5CE-5D7E7AE0241D}" type="slidenum">
              <a:rPr lang="en-US" smtClean="0"/>
              <a:t>23</a:t>
            </a:fld>
            <a:endParaRPr lang="en-US"/>
          </a:p>
        </p:txBody>
      </p:sp>
    </p:spTree>
    <p:extLst>
      <p:ext uri="{BB962C8B-B14F-4D97-AF65-F5344CB8AC3E}">
        <p14:creationId xmlns:p14="http://schemas.microsoft.com/office/powerpoint/2010/main" val="276794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E476C-A8D1-4FBE-B5CE-5D7E7AE0241D}" type="slidenum">
              <a:rPr lang="en-US" smtClean="0"/>
              <a:t>24</a:t>
            </a:fld>
            <a:endParaRPr lang="en-US"/>
          </a:p>
        </p:txBody>
      </p:sp>
    </p:spTree>
    <p:extLst>
      <p:ext uri="{BB962C8B-B14F-4D97-AF65-F5344CB8AC3E}">
        <p14:creationId xmlns:p14="http://schemas.microsoft.com/office/powerpoint/2010/main" val="629994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222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E476C-A8D1-4FBE-B5CE-5D7E7AE0241D}" type="slidenum">
              <a:rPr lang="en-US" smtClean="0"/>
              <a:t>30</a:t>
            </a:fld>
            <a:endParaRPr lang="en-US"/>
          </a:p>
        </p:txBody>
      </p:sp>
    </p:spTree>
    <p:extLst>
      <p:ext uri="{BB962C8B-B14F-4D97-AF65-F5344CB8AC3E}">
        <p14:creationId xmlns:p14="http://schemas.microsoft.com/office/powerpoint/2010/main" val="330607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E476C-A8D1-4FBE-B5CE-5D7E7AE0241D}" type="slidenum">
              <a:rPr lang="en-US" smtClean="0"/>
              <a:t>31</a:t>
            </a:fld>
            <a:endParaRPr lang="en-US"/>
          </a:p>
        </p:txBody>
      </p:sp>
    </p:spTree>
    <p:extLst>
      <p:ext uri="{BB962C8B-B14F-4D97-AF65-F5344CB8AC3E}">
        <p14:creationId xmlns:p14="http://schemas.microsoft.com/office/powerpoint/2010/main" val="395359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response is not a function of linear trend plus error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146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A907-B6DE-845B-6F3C-CFCD7DC28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D1DD95-65B4-244E-0B06-B425F2FE0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AA656-E7E0-E77F-21E5-7BCC020B9C1D}"/>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5" name="Footer Placeholder 4">
            <a:extLst>
              <a:ext uri="{FF2B5EF4-FFF2-40B4-BE49-F238E27FC236}">
                <a16:creationId xmlns:a16="http://schemas.microsoft.com/office/drawing/2014/main" id="{84CF7E8B-3425-A9DF-356D-C484407B8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08CF8-100D-50B9-7370-823179FE5E6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94373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1E7A-D799-99E6-E0A4-18F792AE9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E9DCD9-EB7D-BB01-479C-391BA41EA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3F55E-4CDD-FC2A-ACBD-95815F274749}"/>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5" name="Footer Placeholder 4">
            <a:extLst>
              <a:ext uri="{FF2B5EF4-FFF2-40B4-BE49-F238E27FC236}">
                <a16:creationId xmlns:a16="http://schemas.microsoft.com/office/drawing/2014/main" id="{50CA7368-6B6B-42C6-757C-3D9E924C5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ECA3C-139B-C447-855A-882D10E736F7}"/>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35893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D9A0C-BE9B-DB44-72D6-2D1E7ECAC7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29F9C-C5CD-6F83-8E0A-9089635CD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29043-81D5-CA49-AD8E-FDB6BC28DC56}"/>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5" name="Footer Placeholder 4">
            <a:extLst>
              <a:ext uri="{FF2B5EF4-FFF2-40B4-BE49-F238E27FC236}">
                <a16:creationId xmlns:a16="http://schemas.microsoft.com/office/drawing/2014/main" id="{CDE68036-D7DB-2588-E735-753A110AF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7B0A3-97DD-F1C2-9CD7-08318C496A3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618522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367-AC30-8923-643E-4E34909D6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CD009-766E-FD05-B372-A8DBED4B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E63FB-88CE-6DF8-EA5D-9751DDBE2D33}"/>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5" name="Footer Placeholder 4">
            <a:extLst>
              <a:ext uri="{FF2B5EF4-FFF2-40B4-BE49-F238E27FC236}">
                <a16:creationId xmlns:a16="http://schemas.microsoft.com/office/drawing/2014/main" id="{12C3577E-7013-66D2-70FA-0FD819C03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07110-2737-3E78-9E9A-9211586904AC}"/>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165340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AD3E-402B-9043-47A1-A62B591F8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32D2F-734B-F73E-AD1B-DFDF18ECA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4D9E8-F7E6-0546-DFB6-0116B3D822C2}"/>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5" name="Footer Placeholder 4">
            <a:extLst>
              <a:ext uri="{FF2B5EF4-FFF2-40B4-BE49-F238E27FC236}">
                <a16:creationId xmlns:a16="http://schemas.microsoft.com/office/drawing/2014/main" id="{0DF7A4CB-87FC-9594-DA39-C6ACB86CE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FDB9-9D2E-CB1B-7F30-5E9B43B042F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530594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04C9-B123-4631-8E98-AAAF1440C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C745E-BFB1-4D9E-DADB-92EF4743E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5C6E59-9F5C-053F-2CE7-1A07D072877C}"/>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5" name="Footer Placeholder 4">
            <a:extLst>
              <a:ext uri="{FF2B5EF4-FFF2-40B4-BE49-F238E27FC236}">
                <a16:creationId xmlns:a16="http://schemas.microsoft.com/office/drawing/2014/main" id="{FB83B669-C958-2A0D-7112-4DB474DA6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3E386-23C5-11CF-3F85-1D32B2DB3C5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401267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F852-493D-014D-B738-74554A14C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CFC13-2131-F56F-DF27-EC4A4B5AD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AF006-779A-72B2-E0D2-CFFFEB0AC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6674FC-57A6-2163-AE59-60A776F852C5}"/>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6" name="Footer Placeholder 5">
            <a:extLst>
              <a:ext uri="{FF2B5EF4-FFF2-40B4-BE49-F238E27FC236}">
                <a16:creationId xmlns:a16="http://schemas.microsoft.com/office/drawing/2014/main" id="{1CBE850D-617C-5120-2BC1-05BC6E507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334B6-5001-678A-A998-D0BC2D3DF92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552829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1F91-869A-9DEB-6FD1-AC6767C12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5559E-E9A4-B707-39E3-01E2705B7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18645-8EE4-1345-41A5-8CCE7AF7F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6973E-28A8-3E62-FC08-493D2A345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088FF-3941-D4A3-E8F9-D559CD9B6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9B4CF2-38E0-8F9E-AD6F-F2DDA595D3B1}"/>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8" name="Footer Placeholder 7">
            <a:extLst>
              <a:ext uri="{FF2B5EF4-FFF2-40B4-BE49-F238E27FC236}">
                <a16:creationId xmlns:a16="http://schemas.microsoft.com/office/drawing/2014/main" id="{95A14555-DEDD-09F7-BAFD-660C40EDA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C312C-1E49-129C-FE32-4CD99D6F086B}"/>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903253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9396-51BB-2BBD-2B2F-ED862DF9AA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5B2B1D-1B33-5FBA-BF0A-21CC9C29DB9A}"/>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4" name="Footer Placeholder 3">
            <a:extLst>
              <a:ext uri="{FF2B5EF4-FFF2-40B4-BE49-F238E27FC236}">
                <a16:creationId xmlns:a16="http://schemas.microsoft.com/office/drawing/2014/main" id="{76CD90FC-71D6-E5EB-36AE-82BF606B0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A1D42B-215D-4418-2886-C1C4396DE3FE}"/>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284008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E1C7-46F4-F762-EB48-44EB0BF3959E}"/>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3" name="Footer Placeholder 2">
            <a:extLst>
              <a:ext uri="{FF2B5EF4-FFF2-40B4-BE49-F238E27FC236}">
                <a16:creationId xmlns:a16="http://schemas.microsoft.com/office/drawing/2014/main" id="{359A2228-04CF-09F5-E92E-120859DAE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34FF2-17D0-25EC-D7B9-6E65459BE596}"/>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051218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B82-714E-2E66-20A7-D34A1F291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B85E5-6AD4-6F42-642B-0F41AB34D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EED12-6AEA-3180-2D0D-07FCB9F5C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4011E-210E-331F-EA13-890E2F72F8D9}"/>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6" name="Footer Placeholder 5">
            <a:extLst>
              <a:ext uri="{FF2B5EF4-FFF2-40B4-BE49-F238E27FC236}">
                <a16:creationId xmlns:a16="http://schemas.microsoft.com/office/drawing/2014/main" id="{110A5923-ECE8-5108-0C85-9A1C6A7E6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5014E-6A59-E9AF-FDC8-4251F5D65BB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27714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238D-C371-9AFD-B354-6FBEAE8FF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50DA2-4D64-19F8-DD15-AEF3FDB5A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87543-FDCE-5FC4-B3D9-9C5D8930F9FB}"/>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5" name="Footer Placeholder 4">
            <a:extLst>
              <a:ext uri="{FF2B5EF4-FFF2-40B4-BE49-F238E27FC236}">
                <a16:creationId xmlns:a16="http://schemas.microsoft.com/office/drawing/2014/main" id="{F8080571-3BBD-83F7-B062-3FD92311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AD215-8C62-01C2-C0CF-B16C26C930E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044519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4526-549C-0712-7B12-944922176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0A4B2-8D1B-8A80-D613-5498159F8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419D6-BB69-6ACA-2445-FB6651D49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9A5A3-98B7-609C-1C96-06425F931963}"/>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6" name="Footer Placeholder 5">
            <a:extLst>
              <a:ext uri="{FF2B5EF4-FFF2-40B4-BE49-F238E27FC236}">
                <a16:creationId xmlns:a16="http://schemas.microsoft.com/office/drawing/2014/main" id="{F3A45D33-F972-B36A-FF47-F2F9EF005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1D54C-F49A-AA3F-8317-71E405BA0304}"/>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05263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B342-A99A-80F7-6C9F-0A41B660E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3D2747-8B7D-6EE3-73EF-F777E3FCF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A2B7A-912A-BB22-B0B1-DBC325BB760C}"/>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5" name="Footer Placeholder 4">
            <a:extLst>
              <a:ext uri="{FF2B5EF4-FFF2-40B4-BE49-F238E27FC236}">
                <a16:creationId xmlns:a16="http://schemas.microsoft.com/office/drawing/2014/main" id="{321897C4-4A8D-A870-FC61-A89EA87CB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9AEEF-5E04-E818-F53D-FE7D67D5F0F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636811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9F7A7-7C14-4909-7B55-F2259714E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8069A-2E55-1D4F-5D10-F58FE599A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692EB-443A-4A88-ACB5-2069E7AFF647}"/>
              </a:ext>
            </a:extLst>
          </p:cNvPr>
          <p:cNvSpPr>
            <a:spLocks noGrp="1"/>
          </p:cNvSpPr>
          <p:nvPr>
            <p:ph type="dt" sz="half" idx="10"/>
          </p:nvPr>
        </p:nvSpPr>
        <p:spPr/>
        <p:txBody>
          <a:bodyPr/>
          <a:lstStyle/>
          <a:p>
            <a:fld id="{7DDE87E3-4C50-4627-A3CB-F1F224F266E6}" type="datetimeFigureOut">
              <a:rPr lang="en-US" smtClean="0"/>
              <a:t>2/9/2025</a:t>
            </a:fld>
            <a:endParaRPr lang="en-US"/>
          </a:p>
        </p:txBody>
      </p:sp>
      <p:sp>
        <p:nvSpPr>
          <p:cNvPr id="5" name="Footer Placeholder 4">
            <a:extLst>
              <a:ext uri="{FF2B5EF4-FFF2-40B4-BE49-F238E27FC236}">
                <a16:creationId xmlns:a16="http://schemas.microsoft.com/office/drawing/2014/main" id="{74626EE5-DC82-69FB-5272-59BB00AAB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3137D-105C-E9C9-4A00-4AF7DF3C051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7944101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3E0B-818E-D205-CB51-4EE8B07F5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42920E-E447-F106-6671-B5BE65D50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C7D93E-3BC1-D967-5CB1-0507ECA4A7D2}"/>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5" name="Footer Placeholder 4">
            <a:extLst>
              <a:ext uri="{FF2B5EF4-FFF2-40B4-BE49-F238E27FC236}">
                <a16:creationId xmlns:a16="http://schemas.microsoft.com/office/drawing/2014/main" id="{99544914-1ED0-ABCC-3F37-6C6940DA1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72E34-AB01-0EE8-4624-BC26FBE12E28}"/>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11380821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9A4B-C0EE-44F4-1B89-D83538EF9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FB4E22-F66A-17A2-DB9A-D04446EFB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E718E-C98B-BD34-AA33-269B47B9C5E9}"/>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5" name="Footer Placeholder 4">
            <a:extLst>
              <a:ext uri="{FF2B5EF4-FFF2-40B4-BE49-F238E27FC236}">
                <a16:creationId xmlns:a16="http://schemas.microsoft.com/office/drawing/2014/main" id="{47138E1D-BD73-F390-BB71-3878EEF7B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8FDAE-8485-8BC4-30B7-89604CF26150}"/>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4007617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2018-E5D5-99C2-DA22-E67C62EA9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FA0838-2693-6C70-1B6C-D51F76AA62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1017F-B0E3-AF50-8A3D-71D240FB8D32}"/>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5" name="Footer Placeholder 4">
            <a:extLst>
              <a:ext uri="{FF2B5EF4-FFF2-40B4-BE49-F238E27FC236}">
                <a16:creationId xmlns:a16="http://schemas.microsoft.com/office/drawing/2014/main" id="{3933BB7F-2423-99B5-6002-28E97778F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456D5-F4D1-9222-BD8D-9537CF6FE24C}"/>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35274024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A184-BF22-B2B0-48AF-B1F4DE1192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C7D85-D8D8-21FF-ED43-4B31534BD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691929-2CDB-7288-F076-623B08E18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C76F9-660A-91FE-4ED0-EAAD0CCE3977}"/>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6" name="Footer Placeholder 5">
            <a:extLst>
              <a:ext uri="{FF2B5EF4-FFF2-40B4-BE49-F238E27FC236}">
                <a16:creationId xmlns:a16="http://schemas.microsoft.com/office/drawing/2014/main" id="{78CFC925-669D-B717-E084-94116D558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B720A-CCD0-805A-D0F0-04A5363A2021}"/>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40701444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7B0-1410-A57F-BEB8-24EB3C62E9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001DFB-F33A-9FD3-8D7E-D9959799E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7CAFE-756A-DA1C-5BF8-4C2482DBF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50268-19CD-C1BF-8C40-276BD8AC3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B23D70-3BEA-B30F-1015-5166B7FC9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A1D8F-775E-EEF6-48AA-D8823753F746}"/>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8" name="Footer Placeholder 7">
            <a:extLst>
              <a:ext uri="{FF2B5EF4-FFF2-40B4-BE49-F238E27FC236}">
                <a16:creationId xmlns:a16="http://schemas.microsoft.com/office/drawing/2014/main" id="{D70F0BE6-6962-9C58-902E-B8E6E70CA2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C26CAC-122C-D1A5-840A-7F9F23327431}"/>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2561631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517-9A51-E866-A621-8ADFC86F78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14CC2B-69F2-FC44-CAD6-8D7A00780F87}"/>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4" name="Footer Placeholder 3">
            <a:extLst>
              <a:ext uri="{FF2B5EF4-FFF2-40B4-BE49-F238E27FC236}">
                <a16:creationId xmlns:a16="http://schemas.microsoft.com/office/drawing/2014/main" id="{29D9066D-4643-83EA-69EC-777BB74918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B9343F-0A35-8F7D-B1AA-2C076F521F8C}"/>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3105112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911AF-D78B-64B0-9AD7-A96F0399DDF5}"/>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3" name="Footer Placeholder 2">
            <a:extLst>
              <a:ext uri="{FF2B5EF4-FFF2-40B4-BE49-F238E27FC236}">
                <a16:creationId xmlns:a16="http://schemas.microsoft.com/office/drawing/2014/main" id="{CB414DDC-D87E-17E0-0D5F-BE860FF9D5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B3E6A-105C-6955-72A2-2CEA26369FF0}"/>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141001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45E4-2882-8875-EDCF-D77931420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F9AF72-334C-B577-0BCF-4CC6729349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3AA13-E34C-99A0-ED74-26FBE05D1FAC}"/>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5" name="Footer Placeholder 4">
            <a:extLst>
              <a:ext uri="{FF2B5EF4-FFF2-40B4-BE49-F238E27FC236}">
                <a16:creationId xmlns:a16="http://schemas.microsoft.com/office/drawing/2014/main" id="{2CAD3486-1563-0A88-DE4C-43AFCA5F2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C143-0DD2-CD28-34B1-4D7EDFD61DE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7922576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EA98-286B-1830-5D6D-BA65F5B5D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74885-1F47-ED83-73BF-AC20F8C27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11F979-6B9A-96F6-93D6-779795B8B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9FC5C-63F4-C7DC-E393-1939C80930F0}"/>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6" name="Footer Placeholder 5">
            <a:extLst>
              <a:ext uri="{FF2B5EF4-FFF2-40B4-BE49-F238E27FC236}">
                <a16:creationId xmlns:a16="http://schemas.microsoft.com/office/drawing/2014/main" id="{8716654F-587C-D888-35BB-01FE78862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90298-2EF2-5564-EEDB-6190E6FB9178}"/>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547716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7ABF-31E5-464C-C803-3C08FEFC2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93440D-A92D-7576-06E0-3D1BCC60D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07FAD-73E1-046E-6147-7E049F03F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C63DE-F452-A596-E9FB-A6BDCC709690}"/>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6" name="Footer Placeholder 5">
            <a:extLst>
              <a:ext uri="{FF2B5EF4-FFF2-40B4-BE49-F238E27FC236}">
                <a16:creationId xmlns:a16="http://schemas.microsoft.com/office/drawing/2014/main" id="{1635D95A-B3C0-5EFE-8969-17FBD9FEA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F6E0A-57E5-5275-58FC-C9FD96615AB2}"/>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11748655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402E-08AB-4BE3-BD0F-30C64C53C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FC4F9-BED1-4C9D-8974-9B7C5262A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B1D7B-0EA7-8E6E-85A7-D0C69197F766}"/>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5" name="Footer Placeholder 4">
            <a:extLst>
              <a:ext uri="{FF2B5EF4-FFF2-40B4-BE49-F238E27FC236}">
                <a16:creationId xmlns:a16="http://schemas.microsoft.com/office/drawing/2014/main" id="{05C92A87-5450-8EA4-3481-406A8FE89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574D6-4E79-08A5-D307-F48A0E811F5D}"/>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5879911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5416F-3977-A778-9386-4EB254C245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AC633-91D8-30F1-93E3-25434E9B1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419AF-6909-03A5-7118-D78602890548}"/>
              </a:ext>
            </a:extLst>
          </p:cNvPr>
          <p:cNvSpPr>
            <a:spLocks noGrp="1"/>
          </p:cNvSpPr>
          <p:nvPr>
            <p:ph type="dt" sz="half" idx="10"/>
          </p:nvPr>
        </p:nvSpPr>
        <p:spPr/>
        <p:txBody>
          <a:bodyPr/>
          <a:lstStyle/>
          <a:p>
            <a:fld id="{04413103-A497-4B78-B408-3347A04A32EC}" type="datetimeFigureOut">
              <a:rPr lang="en-US" smtClean="0"/>
              <a:t>2/8/2025</a:t>
            </a:fld>
            <a:endParaRPr lang="en-US"/>
          </a:p>
        </p:txBody>
      </p:sp>
      <p:sp>
        <p:nvSpPr>
          <p:cNvPr id="5" name="Footer Placeholder 4">
            <a:extLst>
              <a:ext uri="{FF2B5EF4-FFF2-40B4-BE49-F238E27FC236}">
                <a16:creationId xmlns:a16="http://schemas.microsoft.com/office/drawing/2014/main" id="{CED82464-853D-2912-91C6-61CEC30FC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3B001-7799-C66E-3696-BF4B53ACC6C8}"/>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3451961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5804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8453-6358-CD5E-6F6B-4FEC67D50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BDDC2-2531-69B4-F77F-46F0BCDEB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71110-D719-23DE-8DD5-7E470B38D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16ABA-9DEA-5FA4-1400-FD20EBF219D3}"/>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6" name="Footer Placeholder 5">
            <a:extLst>
              <a:ext uri="{FF2B5EF4-FFF2-40B4-BE49-F238E27FC236}">
                <a16:creationId xmlns:a16="http://schemas.microsoft.com/office/drawing/2014/main" id="{1C027134-FCE5-5492-F65C-BF509A400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E69F3-71E2-A37B-9F81-A8C82678D06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36151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5432-AC95-26D1-A72E-BBC26A9650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BCBDAE-530B-59D5-756C-052FADC88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F2313-0354-5E9D-44B0-C5444484F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2D197-7B89-A07B-3F3E-EC9891CA4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2F71B-145E-A7F2-0814-8030B26C2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D5527-4ABE-853E-818E-86F7EA029196}"/>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8" name="Footer Placeholder 7">
            <a:extLst>
              <a:ext uri="{FF2B5EF4-FFF2-40B4-BE49-F238E27FC236}">
                <a16:creationId xmlns:a16="http://schemas.microsoft.com/office/drawing/2014/main" id="{F3F72EB2-3EDC-2003-27B0-8F99A44CF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AB017-7175-9D9E-924F-80DC10206BB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23557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FDA5-1BA8-25D1-992A-83E58E22F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C5CB3C-8269-4638-9C05-436857D4D398}"/>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4" name="Footer Placeholder 3">
            <a:extLst>
              <a:ext uri="{FF2B5EF4-FFF2-40B4-BE49-F238E27FC236}">
                <a16:creationId xmlns:a16="http://schemas.microsoft.com/office/drawing/2014/main" id="{AAC2DEF7-8360-90D7-8066-05B6B5040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B1E72D-2E54-9AD5-F6EC-1B17BE0B139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41136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EDA0F-8DB0-BB64-7694-ABD4400B4FB6}"/>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3" name="Footer Placeholder 2">
            <a:extLst>
              <a:ext uri="{FF2B5EF4-FFF2-40B4-BE49-F238E27FC236}">
                <a16:creationId xmlns:a16="http://schemas.microsoft.com/office/drawing/2014/main" id="{80CCA721-3C57-944D-264D-C37700C205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6069-79BA-114B-18E6-4F1D5AD70D7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02545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D128-0385-E354-90C0-648AE7F80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21CD0A-BDA5-F9A8-BFAF-34BE61B24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43F56-4D80-0F04-35CF-994DE4D1A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9B695-BFE1-5164-7224-F00EB8C3C1E1}"/>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6" name="Footer Placeholder 5">
            <a:extLst>
              <a:ext uri="{FF2B5EF4-FFF2-40B4-BE49-F238E27FC236}">
                <a16:creationId xmlns:a16="http://schemas.microsoft.com/office/drawing/2014/main" id="{1A6F3534-BF23-29FC-D88B-50CD393D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06497-A288-A802-11AE-88F310871B0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98214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9B9A-F0AC-FA2C-A96B-2B23FB79F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DC4A5-CA36-BE02-4B17-F197CD505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F3B8A-50EA-D764-835E-5AEB7FB7E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A29C2-AB45-DDBC-733A-77D93809A212}"/>
              </a:ext>
            </a:extLst>
          </p:cNvPr>
          <p:cNvSpPr>
            <a:spLocks noGrp="1"/>
          </p:cNvSpPr>
          <p:nvPr>
            <p:ph type="dt" sz="half" idx="10"/>
          </p:nvPr>
        </p:nvSpPr>
        <p:spPr/>
        <p:txBody>
          <a:bodyPr/>
          <a:lstStyle/>
          <a:p>
            <a:fld id="{4B1D85D8-6E76-47B4-BFA2-EA4ED59CC5FF}" type="datetimeFigureOut">
              <a:rPr lang="en-US" smtClean="0"/>
              <a:t>2/9/2025</a:t>
            </a:fld>
            <a:endParaRPr lang="en-US"/>
          </a:p>
        </p:txBody>
      </p:sp>
      <p:sp>
        <p:nvSpPr>
          <p:cNvPr id="6" name="Footer Placeholder 5">
            <a:extLst>
              <a:ext uri="{FF2B5EF4-FFF2-40B4-BE49-F238E27FC236}">
                <a16:creationId xmlns:a16="http://schemas.microsoft.com/office/drawing/2014/main" id="{13213DB3-1EF2-C711-343F-847CE8959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EAB46-70BF-088A-DC3C-52D8DFA232F6}"/>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66898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D8A6D-7B95-A31E-006F-9501D18BE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146FD9-F30C-4E0F-3F4E-79E3F5019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D98CB-6EDE-5D92-16A0-E24E86662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1D85D8-6E76-47B4-BFA2-EA4ED59CC5FF}" type="datetimeFigureOut">
              <a:rPr lang="en-US" smtClean="0"/>
              <a:t>2/9/2025</a:t>
            </a:fld>
            <a:endParaRPr lang="en-US"/>
          </a:p>
        </p:txBody>
      </p:sp>
      <p:sp>
        <p:nvSpPr>
          <p:cNvPr id="5" name="Footer Placeholder 4">
            <a:extLst>
              <a:ext uri="{FF2B5EF4-FFF2-40B4-BE49-F238E27FC236}">
                <a16:creationId xmlns:a16="http://schemas.microsoft.com/office/drawing/2014/main" id="{1AF4CAF3-5CF0-0DB3-66E7-53EFD6BA9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622478-B0A9-FC78-2060-41F9F2CC1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DF64BB-1F5A-456E-9C60-A968660B3D82}" type="slidenum">
              <a:rPr lang="en-US" smtClean="0"/>
              <a:t>‹#›</a:t>
            </a:fld>
            <a:endParaRPr lang="en-US"/>
          </a:p>
        </p:txBody>
      </p:sp>
    </p:spTree>
    <p:extLst>
      <p:ext uri="{BB962C8B-B14F-4D97-AF65-F5344CB8AC3E}">
        <p14:creationId xmlns:p14="http://schemas.microsoft.com/office/powerpoint/2010/main" val="3987047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9F9CD-71EF-C7CF-9FFD-C67D5F8CC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AD5F6-EF19-5690-A2D1-C37383365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EA7DE-25B4-3040-A3AB-FDD005982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E87E3-4C50-4627-A3CB-F1F224F266E6}" type="datetimeFigureOut">
              <a:rPr lang="en-US" smtClean="0"/>
              <a:t>2/9/2025</a:t>
            </a:fld>
            <a:endParaRPr lang="en-US"/>
          </a:p>
        </p:txBody>
      </p:sp>
      <p:sp>
        <p:nvSpPr>
          <p:cNvPr id="5" name="Footer Placeholder 4">
            <a:extLst>
              <a:ext uri="{FF2B5EF4-FFF2-40B4-BE49-F238E27FC236}">
                <a16:creationId xmlns:a16="http://schemas.microsoft.com/office/drawing/2014/main" id="{0A3F48F5-9191-40ED-E6E1-D00B7A41A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EE1AF-7D31-8376-B63A-F9696EBF4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9452-3E6F-4A4A-B4AE-160A1194828A}" type="slidenum">
              <a:rPr lang="en-US" smtClean="0"/>
              <a:t>‹#›</a:t>
            </a:fld>
            <a:endParaRPr lang="en-US"/>
          </a:p>
        </p:txBody>
      </p:sp>
    </p:spTree>
    <p:extLst>
      <p:ext uri="{BB962C8B-B14F-4D97-AF65-F5344CB8AC3E}">
        <p14:creationId xmlns:p14="http://schemas.microsoft.com/office/powerpoint/2010/main" val="1756171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690708-7E1C-C91C-1E30-B6C286608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6B1F7-E788-0815-29B4-E85BD4188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E6054-C872-1706-20A4-924F5DAC1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413103-A497-4B78-B408-3347A04A32EC}" type="datetimeFigureOut">
              <a:rPr lang="en-US" smtClean="0"/>
              <a:t>2/8/2025</a:t>
            </a:fld>
            <a:endParaRPr lang="en-US"/>
          </a:p>
        </p:txBody>
      </p:sp>
      <p:sp>
        <p:nvSpPr>
          <p:cNvPr id="5" name="Footer Placeholder 4">
            <a:extLst>
              <a:ext uri="{FF2B5EF4-FFF2-40B4-BE49-F238E27FC236}">
                <a16:creationId xmlns:a16="http://schemas.microsoft.com/office/drawing/2014/main" id="{8AC50A7B-3B2F-CFEF-335A-F4E33E783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C4F69D-C085-DA0B-4600-580666048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1CC639-2214-43CF-A479-25F9123388A9}" type="slidenum">
              <a:rPr lang="en-US" smtClean="0"/>
              <a:t>‹#›</a:t>
            </a:fld>
            <a:endParaRPr lang="en-US"/>
          </a:p>
        </p:txBody>
      </p:sp>
    </p:spTree>
    <p:extLst>
      <p:ext uri="{BB962C8B-B14F-4D97-AF65-F5344CB8AC3E}">
        <p14:creationId xmlns:p14="http://schemas.microsoft.com/office/powerpoint/2010/main" val="41336714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4.xml"/><Relationship Id="rId6" Type="http://schemas.openxmlformats.org/officeDocument/2006/relationships/customXml" Target="../ink/ink1.xml"/><Relationship Id="rId5" Type="http://schemas.openxmlformats.org/officeDocument/2006/relationships/image" Target="../media/image15.png"/><Relationship Id="rId4" Type="http://schemas.openxmlformats.org/officeDocument/2006/relationships/chart" Target="../charts/chart1.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customXml" Target="../ink/ink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2.wmf"/></Relationships>
</file>

<file path=ppt/slides/_rels/slide4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customXml" Target="../ink/ink6.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59.png"/></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3.xml"/><Relationship Id="rId5" Type="http://schemas.openxmlformats.org/officeDocument/2006/relationships/image" Target="../media/image65.png"/><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62.png"/><Relationship Id="rId4" Type="http://schemas.openxmlformats.org/officeDocument/2006/relationships/image" Target="../media/image67.png"/></Relationships>
</file>

<file path=ppt/slides/_rels/slide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3.xml"/><Relationship Id="rId4" Type="http://schemas.openxmlformats.org/officeDocument/2006/relationships/image" Target="../media/image7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NUL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80.png"/><Relationship Id="rId4" Type="http://schemas.openxmlformats.org/officeDocument/2006/relationships/image" Target="../media/image7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86.png"/></Relationships>
</file>

<file path=ppt/slides/_rels/slide7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4.xml"/><Relationship Id="rId4" Type="http://schemas.openxmlformats.org/officeDocument/2006/relationships/image" Target="../media/image8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4.xml"/><Relationship Id="rId5" Type="http://schemas.openxmlformats.org/officeDocument/2006/relationships/image" Target="../media/image321.png"/><Relationship Id="rId4" Type="http://schemas.openxmlformats.org/officeDocument/2006/relationships/image" Target="../media/image92.png"/></Relationships>
</file>

<file path=ppt/slides/_rels/slide8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xml"/><Relationship Id="rId1" Type="http://schemas.openxmlformats.org/officeDocument/2006/relationships/slideLayout" Target="../slideLayouts/slideLayout24.xml"/><Relationship Id="rId6" Type="http://schemas.openxmlformats.org/officeDocument/2006/relationships/image" Target="../media/image93.png"/><Relationship Id="rId5" Type="http://schemas.openxmlformats.org/officeDocument/2006/relationships/image" Target="../media/image93.png"/><Relationship Id="rId4" Type="http://schemas.openxmlformats.org/officeDocument/2006/relationships/image" Target="../media/image910.png"/></Relationships>
</file>

<file path=ppt/slides/_rels/slide8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570.png"/><Relationship Id="rId1" Type="http://schemas.openxmlformats.org/officeDocument/2006/relationships/slideLayout" Target="../slideLayouts/slideLayout24.xml"/><Relationship Id="rId4" Type="http://schemas.openxmlformats.org/officeDocument/2006/relationships/image" Target="../media/image95.png"/></Relationships>
</file>

<file path=ppt/slides/_rels/slide83.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image" Target="../media/image640.png"/><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4.xml"/><Relationship Id="rId4" Type="http://schemas.openxmlformats.org/officeDocument/2006/relationships/image" Target="../media/image9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1.wmf"/><Relationship Id="rId2" Type="http://schemas.openxmlformats.org/officeDocument/2006/relationships/oleObject" Target="../embeddings/oleObject1.bin"/><Relationship Id="rId1" Type="http://schemas.openxmlformats.org/officeDocument/2006/relationships/slideLayout" Target="../slideLayouts/slideLayout24.xml"/><Relationship Id="rId6" Type="http://schemas.openxmlformats.org/officeDocument/2006/relationships/oleObject" Target="../embeddings/oleObject3.bin"/><Relationship Id="rId5" Type="http://schemas.openxmlformats.org/officeDocument/2006/relationships/image" Target="../media/image100.wmf"/><Relationship Id="rId4" Type="http://schemas.openxmlformats.org/officeDocument/2006/relationships/oleObject" Target="../embeddings/oleObject2.bin"/></Relationships>
</file>

<file path=ppt/slides/_rels/slide88.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image" Target="../media/image102.png"/><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960.png"/><Relationship Id="rId1" Type="http://schemas.openxmlformats.org/officeDocument/2006/relationships/slideLayout" Target="../slideLayouts/slideLayout24.xml"/><Relationship Id="rId5" Type="http://schemas.openxmlformats.org/officeDocument/2006/relationships/image" Target="../media/image730.png"/><Relationship Id="rId4" Type="http://schemas.openxmlformats.org/officeDocument/2006/relationships/image" Target="../media/image72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D3A3-1FBC-107D-1F8D-447DB4153C32}"/>
              </a:ext>
            </a:extLst>
          </p:cNvPr>
          <p:cNvSpPr>
            <a:spLocks noGrp="1"/>
          </p:cNvSpPr>
          <p:nvPr>
            <p:ph type="ctrTitle"/>
          </p:nvPr>
        </p:nvSpPr>
        <p:spPr/>
        <p:txBody>
          <a:bodyPr>
            <a:normAutofit fontScale="90000"/>
          </a:bodyPr>
          <a:lstStyle/>
          <a:p>
            <a:r>
              <a:rPr lang="en-US" dirty="0"/>
              <a:t>Effect Size, Confidence Intervals, and Diagnostic Criteria</a:t>
            </a:r>
          </a:p>
        </p:txBody>
      </p:sp>
      <p:sp>
        <p:nvSpPr>
          <p:cNvPr id="3" name="Subtitle 2">
            <a:extLst>
              <a:ext uri="{FF2B5EF4-FFF2-40B4-BE49-F238E27FC236}">
                <a16:creationId xmlns:a16="http://schemas.microsoft.com/office/drawing/2014/main" id="{7A3A4358-2DAF-06D2-5BC0-A001583330B4}"/>
              </a:ext>
            </a:extLst>
          </p:cNvPr>
          <p:cNvSpPr>
            <a:spLocks noGrp="1"/>
          </p:cNvSpPr>
          <p:nvPr>
            <p:ph type="subTitle" idx="1"/>
          </p:nvPr>
        </p:nvSpPr>
        <p:spPr/>
        <p:txBody>
          <a:bodyPr/>
          <a:lstStyle/>
          <a:p>
            <a:r>
              <a:rPr lang="en-US" dirty="0"/>
              <a:t>Week 6</a:t>
            </a:r>
          </a:p>
          <a:p>
            <a:r>
              <a:rPr lang="en-US" dirty="0"/>
              <a:t>January 10, 2025</a:t>
            </a:r>
          </a:p>
        </p:txBody>
      </p:sp>
    </p:spTree>
    <p:extLst>
      <p:ext uri="{BB962C8B-B14F-4D97-AF65-F5344CB8AC3E}">
        <p14:creationId xmlns:p14="http://schemas.microsoft.com/office/powerpoint/2010/main" val="1426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1150D8-87C3-C997-623A-22C3BEDE6B5F}"/>
              </a:ext>
            </a:extLst>
          </p:cNvPr>
          <p:cNvPicPr>
            <a:picLocks noChangeAspect="1"/>
          </p:cNvPicPr>
          <p:nvPr/>
        </p:nvPicPr>
        <p:blipFill>
          <a:blip r:embed="rId2"/>
          <a:stretch>
            <a:fillRect/>
          </a:stretch>
        </p:blipFill>
        <p:spPr>
          <a:xfrm>
            <a:off x="448416" y="322571"/>
            <a:ext cx="6283765" cy="3448318"/>
          </a:xfrm>
          <a:prstGeom prst="rect">
            <a:avLst/>
          </a:prstGeom>
        </p:spPr>
      </p:pic>
      <p:pic>
        <p:nvPicPr>
          <p:cNvPr id="9" name="Picture 8">
            <a:extLst>
              <a:ext uri="{FF2B5EF4-FFF2-40B4-BE49-F238E27FC236}">
                <a16:creationId xmlns:a16="http://schemas.microsoft.com/office/drawing/2014/main" id="{A0A41307-B9E2-4411-65B5-18C591EDA12D}"/>
              </a:ext>
            </a:extLst>
          </p:cNvPr>
          <p:cNvPicPr>
            <a:picLocks noChangeAspect="1"/>
          </p:cNvPicPr>
          <p:nvPr/>
        </p:nvPicPr>
        <p:blipFill>
          <a:blip r:embed="rId3"/>
          <a:stretch>
            <a:fillRect/>
          </a:stretch>
        </p:blipFill>
        <p:spPr>
          <a:xfrm>
            <a:off x="448416" y="4026122"/>
            <a:ext cx="5820587" cy="1371791"/>
          </a:xfrm>
          <a:prstGeom prst="rect">
            <a:avLst/>
          </a:prstGeom>
        </p:spPr>
      </p:pic>
      <p:graphicFrame>
        <p:nvGraphicFramePr>
          <p:cNvPr id="10" name="Chart 9">
            <a:extLst>
              <a:ext uri="{FF2B5EF4-FFF2-40B4-BE49-F238E27FC236}">
                <a16:creationId xmlns:a16="http://schemas.microsoft.com/office/drawing/2014/main" id="{E9C4DE71-0C65-9B6B-4621-737218ECAFFD}"/>
              </a:ext>
            </a:extLst>
          </p:cNvPr>
          <p:cNvGraphicFramePr/>
          <p:nvPr/>
        </p:nvGraphicFramePr>
        <p:xfrm>
          <a:off x="6918691" y="226478"/>
          <a:ext cx="4928049" cy="3309741"/>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12">
            <a:extLst>
              <a:ext uri="{FF2B5EF4-FFF2-40B4-BE49-F238E27FC236}">
                <a16:creationId xmlns:a16="http://schemas.microsoft.com/office/drawing/2014/main" id="{9EE412DC-2ED3-DD39-7A71-60790A935595}"/>
              </a:ext>
            </a:extLst>
          </p:cNvPr>
          <p:cNvPicPr>
            <a:picLocks noChangeAspect="1"/>
          </p:cNvPicPr>
          <p:nvPr/>
        </p:nvPicPr>
        <p:blipFill>
          <a:blip r:embed="rId5"/>
          <a:stretch>
            <a:fillRect/>
          </a:stretch>
        </p:blipFill>
        <p:spPr>
          <a:xfrm>
            <a:off x="7681172" y="3679853"/>
            <a:ext cx="4062412" cy="2395537"/>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3C9B5041-F834-7509-E6A6-1A620D1CDC26}"/>
                  </a:ext>
                </a:extLst>
              </p14:cNvPr>
              <p14:cNvContentPartPr/>
              <p14:nvPr/>
            </p14:nvContentPartPr>
            <p14:xfrm>
              <a:off x="287296" y="3242770"/>
              <a:ext cx="2120040" cy="268920"/>
            </p14:xfrm>
          </p:contentPart>
        </mc:Choice>
        <mc:Fallback>
          <p:pic>
            <p:nvPicPr>
              <p:cNvPr id="2" name="Ink 1">
                <a:extLst>
                  <a:ext uri="{FF2B5EF4-FFF2-40B4-BE49-F238E27FC236}">
                    <a16:creationId xmlns:a16="http://schemas.microsoft.com/office/drawing/2014/main" id="{3C9B5041-F834-7509-E6A6-1A620D1CDC26}"/>
                  </a:ext>
                </a:extLst>
              </p:cNvPr>
              <p:cNvPicPr/>
              <p:nvPr/>
            </p:nvPicPr>
            <p:blipFill>
              <a:blip r:embed="rId7"/>
              <a:stretch>
                <a:fillRect/>
              </a:stretch>
            </p:blipFill>
            <p:spPr>
              <a:xfrm>
                <a:off x="251656" y="3207130"/>
                <a:ext cx="219168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5EED207C-C88D-3AE2-F808-76C8B3F146DD}"/>
                  </a:ext>
                </a:extLst>
              </p14:cNvPr>
              <p14:cNvContentPartPr/>
              <p14:nvPr/>
            </p14:nvContentPartPr>
            <p14:xfrm>
              <a:off x="4333336" y="4794010"/>
              <a:ext cx="808560" cy="336240"/>
            </p14:xfrm>
          </p:contentPart>
        </mc:Choice>
        <mc:Fallback>
          <p:pic>
            <p:nvPicPr>
              <p:cNvPr id="3" name="Ink 2">
                <a:extLst>
                  <a:ext uri="{FF2B5EF4-FFF2-40B4-BE49-F238E27FC236}">
                    <a16:creationId xmlns:a16="http://schemas.microsoft.com/office/drawing/2014/main" id="{5EED207C-C88D-3AE2-F808-76C8B3F146DD}"/>
                  </a:ext>
                </a:extLst>
              </p:cNvPr>
              <p:cNvPicPr/>
              <p:nvPr/>
            </p:nvPicPr>
            <p:blipFill>
              <a:blip r:embed="rId9"/>
              <a:stretch>
                <a:fillRect/>
              </a:stretch>
            </p:blipFill>
            <p:spPr>
              <a:xfrm>
                <a:off x="4297336" y="4758010"/>
                <a:ext cx="880200" cy="407880"/>
              </a:xfrm>
              <a:prstGeom prst="rect">
                <a:avLst/>
              </a:prstGeom>
            </p:spPr>
          </p:pic>
        </mc:Fallback>
      </mc:AlternateContent>
    </p:spTree>
    <p:extLst>
      <p:ext uri="{BB962C8B-B14F-4D97-AF65-F5344CB8AC3E}">
        <p14:creationId xmlns:p14="http://schemas.microsoft.com/office/powerpoint/2010/main" val="132597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F1AF-B3F5-FCA4-C02A-F3A1C8E3ABA2}"/>
              </a:ext>
            </a:extLst>
          </p:cNvPr>
          <p:cNvSpPr>
            <a:spLocks noGrp="1"/>
          </p:cNvSpPr>
          <p:nvPr>
            <p:ph type="title"/>
          </p:nvPr>
        </p:nvSpPr>
        <p:spPr/>
        <p:txBody>
          <a:bodyPr/>
          <a:lstStyle/>
          <a:p>
            <a:r>
              <a:rPr lang="en-US" dirty="0"/>
              <a:t>Effect Size: What it is, why it matters</a:t>
            </a:r>
          </a:p>
        </p:txBody>
      </p:sp>
      <p:sp>
        <p:nvSpPr>
          <p:cNvPr id="3" name="Content Placeholder 2">
            <a:extLst>
              <a:ext uri="{FF2B5EF4-FFF2-40B4-BE49-F238E27FC236}">
                <a16:creationId xmlns:a16="http://schemas.microsoft.com/office/drawing/2014/main" id="{D6D6ED64-D4C5-2228-63DA-5F2675C43A48}"/>
              </a:ext>
            </a:extLst>
          </p:cNvPr>
          <p:cNvSpPr>
            <a:spLocks noGrp="1"/>
          </p:cNvSpPr>
          <p:nvPr>
            <p:ph idx="1"/>
          </p:nvPr>
        </p:nvSpPr>
        <p:spPr/>
        <p:txBody>
          <a:bodyPr>
            <a:normAutofit fontScale="92500"/>
          </a:bodyPr>
          <a:lstStyle/>
          <a:p>
            <a:r>
              <a:rPr lang="en-US" dirty="0"/>
              <a:t>Measure of the magnitude of a relationship or difference</a:t>
            </a:r>
          </a:p>
          <a:p>
            <a:r>
              <a:rPr lang="en-US" dirty="0"/>
              <a:t>Why it matters</a:t>
            </a:r>
          </a:p>
          <a:p>
            <a:pPr lvl="1"/>
            <a:r>
              <a:rPr lang="en-US" dirty="0"/>
              <a:t>Provides practical significance rather than just statistical significance</a:t>
            </a:r>
          </a:p>
          <a:p>
            <a:pPr lvl="1"/>
            <a:r>
              <a:rPr lang="en-US" dirty="0"/>
              <a:t>Helps compare results across studies (meta-analysis)(but see condom study)</a:t>
            </a:r>
          </a:p>
          <a:p>
            <a:r>
              <a:rPr lang="en-US" dirty="0"/>
              <a:t>Types</a:t>
            </a:r>
          </a:p>
          <a:p>
            <a:pPr lvl="1"/>
            <a:r>
              <a:rPr lang="en-US" dirty="0"/>
              <a:t>For mean differences (e.g., Cohen’s d)</a:t>
            </a:r>
          </a:p>
          <a:p>
            <a:pPr lvl="1"/>
            <a:r>
              <a:rPr lang="en-US" dirty="0"/>
              <a:t>For correlations (e.g., Pearson’s r, part and partial correlation)</a:t>
            </a:r>
          </a:p>
          <a:p>
            <a:pPr lvl="1"/>
            <a:r>
              <a:rPr lang="en-US" dirty="0"/>
              <a:t>For categorical data (e.g., Odds Ratio, Risk Ratio)</a:t>
            </a:r>
          </a:p>
          <a:p>
            <a:r>
              <a:rPr lang="en-US" dirty="0"/>
              <a:t>Interpreting guidelines</a:t>
            </a:r>
          </a:p>
          <a:p>
            <a:r>
              <a:rPr lang="en-US" dirty="0"/>
              <a:t>Important of context in interpretation</a:t>
            </a:r>
          </a:p>
        </p:txBody>
      </p:sp>
    </p:spTree>
    <p:extLst>
      <p:ext uri="{BB962C8B-B14F-4D97-AF65-F5344CB8AC3E}">
        <p14:creationId xmlns:p14="http://schemas.microsoft.com/office/powerpoint/2010/main" val="294695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190196"/>
            <a:ext cx="10515600" cy="1325563"/>
          </a:xfrm>
        </p:spPr>
        <p:txBody>
          <a:bodyPr>
            <a:normAutofit/>
          </a:bodyPr>
          <a:lstStyle/>
          <a:p>
            <a:r>
              <a:rPr lang="en-US" dirty="0"/>
              <a:t>What is MLR and how does it work?</a:t>
            </a:r>
            <a:br>
              <a:rPr lang="en-US" dirty="0"/>
            </a:br>
            <a:endParaRPr lang="en-US" dirty="0"/>
          </a:p>
        </p:txBody>
      </p:sp>
      <p:sp>
        <p:nvSpPr>
          <p:cNvPr id="3" name="Content Placeholder 2"/>
          <p:cNvSpPr>
            <a:spLocks noGrp="1"/>
          </p:cNvSpPr>
          <p:nvPr>
            <p:ph idx="1"/>
          </p:nvPr>
        </p:nvSpPr>
        <p:spPr>
          <a:xfrm>
            <a:off x="575807" y="1515759"/>
            <a:ext cx="10515600" cy="4351338"/>
          </a:xfrm>
        </p:spPr>
        <p:txBody>
          <a:bodyPr>
            <a:normAutofit/>
          </a:bodyPr>
          <a:lstStyle/>
          <a:p>
            <a:r>
              <a:rPr lang="en-US" dirty="0"/>
              <a:t>Two or more predictor (independent, control) variables and one dependent variable</a:t>
            </a:r>
          </a:p>
          <a:p>
            <a:r>
              <a:rPr lang="en-US" dirty="0"/>
              <a:t>Beyond one independent variable (i.e., SLR), additional variables are incorporated via partial and semipartial correlations</a:t>
            </a:r>
          </a:p>
          <a:p>
            <a:r>
              <a:rPr lang="en-US" dirty="0"/>
              <a:t>Partial correlation</a:t>
            </a:r>
          </a:p>
          <a:p>
            <a:pPr lvl="1"/>
            <a:r>
              <a:rPr lang="en-US" dirty="0"/>
              <a:t>As a three-variable example, represents the linear relationship between </a:t>
            </a:r>
            <a:r>
              <a:rPr lang="en-US" i="1" dirty="0"/>
              <a:t>X</a:t>
            </a:r>
            <a:r>
              <a:rPr lang="en-US" baseline="-25000" dirty="0"/>
              <a:t>1</a:t>
            </a:r>
            <a:r>
              <a:rPr lang="en-US" dirty="0"/>
              <a:t> and </a:t>
            </a:r>
            <a:r>
              <a:rPr lang="en-US" i="1" dirty="0"/>
              <a:t>Y </a:t>
            </a:r>
            <a:r>
              <a:rPr lang="en-US" dirty="0"/>
              <a:t>independent of the linear influence of </a:t>
            </a:r>
            <a:r>
              <a:rPr lang="en-US" i="1" dirty="0"/>
              <a:t>X</a:t>
            </a:r>
            <a:r>
              <a:rPr lang="en-US" baseline="-25000" dirty="0"/>
              <a:t>2</a:t>
            </a:r>
          </a:p>
          <a:p>
            <a:r>
              <a:rPr lang="en-US" dirty="0"/>
              <a:t>Semipartial (part) correlation</a:t>
            </a:r>
          </a:p>
          <a:p>
            <a:pPr lvl="1"/>
            <a:r>
              <a:rPr lang="en-US" dirty="0"/>
              <a:t>Linear relationship between </a:t>
            </a:r>
            <a:r>
              <a:rPr lang="en-US" i="1" dirty="0"/>
              <a:t>X</a:t>
            </a:r>
            <a:r>
              <a:rPr lang="en-US" baseline="-25000" dirty="0"/>
              <a:t>1</a:t>
            </a:r>
            <a:r>
              <a:rPr lang="en-US" dirty="0"/>
              <a:t> and</a:t>
            </a:r>
            <a:r>
              <a:rPr lang="en-US" i="1" dirty="0"/>
              <a:t> Y</a:t>
            </a:r>
            <a:r>
              <a:rPr lang="en-US" dirty="0"/>
              <a:t> after that portion of </a:t>
            </a:r>
            <a:r>
              <a:rPr lang="en-US" i="1" dirty="0"/>
              <a:t>Y</a:t>
            </a:r>
            <a:r>
              <a:rPr lang="en-US" dirty="0"/>
              <a:t> that can be linearly predicted from </a:t>
            </a:r>
            <a:r>
              <a:rPr lang="en-US" i="1" dirty="0"/>
              <a:t>X</a:t>
            </a:r>
            <a:r>
              <a:rPr lang="en-US" baseline="-25000" dirty="0"/>
              <a:t>2</a:t>
            </a:r>
            <a:r>
              <a:rPr lang="en-US" dirty="0"/>
              <a:t> has been removed from </a:t>
            </a:r>
            <a:r>
              <a:rPr lang="en-US" i="1" dirty="0"/>
              <a:t>Y</a:t>
            </a:r>
            <a:endParaRPr lang="en-US" dirty="0"/>
          </a:p>
        </p:txBody>
      </p:sp>
    </p:spTree>
    <p:extLst>
      <p:ext uri="{BB962C8B-B14F-4D97-AF65-F5344CB8AC3E}">
        <p14:creationId xmlns:p14="http://schemas.microsoft.com/office/powerpoint/2010/main" val="400469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2213-512B-D5A6-E69A-8BD48DC6B86D}"/>
              </a:ext>
            </a:extLst>
          </p:cNvPr>
          <p:cNvSpPr>
            <a:spLocks noGrp="1"/>
          </p:cNvSpPr>
          <p:nvPr>
            <p:ph type="title"/>
          </p:nvPr>
        </p:nvSpPr>
        <p:spPr/>
        <p:txBody>
          <a:bodyPr/>
          <a:lstStyle/>
          <a:p>
            <a:r>
              <a:rPr lang="en-US" dirty="0"/>
              <a:t>Part and partial correlation in the admissions data</a:t>
            </a:r>
          </a:p>
        </p:txBody>
      </p:sp>
      <p:sp>
        <p:nvSpPr>
          <p:cNvPr id="3" name="Content Placeholder 2">
            <a:extLst>
              <a:ext uri="{FF2B5EF4-FFF2-40B4-BE49-F238E27FC236}">
                <a16:creationId xmlns:a16="http://schemas.microsoft.com/office/drawing/2014/main" id="{5EB5D4D5-8834-E011-345D-DD30E1233783}"/>
              </a:ext>
            </a:extLst>
          </p:cNvPr>
          <p:cNvSpPr>
            <a:spLocks noGrp="1"/>
          </p:cNvSpPr>
          <p:nvPr>
            <p:ph idx="1"/>
          </p:nvPr>
        </p:nvSpPr>
        <p:spPr>
          <a:xfrm>
            <a:off x="838200" y="1825625"/>
            <a:ext cx="10515600" cy="4795512"/>
          </a:xfrm>
        </p:spPr>
        <p:txBody>
          <a:bodyPr>
            <a:normAutofit fontScale="77500" lnSpcReduction="20000"/>
          </a:bodyPr>
          <a:lstStyle/>
          <a:p>
            <a:pPr>
              <a:lnSpc>
                <a:spcPct val="120000"/>
              </a:lnSpc>
            </a:pPr>
            <a:r>
              <a:rPr lang="en-US" b="1" dirty="0"/>
              <a:t>Partial Correlation</a:t>
            </a:r>
            <a:r>
              <a:rPr lang="en-US" dirty="0"/>
              <a:t>: Measures the relationship between an independent and dependent variable after removing the influence of one or more variables on both</a:t>
            </a:r>
          </a:p>
          <a:p>
            <a:pPr lvl="1">
              <a:lnSpc>
                <a:spcPct val="120000"/>
              </a:lnSpc>
            </a:pPr>
            <a:r>
              <a:rPr lang="en-US" b="1" dirty="0"/>
              <a:t>Example</a:t>
            </a:r>
            <a:r>
              <a:rPr lang="en-US" dirty="0"/>
              <a:t>: When examining the correlation between VERBAL SAT and MATH SAT, we account for the effect of class size on both scores.</a:t>
            </a:r>
          </a:p>
          <a:p>
            <a:pPr lvl="1">
              <a:lnSpc>
                <a:spcPct val="120000"/>
              </a:lnSpc>
            </a:pPr>
            <a:r>
              <a:rPr lang="en-US" dirty="0"/>
              <a:t>This helps isolate the true relationship between VERBAL and MATH SAT, excluding shared influence from class size</a:t>
            </a:r>
          </a:p>
          <a:p>
            <a:pPr>
              <a:lnSpc>
                <a:spcPct val="120000"/>
              </a:lnSpc>
            </a:pPr>
            <a:r>
              <a:rPr lang="en-US" b="1" dirty="0"/>
              <a:t>Part (Semi-Partial) Correlation</a:t>
            </a:r>
            <a:r>
              <a:rPr lang="en-US" dirty="0"/>
              <a:t>: Measures the relationship between an independent and dependent variable after removing the influence of other variables </a:t>
            </a:r>
            <a:r>
              <a:rPr lang="en-US" i="1" dirty="0"/>
              <a:t>only on the independent variable</a:t>
            </a:r>
          </a:p>
          <a:p>
            <a:pPr lvl="1">
              <a:lnSpc>
                <a:spcPct val="120000"/>
              </a:lnSpc>
            </a:pPr>
            <a:r>
              <a:rPr lang="en-US" b="1" dirty="0"/>
              <a:t>Example</a:t>
            </a:r>
            <a:r>
              <a:rPr lang="en-US" dirty="0"/>
              <a:t>: If we look at VERBAL SAT and MATH SAT, but only remove the effect of class size from VERBAL SAT, the correlation shows how much unique variance VERBAL SAT explains in MATH SAT, without adjusting MATH SAT for class size</a:t>
            </a:r>
          </a:p>
          <a:p>
            <a:pPr lvl="1">
              <a:lnSpc>
                <a:spcPct val="120000"/>
              </a:lnSpc>
            </a:pPr>
            <a:r>
              <a:rPr lang="en-US" dirty="0"/>
              <a:t>This helps assess how much unique contribution class size has in explaining MATH SAT variance</a:t>
            </a:r>
          </a:p>
        </p:txBody>
      </p:sp>
    </p:spTree>
    <p:extLst>
      <p:ext uri="{BB962C8B-B14F-4D97-AF65-F5344CB8AC3E}">
        <p14:creationId xmlns:p14="http://schemas.microsoft.com/office/powerpoint/2010/main" val="290551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7A2E-43B6-8C8F-025B-8B96A61D9CCE}"/>
              </a:ext>
            </a:extLst>
          </p:cNvPr>
          <p:cNvSpPr>
            <a:spLocks noGrp="1"/>
          </p:cNvSpPr>
          <p:nvPr>
            <p:ph type="title"/>
          </p:nvPr>
        </p:nvSpPr>
        <p:spPr/>
        <p:txBody>
          <a:bodyPr>
            <a:normAutofit/>
          </a:bodyPr>
          <a:lstStyle/>
          <a:p>
            <a:r>
              <a:rPr lang="fr-FR" dirty="0">
                <a:latin typeface="Arial" panose="020B0604020202020204" pitchFamily="34" charset="0"/>
                <a:cs typeface="Arial" panose="020B0604020202020204" pitchFamily="34" charset="0"/>
              </a:rPr>
              <a:t>Partial </a:t>
            </a:r>
            <a:r>
              <a:rPr lang="en-US" dirty="0"/>
              <a:t>correlation</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using</a:t>
            </a:r>
            <a:r>
              <a:rPr lang="fr-FR" dirty="0">
                <a:latin typeface="Arial" panose="020B0604020202020204" pitchFamily="34" charset="0"/>
                <a:cs typeface="Arial" panose="020B0604020202020204" pitchFamily="34" charset="0"/>
              </a:rPr>
              <a:t> the admissions </a:t>
            </a:r>
            <a:r>
              <a:rPr lang="fr-FR" dirty="0" err="1">
                <a:latin typeface="Arial" panose="020B0604020202020204" pitchFamily="34" charset="0"/>
                <a:cs typeface="Arial" panose="020B0604020202020204" pitchFamily="34" charset="0"/>
              </a:rPr>
              <a:t>example</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3FC37B28-2CEE-1ABA-0C5C-A1F96277F70A}"/>
              </a:ext>
            </a:extLst>
          </p:cNvPr>
          <p:cNvPicPr>
            <a:picLocks noGrp="1" noChangeAspect="1"/>
          </p:cNvPicPr>
          <p:nvPr>
            <p:ph idx="1"/>
          </p:nvPr>
        </p:nvPicPr>
        <p:blipFill>
          <a:blip r:embed="rId2"/>
          <a:stretch>
            <a:fillRect/>
          </a:stretch>
        </p:blipFill>
        <p:spPr>
          <a:xfrm>
            <a:off x="422554" y="2014839"/>
            <a:ext cx="6936798" cy="4478036"/>
          </a:xfrm>
        </p:spPr>
      </p:pic>
      <p:sp>
        <p:nvSpPr>
          <p:cNvPr id="4" name="TextBox 3">
            <a:extLst>
              <a:ext uri="{FF2B5EF4-FFF2-40B4-BE49-F238E27FC236}">
                <a16:creationId xmlns:a16="http://schemas.microsoft.com/office/drawing/2014/main" id="{A5474C23-39A6-DCA8-4A91-3BFD990F5878}"/>
              </a:ext>
            </a:extLst>
          </p:cNvPr>
          <p:cNvSpPr txBox="1"/>
          <p:nvPr/>
        </p:nvSpPr>
        <p:spPr>
          <a:xfrm>
            <a:off x="7408126" y="2545697"/>
            <a:ext cx="4643421" cy="3416320"/>
          </a:xfrm>
          <a:prstGeom prst="rect">
            <a:avLst/>
          </a:prstGeom>
          <a:noFill/>
        </p:spPr>
        <p:txBody>
          <a:bodyPr wrap="square" rtlCol="0">
            <a:spAutoFit/>
          </a:bodyPr>
          <a:lstStyle/>
          <a:p>
            <a:r>
              <a:rPr lang="en-US" b="1" dirty="0"/>
              <a:t>Partial Correlation </a:t>
            </a:r>
            <a:r>
              <a:rPr lang="en-US" dirty="0"/>
              <a:t>(Second Section: Controlling for HS Class Size)</a:t>
            </a:r>
          </a:p>
          <a:p>
            <a:pPr marL="285750" indent="-285750">
              <a:buFont typeface="Arial" panose="020B0604020202020204" pitchFamily="34" charset="0"/>
              <a:buChar char="•"/>
            </a:pPr>
            <a:r>
              <a:rPr lang="en-US" b="1" dirty="0"/>
              <a:t>Analysis: </a:t>
            </a:r>
            <a:r>
              <a:rPr lang="en-US" dirty="0"/>
              <a:t>The partial correlation shows the correlation between SAT Math and SAT Verbal while controlling for HS Class Size which is </a:t>
            </a:r>
            <a:r>
              <a:rPr lang="en-US" i="1" dirty="0"/>
              <a:t>r</a:t>
            </a:r>
            <a:r>
              <a:rPr lang="en-US" dirty="0"/>
              <a:t> = .449, p &lt; .001 (.450 → .449).</a:t>
            </a:r>
          </a:p>
          <a:p>
            <a:pPr marL="285750" indent="-285750">
              <a:buFont typeface="Arial" panose="020B0604020202020204" pitchFamily="34" charset="0"/>
              <a:buChar char="•"/>
            </a:pPr>
            <a:r>
              <a:rPr lang="en-US" b="1" dirty="0"/>
              <a:t>Interpretation</a:t>
            </a:r>
            <a:r>
              <a:rPr lang="en-US" dirty="0"/>
              <a:t>: Controlling for class size has little effect on the relationship between SAT Math and SAT Verbal, meaning class size does not confound or significantly influence their correlation.</a:t>
            </a:r>
          </a:p>
          <a:p>
            <a:endParaRPr lang="en-US" dirty="0"/>
          </a:p>
        </p:txBody>
      </p:sp>
      <p:cxnSp>
        <p:nvCxnSpPr>
          <p:cNvPr id="8" name="Straight Arrow Connector 7">
            <a:extLst>
              <a:ext uri="{FF2B5EF4-FFF2-40B4-BE49-F238E27FC236}">
                <a16:creationId xmlns:a16="http://schemas.microsoft.com/office/drawing/2014/main" id="{A56E4515-C3B3-13DD-64C1-85BEB4705352}"/>
              </a:ext>
            </a:extLst>
          </p:cNvPr>
          <p:cNvCxnSpPr>
            <a:cxnSpLocks/>
          </p:cNvCxnSpPr>
          <p:nvPr/>
        </p:nvCxnSpPr>
        <p:spPr>
          <a:xfrm flipH="1">
            <a:off x="1572322" y="2732049"/>
            <a:ext cx="5921298" cy="20406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8E438067-1C9E-D12B-0306-A03D969DF1FE}"/>
                  </a:ext>
                </a:extLst>
              </p14:cNvPr>
              <p14:cNvContentPartPr/>
              <p14:nvPr/>
            </p14:nvContentPartPr>
            <p14:xfrm>
              <a:off x="5382535" y="2500810"/>
              <a:ext cx="942840" cy="666720"/>
            </p14:xfrm>
          </p:contentPart>
        </mc:Choice>
        <mc:Fallback>
          <p:pic>
            <p:nvPicPr>
              <p:cNvPr id="11" name="Ink 10">
                <a:extLst>
                  <a:ext uri="{FF2B5EF4-FFF2-40B4-BE49-F238E27FC236}">
                    <a16:creationId xmlns:a16="http://schemas.microsoft.com/office/drawing/2014/main" id="{8E438067-1C9E-D12B-0306-A03D969DF1FE}"/>
                  </a:ext>
                </a:extLst>
              </p:cNvPr>
              <p:cNvPicPr/>
              <p:nvPr/>
            </p:nvPicPr>
            <p:blipFill>
              <a:blip r:embed="rId4"/>
              <a:stretch>
                <a:fillRect/>
              </a:stretch>
            </p:blipFill>
            <p:spPr>
              <a:xfrm>
                <a:off x="5373535" y="2491810"/>
                <a:ext cx="960480" cy="684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501998C4-1665-2F40-36FF-AF132C4B1B4D}"/>
                  </a:ext>
                </a:extLst>
              </p14:cNvPr>
              <p14:cNvContentPartPr/>
              <p14:nvPr/>
            </p14:nvContentPartPr>
            <p14:xfrm>
              <a:off x="4473175" y="5450290"/>
              <a:ext cx="858960" cy="455760"/>
            </p14:xfrm>
          </p:contentPart>
        </mc:Choice>
        <mc:Fallback>
          <p:pic>
            <p:nvPicPr>
              <p:cNvPr id="12" name="Ink 11">
                <a:extLst>
                  <a:ext uri="{FF2B5EF4-FFF2-40B4-BE49-F238E27FC236}">
                    <a16:creationId xmlns:a16="http://schemas.microsoft.com/office/drawing/2014/main" id="{501998C4-1665-2F40-36FF-AF132C4B1B4D}"/>
                  </a:ext>
                </a:extLst>
              </p:cNvPr>
              <p:cNvPicPr/>
              <p:nvPr/>
            </p:nvPicPr>
            <p:blipFill>
              <a:blip r:embed="rId6"/>
              <a:stretch>
                <a:fillRect/>
              </a:stretch>
            </p:blipFill>
            <p:spPr>
              <a:xfrm>
                <a:off x="4464175" y="5441290"/>
                <a:ext cx="876600" cy="473400"/>
              </a:xfrm>
              <a:prstGeom prst="rect">
                <a:avLst/>
              </a:prstGeom>
            </p:spPr>
          </p:pic>
        </mc:Fallback>
      </mc:AlternateContent>
    </p:spTree>
    <p:extLst>
      <p:ext uri="{BB962C8B-B14F-4D97-AF65-F5344CB8AC3E}">
        <p14:creationId xmlns:p14="http://schemas.microsoft.com/office/powerpoint/2010/main" val="398588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CFC8-70E3-5D12-C32E-32E669C9BF07}"/>
              </a:ext>
            </a:extLst>
          </p:cNvPr>
          <p:cNvSpPr>
            <a:spLocks noGrp="1"/>
          </p:cNvSpPr>
          <p:nvPr>
            <p:ph type="title"/>
          </p:nvPr>
        </p:nvSpPr>
        <p:spPr/>
        <p:txBody>
          <a:bodyPr/>
          <a:lstStyle/>
          <a:p>
            <a:r>
              <a:rPr lang="en-US" dirty="0"/>
              <a:t>Partial correlation</a:t>
            </a:r>
            <a:br>
              <a:rPr lang="en-US" dirty="0"/>
            </a:br>
            <a:r>
              <a:rPr lang="en-US" sz="3200" dirty="0"/>
              <a:t>Intuition</a:t>
            </a:r>
            <a:endParaRPr lang="en-US" dirty="0"/>
          </a:p>
        </p:txBody>
      </p:sp>
      <p:sp>
        <p:nvSpPr>
          <p:cNvPr id="3" name="Content Placeholder 2">
            <a:extLst>
              <a:ext uri="{FF2B5EF4-FFF2-40B4-BE49-F238E27FC236}">
                <a16:creationId xmlns:a16="http://schemas.microsoft.com/office/drawing/2014/main" id="{341A8727-7FF4-203A-0C6F-FACD9B61E92F}"/>
              </a:ext>
            </a:extLst>
          </p:cNvPr>
          <p:cNvSpPr>
            <a:spLocks noGrp="1"/>
          </p:cNvSpPr>
          <p:nvPr>
            <p:ph idx="1"/>
          </p:nvPr>
        </p:nvSpPr>
        <p:spPr/>
        <p:txBody>
          <a:bodyPr/>
          <a:lstStyle/>
          <a:p>
            <a:r>
              <a:rPr lang="en-US" dirty="0">
                <a:solidFill>
                  <a:srgbClr val="FF0000"/>
                </a:solidFill>
              </a:rPr>
              <a:t>Think</a:t>
            </a:r>
            <a:r>
              <a:rPr lang="en-US" dirty="0"/>
              <a:t> of partial correlation as measuring the direct relationship between two variables (</a:t>
            </a:r>
            <a:r>
              <a:rPr lang="en-US" i="1" dirty="0"/>
              <a:t>X</a:t>
            </a:r>
            <a:r>
              <a:rPr lang="en-US" dirty="0"/>
              <a:t>₁ and </a:t>
            </a:r>
            <a:r>
              <a:rPr lang="en-US" i="1" dirty="0"/>
              <a:t>Y</a:t>
            </a:r>
            <a:r>
              <a:rPr lang="en-US" dirty="0"/>
              <a:t>) while removing the influence of a third variable (</a:t>
            </a:r>
            <a:r>
              <a:rPr lang="en-US" i="1" dirty="0"/>
              <a:t>X</a:t>
            </a:r>
            <a:r>
              <a:rPr lang="en-US" dirty="0"/>
              <a:t>₂) from both</a:t>
            </a:r>
          </a:p>
          <a:p>
            <a:r>
              <a:rPr lang="en-US" b="1" dirty="0"/>
              <a:t>Example</a:t>
            </a:r>
            <a:r>
              <a:rPr lang="en-US" dirty="0"/>
              <a:t>: What is the relationship between study time and exam scores?</a:t>
            </a:r>
          </a:p>
          <a:p>
            <a:pPr lvl="1"/>
            <a:r>
              <a:rPr lang="en-US" dirty="0"/>
              <a:t>You find a positive correlation between them using Pearson’s </a:t>
            </a:r>
            <a:r>
              <a:rPr lang="en-US" i="1" dirty="0"/>
              <a:t>r.</a:t>
            </a:r>
          </a:p>
          <a:p>
            <a:pPr lvl="1"/>
            <a:r>
              <a:rPr lang="en-US" i="1" dirty="0"/>
              <a:t>Another variable, X</a:t>
            </a:r>
            <a:r>
              <a:rPr lang="en-US" dirty="0"/>
              <a:t>₂ may affect </a:t>
            </a:r>
            <a:r>
              <a:rPr lang="en-US" u="sng" dirty="0"/>
              <a:t>both</a:t>
            </a:r>
            <a:r>
              <a:rPr lang="en-US" dirty="0"/>
              <a:t> variables, i.e., say IQ score (?)</a:t>
            </a:r>
          </a:p>
        </p:txBody>
      </p:sp>
    </p:spTree>
    <p:extLst>
      <p:ext uri="{BB962C8B-B14F-4D97-AF65-F5344CB8AC3E}">
        <p14:creationId xmlns:p14="http://schemas.microsoft.com/office/powerpoint/2010/main" val="265772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B948D-AB9B-9E9E-C1B9-7F11085FA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5A959-F855-48EA-FC94-330BCCB3D295}"/>
              </a:ext>
            </a:extLst>
          </p:cNvPr>
          <p:cNvSpPr>
            <a:spLocks noGrp="1"/>
          </p:cNvSpPr>
          <p:nvPr>
            <p:ph type="title"/>
          </p:nvPr>
        </p:nvSpPr>
        <p:spPr/>
        <p:txBody>
          <a:bodyPr/>
          <a:lstStyle/>
          <a:p>
            <a:r>
              <a:rPr lang="en-US" dirty="0" err="1"/>
              <a:t>Semipartial</a:t>
            </a:r>
            <a:r>
              <a:rPr lang="en-US" dirty="0"/>
              <a:t> correlation</a:t>
            </a:r>
            <a:br>
              <a:rPr lang="en-US" dirty="0"/>
            </a:br>
            <a:r>
              <a:rPr lang="en-US" sz="3200" dirty="0"/>
              <a:t>Intuition</a:t>
            </a:r>
            <a:endParaRPr lang="en-US" dirty="0"/>
          </a:p>
        </p:txBody>
      </p:sp>
      <p:sp>
        <p:nvSpPr>
          <p:cNvPr id="3" name="Content Placeholder 2">
            <a:extLst>
              <a:ext uri="{FF2B5EF4-FFF2-40B4-BE49-F238E27FC236}">
                <a16:creationId xmlns:a16="http://schemas.microsoft.com/office/drawing/2014/main" id="{F9B86CB0-7693-0089-F080-17A344E9821E}"/>
              </a:ext>
            </a:extLst>
          </p:cNvPr>
          <p:cNvSpPr>
            <a:spLocks noGrp="1"/>
          </p:cNvSpPr>
          <p:nvPr>
            <p:ph idx="1"/>
          </p:nvPr>
        </p:nvSpPr>
        <p:spPr/>
        <p:txBody>
          <a:bodyPr/>
          <a:lstStyle/>
          <a:p>
            <a:r>
              <a:rPr lang="en-US" dirty="0">
                <a:solidFill>
                  <a:srgbClr val="FF0000"/>
                </a:solidFill>
              </a:rPr>
              <a:t>Think</a:t>
            </a:r>
            <a:r>
              <a:rPr lang="en-US" dirty="0"/>
              <a:t> of </a:t>
            </a:r>
            <a:r>
              <a:rPr lang="en-US" dirty="0" err="1"/>
              <a:t>semipartial</a:t>
            </a:r>
            <a:r>
              <a:rPr lang="en-US" dirty="0"/>
              <a:t> correlation as measuring the relationship between two variables after removing the effect of a third variable from only one of them (hence </a:t>
            </a:r>
            <a:r>
              <a:rPr lang="en-US" i="1" dirty="0" err="1"/>
              <a:t>semipartial</a:t>
            </a:r>
            <a:r>
              <a:rPr lang="en-US" i="1" dirty="0"/>
              <a:t>)</a:t>
            </a:r>
            <a:endParaRPr lang="en-US" dirty="0"/>
          </a:p>
          <a:p>
            <a:pPr>
              <a:buFont typeface="Arial" panose="020B0604020202020204" pitchFamily="34" charset="0"/>
              <a:buChar char="•"/>
            </a:pPr>
            <a:r>
              <a:rPr lang="en-US" dirty="0"/>
              <a:t>Example:</a:t>
            </a:r>
          </a:p>
          <a:p>
            <a:pPr marL="742950" lvl="1" indent="-285750">
              <a:buFont typeface="Arial" panose="020B0604020202020204" pitchFamily="34" charset="0"/>
              <a:buChar char="•"/>
            </a:pPr>
            <a:r>
              <a:rPr lang="en-US" dirty="0"/>
              <a:t>We still want to see how study time (X₁) and exam scores (</a:t>
            </a:r>
            <a:r>
              <a:rPr lang="en-US" i="1" dirty="0"/>
              <a:t>Y</a:t>
            </a:r>
            <a:r>
              <a:rPr lang="en-US" dirty="0"/>
              <a:t>) are related, but we only remove the effect of IQ (X</a:t>
            </a:r>
            <a:r>
              <a:rPr lang="en-US" baseline="-25000" dirty="0"/>
              <a:t>2</a:t>
            </a:r>
            <a:r>
              <a:rPr lang="en-US" dirty="0"/>
              <a:t>) from exam scores (</a:t>
            </a:r>
            <a:r>
              <a:rPr lang="en-US" i="1" dirty="0"/>
              <a:t>Y</a:t>
            </a:r>
            <a:r>
              <a:rPr lang="en-US" dirty="0"/>
              <a:t>)</a:t>
            </a:r>
          </a:p>
          <a:p>
            <a:pPr marL="1200150" lvl="2" indent="-285750"/>
            <a:r>
              <a:rPr lang="en-US" dirty="0"/>
              <a:t>Study time (X₁) remains unchanged.</a:t>
            </a:r>
          </a:p>
          <a:p>
            <a:pPr marL="742950" lvl="1" indent="-285750">
              <a:buFont typeface="Arial" panose="020B0604020202020204" pitchFamily="34" charset="0"/>
              <a:buChar char="•"/>
            </a:pPr>
            <a:r>
              <a:rPr lang="en-US" dirty="0"/>
              <a:t>This tells us how much study time predicts exam scores after “controlling for” the portion of exam scores that can be explained by IQ</a:t>
            </a:r>
          </a:p>
        </p:txBody>
      </p:sp>
    </p:spTree>
    <p:extLst>
      <p:ext uri="{BB962C8B-B14F-4D97-AF65-F5344CB8AC3E}">
        <p14:creationId xmlns:p14="http://schemas.microsoft.com/office/powerpoint/2010/main" val="29516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BFCA-06D6-BE48-92FF-BD1443763B71}"/>
              </a:ext>
            </a:extLst>
          </p:cNvPr>
          <p:cNvSpPr>
            <a:spLocks noGrp="1"/>
          </p:cNvSpPr>
          <p:nvPr>
            <p:ph type="title"/>
          </p:nvPr>
        </p:nvSpPr>
        <p:spPr/>
        <p:txBody>
          <a:bodyPr/>
          <a:lstStyle/>
          <a:p>
            <a:r>
              <a:rPr lang="en-US" dirty="0"/>
              <a:t>Connection to MLR</a:t>
            </a:r>
          </a:p>
        </p:txBody>
      </p:sp>
      <p:sp>
        <p:nvSpPr>
          <p:cNvPr id="3" name="Content Placeholder 2">
            <a:extLst>
              <a:ext uri="{FF2B5EF4-FFF2-40B4-BE49-F238E27FC236}">
                <a16:creationId xmlns:a16="http://schemas.microsoft.com/office/drawing/2014/main" id="{6CF0B613-0945-9EEA-E7B4-348C3A83AC75}"/>
              </a:ext>
            </a:extLst>
          </p:cNvPr>
          <p:cNvSpPr>
            <a:spLocks noGrp="1"/>
          </p:cNvSpPr>
          <p:nvPr>
            <p:ph idx="1"/>
          </p:nvPr>
        </p:nvSpPr>
        <p:spPr>
          <a:xfrm>
            <a:off x="838200" y="1566407"/>
            <a:ext cx="10515600" cy="4610556"/>
          </a:xfrm>
        </p:spPr>
        <p:txBody>
          <a:bodyPr>
            <a:normAutofit/>
          </a:bodyPr>
          <a:lstStyle/>
          <a:p>
            <a:r>
              <a:rPr lang="en-US" b="1" dirty="0"/>
              <a:t>Connection to Multiple Regression</a:t>
            </a:r>
          </a:p>
          <a:p>
            <a:pPr lvl="1"/>
            <a:r>
              <a:rPr lang="en-US" dirty="0"/>
              <a:t>In multiple linear regression, you often include multiple predictors to isolate the unique contribution of each predictor to the outcome</a:t>
            </a:r>
          </a:p>
          <a:p>
            <a:pPr lvl="2"/>
            <a:r>
              <a:rPr lang="en-US" dirty="0"/>
              <a:t>Partial correlation (What is the true relationship between X₁ and Y)</a:t>
            </a:r>
          </a:p>
          <a:p>
            <a:pPr lvl="3"/>
            <a:r>
              <a:rPr lang="en-US" dirty="0"/>
              <a:t>Partial correlation examines the relationship between two variables while statistically holding others constant—just like controlling for confounders in a regression model</a:t>
            </a:r>
          </a:p>
          <a:p>
            <a:pPr lvl="3"/>
            <a:r>
              <a:rPr lang="en-US" dirty="0"/>
              <a:t>"What is the relationship between X₁ and </a:t>
            </a:r>
            <a:r>
              <a:rPr lang="en-US" i="1" dirty="0"/>
              <a:t>Y</a:t>
            </a:r>
            <a:r>
              <a:rPr lang="en-US" dirty="0"/>
              <a:t> once the influence of X₂ has been removed from </a:t>
            </a:r>
            <a:r>
              <a:rPr lang="en-US" b="1" u="sng" dirty="0"/>
              <a:t>both</a:t>
            </a:r>
            <a:r>
              <a:rPr lang="en-US" dirty="0"/>
              <a:t>?"</a:t>
            </a:r>
          </a:p>
          <a:p>
            <a:pPr lvl="2"/>
            <a:r>
              <a:rPr lang="en-US" dirty="0" err="1"/>
              <a:t>Semipartial</a:t>
            </a:r>
            <a:r>
              <a:rPr lang="en-US" dirty="0"/>
              <a:t> (How much additional variance in Y does X₁ explain beyond X₂?)</a:t>
            </a:r>
          </a:p>
          <a:p>
            <a:pPr lvl="3"/>
            <a:r>
              <a:rPr lang="en-US" dirty="0"/>
              <a:t>In multiple regression, the </a:t>
            </a:r>
            <a:r>
              <a:rPr lang="en-US" dirty="0" err="1"/>
              <a:t>semipartial</a:t>
            </a:r>
            <a:r>
              <a:rPr lang="en-US" dirty="0"/>
              <a:t> correlation squared (sr²) represents the unique contribution of a predictor (X₁) to the outcome (</a:t>
            </a:r>
            <a:r>
              <a:rPr lang="en-US" i="1" dirty="0"/>
              <a:t>Y</a:t>
            </a:r>
            <a:r>
              <a:rPr lang="en-US" dirty="0"/>
              <a:t>) over and above other predictors.</a:t>
            </a:r>
          </a:p>
          <a:p>
            <a:pPr lvl="3"/>
            <a:r>
              <a:rPr lang="en-US" b="1" dirty="0"/>
              <a:t>It answers: “If I add this predictor to the model, how much additional variance does it explain?”</a:t>
            </a:r>
          </a:p>
          <a:p>
            <a:pPr lvl="1"/>
            <a:endParaRPr lang="en-US" dirty="0"/>
          </a:p>
          <a:p>
            <a:endParaRPr lang="en-US" dirty="0"/>
          </a:p>
        </p:txBody>
      </p:sp>
    </p:spTree>
    <p:extLst>
      <p:ext uri="{BB962C8B-B14F-4D97-AF65-F5344CB8AC3E}">
        <p14:creationId xmlns:p14="http://schemas.microsoft.com/office/powerpoint/2010/main" val="210771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398F-CB43-A2AF-B167-A909315AAFDE}"/>
              </a:ext>
            </a:extLst>
          </p:cNvPr>
          <p:cNvSpPr>
            <a:spLocks noGrp="1"/>
          </p:cNvSpPr>
          <p:nvPr>
            <p:ph type="title"/>
          </p:nvPr>
        </p:nvSpPr>
        <p:spPr/>
        <p:txBody>
          <a:bodyPr/>
          <a:lstStyle/>
          <a:p>
            <a:r>
              <a:rPr lang="en-US" dirty="0"/>
              <a:t>Intuition</a:t>
            </a:r>
          </a:p>
        </p:txBody>
      </p:sp>
      <p:graphicFrame>
        <p:nvGraphicFramePr>
          <p:cNvPr id="7" name="Content Placeholder 6">
            <a:extLst>
              <a:ext uri="{FF2B5EF4-FFF2-40B4-BE49-F238E27FC236}">
                <a16:creationId xmlns:a16="http://schemas.microsoft.com/office/drawing/2014/main" id="{6D1AE25E-5796-CF73-2264-576C0AB51ACD}"/>
              </a:ext>
            </a:extLst>
          </p:cNvPr>
          <p:cNvGraphicFramePr>
            <a:graphicFrameLocks noGrp="1"/>
          </p:cNvGraphicFramePr>
          <p:nvPr>
            <p:ph idx="1"/>
            <p:extLst>
              <p:ext uri="{D42A27DB-BD31-4B8C-83A1-F6EECF244321}">
                <p14:modId xmlns:p14="http://schemas.microsoft.com/office/powerpoint/2010/main" val="3024822691"/>
              </p:ext>
            </p:extLst>
          </p:nvPr>
        </p:nvGraphicFramePr>
        <p:xfrm>
          <a:off x="838200" y="2517388"/>
          <a:ext cx="10515596" cy="274828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193119856"/>
                    </a:ext>
                  </a:extLst>
                </a:gridCol>
                <a:gridCol w="2628899">
                  <a:extLst>
                    <a:ext uri="{9D8B030D-6E8A-4147-A177-3AD203B41FA5}">
                      <a16:colId xmlns:a16="http://schemas.microsoft.com/office/drawing/2014/main" val="3137986518"/>
                    </a:ext>
                  </a:extLst>
                </a:gridCol>
                <a:gridCol w="2628899">
                  <a:extLst>
                    <a:ext uri="{9D8B030D-6E8A-4147-A177-3AD203B41FA5}">
                      <a16:colId xmlns:a16="http://schemas.microsoft.com/office/drawing/2014/main" val="4018148523"/>
                    </a:ext>
                  </a:extLst>
                </a:gridCol>
                <a:gridCol w="2628899">
                  <a:extLst>
                    <a:ext uri="{9D8B030D-6E8A-4147-A177-3AD203B41FA5}">
                      <a16:colId xmlns:a16="http://schemas.microsoft.com/office/drawing/2014/main" val="2765345187"/>
                    </a:ext>
                  </a:extLst>
                </a:gridCol>
              </a:tblGrid>
              <a:tr h="370840">
                <a:tc>
                  <a:txBody>
                    <a:bodyPr/>
                    <a:lstStyle/>
                    <a:p>
                      <a:r>
                        <a:rPr lang="en-US" dirty="0"/>
                        <a:t>Type</a:t>
                      </a:r>
                    </a:p>
                  </a:txBody>
                  <a:tcPr/>
                </a:tc>
                <a:tc>
                  <a:txBody>
                    <a:bodyPr/>
                    <a:lstStyle/>
                    <a:p>
                      <a:r>
                        <a:rPr lang="en-US" dirty="0"/>
                        <a:t>What It Controls For</a:t>
                      </a:r>
                    </a:p>
                  </a:txBody>
                  <a:tcPr/>
                </a:tc>
                <a:tc>
                  <a:txBody>
                    <a:bodyPr/>
                    <a:lstStyle/>
                    <a:p>
                      <a:r>
                        <a:rPr lang="en-US" dirty="0"/>
                        <a:t>Meaning</a:t>
                      </a:r>
                    </a:p>
                  </a:txBody>
                  <a:tcPr/>
                </a:tc>
                <a:tc>
                  <a:txBody>
                    <a:bodyPr/>
                    <a:lstStyle/>
                    <a:p>
                      <a:r>
                        <a:rPr lang="en-US" dirty="0"/>
                        <a:t>Intuition</a:t>
                      </a:r>
                    </a:p>
                  </a:txBody>
                  <a:tcPr/>
                </a:tc>
                <a:extLst>
                  <a:ext uri="{0D108BD9-81ED-4DB2-BD59-A6C34878D82A}">
                    <a16:rowId xmlns:a16="http://schemas.microsoft.com/office/drawing/2014/main" val="157046235"/>
                  </a:ext>
                </a:extLst>
              </a:tr>
              <a:tr h="370840">
                <a:tc>
                  <a:txBody>
                    <a:bodyPr/>
                    <a:lstStyle/>
                    <a:p>
                      <a:r>
                        <a:rPr lang="en-US" dirty="0"/>
                        <a:t>Partial Correlation</a:t>
                      </a:r>
                    </a:p>
                  </a:txBody>
                  <a:tcPr/>
                </a:tc>
                <a:tc>
                  <a:txBody>
                    <a:bodyPr/>
                    <a:lstStyle/>
                    <a:p>
                      <a:r>
                        <a:rPr lang="en-US" dirty="0"/>
                        <a:t>Removes the effect of X₂ from both X₁ and Y</a:t>
                      </a:r>
                    </a:p>
                  </a:txBody>
                  <a:tcPr/>
                </a:tc>
                <a:tc>
                  <a:txBody>
                    <a:bodyPr/>
                    <a:lstStyle/>
                    <a:p>
                      <a:r>
                        <a:rPr lang="en-US" dirty="0"/>
                        <a:t>Examines the "pure" relationship between X₁ and Y with X₂’s influence removed from both</a:t>
                      </a:r>
                    </a:p>
                  </a:txBody>
                  <a:tcPr/>
                </a:tc>
                <a:tc>
                  <a:txBody>
                    <a:bodyPr/>
                    <a:lstStyle/>
                    <a:p>
                      <a:r>
                        <a:rPr lang="en-US" dirty="0"/>
                        <a:t>Similar to the standardized beta coefficient (β) in multiple regression</a:t>
                      </a:r>
                    </a:p>
                  </a:txBody>
                  <a:tcPr/>
                </a:tc>
                <a:extLst>
                  <a:ext uri="{0D108BD9-81ED-4DB2-BD59-A6C34878D82A}">
                    <a16:rowId xmlns:a16="http://schemas.microsoft.com/office/drawing/2014/main" val="3436591925"/>
                  </a:ext>
                </a:extLst>
              </a:tr>
              <a:tr h="370840">
                <a:tc>
                  <a:txBody>
                    <a:bodyPr/>
                    <a:lstStyle/>
                    <a:p>
                      <a:r>
                        <a:rPr lang="en-US" dirty="0" err="1"/>
                        <a:t>Semipartial</a:t>
                      </a:r>
                      <a:r>
                        <a:rPr lang="en-US" dirty="0"/>
                        <a:t> (Part) Correlation</a:t>
                      </a:r>
                    </a:p>
                  </a:txBody>
                  <a:tcPr/>
                </a:tc>
                <a:tc>
                  <a:txBody>
                    <a:bodyPr/>
                    <a:lstStyle/>
                    <a:p>
                      <a:r>
                        <a:rPr lang="en-US" dirty="0"/>
                        <a:t>Removes the effect of X₂ from only Y (or X₁)</a:t>
                      </a:r>
                    </a:p>
                  </a:txBody>
                  <a:tcPr/>
                </a:tc>
                <a:tc>
                  <a:txBody>
                    <a:bodyPr/>
                    <a:lstStyle/>
                    <a:p>
                      <a:r>
                        <a:rPr lang="en-US" dirty="0"/>
                        <a:t>Examines how much X₁ contributes to Y after adjusting Y for X₂, but not adjusting X₁</a:t>
                      </a:r>
                    </a:p>
                  </a:txBody>
                  <a:tcPr/>
                </a:tc>
                <a:tc>
                  <a:txBody>
                    <a:bodyPr/>
                    <a:lstStyle/>
                    <a:p>
                      <a:r>
                        <a:rPr lang="en-US" dirty="0"/>
                        <a:t>Similar to the unique R² contribution of a predictor in multiple regression</a:t>
                      </a:r>
                    </a:p>
                  </a:txBody>
                  <a:tcPr/>
                </a:tc>
                <a:extLst>
                  <a:ext uri="{0D108BD9-81ED-4DB2-BD59-A6C34878D82A}">
                    <a16:rowId xmlns:a16="http://schemas.microsoft.com/office/drawing/2014/main" val="1761180883"/>
                  </a:ext>
                </a:extLst>
              </a:tr>
            </a:tbl>
          </a:graphicData>
        </a:graphic>
      </p:graphicFrame>
      <p:sp>
        <p:nvSpPr>
          <p:cNvPr id="9" name="TextBox 8">
            <a:extLst>
              <a:ext uri="{FF2B5EF4-FFF2-40B4-BE49-F238E27FC236}">
                <a16:creationId xmlns:a16="http://schemas.microsoft.com/office/drawing/2014/main" id="{121C7007-A472-FDF2-2C02-3C9BCCA6ED11}"/>
              </a:ext>
            </a:extLst>
          </p:cNvPr>
          <p:cNvSpPr txBox="1"/>
          <p:nvPr/>
        </p:nvSpPr>
        <p:spPr>
          <a:xfrm>
            <a:off x="838199" y="1545391"/>
            <a:ext cx="1051559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The key difference between partial and </a:t>
            </a: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semipartial</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correlation is in how they adjust for the third variable (</a:t>
            </a:r>
            <a:r>
              <a:rPr kumimoji="0" lang="en-US" sz="1800" b="0" i="1" u="none" strike="noStrike" kern="1200" cap="none" spc="0" normalizeH="0" baseline="0" noProof="0" dirty="0">
                <a:ln>
                  <a:noFill/>
                </a:ln>
                <a:solidFill>
                  <a:prstClr val="black"/>
                </a:solidFill>
                <a:effectLst/>
                <a:uLnTx/>
                <a:uFillTx/>
                <a:latin typeface="Aptos" panose="02110004020202020204"/>
                <a:ea typeface="+mn-ea"/>
                <a:cs typeface="+mn-cs"/>
              </a:rPr>
              <a:t>X₃</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and what they tell us about prediction</a:t>
            </a:r>
          </a:p>
        </p:txBody>
      </p:sp>
    </p:spTree>
    <p:extLst>
      <p:ext uri="{BB962C8B-B14F-4D97-AF65-F5344CB8AC3E}">
        <p14:creationId xmlns:p14="http://schemas.microsoft.com/office/powerpoint/2010/main" val="1731056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1B02-320A-E5E2-92BE-5FDD1DCC2E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15B61F-4096-1C26-5154-FC7B0602E17D}"/>
              </a:ext>
            </a:extLst>
          </p:cNvPr>
          <p:cNvSpPr>
            <a:spLocks noGrp="1"/>
          </p:cNvSpPr>
          <p:nvPr>
            <p:ph idx="1"/>
          </p:nvPr>
        </p:nvSpPr>
        <p:spPr/>
        <p:txBody>
          <a:bodyPr/>
          <a:lstStyle/>
          <a:p>
            <a:r>
              <a:rPr lang="en-US" dirty="0"/>
              <a:t>Partial and Semi-Partial Correlation Analysis with PRAMS 8 Data</a:t>
            </a:r>
          </a:p>
        </p:txBody>
      </p:sp>
    </p:spTree>
    <p:extLst>
      <p:ext uri="{BB962C8B-B14F-4D97-AF65-F5344CB8AC3E}">
        <p14:creationId xmlns:p14="http://schemas.microsoft.com/office/powerpoint/2010/main" val="349131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2306-95C6-70E7-84ED-0C0377822C1B}"/>
              </a:ext>
            </a:extLst>
          </p:cNvPr>
          <p:cNvSpPr>
            <a:spLocks noGrp="1"/>
          </p:cNvSpPr>
          <p:nvPr>
            <p:ph type="title"/>
          </p:nvPr>
        </p:nvSpPr>
        <p:spPr>
          <a:xfrm>
            <a:off x="179294" y="268941"/>
            <a:ext cx="10515600" cy="831663"/>
          </a:xfrm>
        </p:spPr>
        <p:txBody>
          <a:bodyPr/>
          <a:lstStyle/>
          <a:p>
            <a:r>
              <a:rPr lang="en-US" dirty="0"/>
              <a:t>Agenda</a:t>
            </a:r>
          </a:p>
        </p:txBody>
      </p:sp>
      <p:sp>
        <p:nvSpPr>
          <p:cNvPr id="3" name="Content Placeholder 2">
            <a:extLst>
              <a:ext uri="{FF2B5EF4-FFF2-40B4-BE49-F238E27FC236}">
                <a16:creationId xmlns:a16="http://schemas.microsoft.com/office/drawing/2014/main" id="{F6519FB5-F3EB-E716-4D3D-2D7DD231B361}"/>
              </a:ext>
            </a:extLst>
          </p:cNvPr>
          <p:cNvSpPr>
            <a:spLocks noGrp="1"/>
          </p:cNvSpPr>
          <p:nvPr>
            <p:ph idx="1"/>
          </p:nvPr>
        </p:nvSpPr>
        <p:spPr>
          <a:xfrm>
            <a:off x="403412" y="1100604"/>
            <a:ext cx="10950388" cy="5488455"/>
          </a:xfrm>
        </p:spPr>
        <p:txBody>
          <a:bodyPr>
            <a:noAutofit/>
          </a:bodyPr>
          <a:lstStyle/>
          <a:p>
            <a:pPr marL="0" indent="0">
              <a:lnSpc>
                <a:spcPct val="120000"/>
              </a:lnSpc>
              <a:spcBef>
                <a:spcPts val="0"/>
              </a:spcBef>
              <a:buNone/>
            </a:pPr>
            <a:r>
              <a:rPr lang="en-US" sz="2400" b="1" dirty="0"/>
              <a:t>🏠 Housekeeping</a:t>
            </a:r>
          </a:p>
          <a:p>
            <a:pPr marL="0" indent="0">
              <a:lnSpc>
                <a:spcPct val="120000"/>
              </a:lnSpc>
              <a:spcBef>
                <a:spcPts val="0"/>
              </a:spcBef>
              <a:buNone/>
            </a:pPr>
            <a:r>
              <a:rPr lang="en-US" sz="2000" dirty="0"/>
              <a:t>    📌 Notes about the website</a:t>
            </a:r>
            <a:br>
              <a:rPr lang="en-US" sz="2000" dirty="0"/>
            </a:br>
            <a:r>
              <a:rPr lang="en-US" sz="2000" dirty="0"/>
              <a:t>    📌 Review sessions</a:t>
            </a:r>
            <a:br>
              <a:rPr lang="en-US" sz="2000" dirty="0"/>
            </a:br>
            <a:r>
              <a:rPr lang="en-US" sz="2000" dirty="0"/>
              <a:t>     📌 Final paper ❓ (Clarify expectations)</a:t>
            </a:r>
          </a:p>
          <a:p>
            <a:pPr marL="0" indent="0">
              <a:lnSpc>
                <a:spcPct val="120000"/>
              </a:lnSpc>
              <a:spcBef>
                <a:spcPts val="0"/>
              </a:spcBef>
              <a:buNone/>
            </a:pPr>
            <a:r>
              <a:rPr lang="en-US" sz="2400" b="1" dirty="0"/>
              <a:t>📖 Learn: Partial and Semi-Partial Correlation</a:t>
            </a:r>
          </a:p>
          <a:p>
            <a:pPr marL="0" indent="0">
              <a:lnSpc>
                <a:spcPct val="120000"/>
              </a:lnSpc>
              <a:spcBef>
                <a:spcPts val="0"/>
              </a:spcBef>
              <a:buNone/>
            </a:pPr>
            <a:r>
              <a:rPr lang="en-US" sz="2000" dirty="0"/>
              <a:t>     📊 </a:t>
            </a:r>
            <a:r>
              <a:rPr lang="en-US" sz="2000" b="1" dirty="0"/>
              <a:t>Example</a:t>
            </a:r>
            <a:r>
              <a:rPr lang="en-US" sz="2000" dirty="0"/>
              <a:t>: PRAMS dataset on partial and semi-partial correlation</a:t>
            </a:r>
            <a:br>
              <a:rPr lang="en-US" sz="2000" dirty="0"/>
            </a:br>
            <a:r>
              <a:rPr lang="en-US" sz="2000" dirty="0"/>
              <a:t>     📊 </a:t>
            </a:r>
            <a:r>
              <a:rPr lang="en-US" sz="2000" b="1" dirty="0"/>
              <a:t>Example</a:t>
            </a:r>
            <a:r>
              <a:rPr lang="en-US" sz="2000" dirty="0"/>
              <a:t>: Mechanics of partial and semi-partial correlation (Annotated JASP file) </a:t>
            </a:r>
            <a:br>
              <a:rPr lang="en-US" sz="2000" dirty="0"/>
            </a:br>
            <a:r>
              <a:rPr lang="en-US" sz="2000" dirty="0"/>
              <a:t>     📊 </a:t>
            </a:r>
            <a:r>
              <a:rPr lang="en-US" sz="2000" b="1" dirty="0"/>
              <a:t>Example</a:t>
            </a:r>
            <a:r>
              <a:rPr lang="en-US" sz="2000" dirty="0"/>
              <a:t>: Graduate GPA for Multiple Linear Regression (MLR) mechanics</a:t>
            </a:r>
          </a:p>
          <a:p>
            <a:pPr marL="0" indent="0">
              <a:lnSpc>
                <a:spcPct val="120000"/>
              </a:lnSpc>
              <a:spcBef>
                <a:spcPts val="0"/>
              </a:spcBef>
              <a:buNone/>
            </a:pPr>
            <a:r>
              <a:rPr lang="en-US" sz="2400" b="1" dirty="0"/>
              <a:t>📖 Learn: Simple and Multiple Linear Regression (SLR &amp; MLR) in R</a:t>
            </a:r>
          </a:p>
          <a:p>
            <a:pPr marL="0" indent="0">
              <a:lnSpc>
                <a:spcPct val="120000"/>
              </a:lnSpc>
              <a:spcBef>
                <a:spcPts val="0"/>
              </a:spcBef>
              <a:buNone/>
            </a:pPr>
            <a:r>
              <a:rPr lang="en-US" sz="2000" dirty="0"/>
              <a:t>     📂 </a:t>
            </a:r>
            <a:r>
              <a:rPr lang="en-US" sz="2000" b="1" dirty="0"/>
              <a:t>Data</a:t>
            </a:r>
            <a:r>
              <a:rPr lang="en-US" sz="2000" dirty="0"/>
              <a:t>: Admissions dataset</a:t>
            </a:r>
            <a:br>
              <a:rPr lang="en-US" sz="2000" dirty="0"/>
            </a:br>
            <a:r>
              <a:rPr lang="en-US" sz="2000" dirty="0"/>
              <a:t>     🧠 </a:t>
            </a:r>
            <a:r>
              <a:rPr lang="en-US" sz="2000" b="1" dirty="0"/>
              <a:t>Concept</a:t>
            </a:r>
            <a:r>
              <a:rPr lang="en-US" sz="2000" dirty="0"/>
              <a:t>: Understanding confidence intervals &amp; intuition about CI accuracy</a:t>
            </a:r>
            <a:endParaRPr lang="en-US" sz="2000" b="1" dirty="0"/>
          </a:p>
          <a:p>
            <a:pPr marL="0" indent="0">
              <a:lnSpc>
                <a:spcPct val="120000"/>
              </a:lnSpc>
              <a:spcBef>
                <a:spcPts val="0"/>
              </a:spcBef>
              <a:buNone/>
            </a:pPr>
            <a:r>
              <a:rPr lang="en-US" sz="2400" b="1" dirty="0"/>
              <a:t>    ✏️ Hands-on practice</a:t>
            </a:r>
            <a:r>
              <a:rPr lang="en-US" sz="2400" dirty="0"/>
              <a:t>: Running multiple regression NSCAW I Dataset</a:t>
            </a:r>
            <a:endParaRPr lang="en-US" sz="2000" b="1" dirty="0"/>
          </a:p>
          <a:p>
            <a:pPr marL="0" indent="0">
              <a:lnSpc>
                <a:spcPct val="120000"/>
              </a:lnSpc>
              <a:spcBef>
                <a:spcPts val="0"/>
              </a:spcBef>
              <a:buNone/>
            </a:pPr>
            <a:r>
              <a:rPr lang="en-US" sz="2400" b="1" dirty="0"/>
              <a:t>📖 Learn: Model Assumptions</a:t>
            </a:r>
          </a:p>
          <a:p>
            <a:pPr marL="0" indent="0">
              <a:lnSpc>
                <a:spcPct val="120000"/>
              </a:lnSpc>
              <a:spcBef>
                <a:spcPts val="0"/>
              </a:spcBef>
              <a:buNone/>
            </a:pPr>
            <a:r>
              <a:rPr lang="en-US" sz="2000" dirty="0"/>
              <a:t>   ✅ Checking assumptions for regression models</a:t>
            </a:r>
          </a:p>
        </p:txBody>
      </p:sp>
    </p:spTree>
    <p:extLst>
      <p:ext uri="{BB962C8B-B14F-4D97-AF65-F5344CB8AC3E}">
        <p14:creationId xmlns:p14="http://schemas.microsoft.com/office/powerpoint/2010/main" val="2885991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ADB2-F10B-CCE0-2130-152B3510A313}"/>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E681A03B-3D93-958C-2FC1-826516F103A8}"/>
              </a:ext>
            </a:extLst>
          </p:cNvPr>
          <p:cNvSpPr>
            <a:spLocks noGrp="1"/>
          </p:cNvSpPr>
          <p:nvPr>
            <p:ph idx="1"/>
          </p:nvPr>
        </p:nvSpPr>
        <p:spPr/>
        <p:txBody>
          <a:bodyPr>
            <a:normAutofit/>
          </a:bodyPr>
          <a:lstStyle/>
          <a:p>
            <a:r>
              <a:rPr lang="en-US" dirty="0"/>
              <a:t>Can I predict your graduate GPA based on your undergraduate GPA &amp; score on the GRE</a:t>
            </a:r>
          </a:p>
          <a:p>
            <a:r>
              <a:rPr lang="en-US" b="1" dirty="0" err="1"/>
              <a:t>gregpa.sav</a:t>
            </a:r>
            <a:endParaRPr lang="en-US" b="1" dirty="0"/>
          </a:p>
          <a:p>
            <a:r>
              <a:rPr lang="en-US" dirty="0"/>
              <a:t>Process</a:t>
            </a:r>
          </a:p>
          <a:p>
            <a:pPr lvl="1"/>
            <a:r>
              <a:rPr lang="en-US" dirty="0"/>
              <a:t>Look at descriptive statistics</a:t>
            </a:r>
          </a:p>
          <a:p>
            <a:pPr lvl="1"/>
            <a:r>
              <a:rPr lang="en-US" dirty="0"/>
              <a:t>Calculate the zero order and partial correlations between the variables</a:t>
            </a:r>
          </a:p>
          <a:p>
            <a:pPr lvl="1"/>
            <a:r>
              <a:rPr lang="en-US" dirty="0"/>
              <a:t>Run regression analysis</a:t>
            </a:r>
          </a:p>
          <a:p>
            <a:pPr lvl="1"/>
            <a:r>
              <a:rPr lang="en-US" dirty="0"/>
              <a:t>Interpret coefficients</a:t>
            </a:r>
          </a:p>
          <a:p>
            <a:pPr lvl="1"/>
            <a:r>
              <a:rPr lang="en-US" dirty="0"/>
              <a:t>Evaluate overall model for assumptions and fit</a:t>
            </a:r>
          </a:p>
          <a:p>
            <a:endParaRPr lang="en-US" dirty="0"/>
          </a:p>
        </p:txBody>
      </p:sp>
    </p:spTree>
    <p:extLst>
      <p:ext uri="{BB962C8B-B14F-4D97-AF65-F5344CB8AC3E}">
        <p14:creationId xmlns:p14="http://schemas.microsoft.com/office/powerpoint/2010/main" val="1379608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7F09-327D-DEBB-4BFF-BF68A7084725}"/>
              </a:ext>
            </a:extLst>
          </p:cNvPr>
          <p:cNvSpPr>
            <a:spLocks noGrp="1"/>
          </p:cNvSpPr>
          <p:nvPr>
            <p:ph type="title"/>
          </p:nvPr>
        </p:nvSpPr>
        <p:spPr>
          <a:xfrm>
            <a:off x="254431" y="194645"/>
            <a:ext cx="10515600" cy="786916"/>
          </a:xfrm>
        </p:spPr>
        <p:txBody>
          <a:bodyPr/>
          <a:lstStyle/>
          <a:p>
            <a:r>
              <a:rPr lang="en-US" altLang="en-US" dirty="0"/>
              <a:t>GRE-GPA Example Data</a:t>
            </a:r>
            <a:endParaRPr lang="en-US" dirty="0"/>
          </a:p>
        </p:txBody>
      </p:sp>
      <p:graphicFrame>
        <p:nvGraphicFramePr>
          <p:cNvPr id="4" name="Content Placeholder 5">
            <a:extLst>
              <a:ext uri="{FF2B5EF4-FFF2-40B4-BE49-F238E27FC236}">
                <a16:creationId xmlns:a16="http://schemas.microsoft.com/office/drawing/2014/main" id="{43A655EA-A580-27E8-331C-001659975769}"/>
              </a:ext>
            </a:extLst>
          </p:cNvPr>
          <p:cNvGraphicFramePr>
            <a:graphicFrameLocks noGrp="1"/>
          </p:cNvGraphicFramePr>
          <p:nvPr>
            <p:ph idx="1"/>
          </p:nvPr>
        </p:nvGraphicFramePr>
        <p:xfrm>
          <a:off x="838200" y="1825625"/>
          <a:ext cx="9213566" cy="4215384"/>
        </p:xfrm>
        <a:graphic>
          <a:graphicData uri="http://schemas.openxmlformats.org/drawingml/2006/table">
            <a:tbl>
              <a:tblPr firstRow="1" firstCol="1" bandRow="1">
                <a:tableStyleId>{8EC20E35-A176-4012-BC5E-935CFFF8708E}</a:tableStyleId>
              </a:tblPr>
              <a:tblGrid>
                <a:gridCol w="1210655">
                  <a:extLst>
                    <a:ext uri="{9D8B030D-6E8A-4147-A177-3AD203B41FA5}">
                      <a16:colId xmlns:a16="http://schemas.microsoft.com/office/drawing/2014/main" val="20000"/>
                    </a:ext>
                  </a:extLst>
                </a:gridCol>
                <a:gridCol w="2232550">
                  <a:extLst>
                    <a:ext uri="{9D8B030D-6E8A-4147-A177-3AD203B41FA5}">
                      <a16:colId xmlns:a16="http://schemas.microsoft.com/office/drawing/2014/main" val="20001"/>
                    </a:ext>
                  </a:extLst>
                </a:gridCol>
                <a:gridCol w="3450793">
                  <a:extLst>
                    <a:ext uri="{9D8B030D-6E8A-4147-A177-3AD203B41FA5}">
                      <a16:colId xmlns:a16="http://schemas.microsoft.com/office/drawing/2014/main" val="20002"/>
                    </a:ext>
                  </a:extLst>
                </a:gridCol>
                <a:gridCol w="2319568">
                  <a:extLst>
                    <a:ext uri="{9D8B030D-6E8A-4147-A177-3AD203B41FA5}">
                      <a16:colId xmlns:a16="http://schemas.microsoft.com/office/drawing/2014/main" val="20003"/>
                    </a:ext>
                  </a:extLst>
                </a:gridCol>
              </a:tblGrid>
              <a:tr h="351282">
                <a:tc>
                  <a:txBody>
                    <a:bodyPr/>
                    <a:lstStyle/>
                    <a:p>
                      <a:pPr marL="0" marR="0" algn="ctr">
                        <a:spcBef>
                          <a:spcPts val="0"/>
                        </a:spcBef>
                        <a:spcAft>
                          <a:spcPts val="0"/>
                        </a:spcAft>
                      </a:pPr>
                      <a:r>
                        <a:rPr lang="en-US" sz="2000" dirty="0">
                          <a:solidFill>
                            <a:schemeClr val="tx1"/>
                          </a:solidFill>
                          <a:effectLst/>
                        </a:rPr>
                        <a:t>Student</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GRE-Total (X</a:t>
                      </a:r>
                      <a:r>
                        <a:rPr lang="en-US" sz="2000" baseline="-25000" dirty="0">
                          <a:solidFill>
                            <a:schemeClr val="tx1"/>
                          </a:solidFill>
                          <a:effectLst/>
                        </a:rPr>
                        <a:t>1</a:t>
                      </a:r>
                      <a:r>
                        <a:rPr lang="en-US" sz="2000" dirty="0">
                          <a:solidFill>
                            <a:schemeClr val="tx1"/>
                          </a:solidFill>
                          <a:effectLst/>
                        </a:rPr>
                        <a:t>)   </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Undergraduate GPA (X</a:t>
                      </a:r>
                      <a:r>
                        <a:rPr lang="en-US" sz="2000" baseline="-25000" dirty="0">
                          <a:solidFill>
                            <a:schemeClr val="tx1"/>
                          </a:solidFill>
                          <a:effectLst/>
                        </a:rPr>
                        <a:t>2</a:t>
                      </a:r>
                      <a:r>
                        <a:rPr lang="en-US" sz="2000" dirty="0">
                          <a:solidFill>
                            <a:schemeClr val="tx1"/>
                          </a:solidFill>
                          <a:effectLst/>
                        </a:rPr>
                        <a:t>)     </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Graduate GPA(Y)</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extLst>
                  <a:ext uri="{0D108BD9-81ED-4DB2-BD59-A6C34878D82A}">
                    <a16:rowId xmlns:a16="http://schemas.microsoft.com/office/drawing/2014/main" val="10000"/>
                  </a:ext>
                </a:extLst>
              </a:tr>
              <a:tr h="351282">
                <a:tc>
                  <a:txBody>
                    <a:bodyPr/>
                    <a:lstStyle/>
                    <a:p>
                      <a:pPr marL="0" marR="0" algn="ctr">
                        <a:spcBef>
                          <a:spcPts val="0"/>
                        </a:spcBef>
                        <a:spcAft>
                          <a:spcPts val="0"/>
                        </a:spcAft>
                      </a:pPr>
                      <a:r>
                        <a:rPr lang="en-US" sz="2000" dirty="0">
                          <a:solidFill>
                            <a:schemeClr val="tx1"/>
                          </a:solidFill>
                          <a:effectLst/>
                        </a:rPr>
                        <a:t>1</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145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4.0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1"/>
                  </a:ext>
                </a:extLst>
              </a:tr>
              <a:tr h="351282">
                <a:tc>
                  <a:txBody>
                    <a:bodyPr/>
                    <a:lstStyle/>
                    <a:p>
                      <a:pPr marL="0" marR="0" algn="ctr">
                        <a:spcBef>
                          <a:spcPts val="0"/>
                        </a:spcBef>
                        <a:spcAft>
                          <a:spcPts val="0"/>
                        </a:spcAft>
                      </a:pPr>
                      <a:r>
                        <a:rPr lang="en-US" sz="2000" dirty="0">
                          <a:solidFill>
                            <a:schemeClr val="tx1"/>
                          </a:solidFill>
                          <a:effectLst/>
                        </a:rPr>
                        <a:t>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120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3.7</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3.9</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2"/>
                  </a:ext>
                </a:extLst>
              </a:tr>
              <a:tr h="351282">
                <a:tc>
                  <a:txBody>
                    <a:bodyPr/>
                    <a:lstStyle/>
                    <a:p>
                      <a:pPr marL="0" marR="0" algn="ctr">
                        <a:spcBef>
                          <a:spcPts val="0"/>
                        </a:spcBef>
                        <a:spcAft>
                          <a:spcPts val="0"/>
                        </a:spcAft>
                      </a:pPr>
                      <a:r>
                        <a:rPr lang="en-US" sz="2000">
                          <a:solidFill>
                            <a:schemeClr val="tx1"/>
                          </a:solidFill>
                          <a:effectLst/>
                        </a:rPr>
                        <a:t>3</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125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3.6</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3.8</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3"/>
                  </a:ext>
                </a:extLst>
              </a:tr>
              <a:tr h="351282">
                <a:tc>
                  <a:txBody>
                    <a:bodyPr/>
                    <a:lstStyle/>
                    <a:p>
                      <a:pPr marL="0" marR="0" algn="ctr">
                        <a:spcBef>
                          <a:spcPts val="0"/>
                        </a:spcBef>
                        <a:spcAft>
                          <a:spcPts val="0"/>
                        </a:spcAft>
                      </a:pPr>
                      <a:r>
                        <a:rPr lang="en-US" sz="2000" dirty="0">
                          <a:solidFill>
                            <a:schemeClr val="tx1"/>
                          </a:solidFill>
                          <a:effectLst/>
                        </a:rPr>
                        <a:t>4</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130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2.9</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3.7</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4"/>
                  </a:ext>
                </a:extLst>
              </a:tr>
              <a:tr h="351282">
                <a:tc>
                  <a:txBody>
                    <a:bodyPr/>
                    <a:lstStyle/>
                    <a:p>
                      <a:pPr marL="0" marR="0" algn="ctr">
                        <a:spcBef>
                          <a:spcPts val="0"/>
                        </a:spcBef>
                        <a:spcAft>
                          <a:spcPts val="0"/>
                        </a:spcAft>
                      </a:pPr>
                      <a:r>
                        <a:rPr lang="en-US" sz="2000" dirty="0">
                          <a:solidFill>
                            <a:schemeClr val="tx1"/>
                          </a:solidFill>
                          <a:effectLst/>
                        </a:rPr>
                        <a:t>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110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3.6</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5"/>
                  </a:ext>
                </a:extLst>
              </a:tr>
              <a:tr h="351282">
                <a:tc>
                  <a:txBody>
                    <a:bodyPr/>
                    <a:lstStyle/>
                    <a:p>
                      <a:pPr marL="0" marR="0" algn="ctr">
                        <a:spcBef>
                          <a:spcPts val="0"/>
                        </a:spcBef>
                        <a:spcAft>
                          <a:spcPts val="0"/>
                        </a:spcAft>
                      </a:pPr>
                      <a:r>
                        <a:rPr lang="en-US" sz="2000" dirty="0">
                          <a:solidFill>
                            <a:schemeClr val="tx1"/>
                          </a:solidFill>
                          <a:effectLst/>
                        </a:rPr>
                        <a:t>6</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100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3.3</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6"/>
                  </a:ext>
                </a:extLst>
              </a:tr>
              <a:tr h="351282">
                <a:tc>
                  <a:txBody>
                    <a:bodyPr/>
                    <a:lstStyle/>
                    <a:p>
                      <a:pPr marL="0" marR="0" algn="ctr">
                        <a:spcBef>
                          <a:spcPts val="0"/>
                        </a:spcBef>
                        <a:spcAft>
                          <a:spcPts val="0"/>
                        </a:spcAft>
                      </a:pPr>
                      <a:r>
                        <a:rPr lang="en-US" sz="2000">
                          <a:solidFill>
                            <a:schemeClr val="tx1"/>
                          </a:solidFill>
                          <a:effectLst/>
                        </a:rPr>
                        <a:t>7</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  95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3.4</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7"/>
                  </a:ext>
                </a:extLst>
              </a:tr>
              <a:tr h="351282">
                <a:tc>
                  <a:txBody>
                    <a:bodyPr/>
                    <a:lstStyle/>
                    <a:p>
                      <a:pPr marL="0" marR="0" algn="ctr">
                        <a:spcBef>
                          <a:spcPts val="0"/>
                        </a:spcBef>
                        <a:spcAft>
                          <a:spcPts val="0"/>
                        </a:spcAft>
                      </a:pPr>
                      <a:r>
                        <a:rPr lang="en-US" sz="2000" dirty="0">
                          <a:solidFill>
                            <a:schemeClr val="tx1"/>
                          </a:solidFill>
                          <a:effectLst/>
                        </a:rPr>
                        <a:t>8</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115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2.7</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3.3</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8"/>
                  </a:ext>
                </a:extLst>
              </a:tr>
              <a:tr h="351282">
                <a:tc>
                  <a:txBody>
                    <a:bodyPr/>
                    <a:lstStyle/>
                    <a:p>
                      <a:pPr marL="0" marR="0" algn="ctr">
                        <a:spcBef>
                          <a:spcPts val="0"/>
                        </a:spcBef>
                        <a:spcAft>
                          <a:spcPts val="0"/>
                        </a:spcAft>
                      </a:pPr>
                      <a:r>
                        <a:rPr lang="en-US" sz="2000" dirty="0">
                          <a:solidFill>
                            <a:schemeClr val="tx1"/>
                          </a:solidFill>
                          <a:effectLst/>
                        </a:rPr>
                        <a:t>9</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105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3.1</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9"/>
                  </a:ext>
                </a:extLst>
              </a:tr>
              <a:tr h="351282">
                <a:tc>
                  <a:txBody>
                    <a:bodyPr/>
                    <a:lstStyle/>
                    <a:p>
                      <a:pPr marL="0" marR="0" algn="ct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  90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2.8</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3.1</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10"/>
                  </a:ext>
                </a:extLst>
              </a:tr>
              <a:tr h="351282">
                <a:tc>
                  <a:txBody>
                    <a:bodyPr/>
                    <a:lstStyle/>
                    <a:p>
                      <a:pPr marL="0" marR="0" algn="ctr">
                        <a:spcBef>
                          <a:spcPts val="0"/>
                        </a:spcBef>
                        <a:spcAft>
                          <a:spcPts val="0"/>
                        </a:spcAft>
                      </a:pPr>
                      <a:r>
                        <a:rPr lang="en-US" sz="2000" dirty="0">
                          <a:solidFill>
                            <a:schemeClr val="tx1"/>
                          </a:solidFill>
                          <a:effectLst/>
                        </a:rPr>
                        <a:t>11</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105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2.4</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09731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76B835-954D-B6C7-5CC0-334BB52AEDE9}"/>
              </a:ext>
            </a:extLst>
          </p:cNvPr>
          <p:cNvPicPr>
            <a:picLocks noChangeAspect="1"/>
          </p:cNvPicPr>
          <p:nvPr/>
        </p:nvPicPr>
        <p:blipFill>
          <a:blip r:embed="rId2"/>
          <a:stretch>
            <a:fillRect/>
          </a:stretch>
        </p:blipFill>
        <p:spPr>
          <a:xfrm>
            <a:off x="371215" y="362585"/>
            <a:ext cx="4333875" cy="3914775"/>
          </a:xfrm>
          <a:prstGeom prst="rect">
            <a:avLst/>
          </a:prstGeom>
        </p:spPr>
      </p:pic>
      <p:pic>
        <p:nvPicPr>
          <p:cNvPr id="9" name="Picture 8">
            <a:extLst>
              <a:ext uri="{FF2B5EF4-FFF2-40B4-BE49-F238E27FC236}">
                <a16:creationId xmlns:a16="http://schemas.microsoft.com/office/drawing/2014/main" id="{B8A66B28-B773-D4FE-D25D-F6C3AFDE8870}"/>
              </a:ext>
            </a:extLst>
          </p:cNvPr>
          <p:cNvPicPr>
            <a:picLocks noChangeAspect="1"/>
          </p:cNvPicPr>
          <p:nvPr/>
        </p:nvPicPr>
        <p:blipFill>
          <a:blip r:embed="rId3"/>
          <a:stretch>
            <a:fillRect/>
          </a:stretch>
        </p:blipFill>
        <p:spPr>
          <a:xfrm>
            <a:off x="5604855" y="117243"/>
            <a:ext cx="5306213" cy="3207847"/>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07F1595-8F89-E0F3-7BE0-2F4E8A582136}"/>
                  </a:ext>
                </a:extLst>
              </p:cNvPr>
              <p:cNvSpPr txBox="1"/>
              <p:nvPr/>
            </p:nvSpPr>
            <p:spPr>
              <a:xfrm>
                <a:off x="5569614" y="3325090"/>
                <a:ext cx="3303008" cy="706027"/>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1</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12" name="TextBox 11">
                <a:extLst>
                  <a:ext uri="{FF2B5EF4-FFF2-40B4-BE49-F238E27FC236}">
                    <a16:creationId xmlns:a16="http://schemas.microsoft.com/office/drawing/2014/main" id="{A07F1595-8F89-E0F3-7BE0-2F4E8A582136}"/>
                  </a:ext>
                </a:extLst>
              </p:cNvPr>
              <p:cNvSpPr txBox="1">
                <a:spLocks noRot="1" noChangeAspect="1" noMove="1" noResize="1" noEditPoints="1" noAdjustHandles="1" noChangeArrowheads="1" noChangeShapeType="1" noTextEdit="1"/>
              </p:cNvSpPr>
              <p:nvPr/>
            </p:nvSpPr>
            <p:spPr>
              <a:xfrm>
                <a:off x="5569614" y="3325090"/>
                <a:ext cx="3303008" cy="706027"/>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293D607-D607-CA0F-21C3-A7DC365833A0}"/>
              </a:ext>
            </a:extLst>
          </p:cNvPr>
          <p:cNvSpPr txBox="1"/>
          <p:nvPr/>
        </p:nvSpPr>
        <p:spPr>
          <a:xfrm>
            <a:off x="5883604" y="4164677"/>
            <a:ext cx="2675028"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GPA in graduate school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 GRE 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 Undergraduate GPA</a:t>
            </a:r>
          </a:p>
        </p:txBody>
      </p:sp>
      <p:cxnSp>
        <p:nvCxnSpPr>
          <p:cNvPr id="15" name="Straight Arrow Connector 14">
            <a:extLst>
              <a:ext uri="{FF2B5EF4-FFF2-40B4-BE49-F238E27FC236}">
                <a16:creationId xmlns:a16="http://schemas.microsoft.com/office/drawing/2014/main" id="{83CAF81D-FAE5-43AE-52E3-F9F0877CB816}"/>
              </a:ext>
            </a:extLst>
          </p:cNvPr>
          <p:cNvCxnSpPr>
            <a:cxnSpLocks/>
          </p:cNvCxnSpPr>
          <p:nvPr/>
        </p:nvCxnSpPr>
        <p:spPr>
          <a:xfrm flipV="1">
            <a:off x="8146473" y="1953491"/>
            <a:ext cx="889462" cy="2859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09EEF7B-421A-68BF-F2ED-D975AA882B9E}"/>
              </a:ext>
            </a:extLst>
          </p:cNvPr>
          <p:cNvCxnSpPr>
            <a:cxnSpLocks/>
          </p:cNvCxnSpPr>
          <p:nvPr/>
        </p:nvCxnSpPr>
        <p:spPr>
          <a:xfrm flipV="1">
            <a:off x="8454044" y="1953491"/>
            <a:ext cx="1720734" cy="2419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33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644631-19BC-BEFC-33D0-2324257E2C88}"/>
                  </a:ext>
                </a:extLst>
              </p:cNvPr>
              <p:cNvSpPr txBox="1"/>
              <p:nvPr/>
            </p:nvSpPr>
            <p:spPr>
              <a:xfrm>
                <a:off x="6096000" y="5827454"/>
                <a:ext cx="6312215" cy="706475"/>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𝑟</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1</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[.7516−(.784)(.301)].33</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).401</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6" name="TextBox 5">
                <a:extLst>
                  <a:ext uri="{FF2B5EF4-FFF2-40B4-BE49-F238E27FC236}">
                    <a16:creationId xmlns:a16="http://schemas.microsoft.com/office/drawing/2014/main" id="{00644631-19BC-BEFC-33D0-2324257E2C88}"/>
                  </a:ext>
                </a:extLst>
              </p:cNvPr>
              <p:cNvSpPr txBox="1">
                <a:spLocks noRot="1" noChangeAspect="1" noMove="1" noResize="1" noEditPoints="1" noAdjustHandles="1" noChangeArrowheads="1" noChangeShapeType="1" noTextEdit="1"/>
              </p:cNvSpPr>
              <p:nvPr/>
            </p:nvSpPr>
            <p:spPr>
              <a:xfrm>
                <a:off x="6096000" y="5827454"/>
                <a:ext cx="6312215" cy="7064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69D93EA-66A0-0FB3-CBFF-106511510856}"/>
                  </a:ext>
                </a:extLst>
              </p:cNvPr>
              <p:cNvSpPr txBox="1"/>
              <p:nvPr/>
            </p:nvSpPr>
            <p:spPr>
              <a:xfrm>
                <a:off x="1153632" y="2977573"/>
                <a:ext cx="13903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=.752</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8" name="TextBox 7">
                <a:extLst>
                  <a:ext uri="{FF2B5EF4-FFF2-40B4-BE49-F238E27FC236}">
                    <a16:creationId xmlns:a16="http://schemas.microsoft.com/office/drawing/2014/main" id="{E69D93EA-66A0-0FB3-CBFF-106511510856}"/>
                  </a:ext>
                </a:extLst>
              </p:cNvPr>
              <p:cNvSpPr txBox="1">
                <a:spLocks noRot="1" noChangeAspect="1" noMove="1" noResize="1" noEditPoints="1" noAdjustHandles="1" noChangeArrowheads="1" noChangeShapeType="1" noTextEdit="1"/>
              </p:cNvSpPr>
              <p:nvPr/>
            </p:nvSpPr>
            <p:spPr>
              <a:xfrm>
                <a:off x="1153632" y="2977573"/>
                <a:ext cx="1390301" cy="369332"/>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C8B318D-FC28-D191-D583-8C0750D76CF6}"/>
              </a:ext>
            </a:extLst>
          </p:cNvPr>
          <p:cNvSpPr txBox="1"/>
          <p:nvPr/>
        </p:nvSpPr>
        <p:spPr>
          <a:xfrm>
            <a:off x="2459319" y="2999482"/>
            <a:ext cx="512153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correlation between Graduate GPA and Undergrad GPA</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D689F5F-21CF-43EF-CF87-323A7CE36FBC}"/>
                  </a:ext>
                </a:extLst>
              </p:cNvPr>
              <p:cNvSpPr txBox="1"/>
              <p:nvPr/>
            </p:nvSpPr>
            <p:spPr>
              <a:xfrm>
                <a:off x="2240039" y="2652790"/>
                <a:ext cx="13903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=.784</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10" name="TextBox 9">
                <a:extLst>
                  <a:ext uri="{FF2B5EF4-FFF2-40B4-BE49-F238E27FC236}">
                    <a16:creationId xmlns:a16="http://schemas.microsoft.com/office/drawing/2014/main" id="{2D689F5F-21CF-43EF-CF87-323A7CE36FBC}"/>
                  </a:ext>
                </a:extLst>
              </p:cNvPr>
              <p:cNvSpPr txBox="1">
                <a:spLocks noRot="1" noChangeAspect="1" noMove="1" noResize="1" noEditPoints="1" noAdjustHandles="1" noChangeArrowheads="1" noChangeShapeType="1" noTextEdit="1"/>
              </p:cNvSpPr>
              <p:nvPr/>
            </p:nvSpPr>
            <p:spPr>
              <a:xfrm>
                <a:off x="2240039" y="2652790"/>
                <a:ext cx="1390301" cy="36933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0B8B5DD-AE32-BD1D-8042-6BB4E0E4E142}"/>
              </a:ext>
            </a:extLst>
          </p:cNvPr>
          <p:cNvSpPr txBox="1"/>
          <p:nvPr/>
        </p:nvSpPr>
        <p:spPr>
          <a:xfrm>
            <a:off x="3511028" y="2683568"/>
            <a:ext cx="419153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correlation between GRE and Graduate GPA</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4BA02F6-EA4D-76EE-E5F0-D730A1B30AE7}"/>
                  </a:ext>
                </a:extLst>
              </p:cNvPr>
              <p:cNvSpPr txBox="1"/>
              <p:nvPr/>
            </p:nvSpPr>
            <p:spPr>
              <a:xfrm>
                <a:off x="8725647" y="1824617"/>
                <a:ext cx="1543270" cy="369332"/>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lang="en-US" b="0" i="1" smtClean="0">
                              <a:solidFill>
                                <a:prstClr val="black"/>
                              </a:solidFill>
                              <a:latin typeface="Cambria Math" panose="02040503050406030204" pitchFamily="18" charset="0"/>
                            </a:rPr>
                            <m:t>𝑋</m:t>
                          </m:r>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=.301</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12" name="TextBox 11">
                <a:extLst>
                  <a:ext uri="{FF2B5EF4-FFF2-40B4-BE49-F238E27FC236}">
                    <a16:creationId xmlns:a16="http://schemas.microsoft.com/office/drawing/2014/main" id="{34BA02F6-EA4D-76EE-E5F0-D730A1B30AE7}"/>
                  </a:ext>
                </a:extLst>
              </p:cNvPr>
              <p:cNvSpPr txBox="1">
                <a:spLocks noRot="1" noChangeAspect="1" noMove="1" noResize="1" noEditPoints="1" noAdjustHandles="1" noChangeArrowheads="1" noChangeShapeType="1" noTextEdit="1"/>
              </p:cNvSpPr>
              <p:nvPr/>
            </p:nvSpPr>
            <p:spPr>
              <a:xfrm>
                <a:off x="8725647" y="1824617"/>
                <a:ext cx="1543270" cy="369332"/>
              </a:xfrm>
              <a:prstGeom prst="rect">
                <a:avLst/>
              </a:prstGeom>
              <a:blipFill>
                <a:blip r:embed="rId6"/>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8C1B4FE-8B7F-9E14-6DC1-D7D7FB1D950B}"/>
              </a:ext>
            </a:extLst>
          </p:cNvPr>
          <p:cNvSpPr txBox="1"/>
          <p:nvPr/>
        </p:nvSpPr>
        <p:spPr>
          <a:xfrm>
            <a:off x="8252874" y="2151703"/>
            <a:ext cx="267502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correlation between GRE and Undergraduate GPA</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1E7137E-8CFA-FD33-5603-4FDED82C8D3F}"/>
                  </a:ext>
                </a:extLst>
              </p:cNvPr>
              <p:cNvSpPr txBox="1"/>
              <p:nvPr/>
            </p:nvSpPr>
            <p:spPr>
              <a:xfrm>
                <a:off x="0" y="5969874"/>
                <a:ext cx="6097384" cy="703206"/>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𝑟</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𝑋</m:t>
                              </m:r>
                              <m:r>
                                <a:rPr lang="en-US" i="1">
                                  <a:solidFill>
                                    <a:prstClr val="black"/>
                                  </a:solidFill>
                                  <a:latin typeface="Cambria Math" panose="02040503050406030204" pitchFamily="18" charset="0"/>
                                </a:rPr>
                                <m:t>1</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[.784−(.75</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)(.301)].33</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)16.33</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17" name="TextBox 16">
                <a:extLst>
                  <a:ext uri="{FF2B5EF4-FFF2-40B4-BE49-F238E27FC236}">
                    <a16:creationId xmlns:a16="http://schemas.microsoft.com/office/drawing/2014/main" id="{21E7137E-8CFA-FD33-5603-4FDED82C8D3F}"/>
                  </a:ext>
                </a:extLst>
              </p:cNvPr>
              <p:cNvSpPr txBox="1">
                <a:spLocks noRot="1" noChangeAspect="1" noMove="1" noResize="1" noEditPoints="1" noAdjustHandles="1" noChangeArrowheads="1" noChangeShapeType="1" noTextEdit="1"/>
              </p:cNvSpPr>
              <p:nvPr/>
            </p:nvSpPr>
            <p:spPr>
              <a:xfrm>
                <a:off x="0" y="5969874"/>
                <a:ext cx="6097384" cy="703206"/>
              </a:xfrm>
              <a:prstGeom prst="rect">
                <a:avLst/>
              </a:prstGeom>
              <a:blipFill>
                <a:blip r:embed="rId7"/>
                <a:stretch>
                  <a:fillRect/>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09EA7DC4-5323-88CA-9D10-F014EF0112DF}"/>
              </a:ext>
            </a:extLst>
          </p:cNvPr>
          <p:cNvSpPr/>
          <p:nvPr/>
        </p:nvSpPr>
        <p:spPr>
          <a:xfrm>
            <a:off x="1394235" y="707783"/>
            <a:ext cx="573578" cy="17599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81179394-BB93-CA05-A034-F605F0C7C971}"/>
              </a:ext>
            </a:extLst>
          </p:cNvPr>
          <p:cNvSpPr txBox="1"/>
          <p:nvPr/>
        </p:nvSpPr>
        <p:spPr>
          <a:xfrm>
            <a:off x="105762" y="937638"/>
            <a:ext cx="186205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Zero order (the Pearson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you already know)</a:t>
            </a:r>
          </a:p>
        </p:txBody>
      </p:sp>
      <p:pic>
        <p:nvPicPr>
          <p:cNvPr id="7" name="Picture 6">
            <a:extLst>
              <a:ext uri="{FF2B5EF4-FFF2-40B4-BE49-F238E27FC236}">
                <a16:creationId xmlns:a16="http://schemas.microsoft.com/office/drawing/2014/main" id="{544EFEC0-C1E6-1EFD-03E1-C9EC52A90AB3}"/>
              </a:ext>
            </a:extLst>
          </p:cNvPr>
          <p:cNvPicPr>
            <a:picLocks noChangeAspect="1"/>
          </p:cNvPicPr>
          <p:nvPr/>
        </p:nvPicPr>
        <p:blipFill>
          <a:blip r:embed="rId8"/>
          <a:stretch>
            <a:fillRect/>
          </a:stretch>
        </p:blipFill>
        <p:spPr>
          <a:xfrm>
            <a:off x="2240039" y="99617"/>
            <a:ext cx="4943728" cy="2540654"/>
          </a:xfrm>
          <a:prstGeom prst="rect">
            <a:avLst/>
          </a:prstGeom>
        </p:spPr>
      </p:pic>
      <p:sp>
        <p:nvSpPr>
          <p:cNvPr id="14" name="TextBox 13">
            <a:extLst>
              <a:ext uri="{FF2B5EF4-FFF2-40B4-BE49-F238E27FC236}">
                <a16:creationId xmlns:a16="http://schemas.microsoft.com/office/drawing/2014/main" id="{1EA1A2B7-40DA-CC98-9FFF-12B488566CA9}"/>
              </a:ext>
            </a:extLst>
          </p:cNvPr>
          <p:cNvSpPr txBox="1"/>
          <p:nvPr/>
        </p:nvSpPr>
        <p:spPr>
          <a:xfrm>
            <a:off x="7580849" y="442211"/>
            <a:ext cx="2675028"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GPA in graduate school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 GRE 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 Undergraduate GPA</a:t>
            </a:r>
          </a:p>
        </p:txBody>
      </p:sp>
      <p:sp>
        <p:nvSpPr>
          <p:cNvPr id="4" name="TextBox 3">
            <a:extLst>
              <a:ext uri="{FF2B5EF4-FFF2-40B4-BE49-F238E27FC236}">
                <a16:creationId xmlns:a16="http://schemas.microsoft.com/office/drawing/2014/main" id="{76ADD56F-9207-3C83-4781-3EEB42B7CA69}"/>
              </a:ext>
            </a:extLst>
          </p:cNvPr>
          <p:cNvSpPr txBox="1"/>
          <p:nvPr/>
        </p:nvSpPr>
        <p:spPr>
          <a:xfrm>
            <a:off x="338633" y="4994938"/>
            <a:ext cx="5635655" cy="923330"/>
          </a:xfrm>
          <a:prstGeom prst="rect">
            <a:avLst/>
          </a:prstGeom>
          <a:noFill/>
        </p:spPr>
        <p:txBody>
          <a:bodyPr wrap="square">
            <a:spAutoFit/>
          </a:bodyPr>
          <a:lstStyle/>
          <a:p>
            <a:r>
              <a:rPr lang="en-US" dirty="0"/>
              <a:t>To isolate the unique effect of GRE, we subtract the portion of the GRE-Graduate GPA correlation that is explained by Undergraduate GPA</a:t>
            </a:r>
          </a:p>
        </p:txBody>
      </p:sp>
      <p:sp>
        <p:nvSpPr>
          <p:cNvPr id="15" name="TextBox 14">
            <a:extLst>
              <a:ext uri="{FF2B5EF4-FFF2-40B4-BE49-F238E27FC236}">
                <a16:creationId xmlns:a16="http://schemas.microsoft.com/office/drawing/2014/main" id="{BBFC7DEB-F931-0750-BDBB-EC8564E8ACC5}"/>
              </a:ext>
            </a:extLst>
          </p:cNvPr>
          <p:cNvSpPr txBox="1"/>
          <p:nvPr/>
        </p:nvSpPr>
        <p:spPr>
          <a:xfrm>
            <a:off x="6772562" y="4904124"/>
            <a:ext cx="5635653" cy="923330"/>
          </a:xfrm>
          <a:prstGeom prst="rect">
            <a:avLst/>
          </a:prstGeom>
          <a:noFill/>
        </p:spPr>
        <p:txBody>
          <a:bodyPr wrap="square">
            <a:spAutoFit/>
          </a:bodyPr>
          <a:lstStyle/>
          <a:p>
            <a:r>
              <a:rPr lang="en-US" dirty="0"/>
              <a:t>To isolate the unique effect of Undergraduate GPA we subtract the portion of the Undergraduate GPA–Graduate GPA correlation that is explained by GRE</a:t>
            </a:r>
          </a:p>
        </p:txBody>
      </p:sp>
      <p:cxnSp>
        <p:nvCxnSpPr>
          <p:cNvPr id="22" name="Straight Arrow Connector 21">
            <a:extLst>
              <a:ext uri="{FF2B5EF4-FFF2-40B4-BE49-F238E27FC236}">
                <a16:creationId xmlns:a16="http://schemas.microsoft.com/office/drawing/2014/main" id="{35FE86BB-034B-6F88-404D-E1A47B7706E3}"/>
              </a:ext>
            </a:extLst>
          </p:cNvPr>
          <p:cNvCxnSpPr>
            <a:cxnSpLocks/>
            <a:stCxn id="9" idx="1"/>
          </p:cNvCxnSpPr>
          <p:nvPr/>
        </p:nvCxnSpPr>
        <p:spPr>
          <a:xfrm>
            <a:off x="2459319" y="3168759"/>
            <a:ext cx="2691273" cy="26919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11A0E06-0C0A-C4EF-0687-6D4897B46FE0}"/>
              </a:ext>
            </a:extLst>
          </p:cNvPr>
          <p:cNvCxnSpPr>
            <a:cxnSpLocks/>
            <a:stCxn id="11" idx="1"/>
          </p:cNvCxnSpPr>
          <p:nvPr/>
        </p:nvCxnSpPr>
        <p:spPr>
          <a:xfrm>
            <a:off x="3511028" y="2852845"/>
            <a:ext cx="7083148" cy="2974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86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7" grpId="0"/>
      <p:bldP spid="18" grpId="0" animBg="1"/>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02" y="170070"/>
            <a:ext cx="10515600" cy="712836"/>
          </a:xfrm>
        </p:spPr>
        <p:txBody>
          <a:bodyPr/>
          <a:lstStyle/>
          <a:p>
            <a:r>
              <a:rPr lang="en-US" dirty="0"/>
              <a:t>Sample Partial Slope and Intercept</a:t>
            </a:r>
          </a:p>
        </p:txBody>
      </p:sp>
      <mc:AlternateContent xmlns:mc="http://schemas.openxmlformats.org/markup-compatibility/2006">
        <mc:Choice xmlns:a14="http://schemas.microsoft.com/office/drawing/2010/main" Requires="a14">
          <p:sp>
            <p:nvSpPr>
              <p:cNvPr id="4" name="Object 3"/>
              <p:cNvSpPr txBox="1"/>
              <p:nvPr/>
            </p:nvSpPr>
            <p:spPr bwMode="auto">
              <a:xfrm>
                <a:off x="4090969" y="1928861"/>
                <a:ext cx="6872287" cy="858838"/>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[.7845−(.7516)(.3011)].3317</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(1−.301</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)16.3346</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=.0125</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4" name="Object 3"/>
              <p:cNvSpPr txBox="1">
                <a:spLocks noRot="1" noChangeAspect="1" noMove="1" noResize="1" noEditPoints="1" noAdjustHandles="1" noChangeArrowheads="1" noChangeShapeType="1" noTextEdit="1"/>
              </p:cNvSpPr>
              <p:nvPr/>
            </p:nvSpPr>
            <p:spPr bwMode="auto">
              <a:xfrm>
                <a:off x="4090969" y="1928861"/>
                <a:ext cx="6872287" cy="858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bject 4"/>
              <p:cNvSpPr txBox="1"/>
              <p:nvPr/>
            </p:nvSpPr>
            <p:spPr bwMode="auto">
              <a:xfrm>
                <a:off x="4387823" y="3798332"/>
                <a:ext cx="6807200" cy="850900"/>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[.7516−(.7845)(.3011)].3317</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(1−.301</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).4011</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=.4687</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5" name="Object 4"/>
              <p:cNvSpPr txBox="1">
                <a:spLocks noRot="1" noChangeAspect="1" noMove="1" noResize="1" noEditPoints="1" noAdjustHandles="1" noChangeArrowheads="1" noChangeShapeType="1" noTextEdit="1"/>
              </p:cNvSpPr>
              <p:nvPr/>
            </p:nvSpPr>
            <p:spPr bwMode="auto">
              <a:xfrm>
                <a:off x="4387823" y="3798332"/>
                <a:ext cx="6807200" cy="850900"/>
              </a:xfrm>
              <a:prstGeom prst="rect">
                <a:avLst/>
              </a:prstGeom>
              <a:blipFill>
                <a:blip r:embed="rId4"/>
                <a:stretch>
                  <a:fillRect/>
                </a:stretch>
              </a:blipFill>
            </p:spPr>
            <p:txBody>
              <a:bodyPr/>
              <a:lstStyle/>
              <a:p>
                <a:r>
                  <a:rPr lang="en-US">
                    <a:noFill/>
                  </a:rPr>
                  <a:t> </a:t>
                </a:r>
              </a:p>
            </p:txBody>
          </p:sp>
        </mc:Fallback>
      </mc:AlternateContent>
      <p:sp>
        <p:nvSpPr>
          <p:cNvPr id="7" name="Rectangle 4"/>
          <p:cNvSpPr>
            <a:spLocks noChangeArrowheads="1"/>
          </p:cNvSpPr>
          <p:nvPr/>
        </p:nvSpPr>
        <p:spPr bwMode="auto">
          <a:xfrm>
            <a:off x="2592925" y="3048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9" name="Object 8"/>
              <p:cNvSpPr txBox="1"/>
              <p:nvPr/>
            </p:nvSpPr>
            <p:spPr bwMode="auto">
              <a:xfrm>
                <a:off x="4489002" y="5633323"/>
                <a:ext cx="7907337" cy="449263"/>
              </a:xfrm>
              <a:prstGeom prst="rect">
                <a:avLst/>
              </a:prstGeom>
              <a:noFill/>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e>
                      </m:acc>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e>
                        <m:sub>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e>
                        <m:sub>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3.5000−(.0125)(112.7273)−(.4687)(3.1091)=.6337</m:t>
                      </m:r>
                    </m:oMath>
                  </m:oMathPara>
                </a14:m>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9" name="Object 8"/>
              <p:cNvSpPr txBox="1">
                <a:spLocks noRot="1" noChangeAspect="1" noMove="1" noResize="1" noEditPoints="1" noAdjustHandles="1" noChangeArrowheads="1" noChangeShapeType="1" noTextEdit="1"/>
              </p:cNvSpPr>
              <p:nvPr/>
            </p:nvSpPr>
            <p:spPr bwMode="auto">
              <a:xfrm>
                <a:off x="4489002" y="5633323"/>
                <a:ext cx="7907337" cy="449263"/>
              </a:xfrm>
              <a:prstGeom prst="rect">
                <a:avLst/>
              </a:prstGeom>
              <a:blipFill>
                <a:blip r:embed="rId5"/>
                <a:stretch>
                  <a:fillRect b="-5405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4511AF0-4A07-6A86-0082-71B5BFCA204C}"/>
              </a:ext>
            </a:extLst>
          </p:cNvPr>
          <p:cNvSpPr txBox="1"/>
          <p:nvPr/>
        </p:nvSpPr>
        <p:spPr>
          <a:xfrm>
            <a:off x="363501" y="1327501"/>
            <a:ext cx="3229553" cy="1631216"/>
          </a:xfrm>
          <a:prstGeom prst="rect">
            <a:avLst/>
          </a:prstGeom>
          <a:noFill/>
        </p:spPr>
        <p:txBody>
          <a:bodyPr wrap="square">
            <a:spAutoFit/>
          </a:bodyPr>
          <a:lstStyle/>
          <a:p>
            <a:r>
              <a:rPr lang="en-US" sz="2000" dirty="0"/>
              <a:t>After removing the shared influence of Undergraduate GPA, GRE’s unique predictive power is much lower.</a:t>
            </a:r>
          </a:p>
        </p:txBody>
      </p:sp>
      <p:sp>
        <p:nvSpPr>
          <p:cNvPr id="8" name="TextBox 7">
            <a:extLst>
              <a:ext uri="{FF2B5EF4-FFF2-40B4-BE49-F238E27FC236}">
                <a16:creationId xmlns:a16="http://schemas.microsoft.com/office/drawing/2014/main" id="{8C645D5F-9A2E-F262-536A-ABF4A128B4AD}"/>
              </a:ext>
            </a:extLst>
          </p:cNvPr>
          <p:cNvSpPr txBox="1"/>
          <p:nvPr/>
        </p:nvSpPr>
        <p:spPr>
          <a:xfrm>
            <a:off x="3983598" y="1576332"/>
            <a:ext cx="628698" cy="369332"/>
          </a:xfrm>
          <a:prstGeom prst="rect">
            <a:avLst/>
          </a:prstGeom>
          <a:noFill/>
        </p:spPr>
        <p:txBody>
          <a:bodyPr wrap="none" rtlCol="0">
            <a:spAutoFit/>
          </a:bodyPr>
          <a:lstStyle/>
          <a:p>
            <a:r>
              <a:rPr lang="en-US" b="1" dirty="0"/>
              <a:t>GRE</a:t>
            </a:r>
          </a:p>
        </p:txBody>
      </p:sp>
      <p:sp>
        <p:nvSpPr>
          <p:cNvPr id="10" name="TextBox 9">
            <a:extLst>
              <a:ext uri="{FF2B5EF4-FFF2-40B4-BE49-F238E27FC236}">
                <a16:creationId xmlns:a16="http://schemas.microsoft.com/office/drawing/2014/main" id="{A49F9810-B5A9-B13C-01F0-02A8EBA42CEC}"/>
              </a:ext>
            </a:extLst>
          </p:cNvPr>
          <p:cNvSpPr txBox="1"/>
          <p:nvPr/>
        </p:nvSpPr>
        <p:spPr>
          <a:xfrm>
            <a:off x="4090969" y="3429000"/>
            <a:ext cx="2238498" cy="369332"/>
          </a:xfrm>
          <a:prstGeom prst="rect">
            <a:avLst/>
          </a:prstGeom>
          <a:noFill/>
        </p:spPr>
        <p:txBody>
          <a:bodyPr wrap="none" rtlCol="0">
            <a:spAutoFit/>
          </a:bodyPr>
          <a:lstStyle/>
          <a:p>
            <a:r>
              <a:rPr lang="en-US" b="1" dirty="0"/>
              <a:t>Undergraduate GPS</a:t>
            </a:r>
          </a:p>
        </p:txBody>
      </p:sp>
      <p:sp>
        <p:nvSpPr>
          <p:cNvPr id="12" name="TextBox 11">
            <a:extLst>
              <a:ext uri="{FF2B5EF4-FFF2-40B4-BE49-F238E27FC236}">
                <a16:creationId xmlns:a16="http://schemas.microsoft.com/office/drawing/2014/main" id="{670A7F53-13E6-2DA8-2A2A-689175CDC74E}"/>
              </a:ext>
            </a:extLst>
          </p:cNvPr>
          <p:cNvSpPr txBox="1"/>
          <p:nvPr/>
        </p:nvSpPr>
        <p:spPr>
          <a:xfrm>
            <a:off x="363501" y="3048000"/>
            <a:ext cx="3025158" cy="3477875"/>
          </a:xfrm>
          <a:prstGeom prst="rect">
            <a:avLst/>
          </a:prstGeom>
          <a:noFill/>
        </p:spPr>
        <p:txBody>
          <a:bodyPr wrap="square">
            <a:spAutoFit/>
          </a:bodyPr>
          <a:lstStyle/>
          <a:p>
            <a:r>
              <a:rPr lang="en-US" sz="2000" dirty="0"/>
              <a:t>This effect is much stronger than GRE’s effect, indicating that Undergraduate GPA is a better predictor of Graduate GPA than GRE. Removing the influence of GRE did not reduce Undergraduate GPA’s predictive power as much as it die for GRE.</a:t>
            </a:r>
          </a:p>
        </p:txBody>
      </p:sp>
      <p:sp>
        <p:nvSpPr>
          <p:cNvPr id="13" name="TextBox 12">
            <a:extLst>
              <a:ext uri="{FF2B5EF4-FFF2-40B4-BE49-F238E27FC236}">
                <a16:creationId xmlns:a16="http://schemas.microsoft.com/office/drawing/2014/main" id="{DAFABC98-5F93-66ED-9477-971E47FD62A4}"/>
              </a:ext>
            </a:extLst>
          </p:cNvPr>
          <p:cNvSpPr txBox="1"/>
          <p:nvPr/>
        </p:nvSpPr>
        <p:spPr>
          <a:xfrm>
            <a:off x="4090969" y="5263991"/>
            <a:ext cx="1572354" cy="369332"/>
          </a:xfrm>
          <a:prstGeom prst="rect">
            <a:avLst/>
          </a:prstGeom>
          <a:noFill/>
        </p:spPr>
        <p:txBody>
          <a:bodyPr wrap="none" rtlCol="0">
            <a:spAutoFit/>
          </a:bodyPr>
          <a:lstStyle/>
          <a:p>
            <a:r>
              <a:rPr lang="en-US" b="1" dirty="0"/>
              <a:t>The Intercept</a:t>
            </a:r>
          </a:p>
        </p:txBody>
      </p:sp>
    </p:spTree>
    <p:extLst>
      <p:ext uri="{BB962C8B-B14F-4D97-AF65-F5344CB8AC3E}">
        <p14:creationId xmlns:p14="http://schemas.microsoft.com/office/powerpoint/2010/main" val="507728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42" y="163647"/>
            <a:ext cx="10515600" cy="755919"/>
          </a:xfrm>
        </p:spPr>
        <p:txBody>
          <a:bodyPr/>
          <a:lstStyle/>
          <a:p>
            <a:r>
              <a:rPr lang="en-US" dirty="0"/>
              <a:t>Sample Multiple Linear Regression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90593" y="968052"/>
                <a:ext cx="10515600" cy="4351338"/>
              </a:xfrm>
            </p:spPr>
            <p:txBody>
              <a:bodyPr/>
              <a:lstStyle/>
              <a:p>
                <a:pPr marL="0" indent="0">
                  <a:buNone/>
                </a:pPr>
                <a:r>
                  <a:rPr lang="en-US" sz="2000" i="1" dirty="0"/>
                  <a:t>Y</a:t>
                </a:r>
                <a:r>
                  <a:rPr lang="en-US" sz="2000" i="1" baseline="-25000" dirty="0"/>
                  <a:t>i</a:t>
                </a:r>
                <a:r>
                  <a:rPr lang="en-US" sz="2000" dirty="0"/>
                  <a:t> =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𝑏</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m:t>
                    </m:r>
                  </m:oMath>
                </a14:m>
                <a:r>
                  <a:rPr lang="en-US" sz="2000" i="1" dirty="0"/>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b="0" i="1" smtClean="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b="0" i="1" smtClean="0">
                            <a:latin typeface="Cambria Math" panose="02040503050406030204" pitchFamily="18" charset="0"/>
                          </a:rPr>
                          <m:t>2</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oMath>
                </a14:m>
                <a:r>
                  <a:rPr lang="en-US" sz="2000" dirty="0"/>
                  <a:t>+</a:t>
                </a:r>
                <a:r>
                  <a:rPr lang="en-US" sz="2000" i="1" dirty="0"/>
                  <a:t> </a:t>
                </a:r>
                <a:r>
                  <a:rPr lang="en-US" sz="2000" i="1" dirty="0" err="1"/>
                  <a:t>e</a:t>
                </a:r>
                <a:r>
                  <a:rPr lang="en-US" sz="2000" i="1" baseline="-25000" dirty="0" err="1"/>
                  <a:t>i</a:t>
                </a:r>
                <a:r>
                  <a:rPr lang="en-US" sz="2000" dirty="0"/>
                  <a:t> </a:t>
                </a:r>
              </a:p>
              <a:p>
                <a:pPr marL="0" indent="0">
                  <a:buNone/>
                </a:pPr>
                <a14:m>
                  <m:oMath xmlns:m="http://schemas.openxmlformats.org/officeDocument/2006/math">
                    <m:acc>
                      <m:accPr>
                        <m:chr m:val="̂"/>
                        <m:ctrlPr>
                          <a:rPr lang="en-US" sz="2000" i="1" dirty="0" smtClean="0">
                            <a:latin typeface="Cambria Math" panose="02040503050406030204" pitchFamily="18" charset="0"/>
                          </a:rPr>
                        </m:ctrlPr>
                      </m:accPr>
                      <m:e>
                        <m:r>
                          <a:rPr lang="en-US" sz="2000" i="1" dirty="0">
                            <a:latin typeface="Cambria Math" panose="02040503050406030204" pitchFamily="18" charset="0"/>
                          </a:rPr>
                          <m:t>𝑌</m:t>
                        </m:r>
                        <m:r>
                          <m:rPr>
                            <m:nor/>
                          </m:rPr>
                          <a:rPr lang="en-US" sz="2000" i="1" baseline="-25000" dirty="0"/>
                          <m:t>i</m:t>
                        </m:r>
                      </m:e>
                    </m:acc>
                  </m:oMath>
                </a14:m>
                <a:r>
                  <a:rPr lang="en-US" sz="2000" dirty="0"/>
                  <a:t>= .6337 +</a:t>
                </a:r>
                <a:r>
                  <a:rPr lang="en-US" sz="2000" i="1" dirty="0"/>
                  <a:t> </a:t>
                </a:r>
                <a:r>
                  <a:rPr lang="en-US" sz="2000" dirty="0"/>
                  <a:t>.0125 </a:t>
                </a:r>
                <a:r>
                  <a:rPr lang="en-US" sz="2000" i="1" dirty="0"/>
                  <a:t>X</a:t>
                </a:r>
                <a:r>
                  <a:rPr lang="en-US" sz="2000" baseline="-25000" dirty="0"/>
                  <a:t>1</a:t>
                </a:r>
                <a:r>
                  <a:rPr lang="en-US" sz="2000" dirty="0"/>
                  <a:t> + .4687 </a:t>
                </a:r>
                <a:r>
                  <a:rPr lang="en-US" sz="2000" i="1" dirty="0"/>
                  <a:t>X</a:t>
                </a:r>
                <a:r>
                  <a:rPr lang="en-US" sz="2000" baseline="-25000" dirty="0"/>
                  <a:t>2</a:t>
                </a:r>
                <a:r>
                  <a:rPr lang="en-US" sz="2000" dirty="0"/>
                  <a:t> + </a:t>
                </a:r>
                <a:r>
                  <a:rPr lang="en-US" sz="2000" i="1" dirty="0" err="1"/>
                  <a:t>e</a:t>
                </a:r>
                <a:r>
                  <a:rPr lang="en-US" sz="2000" i="1" baseline="-25000" dirty="0" err="1"/>
                  <a:t>i</a:t>
                </a:r>
                <a:endParaRPr lang="en-US" sz="2000" i="1" baseline="-25000" dirty="0"/>
              </a:p>
              <a:p>
                <a:r>
                  <a:rPr lang="en-US" sz="2000" dirty="0"/>
                  <a:t>If your score on the GRETOT was 130 and your UGPA was 3.5, then your predicted score on the GGPA would be computed as:</a:t>
                </a:r>
              </a:p>
              <a:p>
                <a:pPr lvl="1"/>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𝑌</m:t>
                        </m:r>
                        <m:r>
                          <m:rPr>
                            <m:nor/>
                          </m:rPr>
                          <a:rPr lang="en-US" sz="2000" i="1" baseline="-25000" dirty="0"/>
                          <m:t>i</m:t>
                        </m:r>
                      </m:e>
                    </m:acc>
                  </m:oMath>
                </a14:m>
                <a:r>
                  <a:rPr lang="en-US" sz="2000" dirty="0"/>
                  <a:t> = .0125 (130) + .4687 (3.5000) + .6337 = 3.8992</a:t>
                </a:r>
              </a:p>
              <a:p>
                <a:pPr marL="0" indent="0">
                  <a:buNone/>
                </a:pPr>
                <a:br>
                  <a:rPr lang="en-US" dirty="0"/>
                </a:b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0593" y="968052"/>
                <a:ext cx="10515600" cy="4351338"/>
              </a:xfrm>
              <a:blipFill>
                <a:blip r:embed="rId2"/>
                <a:stretch>
                  <a:fillRect l="-638" t="-140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65AA303-35CC-6F9A-B0AA-F69860F9E428}"/>
              </a:ext>
            </a:extLst>
          </p:cNvPr>
          <p:cNvSpPr txBox="1"/>
          <p:nvPr/>
        </p:nvSpPr>
        <p:spPr>
          <a:xfrm>
            <a:off x="217842" y="6176963"/>
            <a:ext cx="43018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rPr>
              <a:t>Admissions Data Analysis Example in R</a:t>
            </a:r>
          </a:p>
        </p:txBody>
      </p:sp>
    </p:spTree>
    <p:extLst>
      <p:ext uri="{BB962C8B-B14F-4D97-AF65-F5344CB8AC3E}">
        <p14:creationId xmlns:p14="http://schemas.microsoft.com/office/powerpoint/2010/main" val="1380873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D319-7796-8098-4557-66C7F8D41EEB}"/>
              </a:ext>
            </a:extLst>
          </p:cNvPr>
          <p:cNvSpPr>
            <a:spLocks noGrp="1"/>
          </p:cNvSpPr>
          <p:nvPr>
            <p:ph type="title"/>
          </p:nvPr>
        </p:nvSpPr>
        <p:spPr>
          <a:xfrm>
            <a:off x="244098" y="189478"/>
            <a:ext cx="10515600" cy="724922"/>
          </a:xfrm>
        </p:spPr>
        <p:txBody>
          <a:bodyPr anchor="b">
            <a:normAutofit/>
          </a:bodyPr>
          <a:lstStyle/>
          <a:p>
            <a:r>
              <a:rPr lang="en-US" dirty="0">
                <a:latin typeface="Aptos Display (Headings)"/>
              </a:rPr>
              <a:t>Hypothesis testing of coefficients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43290D-3582-D081-927C-51CD23DD4796}"/>
                  </a:ext>
                </a:extLst>
              </p:cNvPr>
              <p:cNvSpPr>
                <a:spLocks noGrp="1"/>
              </p:cNvSpPr>
              <p:nvPr>
                <p:ph idx="4294967295"/>
              </p:nvPr>
            </p:nvSpPr>
            <p:spPr>
              <a:xfrm>
                <a:off x="449451" y="997058"/>
                <a:ext cx="11742549" cy="5227530"/>
              </a:xfrm>
            </p:spPr>
            <p:txBody>
              <a:bodyPr>
                <a:normAutofit/>
              </a:bodyPr>
              <a:lstStyle/>
              <a:p>
                <a:r>
                  <a:rPr lang="en-US" sz="2000" dirty="0"/>
                  <a:t>We follow standard hypothesis testing for the slope parameters in a linear regression model</a:t>
                </a:r>
              </a:p>
              <a:p>
                <a:r>
                  <a:rPr lang="en-US" sz="2000" dirty="0"/>
                  <a:t>First, specify the null and alternative</a:t>
                </a:r>
              </a:p>
              <a:p>
                <a:pPr lvl="1"/>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𝐻</m:t>
                        </m:r>
                      </m:e>
                      <m:sub>
                        <m:r>
                          <a:rPr lang="en-US" sz="2000" b="0" i="1">
                            <a:latin typeface="Cambria Math" panose="02040503050406030204" pitchFamily="18" charset="0"/>
                          </a:rPr>
                          <m:t>𝑜</m:t>
                        </m:r>
                      </m:sub>
                    </m:sSub>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𝛽</m:t>
                        </m:r>
                      </m:e>
                      <m:sub>
                        <m:r>
                          <a:rPr lang="en-US" sz="2000" b="0" i="1">
                            <a:latin typeface="Cambria Math" panose="02040503050406030204" pitchFamily="18" charset="0"/>
                          </a:rPr>
                          <m:t>1</m:t>
                        </m:r>
                      </m:sub>
                    </m:sSub>
                  </m:oMath>
                </a14:m>
                <a:r>
                  <a:rPr lang="en-US" sz="2000" dirty="0"/>
                  <a:t>= 0</a:t>
                </a:r>
              </a:p>
              <a:p>
                <a:pPr lvl="1"/>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𝐻</m:t>
                        </m:r>
                      </m:e>
                      <m:sub>
                        <m:r>
                          <a:rPr lang="en-US" sz="2000" b="0" i="1">
                            <a:latin typeface="Cambria Math" panose="02040503050406030204" pitchFamily="18" charset="0"/>
                          </a:rPr>
                          <m:t>1</m:t>
                        </m:r>
                      </m:sub>
                    </m:sSub>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𝛽</m:t>
                        </m:r>
                      </m:e>
                      <m:sub>
                        <m:r>
                          <a:rPr lang="en-US" sz="2000" b="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 </m:t>
                    </m:r>
                  </m:oMath>
                </a14:m>
                <a:r>
                  <a:rPr lang="en-US" sz="2000" dirty="0"/>
                  <a:t>0</a:t>
                </a:r>
              </a:p>
              <a:p>
                <a:r>
                  <a:rPr lang="en-US" sz="2000" dirty="0"/>
                  <a:t>Second, calculate the test statistic</a:t>
                </a:r>
              </a:p>
              <a:p>
                <a:pPr lvl="1"/>
                <a14:m>
                  <m:oMath xmlns:m="http://schemas.openxmlformats.org/officeDocument/2006/math">
                    <m:sSup>
                      <m:sSupPr>
                        <m:ctrlPr>
                          <a:rPr lang="en-US" sz="2000" i="1">
                            <a:latin typeface="Cambria Math" panose="02040503050406030204" pitchFamily="18" charset="0"/>
                          </a:rPr>
                        </m:ctrlPr>
                      </m:sSupPr>
                      <m:e>
                        <m:r>
                          <a:rPr lang="en-US" sz="2000" b="0" i="1">
                            <a:latin typeface="Cambria Math" panose="02040503050406030204" pitchFamily="18" charset="0"/>
                          </a:rPr>
                          <m:t>𝑡</m:t>
                        </m:r>
                      </m:e>
                      <m:sup>
                        <m:r>
                          <a:rPr lang="en-US" sz="2000" b="0" i="1">
                            <a:latin typeface="Cambria Math" panose="02040503050406030204" pitchFamily="18" charset="0"/>
                          </a:rPr>
                          <m:t>∗</m:t>
                        </m:r>
                      </m:sup>
                    </m:sSup>
                    <m:r>
                      <a:rPr lang="en-US" sz="2000" b="0" i="1">
                        <a:latin typeface="Cambria Math" panose="02040503050406030204" pitchFamily="18" charset="0"/>
                      </a:rPr>
                      <m:t>=</m:t>
                    </m:r>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num>
                      <m:den>
                        <m:f>
                          <m:fPr>
                            <m:type m:val="skw"/>
                            <m:ctrlPr>
                              <a:rPr lang="en-US" sz="2000" i="1" smtClean="0">
                                <a:latin typeface="Cambria Math" panose="02040503050406030204" pitchFamily="18" charset="0"/>
                              </a:rPr>
                            </m:ctrlPr>
                          </m:fPr>
                          <m:num>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𝑀𝑆𝐸</m:t>
                                </m:r>
                              </m:e>
                            </m:rad>
                          </m:num>
                          <m:den>
                            <m:rad>
                              <m:radPr>
                                <m:degHide m:val="on"/>
                                <m:ctrlPr>
                                  <a:rPr lang="en-US" sz="2000" i="1" smtClean="0">
                                    <a:latin typeface="Cambria Math" panose="02040503050406030204" pitchFamily="18" charset="0"/>
                                  </a:rPr>
                                </m:ctrlPr>
                              </m:radPr>
                              <m:deg/>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rad>
                          </m:den>
                        </m:f>
                      </m:den>
                    </m:f>
                    <m:r>
                      <a:rPr lang="en-US" sz="2000" b="0" i="1" smtClean="0">
                        <a:latin typeface="Cambria Math" panose="02040503050406030204" pitchFamily="18" charset="0"/>
                      </a:rPr>
                      <m:t>=</m:t>
                    </m:r>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𝑏</m:t>
                            </m:r>
                          </m:e>
                          <m:sub>
                            <m:r>
                              <a:rPr lang="en-US" sz="2000" b="0" i="1">
                                <a:latin typeface="Cambria Math" panose="02040503050406030204" pitchFamily="18" charset="0"/>
                              </a:rPr>
                              <m:t>1</m:t>
                            </m:r>
                          </m:sub>
                        </m:sSub>
                        <m:r>
                          <a:rPr lang="en-US" sz="2000" b="0" i="1">
                            <a:latin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𝛽</m:t>
                            </m:r>
                          </m:e>
                          <m:sub>
                            <m:r>
                              <a:rPr lang="en-US" sz="2000" b="0" i="1">
                                <a:latin typeface="Cambria Math" panose="02040503050406030204" pitchFamily="18" charset="0"/>
                              </a:rPr>
                              <m:t>1</m:t>
                            </m:r>
                          </m:sub>
                        </m:sSub>
                      </m:num>
                      <m:den>
                        <m:r>
                          <a:rPr lang="en-US" sz="2000" b="0" i="1">
                            <a:latin typeface="Cambria Math" panose="02040503050406030204" pitchFamily="18" charset="0"/>
                          </a:rPr>
                          <m:t>𝑠𝑒</m:t>
                        </m:r>
                        <m:r>
                          <a:rPr lang="en-US" sz="2000" b="0" i="1">
                            <a:latin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rPr>
                              <m:t>𝑏</m:t>
                            </m:r>
                          </m:e>
                          <m:sub>
                            <m:r>
                              <a:rPr lang="en-US" sz="2000" b="0" i="1">
                                <a:latin typeface="Cambria Math" panose="02040503050406030204" pitchFamily="18" charset="0"/>
                              </a:rPr>
                              <m:t>1</m:t>
                            </m:r>
                          </m:sub>
                        </m:sSub>
                        <m:r>
                          <a:rPr lang="en-US" sz="2000" b="0" i="1">
                            <a:latin typeface="Cambria Math" panose="02040503050406030204" pitchFamily="18" charset="0"/>
                          </a:rPr>
                          <m:t>)</m:t>
                        </m:r>
                      </m:den>
                    </m:f>
                  </m:oMath>
                </a14:m>
                <a:endParaRPr lang="en-US" sz="2000" dirty="0"/>
              </a:p>
              <a:p>
                <a:r>
                  <a:rPr lang="en-US" sz="2000" dirty="0"/>
                  <a:t>Calculate the p-value**</a:t>
                </a:r>
              </a:p>
              <a:p>
                <a:pPr lvl="1"/>
                <a:r>
                  <a:rPr lang="en-US" sz="2000" dirty="0"/>
                  <a:t>The p-value is determined by referring to a t-distribution with </a:t>
                </a:r>
                <a:r>
                  <a:rPr lang="en-US" sz="2000" i="1" dirty="0"/>
                  <a:t>n – </a:t>
                </a:r>
                <a:r>
                  <a:rPr lang="en-US" sz="2000" dirty="0"/>
                  <a:t>2</a:t>
                </a:r>
                <a:r>
                  <a:rPr lang="en-US" sz="2000" i="1" dirty="0"/>
                  <a:t> </a:t>
                </a:r>
                <a:r>
                  <a:rPr lang="en-US" sz="2000" i="1" dirty="0" err="1"/>
                  <a:t>df</a:t>
                </a:r>
                <a:r>
                  <a:rPr lang="en-US" sz="2000" i="1" dirty="0"/>
                  <a:t>**</a:t>
                </a:r>
              </a:p>
              <a:p>
                <a:r>
                  <a:rPr lang="en-US" sz="2000" dirty="0"/>
                  <a:t>Decision: If </a:t>
                </a:r>
                <a:r>
                  <a:rPr lang="en-US" sz="2000" i="1" dirty="0"/>
                  <a:t>p-value &lt; </a:t>
                </a:r>
                <a14:m>
                  <m:oMath xmlns:m="http://schemas.openxmlformats.org/officeDocument/2006/math">
                    <m:r>
                      <a:rPr lang="en-US" sz="2000" i="1">
                        <a:latin typeface="Cambria Math" panose="02040503050406030204" pitchFamily="18" charset="0"/>
                        <a:ea typeface="Cambria Math" panose="02040503050406030204" pitchFamily="18" charset="0"/>
                      </a:rPr>
                      <m:t>𝛼</m:t>
                    </m:r>
                  </m:oMath>
                </a14:m>
                <a:r>
                  <a:rPr lang="en-US" sz="2000" dirty="0"/>
                  <a:t>		  reject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𝐻</m:t>
                        </m:r>
                      </m:e>
                      <m:sub>
                        <m:r>
                          <a:rPr lang="en-US" sz="2000" b="0" i="1">
                            <a:latin typeface="Cambria Math" panose="02040503050406030204" pitchFamily="18" charset="0"/>
                          </a:rPr>
                          <m:t>𝑜</m:t>
                        </m:r>
                      </m:sub>
                    </m:sSub>
                  </m:oMath>
                </a14:m>
                <a:endParaRPr lang="en-US" sz="2000" dirty="0"/>
              </a:p>
            </p:txBody>
          </p:sp>
        </mc:Choice>
        <mc:Fallback>
          <p:sp>
            <p:nvSpPr>
              <p:cNvPr id="3" name="Content Placeholder 2">
                <a:extLst>
                  <a:ext uri="{FF2B5EF4-FFF2-40B4-BE49-F238E27FC236}">
                    <a16:creationId xmlns:a16="http://schemas.microsoft.com/office/drawing/2014/main" id="{D543290D-3582-D081-927C-51CD23DD4796}"/>
                  </a:ext>
                </a:extLst>
              </p:cNvPr>
              <p:cNvSpPr>
                <a:spLocks noGrp="1" noRot="1" noChangeAspect="1" noMove="1" noResize="1" noEditPoints="1" noAdjustHandles="1" noChangeArrowheads="1" noChangeShapeType="1" noTextEdit="1"/>
              </p:cNvSpPr>
              <p:nvPr>
                <p:ph idx="4294967295"/>
              </p:nvPr>
            </p:nvSpPr>
            <p:spPr>
              <a:xfrm>
                <a:off x="449451" y="997058"/>
                <a:ext cx="11742549" cy="5227530"/>
              </a:xfrm>
              <a:blipFill>
                <a:blip r:embed="rId3"/>
                <a:stretch>
                  <a:fillRect l="-467" t="-1284"/>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B5CC6430-3956-4462-86E6-80FFC655192D}"/>
              </a:ext>
            </a:extLst>
          </p:cNvPr>
          <p:cNvSpPr/>
          <p:nvPr/>
        </p:nvSpPr>
        <p:spPr>
          <a:xfrm>
            <a:off x="3160027" y="4396917"/>
            <a:ext cx="1153668" cy="37280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460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C1AB-74F7-027E-BDA6-8E955318FF58}"/>
              </a:ext>
            </a:extLst>
          </p:cNvPr>
          <p:cNvSpPr>
            <a:spLocks noGrp="1"/>
          </p:cNvSpPr>
          <p:nvPr>
            <p:ph type="title"/>
          </p:nvPr>
        </p:nvSpPr>
        <p:spPr>
          <a:xfrm>
            <a:off x="120112" y="194645"/>
            <a:ext cx="10515600" cy="792082"/>
          </a:xfrm>
        </p:spPr>
        <p:txBody>
          <a:bodyPr>
            <a:normAutofit/>
          </a:bodyPr>
          <a:lstStyle/>
          <a:p>
            <a:r>
              <a:rPr lang="en-US" dirty="0">
                <a:latin typeface="Aptos Display (Headings)"/>
              </a:rPr>
              <a:t>Confidence intervals as hypothesis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8B65B2-3884-7590-1F28-A9992F3A979F}"/>
                  </a:ext>
                </a:extLst>
              </p:cNvPr>
              <p:cNvSpPr>
                <a:spLocks noGrp="1"/>
              </p:cNvSpPr>
              <p:nvPr>
                <p:ph idx="4294967295"/>
              </p:nvPr>
            </p:nvSpPr>
            <p:spPr>
              <a:xfrm>
                <a:off x="299635" y="1064217"/>
                <a:ext cx="10890142" cy="4394200"/>
              </a:xfrm>
            </p:spPr>
            <p:txBody>
              <a:bodyPr>
                <a:normAutofit/>
              </a:bodyPr>
              <a:lstStyle/>
              <a:p>
                <a:r>
                  <a:rPr lang="en-US" sz="2000" dirty="0"/>
                  <a:t>It is also useful to look at the confidence interval for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𝛽</m:t>
                        </m:r>
                      </m:e>
                      <m:sub>
                        <m:r>
                          <a:rPr lang="en-US" sz="2000" b="0" i="1">
                            <a:latin typeface="Cambria Math" panose="02040503050406030204" pitchFamily="18" charset="0"/>
                          </a:rPr>
                          <m:t>1</m:t>
                        </m:r>
                      </m:sub>
                    </m:sSub>
                  </m:oMath>
                </a14:m>
                <a:endParaRPr lang="en-US" sz="2000" dirty="0"/>
              </a:p>
              <a:p>
                <a:pPr lvl="1"/>
                <a:r>
                  <a:rPr lang="en-US" sz="2000" dirty="0"/>
                  <a:t>As always, the CI is the sample estimate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 (</m:t>
                    </m:r>
                  </m:oMath>
                </a14:m>
                <a:r>
                  <a:rPr lang="en-US" sz="2000" b="0" i="1" dirty="0">
                    <a:latin typeface="Cambria Math" panose="02040503050406030204" pitchFamily="18" charset="0"/>
                    <a:ea typeface="Cambria Math" panose="02040503050406030204" pitchFamily="18" charset="0"/>
                  </a:rPr>
                  <a:t>t</a:t>
                </a:r>
                <a:r>
                  <a:rPr lang="en-US" sz="2000" b="0" dirty="0">
                    <a:latin typeface="Cambria Math" panose="02040503050406030204" pitchFamily="18" charset="0"/>
                    <a:ea typeface="Cambria Math" panose="02040503050406030204" pitchFamily="18" charset="0"/>
                  </a:rPr>
                  <a:t>-multiplier x standard error</a:t>
                </a:r>
                <a:r>
                  <a:rPr lang="en-US" sz="2000" b="0" i="1" dirty="0">
                    <a:latin typeface="Cambria Math" panose="02040503050406030204" pitchFamily="18" charset="0"/>
                    <a:ea typeface="Cambria Math" panose="02040503050406030204" pitchFamily="18" charset="0"/>
                  </a:rPr>
                  <a:t>)</a:t>
                </a:r>
              </a:p>
              <a:p>
                <a:pPr lvl="1"/>
                <a14:m>
                  <m:oMath xmlns:m="http://schemas.openxmlformats.org/officeDocument/2006/math">
                    <m:sSub>
                      <m:sSubPr>
                        <m:ctrlPr>
                          <a:rPr lang="en-US" sz="2000" b="0" i="1">
                            <a:latin typeface="Cambria Math" panose="02040503050406030204" pitchFamily="18" charset="0"/>
                            <a:ea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𝑏</m:t>
                        </m:r>
                      </m:e>
                      <m:sub>
                        <m:r>
                          <a:rPr lang="en-US" sz="2000" b="0" i="1">
                            <a:latin typeface="Cambria Math" panose="02040503050406030204" pitchFamily="18" charset="0"/>
                            <a:ea typeface="Cambria Math" panose="02040503050406030204" pitchFamily="18" charset="0"/>
                          </a:rPr>
                          <m:t>1</m:t>
                        </m:r>
                      </m:sub>
                    </m:sSub>
                    <m:r>
                      <a:rPr lang="en-US" sz="2000" b="0" i="1">
                        <a:latin typeface="Cambria Math" panose="02040503050406030204" pitchFamily="18" charset="0"/>
                        <a:ea typeface="Cambria Math" panose="02040503050406030204" pitchFamily="18" charset="0"/>
                      </a:rPr>
                      <m:t>±</m:t>
                    </m:r>
                    <m:sSub>
                      <m:sSubPr>
                        <m:ctrlPr>
                          <a:rPr lang="en-US" sz="2000" b="0" i="1">
                            <a:latin typeface="Cambria Math" panose="02040503050406030204" pitchFamily="18" charset="0"/>
                            <a:ea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𝑡</m:t>
                        </m:r>
                      </m:e>
                      <m:sub>
                        <m:d>
                          <m:dPr>
                            <m:ctrlPr>
                              <a:rPr lang="en-US" sz="2000" b="0" i="1">
                                <a:latin typeface="Cambria Math" panose="02040503050406030204" pitchFamily="18" charset="0"/>
                                <a:ea typeface="Cambria Math" panose="02040503050406030204" pitchFamily="18" charset="0"/>
                              </a:rPr>
                            </m:ctrlPr>
                          </m:dPr>
                          <m:e>
                            <m:f>
                              <m:fPr>
                                <m:type m:val="skw"/>
                                <m:ctrlPr>
                                  <a:rPr lang="en-US" sz="2000" b="0" i="1">
                                    <a:latin typeface="Cambria Math" panose="02040503050406030204" pitchFamily="18" charset="0"/>
                                    <a:ea typeface="Cambria Math" panose="02040503050406030204" pitchFamily="18" charset="0"/>
                                  </a:rPr>
                                </m:ctrlPr>
                              </m:fPr>
                              <m:num>
                                <m:r>
                                  <a:rPr lang="en-US" sz="2000" b="0" i="1">
                                    <a:latin typeface="Cambria Math" panose="02040503050406030204" pitchFamily="18" charset="0"/>
                                    <a:ea typeface="Cambria Math" panose="02040503050406030204" pitchFamily="18" charset="0"/>
                                  </a:rPr>
                                  <m:t>𝛼</m:t>
                                </m:r>
                              </m:num>
                              <m:den>
                                <m:r>
                                  <a:rPr lang="en-US" sz="2000" b="0" i="1">
                                    <a:latin typeface="Cambria Math" panose="02040503050406030204" pitchFamily="18" charset="0"/>
                                    <a:ea typeface="Cambria Math" panose="02040503050406030204" pitchFamily="18" charset="0"/>
                                  </a:rPr>
                                  <m:t>2</m:t>
                                </m:r>
                              </m:den>
                            </m:f>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𝑛</m:t>
                            </m:r>
                            <m:r>
                              <a:rPr lang="en-US" sz="2000" b="0" i="1">
                                <a:latin typeface="Cambria Math" panose="02040503050406030204" pitchFamily="18" charset="0"/>
                                <a:ea typeface="Cambria Math" panose="02040503050406030204" pitchFamily="18" charset="0"/>
                              </a:rPr>
                              <m:t>−2</m:t>
                            </m:r>
                          </m:e>
                        </m:d>
                      </m:sub>
                    </m:sSub>
                    <m:r>
                      <a:rPr lang="en-US" sz="2000" b="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𝑠𝑒</m:t>
                    </m:r>
                  </m:oMath>
                </a14:m>
                <a:r>
                  <a:rPr lang="en-US" sz="2000" dirty="0"/>
                  <a:t>(</a:t>
                </a:r>
                <a14:m>
                  <m:oMath xmlns:m="http://schemas.openxmlformats.org/officeDocument/2006/math">
                    <m:sSub>
                      <m:sSubPr>
                        <m:ctrlPr>
                          <a:rPr lang="en-US" sz="2000" b="0" i="1">
                            <a:latin typeface="Cambria Math" panose="02040503050406030204" pitchFamily="18" charset="0"/>
                            <a:ea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𝑏</m:t>
                        </m:r>
                      </m:e>
                      <m:sub>
                        <m:r>
                          <a:rPr lang="en-US" sz="2000" b="0" i="1">
                            <a:latin typeface="Cambria Math" panose="02040503050406030204" pitchFamily="18" charset="0"/>
                            <a:ea typeface="Cambria Math" panose="02040503050406030204" pitchFamily="18" charset="0"/>
                          </a:rPr>
                          <m:t>1</m:t>
                        </m:r>
                      </m:sub>
                    </m:sSub>
                  </m:oMath>
                </a14:m>
                <a:r>
                  <a:rPr lang="en-US" sz="2000" dirty="0"/>
                  <a:t>) </a:t>
                </a:r>
                <a:r>
                  <a:rPr lang="en-US" sz="2000" dirty="0">
                    <a:sym typeface="Wingdings" panose="05000000000000000000" pitchFamily="2" charset="2"/>
                  </a:rPr>
                  <a:t> </a:t>
                </a:r>
                <a14:m>
                  <m:oMath xmlns:m="http://schemas.openxmlformats.org/officeDocument/2006/math">
                    <m:sSub>
                      <m:sSubPr>
                        <m:ctrlPr>
                          <a:rPr lang="en-US" sz="2000" b="0" i="1">
                            <a:latin typeface="Cambria Math" panose="02040503050406030204" pitchFamily="18" charset="0"/>
                            <a:ea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𝑏</m:t>
                        </m:r>
                      </m:e>
                      <m:sub>
                        <m:r>
                          <a:rPr lang="en-US" sz="2000" b="0" i="1">
                            <a:latin typeface="Cambria Math" panose="02040503050406030204" pitchFamily="18" charset="0"/>
                            <a:ea typeface="Cambria Math" panose="02040503050406030204" pitchFamily="18" charset="0"/>
                          </a:rPr>
                          <m:t>1</m:t>
                        </m:r>
                      </m:sub>
                    </m:sSub>
                    <m:r>
                      <a:rPr lang="en-US" sz="2000" b="0" i="1">
                        <a:latin typeface="Cambria Math" panose="02040503050406030204" pitchFamily="18" charset="0"/>
                        <a:ea typeface="Cambria Math" panose="02040503050406030204" pitchFamily="18" charset="0"/>
                      </a:rPr>
                      <m:t>±1.96×</m:t>
                    </m:r>
                    <m:r>
                      <a:rPr lang="en-US" sz="2000" b="0" i="1">
                        <a:latin typeface="Cambria Math" panose="02040503050406030204" pitchFamily="18" charset="0"/>
                        <a:ea typeface="Cambria Math" panose="02040503050406030204" pitchFamily="18" charset="0"/>
                      </a:rPr>
                      <m:t>𝑠𝑒</m:t>
                    </m:r>
                  </m:oMath>
                </a14:m>
                <a:r>
                  <a:rPr lang="en-US" sz="2000" dirty="0"/>
                  <a:t>(</a:t>
                </a:r>
                <a14:m>
                  <m:oMath xmlns:m="http://schemas.openxmlformats.org/officeDocument/2006/math">
                    <m:sSub>
                      <m:sSubPr>
                        <m:ctrlPr>
                          <a:rPr lang="en-US" sz="2000" b="0" i="1">
                            <a:latin typeface="Cambria Math" panose="02040503050406030204" pitchFamily="18" charset="0"/>
                            <a:ea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𝑏</m:t>
                        </m:r>
                      </m:e>
                      <m:sub>
                        <m:r>
                          <a:rPr lang="en-US" sz="2000" b="0" i="1">
                            <a:latin typeface="Cambria Math" panose="02040503050406030204" pitchFamily="18" charset="0"/>
                            <a:ea typeface="Cambria Math" panose="02040503050406030204" pitchFamily="18" charset="0"/>
                          </a:rPr>
                          <m:t>1</m:t>
                        </m:r>
                      </m:sub>
                    </m:sSub>
                  </m:oMath>
                </a14:m>
                <a:r>
                  <a:rPr lang="en-US" sz="2000" dirty="0"/>
                  <a:t>)</a:t>
                </a:r>
                <a:r>
                  <a:rPr lang="en-US" sz="2000" dirty="0">
                    <a:sym typeface="Wingdings" panose="05000000000000000000" pitchFamily="2" charset="2"/>
                  </a:rPr>
                  <a:t>     </a:t>
                </a:r>
                <a:endParaRPr lang="en-US" sz="2000" dirty="0"/>
              </a:p>
              <a:p>
                <a:r>
                  <a:rPr lang="en-US" sz="2000" dirty="0"/>
                  <a:t>The CI provides the following information:</a:t>
                </a:r>
              </a:p>
              <a:p>
                <a:pPr lvl="1"/>
                <a:r>
                  <a:rPr lang="en-US" sz="2000" dirty="0"/>
                  <a:t>It gives us a range of values that is likely to contain the true unknown value of </a:t>
                </a:r>
                <a14:m>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𝛽</m:t>
                        </m:r>
                      </m:e>
                      <m:sub>
                        <m:r>
                          <a:rPr lang="en-US" sz="2000" b="0" i="1">
                            <a:latin typeface="Cambria Math" panose="02040503050406030204" pitchFamily="18" charset="0"/>
                          </a:rPr>
                          <m:t>1</m:t>
                        </m:r>
                      </m:sub>
                    </m:sSub>
                  </m:oMath>
                </a14:m>
                <a:r>
                  <a:rPr lang="en-US" sz="2000" dirty="0"/>
                  <a:t> </a:t>
                </a:r>
                <a:r>
                  <a:rPr lang="en-US" sz="2000" dirty="0">
                    <a:sym typeface="Wingdings" panose="05000000000000000000" pitchFamily="2" charset="2"/>
                  </a:rPr>
                  <a:t> we are 95% certain that the true </a:t>
                </a:r>
                <a:r>
                  <a:rPr lang="en-US" sz="2000" u="sng" dirty="0">
                    <a:sym typeface="Wingdings" panose="05000000000000000000" pitchFamily="2" charset="2"/>
                  </a:rPr>
                  <a:t>population parameter </a:t>
                </a:r>
                <a:r>
                  <a:rPr lang="en-US" sz="2000" dirty="0">
                    <a:sym typeface="Wingdings" panose="05000000000000000000" pitchFamily="2" charset="2"/>
                  </a:rPr>
                  <a:t>lies within the confidence interval; and</a:t>
                </a:r>
              </a:p>
              <a:p>
                <a:pPr lvl="1"/>
                <a:r>
                  <a:rPr lang="en-US" sz="2000" dirty="0">
                    <a:sym typeface="Wingdings" panose="05000000000000000000" pitchFamily="2" charset="2"/>
                  </a:rPr>
                  <a:t>It gives us the answer to whether there is a significant relationship between X and Y  if 0 lies in the confidence interval then we know to </a:t>
                </a:r>
                <a:r>
                  <a:rPr lang="en-US" sz="2000" u="sng" dirty="0">
                    <a:sym typeface="Wingdings" panose="05000000000000000000" pitchFamily="2" charset="2"/>
                  </a:rPr>
                  <a:t>reject the null hypothesis. </a:t>
                </a:r>
                <a:r>
                  <a:rPr lang="en-US" sz="2000" dirty="0">
                    <a:sym typeface="Wingdings" panose="05000000000000000000" pitchFamily="2" charset="2"/>
                  </a:rPr>
                  <a:t>Why?</a:t>
                </a:r>
                <a:endParaRPr lang="en-US" sz="2000" dirty="0"/>
              </a:p>
            </p:txBody>
          </p:sp>
        </mc:Choice>
        <mc:Fallback>
          <p:sp>
            <p:nvSpPr>
              <p:cNvPr id="3" name="Content Placeholder 2">
                <a:extLst>
                  <a:ext uri="{FF2B5EF4-FFF2-40B4-BE49-F238E27FC236}">
                    <a16:creationId xmlns:a16="http://schemas.microsoft.com/office/drawing/2014/main" id="{468B65B2-3884-7590-1F28-A9992F3A979F}"/>
                  </a:ext>
                </a:extLst>
              </p:cNvPr>
              <p:cNvSpPr>
                <a:spLocks noGrp="1" noRot="1" noChangeAspect="1" noMove="1" noResize="1" noEditPoints="1" noAdjustHandles="1" noChangeArrowheads="1" noChangeShapeType="1" noTextEdit="1"/>
              </p:cNvSpPr>
              <p:nvPr>
                <p:ph idx="4294967295"/>
              </p:nvPr>
            </p:nvSpPr>
            <p:spPr>
              <a:xfrm>
                <a:off x="299635" y="1064217"/>
                <a:ext cx="10890142" cy="4394200"/>
              </a:xfrm>
              <a:blipFill>
                <a:blip r:embed="rId2"/>
                <a:stretch>
                  <a:fillRect l="-504" t="-1528" r="-504"/>
                </a:stretch>
              </a:blipFill>
            </p:spPr>
            <p:txBody>
              <a:bodyPr/>
              <a:lstStyle/>
              <a:p>
                <a:r>
                  <a:rPr lang="en-US">
                    <a:noFill/>
                  </a:rPr>
                  <a:t> </a:t>
                </a:r>
              </a:p>
            </p:txBody>
          </p:sp>
        </mc:Fallback>
      </mc:AlternateContent>
    </p:spTree>
    <p:extLst>
      <p:ext uri="{BB962C8B-B14F-4D97-AF65-F5344CB8AC3E}">
        <p14:creationId xmlns:p14="http://schemas.microsoft.com/office/powerpoint/2010/main" val="3731816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40E2-62AC-7877-BFAE-E18F0125160F}"/>
              </a:ext>
            </a:extLst>
          </p:cNvPr>
          <p:cNvSpPr>
            <a:spLocks noGrp="1"/>
          </p:cNvSpPr>
          <p:nvPr>
            <p:ph type="title"/>
          </p:nvPr>
        </p:nvSpPr>
        <p:spPr>
          <a:xfrm>
            <a:off x="225022" y="163647"/>
            <a:ext cx="10515600" cy="874739"/>
          </a:xfrm>
        </p:spPr>
        <p:txBody>
          <a:bodyPr/>
          <a:lstStyle/>
          <a:p>
            <a:r>
              <a:rPr lang="en-US" dirty="0">
                <a:latin typeface="Aptos Display (Headings)"/>
              </a:rPr>
              <a:t>Inference, Error and Associations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6836B0C-7692-71D8-FAAA-CA84AC64A30A}"/>
                  </a:ext>
                </a:extLst>
              </p:cNvPr>
              <p:cNvSpPr>
                <a:spLocks noGrp="1"/>
              </p:cNvSpPr>
              <p:nvPr>
                <p:ph type="body" idx="1"/>
              </p:nvPr>
            </p:nvSpPr>
            <p:spPr/>
            <p:txBody>
              <a:bodyPr>
                <a:noAutofit/>
              </a:bodyPr>
              <a:lstStyle/>
              <a:p>
                <a:r>
                  <a:rPr lang="en-US" sz="2800" dirty="0"/>
                  <a:t>We do not reject the null hypothesis</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𝐻</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oMath>
                </a14:m>
                <a:r>
                  <a:rPr lang="en-US" sz="2800" b="0" dirty="0"/>
                  <a:t>= 0</a:t>
                </a:r>
              </a:p>
            </p:txBody>
          </p:sp>
        </mc:Choice>
        <mc:Fallback xmlns="">
          <p:sp>
            <p:nvSpPr>
              <p:cNvPr id="4" name="Text Placeholder 3">
                <a:extLst>
                  <a:ext uri="{FF2B5EF4-FFF2-40B4-BE49-F238E27FC236}">
                    <a16:creationId xmlns:a16="http://schemas.microsoft.com/office/drawing/2014/main" id="{26836B0C-7692-71D8-FAAA-CA84AC64A30A}"/>
                  </a:ext>
                </a:extLst>
              </p:cNvPr>
              <p:cNvSpPr>
                <a:spLocks noGrp="1" noRot="1" noChangeAspect="1" noMove="1" noResize="1" noEditPoints="1" noAdjustHandles="1" noChangeArrowheads="1" noChangeShapeType="1" noTextEdit="1"/>
              </p:cNvSpPr>
              <p:nvPr>
                <p:ph type="body" idx="1"/>
              </p:nvPr>
            </p:nvSpPr>
            <p:spPr>
              <a:blipFill>
                <a:blip r:embed="rId2"/>
                <a:stretch>
                  <a:fillRect l="-2482" t="-17037" b="-21481"/>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2C452299-1E13-03CF-218A-229A1B67E5A8}"/>
              </a:ext>
            </a:extLst>
          </p:cNvPr>
          <p:cNvSpPr>
            <a:spLocks noGrp="1"/>
          </p:cNvSpPr>
          <p:nvPr>
            <p:ph sz="half" idx="2"/>
          </p:nvPr>
        </p:nvSpPr>
        <p:spPr>
          <a:xfrm>
            <a:off x="839788" y="2678695"/>
            <a:ext cx="5157787" cy="3684588"/>
          </a:xfrm>
        </p:spPr>
        <p:txBody>
          <a:bodyPr>
            <a:normAutofit/>
          </a:bodyPr>
          <a:lstStyle/>
          <a:p>
            <a:r>
              <a:rPr lang="en-US" sz="2400" b="0" i="0" dirty="0">
                <a:solidFill>
                  <a:srgbClr val="3B444F"/>
                </a:solidFill>
                <a:effectLst/>
                <a:latin typeface="open-sans"/>
              </a:rPr>
              <a:t>We committed a Type II error</a:t>
            </a:r>
          </a:p>
          <a:p>
            <a:r>
              <a:rPr lang="en-US" sz="2400" b="0" i="0" dirty="0">
                <a:solidFill>
                  <a:srgbClr val="3B444F"/>
                </a:solidFill>
                <a:effectLst/>
                <a:latin typeface="open-sans"/>
              </a:rPr>
              <a:t>There really is not much of a linear relationship between </a:t>
            </a:r>
            <a:r>
              <a:rPr lang="en-US" sz="2400" b="0" i="1" dirty="0">
                <a:solidFill>
                  <a:srgbClr val="3B444F"/>
                </a:solidFill>
                <a:effectLst/>
                <a:latin typeface="open-sans"/>
              </a:rPr>
              <a:t>x</a:t>
            </a:r>
            <a:r>
              <a:rPr lang="en-US" sz="2400" b="0" i="0" dirty="0">
                <a:solidFill>
                  <a:srgbClr val="3B444F"/>
                </a:solidFill>
                <a:effectLst/>
                <a:latin typeface="open-sans"/>
              </a:rPr>
              <a:t> and </a:t>
            </a:r>
            <a:r>
              <a:rPr lang="en-US" sz="2400" b="0" i="1" dirty="0">
                <a:solidFill>
                  <a:srgbClr val="3B444F"/>
                </a:solidFill>
                <a:effectLst/>
                <a:latin typeface="open-sans"/>
              </a:rPr>
              <a:t>y</a:t>
            </a:r>
            <a:endParaRPr lang="en-US" sz="2400" b="0" i="0" dirty="0">
              <a:solidFill>
                <a:srgbClr val="3B444F"/>
              </a:solidFill>
              <a:effectLst/>
              <a:latin typeface="open-sans"/>
            </a:endParaRPr>
          </a:p>
          <a:p>
            <a:r>
              <a:rPr lang="en-US" sz="2400" b="0" i="0" dirty="0">
                <a:solidFill>
                  <a:srgbClr val="3B444F"/>
                </a:solidFill>
                <a:effectLst/>
                <a:latin typeface="open-sans"/>
              </a:rPr>
              <a:t>There is a relationship between </a:t>
            </a:r>
            <a:r>
              <a:rPr lang="en-US" sz="2400" b="0" i="1" dirty="0">
                <a:solidFill>
                  <a:srgbClr val="3B444F"/>
                </a:solidFill>
                <a:effectLst/>
                <a:latin typeface="open-sans"/>
              </a:rPr>
              <a:t>x</a:t>
            </a:r>
            <a:r>
              <a:rPr lang="en-US" sz="2400" b="0" i="0" dirty="0">
                <a:solidFill>
                  <a:srgbClr val="3B444F"/>
                </a:solidFill>
                <a:effectLst/>
                <a:latin typeface="open-sans"/>
              </a:rPr>
              <a:t> and </a:t>
            </a:r>
            <a:r>
              <a:rPr lang="en-US" sz="2400" b="0" i="1" dirty="0">
                <a:solidFill>
                  <a:srgbClr val="3B444F"/>
                </a:solidFill>
                <a:effectLst/>
                <a:latin typeface="open-sans"/>
              </a:rPr>
              <a:t>y</a:t>
            </a:r>
            <a:r>
              <a:rPr lang="en-US" sz="2400" b="0" i="0" dirty="0">
                <a:solidFill>
                  <a:srgbClr val="3B444F"/>
                </a:solidFill>
                <a:effectLst/>
                <a:latin typeface="open-sans"/>
              </a:rPr>
              <a:t> — it is just not linear</a:t>
            </a:r>
            <a:endParaRPr lang="en-US" sz="2400"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FE104A26-AF5C-268C-0468-FB59413CD76D}"/>
                  </a:ext>
                </a:extLst>
              </p:cNvPr>
              <p:cNvSpPr>
                <a:spLocks noGrp="1"/>
              </p:cNvSpPr>
              <p:nvPr>
                <p:ph type="body" sz="quarter" idx="3"/>
              </p:nvPr>
            </p:nvSpPr>
            <p:spPr/>
            <p:txBody>
              <a:bodyPr>
                <a:noAutofit/>
              </a:bodyPr>
              <a:lstStyle/>
              <a:p>
                <a:r>
                  <a:rPr lang="en-US" sz="2800" dirty="0"/>
                  <a:t>We do reject the null hypothesis</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𝐻</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r>
                      <a:rPr lang="en-US" sz="2800" b="0" i="1" dirty="0" smtClean="0">
                        <a:latin typeface="Cambria Math" panose="02040503050406030204" pitchFamily="18" charset="0"/>
                        <a:ea typeface="Cambria Math" panose="02040503050406030204" pitchFamily="18" charset="0"/>
                      </a:rPr>
                      <m:t>≠ </m:t>
                    </m:r>
                    <m:r>
                      <m:rPr>
                        <m:nor/>
                      </m:rPr>
                      <a:rPr lang="en-US" sz="2800" b="0" dirty="0" smtClean="0"/>
                      <m:t>0</m:t>
                    </m:r>
                  </m:oMath>
                </a14:m>
                <a:endParaRPr lang="en-US" sz="2800" b="0" dirty="0"/>
              </a:p>
            </p:txBody>
          </p:sp>
        </mc:Choice>
        <mc:Fallback xmlns="">
          <p:sp>
            <p:nvSpPr>
              <p:cNvPr id="6" name="Text Placeholder 5">
                <a:extLst>
                  <a:ext uri="{FF2B5EF4-FFF2-40B4-BE49-F238E27FC236}">
                    <a16:creationId xmlns:a16="http://schemas.microsoft.com/office/drawing/2014/main" id="{FE104A26-AF5C-268C-0468-FB59413CD76D}"/>
                  </a:ext>
                </a:extLst>
              </p:cNvPr>
              <p:cNvSpPr>
                <a:spLocks noGrp="1" noRot="1" noChangeAspect="1" noMove="1" noResize="1" noEditPoints="1" noAdjustHandles="1" noChangeArrowheads="1" noChangeShapeType="1" noTextEdit="1"/>
              </p:cNvSpPr>
              <p:nvPr>
                <p:ph type="body" sz="quarter" idx="3"/>
              </p:nvPr>
            </p:nvSpPr>
            <p:spPr>
              <a:blipFill>
                <a:blip r:embed="rId3"/>
                <a:stretch>
                  <a:fillRect l="-2471" t="-17037" b="-21481"/>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39BD73E3-F6DD-CD20-83C5-F1208230B2C9}"/>
              </a:ext>
            </a:extLst>
          </p:cNvPr>
          <p:cNvSpPr>
            <a:spLocks noGrp="1"/>
          </p:cNvSpPr>
          <p:nvPr>
            <p:ph sz="quarter" idx="4"/>
          </p:nvPr>
        </p:nvSpPr>
        <p:spPr>
          <a:xfrm>
            <a:off x="6172200" y="2678695"/>
            <a:ext cx="5183188" cy="3684588"/>
          </a:xfrm>
        </p:spPr>
        <p:txBody>
          <a:bodyPr/>
          <a:lstStyle/>
          <a:p>
            <a:r>
              <a:rPr lang="en-US" sz="2400" b="0" i="0" dirty="0">
                <a:solidFill>
                  <a:srgbClr val="3B444F"/>
                </a:solidFill>
                <a:effectLst/>
                <a:latin typeface="open-sans"/>
              </a:rPr>
              <a:t>We committed a Type I error.</a:t>
            </a:r>
          </a:p>
          <a:p>
            <a:r>
              <a:rPr lang="en-US" sz="2400" b="0" i="0" dirty="0">
                <a:solidFill>
                  <a:srgbClr val="3B444F"/>
                </a:solidFill>
                <a:effectLst/>
                <a:latin typeface="open-sans"/>
              </a:rPr>
              <a:t>The relationship between </a:t>
            </a:r>
            <a:r>
              <a:rPr lang="en-US" sz="2400" b="0" i="1" dirty="0">
                <a:solidFill>
                  <a:srgbClr val="3B444F"/>
                </a:solidFill>
                <a:effectLst/>
                <a:latin typeface="open-sans"/>
              </a:rPr>
              <a:t>x</a:t>
            </a:r>
            <a:r>
              <a:rPr lang="en-US" sz="2400" b="0" i="0" dirty="0">
                <a:solidFill>
                  <a:srgbClr val="3B444F"/>
                </a:solidFill>
                <a:effectLst/>
                <a:latin typeface="open-sans"/>
              </a:rPr>
              <a:t> and </a:t>
            </a:r>
            <a:r>
              <a:rPr lang="en-US" sz="2400" b="0" i="1" dirty="0">
                <a:solidFill>
                  <a:srgbClr val="3B444F"/>
                </a:solidFill>
                <a:effectLst/>
                <a:latin typeface="open-sans"/>
              </a:rPr>
              <a:t>y</a:t>
            </a:r>
            <a:r>
              <a:rPr lang="en-US" sz="2400" b="0" i="0" dirty="0">
                <a:solidFill>
                  <a:srgbClr val="3B444F"/>
                </a:solidFill>
                <a:effectLst/>
                <a:latin typeface="open-sans"/>
              </a:rPr>
              <a:t> is indeed linear.</a:t>
            </a:r>
          </a:p>
          <a:p>
            <a:r>
              <a:rPr lang="en-US" sz="2400" b="0" i="0" dirty="0">
                <a:solidFill>
                  <a:srgbClr val="3B444F"/>
                </a:solidFill>
                <a:effectLst/>
                <a:latin typeface="open-sans"/>
              </a:rPr>
              <a:t>A linear function fits the data, okay, but a curved ("curvilinear") function would fit the data even better.</a:t>
            </a:r>
          </a:p>
          <a:p>
            <a:endParaRPr lang="en-US" dirty="0"/>
          </a:p>
        </p:txBody>
      </p:sp>
    </p:spTree>
    <p:extLst>
      <p:ext uri="{BB962C8B-B14F-4D97-AF65-F5344CB8AC3E}">
        <p14:creationId xmlns:p14="http://schemas.microsoft.com/office/powerpoint/2010/main" val="50597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heel(1)">
                                      <p:cBhvr>
                                        <p:cTn id="10" dur="2000"/>
                                        <p:tgtEl>
                                          <p:spTgt spid="7">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heel(1)">
                                      <p:cBhvr>
                                        <p:cTn id="13" dur="2000"/>
                                        <p:tgtEl>
                                          <p:spTgt spid="7">
                                            <p:txEl>
                                              <p:pRg st="2" end="2"/>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heel(1)">
                                      <p:cBhvr>
                                        <p:cTn id="16"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5DC-EF30-57AF-9188-270E6723EC59}"/>
              </a:ext>
            </a:extLst>
          </p:cNvPr>
          <p:cNvSpPr>
            <a:spLocks noGrp="1"/>
          </p:cNvSpPr>
          <p:nvPr>
            <p:ph type="title"/>
          </p:nvPr>
        </p:nvSpPr>
        <p:spPr>
          <a:xfrm>
            <a:off x="328333" y="182249"/>
            <a:ext cx="9120466" cy="1135737"/>
          </a:xfrm>
        </p:spPr>
        <p:txBody>
          <a:bodyPr>
            <a:normAutofit fontScale="90000"/>
          </a:bodyPr>
          <a:lstStyle/>
          <a:p>
            <a:r>
              <a:rPr lang="en-US" sz="4900" dirty="0">
                <a:latin typeface="Aptos Display (Headings)"/>
              </a:rPr>
              <a:t>Factors affecting the width of the CI:</a:t>
            </a:r>
            <a:br>
              <a:rPr lang="en-US" sz="3600" dirty="0">
                <a:latin typeface="Aptos Display (Headings)"/>
              </a:rPr>
            </a:br>
            <a:r>
              <a:rPr lang="en-US" sz="2800" dirty="0">
                <a:latin typeface="Aptos Display (Headings)"/>
              </a:rPr>
              <a:t>Making the interval as narrow as possible</a:t>
            </a:r>
            <a:endParaRPr lang="en-US" sz="3600" dirty="0">
              <a:latin typeface="Aptos Display (Headings)"/>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C070D1-A898-C8A3-6112-CA81173A0D8C}"/>
                  </a:ext>
                </a:extLst>
              </p:cNvPr>
              <p:cNvSpPr>
                <a:spLocks noGrp="1"/>
              </p:cNvSpPr>
              <p:nvPr>
                <p:ph idx="1"/>
              </p:nvPr>
            </p:nvSpPr>
            <p:spPr>
              <a:xfrm>
                <a:off x="421325" y="1317986"/>
                <a:ext cx="10742990" cy="4393982"/>
              </a:xfrm>
            </p:spPr>
            <p:txBody>
              <a:bodyPr>
                <a:normAutofit/>
              </a:bodyPr>
              <a:lstStyle/>
              <a:p>
                <a:r>
                  <a:rPr lang="en-US" sz="2000" dirty="0"/>
                  <a:t>As the confidence level decreases, the width of the interval decreases</a:t>
                </a:r>
              </a:p>
              <a:p>
                <a:pPr lvl="1"/>
                <a:r>
                  <a:rPr lang="en-US" sz="1600" dirty="0"/>
                  <a:t>Compare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𝑏</m:t>
                        </m:r>
                      </m:e>
                      <m:sub>
                        <m:r>
                          <a:rPr lang="en-US" sz="1600" b="0" i="1">
                            <a:latin typeface="Cambria Math" panose="02040503050406030204" pitchFamily="18" charset="0"/>
                            <a:ea typeface="Cambria Math" panose="02040503050406030204" pitchFamily="18" charset="0"/>
                          </a:rPr>
                          <m:t>1</m:t>
                        </m:r>
                      </m:sub>
                    </m:sSub>
                    <m:r>
                      <a:rPr lang="en-US" sz="1600" b="0" i="1">
                        <a:latin typeface="Cambria Math" panose="02040503050406030204" pitchFamily="18" charset="0"/>
                        <a:ea typeface="Cambria Math" panose="02040503050406030204" pitchFamily="18" charset="0"/>
                      </a:rPr>
                      <m:t>±1.96×</m:t>
                    </m:r>
                    <m:r>
                      <a:rPr lang="en-US" sz="1600" b="0" i="1">
                        <a:latin typeface="Cambria Math" panose="02040503050406030204" pitchFamily="18" charset="0"/>
                        <a:ea typeface="Cambria Math" panose="02040503050406030204" pitchFamily="18" charset="0"/>
                      </a:rPr>
                      <m:t>𝑠𝑒</m:t>
                    </m:r>
                  </m:oMath>
                </a14:m>
                <a:r>
                  <a:rPr lang="en-US" sz="1600" dirty="0"/>
                  <a:t>(</a:t>
                </a:r>
                <a14:m>
                  <m:oMath xmlns:m="http://schemas.openxmlformats.org/officeDocument/2006/math">
                    <m:sSub>
                      <m:sSubPr>
                        <m:ctrlPr>
                          <a:rPr lang="en-US" sz="1600" b="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𝑏</m:t>
                        </m:r>
                      </m:e>
                      <m:sub>
                        <m:r>
                          <a:rPr lang="en-US" sz="1600" b="0" i="1">
                            <a:latin typeface="Cambria Math" panose="02040503050406030204" pitchFamily="18" charset="0"/>
                            <a:ea typeface="Cambria Math" panose="02040503050406030204" pitchFamily="18" charset="0"/>
                          </a:rPr>
                          <m:t>1</m:t>
                        </m:r>
                      </m:sub>
                    </m:sSub>
                  </m:oMath>
                </a14:m>
                <a:r>
                  <a:rPr lang="en-US" sz="1600" dirty="0"/>
                  <a:t>) with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𝑏</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5</m:t>
                    </m:r>
                    <m:r>
                      <a:rPr lang="en-US" sz="1600" i="1">
                        <a:latin typeface="Cambria Math" panose="02040503050406030204" pitchFamily="18" charset="0"/>
                        <a:ea typeface="Cambria Math" panose="02040503050406030204" pitchFamily="18" charset="0"/>
                      </a:rPr>
                      <m:t>6×</m:t>
                    </m:r>
                    <m:r>
                      <a:rPr lang="en-US" sz="1600" i="1">
                        <a:latin typeface="Cambria Math" panose="02040503050406030204" pitchFamily="18" charset="0"/>
                        <a:ea typeface="Cambria Math" panose="02040503050406030204" pitchFamily="18" charset="0"/>
                      </a:rPr>
                      <m:t>𝑠𝑒</m:t>
                    </m:r>
                  </m:oMath>
                </a14:m>
                <a:r>
                  <a:rPr lang="en-US" sz="1600" dirty="0"/>
                  <a:t>(</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𝑏</m:t>
                        </m:r>
                      </m:e>
                      <m:sub>
                        <m:r>
                          <a:rPr lang="en-US" sz="1600" i="1">
                            <a:latin typeface="Cambria Math" panose="02040503050406030204" pitchFamily="18" charset="0"/>
                            <a:ea typeface="Cambria Math" panose="02040503050406030204" pitchFamily="18" charset="0"/>
                          </a:rPr>
                          <m:t>1</m:t>
                        </m:r>
                      </m:sub>
                    </m:sSub>
                  </m:oMath>
                </a14:m>
                <a:r>
                  <a:rPr lang="en-US" sz="1600" dirty="0"/>
                  <a:t>)</a:t>
                </a:r>
              </a:p>
              <a:p>
                <a:pPr lvl="1"/>
                <a:r>
                  <a:rPr lang="en-US" sz="1600" dirty="0"/>
                  <a:t>Note: the wider interval makes it less likely we reject the null that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1</m:t>
                        </m:r>
                      </m:sub>
                    </m:sSub>
                  </m:oMath>
                </a14:m>
                <a:r>
                  <a:rPr lang="en-US" sz="1600" b="0" dirty="0"/>
                  <a:t>= 0, i.e. that 0 will be contained in the CI</a:t>
                </a:r>
                <a:endParaRPr lang="en-US" sz="1600" dirty="0"/>
              </a:p>
              <a:p>
                <a:r>
                  <a:rPr lang="en-US" sz="2000" dirty="0"/>
                  <a:t>As the regression error (MSE) decreases, the width of the interval decreases</a:t>
                </a:r>
              </a:p>
              <a:p>
                <a:pPr lvl="1"/>
                <a:r>
                  <a:rPr lang="en-US" sz="1600" dirty="0"/>
                  <a:t>Less error means we are more confident about rejecting the null</a:t>
                </a:r>
              </a:p>
              <a:p>
                <a:pPr lvl="1"/>
                <a:r>
                  <a:rPr lang="en-US" sz="1600" dirty="0"/>
                  <a:t>Look at formula as MSE increases, </a:t>
                </a:r>
                <a:r>
                  <a:rPr lang="en-US" sz="1600" i="1" dirty="0"/>
                  <a:t>t-</a:t>
                </a:r>
                <a:r>
                  <a:rPr lang="en-US" sz="1600" dirty="0"/>
                  <a:t>statistic</a:t>
                </a:r>
                <a:r>
                  <a:rPr lang="en-US" sz="1600" i="1" dirty="0"/>
                  <a:t> decreases</a:t>
                </a:r>
              </a:p>
              <a:p>
                <a:r>
                  <a:rPr lang="en-US" sz="2000" dirty="0"/>
                  <a:t>The more spread out the predictor x values, the narrower the interval</a:t>
                </a:r>
              </a:p>
              <a:p>
                <a:pPr lvl="1"/>
                <a:r>
                  <a:rPr lang="en-US" sz="1600" dirty="0"/>
                  <a:t>Look at formula, more variation means </a:t>
                </a:r>
                <a:r>
                  <a:rPr lang="en-US" sz="1600" i="1" dirty="0"/>
                  <a:t>t-</a:t>
                </a:r>
                <a:r>
                  <a:rPr lang="en-US" sz="1600" dirty="0"/>
                  <a:t>statistic</a:t>
                </a:r>
                <a:r>
                  <a:rPr lang="en-US" sz="1600" i="1" dirty="0"/>
                  <a:t> increases </a:t>
                </a:r>
                <a:r>
                  <a:rPr lang="en-US" sz="1600" dirty="0"/>
                  <a:t>because the denominator will be smaller</a:t>
                </a:r>
              </a:p>
              <a:p>
                <a:r>
                  <a:rPr lang="en-US" sz="2000" dirty="0"/>
                  <a:t>As the sample size increases, the width of the interval decreases, i.e. it will be more narrow</a:t>
                </a:r>
              </a:p>
              <a:p>
                <a:pPr lvl="1"/>
                <a:r>
                  <a:rPr lang="en-US" sz="1600" dirty="0"/>
                  <a:t>Larger </a:t>
                </a:r>
                <a:r>
                  <a:rPr lang="en-US" sz="1600" i="1" dirty="0"/>
                  <a:t>n </a:t>
                </a:r>
                <a:r>
                  <a:rPr lang="en-US" sz="1600" dirty="0"/>
                  <a:t>means more variation</a:t>
                </a:r>
              </a:p>
            </p:txBody>
          </p:sp>
        </mc:Choice>
        <mc:Fallback>
          <p:sp>
            <p:nvSpPr>
              <p:cNvPr id="3" name="Content Placeholder 2">
                <a:extLst>
                  <a:ext uri="{FF2B5EF4-FFF2-40B4-BE49-F238E27FC236}">
                    <a16:creationId xmlns:a16="http://schemas.microsoft.com/office/drawing/2014/main" id="{D5C070D1-A898-C8A3-6112-CA81173A0D8C}"/>
                  </a:ext>
                </a:extLst>
              </p:cNvPr>
              <p:cNvSpPr>
                <a:spLocks noGrp="1" noRot="1" noChangeAspect="1" noMove="1" noResize="1" noEditPoints="1" noAdjustHandles="1" noChangeArrowheads="1" noChangeShapeType="1" noTextEdit="1"/>
              </p:cNvSpPr>
              <p:nvPr>
                <p:ph idx="1"/>
              </p:nvPr>
            </p:nvSpPr>
            <p:spPr>
              <a:xfrm>
                <a:off x="421325" y="1317986"/>
                <a:ext cx="10742990" cy="4393982"/>
              </a:xfrm>
              <a:blipFill>
                <a:blip r:embed="rId2"/>
                <a:stretch>
                  <a:fillRect l="-511" t="-1387"/>
                </a:stretch>
              </a:blipFill>
            </p:spPr>
            <p:txBody>
              <a:bodyPr/>
              <a:lstStyle/>
              <a:p>
                <a:r>
                  <a:rPr lang="en-US">
                    <a:noFill/>
                  </a:rPr>
                  <a:t> </a:t>
                </a:r>
              </a:p>
            </p:txBody>
          </p:sp>
        </mc:Fallback>
      </mc:AlternateContent>
    </p:spTree>
    <p:extLst>
      <p:ext uri="{BB962C8B-B14F-4D97-AF65-F5344CB8AC3E}">
        <p14:creationId xmlns:p14="http://schemas.microsoft.com/office/powerpoint/2010/main" val="261137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5246A3E-E5C9-4C44-67BD-19AA49A5703F}"/>
              </a:ext>
            </a:extLst>
          </p:cNvPr>
          <p:cNvSpPr>
            <a:spLocks noGrp="1"/>
          </p:cNvSpPr>
          <p:nvPr>
            <p:ph type="title"/>
          </p:nvPr>
        </p:nvSpPr>
        <p:spPr>
          <a:xfrm>
            <a:off x="114945" y="121170"/>
            <a:ext cx="10515600" cy="714590"/>
          </a:xfrm>
        </p:spPr>
        <p:txBody>
          <a:bodyPr vert="horz" lIns="91440" tIns="45720" rIns="91440" bIns="45720" rtlCol="0" anchor="b">
            <a:normAutofit/>
          </a:bodyPr>
          <a:lstStyle/>
          <a:p>
            <a:r>
              <a:rPr lang="en-US" kern="1200" dirty="0">
                <a:solidFill>
                  <a:schemeClr val="tx1"/>
                </a:solidFill>
                <a:latin typeface="+mj-lt"/>
                <a:ea typeface="+mj-ea"/>
                <a:cs typeface="+mj-cs"/>
              </a:rPr>
              <a:t>Proximity-Based Social Networks (PBSN)</a:t>
            </a:r>
          </a:p>
        </p:txBody>
      </p:sp>
      <p:sp>
        <p:nvSpPr>
          <p:cNvPr id="10" name="TextBox 9">
            <a:extLst>
              <a:ext uri="{FF2B5EF4-FFF2-40B4-BE49-F238E27FC236}">
                <a16:creationId xmlns:a16="http://schemas.microsoft.com/office/drawing/2014/main" id="{56823FC6-A865-F7DA-F73A-8D6501CB3D78}"/>
              </a:ext>
            </a:extLst>
          </p:cNvPr>
          <p:cNvSpPr txBox="1"/>
          <p:nvPr/>
        </p:nvSpPr>
        <p:spPr>
          <a:xfrm>
            <a:off x="331145" y="873071"/>
            <a:ext cx="4682106" cy="550646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200" b="1" dirty="0"/>
              <a:t>Data</a:t>
            </a:r>
            <a:r>
              <a:rPr lang="en-US" sz="1200" dirty="0"/>
              <a:t>:</a:t>
            </a:r>
          </a:p>
          <a:p>
            <a:pPr marL="514350" lvl="1" indent="-228600">
              <a:lnSpc>
                <a:spcPct val="90000"/>
              </a:lnSpc>
              <a:spcAft>
                <a:spcPts val="600"/>
              </a:spcAft>
              <a:buFont typeface="Arial" panose="020B0604020202020204" pitchFamily="34" charset="0"/>
              <a:buChar char="•"/>
            </a:pPr>
            <a:r>
              <a:rPr lang="en-US" sz="1200" dirty="0"/>
              <a:t>Homicidal gun violence and suicides</a:t>
            </a:r>
          </a:p>
          <a:p>
            <a:pPr marL="514350" lvl="1" indent="-228600">
              <a:lnSpc>
                <a:spcPct val="90000"/>
              </a:lnSpc>
              <a:spcAft>
                <a:spcPts val="600"/>
              </a:spcAft>
              <a:buFont typeface="Arial" panose="020B0604020202020204" pitchFamily="34" charset="0"/>
              <a:buChar char="•"/>
            </a:pPr>
            <a:r>
              <a:rPr lang="en-US" sz="1200" dirty="0"/>
              <a:t>A Chicago city boundary file (</a:t>
            </a:r>
            <a:r>
              <a:rPr lang="en-US" sz="1200" dirty="0" err="1"/>
              <a:t>GeoJSON</a:t>
            </a:r>
            <a:r>
              <a:rPr lang="en-US" sz="1200" dirty="0"/>
              <a:t>) is used to provide geographic context</a:t>
            </a:r>
          </a:p>
          <a:p>
            <a:pPr marL="285750" indent="-228600">
              <a:lnSpc>
                <a:spcPct val="90000"/>
              </a:lnSpc>
              <a:spcAft>
                <a:spcPts val="600"/>
              </a:spcAft>
              <a:buFont typeface="Arial" panose="020B0604020202020204" pitchFamily="34" charset="0"/>
              <a:buChar char="•"/>
            </a:pPr>
            <a:r>
              <a:rPr lang="en-US" sz="1200" dirty="0"/>
              <a:t>The </a:t>
            </a:r>
            <a:r>
              <a:rPr lang="en-US" sz="1200" b="1" dirty="0"/>
              <a:t>PBSN</a:t>
            </a:r>
            <a:r>
              <a:rPr lang="en-US" sz="1200" dirty="0"/>
              <a:t> is built using both spatial and temporal proximity criteria:</a:t>
            </a:r>
          </a:p>
          <a:p>
            <a:pPr marL="742950" lvl="1" indent="-228600">
              <a:lnSpc>
                <a:spcPct val="90000"/>
              </a:lnSpc>
              <a:spcAft>
                <a:spcPts val="600"/>
              </a:spcAft>
              <a:buFont typeface="Arial" panose="020B0604020202020204" pitchFamily="34" charset="0"/>
              <a:buChar char="•"/>
            </a:pPr>
            <a:r>
              <a:rPr lang="en-US" sz="1200" dirty="0"/>
              <a:t>The Haversine distance is computed between all incident pairs</a:t>
            </a:r>
          </a:p>
          <a:p>
            <a:pPr marL="742950" lvl="1" indent="-228600">
              <a:lnSpc>
                <a:spcPct val="90000"/>
              </a:lnSpc>
              <a:spcAft>
                <a:spcPts val="600"/>
              </a:spcAft>
              <a:buFont typeface="Arial" panose="020B0604020202020204" pitchFamily="34" charset="0"/>
              <a:buChar char="•"/>
            </a:pPr>
            <a:r>
              <a:rPr lang="en-US" sz="1200" dirty="0"/>
              <a:t>Temporal proximity</a:t>
            </a:r>
          </a:p>
          <a:p>
            <a:pPr marL="285750" indent="-228600">
              <a:lnSpc>
                <a:spcPct val="90000"/>
              </a:lnSpc>
              <a:spcAft>
                <a:spcPts val="600"/>
              </a:spcAft>
              <a:buFont typeface="Arial" panose="020B0604020202020204" pitchFamily="34" charset="0"/>
              <a:buChar char="•"/>
            </a:pPr>
            <a:r>
              <a:rPr lang="en-US" sz="1200" b="1" dirty="0"/>
              <a:t>Sensitivity</a:t>
            </a:r>
            <a:r>
              <a:rPr lang="en-US" sz="1200" dirty="0"/>
              <a:t> – different thresholds used to create the networks</a:t>
            </a:r>
          </a:p>
          <a:p>
            <a:pPr marL="285750" indent="-228600">
              <a:lnSpc>
                <a:spcPct val="90000"/>
              </a:lnSpc>
              <a:spcAft>
                <a:spcPts val="600"/>
              </a:spcAft>
              <a:buFont typeface="Arial" panose="020B0604020202020204" pitchFamily="34" charset="0"/>
              <a:buChar char="•"/>
            </a:pPr>
            <a:r>
              <a:rPr lang="en-US" sz="1200" dirty="0"/>
              <a:t>Remove small clusters (&lt;=2)</a:t>
            </a:r>
          </a:p>
          <a:p>
            <a:pPr marL="285750" indent="-228600">
              <a:lnSpc>
                <a:spcPct val="90000"/>
              </a:lnSpc>
              <a:spcAft>
                <a:spcPts val="600"/>
              </a:spcAft>
              <a:buFont typeface="Arial" panose="020B0604020202020204" pitchFamily="34" charset="0"/>
              <a:buChar char="•"/>
            </a:pPr>
            <a:r>
              <a:rPr kumimoji="0" lang="en-US" altLang="en-US" sz="1200" b="1" i="0" u="none" strike="noStrike" cap="none" normalizeH="0" baseline="0" dirty="0">
                <a:ln>
                  <a:noFill/>
                </a:ln>
                <a:effectLst/>
              </a:rPr>
              <a:t>Why do this?</a:t>
            </a:r>
          </a:p>
          <a:p>
            <a:pPr marL="742950" lvl="1" indent="-228600">
              <a:lnSpc>
                <a:spcPct val="90000"/>
              </a:lnSpc>
              <a:spcAft>
                <a:spcPts val="600"/>
              </a:spcAft>
              <a:buFont typeface="Arial" panose="020B0604020202020204" pitchFamily="34" charset="0"/>
              <a:buChar char="•"/>
            </a:pPr>
            <a:r>
              <a:rPr kumimoji="0" lang="en-US" altLang="en-US" sz="1200" i="0" u="none" strike="noStrike" cap="none" normalizeH="0" baseline="0" dirty="0">
                <a:ln>
                  <a:noFill/>
                </a:ln>
                <a:effectLst/>
              </a:rPr>
              <a:t>To identify clusters of incidents that are likely socially or environmentally connected</a:t>
            </a:r>
            <a:endParaRPr lang="en-US" altLang="en-US" sz="1200" dirty="0"/>
          </a:p>
          <a:p>
            <a:pPr marL="742950" lvl="1" indent="-228600">
              <a:lnSpc>
                <a:spcPct val="90000"/>
              </a:lnSpc>
              <a:spcAft>
                <a:spcPts val="600"/>
              </a:spcAft>
              <a:buFont typeface="Arial" panose="020B0604020202020204" pitchFamily="34" charset="0"/>
              <a:buChar char="•"/>
            </a:pPr>
            <a:r>
              <a:rPr kumimoji="0" lang="en-US" altLang="en-US" sz="1200" i="0" u="none" strike="noStrike" cap="none" normalizeH="0" baseline="0" dirty="0">
                <a:ln>
                  <a:noFill/>
                </a:ln>
                <a:effectLst/>
              </a:rPr>
              <a:t>To identify social contagion effects in suicides and homicides</a:t>
            </a:r>
          </a:p>
          <a:p>
            <a:pPr marL="285750" indent="-228600">
              <a:lnSpc>
                <a:spcPct val="90000"/>
              </a:lnSpc>
              <a:spcAft>
                <a:spcPts val="600"/>
              </a:spcAft>
              <a:buFont typeface="Arial" panose="020B0604020202020204" pitchFamily="34" charset="0"/>
              <a:buChar char="•"/>
            </a:pPr>
            <a:r>
              <a:rPr kumimoji="0" lang="en-US" altLang="en-US" sz="1200" b="1" i="0" u="none" strike="noStrike" cap="none" normalizeH="0" baseline="0" dirty="0">
                <a:ln>
                  <a:noFill/>
                </a:ln>
                <a:effectLst/>
              </a:rPr>
              <a:t>Policy Implications </a:t>
            </a:r>
          </a:p>
          <a:p>
            <a:pPr marL="742950" lvl="1" indent="-228600">
              <a:lnSpc>
                <a:spcPct val="90000"/>
              </a:lnSpc>
              <a:spcAft>
                <a:spcPts val="600"/>
              </a:spcAft>
              <a:buFont typeface="Arial" panose="020B0604020202020204" pitchFamily="34" charset="0"/>
              <a:buChar char="•"/>
            </a:pPr>
            <a:r>
              <a:rPr lang="en-US" altLang="en-US" sz="1200" dirty="0"/>
              <a:t>To </a:t>
            </a:r>
            <a:r>
              <a:rPr kumimoji="0" lang="en-US" altLang="en-US" sz="1200" i="0" u="none" strike="noStrike" cap="none" normalizeH="0" baseline="0" dirty="0">
                <a:ln>
                  <a:noFill/>
                </a:ln>
                <a:effectLst/>
              </a:rPr>
              <a:t>inform targeted violence prevention efforts by identifying high-risk social networks. </a:t>
            </a:r>
          </a:p>
          <a:p>
            <a:pPr marL="285750" indent="-228600">
              <a:lnSpc>
                <a:spcPct val="90000"/>
              </a:lnSpc>
              <a:spcAft>
                <a:spcPts val="600"/>
              </a:spcAft>
              <a:buFont typeface="Arial" panose="020B0604020202020204" pitchFamily="34" charset="0"/>
              <a:buChar char="•"/>
            </a:pPr>
            <a:endParaRPr lang="en-US" sz="1000" dirty="0"/>
          </a:p>
          <a:p>
            <a:pPr marL="285750" indent="-228600">
              <a:lnSpc>
                <a:spcPct val="90000"/>
              </a:lnSpc>
              <a:spcAft>
                <a:spcPts val="600"/>
              </a:spcAft>
              <a:buFont typeface="Arial" panose="020B0604020202020204" pitchFamily="34" charset="0"/>
              <a:buChar char="•"/>
            </a:pPr>
            <a:endParaRPr lang="en-US" sz="1000" dirty="0"/>
          </a:p>
        </p:txBody>
      </p:sp>
      <p:pic>
        <p:nvPicPr>
          <p:cNvPr id="26" name="Picture 25">
            <a:extLst>
              <a:ext uri="{FF2B5EF4-FFF2-40B4-BE49-F238E27FC236}">
                <a16:creationId xmlns:a16="http://schemas.microsoft.com/office/drawing/2014/main" id="{5482AFE8-3A9D-4DEC-B9E0-BEC8D951C237}"/>
              </a:ext>
            </a:extLst>
          </p:cNvPr>
          <p:cNvPicPr>
            <a:picLocks noChangeAspect="1"/>
          </p:cNvPicPr>
          <p:nvPr/>
        </p:nvPicPr>
        <p:blipFill>
          <a:blip r:embed="rId3"/>
          <a:stretch>
            <a:fillRect/>
          </a:stretch>
        </p:blipFill>
        <p:spPr>
          <a:xfrm>
            <a:off x="5127360" y="1606658"/>
            <a:ext cx="6893130" cy="3980781"/>
          </a:xfrm>
          <a:prstGeom prst="rect">
            <a:avLst/>
          </a:prstGeom>
        </p:spPr>
      </p:pic>
    </p:spTree>
    <p:extLst>
      <p:ext uri="{BB962C8B-B14F-4D97-AF65-F5344CB8AC3E}">
        <p14:creationId xmlns:p14="http://schemas.microsoft.com/office/powerpoint/2010/main" val="1307496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7E14-7AB4-4812-A939-047AEE24A53C}"/>
              </a:ext>
            </a:extLst>
          </p:cNvPr>
          <p:cNvSpPr>
            <a:spLocks noGrp="1"/>
          </p:cNvSpPr>
          <p:nvPr>
            <p:ph type="title"/>
          </p:nvPr>
        </p:nvSpPr>
        <p:spPr>
          <a:xfrm>
            <a:off x="295760" y="256638"/>
            <a:ext cx="10515600" cy="1065884"/>
          </a:xfrm>
        </p:spPr>
        <p:txBody>
          <a:bodyPr>
            <a:normAutofit fontScale="90000"/>
          </a:bodyPr>
          <a:lstStyle/>
          <a:p>
            <a:r>
              <a:rPr lang="en-US" dirty="0">
                <a:latin typeface="Aptos Display (Headings)"/>
              </a:rPr>
              <a:t>1. As the Confidence Level Decreases, the Width of the Interval Decreases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466AA0-3230-F8B8-1627-E5A13F7DD799}"/>
                  </a:ext>
                </a:extLst>
              </p:cNvPr>
              <p:cNvSpPr>
                <a:spLocks noGrp="1"/>
              </p:cNvSpPr>
              <p:nvPr>
                <p:ph idx="1"/>
              </p:nvPr>
            </p:nvSpPr>
            <p:spPr>
              <a:xfrm>
                <a:off x="533400" y="1422669"/>
                <a:ext cx="10515600" cy="4351338"/>
              </a:xfrm>
            </p:spPr>
            <p:txBody>
              <a:bodyPr>
                <a:normAutofit/>
              </a:bodyPr>
              <a:lstStyle/>
              <a:p>
                <a:r>
                  <a:rPr lang="en-US" sz="2400" b="1" dirty="0"/>
                  <a:t>Example</a:t>
                </a:r>
                <a:r>
                  <a:rPr lang="en-US" sz="2400" dirty="0"/>
                  <a:t>: Guess my bench press</a:t>
                </a:r>
              </a:p>
              <a:p>
                <a:pPr lvl="1"/>
                <a:r>
                  <a:rPr lang="en-US" sz="2000" dirty="0"/>
                  <a:t>If you want to be 99% sure, you might guess somewhere between 40 and 240 pounds, a very wide range</a:t>
                </a:r>
              </a:p>
              <a:p>
                <a:pPr lvl="1"/>
                <a:r>
                  <a:rPr lang="en-US" sz="2000" dirty="0"/>
                  <a:t>If you want to be less certain, but still fairly accurate, say 95% sure, you might say somewhere between 80 and 180 pounds (a narrower range)</a:t>
                </a:r>
              </a:p>
              <a:p>
                <a:pPr lvl="1"/>
                <a:r>
                  <a:rPr lang="en-US" sz="2000" dirty="0"/>
                  <a:t>If you care only about being 90% sure, you might say between 100 and 160 pounds (an even narrower range)</a:t>
                </a:r>
              </a:p>
              <a:p>
                <a:pPr lvl="1"/>
                <a:r>
                  <a:rPr lang="en-US" sz="2000" dirty="0"/>
                  <a:t>Let’s say you want to be about 40% sure, maybe you would guess 135 to 155</a:t>
                </a:r>
              </a:p>
              <a:p>
                <a:r>
                  <a:rPr lang="en-US" sz="2400" dirty="0">
                    <a:sym typeface="Wingdings" panose="05000000000000000000" pitchFamily="2" charset="2"/>
                  </a:rPr>
                  <a:t> </a:t>
                </a:r>
                <a:r>
                  <a:rPr lang="en-US" sz="2400" dirty="0"/>
                  <a:t>Lower confidence means a smaller margin of error, but also a higher chance of missing the true value</a:t>
                </a:r>
              </a:p>
              <a:p>
                <a:pPr lvl="1"/>
                <a14:m>
                  <m:oMath xmlns:m="http://schemas.openxmlformats.org/officeDocument/2006/math">
                    <m:r>
                      <m:rPr>
                        <m:nor/>
                      </m:rPr>
                      <a:rPr lang="en-US" dirty="0"/>
                      <m:t>95% </m:t>
                    </m:r>
                    <m:r>
                      <m:rPr>
                        <m:nor/>
                      </m:rPr>
                      <a:rPr lang="en-US" dirty="0"/>
                      <m:t>CI</m:t>
                    </m:r>
                    <m:r>
                      <a:rPr lang="en-US" b="0" i="1" dirty="0"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𝑏</m:t>
                        </m:r>
                      </m:e>
                      <m:sub>
                        <m:r>
                          <a:rPr lang="en-US" b="0" i="1">
                            <a:latin typeface="Cambria Math" panose="02040503050406030204" pitchFamily="18" charset="0"/>
                            <a:ea typeface="Cambria Math" panose="02040503050406030204" pitchFamily="18" charset="0"/>
                          </a:rPr>
                          <m:t>1</m:t>
                        </m:r>
                      </m:sub>
                    </m:sSub>
                    <m:r>
                      <a:rPr lang="en-US" b="0" i="1">
                        <a:latin typeface="Cambria Math" panose="02040503050406030204" pitchFamily="18" charset="0"/>
                        <a:ea typeface="Cambria Math" panose="02040503050406030204" pitchFamily="18" charset="0"/>
                      </a:rPr>
                      <m:t>±1.96×</m:t>
                    </m:r>
                    <m:r>
                      <a:rPr lang="en-US" b="0" i="1">
                        <a:latin typeface="Cambria Math" panose="02040503050406030204" pitchFamily="18" charset="0"/>
                        <a:ea typeface="Cambria Math" panose="02040503050406030204" pitchFamily="18" charset="0"/>
                      </a:rPr>
                      <m:t>𝑠𝑒</m:t>
                    </m:r>
                  </m:oMath>
                </a14:m>
                <a:r>
                  <a:rPr lang="en-US" dirty="0"/>
                  <a:t>(</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𝑏</m:t>
                        </m:r>
                      </m:e>
                      <m:sub>
                        <m:r>
                          <a:rPr lang="en-US" b="0" i="1">
                            <a:latin typeface="Cambria Math" panose="02040503050406030204" pitchFamily="18" charset="0"/>
                            <a:ea typeface="Cambria Math" panose="02040503050406030204" pitchFamily="18" charset="0"/>
                          </a:rPr>
                          <m:t>1</m:t>
                        </m:r>
                      </m:sub>
                    </m:sSub>
                  </m:oMath>
                </a14:m>
                <a:r>
                  <a:rPr lang="en-US" dirty="0"/>
                  <a:t>) </a:t>
                </a:r>
                <a:r>
                  <a:rPr lang="en-US" dirty="0">
                    <a:sym typeface="Wingdings" panose="05000000000000000000" pitchFamily="2" charset="2"/>
                  </a:rPr>
                  <a:t> wider range</a:t>
                </a:r>
                <a:endParaRPr lang="en-US" dirty="0"/>
              </a:p>
              <a:p>
                <a:pPr lvl="1"/>
                <a14:m>
                  <m:oMath xmlns:m="http://schemas.openxmlformats.org/officeDocument/2006/math">
                    <m:r>
                      <m:rPr>
                        <m:nor/>
                      </m:rPr>
                      <a:rPr lang="en-US" dirty="0">
                        <a:sym typeface="Wingdings" panose="05000000000000000000" pitchFamily="2" charset="2"/>
                      </a:rPr>
                      <m:t>90% </m:t>
                    </m:r>
                    <m:r>
                      <m:rPr>
                        <m:nor/>
                      </m:rPr>
                      <a:rPr lang="en-US" dirty="0">
                        <a:sym typeface="Wingdings" panose="05000000000000000000" pitchFamily="2" charset="2"/>
                      </a:rPr>
                      <m:t>CI</m:t>
                    </m:r>
                    <m:r>
                      <a:rPr lang="en-US" b="0" i="1" dirty="0" smtClean="0">
                        <a:latin typeface="Cambria Math" panose="02040503050406030204" pitchFamily="18" charset="0"/>
                        <a:sym typeface="Wingdings" panose="05000000000000000000" pitchFamily="2" charset="2"/>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𝑠𝑒</m:t>
                    </m:r>
                  </m:oMath>
                </a14:m>
                <a:r>
                  <a:rPr lang="en-US" dirty="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Sub>
                  </m:oMath>
                </a14:m>
                <a:r>
                  <a:rPr lang="en-US" dirty="0"/>
                  <a:t>) </a:t>
                </a:r>
                <a:r>
                  <a:rPr lang="en-US" dirty="0">
                    <a:sym typeface="Wingdings" panose="05000000000000000000" pitchFamily="2" charset="2"/>
                  </a:rPr>
                  <a:t> narrower range</a:t>
                </a:r>
                <a:endParaRPr lang="en-US" dirty="0"/>
              </a:p>
              <a:p>
                <a:endParaRPr lang="en-US" dirty="0"/>
              </a:p>
            </p:txBody>
          </p:sp>
        </mc:Choice>
        <mc:Fallback>
          <p:sp>
            <p:nvSpPr>
              <p:cNvPr id="3" name="Content Placeholder 2">
                <a:extLst>
                  <a:ext uri="{FF2B5EF4-FFF2-40B4-BE49-F238E27FC236}">
                    <a16:creationId xmlns:a16="http://schemas.microsoft.com/office/drawing/2014/main" id="{54466AA0-3230-F8B8-1627-E5A13F7DD799}"/>
                  </a:ext>
                </a:extLst>
              </p:cNvPr>
              <p:cNvSpPr>
                <a:spLocks noGrp="1" noRot="1" noChangeAspect="1" noMove="1" noResize="1" noEditPoints="1" noAdjustHandles="1" noChangeArrowheads="1" noChangeShapeType="1" noTextEdit="1"/>
              </p:cNvSpPr>
              <p:nvPr>
                <p:ph idx="1"/>
              </p:nvPr>
            </p:nvSpPr>
            <p:spPr>
              <a:xfrm>
                <a:off x="533400" y="1422669"/>
                <a:ext cx="10515600" cy="4351338"/>
              </a:xfrm>
              <a:blipFill>
                <a:blip r:embed="rId3"/>
                <a:stretch>
                  <a:fillRect l="-812" t="-1961" r="-1043"/>
                </a:stretch>
              </a:blipFill>
            </p:spPr>
            <p:txBody>
              <a:bodyPr/>
              <a:lstStyle/>
              <a:p>
                <a:r>
                  <a:rPr lang="en-US">
                    <a:noFill/>
                  </a:rPr>
                  <a:t> </a:t>
                </a:r>
              </a:p>
            </p:txBody>
          </p:sp>
        </mc:Fallback>
      </mc:AlternateContent>
    </p:spTree>
    <p:extLst>
      <p:ext uri="{BB962C8B-B14F-4D97-AF65-F5344CB8AC3E}">
        <p14:creationId xmlns:p14="http://schemas.microsoft.com/office/powerpoint/2010/main" val="56786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1F13B-4CA5-6B2B-E7FC-7A386148C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43DC15-7C51-C823-F929-226564CD9180}"/>
              </a:ext>
            </a:extLst>
          </p:cNvPr>
          <p:cNvSpPr>
            <a:spLocks noGrp="1"/>
          </p:cNvSpPr>
          <p:nvPr>
            <p:ph type="title"/>
          </p:nvPr>
        </p:nvSpPr>
        <p:spPr>
          <a:xfrm>
            <a:off x="238932" y="194644"/>
            <a:ext cx="10515600" cy="1071051"/>
          </a:xfrm>
        </p:spPr>
        <p:txBody>
          <a:bodyPr>
            <a:normAutofit fontScale="90000"/>
          </a:bodyPr>
          <a:lstStyle/>
          <a:p>
            <a:r>
              <a:rPr lang="en-US" dirty="0">
                <a:latin typeface="Aptos Display (Headings)"/>
              </a:rPr>
              <a:t>2. As the Regression Error (MSE) Decreases, the Width of the Interval Decreases</a:t>
            </a:r>
          </a:p>
        </p:txBody>
      </p:sp>
      <p:sp>
        <p:nvSpPr>
          <p:cNvPr id="3" name="Content Placeholder 2">
            <a:extLst>
              <a:ext uri="{FF2B5EF4-FFF2-40B4-BE49-F238E27FC236}">
                <a16:creationId xmlns:a16="http://schemas.microsoft.com/office/drawing/2014/main" id="{7A1BE95B-9FB2-2C13-1685-06C3FD05006F}"/>
              </a:ext>
            </a:extLst>
          </p:cNvPr>
          <p:cNvSpPr>
            <a:spLocks noGrp="1"/>
          </p:cNvSpPr>
          <p:nvPr>
            <p:ph idx="1"/>
          </p:nvPr>
        </p:nvSpPr>
        <p:spPr>
          <a:xfrm>
            <a:off x="378417" y="1345177"/>
            <a:ext cx="11064498" cy="4724991"/>
          </a:xfrm>
        </p:spPr>
        <p:txBody>
          <a:bodyPr>
            <a:normAutofit fontScale="92500" lnSpcReduction="10000"/>
          </a:bodyPr>
          <a:lstStyle/>
          <a:p>
            <a:r>
              <a:rPr lang="en-US" sz="2400" b="1" dirty="0">
                <a:latin typeface="Calibri (Body)"/>
              </a:rPr>
              <a:t>Example</a:t>
            </a:r>
            <a:r>
              <a:rPr lang="en-US" sz="2400" dirty="0">
                <a:latin typeface="Calibri (Body)"/>
              </a:rPr>
              <a:t>: Predicting Commute Time to Work when I lived in Boston and Dublin</a:t>
            </a:r>
          </a:p>
          <a:p>
            <a:pPr lvl="1"/>
            <a:r>
              <a:rPr lang="en-US" dirty="0">
                <a:latin typeface="Calibri (Body)"/>
              </a:rPr>
              <a:t>Traffic times are widely unpredictable</a:t>
            </a:r>
          </a:p>
          <a:p>
            <a:pPr lvl="2"/>
            <a:r>
              <a:rPr lang="en-US" dirty="0">
                <a:latin typeface="Calibri (Body)"/>
              </a:rPr>
              <a:t>"I think my commute will take between 20 and 60 minutes.“</a:t>
            </a:r>
          </a:p>
          <a:p>
            <a:pPr lvl="2"/>
            <a:r>
              <a:rPr lang="en-US" dirty="0">
                <a:latin typeface="Calibri (Body)"/>
              </a:rPr>
              <a:t>The large uncertainty in your estimate means your confidence interval is wide.</a:t>
            </a:r>
          </a:p>
          <a:p>
            <a:pPr lvl="2"/>
            <a:r>
              <a:rPr lang="en-US" dirty="0">
                <a:latin typeface="Calibri (Body)"/>
              </a:rPr>
              <a:t>High Variability in Traffic (High MSE → Wide Confidence Interval)</a:t>
            </a:r>
          </a:p>
          <a:p>
            <a:pPr lvl="1"/>
            <a:r>
              <a:rPr lang="en-US" dirty="0">
                <a:latin typeface="Calibri (Body)"/>
              </a:rPr>
              <a:t>Traffic times in Dublin are pretty consistent</a:t>
            </a:r>
          </a:p>
          <a:p>
            <a:pPr lvl="2"/>
            <a:r>
              <a:rPr lang="en-US" dirty="0">
                <a:latin typeface="Calibri (Body)"/>
              </a:rPr>
              <a:t>"I think my commute will take between 28 and 32 minutes.“</a:t>
            </a:r>
          </a:p>
          <a:p>
            <a:pPr lvl="2"/>
            <a:r>
              <a:rPr lang="en-US" dirty="0">
                <a:latin typeface="Calibri (Body)"/>
              </a:rPr>
              <a:t>Since there’s less variation in travel time, you can be more confident in your prediction, leading to a narrower confidence interval</a:t>
            </a:r>
          </a:p>
          <a:p>
            <a:pPr lvl="2"/>
            <a:r>
              <a:rPr lang="en-US" dirty="0">
                <a:latin typeface="Calibri (Body)"/>
              </a:rPr>
              <a:t>Low Variability in Traffic (Low MSE → Narrow Confidence Interval)</a:t>
            </a:r>
          </a:p>
          <a:p>
            <a:r>
              <a:rPr lang="en-US" altLang="en-US" sz="2600" b="1" dirty="0">
                <a:latin typeface="Calibri (Body)"/>
              </a:rPr>
              <a:t>Connection</a:t>
            </a:r>
          </a:p>
          <a:p>
            <a:pPr lvl="1"/>
            <a:r>
              <a:rPr lang="en-US" altLang="en-US" sz="2200" dirty="0">
                <a:latin typeface="Calibri (Body)"/>
              </a:rPr>
              <a:t>If traffic is unpredictable, you give a wide range of possible commute times (like a wide confidence interval), making it harder to be certain.</a:t>
            </a:r>
          </a:p>
          <a:p>
            <a:pPr lvl="1"/>
            <a:r>
              <a:rPr lang="en-US" altLang="en-US" sz="2200" dirty="0">
                <a:latin typeface="Calibri (Body)"/>
              </a:rPr>
              <a:t>If traffic is consistent, you give a narrow range, making it easier to make a firm decision (like rejecting the null)</a:t>
            </a:r>
          </a:p>
          <a:p>
            <a:endParaRPr lang="en-US" b="1" dirty="0">
              <a:latin typeface="Calibri (Body)"/>
            </a:endParaRPr>
          </a:p>
          <a:p>
            <a:endParaRPr lang="en-US" dirty="0">
              <a:latin typeface="Calibri (Body)"/>
            </a:endParaRPr>
          </a:p>
        </p:txBody>
      </p:sp>
    </p:spTree>
    <p:extLst>
      <p:ext uri="{BB962C8B-B14F-4D97-AF65-F5344CB8AC3E}">
        <p14:creationId xmlns:p14="http://schemas.microsoft.com/office/powerpoint/2010/main" val="67393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9BA03-63F0-2072-2E36-F36E8F69D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4C98A7-D8CE-4EB3-8439-7CC8F031BEC7}"/>
              </a:ext>
            </a:extLst>
          </p:cNvPr>
          <p:cNvSpPr>
            <a:spLocks noGrp="1"/>
          </p:cNvSpPr>
          <p:nvPr>
            <p:ph type="title"/>
          </p:nvPr>
        </p:nvSpPr>
        <p:spPr>
          <a:xfrm>
            <a:off x="342254" y="199810"/>
            <a:ext cx="10515600" cy="1040055"/>
          </a:xfrm>
        </p:spPr>
        <p:txBody>
          <a:bodyPr>
            <a:normAutofit fontScale="90000"/>
          </a:bodyPr>
          <a:lstStyle/>
          <a:p>
            <a:r>
              <a:rPr lang="en-US" dirty="0">
                <a:latin typeface="Aptos Display (Headings)"/>
              </a:rPr>
              <a:t>3. The More Spread Out the Predictor Values, the Narrower the Interval</a:t>
            </a:r>
          </a:p>
        </p:txBody>
      </p:sp>
      <p:sp>
        <p:nvSpPr>
          <p:cNvPr id="3" name="Content Placeholder 2">
            <a:extLst>
              <a:ext uri="{FF2B5EF4-FFF2-40B4-BE49-F238E27FC236}">
                <a16:creationId xmlns:a16="http://schemas.microsoft.com/office/drawing/2014/main" id="{3ACB0216-3639-3ADD-C9A8-44392006E777}"/>
              </a:ext>
            </a:extLst>
          </p:cNvPr>
          <p:cNvSpPr>
            <a:spLocks noGrp="1"/>
          </p:cNvSpPr>
          <p:nvPr>
            <p:ph idx="1"/>
          </p:nvPr>
        </p:nvSpPr>
        <p:spPr>
          <a:xfrm>
            <a:off x="466240" y="1376175"/>
            <a:ext cx="10515600" cy="4351338"/>
          </a:xfrm>
        </p:spPr>
        <p:txBody>
          <a:bodyPr>
            <a:normAutofit/>
          </a:bodyPr>
          <a:lstStyle/>
          <a:p>
            <a:r>
              <a:rPr lang="en-US" sz="2400" b="1" dirty="0"/>
              <a:t>Example</a:t>
            </a:r>
            <a:r>
              <a:rPr lang="en-US" sz="2400" dirty="0"/>
              <a:t>: Imagine you are measuring how study hours predict exam scores.</a:t>
            </a:r>
          </a:p>
          <a:p>
            <a:pPr lvl="1"/>
            <a:r>
              <a:rPr lang="en-US" sz="2000" dirty="0"/>
              <a:t>If everyone in the sample studies between 2-4 hours, it is hard to detect a pattern.</a:t>
            </a:r>
          </a:p>
          <a:p>
            <a:pPr lvl="1"/>
            <a:r>
              <a:rPr lang="en-US" sz="2000" dirty="0"/>
              <a:t>If some study 0 hours and others study 10+ hours, it is easier to see the effect of studying.</a:t>
            </a:r>
          </a:p>
          <a:p>
            <a:r>
              <a:rPr lang="en-US" sz="2400" dirty="0">
                <a:sym typeface="Wingdings" panose="05000000000000000000" pitchFamily="2" charset="2"/>
              </a:rPr>
              <a:t> </a:t>
            </a:r>
            <a:r>
              <a:rPr lang="en-US" sz="2400" dirty="0"/>
              <a:t>More spread in predictor values makes the estimate of </a:t>
            </a:r>
            <a:r>
              <a:rPr lang="en-US" sz="2400" i="1" dirty="0"/>
              <a:t>b</a:t>
            </a:r>
            <a:r>
              <a:rPr lang="en-US" sz="2400" baseline="-25000" dirty="0"/>
              <a:t>1</a:t>
            </a:r>
            <a:r>
              <a:rPr lang="en-US" sz="2400" dirty="0"/>
              <a:t>​ more reliable, leading to a narrower confidence interval.</a:t>
            </a:r>
          </a:p>
          <a:p>
            <a:endParaRPr lang="en-US" b="1" dirty="0">
              <a:latin typeface="Calibri (Body)"/>
            </a:endParaRPr>
          </a:p>
          <a:p>
            <a:endParaRPr lang="en-US" dirty="0">
              <a:latin typeface="Calibri (Body)"/>
            </a:endParaRPr>
          </a:p>
        </p:txBody>
      </p:sp>
    </p:spTree>
    <p:extLst>
      <p:ext uri="{BB962C8B-B14F-4D97-AF65-F5344CB8AC3E}">
        <p14:creationId xmlns:p14="http://schemas.microsoft.com/office/powerpoint/2010/main" val="290138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6C07B-E0C6-2ED0-43CA-34F4581AA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5B300-8C86-516C-1E39-F77E2788FFA4}"/>
              </a:ext>
            </a:extLst>
          </p:cNvPr>
          <p:cNvSpPr>
            <a:spLocks noGrp="1"/>
          </p:cNvSpPr>
          <p:nvPr>
            <p:ph type="title"/>
          </p:nvPr>
        </p:nvSpPr>
        <p:spPr>
          <a:xfrm>
            <a:off x="295759" y="235974"/>
            <a:ext cx="10515600" cy="1019390"/>
          </a:xfrm>
        </p:spPr>
        <p:txBody>
          <a:bodyPr>
            <a:normAutofit fontScale="90000"/>
          </a:bodyPr>
          <a:lstStyle/>
          <a:p>
            <a:r>
              <a:rPr lang="en-US" dirty="0">
                <a:latin typeface="Aptos Display (Headings)"/>
              </a:rPr>
              <a:t>4. As the Sample Size (𝑛) Increases, the Width of the Interval Decreases</a:t>
            </a:r>
          </a:p>
        </p:txBody>
      </p:sp>
      <p:sp>
        <p:nvSpPr>
          <p:cNvPr id="3" name="Content Placeholder 2">
            <a:extLst>
              <a:ext uri="{FF2B5EF4-FFF2-40B4-BE49-F238E27FC236}">
                <a16:creationId xmlns:a16="http://schemas.microsoft.com/office/drawing/2014/main" id="{D9EF475F-8482-505D-2AFC-63ED5EBF6279}"/>
              </a:ext>
            </a:extLst>
          </p:cNvPr>
          <p:cNvSpPr>
            <a:spLocks noGrp="1"/>
          </p:cNvSpPr>
          <p:nvPr>
            <p:ph idx="1"/>
          </p:nvPr>
        </p:nvSpPr>
        <p:spPr>
          <a:xfrm>
            <a:off x="368085" y="1340011"/>
            <a:ext cx="10515600" cy="4351338"/>
          </a:xfrm>
        </p:spPr>
        <p:txBody>
          <a:bodyPr>
            <a:normAutofit/>
          </a:bodyPr>
          <a:lstStyle/>
          <a:p>
            <a:r>
              <a:rPr lang="en-US" sz="2400" b="1" dirty="0"/>
              <a:t>Example</a:t>
            </a:r>
            <a:r>
              <a:rPr lang="en-US" sz="2400" dirty="0"/>
              <a:t>: Imagine you are polling people about their favorite class</a:t>
            </a:r>
          </a:p>
          <a:p>
            <a:pPr lvl="1"/>
            <a:r>
              <a:rPr lang="en-US" sz="2000" dirty="0"/>
              <a:t>If you survey only 5 people, their responses may not represent the whole population, and history of ancient civilization may emerge the winner</a:t>
            </a:r>
          </a:p>
          <a:p>
            <a:pPr lvl="1"/>
            <a:r>
              <a:rPr lang="en-US" sz="2000" dirty="0"/>
              <a:t>If you survey 500 people, you get a more reliable estimate that statistics was their favorite class</a:t>
            </a:r>
          </a:p>
          <a:p>
            <a:pPr lvl="1"/>
            <a:r>
              <a:rPr lang="en-US" sz="2000" dirty="0"/>
              <a:t>With larger samples, the margin of error decreases because you are more confident in the results</a:t>
            </a:r>
          </a:p>
          <a:p>
            <a:r>
              <a:rPr lang="en-US" sz="2400" dirty="0">
                <a:sym typeface="Wingdings" panose="05000000000000000000" pitchFamily="2" charset="2"/>
              </a:rPr>
              <a:t> </a:t>
            </a:r>
            <a:r>
              <a:rPr lang="en-US" sz="2400" dirty="0"/>
              <a:t>Larger samples provide more precise estimates, making confidence intervals narrower.</a:t>
            </a:r>
          </a:p>
          <a:p>
            <a:endParaRPr lang="en-US" b="1" dirty="0">
              <a:latin typeface="Calibri (Body)"/>
            </a:endParaRPr>
          </a:p>
          <a:p>
            <a:endParaRPr lang="en-US" dirty="0">
              <a:latin typeface="Calibri (Body)"/>
            </a:endParaRPr>
          </a:p>
        </p:txBody>
      </p:sp>
    </p:spTree>
    <p:extLst>
      <p:ext uri="{BB962C8B-B14F-4D97-AF65-F5344CB8AC3E}">
        <p14:creationId xmlns:p14="http://schemas.microsoft.com/office/powerpoint/2010/main" val="389634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lide Background">
            <a:extLst>
              <a:ext uri="{FF2B5EF4-FFF2-40B4-BE49-F238E27FC236}">
                <a16:creationId xmlns:a16="http://schemas.microsoft.com/office/drawing/2014/main" id="{5F637E18-EF26-4327-9077-7FFC67B98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3EED6667-6BE8-A2AB-422A-5A1D89727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153CE-1E8E-7282-5B49-D625B22FA9C5}"/>
              </a:ext>
            </a:extLst>
          </p:cNvPr>
          <p:cNvSpPr>
            <a:spLocks noGrp="1"/>
          </p:cNvSpPr>
          <p:nvPr>
            <p:ph type="title" idx="4294967295"/>
          </p:nvPr>
        </p:nvSpPr>
        <p:spPr>
          <a:xfrm>
            <a:off x="589558" y="244742"/>
            <a:ext cx="7015498" cy="1235225"/>
          </a:xfrm>
        </p:spPr>
        <p:txBody>
          <a:bodyPr vert="horz" lIns="91440" tIns="45720" rIns="91440" bIns="45720" rtlCol="0" anchor="ctr">
            <a:normAutofit/>
          </a:bodyPr>
          <a:lstStyle/>
          <a:p>
            <a:r>
              <a:rPr lang="en-US" sz="3600" kern="1200" dirty="0">
                <a:solidFill>
                  <a:schemeClr val="tx1"/>
                </a:solidFill>
                <a:latin typeface="+mj-lt"/>
                <a:ea typeface="+mj-ea"/>
                <a:cs typeface="+mj-cs"/>
              </a:rPr>
              <a:t>Concept, Intuition, and Take-away</a:t>
            </a:r>
          </a:p>
        </p:txBody>
      </p:sp>
      <p:graphicFrame>
        <p:nvGraphicFramePr>
          <p:cNvPr id="4" name="Content Placeholder 3">
            <a:extLst>
              <a:ext uri="{FF2B5EF4-FFF2-40B4-BE49-F238E27FC236}">
                <a16:creationId xmlns:a16="http://schemas.microsoft.com/office/drawing/2014/main" id="{A1980A72-E37B-243F-0CF5-3B732D30F96A}"/>
              </a:ext>
            </a:extLst>
          </p:cNvPr>
          <p:cNvGraphicFramePr>
            <a:graphicFrameLocks noGrp="1"/>
          </p:cNvGraphicFramePr>
          <p:nvPr>
            <p:ph idx="4294967295"/>
            <p:extLst>
              <p:ext uri="{D42A27DB-BD31-4B8C-83A1-F6EECF244321}">
                <p14:modId xmlns:p14="http://schemas.microsoft.com/office/powerpoint/2010/main" val="1919778998"/>
              </p:ext>
            </p:extLst>
          </p:nvPr>
        </p:nvGraphicFramePr>
        <p:xfrm>
          <a:off x="589557" y="1250406"/>
          <a:ext cx="11364878" cy="4767650"/>
        </p:xfrm>
        <a:graphic>
          <a:graphicData uri="http://schemas.openxmlformats.org/drawingml/2006/table">
            <a:tbl>
              <a:tblPr firstRow="1" bandRow="1">
                <a:noFill/>
              </a:tblPr>
              <a:tblGrid>
                <a:gridCol w="3336984">
                  <a:extLst>
                    <a:ext uri="{9D8B030D-6E8A-4147-A177-3AD203B41FA5}">
                      <a16:colId xmlns:a16="http://schemas.microsoft.com/office/drawing/2014/main" val="422884678"/>
                    </a:ext>
                  </a:extLst>
                </a:gridCol>
                <a:gridCol w="4155141">
                  <a:extLst>
                    <a:ext uri="{9D8B030D-6E8A-4147-A177-3AD203B41FA5}">
                      <a16:colId xmlns:a16="http://schemas.microsoft.com/office/drawing/2014/main" val="2786961570"/>
                    </a:ext>
                  </a:extLst>
                </a:gridCol>
                <a:gridCol w="3872753">
                  <a:extLst>
                    <a:ext uri="{9D8B030D-6E8A-4147-A177-3AD203B41FA5}">
                      <a16:colId xmlns:a16="http://schemas.microsoft.com/office/drawing/2014/main" val="3388222827"/>
                    </a:ext>
                  </a:extLst>
                </a:gridCol>
              </a:tblGrid>
              <a:tr h="547576">
                <a:tc>
                  <a:txBody>
                    <a:bodyPr/>
                    <a:lstStyle/>
                    <a:p>
                      <a:pPr algn="ctr" fontAlgn="ctr"/>
                      <a:r>
                        <a:rPr lang="en-US" sz="2400" b="1" i="0" u="none" strike="noStrike" dirty="0">
                          <a:solidFill>
                            <a:srgbClr val="FFFFFF"/>
                          </a:solidFill>
                          <a:effectLst/>
                          <a:latin typeface="Aptos Narrow" panose="020B0004020202020204" pitchFamily="34" charset="0"/>
                        </a:rPr>
                        <a:t>Concept</a:t>
                      </a:r>
                      <a:endParaRPr lang="en-US" sz="2400" b="1" i="0" u="none" strike="noStrike" dirty="0">
                        <a:solidFill>
                          <a:srgbClr val="FFFFFF"/>
                        </a:solidFill>
                        <a:effectLst/>
                        <a:latin typeface="Arial" panose="020B0604020202020204" pitchFamily="34" charset="0"/>
                      </a:endParaRPr>
                    </a:p>
                  </a:txBody>
                  <a:tcPr marL="225649" marR="135389" marT="135389" marB="135389"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ctr"/>
                      <a:r>
                        <a:rPr lang="en-US" sz="2400" b="1" i="0" u="none" strike="noStrike">
                          <a:solidFill>
                            <a:srgbClr val="FFFFFF"/>
                          </a:solidFill>
                          <a:effectLst/>
                          <a:latin typeface="Aptos Narrow" panose="020B0004020202020204" pitchFamily="34" charset="0"/>
                        </a:rPr>
                        <a:t>Intuitive Example</a:t>
                      </a:r>
                      <a:endParaRPr lang="en-US" sz="2400" b="1" i="0" u="none" strike="noStrike">
                        <a:solidFill>
                          <a:srgbClr val="FFFFFF"/>
                        </a:solidFill>
                        <a:effectLst/>
                        <a:latin typeface="Arial" panose="020B0604020202020204" pitchFamily="34" charset="0"/>
                      </a:endParaRPr>
                    </a:p>
                  </a:txBody>
                  <a:tcPr marL="225649" marR="135389" marT="135389" marB="135389"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ctr"/>
                      <a:r>
                        <a:rPr lang="en-US" sz="2400" b="1" i="0" u="none" strike="noStrike">
                          <a:solidFill>
                            <a:srgbClr val="FFFFFF"/>
                          </a:solidFill>
                          <a:effectLst/>
                          <a:latin typeface="Aptos Narrow" panose="020B0004020202020204" pitchFamily="34" charset="0"/>
                        </a:rPr>
                        <a:t>Key Takeaway</a:t>
                      </a:r>
                      <a:endParaRPr lang="en-US" sz="2400" b="1" i="0" u="none" strike="noStrike">
                        <a:solidFill>
                          <a:srgbClr val="FFFFFF"/>
                        </a:solidFill>
                        <a:effectLst/>
                        <a:latin typeface="Arial" panose="020B0604020202020204" pitchFamily="34" charset="0"/>
                      </a:endParaRPr>
                    </a:p>
                  </a:txBody>
                  <a:tcPr marL="225649" marR="135389" marT="135389" marB="135389"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27429365"/>
                  </a:ext>
                </a:extLst>
              </a:tr>
              <a:tr h="343701">
                <a:tc>
                  <a:txBody>
                    <a:bodyPr/>
                    <a:lstStyle/>
                    <a:p>
                      <a:pPr algn="l" fontAlgn="ctr"/>
                      <a:r>
                        <a:rPr lang="en-US" sz="2000" b="0" i="0" u="none" strike="noStrike" dirty="0">
                          <a:solidFill>
                            <a:schemeClr val="tx1">
                              <a:lumMod val="85000"/>
                              <a:lumOff val="15000"/>
                            </a:schemeClr>
                          </a:solidFill>
                          <a:effectLst/>
                          <a:latin typeface="Aptos Narrow" panose="020B0004020202020204" pitchFamily="34" charset="0"/>
                        </a:rPr>
                        <a:t>Lower confidence level → narrower interval</a:t>
                      </a:r>
                      <a:endParaRPr lang="en-US" sz="2000" b="0" i="0" u="none" strike="noStrike" dirty="0">
                        <a:solidFill>
                          <a:schemeClr val="tx1">
                            <a:lumMod val="85000"/>
                            <a:lumOff val="15000"/>
                          </a:schemeClr>
                        </a:solidFill>
                        <a:effectLst/>
                        <a:latin typeface="Arial" panose="020B0604020202020204" pitchFamily="34" charset="0"/>
                      </a:endParaRPr>
                    </a:p>
                  </a:txBody>
                  <a:tcPr marL="225649" marR="135389" marT="135389" marB="135389"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2000" b="0" i="0" u="none" strike="noStrike" dirty="0">
                          <a:solidFill>
                            <a:schemeClr val="tx1">
                              <a:lumMod val="85000"/>
                              <a:lumOff val="15000"/>
                            </a:schemeClr>
                          </a:solidFill>
                          <a:effectLst/>
                          <a:latin typeface="Aptos Narrow" panose="020B0004020202020204" pitchFamily="34" charset="0"/>
                        </a:rPr>
                        <a:t>Guessing my bench—higher confidence means a wider range</a:t>
                      </a:r>
                      <a:endParaRPr lang="en-US" sz="2000" b="0" i="0" u="none" strike="noStrike" dirty="0">
                        <a:solidFill>
                          <a:schemeClr val="tx1">
                            <a:lumMod val="85000"/>
                            <a:lumOff val="15000"/>
                          </a:schemeClr>
                        </a:solidFill>
                        <a:effectLst/>
                        <a:latin typeface="Arial" panose="020B0604020202020204" pitchFamily="34" charset="0"/>
                      </a:endParaRPr>
                    </a:p>
                  </a:txBody>
                  <a:tcPr marL="225649" marR="135389" marT="135389" marB="13538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2000" b="0" i="0" u="none" strike="noStrike">
                          <a:solidFill>
                            <a:schemeClr val="tx1">
                              <a:lumMod val="85000"/>
                              <a:lumOff val="15000"/>
                            </a:schemeClr>
                          </a:solidFill>
                          <a:effectLst/>
                          <a:latin typeface="Aptos Narrow" panose="020B0004020202020204" pitchFamily="34" charset="0"/>
                        </a:rPr>
                        <a:t>Higher confidence = wider CI, lower confidence = narrower CI</a:t>
                      </a:r>
                      <a:endParaRPr lang="en-US" sz="2000" b="0" i="0" u="none" strike="noStrike">
                        <a:solidFill>
                          <a:schemeClr val="tx1">
                            <a:lumMod val="85000"/>
                            <a:lumOff val="15000"/>
                          </a:schemeClr>
                        </a:solidFill>
                        <a:effectLst/>
                        <a:latin typeface="Arial" panose="020B0604020202020204" pitchFamily="34" charset="0"/>
                      </a:endParaRPr>
                    </a:p>
                  </a:txBody>
                  <a:tcPr marL="225649" marR="135389" marT="135389" marB="135389"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943567266"/>
                  </a:ext>
                </a:extLst>
              </a:tr>
              <a:tr h="788268">
                <a:tc>
                  <a:txBody>
                    <a:bodyPr/>
                    <a:lstStyle/>
                    <a:p>
                      <a:pPr algn="l" fontAlgn="ctr"/>
                      <a:r>
                        <a:rPr lang="en-US" sz="2000" b="0" i="0" u="none" strike="noStrike">
                          <a:solidFill>
                            <a:schemeClr val="tx1">
                              <a:lumMod val="85000"/>
                              <a:lumOff val="15000"/>
                            </a:schemeClr>
                          </a:solidFill>
                          <a:effectLst/>
                          <a:latin typeface="Aptos Narrow" panose="020B0004020202020204" pitchFamily="34" charset="0"/>
                        </a:rPr>
                        <a:t>Less error (MSE) → narrower interval</a:t>
                      </a:r>
                      <a:endParaRPr lang="en-US" sz="2000" b="0" i="0" u="none" strike="noStrike">
                        <a:solidFill>
                          <a:schemeClr val="tx1">
                            <a:lumMod val="85000"/>
                            <a:lumOff val="15000"/>
                          </a:schemeClr>
                        </a:solidFill>
                        <a:effectLst/>
                        <a:latin typeface="Arial" panose="020B0604020202020204" pitchFamily="34" charset="0"/>
                      </a:endParaRPr>
                    </a:p>
                  </a:txBody>
                  <a:tcPr marL="225649" marR="135389" marT="135389" marB="13538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2000" b="0" i="0" u="none" strike="noStrike" dirty="0">
                          <a:solidFill>
                            <a:schemeClr val="tx1">
                              <a:lumMod val="85000"/>
                              <a:lumOff val="15000"/>
                            </a:schemeClr>
                          </a:solidFill>
                          <a:effectLst/>
                          <a:latin typeface="Aptos Narrow" panose="020B0004020202020204" pitchFamily="34" charset="0"/>
                        </a:rPr>
                        <a:t>Commute times—more accuracy means a smaller margin of error</a:t>
                      </a:r>
                      <a:endParaRPr lang="en-US" sz="2000" b="0" i="0" u="none" strike="noStrike" dirty="0">
                        <a:solidFill>
                          <a:schemeClr val="tx1">
                            <a:lumMod val="85000"/>
                            <a:lumOff val="15000"/>
                          </a:schemeClr>
                        </a:solidFill>
                        <a:effectLst/>
                        <a:latin typeface="Arial" panose="020B0604020202020204" pitchFamily="34" charset="0"/>
                      </a:endParaRPr>
                    </a:p>
                  </a:txBody>
                  <a:tcPr marL="225649" marR="135389" marT="135389" marB="13538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2000" b="0" i="0" u="none" strike="noStrike" dirty="0">
                          <a:solidFill>
                            <a:schemeClr val="tx1">
                              <a:lumMod val="85000"/>
                              <a:lumOff val="15000"/>
                            </a:schemeClr>
                          </a:solidFill>
                          <a:effectLst/>
                          <a:latin typeface="Aptos Narrow" panose="020B0004020202020204" pitchFamily="34" charset="0"/>
                        </a:rPr>
                        <a:t>More precise regression estimates lead to narrower confidence intervals</a:t>
                      </a:r>
                      <a:endParaRPr lang="en-US" sz="2000" b="0" i="0" u="none" strike="noStrike" dirty="0">
                        <a:solidFill>
                          <a:schemeClr val="tx1">
                            <a:lumMod val="85000"/>
                            <a:lumOff val="15000"/>
                          </a:schemeClr>
                        </a:solidFill>
                        <a:effectLst/>
                        <a:latin typeface="Arial" panose="020B0604020202020204" pitchFamily="34" charset="0"/>
                      </a:endParaRPr>
                    </a:p>
                  </a:txBody>
                  <a:tcPr marL="225649" marR="135389" marT="135389" marB="13538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34243739"/>
                  </a:ext>
                </a:extLst>
              </a:tr>
              <a:tr h="788268">
                <a:tc>
                  <a:txBody>
                    <a:bodyPr/>
                    <a:lstStyle/>
                    <a:p>
                      <a:pPr algn="l" fontAlgn="ctr"/>
                      <a:r>
                        <a:rPr lang="en-US" sz="2000" b="0" i="0" u="none" strike="noStrike">
                          <a:solidFill>
                            <a:schemeClr val="tx1">
                              <a:lumMod val="85000"/>
                              <a:lumOff val="15000"/>
                            </a:schemeClr>
                          </a:solidFill>
                          <a:effectLst/>
                          <a:latin typeface="Aptos Narrow" panose="020B0004020202020204" pitchFamily="34" charset="0"/>
                        </a:rPr>
                        <a:t>More spread in </a:t>
                      </a:r>
                      <a:r>
                        <a:rPr lang="en-US" sz="2000" b="0" i="1" u="none" strike="noStrike">
                          <a:solidFill>
                            <a:schemeClr val="tx1">
                              <a:lumMod val="85000"/>
                              <a:lumOff val="15000"/>
                            </a:schemeClr>
                          </a:solidFill>
                          <a:effectLst/>
                          <a:latin typeface="Aptos Narrow" panose="020B0004020202020204" pitchFamily="34" charset="0"/>
                        </a:rPr>
                        <a:t>X</a:t>
                      </a:r>
                      <a:r>
                        <a:rPr lang="en-US" sz="2000" b="0" i="0" u="none" strike="noStrike">
                          <a:solidFill>
                            <a:schemeClr val="tx1">
                              <a:lumMod val="85000"/>
                              <a:lumOff val="15000"/>
                            </a:schemeClr>
                          </a:solidFill>
                          <a:effectLst/>
                          <a:latin typeface="Aptos Narrow" panose="020B0004020202020204" pitchFamily="34" charset="0"/>
                        </a:rPr>
                        <a:t> → narrower interval</a:t>
                      </a:r>
                      <a:endParaRPr lang="en-US" sz="2000" b="0" i="0" u="none" strike="noStrike">
                        <a:solidFill>
                          <a:schemeClr val="tx1">
                            <a:lumMod val="85000"/>
                            <a:lumOff val="15000"/>
                          </a:schemeClr>
                        </a:solidFill>
                        <a:effectLst/>
                        <a:latin typeface="Arial" panose="020B0604020202020204" pitchFamily="34" charset="0"/>
                      </a:endParaRPr>
                    </a:p>
                  </a:txBody>
                  <a:tcPr marL="225649" marR="135389" marT="135389" marB="135389"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2000" b="0" i="0" u="none" strike="noStrike" dirty="0">
                          <a:solidFill>
                            <a:schemeClr val="tx1">
                              <a:lumMod val="85000"/>
                              <a:lumOff val="15000"/>
                            </a:schemeClr>
                          </a:solidFill>
                          <a:effectLst/>
                          <a:latin typeface="Aptos Narrow" panose="020B0004020202020204" pitchFamily="34" charset="0"/>
                        </a:rPr>
                        <a:t>Studying for an exam—more variation in study hours makes it easier to estimate impact</a:t>
                      </a:r>
                      <a:endParaRPr lang="en-US" sz="2000" b="0" i="0" u="none" strike="noStrike" dirty="0">
                        <a:solidFill>
                          <a:schemeClr val="tx1">
                            <a:lumMod val="85000"/>
                            <a:lumOff val="15000"/>
                          </a:schemeClr>
                        </a:solidFill>
                        <a:effectLst/>
                        <a:latin typeface="Arial" panose="020B0604020202020204" pitchFamily="34" charset="0"/>
                      </a:endParaRPr>
                    </a:p>
                  </a:txBody>
                  <a:tcPr marL="225649" marR="135389" marT="135389" marB="13538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2000" b="0" i="0" u="none" strike="noStrike" dirty="0">
                          <a:solidFill>
                            <a:schemeClr val="tx1">
                              <a:lumMod val="85000"/>
                              <a:lumOff val="15000"/>
                            </a:schemeClr>
                          </a:solidFill>
                          <a:effectLst/>
                          <a:latin typeface="Aptos Narrow" panose="020B0004020202020204" pitchFamily="34" charset="0"/>
                        </a:rPr>
                        <a:t>More predictor variation improves estimate precision</a:t>
                      </a:r>
                      <a:endParaRPr lang="en-US" sz="2000" b="0" i="0" u="none" strike="noStrike" dirty="0">
                        <a:solidFill>
                          <a:schemeClr val="tx1">
                            <a:lumMod val="85000"/>
                            <a:lumOff val="15000"/>
                          </a:schemeClr>
                        </a:solidFill>
                        <a:effectLst/>
                        <a:latin typeface="Arial" panose="020B0604020202020204" pitchFamily="34" charset="0"/>
                      </a:endParaRPr>
                    </a:p>
                  </a:txBody>
                  <a:tcPr marL="225649" marR="135389" marT="135389" marB="135389"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71310470"/>
                  </a:ext>
                </a:extLst>
              </a:tr>
              <a:tr h="788268">
                <a:tc>
                  <a:txBody>
                    <a:bodyPr/>
                    <a:lstStyle/>
                    <a:p>
                      <a:pPr algn="l" fontAlgn="ctr"/>
                      <a:r>
                        <a:rPr lang="en-US" sz="2000" b="0" i="0" u="none" strike="noStrike">
                          <a:solidFill>
                            <a:schemeClr val="tx1">
                              <a:lumMod val="85000"/>
                              <a:lumOff val="15000"/>
                            </a:schemeClr>
                          </a:solidFill>
                          <a:effectLst/>
                          <a:latin typeface="Aptos Narrow" panose="020B0004020202020204" pitchFamily="34" charset="0"/>
                        </a:rPr>
                        <a:t>Larger sample size → narrower interval</a:t>
                      </a:r>
                      <a:endParaRPr lang="en-US" sz="2000" b="0" i="0" u="none" strike="noStrike">
                        <a:solidFill>
                          <a:schemeClr val="tx1">
                            <a:lumMod val="85000"/>
                            <a:lumOff val="15000"/>
                          </a:schemeClr>
                        </a:solidFill>
                        <a:effectLst/>
                        <a:latin typeface="Arial" panose="020B0604020202020204" pitchFamily="34" charset="0"/>
                      </a:endParaRPr>
                    </a:p>
                  </a:txBody>
                  <a:tcPr marL="225649" marR="135389" marT="135389" marB="135389"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fontAlgn="ctr"/>
                      <a:r>
                        <a:rPr lang="en-US" sz="2000" b="0" i="0" u="none" strike="noStrike">
                          <a:solidFill>
                            <a:schemeClr val="tx1">
                              <a:lumMod val="85000"/>
                              <a:lumOff val="15000"/>
                            </a:schemeClr>
                          </a:solidFill>
                          <a:effectLst/>
                          <a:latin typeface="Aptos Narrow" panose="020B0004020202020204" pitchFamily="34" charset="0"/>
                        </a:rPr>
                        <a:t>Polling students—bigger samples reduce uncertainty</a:t>
                      </a:r>
                      <a:endParaRPr lang="en-US" sz="2000" b="0" i="0" u="none" strike="noStrike">
                        <a:solidFill>
                          <a:schemeClr val="tx1">
                            <a:lumMod val="85000"/>
                            <a:lumOff val="15000"/>
                          </a:schemeClr>
                        </a:solidFill>
                        <a:effectLst/>
                        <a:latin typeface="Arial" panose="020B0604020202020204" pitchFamily="34" charset="0"/>
                      </a:endParaRPr>
                    </a:p>
                  </a:txBody>
                  <a:tcPr marL="225649" marR="135389" marT="135389" marB="13538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fontAlgn="ctr"/>
                      <a:r>
                        <a:rPr lang="en-US" sz="2000" b="0" i="0" u="none" strike="noStrike" dirty="0">
                          <a:solidFill>
                            <a:schemeClr val="tx1">
                              <a:lumMod val="85000"/>
                              <a:lumOff val="15000"/>
                            </a:schemeClr>
                          </a:solidFill>
                          <a:effectLst/>
                          <a:latin typeface="Aptos Narrow" panose="020B0004020202020204" pitchFamily="34" charset="0"/>
                        </a:rPr>
                        <a:t>More data = smaller standard errors and narrower CIs</a:t>
                      </a:r>
                      <a:endParaRPr lang="en-US" sz="2000" b="0" i="0" u="none" strike="noStrike" dirty="0">
                        <a:solidFill>
                          <a:schemeClr val="tx1">
                            <a:lumMod val="85000"/>
                            <a:lumOff val="15000"/>
                          </a:schemeClr>
                        </a:solidFill>
                        <a:effectLst/>
                        <a:latin typeface="Arial" panose="020B0604020202020204" pitchFamily="34" charset="0"/>
                      </a:endParaRPr>
                    </a:p>
                  </a:txBody>
                  <a:tcPr marL="225649" marR="135389" marT="135389" marB="135389"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260780267"/>
                  </a:ext>
                </a:extLst>
              </a:tr>
            </a:tbl>
          </a:graphicData>
        </a:graphic>
      </p:graphicFrame>
    </p:spTree>
    <p:extLst>
      <p:ext uri="{BB962C8B-B14F-4D97-AF65-F5344CB8AC3E}">
        <p14:creationId xmlns:p14="http://schemas.microsoft.com/office/powerpoint/2010/main" val="3792647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384CFA-D5E4-4DFB-B355-696E25EEC5D2}"/>
              </a:ext>
            </a:extLst>
          </p:cNvPr>
          <p:cNvSpPr>
            <a:spLocks noGrp="1"/>
          </p:cNvSpPr>
          <p:nvPr>
            <p:ph type="sldNum" sz="quarter" idx="12"/>
          </p:nvPr>
        </p:nvSpPr>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4C357E0-7941-49F0-B6EC-21213A8B8148}"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9153" name="Rectangle 2"/>
          <p:cNvSpPr>
            <a:spLocks noGrp="1"/>
          </p:cNvSpPr>
          <p:nvPr>
            <p:ph type="title" idx="4294967295"/>
          </p:nvPr>
        </p:nvSpPr>
        <p:spPr>
          <a:xfrm>
            <a:off x="132229" y="307695"/>
            <a:ext cx="11927541" cy="727728"/>
          </a:xfrm>
        </p:spPr>
        <p:txBody>
          <a:bodyPr vert="horz" lIns="91440" tIns="45720" rIns="91440" bIns="45720" rtlCol="0" anchor="ctr">
            <a:normAutofit/>
          </a:bodyPr>
          <a:lstStyle/>
          <a:p>
            <a:r>
              <a:rPr lang="en-US" kern="1200" dirty="0">
                <a:solidFill>
                  <a:schemeClr val="tx1"/>
                </a:solidFill>
                <a:latin typeface="+mj-lt"/>
                <a:ea typeface="+mj-ea"/>
                <a:cs typeface="+mj-cs"/>
              </a:rPr>
              <a:t>Sampling Distributions &amp; Inference</a:t>
            </a:r>
          </a:p>
        </p:txBody>
      </p:sp>
      <mc:AlternateContent xmlns:mc="http://schemas.openxmlformats.org/markup-compatibility/2006">
        <mc:Choice xmlns:a14="http://schemas.microsoft.com/office/drawing/2010/main" Requires="a14">
          <p:sp>
            <p:nvSpPr>
              <p:cNvPr id="49154" name="Rectangle 3"/>
              <p:cNvSpPr>
                <a:spLocks noGrp="1"/>
              </p:cNvSpPr>
              <p:nvPr>
                <p:ph type="body" idx="4294967295"/>
              </p:nvPr>
            </p:nvSpPr>
            <p:spPr>
              <a:xfrm>
                <a:off x="264459" y="1371600"/>
                <a:ext cx="11927541" cy="4114800"/>
              </a:xfrm>
            </p:spPr>
            <p:txBody>
              <a:bodyPr vert="horz" lIns="91440" tIns="45720" rIns="91440" bIns="45720" rtlCol="0" anchor="ctr">
                <a:normAutofit/>
              </a:bodyPr>
              <a:lstStyle/>
              <a:p>
                <a:r>
                  <a:rPr lang="en-US" sz="2400" dirty="0"/>
                  <a:t>We can calculate the standard errors of the coefficients: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𝑏</m:t>
                        </m:r>
                      </m:e>
                      <m:sub>
                        <m:r>
                          <a:rPr lang="en-US" sz="2400" i="1">
                            <a:latin typeface="Cambria Math" panose="02040503050406030204" pitchFamily="18" charset="0"/>
                          </a:rPr>
                          <m:t>0</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𝑏</m:t>
                        </m:r>
                      </m:e>
                      <m:sub>
                        <m:r>
                          <a:rPr lang="en-US" sz="2400" i="1">
                            <a:latin typeface="Cambria Math" panose="02040503050406030204" pitchFamily="18" charset="0"/>
                          </a:rPr>
                          <m:t>1</m:t>
                        </m:r>
                      </m:sub>
                    </m:sSub>
                  </m:oMath>
                </a14:m>
                <a:r>
                  <a:rPr lang="en-US" sz="2400" dirty="0"/>
                  <a:t>, in order to construct confidence intervals for them.</a:t>
                </a:r>
              </a:p>
              <a:p>
                <a:r>
                  <a:rPr lang="en-US" sz="2400" dirty="0"/>
                  <a:t>We can use </a:t>
                </a:r>
                <a:r>
                  <a:rPr lang="en-US" sz="2400" i="1" dirty="0"/>
                  <a:t>t</a:t>
                </a:r>
                <a:r>
                  <a:rPr lang="en-US" sz="2400" dirty="0"/>
                  <a:t>-tests to determine whether the intercept or slope is significantly different from zero</a:t>
                </a:r>
              </a:p>
              <a:p>
                <a:pPr lvl="1"/>
                <a:r>
                  <a:rPr lang="en-US" dirty="0"/>
                  <a:t>This is only interesting for the case of the slope, since it amounts to a test for </a:t>
                </a:r>
                <a:r>
                  <a:rPr lang="en-US" i="1" dirty="0"/>
                  <a:t>whether Y is significantly linearly related to X</a:t>
                </a:r>
              </a:p>
              <a:p>
                <a:r>
                  <a:rPr lang="en-US" sz="2400" b="1" dirty="0"/>
                  <a:t>Idea</a:t>
                </a:r>
                <a:r>
                  <a:rPr lang="en-US" sz="2400" dirty="0"/>
                  <a:t>: To check whether the data really is drawn from an Assumed Linear Model (so that we can make inferences) we must make sure the assumptions of the error term are satisfied</a:t>
                </a:r>
              </a:p>
              <a:p>
                <a:pPr lvl="1"/>
                <a:r>
                  <a:rPr lang="en-US" dirty="0"/>
                  <a:t>Fatal to the model: the variance is not constant, or the errors are not normally distributed </a:t>
                </a:r>
              </a:p>
              <a:p>
                <a:endParaRPr lang="en-US" sz="1700" dirty="0"/>
              </a:p>
            </p:txBody>
          </p:sp>
        </mc:Choice>
        <mc:Fallback>
          <p:sp>
            <p:nvSpPr>
              <p:cNvPr id="49154" name="Rectangle 3"/>
              <p:cNvSpPr>
                <a:spLocks noGrp="1" noRot="1" noChangeAspect="1" noMove="1" noResize="1" noEditPoints="1" noAdjustHandles="1" noChangeArrowheads="1" noChangeShapeType="1" noTextEdit="1"/>
              </p:cNvSpPr>
              <p:nvPr>
                <p:ph type="body" idx="4294967295"/>
              </p:nvPr>
            </p:nvSpPr>
            <p:spPr>
              <a:xfrm>
                <a:off x="264459" y="1371600"/>
                <a:ext cx="11927541" cy="4114800"/>
              </a:xfrm>
              <a:blipFill>
                <a:blip r:embed="rId2"/>
                <a:stretch>
                  <a:fillRect l="-664" t="-6074"/>
                </a:stretch>
              </a:blipFill>
            </p:spPr>
            <p:txBody>
              <a:bodyPr/>
              <a:lstStyle/>
              <a:p>
                <a:r>
                  <a:rPr lang="en-US">
                    <a:noFill/>
                  </a:rPr>
                  <a:t> </a:t>
                </a:r>
              </a:p>
            </p:txBody>
          </p:sp>
        </mc:Fallback>
      </mc:AlternateContent>
    </p:spTree>
    <p:extLst>
      <p:ext uri="{BB962C8B-B14F-4D97-AF65-F5344CB8AC3E}">
        <p14:creationId xmlns:p14="http://schemas.microsoft.com/office/powerpoint/2010/main" val="29296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56E2-2D66-F1D4-94E9-2C59CB93DBEA}"/>
              </a:ext>
            </a:extLst>
          </p:cNvPr>
          <p:cNvSpPr>
            <a:spLocks noGrp="1"/>
          </p:cNvSpPr>
          <p:nvPr>
            <p:ph type="title"/>
          </p:nvPr>
        </p:nvSpPr>
        <p:spPr>
          <a:xfrm>
            <a:off x="264762" y="235918"/>
            <a:ext cx="10515600" cy="890238"/>
          </a:xfrm>
        </p:spPr>
        <p:txBody>
          <a:bodyPr/>
          <a:lstStyle/>
          <a:p>
            <a:r>
              <a:rPr lang="en-US" dirty="0">
                <a:latin typeface="Aptos Display (Headings)"/>
              </a:rPr>
              <a:t>Model Evaluation</a:t>
            </a:r>
          </a:p>
        </p:txBody>
      </p:sp>
      <p:sp>
        <p:nvSpPr>
          <p:cNvPr id="4" name="Content Placeholder 3">
            <a:extLst>
              <a:ext uri="{FF2B5EF4-FFF2-40B4-BE49-F238E27FC236}">
                <a16:creationId xmlns:a16="http://schemas.microsoft.com/office/drawing/2014/main" id="{F3DCC682-ED9D-CB49-9BFF-E84B869479B4}"/>
              </a:ext>
            </a:extLst>
          </p:cNvPr>
          <p:cNvSpPr>
            <a:spLocks noGrp="1"/>
          </p:cNvSpPr>
          <p:nvPr>
            <p:ph idx="1"/>
          </p:nvPr>
        </p:nvSpPr>
        <p:spPr>
          <a:xfrm>
            <a:off x="352585" y="1045543"/>
            <a:ext cx="11369299" cy="5086620"/>
          </a:xfrm>
        </p:spPr>
        <p:txBody>
          <a:bodyPr/>
          <a:lstStyle/>
          <a:p>
            <a:pPr lvl="0"/>
            <a:r>
              <a:rPr lang="en-US" dirty="0"/>
              <a:t>The </a:t>
            </a:r>
            <a:r>
              <a:rPr lang="en-US" b="1" u="sng" dirty="0"/>
              <a:t>four</a:t>
            </a:r>
            <a:r>
              <a:rPr lang="en-US" dirty="0"/>
              <a:t> conditions tell us what can go wrong</a:t>
            </a:r>
          </a:p>
          <a:p>
            <a:pPr lvl="1"/>
            <a:r>
              <a:rPr lang="en-US" dirty="0"/>
              <a:t>The population regression function is </a:t>
            </a:r>
            <a:r>
              <a:rPr lang="en-US" b="1" dirty="0"/>
              <a:t>nonlinear</a:t>
            </a:r>
          </a:p>
          <a:p>
            <a:pPr lvl="1"/>
            <a:r>
              <a:rPr lang="en-US" dirty="0"/>
              <a:t>The </a:t>
            </a:r>
            <a:r>
              <a:rPr lang="en-US" b="1" dirty="0"/>
              <a:t>error</a:t>
            </a:r>
            <a:r>
              <a:rPr lang="en-US" dirty="0"/>
              <a:t> term is not independent</a:t>
            </a:r>
          </a:p>
          <a:p>
            <a:pPr lvl="1"/>
            <a:r>
              <a:rPr lang="en-US" dirty="0"/>
              <a:t>The error terms are not </a:t>
            </a:r>
            <a:r>
              <a:rPr lang="en-US" b="1" dirty="0"/>
              <a:t>normally</a:t>
            </a:r>
            <a:r>
              <a:rPr lang="en-US" dirty="0"/>
              <a:t> distributed</a:t>
            </a:r>
          </a:p>
          <a:p>
            <a:pPr lvl="1"/>
            <a:r>
              <a:rPr lang="en-US" dirty="0"/>
              <a:t>The error terms do not have equal </a:t>
            </a:r>
            <a:r>
              <a:rPr lang="en-US" b="1" dirty="0"/>
              <a:t>variance</a:t>
            </a:r>
          </a:p>
          <a:p>
            <a:pPr lvl="0"/>
            <a:r>
              <a:rPr lang="en-US" dirty="0"/>
              <a:t>Other major issues</a:t>
            </a:r>
          </a:p>
          <a:p>
            <a:pPr lvl="1"/>
            <a:r>
              <a:rPr lang="en-US" dirty="0"/>
              <a:t>Presence of outliers</a:t>
            </a:r>
          </a:p>
          <a:p>
            <a:pPr lvl="1"/>
            <a:r>
              <a:rPr lang="en-US" dirty="0"/>
              <a:t>Bias due to an omitted variable (i.e., omitted variable bias)</a:t>
            </a:r>
          </a:p>
          <a:p>
            <a:pPr lvl="0"/>
            <a:r>
              <a:rPr lang="en-US" dirty="0"/>
              <a:t>Reinforce the importance of these assumptions</a:t>
            </a:r>
          </a:p>
          <a:p>
            <a:pPr lvl="1"/>
            <a:r>
              <a:rPr lang="en-US" dirty="0"/>
              <a:t>In OLS the tests we perform are </a:t>
            </a:r>
            <a:r>
              <a:rPr lang="en-US" b="1" i="1" dirty="0"/>
              <a:t>extremely sensitive </a:t>
            </a:r>
            <a:r>
              <a:rPr lang="en-US" dirty="0"/>
              <a:t>to model assumptions</a:t>
            </a:r>
          </a:p>
          <a:p>
            <a:endParaRPr lang="en-US" dirty="0"/>
          </a:p>
        </p:txBody>
      </p:sp>
    </p:spTree>
    <p:extLst>
      <p:ext uri="{BB962C8B-B14F-4D97-AF65-F5344CB8AC3E}">
        <p14:creationId xmlns:p14="http://schemas.microsoft.com/office/powerpoint/2010/main" val="345985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 calcmode="lin" valueType="num">
                                      <p:cBhvr additive="base">
                                        <p:cTn id="4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46C5C-239A-62D2-6272-273817518739}"/>
            </a:ext>
          </a:extLst>
        </p:cNvPr>
        <p:cNvGrpSpPr/>
        <p:nvPr/>
      </p:nvGrpSpPr>
      <p:grpSpPr>
        <a:xfrm>
          <a:off x="0" y="0"/>
          <a:ext cx="0" cy="0"/>
          <a:chOff x="0" y="0"/>
          <a:chExt cx="0" cy="0"/>
        </a:xfrm>
      </p:grpSpPr>
      <p:sp>
        <p:nvSpPr>
          <p:cNvPr id="53249" name="Rectangle 2">
            <a:extLst>
              <a:ext uri="{FF2B5EF4-FFF2-40B4-BE49-F238E27FC236}">
                <a16:creationId xmlns:a16="http://schemas.microsoft.com/office/drawing/2014/main" id="{8745A18E-174C-6DC4-C742-149C3071CB78}"/>
              </a:ext>
            </a:extLst>
          </p:cNvPr>
          <p:cNvSpPr>
            <a:spLocks noGrp="1" noChangeArrowheads="1"/>
          </p:cNvSpPr>
          <p:nvPr>
            <p:ph type="title"/>
          </p:nvPr>
        </p:nvSpPr>
        <p:spPr>
          <a:xfrm>
            <a:off x="151521" y="136525"/>
            <a:ext cx="9637776" cy="848869"/>
          </a:xfrm>
        </p:spPr>
        <p:txBody>
          <a:bodyPr>
            <a:normAutofit/>
          </a:bodyPr>
          <a:lstStyle/>
          <a:p>
            <a:pPr eaLnBrk="1" hangingPunct="1"/>
            <a:r>
              <a:rPr lang="en-US" dirty="0">
                <a:latin typeface="Aptos Display (Headings)"/>
              </a:rPr>
              <a:t>Checking the Assumptions</a:t>
            </a:r>
          </a:p>
        </p:txBody>
      </p:sp>
      <p:sp>
        <p:nvSpPr>
          <p:cNvPr id="53250" name="Rectangle 3">
            <a:extLst>
              <a:ext uri="{FF2B5EF4-FFF2-40B4-BE49-F238E27FC236}">
                <a16:creationId xmlns:a16="http://schemas.microsoft.com/office/drawing/2014/main" id="{159F44DE-22E2-4453-35CE-248123CDC2AD}"/>
              </a:ext>
            </a:extLst>
          </p:cNvPr>
          <p:cNvSpPr>
            <a:spLocks noGrp="1" noChangeArrowheads="1"/>
          </p:cNvSpPr>
          <p:nvPr>
            <p:ph type="body" idx="1"/>
          </p:nvPr>
        </p:nvSpPr>
        <p:spPr>
          <a:xfrm>
            <a:off x="346129" y="985395"/>
            <a:ext cx="10579711" cy="4583256"/>
          </a:xfrm>
        </p:spPr>
        <p:txBody>
          <a:bodyPr>
            <a:normAutofit/>
          </a:bodyPr>
          <a:lstStyle/>
          <a:p>
            <a:pPr eaLnBrk="1" hangingPunct="1"/>
            <a:r>
              <a:rPr lang="en-US" sz="2000" dirty="0"/>
              <a:t>We must check to see whether these assumptions are reasonable or not. </a:t>
            </a:r>
          </a:p>
          <a:p>
            <a:pPr eaLnBrk="1" hangingPunct="1"/>
            <a:r>
              <a:rPr lang="en-US" sz="2000" dirty="0"/>
              <a:t>If the assumptions hold then our assumed model is correct:</a:t>
            </a:r>
          </a:p>
          <a:p>
            <a:pPr lvl="1"/>
            <a:r>
              <a:rPr lang="en-US" sz="2000" dirty="0"/>
              <a:t>Linearity </a:t>
            </a:r>
            <a:r>
              <a:rPr lang="en-US" sz="2000" dirty="0">
                <a:sym typeface="Wingdings" panose="05000000000000000000" pitchFamily="2" charset="2"/>
              </a:rPr>
              <a:t> Use (standardized) Residuals vs. (Standardized) Fitted plot</a:t>
            </a:r>
          </a:p>
          <a:p>
            <a:pPr lvl="1"/>
            <a:r>
              <a:rPr lang="en-US" sz="2000" dirty="0">
                <a:sym typeface="Wingdings" panose="05000000000000000000" pitchFamily="2" charset="2"/>
              </a:rPr>
              <a:t>Independence  Use Durbin-Watson test</a:t>
            </a:r>
          </a:p>
          <a:p>
            <a:pPr lvl="1"/>
            <a:r>
              <a:rPr lang="en-US" sz="2000" dirty="0">
                <a:sym typeface="Wingdings" panose="05000000000000000000" pitchFamily="2" charset="2"/>
              </a:rPr>
              <a:t>Normality  Use Normal Q-Q plot</a:t>
            </a:r>
          </a:p>
          <a:p>
            <a:pPr lvl="1"/>
            <a:r>
              <a:rPr lang="en-US" sz="2000" dirty="0"/>
              <a:t>Equal Variance </a:t>
            </a:r>
            <a:r>
              <a:rPr lang="en-US" sz="2000" dirty="0">
                <a:sym typeface="Wingdings" panose="05000000000000000000" pitchFamily="2" charset="2"/>
              </a:rPr>
              <a:t> Use Residuals vs. Fitted plot (aka as above)</a:t>
            </a:r>
          </a:p>
          <a:p>
            <a:pPr marL="0" indent="0" eaLnBrk="1" hangingPunct="1">
              <a:buNone/>
            </a:pPr>
            <a:endParaRPr lang="en-US" sz="2000" dirty="0"/>
          </a:p>
        </p:txBody>
      </p:sp>
      <p:sp>
        <p:nvSpPr>
          <p:cNvPr id="3" name="Slide Number Placeholder 2">
            <a:extLst>
              <a:ext uri="{FF2B5EF4-FFF2-40B4-BE49-F238E27FC236}">
                <a16:creationId xmlns:a16="http://schemas.microsoft.com/office/drawing/2014/main" id="{254657A1-93DE-60CF-E4AE-3046FE4B878B}"/>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AF2B675-3BAF-420B-B2FC-1C2A1E07683B}"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1632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E64C-CAD9-7ACA-3F7B-02B7F85B1811}"/>
              </a:ext>
            </a:extLst>
          </p:cNvPr>
          <p:cNvSpPr>
            <a:spLocks noGrp="1"/>
          </p:cNvSpPr>
          <p:nvPr>
            <p:ph type="title" idx="4294967295"/>
          </p:nvPr>
        </p:nvSpPr>
        <p:spPr>
          <a:xfrm>
            <a:off x="305940" y="305342"/>
            <a:ext cx="9637712" cy="888757"/>
          </a:xfrm>
        </p:spPr>
        <p:txBody>
          <a:bodyPr>
            <a:normAutofit/>
          </a:bodyPr>
          <a:lstStyle/>
          <a:p>
            <a:r>
              <a:rPr lang="en-US" dirty="0"/>
              <a:t>Residual v Fits Plot</a:t>
            </a:r>
          </a:p>
        </p:txBody>
      </p:sp>
      <p:sp>
        <p:nvSpPr>
          <p:cNvPr id="3" name="Content Placeholder 2">
            <a:extLst>
              <a:ext uri="{FF2B5EF4-FFF2-40B4-BE49-F238E27FC236}">
                <a16:creationId xmlns:a16="http://schemas.microsoft.com/office/drawing/2014/main" id="{C7CF1BAA-BB98-0A3C-377D-D8E7CEAEAF91}"/>
              </a:ext>
            </a:extLst>
          </p:cNvPr>
          <p:cNvSpPr>
            <a:spLocks noGrp="1"/>
          </p:cNvSpPr>
          <p:nvPr>
            <p:ph idx="4294967295"/>
          </p:nvPr>
        </p:nvSpPr>
        <p:spPr>
          <a:xfrm>
            <a:off x="305940" y="1194099"/>
            <a:ext cx="11886060" cy="4374851"/>
          </a:xfrm>
        </p:spPr>
        <p:txBody>
          <a:bodyPr>
            <a:normAutofit/>
          </a:bodyPr>
          <a:lstStyle/>
          <a:p>
            <a:r>
              <a:rPr lang="en-US" sz="2000" b="0" i="0" dirty="0">
                <a:effectLst/>
                <a:latin typeface="ProximaNova"/>
              </a:rPr>
              <a:t>The bivariate plot of the predicted value against residuals can help us infer whether the relationships of the predictors to the outcome is linear and for homogeneity of variance. </a:t>
            </a:r>
          </a:p>
          <a:p>
            <a:r>
              <a:rPr lang="en-US" sz="2000" dirty="0"/>
              <a:t>The plot consists of residuals on the y-axis and fitted values on the x-axis</a:t>
            </a:r>
          </a:p>
          <a:p>
            <a:r>
              <a:rPr lang="en-US" sz="2000" dirty="0"/>
              <a:t>Here is what you are looking for:</a:t>
            </a:r>
          </a:p>
          <a:p>
            <a:pPr lvl="1"/>
            <a:r>
              <a:rPr lang="en-US" sz="2000" dirty="0"/>
              <a:t>The residuals "bounce randomly" around the residual = 0 line. This suggests that the assumption that the relationship is linear is reasonable.</a:t>
            </a:r>
          </a:p>
          <a:p>
            <a:pPr lvl="1"/>
            <a:r>
              <a:rPr lang="en-US" sz="2000" dirty="0"/>
              <a:t>The residuals roughly form a "horizontal band" around the residual = 0 line. This suggests that the variances of the error terms are equal.</a:t>
            </a:r>
          </a:p>
          <a:p>
            <a:pPr lvl="1"/>
            <a:r>
              <a:rPr lang="en-US" sz="2000" dirty="0"/>
              <a:t>No one residual "stands out" from the basic random pattern of residuals. This suggests that there are no outliers.</a:t>
            </a:r>
          </a:p>
        </p:txBody>
      </p:sp>
    </p:spTree>
    <p:extLst>
      <p:ext uri="{BB962C8B-B14F-4D97-AF65-F5344CB8AC3E}">
        <p14:creationId xmlns:p14="http://schemas.microsoft.com/office/powerpoint/2010/main" val="328278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F6F2-22DC-A385-3173-5FEA85D76782}"/>
              </a:ext>
            </a:extLst>
          </p:cNvPr>
          <p:cNvSpPr>
            <a:spLocks noGrp="1"/>
          </p:cNvSpPr>
          <p:nvPr>
            <p:ph type="title"/>
          </p:nvPr>
        </p:nvSpPr>
        <p:spPr>
          <a:xfrm>
            <a:off x="302152" y="277303"/>
            <a:ext cx="10515600" cy="761084"/>
          </a:xfrm>
        </p:spPr>
        <p:txBody>
          <a:bodyPr>
            <a:normAutofit/>
          </a:bodyPr>
          <a:lstStyle/>
          <a:p>
            <a:r>
              <a:rPr lang="en-US" dirty="0"/>
              <a:t>Linearity (good)</a:t>
            </a:r>
          </a:p>
        </p:txBody>
      </p:sp>
      <p:graphicFrame>
        <p:nvGraphicFramePr>
          <p:cNvPr id="6" name="Chart 5">
            <a:extLst>
              <a:ext uri="{FF2B5EF4-FFF2-40B4-BE49-F238E27FC236}">
                <a16:creationId xmlns:a16="http://schemas.microsoft.com/office/drawing/2014/main" id="{AA8FEAEE-4299-00FA-2F96-F524D607EB73}"/>
              </a:ext>
            </a:extLst>
          </p:cNvPr>
          <p:cNvGraphicFramePr/>
          <p:nvPr>
            <p:extLst>
              <p:ext uri="{D42A27DB-BD31-4B8C-83A1-F6EECF244321}">
                <p14:modId xmlns:p14="http://schemas.microsoft.com/office/powerpoint/2010/main" val="3193074477"/>
              </p:ext>
            </p:extLst>
          </p:nvPr>
        </p:nvGraphicFramePr>
        <p:xfrm>
          <a:off x="483438" y="2366075"/>
          <a:ext cx="4896340" cy="3675802"/>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4CADEF99-F591-EA99-3819-45076C911A96}"/>
              </a:ext>
            </a:extLst>
          </p:cNvPr>
          <p:cNvPicPr>
            <a:picLocks noChangeAspect="1"/>
          </p:cNvPicPr>
          <p:nvPr/>
        </p:nvPicPr>
        <p:blipFill>
          <a:blip r:embed="rId4"/>
          <a:stretch>
            <a:fillRect/>
          </a:stretch>
        </p:blipFill>
        <p:spPr>
          <a:xfrm>
            <a:off x="6025185" y="2242557"/>
            <a:ext cx="5221418" cy="4021677"/>
          </a:xfrm>
          <a:prstGeom prst="rect">
            <a:avLst/>
          </a:prstGeom>
        </p:spPr>
      </p:pic>
      <p:cxnSp>
        <p:nvCxnSpPr>
          <p:cNvPr id="11" name="Straight Connector 10">
            <a:extLst>
              <a:ext uri="{FF2B5EF4-FFF2-40B4-BE49-F238E27FC236}">
                <a16:creationId xmlns:a16="http://schemas.microsoft.com/office/drawing/2014/main" id="{A7FDD76B-9874-3260-7149-C6FE956795D9}"/>
              </a:ext>
            </a:extLst>
          </p:cNvPr>
          <p:cNvCxnSpPr>
            <a:cxnSpLocks/>
          </p:cNvCxnSpPr>
          <p:nvPr/>
        </p:nvCxnSpPr>
        <p:spPr>
          <a:xfrm>
            <a:off x="6370415" y="3981180"/>
            <a:ext cx="5006831"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E46220B-2EFC-BAD9-84C2-EDF63E36ED35}"/>
              </a:ext>
            </a:extLst>
          </p:cNvPr>
          <p:cNvSpPr txBox="1"/>
          <p:nvPr/>
        </p:nvSpPr>
        <p:spPr>
          <a:xfrm rot="16200000">
            <a:off x="5365199" y="3486432"/>
            <a:ext cx="125334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Overpredicted</a:t>
            </a:r>
          </a:p>
        </p:txBody>
      </p:sp>
      <p:sp>
        <p:nvSpPr>
          <p:cNvPr id="15" name="TextBox 14">
            <a:extLst>
              <a:ext uri="{FF2B5EF4-FFF2-40B4-BE49-F238E27FC236}">
                <a16:creationId xmlns:a16="http://schemas.microsoft.com/office/drawing/2014/main" id="{4F8E0FE3-1B2D-5768-0612-30C0DE1A18FB}"/>
              </a:ext>
            </a:extLst>
          </p:cNvPr>
          <p:cNvSpPr txBox="1"/>
          <p:nvPr/>
        </p:nvSpPr>
        <p:spPr>
          <a:xfrm rot="16200000">
            <a:off x="5322731" y="4830027"/>
            <a:ext cx="133827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Underpredicted</a:t>
            </a:r>
          </a:p>
        </p:txBody>
      </p:sp>
      <p:sp>
        <p:nvSpPr>
          <p:cNvPr id="16" name="Arrow: Up 15">
            <a:extLst>
              <a:ext uri="{FF2B5EF4-FFF2-40B4-BE49-F238E27FC236}">
                <a16:creationId xmlns:a16="http://schemas.microsoft.com/office/drawing/2014/main" id="{6E73ED27-C54F-D425-48C8-A4BFE8331813}"/>
              </a:ext>
            </a:extLst>
          </p:cNvPr>
          <p:cNvSpPr/>
          <p:nvPr/>
        </p:nvSpPr>
        <p:spPr>
          <a:xfrm>
            <a:off x="6043108" y="3422402"/>
            <a:ext cx="119770" cy="4358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row: Up 16">
            <a:extLst>
              <a:ext uri="{FF2B5EF4-FFF2-40B4-BE49-F238E27FC236}">
                <a16:creationId xmlns:a16="http://schemas.microsoft.com/office/drawing/2014/main" id="{9A997D7B-D469-337D-CB50-4D7B0B93CE0B}"/>
              </a:ext>
            </a:extLst>
          </p:cNvPr>
          <p:cNvSpPr/>
          <p:nvPr/>
        </p:nvSpPr>
        <p:spPr>
          <a:xfrm rot="10800000">
            <a:off x="6058619" y="4916174"/>
            <a:ext cx="119770" cy="4358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DBB001C-0769-E92C-919F-D02E75912FEE}"/>
              </a:ext>
            </a:extLst>
          </p:cNvPr>
          <p:cNvSpPr txBox="1"/>
          <p:nvPr/>
        </p:nvSpPr>
        <p:spPr>
          <a:xfrm>
            <a:off x="314324" y="933682"/>
            <a:ext cx="11355091" cy="923330"/>
          </a:xfrm>
          <a:prstGeom prst="rect">
            <a:avLst/>
          </a:prstGeom>
          <a:noFill/>
        </p:spPr>
        <p:txBody>
          <a:bodyPr wrap="square">
            <a:spAutoFit/>
          </a:bodyPr>
          <a:lstStyle/>
          <a:p>
            <a:r>
              <a:rPr lang="en-US" b="0" i="0" dirty="0">
                <a:solidFill>
                  <a:srgbClr val="3B444F"/>
                </a:solidFill>
                <a:effectLst/>
                <a:latin typeface="open-sans"/>
              </a:rPr>
              <a:t>The plot suggests that there is a decreasing linear relationship between alcohol and pts . It also suggests that there are no unusual data points in the data set. And, it illustrates that the variation around the estimated regression line is constantly suggesting that the assumption of equal error variances is reasonable.</a:t>
            </a:r>
            <a:endParaRPr lang="en-US" dirty="0"/>
          </a:p>
        </p:txBody>
      </p:sp>
    </p:spTree>
    <p:extLst>
      <p:ext uri="{BB962C8B-B14F-4D97-AF65-F5344CB8AC3E}">
        <p14:creationId xmlns:p14="http://schemas.microsoft.com/office/powerpoint/2010/main" val="267569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AD9CE-E2AD-D41A-38CA-CE5B1BA2AD36}"/>
              </a:ext>
            </a:extLst>
          </p:cNvPr>
          <p:cNvSpPr>
            <a:spLocks noGrp="1"/>
          </p:cNvSpPr>
          <p:nvPr>
            <p:ph type="title"/>
          </p:nvPr>
        </p:nvSpPr>
        <p:spPr>
          <a:xfrm>
            <a:off x="532015" y="4495568"/>
            <a:ext cx="3861960" cy="1905232"/>
          </a:xfrm>
        </p:spPr>
        <p:txBody>
          <a:bodyPr vert="horz" lIns="91440" tIns="45720" rIns="91440" bIns="45720" rtlCol="0" anchor="ctr">
            <a:normAutofit/>
          </a:bodyPr>
          <a:lstStyle/>
          <a:p>
            <a:r>
              <a:rPr lang="en-US" sz="3000" dirty="0">
                <a:effectLst/>
              </a:rPr>
              <a:t>Experiences of abuse during and after pregnancy and Adverse Childhood Experiences</a:t>
            </a:r>
            <a:endParaRPr lang="en-US" sz="3000" dirty="0"/>
          </a:p>
        </p:txBody>
      </p:sp>
      <p:sp>
        <p:nvSpPr>
          <p:cNvPr id="21" name="Rectangle 2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stress&#10;&#10;Description automatically generated">
            <a:extLst>
              <a:ext uri="{FF2B5EF4-FFF2-40B4-BE49-F238E27FC236}">
                <a16:creationId xmlns:a16="http://schemas.microsoft.com/office/drawing/2014/main" id="{10D1F4F9-766A-7A7D-955B-0BB6029CD815}"/>
              </a:ext>
            </a:extLst>
          </p:cNvPr>
          <p:cNvPicPr>
            <a:picLocks noChangeAspect="1"/>
          </p:cNvPicPr>
          <p:nvPr/>
        </p:nvPicPr>
        <p:blipFill rotWithShape="1">
          <a:blip r:embed="rId2">
            <a:extLst>
              <a:ext uri="{28A0092B-C50C-407E-A947-70E740481C1C}">
                <a14:useLocalDpi xmlns:a14="http://schemas.microsoft.com/office/drawing/2010/main" val="0"/>
              </a:ext>
            </a:extLst>
          </a:blip>
          <a:srcRect l="13771" t="22983" r="7769" b="41176"/>
          <a:stretch/>
        </p:blipFill>
        <p:spPr bwMode="auto">
          <a:xfrm>
            <a:off x="838200" y="1232580"/>
            <a:ext cx="5136795" cy="1689588"/>
          </a:xfrm>
          <a:prstGeom prst="rect">
            <a:avLst/>
          </a:prstGeom>
          <a:noFill/>
          <a:extLst>
            <a:ext uri="{53640926-AAD7-44D8-BBD7-CCE9431645EC}">
              <a14:shadowObscured xmlns:a14="http://schemas.microsoft.com/office/drawing/2010/main"/>
            </a:ext>
          </a:extLst>
        </p:spPr>
      </p:pic>
      <p:sp>
        <p:nvSpPr>
          <p:cNvPr id="23" name="Rectangle 2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41D3AEC-F741-ACB9-6B0D-9844102A9FAE}"/>
              </a:ext>
            </a:extLst>
          </p:cNvPr>
          <p:cNvSpPr txBox="1"/>
          <p:nvPr/>
        </p:nvSpPr>
        <p:spPr>
          <a:xfrm>
            <a:off x="5162719" y="4495568"/>
            <a:ext cx="6586915" cy="1905232"/>
          </a:xfrm>
          <a:prstGeom prst="rect">
            <a:avLst/>
          </a:prstGeom>
        </p:spPr>
        <p:txBody>
          <a:bodyPr vert="horz" lIns="91440" tIns="45720" rIns="91440" bIns="45720" rtlCol="0" anchor="ctr">
            <a:normAutofit/>
          </a:bodyPr>
          <a:lstStyle/>
          <a:p>
            <a:pPr>
              <a:lnSpc>
                <a:spcPct val="90000"/>
              </a:lnSpc>
              <a:spcAft>
                <a:spcPts val="600"/>
              </a:spcAft>
            </a:pPr>
            <a:r>
              <a:rPr lang="en-US" sz="1500" dirty="0">
                <a:effectLst/>
              </a:rPr>
              <a:t>The odds of experiencing postpartum abuse were 84.17 times higher for individuals who had experienced abuse during pregnancy compared to those who had not (95% CI: 79.04 – 89.62, p &lt; .001)</a:t>
            </a:r>
          </a:p>
          <a:p>
            <a:pPr indent="-228600">
              <a:lnSpc>
                <a:spcPct val="90000"/>
              </a:lnSpc>
              <a:spcAft>
                <a:spcPts val="600"/>
              </a:spcAft>
              <a:buFont typeface="Arial" panose="020B0604020202020204" pitchFamily="34" charset="0"/>
              <a:buChar char="•"/>
            </a:pPr>
            <a:endParaRPr lang="en-US" sz="1500" dirty="0"/>
          </a:p>
          <a:p>
            <a:pPr>
              <a:lnSpc>
                <a:spcPct val="90000"/>
              </a:lnSpc>
              <a:spcAft>
                <a:spcPts val="600"/>
              </a:spcAft>
            </a:pPr>
            <a:r>
              <a:rPr lang="en-US" sz="1500" dirty="0">
                <a:effectLst/>
              </a:rPr>
              <a:t>Conversely, the relative risk of experiencing continued postpartum abuse was 0.022, indicating that the vast majority of individuals who experienced pregnancy abuse continued to face abuse postpartum (95% CI: 0.021 – 0.023). </a:t>
            </a:r>
            <a:endParaRPr lang="en-US" sz="1500" dirty="0"/>
          </a:p>
        </p:txBody>
      </p:sp>
      <p:graphicFrame>
        <p:nvGraphicFramePr>
          <p:cNvPr id="4" name="Table 3">
            <a:extLst>
              <a:ext uri="{FF2B5EF4-FFF2-40B4-BE49-F238E27FC236}">
                <a16:creationId xmlns:a16="http://schemas.microsoft.com/office/drawing/2014/main" id="{1B9ED391-33F1-FFB5-D7C6-A82064B65186}"/>
              </a:ext>
            </a:extLst>
          </p:cNvPr>
          <p:cNvGraphicFramePr>
            <a:graphicFrameLocks noGrp="1"/>
          </p:cNvGraphicFramePr>
          <p:nvPr>
            <p:extLst>
              <p:ext uri="{D42A27DB-BD31-4B8C-83A1-F6EECF244321}">
                <p14:modId xmlns:p14="http://schemas.microsoft.com/office/powerpoint/2010/main" val="1034151844"/>
              </p:ext>
            </p:extLst>
          </p:nvPr>
        </p:nvGraphicFramePr>
        <p:xfrm>
          <a:off x="6427541" y="364142"/>
          <a:ext cx="4876244" cy="3426464"/>
        </p:xfrm>
        <a:graphic>
          <a:graphicData uri="http://schemas.openxmlformats.org/drawingml/2006/table">
            <a:tbl>
              <a:tblPr firstRow="1" firstCol="1" bandRow="1"/>
              <a:tblGrid>
                <a:gridCol w="1952006">
                  <a:extLst>
                    <a:ext uri="{9D8B030D-6E8A-4147-A177-3AD203B41FA5}">
                      <a16:colId xmlns:a16="http://schemas.microsoft.com/office/drawing/2014/main" val="621898224"/>
                    </a:ext>
                  </a:extLst>
                </a:gridCol>
                <a:gridCol w="898588">
                  <a:extLst>
                    <a:ext uri="{9D8B030D-6E8A-4147-A177-3AD203B41FA5}">
                      <a16:colId xmlns:a16="http://schemas.microsoft.com/office/drawing/2014/main" val="3722236541"/>
                    </a:ext>
                  </a:extLst>
                </a:gridCol>
                <a:gridCol w="1026958">
                  <a:extLst>
                    <a:ext uri="{9D8B030D-6E8A-4147-A177-3AD203B41FA5}">
                      <a16:colId xmlns:a16="http://schemas.microsoft.com/office/drawing/2014/main" val="1359089"/>
                    </a:ext>
                  </a:extLst>
                </a:gridCol>
                <a:gridCol w="998692">
                  <a:extLst>
                    <a:ext uri="{9D8B030D-6E8A-4147-A177-3AD203B41FA5}">
                      <a16:colId xmlns:a16="http://schemas.microsoft.com/office/drawing/2014/main" val="3693032431"/>
                    </a:ext>
                  </a:extLst>
                </a:gridCol>
              </a:tblGrid>
              <a:tr h="456152">
                <a:tc>
                  <a:txBody>
                    <a:bodyPr/>
                    <a:lstStyle/>
                    <a:p>
                      <a:pPr marL="0" marR="0" algn="ctr">
                        <a:lnSpc>
                          <a:spcPct val="115000"/>
                        </a:lnSpc>
                        <a:spcBef>
                          <a:spcPts val="800"/>
                        </a:spcBef>
                        <a:spcAft>
                          <a:spcPts val="400"/>
                        </a:spcAft>
                      </a:pPr>
                      <a:r>
                        <a:rPr lang="en-US" sz="800" b="1" kern="100">
                          <a:solidFill>
                            <a:srgbClr val="0F4761"/>
                          </a:solidFill>
                          <a:effectLst/>
                          <a:latin typeface="Arial" panose="020B0604020202020204" pitchFamily="34" charset="0"/>
                          <a:ea typeface="Times New Roman" panose="02020603050405020304" pitchFamily="18" charset="0"/>
                          <a:cs typeface="Times New Roman" panose="02020603050405020304" pitchFamily="18" charset="0"/>
                        </a:rPr>
                        <a:t>Measure</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15000"/>
                        </a:lnSpc>
                        <a:spcBef>
                          <a:spcPts val="800"/>
                        </a:spcBef>
                        <a:spcAft>
                          <a:spcPts val="400"/>
                        </a:spcAft>
                      </a:pPr>
                      <a:r>
                        <a:rPr lang="en-US" sz="800" b="1" kern="100">
                          <a:solidFill>
                            <a:srgbClr val="0F4761"/>
                          </a:solidFill>
                          <a:effectLst/>
                          <a:latin typeface="Arial" panose="020B0604020202020204" pitchFamily="34" charset="0"/>
                          <a:ea typeface="Times New Roman" panose="02020603050405020304" pitchFamily="18" charset="0"/>
                          <a:cs typeface="Times New Roman" panose="02020603050405020304" pitchFamily="18" charset="0"/>
                        </a:rPr>
                        <a:t>Odds Ratio / Risk Ratio</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15000"/>
                        </a:lnSpc>
                        <a:spcBef>
                          <a:spcPts val="800"/>
                        </a:spcBef>
                        <a:spcAft>
                          <a:spcPts val="400"/>
                        </a:spcAft>
                      </a:pPr>
                      <a:r>
                        <a:rPr lang="en-US" sz="800" b="1" kern="100">
                          <a:solidFill>
                            <a:srgbClr val="0F4761"/>
                          </a:solidFill>
                          <a:effectLst/>
                          <a:latin typeface="Arial" panose="020B0604020202020204" pitchFamily="34" charset="0"/>
                          <a:ea typeface="Times New Roman" panose="02020603050405020304" pitchFamily="18" charset="0"/>
                          <a:cs typeface="Times New Roman" panose="02020603050405020304" pitchFamily="18" charset="0"/>
                        </a:rPr>
                        <a:t>95% Confidence Interval (Lower Bound)</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15000"/>
                        </a:lnSpc>
                        <a:spcBef>
                          <a:spcPts val="800"/>
                        </a:spcBef>
                        <a:spcAft>
                          <a:spcPts val="400"/>
                        </a:spcAft>
                      </a:pPr>
                      <a:r>
                        <a:rPr lang="en-US" sz="800" b="1" kern="100">
                          <a:solidFill>
                            <a:srgbClr val="0F4761"/>
                          </a:solidFill>
                          <a:effectLst/>
                          <a:latin typeface="Arial" panose="020B0604020202020204" pitchFamily="34" charset="0"/>
                          <a:ea typeface="Times New Roman" panose="02020603050405020304" pitchFamily="18" charset="0"/>
                          <a:cs typeface="Times New Roman" panose="02020603050405020304" pitchFamily="18" charset="0"/>
                        </a:rPr>
                        <a:t>95% Confidence Interval (Upper Bound)</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1698533751"/>
                  </a:ext>
                </a:extLst>
              </a:tr>
              <a:tr h="747399">
                <a:tc>
                  <a:txBody>
                    <a:bodyPr/>
                    <a:lstStyle/>
                    <a:p>
                      <a:pPr marL="0" marR="0">
                        <a:lnSpc>
                          <a:spcPct val="115000"/>
                        </a:lnSpc>
                        <a:spcBef>
                          <a:spcPts val="800"/>
                        </a:spcBef>
                        <a:spcAft>
                          <a:spcPts val="400"/>
                        </a:spcAft>
                      </a:pPr>
                      <a:r>
                        <a:rPr lang="en-US" sz="800" b="1" kern="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Odds Ratio for Abuse During Pregnancy (Reference: No postpartum abuse; 93.9% of total sample did not report abuse during pregnancy)</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15000"/>
                        </a:lnSpc>
                        <a:spcBef>
                          <a:spcPts val="800"/>
                        </a:spcBef>
                        <a:spcAft>
                          <a:spcPts val="400"/>
                        </a:spcAft>
                      </a:pPr>
                      <a:r>
                        <a:rPr lang="en-US" sz="900" b="1" kern="1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84.165</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15000"/>
                        </a:lnSpc>
                        <a:spcBef>
                          <a:spcPts val="800"/>
                        </a:spcBef>
                        <a:spcAft>
                          <a:spcPts val="400"/>
                        </a:spcAft>
                      </a:pPr>
                      <a:r>
                        <a:rPr lang="en-US" sz="900" b="1" kern="1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79.042</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15000"/>
                        </a:lnSpc>
                        <a:spcBef>
                          <a:spcPts val="800"/>
                        </a:spcBef>
                        <a:spcAft>
                          <a:spcPts val="400"/>
                        </a:spcAft>
                      </a:pPr>
                      <a:r>
                        <a:rPr lang="en-US" sz="900" b="1" kern="1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89.62</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1705375555"/>
                  </a:ext>
                </a:extLst>
              </a:tr>
              <a:tr h="1184268">
                <a:tc>
                  <a:txBody>
                    <a:bodyPr/>
                    <a:lstStyle/>
                    <a:p>
                      <a:pPr marL="0" marR="0">
                        <a:lnSpc>
                          <a:spcPct val="115000"/>
                        </a:lnSpc>
                        <a:spcBef>
                          <a:spcPts val="800"/>
                        </a:spcBef>
                        <a:spcAft>
                          <a:spcPts val="400"/>
                        </a:spcAft>
                      </a:pPr>
                      <a:r>
                        <a:rPr lang="en-US" sz="800" b="1" kern="100">
                          <a:solidFill>
                            <a:srgbClr val="0F4761"/>
                          </a:solidFill>
                          <a:effectLst/>
                          <a:latin typeface="Arial" panose="020B0604020202020204" pitchFamily="34" charset="0"/>
                          <a:ea typeface="Times New Roman" panose="02020603050405020304" pitchFamily="18" charset="0"/>
                          <a:cs typeface="Times New Roman" panose="02020603050405020304" pitchFamily="18" charset="0"/>
                        </a:rPr>
                        <a:t>Relative Risk for No Postpartum Abuse (Among those who experienced abuse during pregnancy: 51.4% did not experience abuse after pregnancy; 2.9% of total sample experienced abuse both during and after pregnancy)</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15000"/>
                        </a:lnSpc>
                        <a:spcBef>
                          <a:spcPts val="800"/>
                        </a:spcBef>
                        <a:spcAft>
                          <a:spcPts val="400"/>
                        </a:spcAft>
                      </a:pPr>
                      <a:r>
                        <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1.869</a:t>
                      </a:r>
                    </a:p>
                  </a:txBody>
                  <a:tcPr marL="51348" marR="51348"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15000"/>
                        </a:lnSpc>
                        <a:spcBef>
                          <a:spcPts val="800"/>
                        </a:spcBef>
                        <a:spcAft>
                          <a:spcPts val="400"/>
                        </a:spcAft>
                      </a:pPr>
                      <a:r>
                        <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1.835</a:t>
                      </a:r>
                    </a:p>
                  </a:txBody>
                  <a:tcPr marL="51348" marR="51348"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15000"/>
                        </a:lnSpc>
                        <a:spcBef>
                          <a:spcPts val="800"/>
                        </a:spcBef>
                        <a:spcAft>
                          <a:spcPts val="400"/>
                        </a:spcAft>
                      </a:pPr>
                      <a:r>
                        <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1.905</a:t>
                      </a:r>
                    </a:p>
                  </a:txBody>
                  <a:tcPr marL="51348" marR="51348"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4196363728"/>
                  </a:ext>
                </a:extLst>
              </a:tr>
              <a:tr h="1038645">
                <a:tc>
                  <a:txBody>
                    <a:bodyPr/>
                    <a:lstStyle/>
                    <a:p>
                      <a:pPr marL="0" marR="0">
                        <a:lnSpc>
                          <a:spcPct val="115000"/>
                        </a:lnSpc>
                        <a:spcBef>
                          <a:spcPts val="800"/>
                        </a:spcBef>
                        <a:spcAft>
                          <a:spcPts val="400"/>
                        </a:spcAft>
                      </a:pPr>
                      <a:r>
                        <a:rPr lang="en-US" sz="800" b="1" kern="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Relative Risk for Postpartum Abuse (Among those who experienced abuse during pregnancy: 48.6% continued experiencing abuse after pregnancy; 3.1% of total sample experienced abuse only during pregnancy)</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15000"/>
                        </a:lnSpc>
                        <a:spcBef>
                          <a:spcPts val="800"/>
                        </a:spcBef>
                        <a:spcAft>
                          <a:spcPts val="400"/>
                        </a:spcAft>
                      </a:pPr>
                      <a:r>
                        <a:rPr lang="en-US" sz="900" b="1" kern="1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0.022</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15000"/>
                        </a:lnSpc>
                        <a:spcBef>
                          <a:spcPts val="800"/>
                        </a:spcBef>
                        <a:spcAft>
                          <a:spcPts val="400"/>
                        </a:spcAft>
                      </a:pPr>
                      <a:r>
                        <a:rPr lang="en-US" sz="900" b="1" kern="1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0.021</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15000"/>
                        </a:lnSpc>
                        <a:spcBef>
                          <a:spcPts val="800"/>
                        </a:spcBef>
                        <a:spcAft>
                          <a:spcPts val="400"/>
                        </a:spcAft>
                      </a:pPr>
                      <a:r>
                        <a:rPr lang="en-US" sz="900" b="1" kern="1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0.023</a:t>
                      </a:r>
                      <a:endParaRPr lang="en-US" sz="9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51348" marR="51348"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3750560927"/>
                  </a:ext>
                </a:extLst>
              </a:tr>
            </a:tbl>
          </a:graphicData>
        </a:graphic>
      </p:graphicFrame>
    </p:spTree>
    <p:extLst>
      <p:ext uri="{BB962C8B-B14F-4D97-AF65-F5344CB8AC3E}">
        <p14:creationId xmlns:p14="http://schemas.microsoft.com/office/powerpoint/2010/main" val="3817519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1AB8-26C8-1A53-32F6-0769082DADB1}"/>
              </a:ext>
            </a:extLst>
          </p:cNvPr>
          <p:cNvSpPr>
            <a:spLocks noGrp="1"/>
          </p:cNvSpPr>
          <p:nvPr>
            <p:ph type="title"/>
          </p:nvPr>
        </p:nvSpPr>
        <p:spPr>
          <a:xfrm>
            <a:off x="182105" y="241139"/>
            <a:ext cx="10515600" cy="1325563"/>
          </a:xfrm>
        </p:spPr>
        <p:txBody>
          <a:bodyPr>
            <a:normAutofit/>
          </a:bodyPr>
          <a:lstStyle/>
          <a:p>
            <a:r>
              <a:rPr lang="en-US" dirty="0">
                <a:latin typeface="Aptos Display (Headings)"/>
              </a:rPr>
              <a:t>Linearity (bad)</a:t>
            </a:r>
            <a:br>
              <a:rPr lang="en-US" dirty="0">
                <a:latin typeface="Aptos Display (Headings)"/>
              </a:rPr>
            </a:br>
            <a:r>
              <a:rPr lang="en-US" sz="3100" dirty="0">
                <a:latin typeface="Aptos Display (Headings)"/>
              </a:rPr>
              <a:t>API2000 (academic performance) v Enroll (number of students)</a:t>
            </a:r>
            <a:endParaRPr lang="en-US" dirty="0">
              <a:latin typeface="Aptos Display (Headings)"/>
            </a:endParaRPr>
          </a:p>
        </p:txBody>
      </p:sp>
      <p:pic>
        <p:nvPicPr>
          <p:cNvPr id="16" name="Content Placeholder 15">
            <a:extLst>
              <a:ext uri="{FF2B5EF4-FFF2-40B4-BE49-F238E27FC236}">
                <a16:creationId xmlns:a16="http://schemas.microsoft.com/office/drawing/2014/main" id="{1C33EC1D-A0E7-CC70-81BC-2EBE1123D06E}"/>
              </a:ext>
            </a:extLst>
          </p:cNvPr>
          <p:cNvPicPr>
            <a:picLocks noGrp="1" noChangeAspect="1"/>
          </p:cNvPicPr>
          <p:nvPr>
            <p:ph sz="half" idx="2"/>
          </p:nvPr>
        </p:nvPicPr>
        <p:blipFill>
          <a:blip r:embed="rId2"/>
          <a:stretch>
            <a:fillRect/>
          </a:stretch>
        </p:blipFill>
        <p:spPr>
          <a:xfrm>
            <a:off x="6096000" y="2088498"/>
            <a:ext cx="5181600" cy="3290982"/>
          </a:xfrm>
        </p:spPr>
      </p:pic>
      <p:pic>
        <p:nvPicPr>
          <p:cNvPr id="34" name="Content Placeholder 33">
            <a:extLst>
              <a:ext uri="{FF2B5EF4-FFF2-40B4-BE49-F238E27FC236}">
                <a16:creationId xmlns:a16="http://schemas.microsoft.com/office/drawing/2014/main" id="{34D4AAF6-5398-90DC-920E-211DFA473CAD}"/>
              </a:ext>
            </a:extLst>
          </p:cNvPr>
          <p:cNvPicPr>
            <a:picLocks noGrp="1" noChangeAspect="1"/>
          </p:cNvPicPr>
          <p:nvPr>
            <p:ph sz="half" idx="1"/>
          </p:nvPr>
        </p:nvPicPr>
        <p:blipFill>
          <a:blip r:embed="rId3"/>
          <a:stretch>
            <a:fillRect/>
          </a:stretch>
        </p:blipFill>
        <p:spPr>
          <a:xfrm>
            <a:off x="393915" y="2088498"/>
            <a:ext cx="5181600" cy="3290982"/>
          </a:xfrm>
        </p:spPr>
      </p:pic>
    </p:spTree>
    <p:extLst>
      <p:ext uri="{BB962C8B-B14F-4D97-AF65-F5344CB8AC3E}">
        <p14:creationId xmlns:p14="http://schemas.microsoft.com/office/powerpoint/2010/main" val="2670036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2"/>
          <p:cNvSpPr>
            <a:spLocks noGrp="1"/>
          </p:cNvSpPr>
          <p:nvPr>
            <p:ph idx="1"/>
          </p:nvPr>
        </p:nvSpPr>
        <p:spPr>
          <a:xfrm>
            <a:off x="381001" y="1929968"/>
            <a:ext cx="5476102" cy="4426381"/>
          </a:xfrm>
        </p:spPr>
        <p:txBody>
          <a:bodyPr>
            <a:normAutofit/>
          </a:bodyPr>
          <a:lstStyle/>
          <a:p>
            <a:pPr marL="0" indent="0">
              <a:buNone/>
            </a:pPr>
            <a:r>
              <a:rPr lang="en-US" sz="2400" b="1" dirty="0">
                <a:latin typeface="ProximaNova"/>
              </a:rPr>
              <a:t>Homoscedasticity (defined): </a:t>
            </a:r>
            <a:r>
              <a:rPr lang="en-US" sz="2400" dirty="0">
                <a:latin typeface="ProximaNova"/>
              </a:rPr>
              <a:t>The variance of the residuals is homogeneous across levels of the predicted values</a:t>
            </a:r>
          </a:p>
          <a:p>
            <a:pPr marL="0" indent="0">
              <a:buNone/>
            </a:pPr>
            <a:r>
              <a:rPr lang="en-US" sz="2400" dirty="0">
                <a:latin typeface="ProximaNova"/>
              </a:rPr>
              <a:t>Equal variance of the distribution of the response variable for each level of the independent variable (homoscedasticity, the violation is called heteroskedasticity)</a:t>
            </a:r>
          </a:p>
          <a:p>
            <a:r>
              <a:rPr lang="en-US" sz="2400" dirty="0">
                <a:latin typeface="ProximaNova"/>
              </a:rPr>
              <a:t>The spread of the response around the straight line is same for all levels of explanatory variable</a:t>
            </a:r>
          </a:p>
          <a:p>
            <a:r>
              <a:rPr lang="en-US" sz="2400" dirty="0">
                <a:latin typeface="ProximaNova"/>
              </a:rPr>
              <a:t>Errors have constant variance</a:t>
            </a:r>
          </a:p>
        </p:txBody>
      </p:sp>
      <p:sp>
        <p:nvSpPr>
          <p:cNvPr id="3" name="Slide Number Placeholder 2">
            <a:extLst>
              <a:ext uri="{FF2B5EF4-FFF2-40B4-BE49-F238E27FC236}">
                <a16:creationId xmlns:a16="http://schemas.microsoft.com/office/drawing/2014/main" id="{52FC71BD-97D1-4896-8E71-6F05FF5F022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2B675-3BAF-420B-B2FC-1C2A1E07683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Object 3">
                <a:extLst>
                  <a:ext uri="{FF2B5EF4-FFF2-40B4-BE49-F238E27FC236}">
                    <a16:creationId xmlns:a16="http://schemas.microsoft.com/office/drawing/2014/main" id="{59830F63-70A4-4C32-8AFC-B289D628C111}"/>
                  </a:ext>
                </a:extLst>
              </p:cNvPr>
              <p:cNvSpPr txBox="1"/>
              <p:nvPr/>
            </p:nvSpPr>
            <p:spPr bwMode="auto">
              <a:xfrm>
                <a:off x="3851189" y="1125766"/>
                <a:ext cx="3253946" cy="466211"/>
              </a:xfrm>
              <a:prstGeom prst="rect">
                <a:avLst/>
              </a:prstGeom>
              <a:noFill/>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𝛽</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𝛽</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𝜀</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Object 3">
                <a:extLst>
                  <a:ext uri="{FF2B5EF4-FFF2-40B4-BE49-F238E27FC236}">
                    <a16:creationId xmlns:a16="http://schemas.microsoft.com/office/drawing/2014/main" id="{59830F63-70A4-4C32-8AFC-B289D628C111}"/>
                  </a:ext>
                </a:extLst>
              </p:cNvPr>
              <p:cNvSpPr txBox="1">
                <a:spLocks noRot="1" noChangeAspect="1" noMove="1" noResize="1" noEditPoints="1" noAdjustHandles="1" noChangeArrowheads="1" noChangeShapeType="1" noTextEdit="1"/>
              </p:cNvSpPr>
              <p:nvPr/>
            </p:nvSpPr>
            <p:spPr bwMode="auto">
              <a:xfrm>
                <a:off x="3851189" y="1125766"/>
                <a:ext cx="3253946" cy="466211"/>
              </a:xfrm>
              <a:prstGeom prst="rect">
                <a:avLst/>
              </a:prstGeom>
              <a:blipFill>
                <a:blip r:embed="rId3"/>
                <a:stretch>
                  <a:fillRect/>
                </a:stretch>
              </a:blipFill>
            </p:spPr>
            <p:txBody>
              <a:bodyPr/>
              <a:lstStyle/>
              <a:p>
                <a:r>
                  <a:rPr lang="en-US">
                    <a:noFill/>
                  </a:rPr>
                  <a:t> </a:t>
                </a:r>
              </a:p>
            </p:txBody>
          </p:sp>
        </mc:Fallback>
      </mc:AlternateContent>
      <p:sp>
        <p:nvSpPr>
          <p:cNvPr id="7" name="Rectangle 2">
            <a:extLst>
              <a:ext uri="{FF2B5EF4-FFF2-40B4-BE49-F238E27FC236}">
                <a16:creationId xmlns:a16="http://schemas.microsoft.com/office/drawing/2014/main" id="{68FFE192-8527-42B8-A8BA-EEA21C570E75}"/>
              </a:ext>
            </a:extLst>
          </p:cNvPr>
          <p:cNvSpPr txBox="1">
            <a:spLocks/>
          </p:cNvSpPr>
          <p:nvPr/>
        </p:nvSpPr>
        <p:spPr>
          <a:xfrm>
            <a:off x="760308" y="4195331"/>
            <a:ext cx="8153400" cy="1858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38200" marR="0" lvl="0" indent="-83820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8" name="Picture 3">
            <a:extLst>
              <a:ext uri="{FF2B5EF4-FFF2-40B4-BE49-F238E27FC236}">
                <a16:creationId xmlns:a16="http://schemas.microsoft.com/office/drawing/2014/main" id="{5F7B358F-2D4A-4CB0-B750-81BC9A1ECF79}"/>
              </a:ext>
            </a:extLst>
          </p:cNvPr>
          <p:cNvPicPr>
            <a:picLocks noChangeAspect="1" noChangeArrowheads="1"/>
          </p:cNvPicPr>
          <p:nvPr/>
        </p:nvPicPr>
        <p:blipFill rotWithShape="1">
          <a:blip r:embed="rId4"/>
          <a:srcRect l="17898"/>
          <a:stretch/>
        </p:blipFill>
        <p:spPr>
          <a:xfrm>
            <a:off x="5993027" y="2026508"/>
            <a:ext cx="5921048" cy="4329841"/>
          </a:xfrm>
          <a:prstGeom prst="rect">
            <a:avLst/>
          </a:prstGeom>
          <a:noFill/>
          <a:ln/>
        </p:spPr>
      </p:pic>
      <p:sp>
        <p:nvSpPr>
          <p:cNvPr id="9" name="Rectangle: Rounded Corners 8">
            <a:extLst>
              <a:ext uri="{FF2B5EF4-FFF2-40B4-BE49-F238E27FC236}">
                <a16:creationId xmlns:a16="http://schemas.microsoft.com/office/drawing/2014/main" id="{1A1CF370-DDED-4584-85F3-2790DBB89125}"/>
              </a:ext>
            </a:extLst>
          </p:cNvPr>
          <p:cNvSpPr/>
          <p:nvPr/>
        </p:nvSpPr>
        <p:spPr>
          <a:xfrm>
            <a:off x="6096001" y="2022949"/>
            <a:ext cx="2817708" cy="1866767"/>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C0E78FFF-4D7F-E241-83B1-3D8B413CF387}"/>
              </a:ext>
            </a:extLst>
          </p:cNvPr>
          <p:cNvSpPr>
            <a:spLocks noGrp="1"/>
          </p:cNvSpPr>
          <p:nvPr>
            <p:ph type="title"/>
          </p:nvPr>
        </p:nvSpPr>
        <p:spPr>
          <a:xfrm>
            <a:off x="174952" y="136525"/>
            <a:ext cx="10515600" cy="953567"/>
          </a:xfrm>
        </p:spPr>
        <p:txBody>
          <a:bodyPr/>
          <a:lstStyle/>
          <a:p>
            <a:r>
              <a:rPr lang="en-US" dirty="0">
                <a:latin typeface="Aptos Display (Headings)"/>
              </a:rPr>
              <a:t>Homogeneity of Variance</a:t>
            </a:r>
          </a:p>
        </p:txBody>
      </p:sp>
      <p:sp>
        <p:nvSpPr>
          <p:cNvPr id="11" name="TextBox 10">
            <a:extLst>
              <a:ext uri="{FF2B5EF4-FFF2-40B4-BE49-F238E27FC236}">
                <a16:creationId xmlns:a16="http://schemas.microsoft.com/office/drawing/2014/main" id="{91567DF7-2572-D5B4-0099-826B7472AB3C}"/>
              </a:ext>
            </a:extLst>
          </p:cNvPr>
          <p:cNvSpPr txBox="1"/>
          <p:nvPr/>
        </p:nvSpPr>
        <p:spPr>
          <a:xfrm>
            <a:off x="6718987" y="2254438"/>
            <a:ext cx="157239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equal variance</a:t>
            </a:r>
          </a:p>
        </p:txBody>
      </p:sp>
      <p:sp>
        <p:nvSpPr>
          <p:cNvPr id="14" name="TextBox 13">
            <a:extLst>
              <a:ext uri="{FF2B5EF4-FFF2-40B4-BE49-F238E27FC236}">
                <a16:creationId xmlns:a16="http://schemas.microsoft.com/office/drawing/2014/main" id="{77CCC116-33A0-FC99-6FC9-3D51AEDF952F}"/>
              </a:ext>
            </a:extLst>
          </p:cNvPr>
          <p:cNvSpPr txBox="1"/>
          <p:nvPr/>
        </p:nvSpPr>
        <p:spPr>
          <a:xfrm>
            <a:off x="9214022" y="2254438"/>
            <a:ext cx="246208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non-linear (curvilinear)</a:t>
            </a:r>
          </a:p>
        </p:txBody>
      </p:sp>
      <p:sp>
        <p:nvSpPr>
          <p:cNvPr id="16" name="TextBox 15">
            <a:extLst>
              <a:ext uri="{FF2B5EF4-FFF2-40B4-BE49-F238E27FC236}">
                <a16:creationId xmlns:a16="http://schemas.microsoft.com/office/drawing/2014/main" id="{61B24F16-0324-FD78-7E78-FB712C90888A}"/>
              </a:ext>
            </a:extLst>
          </p:cNvPr>
          <p:cNvSpPr txBox="1"/>
          <p:nvPr/>
        </p:nvSpPr>
        <p:spPr>
          <a:xfrm>
            <a:off x="6496565" y="4320688"/>
            <a:ext cx="201724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increasing variance</a:t>
            </a:r>
          </a:p>
        </p:txBody>
      </p:sp>
      <p:sp>
        <p:nvSpPr>
          <p:cNvPr id="18" name="TextBox 17">
            <a:extLst>
              <a:ext uri="{FF2B5EF4-FFF2-40B4-BE49-F238E27FC236}">
                <a16:creationId xmlns:a16="http://schemas.microsoft.com/office/drawing/2014/main" id="{27041274-ABC4-B16D-F3D0-AFB1812410E8}"/>
              </a:ext>
            </a:extLst>
          </p:cNvPr>
          <p:cNvSpPr txBox="1"/>
          <p:nvPr/>
        </p:nvSpPr>
        <p:spPr>
          <a:xfrm>
            <a:off x="9647538" y="4320688"/>
            <a:ext cx="1251121" cy="369332"/>
          </a:xfrm>
          <a:prstGeom prst="rect">
            <a:avLst/>
          </a:prstGeom>
          <a:noFill/>
        </p:spPr>
        <p:txBody>
          <a:bodyPr wrap="square">
            <a:spAutoFit/>
          </a:bodyPr>
          <a:lstStyle/>
          <a:p>
            <a:pPr marL="838200" marR="0" lvl="0" indent="-83820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time trend</a:t>
            </a:r>
          </a:p>
        </p:txBody>
      </p:sp>
    </p:spTree>
    <p:extLst>
      <p:ext uri="{BB962C8B-B14F-4D97-AF65-F5344CB8AC3E}">
        <p14:creationId xmlns:p14="http://schemas.microsoft.com/office/powerpoint/2010/main" val="357783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6">
                                            <p:txEl>
                                              <p:pRg st="1" end="1"/>
                                            </p:txEl>
                                          </p:spTgt>
                                        </p:tgtEl>
                                        <p:attrNameLst>
                                          <p:attrName>style.visibility</p:attrName>
                                        </p:attrNameLst>
                                      </p:cBhvr>
                                      <p:to>
                                        <p:strVal val="visible"/>
                                      </p:to>
                                    </p:set>
                                    <p:anim calcmode="lin" valueType="num">
                                      <p:cBhvr additive="base">
                                        <p:cTn id="13" dur="500" fill="hold"/>
                                        <p:tgtEl>
                                          <p:spTgt spid="522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6">
                                            <p:txEl>
                                              <p:pRg st="2" end="2"/>
                                            </p:txEl>
                                          </p:spTgt>
                                        </p:tgtEl>
                                        <p:attrNameLst>
                                          <p:attrName>style.visibility</p:attrName>
                                        </p:attrNameLst>
                                      </p:cBhvr>
                                      <p:to>
                                        <p:strVal val="visible"/>
                                      </p:to>
                                    </p:set>
                                    <p:anim calcmode="lin" valueType="num">
                                      <p:cBhvr additive="base">
                                        <p:cTn id="19" dur="500" fill="hold"/>
                                        <p:tgtEl>
                                          <p:spTgt spid="5222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26">
                                            <p:txEl>
                                              <p:pRg st="3" end="3"/>
                                            </p:txEl>
                                          </p:spTgt>
                                        </p:tgtEl>
                                        <p:attrNameLst>
                                          <p:attrName>style.visibility</p:attrName>
                                        </p:attrNameLst>
                                      </p:cBhvr>
                                      <p:to>
                                        <p:strVal val="visible"/>
                                      </p:to>
                                    </p:set>
                                    <p:anim calcmode="lin" valueType="num">
                                      <p:cBhvr additive="base">
                                        <p:cTn id="25" dur="500" fill="hold"/>
                                        <p:tgtEl>
                                          <p:spTgt spid="5222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4" grpId="0"/>
      <p:bldP spid="16"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44C7-08D4-C253-29F3-204B5D93AAAA}"/>
              </a:ext>
            </a:extLst>
          </p:cNvPr>
          <p:cNvSpPr>
            <a:spLocks noGrp="1"/>
          </p:cNvSpPr>
          <p:nvPr>
            <p:ph type="title"/>
          </p:nvPr>
        </p:nvSpPr>
        <p:spPr>
          <a:xfrm>
            <a:off x="207936" y="127484"/>
            <a:ext cx="10515600" cy="1325563"/>
          </a:xfrm>
        </p:spPr>
        <p:txBody>
          <a:bodyPr>
            <a:normAutofit/>
          </a:bodyPr>
          <a:lstStyle/>
          <a:p>
            <a:r>
              <a:rPr lang="en-US" sz="4000" dirty="0"/>
              <a:t>Homogeneity of Variance</a:t>
            </a:r>
          </a:p>
        </p:txBody>
      </p:sp>
      <p:sp>
        <p:nvSpPr>
          <p:cNvPr id="3" name="Content Placeholder 2">
            <a:extLst>
              <a:ext uri="{FF2B5EF4-FFF2-40B4-BE49-F238E27FC236}">
                <a16:creationId xmlns:a16="http://schemas.microsoft.com/office/drawing/2014/main" id="{A56BB746-69DD-084B-F0B0-6C208F2EB6F9}"/>
              </a:ext>
            </a:extLst>
          </p:cNvPr>
          <p:cNvSpPr>
            <a:spLocks noGrp="1"/>
          </p:cNvSpPr>
          <p:nvPr>
            <p:ph idx="4294967295"/>
          </p:nvPr>
        </p:nvSpPr>
        <p:spPr>
          <a:xfrm>
            <a:off x="325464" y="1304656"/>
            <a:ext cx="5227638" cy="4849813"/>
          </a:xfrm>
        </p:spPr>
        <p:txBody>
          <a:bodyPr>
            <a:normAutofit/>
          </a:bodyPr>
          <a:lstStyle/>
          <a:p>
            <a:r>
              <a:rPr lang="en-US" sz="1900" b="0" i="0" dirty="0">
                <a:effectLst/>
                <a:latin typeface="ProximaNova"/>
              </a:rPr>
              <a:t>If the model is well-fitted, there should be no pattern to the residuals plotted against the fitted values</a:t>
            </a:r>
          </a:p>
          <a:p>
            <a:r>
              <a:rPr lang="en-US" sz="1900" dirty="0">
                <a:latin typeface="ProximaNova"/>
              </a:rPr>
              <a:t>If we look carefully at the plot, we see that the lower values of the standardized predicted values tend to have lower variance around zero.</a:t>
            </a:r>
            <a:endParaRPr lang="en-US" sz="1900" dirty="0"/>
          </a:p>
        </p:txBody>
      </p:sp>
      <p:pic>
        <p:nvPicPr>
          <p:cNvPr id="4" name="Content Placeholder 15">
            <a:extLst>
              <a:ext uri="{FF2B5EF4-FFF2-40B4-BE49-F238E27FC236}">
                <a16:creationId xmlns:a16="http://schemas.microsoft.com/office/drawing/2014/main" id="{EB3F0942-803D-7CD2-4AEE-0A0FFE209FD8}"/>
              </a:ext>
            </a:extLst>
          </p:cNvPr>
          <p:cNvPicPr>
            <a:picLocks noChangeAspect="1"/>
          </p:cNvPicPr>
          <p:nvPr/>
        </p:nvPicPr>
        <p:blipFill>
          <a:blip r:embed="rId2"/>
          <a:stretch>
            <a:fillRect/>
          </a:stretch>
        </p:blipFill>
        <p:spPr>
          <a:xfrm>
            <a:off x="5516131" y="710428"/>
            <a:ext cx="6155141" cy="3693084"/>
          </a:xfrm>
          <a:prstGeom prst="rect">
            <a:avLst/>
          </a:prstGeom>
        </p:spPr>
      </p:pic>
      <p:cxnSp>
        <p:nvCxnSpPr>
          <p:cNvPr id="6" name="Straight Arrow Connector 5">
            <a:extLst>
              <a:ext uri="{FF2B5EF4-FFF2-40B4-BE49-F238E27FC236}">
                <a16:creationId xmlns:a16="http://schemas.microsoft.com/office/drawing/2014/main" id="{6F2A9DEE-CFF0-D578-AB56-9327E4167A73}"/>
              </a:ext>
            </a:extLst>
          </p:cNvPr>
          <p:cNvCxnSpPr>
            <a:cxnSpLocks/>
          </p:cNvCxnSpPr>
          <p:nvPr/>
        </p:nvCxnSpPr>
        <p:spPr>
          <a:xfrm flipV="1">
            <a:off x="5288995" y="3011837"/>
            <a:ext cx="2160524" cy="3605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4CE5663-E061-BC1C-68EA-8B1833020C87}"/>
                  </a:ext>
                </a:extLst>
              </p14:cNvPr>
              <p14:cNvContentPartPr/>
              <p14:nvPr/>
            </p14:nvContentPartPr>
            <p14:xfrm>
              <a:off x="7448575" y="1952170"/>
              <a:ext cx="585360" cy="1540080"/>
            </p14:xfrm>
          </p:contentPart>
        </mc:Choice>
        <mc:Fallback>
          <p:pic>
            <p:nvPicPr>
              <p:cNvPr id="7" name="Ink 6">
                <a:extLst>
                  <a:ext uri="{FF2B5EF4-FFF2-40B4-BE49-F238E27FC236}">
                    <a16:creationId xmlns:a16="http://schemas.microsoft.com/office/drawing/2014/main" id="{24CE5663-E061-BC1C-68EA-8B1833020C87}"/>
                  </a:ext>
                </a:extLst>
              </p:cNvPr>
              <p:cNvPicPr/>
              <p:nvPr/>
            </p:nvPicPr>
            <p:blipFill>
              <a:blip r:embed="rId4"/>
              <a:stretch>
                <a:fillRect/>
              </a:stretch>
            </p:blipFill>
            <p:spPr>
              <a:xfrm>
                <a:off x="7439935" y="1943530"/>
                <a:ext cx="603000" cy="1557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6D71B38A-1E21-C9B5-4B7F-CFD1FEC4BBCA}"/>
                  </a:ext>
                </a:extLst>
              </p14:cNvPr>
              <p14:cNvContentPartPr/>
              <p14:nvPr/>
            </p14:nvContentPartPr>
            <p14:xfrm>
              <a:off x="10219495" y="1408930"/>
              <a:ext cx="1106280" cy="2296080"/>
            </p14:xfrm>
          </p:contentPart>
        </mc:Choice>
        <mc:Fallback>
          <p:pic>
            <p:nvPicPr>
              <p:cNvPr id="8" name="Ink 7">
                <a:extLst>
                  <a:ext uri="{FF2B5EF4-FFF2-40B4-BE49-F238E27FC236}">
                    <a16:creationId xmlns:a16="http://schemas.microsoft.com/office/drawing/2014/main" id="{6D71B38A-1E21-C9B5-4B7F-CFD1FEC4BBCA}"/>
                  </a:ext>
                </a:extLst>
              </p:cNvPr>
              <p:cNvPicPr/>
              <p:nvPr/>
            </p:nvPicPr>
            <p:blipFill>
              <a:blip r:embed="rId6"/>
              <a:stretch>
                <a:fillRect/>
              </a:stretch>
            </p:blipFill>
            <p:spPr>
              <a:xfrm>
                <a:off x="10210855" y="1400290"/>
                <a:ext cx="1123920" cy="2313720"/>
              </a:xfrm>
              <a:prstGeom prst="rect">
                <a:avLst/>
              </a:prstGeom>
            </p:spPr>
          </p:pic>
        </mc:Fallback>
      </mc:AlternateContent>
    </p:spTree>
    <p:extLst>
      <p:ext uri="{BB962C8B-B14F-4D97-AF65-F5344CB8AC3E}">
        <p14:creationId xmlns:p14="http://schemas.microsoft.com/office/powerpoint/2010/main" val="199731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le 1"/>
          <p:cNvSpPr>
            <a:spLocks noGrp="1"/>
          </p:cNvSpPr>
          <p:nvPr>
            <p:ph type="title"/>
          </p:nvPr>
        </p:nvSpPr>
        <p:spPr>
          <a:xfrm>
            <a:off x="273424" y="365125"/>
            <a:ext cx="10515600" cy="788427"/>
          </a:xfrm>
        </p:spPr>
        <p:txBody>
          <a:bodyPr anchor="t">
            <a:normAutofit/>
          </a:bodyPr>
          <a:lstStyle/>
          <a:p>
            <a:r>
              <a:rPr lang="en-US" dirty="0"/>
              <a:t>Fitted Values vs. Residuals</a:t>
            </a:r>
          </a:p>
        </p:txBody>
      </p:sp>
      <p:sp>
        <p:nvSpPr>
          <p:cNvPr id="4" name="Slide Number Placeholder 3">
            <a:extLst>
              <a:ext uri="{FF2B5EF4-FFF2-40B4-BE49-F238E27FC236}">
                <a16:creationId xmlns:a16="http://schemas.microsoft.com/office/drawing/2014/main" id="{5685F3DD-8328-4821-A001-B9FCDED12534}"/>
              </a:ext>
            </a:extLst>
          </p:cNvPr>
          <p:cNvSpPr>
            <a:spLocks noGrp="1"/>
          </p:cNvSpPr>
          <p:nvPr>
            <p:ph type="sldNum" sz="quarter" idx="12"/>
          </p:nvPr>
        </p:nvSpPr>
        <p:spPr/>
        <p:txBody>
          <a:bodyPr>
            <a:normAutofit/>
          </a:bodyPr>
          <a:lstStyle/>
          <a:p>
            <a:pPr marL="0" marR="0" lvl="0" indent="0" defTabSz="914400" rtl="0" eaLnBrk="1" fontAlgn="auto" latinLnBrk="0" hangingPunct="1">
              <a:spcBef>
                <a:spcPts val="0"/>
              </a:spcBef>
              <a:spcAft>
                <a:spcPts val="600"/>
              </a:spcAft>
              <a:buClrTx/>
              <a:buSzTx/>
              <a:buFontTx/>
              <a:buNone/>
              <a:tabLst/>
              <a:defRPr/>
            </a:pPr>
            <a:fld id="{FAF2B675-3BAF-420B-B2FC-1C2A1E07683B}" type="slidenum">
              <a:rPr kumimoji="0" lang="en-US" sz="1000" b="0" i="0" u="none" strike="noStrike" kern="1200" cap="none" spc="0" normalizeH="0" baseline="0" noProof="0">
                <a:ln>
                  <a:noFill/>
                </a:ln>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43</a:t>
            </a:fld>
            <a:endParaRPr kumimoji="0" lang="en-US" sz="1000" b="0" i="0" u="none" strike="noStrike" kern="1200" cap="none" spc="0" normalizeH="0" baseline="0" noProof="0">
              <a:ln>
                <a:noFill/>
              </a:ln>
              <a:effectLst/>
              <a:uLnTx/>
              <a:uFillTx/>
              <a:latin typeface="Calibri" panose="020F0502020204030204"/>
              <a:ea typeface="+mn-ea"/>
              <a:cs typeface="+mn-cs"/>
            </a:endParaRPr>
          </a:p>
        </p:txBody>
      </p:sp>
      <p:sp>
        <p:nvSpPr>
          <p:cNvPr id="55298" name="Content Placeholder 2"/>
          <p:cNvSpPr>
            <a:spLocks noGrp="1"/>
          </p:cNvSpPr>
          <p:nvPr>
            <p:ph idx="4294967295"/>
          </p:nvPr>
        </p:nvSpPr>
        <p:spPr>
          <a:xfrm>
            <a:off x="7637463" y="2178424"/>
            <a:ext cx="4554537" cy="3936626"/>
          </a:xfrm>
        </p:spPr>
        <p:txBody>
          <a:bodyPr anchor="t">
            <a:normAutofit/>
          </a:bodyPr>
          <a:lstStyle/>
          <a:p>
            <a:r>
              <a:rPr lang="en-US" sz="2000" dirty="0"/>
              <a:t>Looking for equal variance &amp; linearity</a:t>
            </a:r>
          </a:p>
          <a:p>
            <a:r>
              <a:rPr lang="en-US" sz="2000" dirty="0"/>
              <a:t>Not looking for</a:t>
            </a:r>
          </a:p>
          <a:p>
            <a:pPr lvl="1"/>
            <a:r>
              <a:rPr lang="en-US" sz="2000" dirty="0"/>
              <a:t>Curvilinear </a:t>
            </a:r>
          </a:p>
          <a:p>
            <a:pPr lvl="1"/>
            <a:r>
              <a:rPr lang="en-US" sz="2000" dirty="0"/>
              <a:t>Non-constant variance</a:t>
            </a:r>
          </a:p>
          <a:p>
            <a:pPr lvl="1"/>
            <a:r>
              <a:rPr lang="en-US" sz="2000" dirty="0"/>
              <a:t>Outliers</a:t>
            </a:r>
          </a:p>
          <a:p>
            <a:pPr lvl="1"/>
            <a:r>
              <a:rPr lang="en-US" sz="2000" dirty="0"/>
              <a:t>Time trends</a:t>
            </a:r>
          </a:p>
        </p:txBody>
      </p:sp>
      <p:pic>
        <p:nvPicPr>
          <p:cNvPr id="2" name="Picture 1">
            <a:extLst>
              <a:ext uri="{FF2B5EF4-FFF2-40B4-BE49-F238E27FC236}">
                <a16:creationId xmlns:a16="http://schemas.microsoft.com/office/drawing/2014/main" id="{A1922C67-14AA-4C59-A697-195123E7E9F8}"/>
              </a:ext>
            </a:extLst>
          </p:cNvPr>
          <p:cNvPicPr>
            <a:picLocks noChangeAspect="1"/>
          </p:cNvPicPr>
          <p:nvPr/>
        </p:nvPicPr>
        <p:blipFill rotWithShape="1">
          <a:blip r:embed="rId2"/>
          <a:stretch/>
        </p:blipFill>
        <p:spPr>
          <a:xfrm>
            <a:off x="542364" y="1394852"/>
            <a:ext cx="6846374" cy="4550826"/>
          </a:xfrm>
          <a:prstGeom prst="rect">
            <a:avLst/>
          </a:prstGeom>
        </p:spPr>
      </p:pic>
    </p:spTree>
    <p:extLst>
      <p:ext uri="{BB962C8B-B14F-4D97-AF65-F5344CB8AC3E}">
        <p14:creationId xmlns:p14="http://schemas.microsoft.com/office/powerpoint/2010/main" val="5360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55298">
                                            <p:txEl>
                                              <p:pRg st="3" end="3"/>
                                            </p:txEl>
                                          </p:spTgt>
                                        </p:tgtEl>
                                        <p:attrNameLst>
                                          <p:attrName>style.color</p:attrName>
                                        </p:attrNameLst>
                                      </p:cBhvr>
                                      <p:to>
                                        <a:srgbClr val="CC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B051-E974-AF96-13AC-EB0EF2D61F7D}"/>
              </a:ext>
            </a:extLst>
          </p:cNvPr>
          <p:cNvSpPr>
            <a:spLocks noGrp="1"/>
          </p:cNvSpPr>
          <p:nvPr>
            <p:ph type="title"/>
          </p:nvPr>
        </p:nvSpPr>
        <p:spPr>
          <a:xfrm>
            <a:off x="142658" y="137179"/>
            <a:ext cx="10515600" cy="937030"/>
          </a:xfrm>
        </p:spPr>
        <p:txBody>
          <a:bodyPr>
            <a:normAutofit/>
          </a:bodyPr>
          <a:lstStyle/>
          <a:p>
            <a:r>
              <a:rPr lang="en-US" dirty="0">
                <a:latin typeface="Aptos Display (Headings)"/>
              </a:rPr>
              <a:t>Normality of Residuals</a:t>
            </a:r>
          </a:p>
        </p:txBody>
      </p:sp>
      <p:sp>
        <p:nvSpPr>
          <p:cNvPr id="3" name="Content Placeholder 2">
            <a:extLst>
              <a:ext uri="{FF2B5EF4-FFF2-40B4-BE49-F238E27FC236}">
                <a16:creationId xmlns:a16="http://schemas.microsoft.com/office/drawing/2014/main" id="{142F661B-A75B-666D-4A10-4517442250F6}"/>
              </a:ext>
            </a:extLst>
          </p:cNvPr>
          <p:cNvSpPr>
            <a:spLocks noGrp="1"/>
          </p:cNvSpPr>
          <p:nvPr>
            <p:ph idx="4294967295"/>
          </p:nvPr>
        </p:nvSpPr>
        <p:spPr>
          <a:xfrm>
            <a:off x="335798" y="1235075"/>
            <a:ext cx="5925518" cy="4941888"/>
          </a:xfrm>
        </p:spPr>
        <p:txBody>
          <a:bodyPr>
            <a:normAutofit/>
          </a:bodyPr>
          <a:lstStyle/>
          <a:p>
            <a:r>
              <a:rPr lang="en-US" sz="2000" dirty="0"/>
              <a:t>In linear regression, a common misconception is that the outcome has to be normally distributed, but the assumption is actually that the residuals are normally distributed</a:t>
            </a:r>
          </a:p>
          <a:p>
            <a:r>
              <a:rPr lang="en-US" sz="2000" dirty="0"/>
              <a:t>A normal probability plot (P-P plot) helps us assess normality of the errors</a:t>
            </a:r>
          </a:p>
          <a:p>
            <a:r>
              <a:rPr lang="en-US" sz="2000" dirty="0"/>
              <a:t>A normal Q-Q performs the same function but SPSS does not have the option so we will create it using JASP</a:t>
            </a:r>
          </a:p>
        </p:txBody>
      </p:sp>
      <p:pic>
        <p:nvPicPr>
          <p:cNvPr id="18" name="Picture 17">
            <a:extLst>
              <a:ext uri="{FF2B5EF4-FFF2-40B4-BE49-F238E27FC236}">
                <a16:creationId xmlns:a16="http://schemas.microsoft.com/office/drawing/2014/main" id="{C2329E55-7CB0-D940-845C-0FA87D836395}"/>
              </a:ext>
            </a:extLst>
          </p:cNvPr>
          <p:cNvPicPr>
            <a:picLocks noChangeAspect="1"/>
          </p:cNvPicPr>
          <p:nvPr/>
        </p:nvPicPr>
        <p:blipFill rotWithShape="1">
          <a:blip r:embed="rId2"/>
          <a:srcRect l="6052" r="17631"/>
          <a:stretch/>
        </p:blipFill>
        <p:spPr>
          <a:xfrm>
            <a:off x="7799587" y="343877"/>
            <a:ext cx="2951071" cy="3064486"/>
          </a:xfrm>
          <a:prstGeom prst="rect">
            <a:avLst/>
          </a:prstGeom>
        </p:spPr>
      </p:pic>
      <p:pic>
        <p:nvPicPr>
          <p:cNvPr id="9" name="Picture 8">
            <a:extLst>
              <a:ext uri="{FF2B5EF4-FFF2-40B4-BE49-F238E27FC236}">
                <a16:creationId xmlns:a16="http://schemas.microsoft.com/office/drawing/2014/main" id="{0A7240E3-2DA4-77B6-ABEA-DB8BADBA77EF}"/>
              </a:ext>
            </a:extLst>
          </p:cNvPr>
          <p:cNvPicPr>
            <a:picLocks noChangeAspect="1"/>
          </p:cNvPicPr>
          <p:nvPr/>
        </p:nvPicPr>
        <p:blipFill rotWithShape="1">
          <a:blip r:embed="rId3"/>
          <a:srcRect l="14041" r="10050"/>
          <a:stretch/>
        </p:blipFill>
        <p:spPr>
          <a:xfrm>
            <a:off x="7905497" y="3550217"/>
            <a:ext cx="2951071" cy="3071239"/>
          </a:xfrm>
          <a:prstGeom prst="rect">
            <a:avLst/>
          </a:prstGeom>
        </p:spPr>
      </p:pic>
    </p:spTree>
    <p:extLst>
      <p:ext uri="{BB962C8B-B14F-4D97-AF65-F5344CB8AC3E}">
        <p14:creationId xmlns:p14="http://schemas.microsoft.com/office/powerpoint/2010/main" val="3210809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normAutofit/>
          </a:bodyPr>
          <a:lstStyle/>
          <a:p>
            <a:r>
              <a:rPr lang="en-US" dirty="0"/>
              <a:t>Normal Probability Plot</a:t>
            </a:r>
          </a:p>
        </p:txBody>
      </p:sp>
      <p:sp>
        <p:nvSpPr>
          <p:cNvPr id="55298" name="Content Placeholder 2"/>
          <p:cNvSpPr>
            <a:spLocks noGrp="1"/>
          </p:cNvSpPr>
          <p:nvPr>
            <p:ph idx="1"/>
          </p:nvPr>
        </p:nvSpPr>
        <p:spPr/>
        <p:txBody>
          <a:bodyPr/>
          <a:lstStyle/>
          <a:p>
            <a:r>
              <a:rPr lang="en-US" dirty="0"/>
              <a:t>Looking for points to fall along dashed line (normal distribution)</a:t>
            </a:r>
          </a:p>
          <a:p>
            <a:endParaRPr lang="en-US" dirty="0"/>
          </a:p>
        </p:txBody>
      </p:sp>
      <p:pic>
        <p:nvPicPr>
          <p:cNvPr id="3" name="Picture 2">
            <a:extLst>
              <a:ext uri="{FF2B5EF4-FFF2-40B4-BE49-F238E27FC236}">
                <a16:creationId xmlns:a16="http://schemas.microsoft.com/office/drawing/2014/main" id="{3B973613-47B4-48E9-B94D-9AF33386FB22}"/>
              </a:ext>
            </a:extLst>
          </p:cNvPr>
          <p:cNvPicPr>
            <a:picLocks noChangeAspect="1"/>
          </p:cNvPicPr>
          <p:nvPr/>
        </p:nvPicPr>
        <p:blipFill>
          <a:blip r:embed="rId2"/>
          <a:stretch>
            <a:fillRect/>
          </a:stretch>
        </p:blipFill>
        <p:spPr>
          <a:xfrm>
            <a:off x="240659" y="2585545"/>
            <a:ext cx="5830969" cy="3958546"/>
          </a:xfrm>
          <a:prstGeom prst="rect">
            <a:avLst/>
          </a:prstGeom>
        </p:spPr>
      </p:pic>
      <p:pic>
        <p:nvPicPr>
          <p:cNvPr id="6" name="Picture 3">
            <a:extLst>
              <a:ext uri="{FF2B5EF4-FFF2-40B4-BE49-F238E27FC236}">
                <a16:creationId xmlns:a16="http://schemas.microsoft.com/office/drawing/2014/main" id="{C213E1AD-B4A4-45B0-AA42-841C0D8F7FE2}"/>
              </a:ext>
            </a:extLst>
          </p:cNvPr>
          <p:cNvPicPr>
            <a:picLocks noChangeAspect="1" noChangeArrowheads="1"/>
          </p:cNvPicPr>
          <p:nvPr/>
        </p:nvPicPr>
        <p:blipFill>
          <a:blip r:embed="rId3"/>
          <a:srcRect/>
          <a:stretch>
            <a:fillRect/>
          </a:stretch>
        </p:blipFill>
        <p:spPr>
          <a:xfrm>
            <a:off x="5810489" y="3318461"/>
            <a:ext cx="6066201" cy="2500669"/>
          </a:xfrm>
          <a:prstGeom prst="rect">
            <a:avLst/>
          </a:prstGeom>
          <a:noFill/>
          <a:ln/>
        </p:spPr>
      </p:pic>
      <p:sp>
        <p:nvSpPr>
          <p:cNvPr id="7" name="Rectangle: Rounded Corners 6">
            <a:extLst>
              <a:ext uri="{FF2B5EF4-FFF2-40B4-BE49-F238E27FC236}">
                <a16:creationId xmlns:a16="http://schemas.microsoft.com/office/drawing/2014/main" id="{EF1C0C95-5332-4064-8F3F-42DCF9222CAF}"/>
              </a:ext>
            </a:extLst>
          </p:cNvPr>
          <p:cNvSpPr/>
          <p:nvPr/>
        </p:nvSpPr>
        <p:spPr>
          <a:xfrm>
            <a:off x="9993614" y="3541985"/>
            <a:ext cx="2061752" cy="21651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849F52BB-D769-4E1C-89BF-296E0176E3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2B675-3BAF-420B-B2FC-1C2A1E07683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491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6E30-908A-817B-E06E-40079984618C}"/>
              </a:ext>
            </a:extLst>
          </p:cNvPr>
          <p:cNvSpPr>
            <a:spLocks noGrp="1"/>
          </p:cNvSpPr>
          <p:nvPr>
            <p:ph type="title"/>
          </p:nvPr>
        </p:nvSpPr>
        <p:spPr>
          <a:xfrm>
            <a:off x="151108" y="204977"/>
            <a:ext cx="10515600" cy="823078"/>
          </a:xfrm>
        </p:spPr>
        <p:txBody>
          <a:bodyPr>
            <a:normAutofit/>
          </a:bodyPr>
          <a:lstStyle/>
          <a:p>
            <a:r>
              <a:rPr lang="en-US" sz="3600" dirty="0">
                <a:latin typeface="Aptos Display (Headings)"/>
              </a:rPr>
              <a:t>Histogram of Standardized Residuals</a:t>
            </a:r>
          </a:p>
        </p:txBody>
      </p:sp>
      <p:sp>
        <p:nvSpPr>
          <p:cNvPr id="9" name="Content Placeholder 8">
            <a:extLst>
              <a:ext uri="{FF2B5EF4-FFF2-40B4-BE49-F238E27FC236}">
                <a16:creationId xmlns:a16="http://schemas.microsoft.com/office/drawing/2014/main" id="{C0B1E04E-DDBF-7047-3C6D-6A507BC8EAE7}"/>
              </a:ext>
            </a:extLst>
          </p:cNvPr>
          <p:cNvSpPr>
            <a:spLocks noGrp="1"/>
          </p:cNvSpPr>
          <p:nvPr>
            <p:ph idx="4294967295"/>
          </p:nvPr>
        </p:nvSpPr>
        <p:spPr>
          <a:xfrm>
            <a:off x="330630" y="951021"/>
            <a:ext cx="4773613" cy="4795837"/>
          </a:xfrm>
        </p:spPr>
        <p:txBody>
          <a:bodyPr>
            <a:normAutofit/>
          </a:bodyPr>
          <a:lstStyle/>
          <a:p>
            <a:r>
              <a:rPr lang="en-US" sz="2000" dirty="0"/>
              <a:t>You can also get a sense of normality of errors by saving the standardized residuals and then creating a histogram plot with a normal overlay</a:t>
            </a:r>
          </a:p>
          <a:p>
            <a:r>
              <a:rPr lang="en-US" sz="2000" dirty="0"/>
              <a:t>This is the same result as the normal probability plot, showing a slightly right skew to the data</a:t>
            </a:r>
          </a:p>
        </p:txBody>
      </p:sp>
      <p:pic>
        <p:nvPicPr>
          <p:cNvPr id="5" name="Content Placeholder 4">
            <a:extLst>
              <a:ext uri="{FF2B5EF4-FFF2-40B4-BE49-F238E27FC236}">
                <a16:creationId xmlns:a16="http://schemas.microsoft.com/office/drawing/2014/main" id="{59989228-43E4-992F-1C5C-D298CC2CF5E5}"/>
              </a:ext>
            </a:extLst>
          </p:cNvPr>
          <p:cNvPicPr>
            <a:picLocks noChangeAspect="1"/>
          </p:cNvPicPr>
          <p:nvPr/>
        </p:nvPicPr>
        <p:blipFill>
          <a:blip r:embed="rId3"/>
          <a:stretch>
            <a:fillRect/>
          </a:stretch>
        </p:blipFill>
        <p:spPr>
          <a:xfrm>
            <a:off x="5223351" y="1028055"/>
            <a:ext cx="6155141" cy="3849760"/>
          </a:xfrm>
          <a:prstGeom prst="rect">
            <a:avLst/>
          </a:prstGeom>
        </p:spPr>
      </p:pic>
    </p:spTree>
    <p:extLst>
      <p:ext uri="{BB962C8B-B14F-4D97-AF65-F5344CB8AC3E}">
        <p14:creationId xmlns:p14="http://schemas.microsoft.com/office/powerpoint/2010/main" val="658530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F1A1-248C-7AAB-642A-6D47E2070311}"/>
              </a:ext>
            </a:extLst>
          </p:cNvPr>
          <p:cNvSpPr>
            <a:spLocks noGrp="1"/>
          </p:cNvSpPr>
          <p:nvPr>
            <p:ph type="title"/>
          </p:nvPr>
        </p:nvSpPr>
        <p:spPr>
          <a:xfrm>
            <a:off x="244098" y="235973"/>
            <a:ext cx="10515600" cy="900570"/>
          </a:xfrm>
        </p:spPr>
        <p:txBody>
          <a:bodyPr>
            <a:normAutofit/>
          </a:bodyPr>
          <a:lstStyle/>
          <a:p>
            <a:r>
              <a:rPr lang="en-US" dirty="0"/>
              <a:t>Checking for independence</a:t>
            </a:r>
          </a:p>
        </p:txBody>
      </p:sp>
      <p:sp>
        <p:nvSpPr>
          <p:cNvPr id="3" name="Content Placeholder 2">
            <a:extLst>
              <a:ext uri="{FF2B5EF4-FFF2-40B4-BE49-F238E27FC236}">
                <a16:creationId xmlns:a16="http://schemas.microsoft.com/office/drawing/2014/main" id="{E661D451-3698-3CE0-30C3-CF0CAD5D597A}"/>
              </a:ext>
            </a:extLst>
          </p:cNvPr>
          <p:cNvSpPr>
            <a:spLocks noGrp="1"/>
          </p:cNvSpPr>
          <p:nvPr>
            <p:ph idx="4294967295"/>
          </p:nvPr>
        </p:nvSpPr>
        <p:spPr>
          <a:xfrm>
            <a:off x="480447" y="1208868"/>
            <a:ext cx="11106435" cy="4066212"/>
          </a:xfrm>
        </p:spPr>
        <p:txBody>
          <a:bodyPr>
            <a:normAutofit/>
          </a:bodyPr>
          <a:lstStyle/>
          <a:p>
            <a:r>
              <a:rPr lang="en-US" sz="2000" dirty="0"/>
              <a:t>Use Durbin Watson test statistic (simple)</a:t>
            </a:r>
          </a:p>
          <a:p>
            <a:r>
              <a:rPr lang="en-US" sz="2000" dirty="0"/>
              <a:t>The question is whether the residuals from the regression model are autocorrelated</a:t>
            </a:r>
          </a:p>
          <a:p>
            <a:pPr lvl="1"/>
            <a:r>
              <a:rPr lang="en-US" sz="2000" dirty="0"/>
              <a:t>Autocorrelation is the degree to which the error term of one observation is related to the error term of a different observation</a:t>
            </a:r>
          </a:p>
          <a:p>
            <a:r>
              <a:rPr lang="en-US" sz="2000" dirty="0"/>
              <a:t>The null hypothesis: the residuals are independent</a:t>
            </a:r>
          </a:p>
          <a:p>
            <a:pPr lvl="1"/>
            <a:r>
              <a:rPr lang="en-US" sz="2000" dirty="0"/>
              <a:t>Large p-value indicates the residuals are not correlated (GOOD)</a:t>
            </a:r>
          </a:p>
          <a:p>
            <a:pPr lvl="1"/>
            <a:r>
              <a:rPr lang="en-US" sz="2000" dirty="0"/>
              <a:t>Small p-value indicates the residuals are correlated (BAD)</a:t>
            </a:r>
          </a:p>
          <a:p>
            <a:endParaRPr lang="en-US" sz="1600" dirty="0"/>
          </a:p>
        </p:txBody>
      </p:sp>
    </p:spTree>
    <p:extLst>
      <p:ext uri="{BB962C8B-B14F-4D97-AF65-F5344CB8AC3E}">
        <p14:creationId xmlns:p14="http://schemas.microsoft.com/office/powerpoint/2010/main" val="2047919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57E4-C487-B173-28EE-BA1FF24D8A67}"/>
              </a:ext>
            </a:extLst>
          </p:cNvPr>
          <p:cNvSpPr>
            <a:spLocks noGrp="1"/>
          </p:cNvSpPr>
          <p:nvPr>
            <p:ph type="title"/>
          </p:nvPr>
        </p:nvSpPr>
        <p:spPr>
          <a:xfrm>
            <a:off x="218267" y="215308"/>
            <a:ext cx="10515600" cy="972895"/>
          </a:xfrm>
        </p:spPr>
        <p:txBody>
          <a:bodyPr>
            <a:normAutofit/>
          </a:bodyPr>
          <a:lstStyle/>
          <a:p>
            <a:r>
              <a:rPr lang="en-US" dirty="0"/>
              <a:t>Checking for independence</a:t>
            </a:r>
          </a:p>
        </p:txBody>
      </p:sp>
      <p:sp>
        <p:nvSpPr>
          <p:cNvPr id="3" name="Content Placeholder 2">
            <a:extLst>
              <a:ext uri="{FF2B5EF4-FFF2-40B4-BE49-F238E27FC236}">
                <a16:creationId xmlns:a16="http://schemas.microsoft.com/office/drawing/2014/main" id="{974E4DBA-C37C-BEB0-304C-366209470765}"/>
              </a:ext>
            </a:extLst>
          </p:cNvPr>
          <p:cNvSpPr>
            <a:spLocks noGrp="1"/>
          </p:cNvSpPr>
          <p:nvPr>
            <p:ph idx="4294967295"/>
          </p:nvPr>
        </p:nvSpPr>
        <p:spPr>
          <a:xfrm>
            <a:off x="408122" y="1095215"/>
            <a:ext cx="11783878" cy="4473736"/>
          </a:xfrm>
        </p:spPr>
        <p:txBody>
          <a:bodyPr>
            <a:normAutofit/>
          </a:bodyPr>
          <a:lstStyle/>
          <a:p>
            <a:r>
              <a:rPr lang="en-US" sz="2000" b="0" i="0" dirty="0">
                <a:effectLst/>
              </a:rPr>
              <a:t>The DW statistic ranges from zero to four, with a value of </a:t>
            </a:r>
            <a:r>
              <a:rPr lang="en-US" sz="2000" i="0" dirty="0">
                <a:effectLst/>
              </a:rPr>
              <a:t>2.0 indicating </a:t>
            </a:r>
            <a:r>
              <a:rPr lang="en-US" sz="2000" i="0" u="sng" dirty="0">
                <a:effectLst/>
              </a:rPr>
              <a:t>zero</a:t>
            </a:r>
            <a:r>
              <a:rPr lang="en-US" sz="2000" i="0" dirty="0">
                <a:effectLst/>
              </a:rPr>
              <a:t> autocorrelation</a:t>
            </a:r>
            <a:endParaRPr lang="en-US" sz="2000" dirty="0"/>
          </a:p>
          <a:p>
            <a:pPr lvl="1"/>
            <a:r>
              <a:rPr lang="en-US" sz="2000" b="0" i="0" dirty="0">
                <a:effectLst/>
              </a:rPr>
              <a:t>Values below 2.0 mean there is positive autocorrelation and above 2.0 indicates negative autocorrelation</a:t>
            </a:r>
          </a:p>
          <a:p>
            <a:pPr lvl="1"/>
            <a:r>
              <a:rPr lang="en-US" sz="2000" dirty="0"/>
              <a:t>Ideally, the DW should be between 1 and 3</a:t>
            </a:r>
          </a:p>
          <a:p>
            <a:pPr lvl="1"/>
            <a:r>
              <a:rPr lang="en-US" sz="2000" dirty="0"/>
              <a:t>SPSS gives the statistic only, JASP gives the value, the statistic and the p-value</a:t>
            </a:r>
          </a:p>
        </p:txBody>
      </p:sp>
    </p:spTree>
    <p:extLst>
      <p:ext uri="{BB962C8B-B14F-4D97-AF65-F5344CB8AC3E}">
        <p14:creationId xmlns:p14="http://schemas.microsoft.com/office/powerpoint/2010/main" val="3155274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AADE-154A-9E03-6619-B8CDA5EFD853}"/>
              </a:ext>
            </a:extLst>
          </p:cNvPr>
          <p:cNvSpPr>
            <a:spLocks noGrp="1"/>
          </p:cNvSpPr>
          <p:nvPr>
            <p:ph type="title" idx="4294967295"/>
          </p:nvPr>
        </p:nvSpPr>
        <p:spPr>
          <a:xfrm>
            <a:off x="292491" y="162578"/>
            <a:ext cx="7229353" cy="642938"/>
          </a:xfrm>
        </p:spPr>
        <p:txBody>
          <a:bodyPr vert="horz" lIns="91440" tIns="45720" rIns="91440" bIns="45720" rtlCol="0" anchor="b">
            <a:noAutofit/>
          </a:bodyPr>
          <a:lstStyle/>
          <a:p>
            <a:pPr algn="ctr"/>
            <a:r>
              <a:rPr lang="en-US" dirty="0">
                <a:latin typeface="Aptos Display (Headings)"/>
              </a:rPr>
              <a:t>Independence of Observations</a:t>
            </a:r>
          </a:p>
        </p:txBody>
      </p:sp>
      <p:pic>
        <p:nvPicPr>
          <p:cNvPr id="4" name="Picture 3" descr="A graph of numbers and lines&#10;&#10;Description automatically generated">
            <a:extLst>
              <a:ext uri="{FF2B5EF4-FFF2-40B4-BE49-F238E27FC236}">
                <a16:creationId xmlns:a16="http://schemas.microsoft.com/office/drawing/2014/main" id="{1A1EE7AE-7304-3623-FB5C-B6D396CDCAB9}"/>
              </a:ext>
            </a:extLst>
          </p:cNvPr>
          <p:cNvPicPr>
            <a:picLocks noChangeAspect="1"/>
          </p:cNvPicPr>
          <p:nvPr/>
        </p:nvPicPr>
        <p:blipFill rotWithShape="1">
          <a:blip r:embed="rId3"/>
          <a:srcRect r="3392" b="1"/>
          <a:stretch/>
        </p:blipFill>
        <p:spPr>
          <a:xfrm>
            <a:off x="793605" y="1904726"/>
            <a:ext cx="9765908" cy="4953274"/>
          </a:xfrm>
          <a:prstGeom prst="rect">
            <a:avLst/>
          </a:prstGeom>
        </p:spPr>
      </p:pic>
      <p:sp>
        <p:nvSpPr>
          <p:cNvPr id="3" name="Rectangle 1">
            <a:extLst>
              <a:ext uri="{FF2B5EF4-FFF2-40B4-BE49-F238E27FC236}">
                <a16:creationId xmlns:a16="http://schemas.microsoft.com/office/drawing/2014/main" id="{0EA74011-B4F3-9886-35E0-E917927BF890}"/>
              </a:ext>
            </a:extLst>
          </p:cNvPr>
          <p:cNvSpPr>
            <a:spLocks noChangeArrowheads="1"/>
          </p:cNvSpPr>
          <p:nvPr/>
        </p:nvSpPr>
        <p:spPr bwMode="auto">
          <a:xfrm>
            <a:off x="362785" y="660187"/>
            <a:ext cx="116365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When residuals are </a:t>
            </a:r>
            <a:r>
              <a:rPr kumimoji="0" lang="en-US" altLang="en-US" sz="1800" i="0" u="none" strike="noStrike" cap="none" normalizeH="0" baseline="0" dirty="0">
                <a:ln>
                  <a:noFill/>
                </a:ln>
                <a:solidFill>
                  <a:schemeClr val="tx1"/>
                </a:solidFill>
                <a:effectLst/>
                <a:latin typeface="Arial" panose="020B0604020202020204" pitchFamily="34" charset="0"/>
              </a:rPr>
              <a:t>independent</a:t>
            </a:r>
            <a:r>
              <a:rPr kumimoji="0" lang="en-US" altLang="en-US" sz="1800" b="0" i="0" u="none" strike="noStrike" cap="none" normalizeH="0" baseline="0" dirty="0">
                <a:ln>
                  <a:noFill/>
                </a:ln>
                <a:solidFill>
                  <a:schemeClr val="tx1"/>
                </a:solidFill>
                <a:effectLst/>
                <a:latin typeface="Arial" panose="020B0604020202020204" pitchFamily="34" charset="0"/>
              </a:rPr>
              <a:t>, they are randomly distributed across all units. Below, if residuals were truly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independent, they would be randomly distributed across all districts. Instead, we see that some districts have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consistently positive or negative residuals.  This suggests that student performance within the same district is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systematically different from others</a:t>
            </a:r>
            <a:r>
              <a:rPr kumimoji="0" lang="en-US" altLang="en-US" sz="1800" b="0" i="0" u="none" strike="noStrike" cap="none" normalizeH="0" baseline="0" dirty="0">
                <a:ln>
                  <a:noFill/>
                </a:ln>
                <a:solidFill>
                  <a:schemeClr val="tx1"/>
                </a:solidFill>
                <a:effectLst/>
                <a:latin typeface="Arial" panose="020B0604020202020204" pitchFamily="34" charset="0"/>
              </a:rPr>
              <a:t>, violating independence.</a:t>
            </a:r>
          </a:p>
        </p:txBody>
      </p:sp>
      <p:sp>
        <p:nvSpPr>
          <p:cNvPr id="5" name="TextBox 4">
            <a:extLst>
              <a:ext uri="{FF2B5EF4-FFF2-40B4-BE49-F238E27FC236}">
                <a16:creationId xmlns:a16="http://schemas.microsoft.com/office/drawing/2014/main" id="{6FC9B3FE-5EF4-DAEC-A626-98B2FF2FE1AE}"/>
              </a:ext>
            </a:extLst>
          </p:cNvPr>
          <p:cNvSpPr txBox="1"/>
          <p:nvPr/>
        </p:nvSpPr>
        <p:spPr>
          <a:xfrm>
            <a:off x="6266482" y="2691540"/>
            <a:ext cx="4495846" cy="646331"/>
          </a:xfrm>
          <a:prstGeom prst="rect">
            <a:avLst/>
          </a:prstGeom>
          <a:noFill/>
        </p:spPr>
        <p:txBody>
          <a:bodyPr wrap="none" rtlCol="0">
            <a:spAutoFit/>
          </a:bodyPr>
          <a:lstStyle/>
          <a:p>
            <a:r>
              <a:rPr lang="en-US" dirty="0"/>
              <a:t>Standard residuals of student performance on</a:t>
            </a:r>
          </a:p>
          <a:p>
            <a:r>
              <a:rPr lang="en-US" dirty="0"/>
              <a:t>Standardized tests across school districts</a:t>
            </a:r>
          </a:p>
        </p:txBody>
      </p:sp>
    </p:spTree>
    <p:extLst>
      <p:ext uri="{BB962C8B-B14F-4D97-AF65-F5344CB8AC3E}">
        <p14:creationId xmlns:p14="http://schemas.microsoft.com/office/powerpoint/2010/main" val="37429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1B5D-14B3-42CC-7D3B-1135821B31B9}"/>
              </a:ext>
            </a:extLst>
          </p:cNvPr>
          <p:cNvSpPr>
            <a:spLocks noGrp="1"/>
          </p:cNvSpPr>
          <p:nvPr>
            <p:ph type="title"/>
          </p:nvPr>
        </p:nvSpPr>
        <p:spPr>
          <a:xfrm>
            <a:off x="161439" y="153315"/>
            <a:ext cx="11482953" cy="1325563"/>
          </a:xfrm>
        </p:spPr>
        <p:txBody>
          <a:bodyPr>
            <a:noAutofit/>
          </a:bodyPr>
          <a:lstStyle/>
          <a:p>
            <a:r>
              <a:rPr lang="en-US" sz="3200" dirty="0"/>
              <a:t>Exploring the Impact of Housing Investments and Lending Practices on Firearm Fatalities: A Bayesian Spatial Analysis of Redlining and Reverse Redlining in Chicago (2015-2023)</a:t>
            </a:r>
          </a:p>
        </p:txBody>
      </p:sp>
      <p:pic>
        <p:nvPicPr>
          <p:cNvPr id="3" name="Picture 2" descr="A graph of different colored lines&#10;&#10;Description automatically generated">
            <a:extLst>
              <a:ext uri="{FF2B5EF4-FFF2-40B4-BE49-F238E27FC236}">
                <a16:creationId xmlns:a16="http://schemas.microsoft.com/office/drawing/2014/main" id="{C574C2F7-793D-6222-0D23-8101582DA3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1730" y="1478878"/>
            <a:ext cx="4162425" cy="5099050"/>
          </a:xfrm>
          <a:prstGeom prst="rect">
            <a:avLst/>
          </a:prstGeom>
          <a:noFill/>
          <a:ln>
            <a:noFill/>
          </a:ln>
        </p:spPr>
      </p:pic>
      <p:pic>
        <p:nvPicPr>
          <p:cNvPr id="4" name="Picture 3" descr="A graph of different values&#10;&#10;Description automatically generated with medium confidence">
            <a:extLst>
              <a:ext uri="{FF2B5EF4-FFF2-40B4-BE49-F238E27FC236}">
                <a16:creationId xmlns:a16="http://schemas.microsoft.com/office/drawing/2014/main" id="{818FBEB3-A80C-ABE9-AB4B-AC69DF8B73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439" y="1678837"/>
            <a:ext cx="6293602" cy="4595809"/>
          </a:xfrm>
          <a:prstGeom prst="rect">
            <a:avLst/>
          </a:prstGeom>
          <a:noFill/>
          <a:ln>
            <a:noFill/>
          </a:ln>
        </p:spPr>
      </p:pic>
    </p:spTree>
    <p:extLst>
      <p:ext uri="{BB962C8B-B14F-4D97-AF65-F5344CB8AC3E}">
        <p14:creationId xmlns:p14="http://schemas.microsoft.com/office/powerpoint/2010/main" val="1092455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96D2-7CC1-FA00-701A-455BD3761455}"/>
              </a:ext>
            </a:extLst>
          </p:cNvPr>
          <p:cNvSpPr>
            <a:spLocks noGrp="1"/>
          </p:cNvSpPr>
          <p:nvPr>
            <p:ph type="title" idx="4294967295"/>
          </p:nvPr>
        </p:nvSpPr>
        <p:spPr>
          <a:xfrm>
            <a:off x="188259" y="168557"/>
            <a:ext cx="6911788" cy="692056"/>
          </a:xfrm>
        </p:spPr>
        <p:txBody>
          <a:bodyPr>
            <a:normAutofit fontScale="90000"/>
          </a:bodyPr>
          <a:lstStyle/>
          <a:p>
            <a:r>
              <a:rPr lang="en-US" dirty="0"/>
              <a:t>Issues of Independence</a:t>
            </a:r>
          </a:p>
        </p:txBody>
      </p:sp>
      <p:sp>
        <p:nvSpPr>
          <p:cNvPr id="3" name="Content Placeholder 2">
            <a:extLst>
              <a:ext uri="{FF2B5EF4-FFF2-40B4-BE49-F238E27FC236}">
                <a16:creationId xmlns:a16="http://schemas.microsoft.com/office/drawing/2014/main" id="{70B20A89-9C62-C6F7-DDFC-F29057DDC262}"/>
              </a:ext>
            </a:extLst>
          </p:cNvPr>
          <p:cNvSpPr>
            <a:spLocks noGrp="1"/>
          </p:cNvSpPr>
          <p:nvPr>
            <p:ph idx="4294967295"/>
          </p:nvPr>
        </p:nvSpPr>
        <p:spPr>
          <a:xfrm>
            <a:off x="345726" y="860613"/>
            <a:ext cx="11151813" cy="4177366"/>
          </a:xfrm>
        </p:spPr>
        <p:txBody>
          <a:bodyPr>
            <a:normAutofit/>
          </a:bodyPr>
          <a:lstStyle/>
          <a:p>
            <a:r>
              <a:rPr lang="en-US" sz="1900" dirty="0"/>
              <a:t>This is driven to a large degree by the method of data collection</a:t>
            </a:r>
          </a:p>
          <a:p>
            <a:r>
              <a:rPr lang="en-US" sz="1900" dirty="0"/>
              <a:t>Therefore, violations can occur in a variety of situations</a:t>
            </a:r>
          </a:p>
          <a:p>
            <a:r>
              <a:rPr lang="en-US" sz="1900" dirty="0"/>
              <a:t>Consider data on child welfare allegations in a particular state</a:t>
            </a:r>
          </a:p>
          <a:p>
            <a:pPr lvl="1"/>
            <a:r>
              <a:rPr lang="en-US" sz="1900" dirty="0"/>
              <a:t>Why might these data violate the independence assumption</a:t>
            </a:r>
          </a:p>
          <a:p>
            <a:r>
              <a:rPr lang="en-US" sz="1900" dirty="0"/>
              <a:t>If you have clustered data, you need to incorporate the clustering into your model</a:t>
            </a:r>
          </a:p>
          <a:p>
            <a:r>
              <a:rPr lang="en-US" sz="1900" dirty="0"/>
              <a:t>You can get a general sense about violations of independence via descriptive statistics</a:t>
            </a:r>
          </a:p>
        </p:txBody>
      </p:sp>
    </p:spTree>
    <p:extLst>
      <p:ext uri="{BB962C8B-B14F-4D97-AF65-F5344CB8AC3E}">
        <p14:creationId xmlns:p14="http://schemas.microsoft.com/office/powerpoint/2010/main" val="1543032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F8FE-A594-334E-0E10-4B985484F80A}"/>
              </a:ext>
            </a:extLst>
          </p:cNvPr>
          <p:cNvSpPr>
            <a:spLocks noGrp="1"/>
          </p:cNvSpPr>
          <p:nvPr>
            <p:ph type="title" idx="4294967295"/>
          </p:nvPr>
        </p:nvSpPr>
        <p:spPr>
          <a:xfrm>
            <a:off x="1102658" y="2152650"/>
            <a:ext cx="9910483" cy="2552700"/>
          </a:xfrm>
        </p:spPr>
        <p:txBody>
          <a:bodyPr vert="horz" lIns="91440" tIns="45720" rIns="91440" bIns="45720" rtlCol="0" anchor="ctr">
            <a:normAutofit/>
          </a:bodyPr>
          <a:lstStyle/>
          <a:p>
            <a:pPr algn="ctr"/>
            <a:r>
              <a:rPr lang="en-US" sz="2600" dirty="0">
                <a:solidFill>
                  <a:schemeClr val="bg1"/>
                </a:solidFill>
              </a:rPr>
              <a:t>Note that these tests are model dependent meaning that this can change if we add more predictors. </a:t>
            </a:r>
            <a:br>
              <a:rPr lang="en-US" sz="2600" dirty="0">
                <a:solidFill>
                  <a:schemeClr val="bg1"/>
                </a:solidFill>
              </a:rPr>
            </a:br>
            <a:br>
              <a:rPr lang="en-US" sz="2600" dirty="0">
                <a:solidFill>
                  <a:schemeClr val="bg1"/>
                </a:solidFill>
              </a:rPr>
            </a:br>
            <a:r>
              <a:rPr lang="en-US" sz="2600" dirty="0">
                <a:solidFill>
                  <a:schemeClr val="bg1"/>
                </a:solidFill>
              </a:rPr>
              <a:t>Note also that two additional model fit measures, omitted variables (model specification) and multicollinearity, are applicable to multiple linear regression</a:t>
            </a:r>
          </a:p>
        </p:txBody>
      </p:sp>
    </p:spTree>
    <p:extLst>
      <p:ext uri="{BB962C8B-B14F-4D97-AF65-F5344CB8AC3E}">
        <p14:creationId xmlns:p14="http://schemas.microsoft.com/office/powerpoint/2010/main" val="197796136"/>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9E515-C5BB-6B3F-07C8-33AAE03C9924}"/>
              </a:ext>
            </a:extLst>
          </p:cNvPr>
          <p:cNvSpPr>
            <a:spLocks noGrp="1"/>
          </p:cNvSpPr>
          <p:nvPr>
            <p:ph idx="1"/>
          </p:nvPr>
        </p:nvSpPr>
        <p:spPr>
          <a:xfrm>
            <a:off x="517902" y="1061042"/>
            <a:ext cx="10515600" cy="4351338"/>
          </a:xfrm>
        </p:spPr>
        <p:txBody>
          <a:bodyPr>
            <a:normAutofit/>
          </a:bodyPr>
          <a:lstStyle/>
          <a:p>
            <a:r>
              <a:rPr lang="en-US" sz="2400" dirty="0"/>
              <a:t>One of the assumptions of the linear regression model is that there is no exact linear relationship among the regressors</a:t>
            </a:r>
          </a:p>
          <a:p>
            <a:pPr lvl="1"/>
            <a:r>
              <a:rPr lang="en-US" sz="2000" b="1" dirty="0"/>
              <a:t>Perfect collinearity</a:t>
            </a:r>
            <a:r>
              <a:rPr lang="en-US" sz="2000" dirty="0"/>
              <a:t>: A perfect linear relationship between the two variables exists.</a:t>
            </a:r>
          </a:p>
          <a:p>
            <a:pPr lvl="1"/>
            <a:r>
              <a:rPr lang="en-US" sz="2000" b="1" dirty="0"/>
              <a:t>Imperfect collinearity</a:t>
            </a:r>
            <a:r>
              <a:rPr lang="en-US" sz="2000" dirty="0"/>
              <a:t>: The regressors are highly (but not perfectly) collinear</a:t>
            </a:r>
          </a:p>
          <a:p>
            <a:r>
              <a:rPr lang="en-US" sz="2400" b="1" dirty="0"/>
              <a:t>Multicollinearity</a:t>
            </a:r>
            <a:r>
              <a:rPr lang="en-US" sz="2400" dirty="0"/>
              <a:t> is when the predictors in the regression equation are correlated with each other</a:t>
            </a:r>
          </a:p>
          <a:p>
            <a:r>
              <a:rPr lang="en-US" sz="2400" b="1" dirty="0"/>
              <a:t>Why care?</a:t>
            </a:r>
          </a:p>
          <a:p>
            <a:pPr lvl="1"/>
            <a:r>
              <a:rPr lang="en-US" sz="2000" dirty="0"/>
              <a:t>Even though some regression coefficients are statistically insignificant, the R</a:t>
            </a:r>
            <a:r>
              <a:rPr lang="en-US" sz="2000" baseline="30000" dirty="0"/>
              <a:t>2</a:t>
            </a:r>
            <a:r>
              <a:rPr lang="en-US" sz="2000" dirty="0"/>
              <a:t> value may be very high</a:t>
            </a:r>
          </a:p>
          <a:p>
            <a:pPr lvl="1"/>
            <a:r>
              <a:rPr lang="en-US" sz="2000" dirty="0"/>
              <a:t>One may conclude (misleadingly) that the true values of these coefficients are not different from zero</a:t>
            </a:r>
          </a:p>
        </p:txBody>
      </p:sp>
      <p:sp>
        <p:nvSpPr>
          <p:cNvPr id="9" name="Title 1">
            <a:extLst>
              <a:ext uri="{FF2B5EF4-FFF2-40B4-BE49-F238E27FC236}">
                <a16:creationId xmlns:a16="http://schemas.microsoft.com/office/drawing/2014/main" id="{9951B31E-9418-84AE-F1DF-398939DC0D10}"/>
              </a:ext>
            </a:extLst>
          </p:cNvPr>
          <p:cNvSpPr>
            <a:spLocks noGrp="1"/>
          </p:cNvSpPr>
          <p:nvPr>
            <p:ph type="title"/>
          </p:nvPr>
        </p:nvSpPr>
        <p:spPr>
          <a:xfrm>
            <a:off x="327212" y="217207"/>
            <a:ext cx="10515600" cy="885451"/>
          </a:xfrm>
        </p:spPr>
        <p:txBody>
          <a:bodyPr>
            <a:normAutofit/>
          </a:bodyPr>
          <a:lstStyle/>
          <a:p>
            <a:r>
              <a:rPr lang="en-US" sz="5400" dirty="0">
                <a:latin typeface="Aptos Display (Headings)"/>
              </a:rPr>
              <a:t>Multicollinearity</a:t>
            </a:r>
          </a:p>
        </p:txBody>
      </p:sp>
    </p:spTree>
    <p:extLst>
      <p:ext uri="{BB962C8B-B14F-4D97-AF65-F5344CB8AC3E}">
        <p14:creationId xmlns:p14="http://schemas.microsoft.com/office/powerpoint/2010/main" val="627593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8B85-2D8B-BF26-9F84-F8AB81FBD4CB}"/>
              </a:ext>
            </a:extLst>
          </p:cNvPr>
          <p:cNvSpPr>
            <a:spLocks noGrp="1"/>
          </p:cNvSpPr>
          <p:nvPr>
            <p:ph type="title"/>
          </p:nvPr>
        </p:nvSpPr>
        <p:spPr>
          <a:xfrm>
            <a:off x="327212" y="217207"/>
            <a:ext cx="10515600" cy="885451"/>
          </a:xfrm>
        </p:spPr>
        <p:txBody>
          <a:bodyPr>
            <a:normAutofit/>
          </a:bodyPr>
          <a:lstStyle/>
          <a:p>
            <a:r>
              <a:rPr lang="en-US" sz="5400" dirty="0"/>
              <a:t>Multicollinearity</a:t>
            </a:r>
          </a:p>
        </p:txBody>
      </p:sp>
      <p:sp>
        <p:nvSpPr>
          <p:cNvPr id="3" name="Content Placeholder 2">
            <a:extLst>
              <a:ext uri="{FF2B5EF4-FFF2-40B4-BE49-F238E27FC236}">
                <a16:creationId xmlns:a16="http://schemas.microsoft.com/office/drawing/2014/main" id="{6884F50D-1988-7DB2-9063-688869A0536C}"/>
              </a:ext>
            </a:extLst>
          </p:cNvPr>
          <p:cNvSpPr>
            <a:spLocks noGrp="1"/>
          </p:cNvSpPr>
          <p:nvPr>
            <p:ph idx="4294967295"/>
          </p:nvPr>
        </p:nvSpPr>
        <p:spPr>
          <a:xfrm>
            <a:off x="327212" y="1210235"/>
            <a:ext cx="11291047" cy="5311589"/>
          </a:xfrm>
        </p:spPr>
        <p:txBody>
          <a:bodyPr>
            <a:normAutofit fontScale="92500" lnSpcReduction="20000"/>
          </a:bodyPr>
          <a:lstStyle/>
          <a:p>
            <a:pPr>
              <a:lnSpc>
                <a:spcPct val="110000"/>
              </a:lnSpc>
            </a:pPr>
            <a:r>
              <a:rPr lang="en-US" sz="2600" dirty="0"/>
              <a:t>As the number of predictors increases, multiple regression modeling can become very complicated</a:t>
            </a:r>
          </a:p>
          <a:p>
            <a:pPr>
              <a:lnSpc>
                <a:spcPct val="110000"/>
              </a:lnSpc>
            </a:pPr>
            <a:r>
              <a:rPr lang="en-US" sz="2600" u="sng" dirty="0"/>
              <a:t>Example</a:t>
            </a:r>
            <a:r>
              <a:rPr lang="en-US" sz="2600" dirty="0"/>
              <a:t>: Suppose you use both educational attainment and job type as independent variables to predict income</a:t>
            </a:r>
          </a:p>
          <a:p>
            <a:pPr lvl="1">
              <a:lnSpc>
                <a:spcPct val="110000"/>
              </a:lnSpc>
            </a:pPr>
            <a:r>
              <a:rPr lang="en-US" sz="2200" dirty="0"/>
              <a:t>Educational attainment and job type are </a:t>
            </a:r>
            <a:r>
              <a:rPr lang="en-US" sz="2200" u="sng" dirty="0"/>
              <a:t>highly correlated</a:t>
            </a:r>
            <a:r>
              <a:rPr lang="en-US" sz="2200" dirty="0"/>
              <a:t>! Thus having both educational attainment and job type in your multiple regression equation may only slightly improve the R</a:t>
            </a:r>
            <a:r>
              <a:rPr lang="en-US" sz="2200" baseline="30000" dirty="0"/>
              <a:t>2</a:t>
            </a:r>
            <a:r>
              <a:rPr lang="en-US" sz="2200" dirty="0"/>
              <a:t> over an equation with just educational attainment (think </a:t>
            </a:r>
            <a:r>
              <a:rPr lang="en-US" sz="2200" dirty="0" err="1"/>
              <a:t>semipartial</a:t>
            </a:r>
            <a:r>
              <a:rPr lang="en-US" sz="2200" dirty="0"/>
              <a:t> correlation </a:t>
            </a:r>
            <a:r>
              <a:rPr lang="en-US" sz="2200" dirty="0">
                <a:sym typeface="Wingdings" panose="05000000000000000000" pitchFamily="2" charset="2"/>
              </a:rPr>
              <a:t>)</a:t>
            </a:r>
            <a:endParaRPr lang="en-US" sz="2200" dirty="0"/>
          </a:p>
          <a:p>
            <a:pPr lvl="1">
              <a:lnSpc>
                <a:spcPct val="110000"/>
              </a:lnSpc>
            </a:pPr>
            <a:r>
              <a:rPr lang="en-US" sz="2200" dirty="0"/>
              <a:t>Might conclude that job type is highly influential on income, while educational attainment is unimportant (or vice versa) which is not true!</a:t>
            </a:r>
          </a:p>
          <a:p>
            <a:pPr>
              <a:lnSpc>
                <a:spcPct val="110000"/>
              </a:lnSpc>
            </a:pPr>
            <a:r>
              <a:rPr lang="en-US" sz="2600" b="1" dirty="0"/>
              <a:t>Note</a:t>
            </a:r>
            <a:r>
              <a:rPr lang="en-US" sz="2600" dirty="0"/>
              <a:t> that while there is substantial overlap between variables theoretically, they are quite distinguishable</a:t>
            </a:r>
          </a:p>
          <a:p>
            <a:pPr lvl="1">
              <a:lnSpc>
                <a:spcPct val="110000"/>
              </a:lnSpc>
            </a:pPr>
            <a:r>
              <a:rPr lang="en-US" sz="2200" dirty="0"/>
              <a:t>This happened in our paper for SSRW when we included an index of redlining, concentrated disadvantage and concentrated affluence in the model</a:t>
            </a:r>
          </a:p>
          <a:p>
            <a:pPr lvl="1">
              <a:lnSpc>
                <a:spcPct val="110000"/>
              </a:lnSpc>
            </a:pPr>
            <a:r>
              <a:rPr lang="en-US" sz="2200" dirty="0"/>
              <a:t>The opposite of concentrated disadvantage is not concentrated advantage</a:t>
            </a:r>
          </a:p>
          <a:p>
            <a:pPr lvl="1">
              <a:lnSpc>
                <a:spcPct val="110000"/>
              </a:lnSpc>
            </a:pPr>
            <a:r>
              <a:rPr lang="en-US" sz="2200" dirty="0"/>
              <a:t>Use theory to guide the model building!!!!!</a:t>
            </a:r>
          </a:p>
          <a:p>
            <a:endParaRPr lang="en-US" sz="1700" dirty="0"/>
          </a:p>
        </p:txBody>
      </p:sp>
    </p:spTree>
    <p:extLst>
      <p:ext uri="{BB962C8B-B14F-4D97-AF65-F5344CB8AC3E}">
        <p14:creationId xmlns:p14="http://schemas.microsoft.com/office/powerpoint/2010/main" val="233815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F15043-7248-47BE-8ECF-73BF20E563F4}"/>
              </a:ext>
            </a:extLst>
          </p:cNvPr>
          <p:cNvSpPr>
            <a:spLocks noGrp="1"/>
          </p:cNvSpPr>
          <p:nvPr>
            <p:ph type="title"/>
          </p:nvPr>
        </p:nvSpPr>
        <p:spPr>
          <a:xfrm>
            <a:off x="233082" y="240459"/>
            <a:ext cx="10515600" cy="761765"/>
          </a:xfrm>
        </p:spPr>
        <p:txBody>
          <a:bodyPr>
            <a:normAutofit/>
          </a:bodyPr>
          <a:lstStyle/>
          <a:p>
            <a:r>
              <a:rPr lang="en-US" sz="4100" dirty="0"/>
              <a:t>What to do if you find multicollinearity?</a:t>
            </a:r>
          </a:p>
        </p:txBody>
      </p:sp>
      <p:sp>
        <p:nvSpPr>
          <p:cNvPr id="3" name="Slide Number Placeholder 2">
            <a:extLst>
              <a:ext uri="{FF2B5EF4-FFF2-40B4-BE49-F238E27FC236}">
                <a16:creationId xmlns:a16="http://schemas.microsoft.com/office/drawing/2014/main" id="{3722B258-BD8F-4173-AF23-8D01A566A48D}"/>
              </a:ext>
            </a:extLst>
          </p:cNvPr>
          <p:cNvSpPr>
            <a:spLocks noGrp="1"/>
          </p:cNvSpPr>
          <p:nvPr>
            <p:ph type="sldNum" sz="quarter" idx="12"/>
          </p:nvPr>
        </p:nvSpPr>
        <p:spPr/>
        <p:txBody>
          <a:bodyPr>
            <a:normAutofit/>
          </a:bodyPr>
          <a:lstStyle/>
          <a:p>
            <a:pPr marL="0" marR="0" lvl="0" indent="0" defTabSz="914400" rtl="0" eaLnBrk="1" fontAlgn="auto" latinLnBrk="0" hangingPunct="1">
              <a:spcBef>
                <a:spcPts val="0"/>
              </a:spcBef>
              <a:spcAft>
                <a:spcPts val="600"/>
              </a:spcAft>
              <a:buClrTx/>
              <a:buSzTx/>
              <a:buFontTx/>
              <a:buNone/>
              <a:tabLst/>
              <a:defRPr/>
            </a:pPr>
            <a:fld id="{F4D677F5-6401-4ECE-9434-31FD34043E71}" type="slidenum">
              <a:rPr kumimoji="0" lang="en-US" sz="1000" b="0" i="0" u="none" strike="noStrike" kern="1200" cap="none" spc="0" normalizeH="0" baseline="0" noProof="0">
                <a:ln>
                  <a:noFill/>
                </a:ln>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54</a:t>
            </a:fld>
            <a:endParaRPr kumimoji="0" lang="en-US" sz="1000" b="0" i="0" u="none" strike="noStrike" kern="1200" cap="none" spc="0" normalizeH="0" baseline="0" noProof="0">
              <a:ln>
                <a:noFill/>
              </a:ln>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30B8480-76DF-46EB-AD1D-6A1E893446E6}"/>
              </a:ext>
            </a:extLst>
          </p:cNvPr>
          <p:cNvSpPr>
            <a:spLocks noGrp="1"/>
          </p:cNvSpPr>
          <p:nvPr>
            <p:ph idx="4294967295"/>
          </p:nvPr>
        </p:nvSpPr>
        <p:spPr>
          <a:xfrm>
            <a:off x="376519" y="1220040"/>
            <a:ext cx="11295528" cy="4064654"/>
          </a:xfrm>
        </p:spPr>
        <p:txBody>
          <a:bodyPr>
            <a:normAutofit/>
          </a:bodyPr>
          <a:lstStyle/>
          <a:p>
            <a:r>
              <a:rPr lang="en-US" sz="2400" dirty="0"/>
              <a:t>If two variables are highly correlated, it is probably not a good idea to use both in the regression equation. Why?</a:t>
            </a:r>
          </a:p>
          <a:p>
            <a:pPr lvl="1"/>
            <a:r>
              <a:rPr lang="en-US" sz="2000" dirty="0"/>
              <a:t>Many correlated variables hurts the Adjusted R</a:t>
            </a:r>
            <a:r>
              <a:rPr lang="en-US" sz="2000" baseline="30000" dirty="0"/>
              <a:t>2</a:t>
            </a:r>
          </a:p>
          <a:p>
            <a:pPr lvl="1"/>
            <a:r>
              <a:rPr lang="en-US" sz="2000" dirty="0"/>
              <a:t>We generally prefer smaller models</a:t>
            </a:r>
          </a:p>
          <a:p>
            <a:pPr lvl="1"/>
            <a:r>
              <a:rPr lang="en-US" sz="2000" dirty="0"/>
              <a:t>Smaller models are much easier to interpret</a:t>
            </a:r>
          </a:p>
          <a:p>
            <a:pPr lvl="1"/>
            <a:r>
              <a:rPr lang="en-US" sz="2000" dirty="0"/>
              <a:t>Multiple regression models describe the effect of one variable on another </a:t>
            </a:r>
            <a:r>
              <a:rPr lang="en-US" sz="2000" b="1" i="1" dirty="0"/>
              <a:t>after partialling out the effects of all other variables </a:t>
            </a:r>
            <a:r>
              <a:rPr lang="en-US" sz="2000" dirty="0"/>
              <a:t>in the model</a:t>
            </a:r>
          </a:p>
          <a:p>
            <a:pPr lvl="2"/>
            <a:r>
              <a:rPr lang="en-US" dirty="0"/>
              <a:t>Regarding MC, this means that if two variables are highly correlated, once one of them is </a:t>
            </a:r>
            <a:r>
              <a:rPr lang="en-US" dirty="0" err="1"/>
              <a:t>partialled</a:t>
            </a:r>
            <a:r>
              <a:rPr lang="en-US" dirty="0"/>
              <a:t> out, there is much less variation left in the other variable for the model to “explain”</a:t>
            </a:r>
          </a:p>
          <a:p>
            <a:pPr lvl="2"/>
            <a:r>
              <a:rPr lang="en-US" b="1" dirty="0"/>
              <a:t>Check the partial correlation coefficients and zero order coefficients before including variables!</a:t>
            </a:r>
          </a:p>
          <a:p>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176714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 calcmode="lin" valueType="num">
                                      <p:cBhvr additive="base">
                                        <p:cTn id="1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 calcmode="lin" valueType="num">
                                      <p:cBhvr additive="base">
                                        <p:cTn id="1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4436-8CA8-4C69-B677-1E20CD8A1DE9}"/>
              </a:ext>
            </a:extLst>
          </p:cNvPr>
          <p:cNvSpPr>
            <a:spLocks noGrp="1"/>
          </p:cNvSpPr>
          <p:nvPr>
            <p:ph type="title"/>
          </p:nvPr>
        </p:nvSpPr>
        <p:spPr>
          <a:xfrm>
            <a:off x="412180" y="224328"/>
            <a:ext cx="4451919" cy="1872682"/>
          </a:xfrm>
        </p:spPr>
        <p:txBody>
          <a:bodyPr>
            <a:normAutofit/>
          </a:bodyPr>
          <a:lstStyle/>
          <a:p>
            <a:r>
              <a:rPr lang="en-US" sz="4000" dirty="0">
                <a:latin typeface="Aptos Display (Headings)"/>
              </a:rPr>
              <a:t>How to check for multicollinearity?</a:t>
            </a:r>
          </a:p>
        </p:txBody>
      </p:sp>
      <p:sp>
        <p:nvSpPr>
          <p:cNvPr id="3" name="Content Placeholder 2">
            <a:extLst>
              <a:ext uri="{FF2B5EF4-FFF2-40B4-BE49-F238E27FC236}">
                <a16:creationId xmlns:a16="http://schemas.microsoft.com/office/drawing/2014/main" id="{ACC9C610-7320-494C-BD51-EE361810F389}"/>
              </a:ext>
            </a:extLst>
          </p:cNvPr>
          <p:cNvSpPr>
            <a:spLocks noGrp="1"/>
          </p:cNvSpPr>
          <p:nvPr>
            <p:ph idx="1"/>
          </p:nvPr>
        </p:nvSpPr>
        <p:spPr>
          <a:xfrm>
            <a:off x="4864100" y="338328"/>
            <a:ext cx="7096953" cy="1605083"/>
          </a:xfrm>
        </p:spPr>
        <p:txBody>
          <a:bodyPr anchor="ctr">
            <a:noAutofit/>
          </a:bodyPr>
          <a:lstStyle/>
          <a:p>
            <a:pPr fontAlgn="base"/>
            <a:r>
              <a:rPr lang="en-US" sz="2200" dirty="0"/>
              <a:t>Scatterplots, Scatterplot Matrix</a:t>
            </a:r>
          </a:p>
          <a:p>
            <a:pPr lvl="1"/>
            <a:r>
              <a:rPr lang="en-US" sz="1400" dirty="0"/>
              <a:t>A </a:t>
            </a:r>
            <a:r>
              <a:rPr lang="en-US" sz="1400" b="1" dirty="0"/>
              <a:t>scatterplot matrix </a:t>
            </a:r>
            <a:r>
              <a:rPr lang="en-US" sz="1400" dirty="0"/>
              <a:t>is a matrix of scatterplots, one plot for each pair of variables.</a:t>
            </a:r>
          </a:p>
          <a:p>
            <a:pPr lvl="1"/>
            <a:r>
              <a:rPr lang="en-US" sz="1400" b="1" dirty="0"/>
              <a:t>Note</a:t>
            </a:r>
            <a:r>
              <a:rPr lang="en-US" sz="1400" dirty="0"/>
              <a:t>: To read it, pick a plot in the matrix. Look in the column for the X variable and the row for the Y variable </a:t>
            </a:r>
          </a:p>
          <a:p>
            <a:r>
              <a:rPr lang="en-US" sz="1800" dirty="0"/>
              <a:t>Graph </a:t>
            </a:r>
            <a:r>
              <a:rPr lang="en-US" sz="1800" dirty="0">
                <a:sym typeface="Wingdings" panose="05000000000000000000" pitchFamily="2" charset="2"/>
              </a:rPr>
              <a:t> Chart Builder  Scatter/Dot (drag variables into chart area)</a:t>
            </a:r>
            <a:endParaRPr lang="en-US" sz="1800" dirty="0"/>
          </a:p>
        </p:txBody>
      </p:sp>
      <p:sp>
        <p:nvSpPr>
          <p:cNvPr id="2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59CFAC58-05A7-21DE-661B-B9B85C93367B}"/>
              </a:ext>
            </a:extLst>
          </p:cNvPr>
          <p:cNvPicPr>
            <a:picLocks noChangeAspect="1"/>
          </p:cNvPicPr>
          <p:nvPr/>
        </p:nvPicPr>
        <p:blipFill rotWithShape="1">
          <a:blip r:embed="rId3"/>
          <a:srcRect r="-2" b="11812"/>
          <a:stretch/>
        </p:blipFill>
        <p:spPr>
          <a:xfrm>
            <a:off x="640080" y="2746075"/>
            <a:ext cx="5276088" cy="3291840"/>
          </a:xfrm>
          <a:prstGeom prst="rect">
            <a:avLst/>
          </a:prstGeom>
        </p:spPr>
      </p:pic>
      <p:pic>
        <p:nvPicPr>
          <p:cNvPr id="6" name="Picture 5">
            <a:extLst>
              <a:ext uri="{FF2B5EF4-FFF2-40B4-BE49-F238E27FC236}">
                <a16:creationId xmlns:a16="http://schemas.microsoft.com/office/drawing/2014/main" id="{FCB53365-7D7E-D1B3-9B59-BA74EA667B73}"/>
              </a:ext>
            </a:extLst>
          </p:cNvPr>
          <p:cNvPicPr>
            <a:picLocks noChangeAspect="1"/>
          </p:cNvPicPr>
          <p:nvPr/>
        </p:nvPicPr>
        <p:blipFill rotWithShape="1">
          <a:blip r:embed="rId4"/>
          <a:srcRect l="2147" r="3286" b="-3"/>
          <a:stretch/>
        </p:blipFill>
        <p:spPr>
          <a:xfrm>
            <a:off x="6272784" y="2746075"/>
            <a:ext cx="5276088" cy="3291840"/>
          </a:xfrm>
          <a:prstGeom prst="rect">
            <a:avLst/>
          </a:prstGeom>
        </p:spPr>
      </p:pic>
      <p:sp>
        <p:nvSpPr>
          <p:cNvPr id="5" name="Slide Number Placeholder 4">
            <a:extLst>
              <a:ext uri="{FF2B5EF4-FFF2-40B4-BE49-F238E27FC236}">
                <a16:creationId xmlns:a16="http://schemas.microsoft.com/office/drawing/2014/main" id="{F41564AE-E78B-4B48-B1D2-54689A9714A6}"/>
              </a:ext>
            </a:extLst>
          </p:cNvPr>
          <p:cNvSpPr>
            <a:spLocks noGrp="1"/>
          </p:cNvSpPr>
          <p:nvPr>
            <p:ph type="sldNum" sz="quarter" idx="12"/>
          </p:nvPr>
        </p:nvSpPr>
        <p:spPr>
          <a:xfrm>
            <a:off x="10853928" y="6356350"/>
            <a:ext cx="6858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4D677F5-6401-4ECE-9434-31FD34043E71}" type="slidenum">
              <a:rPr kumimoji="0" lang="en-US" sz="1200" b="0" i="0" u="none" strike="noStrike" kern="1200" cap="none" spc="0" normalizeH="0" baseline="0" noProof="0">
                <a:ln>
                  <a:noFill/>
                </a:ln>
                <a:solidFill>
                  <a:srgbClr val="59595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55</a:t>
            </a:fld>
            <a:endParaRPr kumimoji="0" lang="en-US" sz="1200" b="0" i="0" u="none" strike="noStrike" kern="1200" cap="none" spc="0" normalizeH="0" baseline="0" noProof="0">
              <a:ln>
                <a:noFill/>
              </a:ln>
              <a:solidFill>
                <a:srgbClr val="595959"/>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7780C0DE-B096-E758-B0C5-4E8A711431A9}"/>
              </a:ext>
            </a:extLst>
          </p:cNvPr>
          <p:cNvCxnSpPr/>
          <p:nvPr/>
        </p:nvCxnSpPr>
        <p:spPr>
          <a:xfrm flipH="1">
            <a:off x="3571103" y="1783514"/>
            <a:ext cx="5140411" cy="33074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B28ADC1-3B24-38DF-AB18-8BF8FE7960A5}"/>
              </a:ext>
            </a:extLst>
          </p:cNvPr>
          <p:cNvSpPr txBox="1"/>
          <p:nvPr/>
        </p:nvSpPr>
        <p:spPr>
          <a:xfrm>
            <a:off x="321564" y="6307058"/>
            <a:ext cx="609437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GPA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data.sav</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9567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D3A4A0-022E-74D0-76B0-E47213CE84C1}"/>
              </a:ext>
            </a:extLst>
          </p:cNvPr>
          <p:cNvSpPr>
            <a:spLocks noGrp="1"/>
          </p:cNvSpPr>
          <p:nvPr>
            <p:ph type="title"/>
          </p:nvPr>
        </p:nvSpPr>
        <p:spPr>
          <a:xfrm>
            <a:off x="838198" y="547815"/>
            <a:ext cx="5167185" cy="1680519"/>
          </a:xfrm>
        </p:spPr>
        <p:txBody>
          <a:bodyPr>
            <a:normAutofit/>
          </a:bodyPr>
          <a:lstStyle/>
          <a:p>
            <a:r>
              <a:rPr lang="en-US" dirty="0">
                <a:latin typeface="Aptos Display (Headings)"/>
              </a:rPr>
              <a:t>Scatterplots by Grouping Variable</a:t>
            </a:r>
          </a:p>
        </p:txBody>
      </p:sp>
      <p:sp>
        <p:nvSpPr>
          <p:cNvPr id="20" name="Content Placeholder 8">
            <a:extLst>
              <a:ext uri="{FF2B5EF4-FFF2-40B4-BE49-F238E27FC236}">
                <a16:creationId xmlns:a16="http://schemas.microsoft.com/office/drawing/2014/main" id="{82DA2E01-320E-EACF-1663-C26BB373B93B}"/>
              </a:ext>
            </a:extLst>
          </p:cNvPr>
          <p:cNvSpPr>
            <a:spLocks noGrp="1"/>
          </p:cNvSpPr>
          <p:nvPr>
            <p:ph idx="1"/>
          </p:nvPr>
        </p:nvSpPr>
        <p:spPr>
          <a:xfrm>
            <a:off x="6186619" y="547815"/>
            <a:ext cx="5178960" cy="1680519"/>
          </a:xfrm>
        </p:spPr>
        <p:txBody>
          <a:bodyPr anchor="ctr">
            <a:normAutofit/>
          </a:bodyPr>
          <a:lstStyle/>
          <a:p>
            <a:r>
              <a:rPr lang="en-US" sz="2000" dirty="0"/>
              <a:t>Can color code a scatterplot by a categorical variable to get a sense of how the distribution of variables is heterogeneous across groups</a:t>
            </a:r>
          </a:p>
          <a:p>
            <a:endParaRPr lang="en-US" sz="2000" dirty="0"/>
          </a:p>
        </p:txBody>
      </p:sp>
      <p:pic>
        <p:nvPicPr>
          <p:cNvPr id="11" name="Picture 10" descr="Graphical user interface, application&#10;&#10;Description automatically generated">
            <a:extLst>
              <a:ext uri="{FF2B5EF4-FFF2-40B4-BE49-F238E27FC236}">
                <a16:creationId xmlns:a16="http://schemas.microsoft.com/office/drawing/2014/main" id="{F3A13034-639A-439A-1F04-9D9956898362}"/>
              </a:ext>
            </a:extLst>
          </p:cNvPr>
          <p:cNvPicPr>
            <a:picLocks noChangeAspect="1"/>
          </p:cNvPicPr>
          <p:nvPr/>
        </p:nvPicPr>
        <p:blipFill>
          <a:blip r:embed="rId2"/>
          <a:stretch>
            <a:fillRect/>
          </a:stretch>
        </p:blipFill>
        <p:spPr>
          <a:xfrm>
            <a:off x="838198" y="2449606"/>
            <a:ext cx="5167185" cy="3655782"/>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C0C79754-3978-BEC7-40FA-70CEE8BB317D}"/>
              </a:ext>
            </a:extLst>
          </p:cNvPr>
          <p:cNvPicPr>
            <a:picLocks noChangeAspect="1"/>
          </p:cNvPicPr>
          <p:nvPr/>
        </p:nvPicPr>
        <p:blipFill rotWithShape="1">
          <a:blip r:embed="rId3"/>
          <a:srcRect l="9755" r="15392"/>
          <a:stretch/>
        </p:blipFill>
        <p:spPr>
          <a:xfrm>
            <a:off x="6843582" y="2394242"/>
            <a:ext cx="4708310" cy="3711146"/>
          </a:xfrm>
          <a:prstGeom prst="rect">
            <a:avLst/>
          </a:prstGeom>
        </p:spPr>
      </p:pic>
      <p:cxnSp>
        <p:nvCxnSpPr>
          <p:cNvPr id="15" name="Straight Arrow Connector 14">
            <a:extLst>
              <a:ext uri="{FF2B5EF4-FFF2-40B4-BE49-F238E27FC236}">
                <a16:creationId xmlns:a16="http://schemas.microsoft.com/office/drawing/2014/main" id="{40CF9068-E15C-6B9C-B7EE-2BE9AE8B8D4A}"/>
              </a:ext>
            </a:extLst>
          </p:cNvPr>
          <p:cNvCxnSpPr>
            <a:cxnSpLocks/>
            <a:stCxn id="5" idx="2"/>
          </p:cNvCxnSpPr>
          <p:nvPr/>
        </p:nvCxnSpPr>
        <p:spPr>
          <a:xfrm flipH="1" flipV="1">
            <a:off x="2051222" y="5152768"/>
            <a:ext cx="7146515" cy="95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12D6E8-8D2A-20E3-93C5-B2A01C479D1A}"/>
              </a:ext>
            </a:extLst>
          </p:cNvPr>
          <p:cNvCxnSpPr>
            <a:cxnSpLocks/>
            <a:stCxn id="5" idx="2"/>
          </p:cNvCxnSpPr>
          <p:nvPr/>
        </p:nvCxnSpPr>
        <p:spPr>
          <a:xfrm flipH="1" flipV="1">
            <a:off x="3496962" y="3150973"/>
            <a:ext cx="5700775" cy="2954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381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ADB2-F10B-CCE0-2130-152B3510A313}"/>
              </a:ext>
            </a:extLst>
          </p:cNvPr>
          <p:cNvSpPr>
            <a:spLocks noGrp="1"/>
          </p:cNvSpPr>
          <p:nvPr>
            <p:ph type="title"/>
          </p:nvPr>
        </p:nvSpPr>
        <p:spPr>
          <a:xfrm>
            <a:off x="321590" y="238501"/>
            <a:ext cx="10515600" cy="885072"/>
          </a:xfrm>
        </p:spPr>
        <p:txBody>
          <a:bodyPr/>
          <a:lstStyle/>
          <a:p>
            <a:r>
              <a:rPr lang="en-US" dirty="0">
                <a:latin typeface="Aptos Display (Headings)"/>
              </a:rPr>
              <a:t>Your turn</a:t>
            </a:r>
          </a:p>
        </p:txBody>
      </p:sp>
      <p:sp>
        <p:nvSpPr>
          <p:cNvPr id="3" name="Content Placeholder 2">
            <a:extLst>
              <a:ext uri="{FF2B5EF4-FFF2-40B4-BE49-F238E27FC236}">
                <a16:creationId xmlns:a16="http://schemas.microsoft.com/office/drawing/2014/main" id="{E681A03B-3D93-958C-2FC1-826516F103A8}"/>
              </a:ext>
            </a:extLst>
          </p:cNvPr>
          <p:cNvSpPr>
            <a:spLocks noGrp="1"/>
          </p:cNvSpPr>
          <p:nvPr>
            <p:ph idx="1"/>
          </p:nvPr>
        </p:nvSpPr>
        <p:spPr>
          <a:xfrm>
            <a:off x="413288" y="1198536"/>
            <a:ext cx="10940512" cy="4978427"/>
          </a:xfrm>
        </p:spPr>
        <p:txBody>
          <a:bodyPr>
            <a:normAutofit/>
          </a:bodyPr>
          <a:lstStyle/>
          <a:p>
            <a:r>
              <a:rPr lang="en-US" sz="2400" dirty="0"/>
              <a:t>Can I predict your graduate GPA based on your undergraduate GPA &amp; score on the GRE</a:t>
            </a:r>
          </a:p>
          <a:p>
            <a:r>
              <a:rPr lang="en-US" sz="2400" dirty="0"/>
              <a:t>Process</a:t>
            </a:r>
          </a:p>
          <a:p>
            <a:pPr lvl="1"/>
            <a:r>
              <a:rPr lang="en-US" sz="2000" dirty="0"/>
              <a:t>First, look at descriptive statistics</a:t>
            </a:r>
          </a:p>
          <a:p>
            <a:pPr lvl="1"/>
            <a:r>
              <a:rPr lang="en-US" sz="2000" dirty="0"/>
              <a:t>Second, calculate the zero order and partial correlations between the variables</a:t>
            </a:r>
          </a:p>
          <a:p>
            <a:pPr lvl="1"/>
            <a:r>
              <a:rPr lang="en-US" sz="2000" dirty="0"/>
              <a:t>Third, calculate b2 using formula</a:t>
            </a:r>
          </a:p>
          <a:p>
            <a:pPr lvl="1"/>
            <a:r>
              <a:rPr lang="en-US" sz="2000" dirty="0"/>
              <a:t>Fourth, run regression analysis</a:t>
            </a:r>
          </a:p>
          <a:p>
            <a:pPr lvl="1"/>
            <a:r>
              <a:rPr lang="en-US" sz="2000" dirty="0"/>
              <a:t>Fifth, interpret coefficients</a:t>
            </a:r>
          </a:p>
          <a:p>
            <a:pPr lvl="1"/>
            <a:r>
              <a:rPr lang="en-US" sz="2000" dirty="0"/>
              <a:t>Sixth, evaluate overall model for assumptions and fit</a:t>
            </a:r>
          </a:p>
          <a:p>
            <a:endParaRPr lang="en-US" dirty="0"/>
          </a:p>
        </p:txBody>
      </p:sp>
    </p:spTree>
    <p:extLst>
      <p:ext uri="{BB962C8B-B14F-4D97-AF65-F5344CB8AC3E}">
        <p14:creationId xmlns:p14="http://schemas.microsoft.com/office/powerpoint/2010/main" val="108094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3985-5DBC-D2A9-B60A-15ABBC5E0694}"/>
              </a:ext>
            </a:extLst>
          </p:cNvPr>
          <p:cNvSpPr>
            <a:spLocks noGrp="1"/>
          </p:cNvSpPr>
          <p:nvPr>
            <p:ph type="title"/>
          </p:nvPr>
        </p:nvSpPr>
        <p:spPr>
          <a:xfrm>
            <a:off x="269929" y="227653"/>
            <a:ext cx="10515600" cy="810907"/>
          </a:xfrm>
        </p:spPr>
        <p:txBody>
          <a:bodyPr/>
          <a:lstStyle/>
          <a:p>
            <a:r>
              <a:rPr lang="en-US" dirty="0">
                <a:latin typeface="Aptos Display (Headings)"/>
              </a:rPr>
              <a:t>Variance Inflation Factor</a:t>
            </a:r>
          </a:p>
        </p:txBody>
      </p:sp>
      <p:sp>
        <p:nvSpPr>
          <p:cNvPr id="3" name="Content Placeholder 2">
            <a:extLst>
              <a:ext uri="{FF2B5EF4-FFF2-40B4-BE49-F238E27FC236}">
                <a16:creationId xmlns:a16="http://schemas.microsoft.com/office/drawing/2014/main" id="{D5D9D4A3-EEEA-C292-D59D-066D0C832F14}"/>
              </a:ext>
            </a:extLst>
          </p:cNvPr>
          <p:cNvSpPr>
            <a:spLocks noGrp="1"/>
          </p:cNvSpPr>
          <p:nvPr>
            <p:ph idx="1"/>
          </p:nvPr>
        </p:nvSpPr>
        <p:spPr>
          <a:xfrm>
            <a:off x="774032" y="3259789"/>
            <a:ext cx="10515600" cy="4351338"/>
          </a:xfrm>
        </p:spPr>
        <p:txBody>
          <a:bodyPr/>
          <a:lstStyle/>
          <a:p>
            <a:r>
              <a:rPr lang="en-US" dirty="0"/>
              <a:t>VIF is a measure of the degree to which the variance of the OLS estimator is inflated because of collinearity. </a:t>
            </a:r>
          </a:p>
          <a:p>
            <a:endParaRPr lang="en-US" dirty="0"/>
          </a:p>
        </p:txBody>
      </p:sp>
      <mc:AlternateContent xmlns:mc="http://schemas.openxmlformats.org/markup-compatibility/2006" xmlns:a14="http://schemas.microsoft.com/office/drawing/2010/main">
        <mc:Choice Requires="a14">
          <p:sp>
            <p:nvSpPr>
              <p:cNvPr id="4" name="Object 7">
                <a:extLst>
                  <a:ext uri="{FF2B5EF4-FFF2-40B4-BE49-F238E27FC236}">
                    <a16:creationId xmlns:a16="http://schemas.microsoft.com/office/drawing/2014/main" id="{0725A520-E476-2D40-43CA-F5D763D0EE8C}"/>
                  </a:ext>
                </a:extLst>
              </p:cNvPr>
              <p:cNvSpPr txBox="1"/>
              <p:nvPr/>
            </p:nvSpPr>
            <p:spPr bwMode="auto">
              <a:xfrm>
                <a:off x="4992938" y="1822966"/>
                <a:ext cx="2925763" cy="789889"/>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𝑉𝐼𝐹</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up>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bSup>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Object 7">
                <a:extLst>
                  <a:ext uri="{FF2B5EF4-FFF2-40B4-BE49-F238E27FC236}">
                    <a16:creationId xmlns:a16="http://schemas.microsoft.com/office/drawing/2014/main" id="{0725A520-E476-2D40-43CA-F5D763D0EE8C}"/>
                  </a:ext>
                </a:extLst>
              </p:cNvPr>
              <p:cNvSpPr txBox="1">
                <a:spLocks noRot="1" noChangeAspect="1" noMove="1" noResize="1" noEditPoints="1" noAdjustHandles="1" noChangeArrowheads="1" noChangeShapeType="1" noTextEdit="1"/>
              </p:cNvSpPr>
              <p:nvPr/>
            </p:nvSpPr>
            <p:spPr bwMode="auto">
              <a:xfrm>
                <a:off x="4992938" y="1822966"/>
                <a:ext cx="2925763" cy="7898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1">
                <a:extLst>
                  <a:ext uri="{FF2B5EF4-FFF2-40B4-BE49-F238E27FC236}">
                    <a16:creationId xmlns:a16="http://schemas.microsoft.com/office/drawing/2014/main" id="{0C73BB3F-233F-B0FB-49A2-B67C53529B81}"/>
                  </a:ext>
                </a:extLst>
              </p:cNvPr>
              <p:cNvSpPr txBox="1"/>
              <p:nvPr/>
            </p:nvSpPr>
            <p:spPr bwMode="auto">
              <a:xfrm>
                <a:off x="4116387" y="1422998"/>
                <a:ext cx="3959225" cy="542925"/>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𝑢</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Object 1">
                <a:extLst>
                  <a:ext uri="{FF2B5EF4-FFF2-40B4-BE49-F238E27FC236}">
                    <a16:creationId xmlns:a16="http://schemas.microsoft.com/office/drawing/2014/main" id="{0C73BB3F-233F-B0FB-49A2-B67C53529B81}"/>
                  </a:ext>
                </a:extLst>
              </p:cNvPr>
              <p:cNvSpPr txBox="1">
                <a:spLocks noRot="1" noChangeAspect="1" noMove="1" noResize="1" noEditPoints="1" noAdjustHandles="1" noChangeArrowheads="1" noChangeShapeType="1" noTextEdit="1"/>
              </p:cNvSpPr>
              <p:nvPr/>
            </p:nvSpPr>
            <p:spPr bwMode="auto">
              <a:xfrm>
                <a:off x="4116387" y="1422998"/>
                <a:ext cx="3959225" cy="54292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42035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E7D4-FE53-CE5F-A731-6CA168B7C572}"/>
              </a:ext>
            </a:extLst>
          </p:cNvPr>
          <p:cNvSpPr>
            <a:spLocks noGrp="1"/>
          </p:cNvSpPr>
          <p:nvPr>
            <p:ph type="title"/>
          </p:nvPr>
        </p:nvSpPr>
        <p:spPr>
          <a:xfrm>
            <a:off x="342254" y="251471"/>
            <a:ext cx="10515600" cy="931567"/>
          </a:xfrm>
        </p:spPr>
        <p:txBody>
          <a:bodyPr/>
          <a:lstStyle/>
          <a:p>
            <a:r>
              <a:rPr lang="en-US" dirty="0">
                <a:latin typeface="Aptos Display (Headings)"/>
              </a:rPr>
              <a:t>Clues that MC is a problem</a:t>
            </a:r>
          </a:p>
        </p:txBody>
      </p:sp>
      <p:sp>
        <p:nvSpPr>
          <p:cNvPr id="3" name="Content Placeholder 2">
            <a:extLst>
              <a:ext uri="{FF2B5EF4-FFF2-40B4-BE49-F238E27FC236}">
                <a16:creationId xmlns:a16="http://schemas.microsoft.com/office/drawing/2014/main" id="{3A5A4A0B-560F-FF1C-AB71-AC7A26A0D551}"/>
              </a:ext>
            </a:extLst>
          </p:cNvPr>
          <p:cNvSpPr>
            <a:spLocks noGrp="1"/>
          </p:cNvSpPr>
          <p:nvPr>
            <p:ph idx="1"/>
          </p:nvPr>
        </p:nvSpPr>
        <p:spPr>
          <a:xfrm>
            <a:off x="563105" y="1183038"/>
            <a:ext cx="10790695" cy="4993925"/>
          </a:xfrm>
        </p:spPr>
        <p:txBody>
          <a:bodyPr/>
          <a:lstStyle/>
          <a:p>
            <a:r>
              <a:rPr lang="en-US" dirty="0"/>
              <a:t>High </a:t>
            </a:r>
            <a:r>
              <a:rPr lang="en-US" i="1" dirty="0"/>
              <a:t>R</a:t>
            </a:r>
            <a:r>
              <a:rPr lang="en-US" baseline="30000" dirty="0"/>
              <a:t>2</a:t>
            </a:r>
            <a:r>
              <a:rPr lang="en-US" dirty="0"/>
              <a:t> but few significant </a:t>
            </a:r>
            <a:r>
              <a:rPr lang="en-US" i="1" dirty="0"/>
              <a:t>t</a:t>
            </a:r>
            <a:r>
              <a:rPr lang="en-US" dirty="0"/>
              <a:t> ratios</a:t>
            </a:r>
          </a:p>
          <a:p>
            <a:r>
              <a:rPr lang="en-US" dirty="0"/>
              <a:t>High pair-wise correlations among explanatory variables or regressors</a:t>
            </a:r>
          </a:p>
          <a:p>
            <a:r>
              <a:rPr lang="en-US" dirty="0"/>
              <a:t>High partial correlation coefficients</a:t>
            </a:r>
          </a:p>
          <a:p>
            <a:r>
              <a:rPr lang="en-US" dirty="0"/>
              <a:t>High Variance Inflation Factor (VIF) and low Tolerance Factor (TOL, the inverse of VIF)</a:t>
            </a:r>
          </a:p>
          <a:p>
            <a:endParaRPr lang="en-US" dirty="0"/>
          </a:p>
        </p:txBody>
      </p:sp>
    </p:spTree>
    <p:extLst>
      <p:ext uri="{BB962C8B-B14F-4D97-AF65-F5344CB8AC3E}">
        <p14:creationId xmlns:p14="http://schemas.microsoft.com/office/powerpoint/2010/main" val="125698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62EB-30D5-FBD6-24DC-833368210ED1}"/>
              </a:ext>
            </a:extLst>
          </p:cNvPr>
          <p:cNvSpPr>
            <a:spLocks noGrp="1"/>
          </p:cNvSpPr>
          <p:nvPr>
            <p:ph type="title"/>
          </p:nvPr>
        </p:nvSpPr>
        <p:spPr>
          <a:xfrm>
            <a:off x="156275" y="190688"/>
            <a:ext cx="11570776" cy="1325563"/>
          </a:xfrm>
        </p:spPr>
        <p:txBody>
          <a:bodyPr>
            <a:noAutofit/>
          </a:bodyPr>
          <a:lstStyle/>
          <a:p>
            <a:r>
              <a:rPr lang="en-US" sz="3600" dirty="0"/>
              <a:t>Examining nonlinear associations between the social and natural environment and child abuse and neglect using Self-Organizing Maps</a:t>
            </a:r>
          </a:p>
        </p:txBody>
      </p:sp>
      <p:pic>
        <p:nvPicPr>
          <p:cNvPr id="3" name="Picture 2" descr="A diagram of a neighborhood social well-known&#10;&#10;Description automatically generated">
            <a:extLst>
              <a:ext uri="{FF2B5EF4-FFF2-40B4-BE49-F238E27FC236}">
                <a16:creationId xmlns:a16="http://schemas.microsoft.com/office/drawing/2014/main" id="{B2E31B38-7FF2-7E05-CC2A-9B930261FC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18" t="3073"/>
          <a:stretch/>
        </p:blipFill>
        <p:spPr bwMode="auto">
          <a:xfrm>
            <a:off x="201288" y="2470230"/>
            <a:ext cx="5807075" cy="2421890"/>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DB1BBCC4-C644-E19B-0DE0-C07904D551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0913" y="2230136"/>
            <a:ext cx="5790773" cy="3111613"/>
          </a:xfrm>
          <a:prstGeom prst="rect">
            <a:avLst/>
          </a:prstGeom>
          <a:noFill/>
        </p:spPr>
      </p:pic>
    </p:spTree>
    <p:extLst>
      <p:ext uri="{BB962C8B-B14F-4D97-AF65-F5344CB8AC3E}">
        <p14:creationId xmlns:p14="http://schemas.microsoft.com/office/powerpoint/2010/main" val="40745554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46C5-AB84-68D7-8684-4EA3067E1221}"/>
              </a:ext>
            </a:extLst>
          </p:cNvPr>
          <p:cNvSpPr>
            <a:spLocks noGrp="1"/>
          </p:cNvSpPr>
          <p:nvPr>
            <p:ph type="title"/>
          </p:nvPr>
        </p:nvSpPr>
        <p:spPr>
          <a:xfrm>
            <a:off x="135609" y="31320"/>
            <a:ext cx="11513949" cy="983227"/>
          </a:xfrm>
        </p:spPr>
        <p:txBody>
          <a:bodyPr>
            <a:normAutofit/>
          </a:bodyPr>
          <a:lstStyle/>
          <a:p>
            <a:r>
              <a:rPr lang="en-US" dirty="0">
                <a:latin typeface="Aptos Display (Headings)"/>
              </a:rPr>
              <a:t>What should we do if we detect multicollinearity?</a:t>
            </a:r>
          </a:p>
        </p:txBody>
      </p:sp>
      <p:sp>
        <p:nvSpPr>
          <p:cNvPr id="3" name="Content Placeholder 2">
            <a:extLst>
              <a:ext uri="{FF2B5EF4-FFF2-40B4-BE49-F238E27FC236}">
                <a16:creationId xmlns:a16="http://schemas.microsoft.com/office/drawing/2014/main" id="{00C940F8-4BBC-CE47-2ECD-FB20434A9517}"/>
              </a:ext>
            </a:extLst>
          </p:cNvPr>
          <p:cNvSpPr>
            <a:spLocks noGrp="1"/>
          </p:cNvSpPr>
          <p:nvPr>
            <p:ph idx="1"/>
          </p:nvPr>
        </p:nvSpPr>
        <p:spPr>
          <a:xfrm>
            <a:off x="352587" y="1014547"/>
            <a:ext cx="10515600" cy="4351338"/>
          </a:xfrm>
        </p:spPr>
        <p:txBody>
          <a:bodyPr/>
          <a:lstStyle/>
          <a:p>
            <a:r>
              <a:rPr lang="en-US" sz="2400" dirty="0"/>
              <a:t>Nothing, for we often have no control over the data and our model is driven by theory </a:t>
            </a:r>
          </a:p>
          <a:p>
            <a:r>
              <a:rPr lang="en-US" sz="2400" dirty="0"/>
              <a:t>Redefine the model by excluding variables may attenuate the problem, provided we do not omit relevant variables</a:t>
            </a:r>
          </a:p>
          <a:p>
            <a:r>
              <a:rPr lang="en-US" sz="2400" dirty="0"/>
              <a:t>Principal components analysis (this is something we will cover </a:t>
            </a:r>
            <a:r>
              <a:rPr lang="en-US" sz="2400" i="1" dirty="0"/>
              <a:t>later</a:t>
            </a:r>
            <a:r>
              <a:rPr lang="en-US" sz="2400" dirty="0"/>
              <a:t>)</a:t>
            </a:r>
          </a:p>
          <a:p>
            <a:endParaRPr lang="en-US" dirty="0"/>
          </a:p>
        </p:txBody>
      </p:sp>
    </p:spTree>
    <p:extLst>
      <p:ext uri="{BB962C8B-B14F-4D97-AF65-F5344CB8AC3E}">
        <p14:creationId xmlns:p14="http://schemas.microsoft.com/office/powerpoint/2010/main" val="3241616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8605-9EF8-2B75-59CF-A133DA60B119}"/>
              </a:ext>
            </a:extLst>
          </p:cNvPr>
          <p:cNvSpPr>
            <a:spLocks noGrp="1"/>
          </p:cNvSpPr>
          <p:nvPr>
            <p:ph type="title"/>
          </p:nvPr>
        </p:nvSpPr>
        <p:spPr>
          <a:xfrm>
            <a:off x="289264" y="358623"/>
            <a:ext cx="7474172" cy="891954"/>
          </a:xfrm>
        </p:spPr>
        <p:txBody>
          <a:bodyPr>
            <a:normAutofit/>
          </a:bodyPr>
          <a:lstStyle/>
          <a:p>
            <a:r>
              <a:rPr lang="en-US" dirty="0"/>
              <a:t>More diagnostics</a:t>
            </a:r>
          </a:p>
        </p:txBody>
      </p:sp>
      <p:sp>
        <p:nvSpPr>
          <p:cNvPr id="3" name="Content Placeholder 2">
            <a:extLst>
              <a:ext uri="{FF2B5EF4-FFF2-40B4-BE49-F238E27FC236}">
                <a16:creationId xmlns:a16="http://schemas.microsoft.com/office/drawing/2014/main" id="{FE1FD500-57BC-A9CA-1B76-2B9746D648DB}"/>
              </a:ext>
            </a:extLst>
          </p:cNvPr>
          <p:cNvSpPr>
            <a:spLocks noGrp="1"/>
          </p:cNvSpPr>
          <p:nvPr>
            <p:ph idx="1"/>
          </p:nvPr>
        </p:nvSpPr>
        <p:spPr>
          <a:xfrm>
            <a:off x="645459" y="1250578"/>
            <a:ext cx="10555941" cy="3617258"/>
          </a:xfrm>
        </p:spPr>
        <p:txBody>
          <a:bodyPr anchor="ctr">
            <a:normAutofit/>
          </a:bodyPr>
          <a:lstStyle/>
          <a:p>
            <a:r>
              <a:rPr lang="en-US" sz="2400" dirty="0"/>
              <a:t>An outlier is a data point whose response y does not follow the general trend of the rest of the data</a:t>
            </a:r>
          </a:p>
          <a:p>
            <a:pPr lvl="1"/>
            <a:r>
              <a:rPr lang="en-US" dirty="0"/>
              <a:t>It is defined as a point that is 1.5(Q3-Q1) = 1.5</a:t>
            </a:r>
            <a:r>
              <a:rPr lang="en-US" i="1" dirty="0"/>
              <a:t>IQR</a:t>
            </a:r>
            <a:endParaRPr lang="en-US" dirty="0"/>
          </a:p>
          <a:p>
            <a:r>
              <a:rPr lang="en-US" sz="2400" dirty="0"/>
              <a:t>A data point has high leverage if it has "extreme" predictor </a:t>
            </a:r>
            <a:r>
              <a:rPr lang="en-US" sz="2400" i="1" dirty="0"/>
              <a:t>X</a:t>
            </a:r>
            <a:r>
              <a:rPr lang="en-US" sz="2400" dirty="0"/>
              <a:t> values</a:t>
            </a:r>
          </a:p>
          <a:p>
            <a:pPr lvl="1"/>
            <a:r>
              <a:rPr lang="en-US" dirty="0"/>
              <a:t>With a single predictor, an extreme x value is simply one that is particularly high or low.</a:t>
            </a:r>
          </a:p>
          <a:p>
            <a:pPr lvl="1"/>
            <a:r>
              <a:rPr lang="en-US" dirty="0"/>
              <a:t>With multiple predictors, extreme </a:t>
            </a:r>
            <a:r>
              <a:rPr lang="en-US" i="1" dirty="0"/>
              <a:t>X</a:t>
            </a:r>
            <a:r>
              <a:rPr lang="en-US" dirty="0"/>
              <a:t> values may be particularly high or low for one or more predictors</a:t>
            </a:r>
          </a:p>
          <a:p>
            <a:pPr lvl="2"/>
            <a:r>
              <a:rPr lang="en-US" sz="2400" dirty="0"/>
              <a:t>Example: r = +.90 for </a:t>
            </a:r>
            <a:r>
              <a:rPr lang="en-US" sz="2400" i="1" dirty="0"/>
              <a:t>X</a:t>
            </a:r>
            <a:r>
              <a:rPr lang="en-US" sz="2400" baseline="-25000" dirty="0"/>
              <a:t>1</a:t>
            </a:r>
            <a:r>
              <a:rPr lang="en-US" sz="2400" dirty="0"/>
              <a:t>, </a:t>
            </a:r>
            <a:r>
              <a:rPr lang="en-US" sz="2400" i="1" dirty="0"/>
              <a:t>X</a:t>
            </a:r>
            <a:r>
              <a:rPr lang="en-US" sz="2400" baseline="-25000" dirty="0"/>
              <a:t>2</a:t>
            </a:r>
            <a:r>
              <a:rPr lang="en-US" sz="2400" dirty="0"/>
              <a:t> but a case has a high </a:t>
            </a:r>
            <a:r>
              <a:rPr lang="en-US" sz="2400" i="1" dirty="0"/>
              <a:t>X</a:t>
            </a:r>
            <a:r>
              <a:rPr lang="en-US" sz="2400" baseline="-25000" dirty="0"/>
              <a:t>1</a:t>
            </a:r>
            <a:r>
              <a:rPr lang="en-US" sz="2400" dirty="0"/>
              <a:t> and a low value on </a:t>
            </a:r>
            <a:r>
              <a:rPr lang="en-US" sz="2400" i="1" dirty="0"/>
              <a:t>X</a:t>
            </a:r>
            <a:r>
              <a:rPr lang="en-US" sz="2400" baseline="-25000" dirty="0"/>
              <a:t>2</a:t>
            </a:r>
            <a:endParaRPr lang="en-US" sz="2400" dirty="0"/>
          </a:p>
        </p:txBody>
      </p:sp>
    </p:spTree>
    <p:extLst>
      <p:ext uri="{BB962C8B-B14F-4D97-AF65-F5344CB8AC3E}">
        <p14:creationId xmlns:p14="http://schemas.microsoft.com/office/powerpoint/2010/main" val="115113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B662-E265-7FFB-164D-9F74BC202C2D}"/>
              </a:ext>
            </a:extLst>
          </p:cNvPr>
          <p:cNvSpPr>
            <a:spLocks noGrp="1"/>
          </p:cNvSpPr>
          <p:nvPr>
            <p:ph type="title"/>
          </p:nvPr>
        </p:nvSpPr>
        <p:spPr>
          <a:xfrm>
            <a:off x="648928" y="338328"/>
            <a:ext cx="3685032" cy="1608328"/>
          </a:xfrm>
        </p:spPr>
        <p:txBody>
          <a:bodyPr>
            <a:normAutofit/>
          </a:bodyPr>
          <a:lstStyle/>
          <a:p>
            <a:r>
              <a:rPr lang="en-US" sz="3600" dirty="0"/>
              <a:t>Outliers and unusual values</a:t>
            </a:r>
          </a:p>
        </p:txBody>
      </p:sp>
      <p:sp>
        <p:nvSpPr>
          <p:cNvPr id="3" name="Content Placeholder 2">
            <a:extLst>
              <a:ext uri="{FF2B5EF4-FFF2-40B4-BE49-F238E27FC236}">
                <a16:creationId xmlns:a16="http://schemas.microsoft.com/office/drawing/2014/main" id="{0276D3BF-1F84-1D00-09AB-96A030A7BEFE}"/>
              </a:ext>
            </a:extLst>
          </p:cNvPr>
          <p:cNvSpPr>
            <a:spLocks noGrp="1"/>
          </p:cNvSpPr>
          <p:nvPr>
            <p:ph idx="1"/>
          </p:nvPr>
        </p:nvSpPr>
        <p:spPr>
          <a:xfrm>
            <a:off x="4864100" y="338328"/>
            <a:ext cx="6675627" cy="1605083"/>
          </a:xfrm>
        </p:spPr>
        <p:txBody>
          <a:bodyPr anchor="ctr">
            <a:normAutofit/>
          </a:bodyPr>
          <a:lstStyle/>
          <a:p>
            <a:r>
              <a:rPr lang="en-US" sz="2000" dirty="0"/>
              <a:t>Does anything look unusual or different about plot A?</a:t>
            </a:r>
          </a:p>
          <a:p>
            <a:r>
              <a:rPr lang="en-US" sz="2000" dirty="0"/>
              <a:t>Does anything look unusual or different about plot B?</a:t>
            </a:r>
          </a:p>
          <a:p>
            <a:endParaRPr lang="en-US" sz="2000" dirty="0"/>
          </a:p>
        </p:txBody>
      </p:sp>
      <p:pic>
        <p:nvPicPr>
          <p:cNvPr id="5" name="Picture 4">
            <a:extLst>
              <a:ext uri="{FF2B5EF4-FFF2-40B4-BE49-F238E27FC236}">
                <a16:creationId xmlns:a16="http://schemas.microsoft.com/office/drawing/2014/main" id="{394F7127-56FC-B51B-B87E-FF888B882D04}"/>
              </a:ext>
            </a:extLst>
          </p:cNvPr>
          <p:cNvPicPr>
            <a:picLocks noChangeAspect="1"/>
          </p:cNvPicPr>
          <p:nvPr/>
        </p:nvPicPr>
        <p:blipFill>
          <a:blip r:embed="rId3"/>
          <a:stretch>
            <a:fillRect/>
          </a:stretch>
        </p:blipFill>
        <p:spPr>
          <a:xfrm>
            <a:off x="6388879" y="2958484"/>
            <a:ext cx="5345307" cy="3152039"/>
          </a:xfrm>
          <a:prstGeom prst="rect">
            <a:avLst/>
          </a:prstGeom>
        </p:spPr>
      </p:pic>
      <p:pic>
        <p:nvPicPr>
          <p:cNvPr id="7" name="Picture 6">
            <a:extLst>
              <a:ext uri="{FF2B5EF4-FFF2-40B4-BE49-F238E27FC236}">
                <a16:creationId xmlns:a16="http://schemas.microsoft.com/office/drawing/2014/main" id="{6AFFF61D-DA63-29EC-C022-2882EF15E430}"/>
              </a:ext>
            </a:extLst>
          </p:cNvPr>
          <p:cNvPicPr>
            <a:picLocks noChangeAspect="1"/>
          </p:cNvPicPr>
          <p:nvPr/>
        </p:nvPicPr>
        <p:blipFill>
          <a:blip r:embed="rId4"/>
          <a:stretch>
            <a:fillRect/>
          </a:stretch>
        </p:blipFill>
        <p:spPr>
          <a:xfrm>
            <a:off x="457814" y="3060645"/>
            <a:ext cx="4998809" cy="2947715"/>
          </a:xfrm>
          <a:prstGeom prst="rect">
            <a:avLst/>
          </a:prstGeom>
        </p:spPr>
      </p:pic>
      <p:sp>
        <p:nvSpPr>
          <p:cNvPr id="8" name="TextBox 7">
            <a:extLst>
              <a:ext uri="{FF2B5EF4-FFF2-40B4-BE49-F238E27FC236}">
                <a16:creationId xmlns:a16="http://schemas.microsoft.com/office/drawing/2014/main" id="{95673BFC-46D0-EC39-717A-9B9790B6EBBC}"/>
              </a:ext>
            </a:extLst>
          </p:cNvPr>
          <p:cNvSpPr txBox="1"/>
          <p:nvPr/>
        </p:nvSpPr>
        <p:spPr>
          <a:xfrm>
            <a:off x="532015" y="2643447"/>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9" name="TextBox 8">
            <a:extLst>
              <a:ext uri="{FF2B5EF4-FFF2-40B4-BE49-F238E27FC236}">
                <a16:creationId xmlns:a16="http://schemas.microsoft.com/office/drawing/2014/main" id="{0B854F41-D053-41A4-66D8-2413370999DE}"/>
              </a:ext>
            </a:extLst>
          </p:cNvPr>
          <p:cNvSpPr txBox="1"/>
          <p:nvPr/>
        </p:nvSpPr>
        <p:spPr>
          <a:xfrm>
            <a:off x="6503324" y="2595495"/>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Tree>
    <p:extLst>
      <p:ext uri="{BB962C8B-B14F-4D97-AF65-F5344CB8AC3E}">
        <p14:creationId xmlns:p14="http://schemas.microsoft.com/office/powerpoint/2010/main" val="348553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0B17-D22F-AE92-B753-B40558AB6BF9}"/>
              </a:ext>
            </a:extLst>
          </p:cNvPr>
          <p:cNvSpPr>
            <a:spLocks noGrp="1"/>
          </p:cNvSpPr>
          <p:nvPr>
            <p:ph type="title"/>
          </p:nvPr>
        </p:nvSpPr>
        <p:spPr>
          <a:xfrm>
            <a:off x="648928" y="338328"/>
            <a:ext cx="3685032" cy="1608328"/>
          </a:xfrm>
        </p:spPr>
        <p:txBody>
          <a:bodyPr>
            <a:normAutofit/>
          </a:bodyPr>
          <a:lstStyle/>
          <a:p>
            <a:r>
              <a:rPr lang="en-US" sz="3600" dirty="0"/>
              <a:t>Regression output</a:t>
            </a:r>
          </a:p>
        </p:txBody>
      </p:sp>
      <p:sp>
        <p:nvSpPr>
          <p:cNvPr id="3" name="Content Placeholder 2">
            <a:extLst>
              <a:ext uri="{FF2B5EF4-FFF2-40B4-BE49-F238E27FC236}">
                <a16:creationId xmlns:a16="http://schemas.microsoft.com/office/drawing/2014/main" id="{37C28D47-B120-F0F3-8569-D6331F6C12F1}"/>
              </a:ext>
            </a:extLst>
          </p:cNvPr>
          <p:cNvSpPr>
            <a:spLocks noGrp="1"/>
          </p:cNvSpPr>
          <p:nvPr>
            <p:ph idx="1"/>
          </p:nvPr>
        </p:nvSpPr>
        <p:spPr>
          <a:xfrm>
            <a:off x="4864100" y="338328"/>
            <a:ext cx="6675627" cy="1605083"/>
          </a:xfrm>
        </p:spPr>
        <p:txBody>
          <a:bodyPr anchor="ctr">
            <a:normAutofit/>
          </a:bodyPr>
          <a:lstStyle/>
          <a:p>
            <a:r>
              <a:rPr lang="en-US" sz="2000" dirty="0"/>
              <a:t>Compare the two regressions, any differences?</a:t>
            </a:r>
          </a:p>
        </p:txBody>
      </p:sp>
      <p:pic>
        <p:nvPicPr>
          <p:cNvPr id="5" name="Picture 4" descr="Table&#10;&#10;Description automatically generated with medium confidence">
            <a:extLst>
              <a:ext uri="{FF2B5EF4-FFF2-40B4-BE49-F238E27FC236}">
                <a16:creationId xmlns:a16="http://schemas.microsoft.com/office/drawing/2014/main" id="{F419095A-2D18-6F8E-A3F7-F31C374A3562}"/>
              </a:ext>
            </a:extLst>
          </p:cNvPr>
          <p:cNvPicPr>
            <a:picLocks noChangeAspect="1"/>
          </p:cNvPicPr>
          <p:nvPr/>
        </p:nvPicPr>
        <p:blipFill>
          <a:blip r:embed="rId3"/>
          <a:stretch>
            <a:fillRect/>
          </a:stretch>
        </p:blipFill>
        <p:spPr>
          <a:xfrm>
            <a:off x="1278999" y="2742397"/>
            <a:ext cx="3698697" cy="3291840"/>
          </a:xfrm>
          <a:prstGeom prst="rect">
            <a:avLst/>
          </a:prstGeom>
        </p:spPr>
      </p:pic>
      <p:pic>
        <p:nvPicPr>
          <p:cNvPr id="7" name="Picture 6" descr="Timeline&#10;&#10;Description automatically generated with medium confidence">
            <a:extLst>
              <a:ext uri="{FF2B5EF4-FFF2-40B4-BE49-F238E27FC236}">
                <a16:creationId xmlns:a16="http://schemas.microsoft.com/office/drawing/2014/main" id="{C9C8FCA0-10D4-B4B2-6541-F0EAE0F46580}"/>
              </a:ext>
            </a:extLst>
          </p:cNvPr>
          <p:cNvPicPr>
            <a:picLocks noChangeAspect="1"/>
          </p:cNvPicPr>
          <p:nvPr/>
        </p:nvPicPr>
        <p:blipFill>
          <a:blip r:embed="rId4"/>
          <a:stretch>
            <a:fillRect/>
          </a:stretch>
        </p:blipFill>
        <p:spPr>
          <a:xfrm>
            <a:off x="7104224" y="2742397"/>
            <a:ext cx="3918856" cy="3291840"/>
          </a:xfrm>
          <a:prstGeom prst="rect">
            <a:avLst/>
          </a:prstGeom>
        </p:spPr>
      </p:pic>
      <p:sp>
        <p:nvSpPr>
          <p:cNvPr id="4" name="TextBox 3">
            <a:extLst>
              <a:ext uri="{FF2B5EF4-FFF2-40B4-BE49-F238E27FC236}">
                <a16:creationId xmlns:a16="http://schemas.microsoft.com/office/drawing/2014/main" id="{7C7F41A8-F87E-27DB-89F9-3F3D7D6A2936}"/>
              </a:ext>
            </a:extLst>
          </p:cNvPr>
          <p:cNvSpPr txBox="1"/>
          <p:nvPr/>
        </p:nvSpPr>
        <p:spPr>
          <a:xfrm>
            <a:off x="532015" y="2643447"/>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6" name="TextBox 5">
            <a:extLst>
              <a:ext uri="{FF2B5EF4-FFF2-40B4-BE49-F238E27FC236}">
                <a16:creationId xmlns:a16="http://schemas.microsoft.com/office/drawing/2014/main" id="{98CD7830-B51D-97D9-3D5B-5AEB8F36A3B3}"/>
              </a:ext>
            </a:extLst>
          </p:cNvPr>
          <p:cNvSpPr txBox="1"/>
          <p:nvPr/>
        </p:nvSpPr>
        <p:spPr>
          <a:xfrm>
            <a:off x="6503324" y="2595495"/>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8" name="Rectangle 7">
            <a:extLst>
              <a:ext uri="{FF2B5EF4-FFF2-40B4-BE49-F238E27FC236}">
                <a16:creationId xmlns:a16="http://schemas.microsoft.com/office/drawing/2014/main" id="{1D76D646-6E87-3180-78B3-2801708BA6DC}"/>
              </a:ext>
            </a:extLst>
          </p:cNvPr>
          <p:cNvSpPr/>
          <p:nvPr/>
        </p:nvSpPr>
        <p:spPr>
          <a:xfrm>
            <a:off x="2117912" y="3166782"/>
            <a:ext cx="510988" cy="262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D841E87-F9E0-D0A9-7EFE-D4AEBC7106E4}"/>
              </a:ext>
            </a:extLst>
          </p:cNvPr>
          <p:cNvSpPr/>
          <p:nvPr/>
        </p:nvSpPr>
        <p:spPr>
          <a:xfrm>
            <a:off x="7946419" y="3166782"/>
            <a:ext cx="510988" cy="262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C897CE24-2B32-96DC-B7BE-50168EABEFC8}"/>
              </a:ext>
            </a:extLst>
          </p:cNvPr>
          <p:cNvSpPr/>
          <p:nvPr/>
        </p:nvSpPr>
        <p:spPr>
          <a:xfrm>
            <a:off x="2821641" y="5708275"/>
            <a:ext cx="510988" cy="105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7A6E8B1-0925-3A8A-F6D9-76785D7A449A}"/>
              </a:ext>
            </a:extLst>
          </p:cNvPr>
          <p:cNvSpPr/>
          <p:nvPr/>
        </p:nvSpPr>
        <p:spPr>
          <a:xfrm>
            <a:off x="8806039" y="5703791"/>
            <a:ext cx="510988" cy="105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30E0CAC-A6F6-5EEF-A4F9-1AF106246599}"/>
              </a:ext>
            </a:extLst>
          </p:cNvPr>
          <p:cNvSpPr txBox="1"/>
          <p:nvPr/>
        </p:nvSpPr>
        <p:spPr>
          <a:xfrm>
            <a:off x="8806039" y="5950324"/>
            <a:ext cx="210826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Why is the standard error bigger?</a:t>
            </a:r>
          </a:p>
        </p:txBody>
      </p:sp>
      <p:sp>
        <p:nvSpPr>
          <p:cNvPr id="13" name="Rectangle 12">
            <a:extLst>
              <a:ext uri="{FF2B5EF4-FFF2-40B4-BE49-F238E27FC236}">
                <a16:creationId xmlns:a16="http://schemas.microsoft.com/office/drawing/2014/main" id="{47E078E0-CD6C-F075-4914-F556C31E47B0}"/>
              </a:ext>
            </a:extLst>
          </p:cNvPr>
          <p:cNvSpPr/>
          <p:nvPr/>
        </p:nvSpPr>
        <p:spPr>
          <a:xfrm>
            <a:off x="4353112" y="5703791"/>
            <a:ext cx="510988" cy="105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A324A90-44FE-AF68-8556-DE6B4D5439C9}"/>
              </a:ext>
            </a:extLst>
          </p:cNvPr>
          <p:cNvSpPr/>
          <p:nvPr/>
        </p:nvSpPr>
        <p:spPr>
          <a:xfrm>
            <a:off x="10275794" y="5701553"/>
            <a:ext cx="510988" cy="105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03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animBg="1"/>
      <p:bldP spid="1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AA23-0AEA-35A2-DA19-367C73E86699}"/>
              </a:ext>
            </a:extLst>
          </p:cNvPr>
          <p:cNvSpPr>
            <a:spLocks noGrp="1"/>
          </p:cNvSpPr>
          <p:nvPr>
            <p:ph type="title"/>
          </p:nvPr>
        </p:nvSpPr>
        <p:spPr>
          <a:xfrm>
            <a:off x="648928" y="338328"/>
            <a:ext cx="3685032" cy="1608328"/>
          </a:xfrm>
        </p:spPr>
        <p:txBody>
          <a:bodyPr>
            <a:normAutofit/>
          </a:bodyPr>
          <a:lstStyle/>
          <a:p>
            <a:r>
              <a:rPr lang="en-US" sz="3600" dirty="0"/>
              <a:t>Compare &amp; Intuit</a:t>
            </a:r>
          </a:p>
        </p:txBody>
      </p:sp>
      <p:sp>
        <p:nvSpPr>
          <p:cNvPr id="11" name="Content Placeholder 10">
            <a:extLst>
              <a:ext uri="{FF2B5EF4-FFF2-40B4-BE49-F238E27FC236}">
                <a16:creationId xmlns:a16="http://schemas.microsoft.com/office/drawing/2014/main" id="{6926FE88-4F6D-8352-7A8D-660B65760221}"/>
              </a:ext>
            </a:extLst>
          </p:cNvPr>
          <p:cNvSpPr>
            <a:spLocks noGrp="1"/>
          </p:cNvSpPr>
          <p:nvPr>
            <p:ph idx="1"/>
          </p:nvPr>
        </p:nvSpPr>
        <p:spPr>
          <a:xfrm>
            <a:off x="4864100" y="338328"/>
            <a:ext cx="6675627" cy="1605083"/>
          </a:xfrm>
        </p:spPr>
        <p:txBody>
          <a:bodyPr anchor="ctr">
            <a:normAutofit/>
          </a:bodyPr>
          <a:lstStyle/>
          <a:p>
            <a:r>
              <a:rPr lang="en-US" sz="2000" dirty="0"/>
              <a:t>Lines are fairly similar BUT</a:t>
            </a:r>
          </a:p>
          <a:p>
            <a:pPr lvl="1"/>
            <a:r>
              <a:rPr lang="en-US" sz="1600" dirty="0"/>
              <a:t>More error &amp; less confidence </a:t>
            </a:r>
            <a:r>
              <a:rPr lang="en-US" sz="1600" dirty="0">
                <a:sym typeface="Wingdings" panose="05000000000000000000" pitchFamily="2" charset="2"/>
              </a:rPr>
              <a:t> smaller t-value, bigger standard errors, wider confidence interval</a:t>
            </a:r>
            <a:endParaRPr lang="en-US" sz="1600" dirty="0"/>
          </a:p>
        </p:txBody>
      </p:sp>
      <p:pic>
        <p:nvPicPr>
          <p:cNvPr id="5" name="Content Placeholder 4">
            <a:extLst>
              <a:ext uri="{FF2B5EF4-FFF2-40B4-BE49-F238E27FC236}">
                <a16:creationId xmlns:a16="http://schemas.microsoft.com/office/drawing/2014/main" id="{AB7B40FC-E87D-159E-BBC4-B045C630203E}"/>
              </a:ext>
            </a:extLst>
          </p:cNvPr>
          <p:cNvPicPr>
            <a:picLocks noChangeAspect="1"/>
          </p:cNvPicPr>
          <p:nvPr/>
        </p:nvPicPr>
        <p:blipFill>
          <a:blip r:embed="rId2"/>
          <a:stretch>
            <a:fillRect/>
          </a:stretch>
        </p:blipFill>
        <p:spPr>
          <a:xfrm>
            <a:off x="321564" y="2995703"/>
            <a:ext cx="4974336" cy="2934858"/>
          </a:xfrm>
          <a:prstGeom prst="rect">
            <a:avLst/>
          </a:prstGeom>
        </p:spPr>
      </p:pic>
      <p:pic>
        <p:nvPicPr>
          <p:cNvPr id="7" name="Picture 6">
            <a:extLst>
              <a:ext uri="{FF2B5EF4-FFF2-40B4-BE49-F238E27FC236}">
                <a16:creationId xmlns:a16="http://schemas.microsoft.com/office/drawing/2014/main" id="{3DDD0FE0-9789-CA23-BE19-BBD6F2589F8E}"/>
              </a:ext>
            </a:extLst>
          </p:cNvPr>
          <p:cNvPicPr>
            <a:picLocks noChangeAspect="1"/>
          </p:cNvPicPr>
          <p:nvPr/>
        </p:nvPicPr>
        <p:blipFill>
          <a:blip r:embed="rId3"/>
          <a:stretch>
            <a:fillRect/>
          </a:stretch>
        </p:blipFill>
        <p:spPr>
          <a:xfrm>
            <a:off x="6485026" y="2920888"/>
            <a:ext cx="4974336" cy="2934858"/>
          </a:xfrm>
          <a:prstGeom prst="rect">
            <a:avLst/>
          </a:prstGeom>
        </p:spPr>
      </p:pic>
      <p:pic>
        <p:nvPicPr>
          <p:cNvPr id="4" name="Picture 3">
            <a:extLst>
              <a:ext uri="{FF2B5EF4-FFF2-40B4-BE49-F238E27FC236}">
                <a16:creationId xmlns:a16="http://schemas.microsoft.com/office/drawing/2014/main" id="{032C2F39-23B1-855E-4E87-70BE4FEB7086}"/>
              </a:ext>
            </a:extLst>
          </p:cNvPr>
          <p:cNvPicPr>
            <a:picLocks noChangeAspect="1"/>
          </p:cNvPicPr>
          <p:nvPr/>
        </p:nvPicPr>
        <p:blipFill>
          <a:blip r:embed="rId4"/>
          <a:stretch>
            <a:fillRect/>
          </a:stretch>
        </p:blipFill>
        <p:spPr>
          <a:xfrm>
            <a:off x="7213464" y="2447802"/>
            <a:ext cx="3517460" cy="738472"/>
          </a:xfrm>
          <a:prstGeom prst="rect">
            <a:avLst/>
          </a:prstGeom>
        </p:spPr>
      </p:pic>
      <p:pic>
        <p:nvPicPr>
          <p:cNvPr id="8" name="Picture 7">
            <a:extLst>
              <a:ext uri="{FF2B5EF4-FFF2-40B4-BE49-F238E27FC236}">
                <a16:creationId xmlns:a16="http://schemas.microsoft.com/office/drawing/2014/main" id="{76E99BEA-B5FE-EEF4-3029-4A4F09852747}"/>
              </a:ext>
            </a:extLst>
          </p:cNvPr>
          <p:cNvPicPr>
            <a:picLocks noChangeAspect="1"/>
          </p:cNvPicPr>
          <p:nvPr/>
        </p:nvPicPr>
        <p:blipFill>
          <a:blip r:embed="rId5"/>
          <a:stretch>
            <a:fillRect/>
          </a:stretch>
        </p:blipFill>
        <p:spPr>
          <a:xfrm>
            <a:off x="1197813" y="2572789"/>
            <a:ext cx="3448050" cy="723900"/>
          </a:xfrm>
          <a:prstGeom prst="rect">
            <a:avLst/>
          </a:prstGeom>
        </p:spPr>
      </p:pic>
    </p:spTree>
    <p:extLst>
      <p:ext uri="{BB962C8B-B14F-4D97-AF65-F5344CB8AC3E}">
        <p14:creationId xmlns:p14="http://schemas.microsoft.com/office/powerpoint/2010/main" val="4152409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0864-73D8-758F-F259-C9AA328901C8}"/>
              </a:ext>
            </a:extLst>
          </p:cNvPr>
          <p:cNvSpPr>
            <a:spLocks noGrp="1"/>
          </p:cNvSpPr>
          <p:nvPr>
            <p:ph type="title"/>
          </p:nvPr>
        </p:nvSpPr>
        <p:spPr>
          <a:xfrm>
            <a:off x="841248" y="510047"/>
            <a:ext cx="3300984" cy="1645920"/>
          </a:xfrm>
        </p:spPr>
        <p:txBody>
          <a:bodyPr>
            <a:normAutofit/>
          </a:bodyPr>
          <a:lstStyle/>
          <a:p>
            <a:r>
              <a:rPr lang="en-US" sz="2800" dirty="0"/>
              <a:t> </a:t>
            </a:r>
          </a:p>
        </p:txBody>
      </p:sp>
      <p:sp>
        <p:nvSpPr>
          <p:cNvPr id="3" name="Content Placeholder 2">
            <a:extLst>
              <a:ext uri="{FF2B5EF4-FFF2-40B4-BE49-F238E27FC236}">
                <a16:creationId xmlns:a16="http://schemas.microsoft.com/office/drawing/2014/main" id="{9716B2F4-9D48-7995-8ACB-AC7D10DCA26E}"/>
              </a:ext>
            </a:extLst>
          </p:cNvPr>
          <p:cNvSpPr>
            <a:spLocks noGrp="1"/>
          </p:cNvSpPr>
          <p:nvPr>
            <p:ph idx="1"/>
          </p:nvPr>
        </p:nvSpPr>
        <p:spPr>
          <a:xfrm>
            <a:off x="4581144" y="510047"/>
            <a:ext cx="6858000" cy="1645920"/>
          </a:xfrm>
        </p:spPr>
        <p:txBody>
          <a:bodyPr anchor="ctr">
            <a:normAutofit/>
          </a:bodyPr>
          <a:lstStyle/>
          <a:p>
            <a:endParaRPr lang="en-US" sz="1800"/>
          </a:p>
        </p:txBody>
      </p:sp>
      <p:pic>
        <p:nvPicPr>
          <p:cNvPr id="6" name="Picture 5">
            <a:extLst>
              <a:ext uri="{FF2B5EF4-FFF2-40B4-BE49-F238E27FC236}">
                <a16:creationId xmlns:a16="http://schemas.microsoft.com/office/drawing/2014/main" id="{422449E8-E316-6213-F4F9-91CF9311DF89}"/>
              </a:ext>
            </a:extLst>
          </p:cNvPr>
          <p:cNvPicPr>
            <a:picLocks noChangeAspect="1"/>
          </p:cNvPicPr>
          <p:nvPr/>
        </p:nvPicPr>
        <p:blipFill>
          <a:blip r:embed="rId3"/>
          <a:stretch>
            <a:fillRect/>
          </a:stretch>
        </p:blipFill>
        <p:spPr>
          <a:xfrm>
            <a:off x="557784" y="2898247"/>
            <a:ext cx="3584448" cy="3055741"/>
          </a:xfrm>
          <a:prstGeom prst="rect">
            <a:avLst/>
          </a:prstGeom>
        </p:spPr>
      </p:pic>
      <p:pic>
        <p:nvPicPr>
          <p:cNvPr id="8" name="Picture 7">
            <a:extLst>
              <a:ext uri="{FF2B5EF4-FFF2-40B4-BE49-F238E27FC236}">
                <a16:creationId xmlns:a16="http://schemas.microsoft.com/office/drawing/2014/main" id="{AD165FF7-C4B7-3C48-AA09-082DA26CEF9A}"/>
              </a:ext>
            </a:extLst>
          </p:cNvPr>
          <p:cNvPicPr>
            <a:picLocks noChangeAspect="1"/>
          </p:cNvPicPr>
          <p:nvPr/>
        </p:nvPicPr>
        <p:blipFill>
          <a:blip r:embed="rId4"/>
          <a:stretch>
            <a:fillRect/>
          </a:stretch>
        </p:blipFill>
        <p:spPr>
          <a:xfrm>
            <a:off x="4347599" y="3368706"/>
            <a:ext cx="3584448" cy="2114824"/>
          </a:xfrm>
          <a:prstGeom prst="rect">
            <a:avLst/>
          </a:prstGeom>
        </p:spPr>
      </p:pic>
      <p:pic>
        <p:nvPicPr>
          <p:cNvPr id="4" name="Content Placeholder 4">
            <a:extLst>
              <a:ext uri="{FF2B5EF4-FFF2-40B4-BE49-F238E27FC236}">
                <a16:creationId xmlns:a16="http://schemas.microsoft.com/office/drawing/2014/main" id="{71206965-DDD9-EF2D-AAD6-6740CA012F05}"/>
              </a:ext>
            </a:extLst>
          </p:cNvPr>
          <p:cNvPicPr>
            <a:picLocks noChangeAspect="1"/>
          </p:cNvPicPr>
          <p:nvPr/>
        </p:nvPicPr>
        <p:blipFill>
          <a:blip r:embed="rId5"/>
          <a:stretch>
            <a:fillRect/>
          </a:stretch>
        </p:blipFill>
        <p:spPr>
          <a:xfrm>
            <a:off x="8137415" y="3368706"/>
            <a:ext cx="3584448" cy="2114824"/>
          </a:xfrm>
          <a:prstGeom prst="rect">
            <a:avLst/>
          </a:prstGeom>
        </p:spPr>
      </p:pic>
    </p:spTree>
    <p:extLst>
      <p:ext uri="{BB962C8B-B14F-4D97-AF65-F5344CB8AC3E}">
        <p14:creationId xmlns:p14="http://schemas.microsoft.com/office/powerpoint/2010/main" val="22306351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33B3-5F14-E6A3-8FB3-AA2DD2A31E44}"/>
              </a:ext>
            </a:extLst>
          </p:cNvPr>
          <p:cNvSpPr>
            <a:spLocks noGrp="1"/>
          </p:cNvSpPr>
          <p:nvPr>
            <p:ph type="title"/>
          </p:nvPr>
        </p:nvSpPr>
        <p:spPr>
          <a:xfrm>
            <a:off x="648928" y="338328"/>
            <a:ext cx="3685032" cy="1608328"/>
          </a:xfrm>
        </p:spPr>
        <p:txBody>
          <a:bodyPr>
            <a:normAutofit/>
          </a:bodyPr>
          <a:lstStyle/>
          <a:p>
            <a:r>
              <a:rPr lang="en-US" sz="3600" dirty="0"/>
              <a:t>Unusual values and influential points</a:t>
            </a:r>
          </a:p>
        </p:txBody>
      </p:sp>
      <p:sp>
        <p:nvSpPr>
          <p:cNvPr id="3" name="Content Placeholder 2">
            <a:extLst>
              <a:ext uri="{FF2B5EF4-FFF2-40B4-BE49-F238E27FC236}">
                <a16:creationId xmlns:a16="http://schemas.microsoft.com/office/drawing/2014/main" id="{1503D36D-570E-2AC3-0E3E-2CC6AA06EB7F}"/>
              </a:ext>
            </a:extLst>
          </p:cNvPr>
          <p:cNvSpPr>
            <a:spLocks noGrp="1"/>
          </p:cNvSpPr>
          <p:nvPr>
            <p:ph idx="1"/>
          </p:nvPr>
        </p:nvSpPr>
        <p:spPr>
          <a:xfrm>
            <a:off x="4864100" y="338328"/>
            <a:ext cx="6675627" cy="1605083"/>
          </a:xfrm>
        </p:spPr>
        <p:txBody>
          <a:bodyPr anchor="ctr">
            <a:normAutofit/>
          </a:bodyPr>
          <a:lstStyle/>
          <a:p>
            <a:r>
              <a:rPr lang="en-US" sz="2000" dirty="0"/>
              <a:t>Does anything look unusual or different about plot A?</a:t>
            </a:r>
          </a:p>
          <a:p>
            <a:r>
              <a:rPr lang="en-US" sz="2000" dirty="0"/>
              <a:t>Does anything look unusual or different about plot B?</a:t>
            </a:r>
          </a:p>
          <a:p>
            <a:endParaRPr lang="en-US" sz="2000" dirty="0"/>
          </a:p>
        </p:txBody>
      </p:sp>
      <p:pic>
        <p:nvPicPr>
          <p:cNvPr id="9" name="Picture 8">
            <a:extLst>
              <a:ext uri="{FF2B5EF4-FFF2-40B4-BE49-F238E27FC236}">
                <a16:creationId xmlns:a16="http://schemas.microsoft.com/office/drawing/2014/main" id="{2F5489E5-F60B-C7A6-D457-E7A6A5D181E5}"/>
              </a:ext>
            </a:extLst>
          </p:cNvPr>
          <p:cNvPicPr>
            <a:picLocks noChangeAspect="1"/>
          </p:cNvPicPr>
          <p:nvPr/>
        </p:nvPicPr>
        <p:blipFill>
          <a:blip r:embed="rId2"/>
          <a:stretch>
            <a:fillRect/>
          </a:stretch>
        </p:blipFill>
        <p:spPr>
          <a:xfrm>
            <a:off x="6576484" y="2920888"/>
            <a:ext cx="4974336" cy="2934858"/>
          </a:xfrm>
          <a:prstGeom prst="rect">
            <a:avLst/>
          </a:prstGeom>
        </p:spPr>
      </p:pic>
      <p:sp>
        <p:nvSpPr>
          <p:cNvPr id="11" name="TextBox 10">
            <a:extLst>
              <a:ext uri="{FF2B5EF4-FFF2-40B4-BE49-F238E27FC236}">
                <a16:creationId xmlns:a16="http://schemas.microsoft.com/office/drawing/2014/main" id="{A1ABF79F-DDA4-24AE-0BB9-5CCBA2782F4A}"/>
              </a:ext>
            </a:extLst>
          </p:cNvPr>
          <p:cNvSpPr txBox="1"/>
          <p:nvPr/>
        </p:nvSpPr>
        <p:spPr>
          <a:xfrm>
            <a:off x="6503324" y="2595495"/>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pic>
        <p:nvPicPr>
          <p:cNvPr id="6" name="Picture 5">
            <a:extLst>
              <a:ext uri="{FF2B5EF4-FFF2-40B4-BE49-F238E27FC236}">
                <a16:creationId xmlns:a16="http://schemas.microsoft.com/office/drawing/2014/main" id="{FC4D3C08-3ED0-90F0-9662-CC1AAD699D43}"/>
              </a:ext>
            </a:extLst>
          </p:cNvPr>
          <p:cNvPicPr>
            <a:picLocks noChangeAspect="1"/>
          </p:cNvPicPr>
          <p:nvPr/>
        </p:nvPicPr>
        <p:blipFill>
          <a:blip r:embed="rId3"/>
          <a:stretch>
            <a:fillRect/>
          </a:stretch>
        </p:blipFill>
        <p:spPr>
          <a:xfrm>
            <a:off x="648928" y="3332246"/>
            <a:ext cx="4026720" cy="1056071"/>
          </a:xfrm>
          <a:prstGeom prst="rect">
            <a:avLst/>
          </a:prstGeom>
        </p:spPr>
      </p:pic>
      <p:pic>
        <p:nvPicPr>
          <p:cNvPr id="8" name="Picture 7">
            <a:extLst>
              <a:ext uri="{FF2B5EF4-FFF2-40B4-BE49-F238E27FC236}">
                <a16:creationId xmlns:a16="http://schemas.microsoft.com/office/drawing/2014/main" id="{6AA27671-EC1E-DE49-B3F1-E7FB7917F92C}"/>
              </a:ext>
            </a:extLst>
          </p:cNvPr>
          <p:cNvPicPr>
            <a:picLocks noChangeAspect="1"/>
          </p:cNvPicPr>
          <p:nvPr/>
        </p:nvPicPr>
        <p:blipFill>
          <a:blip r:embed="rId4"/>
          <a:stretch>
            <a:fillRect/>
          </a:stretch>
        </p:blipFill>
        <p:spPr>
          <a:xfrm>
            <a:off x="382076" y="4608325"/>
            <a:ext cx="5399368" cy="1133569"/>
          </a:xfrm>
          <a:prstGeom prst="rect">
            <a:avLst/>
          </a:prstGeom>
        </p:spPr>
      </p:pic>
    </p:spTree>
    <p:extLst>
      <p:ext uri="{BB962C8B-B14F-4D97-AF65-F5344CB8AC3E}">
        <p14:creationId xmlns:p14="http://schemas.microsoft.com/office/powerpoint/2010/main" val="110776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8F37-C537-FCB0-C6AF-5C3EFADA6568}"/>
              </a:ext>
            </a:extLst>
          </p:cNvPr>
          <p:cNvSpPr>
            <a:spLocks noGrp="1"/>
          </p:cNvSpPr>
          <p:nvPr>
            <p:ph type="title"/>
          </p:nvPr>
        </p:nvSpPr>
        <p:spPr>
          <a:xfrm>
            <a:off x="572493" y="238539"/>
            <a:ext cx="11018520" cy="1434415"/>
          </a:xfrm>
        </p:spPr>
        <p:txBody>
          <a:bodyPr anchor="b">
            <a:normAutofit/>
          </a:bodyPr>
          <a:lstStyle/>
          <a:p>
            <a:r>
              <a:rPr lang="en-US" sz="4600"/>
              <a:t>Identifying data points whose x values are extreme</a:t>
            </a:r>
          </a:p>
        </p:txBody>
      </p:sp>
      <p:sp>
        <p:nvSpPr>
          <p:cNvPr id="3" name="Content Placeholder 2">
            <a:extLst>
              <a:ext uri="{FF2B5EF4-FFF2-40B4-BE49-F238E27FC236}">
                <a16:creationId xmlns:a16="http://schemas.microsoft.com/office/drawing/2014/main" id="{F81EB745-44D8-10EF-35FD-45CA9F32E00E}"/>
              </a:ext>
            </a:extLst>
          </p:cNvPr>
          <p:cNvSpPr>
            <a:spLocks noGrp="1"/>
          </p:cNvSpPr>
          <p:nvPr>
            <p:ph idx="1"/>
          </p:nvPr>
        </p:nvSpPr>
        <p:spPr>
          <a:xfrm>
            <a:off x="572492" y="2071316"/>
            <a:ext cx="11018519" cy="4119172"/>
          </a:xfrm>
        </p:spPr>
        <p:txBody>
          <a:bodyPr anchor="t">
            <a:normAutofit/>
          </a:bodyPr>
          <a:lstStyle/>
          <a:p>
            <a:r>
              <a:rPr lang="en-US" sz="2200" dirty="0"/>
              <a:t>The leverage depends only on the predictor values</a:t>
            </a:r>
          </a:p>
          <a:p>
            <a:pPr lvl="1"/>
            <a:r>
              <a:rPr lang="en-US" sz="2200" dirty="0"/>
              <a:t>The leverage suggests only that a data point </a:t>
            </a:r>
            <a:r>
              <a:rPr lang="en-US" sz="2200" u="sng" dirty="0"/>
              <a:t>potentially</a:t>
            </a:r>
            <a:r>
              <a:rPr lang="en-US" sz="2200" dirty="0"/>
              <a:t> exerts a strong influence on the regression analysis</a:t>
            </a:r>
          </a:p>
          <a:p>
            <a:pPr lvl="1"/>
            <a:r>
              <a:rPr lang="en-US" sz="2200" dirty="0"/>
              <a:t>Whether it is influential or not in actuality depends on the observed value of the response </a:t>
            </a:r>
            <a:r>
              <a:rPr lang="en-US" sz="2200" i="1" dirty="0"/>
              <a:t>Y</a:t>
            </a:r>
            <a:r>
              <a:rPr lang="en-US" sz="2200" baseline="-25000" dirty="0"/>
              <a:t>i</a:t>
            </a:r>
          </a:p>
          <a:p>
            <a:r>
              <a:rPr lang="en-US" sz="2200" dirty="0"/>
              <a:t>How to determine when leverage is large and worrisome?</a:t>
            </a:r>
          </a:p>
          <a:p>
            <a:pPr lvl="1"/>
            <a:r>
              <a:rPr lang="en-US" sz="2200" dirty="0"/>
              <a:t> Any observation whose leverage value, denoted </a:t>
            </a:r>
            <a:r>
              <a:rPr lang="en-US" sz="2200" i="1" dirty="0" err="1"/>
              <a:t>h</a:t>
            </a:r>
            <a:r>
              <a:rPr lang="en-US" sz="2200" baseline="-25000" dirty="0" err="1"/>
              <a:t>ii</a:t>
            </a:r>
            <a:r>
              <a:rPr lang="en-US" sz="2200" dirty="0"/>
              <a:t>, is &gt; 3 times larger than the mean leverage value</a:t>
            </a:r>
          </a:p>
          <a:p>
            <a:endParaRPr lang="en-US" sz="2200" dirty="0"/>
          </a:p>
        </p:txBody>
      </p:sp>
    </p:spTree>
    <p:extLst>
      <p:ext uri="{BB962C8B-B14F-4D97-AF65-F5344CB8AC3E}">
        <p14:creationId xmlns:p14="http://schemas.microsoft.com/office/powerpoint/2010/main" val="27261296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9B61-4429-7A1C-5E9C-57D8A1E18F1D}"/>
              </a:ext>
            </a:extLst>
          </p:cNvPr>
          <p:cNvSpPr>
            <a:spLocks noGrp="1"/>
          </p:cNvSpPr>
          <p:nvPr>
            <p:ph type="title"/>
          </p:nvPr>
        </p:nvSpPr>
        <p:spPr/>
        <p:txBody>
          <a:bodyPr/>
          <a:lstStyle/>
          <a:p>
            <a:r>
              <a:rPr lang="en-US" dirty="0"/>
              <a:t>Leverage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A1CC014-E87C-CA80-A76D-7AFBA518FE8F}"/>
                  </a:ext>
                </a:extLst>
              </p:cNvPr>
              <p:cNvSpPr txBox="1"/>
              <p:nvPr/>
            </p:nvSpPr>
            <p:spPr>
              <a:xfrm>
                <a:off x="2963065" y="1781652"/>
                <a:ext cx="1531508" cy="75623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𝑖𝑖</m:t>
                                  </m:r>
                                </m:sub>
                              </m:sSub>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e>
                      </m:nary>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4" name="TextBox 3">
                <a:extLst>
                  <a:ext uri="{FF2B5EF4-FFF2-40B4-BE49-F238E27FC236}">
                    <a16:creationId xmlns:a16="http://schemas.microsoft.com/office/drawing/2014/main" id="{9A1CC014-E87C-CA80-A76D-7AFBA518FE8F}"/>
                  </a:ext>
                </a:extLst>
              </p:cNvPr>
              <p:cNvSpPr txBox="1">
                <a:spLocks noRot="1" noChangeAspect="1" noMove="1" noResize="1" noEditPoints="1" noAdjustHandles="1" noChangeArrowheads="1" noChangeShapeType="1" noTextEdit="1"/>
              </p:cNvSpPr>
              <p:nvPr/>
            </p:nvSpPr>
            <p:spPr>
              <a:xfrm>
                <a:off x="2963065" y="1781652"/>
                <a:ext cx="1531508" cy="75623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0812935-19B1-0EAD-6DD7-B8CC0B2999DB}"/>
                  </a:ext>
                </a:extLst>
              </p:cNvPr>
              <p:cNvSpPr txBox="1"/>
              <p:nvPr/>
            </p:nvSpPr>
            <p:spPr>
              <a:xfrm>
                <a:off x="3015907" y="3791985"/>
                <a:ext cx="1146531" cy="47436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𝑖𝑖</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&gt;3</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5" name="TextBox 4">
                <a:extLst>
                  <a:ext uri="{FF2B5EF4-FFF2-40B4-BE49-F238E27FC236}">
                    <a16:creationId xmlns:a16="http://schemas.microsoft.com/office/drawing/2014/main" id="{E0812935-19B1-0EAD-6DD7-B8CC0B2999DB}"/>
                  </a:ext>
                </a:extLst>
              </p:cNvPr>
              <p:cNvSpPr txBox="1">
                <a:spLocks noRot="1" noChangeAspect="1" noMove="1" noResize="1" noEditPoints="1" noAdjustHandles="1" noChangeArrowheads="1" noChangeShapeType="1" noTextEdit="1"/>
              </p:cNvSpPr>
              <p:nvPr/>
            </p:nvSpPr>
            <p:spPr>
              <a:xfrm>
                <a:off x="3015907" y="3791985"/>
                <a:ext cx="1146531" cy="474361"/>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8C14A4F-6B79-7489-F71B-F8F673E6E61D}"/>
              </a:ext>
            </a:extLst>
          </p:cNvPr>
          <p:cNvSpPr txBox="1"/>
          <p:nvPr/>
        </p:nvSpPr>
        <p:spPr>
          <a:xfrm>
            <a:off x="1164626" y="2996700"/>
            <a:ext cx="141048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That is, if:</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2A25734-CF25-86A7-B27B-211E7F1B0980}"/>
              </a:ext>
            </a:extLst>
          </p:cNvPr>
          <p:cNvSpPr txBox="1"/>
          <p:nvPr/>
        </p:nvSpPr>
        <p:spPr>
          <a:xfrm>
            <a:off x="5062817" y="1698104"/>
            <a:ext cx="3360297"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Calibri" panose="020F0502020204030204"/>
                <a:ea typeface="+mn-ea"/>
                <a:cs typeface="+mn-cs"/>
              </a:rPr>
              <a:t>p </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 of parameters in the model and </a:t>
            </a:r>
            <a:r>
              <a:rPr kumimoji="0" lang="en-US" sz="1800" b="0" i="1" u="none" strike="noStrike" kern="1200" cap="none" spc="0" normalizeH="0" baseline="0" noProof="0" dirty="0">
                <a:ln>
                  <a:noFill/>
                </a:ln>
                <a:solidFill>
                  <a:srgbClr val="000000"/>
                </a:solidFill>
                <a:effectLst/>
                <a:uLnTx/>
                <a:uFillTx/>
                <a:latin typeface="Calibri" panose="020F0502020204030204"/>
                <a:ea typeface="+mn-ea"/>
                <a:cs typeface="+mn-cs"/>
              </a:rPr>
              <a:t>n </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the number of observations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D90E925-C23E-7F09-0F7E-FA74AEA0DE7E}"/>
              </a:ext>
            </a:extLst>
          </p:cNvPr>
          <p:cNvSpPr txBox="1"/>
          <p:nvPr/>
        </p:nvSpPr>
        <p:spPr>
          <a:xfrm>
            <a:off x="5007560" y="3429000"/>
            <a:ext cx="3415554"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Then flag the observations as unusual </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rPr>
              <a:t> </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X is an observation whose value gives it large </a:t>
            </a:r>
            <a:r>
              <a:rPr kumimoji="0" lang="en-US" sz="1800" b="0" i="1" u="none" strike="noStrike" kern="1200" cap="none" spc="0" normalizeH="0" baseline="0" noProof="0" dirty="0">
                <a:ln>
                  <a:noFill/>
                </a:ln>
                <a:solidFill>
                  <a:srgbClr val="000000"/>
                </a:solidFill>
                <a:effectLst/>
                <a:uLnTx/>
                <a:uFillTx/>
                <a:latin typeface="Calibri" panose="020F0502020204030204"/>
                <a:ea typeface="+mn-ea"/>
                <a:cs typeface="+mn-cs"/>
              </a:rPr>
              <a:t>leverage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for the regression analysis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2551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30A6-286D-BCA2-7CC1-36CAB538B0E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7F029D6-E1EE-907F-E12B-7AFE482CAAE4}"/>
              </a:ext>
            </a:extLst>
          </p:cNvPr>
          <p:cNvSpPr>
            <a:spLocks noGrp="1"/>
          </p:cNvSpPr>
          <p:nvPr>
            <p:ph idx="1"/>
          </p:nvPr>
        </p:nvSpPr>
        <p:spPr>
          <a:xfrm>
            <a:off x="838200" y="1825625"/>
            <a:ext cx="4582212" cy="4351338"/>
          </a:xfrm>
        </p:spPr>
        <p:txBody>
          <a:bodyPr/>
          <a:lstStyle/>
          <a:p>
            <a:r>
              <a:rPr lang="en-US" dirty="0"/>
              <a:t>You perform a SLR with </a:t>
            </a:r>
            <a:r>
              <a:rPr lang="en-US" i="1" dirty="0"/>
              <a:t>n </a:t>
            </a:r>
            <a:r>
              <a:rPr lang="en-US" dirty="0"/>
              <a:t>= 21 cases. What is the leverage cutoff value that gives you some reason to be concerned?</a:t>
            </a:r>
          </a:p>
          <a:p>
            <a:r>
              <a:rPr lang="en-US" i="1" dirty="0"/>
              <a:t>p = </a:t>
            </a:r>
            <a:r>
              <a:rPr lang="en-US" dirty="0"/>
              <a:t>2</a:t>
            </a:r>
            <a:r>
              <a:rPr lang="en-US" i="1" dirty="0"/>
              <a:t>, n </a:t>
            </a:r>
            <a:r>
              <a:rPr lang="en-US" dirty="0"/>
              <a:t>= 21</a:t>
            </a:r>
            <a:endParaRPr lang="en-US" i="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080F7D-ADC9-FCA7-B972-5E811F633589}"/>
                  </a:ext>
                </a:extLst>
              </p:cNvPr>
              <p:cNvSpPr txBox="1"/>
              <p:nvPr/>
            </p:nvSpPr>
            <p:spPr>
              <a:xfrm>
                <a:off x="947279" y="4448158"/>
                <a:ext cx="2230804" cy="55271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&gt;3</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21</m:t>
                            </m:r>
                          </m:den>
                        </m:f>
                      </m:e>
                    </m:d>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=.286</a:t>
                </a:r>
              </a:p>
            </p:txBody>
          </p:sp>
        </mc:Choice>
        <mc:Fallback xmlns="">
          <p:sp>
            <p:nvSpPr>
              <p:cNvPr id="4" name="TextBox 3">
                <a:extLst>
                  <a:ext uri="{FF2B5EF4-FFF2-40B4-BE49-F238E27FC236}">
                    <a16:creationId xmlns:a16="http://schemas.microsoft.com/office/drawing/2014/main" id="{BA080F7D-ADC9-FCA7-B972-5E811F633589}"/>
                  </a:ext>
                </a:extLst>
              </p:cNvPr>
              <p:cNvSpPr txBox="1">
                <a:spLocks noRot="1" noChangeAspect="1" noMove="1" noResize="1" noEditPoints="1" noAdjustHandles="1" noChangeArrowheads="1" noChangeShapeType="1" noTextEdit="1"/>
              </p:cNvSpPr>
              <p:nvPr/>
            </p:nvSpPr>
            <p:spPr>
              <a:xfrm>
                <a:off x="947279" y="4448158"/>
                <a:ext cx="2230804" cy="552715"/>
              </a:xfrm>
              <a:prstGeom prst="rect">
                <a:avLst/>
              </a:prstGeom>
              <a:blipFill>
                <a:blip r:embed="rId2"/>
                <a:stretch>
                  <a:fillRect r="-7377" b="-1777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1A40893-83CC-0C0B-63C4-9D50E520B18C}"/>
              </a:ext>
            </a:extLst>
          </p:cNvPr>
          <p:cNvPicPr>
            <a:picLocks noChangeAspect="1"/>
          </p:cNvPicPr>
          <p:nvPr/>
        </p:nvPicPr>
        <p:blipFill>
          <a:blip r:embed="rId3"/>
          <a:stretch>
            <a:fillRect/>
          </a:stretch>
        </p:blipFill>
        <p:spPr>
          <a:xfrm>
            <a:off x="5420412" y="365125"/>
            <a:ext cx="4248150" cy="6153150"/>
          </a:xfrm>
          <a:prstGeom prst="rect">
            <a:avLst/>
          </a:prstGeom>
        </p:spPr>
      </p:pic>
    </p:spTree>
    <p:extLst>
      <p:ext uri="{BB962C8B-B14F-4D97-AF65-F5344CB8AC3E}">
        <p14:creationId xmlns:p14="http://schemas.microsoft.com/office/powerpoint/2010/main" val="204860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58F6-6541-DE84-3B0F-06D253231790}"/>
              </a:ext>
            </a:extLst>
          </p:cNvPr>
          <p:cNvSpPr>
            <a:spLocks noGrp="1"/>
          </p:cNvSpPr>
          <p:nvPr>
            <p:ph type="title"/>
          </p:nvPr>
        </p:nvSpPr>
        <p:spPr>
          <a:xfrm>
            <a:off x="319217" y="265104"/>
            <a:ext cx="10515600" cy="646331"/>
          </a:xfrm>
        </p:spPr>
        <p:txBody>
          <a:bodyPr vert="horz" lIns="91440" tIns="45720" rIns="91440" bIns="45720" rtlCol="0" anchor="ctr">
            <a:normAutofit fontScale="90000"/>
          </a:bodyPr>
          <a:lstStyle/>
          <a:p>
            <a:r>
              <a:rPr lang="en-US" sz="5400" dirty="0"/>
              <a:t>What is new…</a:t>
            </a:r>
            <a:endParaRPr lang="en-US" sz="5200" kern="1200" dirty="0">
              <a:solidFill>
                <a:schemeClr val="tx1"/>
              </a:solidFill>
              <a:latin typeface="+mj-lt"/>
              <a:ea typeface="+mj-ea"/>
              <a:cs typeface="+mj-cs"/>
            </a:endParaRPr>
          </a:p>
        </p:txBody>
      </p:sp>
      <p:pic>
        <p:nvPicPr>
          <p:cNvPr id="7" name="Picture 6">
            <a:extLst>
              <a:ext uri="{FF2B5EF4-FFF2-40B4-BE49-F238E27FC236}">
                <a16:creationId xmlns:a16="http://schemas.microsoft.com/office/drawing/2014/main" id="{13797939-C673-CA02-7419-7D54AA70E643}"/>
              </a:ext>
            </a:extLst>
          </p:cNvPr>
          <p:cNvPicPr>
            <a:picLocks noChangeAspect="1"/>
          </p:cNvPicPr>
          <p:nvPr/>
        </p:nvPicPr>
        <p:blipFill rotWithShape="1">
          <a:blip r:embed="rId2"/>
          <a:srcRect l="25245" r="20332"/>
          <a:stretch/>
        </p:blipFill>
        <p:spPr>
          <a:xfrm>
            <a:off x="197945" y="1709283"/>
            <a:ext cx="3797536" cy="3315866"/>
          </a:xfrm>
          <a:prstGeom prst="rect">
            <a:avLst/>
          </a:prstGeom>
        </p:spPr>
      </p:pic>
      <p:pic>
        <p:nvPicPr>
          <p:cNvPr id="5" name="Content Placeholder 4">
            <a:extLst>
              <a:ext uri="{FF2B5EF4-FFF2-40B4-BE49-F238E27FC236}">
                <a16:creationId xmlns:a16="http://schemas.microsoft.com/office/drawing/2014/main" id="{F614FC5A-B640-7639-5AB7-8412D6D41799}"/>
              </a:ext>
            </a:extLst>
          </p:cNvPr>
          <p:cNvPicPr>
            <a:picLocks noGrp="1" noChangeAspect="1"/>
          </p:cNvPicPr>
          <p:nvPr>
            <p:ph idx="1"/>
          </p:nvPr>
        </p:nvPicPr>
        <p:blipFill rotWithShape="1">
          <a:blip r:embed="rId3"/>
          <a:srcRect r="12946"/>
          <a:stretch/>
        </p:blipFill>
        <p:spPr>
          <a:xfrm>
            <a:off x="4197232" y="1832850"/>
            <a:ext cx="3797536" cy="3192299"/>
          </a:xfrm>
          <a:prstGeom prst="rect">
            <a:avLst/>
          </a:prstGeom>
        </p:spPr>
      </p:pic>
      <p:sp>
        <p:nvSpPr>
          <p:cNvPr id="11" name="TextBox 10">
            <a:extLst>
              <a:ext uri="{FF2B5EF4-FFF2-40B4-BE49-F238E27FC236}">
                <a16:creationId xmlns:a16="http://schemas.microsoft.com/office/drawing/2014/main" id="{07350946-8693-0138-9581-8B7C9D7B119F}"/>
              </a:ext>
            </a:extLst>
          </p:cNvPr>
          <p:cNvSpPr txBox="1"/>
          <p:nvPr/>
        </p:nvSpPr>
        <p:spPr>
          <a:xfrm>
            <a:off x="8342545" y="5341410"/>
            <a:ext cx="3797537"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 funnel shape (increasing variance)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 much of a curvilinear pattern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Linearity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and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Equal Variance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assumptions are reasonably satisfied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E541CAB-EF9E-0FDB-4311-F28C0B587F19}"/>
              </a:ext>
            </a:extLst>
          </p:cNvPr>
          <p:cNvSpPr txBox="1"/>
          <p:nvPr/>
        </p:nvSpPr>
        <p:spPr>
          <a:xfrm>
            <a:off x="8835080" y="1285757"/>
            <a:ext cx="335387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Linear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Constant Variance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Check Residuals v Fitted</a:t>
            </a:r>
          </a:p>
        </p:txBody>
      </p:sp>
      <p:pic>
        <p:nvPicPr>
          <p:cNvPr id="17" name="Picture 16">
            <a:extLst>
              <a:ext uri="{FF2B5EF4-FFF2-40B4-BE49-F238E27FC236}">
                <a16:creationId xmlns:a16="http://schemas.microsoft.com/office/drawing/2014/main" id="{435B954C-327E-5F7A-7339-ED19E23A8BE4}"/>
              </a:ext>
            </a:extLst>
          </p:cNvPr>
          <p:cNvPicPr>
            <a:picLocks noChangeAspect="1"/>
          </p:cNvPicPr>
          <p:nvPr/>
        </p:nvPicPr>
        <p:blipFill>
          <a:blip r:embed="rId4"/>
          <a:stretch>
            <a:fillRect/>
          </a:stretch>
        </p:blipFill>
        <p:spPr>
          <a:xfrm>
            <a:off x="8293119" y="2064638"/>
            <a:ext cx="3596074" cy="2960511"/>
          </a:xfrm>
          <a:prstGeom prst="rect">
            <a:avLst/>
          </a:prstGeom>
        </p:spPr>
      </p:pic>
      <p:sp>
        <p:nvSpPr>
          <p:cNvPr id="43" name="TextBox 42">
            <a:extLst>
              <a:ext uri="{FF2B5EF4-FFF2-40B4-BE49-F238E27FC236}">
                <a16:creationId xmlns:a16="http://schemas.microsoft.com/office/drawing/2014/main" id="{A7C84B4C-28E7-2F3E-D789-02536C6CFACB}"/>
              </a:ext>
            </a:extLst>
          </p:cNvPr>
          <p:cNvSpPr txBox="1"/>
          <p:nvPr/>
        </p:nvSpPr>
        <p:spPr>
          <a:xfrm>
            <a:off x="1165817" y="5244668"/>
            <a:ext cx="6098058"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Normality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Errors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qqplot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residuals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is very close to line that represents a normal distribution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Normality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assumption satisfied</a:t>
            </a:r>
          </a:p>
        </p:txBody>
      </p:sp>
    </p:spTree>
    <p:extLst>
      <p:ext uri="{BB962C8B-B14F-4D97-AF65-F5344CB8AC3E}">
        <p14:creationId xmlns:p14="http://schemas.microsoft.com/office/powerpoint/2010/main" val="1693190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2FCB-07F3-6E84-F7D2-454DB640D5B4}"/>
              </a:ext>
            </a:extLst>
          </p:cNvPr>
          <p:cNvSpPr>
            <a:spLocks noGrp="1"/>
          </p:cNvSpPr>
          <p:nvPr>
            <p:ph type="title"/>
          </p:nvPr>
        </p:nvSpPr>
        <p:spPr>
          <a:xfrm>
            <a:off x="648928" y="338328"/>
            <a:ext cx="3685032" cy="1608328"/>
          </a:xfrm>
        </p:spPr>
        <p:txBody>
          <a:bodyPr>
            <a:normAutofit/>
          </a:bodyPr>
          <a:lstStyle/>
          <a:p>
            <a:r>
              <a:rPr lang="en-US" sz="3600" dirty="0"/>
              <a:t>Can have SPSS provide outliers</a:t>
            </a:r>
          </a:p>
        </p:txBody>
      </p:sp>
      <p:sp>
        <p:nvSpPr>
          <p:cNvPr id="13" name="Content Placeholder 12">
            <a:extLst>
              <a:ext uri="{FF2B5EF4-FFF2-40B4-BE49-F238E27FC236}">
                <a16:creationId xmlns:a16="http://schemas.microsoft.com/office/drawing/2014/main" id="{60730480-DB9C-A7D2-FDE2-5D1ACDFACA28}"/>
              </a:ext>
            </a:extLst>
          </p:cNvPr>
          <p:cNvSpPr>
            <a:spLocks noGrp="1"/>
          </p:cNvSpPr>
          <p:nvPr>
            <p:ph idx="1"/>
          </p:nvPr>
        </p:nvSpPr>
        <p:spPr>
          <a:xfrm>
            <a:off x="4864100" y="338328"/>
            <a:ext cx="6675627" cy="1605083"/>
          </a:xfrm>
        </p:spPr>
        <p:txBody>
          <a:bodyPr anchor="ctr">
            <a:normAutofit/>
          </a:bodyPr>
          <a:lstStyle/>
          <a:p>
            <a:endParaRPr lang="en-US" sz="2000"/>
          </a:p>
        </p:txBody>
      </p:sp>
      <p:pic>
        <p:nvPicPr>
          <p:cNvPr id="6" name="Picture 5" descr="Graphical user interface, application&#10;&#10;Description automatically generated">
            <a:extLst>
              <a:ext uri="{FF2B5EF4-FFF2-40B4-BE49-F238E27FC236}">
                <a16:creationId xmlns:a16="http://schemas.microsoft.com/office/drawing/2014/main" id="{82EB0EAA-0DF3-4C0B-80A8-CA6FC5A62FFE}"/>
              </a:ext>
            </a:extLst>
          </p:cNvPr>
          <p:cNvPicPr>
            <a:picLocks noChangeAspect="1"/>
          </p:cNvPicPr>
          <p:nvPr/>
        </p:nvPicPr>
        <p:blipFill>
          <a:blip r:embed="rId2"/>
          <a:stretch>
            <a:fillRect/>
          </a:stretch>
        </p:blipFill>
        <p:spPr>
          <a:xfrm>
            <a:off x="1392306" y="2742397"/>
            <a:ext cx="3472084" cy="3291840"/>
          </a:xfrm>
          <a:prstGeom prst="rect">
            <a:avLst/>
          </a:prstGeom>
        </p:spPr>
      </p:pic>
      <p:pic>
        <p:nvPicPr>
          <p:cNvPr id="4" name="Picture 3" descr="Table&#10;&#10;Description automatically generated">
            <a:extLst>
              <a:ext uri="{FF2B5EF4-FFF2-40B4-BE49-F238E27FC236}">
                <a16:creationId xmlns:a16="http://schemas.microsoft.com/office/drawing/2014/main" id="{B4C29F82-4FA1-8868-3433-7CFBEAB88E10}"/>
              </a:ext>
            </a:extLst>
          </p:cNvPr>
          <p:cNvPicPr>
            <a:picLocks noChangeAspect="1"/>
          </p:cNvPicPr>
          <p:nvPr/>
        </p:nvPicPr>
        <p:blipFill>
          <a:blip r:embed="rId3"/>
          <a:stretch>
            <a:fillRect/>
          </a:stretch>
        </p:blipFill>
        <p:spPr>
          <a:xfrm>
            <a:off x="6576484" y="3753893"/>
            <a:ext cx="4974336" cy="1268848"/>
          </a:xfrm>
          <a:prstGeom prst="rect">
            <a:avLst/>
          </a:prstGeom>
        </p:spPr>
      </p:pic>
      <p:sp>
        <p:nvSpPr>
          <p:cNvPr id="8" name="Rectangle 7">
            <a:extLst>
              <a:ext uri="{FF2B5EF4-FFF2-40B4-BE49-F238E27FC236}">
                <a16:creationId xmlns:a16="http://schemas.microsoft.com/office/drawing/2014/main" id="{DB184C3D-572A-E9DC-D459-47FF6401B4A7}"/>
              </a:ext>
            </a:extLst>
          </p:cNvPr>
          <p:cNvSpPr/>
          <p:nvPr/>
        </p:nvSpPr>
        <p:spPr>
          <a:xfrm>
            <a:off x="1491169" y="4807588"/>
            <a:ext cx="3274358" cy="5308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1167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6EE9-E4EE-25A6-B62D-482AFF2B023A}"/>
              </a:ext>
            </a:extLst>
          </p:cNvPr>
          <p:cNvSpPr>
            <a:spLocks noGrp="1"/>
          </p:cNvSpPr>
          <p:nvPr>
            <p:ph type="title"/>
          </p:nvPr>
        </p:nvSpPr>
        <p:spPr>
          <a:xfrm>
            <a:off x="648928" y="338328"/>
            <a:ext cx="3685032" cy="1608328"/>
          </a:xfrm>
        </p:spPr>
        <p:txBody>
          <a:bodyPr>
            <a:normAutofit/>
          </a:bodyPr>
          <a:lstStyle/>
          <a:p>
            <a:endParaRPr lang="en-US" sz="3600"/>
          </a:p>
        </p:txBody>
      </p:sp>
      <p:sp>
        <p:nvSpPr>
          <p:cNvPr id="3" name="Content Placeholder 2">
            <a:extLst>
              <a:ext uri="{FF2B5EF4-FFF2-40B4-BE49-F238E27FC236}">
                <a16:creationId xmlns:a16="http://schemas.microsoft.com/office/drawing/2014/main" id="{A1D0AAEF-7401-5DF6-2EE8-128E3597860C}"/>
              </a:ext>
            </a:extLst>
          </p:cNvPr>
          <p:cNvSpPr>
            <a:spLocks noGrp="1"/>
          </p:cNvSpPr>
          <p:nvPr>
            <p:ph idx="1"/>
          </p:nvPr>
        </p:nvSpPr>
        <p:spPr>
          <a:xfrm>
            <a:off x="4864100" y="338328"/>
            <a:ext cx="6675627" cy="1605083"/>
          </a:xfrm>
        </p:spPr>
        <p:txBody>
          <a:bodyPr anchor="ctr">
            <a:normAutofit/>
          </a:bodyPr>
          <a:lstStyle/>
          <a:p>
            <a:endParaRPr lang="en-US" sz="2000"/>
          </a:p>
        </p:txBody>
      </p:sp>
      <p:pic>
        <p:nvPicPr>
          <p:cNvPr id="7" name="Picture 6">
            <a:extLst>
              <a:ext uri="{FF2B5EF4-FFF2-40B4-BE49-F238E27FC236}">
                <a16:creationId xmlns:a16="http://schemas.microsoft.com/office/drawing/2014/main" id="{39E0D40C-981A-C80A-12D3-CA924D1BC2AA}"/>
              </a:ext>
            </a:extLst>
          </p:cNvPr>
          <p:cNvPicPr>
            <a:picLocks noChangeAspect="1"/>
          </p:cNvPicPr>
          <p:nvPr/>
        </p:nvPicPr>
        <p:blipFill>
          <a:blip r:embed="rId2"/>
          <a:stretch>
            <a:fillRect/>
          </a:stretch>
        </p:blipFill>
        <p:spPr>
          <a:xfrm>
            <a:off x="641180" y="2920888"/>
            <a:ext cx="4974336" cy="2934858"/>
          </a:xfrm>
          <a:prstGeom prst="rect">
            <a:avLst/>
          </a:prstGeom>
        </p:spPr>
      </p:pic>
      <p:pic>
        <p:nvPicPr>
          <p:cNvPr id="5" name="Picture 4">
            <a:extLst>
              <a:ext uri="{FF2B5EF4-FFF2-40B4-BE49-F238E27FC236}">
                <a16:creationId xmlns:a16="http://schemas.microsoft.com/office/drawing/2014/main" id="{ECC5A7B6-8C87-51FE-DC37-3A9646375821}"/>
              </a:ext>
            </a:extLst>
          </p:cNvPr>
          <p:cNvPicPr>
            <a:picLocks noChangeAspect="1"/>
          </p:cNvPicPr>
          <p:nvPr/>
        </p:nvPicPr>
        <p:blipFill>
          <a:blip r:embed="rId3"/>
          <a:stretch>
            <a:fillRect/>
          </a:stretch>
        </p:blipFill>
        <p:spPr>
          <a:xfrm>
            <a:off x="6576484" y="2489014"/>
            <a:ext cx="4974336" cy="2909681"/>
          </a:xfrm>
          <a:prstGeom prst="rect">
            <a:avLst/>
          </a:prstGeom>
        </p:spPr>
      </p:pic>
      <p:sp>
        <p:nvSpPr>
          <p:cNvPr id="6" name="TextBox 5">
            <a:extLst>
              <a:ext uri="{FF2B5EF4-FFF2-40B4-BE49-F238E27FC236}">
                <a16:creationId xmlns:a16="http://schemas.microsoft.com/office/drawing/2014/main" id="{7B8A0D35-43A4-D7AD-00CA-99E55D48D431}"/>
              </a:ext>
            </a:extLst>
          </p:cNvPr>
          <p:cNvSpPr txBox="1"/>
          <p:nvPr/>
        </p:nvSpPr>
        <p:spPr>
          <a:xfrm>
            <a:off x="6854810" y="5506753"/>
            <a:ext cx="4316876"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81818"/>
                </a:solidFill>
                <a:effectLst/>
                <a:uLnTx/>
                <a:uFillTx/>
                <a:latin typeface="BentonSans"/>
                <a:ea typeface="+mn-ea"/>
                <a:cs typeface="+mn-cs"/>
              </a:rPr>
              <a:t>Recall the mean leverage is </a:t>
            </a:r>
            <a:r>
              <a:rPr kumimoji="0" lang="en-US" sz="1400" b="0" i="1" u="none" strike="noStrike" kern="1200" cap="none" spc="0" normalizeH="0" baseline="0" noProof="0" dirty="0">
                <a:ln>
                  <a:noFill/>
                </a:ln>
                <a:solidFill>
                  <a:srgbClr val="181818"/>
                </a:solidFill>
                <a:effectLst/>
                <a:uLnTx/>
                <a:uFillTx/>
                <a:latin typeface="BentonSans"/>
                <a:ea typeface="+mn-ea"/>
                <a:cs typeface="+mn-cs"/>
              </a:rPr>
              <a:t>p/n. </a:t>
            </a:r>
            <a:r>
              <a:rPr kumimoji="0" lang="en-US" sz="1400" b="0" i="0" u="none" strike="noStrike" kern="1200" cap="none" spc="0" normalizeH="0" baseline="0" noProof="0" dirty="0">
                <a:ln>
                  <a:noFill/>
                </a:ln>
                <a:solidFill>
                  <a:srgbClr val="181818"/>
                </a:solidFill>
                <a:effectLst/>
                <a:uLnTx/>
                <a:uFillTx/>
                <a:latin typeface="BentonSans"/>
                <a:ea typeface="+mn-ea"/>
                <a:cs typeface="+mn-cs"/>
              </a:rPr>
              <a:t>If all the observations have roughly equivalent influence on the estimated value of the coefficients, the leverages would be close to</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566EB93D-5431-5B69-22BF-F1BD1644386D}"/>
              </a:ext>
            </a:extLst>
          </p:cNvPr>
          <p:cNvCxnSpPr>
            <a:cxnSpLocks/>
          </p:cNvCxnSpPr>
          <p:nvPr/>
        </p:nvCxnSpPr>
        <p:spPr>
          <a:xfrm flipH="1" flipV="1">
            <a:off x="9997888" y="5151801"/>
            <a:ext cx="1107475" cy="93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9232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3324-DDFC-FDA3-BF49-90F0572A739D}"/>
              </a:ext>
            </a:extLst>
          </p:cNvPr>
          <p:cNvSpPr>
            <a:spLocks noGrp="1"/>
          </p:cNvSpPr>
          <p:nvPr>
            <p:ph type="title"/>
          </p:nvPr>
        </p:nvSpPr>
        <p:spPr>
          <a:xfrm>
            <a:off x="841248" y="510047"/>
            <a:ext cx="3300984" cy="1645920"/>
          </a:xfrm>
        </p:spPr>
        <p:txBody>
          <a:bodyPr>
            <a:normAutofit/>
          </a:bodyPr>
          <a:lstStyle/>
          <a:p>
            <a:endParaRPr lang="en-US" sz="2800"/>
          </a:p>
        </p:txBody>
      </p:sp>
      <p:sp>
        <p:nvSpPr>
          <p:cNvPr id="3" name="Content Placeholder 2">
            <a:extLst>
              <a:ext uri="{FF2B5EF4-FFF2-40B4-BE49-F238E27FC236}">
                <a16:creationId xmlns:a16="http://schemas.microsoft.com/office/drawing/2014/main" id="{44A07B0C-1FA3-6F7D-1F32-285D8938EBE7}"/>
              </a:ext>
            </a:extLst>
          </p:cNvPr>
          <p:cNvSpPr>
            <a:spLocks noGrp="1"/>
          </p:cNvSpPr>
          <p:nvPr>
            <p:ph idx="1"/>
          </p:nvPr>
        </p:nvSpPr>
        <p:spPr>
          <a:xfrm>
            <a:off x="4581144" y="510047"/>
            <a:ext cx="6858000" cy="1645920"/>
          </a:xfrm>
        </p:spPr>
        <p:txBody>
          <a:bodyPr anchor="ctr">
            <a:normAutofit/>
          </a:bodyPr>
          <a:lstStyle/>
          <a:p>
            <a:endParaRPr lang="en-US" sz="1800"/>
          </a:p>
        </p:txBody>
      </p:sp>
      <p:pic>
        <p:nvPicPr>
          <p:cNvPr id="7" name="Picture 6" descr="Table&#10;&#10;Description automatically generated">
            <a:extLst>
              <a:ext uri="{FF2B5EF4-FFF2-40B4-BE49-F238E27FC236}">
                <a16:creationId xmlns:a16="http://schemas.microsoft.com/office/drawing/2014/main" id="{44B13377-7BC6-B3A1-A65C-93DCB5D21225}"/>
              </a:ext>
            </a:extLst>
          </p:cNvPr>
          <p:cNvPicPr>
            <a:picLocks noChangeAspect="1"/>
          </p:cNvPicPr>
          <p:nvPr/>
        </p:nvPicPr>
        <p:blipFill>
          <a:blip r:embed="rId3"/>
          <a:stretch>
            <a:fillRect/>
          </a:stretch>
        </p:blipFill>
        <p:spPr>
          <a:xfrm>
            <a:off x="557784" y="2871364"/>
            <a:ext cx="3584448" cy="3109508"/>
          </a:xfrm>
          <a:prstGeom prst="rect">
            <a:avLst/>
          </a:prstGeom>
        </p:spPr>
      </p:pic>
      <p:pic>
        <p:nvPicPr>
          <p:cNvPr id="5" name="Picture 4" descr="Chart, scatter chart&#10;&#10;Description automatically generated">
            <a:extLst>
              <a:ext uri="{FF2B5EF4-FFF2-40B4-BE49-F238E27FC236}">
                <a16:creationId xmlns:a16="http://schemas.microsoft.com/office/drawing/2014/main" id="{68C7601B-A065-B846-0498-91D047D84544}"/>
              </a:ext>
            </a:extLst>
          </p:cNvPr>
          <p:cNvPicPr>
            <a:picLocks noChangeAspect="1"/>
          </p:cNvPicPr>
          <p:nvPr/>
        </p:nvPicPr>
        <p:blipFill>
          <a:blip r:embed="rId4"/>
          <a:stretch>
            <a:fillRect/>
          </a:stretch>
        </p:blipFill>
        <p:spPr>
          <a:xfrm>
            <a:off x="4351528" y="2872305"/>
            <a:ext cx="5399716" cy="3185832"/>
          </a:xfrm>
          <a:prstGeom prst="rect">
            <a:avLst/>
          </a:prstGeom>
        </p:spPr>
      </p:pic>
      <p:pic>
        <p:nvPicPr>
          <p:cNvPr id="9" name="Picture 8">
            <a:extLst>
              <a:ext uri="{FF2B5EF4-FFF2-40B4-BE49-F238E27FC236}">
                <a16:creationId xmlns:a16="http://schemas.microsoft.com/office/drawing/2014/main" id="{414B6C48-A25E-9E36-DD8A-6B488288111B}"/>
              </a:ext>
            </a:extLst>
          </p:cNvPr>
          <p:cNvPicPr>
            <a:picLocks noChangeAspect="1"/>
          </p:cNvPicPr>
          <p:nvPr/>
        </p:nvPicPr>
        <p:blipFill>
          <a:blip r:embed="rId5"/>
          <a:stretch>
            <a:fillRect/>
          </a:stretch>
        </p:blipFill>
        <p:spPr>
          <a:xfrm>
            <a:off x="9996831" y="1568188"/>
            <a:ext cx="1028700" cy="4381500"/>
          </a:xfrm>
          <a:prstGeom prst="rect">
            <a:avLst/>
          </a:prstGeom>
        </p:spPr>
      </p:pic>
      <p:cxnSp>
        <p:nvCxnSpPr>
          <p:cNvPr id="11" name="Straight Arrow Connector 10">
            <a:extLst>
              <a:ext uri="{FF2B5EF4-FFF2-40B4-BE49-F238E27FC236}">
                <a16:creationId xmlns:a16="http://schemas.microsoft.com/office/drawing/2014/main" id="{76750524-18BF-A81F-130F-3234DF6CA424}"/>
              </a:ext>
            </a:extLst>
          </p:cNvPr>
          <p:cNvCxnSpPr>
            <a:cxnSpLocks/>
          </p:cNvCxnSpPr>
          <p:nvPr/>
        </p:nvCxnSpPr>
        <p:spPr>
          <a:xfrm>
            <a:off x="8748074" y="4854804"/>
            <a:ext cx="1763107" cy="87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1009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7850-659A-A702-FC7D-50CADDB6F287}"/>
              </a:ext>
            </a:extLst>
          </p:cNvPr>
          <p:cNvSpPr>
            <a:spLocks noGrp="1"/>
          </p:cNvSpPr>
          <p:nvPr>
            <p:ph type="title"/>
          </p:nvPr>
        </p:nvSpPr>
        <p:spPr>
          <a:xfrm>
            <a:off x="648929" y="629266"/>
            <a:ext cx="4944152" cy="1622321"/>
          </a:xfrm>
        </p:spPr>
        <p:txBody>
          <a:bodyPr>
            <a:normAutofit/>
          </a:bodyPr>
          <a:lstStyle/>
          <a:p>
            <a:r>
              <a:rPr lang="en-US" altLang="en-US" sz="3700" dirty="0"/>
              <a:t>Example - Pharmacodynamics of LSD</a:t>
            </a:r>
            <a:endParaRPr lang="en-US" sz="3700" dirty="0"/>
          </a:p>
        </p:txBody>
      </p:sp>
      <p:sp>
        <p:nvSpPr>
          <p:cNvPr id="3" name="Content Placeholder 2">
            <a:extLst>
              <a:ext uri="{FF2B5EF4-FFF2-40B4-BE49-F238E27FC236}">
                <a16:creationId xmlns:a16="http://schemas.microsoft.com/office/drawing/2014/main" id="{7A17D8B5-C391-8978-9CB7-F06E9FB66A48}"/>
              </a:ext>
            </a:extLst>
          </p:cNvPr>
          <p:cNvSpPr>
            <a:spLocks noGrp="1"/>
          </p:cNvSpPr>
          <p:nvPr>
            <p:ph idx="1"/>
          </p:nvPr>
        </p:nvSpPr>
        <p:spPr>
          <a:xfrm>
            <a:off x="648930" y="2438400"/>
            <a:ext cx="4944151" cy="3785419"/>
          </a:xfrm>
        </p:spPr>
        <p:txBody>
          <a:bodyPr>
            <a:normAutofit/>
          </a:bodyPr>
          <a:lstStyle/>
          <a:p>
            <a:pPr>
              <a:spcBef>
                <a:spcPct val="50000"/>
              </a:spcBef>
              <a:buFontTx/>
              <a:buChar char="•"/>
            </a:pPr>
            <a:r>
              <a:rPr lang="en-US" altLang="en-US" sz="2400" dirty="0"/>
              <a:t>Response (</a:t>
            </a:r>
            <a:r>
              <a:rPr lang="en-US" altLang="en-US" sz="2400" i="1" dirty="0"/>
              <a:t>Y</a:t>
            </a:r>
            <a:r>
              <a:rPr lang="en-US" altLang="en-US" sz="2400" dirty="0"/>
              <a:t>) - Math score (mean among 5 volunteers)</a:t>
            </a:r>
          </a:p>
          <a:p>
            <a:pPr>
              <a:spcBef>
                <a:spcPct val="50000"/>
              </a:spcBef>
              <a:buFontTx/>
              <a:buChar char="•"/>
            </a:pPr>
            <a:r>
              <a:rPr lang="en-US" altLang="en-US" sz="2400" dirty="0"/>
              <a:t>Predictor (</a:t>
            </a:r>
            <a:r>
              <a:rPr lang="en-US" altLang="en-US" sz="2400" i="1" dirty="0"/>
              <a:t>X</a:t>
            </a:r>
            <a:r>
              <a:rPr lang="en-US" altLang="en-US" sz="2400" dirty="0"/>
              <a:t>) - LSD tissue concentration (mean of 5 volunteers)</a:t>
            </a:r>
          </a:p>
          <a:p>
            <a:pPr>
              <a:spcBef>
                <a:spcPct val="50000"/>
              </a:spcBef>
              <a:buFontTx/>
              <a:buChar char="•"/>
            </a:pPr>
            <a:r>
              <a:rPr lang="en-US" altLang="en-US" sz="2400" dirty="0"/>
              <a:t>Make scatterplot of data in SPSS</a:t>
            </a:r>
          </a:p>
          <a:p>
            <a:pPr>
              <a:spcBef>
                <a:spcPct val="50000"/>
              </a:spcBef>
              <a:buFontTx/>
              <a:buChar char="•"/>
            </a:pPr>
            <a:r>
              <a:rPr lang="en-US" altLang="en-US" sz="2400" dirty="0"/>
              <a:t>USE LSD.SAV – a made up example of LSD concentration in blood and math score on a test</a:t>
            </a:r>
          </a:p>
          <a:p>
            <a:endParaRPr lang="en-US" sz="2400" dirty="0"/>
          </a:p>
        </p:txBody>
      </p:sp>
      <p:graphicFrame>
        <p:nvGraphicFramePr>
          <p:cNvPr id="4" name="Table 3">
            <a:extLst>
              <a:ext uri="{FF2B5EF4-FFF2-40B4-BE49-F238E27FC236}">
                <a16:creationId xmlns:a16="http://schemas.microsoft.com/office/drawing/2014/main" id="{8B72CA38-28E1-BE66-5A1B-BD6AB9638BF6}"/>
              </a:ext>
            </a:extLst>
          </p:cNvPr>
          <p:cNvGraphicFramePr>
            <a:graphicFrameLocks noGrp="1"/>
          </p:cNvGraphicFramePr>
          <p:nvPr/>
        </p:nvGraphicFramePr>
        <p:xfrm>
          <a:off x="6904709" y="1019871"/>
          <a:ext cx="4475532" cy="4815017"/>
        </p:xfrm>
        <a:graphic>
          <a:graphicData uri="http://schemas.openxmlformats.org/drawingml/2006/table">
            <a:tbl>
              <a:tblPr firstRow="1" bandRow="1">
                <a:noFill/>
                <a:tableStyleId>{5C22544A-7EE6-4342-B048-85BDC9FD1C3A}</a:tableStyleId>
              </a:tblPr>
              <a:tblGrid>
                <a:gridCol w="2316348">
                  <a:extLst>
                    <a:ext uri="{9D8B030D-6E8A-4147-A177-3AD203B41FA5}">
                      <a16:colId xmlns:a16="http://schemas.microsoft.com/office/drawing/2014/main" val="1453637771"/>
                    </a:ext>
                  </a:extLst>
                </a:gridCol>
                <a:gridCol w="2159184">
                  <a:extLst>
                    <a:ext uri="{9D8B030D-6E8A-4147-A177-3AD203B41FA5}">
                      <a16:colId xmlns:a16="http://schemas.microsoft.com/office/drawing/2014/main" val="4081714369"/>
                    </a:ext>
                  </a:extLst>
                </a:gridCol>
              </a:tblGrid>
              <a:tr h="613617">
                <a:tc>
                  <a:txBody>
                    <a:bodyPr/>
                    <a:lstStyle/>
                    <a:p>
                      <a:pPr algn="ctr" fontAlgn="b"/>
                      <a:r>
                        <a:rPr lang="en-US" sz="2200" u="none" strike="noStrike">
                          <a:solidFill>
                            <a:schemeClr val="tx1">
                              <a:lumMod val="75000"/>
                              <a:lumOff val="25000"/>
                            </a:schemeClr>
                          </a:solidFill>
                          <a:effectLst/>
                        </a:rPr>
                        <a:t>Math Score (y)</a:t>
                      </a:r>
                      <a:endParaRPr lang="en-US" sz="2200" b="1" i="0" u="none" strike="noStrike">
                        <a:solidFill>
                          <a:schemeClr val="tx1">
                            <a:lumMod val="75000"/>
                            <a:lumOff val="25000"/>
                          </a:schemeClr>
                        </a:solidFill>
                        <a:effectLst/>
                        <a:latin typeface="Arial" panose="020B0604020202020204" pitchFamily="34" charset="0"/>
                      </a:endParaRPr>
                    </a:p>
                  </a:txBody>
                  <a:tcPr marL="194802" marR="116881" marT="116881" marB="11688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en-US" sz="2200" u="none" strike="noStrike">
                          <a:solidFill>
                            <a:schemeClr val="tx1">
                              <a:lumMod val="75000"/>
                              <a:lumOff val="25000"/>
                            </a:schemeClr>
                          </a:solidFill>
                          <a:effectLst/>
                        </a:rPr>
                        <a:t>LSD Conc (x)</a:t>
                      </a:r>
                      <a:endParaRPr lang="en-US" sz="2200" b="1" i="0" u="none" strike="noStrike">
                        <a:solidFill>
                          <a:schemeClr val="tx1">
                            <a:lumMod val="75000"/>
                            <a:lumOff val="25000"/>
                          </a:schemeClr>
                        </a:solidFill>
                        <a:effectLst/>
                        <a:latin typeface="Arial" panose="020B0604020202020204" pitchFamily="34" charset="0"/>
                      </a:endParaRPr>
                    </a:p>
                  </a:txBody>
                  <a:tcPr marL="194802" marR="116881" marT="116881" marB="11688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933933667"/>
                  </a:ext>
                </a:extLst>
              </a:tr>
              <a:tr h="600200">
                <a:tc>
                  <a:txBody>
                    <a:bodyPr/>
                    <a:lstStyle/>
                    <a:p>
                      <a:pPr algn="ctr" fontAlgn="b"/>
                      <a:r>
                        <a:rPr lang="en-US" sz="2300" u="none" strike="noStrike">
                          <a:solidFill>
                            <a:schemeClr val="tx1">
                              <a:lumMod val="75000"/>
                              <a:lumOff val="25000"/>
                            </a:schemeClr>
                          </a:solidFill>
                          <a:effectLst/>
                        </a:rPr>
                        <a:t>78.93</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1.17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94463077"/>
                  </a:ext>
                </a:extLst>
              </a:tr>
              <a:tr h="600200">
                <a:tc>
                  <a:txBody>
                    <a:bodyPr/>
                    <a:lstStyle/>
                    <a:p>
                      <a:pPr algn="ctr" fontAlgn="b"/>
                      <a:r>
                        <a:rPr lang="en-US" sz="2300" u="none" strike="noStrike">
                          <a:solidFill>
                            <a:schemeClr val="tx1">
                              <a:lumMod val="75000"/>
                              <a:lumOff val="25000"/>
                            </a:schemeClr>
                          </a:solidFill>
                          <a:effectLst/>
                        </a:rPr>
                        <a:t>58.20</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2.97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83300262"/>
                  </a:ext>
                </a:extLst>
              </a:tr>
              <a:tr h="600200">
                <a:tc>
                  <a:txBody>
                    <a:bodyPr/>
                    <a:lstStyle/>
                    <a:p>
                      <a:pPr algn="ctr" fontAlgn="b"/>
                      <a:r>
                        <a:rPr lang="en-US" sz="2300" u="none" strike="noStrike">
                          <a:solidFill>
                            <a:schemeClr val="tx1">
                              <a:lumMod val="75000"/>
                              <a:lumOff val="25000"/>
                            </a:schemeClr>
                          </a:solidFill>
                          <a:effectLst/>
                        </a:rPr>
                        <a:t>67.47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3.26</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53957047"/>
                  </a:ext>
                </a:extLst>
              </a:tr>
              <a:tr h="600200">
                <a:tc>
                  <a:txBody>
                    <a:bodyPr/>
                    <a:lstStyle/>
                    <a:p>
                      <a:pPr algn="ctr" fontAlgn="b"/>
                      <a:r>
                        <a:rPr lang="en-US" sz="2300" u="none" strike="noStrike">
                          <a:solidFill>
                            <a:schemeClr val="tx1">
                              <a:lumMod val="75000"/>
                              <a:lumOff val="25000"/>
                            </a:schemeClr>
                          </a:solidFill>
                          <a:effectLst/>
                        </a:rPr>
                        <a:t>37.47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4.69</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836888240"/>
                  </a:ext>
                </a:extLst>
              </a:tr>
              <a:tr h="600200">
                <a:tc>
                  <a:txBody>
                    <a:bodyPr/>
                    <a:lstStyle/>
                    <a:p>
                      <a:pPr algn="ctr" fontAlgn="b"/>
                      <a:r>
                        <a:rPr lang="en-US" sz="2300" u="none" strike="noStrike">
                          <a:solidFill>
                            <a:schemeClr val="tx1">
                              <a:lumMod val="75000"/>
                              <a:lumOff val="25000"/>
                            </a:schemeClr>
                          </a:solidFill>
                          <a:effectLst/>
                        </a:rPr>
                        <a:t>45.65</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5.83</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63704533"/>
                  </a:ext>
                </a:extLst>
              </a:tr>
              <a:tr h="600200">
                <a:tc>
                  <a:txBody>
                    <a:bodyPr/>
                    <a:lstStyle/>
                    <a:p>
                      <a:pPr algn="ctr" fontAlgn="b"/>
                      <a:r>
                        <a:rPr lang="en-US" sz="2300" u="none" strike="noStrike">
                          <a:solidFill>
                            <a:schemeClr val="tx1">
                              <a:lumMod val="75000"/>
                              <a:lumOff val="25000"/>
                            </a:schemeClr>
                          </a:solidFill>
                          <a:effectLst/>
                        </a:rPr>
                        <a:t>32.92</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6.00</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618489751"/>
                  </a:ext>
                </a:extLst>
              </a:tr>
              <a:tr h="600200">
                <a:tc>
                  <a:txBody>
                    <a:bodyPr/>
                    <a:lstStyle/>
                    <a:p>
                      <a:pPr algn="ctr" fontAlgn="b"/>
                      <a:r>
                        <a:rPr lang="en-US" sz="2300" u="none" strike="noStrike">
                          <a:solidFill>
                            <a:schemeClr val="tx1">
                              <a:lumMod val="75000"/>
                              <a:lumOff val="25000"/>
                            </a:schemeClr>
                          </a:solidFill>
                          <a:effectLst/>
                        </a:rPr>
                        <a:t>29.97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6.41</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B4BCBE">
                        <a:alpha val="34902"/>
                      </a:srgbClr>
                    </a:solidFill>
                  </a:tcPr>
                </a:tc>
                <a:extLst>
                  <a:ext uri="{0D108BD9-81ED-4DB2-BD59-A6C34878D82A}">
                    <a16:rowId xmlns:a16="http://schemas.microsoft.com/office/drawing/2014/main" val="2499766967"/>
                  </a:ext>
                </a:extLst>
              </a:tr>
            </a:tbl>
          </a:graphicData>
        </a:graphic>
      </p:graphicFrame>
    </p:spTree>
    <p:extLst>
      <p:ext uri="{BB962C8B-B14F-4D97-AF65-F5344CB8AC3E}">
        <p14:creationId xmlns:p14="http://schemas.microsoft.com/office/powerpoint/2010/main" val="1544163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5571-6176-70BE-A5FF-BAA918421235}"/>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From SPSS</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C177F137-1E3C-0F61-C670-0435FFF26A74}"/>
              </a:ext>
            </a:extLst>
          </p:cNvPr>
          <p:cNvPicPr>
            <a:picLocks noGrp="1" noChangeAspect="1"/>
          </p:cNvPicPr>
          <p:nvPr>
            <p:ph idx="1"/>
          </p:nvPr>
        </p:nvPicPr>
        <p:blipFill rotWithShape="1">
          <a:blip r:embed="rId2"/>
          <a:srcRect r="16088" b="-3"/>
          <a:stretch/>
        </p:blipFill>
        <p:spPr>
          <a:xfrm>
            <a:off x="198741" y="2410448"/>
            <a:ext cx="5803323" cy="389035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D8769567-4DCB-ADBD-123D-E2C591CCBCC7}"/>
              </a:ext>
            </a:extLst>
          </p:cNvPr>
          <p:cNvPicPr>
            <a:picLocks noChangeAspect="1"/>
          </p:cNvPicPr>
          <p:nvPr/>
        </p:nvPicPr>
        <p:blipFill rotWithShape="1">
          <a:blip r:embed="rId3"/>
          <a:srcRect r="-2" b="5246"/>
          <a:stretch/>
        </p:blipFill>
        <p:spPr>
          <a:xfrm>
            <a:off x="6189934" y="2410448"/>
            <a:ext cx="5803323" cy="3890357"/>
          </a:xfrm>
          <a:prstGeom prst="rect">
            <a:avLst/>
          </a:prstGeom>
        </p:spPr>
      </p:pic>
      <p:cxnSp>
        <p:nvCxnSpPr>
          <p:cNvPr id="9" name="Straight Arrow Connector 8">
            <a:extLst>
              <a:ext uri="{FF2B5EF4-FFF2-40B4-BE49-F238E27FC236}">
                <a16:creationId xmlns:a16="http://schemas.microsoft.com/office/drawing/2014/main" id="{369B29B4-159D-28E7-E1FA-C92B337F91C3}"/>
              </a:ext>
            </a:extLst>
          </p:cNvPr>
          <p:cNvCxnSpPr>
            <a:cxnSpLocks/>
          </p:cNvCxnSpPr>
          <p:nvPr/>
        </p:nvCxnSpPr>
        <p:spPr>
          <a:xfrm>
            <a:off x="5857103" y="2038865"/>
            <a:ext cx="1161535" cy="301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8E0CAF5-AAD9-AEE5-41A3-1DDC8DFF1858}"/>
              </a:ext>
            </a:extLst>
          </p:cNvPr>
          <p:cNvCxnSpPr>
            <a:cxnSpLocks/>
          </p:cNvCxnSpPr>
          <p:nvPr/>
        </p:nvCxnSpPr>
        <p:spPr>
          <a:xfrm>
            <a:off x="685632" y="1223319"/>
            <a:ext cx="1391338" cy="1631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F3EC96-24E3-38DF-2151-958A1EFC5842}"/>
              </a:ext>
            </a:extLst>
          </p:cNvPr>
          <p:cNvCxnSpPr/>
          <p:nvPr/>
        </p:nvCxnSpPr>
        <p:spPr>
          <a:xfrm>
            <a:off x="6899189" y="1931773"/>
            <a:ext cx="271849" cy="3274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860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3C51-166B-1677-9F42-EAB66EF392D9}"/>
              </a:ext>
            </a:extLst>
          </p:cNvPr>
          <p:cNvSpPr>
            <a:spLocks noGrp="1"/>
          </p:cNvSpPr>
          <p:nvPr>
            <p:ph type="title"/>
          </p:nvPr>
        </p:nvSpPr>
        <p:spPr>
          <a:xfrm>
            <a:off x="838198" y="547815"/>
            <a:ext cx="5167185" cy="1680519"/>
          </a:xfrm>
        </p:spPr>
        <p:txBody>
          <a:bodyPr>
            <a:normAutofit/>
          </a:bodyPr>
          <a:lstStyle/>
          <a:p>
            <a:r>
              <a:rPr lang="en-US" sz="4000" dirty="0"/>
              <a:t>From SPSS</a:t>
            </a:r>
          </a:p>
        </p:txBody>
      </p:sp>
      <p:sp>
        <p:nvSpPr>
          <p:cNvPr id="11" name="Content Placeholder 10">
            <a:extLst>
              <a:ext uri="{FF2B5EF4-FFF2-40B4-BE49-F238E27FC236}">
                <a16:creationId xmlns:a16="http://schemas.microsoft.com/office/drawing/2014/main" id="{B95E5F4B-64FA-2A27-CC92-6F56B8BD4D6E}"/>
              </a:ext>
            </a:extLst>
          </p:cNvPr>
          <p:cNvSpPr>
            <a:spLocks noGrp="1"/>
          </p:cNvSpPr>
          <p:nvPr>
            <p:ph idx="1"/>
          </p:nvPr>
        </p:nvSpPr>
        <p:spPr>
          <a:xfrm>
            <a:off x="6186619" y="547815"/>
            <a:ext cx="5178960" cy="1680519"/>
          </a:xfrm>
        </p:spPr>
        <p:txBody>
          <a:bodyPr anchor="ctr">
            <a:normAutofit lnSpcReduction="10000"/>
          </a:bodyPr>
          <a:lstStyle/>
          <a:p>
            <a:r>
              <a:rPr lang="en-US" sz="2000" dirty="0"/>
              <a:t>Put score on Y axis and LSD on X axis</a:t>
            </a:r>
          </a:p>
          <a:p>
            <a:r>
              <a:rPr lang="en-US" sz="2000" dirty="0"/>
              <a:t>Before we customize the plot it will look like this</a:t>
            </a:r>
          </a:p>
          <a:p>
            <a:r>
              <a:rPr lang="en-US" sz="2000" dirty="0"/>
              <a:t>Let’s take some time making the chart look prettier</a:t>
            </a:r>
          </a:p>
        </p:txBody>
      </p:sp>
      <p:pic>
        <p:nvPicPr>
          <p:cNvPr id="5" name="Content Placeholder 4">
            <a:extLst>
              <a:ext uri="{FF2B5EF4-FFF2-40B4-BE49-F238E27FC236}">
                <a16:creationId xmlns:a16="http://schemas.microsoft.com/office/drawing/2014/main" id="{D5AC5CE5-E4AE-8E4F-70AB-35D0BED5E5C1}"/>
              </a:ext>
            </a:extLst>
          </p:cNvPr>
          <p:cNvPicPr>
            <a:picLocks noChangeAspect="1"/>
          </p:cNvPicPr>
          <p:nvPr/>
        </p:nvPicPr>
        <p:blipFill>
          <a:blip r:embed="rId2"/>
          <a:stretch>
            <a:fillRect/>
          </a:stretch>
        </p:blipFill>
        <p:spPr>
          <a:xfrm>
            <a:off x="838198" y="2449606"/>
            <a:ext cx="5167185" cy="3655782"/>
          </a:xfrm>
          <a:prstGeom prst="rect">
            <a:avLst/>
          </a:prstGeom>
        </p:spPr>
      </p:pic>
      <p:pic>
        <p:nvPicPr>
          <p:cNvPr id="7" name="Picture 6">
            <a:extLst>
              <a:ext uri="{FF2B5EF4-FFF2-40B4-BE49-F238E27FC236}">
                <a16:creationId xmlns:a16="http://schemas.microsoft.com/office/drawing/2014/main" id="{5AD63E17-6146-B778-69E7-970B6836C18B}"/>
              </a:ext>
            </a:extLst>
          </p:cNvPr>
          <p:cNvPicPr>
            <a:picLocks noChangeAspect="1"/>
          </p:cNvPicPr>
          <p:nvPr/>
        </p:nvPicPr>
        <p:blipFill>
          <a:blip r:embed="rId3"/>
          <a:stretch>
            <a:fillRect/>
          </a:stretch>
        </p:blipFill>
        <p:spPr>
          <a:xfrm>
            <a:off x="6198394" y="2753177"/>
            <a:ext cx="5167185" cy="3048639"/>
          </a:xfrm>
          <a:prstGeom prst="rect">
            <a:avLst/>
          </a:prstGeom>
        </p:spPr>
      </p:pic>
    </p:spTree>
    <p:extLst>
      <p:ext uri="{BB962C8B-B14F-4D97-AF65-F5344CB8AC3E}">
        <p14:creationId xmlns:p14="http://schemas.microsoft.com/office/powerpoint/2010/main" val="37837477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220B-5CC9-A476-9333-FB3BE9B05749}"/>
              </a:ext>
            </a:extLst>
          </p:cNvPr>
          <p:cNvSpPr>
            <a:spLocks noGrp="1"/>
          </p:cNvSpPr>
          <p:nvPr>
            <p:ph type="title"/>
          </p:nvPr>
        </p:nvSpPr>
        <p:spPr>
          <a:xfrm>
            <a:off x="648929" y="629266"/>
            <a:ext cx="3505495" cy="1622321"/>
          </a:xfrm>
        </p:spPr>
        <p:txBody>
          <a:bodyPr>
            <a:normAutofit/>
          </a:bodyPr>
          <a:lstStyle/>
          <a:p>
            <a:r>
              <a:rPr lang="en-US" dirty="0"/>
              <a:t>Revised Scatterplot</a:t>
            </a:r>
          </a:p>
        </p:txBody>
      </p:sp>
      <p:sp>
        <p:nvSpPr>
          <p:cNvPr id="7" name="Content Placeholder 6">
            <a:extLst>
              <a:ext uri="{FF2B5EF4-FFF2-40B4-BE49-F238E27FC236}">
                <a16:creationId xmlns:a16="http://schemas.microsoft.com/office/drawing/2014/main" id="{B1A284C7-C4D1-67F2-7C0B-08686608ED40}"/>
              </a:ext>
            </a:extLst>
          </p:cNvPr>
          <p:cNvSpPr>
            <a:spLocks noGrp="1"/>
          </p:cNvSpPr>
          <p:nvPr>
            <p:ph idx="1"/>
          </p:nvPr>
        </p:nvSpPr>
        <p:spPr>
          <a:xfrm>
            <a:off x="648931" y="2438400"/>
            <a:ext cx="3505494" cy="3785419"/>
          </a:xfrm>
        </p:spPr>
        <p:txBody>
          <a:bodyPr>
            <a:normAutofit/>
          </a:bodyPr>
          <a:lstStyle/>
          <a:p>
            <a:r>
              <a:rPr lang="en-US" sz="2000" dirty="0"/>
              <a:t>As LSD concentration increases, math score decreases</a:t>
            </a:r>
          </a:p>
          <a:p>
            <a:r>
              <a:rPr lang="en-US" sz="2000" dirty="0"/>
              <a:t>Looks like a strong, linear relationship</a:t>
            </a:r>
          </a:p>
          <a:p>
            <a:r>
              <a:rPr lang="en-US" sz="2000" dirty="0"/>
              <a:t>Let’s do a SLR to get the nature of the relationship </a:t>
            </a:r>
          </a:p>
        </p:txBody>
      </p:sp>
      <p:pic>
        <p:nvPicPr>
          <p:cNvPr id="9" name="Picture 8">
            <a:extLst>
              <a:ext uri="{FF2B5EF4-FFF2-40B4-BE49-F238E27FC236}">
                <a16:creationId xmlns:a16="http://schemas.microsoft.com/office/drawing/2014/main" id="{3CC58127-D399-B3B2-1C6D-CE1F551C7724}"/>
              </a:ext>
            </a:extLst>
          </p:cNvPr>
          <p:cNvPicPr>
            <a:picLocks noChangeAspect="1"/>
          </p:cNvPicPr>
          <p:nvPr/>
        </p:nvPicPr>
        <p:blipFill>
          <a:blip r:embed="rId2"/>
          <a:stretch>
            <a:fillRect/>
          </a:stretch>
        </p:blipFill>
        <p:spPr>
          <a:xfrm>
            <a:off x="5405862" y="1651674"/>
            <a:ext cx="6019331" cy="3551405"/>
          </a:xfrm>
          <a:prstGeom prst="rect">
            <a:avLst/>
          </a:prstGeom>
          <a:effectLst/>
        </p:spPr>
      </p:pic>
    </p:spTree>
    <p:extLst>
      <p:ext uri="{BB962C8B-B14F-4D97-AF65-F5344CB8AC3E}">
        <p14:creationId xmlns:p14="http://schemas.microsoft.com/office/powerpoint/2010/main" val="20998462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2F5B-B309-2634-14E2-966F2ED443E6}"/>
              </a:ext>
            </a:extLst>
          </p:cNvPr>
          <p:cNvSpPr>
            <a:spLocks noGrp="1"/>
          </p:cNvSpPr>
          <p:nvPr>
            <p:ph type="title"/>
          </p:nvPr>
        </p:nvSpPr>
        <p:spPr>
          <a:xfrm>
            <a:off x="1288064" y="1284731"/>
            <a:ext cx="9637776" cy="1430696"/>
          </a:xfrm>
        </p:spPr>
        <p:txBody>
          <a:bodyPr>
            <a:normAutofit/>
          </a:bodyPr>
          <a:lstStyle/>
          <a:p>
            <a:r>
              <a:rPr lang="en-US"/>
              <a:t>Least Squares Computations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791BF0-E3EA-F6CB-4484-799D44B1E069}"/>
                  </a:ext>
                </a:extLst>
              </p:cNvPr>
              <p:cNvSpPr>
                <a:spLocks noGrp="1"/>
              </p:cNvSpPr>
              <p:nvPr>
                <p:ph idx="1"/>
              </p:nvPr>
            </p:nvSpPr>
            <p:spPr>
              <a:xfrm>
                <a:off x="1288064" y="2853879"/>
                <a:ext cx="9637776" cy="2714771"/>
              </a:xfrm>
            </p:spPr>
            <p:txBody>
              <a:bodyPr>
                <a:normAutofit/>
              </a:bodyPr>
              <a:lstStyle/>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𝑥𝑥</m:t>
                        </m:r>
                      </m:sub>
                    </m:sSub>
                    <m:r>
                      <a:rPr lang="en-US" sz="1900" b="0" i="1">
                        <a:latin typeface="Cambria Math" panose="02040503050406030204" pitchFamily="18" charset="0"/>
                      </a:rPr>
                      <m:t>=</m:t>
                    </m:r>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oMath>
                </a14:m>
                <a:endParaRPr lang="en-US" sz="190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𝑦𝑦</m:t>
                        </m:r>
                      </m:sub>
                    </m:sSub>
                    <m:r>
                      <a:rPr lang="en-US" sz="1900" b="0" i="1">
                        <a:latin typeface="Cambria Math" panose="02040503050406030204" pitchFamily="18" charset="0"/>
                      </a:rPr>
                      <m:t>=</m:t>
                    </m:r>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oMath>
                </a14:m>
                <a:endParaRPr lang="en-US" sz="1900" b="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𝑥𝑦</m:t>
                        </m:r>
                      </m:sub>
                    </m:sSub>
                    <m:r>
                      <a:rPr lang="en-US" sz="1900" b="0" i="1">
                        <a:latin typeface="Cambria Math" panose="02040503050406030204" pitchFamily="18" charset="0"/>
                      </a:rPr>
                      <m:t>=</m:t>
                    </m:r>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 </m:t>
                            </m:r>
                          </m:e>
                          <m:sup>
                            <m:r>
                              <a:rPr lang="en-US" sz="1900" b="0" i="1">
                                <a:latin typeface="Cambria Math" panose="02040503050406030204" pitchFamily="18" charset="0"/>
                              </a:rPr>
                              <m:t>  </m:t>
                            </m:r>
                          </m:sup>
                        </m:sSup>
                      </m:e>
                    </m:nary>
                  </m:oMath>
                </a14:m>
                <a:endParaRPr lang="en-US" sz="1900" b="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𝑏</m:t>
                        </m:r>
                      </m:e>
                      <m:sub>
                        <m:r>
                          <a:rPr lang="en-US" sz="1900" b="0" i="1">
                            <a:latin typeface="Cambria Math" panose="02040503050406030204" pitchFamily="18" charset="0"/>
                          </a:rPr>
                          <m:t>1</m:t>
                        </m:r>
                      </m:sub>
                    </m:sSub>
                    <m:r>
                      <a:rPr lang="en-US" sz="1900" i="1">
                        <a:latin typeface="Cambria Math" panose="02040503050406030204" pitchFamily="18" charset="0"/>
                      </a:rPr>
                      <m:t>=</m:t>
                    </m:r>
                    <m:f>
                      <m:fPr>
                        <m:ctrlPr>
                          <a:rPr lang="en-US" sz="1900" i="1">
                            <a:latin typeface="Cambria Math" panose="02040503050406030204" pitchFamily="18" charset="0"/>
                          </a:rPr>
                        </m:ctrlPr>
                      </m:fPr>
                      <m:num>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 </m:t>
                                </m:r>
                              </m:e>
                              <m:sup>
                                <m:r>
                                  <a:rPr lang="en-US" sz="1900" b="0" i="1">
                                    <a:latin typeface="Cambria Math" panose="02040503050406030204" pitchFamily="18" charset="0"/>
                                  </a:rPr>
                                  <m:t>  </m:t>
                                </m:r>
                              </m:sup>
                            </m:sSup>
                          </m:e>
                        </m:nary>
                      </m:num>
                      <m:den>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den>
                    </m:f>
                  </m:oMath>
                </a14:m>
                <a:r>
                  <a:rPr lang="en-US" sz="1900"/>
                  <a:t>=</a:t>
                </a:r>
                <a14:m>
                  <m:oMath xmlns:m="http://schemas.openxmlformats.org/officeDocument/2006/math">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𝑥𝑦</m:t>
                            </m:r>
                          </m:sub>
                        </m:sSub>
                      </m:num>
                      <m:den>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𝑥𝑥</m:t>
                            </m:r>
                          </m:sub>
                        </m:sSub>
                      </m:den>
                    </m:f>
                  </m:oMath>
                </a14:m>
                <a:endParaRPr lang="en-US" sz="190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𝑏</m:t>
                        </m:r>
                      </m:e>
                      <m:sub>
                        <m:r>
                          <a:rPr lang="en-US" sz="1900" b="0" i="1">
                            <a:latin typeface="Cambria Math" panose="02040503050406030204" pitchFamily="18" charset="0"/>
                          </a:rPr>
                          <m:t>0</m:t>
                        </m:r>
                      </m:sub>
                    </m:sSub>
                    <m:r>
                      <a:rPr lang="en-US" sz="1900" i="1">
                        <a:latin typeface="Cambria Math" panose="02040503050406030204" pitchFamily="18" charset="0"/>
                      </a:rPr>
                      <m:t>=</m:t>
                    </m:r>
                  </m:oMath>
                </a14:m>
                <a:r>
                  <a:rPr lang="en-US" sz="1900" b="0"/>
                  <a:t> </a:t>
                </a:r>
                <a14:m>
                  <m:oMath xmlns:m="http://schemas.openxmlformats.org/officeDocument/2006/math">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oMath>
                </a14:m>
                <a:r>
                  <a:rPr lang="en-US" sz="1900"/>
                  <a:t> </a:t>
                </a:r>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m:t>
                        </m:r>
                        <m:r>
                          <a:rPr lang="en-US" sz="1900" b="0" i="1">
                            <a:latin typeface="Cambria Math" panose="02040503050406030204" pitchFamily="18" charset="0"/>
                          </a:rPr>
                          <m:t>𝑏</m:t>
                        </m:r>
                      </m:e>
                      <m:sub>
                        <m:r>
                          <a:rPr lang="en-US" sz="1900" b="0" i="1">
                            <a:latin typeface="Cambria Math" panose="02040503050406030204" pitchFamily="18" charset="0"/>
                          </a:rPr>
                          <m:t>1</m:t>
                        </m:r>
                      </m:sub>
                    </m:sSub>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oMath>
                </a14:m>
                <a:endParaRPr lang="en-US" sz="1900"/>
              </a:p>
              <a:p>
                <a14:m>
                  <m:oMath xmlns:m="http://schemas.openxmlformats.org/officeDocument/2006/math">
                    <m:sSup>
                      <m:sSupPr>
                        <m:ctrlPr>
                          <a:rPr lang="en-US" sz="1900" i="1">
                            <a:latin typeface="Cambria Math" panose="02040503050406030204" pitchFamily="18" charset="0"/>
                          </a:rPr>
                        </m:ctrlPr>
                      </m:sSupPr>
                      <m:e>
                        <m:r>
                          <a:rPr lang="en-US" sz="1900" b="0" i="1">
                            <a:latin typeface="Cambria Math" panose="02040503050406030204" pitchFamily="18" charset="0"/>
                          </a:rPr>
                          <m:t>𝑠</m:t>
                        </m:r>
                      </m:e>
                      <m:sup>
                        <m:r>
                          <a:rPr lang="en-US" sz="1900" b="0" i="1">
                            <a:latin typeface="Cambria Math" panose="02040503050406030204" pitchFamily="18" charset="0"/>
                          </a:rPr>
                          <m:t>2</m:t>
                        </m:r>
                      </m:sup>
                    </m:sSup>
                  </m:oMath>
                </a14:m>
                <a:r>
                  <a:rPr lang="en-US" sz="1900"/>
                  <a:t> =</a:t>
                </a:r>
                <a14:m>
                  <m:oMath xmlns:m="http://schemas.openxmlformats.org/officeDocument/2006/math">
                    <m:r>
                      <a:rPr lang="en-US" sz="1900" b="0" i="0">
                        <a:latin typeface="Cambria Math" panose="02040503050406030204" pitchFamily="18" charset="0"/>
                      </a:rPr>
                      <m:t> </m:t>
                    </m:r>
                    <m:f>
                      <m:fPr>
                        <m:ctrlPr>
                          <a:rPr lang="en-US" sz="1900" i="1">
                            <a:latin typeface="Cambria Math" panose="02040503050406030204" pitchFamily="18" charset="0"/>
                          </a:rPr>
                        </m:ctrlPr>
                      </m:fPr>
                      <m:num>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num>
                      <m:den>
                        <m:r>
                          <a:rPr lang="en-US" sz="1900" b="0" i="1">
                            <a:latin typeface="Cambria Math" panose="02040503050406030204" pitchFamily="18" charset="0"/>
                          </a:rPr>
                          <m:t>𝑛</m:t>
                        </m:r>
                        <m:r>
                          <a:rPr lang="en-US" sz="1900" b="0" i="1">
                            <a:latin typeface="Cambria Math" panose="02040503050406030204" pitchFamily="18" charset="0"/>
                          </a:rPr>
                          <m:t>−2</m:t>
                        </m:r>
                      </m:den>
                    </m:f>
                  </m:oMath>
                </a14:m>
                <a:r>
                  <a:rPr lang="en-US" sz="1900"/>
                  <a:t> = </a:t>
                </a:r>
                <a14:m>
                  <m:oMath xmlns:m="http://schemas.openxmlformats.org/officeDocument/2006/math">
                    <m:f>
                      <m:fPr>
                        <m:ctrlPr>
                          <a:rPr lang="en-US" sz="1900" i="1">
                            <a:latin typeface="Cambria Math" panose="02040503050406030204" pitchFamily="18" charset="0"/>
                          </a:rPr>
                        </m:ctrlPr>
                      </m:fPr>
                      <m:num>
                        <m:r>
                          <a:rPr lang="en-US" sz="1900" b="0" i="1">
                            <a:latin typeface="Cambria Math" panose="02040503050406030204" pitchFamily="18" charset="0"/>
                          </a:rPr>
                          <m:t>𝑆𝑆𝐸</m:t>
                        </m:r>
                      </m:num>
                      <m:den>
                        <m:r>
                          <a:rPr lang="en-US" sz="1900" b="0" i="1">
                            <a:latin typeface="Cambria Math" panose="02040503050406030204" pitchFamily="18" charset="0"/>
                          </a:rPr>
                          <m:t>𝑛</m:t>
                        </m:r>
                        <m:r>
                          <a:rPr lang="en-US" sz="1900" b="0" i="1">
                            <a:latin typeface="Cambria Math" panose="02040503050406030204" pitchFamily="18" charset="0"/>
                          </a:rPr>
                          <m:t>−2</m:t>
                        </m:r>
                      </m:den>
                    </m:f>
                  </m:oMath>
                </a14:m>
                <a:endParaRPr lang="en-US" sz="1900"/>
              </a:p>
            </p:txBody>
          </p:sp>
        </mc:Choice>
        <mc:Fallback xmlns="">
          <p:sp>
            <p:nvSpPr>
              <p:cNvPr id="3" name="Content Placeholder 2">
                <a:extLst>
                  <a:ext uri="{FF2B5EF4-FFF2-40B4-BE49-F238E27FC236}">
                    <a16:creationId xmlns:a16="http://schemas.microsoft.com/office/drawing/2014/main" id="{23791BF0-E3EA-F6CB-4484-799D44B1E069}"/>
                  </a:ext>
                </a:extLst>
              </p:cNvPr>
              <p:cNvSpPr>
                <a:spLocks noGrp="1" noRot="1" noChangeAspect="1" noMove="1" noResize="1" noEditPoints="1" noAdjustHandles="1" noChangeArrowheads="1" noChangeShapeType="1" noTextEdit="1"/>
              </p:cNvSpPr>
              <p:nvPr>
                <p:ph idx="1"/>
              </p:nvPr>
            </p:nvSpPr>
            <p:spPr>
              <a:xfrm>
                <a:off x="1288064" y="2853879"/>
                <a:ext cx="9637776" cy="2714771"/>
              </a:xfrm>
              <a:blipFill>
                <a:blip r:embed="rId2"/>
                <a:stretch>
                  <a:fillRect l="-443" t="-17753"/>
                </a:stretch>
              </a:blipFill>
            </p:spPr>
            <p:txBody>
              <a:bodyPr/>
              <a:lstStyle/>
              <a:p>
                <a:r>
                  <a:rPr lang="en-US">
                    <a:noFill/>
                  </a:rPr>
                  <a:t> </a:t>
                </a:r>
              </a:p>
            </p:txBody>
          </p:sp>
        </mc:Fallback>
      </mc:AlternateContent>
    </p:spTree>
    <p:extLst>
      <p:ext uri="{BB962C8B-B14F-4D97-AF65-F5344CB8AC3E}">
        <p14:creationId xmlns:p14="http://schemas.microsoft.com/office/powerpoint/2010/main" val="4807088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24BA-EADE-96B8-58F8-18A0A77A2424}"/>
              </a:ext>
            </a:extLst>
          </p:cNvPr>
          <p:cNvSpPr>
            <a:spLocks noGrp="1"/>
          </p:cNvSpPr>
          <p:nvPr>
            <p:ph type="title"/>
          </p:nvPr>
        </p:nvSpPr>
        <p:spPr>
          <a:xfrm>
            <a:off x="648929" y="629266"/>
            <a:ext cx="3505495" cy="1622321"/>
          </a:xfrm>
        </p:spPr>
        <p:txBody>
          <a:bodyPr>
            <a:normAutofit fontScale="90000"/>
          </a:bodyPr>
          <a:lstStyle/>
          <a:p>
            <a:r>
              <a:rPr lang="en-US" dirty="0"/>
              <a:t>Example  -</a:t>
            </a:r>
            <a:r>
              <a:rPr lang="en-US" sz="3600" dirty="0"/>
              <a:t>Pharmacodynamics of LSD</a:t>
            </a:r>
          </a:p>
        </p:txBody>
      </p:sp>
      <mc:AlternateContent xmlns:mc="http://schemas.openxmlformats.org/markup-compatibility/2006" xmlns:a14="http://schemas.microsoft.com/office/drawing/2010/main">
        <mc:Choice Requires="a14">
          <p:sp>
            <p:nvSpPr>
              <p:cNvPr id="23" name="Content Placeholder 22">
                <a:extLst>
                  <a:ext uri="{FF2B5EF4-FFF2-40B4-BE49-F238E27FC236}">
                    <a16:creationId xmlns:a16="http://schemas.microsoft.com/office/drawing/2014/main" id="{811D6A4B-D9E9-EBE7-2E84-D2E724CFE832}"/>
                  </a:ext>
                </a:extLst>
              </p:cNvPr>
              <p:cNvSpPr>
                <a:spLocks noGrp="1"/>
              </p:cNvSpPr>
              <p:nvPr>
                <p:ph idx="1"/>
              </p:nvPr>
            </p:nvSpPr>
            <p:spPr>
              <a:xfrm>
                <a:off x="73436" y="2443315"/>
                <a:ext cx="4565620" cy="3785419"/>
              </a:xfrm>
            </p:spPr>
            <p:txBody>
              <a:bodyPr>
                <a:normAutofit/>
              </a:bodyPr>
              <a:lstStyle/>
              <a:p>
                <a:r>
                  <a:rPr lang="en-US" sz="2000" dirty="0"/>
                  <a:t>Column totals are in red</a:t>
                </a:r>
              </a:p>
              <a:p>
                <a:r>
                  <a:rPr lang="en-US" sz="2000" dirty="0"/>
                  <a:t>Verify</a:t>
                </a:r>
              </a:p>
              <a:p>
                <a:pPr lvl="1"/>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oMath>
                </a14:m>
                <a:r>
                  <a:rPr lang="en-US" sz="2000" dirty="0"/>
                  <a:t> = 50.087</a:t>
                </a:r>
              </a:p>
              <a:p>
                <a:pPr lvl="1"/>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𝑋</m:t>
                        </m:r>
                      </m:e>
                    </m:acc>
                  </m:oMath>
                </a14:m>
                <a:r>
                  <a:rPr lang="en-US" sz="2000" dirty="0"/>
                  <a:t> = 4.333</a:t>
                </a:r>
              </a:p>
              <a:p>
                <a:pPr lvl="1"/>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1</m:t>
                        </m:r>
                      </m:sub>
                    </m:sSub>
                  </m:oMath>
                </a14:m>
                <a:r>
                  <a:rPr lang="en-US" sz="2000" dirty="0"/>
                  <a:t>=</a:t>
                </a:r>
                <a:r>
                  <a:rPr lang="en-US" sz="2000" b="1" u="none" strike="noStrike" cap="none" spc="0" dirty="0">
                    <a:solidFill>
                      <a:srgbClr val="FF0000"/>
                    </a:solidFill>
                    <a:effectLst/>
                  </a:rPr>
                  <a:t> </a:t>
                </a:r>
                <a:r>
                  <a:rPr lang="en-US" sz="2000" u="none" strike="noStrike" cap="none" spc="0" dirty="0">
                    <a:effectLst/>
                  </a:rPr>
                  <a:t>-202.49/ 22.47=-9.01</a:t>
                </a:r>
              </a:p>
              <a:p>
                <a:pPr lvl="1"/>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a14:m>
                <a:r>
                  <a:rPr lang="en-US" sz="2000" i="0" u="none" strike="noStrike" cap="none" spc="0" dirty="0">
                    <a:effectLst/>
                  </a:rPr>
                  <a:t> 50.09 – (-9.01 x 4.33) = 89.10</a:t>
                </a:r>
              </a:p>
              <a:p>
                <a:pPr lvl="1"/>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oMath>
                </a14:m>
                <a:r>
                  <a:rPr lang="en-US" sz="2000" i="0" u="none" strike="noStrike" cap="none" spc="0" dirty="0">
                    <a:effectLst/>
                  </a:rPr>
                  <a:t>=  89.10-9.01</a:t>
                </a:r>
                <a:r>
                  <a:rPr lang="en-US" sz="2000" i="1" u="none" strike="noStrike" cap="none" spc="0" dirty="0">
                    <a:effectLst/>
                  </a:rPr>
                  <a:t>X</a:t>
                </a:r>
              </a:p>
              <a:p>
                <a:pPr lvl="1"/>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oMath>
                </a14:m>
                <a:r>
                  <a:rPr lang="en-US" sz="2000" i="0" u="none" strike="noStrike" cap="none" spc="0" dirty="0">
                    <a:effectLst/>
                  </a:rPr>
                  <a:t> = 50.72</a:t>
                </a:r>
              </a:p>
              <a:p>
                <a:r>
                  <a:rPr lang="en-US" sz="2000" i="0" u="none" strike="noStrike" cap="none" spc="0" dirty="0">
                    <a:effectLst/>
                    <a:latin typeface="Arial" panose="020B0604020202020204" pitchFamily="34" charset="0"/>
                  </a:rPr>
                  <a:t>Let’s do it in SPSS</a:t>
                </a:r>
              </a:p>
              <a:p>
                <a:endParaRPr lang="en-US" sz="2000" dirty="0"/>
              </a:p>
            </p:txBody>
          </p:sp>
        </mc:Choice>
        <mc:Fallback xmlns="">
          <p:sp>
            <p:nvSpPr>
              <p:cNvPr id="23" name="Content Placeholder 22">
                <a:extLst>
                  <a:ext uri="{FF2B5EF4-FFF2-40B4-BE49-F238E27FC236}">
                    <a16:creationId xmlns:a16="http://schemas.microsoft.com/office/drawing/2014/main" id="{811D6A4B-D9E9-EBE7-2E84-D2E724CFE832}"/>
                  </a:ext>
                </a:extLst>
              </p:cNvPr>
              <p:cNvSpPr>
                <a:spLocks noGrp="1" noRot="1" noChangeAspect="1" noMove="1" noResize="1" noEditPoints="1" noAdjustHandles="1" noChangeArrowheads="1" noChangeShapeType="1" noTextEdit="1"/>
              </p:cNvSpPr>
              <p:nvPr>
                <p:ph idx="1"/>
              </p:nvPr>
            </p:nvSpPr>
            <p:spPr>
              <a:xfrm>
                <a:off x="73436" y="2443315"/>
                <a:ext cx="4565620" cy="3785419"/>
              </a:xfrm>
              <a:blipFill>
                <a:blip r:embed="rId3"/>
                <a:stretch>
                  <a:fillRect l="-1202" t="-17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1" name="Content Placeholder 4">
                <a:extLst>
                  <a:ext uri="{FF2B5EF4-FFF2-40B4-BE49-F238E27FC236}">
                    <a16:creationId xmlns:a16="http://schemas.microsoft.com/office/drawing/2014/main" id="{D75D6190-CB40-19C9-06F3-399D56EAA341}"/>
                  </a:ext>
                </a:extLst>
              </p:cNvPr>
              <p:cNvGraphicFramePr>
                <a:graphicFrameLocks/>
              </p:cNvGraphicFramePr>
              <p:nvPr/>
            </p:nvGraphicFramePr>
            <p:xfrm>
              <a:off x="5378745" y="1264227"/>
              <a:ext cx="6406855" cy="4326300"/>
            </p:xfrm>
            <a:graphic>
              <a:graphicData uri="http://schemas.openxmlformats.org/drawingml/2006/table">
                <a:tbl>
                  <a:tblPr firstRow="1" bandRow="1">
                    <a:tableStyleId>{7E9639D4-E3E2-4D34-9284-5A2195B3D0D7}</a:tableStyleId>
                  </a:tblPr>
                  <a:tblGrid>
                    <a:gridCol w="1088640">
                      <a:extLst>
                        <a:ext uri="{9D8B030D-6E8A-4147-A177-3AD203B41FA5}">
                          <a16:colId xmlns:a16="http://schemas.microsoft.com/office/drawing/2014/main" val="1973653981"/>
                        </a:ext>
                      </a:extLst>
                    </a:gridCol>
                    <a:gridCol w="1446867">
                      <a:extLst>
                        <a:ext uri="{9D8B030D-6E8A-4147-A177-3AD203B41FA5}">
                          <a16:colId xmlns:a16="http://schemas.microsoft.com/office/drawing/2014/main" val="4202569024"/>
                        </a:ext>
                      </a:extLst>
                    </a:gridCol>
                    <a:gridCol w="782091">
                      <a:extLst>
                        <a:ext uri="{9D8B030D-6E8A-4147-A177-3AD203B41FA5}">
                          <a16:colId xmlns:a16="http://schemas.microsoft.com/office/drawing/2014/main" val="1635345391"/>
                        </a:ext>
                      </a:extLst>
                    </a:gridCol>
                    <a:gridCol w="742986">
                      <a:extLst>
                        <a:ext uri="{9D8B030D-6E8A-4147-A177-3AD203B41FA5}">
                          <a16:colId xmlns:a16="http://schemas.microsoft.com/office/drawing/2014/main" val="1181250817"/>
                        </a:ext>
                      </a:extLst>
                    </a:gridCol>
                    <a:gridCol w="716916">
                      <a:extLst>
                        <a:ext uri="{9D8B030D-6E8A-4147-A177-3AD203B41FA5}">
                          <a16:colId xmlns:a16="http://schemas.microsoft.com/office/drawing/2014/main" val="3196961853"/>
                        </a:ext>
                      </a:extLst>
                    </a:gridCol>
                    <a:gridCol w="795126">
                      <a:extLst>
                        <a:ext uri="{9D8B030D-6E8A-4147-A177-3AD203B41FA5}">
                          <a16:colId xmlns:a16="http://schemas.microsoft.com/office/drawing/2014/main" val="1922987024"/>
                        </a:ext>
                      </a:extLst>
                    </a:gridCol>
                    <a:gridCol w="834229">
                      <a:extLst>
                        <a:ext uri="{9D8B030D-6E8A-4147-A177-3AD203B41FA5}">
                          <a16:colId xmlns:a16="http://schemas.microsoft.com/office/drawing/2014/main" val="3117685452"/>
                        </a:ext>
                      </a:extLst>
                    </a:gridCol>
                  </a:tblGrid>
                  <a:tr h="799308">
                    <a:tc>
                      <a:txBody>
                        <a:bodyPr/>
                        <a:lstStyle/>
                        <a:p>
                          <a:pPr algn="ctr" fontAlgn="b"/>
                          <a:r>
                            <a:rPr lang="en-US" sz="1800" b="0" u="none" strike="noStrike" cap="none" spc="0" dirty="0">
                              <a:solidFill>
                                <a:schemeClr val="bg1"/>
                              </a:solidFill>
                              <a:effectLst/>
                            </a:rPr>
                            <a:t>Score (Y)</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r>
                            <a:rPr lang="en-US" sz="1800" b="0" u="none" strike="noStrike" cap="none" spc="0" dirty="0">
                              <a:solidFill>
                                <a:schemeClr val="bg1"/>
                              </a:solidFill>
                              <a:effectLst/>
                            </a:rPr>
                            <a:t>LSD Conc (X)</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r>
                                  <a:rPr lang="en-US" sz="1800" b="0" smtClean="0">
                                    <a:latin typeface="Cambria Math" panose="02040503050406030204" pitchFamily="18" charset="0"/>
                                  </a:rPr>
                                  <m:t>𝑋</m:t>
                                </m:r>
                                <m:r>
                                  <a:rPr lang="en-US" sz="1800" b="0"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smtClean="0">
                                        <a:latin typeface="Cambria Math" panose="02040503050406030204" pitchFamily="18" charset="0"/>
                                      </a:rPr>
                                      <m:t>𝑋</m:t>
                                    </m:r>
                                  </m:e>
                                </m:acc>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r>
                                  <a:rPr lang="en-US" sz="1800" b="0" smtClean="0">
                                    <a:latin typeface="Cambria Math" panose="02040503050406030204" pitchFamily="18" charset="0"/>
                                  </a:rPr>
                                  <m:t>𝑌</m:t>
                                </m:r>
                                <m:r>
                                  <a:rPr lang="en-US" sz="1800" b="0"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smtClean="0">
                                        <a:latin typeface="Cambria Math" panose="02040503050406030204" pitchFamily="18" charset="0"/>
                                      </a:rPr>
                                      <m:t>𝑌</m:t>
                                    </m:r>
                                  </m:e>
                                </m:acc>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smtClean="0">
                                        <a:latin typeface="Cambria Math" panose="02040503050406030204" pitchFamily="18" charset="0"/>
                                      </a:rPr>
                                      <m:t>𝑆</m:t>
                                    </m:r>
                                  </m:e>
                                  <m:sub>
                                    <m:r>
                                      <a:rPr lang="en-US" sz="1800" b="0" smtClean="0">
                                        <a:latin typeface="Cambria Math" panose="02040503050406030204" pitchFamily="18" charset="0"/>
                                      </a:rPr>
                                      <m:t>𝑥𝑥</m:t>
                                    </m:r>
                                  </m:sub>
                                </m:sSub>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smtClean="0">
                                        <a:latin typeface="Cambria Math" panose="02040503050406030204" pitchFamily="18" charset="0"/>
                                      </a:rPr>
                                      <m:t>𝑆</m:t>
                                    </m:r>
                                  </m:e>
                                  <m:sub>
                                    <m:r>
                                      <a:rPr lang="en-US" sz="1800" b="0" smtClean="0">
                                        <a:latin typeface="Cambria Math" panose="02040503050406030204" pitchFamily="18" charset="0"/>
                                      </a:rPr>
                                      <m:t>𝑥𝑦</m:t>
                                    </m:r>
                                  </m:sub>
                                </m:sSub>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smtClean="0">
                                        <a:latin typeface="Cambria Math" panose="02040503050406030204" pitchFamily="18" charset="0"/>
                                      </a:rPr>
                                      <m:t>𝑆</m:t>
                                    </m:r>
                                  </m:e>
                                  <m:sub>
                                    <m:r>
                                      <a:rPr lang="en-US" sz="1800" b="0" smtClean="0">
                                        <a:latin typeface="Cambria Math" panose="02040503050406030204" pitchFamily="18" charset="0"/>
                                      </a:rPr>
                                      <m:t>𝑦𝑦</m:t>
                                    </m:r>
                                  </m:sub>
                                </m:sSub>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3444776418"/>
                      </a:ext>
                    </a:extLst>
                  </a:tr>
                  <a:tr h="440874">
                    <a:tc>
                      <a:txBody>
                        <a:bodyPr/>
                        <a:lstStyle/>
                        <a:p>
                          <a:pPr algn="ctr" fontAlgn="b"/>
                          <a:r>
                            <a:rPr lang="en-US" sz="1600" b="0" u="none" strike="noStrike" cap="none" spc="0" dirty="0">
                              <a:solidFill>
                                <a:schemeClr val="tx1"/>
                              </a:solidFill>
                              <a:effectLst/>
                            </a:rPr>
                            <a:t>78.93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-3.16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28.84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10.00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-91.23</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831.92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275196686"/>
                      </a:ext>
                    </a:extLst>
                  </a:tr>
                  <a:tr h="440874">
                    <a:tc>
                      <a:txBody>
                        <a:bodyPr/>
                        <a:lstStyle/>
                        <a:p>
                          <a:pPr algn="ctr" fontAlgn="b"/>
                          <a:r>
                            <a:rPr lang="en-US" sz="1600" b="0" u="none" strike="noStrike" cap="none" spc="0">
                              <a:solidFill>
                                <a:schemeClr val="tx1"/>
                              </a:solidFill>
                              <a:effectLst/>
                            </a:rPr>
                            <a:t>58.20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-1.36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8.11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-11.06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65.82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783300400"/>
                      </a:ext>
                    </a:extLst>
                  </a:tr>
                  <a:tr h="440874">
                    <a:tc>
                      <a:txBody>
                        <a:bodyPr/>
                        <a:lstStyle/>
                        <a:p>
                          <a:pPr algn="ctr" fontAlgn="b"/>
                          <a:r>
                            <a:rPr lang="en-US" sz="1600" b="0" u="none" strike="noStrike" cap="none" spc="0">
                              <a:solidFill>
                                <a:schemeClr val="tx1"/>
                              </a:solidFill>
                              <a:effectLst/>
                            </a:rPr>
                            <a:t>67.47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3.26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17.38</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1.15</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302.17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17267171"/>
                      </a:ext>
                    </a:extLst>
                  </a:tr>
                  <a:tr h="440874">
                    <a:tc>
                      <a:txBody>
                        <a:bodyPr/>
                        <a:lstStyle/>
                        <a:p>
                          <a:pPr algn="ctr" fontAlgn="b"/>
                          <a:r>
                            <a:rPr lang="en-US" sz="1600" b="0" u="none" strike="noStrike" cap="none" spc="0" dirty="0">
                              <a:solidFill>
                                <a:schemeClr val="tx1"/>
                              </a:solidFill>
                              <a:effectLst/>
                            </a:rPr>
                            <a:t>37.47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0.36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-12.62</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0.13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-4.50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159.19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36317147"/>
                      </a:ext>
                    </a:extLst>
                  </a:tr>
                  <a:tr h="440874">
                    <a:tc>
                      <a:txBody>
                        <a:bodyPr/>
                        <a:lstStyle/>
                        <a:p>
                          <a:pPr algn="ctr" fontAlgn="b"/>
                          <a:r>
                            <a:rPr lang="en-US" sz="1600" b="0" u="none" strike="noStrike" cap="none" spc="0">
                              <a:solidFill>
                                <a:schemeClr val="tx1"/>
                              </a:solidFill>
                              <a:effectLst/>
                            </a:rPr>
                            <a:t>45.65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5.83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1.50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-4.44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2.24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-6.64</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19.69</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2016694623"/>
                      </a:ext>
                    </a:extLst>
                  </a:tr>
                  <a:tr h="440874">
                    <a:tc>
                      <a:txBody>
                        <a:bodyPr/>
                        <a:lstStyle/>
                        <a:p>
                          <a:pPr algn="ctr" fontAlgn="b"/>
                          <a:r>
                            <a:rPr lang="en-US" sz="1600" b="0" u="none" strike="noStrike" cap="none" spc="0">
                              <a:solidFill>
                                <a:schemeClr val="tx1"/>
                              </a:solidFill>
                              <a:effectLst/>
                            </a:rPr>
                            <a:t>32.92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6.00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1.67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-17.17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-28.62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294.71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519487015"/>
                      </a:ext>
                    </a:extLst>
                  </a:tr>
                  <a:tr h="440874">
                    <a:tc>
                      <a:txBody>
                        <a:bodyPr/>
                        <a:lstStyle/>
                        <a:p>
                          <a:pPr algn="ctr" fontAlgn="b"/>
                          <a:r>
                            <a:rPr lang="en-US" sz="1600" b="0" u="none" strike="noStrike" cap="none" spc="0">
                              <a:solidFill>
                                <a:schemeClr val="tx1"/>
                              </a:solidFill>
                              <a:effectLst/>
                            </a:rPr>
                            <a:t>29.97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6.41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-20.12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4.31</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-41.78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404.69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591637351"/>
                      </a:ext>
                    </a:extLst>
                  </a:tr>
                  <a:tr h="440874">
                    <a:tc>
                      <a:txBody>
                        <a:bodyPr/>
                        <a:lstStyle/>
                        <a:p>
                          <a:pPr algn="ctr" fontAlgn="b"/>
                          <a:r>
                            <a:rPr lang="en-US" sz="1600" b="1" u="none" strike="noStrike" cap="none" spc="0" dirty="0">
                              <a:solidFill>
                                <a:srgbClr val="FF0000"/>
                              </a:solidFill>
                              <a:effectLst/>
                            </a:rPr>
                            <a:t>350.61</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30.33</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22.47</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-202.49</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2078.18</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1816499460"/>
                      </a:ext>
                    </a:extLst>
                  </a:tr>
                </a:tbl>
              </a:graphicData>
            </a:graphic>
          </p:graphicFrame>
        </mc:Choice>
        <mc:Fallback>
          <p:graphicFrame>
            <p:nvGraphicFramePr>
              <p:cNvPr id="21" name="Content Placeholder 4">
                <a:extLst>
                  <a:ext uri="{FF2B5EF4-FFF2-40B4-BE49-F238E27FC236}">
                    <a16:creationId xmlns:a16="http://schemas.microsoft.com/office/drawing/2014/main" id="{D75D6190-CB40-19C9-06F3-399D56EAA341}"/>
                  </a:ext>
                </a:extLst>
              </p:cNvPr>
              <p:cNvGraphicFramePr>
                <a:graphicFrameLocks/>
              </p:cNvGraphicFramePr>
              <p:nvPr/>
            </p:nvGraphicFramePr>
            <p:xfrm>
              <a:off x="5378745" y="1264227"/>
              <a:ext cx="6406855" cy="4326300"/>
            </p:xfrm>
            <a:graphic>
              <a:graphicData uri="http://schemas.openxmlformats.org/drawingml/2006/table">
                <a:tbl>
                  <a:tblPr firstRow="1" bandRow="1">
                    <a:tableStyleId>{7E9639D4-E3E2-4D34-9284-5A2195B3D0D7}</a:tableStyleId>
                  </a:tblPr>
                  <a:tblGrid>
                    <a:gridCol w="1088640">
                      <a:extLst>
                        <a:ext uri="{9D8B030D-6E8A-4147-A177-3AD203B41FA5}">
                          <a16:colId xmlns:a16="http://schemas.microsoft.com/office/drawing/2014/main" val="1973653981"/>
                        </a:ext>
                      </a:extLst>
                    </a:gridCol>
                    <a:gridCol w="1446867">
                      <a:extLst>
                        <a:ext uri="{9D8B030D-6E8A-4147-A177-3AD203B41FA5}">
                          <a16:colId xmlns:a16="http://schemas.microsoft.com/office/drawing/2014/main" val="4202569024"/>
                        </a:ext>
                      </a:extLst>
                    </a:gridCol>
                    <a:gridCol w="782091">
                      <a:extLst>
                        <a:ext uri="{9D8B030D-6E8A-4147-A177-3AD203B41FA5}">
                          <a16:colId xmlns:a16="http://schemas.microsoft.com/office/drawing/2014/main" val="1635345391"/>
                        </a:ext>
                      </a:extLst>
                    </a:gridCol>
                    <a:gridCol w="742986">
                      <a:extLst>
                        <a:ext uri="{9D8B030D-6E8A-4147-A177-3AD203B41FA5}">
                          <a16:colId xmlns:a16="http://schemas.microsoft.com/office/drawing/2014/main" val="1181250817"/>
                        </a:ext>
                      </a:extLst>
                    </a:gridCol>
                    <a:gridCol w="716916">
                      <a:extLst>
                        <a:ext uri="{9D8B030D-6E8A-4147-A177-3AD203B41FA5}">
                          <a16:colId xmlns:a16="http://schemas.microsoft.com/office/drawing/2014/main" val="3196961853"/>
                        </a:ext>
                      </a:extLst>
                    </a:gridCol>
                    <a:gridCol w="795126">
                      <a:extLst>
                        <a:ext uri="{9D8B030D-6E8A-4147-A177-3AD203B41FA5}">
                          <a16:colId xmlns:a16="http://schemas.microsoft.com/office/drawing/2014/main" val="1922987024"/>
                        </a:ext>
                      </a:extLst>
                    </a:gridCol>
                    <a:gridCol w="834229">
                      <a:extLst>
                        <a:ext uri="{9D8B030D-6E8A-4147-A177-3AD203B41FA5}">
                          <a16:colId xmlns:a16="http://schemas.microsoft.com/office/drawing/2014/main" val="3117685452"/>
                        </a:ext>
                      </a:extLst>
                    </a:gridCol>
                  </a:tblGrid>
                  <a:tr h="799308">
                    <a:tc>
                      <a:txBody>
                        <a:bodyPr/>
                        <a:lstStyle/>
                        <a:p>
                          <a:pPr algn="ctr" fontAlgn="b"/>
                          <a:r>
                            <a:rPr lang="en-US" sz="1800" b="0" u="none" strike="noStrike" cap="none" spc="0" dirty="0">
                              <a:solidFill>
                                <a:schemeClr val="bg1"/>
                              </a:solidFill>
                              <a:effectLst/>
                            </a:rPr>
                            <a:t>Score (Y)</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r>
                            <a:rPr lang="en-US" sz="1800" b="0" u="none" strike="noStrike" cap="none" spc="0" dirty="0">
                              <a:solidFill>
                                <a:schemeClr val="bg1"/>
                              </a:solidFill>
                              <a:effectLst/>
                            </a:rPr>
                            <a:t>LSD Conc (X)</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endParaRPr lang="en-US"/>
                        </a:p>
                      </a:txBody>
                      <a:tcPr marL="75271" marR="8987" marT="21506" marB="161295" anchor="b">
                        <a:blipFill>
                          <a:blip r:embed="rId4"/>
                          <a:stretch>
                            <a:fillRect l="-323256" t="-763" r="-394574" b="-444275"/>
                          </a:stretch>
                        </a:blipFill>
                      </a:tcPr>
                    </a:tc>
                    <a:tc>
                      <a:txBody>
                        <a:bodyPr/>
                        <a:lstStyle/>
                        <a:p>
                          <a:endParaRPr lang="en-US"/>
                        </a:p>
                      </a:txBody>
                      <a:tcPr marL="75271" marR="8987" marT="21506" marB="161295" anchor="b">
                        <a:blipFill>
                          <a:blip r:embed="rId4"/>
                          <a:stretch>
                            <a:fillRect l="-447541" t="-763" r="-317213" b="-444275"/>
                          </a:stretch>
                        </a:blipFill>
                      </a:tcPr>
                    </a:tc>
                    <a:tc>
                      <a:txBody>
                        <a:bodyPr/>
                        <a:lstStyle/>
                        <a:p>
                          <a:endParaRPr lang="en-US"/>
                        </a:p>
                      </a:txBody>
                      <a:tcPr marL="75271" marR="8987" marT="21506" marB="161295" anchor="b">
                        <a:blipFill>
                          <a:blip r:embed="rId4"/>
                          <a:stretch>
                            <a:fillRect l="-570940" t="-763" r="-230769" b="-444275"/>
                          </a:stretch>
                        </a:blipFill>
                      </a:tcPr>
                    </a:tc>
                    <a:tc>
                      <a:txBody>
                        <a:bodyPr/>
                        <a:lstStyle/>
                        <a:p>
                          <a:endParaRPr lang="en-US"/>
                        </a:p>
                      </a:txBody>
                      <a:tcPr marL="75271" marR="8987" marT="21506" marB="161295" anchor="b">
                        <a:blipFill>
                          <a:blip r:embed="rId4"/>
                          <a:stretch>
                            <a:fillRect l="-599237" t="-763" r="-106107" b="-444275"/>
                          </a:stretch>
                        </a:blipFill>
                      </a:tcPr>
                    </a:tc>
                    <a:tc>
                      <a:txBody>
                        <a:bodyPr/>
                        <a:lstStyle/>
                        <a:p>
                          <a:endParaRPr lang="en-US"/>
                        </a:p>
                      </a:txBody>
                      <a:tcPr marL="75271" marR="8987" marT="21506" marB="161295" anchor="b">
                        <a:blipFill>
                          <a:blip r:embed="rId4"/>
                          <a:stretch>
                            <a:fillRect l="-668613" t="-763" r="-1460" b="-444275"/>
                          </a:stretch>
                        </a:blipFill>
                      </a:tcPr>
                    </a:tc>
                    <a:extLst>
                      <a:ext uri="{0D108BD9-81ED-4DB2-BD59-A6C34878D82A}">
                        <a16:rowId xmlns:a16="http://schemas.microsoft.com/office/drawing/2014/main" val="3444776418"/>
                      </a:ext>
                    </a:extLst>
                  </a:tr>
                  <a:tr h="440874">
                    <a:tc>
                      <a:txBody>
                        <a:bodyPr/>
                        <a:lstStyle/>
                        <a:p>
                          <a:pPr algn="ctr" fontAlgn="b"/>
                          <a:r>
                            <a:rPr lang="en-US" sz="1600" b="0" u="none" strike="noStrike" cap="none" spc="0" dirty="0">
                              <a:solidFill>
                                <a:schemeClr val="tx1"/>
                              </a:solidFill>
                              <a:effectLst/>
                            </a:rPr>
                            <a:t>78.93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-3.16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28.84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10.00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-91.23</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831.92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275196686"/>
                      </a:ext>
                    </a:extLst>
                  </a:tr>
                  <a:tr h="440874">
                    <a:tc>
                      <a:txBody>
                        <a:bodyPr/>
                        <a:lstStyle/>
                        <a:p>
                          <a:pPr algn="ctr" fontAlgn="b"/>
                          <a:r>
                            <a:rPr lang="en-US" sz="1600" b="0" u="none" strike="noStrike" cap="none" spc="0">
                              <a:solidFill>
                                <a:schemeClr val="tx1"/>
                              </a:solidFill>
                              <a:effectLst/>
                            </a:rPr>
                            <a:t>58.20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-1.36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8.11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-11.06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65.82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783300400"/>
                      </a:ext>
                    </a:extLst>
                  </a:tr>
                  <a:tr h="440874">
                    <a:tc>
                      <a:txBody>
                        <a:bodyPr/>
                        <a:lstStyle/>
                        <a:p>
                          <a:pPr algn="ctr" fontAlgn="b"/>
                          <a:r>
                            <a:rPr lang="en-US" sz="1600" b="0" u="none" strike="noStrike" cap="none" spc="0">
                              <a:solidFill>
                                <a:schemeClr val="tx1"/>
                              </a:solidFill>
                              <a:effectLst/>
                            </a:rPr>
                            <a:t>67.47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3.26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17.38</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1.15</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302.17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17267171"/>
                      </a:ext>
                    </a:extLst>
                  </a:tr>
                  <a:tr h="440874">
                    <a:tc>
                      <a:txBody>
                        <a:bodyPr/>
                        <a:lstStyle/>
                        <a:p>
                          <a:pPr algn="ctr" fontAlgn="b"/>
                          <a:r>
                            <a:rPr lang="en-US" sz="1600" b="0" u="none" strike="noStrike" cap="none" spc="0" dirty="0">
                              <a:solidFill>
                                <a:schemeClr val="tx1"/>
                              </a:solidFill>
                              <a:effectLst/>
                            </a:rPr>
                            <a:t>37.47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0.36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-12.62</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0.13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-4.50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159.19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36317147"/>
                      </a:ext>
                    </a:extLst>
                  </a:tr>
                  <a:tr h="440874">
                    <a:tc>
                      <a:txBody>
                        <a:bodyPr/>
                        <a:lstStyle/>
                        <a:p>
                          <a:pPr algn="ctr" fontAlgn="b"/>
                          <a:r>
                            <a:rPr lang="en-US" sz="1600" b="0" u="none" strike="noStrike" cap="none" spc="0">
                              <a:solidFill>
                                <a:schemeClr val="tx1"/>
                              </a:solidFill>
                              <a:effectLst/>
                            </a:rPr>
                            <a:t>45.65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5.83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1.50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-4.44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2.24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-6.64</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19.69</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2016694623"/>
                      </a:ext>
                    </a:extLst>
                  </a:tr>
                  <a:tr h="440874">
                    <a:tc>
                      <a:txBody>
                        <a:bodyPr/>
                        <a:lstStyle/>
                        <a:p>
                          <a:pPr algn="ctr" fontAlgn="b"/>
                          <a:r>
                            <a:rPr lang="en-US" sz="1600" b="0" u="none" strike="noStrike" cap="none" spc="0">
                              <a:solidFill>
                                <a:schemeClr val="tx1"/>
                              </a:solidFill>
                              <a:effectLst/>
                            </a:rPr>
                            <a:t>32.92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6.00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1.67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-17.17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-28.62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294.71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519487015"/>
                      </a:ext>
                    </a:extLst>
                  </a:tr>
                  <a:tr h="440874">
                    <a:tc>
                      <a:txBody>
                        <a:bodyPr/>
                        <a:lstStyle/>
                        <a:p>
                          <a:pPr algn="ctr" fontAlgn="b"/>
                          <a:r>
                            <a:rPr lang="en-US" sz="1600" b="0" u="none" strike="noStrike" cap="none" spc="0">
                              <a:solidFill>
                                <a:schemeClr val="tx1"/>
                              </a:solidFill>
                              <a:effectLst/>
                            </a:rPr>
                            <a:t>29.97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6.41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-20.12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4.31</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-41.78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404.69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591637351"/>
                      </a:ext>
                    </a:extLst>
                  </a:tr>
                  <a:tr h="440874">
                    <a:tc>
                      <a:txBody>
                        <a:bodyPr/>
                        <a:lstStyle/>
                        <a:p>
                          <a:pPr algn="ctr" fontAlgn="b"/>
                          <a:r>
                            <a:rPr lang="en-US" sz="1600" b="1" u="none" strike="noStrike" cap="none" spc="0" dirty="0">
                              <a:solidFill>
                                <a:srgbClr val="FF0000"/>
                              </a:solidFill>
                              <a:effectLst/>
                            </a:rPr>
                            <a:t>350.61</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30.33</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22.47</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-202.49</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2078.18</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1816499460"/>
                      </a:ext>
                    </a:extLst>
                  </a:tr>
                </a:tbl>
              </a:graphicData>
            </a:graphic>
          </p:graphicFrame>
        </mc:Fallback>
      </mc:AlternateContent>
    </p:spTree>
    <p:extLst>
      <p:ext uri="{BB962C8B-B14F-4D97-AF65-F5344CB8AC3E}">
        <p14:creationId xmlns:p14="http://schemas.microsoft.com/office/powerpoint/2010/main" val="14293095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142DC2-BF6E-F9D3-E667-C95AA8EEBA13}"/>
              </a:ext>
            </a:extLst>
          </p:cNvPr>
          <p:cNvPicPr>
            <a:picLocks noChangeAspect="1"/>
          </p:cNvPicPr>
          <p:nvPr/>
        </p:nvPicPr>
        <p:blipFill>
          <a:blip r:embed="rId2"/>
          <a:stretch>
            <a:fillRect/>
          </a:stretch>
        </p:blipFill>
        <p:spPr>
          <a:xfrm>
            <a:off x="908167" y="650497"/>
            <a:ext cx="5876109" cy="5571066"/>
          </a:xfrm>
          <a:prstGeom prst="rect">
            <a:avLst/>
          </a:prstGeom>
        </p:spPr>
      </p:pic>
      <p:pic>
        <p:nvPicPr>
          <p:cNvPr id="9" name="Picture 8">
            <a:extLst>
              <a:ext uri="{FF2B5EF4-FFF2-40B4-BE49-F238E27FC236}">
                <a16:creationId xmlns:a16="http://schemas.microsoft.com/office/drawing/2014/main" id="{0DDF7745-ACBA-6AD2-5169-EF062D6A0D77}"/>
              </a:ext>
            </a:extLst>
          </p:cNvPr>
          <p:cNvPicPr>
            <a:picLocks noChangeAspect="1"/>
          </p:cNvPicPr>
          <p:nvPr/>
        </p:nvPicPr>
        <p:blipFill>
          <a:blip r:embed="rId3"/>
          <a:stretch>
            <a:fillRect/>
          </a:stretch>
        </p:blipFill>
        <p:spPr>
          <a:xfrm>
            <a:off x="8179666" y="643467"/>
            <a:ext cx="2887358" cy="2475653"/>
          </a:xfrm>
          <a:prstGeom prst="rect">
            <a:avLst/>
          </a:prstGeom>
        </p:spPr>
      </p:pic>
      <p:pic>
        <p:nvPicPr>
          <p:cNvPr id="5" name="Picture 4">
            <a:extLst>
              <a:ext uri="{FF2B5EF4-FFF2-40B4-BE49-F238E27FC236}">
                <a16:creationId xmlns:a16="http://schemas.microsoft.com/office/drawing/2014/main" id="{EE33B46A-33ED-77AC-D0D9-44A2F7538257}"/>
              </a:ext>
            </a:extLst>
          </p:cNvPr>
          <p:cNvPicPr>
            <a:picLocks noChangeAspect="1"/>
          </p:cNvPicPr>
          <p:nvPr/>
        </p:nvPicPr>
        <p:blipFill>
          <a:blip r:embed="rId4"/>
          <a:stretch>
            <a:fillRect/>
          </a:stretch>
        </p:blipFill>
        <p:spPr>
          <a:xfrm>
            <a:off x="7695873" y="3899806"/>
            <a:ext cx="3854945" cy="2168406"/>
          </a:xfrm>
          <a:prstGeom prst="rect">
            <a:avLst/>
          </a:prstGeom>
        </p:spPr>
      </p:pic>
    </p:spTree>
    <p:extLst>
      <p:ext uri="{BB962C8B-B14F-4D97-AF65-F5344CB8AC3E}">
        <p14:creationId xmlns:p14="http://schemas.microsoft.com/office/powerpoint/2010/main" val="59335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9482-C1C2-FBEE-5C0A-F673E2D20536}"/>
              </a:ext>
            </a:extLst>
          </p:cNvPr>
          <p:cNvSpPr>
            <a:spLocks noGrp="1"/>
          </p:cNvSpPr>
          <p:nvPr>
            <p:ph type="title"/>
          </p:nvPr>
        </p:nvSpPr>
        <p:spPr/>
        <p:txBody>
          <a:bodyPr/>
          <a:lstStyle/>
          <a:p>
            <a:r>
              <a:rPr lang="en-US" dirty="0"/>
              <a:t>We ended here</a:t>
            </a:r>
          </a:p>
        </p:txBody>
      </p:sp>
      <p:sp>
        <p:nvSpPr>
          <p:cNvPr id="3" name="Content Placeholder 2">
            <a:extLst>
              <a:ext uri="{FF2B5EF4-FFF2-40B4-BE49-F238E27FC236}">
                <a16:creationId xmlns:a16="http://schemas.microsoft.com/office/drawing/2014/main" id="{063A5D78-7458-1805-9608-25B3CD7D6B7F}"/>
              </a:ext>
            </a:extLst>
          </p:cNvPr>
          <p:cNvSpPr>
            <a:spLocks noGrp="1"/>
          </p:cNvSpPr>
          <p:nvPr>
            <p:ph idx="1"/>
          </p:nvPr>
        </p:nvSpPr>
        <p:spPr/>
        <p:txBody>
          <a:bodyPr/>
          <a:lstStyle/>
          <a:p>
            <a:r>
              <a:rPr lang="en-US" b="1" dirty="0"/>
              <a:t>Intuition</a:t>
            </a:r>
            <a:r>
              <a:rPr lang="en-US" dirty="0"/>
              <a:t>: create a plot of the standardized residuals by standardized predicted values using the admissions data ‘by hand’</a:t>
            </a:r>
          </a:p>
          <a:p>
            <a:r>
              <a:rPr lang="en-US" dirty="0"/>
              <a:t>Open </a:t>
            </a:r>
            <a:r>
              <a:rPr lang="en-US" dirty="0" err="1"/>
              <a:t>admissions.sav</a:t>
            </a:r>
            <a:endParaRPr lang="en-US" dirty="0"/>
          </a:p>
        </p:txBody>
      </p:sp>
    </p:spTree>
    <p:extLst>
      <p:ext uri="{BB962C8B-B14F-4D97-AF65-F5344CB8AC3E}">
        <p14:creationId xmlns:p14="http://schemas.microsoft.com/office/powerpoint/2010/main" val="1352315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91E025-EC1D-91EF-DA13-99ED68C21C68}"/>
              </a:ext>
            </a:extLst>
          </p:cNvPr>
          <p:cNvPicPr>
            <a:picLocks noChangeAspect="1"/>
          </p:cNvPicPr>
          <p:nvPr/>
        </p:nvPicPr>
        <p:blipFill>
          <a:blip r:embed="rId2"/>
          <a:stretch>
            <a:fillRect/>
          </a:stretch>
        </p:blipFill>
        <p:spPr>
          <a:xfrm>
            <a:off x="809110" y="407128"/>
            <a:ext cx="3752850" cy="1076325"/>
          </a:xfrm>
          <a:prstGeom prst="rect">
            <a:avLst/>
          </a:prstGeom>
        </p:spPr>
      </p:pic>
      <p:pic>
        <p:nvPicPr>
          <p:cNvPr id="9" name="Picture 8">
            <a:extLst>
              <a:ext uri="{FF2B5EF4-FFF2-40B4-BE49-F238E27FC236}">
                <a16:creationId xmlns:a16="http://schemas.microsoft.com/office/drawing/2014/main" id="{909F7CFC-C119-5D35-8D40-E40E98ADF516}"/>
              </a:ext>
            </a:extLst>
          </p:cNvPr>
          <p:cNvPicPr>
            <a:picLocks noChangeAspect="1"/>
          </p:cNvPicPr>
          <p:nvPr/>
        </p:nvPicPr>
        <p:blipFill>
          <a:blip r:embed="rId3"/>
          <a:stretch>
            <a:fillRect/>
          </a:stretch>
        </p:blipFill>
        <p:spPr>
          <a:xfrm>
            <a:off x="618610" y="1736767"/>
            <a:ext cx="5048250" cy="1666875"/>
          </a:xfrm>
          <a:prstGeom prst="rect">
            <a:avLst/>
          </a:prstGeom>
        </p:spPr>
      </p:pic>
      <p:pic>
        <p:nvPicPr>
          <p:cNvPr id="11" name="Picture 10">
            <a:extLst>
              <a:ext uri="{FF2B5EF4-FFF2-40B4-BE49-F238E27FC236}">
                <a16:creationId xmlns:a16="http://schemas.microsoft.com/office/drawing/2014/main" id="{C9356F9B-9D8E-EB00-EDF2-8C28B21BB3C3}"/>
              </a:ext>
            </a:extLst>
          </p:cNvPr>
          <p:cNvPicPr>
            <a:picLocks noChangeAspect="1"/>
          </p:cNvPicPr>
          <p:nvPr/>
        </p:nvPicPr>
        <p:blipFill>
          <a:blip r:embed="rId4"/>
          <a:stretch>
            <a:fillRect/>
          </a:stretch>
        </p:blipFill>
        <p:spPr>
          <a:xfrm>
            <a:off x="542410" y="3656956"/>
            <a:ext cx="5124450" cy="14478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C619F4C-4039-281D-213B-A0941358B869}"/>
                  </a:ext>
                </a:extLst>
              </p:cNvPr>
              <p:cNvSpPr txBox="1"/>
              <p:nvPr/>
            </p:nvSpPr>
            <p:spPr>
              <a:xfrm>
                <a:off x="1313955" y="5358070"/>
                <a:ext cx="3248005"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𝑆𝑐𝑜𝑟𝑒</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=89.125 −9.009</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𝐿𝑆𝐷</m:t>
                      </m:r>
                    </m:oMath>
                  </m:oMathPara>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AC619F4C-4039-281D-213B-A0941358B869}"/>
                  </a:ext>
                </a:extLst>
              </p:cNvPr>
              <p:cNvSpPr txBox="1">
                <a:spLocks noRot="1" noChangeAspect="1" noMove="1" noResize="1" noEditPoints="1" noAdjustHandles="1" noChangeArrowheads="1" noChangeShapeType="1" noTextEdit="1"/>
              </p:cNvSpPr>
              <p:nvPr/>
            </p:nvSpPr>
            <p:spPr>
              <a:xfrm>
                <a:off x="1313955" y="5358070"/>
                <a:ext cx="3248005" cy="307777"/>
              </a:xfrm>
              <a:prstGeom prst="rect">
                <a:avLst/>
              </a:prstGeom>
              <a:blipFill>
                <a:blip r:embed="rId5"/>
                <a:stretch>
                  <a:fillRect l="-1504" r="-1128" b="-8000"/>
                </a:stretch>
              </a:blipFill>
            </p:spPr>
            <p:txBody>
              <a:bodyPr/>
              <a:lstStyle/>
              <a:p>
                <a:r>
                  <a:rPr lang="en-US">
                    <a:noFill/>
                  </a:rPr>
                  <a:t> </a:t>
                </a:r>
              </a:p>
            </p:txBody>
          </p:sp>
        </mc:Fallback>
      </mc:AlternateContent>
    </p:spTree>
    <p:extLst>
      <p:ext uri="{BB962C8B-B14F-4D97-AF65-F5344CB8AC3E}">
        <p14:creationId xmlns:p14="http://schemas.microsoft.com/office/powerpoint/2010/main" val="34761207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54C8D-C80E-91D8-516E-EFC0A61DC45D}"/>
              </a:ext>
            </a:extLst>
          </p:cNvPr>
          <p:cNvPicPr>
            <a:picLocks noChangeAspect="1"/>
          </p:cNvPicPr>
          <p:nvPr/>
        </p:nvPicPr>
        <p:blipFill>
          <a:blip r:embed="rId3"/>
          <a:stretch>
            <a:fillRect/>
          </a:stretch>
        </p:blipFill>
        <p:spPr>
          <a:xfrm>
            <a:off x="5031864" y="2728996"/>
            <a:ext cx="6564386" cy="2167487"/>
          </a:xfrm>
          <a:prstGeom prst="rect">
            <a:avLst/>
          </a:prstGeom>
        </p:spPr>
      </p:pic>
      <p:sp>
        <p:nvSpPr>
          <p:cNvPr id="2" name="Title 1">
            <a:extLst>
              <a:ext uri="{FF2B5EF4-FFF2-40B4-BE49-F238E27FC236}">
                <a16:creationId xmlns:a16="http://schemas.microsoft.com/office/drawing/2014/main" id="{817315C4-AF6A-EB81-2EFC-7D0DF61EAAD8}"/>
              </a:ext>
            </a:extLst>
          </p:cNvPr>
          <p:cNvSpPr>
            <a:spLocks noGrp="1"/>
          </p:cNvSpPr>
          <p:nvPr>
            <p:ph type="title"/>
          </p:nvPr>
        </p:nvSpPr>
        <p:spPr>
          <a:xfrm>
            <a:off x="223967" y="39134"/>
            <a:ext cx="10515600" cy="1043545"/>
          </a:xfrm>
        </p:spPr>
        <p:txBody>
          <a:bodyPr/>
          <a:lstStyle/>
          <a:p>
            <a:r>
              <a:rPr lang="en-US" dirty="0"/>
              <a:t>Example  -</a:t>
            </a:r>
            <a:r>
              <a:rPr lang="en-US" sz="4400" dirty="0"/>
              <a:t>Pharmacodynamics of LSD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BEE83-94B6-69B6-2BE8-EB0B721F1220}"/>
                  </a:ext>
                </a:extLst>
              </p:cNvPr>
              <p:cNvSpPr>
                <a:spLocks noGrp="1"/>
              </p:cNvSpPr>
              <p:nvPr>
                <p:ph idx="1"/>
              </p:nvPr>
            </p:nvSpPr>
            <p:spPr>
              <a:xfrm>
                <a:off x="402624" y="4951320"/>
                <a:ext cx="11386752" cy="1970430"/>
              </a:xfrm>
            </p:spPr>
            <p:txBody>
              <a:bodyPr>
                <a:normAutofit fontScale="92500" lnSpcReduction="10000"/>
              </a:bodyPr>
              <a:lstStyle/>
              <a:p>
                <a:pPr marL="0" indent="0">
                  <a:buNone/>
                </a:pPr>
                <a:r>
                  <a:rPr lang="en-US" dirty="0"/>
                  <a:t>n = 7;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 -9.01;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50.72</m:t>
                        </m:r>
                      </m:e>
                    </m:rad>
                    <m:r>
                      <a:rPr lang="en-US" b="0" i="1" smtClean="0">
                        <a:latin typeface="Cambria Math" panose="02040503050406030204" pitchFamily="18" charset="0"/>
                      </a:rPr>
                      <m:t>=7.12; </m:t>
                    </m:r>
                  </m:oMath>
                </a14:m>
                <a:r>
                  <a:rPr lang="en-US" dirty="0"/>
                  <a:t>  S</a:t>
                </a:r>
                <a:r>
                  <a:rPr lang="en-US" i="1" dirty="0"/>
                  <a:t>xx</a:t>
                </a:r>
                <a:r>
                  <a:rPr lang="en-US" dirty="0"/>
                  <a:t> – 22.475;   </a:t>
                </a:r>
                <a:r>
                  <a:rPr lang="en-US" b="0" dirty="0"/>
                  <a:t>s</a:t>
                </a:r>
                <a:r>
                  <a:rPr lang="en-US" dirty="0"/>
                  <a:t>e(</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 = 7.12/22.475 = 1.50</a:t>
                </a:r>
              </a:p>
              <a:p>
                <a:pPr marL="0" indent="0">
                  <a:buNone/>
                </a:pPr>
                <a:r>
                  <a:rPr lang="en-US" b="0" dirty="0"/>
                  <a:t>Testing</a:t>
                </a:r>
              </a:p>
              <a:p>
                <a:pPr marL="457200" lvl="1" indent="0">
                  <a:buNone/>
                </a:pPr>
                <a:r>
                  <a:rPr lang="en-US" b="0" dirty="0"/>
                  <a:t>t* = -9.01 / 1.50 = -6.01 </a:t>
                </a:r>
                <a:r>
                  <a:rPr lang="en-US" b="0" dirty="0">
                    <a:sym typeface="Wingdings" panose="05000000000000000000" pitchFamily="2" charset="2"/>
                  </a:rPr>
                  <a:t> p = .002  reject Null </a:t>
                </a:r>
              </a:p>
              <a:p>
                <a:pPr marL="457200" lvl="1" indent="0">
                  <a:buNone/>
                </a:pPr>
                <a:r>
                  <a:rPr lang="en-US" dirty="0">
                    <a:sym typeface="Wingdings" panose="05000000000000000000" pitchFamily="2" charset="2"/>
                  </a:rPr>
                  <a:t>Note, the </a:t>
                </a:r>
                <a:r>
                  <a:rPr lang="en-US" i="1" dirty="0">
                    <a:sym typeface="Wingdings" panose="05000000000000000000" pitchFamily="2" charset="2"/>
                  </a:rPr>
                  <a:t>t</a:t>
                </a:r>
                <a:r>
                  <a:rPr lang="en-US" dirty="0">
                    <a:sym typeface="Wingdings" panose="05000000000000000000" pitchFamily="2" charset="2"/>
                  </a:rPr>
                  <a:t> equals the </a:t>
                </a:r>
                <a:r>
                  <a:rPr lang="en-US" i="1" dirty="0">
                    <a:sym typeface="Wingdings" panose="05000000000000000000" pitchFamily="2" charset="2"/>
                  </a:rPr>
                  <a:t>Z</a:t>
                </a:r>
                <a:r>
                  <a:rPr lang="en-US" dirty="0">
                    <a:sym typeface="Wingdings" panose="05000000000000000000" pitchFamily="2" charset="2"/>
                  </a:rPr>
                  <a:t> only when N is large</a:t>
                </a:r>
                <a:endParaRPr lang="en-US" b="0" dirty="0"/>
              </a:p>
              <a:p>
                <a:endParaRPr lang="en-US" dirty="0"/>
              </a:p>
            </p:txBody>
          </p:sp>
        </mc:Choice>
        <mc:Fallback xmlns="">
          <p:sp>
            <p:nvSpPr>
              <p:cNvPr id="3" name="Content Placeholder 2">
                <a:extLst>
                  <a:ext uri="{FF2B5EF4-FFF2-40B4-BE49-F238E27FC236}">
                    <a16:creationId xmlns:a16="http://schemas.microsoft.com/office/drawing/2014/main" id="{9D2BEE83-94B6-69B6-2BE8-EB0B721F1220}"/>
                  </a:ext>
                </a:extLst>
              </p:cNvPr>
              <p:cNvSpPr>
                <a:spLocks noGrp="1" noRot="1" noChangeAspect="1" noMove="1" noResize="1" noEditPoints="1" noAdjustHandles="1" noChangeArrowheads="1" noChangeShapeType="1" noTextEdit="1"/>
              </p:cNvSpPr>
              <p:nvPr>
                <p:ph idx="1"/>
              </p:nvPr>
            </p:nvSpPr>
            <p:spPr>
              <a:xfrm>
                <a:off x="402624" y="4951320"/>
                <a:ext cx="11386752" cy="1970430"/>
              </a:xfrm>
              <a:blipFill>
                <a:blip r:embed="rId4"/>
                <a:stretch>
                  <a:fillRect l="-964" t="-4954" b="-18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105DA1-B1D5-1C7D-A86D-4DE5489287ED}"/>
                  </a:ext>
                </a:extLst>
              </p:cNvPr>
              <p:cNvSpPr txBox="1"/>
              <p:nvPr/>
            </p:nvSpPr>
            <p:spPr>
              <a:xfrm>
                <a:off x="223967" y="3719513"/>
                <a:ext cx="4127156" cy="461665"/>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𝑜</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vs </a:t>
                </a:r>
                <a14:m>
                  <m:oMath xmlns:m="http://schemas.openxmlformats.org/officeDocument/2006/math">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mc:Choice>
        <mc:Fallback xmlns="">
          <p:sp>
            <p:nvSpPr>
              <p:cNvPr id="5" name="TextBox 4">
                <a:extLst>
                  <a:ext uri="{FF2B5EF4-FFF2-40B4-BE49-F238E27FC236}">
                    <a16:creationId xmlns:a16="http://schemas.microsoft.com/office/drawing/2014/main" id="{22105DA1-B1D5-1C7D-A86D-4DE5489287ED}"/>
                  </a:ext>
                </a:extLst>
              </p:cNvPr>
              <p:cNvSpPr txBox="1">
                <a:spLocks noRot="1" noChangeAspect="1" noMove="1" noResize="1" noEditPoints="1" noAdjustHandles="1" noChangeArrowheads="1" noChangeShapeType="1" noTextEdit="1"/>
              </p:cNvSpPr>
              <p:nvPr/>
            </p:nvSpPr>
            <p:spPr>
              <a:xfrm>
                <a:off x="223967" y="3719513"/>
                <a:ext cx="4127156" cy="461665"/>
              </a:xfrm>
              <a:prstGeom prst="rect">
                <a:avLst/>
              </a:prstGeom>
              <a:blipFill>
                <a:blip r:embed="rId5"/>
                <a:stretch>
                  <a:fillRect t="-10526" b="-28947"/>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E924A7CE-A1F5-7088-820F-1692DBC2D9BC}"/>
              </a:ext>
            </a:extLst>
          </p:cNvPr>
          <p:cNvPicPr>
            <a:picLocks noChangeAspect="1"/>
          </p:cNvPicPr>
          <p:nvPr/>
        </p:nvPicPr>
        <p:blipFill>
          <a:blip r:embed="rId6"/>
          <a:stretch>
            <a:fillRect/>
          </a:stretch>
        </p:blipFill>
        <p:spPr>
          <a:xfrm>
            <a:off x="-236353" y="800789"/>
            <a:ext cx="4753270" cy="673454"/>
          </a:xfrm>
          <a:prstGeom prst="rect">
            <a:avLst/>
          </a:prstGeom>
        </p:spPr>
      </p:pic>
    </p:spTree>
    <p:extLst>
      <p:ext uri="{BB962C8B-B14F-4D97-AF65-F5344CB8AC3E}">
        <p14:creationId xmlns:p14="http://schemas.microsoft.com/office/powerpoint/2010/main" val="28815360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15C4-AF6A-EB81-2EFC-7D0DF61EAAD8}"/>
              </a:ext>
            </a:extLst>
          </p:cNvPr>
          <p:cNvSpPr>
            <a:spLocks noGrp="1"/>
          </p:cNvSpPr>
          <p:nvPr>
            <p:ph type="title"/>
          </p:nvPr>
        </p:nvSpPr>
        <p:spPr/>
        <p:txBody>
          <a:bodyPr/>
          <a:lstStyle/>
          <a:p>
            <a:r>
              <a:rPr lang="en-US" dirty="0"/>
              <a:t>Example  -</a:t>
            </a:r>
            <a:r>
              <a:rPr lang="en-US" sz="4400" dirty="0"/>
              <a:t>Pharmacodynamics of LSD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BEE83-94B6-69B6-2BE8-EB0B721F1220}"/>
                  </a:ext>
                </a:extLst>
              </p:cNvPr>
              <p:cNvSpPr>
                <a:spLocks noGrp="1"/>
              </p:cNvSpPr>
              <p:nvPr>
                <p:ph idx="1"/>
              </p:nvPr>
            </p:nvSpPr>
            <p:spPr/>
            <p:txBody>
              <a:bodyPr>
                <a:normAutofit/>
              </a:bodyPr>
              <a:lstStyle/>
              <a:p>
                <a:r>
                  <a:rPr lang="en-US" dirty="0"/>
                  <a:t>n = 7</a:t>
                </a: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=-9.01</a:t>
                </a:r>
              </a:p>
              <a:p>
                <a:r>
                  <a:rPr lang="en-US" b="0" dirty="0"/>
                  <a:t>s</a:t>
                </a:r>
                <a:r>
                  <a:rPr lang="en-US" dirty="0"/>
                  <a:t>e(</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 = 7.12/22.475 = 1.50</a:t>
                </a:r>
              </a:p>
              <a:p>
                <a:endParaRPr lang="en-US" b="0" dirty="0"/>
              </a:p>
              <a:p>
                <a:r>
                  <a:rPr lang="en-US" b="0" dirty="0"/>
                  <a:t>95% CI</a:t>
                </a:r>
              </a:p>
              <a:p>
                <a:pPr lvl="1"/>
                <a:r>
                  <a:rPr lang="en-US" b="0" dirty="0"/>
                  <a:t>-9.01 </a:t>
                </a:r>
                <a14:m>
                  <m:oMath xmlns:m="http://schemas.openxmlformats.org/officeDocument/2006/math">
                    <m:r>
                      <a:rPr lang="en-US" b="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b="0" dirty="0"/>
                  <a:t> 2.57(1.50) </a:t>
                </a:r>
                <a:r>
                  <a:rPr lang="en-US" b="0" dirty="0">
                    <a:sym typeface="Wingdings" panose="05000000000000000000" pitchFamily="2" charset="2"/>
                  </a:rPr>
                  <a:t> -9.01</a:t>
                </a:r>
                <a14:m>
                  <m:oMath xmlns:m="http://schemas.openxmlformats.org/officeDocument/2006/math">
                    <m:r>
                      <a:rPr lang="en-US" b="0" i="1" smtClean="0">
                        <a:latin typeface="Cambria Math" panose="02040503050406030204" pitchFamily="18" charset="0"/>
                        <a:ea typeface="Cambria Math" panose="02040503050406030204" pitchFamily="18" charset="0"/>
                        <a:sym typeface="Wingdings" panose="05000000000000000000" pitchFamily="2" charset="2"/>
                      </a:rPr>
                      <m:t>±3.86</m:t>
                    </m:r>
                  </m:oMath>
                </a14:m>
                <a:r>
                  <a:rPr lang="en-US" b="0" dirty="0"/>
                  <a:t> </a:t>
                </a:r>
                <a:r>
                  <a:rPr lang="en-US" b="0" dirty="0">
                    <a:sym typeface="Wingdings" panose="05000000000000000000" pitchFamily="2" charset="2"/>
                  </a:rPr>
                  <a:t> (-12.87, -5.15)</a:t>
                </a:r>
              </a:p>
              <a:p>
                <a:pPr lvl="1"/>
                <a:r>
                  <a:rPr lang="en-US" dirty="0">
                    <a:sym typeface="Wingdings" panose="05000000000000000000" pitchFamily="2" charset="2"/>
                  </a:rPr>
                  <a:t>From this confidence interval, do you reject the Null?</a:t>
                </a:r>
                <a:endParaRPr lang="en-US" b="0" dirty="0"/>
              </a:p>
              <a:p>
                <a:endParaRPr lang="en-US" dirty="0"/>
              </a:p>
            </p:txBody>
          </p:sp>
        </mc:Choice>
        <mc:Fallback xmlns="">
          <p:sp>
            <p:nvSpPr>
              <p:cNvPr id="3" name="Content Placeholder 2">
                <a:extLst>
                  <a:ext uri="{FF2B5EF4-FFF2-40B4-BE49-F238E27FC236}">
                    <a16:creationId xmlns:a16="http://schemas.microsoft.com/office/drawing/2014/main" id="{9D2BEE83-94B6-69B6-2BE8-EB0B721F12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66B749D-3ED4-9033-288C-E9AE502EF9E0}"/>
              </a:ext>
            </a:extLst>
          </p:cNvPr>
          <p:cNvPicPr>
            <a:picLocks noChangeAspect="1"/>
          </p:cNvPicPr>
          <p:nvPr/>
        </p:nvPicPr>
        <p:blipFill>
          <a:blip r:embed="rId3"/>
          <a:stretch>
            <a:fillRect/>
          </a:stretch>
        </p:blipFill>
        <p:spPr>
          <a:xfrm>
            <a:off x="4995734" y="1259360"/>
            <a:ext cx="6896100" cy="1447800"/>
          </a:xfrm>
          <a:prstGeom prst="rect">
            <a:avLst/>
          </a:prstGeom>
        </p:spPr>
      </p:pic>
      <p:pic>
        <p:nvPicPr>
          <p:cNvPr id="7" name="Picture 6">
            <a:extLst>
              <a:ext uri="{FF2B5EF4-FFF2-40B4-BE49-F238E27FC236}">
                <a16:creationId xmlns:a16="http://schemas.microsoft.com/office/drawing/2014/main" id="{4EFB5744-9653-79BF-B5B0-FA3A6E72B460}"/>
              </a:ext>
            </a:extLst>
          </p:cNvPr>
          <p:cNvPicPr>
            <a:picLocks noChangeAspect="1"/>
          </p:cNvPicPr>
          <p:nvPr/>
        </p:nvPicPr>
        <p:blipFill>
          <a:blip r:embed="rId4"/>
          <a:stretch>
            <a:fillRect/>
          </a:stretch>
        </p:blipFill>
        <p:spPr>
          <a:xfrm>
            <a:off x="8405684" y="2789474"/>
            <a:ext cx="3486150" cy="3305175"/>
          </a:xfrm>
          <a:prstGeom prst="rect">
            <a:avLst/>
          </a:prstGeom>
        </p:spPr>
      </p:pic>
    </p:spTree>
    <p:extLst>
      <p:ext uri="{BB962C8B-B14F-4D97-AF65-F5344CB8AC3E}">
        <p14:creationId xmlns:p14="http://schemas.microsoft.com/office/powerpoint/2010/main" val="3542643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2C656-379E-6E42-04D5-732482D1CFB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D7437BBA-FD8A-7E31-4335-28E080D46E5D}"/>
                  </a:ext>
                </a:extLst>
              </p:cNvPr>
              <p:cNvSpPr txBox="1"/>
              <p:nvPr/>
            </p:nvSpPr>
            <p:spPr bwMode="auto">
              <a:xfrm>
                <a:off x="1363105" y="1491607"/>
                <a:ext cx="8001000" cy="1981200"/>
              </a:xfrm>
              <a:prstGeom prst="rect">
                <a:avLst/>
              </a:prstGeom>
              <a:noFill/>
              <a:ln>
                <a:noFill/>
              </a:ln>
              <a:effectLst/>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𝑥𝑥</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=22.475 </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𝑥𝑦</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=−202.487 </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𝑦𝑦</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=2078.183 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𝑆𝑆𝐸</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=253.89</m:t>
                      </m:r>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−202.487</m:t>
                          </m:r>
                        </m:num>
                        <m:den>
                          <m:rad>
                            <m:radPr>
                              <m:degHide m:val="on"/>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radPr>
                            <m:deg/>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(22.475)(2078.183)</m:t>
                              </m:r>
                            </m:e>
                          </m:rad>
                        </m:den>
                      </m:f>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=−0.94</m:t>
                      </m:r>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e>
                        <m:sup>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2078.183−253.89</m:t>
                          </m:r>
                        </m:num>
                        <m:den>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2078.183</m:t>
                          </m:r>
                        </m:den>
                      </m:f>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=0.88=(−0.94</m:t>
                      </m:r>
                      <m:sSup>
                        <m:sSup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sup>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Object 3">
                <a:extLst>
                  <a:ext uri="{FF2B5EF4-FFF2-40B4-BE49-F238E27FC236}">
                    <a16:creationId xmlns:a16="http://schemas.microsoft.com/office/drawing/2014/main" id="{D7437BBA-FD8A-7E31-4335-28E080D46E5D}"/>
                  </a:ext>
                </a:extLst>
              </p:cNvPr>
              <p:cNvSpPr txBox="1">
                <a:spLocks noRot="1" noChangeAspect="1" noMove="1" noResize="1" noEditPoints="1" noAdjustHandles="1" noChangeArrowheads="1" noChangeShapeType="1" noTextEdit="1"/>
              </p:cNvSpPr>
              <p:nvPr/>
            </p:nvSpPr>
            <p:spPr bwMode="auto">
              <a:xfrm>
                <a:off x="1363105" y="1491607"/>
                <a:ext cx="8001000" cy="1981200"/>
              </a:xfrm>
              <a:prstGeom prst="rect">
                <a:avLst/>
              </a:prstGeom>
              <a:blipFill>
                <a:blip r:embed="rId2"/>
                <a:stretch>
                  <a:fillRect b="-16615"/>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6DF88F-0B65-450B-F453-E875BD223E18}"/>
                  </a:ext>
                </a:extLst>
              </p:cNvPr>
              <p:cNvSpPr txBox="1"/>
              <p:nvPr/>
            </p:nvSpPr>
            <p:spPr>
              <a:xfrm>
                <a:off x="1264509" y="4332288"/>
                <a:ext cx="260315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e>
                      <m:sup>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×100</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9" name="TextBox 8">
                <a:extLst>
                  <a:ext uri="{FF2B5EF4-FFF2-40B4-BE49-F238E27FC236}">
                    <a16:creationId xmlns:a16="http://schemas.microsoft.com/office/drawing/2014/main" id="{8D6DF88F-0B65-450B-F453-E875BD223E18}"/>
                  </a:ext>
                </a:extLst>
              </p:cNvPr>
              <p:cNvSpPr txBox="1">
                <a:spLocks noRot="1" noChangeAspect="1" noMove="1" noResize="1" noEditPoints="1" noAdjustHandles="1" noChangeArrowheads="1" noChangeShapeType="1" noTextEdit="1"/>
              </p:cNvSpPr>
              <p:nvPr/>
            </p:nvSpPr>
            <p:spPr>
              <a:xfrm>
                <a:off x="1264509" y="4332288"/>
                <a:ext cx="2603156" cy="369332"/>
              </a:xfrm>
              <a:prstGeom prst="rect">
                <a:avLst/>
              </a:prstGeom>
              <a:blipFill>
                <a:blip r:embed="rId3"/>
                <a:stretch>
                  <a:fillRect t="-10000" b="-26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90DC724-62FA-8E94-8A3F-335B02781F3A}"/>
              </a:ext>
            </a:extLst>
          </p:cNvPr>
          <p:cNvSpPr txBox="1"/>
          <p:nvPr/>
        </p:nvSpPr>
        <p:spPr>
          <a:xfrm>
            <a:off x="2566087" y="4332288"/>
            <a:ext cx="90345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variation in the dependent variable explained by the independent variable(s) in the mode</a:t>
            </a:r>
          </a:p>
        </p:txBody>
      </p:sp>
    </p:spTree>
    <p:extLst>
      <p:ext uri="{BB962C8B-B14F-4D97-AF65-F5344CB8AC3E}">
        <p14:creationId xmlns:p14="http://schemas.microsoft.com/office/powerpoint/2010/main" val="38757767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C027-4FBA-DCC5-3473-1F07A0FA1161}"/>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D11EF113-AFA4-9B11-1F14-FFC48FD830F7}"/>
              </a:ext>
            </a:extLst>
          </p:cNvPr>
          <p:cNvPicPr>
            <a:picLocks noGrp="1" noChangeAspect="1"/>
          </p:cNvPicPr>
          <p:nvPr>
            <p:ph idx="1"/>
          </p:nvPr>
        </p:nvPicPr>
        <p:blipFill>
          <a:blip r:embed="rId2"/>
          <a:stretch>
            <a:fillRect/>
          </a:stretch>
        </p:blipFill>
        <p:spPr>
          <a:xfrm>
            <a:off x="501607" y="2319488"/>
            <a:ext cx="6048375" cy="3981450"/>
          </a:xfrm>
        </p:spPr>
      </p:pic>
      <p:sp>
        <p:nvSpPr>
          <p:cNvPr id="6" name="Rectangle 5">
            <a:extLst>
              <a:ext uri="{FF2B5EF4-FFF2-40B4-BE49-F238E27FC236}">
                <a16:creationId xmlns:a16="http://schemas.microsoft.com/office/drawing/2014/main" id="{0795F49B-3A6F-2CF1-982C-B0125F98D9C8}"/>
              </a:ext>
            </a:extLst>
          </p:cNvPr>
          <p:cNvSpPr/>
          <p:nvPr/>
        </p:nvSpPr>
        <p:spPr>
          <a:xfrm>
            <a:off x="2323070" y="4646141"/>
            <a:ext cx="852616" cy="3583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4EDCF9AF-5D3B-5DA6-0530-391D16A9F5A3}"/>
              </a:ext>
            </a:extLst>
          </p:cNvPr>
          <p:cNvPicPr>
            <a:picLocks noChangeAspect="1"/>
          </p:cNvPicPr>
          <p:nvPr/>
        </p:nvPicPr>
        <p:blipFill>
          <a:blip r:embed="rId3"/>
          <a:stretch>
            <a:fillRect/>
          </a:stretch>
        </p:blipFill>
        <p:spPr>
          <a:xfrm>
            <a:off x="6849247" y="4310213"/>
            <a:ext cx="4152900" cy="1914525"/>
          </a:xfrm>
          <a:prstGeom prst="rect">
            <a:avLst/>
          </a:prstGeom>
        </p:spPr>
      </p:pic>
      <p:pic>
        <p:nvPicPr>
          <p:cNvPr id="10" name="Picture 9">
            <a:extLst>
              <a:ext uri="{FF2B5EF4-FFF2-40B4-BE49-F238E27FC236}">
                <a16:creationId xmlns:a16="http://schemas.microsoft.com/office/drawing/2014/main" id="{7899070D-DC4F-D634-EDD6-F5B1FA83B82A}"/>
              </a:ext>
            </a:extLst>
          </p:cNvPr>
          <p:cNvPicPr>
            <a:picLocks noChangeAspect="1"/>
          </p:cNvPicPr>
          <p:nvPr/>
        </p:nvPicPr>
        <p:blipFill>
          <a:blip r:embed="rId4"/>
          <a:stretch>
            <a:fillRect/>
          </a:stretch>
        </p:blipFill>
        <p:spPr>
          <a:xfrm>
            <a:off x="7387409" y="2153164"/>
            <a:ext cx="3076575" cy="2057400"/>
          </a:xfrm>
          <a:prstGeom prst="rect">
            <a:avLst/>
          </a:prstGeom>
        </p:spPr>
      </p:pic>
    </p:spTree>
    <p:extLst>
      <p:ext uri="{BB962C8B-B14F-4D97-AF65-F5344CB8AC3E}">
        <p14:creationId xmlns:p14="http://schemas.microsoft.com/office/powerpoint/2010/main" val="1692126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A2A7-CD96-DAFA-74FF-3B464A86AA80}"/>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a:solidFill>
                  <a:schemeClr val="tx1"/>
                </a:solidFill>
                <a:latin typeface="+mj-lt"/>
                <a:ea typeface="+mj-ea"/>
                <a:cs typeface="+mj-cs"/>
              </a:rPr>
              <a:t>ANOVA F-test</a:t>
            </a:r>
          </a:p>
        </p:txBody>
      </p:sp>
      <p:sp>
        <p:nvSpPr>
          <p:cNvPr id="6" name="Content Placeholder 5">
            <a:extLst>
              <a:ext uri="{FF2B5EF4-FFF2-40B4-BE49-F238E27FC236}">
                <a16:creationId xmlns:a16="http://schemas.microsoft.com/office/drawing/2014/main" id="{53BAB62A-0383-44EC-4771-A56DE95FDADD}"/>
              </a:ext>
            </a:extLst>
          </p:cNvPr>
          <p:cNvSpPr>
            <a:spLocks noGrp="1"/>
          </p:cNvSpPr>
          <p:nvPr>
            <p:ph sz="half" idx="2"/>
          </p:nvPr>
        </p:nvSpPr>
        <p:spPr>
          <a:xfrm>
            <a:off x="838199" y="2686323"/>
            <a:ext cx="4783697" cy="3433583"/>
          </a:xfrm>
        </p:spPr>
        <p:txBody>
          <a:bodyPr vert="horz" lIns="91440" tIns="45720" rIns="91440" bIns="45720" rtlCol="0">
            <a:normAutofit/>
          </a:bodyPr>
          <a:lstStyle/>
          <a:p>
            <a:r>
              <a:rPr lang="en-US" sz="2000" dirty="0"/>
              <a:t>Analysis of Variance </a:t>
            </a:r>
            <a:r>
              <a:rPr lang="en-US" sz="2000" i="1" dirty="0"/>
              <a:t>F-test</a:t>
            </a:r>
          </a:p>
          <a:p>
            <a:r>
              <a:rPr lang="en-US" sz="2000" dirty="0"/>
              <a:t>Tests the significance of the overall model including ALL independent variables</a:t>
            </a:r>
          </a:p>
          <a:p>
            <a:r>
              <a:rPr lang="en-US" sz="2000" dirty="0"/>
              <a:t>For SLR, the F-test is the same as the t-test for b1</a:t>
            </a:r>
          </a:p>
          <a:p>
            <a:r>
              <a:rPr lang="en-US" sz="2000" i="1" dirty="0"/>
              <a:t>F</a:t>
            </a:r>
            <a:r>
              <a:rPr lang="en-US" sz="2000" dirty="0"/>
              <a:t> = </a:t>
            </a:r>
            <a:r>
              <a:rPr lang="en-US" sz="2000" i="1" dirty="0"/>
              <a:t>t</a:t>
            </a:r>
            <a:r>
              <a:rPr lang="en-US" sz="2000" baseline="30000" dirty="0"/>
              <a:t>2</a:t>
            </a:r>
          </a:p>
        </p:txBody>
      </p:sp>
      <p:graphicFrame>
        <p:nvGraphicFramePr>
          <p:cNvPr id="4" name="Content Placeholder 3">
            <a:extLst>
              <a:ext uri="{FF2B5EF4-FFF2-40B4-BE49-F238E27FC236}">
                <a16:creationId xmlns:a16="http://schemas.microsoft.com/office/drawing/2014/main" id="{1B03DD43-1DAB-54E3-8272-98794DEC12B3}"/>
              </a:ext>
            </a:extLst>
          </p:cNvPr>
          <p:cNvGraphicFramePr>
            <a:graphicFrameLocks/>
          </p:cNvGraphicFramePr>
          <p:nvPr/>
        </p:nvGraphicFramePr>
        <p:xfrm>
          <a:off x="5844318" y="2686323"/>
          <a:ext cx="5731907" cy="3415564"/>
        </p:xfrm>
        <a:graphic>
          <a:graphicData uri="http://schemas.openxmlformats.org/drawingml/2006/table">
            <a:tbl>
              <a:tblPr firstRow="1" firstCol="1" lastRow="1" bandRow="1" bandCol="1">
                <a:tableStyleId>{7E9639D4-E3E2-4D34-9284-5A2195B3D0D7}</a:tableStyleId>
              </a:tblPr>
              <a:tblGrid>
                <a:gridCol w="1297888">
                  <a:extLst>
                    <a:ext uri="{9D8B030D-6E8A-4147-A177-3AD203B41FA5}">
                      <a16:colId xmlns:a16="http://schemas.microsoft.com/office/drawing/2014/main" val="597893154"/>
                    </a:ext>
                  </a:extLst>
                </a:gridCol>
                <a:gridCol w="1149178">
                  <a:extLst>
                    <a:ext uri="{9D8B030D-6E8A-4147-A177-3AD203B41FA5}">
                      <a16:colId xmlns:a16="http://schemas.microsoft.com/office/drawing/2014/main" val="4258442687"/>
                    </a:ext>
                  </a:extLst>
                </a:gridCol>
                <a:gridCol w="1210962">
                  <a:extLst>
                    <a:ext uri="{9D8B030D-6E8A-4147-A177-3AD203B41FA5}">
                      <a16:colId xmlns:a16="http://schemas.microsoft.com/office/drawing/2014/main" val="3972253625"/>
                    </a:ext>
                  </a:extLst>
                </a:gridCol>
                <a:gridCol w="1235676">
                  <a:extLst>
                    <a:ext uri="{9D8B030D-6E8A-4147-A177-3AD203B41FA5}">
                      <a16:colId xmlns:a16="http://schemas.microsoft.com/office/drawing/2014/main" val="603782495"/>
                    </a:ext>
                  </a:extLst>
                </a:gridCol>
                <a:gridCol w="838203">
                  <a:extLst>
                    <a:ext uri="{9D8B030D-6E8A-4147-A177-3AD203B41FA5}">
                      <a16:colId xmlns:a16="http://schemas.microsoft.com/office/drawing/2014/main" val="237255136"/>
                    </a:ext>
                  </a:extLst>
                </a:gridCol>
              </a:tblGrid>
              <a:tr h="643732">
                <a:tc>
                  <a:txBody>
                    <a:bodyPr/>
                    <a:lstStyle/>
                    <a:p>
                      <a:pPr marL="0" marR="0" algn="l" fontAlgn="t">
                        <a:spcBef>
                          <a:spcPts val="0"/>
                        </a:spcBef>
                        <a:spcAft>
                          <a:spcPts val="0"/>
                        </a:spcAft>
                      </a:pPr>
                      <a:r>
                        <a:rPr lang="en-US" sz="2000" b="1" u="none" strike="noStrike" dirty="0">
                          <a:effectLst/>
                        </a:rPr>
                        <a:t>Source of Variation</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Sum of</a:t>
                      </a:r>
                    </a:p>
                    <a:p>
                      <a:pPr marL="0" marR="0" algn="ctr" fontAlgn="t">
                        <a:spcBef>
                          <a:spcPts val="0"/>
                        </a:spcBef>
                        <a:spcAft>
                          <a:spcPts val="0"/>
                        </a:spcAft>
                      </a:pPr>
                      <a:r>
                        <a:rPr lang="en-US" sz="2000" b="1" u="none" strike="noStrike" dirty="0">
                          <a:effectLst/>
                        </a:rPr>
                        <a:t>Squares</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Degrees of Freedom</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a:effectLst/>
                        </a:rPr>
                        <a:t>Mean</a:t>
                      </a:r>
                    </a:p>
                    <a:p>
                      <a:pPr marL="0" marR="0" algn="ctr" fontAlgn="t">
                        <a:spcBef>
                          <a:spcPts val="0"/>
                        </a:spcBef>
                        <a:spcAft>
                          <a:spcPts val="0"/>
                        </a:spcAft>
                      </a:pPr>
                      <a:r>
                        <a:rPr lang="en-US" sz="2000" b="1" u="none" strike="noStrike">
                          <a:effectLst/>
                        </a:rPr>
                        <a:t>Square</a:t>
                      </a:r>
                      <a:endParaRPr lang="en-US" sz="2000" b="1"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1" u="none" strike="noStrike">
                          <a:effectLst/>
                        </a:rPr>
                        <a:t> </a:t>
                      </a:r>
                    </a:p>
                    <a:p>
                      <a:pPr marL="0" marR="0" algn="ctr" fontAlgn="t">
                        <a:spcBef>
                          <a:spcPts val="0"/>
                        </a:spcBef>
                        <a:spcAft>
                          <a:spcPts val="0"/>
                        </a:spcAft>
                      </a:pPr>
                      <a:r>
                        <a:rPr lang="en-US" sz="2000" b="1" u="none" strike="noStrike">
                          <a:effectLst/>
                        </a:rPr>
                        <a:t>F</a:t>
                      </a:r>
                      <a:endParaRPr lang="en-US" sz="2000" b="1" i="0" u="none" strike="noStrike">
                        <a:effectLst/>
                        <a:latin typeface="Arial" panose="020B0604020202020204" pitchFamily="34" charset="0"/>
                      </a:endParaRPr>
                    </a:p>
                  </a:txBody>
                  <a:tcPr marL="112972" marR="112972" marT="15691" marB="0"/>
                </a:tc>
                <a:extLst>
                  <a:ext uri="{0D108BD9-81ED-4DB2-BD59-A6C34878D82A}">
                    <a16:rowId xmlns:a16="http://schemas.microsoft.com/office/drawing/2014/main" val="3526528897"/>
                  </a:ext>
                </a:extLst>
              </a:tr>
              <a:tr h="441138">
                <a:tc>
                  <a:txBody>
                    <a:bodyPr/>
                    <a:lstStyle/>
                    <a:p>
                      <a:pPr marL="0" marR="0" algn="l" fontAlgn="t">
                        <a:spcBef>
                          <a:spcPts val="0"/>
                        </a:spcBef>
                        <a:spcAft>
                          <a:spcPts val="0"/>
                        </a:spcAft>
                      </a:pPr>
                      <a:r>
                        <a:rPr lang="en-US" sz="2000" b="0" u="none" strike="noStrike">
                          <a:effectLst/>
                        </a:rPr>
                        <a:t>Model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MSR = SSR/1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F</a:t>
                      </a:r>
                      <a:r>
                        <a:rPr lang="en-US" sz="2000" b="0" u="none" strike="noStrike" dirty="0">
                          <a:effectLst/>
                        </a:rPr>
                        <a:t> = MSR/MSE</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2532026986"/>
                  </a:ext>
                </a:extLst>
              </a:tr>
              <a:tr h="643732">
                <a:tc>
                  <a:txBody>
                    <a:bodyPr/>
                    <a:lstStyle/>
                    <a:p>
                      <a:pPr marL="0" marR="0" algn="l" fontAlgn="t">
                        <a:spcBef>
                          <a:spcPts val="0"/>
                        </a:spcBef>
                        <a:spcAft>
                          <a:spcPts val="0"/>
                        </a:spcAft>
                      </a:pPr>
                      <a:r>
                        <a:rPr lang="en-US" sz="2000" b="0" u="none" strike="noStrike">
                          <a:effectLst/>
                        </a:rPr>
                        <a:t>Error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SSE</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-2</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MSE = SSE/(n-2)</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1690401292"/>
                  </a:ext>
                </a:extLst>
              </a:tr>
              <a:tr h="238545">
                <a:tc>
                  <a:txBody>
                    <a:bodyPr/>
                    <a:lstStyle/>
                    <a:p>
                      <a:pPr marL="0" marR="0" algn="l" fontAlgn="t">
                        <a:spcBef>
                          <a:spcPts val="0"/>
                        </a:spcBef>
                        <a:spcAft>
                          <a:spcPts val="0"/>
                        </a:spcAft>
                      </a:pPr>
                      <a:r>
                        <a:rPr lang="en-US" sz="2000" b="0" u="none" strike="noStrike">
                          <a:effectLst/>
                        </a:rPr>
                        <a:t>Total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a:t>
                      </a:r>
                      <a:r>
                        <a:rPr lang="en-US" sz="2000" b="0" u="none" strike="noStrike" baseline="-25000">
                          <a:effectLst/>
                        </a:rPr>
                        <a:t>yy</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a:effectLst/>
                        </a:rPr>
                        <a:t> </a:t>
                      </a:r>
                      <a:endParaRPr lang="en-US" sz="2000" b="0"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2433297747"/>
                  </a:ext>
                </a:extLst>
              </a:tr>
            </a:tbl>
          </a:graphicData>
        </a:graphic>
      </p:graphicFrame>
    </p:spTree>
    <p:extLst>
      <p:ext uri="{BB962C8B-B14F-4D97-AF65-F5344CB8AC3E}">
        <p14:creationId xmlns:p14="http://schemas.microsoft.com/office/powerpoint/2010/main" val="22493223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A2A7-CD96-DAFA-74FF-3B464A86AA80}"/>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a:solidFill>
                  <a:schemeClr val="tx1"/>
                </a:solidFill>
                <a:latin typeface="+mj-lt"/>
                <a:ea typeface="+mj-ea"/>
                <a:cs typeface="+mj-cs"/>
              </a:rPr>
              <a:t>ANOVA F-test for SLR</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3BAB62A-0383-44EC-4771-A56DE95FDADD}"/>
                  </a:ext>
                </a:extLst>
              </p:cNvPr>
              <p:cNvSpPr>
                <a:spLocks noGrp="1"/>
              </p:cNvSpPr>
              <p:nvPr>
                <p:ph sz="half" idx="2"/>
              </p:nvPr>
            </p:nvSpPr>
            <p:spPr>
              <a:xfrm>
                <a:off x="838199" y="2686323"/>
                <a:ext cx="4783697" cy="3433583"/>
              </a:xfrm>
            </p:spPr>
            <p:txBody>
              <a:bodyPr vert="horz" lIns="91440" tIns="45720" rIns="91440" bIns="45720" rtlCol="0">
                <a:normAutofit/>
              </a:bodyPr>
              <a:lstStyle/>
              <a:p>
                <a:r>
                  <a:rPr lang="en-US" dirty="0"/>
                  <a:t>Analysis of Variance </a:t>
                </a:r>
                <a:r>
                  <a:rPr lang="en-US" i="1" dirty="0"/>
                  <a:t>F-test</a:t>
                </a:r>
              </a:p>
              <a:p>
                <a:pPr lvl="1"/>
                <a14:m>
                  <m:oMath xmlns:m="http://schemas.openxmlformats.org/officeDocument/2006/math">
                    <m:sSub>
                      <m:sSubPr>
                        <m:ctrlPr>
                          <a:rPr lang="en-US" sz="2800" i="1">
                            <a:latin typeface="Cambria Math" panose="02040503050406030204" pitchFamily="18" charset="0"/>
                          </a:rPr>
                        </m:ctrlPr>
                      </m:sSubPr>
                      <m:e>
                        <m:r>
                          <a:rPr lang="en-US" sz="2800" b="0" i="1">
                            <a:latin typeface="Cambria Math" panose="02040503050406030204" pitchFamily="18" charset="0"/>
                          </a:rPr>
                          <m:t>𝐻</m:t>
                        </m:r>
                      </m:e>
                      <m:sub>
                        <m:r>
                          <a:rPr lang="en-US" sz="2800" b="0" i="1">
                            <a:latin typeface="Cambria Math" panose="02040503050406030204" pitchFamily="18" charset="0"/>
                          </a:rPr>
                          <m:t>𝑜</m:t>
                        </m:r>
                      </m:sub>
                    </m:sSub>
                    <m:r>
                      <a:rPr lang="en-US" sz="2800" b="0" i="1">
                        <a:latin typeface="Cambria Math" panose="02040503050406030204" pitchFamily="18" charset="0"/>
                      </a:rPr>
                      <m:t>: </m:t>
                    </m:r>
                    <m:sSub>
                      <m:sSubPr>
                        <m:ctrlPr>
                          <a:rPr lang="en-US" sz="2800" b="0" i="1">
                            <a:latin typeface="Cambria Math" panose="02040503050406030204" pitchFamily="18" charset="0"/>
                          </a:rPr>
                        </m:ctrlPr>
                      </m:sSubPr>
                      <m:e>
                        <m:r>
                          <a:rPr lang="en-US" sz="2800" b="0" i="1">
                            <a:latin typeface="Cambria Math" panose="02040503050406030204" pitchFamily="18" charset="0"/>
                          </a:rPr>
                          <m:t>𝛽</m:t>
                        </m:r>
                      </m:e>
                      <m:sub>
                        <m:r>
                          <a:rPr lang="en-US" sz="2800" b="0" i="1">
                            <a:latin typeface="Cambria Math" panose="02040503050406030204" pitchFamily="18" charset="0"/>
                          </a:rPr>
                          <m:t>1</m:t>
                        </m:r>
                      </m:sub>
                    </m:sSub>
                  </m:oMath>
                </a14:m>
                <a:r>
                  <a:rPr lang="en-US" sz="2800" dirty="0"/>
                  <a:t>= 0</a:t>
                </a:r>
              </a:p>
              <a:p>
                <a:pPr lvl="1"/>
                <a14:m>
                  <m:oMath xmlns:m="http://schemas.openxmlformats.org/officeDocument/2006/math">
                    <m:sSub>
                      <m:sSubPr>
                        <m:ctrlPr>
                          <a:rPr lang="en-US" sz="2800" i="1">
                            <a:latin typeface="Cambria Math" panose="02040503050406030204" pitchFamily="18" charset="0"/>
                          </a:rPr>
                        </m:ctrlPr>
                      </m:sSubPr>
                      <m:e>
                        <m:r>
                          <a:rPr lang="en-US" sz="2800" b="0" i="1">
                            <a:latin typeface="Cambria Math" panose="02040503050406030204" pitchFamily="18" charset="0"/>
                          </a:rPr>
                          <m:t>𝐻</m:t>
                        </m:r>
                      </m:e>
                      <m:sub>
                        <m:r>
                          <a:rPr lang="en-US" sz="2800" b="0" i="1">
                            <a:latin typeface="Cambria Math" panose="02040503050406030204" pitchFamily="18" charset="0"/>
                          </a:rPr>
                          <m:t>1</m:t>
                        </m:r>
                      </m:sub>
                    </m:sSub>
                    <m:r>
                      <a:rPr lang="en-US" sz="2800" b="0" i="1">
                        <a:latin typeface="Cambria Math" panose="02040503050406030204" pitchFamily="18" charset="0"/>
                      </a:rPr>
                      <m:t>: </m:t>
                    </m:r>
                    <m:sSub>
                      <m:sSubPr>
                        <m:ctrlPr>
                          <a:rPr lang="en-US" sz="2800" b="0" i="1">
                            <a:latin typeface="Cambria Math" panose="02040503050406030204" pitchFamily="18" charset="0"/>
                          </a:rPr>
                        </m:ctrlPr>
                      </m:sSubPr>
                      <m:e>
                        <m:r>
                          <a:rPr lang="en-US" sz="2800" b="0" i="1">
                            <a:latin typeface="Cambria Math" panose="02040503050406030204" pitchFamily="18" charset="0"/>
                          </a:rPr>
                          <m:t>𝛽</m:t>
                        </m:r>
                      </m:e>
                      <m:sub>
                        <m:r>
                          <a:rPr lang="en-US" sz="2800" b="0" i="1">
                            <a:latin typeface="Cambria Math" panose="02040503050406030204" pitchFamily="18" charset="0"/>
                          </a:rPr>
                          <m:t>1</m:t>
                        </m:r>
                      </m:sub>
                    </m:sSub>
                    <m:r>
                      <a:rPr lang="en-US" sz="2800" i="1">
                        <a:latin typeface="Cambria Math" panose="02040503050406030204" pitchFamily="18" charset="0"/>
                      </a:rPr>
                      <m:t>≠</m:t>
                    </m:r>
                    <m:r>
                      <a:rPr lang="en-US" sz="2800" b="0" i="1">
                        <a:latin typeface="Cambria Math" panose="02040503050406030204" pitchFamily="18" charset="0"/>
                      </a:rPr>
                      <m:t> </m:t>
                    </m:r>
                  </m:oMath>
                </a14:m>
                <a:r>
                  <a:rPr lang="en-US" sz="2800" dirty="0"/>
                  <a:t>0</a:t>
                </a:r>
              </a:p>
              <a:p>
                <a:r>
                  <a:rPr lang="en-US" i="1" dirty="0"/>
                  <a:t>F* = </a:t>
                </a:r>
                <a14:m>
                  <m:oMath xmlns:m="http://schemas.openxmlformats.org/officeDocument/2006/math">
                    <m:f>
                      <m:fPr>
                        <m:ctrlPr>
                          <a:rPr lang="en-US" i="1">
                            <a:latin typeface="Cambria Math" panose="02040503050406030204" pitchFamily="18" charset="0"/>
                          </a:rPr>
                        </m:ctrlPr>
                      </m:fPr>
                      <m:num>
                        <m:r>
                          <a:rPr lang="en-US" b="0" i="1">
                            <a:latin typeface="Cambria Math" panose="02040503050406030204" pitchFamily="18" charset="0"/>
                          </a:rPr>
                          <m:t>𝑀𝑆𝑅</m:t>
                        </m:r>
                      </m:num>
                      <m:den>
                        <m:r>
                          <a:rPr lang="en-US" b="0" i="1">
                            <a:latin typeface="Cambria Math" panose="02040503050406030204" pitchFamily="18" charset="0"/>
                          </a:rPr>
                          <m:t>𝑀𝑆𝐸</m:t>
                        </m:r>
                      </m:den>
                    </m:f>
                  </m:oMath>
                </a14:m>
                <a:r>
                  <a:rPr lang="en-US" i="1" dirty="0"/>
                  <a:t> &gt;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𝐹</m:t>
                        </m:r>
                      </m:e>
                      <m:sub>
                        <m:r>
                          <a:rPr lang="en-US" i="1">
                            <a:latin typeface="Cambria Math" panose="02040503050406030204" pitchFamily="18" charset="0"/>
                          </a:rPr>
                          <m:t>𝛼</m:t>
                        </m:r>
                        <m:r>
                          <a:rPr lang="en-US" b="0" i="1">
                            <a:latin typeface="Cambria Math" panose="02040503050406030204" pitchFamily="18" charset="0"/>
                          </a:rPr>
                          <m:t>, </m:t>
                        </m:r>
                        <m:r>
                          <a:rPr lang="en-US" b="0" i="1">
                            <a:latin typeface="Cambria Math" panose="02040503050406030204" pitchFamily="18" charset="0"/>
                          </a:rPr>
                          <m:t>𝑑𝑓</m:t>
                        </m:r>
                        <m:r>
                          <a:rPr lang="en-US" b="0" i="1">
                            <a:latin typeface="Cambria Math" panose="02040503050406030204" pitchFamily="18" charset="0"/>
                          </a:rPr>
                          <m:t>=1, </m:t>
                        </m:r>
                        <m:r>
                          <a:rPr lang="en-US" b="0" i="1">
                            <a:latin typeface="Cambria Math" panose="02040503050406030204" pitchFamily="18" charset="0"/>
                          </a:rPr>
                          <m:t>𝑛</m:t>
                        </m:r>
                        <m:r>
                          <a:rPr lang="en-US" b="0" i="1">
                            <a:latin typeface="Cambria Math" panose="02040503050406030204" pitchFamily="18" charset="0"/>
                          </a:rPr>
                          <m:t>−2</m:t>
                        </m:r>
                      </m:sub>
                    </m:sSub>
                  </m:oMath>
                </a14:m>
                <a:r>
                  <a:rPr lang="en-US" i="1" dirty="0">
                    <a:sym typeface="Wingdings" panose="05000000000000000000" pitchFamily="2" charset="2"/>
                  </a:rPr>
                  <a:t> reject null</a:t>
                </a:r>
                <a:endParaRPr lang="en-US" i="1" dirty="0"/>
              </a:p>
            </p:txBody>
          </p:sp>
        </mc:Choice>
        <mc:Fallback xmlns="">
          <p:sp>
            <p:nvSpPr>
              <p:cNvPr id="6" name="Content Placeholder 5">
                <a:extLst>
                  <a:ext uri="{FF2B5EF4-FFF2-40B4-BE49-F238E27FC236}">
                    <a16:creationId xmlns:a16="http://schemas.microsoft.com/office/drawing/2014/main" id="{53BAB62A-0383-44EC-4771-A56DE95FDADD}"/>
                  </a:ext>
                </a:extLst>
              </p:cNvPr>
              <p:cNvSpPr>
                <a:spLocks noGrp="1" noRot="1" noChangeAspect="1" noMove="1" noResize="1" noEditPoints="1" noAdjustHandles="1" noChangeArrowheads="1" noChangeShapeType="1" noTextEdit="1"/>
              </p:cNvSpPr>
              <p:nvPr>
                <p:ph sz="half" idx="2"/>
              </p:nvPr>
            </p:nvSpPr>
            <p:spPr>
              <a:xfrm>
                <a:off x="838199" y="2686323"/>
                <a:ext cx="4783697" cy="3433583"/>
              </a:xfrm>
              <a:blipFill>
                <a:blip r:embed="rId3"/>
                <a:stretch>
                  <a:fillRect l="-2166" t="-3020"/>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B6DC09B5-3C40-C32E-96F0-CC4F50512C3A}"/>
              </a:ext>
            </a:extLst>
          </p:cNvPr>
          <p:cNvGraphicFramePr>
            <a:graphicFrameLocks noGrp="1"/>
          </p:cNvGraphicFramePr>
          <p:nvPr>
            <p:ph sz="half" idx="1"/>
          </p:nvPr>
        </p:nvGraphicFramePr>
        <p:xfrm>
          <a:off x="5768545" y="2686323"/>
          <a:ext cx="5731907" cy="3415564"/>
        </p:xfrm>
        <a:graphic>
          <a:graphicData uri="http://schemas.openxmlformats.org/drawingml/2006/table">
            <a:tbl>
              <a:tblPr firstRow="1" firstCol="1" lastRow="1" bandRow="1" bandCol="1">
                <a:tableStyleId>{7E9639D4-E3E2-4D34-9284-5A2195B3D0D7}</a:tableStyleId>
              </a:tblPr>
              <a:tblGrid>
                <a:gridCol w="1297888">
                  <a:extLst>
                    <a:ext uri="{9D8B030D-6E8A-4147-A177-3AD203B41FA5}">
                      <a16:colId xmlns:a16="http://schemas.microsoft.com/office/drawing/2014/main" val="1947153674"/>
                    </a:ext>
                  </a:extLst>
                </a:gridCol>
                <a:gridCol w="1149178">
                  <a:extLst>
                    <a:ext uri="{9D8B030D-6E8A-4147-A177-3AD203B41FA5}">
                      <a16:colId xmlns:a16="http://schemas.microsoft.com/office/drawing/2014/main" val="2885770332"/>
                    </a:ext>
                  </a:extLst>
                </a:gridCol>
                <a:gridCol w="1210962">
                  <a:extLst>
                    <a:ext uri="{9D8B030D-6E8A-4147-A177-3AD203B41FA5}">
                      <a16:colId xmlns:a16="http://schemas.microsoft.com/office/drawing/2014/main" val="662166293"/>
                    </a:ext>
                  </a:extLst>
                </a:gridCol>
                <a:gridCol w="1235676">
                  <a:extLst>
                    <a:ext uri="{9D8B030D-6E8A-4147-A177-3AD203B41FA5}">
                      <a16:colId xmlns:a16="http://schemas.microsoft.com/office/drawing/2014/main" val="1116241551"/>
                    </a:ext>
                  </a:extLst>
                </a:gridCol>
                <a:gridCol w="838203">
                  <a:extLst>
                    <a:ext uri="{9D8B030D-6E8A-4147-A177-3AD203B41FA5}">
                      <a16:colId xmlns:a16="http://schemas.microsoft.com/office/drawing/2014/main" val="414783862"/>
                    </a:ext>
                  </a:extLst>
                </a:gridCol>
              </a:tblGrid>
              <a:tr h="643732">
                <a:tc>
                  <a:txBody>
                    <a:bodyPr/>
                    <a:lstStyle/>
                    <a:p>
                      <a:pPr marL="0" marR="0" algn="l" fontAlgn="t">
                        <a:spcBef>
                          <a:spcPts val="0"/>
                        </a:spcBef>
                        <a:spcAft>
                          <a:spcPts val="0"/>
                        </a:spcAft>
                      </a:pPr>
                      <a:r>
                        <a:rPr lang="en-US" sz="2000" b="1" u="none" strike="noStrike" dirty="0">
                          <a:effectLst/>
                        </a:rPr>
                        <a:t>Source of Variation</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Sum of</a:t>
                      </a:r>
                    </a:p>
                    <a:p>
                      <a:pPr marL="0" marR="0" algn="ctr" fontAlgn="t">
                        <a:spcBef>
                          <a:spcPts val="0"/>
                        </a:spcBef>
                        <a:spcAft>
                          <a:spcPts val="0"/>
                        </a:spcAft>
                      </a:pPr>
                      <a:r>
                        <a:rPr lang="en-US" sz="2000" b="1" u="none" strike="noStrike" dirty="0">
                          <a:effectLst/>
                        </a:rPr>
                        <a:t>Squares</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Degrees of Freedom</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a:effectLst/>
                        </a:rPr>
                        <a:t>Mean</a:t>
                      </a:r>
                    </a:p>
                    <a:p>
                      <a:pPr marL="0" marR="0" algn="ctr" fontAlgn="t">
                        <a:spcBef>
                          <a:spcPts val="0"/>
                        </a:spcBef>
                        <a:spcAft>
                          <a:spcPts val="0"/>
                        </a:spcAft>
                      </a:pPr>
                      <a:r>
                        <a:rPr lang="en-US" sz="2000" b="1" u="none" strike="noStrike">
                          <a:effectLst/>
                        </a:rPr>
                        <a:t>Square</a:t>
                      </a:r>
                      <a:endParaRPr lang="en-US" sz="2000" b="1"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1" u="none" strike="noStrike">
                          <a:effectLst/>
                        </a:rPr>
                        <a:t> </a:t>
                      </a:r>
                    </a:p>
                    <a:p>
                      <a:pPr marL="0" marR="0" algn="ctr" fontAlgn="t">
                        <a:spcBef>
                          <a:spcPts val="0"/>
                        </a:spcBef>
                        <a:spcAft>
                          <a:spcPts val="0"/>
                        </a:spcAft>
                      </a:pPr>
                      <a:r>
                        <a:rPr lang="en-US" sz="2000" b="1" u="none" strike="noStrike">
                          <a:effectLst/>
                        </a:rPr>
                        <a:t>F</a:t>
                      </a:r>
                      <a:endParaRPr lang="en-US" sz="2000" b="1" i="0" u="none" strike="noStrike">
                        <a:effectLst/>
                        <a:latin typeface="Arial" panose="020B0604020202020204" pitchFamily="34" charset="0"/>
                      </a:endParaRPr>
                    </a:p>
                  </a:txBody>
                  <a:tcPr marL="112972" marR="112972" marT="15691" marB="0"/>
                </a:tc>
                <a:extLst>
                  <a:ext uri="{0D108BD9-81ED-4DB2-BD59-A6C34878D82A}">
                    <a16:rowId xmlns:a16="http://schemas.microsoft.com/office/drawing/2014/main" val="3053048303"/>
                  </a:ext>
                </a:extLst>
              </a:tr>
              <a:tr h="441138">
                <a:tc>
                  <a:txBody>
                    <a:bodyPr/>
                    <a:lstStyle/>
                    <a:p>
                      <a:pPr marL="0" marR="0" algn="l" fontAlgn="t">
                        <a:spcBef>
                          <a:spcPts val="0"/>
                        </a:spcBef>
                        <a:spcAft>
                          <a:spcPts val="0"/>
                        </a:spcAft>
                      </a:pPr>
                      <a:r>
                        <a:rPr lang="en-US" sz="2000" b="0" u="none" strike="noStrike">
                          <a:effectLst/>
                        </a:rPr>
                        <a:t>Model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MSR = SSR/1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F</a:t>
                      </a:r>
                      <a:r>
                        <a:rPr lang="en-US" sz="2000" b="0" u="none" strike="noStrike" dirty="0">
                          <a:effectLst/>
                        </a:rPr>
                        <a:t> = MSR/MSE</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1820340392"/>
                  </a:ext>
                </a:extLst>
              </a:tr>
              <a:tr h="643732">
                <a:tc>
                  <a:txBody>
                    <a:bodyPr/>
                    <a:lstStyle/>
                    <a:p>
                      <a:pPr marL="0" marR="0" algn="l" fontAlgn="t">
                        <a:spcBef>
                          <a:spcPts val="0"/>
                        </a:spcBef>
                        <a:spcAft>
                          <a:spcPts val="0"/>
                        </a:spcAft>
                      </a:pPr>
                      <a:r>
                        <a:rPr lang="en-US" sz="2000" b="0" u="none" strike="noStrike">
                          <a:effectLst/>
                        </a:rPr>
                        <a:t>Error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SSE</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-2</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MSE = SSE/(n-2)</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1517431020"/>
                  </a:ext>
                </a:extLst>
              </a:tr>
              <a:tr h="238545">
                <a:tc>
                  <a:txBody>
                    <a:bodyPr/>
                    <a:lstStyle/>
                    <a:p>
                      <a:pPr marL="0" marR="0" algn="l" fontAlgn="t">
                        <a:spcBef>
                          <a:spcPts val="0"/>
                        </a:spcBef>
                        <a:spcAft>
                          <a:spcPts val="0"/>
                        </a:spcAft>
                      </a:pPr>
                      <a:r>
                        <a:rPr lang="en-US" sz="2000" b="0" u="none" strike="noStrike">
                          <a:effectLst/>
                        </a:rPr>
                        <a:t>Total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a:t>
                      </a:r>
                      <a:r>
                        <a:rPr lang="en-US" sz="2000" b="0" u="none" strike="noStrike" baseline="-25000">
                          <a:effectLst/>
                        </a:rPr>
                        <a:t>yy</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a:effectLst/>
                        </a:rPr>
                        <a:t> </a:t>
                      </a:r>
                      <a:endParaRPr lang="en-US" sz="2000" b="0"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3742911235"/>
                  </a:ext>
                </a:extLst>
              </a:tr>
            </a:tbl>
          </a:graphicData>
        </a:graphic>
      </p:graphicFrame>
    </p:spTree>
    <p:extLst>
      <p:ext uri="{BB962C8B-B14F-4D97-AF65-F5344CB8AC3E}">
        <p14:creationId xmlns:p14="http://schemas.microsoft.com/office/powerpoint/2010/main" val="5420438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B665-4DE0-2DD9-06C4-7BBFDE9F0C01}"/>
              </a:ext>
            </a:extLst>
          </p:cNvPr>
          <p:cNvSpPr>
            <a:spLocks noGrp="1"/>
          </p:cNvSpPr>
          <p:nvPr>
            <p:ph type="title"/>
          </p:nvPr>
        </p:nvSpPr>
        <p:spPr/>
        <p:txBody>
          <a:bodyPr/>
          <a:lstStyle/>
          <a:p>
            <a:r>
              <a:rPr lang="en-US" altLang="en-US" sz="4400" dirty="0"/>
              <a:t>Example - Pharmacodynamics of LSD</a:t>
            </a:r>
            <a:endParaRPr lang="en-US" dirty="0"/>
          </a:p>
        </p:txBody>
      </p:sp>
      <p:sp>
        <p:nvSpPr>
          <p:cNvPr id="6" name="Text Box 3">
            <a:extLst>
              <a:ext uri="{FF2B5EF4-FFF2-40B4-BE49-F238E27FC236}">
                <a16:creationId xmlns:a16="http://schemas.microsoft.com/office/drawing/2014/main" id="{317EC93E-04F8-2E82-5AF9-B9E215A40D7A}"/>
              </a:ext>
            </a:extLst>
          </p:cNvPr>
          <p:cNvSpPr txBox="1">
            <a:spLocks noChangeArrowheads="1"/>
          </p:cNvSpPr>
          <p:nvPr/>
        </p:nvSpPr>
        <p:spPr bwMode="auto">
          <a:xfrm>
            <a:off x="282146" y="1665755"/>
            <a:ext cx="662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 Total Sum of squares:</a:t>
            </a:r>
          </a:p>
        </p:txBody>
      </p:sp>
      <p:graphicFrame>
        <p:nvGraphicFramePr>
          <p:cNvPr id="7" name="Object 4">
            <a:extLst>
              <a:ext uri="{FF2B5EF4-FFF2-40B4-BE49-F238E27FC236}">
                <a16:creationId xmlns:a16="http://schemas.microsoft.com/office/drawing/2014/main" id="{4AD5625D-C4FB-6C14-88B6-AE2C1FA46723}"/>
              </a:ext>
            </a:extLst>
          </p:cNvPr>
          <p:cNvGraphicFramePr>
            <a:graphicFrameLocks noChangeAspect="1"/>
          </p:cNvGraphicFramePr>
          <p:nvPr/>
        </p:nvGraphicFramePr>
        <p:xfrm>
          <a:off x="739775" y="2354263"/>
          <a:ext cx="6858000" cy="588962"/>
        </p:xfrm>
        <a:graphic>
          <a:graphicData uri="http://schemas.openxmlformats.org/presentationml/2006/ole">
            <mc:AlternateContent xmlns:mc="http://schemas.openxmlformats.org/markup-compatibility/2006">
              <mc:Choice xmlns:v="urn:schemas-microsoft-com:vml" Requires="v">
                <p:oleObj name="Equation" r:id="rId2" imgW="3085920" imgH="266400" progId="Equation.3">
                  <p:embed/>
                </p:oleObj>
              </mc:Choice>
              <mc:Fallback>
                <p:oleObj name="Equation" r:id="rId2" imgW="3085920" imgH="266400" progId="Equation.3">
                  <p:embed/>
                  <p:pic>
                    <p:nvPicPr>
                      <p:cNvPr id="7" name="Object 4">
                        <a:extLst>
                          <a:ext uri="{FF2B5EF4-FFF2-40B4-BE49-F238E27FC236}">
                            <a16:creationId xmlns:a16="http://schemas.microsoft.com/office/drawing/2014/main" id="{4AD5625D-C4FB-6C14-88B6-AE2C1FA46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2354263"/>
                        <a:ext cx="6858000"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5">
            <a:extLst>
              <a:ext uri="{FF2B5EF4-FFF2-40B4-BE49-F238E27FC236}">
                <a16:creationId xmlns:a16="http://schemas.microsoft.com/office/drawing/2014/main" id="{849CB589-447D-67B8-6371-90C198AA43C2}"/>
              </a:ext>
            </a:extLst>
          </p:cNvPr>
          <p:cNvSpPr txBox="1">
            <a:spLocks noChangeArrowheads="1"/>
          </p:cNvSpPr>
          <p:nvPr/>
        </p:nvSpPr>
        <p:spPr bwMode="auto">
          <a:xfrm>
            <a:off x="282146" y="3263389"/>
            <a:ext cx="3886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 Error Sum of squares:</a:t>
            </a:r>
          </a:p>
        </p:txBody>
      </p:sp>
      <p:graphicFrame>
        <p:nvGraphicFramePr>
          <p:cNvPr id="9" name="Object 6">
            <a:extLst>
              <a:ext uri="{FF2B5EF4-FFF2-40B4-BE49-F238E27FC236}">
                <a16:creationId xmlns:a16="http://schemas.microsoft.com/office/drawing/2014/main" id="{9D4A98B2-A11A-6A9F-4AF9-55700E5DB271}"/>
              </a:ext>
            </a:extLst>
          </p:cNvPr>
          <p:cNvGraphicFramePr>
            <a:graphicFrameLocks noChangeAspect="1"/>
          </p:cNvGraphicFramePr>
          <p:nvPr/>
        </p:nvGraphicFramePr>
        <p:xfrm>
          <a:off x="728663" y="3975100"/>
          <a:ext cx="6705600" cy="723900"/>
        </p:xfrm>
        <a:graphic>
          <a:graphicData uri="http://schemas.openxmlformats.org/presentationml/2006/ole">
            <mc:AlternateContent xmlns:mc="http://schemas.openxmlformats.org/markup-compatibility/2006">
              <mc:Choice xmlns:v="urn:schemas-microsoft-com:vml" Requires="v">
                <p:oleObj name="Equation" r:id="rId4" imgW="3162240" imgH="342720" progId="Equation.3">
                  <p:embed/>
                </p:oleObj>
              </mc:Choice>
              <mc:Fallback>
                <p:oleObj name="Equation" r:id="rId4" imgW="3162240" imgH="342720" progId="Equation.3">
                  <p:embed/>
                  <p:pic>
                    <p:nvPicPr>
                      <p:cNvPr id="9" name="Object 6">
                        <a:extLst>
                          <a:ext uri="{FF2B5EF4-FFF2-40B4-BE49-F238E27FC236}">
                            <a16:creationId xmlns:a16="http://schemas.microsoft.com/office/drawing/2014/main" id="{9D4A98B2-A11A-6A9F-4AF9-55700E5DB2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3975100"/>
                        <a:ext cx="6705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7">
            <a:extLst>
              <a:ext uri="{FF2B5EF4-FFF2-40B4-BE49-F238E27FC236}">
                <a16:creationId xmlns:a16="http://schemas.microsoft.com/office/drawing/2014/main" id="{29CF888D-8BD4-815E-6EE3-536EA44F846F}"/>
              </a:ext>
            </a:extLst>
          </p:cNvPr>
          <p:cNvSpPr txBox="1">
            <a:spLocks noChangeArrowheads="1"/>
          </p:cNvSpPr>
          <p:nvPr/>
        </p:nvSpPr>
        <p:spPr bwMode="auto">
          <a:xfrm>
            <a:off x="282146" y="5106240"/>
            <a:ext cx="47882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 Model Sum of Squares:</a:t>
            </a:r>
          </a:p>
        </p:txBody>
      </p:sp>
      <p:graphicFrame>
        <p:nvGraphicFramePr>
          <p:cNvPr id="11" name="Object 8">
            <a:extLst>
              <a:ext uri="{FF2B5EF4-FFF2-40B4-BE49-F238E27FC236}">
                <a16:creationId xmlns:a16="http://schemas.microsoft.com/office/drawing/2014/main" id="{A351DA19-DDEC-F4EA-CEB5-9E1C80B4EAF3}"/>
              </a:ext>
            </a:extLst>
          </p:cNvPr>
          <p:cNvGraphicFramePr>
            <a:graphicFrameLocks noChangeAspect="1"/>
          </p:cNvGraphicFramePr>
          <p:nvPr/>
        </p:nvGraphicFramePr>
        <p:xfrm>
          <a:off x="728019" y="5759539"/>
          <a:ext cx="8670925" cy="723900"/>
        </p:xfrm>
        <a:graphic>
          <a:graphicData uri="http://schemas.openxmlformats.org/presentationml/2006/ole">
            <mc:AlternateContent xmlns:mc="http://schemas.openxmlformats.org/markup-compatibility/2006">
              <mc:Choice xmlns:v="urn:schemas-microsoft-com:vml" Requires="v">
                <p:oleObj name="Equation" r:id="rId6" imgW="4089240" imgH="342720" progId="Equation.3">
                  <p:embed/>
                </p:oleObj>
              </mc:Choice>
              <mc:Fallback>
                <p:oleObj name="Equation" r:id="rId6" imgW="4089240" imgH="342720" progId="Equation.3">
                  <p:embed/>
                  <p:pic>
                    <p:nvPicPr>
                      <p:cNvPr id="11" name="Object 8">
                        <a:extLst>
                          <a:ext uri="{FF2B5EF4-FFF2-40B4-BE49-F238E27FC236}">
                            <a16:creationId xmlns:a16="http://schemas.microsoft.com/office/drawing/2014/main" id="{A351DA19-DDEC-F4EA-CEB5-9E1C80B4EA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019" y="5759539"/>
                        <a:ext cx="867092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327156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62DA-BB80-7B4E-3703-8CBD13E8198F}"/>
              </a:ext>
            </a:extLst>
          </p:cNvPr>
          <p:cNvSpPr>
            <a:spLocks noGrp="1"/>
          </p:cNvSpPr>
          <p:nvPr>
            <p:ph type="title"/>
          </p:nvPr>
        </p:nvSpPr>
        <p:spPr/>
        <p:txBody>
          <a:bodyPr/>
          <a:lstStyle/>
          <a:p>
            <a:r>
              <a:rPr lang="en-US" dirty="0"/>
              <a:t>Example - Pharmacodynamics of LSD</a:t>
            </a:r>
          </a:p>
        </p:txBody>
      </p:sp>
      <p:pic>
        <p:nvPicPr>
          <p:cNvPr id="4" name="Content Placeholder 3">
            <a:extLst>
              <a:ext uri="{FF2B5EF4-FFF2-40B4-BE49-F238E27FC236}">
                <a16:creationId xmlns:a16="http://schemas.microsoft.com/office/drawing/2014/main" id="{B9227BE2-65D2-2BAA-E620-E0B89CC892E8}"/>
              </a:ext>
            </a:extLst>
          </p:cNvPr>
          <p:cNvPicPr>
            <a:picLocks noGrp="1" noChangeAspect="1"/>
          </p:cNvPicPr>
          <p:nvPr>
            <p:ph idx="1"/>
          </p:nvPr>
        </p:nvPicPr>
        <p:blipFill>
          <a:blip r:embed="rId2"/>
          <a:stretch>
            <a:fillRect/>
          </a:stretch>
        </p:blipFill>
        <p:spPr>
          <a:xfrm>
            <a:off x="6305550" y="2092818"/>
            <a:ext cx="5048250" cy="1666875"/>
          </a:xfrm>
          <a:prstGeom prst="rect">
            <a:avLst/>
          </a:prstGeom>
        </p:spPr>
      </p:pic>
      <p:graphicFrame>
        <p:nvGraphicFramePr>
          <p:cNvPr id="5" name="Table 4">
            <a:extLst>
              <a:ext uri="{FF2B5EF4-FFF2-40B4-BE49-F238E27FC236}">
                <a16:creationId xmlns:a16="http://schemas.microsoft.com/office/drawing/2014/main" id="{5C122060-1E4D-32B8-2CD5-D87FB9846B45}"/>
              </a:ext>
            </a:extLst>
          </p:cNvPr>
          <p:cNvGraphicFramePr>
            <a:graphicFrameLocks noGrp="1"/>
          </p:cNvGraphicFramePr>
          <p:nvPr/>
        </p:nvGraphicFramePr>
        <p:xfrm>
          <a:off x="473075" y="2494006"/>
          <a:ext cx="5622925" cy="1066800"/>
        </p:xfrm>
        <a:graphic>
          <a:graphicData uri="http://schemas.openxmlformats.org/drawingml/2006/table">
            <a:tbl>
              <a:tblPr firstRow="1" firstCol="1" lastRow="1" bandRow="1" bandCol="1">
                <a:tableStyleId>{7E9639D4-E3E2-4D34-9284-5A2195B3D0D7}</a:tableStyleId>
              </a:tblPr>
              <a:tblGrid>
                <a:gridCol w="1124585">
                  <a:extLst>
                    <a:ext uri="{9D8B030D-6E8A-4147-A177-3AD203B41FA5}">
                      <a16:colId xmlns:a16="http://schemas.microsoft.com/office/drawing/2014/main" val="4111072504"/>
                    </a:ext>
                  </a:extLst>
                </a:gridCol>
                <a:gridCol w="1124585">
                  <a:extLst>
                    <a:ext uri="{9D8B030D-6E8A-4147-A177-3AD203B41FA5}">
                      <a16:colId xmlns:a16="http://schemas.microsoft.com/office/drawing/2014/main" val="1430437208"/>
                    </a:ext>
                  </a:extLst>
                </a:gridCol>
                <a:gridCol w="1124585">
                  <a:extLst>
                    <a:ext uri="{9D8B030D-6E8A-4147-A177-3AD203B41FA5}">
                      <a16:colId xmlns:a16="http://schemas.microsoft.com/office/drawing/2014/main" val="965435729"/>
                    </a:ext>
                  </a:extLst>
                </a:gridCol>
                <a:gridCol w="1124585">
                  <a:extLst>
                    <a:ext uri="{9D8B030D-6E8A-4147-A177-3AD203B41FA5}">
                      <a16:colId xmlns:a16="http://schemas.microsoft.com/office/drawing/2014/main" val="3686704217"/>
                    </a:ext>
                  </a:extLst>
                </a:gridCol>
                <a:gridCol w="1124585">
                  <a:extLst>
                    <a:ext uri="{9D8B030D-6E8A-4147-A177-3AD203B41FA5}">
                      <a16:colId xmlns:a16="http://schemas.microsoft.com/office/drawing/2014/main" val="3753561207"/>
                    </a:ext>
                  </a:extLst>
                </a:gridCol>
              </a:tblGrid>
              <a:tr h="0">
                <a:tc>
                  <a:txBody>
                    <a:bodyPr/>
                    <a:lstStyle/>
                    <a:p>
                      <a:pPr marL="0" marR="0">
                        <a:spcBef>
                          <a:spcPts val="0"/>
                        </a:spcBef>
                        <a:spcAft>
                          <a:spcPts val="0"/>
                        </a:spcAft>
                      </a:pPr>
                      <a:r>
                        <a:rPr lang="en-US" sz="1400" dirty="0">
                          <a:effectLst/>
                        </a:rPr>
                        <a:t>Source of Variation</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Sum of</a:t>
                      </a:r>
                    </a:p>
                    <a:p>
                      <a:pPr marL="0" marR="0" algn="ctr">
                        <a:spcBef>
                          <a:spcPts val="0"/>
                        </a:spcBef>
                        <a:spcAft>
                          <a:spcPts val="0"/>
                        </a:spcAft>
                      </a:pPr>
                      <a:r>
                        <a:rPr lang="en-US" sz="1400" dirty="0">
                          <a:effectLst/>
                        </a:rPr>
                        <a:t>Squares</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Degrees of Freedom</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Mean</a:t>
                      </a:r>
                    </a:p>
                    <a:p>
                      <a:pPr marL="0" marR="0" algn="ctr">
                        <a:spcBef>
                          <a:spcPts val="0"/>
                        </a:spcBef>
                        <a:spcAft>
                          <a:spcPts val="0"/>
                        </a:spcAft>
                      </a:pPr>
                      <a:r>
                        <a:rPr lang="en-US" sz="1400" dirty="0">
                          <a:effectLst/>
                        </a:rPr>
                        <a:t>Square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a:t>
                      </a:r>
                    </a:p>
                    <a:p>
                      <a:pPr marL="0" marR="0" algn="ctr">
                        <a:spcBef>
                          <a:spcPts val="0"/>
                        </a:spcBef>
                        <a:spcAft>
                          <a:spcPts val="0"/>
                        </a:spcAft>
                      </a:pPr>
                      <a:r>
                        <a:rPr lang="en-US" sz="1400" kern="0">
                          <a:effectLst/>
                        </a:rPr>
                        <a:t>F</a:t>
                      </a:r>
                      <a:endParaRPr lang="en-US" sz="1400" b="1" i="1" kern="0">
                        <a:effectLst/>
                        <a:latin typeface="Times New Roman" panose="02020603050405020304" pitchFamily="18" charset="0"/>
                      </a:endParaRPr>
                    </a:p>
                  </a:txBody>
                  <a:tcPr marL="68580" marR="68580" marT="0" marB="0"/>
                </a:tc>
                <a:extLst>
                  <a:ext uri="{0D108BD9-81ED-4DB2-BD59-A6C34878D82A}">
                    <a16:rowId xmlns:a16="http://schemas.microsoft.com/office/drawing/2014/main" val="1314935861"/>
                  </a:ext>
                </a:extLst>
              </a:tr>
              <a:tr h="0">
                <a:tc>
                  <a:txBody>
                    <a:bodyPr/>
                    <a:lstStyle/>
                    <a:p>
                      <a:pPr marL="0" marR="0">
                        <a:spcBef>
                          <a:spcPts val="0"/>
                        </a:spcBef>
                        <a:spcAft>
                          <a:spcPts val="0"/>
                        </a:spcAft>
                      </a:pPr>
                      <a:r>
                        <a:rPr lang="en-US" sz="1400">
                          <a:effectLst/>
                        </a:rPr>
                        <a:t>Model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1824.293</a:t>
                      </a:r>
                      <a:endParaRPr lang="en-US" sz="1400" b="1" i="1">
                        <a:effectLst/>
                        <a:latin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1824.293</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35.93</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84650287"/>
                  </a:ext>
                </a:extLst>
              </a:tr>
              <a:tr h="0">
                <a:tc>
                  <a:txBody>
                    <a:bodyPr/>
                    <a:lstStyle/>
                    <a:p>
                      <a:pPr marL="0" marR="0">
                        <a:spcBef>
                          <a:spcPts val="0"/>
                        </a:spcBef>
                        <a:spcAft>
                          <a:spcPts val="0"/>
                        </a:spcAft>
                      </a:pPr>
                      <a:r>
                        <a:rPr lang="en-US" sz="1400">
                          <a:effectLst/>
                        </a:rPr>
                        <a:t>Error</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253.890</a:t>
                      </a:r>
                      <a:endParaRPr lang="en-US" sz="1400" b="1" i="1">
                        <a:effectLst/>
                        <a:latin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5</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50.778</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0236063"/>
                  </a:ext>
                </a:extLst>
              </a:tr>
              <a:tr h="0">
                <a:tc>
                  <a:txBody>
                    <a:bodyPr/>
                    <a:lstStyle/>
                    <a:p>
                      <a:pPr marL="0" marR="0">
                        <a:spcBef>
                          <a:spcPts val="0"/>
                        </a:spcBef>
                        <a:spcAft>
                          <a:spcPts val="0"/>
                        </a:spcAft>
                      </a:pPr>
                      <a:r>
                        <a:rPr lang="en-US" sz="1400">
                          <a:effectLst/>
                        </a:rPr>
                        <a:t>Total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2078.183</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6</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37221904"/>
                  </a:ext>
                </a:extLst>
              </a:tr>
            </a:tbl>
          </a:graphicData>
        </a:graphic>
      </p:graphicFrame>
      <p:sp>
        <p:nvSpPr>
          <p:cNvPr id="7" name="TextBox 6">
            <a:extLst>
              <a:ext uri="{FF2B5EF4-FFF2-40B4-BE49-F238E27FC236}">
                <a16:creationId xmlns:a16="http://schemas.microsoft.com/office/drawing/2014/main" id="{3445B1BF-48F4-59FF-007D-5402FA7F6642}"/>
              </a:ext>
            </a:extLst>
          </p:cNvPr>
          <p:cNvSpPr txBox="1"/>
          <p:nvPr/>
        </p:nvSpPr>
        <p:spPr>
          <a:xfrm>
            <a:off x="473075" y="3693426"/>
            <a:ext cx="6394622" cy="1231106"/>
          </a:xfrm>
          <a:prstGeom prst="rect">
            <a:avLst/>
          </a:prstGeom>
          <a:noFill/>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Analysis of Variance - </a:t>
            </a:r>
            <a:r>
              <a:rPr kumimoji="0" lang="en-US" altLang="en-US" sz="2000" b="1" i="1" u="none" strike="noStrike" kern="1200" cap="none" spc="0" normalizeH="0" baseline="0" noProof="0" dirty="0">
                <a:ln>
                  <a:noFill/>
                </a:ln>
                <a:solidFill>
                  <a:prstClr val="black"/>
                </a:solidFill>
                <a:effectLst/>
                <a:uLnTx/>
                <a:uFillTx/>
                <a:latin typeface="Calibri" panose="020F0502020204030204"/>
                <a:ea typeface="+mn-ea"/>
                <a:cs typeface="+mn-cs"/>
              </a:rPr>
              <a:t>F</a:t>
            </a: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-test</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all betas equal 0   	vs  	</a:t>
            </a: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A</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least one beta is 0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           		 vs 	</a:t>
            </a: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A</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02FB65-95D9-ABE5-F18C-C11C8357A998}"/>
                  </a:ext>
                </a:extLst>
              </p:cNvPr>
              <p:cNvSpPr txBox="1"/>
              <p:nvPr/>
            </p:nvSpPr>
            <p:spPr>
              <a:xfrm>
                <a:off x="673443" y="5550592"/>
                <a:ext cx="5362109" cy="52700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𝑀𝑆𝑅</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𝑀𝑆𝐸</m:t>
                        </m:r>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=35.928&gt;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𝐹</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𝛼</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𝑑𝑓</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b>
                    </m:sSub>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6.61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5F02FB65-95D9-ABE5-F18C-C11C8357A998}"/>
                  </a:ext>
                </a:extLst>
              </p:cNvPr>
              <p:cNvSpPr txBox="1">
                <a:spLocks noRot="1" noChangeAspect="1" noMove="1" noResize="1" noEditPoints="1" noAdjustHandles="1" noChangeArrowheads="1" noChangeShapeType="1" noTextEdit="1"/>
              </p:cNvSpPr>
              <p:nvPr/>
            </p:nvSpPr>
            <p:spPr>
              <a:xfrm>
                <a:off x="673443" y="5550592"/>
                <a:ext cx="5362109" cy="527004"/>
              </a:xfrm>
              <a:prstGeom prst="rect">
                <a:avLst/>
              </a:prstGeom>
              <a:blipFill>
                <a:blip r:embed="rId3"/>
                <a:stretch>
                  <a:fillRect t="-4651" r="-2386" b="-1976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934CB64-CFD2-2DD6-C757-8118721AB868}"/>
              </a:ext>
            </a:extLst>
          </p:cNvPr>
          <p:cNvSpPr txBox="1"/>
          <p:nvPr/>
        </p:nvSpPr>
        <p:spPr>
          <a:xfrm>
            <a:off x="5935277" y="5583261"/>
            <a:ext cx="153061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Reject Null</a:t>
            </a:r>
          </a:p>
        </p:txBody>
      </p:sp>
    </p:spTree>
    <p:extLst>
      <p:ext uri="{BB962C8B-B14F-4D97-AF65-F5344CB8AC3E}">
        <p14:creationId xmlns:p14="http://schemas.microsoft.com/office/powerpoint/2010/main" val="15312729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5A83-61EC-2D8D-642D-BB36CF266BC5}"/>
              </a:ext>
            </a:extLst>
          </p:cNvPr>
          <p:cNvSpPr>
            <a:spLocks noGrp="1"/>
          </p:cNvSpPr>
          <p:nvPr>
            <p:ph type="title"/>
          </p:nvPr>
        </p:nvSpPr>
        <p:spPr/>
        <p:txBody>
          <a:bodyPr/>
          <a:lstStyle/>
          <a:p>
            <a:r>
              <a:rPr lang="en-US" dirty="0"/>
              <a:t>Fitted Values &amp; Residuals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18933F-B2B8-24AB-8033-F5CC0A813444}"/>
                  </a:ext>
                </a:extLst>
              </p:cNvPr>
              <p:cNvSpPr>
                <a:spLocks noGrp="1"/>
              </p:cNvSpPr>
              <p:nvPr>
                <p:ph idx="1"/>
              </p:nvPr>
            </p:nvSpPr>
            <p:spPr>
              <a:xfrm>
                <a:off x="838200" y="1825625"/>
                <a:ext cx="8392297" cy="4351338"/>
              </a:xfrm>
            </p:spPr>
            <p:txBody>
              <a:bodyPr>
                <a:normAutofit/>
              </a:bodyPr>
              <a:lstStyle/>
              <a:p>
                <a:r>
                  <a:rPr lang="en-US" dirty="0"/>
                  <a:t>Fitted values for the sample cases are obtained by substituting the appropriate </a:t>
                </a:r>
                <a:r>
                  <a:rPr lang="en-US" i="1" dirty="0"/>
                  <a:t>X</a:t>
                </a:r>
                <a:r>
                  <a:rPr lang="en-US" dirty="0"/>
                  <a:t> values into the estimated regression function. </a:t>
                </a:r>
              </a:p>
              <a:p>
                <a:endParaRPr lang="en-US" dirty="0"/>
              </a:p>
              <a:p>
                <a:r>
                  <a:rPr lang="en-US" dirty="0"/>
                  <a:t>The residual is the difference between the observed value Yi and the fitted value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oMath>
                </a14:m>
                <a:r>
                  <a:rPr lang="en-US" dirty="0"/>
                  <a:t>. The residual is denoted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and is defined as</a:t>
                </a:r>
              </a:p>
              <a:p>
                <a:endParaRPr lang="en-US" dirty="0"/>
              </a:p>
              <a:p>
                <a:r>
                  <a:rPr lang="en-US" dirty="0"/>
                  <a:t>For the case above</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A18933F-B2B8-24AB-8033-F5CC0A813444}"/>
                  </a:ext>
                </a:extLst>
              </p:cNvPr>
              <p:cNvSpPr>
                <a:spLocks noGrp="1" noRot="1" noChangeAspect="1" noMove="1" noResize="1" noEditPoints="1" noAdjustHandles="1" noChangeArrowheads="1" noChangeShapeType="1" noTextEdit="1"/>
              </p:cNvSpPr>
              <p:nvPr>
                <p:ph idx="1"/>
              </p:nvPr>
            </p:nvSpPr>
            <p:spPr>
              <a:xfrm>
                <a:off x="838200" y="1825625"/>
                <a:ext cx="8392297" cy="4351338"/>
              </a:xfrm>
              <a:blipFill>
                <a:blip r:embed="rId2"/>
                <a:stretch>
                  <a:fillRect l="-1308" t="-2241" r="-1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AC1368-0258-D4DC-3DCE-B60B7BBEEFCC}"/>
                  </a:ext>
                </a:extLst>
              </p:cNvPr>
              <p:cNvSpPr txBox="1"/>
              <p:nvPr/>
            </p:nvSpPr>
            <p:spPr>
              <a:xfrm>
                <a:off x="974470" y="4969779"/>
                <a:ext cx="1292352" cy="4084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9BAC1368-0258-D4DC-3DCE-B60B7BBEEFCC}"/>
                  </a:ext>
                </a:extLst>
              </p:cNvPr>
              <p:cNvSpPr txBox="1">
                <a:spLocks noRot="1" noChangeAspect="1" noMove="1" noResize="1" noEditPoints="1" noAdjustHandles="1" noChangeArrowheads="1" noChangeShapeType="1" noTextEdit="1"/>
              </p:cNvSpPr>
              <p:nvPr/>
            </p:nvSpPr>
            <p:spPr>
              <a:xfrm>
                <a:off x="974470" y="4969779"/>
                <a:ext cx="1292352" cy="408445"/>
              </a:xfrm>
              <a:prstGeom prst="rect">
                <a:avLst/>
              </a:prstGeom>
              <a:blipFill>
                <a:blip r:embed="rId3"/>
                <a:stretch>
                  <a:fillRect t="-8955" r="-25472" b="-26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BB4B7A-AA1A-EDC3-84A2-20ED157A1F5C}"/>
                  </a:ext>
                </a:extLst>
              </p:cNvPr>
              <p:cNvSpPr txBox="1"/>
              <p:nvPr/>
            </p:nvSpPr>
            <p:spPr>
              <a:xfrm>
                <a:off x="974470" y="5988578"/>
                <a:ext cx="3905538" cy="4084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=37.47</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- 46.87 = -9.4 </a:t>
                </a:r>
              </a:p>
            </p:txBody>
          </p:sp>
        </mc:Choice>
        <mc:Fallback xmlns="">
          <p:sp>
            <p:nvSpPr>
              <p:cNvPr id="10" name="TextBox 9">
                <a:extLst>
                  <a:ext uri="{FF2B5EF4-FFF2-40B4-BE49-F238E27FC236}">
                    <a16:creationId xmlns:a16="http://schemas.microsoft.com/office/drawing/2014/main" id="{59BB4B7A-AA1A-EDC3-84A2-20ED157A1F5C}"/>
                  </a:ext>
                </a:extLst>
              </p:cNvPr>
              <p:cNvSpPr txBox="1">
                <a:spLocks noRot="1" noChangeAspect="1" noMove="1" noResize="1" noEditPoints="1" noAdjustHandles="1" noChangeArrowheads="1" noChangeShapeType="1" noTextEdit="1"/>
              </p:cNvSpPr>
              <p:nvPr/>
            </p:nvSpPr>
            <p:spPr>
              <a:xfrm>
                <a:off x="974470" y="5988578"/>
                <a:ext cx="3905538" cy="408445"/>
              </a:xfrm>
              <a:prstGeom prst="rect">
                <a:avLst/>
              </a:prstGeom>
              <a:blipFill>
                <a:blip r:embed="rId4"/>
                <a:stretch>
                  <a:fillRect t="-8955" b="-26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FB361F-D5F2-61CA-D93E-071A63147000}"/>
                  </a:ext>
                </a:extLst>
              </p:cNvPr>
              <p:cNvSpPr txBox="1"/>
              <p:nvPr/>
            </p:nvSpPr>
            <p:spPr>
              <a:xfrm>
                <a:off x="1089973" y="3166926"/>
                <a:ext cx="537358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𝑆𝑐𝑜𝑟𝑒</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=89.125 −9.009(4.69</m:t>
                    </m:r>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)=46.87279</a:t>
                </a:r>
              </a:p>
            </p:txBody>
          </p:sp>
        </mc:Choice>
        <mc:Fallback xmlns="">
          <p:sp>
            <p:nvSpPr>
              <p:cNvPr id="11" name="TextBox 10">
                <a:extLst>
                  <a:ext uri="{FF2B5EF4-FFF2-40B4-BE49-F238E27FC236}">
                    <a16:creationId xmlns:a16="http://schemas.microsoft.com/office/drawing/2014/main" id="{18FB361F-D5F2-61CA-D93E-071A63147000}"/>
                  </a:ext>
                </a:extLst>
              </p:cNvPr>
              <p:cNvSpPr txBox="1">
                <a:spLocks noRot="1" noChangeAspect="1" noMove="1" noResize="1" noEditPoints="1" noAdjustHandles="1" noChangeArrowheads="1" noChangeShapeType="1" noTextEdit="1"/>
              </p:cNvSpPr>
              <p:nvPr/>
            </p:nvSpPr>
            <p:spPr>
              <a:xfrm>
                <a:off x="1089973" y="3166926"/>
                <a:ext cx="5373587" cy="369332"/>
              </a:xfrm>
              <a:prstGeom prst="rect">
                <a:avLst/>
              </a:prstGeom>
              <a:blipFill>
                <a:blip r:embed="rId5"/>
                <a:stretch>
                  <a:fillRect l="-2043" t="-26667" r="-2384" b="-50000"/>
                </a:stretch>
              </a:blipFill>
            </p:spPr>
            <p:txBody>
              <a:bodyPr/>
              <a:lstStyle/>
              <a:p>
                <a:r>
                  <a:rPr lang="en-US">
                    <a:noFill/>
                  </a:rPr>
                  <a:t> </a:t>
                </a:r>
              </a:p>
            </p:txBody>
          </p:sp>
        </mc:Fallback>
      </mc:AlternateContent>
      <p:graphicFrame>
        <p:nvGraphicFramePr>
          <p:cNvPr id="12" name="Content Placeholder 4">
            <a:extLst>
              <a:ext uri="{FF2B5EF4-FFF2-40B4-BE49-F238E27FC236}">
                <a16:creationId xmlns:a16="http://schemas.microsoft.com/office/drawing/2014/main" id="{598C0CCB-3B41-26B2-B55C-AE3C4255B58A}"/>
              </a:ext>
            </a:extLst>
          </p:cNvPr>
          <p:cNvGraphicFramePr>
            <a:graphicFrameLocks/>
          </p:cNvGraphicFramePr>
          <p:nvPr/>
        </p:nvGraphicFramePr>
        <p:xfrm>
          <a:off x="9444118" y="1731535"/>
          <a:ext cx="2403608" cy="4326300"/>
        </p:xfrm>
        <a:graphic>
          <a:graphicData uri="http://schemas.openxmlformats.org/drawingml/2006/table">
            <a:tbl>
              <a:tblPr firstRow="1" bandRow="1">
                <a:tableStyleId>{7E9639D4-E3E2-4D34-9284-5A2195B3D0D7}</a:tableStyleId>
              </a:tblPr>
              <a:tblGrid>
                <a:gridCol w="1032008">
                  <a:extLst>
                    <a:ext uri="{9D8B030D-6E8A-4147-A177-3AD203B41FA5}">
                      <a16:colId xmlns:a16="http://schemas.microsoft.com/office/drawing/2014/main" val="1973653981"/>
                    </a:ext>
                  </a:extLst>
                </a:gridCol>
                <a:gridCol w="1371600">
                  <a:extLst>
                    <a:ext uri="{9D8B030D-6E8A-4147-A177-3AD203B41FA5}">
                      <a16:colId xmlns:a16="http://schemas.microsoft.com/office/drawing/2014/main" val="4202569024"/>
                    </a:ext>
                  </a:extLst>
                </a:gridCol>
              </a:tblGrid>
              <a:tr h="799308">
                <a:tc>
                  <a:txBody>
                    <a:bodyPr/>
                    <a:lstStyle/>
                    <a:p>
                      <a:pPr algn="ctr" fontAlgn="b"/>
                      <a:r>
                        <a:rPr lang="en-US" sz="1800" b="0" u="none" strike="noStrike" cap="none" spc="0" dirty="0">
                          <a:solidFill>
                            <a:schemeClr val="bg1"/>
                          </a:solidFill>
                          <a:effectLst/>
                        </a:rPr>
                        <a:t>Score (Y)</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r>
                        <a:rPr lang="en-US" sz="1800" b="0" u="none" strike="noStrike" cap="none" spc="0" dirty="0">
                          <a:solidFill>
                            <a:schemeClr val="bg1"/>
                          </a:solidFill>
                          <a:effectLst/>
                        </a:rPr>
                        <a:t>LSD Conc (X)</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3444776418"/>
                  </a:ext>
                </a:extLst>
              </a:tr>
              <a:tr h="440874">
                <a:tc>
                  <a:txBody>
                    <a:bodyPr/>
                    <a:lstStyle/>
                    <a:p>
                      <a:pPr algn="ctr" fontAlgn="b"/>
                      <a:r>
                        <a:rPr lang="en-US" sz="1600" b="0" u="none" strike="noStrike" cap="none" spc="0" dirty="0">
                          <a:solidFill>
                            <a:schemeClr val="tx1"/>
                          </a:solidFill>
                          <a:effectLst/>
                        </a:rPr>
                        <a:t>78.93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275196686"/>
                  </a:ext>
                </a:extLst>
              </a:tr>
              <a:tr h="440874">
                <a:tc>
                  <a:txBody>
                    <a:bodyPr/>
                    <a:lstStyle/>
                    <a:p>
                      <a:pPr algn="ctr" fontAlgn="b"/>
                      <a:r>
                        <a:rPr lang="en-US" sz="1600" b="0" u="none" strike="noStrike" cap="none" spc="0">
                          <a:solidFill>
                            <a:schemeClr val="tx1"/>
                          </a:solidFill>
                          <a:effectLst/>
                        </a:rPr>
                        <a:t>58.20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783300400"/>
                  </a:ext>
                </a:extLst>
              </a:tr>
              <a:tr h="440874">
                <a:tc>
                  <a:txBody>
                    <a:bodyPr/>
                    <a:lstStyle/>
                    <a:p>
                      <a:pPr algn="ctr" fontAlgn="b"/>
                      <a:r>
                        <a:rPr lang="en-US" sz="1600" b="0" u="none" strike="noStrike" cap="none" spc="0">
                          <a:solidFill>
                            <a:schemeClr val="tx1"/>
                          </a:solidFill>
                          <a:effectLst/>
                        </a:rPr>
                        <a:t>67.47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3.26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17267171"/>
                  </a:ext>
                </a:extLst>
              </a:tr>
              <a:tr h="440874">
                <a:tc>
                  <a:txBody>
                    <a:bodyPr/>
                    <a:lstStyle/>
                    <a:p>
                      <a:pPr algn="ctr" fontAlgn="b"/>
                      <a:r>
                        <a:rPr lang="en-US" sz="1600" b="0" u="none" strike="noStrike" cap="none" spc="0" dirty="0">
                          <a:solidFill>
                            <a:schemeClr val="tx1"/>
                          </a:solidFill>
                          <a:effectLst/>
                        </a:rPr>
                        <a:t>37.47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36317147"/>
                  </a:ext>
                </a:extLst>
              </a:tr>
              <a:tr h="440874">
                <a:tc>
                  <a:txBody>
                    <a:bodyPr/>
                    <a:lstStyle/>
                    <a:p>
                      <a:pPr algn="ctr" fontAlgn="b"/>
                      <a:r>
                        <a:rPr lang="en-US" sz="1600" b="0" u="none" strike="noStrike" cap="none" spc="0">
                          <a:solidFill>
                            <a:schemeClr val="tx1"/>
                          </a:solidFill>
                          <a:effectLst/>
                        </a:rPr>
                        <a:t>45.65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5.83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2016694623"/>
                  </a:ext>
                </a:extLst>
              </a:tr>
              <a:tr h="440874">
                <a:tc>
                  <a:txBody>
                    <a:bodyPr/>
                    <a:lstStyle/>
                    <a:p>
                      <a:pPr algn="ctr" fontAlgn="b"/>
                      <a:r>
                        <a:rPr lang="en-US" sz="1600" b="0" u="none" strike="noStrike" cap="none" spc="0">
                          <a:solidFill>
                            <a:schemeClr val="tx1"/>
                          </a:solidFill>
                          <a:effectLst/>
                        </a:rPr>
                        <a:t>32.92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6.00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519487015"/>
                  </a:ext>
                </a:extLst>
              </a:tr>
              <a:tr h="440874">
                <a:tc>
                  <a:txBody>
                    <a:bodyPr/>
                    <a:lstStyle/>
                    <a:p>
                      <a:pPr algn="ctr" fontAlgn="b"/>
                      <a:r>
                        <a:rPr lang="en-US" sz="1600" b="0" u="none" strike="noStrike" cap="none" spc="0">
                          <a:solidFill>
                            <a:schemeClr val="tx1"/>
                          </a:solidFill>
                          <a:effectLst/>
                        </a:rPr>
                        <a:t>29.97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6.41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591637351"/>
                  </a:ext>
                </a:extLst>
              </a:tr>
              <a:tr h="440874">
                <a:tc>
                  <a:txBody>
                    <a:bodyPr/>
                    <a:lstStyle/>
                    <a:p>
                      <a:pPr algn="ctr" fontAlgn="b"/>
                      <a:r>
                        <a:rPr lang="en-US" sz="1600" b="1" u="none" strike="noStrike" cap="none" spc="0" dirty="0">
                          <a:solidFill>
                            <a:srgbClr val="FF0000"/>
                          </a:solidFill>
                          <a:effectLst/>
                        </a:rPr>
                        <a:t>350.61</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30.33</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1816499460"/>
                  </a:ext>
                </a:extLst>
              </a:tr>
            </a:tbl>
          </a:graphicData>
        </a:graphic>
      </p:graphicFrame>
    </p:spTree>
    <p:extLst>
      <p:ext uri="{BB962C8B-B14F-4D97-AF65-F5344CB8AC3E}">
        <p14:creationId xmlns:p14="http://schemas.microsoft.com/office/powerpoint/2010/main" val="336833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BCFC07-861A-DF9E-3D6B-5F6C01E2B664}"/>
              </a:ext>
            </a:extLst>
          </p:cNvPr>
          <p:cNvPicPr>
            <a:picLocks noChangeAspect="1"/>
          </p:cNvPicPr>
          <p:nvPr/>
        </p:nvPicPr>
        <p:blipFill>
          <a:blip r:embed="rId2"/>
          <a:stretch>
            <a:fillRect/>
          </a:stretch>
        </p:blipFill>
        <p:spPr>
          <a:xfrm>
            <a:off x="202897" y="102740"/>
            <a:ext cx="4344006" cy="6411220"/>
          </a:xfrm>
          <a:prstGeom prst="rect">
            <a:avLst/>
          </a:prstGeom>
        </p:spPr>
      </p:pic>
      <p:sp>
        <p:nvSpPr>
          <p:cNvPr id="8" name="Rectangle 7">
            <a:extLst>
              <a:ext uri="{FF2B5EF4-FFF2-40B4-BE49-F238E27FC236}">
                <a16:creationId xmlns:a16="http://schemas.microsoft.com/office/drawing/2014/main" id="{E3E93BF3-4279-0C81-B8E2-08C522A34CF0}"/>
              </a:ext>
            </a:extLst>
          </p:cNvPr>
          <p:cNvSpPr/>
          <p:nvPr/>
        </p:nvSpPr>
        <p:spPr>
          <a:xfrm>
            <a:off x="323850" y="431800"/>
            <a:ext cx="3797300" cy="7810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noFill/>
              <a:effectLst/>
              <a:uLnTx/>
              <a:uFillTx/>
              <a:latin typeface="Aptos" panose="02110004020202020204"/>
              <a:ea typeface="+mn-ea"/>
              <a:cs typeface="+mn-cs"/>
            </a:endParaRPr>
          </a:p>
        </p:txBody>
      </p:sp>
      <p:pic>
        <p:nvPicPr>
          <p:cNvPr id="10" name="Picture 9">
            <a:extLst>
              <a:ext uri="{FF2B5EF4-FFF2-40B4-BE49-F238E27FC236}">
                <a16:creationId xmlns:a16="http://schemas.microsoft.com/office/drawing/2014/main" id="{ED53A640-BA7C-176A-91C1-03141C0ABDBE}"/>
              </a:ext>
            </a:extLst>
          </p:cNvPr>
          <p:cNvPicPr>
            <a:picLocks noChangeAspect="1"/>
          </p:cNvPicPr>
          <p:nvPr/>
        </p:nvPicPr>
        <p:blipFill>
          <a:blip r:embed="rId3"/>
          <a:srcRect r="45013"/>
          <a:stretch/>
        </p:blipFill>
        <p:spPr>
          <a:xfrm>
            <a:off x="6226548" y="412638"/>
            <a:ext cx="5641602" cy="800212"/>
          </a:xfrm>
          <a:prstGeom prst="rect">
            <a:avLst/>
          </a:prstGeom>
        </p:spPr>
      </p:pic>
      <p:sp>
        <p:nvSpPr>
          <p:cNvPr id="11" name="Arrow: Right 10">
            <a:extLst>
              <a:ext uri="{FF2B5EF4-FFF2-40B4-BE49-F238E27FC236}">
                <a16:creationId xmlns:a16="http://schemas.microsoft.com/office/drawing/2014/main" id="{D58F4FE5-0418-243B-6415-C34C0AD26898}"/>
              </a:ext>
            </a:extLst>
          </p:cNvPr>
          <p:cNvSpPr/>
          <p:nvPr/>
        </p:nvSpPr>
        <p:spPr>
          <a:xfrm>
            <a:off x="4369699" y="598811"/>
            <a:ext cx="1610315" cy="509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3" name="Picture 12">
            <a:extLst>
              <a:ext uri="{FF2B5EF4-FFF2-40B4-BE49-F238E27FC236}">
                <a16:creationId xmlns:a16="http://schemas.microsoft.com/office/drawing/2014/main" id="{34806B0D-5DCB-A7A7-5428-217B0D4117F1}"/>
              </a:ext>
            </a:extLst>
          </p:cNvPr>
          <p:cNvPicPr>
            <a:picLocks noChangeAspect="1"/>
          </p:cNvPicPr>
          <p:nvPr/>
        </p:nvPicPr>
        <p:blipFill>
          <a:blip r:embed="rId4"/>
          <a:srcRect l="3675" t="2308"/>
          <a:stretch/>
        </p:blipFill>
        <p:spPr>
          <a:xfrm>
            <a:off x="6537654" y="2459978"/>
            <a:ext cx="5019390" cy="2764007"/>
          </a:xfrm>
          <a:prstGeom prst="rect">
            <a:avLst/>
          </a:prstGeom>
        </p:spPr>
      </p:pic>
      <p:sp>
        <p:nvSpPr>
          <p:cNvPr id="14" name="Arrow: Down 13">
            <a:extLst>
              <a:ext uri="{FF2B5EF4-FFF2-40B4-BE49-F238E27FC236}">
                <a16:creationId xmlns:a16="http://schemas.microsoft.com/office/drawing/2014/main" id="{EDBE6DB9-8C2B-F7FE-28A1-E003459EE151}"/>
              </a:ext>
            </a:extLst>
          </p:cNvPr>
          <p:cNvSpPr/>
          <p:nvPr/>
        </p:nvSpPr>
        <p:spPr>
          <a:xfrm>
            <a:off x="8917423" y="1367554"/>
            <a:ext cx="517890" cy="8002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TextBox 14">
            <a:extLst>
              <a:ext uri="{FF2B5EF4-FFF2-40B4-BE49-F238E27FC236}">
                <a16:creationId xmlns:a16="http://schemas.microsoft.com/office/drawing/2014/main" id="{C6662CA0-22B0-7656-6C5F-01854D739D98}"/>
              </a:ext>
            </a:extLst>
          </p:cNvPr>
          <p:cNvSpPr txBox="1"/>
          <p:nvPr/>
        </p:nvSpPr>
        <p:spPr>
          <a:xfrm>
            <a:off x="6842387" y="5490446"/>
            <a:ext cx="28472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620 = 582.33131 + 37.6686</a:t>
            </a:r>
          </a:p>
        </p:txBody>
      </p:sp>
      <p:sp>
        <p:nvSpPr>
          <p:cNvPr id="16" name="Oval 15">
            <a:extLst>
              <a:ext uri="{FF2B5EF4-FFF2-40B4-BE49-F238E27FC236}">
                <a16:creationId xmlns:a16="http://schemas.microsoft.com/office/drawing/2014/main" id="{AD1C595F-6A25-431D-241A-44AC8E7DC63D}"/>
              </a:ext>
            </a:extLst>
          </p:cNvPr>
          <p:cNvSpPr/>
          <p:nvPr/>
        </p:nvSpPr>
        <p:spPr>
          <a:xfrm>
            <a:off x="6740665" y="2759384"/>
            <a:ext cx="3050698" cy="38841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18" name="Straight Arrow Connector 17">
            <a:extLst>
              <a:ext uri="{FF2B5EF4-FFF2-40B4-BE49-F238E27FC236}">
                <a16:creationId xmlns:a16="http://schemas.microsoft.com/office/drawing/2014/main" id="{6E9317B7-8C67-3B01-96D3-AB4F7C4BF7A7}"/>
              </a:ext>
            </a:extLst>
          </p:cNvPr>
          <p:cNvCxnSpPr>
            <a:stCxn id="16" idx="4"/>
            <a:endCxn id="15" idx="0"/>
          </p:cNvCxnSpPr>
          <p:nvPr/>
        </p:nvCxnSpPr>
        <p:spPr>
          <a:xfrm>
            <a:off x="8266014" y="3147802"/>
            <a:ext cx="0" cy="2342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0973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1189</TotalTime>
  <Words>6685</Words>
  <Application>Microsoft Office PowerPoint</Application>
  <PresentationFormat>Widescreen</PresentationFormat>
  <Paragraphs>800</Paragraphs>
  <Slides>89</Slides>
  <Notes>24</Notes>
  <HiddenSlides>2</HiddenSlides>
  <MMClips>0</MMClips>
  <ScaleCrop>false</ScaleCrop>
  <HeadingPairs>
    <vt:vector size="8" baseType="variant">
      <vt:variant>
        <vt:lpstr>Fonts Used</vt:lpstr>
      </vt:variant>
      <vt:variant>
        <vt:i4>16</vt:i4>
      </vt:variant>
      <vt:variant>
        <vt:lpstr>Theme</vt:lpstr>
      </vt:variant>
      <vt:variant>
        <vt:i4>3</vt:i4>
      </vt:variant>
      <vt:variant>
        <vt:lpstr>Embedded OLE Servers</vt:lpstr>
      </vt:variant>
      <vt:variant>
        <vt:i4>1</vt:i4>
      </vt:variant>
      <vt:variant>
        <vt:lpstr>Slide Titles</vt:lpstr>
      </vt:variant>
      <vt:variant>
        <vt:i4>89</vt:i4>
      </vt:variant>
    </vt:vector>
  </HeadingPairs>
  <TitlesOfParts>
    <vt:vector size="109" baseType="lpstr">
      <vt:lpstr>Aptos</vt:lpstr>
      <vt:lpstr>Aptos Display</vt:lpstr>
      <vt:lpstr>Aptos Display (Headings)</vt:lpstr>
      <vt:lpstr>Aptos Narrow</vt:lpstr>
      <vt:lpstr>Arial</vt:lpstr>
      <vt:lpstr>BentonSans</vt:lpstr>
      <vt:lpstr>Calibri</vt:lpstr>
      <vt:lpstr>Calibri (Body)</vt:lpstr>
      <vt:lpstr>Calibri Light</vt:lpstr>
      <vt:lpstr>Cambria Math</vt:lpstr>
      <vt:lpstr>open-sans</vt:lpstr>
      <vt:lpstr>ProximaNova</vt:lpstr>
      <vt:lpstr>Symbol</vt:lpstr>
      <vt:lpstr>Times New Roman</vt:lpstr>
      <vt:lpstr>Times New Roman</vt:lpstr>
      <vt:lpstr>Wingdings</vt:lpstr>
      <vt:lpstr>Office Theme</vt:lpstr>
      <vt:lpstr>1_Office Theme</vt:lpstr>
      <vt:lpstr>2_Office Theme</vt:lpstr>
      <vt:lpstr>Equation</vt:lpstr>
      <vt:lpstr>Effect Size, Confidence Intervals, and Diagnostic Criteria</vt:lpstr>
      <vt:lpstr>Agenda</vt:lpstr>
      <vt:lpstr>Proximity-Based Social Networks (PBSN)</vt:lpstr>
      <vt:lpstr>Experiences of abuse during and after pregnancy and Adverse Childhood Experiences</vt:lpstr>
      <vt:lpstr>Exploring the Impact of Housing Investments and Lending Practices on Firearm Fatalities: A Bayesian Spatial Analysis of Redlining and Reverse Redlining in Chicago (2015-2023)</vt:lpstr>
      <vt:lpstr>Examining nonlinear associations between the social and natural environment and child abuse and neglect using Self-Organizing Maps</vt:lpstr>
      <vt:lpstr>What is new…</vt:lpstr>
      <vt:lpstr>We ended here</vt:lpstr>
      <vt:lpstr>PowerPoint Presentation</vt:lpstr>
      <vt:lpstr>PowerPoint Presentation</vt:lpstr>
      <vt:lpstr>Effect Size: What it is, why it matters</vt:lpstr>
      <vt:lpstr>What is MLR and how does it work? </vt:lpstr>
      <vt:lpstr>Part and partial correlation in the admissions data</vt:lpstr>
      <vt:lpstr>Partial correlation using the admissions example</vt:lpstr>
      <vt:lpstr>Partial correlation Intuition</vt:lpstr>
      <vt:lpstr>Semipartial correlation Intuition</vt:lpstr>
      <vt:lpstr>Connection to MLR</vt:lpstr>
      <vt:lpstr>Intuition</vt:lpstr>
      <vt:lpstr>PowerPoint Presentation</vt:lpstr>
      <vt:lpstr>Your turn</vt:lpstr>
      <vt:lpstr>GRE-GPA Example Data</vt:lpstr>
      <vt:lpstr>PowerPoint Presentation</vt:lpstr>
      <vt:lpstr>PowerPoint Presentation</vt:lpstr>
      <vt:lpstr>Sample Partial Slope and Intercept</vt:lpstr>
      <vt:lpstr>Sample Multiple Linear Regression Model</vt:lpstr>
      <vt:lpstr>Hypothesis testing of coefficients</vt:lpstr>
      <vt:lpstr>Confidence intervals as hypothesis testing</vt:lpstr>
      <vt:lpstr>Inference, Error and Associations</vt:lpstr>
      <vt:lpstr>Factors affecting the width of the CI: Making the interval as narrow as possible</vt:lpstr>
      <vt:lpstr>1. As the Confidence Level Decreases, the Width of the Interval Decreases</vt:lpstr>
      <vt:lpstr>2. As the Regression Error (MSE) Decreases, the Width of the Interval Decreases</vt:lpstr>
      <vt:lpstr>3. The More Spread Out the Predictor Values, the Narrower the Interval</vt:lpstr>
      <vt:lpstr>4. As the Sample Size (𝑛) Increases, the Width of the Interval Decreases</vt:lpstr>
      <vt:lpstr>Concept, Intuition, and Take-away</vt:lpstr>
      <vt:lpstr>Sampling Distributions &amp; Inference</vt:lpstr>
      <vt:lpstr>Model Evaluation</vt:lpstr>
      <vt:lpstr>Checking the Assumptions</vt:lpstr>
      <vt:lpstr>Residual v Fits Plot</vt:lpstr>
      <vt:lpstr>Linearity (good)</vt:lpstr>
      <vt:lpstr>Linearity (bad) API2000 (academic performance) v Enroll (number of students)</vt:lpstr>
      <vt:lpstr>Homogeneity of Variance</vt:lpstr>
      <vt:lpstr>Homogeneity of Variance</vt:lpstr>
      <vt:lpstr>Fitted Values vs. Residuals</vt:lpstr>
      <vt:lpstr>Normality of Residuals</vt:lpstr>
      <vt:lpstr>Normal Probability Plot</vt:lpstr>
      <vt:lpstr>Histogram of Standardized Residuals</vt:lpstr>
      <vt:lpstr>Checking for independence</vt:lpstr>
      <vt:lpstr>Checking for independence</vt:lpstr>
      <vt:lpstr>Independence of Observations</vt:lpstr>
      <vt:lpstr>Issues of Independence</vt:lpstr>
      <vt:lpstr>Note that these tests are model dependent meaning that this can change if we add more predictors.   Note also that two additional model fit measures, omitted variables (model specification) and multicollinearity, are applicable to multiple linear regression</vt:lpstr>
      <vt:lpstr>Multicollinearity</vt:lpstr>
      <vt:lpstr>Multicollinearity</vt:lpstr>
      <vt:lpstr>What to do if you find multicollinearity?</vt:lpstr>
      <vt:lpstr>How to check for multicollinearity?</vt:lpstr>
      <vt:lpstr>Scatterplots by Grouping Variable</vt:lpstr>
      <vt:lpstr>Your turn</vt:lpstr>
      <vt:lpstr>Variance Inflation Factor</vt:lpstr>
      <vt:lpstr>Clues that MC is a problem</vt:lpstr>
      <vt:lpstr>What should we do if we detect multicollinearity?</vt:lpstr>
      <vt:lpstr>More diagnostics</vt:lpstr>
      <vt:lpstr>Outliers and unusual values</vt:lpstr>
      <vt:lpstr>Regression output</vt:lpstr>
      <vt:lpstr>Compare &amp; Intuit</vt:lpstr>
      <vt:lpstr> </vt:lpstr>
      <vt:lpstr>Unusual values and influential points</vt:lpstr>
      <vt:lpstr>Identifying data points whose x values are extreme</vt:lpstr>
      <vt:lpstr>Leverage</vt:lpstr>
      <vt:lpstr>Example</vt:lpstr>
      <vt:lpstr>Can have SPSS provide outliers</vt:lpstr>
      <vt:lpstr>PowerPoint Presentation</vt:lpstr>
      <vt:lpstr>PowerPoint Presentation</vt:lpstr>
      <vt:lpstr>Example - Pharmacodynamics of LSD</vt:lpstr>
      <vt:lpstr>From SPSS</vt:lpstr>
      <vt:lpstr>From SPSS</vt:lpstr>
      <vt:lpstr>Revised Scatterplot</vt:lpstr>
      <vt:lpstr>Least Squares Computations</vt:lpstr>
      <vt:lpstr>Example  -Pharmacodynamics of LSD</vt:lpstr>
      <vt:lpstr>PowerPoint Presentation</vt:lpstr>
      <vt:lpstr>PowerPoint Presentation</vt:lpstr>
      <vt:lpstr>Example  -Pharmacodynamics of LSD</vt:lpstr>
      <vt:lpstr>Example  -Pharmacodynamics of LSD</vt:lpstr>
      <vt:lpstr>Example</vt:lpstr>
      <vt:lpstr>Example</vt:lpstr>
      <vt:lpstr>ANOVA F-test</vt:lpstr>
      <vt:lpstr>ANOVA F-test for SLR</vt:lpstr>
      <vt:lpstr>Example - Pharmacodynamics of LSD</vt:lpstr>
      <vt:lpstr>Example - Pharmacodynamics of LSD</vt:lpstr>
      <vt:lpstr>Fitted Values &amp; Residuals</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Barboza-Salerno, Gia</dc:creator>
  <cp:lastModifiedBy>Barboza-Salerno, Gia</cp:lastModifiedBy>
  <cp:revision>63</cp:revision>
  <dcterms:created xsi:type="dcterms:W3CDTF">2025-02-09T18:49:07Z</dcterms:created>
  <dcterms:modified xsi:type="dcterms:W3CDTF">2025-02-10T14:38:23Z</dcterms:modified>
</cp:coreProperties>
</file>