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81"/>
  </p:notesMasterIdLst>
  <p:sldIdLst>
    <p:sldId id="256" r:id="rId5"/>
    <p:sldId id="832" r:id="rId6"/>
    <p:sldId id="308" r:id="rId7"/>
    <p:sldId id="305" r:id="rId8"/>
    <p:sldId id="833" r:id="rId9"/>
    <p:sldId id="863" r:id="rId10"/>
    <p:sldId id="870" r:id="rId11"/>
    <p:sldId id="865" r:id="rId12"/>
    <p:sldId id="866" r:id="rId13"/>
    <p:sldId id="844" r:id="rId14"/>
    <p:sldId id="290" r:id="rId15"/>
    <p:sldId id="291" r:id="rId16"/>
    <p:sldId id="873" r:id="rId17"/>
    <p:sldId id="874" r:id="rId18"/>
    <p:sldId id="875" r:id="rId19"/>
    <p:sldId id="876" r:id="rId20"/>
    <p:sldId id="877" r:id="rId21"/>
    <p:sldId id="878" r:id="rId22"/>
    <p:sldId id="879" r:id="rId23"/>
    <p:sldId id="880" r:id="rId24"/>
    <p:sldId id="280" r:id="rId25"/>
    <p:sldId id="323" r:id="rId26"/>
    <p:sldId id="324" r:id="rId27"/>
    <p:sldId id="325" r:id="rId28"/>
    <p:sldId id="327" r:id="rId29"/>
    <p:sldId id="821" r:id="rId30"/>
    <p:sldId id="830" r:id="rId31"/>
    <p:sldId id="331" r:id="rId32"/>
    <p:sldId id="330" r:id="rId33"/>
    <p:sldId id="267" r:id="rId34"/>
    <p:sldId id="775" r:id="rId35"/>
    <p:sldId id="268" r:id="rId36"/>
    <p:sldId id="787" r:id="rId37"/>
    <p:sldId id="788" r:id="rId38"/>
    <p:sldId id="789" r:id="rId39"/>
    <p:sldId id="791" r:id="rId40"/>
    <p:sldId id="792" r:id="rId41"/>
    <p:sldId id="793" r:id="rId42"/>
    <p:sldId id="794" r:id="rId43"/>
    <p:sldId id="808" r:id="rId44"/>
    <p:sldId id="809" r:id="rId45"/>
    <p:sldId id="810" r:id="rId46"/>
    <p:sldId id="811" r:id="rId47"/>
    <p:sldId id="264" r:id="rId48"/>
    <p:sldId id="263" r:id="rId49"/>
    <p:sldId id="273" r:id="rId50"/>
    <p:sldId id="265" r:id="rId51"/>
    <p:sldId id="812" r:id="rId52"/>
    <p:sldId id="813" r:id="rId53"/>
    <p:sldId id="814" r:id="rId54"/>
    <p:sldId id="818" r:id="rId55"/>
    <p:sldId id="881" r:id="rId56"/>
    <p:sldId id="851" r:id="rId57"/>
    <p:sldId id="853" r:id="rId58"/>
    <p:sldId id="882" r:id="rId59"/>
    <p:sldId id="883" r:id="rId60"/>
    <p:sldId id="884" r:id="rId61"/>
    <p:sldId id="885" r:id="rId62"/>
    <p:sldId id="886" r:id="rId63"/>
    <p:sldId id="887" r:id="rId64"/>
    <p:sldId id="888" r:id="rId65"/>
    <p:sldId id="889" r:id="rId66"/>
    <p:sldId id="890" r:id="rId67"/>
    <p:sldId id="891" r:id="rId68"/>
    <p:sldId id="892" r:id="rId69"/>
    <p:sldId id="893" r:id="rId70"/>
    <p:sldId id="894" r:id="rId71"/>
    <p:sldId id="895" r:id="rId72"/>
    <p:sldId id="896" r:id="rId73"/>
    <p:sldId id="897" r:id="rId74"/>
    <p:sldId id="898" r:id="rId75"/>
    <p:sldId id="899" r:id="rId76"/>
    <p:sldId id="900" r:id="rId77"/>
    <p:sldId id="901" r:id="rId78"/>
    <p:sldId id="902" r:id="rId79"/>
    <p:sldId id="84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01" autoAdjust="0"/>
  </p:normalViewPr>
  <p:slideViewPr>
    <p:cSldViewPr snapToGrid="0">
      <p:cViewPr varScale="1">
        <p:scale>
          <a:sx n="94" d="100"/>
          <a:sy n="94" d="100"/>
        </p:scale>
        <p:origin x="25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C65B2-9FD0-4A8A-9086-C0F6A06D575E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F4303-C09C-4E27-8E08-531AAE334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7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1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67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998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9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332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0713C-B11C-4BFA-8C15-41693D75BF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323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785" tIns="45892" rIns="91785" bIns="4589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978132" y="8842029"/>
            <a:ext cx="3043343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85" tIns="45892" rIns="91785" bIns="45892" anchor="b"/>
          <a:lstStyle/>
          <a:p>
            <a:pPr marL="0" marR="0" lvl="0" indent="0" algn="r" defTabSz="9170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F6CCC5-25EC-4E6A-824A-7E2726FF023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70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0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or may be "unusual" combinations of predictor values (e.g., with two predictors that are positively correlated, an unusual combination of predictor values might be a high value of one predictor paired with a low value of the other predictor).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86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However, this point does not have an extreme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value, so it does not have high leverage. Is the red data point influential? An easy way to determine if the data point is influential is to find the best fitting line twice — once with the red data point included and once with the red data point excluded.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562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has decreased slightly, but the relationship between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would still be deemed strong.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standard error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is used in calculating our confidence interval for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is larger when the red data point is included, thereby increasing the width of our confidence interval. You may recall that the standard error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depends on the mean squared error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quantifies the difference between the observed and predicted responses. It is because the red data point is an outlier —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direction — that the standard error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increases, not because the data point is influential in any 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each case,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-value for testing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 is less than 0.001. In either case, we can conclude that there is sufficient evidence at the 0.05 level to conclude that, in the population,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related to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2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has hardly changed at all, increasing only slightly from 97.3% to 97.7%. In either case, the relationship between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deemed strong.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standard error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about the same in each case — 0.172 when the red data point is included, and 0.200 when the red data point is excluded. Therefore, the width of the confidence intervals for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would largely remain unaffected by the existence of the red data point. You might take note that this is because the data point is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 outlier heavily impacting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each case,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-value for testing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 is less than 0.001. In either case, we can conclude that there is sufficient evidence at the 0.05 level to conclude that, in the population,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related to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834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 has decreased substantially from 97.32% to 55.19%. If we include the red data point, we conclude that the relationship between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only moderately strong, whereas if we exclude the red data point, we conclude that the relationship between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very strong.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standard error of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almost 3.5 times larger when the red data point is included — increasing from 0.200 to 0.686. This increase would have a substantial effect on the width of our confidence interval for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Again, the increase is because the red data point is an outlier — in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direction.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each case,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-value for testing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β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= 0 is less than 0.001. In both cases, we can conclude that there is sufficient evidence at the 0.05 level to conclude that, in the population,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related to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Note, however, that the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-statistic decreases dramatically from 25.55 to 4.84 upon inclusion of the red data point.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297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1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C470-3195-4084-9C7D-116AB2D6F9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35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C470-3195-4084-9C7D-116AB2D6F9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3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13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C470-3195-4084-9C7D-116AB2D6F9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3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55467" indent="-855467"/>
            <a:r>
              <a:rPr lang="en-US" sz="1400" dirty="0"/>
              <a:t>Three primary types of violations common in our research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17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This is VERY common when testing model diagnostics oftentimes you DO NOT want to reject the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24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probability distributions of Y are identical when the slope is 0 </a:t>
            </a:r>
            <a:r>
              <a:rPr lang="en-US" dirty="0">
                <a:sym typeface="Wingdings" panose="05000000000000000000" pitchFamily="2" charset="2"/>
              </a:rPr>
              <a:t> there is no relationship between X and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32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32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062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32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92095C-E0B3-4597-BA71-7FEF5DC3BC1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32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5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BCF90D-E7D4-4E5F-AFBD-9DC01811C1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7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6D91-83DB-4F94-C355-432362D3A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E3BA1-2479-1772-4A19-120D860A8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3D6F-FF79-24C6-2A43-AF2FAD03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F416-D46F-B9DD-3F53-F535996A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1E99-54F9-389C-8134-AFBB4AC1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7E3D-0C9E-DE5D-4688-85333E0C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D9709-356B-D49F-A273-AB2F52DDD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E4193-D433-08BC-DA98-7AE60A91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9F39-720A-5FEF-7B8C-42AC016C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B74F5-075E-51CB-A628-2F7BEBFF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CD3D0-C924-E527-890E-8272A163D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175BD-EDAA-8627-4E49-BE37BEE3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63F1-E1D3-19F9-9D86-D145FDA1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3963-5CCE-853E-3571-CA29C8D8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DA8F-FDD1-91F9-9E43-08F5B99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28B5-68E3-74C5-8B20-A156A4FF3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4A0BA-3990-221C-191E-76B5C681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88B6E-E8F8-339F-A859-F99B2F5C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172C-959F-FC36-CDD3-868AED25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585C-A561-0E24-FB7F-BA0A2E1F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4ECE-746D-96EC-DB99-46D3AE9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240D-1558-43BF-EA35-E4B565F2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46E5-908A-60DA-F3BF-32B579F2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F9C7-DFC3-C4C8-282D-98826E68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6AD4-8D72-64DA-4191-3F45F72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286D-A037-29F7-7C7E-F3F5C4C3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6172D-1E00-8C6D-98CC-780B1D32E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34D7-3C3A-61D9-D883-3364B3BC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F74C-5D31-8D0B-C3C0-5D2D75D6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DBC2E-B2E1-7276-C20C-230FFCE1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822C-AB58-087E-34E5-23EED556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0A3B-C453-F4FA-8B9B-C849C75B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08F7-1A6B-CEF8-E625-02F9390C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97EF-AD43-30C0-98A7-70C55BA2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106-D04F-C71C-07DB-00324ADF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9BBB5-2D25-F2D4-EC19-DA5AEE71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A24E-7819-0A8C-6A42-EF4DD43E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C11EF-C476-39FE-B4F0-BBE37617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60F7-0E4E-F2FE-356A-CE4A85AC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8D891-49D9-3439-09AE-A80065AC6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E6DEF-62A0-4021-B776-CF2D41A4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5389-92DC-5EDC-44B1-2BEA0DF5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18471-1324-6DD7-7DF7-528AB982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A6015-D304-CC81-3E17-E33F2D8D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13D2-131C-DA7F-618C-5734C616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CD8C2-5635-25A7-B8EE-02BE3FFA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74A9-C734-03F5-018F-D9FE3784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E0162-D8FE-D4D4-A563-04658DD1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5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9B064-3D43-6C8A-BABC-5972DF1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034FE-DB95-00C8-55FD-8DA20AF4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5AF4A-4AB6-04C2-24CF-0D3CD173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3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0BB6-EAA4-30AF-A20A-2A9C3B2E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57B-BD12-DFFB-4EB4-27427CAF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2522D-9E13-52B5-A20C-2C3753A5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A1BB7-7F8B-5E7C-D30F-CB278605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4DC77-9C7A-3BE8-472F-F9F1F218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5CF43-90D2-D1E7-CAB1-5137AEC4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8F5C-74A2-9C90-F3C1-8332E837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B3BA-2E0B-A784-D388-E50A7CCE4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2080-BBAC-260C-03C8-43D6B812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CF49-A950-F16D-ED72-43EAEA73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F324-4091-F36E-CF34-48C1F7B6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8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CEC0-F02D-EE77-EAD4-26FF4502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D11F3-5DF5-A307-4E20-994EE7AE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18E12-56E8-AEA8-E33A-EC33DB982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3D0B5-EE02-EB13-D62C-8C5042CC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BCC9-FAB3-C0B7-A826-F9953189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7BE9-5185-6D0B-76B5-23F259FF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411F-AE1F-F60C-0A98-D8CB9B0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8B5A7-B501-B9D4-D962-70C9C80F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1BCCE-F3B0-4B99-ADAF-29E567AC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29CC-F9FE-1FDA-10B6-14F90877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9671E-7D48-28DB-8248-4D149B2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0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9641F-207A-BF3C-7DC4-B20FDAF5C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58F7-E395-7A2C-1AE2-C0F25BE5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42CB-9972-0545-7EA1-BD13192F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B68F-7348-A7FC-FD7B-5D182097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26B1-97E1-4EAF-BFF6-49FD2449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49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824D-7586-D1B3-F001-6F764CDFC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9892F-0F81-93B8-99AF-A4BBDC4A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8009-1ECA-CA07-38AB-5CF72DB3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E2CD-1332-D562-D2EC-8623BD34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67ED-B88A-93C8-3606-4786A9A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A19E-5B41-0F59-4D6A-58DD7A7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3BE3-D702-2FBA-FF55-B8C8EF252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01F6-AD91-58FD-0293-5CC27778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E33D-1FDB-7A37-94AD-D27B5B17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6B8-9C6A-E510-1C92-114E718B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23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4FE3-4B49-E4B3-1057-B1031A55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CF243-D42E-D00C-9ADE-3C029591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1A95-EB5E-6B75-36E5-6A79F08E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D0B47-6FEF-3FBF-D81A-885FB01F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B134-BE74-05FB-97F1-BE067DE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66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05D0-D91D-1971-C7B4-5F70CB8C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F3AF-F945-8375-CF30-8A9F728E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013F9-834F-2CBB-4775-AA7F5FBF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2D08F-4C47-3B25-43B3-63EBFBC7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3F3AA-AD92-D817-AC48-F0EE204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C75B-C75D-A228-7211-BEFED1D5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145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70F6-DCF8-85A0-C4E5-600AC059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05B6E-6CD8-4314-B7F6-0C14DBDA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D5BA-A47F-C32D-DD85-0C81DD831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13025-4371-E028-3A2C-82F48C7FD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EB2A9-180B-6DCA-5059-6571E4C1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12B20-CB3D-84F9-2993-280D61BA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20568-D4F2-B9EE-50BD-6CEAAE61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F24D6-3244-009E-A00F-B8ED6783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0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5E4D-C71E-9362-A371-8EE752FC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B1F78-E62A-1AF9-CE45-4BCD1353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7E77F-11E2-FCC8-355A-6CDFA122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BE2D4-3712-F0CF-9A1B-CBFDCE90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39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78A84-13BD-F9F5-212E-D9F2790E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718F4-162A-EC93-4E87-1862EAA8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593B-9377-9859-FE47-0947E362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988F-37F0-1D3B-1238-EF4E8618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D840E-2870-F287-67EB-042100EA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736B-F44D-FFED-B1CB-A94270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1AF8-5A85-5492-2151-012EDB37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36C3-0544-062E-32B8-B8527450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A6B4-8240-26FB-2645-8D36D4C4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AE082-CBAA-84ED-D458-F1C80A64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821DE-61DF-8E59-7D1D-FF416E159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1A23-9D2A-9705-7F61-A7320DC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76FDF-3913-5CA1-491F-983B24E8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5A3FC-22E8-8EFE-CEDB-C95143E0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7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CBCA-2005-481D-4C73-AA15840D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8DB22-5EFC-A113-2613-62C9F7805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A2A0F-2B26-7D26-AA73-DA3E90CC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E5B5-7BBA-7388-3F88-252ACD5A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390A-C08F-DC62-1E7B-7F6379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D3EE1-E101-FC19-CD36-03185CAB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1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9FD2-2FC8-FC96-55D3-B609C367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17AE7-CFF4-3140-6571-B38B271C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86BAC-6E8A-DB0B-B22E-03A13902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3582-8D73-27F1-0249-E55CC13D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656E-D3F9-B37B-98B1-5A57955D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1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AA0E7-278C-A723-FE65-E5174CF58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A24B1-07F5-5FA1-E856-57F8819B5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1C62-E460-E378-4355-CF5B22F0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1F168-CB48-1C26-7050-E7F4BB5D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C0FC-0D3B-DE98-3F1E-5C09733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7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14F1-95EB-1F40-9805-DFCE867847BA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57E0-7941-49F0-B6EC-21213A8B8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83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931B9-691F-FF49-8EF3-B687E94B8A0E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714734-47E8-DD41-ACED-824DEB7B3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385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92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7E6C-F68A-794A-B125-A29E11B90236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B0FC02-3086-E746-B1AB-24084911A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67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0D1-DD00-8045-8CAB-105DB30771DC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AED61D-4E5B-E340-B453-21EBC27EAD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4764"/>
            <a:ext cx="1967908" cy="11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92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DA4E-A86E-5C4C-A91B-2639F67C3430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396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440A-EFED-1440-9E87-6484AB1EAA6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42F3-CB58-A021-7E9E-5C2E84EA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9F4E-9D1E-3EB6-BCEA-3051EBBF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89794-271E-D3B8-4C59-0EBBD7F6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083C-C22F-46C9-8231-BE13F746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A05-0384-B768-FEDF-65A3C0E4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CBAE-A345-2486-7484-FBC90A8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54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5959-59CE-E245-B03F-1A1EA4F7E585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09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4314-65CA-2C4C-B82F-87EB2A3CD062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49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B58E-1DD5-934B-8B67-B289212F9EF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994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2F48-8500-424F-9E8B-F9E4305981E2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865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E23F-E577-B044-8AD0-27597BE6A20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883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F481-829F-014F-8725-0255AAEC2AEC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07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714F1-95EB-1F40-9805-DFCE867847BA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357E0-7941-49F0-B6EC-21213A8B81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8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4334-60DD-A23C-8939-ECDE10F7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4E7C-3FF3-7E67-F407-8D6E2B9D4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D790D-404F-F22D-95F7-8A61B64E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42A2E-1941-3F91-3BC7-263A147C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D5250-6E7F-274D-C142-F1A9F95FD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BAC56-5686-5B39-AE39-CB2D5E0B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AD4A4A-B7A4-791C-C7FB-66C30031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9EBA-BA37-BD63-2555-5622A960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5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83B5-C451-2491-A025-636A6B19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47599-CC77-E867-ED4D-5FF0C4A5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13774-0537-1D41-935A-41B399DE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9A98-EF78-0B0C-22C6-91419248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78FF8-4A65-D071-2272-634C45E3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FAF9F-9BA6-DD1A-EC8E-3297A29B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6C25-B179-A95A-DD14-E927819C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B717-8A1A-B48A-5B23-951681FA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CCD8-0CD9-741D-8B24-A68CB8FE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2ED2D-DFA1-C8C5-9B8D-9EBE8F2A1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DB5C0-8F1B-9B80-627E-7CF78941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C083-787B-00AF-D11C-DE10323B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005FC-0879-7998-FA9E-9E3B5CB4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7CE5-B6C6-B03B-2D0E-44BDEE5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64641-8010-E8B6-E5BD-1FBF863D3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73D91-4221-133B-4102-B7375D723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E20CB-86E6-4E06-D4D2-02A010CE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A1B7-11A3-B63E-3454-692E248A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E14E0-2F64-2085-17C4-4E121FE6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7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113A6-6B91-4968-D443-4F85FFEE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BD0BA-76C4-AC5C-933C-CEABAB75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60D2-7A1E-5A9B-C433-412A1794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C5CC2-2231-4326-BB0B-8065CDD12DC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6F51-A5C7-186E-FEFD-6FF3FF90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7AEB8-3E81-563F-5231-0F2CAA520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808DC-C9E2-4CC7-BAD4-77CF5DF8D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3C182-BD43-E6A7-3887-FF282DA0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9E7-DA5B-2838-82D2-13C6C264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88AC7-98B6-32AE-8431-C806F7EF7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E5325-C3CB-4E41-BEA6-F8126741BDEC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9FB2-D616-3285-FE41-03D6D4236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4564-07FA-B53B-BE8C-C1BD4C86A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5381-5FA1-4AC8-B997-C7C45DA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3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11BB9-60C3-990F-A4D4-E63606BD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CF704-3CAA-A0A5-2711-9B03C323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36B3C-DC86-A1D4-861D-B6E7DAF53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78E7-6870-4DED-B67F-B03067017EF3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AEDF-6643-DC72-499E-3796BDEF9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ADFC-F634-DA54-F02B-0CBEA1B4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D8F6-AA56-4CC7-A291-D4AB284C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E8F1-25A8-1B4B-BE82-7C70A88FE4C4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9 - Simple 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B675-3BAF-420B-B2FC-1C2A1E076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7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7.png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4.xm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C142-4F16-7AC8-BF13-8326D914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E8B4-3004-C59A-9EDB-143B88AD31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Partial 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2592388" y="2355850"/>
                <a:ext cx="6872287" cy="8588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[.7845−(.7516)(.3011)].3317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(1−.301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)16.3346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=.0125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388" y="2355850"/>
                <a:ext cx="6872287" cy="858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341376" y="3536950"/>
                <a:ext cx="6807200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[.7516−(.7845)(.3011)].3317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(1−.301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).4011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=.4687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1376" y="3536950"/>
                <a:ext cx="6807200" cy="850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2925" y="304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2142331" y="4935471"/>
                <a:ext cx="7907337" cy="44926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=3.5000−(.0125)(112.7273)−(.4687)(3.1091)=.6337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2331" y="4935471"/>
                <a:ext cx="7907337" cy="4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72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Multiple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Y</a:t>
                </a:r>
                <a:r>
                  <a:rPr lang="en-US" i="1" baseline="-25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:r>
                  <a:rPr lang="en-US" i="1" dirty="0"/>
                  <a:t>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/>
                  <a:t>= .6337 +</a:t>
                </a:r>
                <a:r>
                  <a:rPr lang="en-US" i="1" dirty="0"/>
                  <a:t> </a:t>
                </a:r>
                <a:r>
                  <a:rPr lang="en-US" dirty="0"/>
                  <a:t>.0125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+ .4687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+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endParaRPr lang="en-US" i="1" baseline="-25000" dirty="0"/>
              </a:p>
              <a:p>
                <a:r>
                  <a:rPr lang="en-US" dirty="0"/>
                  <a:t>If your score on the GRETOT was 130 and your UGPA was 3.5, then your predicted score on the GGPA would be computed as: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/>
                  <a:t> = .0125 (130) + .4687 (3.5000) + .6337 = 3.8992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87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i="1" dirty="0"/>
              <a:t>F </a:t>
            </a:r>
            <a:r>
              <a:rPr lang="en-US" dirty="0"/>
              <a:t>Test Statistic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07" y="2133600"/>
            <a:ext cx="10289557" cy="400220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null: all slopes equal 0</a:t>
            </a:r>
          </a:p>
          <a:p>
            <a:pPr>
              <a:lnSpc>
                <a:spcPct val="120000"/>
              </a:lnSpc>
            </a:pPr>
            <a:r>
              <a:rPr lang="en-US" dirty="0"/>
              <a:t>The critical value, at the .05 level of significance, is </a:t>
            </a:r>
            <a:r>
              <a:rPr lang="en-US" baseline="-25000" dirty="0"/>
              <a:t>.05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aseline="-25000" dirty="0"/>
              <a:t>2,8</a:t>
            </a:r>
            <a:r>
              <a:rPr lang="en-US" dirty="0"/>
              <a:t> = 4.46</a:t>
            </a:r>
          </a:p>
          <a:p>
            <a:pPr>
              <a:lnSpc>
                <a:spcPct val="120000"/>
              </a:lnSpc>
            </a:pPr>
            <a:r>
              <a:rPr lang="en-US" dirty="0"/>
              <a:t>Test statistic exceeds the critical value, so we reject </a:t>
            </a:r>
            <a:r>
              <a:rPr lang="en-US" i="1" dirty="0"/>
              <a:t>H</a:t>
            </a:r>
            <a:r>
              <a:rPr lang="en-US" baseline="-25000" dirty="0"/>
              <a:t>0 </a:t>
            </a:r>
            <a:r>
              <a:rPr lang="en-US" dirty="0"/>
              <a:t>and conclude that all of the partial slopes are not equal to zero at the .05 level of significance </a:t>
            </a:r>
          </a:p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90255" y="26808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3336320" y="1749425"/>
                <a:ext cx="4065587" cy="7683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𝑟𝑒𝑔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𝑟𝑒𝑠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𝑟𝑒𝑠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0.9998/2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.1002/8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=39.9122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6320" y="1749425"/>
                <a:ext cx="4065587" cy="768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7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91E1-BFE4-B2ED-CF7B-0B189353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Re-visiting Multicollinearity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E515-C5BB-6B3F-07C8-33AAE03C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assumptions of the linear regression model is that there is no exact linear relationship among the regressors</a:t>
            </a:r>
          </a:p>
          <a:p>
            <a:pPr lvl="1"/>
            <a:r>
              <a:rPr lang="en-US" dirty="0"/>
              <a:t>Perfect collinearity: A perfect linear relationship between the two variables exists.</a:t>
            </a:r>
          </a:p>
          <a:p>
            <a:pPr lvl="1"/>
            <a:r>
              <a:rPr lang="en-US" dirty="0"/>
              <a:t>Imperfect collinearity: The regressors are highly (but not perfectly) collinear</a:t>
            </a:r>
          </a:p>
          <a:p>
            <a:r>
              <a:rPr lang="en-US" dirty="0"/>
              <a:t>Why care?</a:t>
            </a:r>
          </a:p>
          <a:p>
            <a:pPr lvl="1"/>
            <a:r>
              <a:rPr lang="en-US" dirty="0"/>
              <a:t>Even though some regression coefficients are statistically insignificant, the R2 value may be very high.</a:t>
            </a:r>
          </a:p>
          <a:p>
            <a:pPr lvl="1"/>
            <a:r>
              <a:rPr lang="en-US" dirty="0"/>
              <a:t>One may conclude (misleadingly) that the true values of these coefficients are not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102560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3985-5DBC-D2A9-B60A-15ABBC5E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Inflation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D4A3-EEEA-C292-D59D-066D0C83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3259789"/>
            <a:ext cx="10515600" cy="4351338"/>
          </a:xfrm>
        </p:spPr>
        <p:txBody>
          <a:bodyPr/>
          <a:lstStyle/>
          <a:p>
            <a:r>
              <a:rPr lang="en-US" dirty="0"/>
              <a:t>VIF is a measure of the degree to which the variance of the OLS estimator is inflated because of collinearity.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0725A520-E476-2D40-43CA-F5D763D0EE8C}"/>
                  </a:ext>
                </a:extLst>
              </p:cNvPr>
              <p:cNvSpPr txBox="1"/>
              <p:nvPr/>
            </p:nvSpPr>
            <p:spPr bwMode="auto">
              <a:xfrm>
                <a:off x="4992938" y="1822966"/>
                <a:ext cx="2925763" cy="78988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𝑉𝐼𝐹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bject 7">
                <a:extLst>
                  <a:ext uri="{FF2B5EF4-FFF2-40B4-BE49-F238E27FC236}">
                    <a16:creationId xmlns:a16="http://schemas.microsoft.com/office/drawing/2014/main" id="{0725A520-E476-2D40-43CA-F5D763D0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92938" y="1822966"/>
                <a:ext cx="2925763" cy="7898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">
                <a:extLst>
                  <a:ext uri="{FF2B5EF4-FFF2-40B4-BE49-F238E27FC236}">
                    <a16:creationId xmlns:a16="http://schemas.microsoft.com/office/drawing/2014/main" id="{0C73BB3F-233F-B0FB-49A2-B67C53529B81}"/>
                  </a:ext>
                </a:extLst>
              </p:cNvPr>
              <p:cNvSpPr txBox="1"/>
              <p:nvPr/>
            </p:nvSpPr>
            <p:spPr bwMode="auto">
              <a:xfrm>
                <a:off x="4116387" y="1422998"/>
                <a:ext cx="3959225" cy="542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bject 1">
                <a:extLst>
                  <a:ext uri="{FF2B5EF4-FFF2-40B4-BE49-F238E27FC236}">
                    <a16:creationId xmlns:a16="http://schemas.microsoft.com/office/drawing/2014/main" id="{0C73BB3F-233F-B0FB-49A2-B67C53529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6387" y="1422998"/>
                <a:ext cx="3959225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3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7D4-FE53-CE5F-A731-6CA168B7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Clues that MC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4A0B-560F-FF1C-AB71-AC7A26A0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but few significant </a:t>
            </a:r>
            <a:r>
              <a:rPr lang="en-US" i="1" dirty="0"/>
              <a:t>t</a:t>
            </a:r>
            <a:r>
              <a:rPr lang="en-US" dirty="0"/>
              <a:t> ratios</a:t>
            </a:r>
          </a:p>
          <a:p>
            <a:r>
              <a:rPr lang="en-US" dirty="0"/>
              <a:t>High pair-wise correlations among explanatory variables or regressors</a:t>
            </a:r>
          </a:p>
          <a:p>
            <a:r>
              <a:rPr lang="en-US" dirty="0"/>
              <a:t>High partial correlation coefficients</a:t>
            </a:r>
          </a:p>
          <a:p>
            <a:r>
              <a:rPr lang="en-US" dirty="0"/>
              <a:t>High Variance Inflation Factor (VIF) and low Tolerance Factor (TOL, the inverse of VIF)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6C5-AB84-68D7-8684-4EA3067E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we do if we detect multicollinearity?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40F8-4BBC-CE47-2ECD-FB20434A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Nothing, for we often have no control over the data and our model is driven by theory </a:t>
            </a:r>
          </a:p>
          <a:p>
            <a:r>
              <a:rPr lang="en-US" dirty="0"/>
              <a:t>Redefine the model by excluding variables may attenuate the problem, provided we do not omit relevant variables</a:t>
            </a:r>
          </a:p>
          <a:p>
            <a:r>
              <a:rPr lang="en-US" dirty="0"/>
              <a:t>Principal components analysis (this is something we will cover </a:t>
            </a:r>
            <a:r>
              <a:rPr lang="en-US" i="1" dirty="0"/>
              <a:t>later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F15043-7248-47BE-8ECF-73BF20E5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to do if you find multicollinearity?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B8480-76DF-46EB-AD1D-6A1E8934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10515600" cy="4587314"/>
          </a:xfrm>
        </p:spPr>
        <p:txBody>
          <a:bodyPr/>
          <a:lstStyle/>
          <a:p>
            <a:r>
              <a:rPr lang="en-US" dirty="0"/>
              <a:t>If two variables are highly correlated, it is probably not a good idea to use both in the regression equation. Why?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Many correlated variables hurts the Adjusted R</a:t>
            </a:r>
            <a:r>
              <a:rPr lang="en-US" baseline="30000" dirty="0"/>
              <a:t>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generally prefer smaller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Smaller models are much easier to interpret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regression models describe the effect of one variable on another </a:t>
            </a:r>
            <a:r>
              <a:rPr lang="en-US" b="1" i="1" dirty="0"/>
              <a:t>after </a:t>
            </a:r>
            <a:r>
              <a:rPr lang="en-US" b="1" i="1" dirty="0" err="1"/>
              <a:t>partialling</a:t>
            </a:r>
            <a:r>
              <a:rPr lang="en-US" b="1" i="1" dirty="0"/>
              <a:t> out the effects of all other variables </a:t>
            </a:r>
            <a:r>
              <a:rPr lang="en-US" dirty="0"/>
              <a:t>in the model</a:t>
            </a:r>
          </a:p>
          <a:p>
            <a:pPr marL="914400" lvl="2" indent="0">
              <a:buNone/>
            </a:pPr>
            <a:r>
              <a:rPr lang="en-US" dirty="0"/>
              <a:t>- Regarding MC, this means that if two variables are highly correlated, once one of them is </a:t>
            </a:r>
            <a:r>
              <a:rPr lang="en-US" dirty="0" err="1"/>
              <a:t>partialled</a:t>
            </a:r>
            <a:r>
              <a:rPr lang="en-US" dirty="0"/>
              <a:t> out, there is much less variation left in the other variable for the model to “explain”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2B258-BD8F-4173-AF23-8D01A566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677F5-6401-4ECE-9434-31FD34043E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66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8B85-2D8B-BF26-9F84-F8AB81FB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F50D-1988-7DB2-9063-688869A0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173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200" dirty="0"/>
              <a:t>As the number of predictors increases, multiple regression modeling can become very complicated</a:t>
            </a:r>
          </a:p>
          <a:p>
            <a:pPr>
              <a:lnSpc>
                <a:spcPct val="110000"/>
              </a:lnSpc>
            </a:pPr>
            <a:r>
              <a:rPr lang="en-US" sz="4200" b="1" dirty="0"/>
              <a:t>Multicollinearity</a:t>
            </a:r>
            <a:r>
              <a:rPr lang="en-US" sz="4200" dirty="0"/>
              <a:t> is when the predictors in the regression equation are correlated with each other</a:t>
            </a:r>
          </a:p>
          <a:p>
            <a:pPr>
              <a:lnSpc>
                <a:spcPct val="110000"/>
              </a:lnSpc>
            </a:pPr>
            <a:r>
              <a:rPr lang="en-US" sz="4200" u="sng" dirty="0"/>
              <a:t>Example</a:t>
            </a:r>
            <a:r>
              <a:rPr lang="en-US" sz="4200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sz="3800" dirty="0"/>
              <a:t>Suppose you use both educational attainment and job type as independent variables to predict income. </a:t>
            </a:r>
          </a:p>
          <a:p>
            <a:pPr lvl="1">
              <a:lnSpc>
                <a:spcPct val="110000"/>
              </a:lnSpc>
            </a:pPr>
            <a:r>
              <a:rPr lang="en-US" sz="3800" dirty="0"/>
              <a:t>Note educational attainment and job type are </a:t>
            </a:r>
            <a:r>
              <a:rPr lang="en-US" sz="3800" u="sng" dirty="0"/>
              <a:t>highly correlated with each other</a:t>
            </a:r>
            <a:r>
              <a:rPr lang="en-US" sz="3800" dirty="0"/>
              <a:t>! Thus having both educational attainment and job type in your multiple regression equation may only slightly improve the R</a:t>
            </a:r>
            <a:r>
              <a:rPr lang="en-US" sz="3800" baseline="30000" dirty="0"/>
              <a:t>2</a:t>
            </a:r>
            <a:r>
              <a:rPr lang="en-US" sz="3800" dirty="0"/>
              <a:t> over an equation with just educational attainment</a:t>
            </a:r>
          </a:p>
          <a:p>
            <a:pPr lvl="1">
              <a:lnSpc>
                <a:spcPct val="110000"/>
              </a:lnSpc>
            </a:pPr>
            <a:r>
              <a:rPr lang="en-US" sz="3800" dirty="0"/>
              <a:t>Might conclude that job type is highly influential on income, while educational attainment is unimportant (or vice versa) which is not true!</a:t>
            </a:r>
          </a:p>
          <a:p>
            <a:pPr lvl="1">
              <a:lnSpc>
                <a:spcPct val="110000"/>
              </a:lnSpc>
            </a:pPr>
            <a:r>
              <a:rPr lang="en-US" sz="3800" dirty="0"/>
              <a:t>This happened in our paper for SSRW when we included an index of redlining, concentrated disadvantage and concentrated affluence in the model</a:t>
            </a:r>
          </a:p>
          <a:p>
            <a:pPr lvl="1">
              <a:lnSpc>
                <a:spcPct val="110000"/>
              </a:lnSpc>
            </a:pPr>
            <a:r>
              <a:rPr lang="en-US" sz="3800" b="1" dirty="0"/>
              <a:t>Note</a:t>
            </a:r>
            <a:r>
              <a:rPr lang="en-US" sz="3800" dirty="0"/>
              <a:t> that while there is substantial overlap between variables theoretically, they are quite distinguishable</a:t>
            </a:r>
          </a:p>
          <a:p>
            <a:pPr lvl="2">
              <a:lnSpc>
                <a:spcPct val="110000"/>
              </a:lnSpc>
            </a:pPr>
            <a:r>
              <a:rPr lang="en-US" sz="3400" dirty="0"/>
              <a:t>The opposite of concentrated disadvantage is not concentrated advantage</a:t>
            </a:r>
          </a:p>
          <a:p>
            <a:pPr lvl="2">
              <a:lnSpc>
                <a:spcPct val="110000"/>
              </a:lnSpc>
            </a:pPr>
            <a:r>
              <a:rPr lang="en-US" sz="3400" dirty="0"/>
              <a:t>Use theory to guide the model building!!!!!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1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4436-8CA8-4C69-B677-1E20CD8A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81" y="224328"/>
            <a:ext cx="3887970" cy="1872682"/>
          </a:xfrm>
        </p:spPr>
        <p:txBody>
          <a:bodyPr>
            <a:normAutofit/>
          </a:bodyPr>
          <a:lstStyle/>
          <a:p>
            <a:r>
              <a:rPr lang="en-US" sz="4000" dirty="0"/>
              <a:t>How to check for multicollinearity?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C610-7320-494C-BD51-EE361810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7096953" cy="1605083"/>
          </a:xfrm>
        </p:spPr>
        <p:txBody>
          <a:bodyPr anchor="ctr">
            <a:noAutofit/>
          </a:bodyPr>
          <a:lstStyle/>
          <a:p>
            <a:pPr fontAlgn="base"/>
            <a:r>
              <a:rPr lang="en-US" sz="2200" dirty="0"/>
              <a:t>Scatterplots, Scatterplot Matrix</a:t>
            </a:r>
          </a:p>
          <a:p>
            <a:pPr lvl="1"/>
            <a:r>
              <a:rPr lang="en-US" sz="1400" dirty="0"/>
              <a:t>A </a:t>
            </a:r>
            <a:r>
              <a:rPr lang="en-US" sz="1400" b="1" dirty="0"/>
              <a:t>scatterplot matrix </a:t>
            </a:r>
            <a:r>
              <a:rPr lang="en-US" sz="1400" dirty="0"/>
              <a:t>is a matrix of scatterplots, one plot for each pair of variables.</a:t>
            </a:r>
          </a:p>
          <a:p>
            <a:pPr lvl="1"/>
            <a:r>
              <a:rPr lang="en-US" sz="1400" b="1" dirty="0"/>
              <a:t>Note</a:t>
            </a:r>
            <a:r>
              <a:rPr lang="en-US" sz="1400" dirty="0"/>
              <a:t>: To read it, pick a plot in the matrix. Look in the column for the X variable and the row for the Y variable </a:t>
            </a:r>
          </a:p>
          <a:p>
            <a:r>
              <a:rPr lang="en-US" sz="1800" dirty="0"/>
              <a:t>Graph </a:t>
            </a:r>
            <a:r>
              <a:rPr lang="en-US" sz="1800" dirty="0">
                <a:sym typeface="Wingdings" panose="05000000000000000000" pitchFamily="2" charset="2"/>
              </a:rPr>
              <a:t> Chart Builder  Scatter/Dot (drag variables into chart area)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FAC58-05A7-21DE-661B-B9B85C933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812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53365-7D7E-D1B3-9B59-BA74EA667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7" r="3286" b="-3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64AE-E78B-4B48-B1D2-54689A9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D677F5-6401-4ECE-9434-31FD34043E7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80C0DE-B096-E758-B0C5-4E8A711431A9}"/>
              </a:ext>
            </a:extLst>
          </p:cNvPr>
          <p:cNvCxnSpPr/>
          <p:nvPr/>
        </p:nvCxnSpPr>
        <p:spPr>
          <a:xfrm flipH="1">
            <a:off x="3571103" y="1783514"/>
            <a:ext cx="5140411" cy="3307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5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38B85-2D8B-BF26-9F84-F8AB81FB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Multicollinearity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F50D-1988-7DB2-9063-688869A0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As the number of predictors increases, multiple regression modeling can become very complicated</a:t>
            </a:r>
          </a:p>
          <a:p>
            <a:pPr>
              <a:lnSpc>
                <a:spcPct val="110000"/>
              </a:lnSpc>
            </a:pPr>
            <a:r>
              <a:rPr lang="en-US" sz="2300" b="1" dirty="0"/>
              <a:t>Multicollinearity</a:t>
            </a:r>
            <a:r>
              <a:rPr lang="en-US" sz="2300" dirty="0"/>
              <a:t> is when the predictors in the regression equation are correlated with each other</a:t>
            </a:r>
          </a:p>
          <a:p>
            <a:pPr>
              <a:lnSpc>
                <a:spcPct val="110000"/>
              </a:lnSpc>
            </a:pPr>
            <a:r>
              <a:rPr lang="en-US" sz="2100" u="sng" dirty="0"/>
              <a:t>Example</a:t>
            </a:r>
            <a:r>
              <a:rPr lang="en-US" sz="2100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Suppose you use both educational attainment and job type as independent variables to predict income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Note educational attainment and job type are </a:t>
            </a:r>
            <a:r>
              <a:rPr lang="en-US" sz="2100" u="sng" dirty="0"/>
              <a:t>highly correlated with each other</a:t>
            </a:r>
            <a:r>
              <a:rPr lang="en-US" sz="2100" dirty="0"/>
              <a:t>! Thus having both educational attainment and job type in your multiple regression equation may only slightly improve the R</a:t>
            </a:r>
            <a:r>
              <a:rPr lang="en-US" sz="2100" baseline="30000" dirty="0"/>
              <a:t>2</a:t>
            </a:r>
            <a:r>
              <a:rPr lang="en-US" sz="2100" dirty="0"/>
              <a:t> over an equation with just educational attainment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Might conclude that job type is highly influential on income, while educational attainment is unimportant (or vice versa) which is not true!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This happened in our paper for SSRW when we included an index of redlining, concentrated disadvantage and concentrated affluence in the model</a:t>
            </a:r>
          </a:p>
          <a:p>
            <a:pPr>
              <a:lnSpc>
                <a:spcPct val="110000"/>
              </a:lnSpc>
            </a:pPr>
            <a:r>
              <a:rPr lang="en-US" sz="2300" b="1" dirty="0"/>
              <a:t>Note</a:t>
            </a:r>
            <a:r>
              <a:rPr lang="en-US" sz="2300" dirty="0"/>
              <a:t> that while there is substantial overlap between variables theoretically, they are quite distinguishable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The opposite of concentrated disadvantage is not concentrated advantage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Use theory to guide the model building!!!!!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3815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3A4A0-022E-74D0-76B0-E47213C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3600" dirty="0"/>
              <a:t>Scatterplots by Grouping Variable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2DA2E01-320E-EACF-1663-C26BB373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Can color code a scatterplot by a categorical variable to get a sense of how the distribution of variables is heterogeneous across groups</a:t>
            </a:r>
          </a:p>
          <a:p>
            <a:endParaRPr lang="en-US" sz="20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13034-639A-439A-1F04-9D995689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49606"/>
            <a:ext cx="5167185" cy="3655782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0C79754-3978-BEC7-40FA-70CEE8BB3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5" r="15392"/>
          <a:stretch/>
        </p:blipFill>
        <p:spPr>
          <a:xfrm>
            <a:off x="6843582" y="2394242"/>
            <a:ext cx="4708310" cy="37111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F9068-E15C-6B9C-B7EE-2BE9AE8B8D4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2051222" y="5152768"/>
            <a:ext cx="7146515" cy="9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12D6E8-8D2A-20E3-93C5-B2A01C479D1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496962" y="3150973"/>
            <a:ext cx="5700775" cy="295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0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6" name="Rectangle 49165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6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70" name="Rectangle 49169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>
          <a:xfrm>
            <a:off x="1288060" y="1369938"/>
            <a:ext cx="3210854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Sampling Distributions &amp; Inference</a:t>
            </a:r>
          </a:p>
        </p:txBody>
      </p:sp>
      <p:cxnSp>
        <p:nvCxnSpPr>
          <p:cNvPr id="49172" name="Straight Connector 49171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3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030505" y="1371600"/>
                <a:ext cx="5872185" cy="411480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700"/>
                  <a:t>We can calculate the standard errors of the coefficients: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700"/>
                  <a:t>, in order to construct confidence intervals for them.</a:t>
                </a:r>
              </a:p>
              <a:p>
                <a:r>
                  <a:rPr lang="en-US" sz="1700"/>
                  <a:t>We can use </a:t>
                </a:r>
                <a:r>
                  <a:rPr lang="en-US" sz="1700" i="1"/>
                  <a:t>t</a:t>
                </a:r>
                <a:r>
                  <a:rPr lang="en-US" sz="1700"/>
                  <a:t>-tests to determine whether the intercept or slope is significantly different from zero</a:t>
                </a:r>
              </a:p>
              <a:p>
                <a:pPr lvl="1"/>
                <a:r>
                  <a:rPr lang="en-US" sz="1700"/>
                  <a:t>This is only interesting for the case of the slope, since it amounts to a test for </a:t>
                </a:r>
                <a:r>
                  <a:rPr lang="en-US" sz="1700" i="1"/>
                  <a:t>whether Y is significantly linearly related to X</a:t>
                </a:r>
              </a:p>
              <a:p>
                <a:r>
                  <a:rPr lang="en-US" sz="1700" b="1"/>
                  <a:t>Idea</a:t>
                </a:r>
                <a:r>
                  <a:rPr lang="en-US" sz="1700"/>
                  <a:t>: To check whether the data really is drawn from an Assumed Linear Model (so that we can make inferences) we must make sure the assumptions of the error term are satisfied</a:t>
                </a:r>
              </a:p>
              <a:p>
                <a:pPr lvl="1"/>
                <a:r>
                  <a:rPr lang="en-US" sz="1700"/>
                  <a:t>Fatal to the model: the variance is not constant, or the errors are not normally distributed </a:t>
                </a:r>
              </a:p>
              <a:p>
                <a:endParaRPr lang="en-US" sz="1700"/>
              </a:p>
            </p:txBody>
          </p:sp>
        </mc:Choice>
        <mc:Fallback xmlns="">
          <p:sp>
            <p:nvSpPr>
              <p:cNvPr id="491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030505" y="1371600"/>
                <a:ext cx="5872185" cy="4114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84CFA-D5E4-4DFB-B355-696E25EE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4C357E0-7941-49F0-B6EC-21213A8B814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0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1325563"/>
          </a:xfrm>
        </p:spPr>
        <p:txBody>
          <a:bodyPr/>
          <a:lstStyle/>
          <a:p>
            <a:r>
              <a:rPr lang="en-US" u="sng" dirty="0"/>
              <a:t>Four testable model assumptions</a:t>
            </a:r>
          </a:p>
        </p:txBody>
      </p:sp>
      <p:sp>
        <p:nvSpPr>
          <p:cNvPr id="52226" name="Text Placeholder 2"/>
          <p:cNvSpPr>
            <a:spLocks noGrp="1"/>
          </p:cNvSpPr>
          <p:nvPr>
            <p:ph idx="1"/>
          </p:nvPr>
        </p:nvSpPr>
        <p:spPr>
          <a:xfrm>
            <a:off x="838200" y="1966836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Linearity</a:t>
            </a:r>
            <a:r>
              <a:rPr lang="en-US" dirty="0"/>
              <a:t>: Linear association between the dependent variable and the independent variable</a:t>
            </a:r>
          </a:p>
          <a:p>
            <a:pPr lvl="1"/>
            <a:r>
              <a:rPr lang="en-US" dirty="0"/>
              <a:t>The mean values of response variables fall on a straight line as a function of the explanatory variable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Normality</a:t>
            </a:r>
            <a:r>
              <a:rPr lang="en-US" dirty="0"/>
              <a:t>: Normality of the distribution of errors i.e. normality of the residuals (pp plot, </a:t>
            </a:r>
            <a:r>
              <a:rPr lang="en-US" dirty="0" err="1"/>
              <a:t>qqplot</a:t>
            </a:r>
            <a:r>
              <a:rPr lang="en-US" dirty="0"/>
              <a:t> of residuals is diagonal)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Independence</a:t>
            </a:r>
            <a:r>
              <a:rPr lang="en-US" dirty="0"/>
              <a:t>: Independence of the errors around the regression line between the actual and predicted values of the response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24F34-74E1-4D3E-978F-9581B0E7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D293EBEE-6BFC-41C9-B625-445C0A6FF5F3}"/>
                  </a:ext>
                </a:extLst>
              </p:cNvPr>
              <p:cNvSpPr txBox="1"/>
              <p:nvPr/>
            </p:nvSpPr>
            <p:spPr bwMode="auto">
              <a:xfrm>
                <a:off x="3869639" y="1281346"/>
                <a:ext cx="3136642" cy="57441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3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3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3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3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3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𝜀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D293EBEE-6BFC-41C9-B625-445C0A6FF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9639" y="1281346"/>
                <a:ext cx="3136642" cy="574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Placeholder 2"/>
          <p:cNvSpPr>
            <a:spLocks noGrp="1"/>
          </p:cNvSpPr>
          <p:nvPr>
            <p:ph idx="1"/>
          </p:nvPr>
        </p:nvSpPr>
        <p:spPr>
          <a:xfrm>
            <a:off x="381001" y="1929968"/>
            <a:ext cx="5476102" cy="44263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u="sng" dirty="0"/>
              <a:t>Constant variance</a:t>
            </a:r>
            <a:r>
              <a:rPr lang="en-US" dirty="0"/>
              <a:t>: Equal variance of the distribution of the response variable for each level of the independent variable. (homoscedasticity, the violation is called heteroskedasticity)</a:t>
            </a:r>
          </a:p>
          <a:p>
            <a:pPr lvl="1"/>
            <a:r>
              <a:rPr lang="en-US" dirty="0"/>
              <a:t>The spread of the response around the straight line is same for all levels of explanatory variable</a:t>
            </a:r>
          </a:p>
          <a:p>
            <a:pPr lvl="1"/>
            <a:r>
              <a:rPr lang="en-US" dirty="0"/>
              <a:t>Errors have constant 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C71BD-97D1-4896-8E71-6F05FF5F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59830F63-70A4-4C32-8AFC-B289D628C111}"/>
                  </a:ext>
                </a:extLst>
              </p:cNvPr>
              <p:cNvSpPr txBox="1"/>
              <p:nvPr/>
            </p:nvSpPr>
            <p:spPr bwMode="auto">
              <a:xfrm>
                <a:off x="3851189" y="1125766"/>
                <a:ext cx="3253946" cy="46621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𝜀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59830F63-70A4-4C32-8AFC-B289D628C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189" y="1125766"/>
                <a:ext cx="3253946" cy="466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68FFE192-8527-42B8-A8BA-EEA21C570E75}"/>
              </a:ext>
            </a:extLst>
          </p:cNvPr>
          <p:cNvSpPr txBox="1">
            <a:spLocks/>
          </p:cNvSpPr>
          <p:nvPr/>
        </p:nvSpPr>
        <p:spPr>
          <a:xfrm>
            <a:off x="760308" y="4195331"/>
            <a:ext cx="8153400" cy="185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38200" marR="0" lvl="0" indent="-838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F7B358F-2D4A-4CB0-B750-81BC9A1EC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17898"/>
          <a:stretch/>
        </p:blipFill>
        <p:spPr>
          <a:xfrm>
            <a:off x="5993027" y="2026508"/>
            <a:ext cx="5921048" cy="4329841"/>
          </a:xfrm>
          <a:prstGeom prst="rect">
            <a:avLst/>
          </a:prstGeom>
          <a:noFill/>
          <a:ln/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1CF370-DDED-4584-85F3-2790DBB89125}"/>
              </a:ext>
            </a:extLst>
          </p:cNvPr>
          <p:cNvSpPr/>
          <p:nvPr/>
        </p:nvSpPr>
        <p:spPr>
          <a:xfrm>
            <a:off x="6096001" y="2022949"/>
            <a:ext cx="2817708" cy="186676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E78FFF-4D7F-E241-83B1-3D8B413C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25"/>
            <a:ext cx="10515600" cy="1325563"/>
          </a:xfrm>
        </p:spPr>
        <p:txBody>
          <a:bodyPr/>
          <a:lstStyle/>
          <a:p>
            <a:r>
              <a:rPr lang="en-US" u="sng"/>
              <a:t>Four testable model assumptions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67DF7-2572-D5B4-0099-826B7472AB3C}"/>
              </a:ext>
            </a:extLst>
          </p:cNvPr>
          <p:cNvSpPr txBox="1"/>
          <p:nvPr/>
        </p:nvSpPr>
        <p:spPr>
          <a:xfrm>
            <a:off x="6718987" y="2254438"/>
            <a:ext cx="1572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equal variance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CC116-33A0-FC99-6FC9-3D51AEDF952F}"/>
              </a:ext>
            </a:extLst>
          </p:cNvPr>
          <p:cNvSpPr txBox="1"/>
          <p:nvPr/>
        </p:nvSpPr>
        <p:spPr>
          <a:xfrm>
            <a:off x="9214022" y="2254438"/>
            <a:ext cx="246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non-linear (curvilinear)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24F16-0324-FD78-7E78-FB712C90888A}"/>
              </a:ext>
            </a:extLst>
          </p:cNvPr>
          <p:cNvSpPr txBox="1"/>
          <p:nvPr/>
        </p:nvSpPr>
        <p:spPr>
          <a:xfrm>
            <a:off x="6496565" y="4320688"/>
            <a:ext cx="201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increasing variance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041274-ABC4-B16D-F3D0-AFB1812410E8}"/>
              </a:ext>
            </a:extLst>
          </p:cNvPr>
          <p:cNvSpPr txBox="1"/>
          <p:nvPr/>
        </p:nvSpPr>
        <p:spPr>
          <a:xfrm>
            <a:off x="9647538" y="4320688"/>
            <a:ext cx="1251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38200" marR="0" lvl="0" indent="-838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trend</a:t>
            </a:r>
          </a:p>
        </p:txBody>
      </p:sp>
    </p:spTree>
    <p:extLst>
      <p:ext uri="{BB962C8B-B14F-4D97-AF65-F5344CB8AC3E}">
        <p14:creationId xmlns:p14="http://schemas.microsoft.com/office/powerpoint/2010/main" val="33183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4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6" name="Rectangle 53315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31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320" name="Rectangle 53319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pPr eaLnBrk="1" hangingPunct="1"/>
            <a:r>
              <a:rPr lang="en-US"/>
              <a:t>Checking the Assumptions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/>
              <a:t>We must check to see whether these assumptions are reasonable or not. </a:t>
            </a:r>
          </a:p>
          <a:p>
            <a:pPr eaLnBrk="1" hangingPunct="1"/>
            <a:r>
              <a:rPr lang="en-US" sz="2000"/>
              <a:t>If the assumptions hold then our assumed model is correct:</a:t>
            </a:r>
          </a:p>
          <a:p>
            <a:pPr lvl="1"/>
            <a:r>
              <a:rPr lang="en-US" sz="2000"/>
              <a:t>Linearity </a:t>
            </a:r>
            <a:r>
              <a:rPr lang="en-US" sz="2000">
                <a:sym typeface="Wingdings" panose="05000000000000000000" pitchFamily="2" charset="2"/>
              </a:rPr>
              <a:t> Use Residuals vs. Fitted plot</a:t>
            </a:r>
          </a:p>
          <a:p>
            <a:pPr lvl="1"/>
            <a:r>
              <a:rPr lang="en-US" sz="2000">
                <a:sym typeface="Wingdings" panose="05000000000000000000" pitchFamily="2" charset="2"/>
              </a:rPr>
              <a:t>Independence  Use Durbin-Watson test (we did not cover last lecture)</a:t>
            </a:r>
          </a:p>
          <a:p>
            <a:pPr lvl="1"/>
            <a:r>
              <a:rPr lang="en-US" sz="2000">
                <a:sym typeface="Wingdings" panose="05000000000000000000" pitchFamily="2" charset="2"/>
              </a:rPr>
              <a:t>Normality  Use Normal Q-Q plot</a:t>
            </a:r>
          </a:p>
          <a:p>
            <a:pPr lvl="1"/>
            <a:r>
              <a:rPr lang="en-US" sz="2000"/>
              <a:t>Equal Variance </a:t>
            </a:r>
            <a:r>
              <a:rPr lang="en-US" sz="2000">
                <a:sym typeface="Wingdings" panose="05000000000000000000" pitchFamily="2" charset="2"/>
              </a:rPr>
              <a:t> Use Residuals vs. Fitted plot</a:t>
            </a:r>
          </a:p>
          <a:p>
            <a:pPr marL="0" indent="0" eaLnBrk="1" hangingPunct="1">
              <a:buNone/>
            </a:pP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35237-1124-4549-B82D-FBD5A2E8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1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Fitted Values vs. Residuals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Looking for equal variance &amp; linearity</a:t>
            </a:r>
          </a:p>
          <a:p>
            <a:endParaRPr lang="en-US" sz="2400"/>
          </a:p>
          <a:p>
            <a:r>
              <a:rPr lang="en-US" sz="2400"/>
              <a:t>Not looking for</a:t>
            </a:r>
          </a:p>
          <a:p>
            <a:pPr lvl="1"/>
            <a:r>
              <a:rPr lang="en-US" dirty="0"/>
              <a:t>Curvilinear </a:t>
            </a:r>
          </a:p>
          <a:p>
            <a:pPr lvl="1"/>
            <a:r>
              <a:rPr lang="en-US" dirty="0"/>
              <a:t>Non-constant variance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Time trends</a:t>
            </a:r>
          </a:p>
        </p:txBody>
      </p:sp>
      <p:sp>
        <p:nvSpPr>
          <p:cNvPr id="55303" name="Rectangle 5530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30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922C67-14AA-4C59-A697-195123E7E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0" r="4943"/>
          <a:stretch/>
        </p:blipFill>
        <p:spPr>
          <a:xfrm>
            <a:off x="6904709" y="2030953"/>
            <a:ext cx="4475531" cy="279284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5F3DD-8328-4821-A001-B9FCDED1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782" y="6356350"/>
            <a:ext cx="997017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4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1F1A1-248C-7AAB-642A-6D47E207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/>
              <a:t>Checking for independence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D451-3698-3CE0-30C3-CF0CAD5D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Use Durbin Watson test statistic (simple)</a:t>
            </a:r>
          </a:p>
          <a:p>
            <a:r>
              <a:rPr lang="en-US" sz="2000" dirty="0"/>
              <a:t>The question is whether the residuals from the regression model are autocorrelated</a:t>
            </a:r>
          </a:p>
          <a:p>
            <a:pPr lvl="1"/>
            <a:r>
              <a:rPr lang="en-US" sz="2000" dirty="0"/>
              <a:t>Autocorrelation is the degree to which the error term of one observation is related to the error term of a different observation</a:t>
            </a:r>
          </a:p>
          <a:p>
            <a:r>
              <a:rPr lang="en-US" sz="2000" dirty="0"/>
              <a:t>The null hypothesis: the residuals are independent</a:t>
            </a:r>
          </a:p>
          <a:p>
            <a:pPr lvl="1"/>
            <a:r>
              <a:rPr lang="en-US" sz="2000" dirty="0"/>
              <a:t>Large p-value indicates the residuals are not correlated (GOOD)</a:t>
            </a:r>
          </a:p>
          <a:p>
            <a:pPr lvl="1"/>
            <a:r>
              <a:rPr lang="en-US" sz="2000" dirty="0"/>
              <a:t>Small p-value indicates the residuals are correlated (BAD)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7785C-B05B-1373-48EA-3C3B39AE7CC3}"/>
              </a:ext>
            </a:extLst>
          </p:cNvPr>
          <p:cNvSpPr txBox="1"/>
          <p:nvPr/>
        </p:nvSpPr>
        <p:spPr>
          <a:xfrm>
            <a:off x="8275938" y="4751859"/>
            <a:ext cx="497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40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057E4-C487-B173-28EE-BA1FF24D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/>
              <a:t>Checking for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4DBA-C37C-BEB0-304C-36620947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The DW statistic ranges from zero to four, with a value of </a:t>
            </a:r>
            <a:r>
              <a:rPr lang="en-US" sz="2000" i="0" dirty="0">
                <a:effectLst/>
              </a:rPr>
              <a:t>2.0 indicating </a:t>
            </a:r>
            <a:r>
              <a:rPr lang="en-US" sz="2000" i="0" u="sng" dirty="0">
                <a:effectLst/>
              </a:rPr>
              <a:t>zero</a:t>
            </a:r>
            <a:r>
              <a:rPr lang="en-US" sz="2000" i="0" dirty="0">
                <a:effectLst/>
              </a:rPr>
              <a:t> autocorrelation</a:t>
            </a:r>
            <a:endParaRPr lang="en-US" sz="2000" dirty="0"/>
          </a:p>
          <a:p>
            <a:pPr lvl="1"/>
            <a:r>
              <a:rPr lang="en-US" sz="2000" b="0" i="0" dirty="0">
                <a:effectLst/>
              </a:rPr>
              <a:t>Values below 2.0 mean there is positive autocorrelation and above 2.0 indicates negative autocorrelation</a:t>
            </a:r>
          </a:p>
          <a:p>
            <a:pPr lvl="1"/>
            <a:r>
              <a:rPr lang="en-US" sz="2000" dirty="0"/>
              <a:t>Ideally, the DW should be between 1 and 3</a:t>
            </a:r>
          </a:p>
          <a:p>
            <a:pPr lvl="1"/>
            <a:r>
              <a:rPr lang="en-US" sz="2000" dirty="0"/>
              <a:t>SPSS gives the statistic only, JASP gives the value, the statistic and the p-value</a:t>
            </a:r>
          </a:p>
        </p:txBody>
      </p:sp>
    </p:spTree>
    <p:extLst>
      <p:ext uri="{BB962C8B-B14F-4D97-AF65-F5344CB8AC3E}">
        <p14:creationId xmlns:p14="http://schemas.microsoft.com/office/powerpoint/2010/main" val="3759853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Probability Plot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for points to fall along dashed line (normal distribution)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973613-47B4-48E9-B94D-9AF33386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9" y="2585545"/>
            <a:ext cx="5830969" cy="3958546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213E1AD-B4A4-45B0-AA42-841C0D8F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10489" y="3318461"/>
            <a:ext cx="6066201" cy="2500669"/>
          </a:xfrm>
          <a:prstGeom prst="rect">
            <a:avLst/>
          </a:prstGeom>
          <a:noFill/>
          <a:ln/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1C0C95-5332-4064-8F3F-42DCF9222CAF}"/>
              </a:ext>
            </a:extLst>
          </p:cNvPr>
          <p:cNvSpPr/>
          <p:nvPr/>
        </p:nvSpPr>
        <p:spPr>
          <a:xfrm>
            <a:off x="9993614" y="3541985"/>
            <a:ext cx="2061752" cy="21651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52BB-D769-4E1C-89BF-296E0176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6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5735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5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55" name="Rectangle 5735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Note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 dirty="0"/>
              <a:t>Explanatory or Predictor variables </a:t>
            </a:r>
            <a:r>
              <a:rPr lang="en-US" sz="2000" b="1" dirty="0"/>
              <a:t>do not </a:t>
            </a:r>
            <a:r>
              <a:rPr lang="en-US" sz="2000" dirty="0"/>
              <a:t>have to be normally distributed</a:t>
            </a:r>
          </a:p>
          <a:p>
            <a:endParaRPr lang="en-US" sz="2000" dirty="0"/>
          </a:p>
          <a:p>
            <a:r>
              <a:rPr lang="en-US" sz="2000" dirty="0"/>
              <a:t>The residuals </a:t>
            </a:r>
            <a:r>
              <a:rPr lang="en-US" sz="2000" b="1" dirty="0"/>
              <a:t>must be </a:t>
            </a:r>
            <a:r>
              <a:rPr lang="en-US" sz="2000" dirty="0"/>
              <a:t>normally distributed</a:t>
            </a:r>
          </a:p>
          <a:p>
            <a:pPr lvl="1"/>
            <a:r>
              <a:rPr lang="en-US" sz="2000" dirty="0"/>
              <a:t>The variability in </a:t>
            </a:r>
            <a:r>
              <a:rPr lang="en-US" sz="2000" i="1" dirty="0"/>
              <a:t>Y</a:t>
            </a:r>
            <a:r>
              <a:rPr lang="en-US" sz="2000" dirty="0"/>
              <a:t> that is left over after we accounted for </a:t>
            </a:r>
            <a:r>
              <a:rPr lang="en-US" sz="2000" i="1" dirty="0"/>
              <a:t>X</a:t>
            </a:r>
            <a:r>
              <a:rPr lang="en-US" sz="2000" dirty="0"/>
              <a:t> should follow a normal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444BD-F4F1-4399-A133-0CC83067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F15043-7248-47BE-8ECF-73BF20E5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u="sng"/>
              <a:t>What to do if you find multicollinearity?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B8480-76DF-46EB-AD1D-6A1E8934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If two variables are highly correlated, it is probably not a good idea to use both in the regression equation. Why?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Many correlated variables hurts the Adjusted R</a:t>
            </a:r>
            <a:r>
              <a:rPr lang="en-US" sz="2200" baseline="30000" dirty="0"/>
              <a:t>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We generally prefer smaller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Smaller models are much easier to interpret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Multiple regression models describe the effect of one variable on another </a:t>
            </a:r>
            <a:r>
              <a:rPr lang="en-US" sz="2200" b="1" i="1" dirty="0"/>
              <a:t>after </a:t>
            </a:r>
            <a:r>
              <a:rPr lang="en-US" sz="2200" b="1" i="1" dirty="0" err="1"/>
              <a:t>partialling</a:t>
            </a:r>
            <a:r>
              <a:rPr lang="en-US" sz="2200" b="1" i="1" dirty="0"/>
              <a:t> out the effects of all other variables </a:t>
            </a:r>
            <a:r>
              <a:rPr lang="en-US" sz="2200" dirty="0"/>
              <a:t>in the model</a:t>
            </a:r>
          </a:p>
          <a:p>
            <a:pPr lvl="2">
              <a:buFontTx/>
              <a:buChar char="-"/>
            </a:pPr>
            <a:r>
              <a:rPr lang="en-US" sz="2200" dirty="0"/>
              <a:t>Regarding MC, this means that if two variables are highly correlated, once one of them is </a:t>
            </a:r>
            <a:r>
              <a:rPr lang="en-US" sz="2200" dirty="0" err="1"/>
              <a:t>partialled</a:t>
            </a:r>
            <a:r>
              <a:rPr lang="en-US" sz="2200" dirty="0"/>
              <a:t> out, there is much less variation left in the other variable for the model to “explain”</a:t>
            </a:r>
          </a:p>
          <a:p>
            <a:pPr lvl="2">
              <a:buFontTx/>
              <a:buChar char="-"/>
            </a:pPr>
            <a:r>
              <a:rPr lang="en-US" sz="2200" dirty="0"/>
              <a:t>Check the partial correlation coefficients and zero order coefficients before including variables!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2B258-BD8F-4173-AF23-8D01A566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D677F5-6401-4ECE-9434-31FD34043E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14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7D64-E660-A5DB-F584-9C2D1E95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Inferences for point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1CE7C-6BE3-38B0-E288-6FB5B1A7C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We are interested in drawing inferences about the slope of the regression line</a:t>
                </a:r>
              </a:p>
              <a:p>
                <a:r>
                  <a:rPr lang="en-US" sz="2000" dirty="0"/>
                  <a:t>The most common hypothesis to test is: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reason for testing this is that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there is no linear association between </a:t>
                </a:r>
                <a:r>
                  <a:rPr lang="en-US" sz="2000" i="1" dirty="0"/>
                  <a:t>Y </a:t>
                </a:r>
                <a:r>
                  <a:rPr lang="en-US" sz="2000" dirty="0"/>
                  <a:t>and </a:t>
                </a:r>
                <a:r>
                  <a:rPr lang="en-US" sz="2000" i="1" dirty="0"/>
                  <a:t>X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1CE7C-6BE3-38B0-E288-6FB5B1A7C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1" y="2438400"/>
                <a:ext cx="3505494" cy="3785419"/>
              </a:xfrm>
              <a:blipFill>
                <a:blip r:embed="rId3"/>
                <a:stretch>
                  <a:fillRect l="-1563" t="-1610" r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5766C-B015-E823-3665-26C1B89921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701"/>
          <a:stretch/>
        </p:blipFill>
        <p:spPr>
          <a:xfrm>
            <a:off x="5405863" y="2208463"/>
            <a:ext cx="5134452" cy="2437828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A33A0-4970-249D-7842-27D3DA6EB2F6}"/>
                  </a:ext>
                </a:extLst>
              </p:cNvPr>
              <p:cNvSpPr txBox="1"/>
              <p:nvPr/>
            </p:nvSpPr>
            <p:spPr>
              <a:xfrm>
                <a:off x="935756" y="4331109"/>
                <a:ext cx="2630411" cy="275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vs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A33A0-4970-249D-7842-27D3DA6E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56" y="4331109"/>
                <a:ext cx="2630411" cy="275305"/>
              </a:xfrm>
              <a:prstGeom prst="rect">
                <a:avLst/>
              </a:prstGeom>
              <a:blipFill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C70F9-CB1C-3E1D-5511-AB496D0D91DD}"/>
                  </a:ext>
                </a:extLst>
              </p:cNvPr>
              <p:cNvSpPr txBox="1"/>
              <p:nvPr/>
            </p:nvSpPr>
            <p:spPr>
              <a:xfrm flipH="1">
                <a:off x="10334027" y="3242711"/>
                <a:ext cx="713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C70F9-CB1C-3E1D-5511-AB496D0D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334027" y="3242711"/>
                <a:ext cx="71360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F7B60-E0AE-8839-E3A7-DA54092A9C19}"/>
                  </a:ext>
                </a:extLst>
              </p:cNvPr>
              <p:cNvSpPr txBox="1"/>
              <p:nvPr/>
            </p:nvSpPr>
            <p:spPr>
              <a:xfrm>
                <a:off x="6657119" y="4772917"/>
                <a:ext cx="26319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Mean(Y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+0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F7B60-E0AE-8839-E3A7-DA54092A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119" y="4772917"/>
                <a:ext cx="2631939" cy="307777"/>
              </a:xfrm>
              <a:prstGeom prst="rect">
                <a:avLst/>
              </a:prstGeom>
              <a:blipFill>
                <a:blip r:embed="rId7"/>
                <a:stretch>
                  <a:fillRect l="-5787" t="-26000" r="-92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357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F198A346-EBAD-C246-6023-1AA6754912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35" r="9091" b="105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DD319-7796-8098-4557-66C7F8D4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4"/>
            <a:ext cx="6939852" cy="681910"/>
          </a:xfrm>
        </p:spPr>
        <p:txBody>
          <a:bodyPr>
            <a:normAutofit/>
          </a:bodyPr>
          <a:lstStyle/>
          <a:p>
            <a:r>
              <a:rPr lang="en-US" sz="4000" dirty="0"/>
              <a:t>Hypothesis testing of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3290D-3582-D081-927C-51CD23DD4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109" y="1322174"/>
                <a:ext cx="6620505" cy="45725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We follow standard hypothesis testing for the slope parameters in a linear regression model</a:t>
                </a:r>
              </a:p>
              <a:p>
                <a:r>
                  <a:rPr lang="en-US" sz="1800" dirty="0"/>
                  <a:t>First, specify the null and alternative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=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0</a:t>
                </a:r>
              </a:p>
              <a:p>
                <a:r>
                  <a:rPr lang="en-US" sz="1800" dirty="0"/>
                  <a:t>Second, calculate the test statistic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f>
                          <m:fPr>
                            <m:type m:val="skw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/>
                  <a:t>Calculate the p-value**</a:t>
                </a:r>
              </a:p>
              <a:p>
                <a:pPr lvl="1"/>
                <a:r>
                  <a:rPr lang="en-US" sz="1800" dirty="0"/>
                  <a:t>The p-value is determined by referring to a t-distribution with </a:t>
                </a:r>
                <a:r>
                  <a:rPr lang="en-US" sz="1800" i="1" dirty="0"/>
                  <a:t>n – </a:t>
                </a:r>
                <a:r>
                  <a:rPr lang="en-US" sz="1800" dirty="0"/>
                  <a:t>2</a:t>
                </a:r>
                <a:r>
                  <a:rPr lang="en-US" sz="1800" i="1" dirty="0"/>
                  <a:t> </a:t>
                </a:r>
                <a:r>
                  <a:rPr lang="en-US" sz="1800" i="1" dirty="0" err="1"/>
                  <a:t>df</a:t>
                </a:r>
                <a:r>
                  <a:rPr lang="en-US" sz="1800" i="1" dirty="0"/>
                  <a:t>**</a:t>
                </a:r>
              </a:p>
              <a:p>
                <a:r>
                  <a:rPr lang="en-US" sz="1800" dirty="0"/>
                  <a:t>Decision: If </a:t>
                </a:r>
                <a:r>
                  <a:rPr lang="en-US" sz="1800" i="1" dirty="0"/>
                  <a:t>p-value &lt;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		  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/>
                  <a:t>,  </a:t>
                </a:r>
                <a:r>
                  <a:rPr lang="en-US" sz="1800" b="1" u="sng" dirty="0"/>
                  <a:t>OR</a:t>
                </a:r>
              </a:p>
              <a:p>
                <a:r>
                  <a:rPr lang="en-US" sz="1800" dirty="0"/>
                  <a:t>if t* &gt; t(1-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/2, t-2) reject the null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43290D-3582-D081-927C-51CD23DD4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09" y="1322174"/>
                <a:ext cx="6620505" cy="4572599"/>
              </a:xfrm>
              <a:blipFill>
                <a:blip r:embed="rId4"/>
                <a:stretch>
                  <a:fillRect l="-552" t="-1333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9001DB3B-DE4B-7217-2F7A-8470AAB0C586}"/>
              </a:ext>
            </a:extLst>
          </p:cNvPr>
          <p:cNvSpPr/>
          <p:nvPr/>
        </p:nvSpPr>
        <p:spPr>
          <a:xfrm>
            <a:off x="3079464" y="4930424"/>
            <a:ext cx="1404538" cy="3728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0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728E-8AD4-5CDA-76A7-0CF9035E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 for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75D37-AA83-D0B6-EC5E-6E42D7398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𝑠𝑒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follows  </a:t>
                </a:r>
                <a:r>
                  <a:rPr lang="en-US" i="1" dirty="0"/>
                  <a:t>t</a:t>
                </a:r>
                <a:r>
                  <a:rPr lang="en-US" dirty="0"/>
                  <a:t>-distribution with </a:t>
                </a:r>
                <a:r>
                  <a:rPr lang="en-US" i="1" dirty="0"/>
                  <a:t>n</a:t>
                </a:r>
                <a:r>
                  <a:rPr lang="en-US" dirty="0"/>
                  <a:t> -2 degrees of freedom</a:t>
                </a:r>
              </a:p>
              <a:p>
                <a:r>
                  <a:rPr lang="en-US" dirty="0"/>
                  <a:t>Because of the symmetry of the t-distribution around its mean 0 it follows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75D37-AA83-D0B6-EC5E-6E42D7398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D3B55-C8FA-0963-62E2-404A59D9798C}"/>
                  </a:ext>
                </a:extLst>
              </p:cNvPr>
              <p:cNvSpPr txBox="1"/>
              <p:nvPr/>
            </p:nvSpPr>
            <p:spPr>
              <a:xfrm>
                <a:off x="3046971" y="3601248"/>
                <a:ext cx="6900218" cy="502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  <m:sub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den>
                            </m:f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,  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±1.96×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    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D3B55-C8FA-0963-62E2-404A59D9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71" y="3601248"/>
                <a:ext cx="6900218" cy="502445"/>
              </a:xfrm>
              <a:prstGeom prst="rect">
                <a:avLst/>
              </a:prstGeom>
              <a:blipFill>
                <a:blip r:embed="rId3"/>
                <a:stretch>
                  <a:fillRect t="-51220" b="-1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795B5-FC8C-D058-19DB-D07280FF4D6D}"/>
                  </a:ext>
                </a:extLst>
              </p:cNvPr>
              <p:cNvSpPr txBox="1"/>
              <p:nvPr/>
            </p:nvSpPr>
            <p:spPr>
              <a:xfrm>
                <a:off x="4111196" y="4287659"/>
                <a:ext cx="3673561" cy="681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𝑠𝑒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type m:val="skw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𝑀𝑆𝐸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4795B5-FC8C-D058-19DB-D07280FF4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96" y="4287659"/>
                <a:ext cx="3673561" cy="681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293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D354C8D-C80E-91D8-516E-EFC0A61D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64" y="2728996"/>
            <a:ext cx="6564386" cy="2167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7315C4-AF6A-EB81-2EFC-7D0DF61E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67" y="39134"/>
            <a:ext cx="10515600" cy="1043545"/>
          </a:xfrm>
        </p:spPr>
        <p:txBody>
          <a:bodyPr/>
          <a:lstStyle/>
          <a:p>
            <a:r>
              <a:rPr lang="en-US" dirty="0"/>
              <a:t>Example  -</a:t>
            </a:r>
            <a:r>
              <a:rPr lang="en-US" sz="4400" dirty="0"/>
              <a:t>Pharmacodynamics of LSD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BEE83-94B6-69B6-2BE8-EB0B721F1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624" y="4951320"/>
                <a:ext cx="11386752" cy="197043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n = 7;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-9.01;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50.72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=7.12; </m:t>
                    </m:r>
                  </m:oMath>
                </a14:m>
                <a:r>
                  <a:rPr lang="en-US" dirty="0"/>
                  <a:t>  S</a:t>
                </a:r>
                <a:r>
                  <a:rPr lang="en-US" i="1" dirty="0"/>
                  <a:t>xx</a:t>
                </a:r>
                <a:r>
                  <a:rPr lang="en-US" dirty="0"/>
                  <a:t> – 22.475;   </a:t>
                </a:r>
                <a:r>
                  <a:rPr lang="en-US" b="0" dirty="0"/>
                  <a:t>s</a:t>
                </a:r>
                <a:r>
                  <a:rPr lang="en-US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7.12/22.475 = 1.50</a:t>
                </a:r>
              </a:p>
              <a:p>
                <a:pPr marL="0" indent="0">
                  <a:buNone/>
                </a:pPr>
                <a:r>
                  <a:rPr lang="en-US" b="0" dirty="0"/>
                  <a:t>Testing</a:t>
                </a:r>
              </a:p>
              <a:p>
                <a:pPr marL="457200" lvl="1" indent="0">
                  <a:buNone/>
                </a:pPr>
                <a:r>
                  <a:rPr lang="en-US" b="0" dirty="0"/>
                  <a:t>t* = -9.01 / 1.50 ~= -5.994 </a:t>
                </a:r>
                <a:r>
                  <a:rPr lang="en-US" b="0" dirty="0">
                    <a:sym typeface="Wingdings" panose="05000000000000000000" pitchFamily="2" charset="2"/>
                  </a:rPr>
                  <a:t> p = .002  reject Null 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Note, the </a:t>
                </a:r>
                <a:r>
                  <a:rPr lang="en-US" i="1" dirty="0">
                    <a:sym typeface="Wingdings" panose="05000000000000000000" pitchFamily="2" charset="2"/>
                  </a:rPr>
                  <a:t>t</a:t>
                </a:r>
                <a:r>
                  <a:rPr lang="en-US" dirty="0">
                    <a:sym typeface="Wingdings" panose="05000000000000000000" pitchFamily="2" charset="2"/>
                  </a:rPr>
                  <a:t> equals the </a:t>
                </a:r>
                <a:r>
                  <a:rPr lang="en-US" i="1" dirty="0">
                    <a:sym typeface="Wingdings" panose="05000000000000000000" pitchFamily="2" charset="2"/>
                  </a:rPr>
                  <a:t>Z</a:t>
                </a:r>
                <a:r>
                  <a:rPr lang="en-US" dirty="0">
                    <a:sym typeface="Wingdings" panose="05000000000000000000" pitchFamily="2" charset="2"/>
                  </a:rPr>
                  <a:t> only when N is large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BEE83-94B6-69B6-2BE8-EB0B721F1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624" y="4951320"/>
                <a:ext cx="11386752" cy="1970430"/>
              </a:xfrm>
              <a:blipFill>
                <a:blip r:embed="rId4"/>
                <a:stretch>
                  <a:fillRect l="-964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05DA1-B1D5-1C7D-A86D-4DE5489287ED}"/>
                  </a:ext>
                </a:extLst>
              </p:cNvPr>
              <p:cNvSpPr txBox="1"/>
              <p:nvPr/>
            </p:nvSpPr>
            <p:spPr>
              <a:xfrm>
                <a:off x="223967" y="3719513"/>
                <a:ext cx="41271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0 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𝛽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≠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05DA1-B1D5-1C7D-A86D-4DE54892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7" y="3719513"/>
                <a:ext cx="4127156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924A7CE-A1F5-7088-820F-1692DBC2D9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24" y="968059"/>
            <a:ext cx="8827873" cy="21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48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15C4-AF6A-EB81-2EFC-7D0DF61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-</a:t>
            </a:r>
            <a:r>
              <a:rPr lang="en-US" sz="4400" dirty="0"/>
              <a:t>Pharmacodynamics of LSD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BEE83-94B6-69B6-2BE8-EB0B721F1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 = 7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=-9.01</a:t>
                </a:r>
              </a:p>
              <a:p>
                <a:r>
                  <a:rPr lang="en-US" b="0" dirty="0"/>
                  <a:t>s</a:t>
                </a:r>
                <a:r>
                  <a:rPr lang="en-US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= 7.12/22.475 = 1.50</a:t>
                </a:r>
              </a:p>
              <a:p>
                <a:endParaRPr lang="en-US" b="0" dirty="0"/>
              </a:p>
              <a:p>
                <a:r>
                  <a:rPr lang="en-US" b="0" dirty="0"/>
                  <a:t>95% CI</a:t>
                </a:r>
              </a:p>
              <a:p>
                <a:pPr lvl="1"/>
                <a:r>
                  <a:rPr lang="en-US" b="0" dirty="0"/>
                  <a:t>-9.01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US" b="0" dirty="0"/>
                  <a:t> 2.57(1.50) </a:t>
                </a:r>
                <a:r>
                  <a:rPr lang="en-US" b="0" dirty="0">
                    <a:sym typeface="Wingdings" panose="05000000000000000000" pitchFamily="2" charset="2"/>
                  </a:rPr>
                  <a:t> -9.01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±3.86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ym typeface="Wingdings" panose="05000000000000000000" pitchFamily="2" charset="2"/>
                  </a:rPr>
                  <a:t> (-12.87, -5.15)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From this confidence interval, do you reject the Null?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BEE83-94B6-69B6-2BE8-EB0B721F1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6B749D-3ED4-9033-288C-E9AE502EF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34" y="1259360"/>
            <a:ext cx="68961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B5744-9653-79BF-B5B0-FA3A6E72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684" y="2789474"/>
            <a:ext cx="34861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8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0C456-875B-ABA6-F875-D6888C42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5E6C-05FC-AF4A-5251-C4C937D2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389605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Measures the strength of the linear association between two variables</a:t>
            </a:r>
          </a:p>
          <a:p>
            <a:r>
              <a:rPr lang="en-US" sz="2400" dirty="0"/>
              <a:t>Is between -1 and 1</a:t>
            </a:r>
          </a:p>
          <a:p>
            <a:r>
              <a:rPr lang="en-US" sz="2400" dirty="0"/>
              <a:t>Takes on the same sign as the slope estimate from the linear regression</a:t>
            </a:r>
          </a:p>
          <a:p>
            <a:r>
              <a:rPr lang="en-US" altLang="en-US" sz="2400" dirty="0"/>
              <a:t>Population Parameter - </a:t>
            </a:r>
            <a:r>
              <a:rPr lang="en-US" altLang="en-US" sz="2400" i="1" dirty="0"/>
              <a:t>r</a:t>
            </a:r>
            <a:endParaRPr lang="en-US" altLang="en-US" sz="2400" dirty="0"/>
          </a:p>
          <a:p>
            <a:r>
              <a:rPr lang="en-US" altLang="en-US" sz="2400" dirty="0"/>
              <a:t>Pearson’s Correlation Coefficient: 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A7C0DD7-21CB-F99F-2A68-BB33F4321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10240" y="3516058"/>
              <a:ext cx="4843560" cy="137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7081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2866479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321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Estimated Size of the Effect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2878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Close to .01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Small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2497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Close to .09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Moderate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1354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Close to .25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Large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4A7C0DD7-21CB-F99F-2A68-BB33F4321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6096194"/>
                  </p:ext>
                </p:extLst>
              </p:nvPr>
            </p:nvGraphicFramePr>
            <p:xfrm>
              <a:off x="6510240" y="3516058"/>
              <a:ext cx="4843560" cy="137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7081">
                      <a:extLst>
                        <a:ext uri="{9D8B030D-6E8A-4147-A177-3AD203B41FA5}">
                          <a16:colId xmlns:a16="http://schemas.microsoft.com/office/drawing/2014/main" val="2004006104"/>
                        </a:ext>
                      </a:extLst>
                    </a:gridCol>
                    <a:gridCol w="2866479">
                      <a:extLst>
                        <a:ext uri="{9D8B030D-6E8A-4147-A177-3AD203B41FA5}">
                          <a16:colId xmlns:a16="http://schemas.microsoft.com/office/drawing/2014/main" val="2605256838"/>
                        </a:ext>
                      </a:extLst>
                    </a:gridCol>
                  </a:tblGrid>
                  <a:tr h="3490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308" t="-12069" r="-146154" b="-32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Estimated Size of the Effect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57194693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Close to .01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Small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017861069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Close to .09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Moderate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15990545"/>
                      </a:ext>
                    </a:extLst>
                  </a:tr>
                  <a:tr h="3429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Close to .25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Large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158851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6761F6-AA25-9709-88E9-9411354E6336}"/>
                  </a:ext>
                </a:extLst>
              </p:cNvPr>
              <p:cNvSpPr txBox="1"/>
              <p:nvPr/>
            </p:nvSpPr>
            <p:spPr>
              <a:xfrm>
                <a:off x="6096000" y="2321273"/>
                <a:ext cx="5097780" cy="9982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6761F6-AA25-9709-88E9-9411354E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21273"/>
                <a:ext cx="5097780" cy="998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4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C456-875B-ABA6-F875-D6888C42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5E6C-05FC-AF4A-5251-C4C937D2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2961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If data are non-normal (e.g., categorical or contain outliers), </a:t>
            </a:r>
            <a:r>
              <a:rPr lang="en-US" altLang="en-US" sz="2400" b="1" u="sng" dirty="0"/>
              <a:t>Spearman’s coefficient of correlation </a:t>
            </a:r>
            <a:r>
              <a:rPr lang="en-US" altLang="en-US" sz="2400" dirty="0"/>
              <a:t>can be computed based on the ranks of the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y</a:t>
            </a:r>
            <a:r>
              <a:rPr lang="en-US" altLang="en-US" sz="2400" dirty="0"/>
              <a:t> values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Test of </a:t>
            </a:r>
            <a:r>
              <a:rPr lang="en-US" altLang="en-US" sz="2400" i="1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</a:t>
            </a:r>
            <a:r>
              <a:rPr lang="en-US" altLang="en-US" sz="2400" i="1" dirty="0"/>
              <a:t>r</a:t>
            </a:r>
            <a:r>
              <a:rPr lang="en-US" altLang="en-US" sz="2400" dirty="0"/>
              <a:t> = 0 is equivalent to test of </a:t>
            </a:r>
            <a:r>
              <a:rPr lang="en-US" altLang="en-US" sz="2400" i="1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</a:t>
            </a:r>
            <a:r>
              <a:rPr lang="en-US" altLang="en-US" sz="2400" i="1" dirty="0"/>
              <a:t>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=0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Coefficient of Determination (</a:t>
            </a:r>
            <a:r>
              <a:rPr lang="en-US" altLang="en-US" sz="2400" i="1" dirty="0"/>
              <a:t>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- Proportion of variation in </a:t>
            </a:r>
            <a:r>
              <a:rPr lang="en-US" altLang="en-US" sz="2400" i="1" dirty="0"/>
              <a:t>y</a:t>
            </a:r>
            <a:r>
              <a:rPr lang="en-US" altLang="en-US" sz="2400" dirty="0"/>
              <a:t> “explained” by the regression on </a:t>
            </a:r>
            <a:r>
              <a:rPr lang="en-US" altLang="en-US" sz="2400" i="1" dirty="0"/>
              <a:t>x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DC7DA-CEFF-D200-67F2-EB525FF41A9A}"/>
                  </a:ext>
                </a:extLst>
              </p:cNvPr>
              <p:cNvSpPr txBox="1"/>
              <p:nvPr/>
            </p:nvSpPr>
            <p:spPr>
              <a:xfrm>
                <a:off x="8343709" y="2165605"/>
                <a:ext cx="23780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27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27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</m:e>
                        <m:sub>
                          <m:r>
                            <a:rPr kumimoji="0" lang="en-US" sz="27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US" sz="27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bSup>
                      <m:r>
                        <a:rPr kumimoji="0" lang="en-US" sz="27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7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7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7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𝒓</m:t>
                              </m:r>
                            </m:e>
                          </m:d>
                        </m:e>
                        <m:sup>
                          <m:r>
                            <a:rPr kumimoji="0" lang="en-US" sz="27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27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DC7DA-CEFF-D200-67F2-EB525FF41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709" y="2165605"/>
                <a:ext cx="23780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1C524-D64F-CDC0-A78C-535BC2E1C273}"/>
                  </a:ext>
                </a:extLst>
              </p:cNvPr>
              <p:cNvSpPr txBox="1"/>
              <p:nvPr/>
            </p:nvSpPr>
            <p:spPr>
              <a:xfrm>
                <a:off x="8214166" y="3027514"/>
                <a:ext cx="2298041" cy="395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𝑆𝑆𝑅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𝑆𝑆𝑇𝑂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1 −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𝑆𝑆𝑅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𝑆𝑆𝑇𝑂</m:t>
                        </m:r>
                      </m:den>
                    </m:f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71C524-D64F-CDC0-A78C-535BC2E1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66" y="3027514"/>
                <a:ext cx="2298041" cy="395236"/>
              </a:xfrm>
              <a:prstGeom prst="rect">
                <a:avLst/>
              </a:prstGeom>
              <a:blipFill>
                <a:blip r:embed="rId4"/>
                <a:stretch>
                  <a:fillRect l="-344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DD71609-13B4-35C8-85F9-CFE568BE8E9D}"/>
              </a:ext>
            </a:extLst>
          </p:cNvPr>
          <p:cNvSpPr/>
          <p:nvPr/>
        </p:nvSpPr>
        <p:spPr>
          <a:xfrm>
            <a:off x="9469620" y="2946230"/>
            <a:ext cx="965675" cy="6080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C24B4-8345-8B2E-7F5D-511A53A6C1E3}"/>
              </a:ext>
            </a:extLst>
          </p:cNvPr>
          <p:cNvSpPr/>
          <p:nvPr/>
        </p:nvSpPr>
        <p:spPr>
          <a:xfrm>
            <a:off x="8718734" y="2946229"/>
            <a:ext cx="518585" cy="64103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EEBDFCB-C44B-8FBE-A6DF-CF3A70D0C3BF}"/>
              </a:ext>
            </a:extLst>
          </p:cNvPr>
          <p:cNvSpPr/>
          <p:nvPr/>
        </p:nvSpPr>
        <p:spPr>
          <a:xfrm rot="16200000">
            <a:off x="8820235" y="3640229"/>
            <a:ext cx="315581" cy="4151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AA452DE-AA27-6BBD-4DD9-A2786033F998}"/>
              </a:ext>
            </a:extLst>
          </p:cNvPr>
          <p:cNvSpPr/>
          <p:nvPr/>
        </p:nvSpPr>
        <p:spPr>
          <a:xfrm rot="16200000">
            <a:off x="9828535" y="3398808"/>
            <a:ext cx="315581" cy="897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E4D2A-84D3-B3AD-C496-5BFF0998FFE3}"/>
              </a:ext>
            </a:extLst>
          </p:cNvPr>
          <p:cNvSpPr txBox="1"/>
          <p:nvPr/>
        </p:nvSpPr>
        <p:spPr>
          <a:xfrm>
            <a:off x="8543348" y="3955769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Explained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AC72CC-9889-0EA9-5DA9-A9896920423E}"/>
              </a:ext>
            </a:extLst>
          </p:cNvPr>
          <p:cNvSpPr txBox="1"/>
          <p:nvPr/>
        </p:nvSpPr>
        <p:spPr>
          <a:xfrm>
            <a:off x="9469620" y="394403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Explained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7513E-D461-B4DD-21F9-8115D976F159}"/>
              </a:ext>
            </a:extLst>
          </p:cNvPr>
          <p:cNvSpPr txBox="1"/>
          <p:nvPr/>
        </p:nvSpPr>
        <p:spPr>
          <a:xfrm>
            <a:off x="10512207" y="2901966"/>
            <a:ext cx="1547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Note! I made a mistake last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here</a:t>
            </a:r>
          </a:p>
        </p:txBody>
      </p:sp>
    </p:spTree>
    <p:extLst>
      <p:ext uri="{BB962C8B-B14F-4D97-AF65-F5344CB8AC3E}">
        <p14:creationId xmlns:p14="http://schemas.microsoft.com/office/powerpoint/2010/main" val="714005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C656-379E-6E42-04D5-732482D1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D7437BBA-FD8A-7E31-4335-28E080D46E5D}"/>
                  </a:ext>
                </a:extLst>
              </p:cNvPr>
              <p:cNvSpPr txBox="1"/>
              <p:nvPr/>
            </p:nvSpPr>
            <p:spPr bwMode="auto">
              <a:xfrm>
                <a:off x="1363105" y="1491607"/>
                <a:ext cx="8001000" cy="198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𝑥𝑥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=22.475 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𝑥𝑦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=−202.487 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𝑦𝑦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=2078.183 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𝑆𝑆𝐸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=253.89</m:t>
                      </m:r>
                    </m:oMath>
                  </m:oMathPara>
                </a14:m>
                <a:b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−202.487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(22.475)(2078.183)</m:t>
                              </m:r>
                            </m:e>
                          </m:rad>
                        </m:den>
                      </m:f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=−0.94</m:t>
                      </m:r>
                    </m:oMath>
                  </m:oMathPara>
                </a14:m>
                <a:b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2078.183−253.89</m:t>
                          </m:r>
                        </m:num>
                        <m:den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2078.183</m:t>
                          </m:r>
                        </m:den>
                      </m:f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=0.88=(−0.94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D7437BBA-FD8A-7E31-4335-28E080D4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3105" y="1491607"/>
                <a:ext cx="8001000" cy="1981200"/>
              </a:xfrm>
              <a:prstGeom prst="rect">
                <a:avLst/>
              </a:prstGeom>
              <a:blipFill>
                <a:blip r:embed="rId2"/>
                <a:stretch>
                  <a:fillRect b="-166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DF88F-0B65-450B-F453-E875BD223E18}"/>
                  </a:ext>
                </a:extLst>
              </p:cNvPr>
              <p:cNvSpPr txBox="1"/>
              <p:nvPr/>
            </p:nvSpPr>
            <p:spPr>
              <a:xfrm>
                <a:off x="1264509" y="4332288"/>
                <a:ext cx="2603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×100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DF88F-0B65-450B-F453-E875BD22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509" y="4332288"/>
                <a:ext cx="260315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0DC724-62FA-8E94-8A3F-335B02781F3A}"/>
              </a:ext>
            </a:extLst>
          </p:cNvPr>
          <p:cNvSpPr txBox="1"/>
          <p:nvPr/>
        </p:nvSpPr>
        <p:spPr>
          <a:xfrm>
            <a:off x="2566087" y="4332288"/>
            <a:ext cx="903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of variation in the dependent variable explained by the independent variable(s) in the mode</a:t>
            </a:r>
          </a:p>
        </p:txBody>
      </p:sp>
    </p:spTree>
    <p:extLst>
      <p:ext uri="{BB962C8B-B14F-4D97-AF65-F5344CB8AC3E}">
        <p14:creationId xmlns:p14="http://schemas.microsoft.com/office/powerpoint/2010/main" val="2692624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C027-4FBA-DCC5-3473-1F07A0FA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EF113-AFA4-9B11-1F14-FFC48FD83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07" y="2319488"/>
            <a:ext cx="6048375" cy="39814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95F49B-3A6F-2CF1-982C-B0125F98D9C8}"/>
              </a:ext>
            </a:extLst>
          </p:cNvPr>
          <p:cNvSpPr/>
          <p:nvPr/>
        </p:nvSpPr>
        <p:spPr>
          <a:xfrm>
            <a:off x="2323070" y="4646141"/>
            <a:ext cx="852616" cy="3583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CF9AF-5D3B-5DA6-0530-391D16A9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247" y="4310213"/>
            <a:ext cx="4152900" cy="1914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99070D-DC4F-D634-EDD6-F5B1FA83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09" y="2153164"/>
            <a:ext cx="30765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37A6-4EA1-4CFE-E827-1FCC5E2B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2327-73FD-0532-CA38-15B61AD9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partition the total variation in </a:t>
            </a:r>
            <a:r>
              <a:rPr lang="en-US" i="1" dirty="0"/>
              <a:t>Y </a:t>
            </a:r>
            <a:r>
              <a:rPr lang="en-US" dirty="0"/>
              <a:t>into variation “explained” by X and random variation</a:t>
            </a:r>
          </a:p>
          <a:p>
            <a:r>
              <a:rPr lang="en-US" dirty="0"/>
              <a:t>The total variation in an observed response about its mean can be written as a sum of two parts – (a) its </a:t>
            </a:r>
            <a:r>
              <a:rPr lang="en-US" i="1" dirty="0"/>
              <a:t>deviation from the fitted value </a:t>
            </a:r>
            <a:r>
              <a:rPr lang="en-US" dirty="0"/>
              <a:t>plus (b) the </a:t>
            </a:r>
            <a:r>
              <a:rPr lang="en-US" u="sng" dirty="0"/>
              <a:t>deviation of the fitted value from the mean </a:t>
            </a:r>
            <a:r>
              <a:rPr lang="en-US" dirty="0"/>
              <a:t>response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CD1BF-D24D-19CF-6FDF-B8A121A4029A}"/>
                  </a:ext>
                </a:extLst>
              </p:cNvPr>
              <p:cNvSpPr txBox="1"/>
              <p:nvPr/>
            </p:nvSpPr>
            <p:spPr>
              <a:xfrm>
                <a:off x="4476459" y="4236708"/>
                <a:ext cx="387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 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CD1BF-D24D-19CF-6FDF-B8A121A40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459" y="4236708"/>
                <a:ext cx="3872022" cy="369332"/>
              </a:xfrm>
              <a:prstGeom prst="rect">
                <a:avLst/>
              </a:prstGeom>
              <a:blipFill>
                <a:blip r:embed="rId2"/>
                <a:stretch>
                  <a:fillRect l="-2830" t="-26230" r="-10377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2E9B0-0477-47F3-8DE1-0F0879A3D00D}"/>
                  </a:ext>
                </a:extLst>
              </p:cNvPr>
              <p:cNvSpPr txBox="1"/>
              <p:nvPr/>
            </p:nvSpPr>
            <p:spPr>
              <a:xfrm>
                <a:off x="3985049" y="4947502"/>
                <a:ext cx="48548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2E9B0-0477-47F3-8DE1-0F0879A3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49" y="4947502"/>
                <a:ext cx="4854841" cy="461665"/>
              </a:xfrm>
              <a:prstGeom prst="rect">
                <a:avLst/>
              </a:prstGeom>
              <a:blipFill>
                <a:blip r:embed="rId3"/>
                <a:stretch>
                  <a:fillRect t="-4000" r="-175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0FC6EF7A-4851-54C9-0043-7D9590CE45D9}"/>
              </a:ext>
            </a:extLst>
          </p:cNvPr>
          <p:cNvSpPr/>
          <p:nvPr/>
        </p:nvSpPr>
        <p:spPr>
          <a:xfrm rot="16200000">
            <a:off x="4588365" y="5299615"/>
            <a:ext cx="312300" cy="801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313F2F1-6851-6A84-A2B2-818CADD04917}"/>
              </a:ext>
            </a:extLst>
          </p:cNvPr>
          <p:cNvSpPr/>
          <p:nvPr/>
        </p:nvSpPr>
        <p:spPr>
          <a:xfrm rot="16200000">
            <a:off x="6183066" y="5299615"/>
            <a:ext cx="312300" cy="801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09640E1-233D-C6AE-AF3A-037612EC8482}"/>
              </a:ext>
            </a:extLst>
          </p:cNvPr>
          <p:cNvSpPr/>
          <p:nvPr/>
        </p:nvSpPr>
        <p:spPr>
          <a:xfrm rot="16200000">
            <a:off x="7791692" y="5305791"/>
            <a:ext cx="312300" cy="8012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FA27-3627-812A-9FDE-C3169BD73093}"/>
              </a:ext>
            </a:extLst>
          </p:cNvPr>
          <p:cNvSpPr txBox="1"/>
          <p:nvPr/>
        </p:nvSpPr>
        <p:spPr>
          <a:xfrm>
            <a:off x="4456997" y="5991340"/>
            <a:ext cx="68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BABE2-0784-A6B1-72E3-47B23F606FFA}"/>
              </a:ext>
            </a:extLst>
          </p:cNvPr>
          <p:cNvSpPr txBox="1"/>
          <p:nvPr/>
        </p:nvSpPr>
        <p:spPr>
          <a:xfrm>
            <a:off x="6091350" y="6021424"/>
            <a:ext cx="68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72C95-6B2E-D068-26A0-1BC45EE4D387}"/>
              </a:ext>
            </a:extLst>
          </p:cNvPr>
          <p:cNvSpPr txBox="1"/>
          <p:nvPr/>
        </p:nvSpPr>
        <p:spPr>
          <a:xfrm>
            <a:off x="7725703" y="6031210"/>
            <a:ext cx="68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9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4436-8CA8-4C69-B677-1E20CD8A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81" y="224328"/>
            <a:ext cx="3887970" cy="1872682"/>
          </a:xfrm>
        </p:spPr>
        <p:txBody>
          <a:bodyPr>
            <a:normAutofit/>
          </a:bodyPr>
          <a:lstStyle/>
          <a:p>
            <a:r>
              <a:rPr lang="en-US" sz="4000" dirty="0"/>
              <a:t>How to check for multicollinearity?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C610-7320-494C-BD51-EE361810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7096953" cy="1605083"/>
          </a:xfrm>
        </p:spPr>
        <p:txBody>
          <a:bodyPr anchor="ctr">
            <a:noAutofit/>
          </a:bodyPr>
          <a:lstStyle/>
          <a:p>
            <a:pPr fontAlgn="base"/>
            <a:r>
              <a:rPr lang="en-US" sz="2200" dirty="0"/>
              <a:t>Scatterplots, Scatterplot Matrix</a:t>
            </a:r>
          </a:p>
          <a:p>
            <a:pPr lvl="1"/>
            <a:r>
              <a:rPr lang="en-US" sz="1400" dirty="0"/>
              <a:t>A </a:t>
            </a:r>
            <a:r>
              <a:rPr lang="en-US" sz="1400" b="1" dirty="0"/>
              <a:t>scatterplot matrix </a:t>
            </a:r>
            <a:r>
              <a:rPr lang="en-US" sz="1400" dirty="0"/>
              <a:t>is a matrix of scatterplots, one plot for each pair of variables.</a:t>
            </a:r>
          </a:p>
          <a:p>
            <a:pPr lvl="1"/>
            <a:r>
              <a:rPr lang="en-US" sz="1400" b="1" dirty="0"/>
              <a:t>Note</a:t>
            </a:r>
            <a:r>
              <a:rPr lang="en-US" sz="1400" dirty="0"/>
              <a:t>: To read it, pick a plot in the matrix. Look in the column for the X variable and the row for the Y variable </a:t>
            </a:r>
          </a:p>
          <a:p>
            <a:r>
              <a:rPr lang="en-US" sz="1800" dirty="0"/>
              <a:t>Graph </a:t>
            </a:r>
            <a:r>
              <a:rPr lang="en-US" sz="1800" dirty="0">
                <a:sym typeface="Wingdings" panose="05000000000000000000" pitchFamily="2" charset="2"/>
              </a:rPr>
              <a:t> Chart Builder  Scatter/Dot (drag variables into chart area)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FAC58-05A7-21DE-661B-B9B85C933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812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53365-7D7E-D1B3-9B59-BA74EA667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7" r="3286" b="-3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64AE-E78B-4B48-B1D2-54689A9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D677F5-6401-4ECE-9434-31FD34043E7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80C0DE-B096-E758-B0C5-4E8A711431A9}"/>
              </a:ext>
            </a:extLst>
          </p:cNvPr>
          <p:cNvCxnSpPr/>
          <p:nvPr/>
        </p:nvCxnSpPr>
        <p:spPr>
          <a:xfrm flipH="1">
            <a:off x="3571103" y="1783514"/>
            <a:ext cx="5140411" cy="3307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28ADC1-3B24-38DF-AB18-8BF8FE7960A5}"/>
              </a:ext>
            </a:extLst>
          </p:cNvPr>
          <p:cNvSpPr txBox="1"/>
          <p:nvPr/>
        </p:nvSpPr>
        <p:spPr>
          <a:xfrm>
            <a:off x="412181" y="11032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data.sav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567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A9A2A7-CD96-DAFA-74FF-3B464A8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ANOVA F-test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AB62A-0383-44EC-4771-A56DE95F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686323"/>
            <a:ext cx="4783697" cy="34335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Analysis of Variance </a:t>
            </a:r>
            <a:r>
              <a:rPr lang="en-US" sz="2000" i="1" dirty="0"/>
              <a:t>F-test</a:t>
            </a:r>
          </a:p>
          <a:p>
            <a:r>
              <a:rPr lang="en-US" sz="2000" dirty="0"/>
              <a:t>Tests the significance of the overall model including ALL independent variables</a:t>
            </a:r>
          </a:p>
          <a:p>
            <a:r>
              <a:rPr lang="en-US" sz="2000" dirty="0"/>
              <a:t>For SLR, the F-test is the same as the t-test for b1</a:t>
            </a:r>
          </a:p>
          <a:p>
            <a:r>
              <a:rPr lang="en-US" sz="2000" i="1" dirty="0"/>
              <a:t>F</a:t>
            </a:r>
            <a:r>
              <a:rPr lang="en-US" sz="2000" dirty="0"/>
              <a:t> = </a:t>
            </a:r>
            <a:r>
              <a:rPr lang="en-US" sz="2000" i="1" dirty="0"/>
              <a:t>t</a:t>
            </a:r>
            <a:r>
              <a:rPr lang="en-US" sz="2000" baseline="30000" dirty="0"/>
              <a:t>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03DD43-1DAB-54E3-8272-98794DEC12B3}"/>
              </a:ext>
            </a:extLst>
          </p:cNvPr>
          <p:cNvGraphicFramePr>
            <a:graphicFrameLocks/>
          </p:cNvGraphicFramePr>
          <p:nvPr/>
        </p:nvGraphicFramePr>
        <p:xfrm>
          <a:off x="5844318" y="2686323"/>
          <a:ext cx="5731907" cy="2824405"/>
        </p:xfrm>
        <a:graphic>
          <a:graphicData uri="http://schemas.openxmlformats.org/drawingml/2006/table">
            <a:tbl>
              <a:tblPr firstRow="1" firstCol="1" lastRow="1" bandRow="1" bandCol="1">
                <a:tableStyleId>{7E9639D4-E3E2-4D34-9284-5A2195B3D0D7}</a:tableStyleId>
              </a:tblPr>
              <a:tblGrid>
                <a:gridCol w="1297888">
                  <a:extLst>
                    <a:ext uri="{9D8B030D-6E8A-4147-A177-3AD203B41FA5}">
                      <a16:colId xmlns:a16="http://schemas.microsoft.com/office/drawing/2014/main" val="597893154"/>
                    </a:ext>
                  </a:extLst>
                </a:gridCol>
                <a:gridCol w="1149178">
                  <a:extLst>
                    <a:ext uri="{9D8B030D-6E8A-4147-A177-3AD203B41FA5}">
                      <a16:colId xmlns:a16="http://schemas.microsoft.com/office/drawing/2014/main" val="4258442687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3972253625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603782495"/>
                    </a:ext>
                  </a:extLst>
                </a:gridCol>
                <a:gridCol w="838203">
                  <a:extLst>
                    <a:ext uri="{9D8B030D-6E8A-4147-A177-3AD203B41FA5}">
                      <a16:colId xmlns:a16="http://schemas.microsoft.com/office/drawing/2014/main" val="237255136"/>
                    </a:ext>
                  </a:extLst>
                </a:gridCol>
              </a:tblGrid>
              <a:tr h="64373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Source of Variation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Sum of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Squares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Degrees of Freedom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Mean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Square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F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3526528897"/>
                  </a:ext>
                </a:extLst>
              </a:tr>
              <a:tr h="44113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Model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SSR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MSR = SSR/1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effectLst/>
                        </a:rPr>
                        <a:t>F</a:t>
                      </a:r>
                      <a:r>
                        <a:rPr lang="en-US" sz="2000" b="0" u="none" strike="noStrike" dirty="0">
                          <a:effectLst/>
                        </a:rPr>
                        <a:t> = MSR/MSE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2532026986"/>
                  </a:ext>
                </a:extLst>
              </a:tr>
              <a:tr h="64373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Error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SSE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effectLst/>
                        </a:rPr>
                        <a:t>n</a:t>
                      </a:r>
                      <a:r>
                        <a:rPr lang="en-US" sz="2000" b="0" u="none" strike="noStrike" dirty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MSE = SSE/(n-2)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1690401292"/>
                  </a:ext>
                </a:extLst>
              </a:tr>
              <a:tr h="23854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Total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S</a:t>
                      </a:r>
                      <a:r>
                        <a:rPr lang="en-US" sz="2000" b="0" u="none" strike="noStrike" baseline="-25000">
                          <a:effectLst/>
                        </a:rPr>
                        <a:t>yy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effectLst/>
                        </a:rPr>
                        <a:t>n</a:t>
                      </a:r>
                      <a:r>
                        <a:rPr lang="en-US" sz="2000" b="0" u="none" strike="noStrike" dirty="0">
                          <a:effectLst/>
                        </a:rPr>
                        <a:t>-1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243329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002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A9A2A7-CD96-DAFA-74FF-3B464A8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ANOVA F-test for SLR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BAB62A-0383-44EC-4771-A56DE95FDAD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Analysis of Variance </a:t>
                </a:r>
                <a:r>
                  <a:rPr lang="en-US" i="1" dirty="0"/>
                  <a:t>F-test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=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0</a:t>
                </a:r>
              </a:p>
              <a:p>
                <a:r>
                  <a:rPr lang="en-US" i="1" dirty="0"/>
                  <a:t>F*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𝑀𝑆𝑅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𝑀𝑆𝐸</m:t>
                        </m:r>
                      </m:den>
                    </m:f>
                  </m:oMath>
                </a14:m>
                <a:r>
                  <a:rPr lang="en-US" i="1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i="1" dirty="0">
                    <a:sym typeface="Wingdings" panose="05000000000000000000" pitchFamily="2" charset="2"/>
                  </a:rPr>
                  <a:t> reject null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BAB62A-0383-44EC-4771-A56DE95FD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3"/>
                <a:stretch>
                  <a:fillRect l="-2166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C09B5-3C40-C32E-96F0-CC4F50512C3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768545" y="2686323"/>
          <a:ext cx="5731907" cy="2824405"/>
        </p:xfrm>
        <a:graphic>
          <a:graphicData uri="http://schemas.openxmlformats.org/drawingml/2006/table">
            <a:tbl>
              <a:tblPr firstRow="1" firstCol="1" lastRow="1" bandRow="1" bandCol="1">
                <a:tableStyleId>{7E9639D4-E3E2-4D34-9284-5A2195B3D0D7}</a:tableStyleId>
              </a:tblPr>
              <a:tblGrid>
                <a:gridCol w="1297888">
                  <a:extLst>
                    <a:ext uri="{9D8B030D-6E8A-4147-A177-3AD203B41FA5}">
                      <a16:colId xmlns:a16="http://schemas.microsoft.com/office/drawing/2014/main" val="1947153674"/>
                    </a:ext>
                  </a:extLst>
                </a:gridCol>
                <a:gridCol w="1149178">
                  <a:extLst>
                    <a:ext uri="{9D8B030D-6E8A-4147-A177-3AD203B41FA5}">
                      <a16:colId xmlns:a16="http://schemas.microsoft.com/office/drawing/2014/main" val="2885770332"/>
                    </a:ext>
                  </a:extLst>
                </a:gridCol>
                <a:gridCol w="1210962">
                  <a:extLst>
                    <a:ext uri="{9D8B030D-6E8A-4147-A177-3AD203B41FA5}">
                      <a16:colId xmlns:a16="http://schemas.microsoft.com/office/drawing/2014/main" val="66216629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1116241551"/>
                    </a:ext>
                  </a:extLst>
                </a:gridCol>
                <a:gridCol w="838203">
                  <a:extLst>
                    <a:ext uri="{9D8B030D-6E8A-4147-A177-3AD203B41FA5}">
                      <a16:colId xmlns:a16="http://schemas.microsoft.com/office/drawing/2014/main" val="414783862"/>
                    </a:ext>
                  </a:extLst>
                </a:gridCol>
              </a:tblGrid>
              <a:tr h="64373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Source of Variation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Sum of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Squares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 dirty="0">
                          <a:effectLst/>
                        </a:rPr>
                        <a:t>Degrees of Freedom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Mean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Square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 </a:t>
                      </a:r>
                    </a:p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u="none" strike="noStrike">
                          <a:effectLst/>
                        </a:rPr>
                        <a:t>F</a:t>
                      </a:r>
                      <a:endParaRPr lang="en-US" sz="2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3053048303"/>
                  </a:ext>
                </a:extLst>
              </a:tr>
              <a:tr h="441138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Model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SSR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MSR = SSR/1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effectLst/>
                        </a:rPr>
                        <a:t>F</a:t>
                      </a:r>
                      <a:r>
                        <a:rPr lang="en-US" sz="2000" b="0" u="none" strike="noStrike" dirty="0">
                          <a:effectLst/>
                        </a:rPr>
                        <a:t> = MSR/MSE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1820340392"/>
                  </a:ext>
                </a:extLst>
              </a:tr>
              <a:tr h="64373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Error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SSE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effectLst/>
                        </a:rPr>
                        <a:t>n</a:t>
                      </a:r>
                      <a:r>
                        <a:rPr lang="en-US" sz="2000" b="0" u="none" strike="noStrike" dirty="0">
                          <a:effectLst/>
                        </a:rPr>
                        <a:t>-2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MSE = SSE/(n-2)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1517431020"/>
                  </a:ext>
                </a:extLst>
              </a:tr>
              <a:tr h="23854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Total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S</a:t>
                      </a:r>
                      <a:r>
                        <a:rPr lang="en-US" sz="2000" b="0" u="none" strike="noStrike" baseline="-25000">
                          <a:effectLst/>
                        </a:rPr>
                        <a:t>yy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 dirty="0">
                          <a:effectLst/>
                        </a:rPr>
                        <a:t>n</a:t>
                      </a:r>
                      <a:r>
                        <a:rPr lang="en-US" sz="2000" b="0" u="none" strike="noStrike" dirty="0">
                          <a:effectLst/>
                        </a:rPr>
                        <a:t>-1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2972" marR="112972" marT="15691" marB="0"/>
                </a:tc>
                <a:extLst>
                  <a:ext uri="{0D108BD9-81ED-4DB2-BD59-A6C34878D82A}">
                    <a16:rowId xmlns:a16="http://schemas.microsoft.com/office/drawing/2014/main" val="374291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94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B665-4DE0-2DD9-06C4-7BBFDE9F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 - Pharmacodynamics of LSD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17EC93E-04F8-2E82-5AF9-B9E215A4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46" y="1665755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Total Sum of squares: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4AD5625D-C4FB-6C14-88B6-AE2C1FA46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2354263"/>
          <a:ext cx="68580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5920" imgH="266400" progId="Equation.3">
                  <p:embed/>
                </p:oleObj>
              </mc:Choice>
              <mc:Fallback>
                <p:oleObj name="Equation" r:id="rId2" imgW="3085920" imgH="2664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4AD5625D-C4FB-6C14-88B6-AE2C1FA467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2354263"/>
                        <a:ext cx="68580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849CB589-447D-67B8-6371-90C198AA4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46" y="3263389"/>
            <a:ext cx="388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Error Sum of squares: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D4A98B2-A11A-6A9F-4AF9-55700E5DB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3975100"/>
          <a:ext cx="670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240" imgH="342720" progId="Equation.3">
                  <p:embed/>
                </p:oleObj>
              </mc:Choice>
              <mc:Fallback>
                <p:oleObj name="Equation" r:id="rId4" imgW="3162240" imgH="34272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9D4A98B2-A11A-6A9F-4AF9-55700E5DB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975100"/>
                        <a:ext cx="670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29CF888D-8BD4-815E-6EE3-536EA44F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46" y="5106240"/>
            <a:ext cx="47882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Model Sum of Squares:</a:t>
            </a: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351DA19-DDEC-F4EA-CEB5-9E1C80B4E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019" y="5759539"/>
          <a:ext cx="86709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240" imgH="342720" progId="Equation.3">
                  <p:embed/>
                </p:oleObj>
              </mc:Choice>
              <mc:Fallback>
                <p:oleObj name="Equation" r:id="rId6" imgW="4089240" imgH="342720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A351DA19-DDEC-F4EA-CEB5-9E1C80B4EA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19" y="5759539"/>
                        <a:ext cx="86709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178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2DA-BB80-7B4E-3703-8CBD13E8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Pharmacodynamics of LSD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227BE2-65D2-2BAA-E620-E0B89CC8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550" y="2092818"/>
            <a:ext cx="5048250" cy="16668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122060-1E4D-32B8-2CD5-D87FB9846B45}"/>
              </a:ext>
            </a:extLst>
          </p:cNvPr>
          <p:cNvGraphicFramePr>
            <a:graphicFrameLocks noGrp="1"/>
          </p:cNvGraphicFramePr>
          <p:nvPr/>
        </p:nvGraphicFramePr>
        <p:xfrm>
          <a:off x="473075" y="2494006"/>
          <a:ext cx="5622925" cy="1066800"/>
        </p:xfrm>
        <a:graphic>
          <a:graphicData uri="http://schemas.openxmlformats.org/drawingml/2006/table">
            <a:tbl>
              <a:tblPr firstRow="1" firstCol="1" lastRow="1" bandRow="1" bandCol="1">
                <a:tableStyleId>{7E9639D4-E3E2-4D34-9284-5A2195B3D0D7}</a:tableStyleId>
              </a:tblPr>
              <a:tblGrid>
                <a:gridCol w="1124585">
                  <a:extLst>
                    <a:ext uri="{9D8B030D-6E8A-4147-A177-3AD203B41FA5}">
                      <a16:colId xmlns:a16="http://schemas.microsoft.com/office/drawing/2014/main" val="4111072504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1430437208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965435729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3686704217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3753561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Source of Variation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Sum 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Squares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Degrees of Freedom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Square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</a:t>
                      </a:r>
                      <a:endParaRPr lang="en-US" sz="1400" b="1" i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93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1824.293</a:t>
                      </a:r>
                      <a:endParaRPr lang="en-US" sz="1400" b="1" i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1824.293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35.93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65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Error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253.890</a:t>
                      </a:r>
                      <a:endParaRPr lang="en-US" sz="1400" b="1" i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50.778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023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2078.183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2219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45B1BF-48F4-59FF-007D-5402FA7F6642}"/>
              </a:ext>
            </a:extLst>
          </p:cNvPr>
          <p:cNvSpPr txBox="1"/>
          <p:nvPr/>
        </p:nvSpPr>
        <p:spPr>
          <a:xfrm>
            <a:off x="473075" y="3693426"/>
            <a:ext cx="63946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of Variance -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all betas equal 0   	vs  	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at least one beta is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b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           		 vs 	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b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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B65-95D9-ABE5-F18C-C11C8357A998}"/>
                  </a:ext>
                </a:extLst>
              </p:cNvPr>
              <p:cNvSpPr txBox="1"/>
              <p:nvPr/>
            </p:nvSpPr>
            <p:spPr>
              <a:xfrm>
                <a:off x="673443" y="5550592"/>
                <a:ext cx="5362109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𝑀𝑆𝑅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𝑀𝑆𝐸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=35.928&gt;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𝛼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𝑑𝑓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=1, 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−2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6.61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02FB65-95D9-ABE5-F18C-C11C8357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43" y="5550592"/>
                <a:ext cx="5362109" cy="527004"/>
              </a:xfrm>
              <a:prstGeom prst="rect">
                <a:avLst/>
              </a:prstGeom>
              <a:blipFill>
                <a:blip r:embed="rId3"/>
                <a:stretch>
                  <a:fillRect t="-4651" r="-2386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34CB64-CFD2-2DD6-C757-8118721AB868}"/>
              </a:ext>
            </a:extLst>
          </p:cNvPr>
          <p:cNvSpPr txBox="1"/>
          <p:nvPr/>
        </p:nvSpPr>
        <p:spPr>
          <a:xfrm>
            <a:off x="5935277" y="5583261"/>
            <a:ext cx="153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Reject Null</a:t>
            </a:r>
          </a:p>
        </p:txBody>
      </p:sp>
    </p:spTree>
    <p:extLst>
      <p:ext uri="{BB962C8B-B14F-4D97-AF65-F5344CB8AC3E}">
        <p14:creationId xmlns:p14="http://schemas.microsoft.com/office/powerpoint/2010/main" val="2161973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72202C-5772-F911-A753-EBB159F59F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Estimation of Error Terms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372202C-5772-F911-A753-EBB159F59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F8C51-48BD-9F0E-D962-11A7844A5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49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variance of the error terms needs to be estimated to obtain an indication of the variability of the probability distributions of </a:t>
                </a:r>
                <a:r>
                  <a:rPr lang="en-US" i="1" dirty="0"/>
                  <a:t>Y</a:t>
                </a:r>
              </a:p>
              <a:p>
                <a:r>
                  <a:rPr lang="en-US" dirty="0"/>
                  <a:t>We know the variance of a </a:t>
                </a:r>
                <a:r>
                  <a:rPr lang="en-US" u="sng" dirty="0"/>
                  <a:t>single population </a:t>
                </a:r>
                <a:r>
                  <a:rPr lang="en-US" dirty="0"/>
                  <a:t>is estimated by the sample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logic of developing an estimator of the variance for the regression model is the same as for sampling from a single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F8C51-48BD-9F0E-D962-11A7844A5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496"/>
                <a:ext cx="10515600" cy="4351338"/>
              </a:xfrm>
              <a:blipFill>
                <a:blip r:embed="rId4"/>
                <a:stretch>
                  <a:fillRect l="-1043" t="-2381" r="-104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9F9D03-7115-1D03-F172-7C9DF4BC6357}"/>
                  </a:ext>
                </a:extLst>
              </p:cNvPr>
              <p:cNvSpPr txBox="1"/>
              <p:nvPr/>
            </p:nvSpPr>
            <p:spPr>
              <a:xfrm>
                <a:off x="4442254" y="4108621"/>
                <a:ext cx="16402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9F9D03-7115-1D03-F172-7C9DF4BC6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54" y="4108621"/>
                <a:ext cx="16402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BE476A3-6F7C-6DA4-5C16-559E6C3655E9}"/>
              </a:ext>
            </a:extLst>
          </p:cNvPr>
          <p:cNvSpPr txBox="1"/>
          <p:nvPr/>
        </p:nvSpPr>
        <p:spPr>
          <a:xfrm>
            <a:off x="6286432" y="4058165"/>
            <a:ext cx="162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 of squares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F900F-B7D4-C48D-0C20-2B9209D11066}"/>
              </a:ext>
            </a:extLst>
          </p:cNvPr>
          <p:cNvSpPr txBox="1"/>
          <p:nvPr/>
        </p:nvSpPr>
        <p:spPr>
          <a:xfrm>
            <a:off x="6286432" y="441793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E9450CD-907F-FBA0-72C3-70BB9485617D}"/>
              </a:ext>
            </a:extLst>
          </p:cNvPr>
          <p:cNvSpPr/>
          <p:nvPr/>
        </p:nvSpPr>
        <p:spPr>
          <a:xfrm>
            <a:off x="7862143" y="3828194"/>
            <a:ext cx="377026" cy="1198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DFD90-B906-5384-2311-01951A2E9E5D}"/>
              </a:ext>
            </a:extLst>
          </p:cNvPr>
          <p:cNvSpPr txBox="1"/>
          <p:nvPr/>
        </p:nvSpPr>
        <p:spPr>
          <a:xfrm>
            <a:off x="8295691" y="4200954"/>
            <a:ext cx="141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square</a:t>
            </a:r>
          </a:p>
        </p:txBody>
      </p:sp>
    </p:spTree>
    <p:extLst>
      <p:ext uri="{BB962C8B-B14F-4D97-AF65-F5344CB8AC3E}">
        <p14:creationId xmlns:p14="http://schemas.microsoft.com/office/powerpoint/2010/main" val="81851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A83-61EC-2D8D-642D-BB36CF26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Values &amp;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8933F-B2B8-24AB-8033-F5CC0A813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39229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Fitted values for the sample cases are obtained by substituting the appropriate X values into the estimated regression function. For the fourth sample case, we have Xi  = 4.69. Hence, the fitted value is:</a:t>
                </a:r>
              </a:p>
              <a:p>
                <a:endParaRPr lang="en-US" dirty="0"/>
              </a:p>
              <a:p>
                <a:r>
                  <a:rPr lang="en-US" dirty="0"/>
                  <a:t>The residual is the difference between the observed value Yi and the fitted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residual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and is defined as</a:t>
                </a:r>
              </a:p>
              <a:p>
                <a:endParaRPr lang="en-US" dirty="0"/>
              </a:p>
              <a:p>
                <a:r>
                  <a:rPr lang="en-US" dirty="0"/>
                  <a:t>For the case above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8933F-B2B8-24AB-8033-F5CC0A813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392297" cy="4351338"/>
              </a:xfrm>
              <a:blipFill>
                <a:blip r:embed="rId2"/>
                <a:stretch>
                  <a:fillRect l="-1308" t="-3081" r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AC1368-0258-D4DC-3DCE-B60B7BBEEFCC}"/>
                  </a:ext>
                </a:extLst>
              </p:cNvPr>
              <p:cNvSpPr txBox="1"/>
              <p:nvPr/>
            </p:nvSpPr>
            <p:spPr>
              <a:xfrm>
                <a:off x="1215101" y="4934596"/>
                <a:ext cx="2663216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AC1368-0258-D4DC-3DCE-B60B7BBEE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01" y="4934596"/>
                <a:ext cx="2663216" cy="471539"/>
              </a:xfrm>
              <a:prstGeom prst="rect">
                <a:avLst/>
              </a:prstGeom>
              <a:blipFill>
                <a:blip r:embed="rId3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B4B7A-AA1A-EDC3-84A2-20ED157A1F5C}"/>
                  </a:ext>
                </a:extLst>
              </p:cNvPr>
              <p:cNvSpPr txBox="1"/>
              <p:nvPr/>
            </p:nvSpPr>
            <p:spPr>
              <a:xfrm>
                <a:off x="1175109" y="5941193"/>
                <a:ext cx="5406416" cy="4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=37.47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- 46.87 = -9.4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B4B7A-AA1A-EDC3-84A2-20ED157A1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09" y="5941193"/>
                <a:ext cx="5406416" cy="471539"/>
              </a:xfrm>
              <a:prstGeom prst="rect">
                <a:avLst/>
              </a:prstGeom>
              <a:blipFill>
                <a:blip r:embed="rId4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B361F-D5F2-61CA-D93E-071A63147000}"/>
                  </a:ext>
                </a:extLst>
              </p:cNvPr>
              <p:cNvSpPr txBox="1"/>
              <p:nvPr/>
            </p:nvSpPr>
            <p:spPr>
              <a:xfrm>
                <a:off x="1215101" y="3327163"/>
                <a:ext cx="62916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𝑆𝑐𝑜𝑟𝑒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=89.125 −9.009(4.69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)=46.87279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FB361F-D5F2-61CA-D93E-071A63147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01" y="3327163"/>
                <a:ext cx="6291659" cy="430887"/>
              </a:xfrm>
              <a:prstGeom prst="rect">
                <a:avLst/>
              </a:prstGeom>
              <a:blipFill>
                <a:blip r:embed="rId5"/>
                <a:stretch>
                  <a:fillRect t="-24286" r="-213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598C0CCB-3B41-26B2-B55C-AE3C4255B58A}"/>
              </a:ext>
            </a:extLst>
          </p:cNvPr>
          <p:cNvGraphicFramePr>
            <a:graphicFrameLocks/>
          </p:cNvGraphicFramePr>
          <p:nvPr/>
        </p:nvGraphicFramePr>
        <p:xfrm>
          <a:off x="9444118" y="1731535"/>
          <a:ext cx="2403608" cy="43263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2008">
                  <a:extLst>
                    <a:ext uri="{9D8B030D-6E8A-4147-A177-3AD203B41FA5}">
                      <a16:colId xmlns:a16="http://schemas.microsoft.com/office/drawing/2014/main" val="19736539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02569024"/>
                    </a:ext>
                  </a:extLst>
                </a:gridCol>
              </a:tblGrid>
              <a:tr h="799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Score (Y)</a:t>
                      </a:r>
                      <a:endParaRPr lang="en-US" sz="18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LSD Conc (X)</a:t>
                      </a:r>
                      <a:endParaRPr lang="en-US" sz="18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3444776418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78.93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1.17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3275196686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58.20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2.97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783300400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67.47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3.26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317267171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37.47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sng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4.69</a:t>
                      </a:r>
                      <a:endParaRPr lang="en-US" sz="1600" b="1" i="0" u="sng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336317147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45.65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5.83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2016694623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32.92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6.00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519487015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29.97</a:t>
                      </a:r>
                      <a:endParaRPr lang="en-US" sz="16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6.41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3591637351"/>
                  </a:ext>
                </a:extLst>
              </a:tr>
              <a:tr h="440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350.61</a:t>
                      </a:r>
                      <a:endParaRPr lang="en-US" sz="16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71" marR="8987" marT="21506" marB="16129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cap="none" spc="0" dirty="0">
                          <a:solidFill>
                            <a:srgbClr val="FF0000"/>
                          </a:solidFill>
                          <a:effectLst/>
                        </a:rPr>
                        <a:t>30.33</a:t>
                      </a:r>
                      <a:endParaRPr lang="en-US" sz="1600" b="1" i="0" u="none" strike="noStrike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271" marR="8987" marT="21506" marB="161295" anchor="b"/>
                </a:tc>
                <a:extLst>
                  <a:ext uri="{0D108BD9-81ED-4DB2-BD59-A6C34878D82A}">
                    <a16:rowId xmlns:a16="http://schemas.microsoft.com/office/drawing/2014/main" val="181649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245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Residuals of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838200" y="1462891"/>
                <a:ext cx="10515600" cy="479498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residual (AKA prediction error) is the difference between the </a:t>
                </a:r>
                <a:r>
                  <a:rPr lang="en-US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observed value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the </a:t>
                </a:r>
                <a:r>
                  <a:rPr lang="en-US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predicted value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each obs.  </a:t>
                </a: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small residual means that the response variable is close to what it was predicted to be under the fitted regression model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point on the scatterplot is close to the fitted line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large residual means that the response variable was unexpectedly high or low when compared to the fitted regression model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Intuitively we would like our model to generate residuals that are as small as possible. </a:t>
                </a:r>
              </a:p>
            </p:txBody>
          </p:sp>
        </mc:Choice>
        <mc:Fallback xmlns="">
          <p:sp>
            <p:nvSpPr>
              <p:cNvPr id="327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838200" y="1462891"/>
                <a:ext cx="10515600" cy="4794983"/>
              </a:xfrm>
              <a:blipFill>
                <a:blip r:embed="rId3"/>
                <a:stretch>
                  <a:fillRect l="-928" t="-1906" r="-1565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962" name="Object 2"/>
              <p:cNvSpPr txBox="1"/>
              <p:nvPr/>
            </p:nvSpPr>
            <p:spPr bwMode="auto">
              <a:xfrm>
                <a:off x="4322849" y="2357438"/>
                <a:ext cx="2226232" cy="6328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896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2849" y="2357438"/>
                <a:ext cx="2226232" cy="632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A6DAC-572A-41A9-B44F-F6A62D85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2B675-3BAF-420B-B2FC-1C2A1E07683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mbria Math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 Mat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83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21F7-0D62-5909-6972-53E3E66F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31032-CDB6-F580-20ED-1B62E03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deviation of an observation is calculated around its estimated mean, hence the deviations are the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F649D8-3D64-C9E7-BD6A-E8781B5918DD}"/>
                  </a:ext>
                </a:extLst>
              </p:cNvPr>
              <p:cNvSpPr txBox="1"/>
              <p:nvPr/>
            </p:nvSpPr>
            <p:spPr>
              <a:xfrm>
                <a:off x="1631093" y="2833277"/>
                <a:ext cx="4646140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F649D8-3D64-C9E7-BD6A-E8781B591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93" y="2833277"/>
                <a:ext cx="4646140" cy="534762"/>
              </a:xfrm>
              <a:prstGeom prst="rect">
                <a:avLst/>
              </a:prstGeom>
              <a:blipFill>
                <a:blip r:embed="rId2"/>
                <a:stretch>
                  <a:fillRect t="-91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F951C-B939-9DF5-9D6D-80714C07866D}"/>
                  </a:ext>
                </a:extLst>
              </p:cNvPr>
              <p:cNvSpPr txBox="1"/>
              <p:nvPr/>
            </p:nvSpPr>
            <p:spPr>
              <a:xfrm>
                <a:off x="1472101" y="3792351"/>
                <a:ext cx="5349961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𝑆𝑆𝐸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FF951C-B939-9DF5-9D6D-80714C07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01" y="3792351"/>
                <a:ext cx="5349961" cy="534762"/>
              </a:xfrm>
              <a:prstGeom prst="rect">
                <a:avLst/>
              </a:prstGeom>
              <a:blipFill>
                <a:blip r:embed="rId3"/>
                <a:stretch>
                  <a:fillRect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9696D3-41F5-ABE2-45F9-E88B5885223B}"/>
              </a:ext>
            </a:extLst>
          </p:cNvPr>
          <p:cNvSpPr txBox="1"/>
          <p:nvPr/>
        </p:nvSpPr>
        <p:spPr>
          <a:xfrm>
            <a:off x="7316656" y="3852457"/>
            <a:ext cx="369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Residual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1835F3-0469-4B14-F492-CD10750CBB02}"/>
                  </a:ext>
                </a:extLst>
              </p:cNvPr>
              <p:cNvSpPr txBox="1"/>
              <p:nvPr/>
            </p:nvSpPr>
            <p:spPr>
              <a:xfrm>
                <a:off x="1472101" y="4692859"/>
                <a:ext cx="6215450" cy="764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𝑠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𝑀𝑆𝐸</m:t>
                    </m:r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𝑆𝑆𝐸</m:t>
                        </m:r>
                      </m:num>
                      <m:den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</m:t>
                        </m:r>
                      </m:den>
                    </m:f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−2</m:t>
                        </m:r>
                      </m:den>
                    </m:f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1835F3-0469-4B14-F492-CD10750C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01" y="4692859"/>
                <a:ext cx="6215450" cy="764184"/>
              </a:xfrm>
              <a:prstGeom prst="rect">
                <a:avLst/>
              </a:prstGeom>
              <a:blipFill>
                <a:blip r:embed="rId4"/>
                <a:stretch>
                  <a:fillRect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52C328-388E-A7CD-70EE-D3D11D617EBF}"/>
              </a:ext>
            </a:extLst>
          </p:cNvPr>
          <p:cNvSpPr txBox="1"/>
          <p:nvPr/>
        </p:nvSpPr>
        <p:spPr>
          <a:xfrm>
            <a:off x="7316656" y="4813341"/>
            <a:ext cx="2920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145694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83FD4A-9BE4-94B1-7172-8850544F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655763" y="555625"/>
            <a:ext cx="3181350" cy="462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2BE36-9EBC-5F2C-5219-558E530EA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4897438" y="555625"/>
            <a:ext cx="5637213" cy="4629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30DEA-36C8-4D33-30CE-32D75359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Compute diagnostic tests for linearity, normality and homoskedasticity of error term</a:t>
            </a:r>
          </a:p>
        </p:txBody>
      </p:sp>
    </p:spTree>
    <p:extLst>
      <p:ext uri="{BB962C8B-B14F-4D97-AF65-F5344CB8AC3E}">
        <p14:creationId xmlns:p14="http://schemas.microsoft.com/office/powerpoint/2010/main" val="1823013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6C00-74DF-33B7-B375-CDD0F5E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Example: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51B9-4C14-E289-9D36-24979405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Terrible plots!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91FC07B-F1B7-7E69-9804-BF40DF6CB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641180" y="2656702"/>
            <a:ext cx="4974336" cy="3447536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48A8C-51E0-3B28-FA0C-7AACC262A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5"/>
          <a:stretch/>
        </p:blipFill>
        <p:spPr>
          <a:xfrm>
            <a:off x="6647934" y="2528719"/>
            <a:ext cx="5078627" cy="37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3A4A0-022E-74D0-76B0-E47213C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3600" dirty="0"/>
              <a:t>Scatterplots by Grouping Variable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2DA2E01-320E-EACF-1663-C26BB373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Can color code a scatterplot by a categorical variable to get a sense of how the distribution of variables is heterogeneous across groups</a:t>
            </a:r>
          </a:p>
          <a:p>
            <a:endParaRPr lang="en-US" sz="20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13034-639A-439A-1F04-9D995689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49606"/>
            <a:ext cx="5167185" cy="3655782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0C79754-3978-BEC7-40FA-70CEE8BB3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5" r="15392"/>
          <a:stretch/>
        </p:blipFill>
        <p:spPr>
          <a:xfrm>
            <a:off x="6843582" y="2394242"/>
            <a:ext cx="4708310" cy="37111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F9068-E15C-6B9C-B7EE-2BE9AE8B8D4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2051222" y="5152768"/>
            <a:ext cx="7146515" cy="9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12D6E8-8D2A-20E3-93C5-B2A01C479D1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496962" y="3150973"/>
            <a:ext cx="5700775" cy="295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8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D254-C406-9C51-2ED9-F98659B6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Example: Let’s do this over again using JASP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44E979-68EF-9372-0202-4957EDAE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JASP allows me to annotate the output</a:t>
            </a:r>
          </a:p>
          <a:p>
            <a:r>
              <a:rPr lang="en-US" sz="2000" dirty="0"/>
              <a:t>JASP has much nicer graphics</a:t>
            </a:r>
          </a:p>
          <a:p>
            <a:r>
              <a:rPr lang="en-US" sz="2000" dirty="0"/>
              <a:t>JASP allows you to do the analysis in the same screen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BA7AE9-470D-A44A-CBED-249CF0D4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779585"/>
            <a:ext cx="6019331" cy="32955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057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8C10F-D4B8-B9B8-4C04-FEE83F9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333066"/>
          </a:xfrm>
        </p:spPr>
        <p:txBody>
          <a:bodyPr>
            <a:normAutofit/>
          </a:bodyPr>
          <a:lstStyle/>
          <a:p>
            <a:r>
              <a:rPr lang="en-US" dirty="0"/>
              <a:t>Your turn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C0742B-6FAB-4F71-A9CB-E140A40C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62454" y="2620980"/>
            <a:ext cx="95097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BFF9-394B-0878-8713-5D69FE0B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r>
              <a:rPr lang="en-US" sz="2000"/>
              <a:t>Use SPSS or JASP and perform a SLR on</a:t>
            </a:r>
          </a:p>
        </p:txBody>
      </p:sp>
    </p:spTree>
    <p:extLst>
      <p:ext uri="{BB962C8B-B14F-4D97-AF65-F5344CB8AC3E}">
        <p14:creationId xmlns:p14="http://schemas.microsoft.com/office/powerpoint/2010/main" val="3421305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139F69-90DB-4363-99C1-CDD094EED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B8605-9EF8-2B75-59CF-A133DA60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800" y="662399"/>
            <a:ext cx="5995987" cy="1494000"/>
          </a:xfrm>
        </p:spPr>
        <p:txBody>
          <a:bodyPr anchor="t">
            <a:normAutofit/>
          </a:bodyPr>
          <a:lstStyle/>
          <a:p>
            <a:r>
              <a:rPr lang="en-US" dirty="0"/>
              <a:t>More diagnostics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608BC-985E-44AE-8C56-1C7990286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F652A2A-BC90-4341-B339-840F6E1C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55F3E59-21AB-424D-B654-E1B9E304F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D500-57BC-A9CA-1B76-2B9746D6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6015897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An outlier is a data point whose response y does not follow the general trend of the rest of the data</a:t>
            </a:r>
          </a:p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A data point has high leverage if it has "extreme" predictor x values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With a single predictor, an extreme x value is simply one that is particularly high or low.</a:t>
            </a:r>
          </a:p>
          <a:p>
            <a:pPr lvl="1"/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With multiple predictors, extreme x values may be particularly high or low for one or more predictors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AFBE2A74-F200-7353-1B46-166266A42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3428" y="1471918"/>
            <a:ext cx="3914164" cy="39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71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B662-E265-7FFB-164D-9F74BC20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Outliers and unusual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D3BF-1F84-1D00-09AB-96A030A7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Does anything look unusual or different about plot A?</a:t>
            </a:r>
          </a:p>
          <a:p>
            <a:r>
              <a:rPr lang="en-US" sz="2000" dirty="0"/>
              <a:t>Does anything look unusual or different about plot B?</a:t>
            </a:r>
          </a:p>
          <a:p>
            <a:endParaRPr lang="en-US" sz="2000" dirty="0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F7127-56FC-B51B-B87E-FF888B88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79" y="2958484"/>
            <a:ext cx="5345307" cy="315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FF61D-DA63-29EC-C022-2882EF15E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4" y="3060645"/>
            <a:ext cx="4998809" cy="2947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73BFC-46D0-EC39-717A-9B9790B6EBBC}"/>
              </a:ext>
            </a:extLst>
          </p:cNvPr>
          <p:cNvSpPr txBox="1"/>
          <p:nvPr/>
        </p:nvSpPr>
        <p:spPr>
          <a:xfrm>
            <a:off x="532015" y="2643447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54F41-D053-41A4-66D8-2413370999DE}"/>
              </a:ext>
            </a:extLst>
          </p:cNvPr>
          <p:cNvSpPr txBox="1"/>
          <p:nvPr/>
        </p:nvSpPr>
        <p:spPr>
          <a:xfrm>
            <a:off x="6503324" y="2595495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55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0B17-D22F-AE92-B753-B40558AB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8D47-B120-F0F3-8569-D6331F6C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Compare the two regressions, any differences?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F419095A-2D18-6F8E-A3F7-F31C374A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99" y="2742397"/>
            <a:ext cx="3698697" cy="3291840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9C8FCA0-10D4-B4B2-6541-F0EAE0F4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224" y="2742397"/>
            <a:ext cx="391885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30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AA23-0AEA-35A2-DA19-367C73E8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926FE88-4F6D-8352-7A8D-660B6576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B40FC-E87D-159E-BBC4-B045C6302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" y="2995703"/>
            <a:ext cx="4974336" cy="2934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DD0FE0-9789-CA23-BE19-BBD6F258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26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3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E0864-73D8-758F-F259-C9AA3289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B2F4-9D48-7995-8ACB-AC7D10DC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449E8-E316-6213-F4F9-91CF9311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898247"/>
            <a:ext cx="3584448" cy="3055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65FF7-C4B7-3C48-AA09-082DA26CE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99" y="3368706"/>
            <a:ext cx="3584448" cy="2114824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1206965-DDD9-EF2D-AAD6-6740CA012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415" y="3368706"/>
            <a:ext cx="3584448" cy="21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12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33B3-5F14-E6A3-8FB3-AA2DD2A3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Unusual values and influential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D36D-570E-2AC3-0E3E-2CC6AA06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Does anything look unusual or different about plot A?</a:t>
            </a:r>
          </a:p>
          <a:p>
            <a:r>
              <a:rPr lang="en-US" sz="2000" dirty="0"/>
              <a:t>Does anything look unusual or different about plot B?</a:t>
            </a:r>
          </a:p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3FC1E-D006-7C1F-C9A5-AAB1E413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920888"/>
            <a:ext cx="4974336" cy="2934858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489E5-F60B-C7A6-D457-E7A6A5D18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7A573-72F5-426B-ABC3-7C8EFC6C2B68}"/>
              </a:ext>
            </a:extLst>
          </p:cNvPr>
          <p:cNvSpPr txBox="1"/>
          <p:nvPr/>
        </p:nvSpPr>
        <p:spPr>
          <a:xfrm>
            <a:off x="532015" y="2643447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ABF79F-DDA4-24AE-0BB9-5CCBA2782F4A}"/>
              </a:ext>
            </a:extLst>
          </p:cNvPr>
          <p:cNvSpPr txBox="1"/>
          <p:nvPr/>
        </p:nvSpPr>
        <p:spPr>
          <a:xfrm>
            <a:off x="6503324" y="2595495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351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8F37-C537-FCB0-C6AF-5C3EFADA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data points whose x values are extreme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B745-44D8-10EF-35FD-45CA9F32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leverage merely quantifies the potential for a data point to exert strong influence on the regression analysis.</a:t>
            </a:r>
          </a:p>
          <a:p>
            <a:r>
              <a:rPr lang="en-US" dirty="0"/>
              <a:t>The leverage depends only on the predictor values.</a:t>
            </a:r>
          </a:p>
          <a:p>
            <a:r>
              <a:rPr lang="en-US" dirty="0"/>
              <a:t>Whether the data point is influential or not also depends on the observed value of the response </a:t>
            </a:r>
            <a:r>
              <a:rPr lang="en-US" dirty="0" err="1"/>
              <a:t>yi</a:t>
            </a:r>
            <a:endParaRPr lang="en-US" dirty="0"/>
          </a:p>
          <a:p>
            <a:r>
              <a:rPr lang="en-US" dirty="0"/>
              <a:t>All we need to do is determine when a leverage value should be considered large. A common rule is to flag any observation whose leverage value, </a:t>
            </a:r>
            <a:r>
              <a:rPr lang="en-US" dirty="0" err="1"/>
              <a:t>hii</a:t>
            </a:r>
            <a:r>
              <a:rPr lang="en-US" dirty="0"/>
              <a:t>, is more than 3 times larger than the mean leverage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39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9B61-4429-7A1C-5E9C-57D8A1E1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CC014-E87C-CA80-A76D-7AFBA518FE8F}"/>
                  </a:ext>
                </a:extLst>
              </p:cNvPr>
              <p:cNvSpPr txBox="1"/>
              <p:nvPr/>
            </p:nvSpPr>
            <p:spPr>
              <a:xfrm>
                <a:off x="5033913" y="2361414"/>
                <a:ext cx="136826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CC014-E87C-CA80-A76D-7AFBA518F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913" y="2361414"/>
                <a:ext cx="136826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12935-19B1-0EAD-6DD7-B8CC0B2999DB}"/>
                  </a:ext>
                </a:extLst>
              </p:cNvPr>
              <p:cNvSpPr txBox="1"/>
              <p:nvPr/>
            </p:nvSpPr>
            <p:spPr>
              <a:xfrm>
                <a:off x="4925390" y="3477198"/>
                <a:ext cx="158530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𝑖𝑖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&gt;3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12935-19B1-0EAD-6DD7-B8CC0B29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90" y="3477198"/>
                <a:ext cx="1585306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8C14A4F-6B79-7489-F71B-F8F673E6E61D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That is, if: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25734-CF25-86A7-B27B-211E7F1B0980}"/>
              </a:ext>
            </a:extLst>
          </p:cNvPr>
          <p:cNvSpPr txBox="1"/>
          <p:nvPr/>
        </p:nvSpPr>
        <p:spPr>
          <a:xfrm>
            <a:off x="2428130" y="4563546"/>
            <a:ext cx="7763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then flag the observations as "Unusual X" or "X denotes an observation whose X value gives it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potentially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large influence" or "X denotes an observation whose X value gives it large 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leverage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").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6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ADB2-F10B-CCE0-2130-152B3510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A03B-3D93-958C-2FC1-826516F1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 predict your graduate GPA based on your undergraduate GPA &amp; score on the GRE</a:t>
            </a:r>
          </a:p>
          <a:p>
            <a:r>
              <a:rPr lang="en-US" b="1" dirty="0"/>
              <a:t>GPA </a:t>
            </a:r>
            <a:r>
              <a:rPr lang="en-US" b="1" dirty="0" err="1"/>
              <a:t>data.sav</a:t>
            </a:r>
            <a:endParaRPr lang="en-US" b="1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First, look at descriptive statistics</a:t>
            </a:r>
          </a:p>
          <a:p>
            <a:pPr lvl="1"/>
            <a:r>
              <a:rPr lang="en-US" dirty="0"/>
              <a:t>Second, calculate the zero order and partial correlations between the variables</a:t>
            </a:r>
          </a:p>
          <a:p>
            <a:pPr lvl="1"/>
            <a:r>
              <a:rPr lang="en-US" dirty="0"/>
              <a:t>Third, calculate b2 using formula</a:t>
            </a:r>
          </a:p>
          <a:p>
            <a:pPr lvl="1"/>
            <a:r>
              <a:rPr lang="en-US" dirty="0"/>
              <a:t>Fourth, run regression analysis</a:t>
            </a:r>
          </a:p>
          <a:p>
            <a:pPr lvl="1"/>
            <a:r>
              <a:rPr lang="en-US" dirty="0"/>
              <a:t>Fifth, interpret coefficients</a:t>
            </a:r>
          </a:p>
          <a:p>
            <a:pPr lvl="1"/>
            <a:r>
              <a:rPr lang="en-US" dirty="0"/>
              <a:t>Sixth, evaluate overall model for assumptions and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87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30A6-286D-BCA2-7CC1-36CAB538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29D6-E1EE-907F-E12B-7AFE482C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212" cy="4351338"/>
          </a:xfrm>
        </p:spPr>
        <p:txBody>
          <a:bodyPr/>
          <a:lstStyle/>
          <a:p>
            <a:r>
              <a:rPr lang="en-US" dirty="0"/>
              <a:t>You perform a SLR with </a:t>
            </a:r>
            <a:r>
              <a:rPr lang="en-US" i="1" dirty="0"/>
              <a:t>n </a:t>
            </a:r>
            <a:r>
              <a:rPr lang="en-US" dirty="0"/>
              <a:t>= 21 cases. What is the leverage cutoff value that gives you some reason to be concerned?</a:t>
            </a:r>
          </a:p>
          <a:p>
            <a:r>
              <a:rPr lang="en-US" i="1" dirty="0"/>
              <a:t>k = </a:t>
            </a:r>
            <a:r>
              <a:rPr lang="en-US" dirty="0"/>
              <a:t>2</a:t>
            </a:r>
            <a:r>
              <a:rPr lang="en-US" i="1" dirty="0"/>
              <a:t>, n </a:t>
            </a:r>
            <a:r>
              <a:rPr lang="en-US" dirty="0"/>
              <a:t>= 21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080F7D-ADC9-FCA7-B972-5E811F633589}"/>
                  </a:ext>
                </a:extLst>
              </p:cNvPr>
              <p:cNvSpPr txBox="1"/>
              <p:nvPr/>
            </p:nvSpPr>
            <p:spPr>
              <a:xfrm>
                <a:off x="947279" y="4448158"/>
                <a:ext cx="2394310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&gt;3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2+1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21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=.286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080F7D-ADC9-FCA7-B972-5E811F633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79" y="4448158"/>
                <a:ext cx="2394310" cy="552715"/>
              </a:xfrm>
              <a:prstGeom prst="rect">
                <a:avLst/>
              </a:prstGeom>
              <a:blipFill>
                <a:blip r:embed="rId2"/>
                <a:stretch>
                  <a:fillRect r="-68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A40893-83CC-0C0B-63C4-9D50E520B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12" y="365125"/>
            <a:ext cx="42481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0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2FCB-07F3-6E84-F7D2-454DB640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0730480-DB9C-A7D2-FDE2-5D1ACDFA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F44DC-6301-7AB0-499A-B364D94D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896909"/>
            <a:ext cx="4974336" cy="2982815"/>
          </a:xfrm>
          <a:prstGeom prst="rect">
            <a:avLst/>
          </a:prstGeom>
        </p:spPr>
      </p:pic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8A2406-3814-A271-9135-707134C7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20888"/>
            <a:ext cx="4974336" cy="29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598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6EE9-E4EE-25A6-B62D-482AFF2B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AAEF-7401-5DF6-2EE8-128E359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E0D40C-981A-C80A-12D3-CA924D1B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920888"/>
            <a:ext cx="4974336" cy="2934858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5A7B6-8C87-51FE-DC37-3A9646375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933476"/>
            <a:ext cx="4974336" cy="29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25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F3324-DDFC-FDA3-BF49-90F0572A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endParaRPr lang="en-US" sz="2800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7B0C-1FA3-6F7D-1F32-285D8938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4B13377-7BC6-B3A1-A65C-93DCB5D2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871364"/>
            <a:ext cx="3584448" cy="310950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8C7601B-A065-B846-0498-91D047D84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28" y="2872305"/>
            <a:ext cx="5399716" cy="3185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B6C48-A25E-9E36-DD8A-6B4882881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831" y="1568188"/>
            <a:ext cx="1028700" cy="4381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750524-18BF-A81F-130F-3234DF6CA424}"/>
              </a:ext>
            </a:extLst>
          </p:cNvPr>
          <p:cNvCxnSpPr>
            <a:cxnSpLocks/>
          </p:cNvCxnSpPr>
          <p:nvPr/>
        </p:nvCxnSpPr>
        <p:spPr>
          <a:xfrm>
            <a:off x="8748074" y="4854804"/>
            <a:ext cx="1763107" cy="87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660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38B85-2D8B-BF26-9F84-F8AB81FB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Multicollinearity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F50D-1988-7DB2-9063-688869A0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As the number of predictors increases, multiple regression modeling can become very complicated</a:t>
            </a:r>
          </a:p>
          <a:p>
            <a:r>
              <a:rPr lang="en-US" sz="1700" b="1"/>
              <a:t>Multicollinearity</a:t>
            </a:r>
            <a:r>
              <a:rPr lang="en-US" sz="1700"/>
              <a:t> is when the predictors in the regression equation are correlated with each other</a:t>
            </a:r>
          </a:p>
          <a:p>
            <a:r>
              <a:rPr lang="en-US" sz="1700" u="sng"/>
              <a:t>Example</a:t>
            </a:r>
            <a:r>
              <a:rPr lang="en-US" sz="1700"/>
              <a:t>: </a:t>
            </a:r>
          </a:p>
          <a:p>
            <a:pPr lvl="1"/>
            <a:r>
              <a:rPr lang="en-US" sz="1700"/>
              <a:t>Suppose you use both educational attainment and job type as independent variables to predict income. </a:t>
            </a:r>
          </a:p>
          <a:p>
            <a:pPr lvl="1"/>
            <a:r>
              <a:rPr lang="en-US" sz="1700"/>
              <a:t>Note educational attainment and job type are </a:t>
            </a:r>
            <a:r>
              <a:rPr lang="en-US" sz="1700" u="sng"/>
              <a:t>highly correlated with each other</a:t>
            </a:r>
            <a:r>
              <a:rPr lang="en-US" sz="1700"/>
              <a:t>! Thus having both educational attainment and job type in your multiple regression equation may only slightly improve the R</a:t>
            </a:r>
            <a:r>
              <a:rPr lang="en-US" sz="1700" baseline="30000"/>
              <a:t>2</a:t>
            </a:r>
            <a:r>
              <a:rPr lang="en-US" sz="1700"/>
              <a:t> over an equation with just educational attainment</a:t>
            </a:r>
          </a:p>
          <a:p>
            <a:pPr lvl="1"/>
            <a:r>
              <a:rPr lang="en-US" sz="1700"/>
              <a:t>Might conclude that job type is highly influential on income, while educational attainment is unimportant (or vice versa) which is not true!</a:t>
            </a:r>
          </a:p>
          <a:p>
            <a:pPr lvl="1"/>
            <a:r>
              <a:rPr lang="en-US" sz="1700"/>
              <a:t>This happened in our paper for SSRW when we included an index of redlining, concentrated disadvantage and concentrated affluence in the model</a:t>
            </a:r>
          </a:p>
          <a:p>
            <a:pPr lvl="1"/>
            <a:r>
              <a:rPr lang="en-US" sz="1700" b="1"/>
              <a:t>Note</a:t>
            </a:r>
            <a:r>
              <a:rPr lang="en-US" sz="1700"/>
              <a:t> that while there is substantial overlap between variables theoretically, they are quite distinguishable</a:t>
            </a:r>
          </a:p>
          <a:p>
            <a:pPr lvl="2"/>
            <a:r>
              <a:rPr lang="en-US" sz="1700"/>
              <a:t>The opposite of concentrated disadvantage is not concentrated advantage</a:t>
            </a:r>
          </a:p>
          <a:p>
            <a:pPr lvl="2"/>
            <a:r>
              <a:rPr lang="en-US" sz="1700"/>
              <a:t>Use theory to guide the model building!!!!!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011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F15043-7248-47BE-8ECF-73BF20E5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u="sng"/>
              <a:t>What to do if you find multicollinearity?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B8480-76DF-46EB-AD1D-6A1E8934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If two variables are highly correlated, it is probably not a good idea to use both in the regression equation. Why?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Many correlated variables hurts the Adjusted R</a:t>
            </a:r>
            <a:r>
              <a:rPr lang="en-US" sz="2200" baseline="30000" dirty="0"/>
              <a:t>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We generally prefer smaller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Smaller models are much easier to interpret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Multiple regression models describe the effect of one variable on another </a:t>
            </a:r>
            <a:r>
              <a:rPr lang="en-US" sz="2200" b="1" i="1" dirty="0"/>
              <a:t>after </a:t>
            </a:r>
            <a:r>
              <a:rPr lang="en-US" sz="2200" b="1" i="1" dirty="0" err="1"/>
              <a:t>partialling</a:t>
            </a:r>
            <a:r>
              <a:rPr lang="en-US" sz="2200" b="1" i="1" dirty="0"/>
              <a:t> out the effects of all other variables </a:t>
            </a:r>
            <a:r>
              <a:rPr lang="en-US" sz="2200" dirty="0"/>
              <a:t>in the model</a:t>
            </a:r>
          </a:p>
          <a:p>
            <a:pPr lvl="2">
              <a:buFontTx/>
              <a:buChar char="-"/>
            </a:pPr>
            <a:r>
              <a:rPr lang="en-US" sz="2200" dirty="0"/>
              <a:t>Regarding MC, this means that if two variables are highly correlated, once one of them is </a:t>
            </a:r>
            <a:r>
              <a:rPr lang="en-US" sz="2200" dirty="0" err="1"/>
              <a:t>partialled</a:t>
            </a:r>
            <a:r>
              <a:rPr lang="en-US" sz="2200" dirty="0"/>
              <a:t> out, there is much less variation left in the other variable for the model to “explain”</a:t>
            </a:r>
          </a:p>
          <a:p>
            <a:pPr lvl="2">
              <a:buFontTx/>
              <a:buChar char="-"/>
            </a:pPr>
            <a:r>
              <a:rPr lang="en-US" sz="2200" dirty="0"/>
              <a:t>Check the partial correlation coefficients and zero order coefficients before including variables!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2B258-BD8F-4173-AF23-8D01A566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D677F5-6401-4ECE-9434-31FD34043E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559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4436-8CA8-4C69-B677-1E20CD8A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81" y="224328"/>
            <a:ext cx="3887970" cy="1872682"/>
          </a:xfrm>
        </p:spPr>
        <p:txBody>
          <a:bodyPr>
            <a:normAutofit/>
          </a:bodyPr>
          <a:lstStyle/>
          <a:p>
            <a:r>
              <a:rPr lang="en-US" sz="4000" dirty="0"/>
              <a:t>How to check for multicollinearity?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C610-7320-494C-BD51-EE361810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7096953" cy="1605083"/>
          </a:xfrm>
        </p:spPr>
        <p:txBody>
          <a:bodyPr anchor="ctr">
            <a:noAutofit/>
          </a:bodyPr>
          <a:lstStyle/>
          <a:p>
            <a:pPr fontAlgn="base"/>
            <a:r>
              <a:rPr lang="en-US" sz="2200" dirty="0"/>
              <a:t>Scatterplots, Scatterplot Matrix</a:t>
            </a:r>
          </a:p>
          <a:p>
            <a:pPr lvl="1"/>
            <a:r>
              <a:rPr lang="en-US" sz="1400" dirty="0"/>
              <a:t>A </a:t>
            </a:r>
            <a:r>
              <a:rPr lang="en-US" sz="1400" b="1" dirty="0"/>
              <a:t>scatterplot matrix </a:t>
            </a:r>
            <a:r>
              <a:rPr lang="en-US" sz="1400" dirty="0"/>
              <a:t>is a matrix of scatterplots, one plot for each pair of variables.</a:t>
            </a:r>
          </a:p>
          <a:p>
            <a:pPr lvl="1"/>
            <a:r>
              <a:rPr lang="en-US" sz="1400" b="1" dirty="0"/>
              <a:t>Note</a:t>
            </a:r>
            <a:r>
              <a:rPr lang="en-US" sz="1400" dirty="0"/>
              <a:t>: To read it, pick a plot in the matrix. Look in the column for the X variable and the row for the Y variable </a:t>
            </a:r>
          </a:p>
          <a:p>
            <a:r>
              <a:rPr lang="en-US" sz="1800" dirty="0"/>
              <a:t>Graph </a:t>
            </a:r>
            <a:r>
              <a:rPr lang="en-US" sz="1800" dirty="0">
                <a:sym typeface="Wingdings" panose="05000000000000000000" pitchFamily="2" charset="2"/>
              </a:rPr>
              <a:t> Chart Builder  Scatter/Dot (drag variables into chart area)</a:t>
            </a:r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CFAC58-05A7-21DE-661B-B9B85C933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1812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53365-7D7E-D1B3-9B59-BA74EA667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7" r="3286" b="-3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64AE-E78B-4B48-B1D2-54689A9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4D677F5-6401-4ECE-9434-31FD34043E7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80C0DE-B096-E758-B0C5-4E8A711431A9}"/>
              </a:ext>
            </a:extLst>
          </p:cNvPr>
          <p:cNvCxnSpPr/>
          <p:nvPr/>
        </p:nvCxnSpPr>
        <p:spPr>
          <a:xfrm flipH="1">
            <a:off x="3571103" y="1783514"/>
            <a:ext cx="5140411" cy="3307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73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3A4A0-022E-74D0-76B0-E47213C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3600" dirty="0"/>
              <a:t>Scatterplots by Grouping Variable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2DA2E01-320E-EACF-1663-C26BB373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Can color code a scatterplot by a categorical variable to get a sense of how the distribution of variables is heterogeneous across groups</a:t>
            </a:r>
          </a:p>
          <a:p>
            <a:endParaRPr lang="en-US" sz="2000" dirty="0"/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A13034-639A-439A-1F04-9D9956898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449606"/>
            <a:ext cx="5167185" cy="3655782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C0C79754-3978-BEC7-40FA-70CEE8BB3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5" r="15392"/>
          <a:stretch/>
        </p:blipFill>
        <p:spPr>
          <a:xfrm>
            <a:off x="6843582" y="2394242"/>
            <a:ext cx="4708310" cy="37111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CF9068-E15C-6B9C-B7EE-2BE9AE8B8D4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2051222" y="5152768"/>
            <a:ext cx="7146515" cy="95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12D6E8-8D2A-20E3-93C5-B2A01C479D1A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3496962" y="3150973"/>
            <a:ext cx="5700775" cy="295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265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ADB2-F10B-CCE0-2130-152B3510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A03B-3D93-958C-2FC1-826516F10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I predict your graduate GPA based on your undergraduate GPA &amp; score on the GRE</a:t>
            </a:r>
          </a:p>
          <a:p>
            <a:r>
              <a:rPr lang="en-US" dirty="0"/>
              <a:t>GPA </a:t>
            </a:r>
            <a:r>
              <a:rPr lang="en-US" dirty="0" err="1"/>
              <a:t>data.sav</a:t>
            </a:r>
            <a:endParaRPr lang="en-US" dirty="0"/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First, look at descriptive statistics</a:t>
            </a:r>
          </a:p>
          <a:p>
            <a:pPr lvl="1"/>
            <a:r>
              <a:rPr lang="en-US" dirty="0"/>
              <a:t>Second, calculate the zero order and partial correlations between the variables</a:t>
            </a:r>
          </a:p>
          <a:p>
            <a:pPr lvl="1"/>
            <a:r>
              <a:rPr lang="en-US" dirty="0"/>
              <a:t>Third, calculate b2 using formula</a:t>
            </a:r>
          </a:p>
          <a:p>
            <a:pPr lvl="1"/>
            <a:r>
              <a:rPr lang="en-US" dirty="0"/>
              <a:t>Fourth, run regression analysis</a:t>
            </a:r>
          </a:p>
          <a:p>
            <a:pPr lvl="1"/>
            <a:r>
              <a:rPr lang="en-US" dirty="0"/>
              <a:t>Fifth, interpret coefficients</a:t>
            </a:r>
          </a:p>
          <a:p>
            <a:pPr lvl="1"/>
            <a:r>
              <a:rPr lang="en-US" dirty="0"/>
              <a:t>Sixth, evaluate overall model for assumptions and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6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7F09-327D-DEBB-4BFF-BF68A70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GRE-GPA Example Data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3A655EA-A580-27E8-331C-0016599757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213566" cy="4215384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21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Student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GRE-Total (X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 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Undergraduate GPA (X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   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Graduate GPA(Y)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145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  95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  90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0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7F09-327D-DEBB-4BFF-BF68A70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GRE-GPA Example Data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3A655EA-A580-27E8-331C-0016599757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9213566" cy="4215384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21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9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Student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GRE-Total (X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 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Undergraduate GPA (X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)    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Graduate GPA(Y)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145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3.7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  95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3.4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115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  90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2.8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1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6388" marR="96388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31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76B835-954D-B6C7-5CC0-334BB52A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5" y="362585"/>
            <a:ext cx="4333875" cy="391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66B28-B773-D4FE-D25D-F6C3AFDE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55" y="117243"/>
            <a:ext cx="5306213" cy="3207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7F1595-8F89-E0F3-7BE0-2F4E8A582136}"/>
                  </a:ext>
                </a:extLst>
              </p:cNvPr>
              <p:cNvSpPr txBox="1"/>
              <p:nvPr/>
            </p:nvSpPr>
            <p:spPr>
              <a:xfrm>
                <a:off x="5569614" y="3325090"/>
                <a:ext cx="3303008" cy="68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7F1595-8F89-E0F3-7BE0-2F4E8A58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14" y="3325090"/>
                <a:ext cx="3303008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3D607-D607-CA0F-21C3-A7DC365833A0}"/>
              </a:ext>
            </a:extLst>
          </p:cNvPr>
          <p:cNvSpPr txBox="1"/>
          <p:nvPr/>
        </p:nvSpPr>
        <p:spPr>
          <a:xfrm>
            <a:off x="5883604" y="4164677"/>
            <a:ext cx="2675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GPA in graduate school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= GRE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= Undergraduate GPA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AF81D-FAE5-43AE-52E3-F9F0877CB816}"/>
              </a:ext>
            </a:extLst>
          </p:cNvPr>
          <p:cNvCxnSpPr>
            <a:cxnSpLocks/>
          </p:cNvCxnSpPr>
          <p:nvPr/>
        </p:nvCxnSpPr>
        <p:spPr>
          <a:xfrm flipV="1">
            <a:off x="8146473" y="1953491"/>
            <a:ext cx="889462" cy="285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5BB664-2022-C37A-187C-24855371DF14}"/>
                  </a:ext>
                </a:extLst>
              </p:cNvPr>
              <p:cNvSpPr txBox="1"/>
              <p:nvPr/>
            </p:nvSpPr>
            <p:spPr>
              <a:xfrm>
                <a:off x="5604854" y="5408163"/>
                <a:ext cx="5708767" cy="696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.3312</m:t>
                          </m:r>
                        </m:num>
                        <m:den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.4011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5BB664-2022-C37A-187C-24855371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54" y="5408163"/>
                <a:ext cx="5708767" cy="696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EEF7B-421A-68BF-F2ED-D975AA882B9E}"/>
              </a:ext>
            </a:extLst>
          </p:cNvPr>
          <p:cNvCxnSpPr>
            <a:cxnSpLocks/>
          </p:cNvCxnSpPr>
          <p:nvPr/>
        </p:nvCxnSpPr>
        <p:spPr>
          <a:xfrm flipV="1">
            <a:off x="8454044" y="1953491"/>
            <a:ext cx="1720734" cy="24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616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37101-4195-4716-C855-719A558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73702"/>
            <a:ext cx="6629400" cy="38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44631-19BC-BEFC-33D0-2324257E2C88}"/>
                  </a:ext>
                </a:extLst>
              </p:cNvPr>
              <p:cNvSpPr txBox="1"/>
              <p:nvPr/>
            </p:nvSpPr>
            <p:spPr>
              <a:xfrm>
                <a:off x="2939892" y="6061911"/>
                <a:ext cx="6312215" cy="696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[.7516−(.784)(.301)].33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).401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44631-19BC-BEFC-33D0-2324257E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92" y="6061911"/>
                <a:ext cx="6312215" cy="696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D93EA-66A0-0FB3-CBFF-106511510856}"/>
                  </a:ext>
                </a:extLst>
              </p:cNvPr>
              <p:cNvSpPr txBox="1"/>
              <p:nvPr/>
            </p:nvSpPr>
            <p:spPr>
              <a:xfrm>
                <a:off x="2839489" y="4572612"/>
                <a:ext cx="139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=.752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D93EA-66A0-0FB3-CBFF-106511510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89" y="4572612"/>
                <a:ext cx="13903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8B318D-FC28-D191-D583-8C0750D76CF6}"/>
              </a:ext>
            </a:extLst>
          </p:cNvPr>
          <p:cNvSpPr txBox="1"/>
          <p:nvPr/>
        </p:nvSpPr>
        <p:spPr>
          <a:xfrm>
            <a:off x="4239491" y="4582778"/>
            <a:ext cx="482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GRE and Undergrad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89F5F-21CF-43EF-CF87-323A7CE36FBC}"/>
                  </a:ext>
                </a:extLst>
              </p:cNvPr>
              <p:cNvSpPr txBox="1"/>
              <p:nvPr/>
            </p:nvSpPr>
            <p:spPr>
              <a:xfrm>
                <a:off x="2849190" y="4203280"/>
                <a:ext cx="139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=.784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89F5F-21CF-43EF-CF87-323A7CE3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90" y="4203280"/>
                <a:ext cx="13903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B8B5DD-AE32-BD1D-8042-6BB4E0E4E142}"/>
              </a:ext>
            </a:extLst>
          </p:cNvPr>
          <p:cNvSpPr txBox="1"/>
          <p:nvPr/>
        </p:nvSpPr>
        <p:spPr>
          <a:xfrm>
            <a:off x="4229790" y="4203280"/>
            <a:ext cx="466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GRE and Graduate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BA02F6-EA4D-76EE-E5F0-D730A1B30AE7}"/>
                  </a:ext>
                </a:extLst>
              </p:cNvPr>
              <p:cNvSpPr txBox="1"/>
              <p:nvPr/>
            </p:nvSpPr>
            <p:spPr>
              <a:xfrm>
                <a:off x="2781300" y="4952110"/>
                <a:ext cx="139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=.301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BA02F6-EA4D-76EE-E5F0-D730A1B3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4952110"/>
                <a:ext cx="13903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C1B4FE-8B7F-9E14-6DC1-D7D7FB1D950B}"/>
              </a:ext>
            </a:extLst>
          </p:cNvPr>
          <p:cNvSpPr txBox="1"/>
          <p:nvPr/>
        </p:nvSpPr>
        <p:spPr>
          <a:xfrm>
            <a:off x="4239491" y="4952110"/>
            <a:ext cx="590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partial correlation between GRE and Undergraduate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E7137E-8CFA-FD33-5603-4FDED82C8D3F}"/>
                  </a:ext>
                </a:extLst>
              </p:cNvPr>
              <p:cNvSpPr txBox="1"/>
              <p:nvPr/>
            </p:nvSpPr>
            <p:spPr>
              <a:xfrm>
                <a:off x="2939892" y="5385094"/>
                <a:ext cx="6097384" cy="686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[.784−(.75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)(.301)].33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)16.33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E7137E-8CFA-FD33-5603-4FDED82C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92" y="5385094"/>
                <a:ext cx="6097384" cy="686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09EA7DC4-5323-88CA-9D10-F014EF0112DF}"/>
              </a:ext>
            </a:extLst>
          </p:cNvPr>
          <p:cNvSpPr/>
          <p:nvPr/>
        </p:nvSpPr>
        <p:spPr>
          <a:xfrm>
            <a:off x="2044931" y="906087"/>
            <a:ext cx="573578" cy="1704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79394-BB93-CA05-A034-F605F0C7C971}"/>
              </a:ext>
            </a:extLst>
          </p:cNvPr>
          <p:cNvSpPr txBox="1"/>
          <p:nvPr/>
        </p:nvSpPr>
        <p:spPr>
          <a:xfrm>
            <a:off x="182880" y="1157976"/>
            <a:ext cx="186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order (the Pearson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already know)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AFEFA1-7C21-58AF-3507-1EF19A3E7A2D}"/>
              </a:ext>
            </a:extLst>
          </p:cNvPr>
          <p:cNvSpPr/>
          <p:nvPr/>
        </p:nvSpPr>
        <p:spPr>
          <a:xfrm>
            <a:off x="2044931" y="2795588"/>
            <a:ext cx="573578" cy="10116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679BF-ECE9-8C08-1FED-3DBA82183816}"/>
              </a:ext>
            </a:extLst>
          </p:cNvPr>
          <p:cNvSpPr txBox="1"/>
          <p:nvPr/>
        </p:nvSpPr>
        <p:spPr>
          <a:xfrm>
            <a:off x="182879" y="2563524"/>
            <a:ext cx="1862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Partial correlation (the correlation after one variable has been partialed out)</a:t>
            </a:r>
          </a:p>
        </p:txBody>
      </p:sp>
    </p:spTree>
    <p:extLst>
      <p:ext uri="{BB962C8B-B14F-4D97-AF65-F5344CB8AC3E}">
        <p14:creationId xmlns:p14="http://schemas.microsoft.com/office/powerpoint/2010/main" val="260624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Partial 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2592388" y="2355850"/>
                <a:ext cx="6872287" cy="8588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[.7845−(.7516)(.3011)].3317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(1−.301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)16.3346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=.0125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2388" y="2355850"/>
                <a:ext cx="6872287" cy="858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341376" y="3536950"/>
                <a:ext cx="6807200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[.7516−(.7845)(.3011)].3317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(1−.301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).4011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=.4687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1376" y="3536950"/>
                <a:ext cx="6807200" cy="850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92925" y="304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/>
              <p:cNvSpPr txBox="1"/>
              <p:nvPr/>
            </p:nvSpPr>
            <p:spPr bwMode="auto">
              <a:xfrm>
                <a:off x="2142331" y="4935471"/>
                <a:ext cx="7907337" cy="44926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=3.5000−(.0125)(112.7273)−(.4687)(3.1091)=.6337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2331" y="4935471"/>
                <a:ext cx="7907337" cy="44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2039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Multiple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Y</a:t>
                </a:r>
                <a:r>
                  <a:rPr lang="en-US" i="1" baseline="-25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:r>
                  <a:rPr lang="en-US" i="1" dirty="0"/>
                  <a:t>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/>
                  <a:t>= .6337 +</a:t>
                </a:r>
                <a:r>
                  <a:rPr lang="en-US" i="1" dirty="0"/>
                  <a:t> </a:t>
                </a:r>
                <a:r>
                  <a:rPr lang="en-US" dirty="0"/>
                  <a:t>.0125 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 + .4687 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 +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endParaRPr lang="en-US" i="1" baseline="-25000" dirty="0"/>
              </a:p>
              <a:p>
                <a:r>
                  <a:rPr lang="en-US" dirty="0"/>
                  <a:t>If your score on the GRETOT was 130 and your UGPA was 3.5, then your predicted score on the GGPA would be computed as: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</m:e>
                    </m:acc>
                  </m:oMath>
                </a14:m>
                <a:r>
                  <a:rPr lang="en-US" dirty="0"/>
                  <a:t> = .0125 (130) + .4687 (3.5000) + .6337 = 3.8992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126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</a:t>
            </a:r>
            <a:r>
              <a:rPr lang="en-US" i="1" dirty="0"/>
              <a:t>F </a:t>
            </a:r>
            <a:r>
              <a:rPr lang="en-US" dirty="0"/>
              <a:t>Test Statistic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507" y="2133600"/>
            <a:ext cx="10289557" cy="4002203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null: all slopes equal 0</a:t>
            </a:r>
          </a:p>
          <a:p>
            <a:pPr>
              <a:lnSpc>
                <a:spcPct val="120000"/>
              </a:lnSpc>
            </a:pPr>
            <a:r>
              <a:rPr lang="en-US" dirty="0"/>
              <a:t>The critical value, at the .05 level of significance, is </a:t>
            </a:r>
            <a:r>
              <a:rPr lang="en-US" baseline="-25000" dirty="0"/>
              <a:t>.05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baseline="-25000" dirty="0"/>
              <a:t>2,8</a:t>
            </a:r>
            <a:r>
              <a:rPr lang="en-US" dirty="0"/>
              <a:t> = 4.46</a:t>
            </a:r>
          </a:p>
          <a:p>
            <a:pPr>
              <a:lnSpc>
                <a:spcPct val="120000"/>
              </a:lnSpc>
            </a:pPr>
            <a:r>
              <a:rPr lang="en-US" dirty="0"/>
              <a:t>Test statistic exceeds the critical value, so we reject </a:t>
            </a:r>
            <a:r>
              <a:rPr lang="en-US" i="1" dirty="0"/>
              <a:t>H</a:t>
            </a:r>
            <a:r>
              <a:rPr lang="en-US" baseline="-25000" dirty="0"/>
              <a:t>0 </a:t>
            </a:r>
            <a:r>
              <a:rPr lang="en-US" dirty="0"/>
              <a:t>and conclude that all of the partial slopes are not equal to zero at the .05 level of significance </a:t>
            </a:r>
          </a:p>
          <a:p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90255" y="26808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0"/>
              <p:cNvSpPr txBox="1"/>
              <p:nvPr/>
            </p:nvSpPr>
            <p:spPr bwMode="auto">
              <a:xfrm>
                <a:off x="3336320" y="1749425"/>
                <a:ext cx="4065587" cy="76835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𝐹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𝑟𝑒𝑔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𝑟𝑒𝑔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𝑟𝑒𝑠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𝑟𝑒𝑠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0.9998/2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.1002/8</m:t>
                          </m:r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=39.9122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6320" y="1749425"/>
                <a:ext cx="4065587" cy="768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0678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697-85ED-5B32-8439-B4DD2C52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exercise: predicting child aggression with PTS symptoms and child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E818-D319-0E9B-4906-28CD72D9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6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C5573-C5A9-5E9D-B4A6-9FE22DDE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Other hypotheses to 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9B26-B9FF-7B06-9B0F-8386D5BE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Older children with higher levels of violence exposure have more PTS symptoms compared to younger children</a:t>
            </a:r>
          </a:p>
          <a:p>
            <a:r>
              <a:rPr lang="en-US" sz="2200"/>
              <a:t>Children who are sexually abused with higher levels of violence exposure have more PTS symptoms compared children who have experienced other forms of abuse</a:t>
            </a:r>
          </a:p>
          <a:p>
            <a:r>
              <a:rPr lang="en-US" sz="2200"/>
              <a:t>How might depressive symptoms be related to PTS symptoms?</a:t>
            </a:r>
          </a:p>
          <a:p>
            <a:pPr lvl="1"/>
            <a:r>
              <a:rPr lang="en-US" sz="2200"/>
              <a:t>More depressive symptoms </a:t>
            </a:r>
            <a:r>
              <a:rPr lang="en-US" sz="2200">
                <a:sym typeface="Wingdings" panose="05000000000000000000" pitchFamily="2" charset="2"/>
              </a:rPr>
              <a:t> more PTS symptoms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Children who have more depressive symptoms and higher levels of violence exposure have more PTS symptoms compared to children with less depressive symptoms </a:t>
            </a:r>
          </a:p>
          <a:p>
            <a:pPr lvl="1"/>
            <a:r>
              <a:rPr lang="en-US" sz="2200">
                <a:sym typeface="Wingdings" panose="05000000000000000000" pitchFamily="2" charset="2"/>
              </a:rPr>
              <a:t>Note: this is the same hypothesis as: Children who have higher levels of violence exposure and more depressive symptoms have more PTS symptoms compared to children with less violence exposure 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0555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76B835-954D-B6C7-5CC0-334BB52A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15" y="362585"/>
            <a:ext cx="4333875" cy="391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66B28-B773-D4FE-D25D-F6C3AFDE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55" y="117243"/>
            <a:ext cx="5306213" cy="3207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7F1595-8F89-E0F3-7BE0-2F4E8A582136}"/>
                  </a:ext>
                </a:extLst>
              </p:cNvPr>
              <p:cNvSpPr txBox="1"/>
              <p:nvPr/>
            </p:nvSpPr>
            <p:spPr>
              <a:xfrm>
                <a:off x="5569614" y="3325090"/>
                <a:ext cx="3303008" cy="686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7F1595-8F89-E0F3-7BE0-2F4E8A582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614" y="3325090"/>
                <a:ext cx="3303008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3D607-D607-CA0F-21C3-A7DC365833A0}"/>
              </a:ext>
            </a:extLst>
          </p:cNvPr>
          <p:cNvSpPr txBox="1"/>
          <p:nvPr/>
        </p:nvSpPr>
        <p:spPr>
          <a:xfrm>
            <a:off x="5883604" y="4164677"/>
            <a:ext cx="2675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GPA in graduate school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= GRE 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= Undergraduate GPA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AF81D-FAE5-43AE-52E3-F9F0877CB816}"/>
              </a:ext>
            </a:extLst>
          </p:cNvPr>
          <p:cNvCxnSpPr>
            <a:cxnSpLocks/>
          </p:cNvCxnSpPr>
          <p:nvPr/>
        </p:nvCxnSpPr>
        <p:spPr>
          <a:xfrm flipV="1">
            <a:off x="8146473" y="1953491"/>
            <a:ext cx="889462" cy="285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5BB664-2022-C37A-187C-24855371DF14}"/>
                  </a:ext>
                </a:extLst>
              </p:cNvPr>
              <p:cNvSpPr txBox="1"/>
              <p:nvPr/>
            </p:nvSpPr>
            <p:spPr>
              <a:xfrm>
                <a:off x="5604854" y="5408163"/>
                <a:ext cx="5708767" cy="696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.3312</m:t>
                          </m:r>
                        </m:num>
                        <m:den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.4011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5BB664-2022-C37A-187C-24855371D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854" y="5408163"/>
                <a:ext cx="5708767" cy="696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9EEF7B-421A-68BF-F2ED-D975AA882B9E}"/>
              </a:ext>
            </a:extLst>
          </p:cNvPr>
          <p:cNvCxnSpPr>
            <a:cxnSpLocks/>
          </p:cNvCxnSpPr>
          <p:nvPr/>
        </p:nvCxnSpPr>
        <p:spPr>
          <a:xfrm flipV="1">
            <a:off x="8454044" y="1953491"/>
            <a:ext cx="1720734" cy="241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3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37101-4195-4716-C855-719A5584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73702"/>
            <a:ext cx="6629400" cy="38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44631-19BC-BEFC-33D0-2324257E2C88}"/>
                  </a:ext>
                </a:extLst>
              </p:cNvPr>
              <p:cNvSpPr txBox="1"/>
              <p:nvPr/>
            </p:nvSpPr>
            <p:spPr>
              <a:xfrm>
                <a:off x="2939892" y="6061911"/>
                <a:ext cx="6312215" cy="696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[.7516−(.784)(.301)].33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).401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644631-19BC-BEFC-33D0-2324257E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92" y="6061911"/>
                <a:ext cx="6312215" cy="696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D93EA-66A0-0FB3-CBFF-106511510856}"/>
                  </a:ext>
                </a:extLst>
              </p:cNvPr>
              <p:cNvSpPr txBox="1"/>
              <p:nvPr/>
            </p:nvSpPr>
            <p:spPr>
              <a:xfrm>
                <a:off x="2839489" y="4572612"/>
                <a:ext cx="139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=.752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D93EA-66A0-0FB3-CBFF-106511510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89" y="4572612"/>
                <a:ext cx="13903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8B318D-FC28-D191-D583-8C0750D76CF6}"/>
              </a:ext>
            </a:extLst>
          </p:cNvPr>
          <p:cNvSpPr txBox="1"/>
          <p:nvPr/>
        </p:nvSpPr>
        <p:spPr>
          <a:xfrm>
            <a:off x="4239491" y="4582778"/>
            <a:ext cx="482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GRE and Undergrad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89F5F-21CF-43EF-CF87-323A7CE36FBC}"/>
                  </a:ext>
                </a:extLst>
              </p:cNvPr>
              <p:cNvSpPr txBox="1"/>
              <p:nvPr/>
            </p:nvSpPr>
            <p:spPr>
              <a:xfrm>
                <a:off x="2849190" y="4203280"/>
                <a:ext cx="139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=.784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689F5F-21CF-43EF-CF87-323A7CE3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90" y="4203280"/>
                <a:ext cx="13903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B8B5DD-AE32-BD1D-8042-6BB4E0E4E142}"/>
              </a:ext>
            </a:extLst>
          </p:cNvPr>
          <p:cNvSpPr txBox="1"/>
          <p:nvPr/>
        </p:nvSpPr>
        <p:spPr>
          <a:xfrm>
            <a:off x="4229790" y="4203280"/>
            <a:ext cx="4660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correlation between GRE and Graduate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BA02F6-EA4D-76EE-E5F0-D730A1B30AE7}"/>
                  </a:ext>
                </a:extLst>
              </p:cNvPr>
              <p:cNvSpPr txBox="1"/>
              <p:nvPr/>
            </p:nvSpPr>
            <p:spPr>
              <a:xfrm>
                <a:off x="2781300" y="4952110"/>
                <a:ext cx="13903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12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=.301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BA02F6-EA4D-76EE-E5F0-D730A1B30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4952110"/>
                <a:ext cx="13903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8C1B4FE-8B7F-9E14-6DC1-D7D7FB1D950B}"/>
              </a:ext>
            </a:extLst>
          </p:cNvPr>
          <p:cNvSpPr txBox="1"/>
          <p:nvPr/>
        </p:nvSpPr>
        <p:spPr>
          <a:xfrm>
            <a:off x="4239491" y="4952110"/>
            <a:ext cx="590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partial correlation between GRE and Undergraduate GPA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E7137E-8CFA-FD33-5603-4FDED82C8D3F}"/>
                  </a:ext>
                </a:extLst>
              </p:cNvPr>
              <p:cNvSpPr txBox="1"/>
              <p:nvPr/>
            </p:nvSpPr>
            <p:spPr>
              <a:xfrm>
                <a:off x="2939892" y="5385094"/>
                <a:ext cx="6097384" cy="686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sSubSup>
                            <m:sSub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12</m:t>
                              </m:r>
                            </m:sub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[.784−(.75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)(.301)].33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(1−.30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)16.33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E7137E-8CFA-FD33-5603-4FDED82C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92" y="5385094"/>
                <a:ext cx="6097384" cy="686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09EA7DC4-5323-88CA-9D10-F014EF0112DF}"/>
              </a:ext>
            </a:extLst>
          </p:cNvPr>
          <p:cNvSpPr/>
          <p:nvPr/>
        </p:nvSpPr>
        <p:spPr>
          <a:xfrm>
            <a:off x="2044931" y="906087"/>
            <a:ext cx="573578" cy="17041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79394-BB93-CA05-A034-F605F0C7C971}"/>
              </a:ext>
            </a:extLst>
          </p:cNvPr>
          <p:cNvSpPr txBox="1"/>
          <p:nvPr/>
        </p:nvSpPr>
        <p:spPr>
          <a:xfrm>
            <a:off x="182880" y="1157976"/>
            <a:ext cx="1862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Zero order (the Pearson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already know)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AFEFA1-7C21-58AF-3507-1EF19A3E7A2D}"/>
              </a:ext>
            </a:extLst>
          </p:cNvPr>
          <p:cNvSpPr/>
          <p:nvPr/>
        </p:nvSpPr>
        <p:spPr>
          <a:xfrm>
            <a:off x="2044931" y="2795588"/>
            <a:ext cx="573578" cy="10116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679BF-ECE9-8C08-1FED-3DBA82183816}"/>
              </a:ext>
            </a:extLst>
          </p:cNvPr>
          <p:cNvSpPr txBox="1"/>
          <p:nvPr/>
        </p:nvSpPr>
        <p:spPr>
          <a:xfrm>
            <a:off x="182879" y="2563524"/>
            <a:ext cx="1862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Partial correlation (the correlation after one variable has been partialed out)</a:t>
            </a:r>
          </a:p>
        </p:txBody>
      </p:sp>
    </p:spTree>
    <p:extLst>
      <p:ext uri="{BB962C8B-B14F-4D97-AF65-F5344CB8AC3E}">
        <p14:creationId xmlns:p14="http://schemas.microsoft.com/office/powerpoint/2010/main" val="19058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 animBg="1"/>
      <p:bldP spid="19" grpId="0"/>
      <p:bldP spid="20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5174</Words>
  <Application>Microsoft Office PowerPoint</Application>
  <PresentationFormat>Widescreen</PresentationFormat>
  <Paragraphs>663</Paragraphs>
  <Slides>76</Slides>
  <Notes>20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Aptos</vt:lpstr>
      <vt:lpstr>Aptos Display</vt:lpstr>
      <vt:lpstr>Arial</vt:lpstr>
      <vt:lpstr>Calibri</vt:lpstr>
      <vt:lpstr>Calibri Light</vt:lpstr>
      <vt:lpstr>Cambria Math</vt:lpstr>
      <vt:lpstr>Symbol</vt:lpstr>
      <vt:lpstr>Times New Roman</vt:lpstr>
      <vt:lpstr>Times New Roman</vt:lpstr>
      <vt:lpstr>Wingdings</vt:lpstr>
      <vt:lpstr>Office Theme</vt:lpstr>
      <vt:lpstr>1_Office Theme</vt:lpstr>
      <vt:lpstr>2_Office Theme</vt:lpstr>
      <vt:lpstr>3_Office Theme</vt:lpstr>
      <vt:lpstr>Equation</vt:lpstr>
      <vt:lpstr>PowerPoint Presentation</vt:lpstr>
      <vt:lpstr>Multicollinearity</vt:lpstr>
      <vt:lpstr>What to do if you find multicollinearity?</vt:lpstr>
      <vt:lpstr>How to check for multicollinearity?</vt:lpstr>
      <vt:lpstr>Scatterplots by Grouping Variable</vt:lpstr>
      <vt:lpstr>Your turn</vt:lpstr>
      <vt:lpstr>GRE-GPA Example Data</vt:lpstr>
      <vt:lpstr>PowerPoint Presentation</vt:lpstr>
      <vt:lpstr>PowerPoint Presentation</vt:lpstr>
      <vt:lpstr>Sample Partial Slope and Intercept</vt:lpstr>
      <vt:lpstr>Sample Multiple Linear Regression Model</vt:lpstr>
      <vt:lpstr>Overall F Test Statistic </vt:lpstr>
      <vt:lpstr>Re-visiting Multicollinearity (summary)</vt:lpstr>
      <vt:lpstr>Variance Inflation Factor</vt:lpstr>
      <vt:lpstr>Clues that MC is a problem</vt:lpstr>
      <vt:lpstr>What should we do if we detect multicollinearity?</vt:lpstr>
      <vt:lpstr>What to do if you find multicollinearity?</vt:lpstr>
      <vt:lpstr>Multicollinearity</vt:lpstr>
      <vt:lpstr>How to check for multicollinearity?</vt:lpstr>
      <vt:lpstr>Scatterplots by Grouping Variable</vt:lpstr>
      <vt:lpstr>Sampling Distributions &amp; Inference</vt:lpstr>
      <vt:lpstr>Four testable model assumptions</vt:lpstr>
      <vt:lpstr>Four testable model assumptions</vt:lpstr>
      <vt:lpstr>Checking the Assumptions</vt:lpstr>
      <vt:lpstr>Fitted Values vs. Residuals</vt:lpstr>
      <vt:lpstr>Checking for independence</vt:lpstr>
      <vt:lpstr>Checking for independence</vt:lpstr>
      <vt:lpstr>Normal Probability Plot</vt:lpstr>
      <vt:lpstr>Note</vt:lpstr>
      <vt:lpstr>Inferences for point estimates</vt:lpstr>
      <vt:lpstr>Hypothesis testing of coefficients</vt:lpstr>
      <vt:lpstr>Inferences for Confidence Intervals</vt:lpstr>
      <vt:lpstr>Example  -Pharmacodynamics of LSD</vt:lpstr>
      <vt:lpstr>Example  -Pharmacodynamics of LSD</vt:lpstr>
      <vt:lpstr>Correlation &amp; Regression</vt:lpstr>
      <vt:lpstr>Correlation &amp; Regression</vt:lpstr>
      <vt:lpstr>Example</vt:lpstr>
      <vt:lpstr>Example</vt:lpstr>
      <vt:lpstr>Analysis of Variance in Regression</vt:lpstr>
      <vt:lpstr>ANOVA F-test</vt:lpstr>
      <vt:lpstr>ANOVA F-test for SLR</vt:lpstr>
      <vt:lpstr>Example - Pharmacodynamics of LSD</vt:lpstr>
      <vt:lpstr>Example - Pharmacodynamics of LSD</vt:lpstr>
      <vt:lpstr>Estimation of Error Terms Variance, σ^2</vt:lpstr>
      <vt:lpstr>Fitted Values &amp; Residuals</vt:lpstr>
      <vt:lpstr>Residuals of Linear Model</vt:lpstr>
      <vt:lpstr>Regression Model</vt:lpstr>
      <vt:lpstr>Example: Compute diagnostic tests for linearity, normality and homoskedasticity of error term</vt:lpstr>
      <vt:lpstr>Example: Diagnostics</vt:lpstr>
      <vt:lpstr>Example: Let’s do this over again using JASP</vt:lpstr>
      <vt:lpstr>Your turn</vt:lpstr>
      <vt:lpstr>More diagnostics</vt:lpstr>
      <vt:lpstr>Outliers and unusual values</vt:lpstr>
      <vt:lpstr>Regression output</vt:lpstr>
      <vt:lpstr>PowerPoint Presentation</vt:lpstr>
      <vt:lpstr>PowerPoint Presentation</vt:lpstr>
      <vt:lpstr>Unusual values and influential points</vt:lpstr>
      <vt:lpstr>Identifying data points whose x values are extreme</vt:lpstr>
      <vt:lpstr>Leverage</vt:lpstr>
      <vt:lpstr>Example</vt:lpstr>
      <vt:lpstr>PowerPoint Presentation</vt:lpstr>
      <vt:lpstr>PowerPoint Presentation</vt:lpstr>
      <vt:lpstr>PowerPoint Presentation</vt:lpstr>
      <vt:lpstr>Multicollinearity</vt:lpstr>
      <vt:lpstr>What to do if you find multicollinearity?</vt:lpstr>
      <vt:lpstr>How to check for multicollinearity?</vt:lpstr>
      <vt:lpstr>Scatterplots by Grouping Variable</vt:lpstr>
      <vt:lpstr>Your turn</vt:lpstr>
      <vt:lpstr>GRE-GPA Example Data</vt:lpstr>
      <vt:lpstr>PowerPoint Presentation</vt:lpstr>
      <vt:lpstr>PowerPoint Presentation</vt:lpstr>
      <vt:lpstr>Sample Partial Slope and Intercept</vt:lpstr>
      <vt:lpstr>Sample Multiple Linear Regression Model</vt:lpstr>
      <vt:lpstr>Overall F Test Statistic </vt:lpstr>
      <vt:lpstr>In class exercise: predicting child aggression with PTS symptoms and child age</vt:lpstr>
      <vt:lpstr>Other hypotheses to test</vt:lpstr>
    </vt:vector>
  </TitlesOfParts>
  <Company>The Ohio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Barboza-Salerno, Gia</dc:creator>
  <cp:lastModifiedBy>Barboza-Salerno, Gia</cp:lastModifiedBy>
  <cp:revision>2</cp:revision>
  <dcterms:created xsi:type="dcterms:W3CDTF">2025-02-09T15:48:42Z</dcterms:created>
  <dcterms:modified xsi:type="dcterms:W3CDTF">2025-02-09T18:28:27Z</dcterms:modified>
</cp:coreProperties>
</file>