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104"/>
  </p:notesMasterIdLst>
  <p:sldIdLst>
    <p:sldId id="256" r:id="rId4"/>
    <p:sldId id="808" r:id="rId5"/>
    <p:sldId id="732" r:id="rId6"/>
    <p:sldId id="740" r:id="rId7"/>
    <p:sldId id="739" r:id="rId8"/>
    <p:sldId id="257" r:id="rId9"/>
    <p:sldId id="884" r:id="rId10"/>
    <p:sldId id="259" r:id="rId11"/>
    <p:sldId id="742" r:id="rId12"/>
    <p:sldId id="314" r:id="rId13"/>
    <p:sldId id="315" r:id="rId14"/>
    <p:sldId id="343" r:id="rId15"/>
    <p:sldId id="885" r:id="rId16"/>
    <p:sldId id="886" r:id="rId17"/>
    <p:sldId id="266" r:id="rId18"/>
    <p:sldId id="887" r:id="rId19"/>
    <p:sldId id="757" r:id="rId20"/>
    <p:sldId id="897" r:id="rId21"/>
    <p:sldId id="764" r:id="rId22"/>
    <p:sldId id="888" r:id="rId23"/>
    <p:sldId id="889" r:id="rId24"/>
    <p:sldId id="892" r:id="rId25"/>
    <p:sldId id="891" r:id="rId26"/>
    <p:sldId id="1297" r:id="rId27"/>
    <p:sldId id="890" r:id="rId28"/>
    <p:sldId id="756" r:id="rId29"/>
    <p:sldId id="261" r:id="rId30"/>
    <p:sldId id="265" r:id="rId31"/>
    <p:sldId id="893" r:id="rId32"/>
    <p:sldId id="878" r:id="rId33"/>
    <p:sldId id="264" r:id="rId34"/>
    <p:sldId id="895" r:id="rId35"/>
    <p:sldId id="896" r:id="rId36"/>
    <p:sldId id="794" r:id="rId37"/>
    <p:sldId id="772" r:id="rId38"/>
    <p:sldId id="773" r:id="rId39"/>
    <p:sldId id="774" r:id="rId40"/>
    <p:sldId id="804" r:id="rId41"/>
    <p:sldId id="267" r:id="rId42"/>
    <p:sldId id="775" r:id="rId43"/>
    <p:sldId id="776" r:id="rId44"/>
    <p:sldId id="778" r:id="rId45"/>
    <p:sldId id="807" r:id="rId46"/>
    <p:sldId id="829" r:id="rId47"/>
    <p:sldId id="822" r:id="rId48"/>
    <p:sldId id="898" r:id="rId49"/>
    <p:sldId id="817" r:id="rId50"/>
    <p:sldId id="823" r:id="rId51"/>
    <p:sldId id="824" r:id="rId52"/>
    <p:sldId id="825" r:id="rId53"/>
    <p:sldId id="826" r:id="rId54"/>
    <p:sldId id="831" r:id="rId55"/>
    <p:sldId id="828" r:id="rId56"/>
    <p:sldId id="841" r:id="rId57"/>
    <p:sldId id="827" r:id="rId58"/>
    <p:sldId id="1286" r:id="rId59"/>
    <p:sldId id="864" r:id="rId60"/>
    <p:sldId id="270" r:id="rId61"/>
    <p:sldId id="743" r:id="rId62"/>
    <p:sldId id="745" r:id="rId63"/>
    <p:sldId id="746" r:id="rId64"/>
    <p:sldId id="744" r:id="rId65"/>
    <p:sldId id="271" r:id="rId66"/>
    <p:sldId id="272" r:id="rId67"/>
    <p:sldId id="273" r:id="rId68"/>
    <p:sldId id="274" r:id="rId69"/>
    <p:sldId id="275" r:id="rId70"/>
    <p:sldId id="276" r:id="rId71"/>
    <p:sldId id="277" r:id="rId72"/>
    <p:sldId id="278" r:id="rId73"/>
    <p:sldId id="280" r:id="rId74"/>
    <p:sldId id="282" r:id="rId75"/>
    <p:sldId id="284" r:id="rId76"/>
    <p:sldId id="287" r:id="rId77"/>
    <p:sldId id="863" r:id="rId78"/>
    <p:sldId id="870" r:id="rId79"/>
    <p:sldId id="865" r:id="rId80"/>
    <p:sldId id="866" r:id="rId81"/>
    <p:sldId id="844" r:id="rId82"/>
    <p:sldId id="290" r:id="rId83"/>
    <p:sldId id="291" r:id="rId84"/>
    <p:sldId id="779" r:id="rId85"/>
    <p:sldId id="1288" r:id="rId86"/>
    <p:sldId id="1289" r:id="rId87"/>
    <p:sldId id="1290" r:id="rId88"/>
    <p:sldId id="1291" r:id="rId89"/>
    <p:sldId id="783" r:id="rId90"/>
    <p:sldId id="784" r:id="rId91"/>
    <p:sldId id="785" r:id="rId92"/>
    <p:sldId id="1292" r:id="rId93"/>
    <p:sldId id="1293" r:id="rId94"/>
    <p:sldId id="1294" r:id="rId95"/>
    <p:sldId id="792" r:id="rId96"/>
    <p:sldId id="1295" r:id="rId97"/>
    <p:sldId id="1296" r:id="rId98"/>
    <p:sldId id="809" r:id="rId99"/>
    <p:sldId id="810" r:id="rId100"/>
    <p:sldId id="811" r:id="rId101"/>
    <p:sldId id="263" r:id="rId102"/>
    <p:sldId id="77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E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522" autoAdjust="0"/>
    <p:restoredTop sz="81877" autoAdjust="0"/>
  </p:normalViewPr>
  <p:slideViewPr>
    <p:cSldViewPr snapToGrid="0">
      <p:cViewPr varScale="1">
        <p:scale>
          <a:sx n="49" d="100"/>
          <a:sy n="49" d="100"/>
        </p:scale>
        <p:origin x="60" y="414"/>
      </p:cViewPr>
      <p:guideLst/>
    </p:cSldViewPr>
  </p:slideViewPr>
  <p:notesTextViewPr>
    <p:cViewPr>
      <p:scale>
        <a:sx n="1" d="1"/>
        <a:sy n="1" d="1"/>
      </p:scale>
      <p:origin x="0" y="0"/>
    </p:cViewPr>
  </p:notesTextViewPr>
  <p:sorterViewPr>
    <p:cViewPr>
      <p:scale>
        <a:sx n="100" d="100"/>
        <a:sy n="100" d="100"/>
      </p:scale>
      <p:origin x="0" y="-124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theme" Target="theme/theme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00.5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2:00.8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2:01.2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01.7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02.2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02.6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49.6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50.9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51.8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59.6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2:00.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AE12D-26D0-444D-BBA7-78E95FB31145}"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D3A84-54A3-49ED-9B5C-2CC97FEEEB70}" type="slidenum">
              <a:rPr lang="en-US" smtClean="0"/>
              <a:t>‹#›</a:t>
            </a:fld>
            <a:endParaRPr lang="en-US"/>
          </a:p>
        </p:txBody>
      </p:sp>
    </p:spTree>
    <p:extLst>
      <p:ext uri="{BB962C8B-B14F-4D97-AF65-F5344CB8AC3E}">
        <p14:creationId xmlns:p14="http://schemas.microsoft.com/office/powerpoint/2010/main" val="223406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slope is known not estimated</a:t>
            </a:r>
          </a:p>
          <a:p>
            <a:r>
              <a:rPr lang="en-US" dirty="0"/>
              <a:t>-- there is no variability around the line, there is no probability distribution for the mean of Y</a:t>
            </a:r>
          </a:p>
          <a:p>
            <a:r>
              <a:rPr lang="en-US" dirty="0"/>
              <a:t>-- all points fall on the line with no error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627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6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92095C-E0B3-4597-BA71-7FEF5DC3BC15}" type="slidenum">
              <a:rPr lang="en-US" smtClean="0"/>
              <a:t>35</a:t>
            </a:fld>
            <a:endParaRPr lang="en-US"/>
          </a:p>
        </p:txBody>
      </p:sp>
    </p:spTree>
    <p:extLst>
      <p:ext uri="{BB962C8B-B14F-4D97-AF65-F5344CB8AC3E}">
        <p14:creationId xmlns:p14="http://schemas.microsoft.com/office/powerpoint/2010/main" val="2858514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distributions of Y are identical when the slope is 0 </a:t>
            </a:r>
            <a:r>
              <a:rPr lang="en-US" dirty="0">
                <a:sym typeface="Wingdings" panose="05000000000000000000" pitchFamily="2" charset="2"/>
              </a:rPr>
              <a:t> there is no relationship between X and Y</a:t>
            </a:r>
            <a:endParaRPr lang="en-US" dirty="0"/>
          </a:p>
        </p:txBody>
      </p:sp>
      <p:sp>
        <p:nvSpPr>
          <p:cNvPr id="4" name="Slide Number Placeholder 3"/>
          <p:cNvSpPr>
            <a:spLocks noGrp="1"/>
          </p:cNvSpPr>
          <p:nvPr>
            <p:ph type="sldNum" sz="quarter" idx="5"/>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0713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92095C-E0B3-4597-BA71-7FEF5DC3BC15}" type="slidenum">
              <a:rPr lang="en-US" smtClean="0"/>
              <a:t>40</a:t>
            </a:fld>
            <a:endParaRPr lang="en-US"/>
          </a:p>
        </p:txBody>
      </p:sp>
    </p:spTree>
    <p:extLst>
      <p:ext uri="{BB962C8B-B14F-4D97-AF65-F5344CB8AC3E}">
        <p14:creationId xmlns:p14="http://schemas.microsoft.com/office/powerpoint/2010/main" val="2992221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3EC470-3195-4084-9C7D-116AB2D6F9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169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Use the Durbin-Watson statistic to test for the presence of autocorrelation in the errors of a regression model. Autocorrelation means that the errors of adjacent observations are correlated. If the errors are correlated, then least-squares regression can underestimate the standard error of the coefficients. Underestimated standard errors can make your predictors seem to be significant when they are not.</a:t>
            </a:r>
          </a:p>
          <a:p>
            <a:endParaRPr lang="en-US" b="0" i="0" dirty="0">
              <a:solidFill>
                <a:srgbClr val="333333"/>
              </a:solidFill>
              <a:effectLst/>
              <a:latin typeface="Open Sans" panose="020B0606030504020204" pitchFamily="34" charset="0"/>
            </a:endParaRPr>
          </a:p>
          <a:p>
            <a:r>
              <a:rPr lang="en-US" b="0" i="0" dirty="0">
                <a:solidFill>
                  <a:srgbClr val="333333"/>
                </a:solidFill>
                <a:effectLst/>
                <a:latin typeface="Open Sans" panose="020B0606030504020204" pitchFamily="34" charset="0"/>
              </a:rPr>
              <a:t>Durbin Watson ranges from 0-4, a statistic around 2 is what you are looing for…</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18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math score for a 410 verbal score and a class size of 35</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4618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6000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909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963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most of the points do not fall directly on the line of statistical relationship. </a:t>
            </a:r>
          </a:p>
          <a:p>
            <a:r>
              <a:rPr lang="en-US" dirty="0"/>
              <a:t>This scattering of points around the line represents variation in test scores that is </a:t>
            </a:r>
            <a:r>
              <a:rPr lang="en-US" b="1" dirty="0"/>
              <a:t>not associated with ACEs </a:t>
            </a:r>
            <a:r>
              <a:rPr lang="en-US" dirty="0"/>
              <a:t>and that is usually considered to be of a random nature.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150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485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5D3A84-54A3-49ED-9B5C-2CC97FEEEB70}" type="slidenum">
              <a:rPr lang="en-US" smtClean="0"/>
              <a:t>9</a:t>
            </a:fld>
            <a:endParaRPr lang="en-US"/>
          </a:p>
        </p:txBody>
      </p:sp>
    </p:spTree>
    <p:extLst>
      <p:ext uri="{BB962C8B-B14F-4D97-AF65-F5344CB8AC3E}">
        <p14:creationId xmlns:p14="http://schemas.microsoft.com/office/powerpoint/2010/main" val="2962879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Independent means the outcome of any one trial has no effect on the error term for any other trial</a:t>
            </a:r>
          </a:p>
          <a:p>
            <a:r>
              <a:rPr lang="en-US" dirty="0"/>
              <a:t>The regression is simple, linear in the parameters and linear in the predictor</a:t>
            </a:r>
          </a:p>
          <a:p>
            <a:r>
              <a:rPr lang="en-US" altLang="en-US" dirty="0"/>
              <a:t>Explanatory and Response Variables are Numeric</a:t>
            </a:r>
          </a:p>
          <a:p>
            <a:r>
              <a:rPr lang="en-US" altLang="en-US" dirty="0"/>
              <a:t>Relationship between the mean of the response variable and the level of the explanatory variable assumed to be approximately linear (straight line)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432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take a sample of children because we cannot collect data on the population</a:t>
            </a:r>
          </a:p>
          <a:p>
            <a:r>
              <a:rPr lang="en-US" dirty="0"/>
              <a:t>Every time we take a sample we will get a different line, different estimates</a:t>
            </a:r>
          </a:p>
          <a:p>
            <a:r>
              <a:rPr lang="en-US" dirty="0"/>
              <a:t>Ultimately we want to learn about the population parameters and we will do so by looking at the sample estimates for the intercept and slope</a:t>
            </a:r>
          </a:p>
          <a:p>
            <a:r>
              <a:rPr lang="en-US" dirty="0"/>
              <a:t>Of course, this is where our error comes in</a:t>
            </a:r>
          </a:p>
        </p:txBody>
      </p:sp>
      <p:sp>
        <p:nvSpPr>
          <p:cNvPr id="4" name="Slide Number Placeholder 3"/>
          <p:cNvSpPr>
            <a:spLocks noGrp="1"/>
          </p:cNvSpPr>
          <p:nvPr>
            <p:ph type="sldNum" sz="quarter" idx="5"/>
          </p:nvPr>
        </p:nvSpPr>
        <p:spPr/>
        <p:txBody>
          <a:bodyPr/>
          <a:lstStyle/>
          <a:p>
            <a:fld id="{F892095C-E0B3-4597-BA71-7FEF5DC3BC15}" type="slidenum">
              <a:rPr lang="en-US" smtClean="0"/>
              <a:t>19</a:t>
            </a:fld>
            <a:endParaRPr lang="en-US"/>
          </a:p>
        </p:txBody>
      </p:sp>
    </p:spTree>
    <p:extLst>
      <p:ext uri="{BB962C8B-B14F-4D97-AF65-F5344CB8AC3E}">
        <p14:creationId xmlns:p14="http://schemas.microsoft.com/office/powerpoint/2010/main" val="99874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C0713C-B11C-4BFA-8C15-41693D75BFE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lIns="91785" tIns="45892" rIns="91785" bIns="45892" numCol="1" anchor="t" anchorCtr="0" compatLnSpc="1">
            <a:prstTxWarp prst="textNoShape">
              <a:avLst/>
            </a:prstTxWarp>
          </a:bodyPr>
          <a:lstStyle/>
          <a:p>
            <a:pPr eaLnBrk="1" hangingPunct="1">
              <a:spcBef>
                <a:spcPct val="0"/>
              </a:spcBef>
            </a:pPr>
            <a:endParaRPr lang="en-US" dirty="0"/>
          </a:p>
        </p:txBody>
      </p:sp>
      <p:sp>
        <p:nvSpPr>
          <p:cNvPr id="33796" name="灯片编号占位符 3"/>
          <p:cNvSpPr txBox="1">
            <a:spLocks noGrp="1"/>
          </p:cNvSpPr>
          <p:nvPr/>
        </p:nvSpPr>
        <p:spPr bwMode="auto">
          <a:xfrm>
            <a:off x="3978132" y="8842029"/>
            <a:ext cx="3043343" cy="465455"/>
          </a:xfrm>
          <a:prstGeom prst="rect">
            <a:avLst/>
          </a:prstGeom>
          <a:noFill/>
          <a:ln w="9525">
            <a:noFill/>
            <a:miter lim="800000"/>
            <a:headEnd/>
            <a:tailEnd/>
          </a:ln>
        </p:spPr>
        <p:txBody>
          <a:bodyPr lIns="91785" tIns="45892" rIns="91785" bIns="45892" anchor="b"/>
          <a:lstStyle/>
          <a:p>
            <a:pPr marL="0" marR="0" lvl="0" indent="0" algn="r" defTabSz="917035" rtl="0" eaLnBrk="1" fontAlgn="auto" latinLnBrk="0" hangingPunct="1">
              <a:lnSpc>
                <a:spcPct val="100000"/>
              </a:lnSpc>
              <a:spcBef>
                <a:spcPts val="0"/>
              </a:spcBef>
              <a:spcAft>
                <a:spcPts val="0"/>
              </a:spcAft>
              <a:buClrTx/>
              <a:buSzTx/>
              <a:buFontTx/>
              <a:buNone/>
              <a:tabLst/>
              <a:defRPr/>
            </a:pPr>
            <a:fld id="{B5F6CCC5-25EC-4E6A-824A-7E2726FF0236}" type="slidenum">
              <a:rPr kumimoji="0" lang="en-US" sz="1200" b="0" i="0" u="none" strike="noStrike" kern="1200" cap="none" spc="0" normalizeH="0" baseline="0" noProof="0">
                <a:ln>
                  <a:noFill/>
                </a:ln>
                <a:solidFill>
                  <a:prstClr val="black"/>
                </a:solidFill>
                <a:effectLst/>
                <a:uLnTx/>
                <a:uFillTx/>
                <a:latin typeface="Calibri" pitchFamily="34" charset="0"/>
                <a:ea typeface="+mn-ea"/>
                <a:cs typeface="Arial" charset="0"/>
              </a:rPr>
              <a:pPr marL="0" marR="0" lvl="0" indent="0" algn="r" defTabSz="917035"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itchFamily="34" charset="0"/>
              <a:ea typeface="+mn-ea"/>
              <a:cs typeface="Arial" charset="0"/>
            </a:endParaRPr>
          </a:p>
        </p:txBody>
      </p:sp>
    </p:spTree>
    <p:extLst>
      <p:ext uri="{BB962C8B-B14F-4D97-AF65-F5344CB8AC3E}">
        <p14:creationId xmlns:p14="http://schemas.microsoft.com/office/powerpoint/2010/main" val="341275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33237" rtl="0" eaLnBrk="1" fontAlgn="base" latinLnBrk="0" hangingPunct="1">
              <a:lnSpc>
                <a:spcPct val="100000"/>
              </a:lnSpc>
              <a:spcBef>
                <a:spcPct val="0"/>
              </a:spcBef>
              <a:spcAft>
                <a:spcPct val="0"/>
              </a:spcAft>
              <a:buClrTx/>
              <a:buSzTx/>
              <a:buFontTx/>
              <a:buNone/>
              <a:tabLst/>
              <a:defRPr/>
            </a:pPr>
            <a:fld id="{49C0713C-B11C-4BFA-8C15-41693D75BFE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lIns="91785" tIns="45892" rIns="91785" bIns="45892" numCol="1" anchor="t" anchorCtr="0" compatLnSpc="1">
            <a:prstTxWarp prst="textNoShape">
              <a:avLst/>
            </a:prstTxWarp>
          </a:bodyPr>
          <a:lstStyle/>
          <a:p>
            <a:pPr eaLnBrk="1" hangingPunct="1">
              <a:spcBef>
                <a:spcPct val="0"/>
              </a:spcBef>
            </a:pPr>
            <a:endParaRPr lang="en-US" dirty="0"/>
          </a:p>
        </p:txBody>
      </p:sp>
      <p:sp>
        <p:nvSpPr>
          <p:cNvPr id="33796" name="灯片编号占位符 3"/>
          <p:cNvSpPr txBox="1">
            <a:spLocks noGrp="1"/>
          </p:cNvSpPr>
          <p:nvPr/>
        </p:nvSpPr>
        <p:spPr bwMode="auto">
          <a:xfrm>
            <a:off x="3978132" y="8842029"/>
            <a:ext cx="3043343" cy="465455"/>
          </a:xfrm>
          <a:prstGeom prst="rect">
            <a:avLst/>
          </a:prstGeom>
          <a:noFill/>
          <a:ln w="9525">
            <a:noFill/>
            <a:miter lim="800000"/>
            <a:headEnd/>
            <a:tailEnd/>
          </a:ln>
        </p:spPr>
        <p:txBody>
          <a:bodyPr lIns="91785" tIns="45892" rIns="91785" bIns="45892" anchor="b"/>
          <a:lstStyle/>
          <a:p>
            <a:pPr marL="0" marR="0" lvl="0" indent="0" algn="r" defTabSz="917035" rtl="0" eaLnBrk="1" fontAlgn="auto" latinLnBrk="0" hangingPunct="1">
              <a:lnSpc>
                <a:spcPct val="100000"/>
              </a:lnSpc>
              <a:spcBef>
                <a:spcPts val="0"/>
              </a:spcBef>
              <a:spcAft>
                <a:spcPts val="0"/>
              </a:spcAft>
              <a:buClrTx/>
              <a:buSzTx/>
              <a:buFontTx/>
              <a:buNone/>
              <a:tabLst/>
              <a:defRPr/>
            </a:pPr>
            <a:fld id="{B5F6CCC5-25EC-4E6A-824A-7E2726FF0236}" type="slidenum">
              <a:rPr kumimoji="0" lang="en-US" sz="1200" b="0" i="0" u="none" strike="noStrike" kern="1200" cap="none" spc="0" normalizeH="0" baseline="0" noProof="0">
                <a:ln>
                  <a:noFill/>
                </a:ln>
                <a:solidFill>
                  <a:prstClr val="black"/>
                </a:solidFill>
                <a:effectLst/>
                <a:uLnTx/>
                <a:uFillTx/>
                <a:latin typeface="Calibri" pitchFamily="34" charset="0"/>
                <a:ea typeface="+mn-ea"/>
                <a:cs typeface="Arial" charset="0"/>
              </a:rPr>
              <a:pPr marL="0" marR="0" lvl="0" indent="0" algn="r" defTabSz="917035"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itchFamily="34" charset="0"/>
              <a:ea typeface="+mn-ea"/>
              <a:cs typeface="Arial" charset="0"/>
            </a:endParaRPr>
          </a:p>
        </p:txBody>
      </p:sp>
    </p:spTree>
    <p:extLst>
      <p:ext uri="{BB962C8B-B14F-4D97-AF65-F5344CB8AC3E}">
        <p14:creationId xmlns:p14="http://schemas.microsoft.com/office/powerpoint/2010/main" val="100435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80C25-9D7B-5170-ECA8-2F08114FD5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496C0B-430B-2121-932A-5491F81F4D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8ACA81-7A85-A59E-C33D-4737E187FF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224EA1-DCED-4425-EE57-FF9FA9AAFFB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064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59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3E0B-818E-D205-CB51-4EE8B07F5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2920E-E447-F106-6671-B5BE65D50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C7D93E-3BC1-D967-5CB1-0507ECA4A7D2}"/>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99544914-1ED0-ABCC-3F37-6C6940DA1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72E34-AB01-0EE8-4624-BC26FBE12E28}"/>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138474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402E-08AB-4BE3-BD0F-30C64C53C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FC4F9-BED1-4C9D-8974-9B7C5262A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B1D7B-0EA7-8E6E-85A7-D0C69197F766}"/>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05C92A87-5450-8EA4-3481-406A8FE89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574D6-4E79-08A5-D307-F48A0E811F5D}"/>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73484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5416F-3977-A778-9386-4EB254C245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AC633-91D8-30F1-93E3-25434E9B1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419AF-6909-03A5-7118-D78602890548}"/>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CED82464-853D-2912-91C6-61CEC30FC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3B001-7799-C66E-3696-BF4B53ACC6C8}"/>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208950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93808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367-AC30-8923-643E-4E34909D6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CD009-766E-FD05-B372-A8DBED4B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E63FB-88CE-6DF8-EA5D-9751DDBE2D33}"/>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12C3577E-7013-66D2-70FA-0FD819C0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07110-2737-3E78-9E9A-9211586904AC}"/>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69974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AD3E-402B-9043-47A1-A62B591F8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32D2F-734B-F73E-AD1B-DFDF18ECA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4D9E8-F7E6-0546-DFB6-0116B3D822C2}"/>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0DF7A4CB-87FC-9594-DA39-C6ACB86CE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FDB9-9D2E-CB1B-7F30-5E9B43B042F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53371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04C9-B123-4631-8E98-AAAF1440C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C745E-BFB1-4D9E-DADB-92EF4743E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C6E59-9F5C-053F-2CE7-1A07D072877C}"/>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FB83B669-C958-2A0D-7112-4DB474DA6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3E386-23C5-11CF-3F85-1D32B2DB3C5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81282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F852-493D-014D-B738-74554A14C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CFC13-2131-F56F-DF27-EC4A4B5AD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AF006-779A-72B2-E0D2-CFFFEB0AC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6674FC-57A6-2163-AE59-60A776F852C5}"/>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6" name="Footer Placeholder 5">
            <a:extLst>
              <a:ext uri="{FF2B5EF4-FFF2-40B4-BE49-F238E27FC236}">
                <a16:creationId xmlns:a16="http://schemas.microsoft.com/office/drawing/2014/main" id="{1CBE850D-617C-5120-2BC1-05BC6E507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334B6-5001-678A-A998-D0BC2D3DF92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758899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1F91-869A-9DEB-6FD1-AC6767C12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5559E-E9A4-B707-39E3-01E2705B7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18645-8EE4-1345-41A5-8CCE7AF7F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6973E-28A8-3E62-FC08-493D2A345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088FF-3941-D4A3-E8F9-D559CD9B6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9B4CF2-38E0-8F9E-AD6F-F2DDA595D3B1}"/>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8" name="Footer Placeholder 7">
            <a:extLst>
              <a:ext uri="{FF2B5EF4-FFF2-40B4-BE49-F238E27FC236}">
                <a16:creationId xmlns:a16="http://schemas.microsoft.com/office/drawing/2014/main" id="{95A14555-DEDD-09F7-BAFD-660C40EDA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C312C-1E49-129C-FE32-4CD99D6F086B}"/>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975740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9396-51BB-2BBD-2B2F-ED862DF9AA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B2B1D-1B33-5FBA-BF0A-21CC9C29DB9A}"/>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4" name="Footer Placeholder 3">
            <a:extLst>
              <a:ext uri="{FF2B5EF4-FFF2-40B4-BE49-F238E27FC236}">
                <a16:creationId xmlns:a16="http://schemas.microsoft.com/office/drawing/2014/main" id="{76CD90FC-71D6-E5EB-36AE-82BF606B0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A1D42B-215D-4418-2886-C1C4396DE3FE}"/>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725161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E1C7-46F4-F762-EB48-44EB0BF3959E}"/>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3" name="Footer Placeholder 2">
            <a:extLst>
              <a:ext uri="{FF2B5EF4-FFF2-40B4-BE49-F238E27FC236}">
                <a16:creationId xmlns:a16="http://schemas.microsoft.com/office/drawing/2014/main" id="{359A2228-04CF-09F5-E92E-120859DAE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34FF2-17D0-25EC-D7B9-6E65459BE596}"/>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56980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9A4B-C0EE-44F4-1B89-D83538EF9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FB4E22-F66A-17A2-DB9A-D04446EFB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E718E-C98B-BD34-AA33-269B47B9C5E9}"/>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47138E1D-BD73-F390-BB71-3878EEF7B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8FDAE-8485-8BC4-30B7-89604CF26150}"/>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2144735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B82-714E-2E66-20A7-D34A1F291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B85E5-6AD4-6F42-642B-0F41AB34D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EED12-6AEA-3180-2D0D-07FCB9F5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4011E-210E-331F-EA13-890E2F72F8D9}"/>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6" name="Footer Placeholder 5">
            <a:extLst>
              <a:ext uri="{FF2B5EF4-FFF2-40B4-BE49-F238E27FC236}">
                <a16:creationId xmlns:a16="http://schemas.microsoft.com/office/drawing/2014/main" id="{110A5923-ECE8-5108-0C85-9A1C6A7E6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5014E-6A59-E9AF-FDC8-4251F5D65BB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492685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4526-549C-0712-7B12-944922176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0A4B2-8D1B-8A80-D613-5498159F8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419D6-BB69-6ACA-2445-FB6651D49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9A5A3-98B7-609C-1C96-06425F931963}"/>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6" name="Footer Placeholder 5">
            <a:extLst>
              <a:ext uri="{FF2B5EF4-FFF2-40B4-BE49-F238E27FC236}">
                <a16:creationId xmlns:a16="http://schemas.microsoft.com/office/drawing/2014/main" id="{F3A45D33-F972-B36A-FF47-F2F9EF00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1D54C-F49A-AA3F-8317-71E405BA0304}"/>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564379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B342-A99A-80F7-6C9F-0A41B660E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3D2747-8B7D-6EE3-73EF-F777E3FCF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A2B7A-912A-BB22-B0B1-DBC325BB760C}"/>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321897C4-4A8D-A870-FC61-A89EA87CB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AEEF-5E04-E818-F53D-FE7D67D5F0F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106616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9F7A7-7C14-4909-7B55-F2259714E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8069A-2E55-1D4F-5D10-F58FE599A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692EB-443A-4A88-ACB5-2069E7AFF647}"/>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74626EE5-DC82-69FB-5272-59BB00AA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3137D-105C-E9C9-4A00-4AF7DF3C051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598874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64714F1-95EB-1F40-9805-DFCE867847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2/2/2025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Lecture 9 - Simple Linear Regression</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4C357E0-7941-49F0-B6EC-21213A8B8148}"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215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E931B9-691F-FF49-8EF3-B687E94B8A0E}"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23714734-47E8-DD41-ACED-824DEB7B3FD4}"/>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115528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8192"/>
            <a:ext cx="10515600" cy="132556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E7E6C-F68A-794A-B125-A29E11B90236}"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AAB0FC02-3086-E746-B1AB-24084911A220}"/>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2375482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9A0D1-DD00-8045-8CAB-105DB30771DC}"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A0AED61D-4E5B-E340-B453-21EBC27EAD17}"/>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295650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FBDA4E-A86E-5C4C-A91B-2639F67C3430}" type="datetime1">
              <a:rPr lang="en-US" smtClean="0"/>
              <a:t>2/2/2025</a:t>
            </a:fld>
            <a:endParaRPr lang="en-US" dirty="0"/>
          </a:p>
        </p:txBody>
      </p:sp>
      <p:sp>
        <p:nvSpPr>
          <p:cNvPr id="6" name="Footer Placeholder 5"/>
          <p:cNvSpPr>
            <a:spLocks noGrp="1"/>
          </p:cNvSpPr>
          <p:nvPr>
            <p:ph type="ftr" sz="quarter" idx="11"/>
          </p:nvPr>
        </p:nvSpPr>
        <p:spPr/>
        <p:txBody>
          <a:bodyPr/>
          <a:lstStyle/>
          <a:p>
            <a:r>
              <a:rPr lang="en-US"/>
              <a:t>Lecture 9 - Simple Linear Regression</a:t>
            </a:r>
            <a:endParaRPr lang="en-US" dirty="0"/>
          </a:p>
        </p:txBody>
      </p:sp>
      <p:sp>
        <p:nvSpPr>
          <p:cNvPr id="7" name="Slide Number Placeholder 6"/>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10201659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8440A-EFED-1440-9E87-6484AB1EAA68}" type="datetime1">
              <a:rPr lang="en-US" smtClean="0"/>
              <a:t>2/2/2025</a:t>
            </a:fld>
            <a:endParaRPr lang="en-US" dirty="0"/>
          </a:p>
        </p:txBody>
      </p:sp>
      <p:sp>
        <p:nvSpPr>
          <p:cNvPr id="8" name="Footer Placeholder 7"/>
          <p:cNvSpPr>
            <a:spLocks noGrp="1"/>
          </p:cNvSpPr>
          <p:nvPr>
            <p:ph type="ftr" sz="quarter" idx="11"/>
          </p:nvPr>
        </p:nvSpPr>
        <p:spPr/>
        <p:txBody>
          <a:bodyPr/>
          <a:lstStyle/>
          <a:p>
            <a:r>
              <a:rPr lang="en-US"/>
              <a:t>Lecture 9 - Simple Linear Regression</a:t>
            </a:r>
            <a:endParaRPr lang="en-US" dirty="0"/>
          </a:p>
        </p:txBody>
      </p:sp>
      <p:sp>
        <p:nvSpPr>
          <p:cNvPr id="9" name="Slide Number Placeholder 8"/>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128668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2018-E5D5-99C2-DA22-E67C62EA9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FA0838-2693-6C70-1B6C-D51F76AA62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1017F-B0E3-AF50-8A3D-71D240FB8D32}"/>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3933BB7F-2423-99B5-6002-28E97778F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456D5-F4D1-9222-BD8D-9537CF6FE24C}"/>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30415761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625959-59CE-E245-B03F-1A1EA4F7E585}" type="datetime1">
              <a:rPr lang="en-US" smtClean="0"/>
              <a:t>2/2/2025</a:t>
            </a:fld>
            <a:endParaRPr lang="en-US" dirty="0"/>
          </a:p>
        </p:txBody>
      </p:sp>
      <p:sp>
        <p:nvSpPr>
          <p:cNvPr id="4" name="Footer Placeholder 3"/>
          <p:cNvSpPr>
            <a:spLocks noGrp="1"/>
          </p:cNvSpPr>
          <p:nvPr>
            <p:ph type="ftr" sz="quarter" idx="11"/>
          </p:nvPr>
        </p:nvSpPr>
        <p:spPr/>
        <p:txBody>
          <a:bodyPr/>
          <a:lstStyle/>
          <a:p>
            <a:r>
              <a:rPr lang="en-US"/>
              <a:t>Lecture 9 - Simple Linear Regression</a:t>
            </a:r>
            <a:endParaRPr lang="en-US" dirty="0"/>
          </a:p>
        </p:txBody>
      </p:sp>
      <p:sp>
        <p:nvSpPr>
          <p:cNvPr id="5" name="Slide Number Placeholder 4"/>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2794111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44314-65CA-2C4C-B82F-87EB2A3CD062}" type="datetime1">
              <a:rPr lang="en-US" smtClean="0"/>
              <a:t>2/2/2025</a:t>
            </a:fld>
            <a:endParaRPr lang="en-US" dirty="0"/>
          </a:p>
        </p:txBody>
      </p:sp>
      <p:sp>
        <p:nvSpPr>
          <p:cNvPr id="3" name="Footer Placeholder 2"/>
          <p:cNvSpPr>
            <a:spLocks noGrp="1"/>
          </p:cNvSpPr>
          <p:nvPr>
            <p:ph type="ftr" sz="quarter" idx="11"/>
          </p:nvPr>
        </p:nvSpPr>
        <p:spPr/>
        <p:txBody>
          <a:bodyPr/>
          <a:lstStyle/>
          <a:p>
            <a:r>
              <a:rPr lang="en-US"/>
              <a:t>Lecture 9 - Simple Linear Regression</a:t>
            </a:r>
            <a:endParaRPr lang="en-US" dirty="0"/>
          </a:p>
        </p:txBody>
      </p:sp>
      <p:sp>
        <p:nvSpPr>
          <p:cNvPr id="4" name="Slide Number Placeholder 3"/>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470610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D3B58E-1DD5-934B-8B67-B289212F9EF9}" type="datetime1">
              <a:rPr lang="en-US" smtClean="0"/>
              <a:t>2/2/2025</a:t>
            </a:fld>
            <a:endParaRPr lang="en-US" dirty="0"/>
          </a:p>
        </p:txBody>
      </p:sp>
      <p:sp>
        <p:nvSpPr>
          <p:cNvPr id="6" name="Footer Placeholder 5"/>
          <p:cNvSpPr>
            <a:spLocks noGrp="1"/>
          </p:cNvSpPr>
          <p:nvPr>
            <p:ph type="ftr" sz="quarter" idx="11"/>
          </p:nvPr>
        </p:nvSpPr>
        <p:spPr/>
        <p:txBody>
          <a:bodyPr/>
          <a:lstStyle/>
          <a:p>
            <a:r>
              <a:rPr lang="en-US"/>
              <a:t>Lecture 9 - Simple Linear Regression</a:t>
            </a:r>
            <a:endParaRPr lang="en-US" dirty="0"/>
          </a:p>
        </p:txBody>
      </p:sp>
      <p:sp>
        <p:nvSpPr>
          <p:cNvPr id="7" name="Slide Number Placeholder 6"/>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10199642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342F48-8500-424F-9E8B-F9E4305981E2}" type="datetime1">
              <a:rPr lang="en-US" smtClean="0"/>
              <a:t>2/2/2025</a:t>
            </a:fld>
            <a:endParaRPr lang="en-US" dirty="0"/>
          </a:p>
        </p:txBody>
      </p:sp>
      <p:sp>
        <p:nvSpPr>
          <p:cNvPr id="6" name="Footer Placeholder 5"/>
          <p:cNvSpPr>
            <a:spLocks noGrp="1"/>
          </p:cNvSpPr>
          <p:nvPr>
            <p:ph type="ftr" sz="quarter" idx="11"/>
          </p:nvPr>
        </p:nvSpPr>
        <p:spPr/>
        <p:txBody>
          <a:bodyPr/>
          <a:lstStyle/>
          <a:p>
            <a:r>
              <a:rPr lang="en-US"/>
              <a:t>Lecture 9 - Simple Linear Regression</a:t>
            </a:r>
            <a:endParaRPr lang="en-US" dirty="0"/>
          </a:p>
        </p:txBody>
      </p:sp>
      <p:sp>
        <p:nvSpPr>
          <p:cNvPr id="7" name="Slide Number Placeholder 6"/>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87894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5E23F-E577-B044-8AD0-27597BE6A209}"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2294047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6BF481-829F-014F-8725-0255AAEC2AEC}"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3642164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pPr>
              <a:defRPr/>
            </a:pPr>
            <a:fld id="{A64714F1-95EB-1F40-9805-DFCE867847BA}" type="datetime1">
              <a:rPr lang="en-US" smtClean="0"/>
              <a:t>2/2/2025</a:t>
            </a:fld>
            <a:endParaRPr lang="en-US" dirty="0"/>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a:defRPr/>
            </a:pPr>
            <a:r>
              <a:rPr lang="en-US"/>
              <a:t>Lecture 9 - Simple Linear Regression</a:t>
            </a:r>
            <a:endParaRPr lang="en-US" dirty="0"/>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a:defRPr/>
            </a:pPr>
            <a:fld id="{64C357E0-7941-49F0-B6EC-21213A8B8148}" type="slidenum">
              <a:rPr lang="en-US"/>
              <a:pPr>
                <a:defRPr/>
              </a:pPr>
              <a:t>‹#›</a:t>
            </a:fld>
            <a:endParaRPr lang="en-US" dirty="0"/>
          </a:p>
        </p:txBody>
      </p:sp>
    </p:spTree>
    <p:extLst>
      <p:ext uri="{BB962C8B-B14F-4D97-AF65-F5344CB8AC3E}">
        <p14:creationId xmlns:p14="http://schemas.microsoft.com/office/powerpoint/2010/main" val="77114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A184-BF22-B2B0-48AF-B1F4DE1192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C7D85-D8D8-21FF-ED43-4B31534BD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691929-2CDB-7288-F076-623B08E18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C76F9-660A-91FE-4ED0-EAAD0CCE3977}"/>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6" name="Footer Placeholder 5">
            <a:extLst>
              <a:ext uri="{FF2B5EF4-FFF2-40B4-BE49-F238E27FC236}">
                <a16:creationId xmlns:a16="http://schemas.microsoft.com/office/drawing/2014/main" id="{78CFC925-669D-B717-E084-94116D558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B720A-CCD0-805A-D0F0-04A5363A2021}"/>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423465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7B0-1410-A57F-BEB8-24EB3C62E9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001DFB-F33A-9FD3-8D7E-D9959799E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7CAFE-756A-DA1C-5BF8-4C2482DBF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50268-19CD-C1BF-8C40-276BD8AC3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23D70-3BEA-B30F-1015-5166B7FC9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A1D8F-775E-EEF6-48AA-D8823753F746}"/>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8" name="Footer Placeholder 7">
            <a:extLst>
              <a:ext uri="{FF2B5EF4-FFF2-40B4-BE49-F238E27FC236}">
                <a16:creationId xmlns:a16="http://schemas.microsoft.com/office/drawing/2014/main" id="{D70F0BE6-6962-9C58-902E-B8E6E70CA2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26CAC-122C-D1A5-840A-7F9F23327431}"/>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193349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517-9A51-E866-A621-8ADFC86F78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14CC2B-69F2-FC44-CAD6-8D7A00780F87}"/>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4" name="Footer Placeholder 3">
            <a:extLst>
              <a:ext uri="{FF2B5EF4-FFF2-40B4-BE49-F238E27FC236}">
                <a16:creationId xmlns:a16="http://schemas.microsoft.com/office/drawing/2014/main" id="{29D9066D-4643-83EA-69EC-777BB74918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B9343F-0A35-8F7D-B1AA-2C076F521F8C}"/>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113987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911AF-D78B-64B0-9AD7-A96F0399DDF5}"/>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3" name="Footer Placeholder 2">
            <a:extLst>
              <a:ext uri="{FF2B5EF4-FFF2-40B4-BE49-F238E27FC236}">
                <a16:creationId xmlns:a16="http://schemas.microsoft.com/office/drawing/2014/main" id="{CB414DDC-D87E-17E0-0D5F-BE860FF9D5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B3E6A-105C-6955-72A2-2CEA26369FF0}"/>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285894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EA98-286B-1830-5D6D-BA65F5B5D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74885-1F47-ED83-73BF-AC20F8C27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1F979-6B9A-96F6-93D6-779795B8B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9FC5C-63F4-C7DC-E393-1939C80930F0}"/>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6" name="Footer Placeholder 5">
            <a:extLst>
              <a:ext uri="{FF2B5EF4-FFF2-40B4-BE49-F238E27FC236}">
                <a16:creationId xmlns:a16="http://schemas.microsoft.com/office/drawing/2014/main" id="{8716654F-587C-D888-35BB-01FE78862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90298-2EF2-5564-EEDB-6190E6FB9178}"/>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50177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7ABF-31E5-464C-C803-3C08FEFC2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93440D-A92D-7576-06E0-3D1BCC60D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07FAD-73E1-046E-6147-7E049F03F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C63DE-F452-A596-E9FB-A6BDCC709690}"/>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6" name="Footer Placeholder 5">
            <a:extLst>
              <a:ext uri="{FF2B5EF4-FFF2-40B4-BE49-F238E27FC236}">
                <a16:creationId xmlns:a16="http://schemas.microsoft.com/office/drawing/2014/main" id="{1635D95A-B3C0-5EFE-8969-17FBD9FEA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F6E0A-57E5-5275-58FC-C9FD96615AB2}"/>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289235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690708-7E1C-C91C-1E30-B6C286608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6B1F7-E788-0815-29B4-E85BD4188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E6054-C872-1706-20A4-924F5DAC1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8AC50A7B-3B2F-CFEF-335A-F4E33E783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C4F69D-C085-DA0B-4600-580666048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1CC639-2214-43CF-A479-25F9123388A9}" type="slidenum">
              <a:rPr lang="en-US" smtClean="0"/>
              <a:t>‹#›</a:t>
            </a:fld>
            <a:endParaRPr lang="en-US"/>
          </a:p>
        </p:txBody>
      </p:sp>
    </p:spTree>
    <p:extLst>
      <p:ext uri="{BB962C8B-B14F-4D97-AF65-F5344CB8AC3E}">
        <p14:creationId xmlns:p14="http://schemas.microsoft.com/office/powerpoint/2010/main" val="4216693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9F9CD-71EF-C7CF-9FFD-C67D5F8CC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AD5F6-EF19-5690-A2D1-C37383365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EA7DE-25B4-3040-A3AB-FDD005982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0A3F48F5-9191-40ED-E6E1-D00B7A41A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EE1AF-7D31-8376-B63A-F9696EBF4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9452-3E6F-4A4A-B4AE-160A1194828A}" type="slidenum">
              <a:rPr lang="en-US" smtClean="0"/>
              <a:t>‹#›</a:t>
            </a:fld>
            <a:endParaRPr lang="en-US"/>
          </a:p>
        </p:txBody>
      </p:sp>
    </p:spTree>
    <p:extLst>
      <p:ext uri="{BB962C8B-B14F-4D97-AF65-F5344CB8AC3E}">
        <p14:creationId xmlns:p14="http://schemas.microsoft.com/office/powerpoint/2010/main" val="17485619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BE8F1-25A8-1B4B-BE82-7C70A88FE4C4}" type="datetime1">
              <a:rPr lang="en-US" smtClean="0"/>
              <a:t>2/2/2025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9 - Simple Linear Regression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2B675-3BAF-420B-B2FC-1C2A1E07683B}" type="slidenum">
              <a:rPr lang="en-US" smtClean="0"/>
              <a:t>‹#›</a:t>
            </a:fld>
            <a:endParaRPr lang="en-US" dirty="0"/>
          </a:p>
        </p:txBody>
      </p:sp>
    </p:spTree>
    <p:extLst>
      <p:ext uri="{BB962C8B-B14F-4D97-AF65-F5344CB8AC3E}">
        <p14:creationId xmlns:p14="http://schemas.microsoft.com/office/powerpoint/2010/main" val="26909525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1.wmf"/><Relationship Id="rId7" Type="http://schemas.openxmlformats.org/officeDocument/2006/relationships/image" Target="../media/image81.png"/><Relationship Id="rId2" Type="http://schemas.openxmlformats.org/officeDocument/2006/relationships/oleObject" Target="../embeddings/oleObject2.bin"/><Relationship Id="rId1" Type="http://schemas.openxmlformats.org/officeDocument/2006/relationships/slideLayout" Target="../slideLayouts/slideLayout14.xml"/><Relationship Id="rId6" Type="http://schemas.openxmlformats.org/officeDocument/2006/relationships/customXml" Target="../ink/ink1.xml"/><Relationship Id="rId11" Type="http://schemas.openxmlformats.org/officeDocument/2006/relationships/customXml" Target="../ink/ink4.xml"/><Relationship Id="rId5" Type="http://schemas.openxmlformats.org/officeDocument/2006/relationships/image" Target="../media/image12.wmf"/><Relationship Id="rId10" Type="http://schemas.openxmlformats.org/officeDocument/2006/relationships/image" Target="../media/image310.png"/><Relationship Id="rId4" Type="http://schemas.openxmlformats.org/officeDocument/2006/relationships/oleObject" Target="../embeddings/oleObject3.bin"/><Relationship Id="rId9"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20.png"/><Relationship Id="rId4" Type="http://schemas.openxmlformats.org/officeDocument/2006/relationships/image" Target="../media/image2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1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xml"/><Relationship Id="rId1" Type="http://schemas.openxmlformats.org/officeDocument/2006/relationships/slideLayout" Target="../slideLayouts/slideLayout31.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10.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10.png"/><Relationship Id="rId5" Type="http://schemas.openxmlformats.org/officeDocument/2006/relationships/image" Target="../media/image105.png"/><Relationship Id="rId4" Type="http://schemas.openxmlformats.org/officeDocument/2006/relationships/image" Target="../media/image94.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15.png"/><Relationship Id="rId1" Type="http://schemas.openxmlformats.org/officeDocument/2006/relationships/slideLayout" Target="../slideLayouts/slideLayout14.xml"/><Relationship Id="rId4" Type="http://schemas.openxmlformats.org/officeDocument/2006/relationships/image" Target="../media/image1310.png"/></Relationships>
</file>

<file path=ppt/slides/_rels/slide2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4.xml"/><Relationship Id="rId4" Type="http://schemas.openxmlformats.org/officeDocument/2006/relationships/image" Target="../media/image88.png"/></Relationships>
</file>

<file path=ppt/slides/_rels/slide2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12.png"/><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9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46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70.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3" Type="http://schemas.openxmlformats.org/officeDocument/2006/relationships/image" Target="../media/image109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1100.png"/></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20.png"/><Relationship Id="rId4" Type="http://schemas.openxmlformats.org/officeDocument/2006/relationships/image" Target="../media/image1110.png"/></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811.png"/><Relationship Id="rId7" Type="http://schemas.openxmlformats.org/officeDocument/2006/relationships/customXml" Target="../ink/ink9.xml"/><Relationship Id="rId2" Type="http://schemas.openxmlformats.org/officeDocument/2006/relationships/customXml" Target="../ink/ink5.xml"/><Relationship Id="rId1" Type="http://schemas.openxmlformats.org/officeDocument/2006/relationships/slideLayout" Target="../slideLayouts/slideLayout4.xml"/><Relationship Id="rId6" Type="http://schemas.openxmlformats.org/officeDocument/2006/relationships/customXml" Target="../ink/ink8.xml"/><Relationship Id="rId5" Type="http://schemas.openxmlformats.org/officeDocument/2006/relationships/customXml" Target="../ink/ink7.xml"/><Relationship Id="rId4" Type="http://schemas.openxmlformats.org/officeDocument/2006/relationships/customXml" Target="../ink/ink6.xml"/><Relationship Id="rId9" Type="http://schemas.openxmlformats.org/officeDocument/2006/relationships/customXml" Target="../ink/ink1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600.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1350.png"/><Relationship Id="rId4" Type="http://schemas.openxmlformats.org/officeDocument/2006/relationships/image" Target="../media/image1340.png"/></Relationships>
</file>

<file path=ppt/slides/_rels/slide78.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261.png"/><Relationship Id="rId7" Type="http://schemas.openxmlformats.org/officeDocument/2006/relationships/image" Target="../media/image68.png"/><Relationship Id="rId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70.png"/></Relationships>
</file>

<file path=ppt/slides/_rels/slide79.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image" Target="../media/image1420.png"/><Relationship Id="rId1" Type="http://schemas.openxmlformats.org/officeDocument/2006/relationships/slideLayout" Target="../slideLayouts/slideLayout2.xml"/><Relationship Id="rId4" Type="http://schemas.openxmlformats.org/officeDocument/2006/relationships/image" Target="../media/image1440.png"/></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8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321.png"/><Relationship Id="rId4" Type="http://schemas.openxmlformats.org/officeDocument/2006/relationships/image" Target="../media/image90.png"/></Relationships>
</file>

<file path=ppt/slides/_rels/slide9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2.png"/><Relationship Id="rId4" Type="http://schemas.openxmlformats.org/officeDocument/2006/relationships/image" Target="../media/image91.png"/></Relationships>
</file>

<file path=ppt/slides/_rels/slide9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93.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100.wmf"/><Relationship Id="rId7" Type="http://schemas.openxmlformats.org/officeDocument/2006/relationships/image" Target="../media/image102.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01.wmf"/><Relationship Id="rId4" Type="http://schemas.openxmlformats.org/officeDocument/2006/relationships/oleObject" Target="../embeddings/oleObject6.bin"/></Relationships>
</file>

<file path=ppt/slides/_rels/slide98.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960.png"/><Relationship Id="rId1" Type="http://schemas.openxmlformats.org/officeDocument/2006/relationships/slideLayout" Target="../slideLayouts/slideLayout2.xml"/><Relationship Id="rId5" Type="http://schemas.openxmlformats.org/officeDocument/2006/relationships/image" Target="../media/image730.png"/><Relationship Id="rId4" Type="http://schemas.openxmlformats.org/officeDocument/2006/relationships/image" Target="../media/image7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E2FC-558E-307E-EF79-18C5A02BE862}"/>
              </a:ext>
            </a:extLst>
          </p:cNvPr>
          <p:cNvSpPr>
            <a:spLocks noGrp="1"/>
          </p:cNvSpPr>
          <p:nvPr>
            <p:ph type="ctrTitle"/>
          </p:nvPr>
        </p:nvSpPr>
        <p:spPr/>
        <p:txBody>
          <a:bodyPr/>
          <a:lstStyle/>
          <a:p>
            <a:r>
              <a:rPr lang="en-US" dirty="0"/>
              <a:t>Week 5</a:t>
            </a:r>
          </a:p>
        </p:txBody>
      </p:sp>
      <p:sp>
        <p:nvSpPr>
          <p:cNvPr id="3" name="Subtitle 2">
            <a:extLst>
              <a:ext uri="{FF2B5EF4-FFF2-40B4-BE49-F238E27FC236}">
                <a16:creationId xmlns:a16="http://schemas.microsoft.com/office/drawing/2014/main" id="{0EB21D8F-79BC-A1A1-2159-585576B242B8}"/>
              </a:ext>
            </a:extLst>
          </p:cNvPr>
          <p:cNvSpPr>
            <a:spLocks noGrp="1"/>
          </p:cNvSpPr>
          <p:nvPr>
            <p:ph type="subTitle" idx="1"/>
          </p:nvPr>
        </p:nvSpPr>
        <p:spPr/>
        <p:txBody>
          <a:bodyPr/>
          <a:lstStyle/>
          <a:p>
            <a:r>
              <a:rPr lang="en-US" dirty="0"/>
              <a:t>Review</a:t>
            </a:r>
          </a:p>
          <a:p>
            <a:r>
              <a:rPr lang="en-US" dirty="0"/>
              <a:t>Introduction to Multiple Linear Regression</a:t>
            </a:r>
          </a:p>
          <a:p>
            <a:r>
              <a:rPr lang="en-US" dirty="0"/>
              <a:t>Hypothesis Testing and Decomposition of Effects</a:t>
            </a:r>
          </a:p>
        </p:txBody>
      </p:sp>
    </p:spTree>
    <p:extLst>
      <p:ext uri="{BB962C8B-B14F-4D97-AF65-F5344CB8AC3E}">
        <p14:creationId xmlns:p14="http://schemas.microsoft.com/office/powerpoint/2010/main" val="9509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C589ADD-B4D9-4709-B8DC-0BF19E645694}"/>
              </a:ext>
            </a:extLst>
          </p:cNvPr>
          <p:cNvSpPr>
            <a:spLocks noGrp="1" noChangeArrowheads="1"/>
          </p:cNvSpPr>
          <p:nvPr>
            <p:ph type="title"/>
          </p:nvPr>
        </p:nvSpPr>
        <p:spPr>
          <a:xfrm>
            <a:off x="161781" y="301752"/>
            <a:ext cx="10005337" cy="782638"/>
          </a:xfrm>
        </p:spPr>
        <p:txBody>
          <a:bodyPr>
            <a:normAutofit fontScale="90000"/>
          </a:bodyPr>
          <a:lstStyle/>
          <a:p>
            <a:r>
              <a:rPr lang="en-US" altLang="en-US" sz="4900" dirty="0"/>
              <a:t>The Least Squares Regression Slope</a:t>
            </a:r>
            <a:br>
              <a:rPr lang="en-US" altLang="en-US" dirty="0"/>
            </a:br>
            <a:r>
              <a:rPr lang="en-US" altLang="en-US" sz="4000" dirty="0"/>
              <a:t>Where should we draw the line</a:t>
            </a:r>
            <a:endParaRPr lang="en-US" altLang="en-US" dirty="0"/>
          </a:p>
        </p:txBody>
      </p:sp>
      <p:sp>
        <p:nvSpPr>
          <p:cNvPr id="70663" name="Text Box 7">
            <a:extLst>
              <a:ext uri="{FF2B5EF4-FFF2-40B4-BE49-F238E27FC236}">
                <a16:creationId xmlns:a16="http://schemas.microsoft.com/office/drawing/2014/main" id="{ADA6FF94-A1BF-4E68-B685-A2E63D15B309}"/>
              </a:ext>
            </a:extLst>
          </p:cNvPr>
          <p:cNvSpPr txBox="1">
            <a:spLocks noChangeArrowheads="1"/>
          </p:cNvSpPr>
          <p:nvPr/>
        </p:nvSpPr>
        <p:spPr bwMode="auto">
          <a:xfrm>
            <a:off x="862336" y="2531519"/>
            <a:ext cx="10148047" cy="1692771"/>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A good line is one that minimizes the sum of squared differences between the points and the line.</a:t>
            </a:r>
            <a:endParaRPr kumimoji="0" lang="en-US" alt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32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570381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5DC-EF30-57AF-9188-270E6723EC59}"/>
              </a:ext>
            </a:extLst>
          </p:cNvPr>
          <p:cNvSpPr>
            <a:spLocks noGrp="1"/>
          </p:cNvSpPr>
          <p:nvPr>
            <p:ph type="title"/>
          </p:nvPr>
        </p:nvSpPr>
        <p:spPr>
          <a:xfrm>
            <a:off x="643466" y="321734"/>
            <a:ext cx="6891187" cy="1135737"/>
          </a:xfrm>
        </p:spPr>
        <p:txBody>
          <a:bodyPr>
            <a:normAutofit/>
          </a:bodyPr>
          <a:lstStyle/>
          <a:p>
            <a:r>
              <a:rPr lang="en-US" sz="3600" dirty="0"/>
              <a:t>Factors affecting the width of the CI:</a:t>
            </a:r>
            <a:br>
              <a:rPr lang="en-US" sz="3600" dirty="0"/>
            </a:br>
            <a:r>
              <a:rPr lang="en-US" sz="2800" dirty="0"/>
              <a:t>Making the interval as narrow as possible</a:t>
            </a:r>
            <a:endParaRPr lang="en-US"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C070D1-A898-C8A3-6112-CA81173A0D8C}"/>
                  </a:ext>
                </a:extLst>
              </p:cNvPr>
              <p:cNvSpPr>
                <a:spLocks noGrp="1"/>
              </p:cNvSpPr>
              <p:nvPr>
                <p:ph idx="1"/>
              </p:nvPr>
            </p:nvSpPr>
            <p:spPr>
              <a:xfrm>
                <a:off x="643467" y="1782981"/>
                <a:ext cx="10742990" cy="4393982"/>
              </a:xfrm>
            </p:spPr>
            <p:txBody>
              <a:bodyPr>
                <a:normAutofit/>
              </a:bodyPr>
              <a:lstStyle/>
              <a:p>
                <a:r>
                  <a:rPr lang="en-US" sz="2000" dirty="0"/>
                  <a:t>As the confidence level decreases, the width of the interval decreases</a:t>
                </a:r>
              </a:p>
              <a:p>
                <a:pPr lvl="1"/>
                <a:r>
                  <a:rPr lang="en-US" sz="1600" dirty="0"/>
                  <a:t>Compare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𝑏</m:t>
                        </m:r>
                      </m:e>
                      <m:sub>
                        <m:r>
                          <a:rPr lang="en-US" sz="1600" b="0" i="1">
                            <a:latin typeface="Cambria Math" panose="02040503050406030204" pitchFamily="18" charset="0"/>
                            <a:ea typeface="Cambria Math" panose="02040503050406030204" pitchFamily="18" charset="0"/>
                          </a:rPr>
                          <m:t>1</m:t>
                        </m:r>
                      </m:sub>
                    </m:sSub>
                    <m:r>
                      <a:rPr lang="en-US" sz="1600" b="0" i="1">
                        <a:latin typeface="Cambria Math" panose="02040503050406030204" pitchFamily="18" charset="0"/>
                        <a:ea typeface="Cambria Math" panose="02040503050406030204" pitchFamily="18" charset="0"/>
                      </a:rPr>
                      <m:t>±1.96×</m:t>
                    </m:r>
                    <m:r>
                      <a:rPr lang="en-US" sz="1600" b="0" i="1">
                        <a:latin typeface="Cambria Math" panose="02040503050406030204" pitchFamily="18" charset="0"/>
                        <a:ea typeface="Cambria Math" panose="02040503050406030204" pitchFamily="18" charset="0"/>
                      </a:rPr>
                      <m:t>𝑠𝑒</m:t>
                    </m:r>
                  </m:oMath>
                </a14:m>
                <a:r>
                  <a:rPr lang="en-US" sz="1600" dirty="0"/>
                  <a:t>(</a:t>
                </a:r>
                <a14:m>
                  <m:oMath xmlns:m="http://schemas.openxmlformats.org/officeDocument/2006/math">
                    <m:sSub>
                      <m:sSubPr>
                        <m:ctrlPr>
                          <a:rPr lang="en-US" sz="1600" b="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𝑏</m:t>
                        </m:r>
                      </m:e>
                      <m:sub>
                        <m:r>
                          <a:rPr lang="en-US" sz="1600" b="0" i="1">
                            <a:latin typeface="Cambria Math" panose="02040503050406030204" pitchFamily="18" charset="0"/>
                            <a:ea typeface="Cambria Math" panose="02040503050406030204" pitchFamily="18" charset="0"/>
                          </a:rPr>
                          <m:t>1</m:t>
                        </m:r>
                      </m:sub>
                    </m:sSub>
                  </m:oMath>
                </a14:m>
                <a:r>
                  <a:rPr lang="en-US" sz="1600" dirty="0"/>
                  <a:t>) with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𝑏</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5</m:t>
                    </m:r>
                    <m:r>
                      <a:rPr lang="en-US" sz="1600" i="1">
                        <a:latin typeface="Cambria Math" panose="02040503050406030204" pitchFamily="18" charset="0"/>
                        <a:ea typeface="Cambria Math" panose="02040503050406030204" pitchFamily="18" charset="0"/>
                      </a:rPr>
                      <m:t>6×</m:t>
                    </m:r>
                    <m:r>
                      <a:rPr lang="en-US" sz="1600" i="1">
                        <a:latin typeface="Cambria Math" panose="02040503050406030204" pitchFamily="18" charset="0"/>
                        <a:ea typeface="Cambria Math" panose="02040503050406030204" pitchFamily="18" charset="0"/>
                      </a:rPr>
                      <m:t>𝑠𝑒</m:t>
                    </m:r>
                  </m:oMath>
                </a14:m>
                <a:r>
                  <a:rPr lang="en-US" sz="1600" dirty="0"/>
                  <a:t>(</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𝑏</m:t>
                        </m:r>
                      </m:e>
                      <m:sub>
                        <m:r>
                          <a:rPr lang="en-US" sz="1600" i="1">
                            <a:latin typeface="Cambria Math" panose="02040503050406030204" pitchFamily="18" charset="0"/>
                            <a:ea typeface="Cambria Math" panose="02040503050406030204" pitchFamily="18" charset="0"/>
                          </a:rPr>
                          <m:t>1</m:t>
                        </m:r>
                      </m:sub>
                    </m:sSub>
                  </m:oMath>
                </a14:m>
                <a:r>
                  <a:rPr lang="en-US" sz="1600" dirty="0"/>
                  <a:t>)</a:t>
                </a:r>
              </a:p>
              <a:p>
                <a:pPr lvl="1"/>
                <a:r>
                  <a:rPr lang="en-US" sz="1600" dirty="0"/>
                  <a:t>Note: the wider interval makes it less likely we reject the null that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1</m:t>
                        </m:r>
                      </m:sub>
                    </m:sSub>
                  </m:oMath>
                </a14:m>
                <a:r>
                  <a:rPr lang="en-US" sz="1600" b="0" dirty="0"/>
                  <a:t>= 0, i.e. that 0 will be contained in the CI</a:t>
                </a:r>
                <a:endParaRPr lang="en-US" sz="1600" dirty="0"/>
              </a:p>
              <a:p>
                <a:r>
                  <a:rPr lang="en-US" sz="2000" dirty="0"/>
                  <a:t>As the regression error (MSE) decreases, the width of the interval decreases</a:t>
                </a:r>
              </a:p>
              <a:p>
                <a:pPr lvl="1"/>
                <a:r>
                  <a:rPr lang="en-US" sz="1600" dirty="0"/>
                  <a:t>Less error means we are more confident about rejecting the null</a:t>
                </a:r>
              </a:p>
              <a:p>
                <a:pPr lvl="1"/>
                <a:r>
                  <a:rPr lang="en-US" sz="1600" dirty="0"/>
                  <a:t>Look at formula as MSE increases, </a:t>
                </a:r>
                <a:r>
                  <a:rPr lang="en-US" sz="1600" i="1" dirty="0"/>
                  <a:t>t-</a:t>
                </a:r>
                <a:r>
                  <a:rPr lang="en-US" sz="1600" dirty="0"/>
                  <a:t>statistic</a:t>
                </a:r>
                <a:r>
                  <a:rPr lang="en-US" sz="1600" i="1" dirty="0"/>
                  <a:t> decreases</a:t>
                </a:r>
              </a:p>
              <a:p>
                <a:r>
                  <a:rPr lang="en-US" sz="2000" dirty="0"/>
                  <a:t>The more spread out the predictor x values, the narrower the interval</a:t>
                </a:r>
              </a:p>
              <a:p>
                <a:pPr lvl="1"/>
                <a:r>
                  <a:rPr lang="en-US" sz="1600" dirty="0"/>
                  <a:t>Look at formula, more variation means </a:t>
                </a:r>
                <a:r>
                  <a:rPr lang="en-US" sz="1600" i="1" dirty="0"/>
                  <a:t>t-</a:t>
                </a:r>
                <a:r>
                  <a:rPr lang="en-US" sz="1600" dirty="0"/>
                  <a:t>statistic</a:t>
                </a:r>
                <a:r>
                  <a:rPr lang="en-US" sz="1600" i="1" dirty="0"/>
                  <a:t> increases </a:t>
                </a:r>
                <a:r>
                  <a:rPr lang="en-US" sz="1600" dirty="0"/>
                  <a:t>because the denominator will be smaller</a:t>
                </a:r>
              </a:p>
              <a:p>
                <a:r>
                  <a:rPr lang="en-US" sz="2000" dirty="0"/>
                  <a:t>As the sample size increases, the width of the interval decreases, i.e. it will be more narrow</a:t>
                </a:r>
              </a:p>
              <a:p>
                <a:pPr lvl="1"/>
                <a:r>
                  <a:rPr lang="en-US" sz="1600" dirty="0"/>
                  <a:t>Larger </a:t>
                </a:r>
                <a:r>
                  <a:rPr lang="en-US" sz="1600" i="1" dirty="0"/>
                  <a:t>n </a:t>
                </a:r>
                <a:r>
                  <a:rPr lang="en-US" sz="1600" dirty="0"/>
                  <a:t>means more variation</a:t>
                </a:r>
              </a:p>
            </p:txBody>
          </p:sp>
        </mc:Choice>
        <mc:Fallback>
          <p:sp>
            <p:nvSpPr>
              <p:cNvPr id="3" name="Content Placeholder 2">
                <a:extLst>
                  <a:ext uri="{FF2B5EF4-FFF2-40B4-BE49-F238E27FC236}">
                    <a16:creationId xmlns:a16="http://schemas.microsoft.com/office/drawing/2014/main" id="{D5C070D1-A898-C8A3-6112-CA81173A0D8C}"/>
                  </a:ext>
                </a:extLst>
              </p:cNvPr>
              <p:cNvSpPr>
                <a:spLocks noGrp="1" noRot="1" noChangeAspect="1" noMove="1" noResize="1" noEditPoints="1" noAdjustHandles="1" noChangeArrowheads="1" noChangeShapeType="1" noTextEdit="1"/>
              </p:cNvSpPr>
              <p:nvPr>
                <p:ph idx="1"/>
              </p:nvPr>
            </p:nvSpPr>
            <p:spPr>
              <a:xfrm>
                <a:off x="643467" y="1782981"/>
                <a:ext cx="10742990" cy="4393982"/>
              </a:xfrm>
              <a:blipFill>
                <a:blip r:embed="rId2"/>
                <a:stretch>
                  <a:fillRect l="-511" t="-1248"/>
                </a:stretch>
              </a:blipFill>
            </p:spPr>
            <p:txBody>
              <a:bodyPr/>
              <a:lstStyle/>
              <a:p>
                <a:r>
                  <a:rPr lang="en-US">
                    <a:noFill/>
                  </a:rPr>
                  <a:t> </a:t>
                </a:r>
              </a:p>
            </p:txBody>
          </p:sp>
        </mc:Fallback>
      </mc:AlternateContent>
    </p:spTree>
    <p:extLst>
      <p:ext uri="{BB962C8B-B14F-4D97-AF65-F5344CB8AC3E}">
        <p14:creationId xmlns:p14="http://schemas.microsoft.com/office/powerpoint/2010/main" val="53224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id="{AE3F5BE8-8696-43DA-AFFD-814CB9D207B5}"/>
              </a:ext>
            </a:extLst>
          </p:cNvPr>
          <p:cNvSpPr txBox="1">
            <a:spLocks noChangeArrowheads="1"/>
          </p:cNvSpPr>
          <p:nvPr/>
        </p:nvSpPr>
        <p:spPr bwMode="auto">
          <a:xfrm>
            <a:off x="5210175" y="49879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3</a:t>
            </a:r>
          </a:p>
        </p:txBody>
      </p:sp>
      <p:sp>
        <p:nvSpPr>
          <p:cNvPr id="71684" name="Text Box 4">
            <a:extLst>
              <a:ext uri="{FF2B5EF4-FFF2-40B4-BE49-F238E27FC236}">
                <a16:creationId xmlns:a16="http://schemas.microsoft.com/office/drawing/2014/main" id="{2C7DB27F-1663-410A-B05C-58A2C000C841}"/>
              </a:ext>
            </a:extLst>
          </p:cNvPr>
          <p:cNvSpPr txBox="1">
            <a:spLocks noChangeArrowheads="1"/>
          </p:cNvSpPr>
          <p:nvPr/>
        </p:nvSpPr>
        <p:spPr bwMode="auto">
          <a:xfrm>
            <a:off x="2330450" y="2819400"/>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3</a:t>
            </a:r>
          </a:p>
        </p:txBody>
      </p:sp>
      <p:sp>
        <p:nvSpPr>
          <p:cNvPr id="71685" name="Line 5">
            <a:extLst>
              <a:ext uri="{FF2B5EF4-FFF2-40B4-BE49-F238E27FC236}">
                <a16:creationId xmlns:a16="http://schemas.microsoft.com/office/drawing/2014/main" id="{6B465A7D-9CED-4796-B04A-5EA17B283B1E}"/>
              </a:ext>
            </a:extLst>
          </p:cNvPr>
          <p:cNvSpPr>
            <a:spLocks noChangeShapeType="1"/>
          </p:cNvSpPr>
          <p:nvPr/>
        </p:nvSpPr>
        <p:spPr bwMode="auto">
          <a:xfrm flipH="1">
            <a:off x="2559050" y="3062288"/>
            <a:ext cx="28194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86" name="Line 6">
            <a:extLst>
              <a:ext uri="{FF2B5EF4-FFF2-40B4-BE49-F238E27FC236}">
                <a16:creationId xmlns:a16="http://schemas.microsoft.com/office/drawing/2014/main" id="{A95F7F05-939D-45C9-AF3F-35C633ACB663}"/>
              </a:ext>
            </a:extLst>
          </p:cNvPr>
          <p:cNvSpPr>
            <a:spLocks noChangeShapeType="1"/>
          </p:cNvSpPr>
          <p:nvPr/>
        </p:nvSpPr>
        <p:spPr bwMode="auto">
          <a:xfrm>
            <a:off x="5353050" y="3068638"/>
            <a:ext cx="0" cy="914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88" name="Freeform 8">
            <a:extLst>
              <a:ext uri="{FF2B5EF4-FFF2-40B4-BE49-F238E27FC236}">
                <a16:creationId xmlns:a16="http://schemas.microsoft.com/office/drawing/2014/main" id="{2FD4A5DA-42D3-4B9F-8D07-3A25473C3B3B}"/>
              </a:ext>
            </a:extLst>
          </p:cNvPr>
          <p:cNvSpPr>
            <a:spLocks/>
          </p:cNvSpPr>
          <p:nvPr/>
        </p:nvSpPr>
        <p:spPr bwMode="auto">
          <a:xfrm>
            <a:off x="2559050" y="1676400"/>
            <a:ext cx="4724400" cy="3352800"/>
          </a:xfrm>
          <a:custGeom>
            <a:avLst/>
            <a:gdLst>
              <a:gd name="T0" fmla="*/ 0 w 3744"/>
              <a:gd name="T1" fmla="*/ 0 h 2112"/>
              <a:gd name="T2" fmla="*/ 0 w 3744"/>
              <a:gd name="T3" fmla="*/ 2112 h 2112"/>
              <a:gd name="T4" fmla="*/ 3744 w 3744"/>
              <a:gd name="T5" fmla="*/ 2112 h 2112"/>
            </a:gdLst>
            <a:ahLst/>
            <a:cxnLst>
              <a:cxn ang="0">
                <a:pos x="T0" y="T1"/>
              </a:cxn>
              <a:cxn ang="0">
                <a:pos x="T2" y="T3"/>
              </a:cxn>
              <a:cxn ang="0">
                <a:pos x="T4" y="T5"/>
              </a:cxn>
            </a:cxnLst>
            <a:rect l="0" t="0" r="r" b="b"/>
            <a:pathLst>
              <a:path w="3744" h="2112">
                <a:moveTo>
                  <a:pt x="0" y="0"/>
                </a:moveTo>
                <a:lnTo>
                  <a:pt x="0" y="2112"/>
                </a:lnTo>
                <a:lnTo>
                  <a:pt x="3744" y="211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89" name="Text Box 9">
            <a:extLst>
              <a:ext uri="{FF2B5EF4-FFF2-40B4-BE49-F238E27FC236}">
                <a16:creationId xmlns:a16="http://schemas.microsoft.com/office/drawing/2014/main" id="{DD3BD78C-F0B3-4077-9307-D70868A0B05C}"/>
              </a:ext>
            </a:extLst>
          </p:cNvPr>
          <p:cNvSpPr txBox="1">
            <a:spLocks noChangeArrowheads="1"/>
          </p:cNvSpPr>
          <p:nvPr/>
        </p:nvSpPr>
        <p:spPr bwMode="auto">
          <a:xfrm>
            <a:off x="3157538" y="3581401"/>
            <a:ext cx="315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FF0066"/>
                </a:solidFill>
                <a:effectLst/>
                <a:uLnTx/>
                <a:uFillTx/>
                <a:latin typeface="Wingdings" panose="05000000000000000000" pitchFamily="2" charset="2"/>
                <a:ea typeface="+mn-ea"/>
                <a:cs typeface="+mn-cs"/>
              </a:rPr>
              <a:t>w</a:t>
            </a:r>
          </a:p>
        </p:txBody>
      </p:sp>
      <p:sp>
        <p:nvSpPr>
          <p:cNvPr id="71690" name="Text Box 10">
            <a:extLst>
              <a:ext uri="{FF2B5EF4-FFF2-40B4-BE49-F238E27FC236}">
                <a16:creationId xmlns:a16="http://schemas.microsoft.com/office/drawing/2014/main" id="{CF0D4E02-ACEF-47E5-8293-A0D17176DFB2}"/>
              </a:ext>
            </a:extLst>
          </p:cNvPr>
          <p:cNvSpPr txBox="1">
            <a:spLocks noChangeArrowheads="1"/>
          </p:cNvSpPr>
          <p:nvPr/>
        </p:nvSpPr>
        <p:spPr bwMode="auto">
          <a:xfrm>
            <a:off x="5191126" y="3844926"/>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FF0066"/>
                </a:solidFill>
                <a:effectLst/>
                <a:uLnTx/>
                <a:uFillTx/>
                <a:latin typeface="Wingdings" panose="05000000000000000000" pitchFamily="2" charset="2"/>
                <a:ea typeface="+mn-ea"/>
                <a:cs typeface="+mn-cs"/>
              </a:rPr>
              <a:t>w</a:t>
            </a:r>
          </a:p>
        </p:txBody>
      </p:sp>
      <p:sp>
        <p:nvSpPr>
          <p:cNvPr id="71691" name="Text Box 11">
            <a:extLst>
              <a:ext uri="{FF2B5EF4-FFF2-40B4-BE49-F238E27FC236}">
                <a16:creationId xmlns:a16="http://schemas.microsoft.com/office/drawing/2014/main" id="{79FB92BF-0781-454C-9C37-D0C06C272CB6}"/>
              </a:ext>
            </a:extLst>
          </p:cNvPr>
          <p:cNvSpPr txBox="1">
            <a:spLocks noChangeArrowheads="1"/>
          </p:cNvSpPr>
          <p:nvPr/>
        </p:nvSpPr>
        <p:spPr bwMode="auto">
          <a:xfrm>
            <a:off x="4117976" y="22860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FF0066"/>
                </a:solidFill>
                <a:effectLst/>
                <a:uLnTx/>
                <a:uFillTx/>
                <a:latin typeface="Wingdings" panose="05000000000000000000" pitchFamily="2" charset="2"/>
                <a:ea typeface="+mn-ea"/>
                <a:cs typeface="+mn-cs"/>
              </a:rPr>
              <a:t>w</a:t>
            </a:r>
          </a:p>
        </p:txBody>
      </p:sp>
      <p:sp>
        <p:nvSpPr>
          <p:cNvPr id="71692" name="Text Box 12">
            <a:extLst>
              <a:ext uri="{FF2B5EF4-FFF2-40B4-BE49-F238E27FC236}">
                <a16:creationId xmlns:a16="http://schemas.microsoft.com/office/drawing/2014/main" id="{84B36763-F529-400D-8921-4DF5AD1CC5C9}"/>
              </a:ext>
            </a:extLst>
          </p:cNvPr>
          <p:cNvSpPr txBox="1">
            <a:spLocks noChangeArrowheads="1"/>
          </p:cNvSpPr>
          <p:nvPr/>
        </p:nvSpPr>
        <p:spPr bwMode="auto">
          <a:xfrm>
            <a:off x="6216651" y="27432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FF0066"/>
                </a:solidFill>
                <a:effectLst/>
                <a:uLnTx/>
                <a:uFillTx/>
                <a:latin typeface="Wingdings" panose="05000000000000000000" pitchFamily="2" charset="2"/>
                <a:ea typeface="+mn-ea"/>
                <a:cs typeface="+mn-cs"/>
              </a:rPr>
              <a:t>w</a:t>
            </a:r>
          </a:p>
        </p:txBody>
      </p:sp>
      <p:sp>
        <p:nvSpPr>
          <p:cNvPr id="71693" name="Line 13">
            <a:extLst>
              <a:ext uri="{FF2B5EF4-FFF2-40B4-BE49-F238E27FC236}">
                <a16:creationId xmlns:a16="http://schemas.microsoft.com/office/drawing/2014/main" id="{C1E51FD3-6667-4624-AB22-F167314C0CBC}"/>
              </a:ext>
            </a:extLst>
          </p:cNvPr>
          <p:cNvSpPr>
            <a:spLocks noChangeShapeType="1"/>
          </p:cNvSpPr>
          <p:nvPr/>
        </p:nvSpPr>
        <p:spPr bwMode="auto">
          <a:xfrm flipV="1">
            <a:off x="2559050" y="2432050"/>
            <a:ext cx="3803650" cy="23685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94" name="Line 14">
            <a:extLst>
              <a:ext uri="{FF2B5EF4-FFF2-40B4-BE49-F238E27FC236}">
                <a16:creationId xmlns:a16="http://schemas.microsoft.com/office/drawing/2014/main" id="{DA2AB780-5D44-40BF-A505-53FF26171AA7}"/>
              </a:ext>
            </a:extLst>
          </p:cNvPr>
          <p:cNvSpPr>
            <a:spLocks noChangeShapeType="1"/>
          </p:cNvSpPr>
          <p:nvPr/>
        </p:nvSpPr>
        <p:spPr bwMode="auto">
          <a:xfrm>
            <a:off x="3321050" y="3733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95" name="Line 15">
            <a:extLst>
              <a:ext uri="{FF2B5EF4-FFF2-40B4-BE49-F238E27FC236}">
                <a16:creationId xmlns:a16="http://schemas.microsoft.com/office/drawing/2014/main" id="{62B3E9E0-B3D5-4D45-BC7B-2794CEA31E71}"/>
              </a:ext>
            </a:extLst>
          </p:cNvPr>
          <p:cNvSpPr>
            <a:spLocks noChangeShapeType="1"/>
          </p:cNvSpPr>
          <p:nvPr/>
        </p:nvSpPr>
        <p:spPr bwMode="auto">
          <a:xfrm flipV="1">
            <a:off x="4270375" y="25146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96" name="Line 16">
            <a:extLst>
              <a:ext uri="{FF2B5EF4-FFF2-40B4-BE49-F238E27FC236}">
                <a16:creationId xmlns:a16="http://schemas.microsoft.com/office/drawing/2014/main" id="{ACCFCDF2-8C55-4AFC-A3F6-D4952A3B4B5A}"/>
              </a:ext>
            </a:extLst>
          </p:cNvPr>
          <p:cNvSpPr>
            <a:spLocks noChangeShapeType="1"/>
          </p:cNvSpPr>
          <p:nvPr/>
        </p:nvSpPr>
        <p:spPr bwMode="auto">
          <a:xfrm flipH="1">
            <a:off x="6373814" y="2419350"/>
            <a:ext cx="14287" cy="457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97" name="Text Box 17">
            <a:extLst>
              <a:ext uri="{FF2B5EF4-FFF2-40B4-BE49-F238E27FC236}">
                <a16:creationId xmlns:a16="http://schemas.microsoft.com/office/drawing/2014/main" id="{5793D703-8336-4567-856D-1AA78E651AE8}"/>
              </a:ext>
            </a:extLst>
          </p:cNvPr>
          <p:cNvSpPr txBox="1">
            <a:spLocks noChangeArrowheads="1"/>
          </p:cNvSpPr>
          <p:nvPr/>
        </p:nvSpPr>
        <p:spPr bwMode="auto">
          <a:xfrm>
            <a:off x="6216650" y="49879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4</a:t>
            </a:r>
          </a:p>
        </p:txBody>
      </p:sp>
      <p:grpSp>
        <p:nvGrpSpPr>
          <p:cNvPr id="71698" name="Group 18">
            <a:extLst>
              <a:ext uri="{FF2B5EF4-FFF2-40B4-BE49-F238E27FC236}">
                <a16:creationId xmlns:a16="http://schemas.microsoft.com/office/drawing/2014/main" id="{49F3CFF1-F4FF-450F-86B1-C118B174A642}"/>
              </a:ext>
            </a:extLst>
          </p:cNvPr>
          <p:cNvGrpSpPr>
            <a:grpSpLocks/>
          </p:cNvGrpSpPr>
          <p:nvPr/>
        </p:nvGrpSpPr>
        <p:grpSpPr bwMode="auto">
          <a:xfrm>
            <a:off x="2314576" y="4073525"/>
            <a:ext cx="1163638" cy="1284288"/>
            <a:chOff x="854" y="3382"/>
            <a:chExt cx="733" cy="809"/>
          </a:xfrm>
        </p:grpSpPr>
        <p:sp>
          <p:nvSpPr>
            <p:cNvPr id="71699" name="Text Box 19">
              <a:extLst>
                <a:ext uri="{FF2B5EF4-FFF2-40B4-BE49-F238E27FC236}">
                  <a16:creationId xmlns:a16="http://schemas.microsoft.com/office/drawing/2014/main" id="{F25A7949-E29A-48FA-B062-D3ABE42862AB}"/>
                </a:ext>
              </a:extLst>
            </p:cNvPr>
            <p:cNvSpPr txBox="1">
              <a:spLocks noChangeArrowheads="1"/>
            </p:cNvSpPr>
            <p:nvPr/>
          </p:nvSpPr>
          <p:spPr bwMode="auto">
            <a:xfrm>
              <a:off x="1392" y="3958"/>
              <a:ext cx="1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1</a:t>
              </a:r>
            </a:p>
          </p:txBody>
        </p:sp>
        <p:sp>
          <p:nvSpPr>
            <p:cNvPr id="71700" name="Text Box 20">
              <a:extLst>
                <a:ext uri="{FF2B5EF4-FFF2-40B4-BE49-F238E27FC236}">
                  <a16:creationId xmlns:a16="http://schemas.microsoft.com/office/drawing/2014/main" id="{C90D00E5-9F6F-4D16-9B21-1BFB51FEDE45}"/>
                </a:ext>
              </a:extLst>
            </p:cNvPr>
            <p:cNvSpPr txBox="1">
              <a:spLocks noChangeArrowheads="1"/>
            </p:cNvSpPr>
            <p:nvPr/>
          </p:nvSpPr>
          <p:spPr bwMode="auto">
            <a:xfrm>
              <a:off x="854" y="3382"/>
              <a:ext cx="1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1</a:t>
              </a:r>
            </a:p>
          </p:txBody>
        </p:sp>
      </p:grpSp>
      <p:sp>
        <p:nvSpPr>
          <p:cNvPr id="71701" name="Text Box 21">
            <a:extLst>
              <a:ext uri="{FF2B5EF4-FFF2-40B4-BE49-F238E27FC236}">
                <a16:creationId xmlns:a16="http://schemas.microsoft.com/office/drawing/2014/main" id="{E57DF1D1-D6B5-41BC-A125-E26EDBAE9998}"/>
              </a:ext>
            </a:extLst>
          </p:cNvPr>
          <p:cNvSpPr txBox="1">
            <a:spLocks noChangeArrowheads="1"/>
          </p:cNvSpPr>
          <p:nvPr/>
        </p:nvSpPr>
        <p:spPr bwMode="auto">
          <a:xfrm>
            <a:off x="2314575" y="20923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4</a:t>
            </a:r>
          </a:p>
        </p:txBody>
      </p:sp>
      <p:sp>
        <p:nvSpPr>
          <p:cNvPr id="71702" name="Text Box 22">
            <a:extLst>
              <a:ext uri="{FF2B5EF4-FFF2-40B4-BE49-F238E27FC236}">
                <a16:creationId xmlns:a16="http://schemas.microsoft.com/office/drawing/2014/main" id="{5CBDA142-AE84-4370-BB3B-51C7FE49DE2B}"/>
              </a:ext>
            </a:extLst>
          </p:cNvPr>
          <p:cNvSpPr txBox="1">
            <a:spLocks noChangeArrowheads="1"/>
          </p:cNvSpPr>
          <p:nvPr/>
        </p:nvSpPr>
        <p:spPr bwMode="auto">
          <a:xfrm>
            <a:off x="2751138" y="3657600"/>
            <a:ext cx="6222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(1,2)</a:t>
            </a:r>
          </a:p>
        </p:txBody>
      </p:sp>
      <p:sp>
        <p:nvSpPr>
          <p:cNvPr id="71703" name="Line 23">
            <a:extLst>
              <a:ext uri="{FF2B5EF4-FFF2-40B4-BE49-F238E27FC236}">
                <a16:creationId xmlns:a16="http://schemas.microsoft.com/office/drawing/2014/main" id="{8F946483-8FFE-442B-AB40-8BF3A0C4735E}"/>
              </a:ext>
            </a:extLst>
          </p:cNvPr>
          <p:cNvSpPr>
            <a:spLocks noChangeShapeType="1"/>
          </p:cNvSpPr>
          <p:nvPr/>
        </p:nvSpPr>
        <p:spPr bwMode="auto">
          <a:xfrm flipH="1">
            <a:off x="2559050" y="4343400"/>
            <a:ext cx="7620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04" name="Text Box 24">
            <a:extLst>
              <a:ext uri="{FF2B5EF4-FFF2-40B4-BE49-F238E27FC236}">
                <a16:creationId xmlns:a16="http://schemas.microsoft.com/office/drawing/2014/main" id="{1BA033F0-8EFE-4960-91D9-00EBD2EA9B4C}"/>
              </a:ext>
            </a:extLst>
          </p:cNvPr>
          <p:cNvSpPr txBox="1">
            <a:spLocks noChangeArrowheads="1"/>
          </p:cNvSpPr>
          <p:nvPr/>
        </p:nvSpPr>
        <p:spPr bwMode="auto">
          <a:xfrm>
            <a:off x="4119563" y="49879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2</a:t>
            </a:r>
          </a:p>
        </p:txBody>
      </p:sp>
      <p:sp>
        <p:nvSpPr>
          <p:cNvPr id="71705" name="Text Box 25">
            <a:extLst>
              <a:ext uri="{FF2B5EF4-FFF2-40B4-BE49-F238E27FC236}">
                <a16:creationId xmlns:a16="http://schemas.microsoft.com/office/drawing/2014/main" id="{9FE8C34C-2634-42A8-9E65-46D8A3673AE7}"/>
              </a:ext>
            </a:extLst>
          </p:cNvPr>
          <p:cNvSpPr txBox="1">
            <a:spLocks noChangeArrowheads="1"/>
          </p:cNvSpPr>
          <p:nvPr/>
        </p:nvSpPr>
        <p:spPr bwMode="auto">
          <a:xfrm>
            <a:off x="2309813" y="34639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2</a:t>
            </a:r>
          </a:p>
        </p:txBody>
      </p:sp>
      <p:sp>
        <p:nvSpPr>
          <p:cNvPr id="71706" name="Line 26">
            <a:extLst>
              <a:ext uri="{FF2B5EF4-FFF2-40B4-BE49-F238E27FC236}">
                <a16:creationId xmlns:a16="http://schemas.microsoft.com/office/drawing/2014/main" id="{6B6EBD6F-7EE9-402E-8C7E-BE8102808316}"/>
              </a:ext>
            </a:extLst>
          </p:cNvPr>
          <p:cNvSpPr>
            <a:spLocks noChangeShapeType="1"/>
          </p:cNvSpPr>
          <p:nvPr/>
        </p:nvSpPr>
        <p:spPr bwMode="auto">
          <a:xfrm flipH="1">
            <a:off x="2549526" y="3733800"/>
            <a:ext cx="1719263"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07" name="Text Box 27">
            <a:extLst>
              <a:ext uri="{FF2B5EF4-FFF2-40B4-BE49-F238E27FC236}">
                <a16:creationId xmlns:a16="http://schemas.microsoft.com/office/drawing/2014/main" id="{6E8052D4-AE43-45F3-9EE2-736FA4710F4B}"/>
              </a:ext>
            </a:extLst>
          </p:cNvPr>
          <p:cNvSpPr txBox="1">
            <a:spLocks noChangeArrowheads="1"/>
          </p:cNvSpPr>
          <p:nvPr/>
        </p:nvSpPr>
        <p:spPr bwMode="auto">
          <a:xfrm>
            <a:off x="4083050" y="2057400"/>
            <a:ext cx="6222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(2,4)</a:t>
            </a:r>
          </a:p>
        </p:txBody>
      </p:sp>
      <p:sp>
        <p:nvSpPr>
          <p:cNvPr id="71708" name="Text Box 28">
            <a:extLst>
              <a:ext uri="{FF2B5EF4-FFF2-40B4-BE49-F238E27FC236}">
                <a16:creationId xmlns:a16="http://schemas.microsoft.com/office/drawing/2014/main" id="{0389B1A1-6301-4405-ADA6-B08E1FD23881}"/>
              </a:ext>
            </a:extLst>
          </p:cNvPr>
          <p:cNvSpPr txBox="1">
            <a:spLocks noChangeArrowheads="1"/>
          </p:cNvSpPr>
          <p:nvPr/>
        </p:nvSpPr>
        <p:spPr bwMode="auto">
          <a:xfrm>
            <a:off x="5362576" y="3733800"/>
            <a:ext cx="797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(3,1.5)</a:t>
            </a:r>
          </a:p>
        </p:txBody>
      </p:sp>
      <p:sp>
        <p:nvSpPr>
          <p:cNvPr id="71709" name="Line 29">
            <a:extLst>
              <a:ext uri="{FF2B5EF4-FFF2-40B4-BE49-F238E27FC236}">
                <a16:creationId xmlns:a16="http://schemas.microsoft.com/office/drawing/2014/main" id="{90A6CE0C-C2E6-4F80-ABB4-9B35AB4CA75C}"/>
              </a:ext>
            </a:extLst>
          </p:cNvPr>
          <p:cNvSpPr>
            <a:spLocks noChangeShapeType="1"/>
          </p:cNvSpPr>
          <p:nvPr/>
        </p:nvSpPr>
        <p:spPr bwMode="auto">
          <a:xfrm flipH="1">
            <a:off x="2559050" y="2438400"/>
            <a:ext cx="38100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10" name="Text Box 30">
            <a:extLst>
              <a:ext uri="{FF2B5EF4-FFF2-40B4-BE49-F238E27FC236}">
                <a16:creationId xmlns:a16="http://schemas.microsoft.com/office/drawing/2014/main" id="{F073D92A-2C9F-457E-8B93-F9D437DD2547}"/>
              </a:ext>
            </a:extLst>
          </p:cNvPr>
          <p:cNvSpPr txBox="1">
            <a:spLocks noChangeArrowheads="1"/>
          </p:cNvSpPr>
          <p:nvPr/>
        </p:nvSpPr>
        <p:spPr bwMode="auto">
          <a:xfrm>
            <a:off x="296497" y="272441"/>
            <a:ext cx="33773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Sum of squared differences =</a:t>
            </a:r>
          </a:p>
        </p:txBody>
      </p:sp>
      <p:sp>
        <p:nvSpPr>
          <p:cNvPr id="71711" name="Text Box 31">
            <a:extLst>
              <a:ext uri="{FF2B5EF4-FFF2-40B4-BE49-F238E27FC236}">
                <a16:creationId xmlns:a16="http://schemas.microsoft.com/office/drawing/2014/main" id="{C887CD9A-5A39-4FD1-BBF7-C6A955A22325}"/>
              </a:ext>
            </a:extLst>
          </p:cNvPr>
          <p:cNvSpPr txBox="1">
            <a:spLocks noChangeArrowheads="1"/>
          </p:cNvSpPr>
          <p:nvPr/>
        </p:nvSpPr>
        <p:spPr bwMode="auto">
          <a:xfrm>
            <a:off x="3559370" y="267803"/>
            <a:ext cx="11576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(2 - 1)</a:t>
            </a:r>
            <a:r>
              <a:rPr kumimoji="0" lang="en-US" altLang="en-US" sz="1800" b="1" i="0" u="none" strike="noStrike" kern="1200" cap="none" spc="0" normalizeH="0" baseline="30000" noProof="0" dirty="0">
                <a:ln>
                  <a:noFill/>
                </a:ln>
                <a:solidFill>
                  <a:prstClr val="black"/>
                </a:solidFill>
                <a:effectLst/>
                <a:uLnTx/>
                <a:uFillTx/>
                <a:latin typeface="Aptos" panose="02110004020202020204"/>
                <a:ea typeface="+mn-ea"/>
                <a:cs typeface="+mn-cs"/>
              </a:rPr>
              <a:t>2</a:t>
            </a: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 +</a:t>
            </a:r>
          </a:p>
        </p:txBody>
      </p:sp>
      <p:sp>
        <p:nvSpPr>
          <p:cNvPr id="71712" name="Text Box 32">
            <a:extLst>
              <a:ext uri="{FF2B5EF4-FFF2-40B4-BE49-F238E27FC236}">
                <a16:creationId xmlns:a16="http://schemas.microsoft.com/office/drawing/2014/main" id="{2D0A78F3-D5D4-4CF7-91C9-C8039D3B33E5}"/>
              </a:ext>
            </a:extLst>
          </p:cNvPr>
          <p:cNvSpPr txBox="1">
            <a:spLocks noChangeArrowheads="1"/>
          </p:cNvSpPr>
          <p:nvPr/>
        </p:nvSpPr>
        <p:spPr bwMode="auto">
          <a:xfrm>
            <a:off x="4642551" y="278885"/>
            <a:ext cx="11352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(4 - 2)</a:t>
            </a:r>
            <a:r>
              <a:rPr kumimoji="0" lang="en-US" altLang="en-US" sz="1800" b="1" i="0" u="none" strike="noStrike" kern="1200" cap="none" spc="0" normalizeH="0" baseline="30000" noProof="0" dirty="0">
                <a:ln>
                  <a:noFill/>
                </a:ln>
                <a:solidFill>
                  <a:prstClr val="black"/>
                </a:solidFill>
                <a:effectLst/>
                <a:uLnTx/>
                <a:uFillTx/>
                <a:latin typeface="Aptos" panose="02110004020202020204"/>
                <a:ea typeface="+mn-ea"/>
                <a:cs typeface="+mn-cs"/>
              </a:rPr>
              <a:t>2 </a:t>
            </a: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a:t>
            </a:r>
          </a:p>
        </p:txBody>
      </p:sp>
      <p:sp>
        <p:nvSpPr>
          <p:cNvPr id="71713" name="Text Box 33">
            <a:extLst>
              <a:ext uri="{FF2B5EF4-FFF2-40B4-BE49-F238E27FC236}">
                <a16:creationId xmlns:a16="http://schemas.microsoft.com/office/drawing/2014/main" id="{1EC4287E-28C8-4A2F-AA5C-379B6A72A9A0}"/>
              </a:ext>
            </a:extLst>
          </p:cNvPr>
          <p:cNvSpPr txBox="1">
            <a:spLocks noChangeArrowheads="1"/>
          </p:cNvSpPr>
          <p:nvPr/>
        </p:nvSpPr>
        <p:spPr bwMode="auto">
          <a:xfrm>
            <a:off x="5673372" y="289441"/>
            <a:ext cx="1353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(1.5 - 3)</a:t>
            </a:r>
            <a:r>
              <a:rPr kumimoji="0" lang="en-US" altLang="en-US" sz="1800" b="1" i="0" u="none" strike="noStrike" kern="1200" cap="none" spc="0" normalizeH="0" baseline="30000" noProof="0" dirty="0">
                <a:ln>
                  <a:noFill/>
                </a:ln>
                <a:solidFill>
                  <a:prstClr val="black"/>
                </a:solidFill>
                <a:effectLst/>
                <a:uLnTx/>
                <a:uFillTx/>
                <a:latin typeface="Aptos" panose="02110004020202020204"/>
                <a:ea typeface="+mn-ea"/>
                <a:cs typeface="+mn-cs"/>
              </a:rPr>
              <a:t>2</a:t>
            </a: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 +</a:t>
            </a:r>
          </a:p>
        </p:txBody>
      </p:sp>
      <p:sp>
        <p:nvSpPr>
          <p:cNvPr id="71714" name="Text Box 34">
            <a:extLst>
              <a:ext uri="{FF2B5EF4-FFF2-40B4-BE49-F238E27FC236}">
                <a16:creationId xmlns:a16="http://schemas.microsoft.com/office/drawing/2014/main" id="{98E65E80-1FEA-4CC9-A103-B4C720145EF0}"/>
              </a:ext>
            </a:extLst>
          </p:cNvPr>
          <p:cNvSpPr txBox="1">
            <a:spLocks noChangeArrowheads="1"/>
          </p:cNvSpPr>
          <p:nvPr/>
        </p:nvSpPr>
        <p:spPr bwMode="auto">
          <a:xfrm>
            <a:off x="6429376" y="2701925"/>
            <a:ext cx="797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(4,3.2)</a:t>
            </a:r>
          </a:p>
        </p:txBody>
      </p:sp>
      <p:sp>
        <p:nvSpPr>
          <p:cNvPr id="71715" name="Text Box 35">
            <a:extLst>
              <a:ext uri="{FF2B5EF4-FFF2-40B4-BE49-F238E27FC236}">
                <a16:creationId xmlns:a16="http://schemas.microsoft.com/office/drawing/2014/main" id="{6261E51C-3F0B-4C34-AD8E-407158E52CAC}"/>
              </a:ext>
            </a:extLst>
          </p:cNvPr>
          <p:cNvSpPr txBox="1">
            <a:spLocks noChangeArrowheads="1"/>
          </p:cNvSpPr>
          <p:nvPr/>
        </p:nvSpPr>
        <p:spPr bwMode="auto">
          <a:xfrm>
            <a:off x="6904942" y="312443"/>
            <a:ext cx="18790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(3.2 - 4)</a:t>
            </a:r>
            <a:r>
              <a:rPr kumimoji="0" lang="en-US" altLang="en-US" sz="1800" b="1" i="0" u="none" strike="noStrike" kern="1200" cap="none" spc="0" normalizeH="0" baseline="30000" noProof="0" dirty="0">
                <a:ln>
                  <a:noFill/>
                </a:ln>
                <a:solidFill>
                  <a:prstClr val="black"/>
                </a:solidFill>
                <a:effectLst/>
                <a:uLnTx/>
                <a:uFillTx/>
                <a:latin typeface="Aptos" panose="02110004020202020204"/>
                <a:ea typeface="+mn-ea"/>
                <a:cs typeface="+mn-cs"/>
              </a:rPr>
              <a:t>2</a:t>
            </a: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 = 6.89</a:t>
            </a:r>
          </a:p>
        </p:txBody>
      </p:sp>
      <p:sp>
        <p:nvSpPr>
          <p:cNvPr id="71716" name="Line 36">
            <a:extLst>
              <a:ext uri="{FF2B5EF4-FFF2-40B4-BE49-F238E27FC236}">
                <a16:creationId xmlns:a16="http://schemas.microsoft.com/office/drawing/2014/main" id="{3B615F14-F081-492A-B526-EA368D029244}"/>
              </a:ext>
            </a:extLst>
          </p:cNvPr>
          <p:cNvSpPr>
            <a:spLocks noChangeShapeType="1"/>
          </p:cNvSpPr>
          <p:nvPr/>
        </p:nvSpPr>
        <p:spPr bwMode="auto">
          <a:xfrm>
            <a:off x="2559050" y="3394075"/>
            <a:ext cx="3810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nvGrpSpPr>
          <p:cNvPr id="71717" name="Group 37">
            <a:extLst>
              <a:ext uri="{FF2B5EF4-FFF2-40B4-BE49-F238E27FC236}">
                <a16:creationId xmlns:a16="http://schemas.microsoft.com/office/drawing/2014/main" id="{878DDCE7-9D00-4708-B51E-0BF8C5E45D6F}"/>
              </a:ext>
            </a:extLst>
          </p:cNvPr>
          <p:cNvGrpSpPr>
            <a:grpSpLocks/>
          </p:cNvGrpSpPr>
          <p:nvPr/>
        </p:nvGrpSpPr>
        <p:grpSpPr bwMode="auto">
          <a:xfrm>
            <a:off x="3302000" y="2514601"/>
            <a:ext cx="3048000" cy="1489075"/>
            <a:chOff x="1488" y="2400"/>
            <a:chExt cx="1920" cy="938"/>
          </a:xfrm>
        </p:grpSpPr>
        <p:sp>
          <p:nvSpPr>
            <p:cNvPr id="71718" name="Line 38">
              <a:extLst>
                <a:ext uri="{FF2B5EF4-FFF2-40B4-BE49-F238E27FC236}">
                  <a16:creationId xmlns:a16="http://schemas.microsoft.com/office/drawing/2014/main" id="{275C9686-5CA0-49DB-87A8-F1AFFF2DEDA3}"/>
                </a:ext>
              </a:extLst>
            </p:cNvPr>
            <p:cNvSpPr>
              <a:spLocks noChangeShapeType="1"/>
            </p:cNvSpPr>
            <p:nvPr/>
          </p:nvSpPr>
          <p:spPr bwMode="auto">
            <a:xfrm>
              <a:off x="1488" y="2950"/>
              <a:ext cx="0" cy="24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19" name="Line 39">
              <a:extLst>
                <a:ext uri="{FF2B5EF4-FFF2-40B4-BE49-F238E27FC236}">
                  <a16:creationId xmlns:a16="http://schemas.microsoft.com/office/drawing/2014/main" id="{89F327EC-0F3A-4C24-B6A7-E88F717E3EB5}"/>
                </a:ext>
              </a:extLst>
            </p:cNvPr>
            <p:cNvSpPr>
              <a:spLocks noChangeShapeType="1"/>
            </p:cNvSpPr>
            <p:nvPr/>
          </p:nvSpPr>
          <p:spPr bwMode="auto">
            <a:xfrm flipV="1">
              <a:off x="2050" y="2400"/>
              <a:ext cx="0" cy="554"/>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20" name="Line 40">
              <a:extLst>
                <a:ext uri="{FF2B5EF4-FFF2-40B4-BE49-F238E27FC236}">
                  <a16:creationId xmlns:a16="http://schemas.microsoft.com/office/drawing/2014/main" id="{C9C299CB-06A4-4008-A84A-14B767916BBF}"/>
                </a:ext>
              </a:extLst>
            </p:cNvPr>
            <p:cNvSpPr>
              <a:spLocks noChangeShapeType="1"/>
            </p:cNvSpPr>
            <p:nvPr/>
          </p:nvSpPr>
          <p:spPr bwMode="auto">
            <a:xfrm flipV="1">
              <a:off x="3408" y="2666"/>
              <a:ext cx="0" cy="288"/>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21" name="Line 41">
              <a:extLst>
                <a:ext uri="{FF2B5EF4-FFF2-40B4-BE49-F238E27FC236}">
                  <a16:creationId xmlns:a16="http://schemas.microsoft.com/office/drawing/2014/main" id="{1905D5FB-C3A3-436D-96E4-3AD64D88D653}"/>
                </a:ext>
              </a:extLst>
            </p:cNvPr>
            <p:cNvSpPr>
              <a:spLocks noChangeShapeType="1"/>
            </p:cNvSpPr>
            <p:nvPr/>
          </p:nvSpPr>
          <p:spPr bwMode="auto">
            <a:xfrm>
              <a:off x="2732" y="2954"/>
              <a:ext cx="0" cy="384"/>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grpSp>
        <p:nvGrpSpPr>
          <p:cNvPr id="71722" name="Group 42">
            <a:extLst>
              <a:ext uri="{FF2B5EF4-FFF2-40B4-BE49-F238E27FC236}">
                <a16:creationId xmlns:a16="http://schemas.microsoft.com/office/drawing/2014/main" id="{AAC393B5-3731-4E95-923A-D396904CB94C}"/>
              </a:ext>
            </a:extLst>
          </p:cNvPr>
          <p:cNvGrpSpPr>
            <a:grpSpLocks/>
          </p:cNvGrpSpPr>
          <p:nvPr/>
        </p:nvGrpSpPr>
        <p:grpSpPr bwMode="auto">
          <a:xfrm>
            <a:off x="296497" y="586606"/>
            <a:ext cx="9452647" cy="528705"/>
            <a:chOff x="1056" y="1785"/>
            <a:chExt cx="4831" cy="233"/>
          </a:xfrm>
        </p:grpSpPr>
        <p:sp>
          <p:nvSpPr>
            <p:cNvPr id="71723" name="Text Box 43">
              <a:extLst>
                <a:ext uri="{FF2B5EF4-FFF2-40B4-BE49-F238E27FC236}">
                  <a16:creationId xmlns:a16="http://schemas.microsoft.com/office/drawing/2014/main" id="{509B03FE-47B0-402A-B0E4-DDDF94076DA7}"/>
                </a:ext>
              </a:extLst>
            </p:cNvPr>
            <p:cNvSpPr txBox="1">
              <a:spLocks noChangeArrowheads="1"/>
            </p:cNvSpPr>
            <p:nvPr/>
          </p:nvSpPr>
          <p:spPr bwMode="auto">
            <a:xfrm>
              <a:off x="1056" y="1785"/>
              <a:ext cx="21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Sum of squared differences =</a:t>
              </a:r>
            </a:p>
          </p:txBody>
        </p:sp>
        <p:sp>
          <p:nvSpPr>
            <p:cNvPr id="71724" name="Text Box 44">
              <a:extLst>
                <a:ext uri="{FF2B5EF4-FFF2-40B4-BE49-F238E27FC236}">
                  <a16:creationId xmlns:a16="http://schemas.microsoft.com/office/drawing/2014/main" id="{736B1C5C-7AD1-41B8-9F57-FE36859A1DA3}"/>
                </a:ext>
              </a:extLst>
            </p:cNvPr>
            <p:cNvSpPr txBox="1">
              <a:spLocks noChangeArrowheads="1"/>
            </p:cNvSpPr>
            <p:nvPr/>
          </p:nvSpPr>
          <p:spPr bwMode="auto">
            <a:xfrm>
              <a:off x="2756" y="1785"/>
              <a:ext cx="8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(2 -2.5)</a:t>
              </a:r>
              <a:r>
                <a:rPr kumimoji="0" lang="en-US" altLang="en-US" sz="1800" b="1" i="0" u="none" strike="noStrike" kern="1200" cap="none" spc="0" normalizeH="0" baseline="30000" noProof="0">
                  <a:ln>
                    <a:noFill/>
                  </a:ln>
                  <a:solidFill>
                    <a:srgbClr val="E97132"/>
                  </a:solidFill>
                  <a:effectLst/>
                  <a:uLnTx/>
                  <a:uFillTx/>
                  <a:latin typeface="Aptos" panose="02110004020202020204"/>
                  <a:ea typeface="+mn-ea"/>
                  <a:cs typeface="+mn-cs"/>
                </a:rPr>
                <a:t>2</a:t>
              </a: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 +</a:t>
              </a:r>
            </a:p>
          </p:txBody>
        </p:sp>
        <p:sp>
          <p:nvSpPr>
            <p:cNvPr id="71725" name="Text Box 45">
              <a:extLst>
                <a:ext uri="{FF2B5EF4-FFF2-40B4-BE49-F238E27FC236}">
                  <a16:creationId xmlns:a16="http://schemas.microsoft.com/office/drawing/2014/main" id="{68F85103-838C-403D-8AB8-1E9A63BADDC0}"/>
                </a:ext>
              </a:extLst>
            </p:cNvPr>
            <p:cNvSpPr txBox="1">
              <a:spLocks noChangeArrowheads="1"/>
            </p:cNvSpPr>
            <p:nvPr/>
          </p:nvSpPr>
          <p:spPr bwMode="auto">
            <a:xfrm>
              <a:off x="3319" y="1785"/>
              <a:ext cx="8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(4 - 2.5)</a:t>
              </a:r>
              <a:r>
                <a:rPr kumimoji="0" lang="en-US" altLang="en-US" sz="1800" b="1" i="0" u="none" strike="noStrike" kern="1200" cap="none" spc="0" normalizeH="0" baseline="30000" noProof="0">
                  <a:ln>
                    <a:noFill/>
                  </a:ln>
                  <a:solidFill>
                    <a:srgbClr val="E97132"/>
                  </a:solidFill>
                  <a:effectLst/>
                  <a:uLnTx/>
                  <a:uFillTx/>
                  <a:latin typeface="Aptos" panose="02110004020202020204"/>
                  <a:ea typeface="+mn-ea"/>
                  <a:cs typeface="+mn-cs"/>
                </a:rPr>
                <a:t>2 </a:t>
              </a: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a:t>
              </a:r>
            </a:p>
          </p:txBody>
        </p:sp>
        <p:sp>
          <p:nvSpPr>
            <p:cNvPr id="71726" name="Text Box 46">
              <a:extLst>
                <a:ext uri="{FF2B5EF4-FFF2-40B4-BE49-F238E27FC236}">
                  <a16:creationId xmlns:a16="http://schemas.microsoft.com/office/drawing/2014/main" id="{2451F8C6-E5CB-4507-93CB-2143A37512CA}"/>
                </a:ext>
              </a:extLst>
            </p:cNvPr>
            <p:cNvSpPr txBox="1">
              <a:spLocks noChangeArrowheads="1"/>
            </p:cNvSpPr>
            <p:nvPr/>
          </p:nvSpPr>
          <p:spPr bwMode="auto">
            <a:xfrm>
              <a:off x="3888" y="1785"/>
              <a:ext cx="9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(1.5 - 2.5)</a:t>
              </a:r>
              <a:r>
                <a:rPr kumimoji="0" lang="en-US" altLang="en-US" sz="1800" b="1" i="0" u="none" strike="noStrike" kern="1200" cap="none" spc="0" normalizeH="0" baseline="30000" noProof="0">
                  <a:ln>
                    <a:noFill/>
                  </a:ln>
                  <a:solidFill>
                    <a:srgbClr val="E97132"/>
                  </a:solidFill>
                  <a:effectLst/>
                  <a:uLnTx/>
                  <a:uFillTx/>
                  <a:latin typeface="Aptos" panose="02110004020202020204"/>
                  <a:ea typeface="+mn-ea"/>
                  <a:cs typeface="+mn-cs"/>
                </a:rPr>
                <a:t>2</a:t>
              </a: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 +</a:t>
              </a:r>
            </a:p>
          </p:txBody>
        </p:sp>
        <p:sp>
          <p:nvSpPr>
            <p:cNvPr id="71727" name="Text Box 47">
              <a:extLst>
                <a:ext uri="{FF2B5EF4-FFF2-40B4-BE49-F238E27FC236}">
                  <a16:creationId xmlns:a16="http://schemas.microsoft.com/office/drawing/2014/main" id="{133E20B9-C6D2-48D2-989F-5735A4F5F8C0}"/>
                </a:ext>
              </a:extLst>
            </p:cNvPr>
            <p:cNvSpPr txBox="1">
              <a:spLocks noChangeArrowheads="1"/>
            </p:cNvSpPr>
            <p:nvPr/>
          </p:nvSpPr>
          <p:spPr bwMode="auto">
            <a:xfrm>
              <a:off x="4580" y="1785"/>
              <a:ext cx="13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(3.2 - 2.5)</a:t>
              </a:r>
              <a:r>
                <a:rPr kumimoji="0" lang="en-US" altLang="en-US" sz="1800" b="1" i="0" u="none" strike="noStrike" kern="1200" cap="none" spc="0" normalizeH="0" baseline="30000" noProof="0">
                  <a:ln>
                    <a:noFill/>
                  </a:ln>
                  <a:solidFill>
                    <a:srgbClr val="E97132"/>
                  </a:solidFill>
                  <a:effectLst/>
                  <a:uLnTx/>
                  <a:uFillTx/>
                  <a:latin typeface="Aptos" panose="02110004020202020204"/>
                  <a:ea typeface="+mn-ea"/>
                  <a:cs typeface="+mn-cs"/>
                </a:rPr>
                <a:t>2</a:t>
              </a: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 = 3.99</a:t>
              </a:r>
            </a:p>
          </p:txBody>
        </p:sp>
      </p:grpSp>
      <p:sp>
        <p:nvSpPr>
          <p:cNvPr id="71728" name="Text Box 48">
            <a:extLst>
              <a:ext uri="{FF2B5EF4-FFF2-40B4-BE49-F238E27FC236}">
                <a16:creationId xmlns:a16="http://schemas.microsoft.com/office/drawing/2014/main" id="{C4F8ACBC-70B3-4546-9F15-08F1BB6773D3}"/>
              </a:ext>
            </a:extLst>
          </p:cNvPr>
          <p:cNvSpPr txBox="1">
            <a:spLocks noChangeArrowheads="1"/>
          </p:cNvSpPr>
          <p:nvPr/>
        </p:nvSpPr>
        <p:spPr bwMode="auto">
          <a:xfrm>
            <a:off x="2162175" y="3159125"/>
            <a:ext cx="484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2.5</a:t>
            </a:r>
          </a:p>
        </p:txBody>
      </p:sp>
      <p:sp>
        <p:nvSpPr>
          <p:cNvPr id="71731" name="Text Box 51">
            <a:extLst>
              <a:ext uri="{FF2B5EF4-FFF2-40B4-BE49-F238E27FC236}">
                <a16:creationId xmlns:a16="http://schemas.microsoft.com/office/drawing/2014/main" id="{8D8A57A3-3A06-492A-8143-799DC7FBC296}"/>
              </a:ext>
            </a:extLst>
          </p:cNvPr>
          <p:cNvSpPr txBox="1">
            <a:spLocks noChangeArrowheads="1"/>
          </p:cNvSpPr>
          <p:nvPr/>
        </p:nvSpPr>
        <p:spPr bwMode="auto">
          <a:xfrm>
            <a:off x="7836281" y="2936876"/>
            <a:ext cx="3418628" cy="1569660"/>
          </a:xfrm>
          <a:prstGeom prst="rect">
            <a:avLst/>
          </a:prstGeom>
          <a:solidFill>
            <a:srgbClr val="D1D1D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The smaller the sum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squared differences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the better the “fit” of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line to the data (?)</a:t>
            </a:r>
          </a:p>
        </p:txBody>
      </p:sp>
    </p:spTree>
    <p:extLst>
      <p:ext uri="{BB962C8B-B14F-4D97-AF65-F5344CB8AC3E}">
        <p14:creationId xmlns:p14="http://schemas.microsoft.com/office/powerpoint/2010/main" val="21093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93"/>
                                        </p:tgtEl>
                                        <p:attrNameLst>
                                          <p:attrName>style.visibility</p:attrName>
                                        </p:attrNameLst>
                                      </p:cBhvr>
                                      <p:to>
                                        <p:strVal val="visible"/>
                                      </p:to>
                                    </p:set>
                                    <p:animEffect transition="in" filter="wipe(left)">
                                      <p:cBhvr>
                                        <p:cTn id="7" dur="500"/>
                                        <p:tgtEl>
                                          <p:spTgt spid="71693"/>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71698"/>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1" fill="hold" nodeType="afterEffect">
                                  <p:stCondLst>
                                    <p:cond delay="0"/>
                                  </p:stCondLst>
                                  <p:childTnLst>
                                    <p:set>
                                      <p:cBhvr>
                                        <p:cTn id="13" dur="1" fill="hold">
                                          <p:stCondLst>
                                            <p:cond delay="0"/>
                                          </p:stCondLst>
                                        </p:cTn>
                                        <p:tgtEl>
                                          <p:spTgt spid="71694"/>
                                        </p:tgtEl>
                                        <p:attrNameLst>
                                          <p:attrName>style.visibility</p:attrName>
                                        </p:attrNameLst>
                                      </p:cBhvr>
                                      <p:to>
                                        <p:strVal val="visible"/>
                                      </p:to>
                                    </p:set>
                                    <p:animEffect transition="in" filter="wipe(up)">
                                      <p:cBhvr>
                                        <p:cTn id="14" dur="500"/>
                                        <p:tgtEl>
                                          <p:spTgt spid="71694"/>
                                        </p:tgtEl>
                                      </p:cBhvr>
                                    </p:animEffect>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71703"/>
                                        </p:tgtEl>
                                        <p:attrNameLst>
                                          <p:attrName>style.visibility</p:attrName>
                                        </p:attrNameLst>
                                      </p:cBhvr>
                                      <p:to>
                                        <p:strVal val="visible"/>
                                      </p:to>
                                    </p:set>
                                    <p:animEffect transition="in" filter="wipe(right)">
                                      <p:cBhvr>
                                        <p:cTn id="18" dur="500"/>
                                        <p:tgtEl>
                                          <p:spTgt spid="71703"/>
                                        </p:tgtEl>
                                      </p:cBhvr>
                                    </p:animEffect>
                                  </p:childTnLst>
                                </p:cTn>
                              </p:par>
                            </p:childTnLst>
                          </p:cTn>
                        </p:par>
                        <p:par>
                          <p:cTn id="19" fill="hold" nodeType="afterGroup">
                            <p:stCondLst>
                              <p:cond delay="2000"/>
                            </p:stCondLst>
                            <p:childTnLst>
                              <p:par>
                                <p:cTn id="20" presetID="4" presetClass="entr" presetSubtype="32" fill="hold" grpId="0" nodeType="afterEffect">
                                  <p:stCondLst>
                                    <p:cond delay="0"/>
                                  </p:stCondLst>
                                  <p:childTnLst>
                                    <p:set>
                                      <p:cBhvr>
                                        <p:cTn id="21" dur="1" fill="hold">
                                          <p:stCondLst>
                                            <p:cond delay="0"/>
                                          </p:stCondLst>
                                        </p:cTn>
                                        <p:tgtEl>
                                          <p:spTgt spid="71710"/>
                                        </p:tgtEl>
                                        <p:attrNameLst>
                                          <p:attrName>style.visibility</p:attrName>
                                        </p:attrNameLst>
                                      </p:cBhvr>
                                      <p:to>
                                        <p:strVal val="visible"/>
                                      </p:to>
                                    </p:set>
                                    <p:animEffect transition="in" filter="box(out)">
                                      <p:cBhvr>
                                        <p:cTn id="22" dur="500"/>
                                        <p:tgtEl>
                                          <p:spTgt spid="71710"/>
                                        </p:tgtEl>
                                      </p:cBhvr>
                                    </p:animEffect>
                                  </p:childTnLst>
                                </p:cTn>
                              </p:par>
                            </p:childTnLst>
                          </p:cTn>
                        </p:par>
                        <p:par>
                          <p:cTn id="23" fill="hold" nodeType="afterGroup">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7171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695"/>
                                        </p:tgtEl>
                                        <p:attrNameLst>
                                          <p:attrName>style.visibility</p:attrName>
                                        </p:attrNameLst>
                                      </p:cBhvr>
                                      <p:to>
                                        <p:strVal val="visible"/>
                                      </p:to>
                                    </p:set>
                                    <p:animEffect transition="in" filter="wipe(up)">
                                      <p:cBhvr>
                                        <p:cTn id="30" dur="500"/>
                                        <p:tgtEl>
                                          <p:spTgt spid="71695"/>
                                        </p:tgtEl>
                                      </p:cBhvr>
                                    </p:animEffect>
                                  </p:childTnLst>
                                </p:cTn>
                              </p:par>
                            </p:childTnLst>
                          </p:cTn>
                        </p:par>
                        <p:par>
                          <p:cTn id="31" fill="hold" nodeType="afterGroup">
                            <p:stCondLst>
                              <p:cond delay="500"/>
                            </p:stCondLst>
                            <p:childTnLst>
                              <p:par>
                                <p:cTn id="32" presetID="22" presetClass="entr" presetSubtype="2" fill="hold" nodeType="afterEffect">
                                  <p:stCondLst>
                                    <p:cond delay="0"/>
                                  </p:stCondLst>
                                  <p:childTnLst>
                                    <p:set>
                                      <p:cBhvr>
                                        <p:cTn id="33" dur="1" fill="hold">
                                          <p:stCondLst>
                                            <p:cond delay="0"/>
                                          </p:stCondLst>
                                        </p:cTn>
                                        <p:tgtEl>
                                          <p:spTgt spid="71706"/>
                                        </p:tgtEl>
                                        <p:attrNameLst>
                                          <p:attrName>style.visibility</p:attrName>
                                        </p:attrNameLst>
                                      </p:cBhvr>
                                      <p:to>
                                        <p:strVal val="visible"/>
                                      </p:to>
                                    </p:set>
                                    <p:animEffect transition="in" filter="wipe(right)">
                                      <p:cBhvr>
                                        <p:cTn id="34" dur="500"/>
                                        <p:tgtEl>
                                          <p:spTgt spid="71706"/>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7171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71686"/>
                                        </p:tgtEl>
                                        <p:attrNameLst>
                                          <p:attrName>style.visibility</p:attrName>
                                        </p:attrNameLst>
                                      </p:cBhvr>
                                      <p:to>
                                        <p:strVal val="visible"/>
                                      </p:to>
                                    </p:set>
                                    <p:animEffect transition="in" filter="wipe(down)">
                                      <p:cBhvr>
                                        <p:cTn id="42" dur="500"/>
                                        <p:tgtEl>
                                          <p:spTgt spid="71686"/>
                                        </p:tgtEl>
                                      </p:cBhvr>
                                    </p:animEffect>
                                  </p:childTnLst>
                                </p:cTn>
                              </p:par>
                            </p:childTnLst>
                          </p:cTn>
                        </p:par>
                        <p:par>
                          <p:cTn id="43" fill="hold" nodeType="afterGroup">
                            <p:stCondLst>
                              <p:cond delay="500"/>
                            </p:stCondLst>
                            <p:childTnLst>
                              <p:par>
                                <p:cTn id="44" presetID="22" presetClass="entr" presetSubtype="2" fill="hold" nodeType="afterEffect">
                                  <p:stCondLst>
                                    <p:cond delay="0"/>
                                  </p:stCondLst>
                                  <p:childTnLst>
                                    <p:set>
                                      <p:cBhvr>
                                        <p:cTn id="45" dur="1" fill="hold">
                                          <p:stCondLst>
                                            <p:cond delay="0"/>
                                          </p:stCondLst>
                                        </p:cTn>
                                        <p:tgtEl>
                                          <p:spTgt spid="71685"/>
                                        </p:tgtEl>
                                        <p:attrNameLst>
                                          <p:attrName>style.visibility</p:attrName>
                                        </p:attrNameLst>
                                      </p:cBhvr>
                                      <p:to>
                                        <p:strVal val="visible"/>
                                      </p:to>
                                    </p:set>
                                    <p:animEffect transition="in" filter="wipe(right)">
                                      <p:cBhvr>
                                        <p:cTn id="46" dur="500"/>
                                        <p:tgtEl>
                                          <p:spTgt spid="71685"/>
                                        </p:tgtEl>
                                      </p:cBhvr>
                                    </p:animEffect>
                                  </p:childTnLst>
                                </p:cTn>
                              </p:par>
                            </p:childTnLst>
                          </p:cTn>
                        </p:par>
                        <p:par>
                          <p:cTn id="47" fill="hold" nodeType="afterGroup">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7171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71696"/>
                                        </p:tgtEl>
                                        <p:attrNameLst>
                                          <p:attrName>style.visibility</p:attrName>
                                        </p:attrNameLst>
                                      </p:cBhvr>
                                      <p:to>
                                        <p:strVal val="visible"/>
                                      </p:to>
                                    </p:set>
                                    <p:animEffect transition="in" filter="wipe(down)">
                                      <p:cBhvr>
                                        <p:cTn id="54" dur="500"/>
                                        <p:tgtEl>
                                          <p:spTgt spid="71696"/>
                                        </p:tgtEl>
                                      </p:cBhvr>
                                    </p:animEffect>
                                  </p:childTnLst>
                                </p:cTn>
                              </p:par>
                            </p:childTnLst>
                          </p:cTn>
                        </p:par>
                        <p:par>
                          <p:cTn id="55" fill="hold" nodeType="afterGroup">
                            <p:stCondLst>
                              <p:cond delay="500"/>
                            </p:stCondLst>
                            <p:childTnLst>
                              <p:par>
                                <p:cTn id="56" presetID="22" presetClass="entr" presetSubtype="2" fill="hold" nodeType="afterEffect">
                                  <p:stCondLst>
                                    <p:cond delay="0"/>
                                  </p:stCondLst>
                                  <p:childTnLst>
                                    <p:set>
                                      <p:cBhvr>
                                        <p:cTn id="57" dur="1" fill="hold">
                                          <p:stCondLst>
                                            <p:cond delay="0"/>
                                          </p:stCondLst>
                                        </p:cTn>
                                        <p:tgtEl>
                                          <p:spTgt spid="71709"/>
                                        </p:tgtEl>
                                        <p:attrNameLst>
                                          <p:attrName>style.visibility</p:attrName>
                                        </p:attrNameLst>
                                      </p:cBhvr>
                                      <p:to>
                                        <p:strVal val="visible"/>
                                      </p:to>
                                    </p:set>
                                    <p:animEffect transition="in" filter="wipe(right)">
                                      <p:cBhvr>
                                        <p:cTn id="58" dur="500"/>
                                        <p:tgtEl>
                                          <p:spTgt spid="71709"/>
                                        </p:tgtEl>
                                      </p:cBhvr>
                                    </p:animEffect>
                                  </p:childTnLst>
                                </p:cTn>
                              </p:par>
                            </p:childTnLst>
                          </p:cTn>
                        </p:par>
                        <p:par>
                          <p:cTn id="59" fill="hold" nodeType="afterGroup">
                            <p:stCondLst>
                              <p:cond delay="1000"/>
                            </p:stCondLst>
                            <p:childTnLst>
                              <p:par>
                                <p:cTn id="60" presetID="1" presetClass="entr" presetSubtype="0" fill="hold" grpId="0" nodeType="afterEffect">
                                  <p:stCondLst>
                                    <p:cond delay="0"/>
                                  </p:stCondLst>
                                  <p:childTnLst>
                                    <p:set>
                                      <p:cBhvr>
                                        <p:cTn id="61" dur="1" fill="hold">
                                          <p:stCondLst>
                                            <p:cond delay="499"/>
                                          </p:stCondLst>
                                        </p:cTn>
                                        <p:tgtEl>
                                          <p:spTgt spid="7171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71716"/>
                                        </p:tgtEl>
                                        <p:attrNameLst>
                                          <p:attrName>style.visibility</p:attrName>
                                        </p:attrNameLst>
                                      </p:cBhvr>
                                      <p:to>
                                        <p:strVal val="visible"/>
                                      </p:to>
                                    </p:set>
                                    <p:animEffect transition="in" filter="wipe(left)">
                                      <p:cBhvr>
                                        <p:cTn id="66" dur="500"/>
                                        <p:tgtEl>
                                          <p:spTgt spid="71716"/>
                                        </p:tgtEl>
                                      </p:cBhvr>
                                    </p:animEffect>
                                  </p:childTnLst>
                                </p:cTn>
                              </p:par>
                            </p:childTnLst>
                          </p:cTn>
                        </p:par>
                        <p:par>
                          <p:cTn id="67" fill="hold" nodeType="afterGroup">
                            <p:stCondLst>
                              <p:cond delay="500"/>
                            </p:stCondLst>
                            <p:childTnLst>
                              <p:par>
                                <p:cTn id="68" presetID="17" presetClass="entr" presetSubtype="10" fill="hold" nodeType="afterEffect">
                                  <p:stCondLst>
                                    <p:cond delay="0"/>
                                  </p:stCondLst>
                                  <p:childTnLst>
                                    <p:set>
                                      <p:cBhvr>
                                        <p:cTn id="69" dur="1" fill="hold">
                                          <p:stCondLst>
                                            <p:cond delay="0"/>
                                          </p:stCondLst>
                                        </p:cTn>
                                        <p:tgtEl>
                                          <p:spTgt spid="71717"/>
                                        </p:tgtEl>
                                        <p:attrNameLst>
                                          <p:attrName>style.visibility</p:attrName>
                                        </p:attrNameLst>
                                      </p:cBhvr>
                                      <p:to>
                                        <p:strVal val="visible"/>
                                      </p:to>
                                    </p:set>
                                    <p:anim calcmode="lin" valueType="num">
                                      <p:cBhvr>
                                        <p:cTn id="70" dur="500" fill="hold"/>
                                        <p:tgtEl>
                                          <p:spTgt spid="71717"/>
                                        </p:tgtEl>
                                        <p:attrNameLst>
                                          <p:attrName>ppt_w</p:attrName>
                                        </p:attrNameLst>
                                      </p:cBhvr>
                                      <p:tavLst>
                                        <p:tav tm="0">
                                          <p:val>
                                            <p:fltVal val="0"/>
                                          </p:val>
                                        </p:tav>
                                        <p:tav tm="100000">
                                          <p:val>
                                            <p:strVal val="#ppt_w"/>
                                          </p:val>
                                        </p:tav>
                                      </p:tavLst>
                                    </p:anim>
                                    <p:anim calcmode="lin" valueType="num">
                                      <p:cBhvr>
                                        <p:cTn id="71" dur="500" fill="hold"/>
                                        <p:tgtEl>
                                          <p:spTgt spid="71717"/>
                                        </p:tgtEl>
                                        <p:attrNameLst>
                                          <p:attrName>ppt_h</p:attrName>
                                        </p:attrNameLst>
                                      </p:cBhvr>
                                      <p:tavLst>
                                        <p:tav tm="0">
                                          <p:val>
                                            <p:strVal val="#ppt_h"/>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71722"/>
                                        </p:tgtEl>
                                        <p:attrNameLst>
                                          <p:attrName>style.visibility</p:attrName>
                                        </p:attrNameLst>
                                      </p:cBhvr>
                                      <p:to>
                                        <p:strVal val="visible"/>
                                      </p:to>
                                    </p:set>
                                    <p:animEffect transition="in" filter="wipe(left)">
                                      <p:cBhvr>
                                        <p:cTn id="76" dur="500"/>
                                        <p:tgtEl>
                                          <p:spTgt spid="71722"/>
                                        </p:tgtEl>
                                      </p:cBhvr>
                                    </p:animEffect>
                                  </p:childTnLst>
                                </p:cTn>
                              </p:par>
                            </p:childTnLst>
                          </p:cTn>
                        </p:par>
                        <p:par>
                          <p:cTn id="77" fill="hold" nodeType="afterGroup">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71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0" grpId="0" autoUpdateAnimBg="0"/>
      <p:bldP spid="71711" grpId="0" autoUpdateAnimBg="0"/>
      <p:bldP spid="71712" grpId="0" autoUpdateAnimBg="0"/>
      <p:bldP spid="71713" grpId="0" autoUpdateAnimBg="0"/>
      <p:bldP spid="71715" grpId="0" autoUpdateAnimBg="0"/>
      <p:bldP spid="7173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DBD0-C4AE-42BC-B69A-0370D0B06790}"/>
              </a:ext>
            </a:extLst>
          </p:cNvPr>
          <p:cNvSpPr>
            <a:spLocks noGrp="1"/>
          </p:cNvSpPr>
          <p:nvPr>
            <p:ph type="title"/>
          </p:nvPr>
        </p:nvSpPr>
        <p:spPr>
          <a:xfrm>
            <a:off x="209550" y="88931"/>
            <a:ext cx="10515600" cy="1325563"/>
          </a:xfrm>
        </p:spPr>
        <p:txBody>
          <a:bodyPr/>
          <a:lstStyle/>
          <a:p>
            <a:r>
              <a:rPr lang="en-US" dirty="0"/>
              <a:t>Simple Linear Regression</a:t>
            </a:r>
          </a:p>
        </p:txBody>
      </p:sp>
      <p:sp>
        <p:nvSpPr>
          <p:cNvPr id="3" name="Content Placeholder 2">
            <a:extLst>
              <a:ext uri="{FF2B5EF4-FFF2-40B4-BE49-F238E27FC236}">
                <a16:creationId xmlns:a16="http://schemas.microsoft.com/office/drawing/2014/main" id="{17231721-9DB5-4948-87F5-C62E444943F0}"/>
              </a:ext>
            </a:extLst>
          </p:cNvPr>
          <p:cNvSpPr>
            <a:spLocks noGrp="1"/>
          </p:cNvSpPr>
          <p:nvPr>
            <p:ph idx="1"/>
          </p:nvPr>
        </p:nvSpPr>
        <p:spPr>
          <a:xfrm>
            <a:off x="620272" y="1870075"/>
            <a:ext cx="10515600" cy="4486275"/>
          </a:xfrm>
        </p:spPr>
        <p:txBody>
          <a:bodyPr/>
          <a:lstStyle/>
          <a:p>
            <a:r>
              <a:rPr lang="en-US" dirty="0"/>
              <a:t>Assumption: a linear relationship between X &amp; Y exists</a:t>
            </a:r>
          </a:p>
          <a:p>
            <a:r>
              <a:rPr lang="en-US" dirty="0"/>
              <a:t>Observed Y values can be expressed as:</a:t>
            </a:r>
          </a:p>
          <a:p>
            <a:pPr marL="0" indent="0">
              <a:buNone/>
            </a:pPr>
            <a:endParaRPr lang="en-US" dirty="0"/>
          </a:p>
          <a:p>
            <a:pPr marL="0" indent="0">
              <a:buNone/>
            </a:pPr>
            <a:endParaRPr lang="en-US" dirty="0"/>
          </a:p>
          <a:p>
            <a:endParaRPr lang="en-US" dirty="0"/>
          </a:p>
          <a:p>
            <a:r>
              <a:rPr lang="en-US" dirty="0"/>
              <a:t>Use data to estimate that linear relationship with a straight line:</a:t>
            </a:r>
          </a:p>
          <a:p>
            <a:pPr lvl="1"/>
            <a:endParaRPr lang="en-US" dirty="0"/>
          </a:p>
        </p:txBody>
      </p:sp>
      <mc:AlternateContent xmlns:mc="http://schemas.openxmlformats.org/markup-compatibility/2006" xmlns:a14="http://schemas.microsoft.com/office/drawing/2010/main">
        <mc:Choice Requires="a14">
          <p:sp>
            <p:nvSpPr>
              <p:cNvPr id="8" name="Object 3">
                <a:extLst>
                  <a:ext uri="{FF2B5EF4-FFF2-40B4-BE49-F238E27FC236}">
                    <a16:creationId xmlns:a16="http://schemas.microsoft.com/office/drawing/2014/main" id="{010C1F6F-2687-4117-A696-EE72EFA65C3F}"/>
                  </a:ext>
                </a:extLst>
              </p:cNvPr>
              <p:cNvSpPr txBox="1"/>
              <p:nvPr/>
            </p:nvSpPr>
            <p:spPr bwMode="auto">
              <a:xfrm>
                <a:off x="2857812" y="3139694"/>
                <a:ext cx="3683000" cy="828675"/>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𝛽</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𝛽</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𝜀</m:t>
                      </m:r>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Object 3">
                <a:extLst>
                  <a:ext uri="{FF2B5EF4-FFF2-40B4-BE49-F238E27FC236}">
                    <a16:creationId xmlns:a16="http://schemas.microsoft.com/office/drawing/2014/main" id="{010C1F6F-2687-4117-A696-EE72EFA65C3F}"/>
                  </a:ext>
                </a:extLst>
              </p:cNvPr>
              <p:cNvSpPr txBox="1">
                <a:spLocks noRot="1" noChangeAspect="1" noMove="1" noResize="1" noEditPoints="1" noAdjustHandles="1" noChangeArrowheads="1" noChangeShapeType="1" noTextEdit="1"/>
              </p:cNvSpPr>
              <p:nvPr/>
            </p:nvSpPr>
            <p:spPr bwMode="auto">
              <a:xfrm>
                <a:off x="2857812" y="3139694"/>
                <a:ext cx="3683000" cy="8286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bject 6">
                <a:extLst>
                  <a:ext uri="{FF2B5EF4-FFF2-40B4-BE49-F238E27FC236}">
                    <a16:creationId xmlns:a16="http://schemas.microsoft.com/office/drawing/2014/main" id="{1D022014-4CE9-4DE3-B413-D601A9FA426A}"/>
                  </a:ext>
                </a:extLst>
              </p:cNvPr>
              <p:cNvSpPr txBox="1"/>
              <p:nvPr/>
            </p:nvSpPr>
            <p:spPr bwMode="auto">
              <a:xfrm>
                <a:off x="2926394" y="4762924"/>
                <a:ext cx="2852737" cy="925513"/>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acc>
                        <m:accPr>
                          <m:chr m:val="̂"/>
                          <m:ctrlPr>
                            <a:rPr kumimoji="0" lang="en-US" sz="36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6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6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oMath>
                  </m:oMathPara>
                </a14:m>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Object 6">
                <a:extLst>
                  <a:ext uri="{FF2B5EF4-FFF2-40B4-BE49-F238E27FC236}">
                    <a16:creationId xmlns:a16="http://schemas.microsoft.com/office/drawing/2014/main" id="{1D022014-4CE9-4DE3-B413-D601A9FA426A}"/>
                  </a:ext>
                </a:extLst>
              </p:cNvPr>
              <p:cNvSpPr txBox="1">
                <a:spLocks noRot="1" noChangeAspect="1" noMove="1" noResize="1" noEditPoints="1" noAdjustHandles="1" noChangeArrowheads="1" noChangeShapeType="1" noTextEdit="1"/>
              </p:cNvSpPr>
              <p:nvPr/>
            </p:nvSpPr>
            <p:spPr bwMode="auto">
              <a:xfrm>
                <a:off x="2926394" y="4762924"/>
                <a:ext cx="2852737" cy="925513"/>
              </a:xfrm>
              <a:prstGeom prst="rect">
                <a:avLst/>
              </a:prstGeom>
              <a:blipFill>
                <a:blip r:embed="rId3"/>
                <a:stretch>
                  <a:fillRect/>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8A7FA552-040D-402B-B33D-6CCC56215C1F}"/>
              </a:ext>
            </a:extLst>
          </p:cNvPr>
          <p:cNvSpPr/>
          <p:nvPr/>
        </p:nvSpPr>
        <p:spPr>
          <a:xfrm>
            <a:off x="3529638" y="3108434"/>
            <a:ext cx="1718790" cy="6411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6136F3A-7BED-4711-AD83-08578660B1A2}"/>
              </a:ext>
            </a:extLst>
          </p:cNvPr>
          <p:cNvSpPr txBox="1"/>
          <p:nvPr/>
        </p:nvSpPr>
        <p:spPr>
          <a:xfrm>
            <a:off x="3048157" y="3774688"/>
            <a:ext cx="26182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The straight line (average)</a:t>
            </a:r>
          </a:p>
        </p:txBody>
      </p:sp>
      <p:sp>
        <p:nvSpPr>
          <p:cNvPr id="13" name="Rectangle: Rounded Corners 12">
            <a:extLst>
              <a:ext uri="{FF2B5EF4-FFF2-40B4-BE49-F238E27FC236}">
                <a16:creationId xmlns:a16="http://schemas.microsoft.com/office/drawing/2014/main" id="{F437A8D7-1A47-4207-9887-F037C3724987}"/>
              </a:ext>
            </a:extLst>
          </p:cNvPr>
          <p:cNvSpPr/>
          <p:nvPr/>
        </p:nvSpPr>
        <p:spPr>
          <a:xfrm>
            <a:off x="5555884" y="3155784"/>
            <a:ext cx="459730" cy="6411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1909ED54-489F-4650-AA38-F12044EB0D27}"/>
              </a:ext>
            </a:extLst>
          </p:cNvPr>
          <p:cNvSpPr txBox="1"/>
          <p:nvPr/>
        </p:nvSpPr>
        <p:spPr>
          <a:xfrm>
            <a:off x="6012131" y="3297151"/>
            <a:ext cx="23497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Deviation from the line</a:t>
            </a:r>
          </a:p>
        </p:txBody>
      </p:sp>
      <p:sp>
        <p:nvSpPr>
          <p:cNvPr id="7" name="Slide Number Placeholder 6">
            <a:extLst>
              <a:ext uri="{FF2B5EF4-FFF2-40B4-BE49-F238E27FC236}">
                <a16:creationId xmlns:a16="http://schemas.microsoft.com/office/drawing/2014/main" id="{B3FC7679-2443-4822-B18F-3AA957A9B02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677F5-6401-4ECE-9434-31FD34043E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22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3"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4C60-FBE0-3AA2-2151-9763B8038F9B}"/>
              </a:ext>
            </a:extLst>
          </p:cNvPr>
          <p:cNvSpPr>
            <a:spLocks noGrp="1"/>
          </p:cNvSpPr>
          <p:nvPr>
            <p:ph type="title" idx="4294967295"/>
          </p:nvPr>
        </p:nvSpPr>
        <p:spPr>
          <a:xfrm>
            <a:off x="137786" y="93206"/>
            <a:ext cx="10515600" cy="1325563"/>
          </a:xfrm>
        </p:spPr>
        <p:txBody>
          <a:bodyPr>
            <a:normAutofit/>
          </a:bodyPr>
          <a:lstStyle/>
          <a:p>
            <a:r>
              <a:rPr lang="en-US" dirty="0"/>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1AD792-7A19-3D2A-0C82-A7ED2CDAD6B1}"/>
                  </a:ext>
                </a:extLst>
              </p:cNvPr>
              <p:cNvSpPr>
                <a:spLocks noGrp="1"/>
              </p:cNvSpPr>
              <p:nvPr>
                <p:ph idx="4294967295"/>
              </p:nvPr>
            </p:nvSpPr>
            <p:spPr>
              <a:xfrm>
                <a:off x="563671" y="1957388"/>
                <a:ext cx="10515600" cy="3871912"/>
              </a:xfrm>
            </p:spPr>
            <p:txBody>
              <a:bodyPr>
                <a:no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a:latin typeface="Cambria Math" panose="02040503050406030204" pitchFamily="18" charset="0"/>
                          </a:rPr>
                          <m:t>𝑖</m:t>
                        </m:r>
                      </m:sub>
                    </m:sSub>
                  </m:oMath>
                </a14:m>
                <a:r>
                  <a:rPr lang="en-US" sz="2400" dirty="0"/>
                  <a:t> is value of the dependent variable for observation </a:t>
                </a:r>
                <a:r>
                  <a:rPr lang="en-US" sz="2400" i="1" dirty="0" err="1"/>
                  <a:t>i</a:t>
                </a:r>
                <a:endParaRPr lang="en-US" sz="2400" dirty="0"/>
              </a:p>
              <a:p>
                <a:pPr lvl="1"/>
                <a:r>
                  <a:rPr lang="en-US" b="1" dirty="0"/>
                  <a:t>Note: </a:t>
                </a:r>
                <a:r>
                  <a:rPr lang="en-US" dirty="0"/>
                  <a:t>again,</a:t>
                </a:r>
                <a:r>
                  <a:rPr lang="en-US" b="1" dirty="0"/>
                  <a:t> </a:t>
                </a:r>
                <a:r>
                  <a:rPr lang="en-US" i="1" dirty="0" err="1"/>
                  <a:t>i</a:t>
                </a:r>
                <a:r>
                  <a:rPr lang="en-US" i="1" dirty="0"/>
                  <a:t> </a:t>
                </a:r>
                <a:r>
                  <a:rPr lang="en-US" dirty="0"/>
                  <a:t>refers to the line number of the data, so for example if I have 10 rows of data, the number of observations range from </a:t>
                </a:r>
                <a:r>
                  <a:rPr lang="en-US" i="1" dirty="0" err="1"/>
                  <a:t>i</a:t>
                </a:r>
                <a:r>
                  <a:rPr lang="en-US" i="1" dirty="0"/>
                  <a:t> = </a:t>
                </a:r>
                <a:r>
                  <a:rPr lang="en-US" dirty="0"/>
                  <a:t>1 to 10. With </a:t>
                </a:r>
                <a:r>
                  <a:rPr lang="en-US" i="1" dirty="0"/>
                  <a:t>n </a:t>
                </a:r>
                <a:r>
                  <a:rPr lang="en-US" dirty="0"/>
                  <a:t>rows of data, the number of observations ranges from </a:t>
                </a:r>
                <a:r>
                  <a:rPr lang="en-US" i="1" dirty="0" err="1"/>
                  <a:t>i</a:t>
                </a:r>
                <a:r>
                  <a:rPr lang="en-US" i="1" dirty="0"/>
                  <a:t> = </a:t>
                </a:r>
                <a:r>
                  <a:rPr lang="en-US" dirty="0"/>
                  <a:t>1 … n.</a:t>
                </a:r>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a:latin typeface="Cambria Math" panose="02040503050406030204" pitchFamily="18" charset="0"/>
                          </a:rPr>
                          <m:t>𝑖</m:t>
                        </m:r>
                      </m:sub>
                    </m:sSub>
                  </m:oMath>
                </a14:m>
                <a:r>
                  <a:rPr lang="en-US" sz="2400" b="1" dirty="0"/>
                  <a:t> </a:t>
                </a:r>
                <a:r>
                  <a:rPr lang="en-US" sz="2400" dirty="0"/>
                  <a:t>denotes the value of the independent or predictor variable for experimental unit </a:t>
                </a:r>
                <a:r>
                  <a:rPr lang="en-US" sz="2400" i="1" dirty="0" err="1"/>
                  <a:t>i</a:t>
                </a:r>
                <a:r>
                  <a:rPr lang="en-US" sz="2400" i="1" dirty="0"/>
                  <a:t> </a:t>
                </a:r>
                <a:r>
                  <a:rPr lang="en-US" sz="2400" dirty="0"/>
                  <a:t>(the one corresponding to the dependent variable)</a:t>
                </a:r>
              </a:p>
              <a:p>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a:latin typeface="Cambria Math" panose="02040503050406030204" pitchFamily="18" charset="0"/>
                              </a:rPr>
                              <m:t>𝑦</m:t>
                            </m:r>
                          </m:e>
                        </m:acc>
                      </m:e>
                      <m:sub>
                        <m:r>
                          <a:rPr lang="en-US" sz="2400" b="0" i="1">
                            <a:latin typeface="Cambria Math" panose="02040503050406030204" pitchFamily="18" charset="0"/>
                          </a:rPr>
                          <m:t>𝑖</m:t>
                        </m:r>
                      </m:sub>
                    </m:sSub>
                  </m:oMath>
                </a14:m>
                <a:r>
                  <a:rPr lang="en-US" sz="2400" dirty="0"/>
                  <a:t> is the predicted value (also called fitted value) for experimental unit </a:t>
                </a:r>
                <a:r>
                  <a:rPr lang="en-US" sz="2400" i="1" dirty="0" err="1"/>
                  <a:t>i</a:t>
                </a:r>
                <a:r>
                  <a:rPr lang="en-US" sz="2400" i="1" dirty="0"/>
                  <a:t> </a:t>
                </a:r>
              </a:p>
              <a:p>
                <a:r>
                  <a:rPr lang="en-US" sz="2400" dirty="0"/>
                  <a:t>The equation for the best fitting line is given by</a:t>
                </a:r>
                <a:r>
                  <a:rPr lang="en-US" sz="2400" i="1" dirty="0"/>
                  <a:t>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a:latin typeface="Cambria Math" panose="02040503050406030204" pitchFamily="18" charset="0"/>
                              </a:rPr>
                              <m:t>𝑦</m:t>
                            </m:r>
                          </m:e>
                        </m:acc>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0</m:t>
                        </m:r>
                      </m:sub>
                    </m:sSub>
                  </m:oMath>
                </a14:m>
                <a:r>
                  <a:rPr lang="en-US" sz="2400" dirty="0"/>
                  <a:t>+</a:t>
                </a:r>
                <a:r>
                  <a:rPr lang="en-US" sz="2400" b="0" dirty="0"/>
                  <a:t>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𝑖</m:t>
                        </m:r>
                      </m:sub>
                    </m:sSub>
                  </m:oMath>
                </a14:m>
                <a:endParaRPr lang="en-US" sz="2400" dirty="0"/>
              </a:p>
              <a:p>
                <a:pPr lvl="1"/>
                <a:r>
                  <a:rPr lang="en-US" sz="2000" b="1" dirty="0"/>
                  <a:t>Note</a:t>
                </a:r>
                <a:r>
                  <a:rPr lang="en-US" sz="2000" dirty="0"/>
                  <a:t>: the observation = unit of analysis</a:t>
                </a:r>
              </a:p>
            </p:txBody>
          </p:sp>
        </mc:Choice>
        <mc:Fallback>
          <p:sp>
            <p:nvSpPr>
              <p:cNvPr id="3" name="Content Placeholder 2">
                <a:extLst>
                  <a:ext uri="{FF2B5EF4-FFF2-40B4-BE49-F238E27FC236}">
                    <a16:creationId xmlns:a16="http://schemas.microsoft.com/office/drawing/2014/main" id="{4D1AD792-7A19-3D2A-0C82-A7ED2CDAD6B1}"/>
                  </a:ext>
                </a:extLst>
              </p:cNvPr>
              <p:cNvSpPr>
                <a:spLocks noGrp="1" noRot="1" noChangeAspect="1" noMove="1" noResize="1" noEditPoints="1" noAdjustHandles="1" noChangeArrowheads="1" noChangeShapeType="1" noTextEdit="1"/>
              </p:cNvSpPr>
              <p:nvPr>
                <p:ph idx="4294967295"/>
              </p:nvPr>
            </p:nvSpPr>
            <p:spPr>
              <a:xfrm>
                <a:off x="563671" y="1957388"/>
                <a:ext cx="10515600" cy="3871912"/>
              </a:xfrm>
              <a:blipFill>
                <a:blip r:embed="rId2"/>
                <a:stretch>
                  <a:fillRect l="-754" t="-2205" r="-1101"/>
                </a:stretch>
              </a:blipFill>
            </p:spPr>
            <p:txBody>
              <a:bodyPr/>
              <a:lstStyle/>
              <a:p>
                <a:r>
                  <a:rPr lang="en-US">
                    <a:noFill/>
                  </a:rPr>
                  <a:t> </a:t>
                </a:r>
              </a:p>
            </p:txBody>
          </p:sp>
        </mc:Fallback>
      </mc:AlternateContent>
    </p:spTree>
    <p:extLst>
      <p:ext uri="{BB962C8B-B14F-4D97-AF65-F5344CB8AC3E}">
        <p14:creationId xmlns:p14="http://schemas.microsoft.com/office/powerpoint/2010/main" val="179961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p:cNvSpPr>
          <p:nvPr>
            <p:ph type="title"/>
          </p:nvPr>
        </p:nvSpPr>
        <p:spPr>
          <a:xfrm>
            <a:off x="231364" y="436962"/>
            <a:ext cx="10515600" cy="759340"/>
          </a:xfrm>
        </p:spPr>
        <p:txBody>
          <a:bodyPr/>
          <a:lstStyle/>
          <a:p>
            <a:r>
              <a:rPr lang="en-US" dirty="0"/>
              <a:t>Inference from Regression</a:t>
            </a:r>
          </a:p>
        </p:txBody>
      </p:sp>
      <p:sp>
        <p:nvSpPr>
          <p:cNvPr id="43014" name="Rectangle 3"/>
          <p:cNvSpPr>
            <a:spLocks noGrp="1"/>
          </p:cNvSpPr>
          <p:nvPr>
            <p:ph idx="1"/>
          </p:nvPr>
        </p:nvSpPr>
        <p:spPr>
          <a:xfrm>
            <a:off x="419099" y="1620462"/>
            <a:ext cx="11353800" cy="4864743"/>
          </a:xfrm>
        </p:spPr>
        <p:txBody>
          <a:bodyPr>
            <a:normAutofit/>
          </a:bodyPr>
          <a:lstStyle/>
          <a:p>
            <a:r>
              <a:rPr lang="en-US" dirty="0"/>
              <a:t>We want to use our regression equation to make predictions for our dependent variable based on the linear combination of independent variables. </a:t>
            </a:r>
            <a:r>
              <a:rPr lang="en-US" u="sng" dirty="0"/>
              <a:t>To do this we need assumptions on how the data is made</a:t>
            </a:r>
            <a:r>
              <a:rPr lang="en-US" dirty="0"/>
              <a:t>!</a:t>
            </a:r>
          </a:p>
          <a:p>
            <a:r>
              <a:rPr lang="en-US" dirty="0"/>
              <a:t>We imagined that in the population, the values of </a:t>
            </a:r>
            <a:r>
              <a:rPr lang="en-US" i="1" dirty="0"/>
              <a:t>Y</a:t>
            </a:r>
            <a:r>
              <a:rPr lang="en-US" dirty="0"/>
              <a:t> really are generated from the linear probabilistic model</a:t>
            </a:r>
          </a:p>
          <a:p>
            <a:pPr>
              <a:spcBef>
                <a:spcPct val="50000"/>
              </a:spcBef>
              <a:buNone/>
            </a:pPr>
            <a:endParaRPr lang="en-US" dirty="0">
              <a:latin typeface="Times New Roman" pitchFamily="18" charset="0"/>
            </a:endParaRPr>
          </a:p>
          <a:p>
            <a:pPr>
              <a:spcBef>
                <a:spcPct val="50000"/>
              </a:spcBef>
              <a:buNone/>
            </a:pPr>
            <a:r>
              <a:rPr lang="en-US" dirty="0">
                <a:latin typeface="Times New Roman" pitchFamily="18" charset="0"/>
              </a:rPr>
              <a:t>	</a:t>
            </a:r>
            <a:r>
              <a:rPr lang="en-US" dirty="0"/>
              <a:t>where </a:t>
            </a:r>
            <a:r>
              <a:rPr lang="en-US" dirty="0">
                <a:sym typeface="Symbol" pitchFamily="18" charset="2"/>
              </a:rPr>
              <a:t> is an error term normally distributed with mean 0 and variance </a:t>
            </a:r>
            <a:r>
              <a:rPr lang="en-US" baseline="30000" dirty="0">
                <a:sym typeface="Symbol" pitchFamily="18" charset="2"/>
              </a:rPr>
              <a:t>2</a:t>
            </a:r>
            <a:endParaRPr lang="en-US" dirty="0">
              <a:sym typeface="Symbol" pitchFamily="18" charset="2"/>
            </a:endParaRPr>
          </a:p>
          <a:p>
            <a:pPr>
              <a:spcBef>
                <a:spcPct val="50000"/>
              </a:spcBef>
            </a:pPr>
            <a:r>
              <a:rPr lang="en-US" dirty="0"/>
              <a:t>For our linear regression inference, we will always assume </a:t>
            </a:r>
            <a:r>
              <a:rPr lang="en-US" dirty="0">
                <a:sym typeface="Symbol" pitchFamily="18" charset="2"/>
              </a:rPr>
              <a:t> has a normal distribution, N(0, </a:t>
            </a:r>
            <a:r>
              <a:rPr lang="en-US" baseline="30000" dirty="0">
                <a:sym typeface="Symbol" pitchFamily="18" charset="2"/>
              </a:rPr>
              <a:t>2</a:t>
            </a:r>
            <a:r>
              <a:rPr lang="en-US" dirty="0">
                <a:sym typeface="Symbol" pitchFamily="18" charset="2"/>
              </a:rPr>
              <a:t>)</a:t>
            </a:r>
          </a:p>
          <a:p>
            <a:endParaRPr lang="en-US" dirty="0"/>
          </a:p>
        </p:txBody>
      </p:sp>
      <mc:AlternateContent xmlns:mc="http://schemas.openxmlformats.org/markup-compatibility/2006" xmlns:a14="http://schemas.microsoft.com/office/drawing/2010/main">
        <mc:Choice Requires="a14">
          <p:sp>
            <p:nvSpPr>
              <p:cNvPr id="43012" name="Object 4"/>
              <p:cNvSpPr txBox="1"/>
              <p:nvPr/>
            </p:nvSpPr>
            <p:spPr bwMode="auto">
              <a:xfrm>
                <a:off x="4026243" y="3762900"/>
                <a:ext cx="3579813" cy="579866"/>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𝛽</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𝛽</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3012" name="Object 4"/>
              <p:cNvSpPr txBox="1">
                <a:spLocks noRot="1" noChangeAspect="1" noMove="1" noResize="1" noEditPoints="1" noAdjustHandles="1" noChangeArrowheads="1" noChangeShapeType="1" noTextEdit="1"/>
              </p:cNvSpPr>
              <p:nvPr/>
            </p:nvSpPr>
            <p:spPr bwMode="auto">
              <a:xfrm>
                <a:off x="4026243" y="3762900"/>
                <a:ext cx="3579813" cy="579866"/>
              </a:xfrm>
              <a:prstGeom prst="rect">
                <a:avLst/>
              </a:prstGeom>
              <a:blipFill>
                <a:blip r:embed="rId2"/>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FB053CB-EA35-4C25-AAE4-348E35D9EB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2B675-3BAF-420B-B2FC-1C2A1E07683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67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34A4-1996-3AAC-EF11-C904A2306825}"/>
              </a:ext>
            </a:extLst>
          </p:cNvPr>
          <p:cNvSpPr>
            <a:spLocks noGrp="1"/>
          </p:cNvSpPr>
          <p:nvPr>
            <p:ph type="title"/>
          </p:nvPr>
        </p:nvSpPr>
        <p:spPr>
          <a:xfrm>
            <a:off x="331424" y="294209"/>
            <a:ext cx="10515600" cy="1325563"/>
          </a:xfrm>
        </p:spPr>
        <p:txBody>
          <a:bodyPr/>
          <a:lstStyle/>
          <a:p>
            <a:r>
              <a:rPr lang="en-US" dirty="0"/>
              <a:t>The full model</a:t>
            </a:r>
          </a:p>
        </p:txBody>
      </p:sp>
      <p:sp>
        <p:nvSpPr>
          <p:cNvPr id="3" name="Content Placeholder 2">
            <a:extLst>
              <a:ext uri="{FF2B5EF4-FFF2-40B4-BE49-F238E27FC236}">
                <a16:creationId xmlns:a16="http://schemas.microsoft.com/office/drawing/2014/main" id="{D734974D-F770-31CC-DBD8-7A899801C93E}"/>
              </a:ext>
            </a:extLst>
          </p:cNvPr>
          <p:cNvSpPr>
            <a:spLocks noGrp="1"/>
          </p:cNvSpPr>
          <p:nvPr>
            <p:ph idx="1"/>
          </p:nvPr>
        </p:nvSpPr>
        <p:spPr>
          <a:xfrm>
            <a:off x="838199" y="1862696"/>
            <a:ext cx="10832123" cy="4351338"/>
          </a:xfrm>
        </p:spPr>
        <p:txBody>
          <a:bodyPr/>
          <a:lstStyle/>
          <a:p>
            <a:r>
              <a:rPr lang="en-US" dirty="0"/>
              <a:t>The standard assumption is that the </a:t>
            </a:r>
            <a:r>
              <a:rPr lang="en-US" b="1" dirty="0"/>
              <a:t>error term </a:t>
            </a:r>
            <a:r>
              <a:rPr lang="en-US" dirty="0"/>
              <a:t>is normally distributed</a:t>
            </a:r>
          </a:p>
          <a:p>
            <a:r>
              <a:rPr lang="en-US" dirty="0"/>
              <a:t>The model you are to use for SLR (which will be extended to the multivariate case) is: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46EF26C-04D4-9DCD-A814-5697EBCAB083}"/>
                  </a:ext>
                </a:extLst>
              </p:cNvPr>
              <p:cNvSpPr txBox="1"/>
              <p:nvPr/>
            </p:nvSpPr>
            <p:spPr>
              <a:xfrm>
                <a:off x="2054336" y="3357895"/>
                <a:ext cx="2995244"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4" name="TextBox 3">
                <a:extLst>
                  <a:ext uri="{FF2B5EF4-FFF2-40B4-BE49-F238E27FC236}">
                    <a16:creationId xmlns:a16="http://schemas.microsoft.com/office/drawing/2014/main" id="{646EF26C-04D4-9DCD-A814-5697EBCAB083}"/>
                  </a:ext>
                </a:extLst>
              </p:cNvPr>
              <p:cNvSpPr txBox="1">
                <a:spLocks noRot="1" noChangeAspect="1" noMove="1" noResize="1" noEditPoints="1" noAdjustHandles="1" noChangeArrowheads="1" noChangeShapeType="1" noTextEdit="1"/>
              </p:cNvSpPr>
              <p:nvPr/>
            </p:nvSpPr>
            <p:spPr>
              <a:xfrm>
                <a:off x="2054336" y="3357895"/>
                <a:ext cx="2995244"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66F88A-17E5-118B-C89B-B6DAF96FC1FD}"/>
                  </a:ext>
                </a:extLst>
              </p:cNvPr>
              <p:cNvSpPr txBox="1"/>
              <p:nvPr/>
            </p:nvSpPr>
            <p:spPr>
              <a:xfrm>
                <a:off x="1146139" y="4467846"/>
                <a:ext cx="66829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AB66F88A-17E5-118B-C89B-B6DAF96FC1FD}"/>
                  </a:ext>
                </a:extLst>
              </p:cNvPr>
              <p:cNvSpPr txBox="1">
                <a:spLocks noRot="1" noChangeAspect="1" noMove="1" noResize="1" noEditPoints="1" noAdjustHandles="1" noChangeArrowheads="1" noChangeShapeType="1" noTextEdit="1"/>
              </p:cNvSpPr>
              <p:nvPr/>
            </p:nvSpPr>
            <p:spPr>
              <a:xfrm>
                <a:off x="1146139" y="4467846"/>
                <a:ext cx="668295" cy="369332"/>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71F47D7-A1BA-BEE5-AE32-57704F5B575B}"/>
              </a:ext>
            </a:extLst>
          </p:cNvPr>
          <p:cNvSpPr txBox="1"/>
          <p:nvPr/>
        </p:nvSpPr>
        <p:spPr>
          <a:xfrm>
            <a:off x="1739931" y="4467846"/>
            <a:ext cx="53051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observed response for the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trial (or row of data)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86955A-A772-F71D-07BB-B80486C0DA7C}"/>
                  </a:ext>
                </a:extLst>
              </p:cNvPr>
              <p:cNvSpPr txBox="1"/>
              <p:nvPr/>
            </p:nvSpPr>
            <p:spPr>
              <a:xfrm>
                <a:off x="1205502" y="4886120"/>
                <a:ext cx="53442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TextBox 8">
                <a:extLst>
                  <a:ext uri="{FF2B5EF4-FFF2-40B4-BE49-F238E27FC236}">
                    <a16:creationId xmlns:a16="http://schemas.microsoft.com/office/drawing/2014/main" id="{DD86955A-A772-F71D-07BB-B80486C0DA7C}"/>
                  </a:ext>
                </a:extLst>
              </p:cNvPr>
              <p:cNvSpPr txBox="1">
                <a:spLocks noRot="1" noChangeAspect="1" noMove="1" noResize="1" noEditPoints="1" noAdjustHandles="1" noChangeArrowheads="1" noChangeShapeType="1" noTextEdit="1"/>
              </p:cNvSpPr>
              <p:nvPr/>
            </p:nvSpPr>
            <p:spPr>
              <a:xfrm>
                <a:off x="1205502" y="4886120"/>
                <a:ext cx="534429" cy="369332"/>
              </a:xfrm>
              <a:prstGeom prst="rect">
                <a:avLst/>
              </a:prstGeom>
              <a:blipFill>
                <a:blip r:embed="rId5"/>
                <a:stretch>
                  <a:fillRect b="-1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0495016-F945-268D-BB24-6057A8F255E7}"/>
              </a:ext>
            </a:extLst>
          </p:cNvPr>
          <p:cNvSpPr txBox="1"/>
          <p:nvPr/>
        </p:nvSpPr>
        <p:spPr>
          <a:xfrm>
            <a:off x="1739931" y="4886120"/>
            <a:ext cx="55822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known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constant, the level of the predictor in the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trial</a:t>
            </a:r>
          </a:p>
        </p:txBody>
      </p:sp>
      <p:sp>
        <p:nvSpPr>
          <p:cNvPr id="11" name="TextBox 10">
            <a:extLst>
              <a:ext uri="{FF2B5EF4-FFF2-40B4-BE49-F238E27FC236}">
                <a16:creationId xmlns:a16="http://schemas.microsoft.com/office/drawing/2014/main" id="{FD82A558-2D62-E41A-5AE6-93C90104F43F}"/>
              </a:ext>
            </a:extLst>
          </p:cNvPr>
          <p:cNvSpPr txBox="1"/>
          <p:nvPr/>
        </p:nvSpPr>
        <p:spPr>
          <a:xfrm>
            <a:off x="1812925" y="5304394"/>
            <a:ext cx="32366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Unknown regression parameters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CCCCF7-70CF-9B22-0E00-93EA78C61BFD}"/>
                  </a:ext>
                </a:extLst>
              </p:cNvPr>
              <p:cNvSpPr txBox="1"/>
              <p:nvPr/>
            </p:nvSpPr>
            <p:spPr>
              <a:xfrm>
                <a:off x="922336" y="5304394"/>
                <a:ext cx="8429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3" name="TextBox 12">
                <a:extLst>
                  <a:ext uri="{FF2B5EF4-FFF2-40B4-BE49-F238E27FC236}">
                    <a16:creationId xmlns:a16="http://schemas.microsoft.com/office/drawing/2014/main" id="{9BCCCCF7-70CF-9B22-0E00-93EA78C61BFD}"/>
                  </a:ext>
                </a:extLst>
              </p:cNvPr>
              <p:cNvSpPr txBox="1">
                <a:spLocks noRot="1" noChangeAspect="1" noMove="1" noResize="1" noEditPoints="1" noAdjustHandles="1" noChangeArrowheads="1" noChangeShapeType="1" noTextEdit="1"/>
              </p:cNvSpPr>
              <p:nvPr/>
            </p:nvSpPr>
            <p:spPr>
              <a:xfrm>
                <a:off x="922336" y="5304394"/>
                <a:ext cx="842976" cy="369332"/>
              </a:xfrm>
              <a:prstGeom prst="rect">
                <a:avLst/>
              </a:prstGeom>
              <a:blipFill>
                <a:blip r:embed="rId6"/>
                <a:stretch>
                  <a:fillRect l="-215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42B5BC-AFDB-327B-67F7-B0E6BC337561}"/>
                  </a:ext>
                </a:extLst>
              </p:cNvPr>
              <p:cNvSpPr txBox="1"/>
              <p:nvPr/>
            </p:nvSpPr>
            <p:spPr>
              <a:xfrm>
                <a:off x="1274855" y="5692648"/>
                <a:ext cx="4108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3D42B5BC-AFDB-327B-67F7-B0E6BC337561}"/>
                  </a:ext>
                </a:extLst>
              </p:cNvPr>
              <p:cNvSpPr txBox="1">
                <a:spLocks noRot="1" noChangeAspect="1" noMove="1" noResize="1" noEditPoints="1" noAdjustHandles="1" noChangeArrowheads="1" noChangeShapeType="1" noTextEdit="1"/>
              </p:cNvSpPr>
              <p:nvPr/>
            </p:nvSpPr>
            <p:spPr>
              <a:xfrm>
                <a:off x="1274855" y="5692648"/>
                <a:ext cx="410862" cy="369332"/>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279F20C-F30E-00FB-EA8E-DDCE17D29B91}"/>
                  </a:ext>
                </a:extLst>
              </p:cNvPr>
              <p:cNvSpPr txBox="1"/>
              <p:nvPr/>
            </p:nvSpPr>
            <p:spPr>
              <a:xfrm>
                <a:off x="1812925" y="5722668"/>
                <a:ext cx="5888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 term,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independently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normally distributed, N(0, </a:t>
                </a:r>
                <a14:m>
                  <m:oMath xmlns:m="http://schemas.openxmlformats.org/officeDocument/2006/math">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mc:Choice>
        <mc:Fallback xmlns="">
          <p:sp>
            <p:nvSpPr>
              <p:cNvPr id="16" name="TextBox 15">
                <a:extLst>
                  <a:ext uri="{FF2B5EF4-FFF2-40B4-BE49-F238E27FC236}">
                    <a16:creationId xmlns:a16="http://schemas.microsoft.com/office/drawing/2014/main" id="{F279F20C-F30E-00FB-EA8E-DDCE17D29B91}"/>
                  </a:ext>
                </a:extLst>
              </p:cNvPr>
              <p:cNvSpPr txBox="1">
                <a:spLocks noRot="1" noChangeAspect="1" noMove="1" noResize="1" noEditPoints="1" noAdjustHandles="1" noChangeArrowheads="1" noChangeShapeType="1" noTextEdit="1"/>
              </p:cNvSpPr>
              <p:nvPr/>
            </p:nvSpPr>
            <p:spPr>
              <a:xfrm>
                <a:off x="1812925" y="5722668"/>
                <a:ext cx="5888215" cy="369332"/>
              </a:xfrm>
              <a:prstGeom prst="rect">
                <a:avLst/>
              </a:prstGeom>
              <a:blipFill>
                <a:blip r:embed="rId8"/>
                <a:stretch>
                  <a:fillRect l="-828" t="-10000" r="-10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667955E-F14D-4193-23F8-72D5CE0D3CD2}"/>
                  </a:ext>
                </a:extLst>
              </p:cNvPr>
              <p:cNvSpPr txBox="1"/>
              <p:nvPr/>
            </p:nvSpPr>
            <p:spPr>
              <a:xfrm>
                <a:off x="1274855" y="6061980"/>
                <a:ext cx="37379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8" name="TextBox 17">
                <a:extLst>
                  <a:ext uri="{FF2B5EF4-FFF2-40B4-BE49-F238E27FC236}">
                    <a16:creationId xmlns:a16="http://schemas.microsoft.com/office/drawing/2014/main" id="{3667955E-F14D-4193-23F8-72D5CE0D3CD2}"/>
                  </a:ext>
                </a:extLst>
              </p:cNvPr>
              <p:cNvSpPr txBox="1">
                <a:spLocks noRot="1" noChangeAspect="1" noMove="1" noResize="1" noEditPoints="1" noAdjustHandles="1" noChangeArrowheads="1" noChangeShapeType="1" noTextEdit="1"/>
              </p:cNvSpPr>
              <p:nvPr/>
            </p:nvSpPr>
            <p:spPr>
              <a:xfrm>
                <a:off x="1274855" y="6061980"/>
                <a:ext cx="373791" cy="369332"/>
              </a:xfrm>
              <a:prstGeom prst="rect">
                <a:avLst/>
              </a:prstGeom>
              <a:blipFill>
                <a:blip r:embed="rId9"/>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5CD751B2-BDAD-516E-7705-8A706836EB93}"/>
              </a:ext>
            </a:extLst>
          </p:cNvPr>
          <p:cNvSpPr txBox="1"/>
          <p:nvPr/>
        </p:nvSpPr>
        <p:spPr>
          <a:xfrm>
            <a:off x="1797296" y="6061980"/>
            <a:ext cx="60142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index for the total number of cases in your data,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 … 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 Box 5">
            <a:extLst>
              <a:ext uri="{FF2B5EF4-FFF2-40B4-BE49-F238E27FC236}">
                <a16:creationId xmlns:a16="http://schemas.microsoft.com/office/drawing/2014/main" id="{F23B6A1A-9C0A-7BD3-60CC-D4870C9EB2CB}"/>
              </a:ext>
            </a:extLst>
          </p:cNvPr>
          <p:cNvSpPr txBox="1">
            <a:spLocks noChangeArrowheads="1"/>
          </p:cNvSpPr>
          <p:nvPr/>
        </p:nvSpPr>
        <p:spPr bwMode="auto">
          <a:xfrm>
            <a:off x="5450764" y="3073390"/>
            <a:ext cx="32946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&gt; 0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Positive Association</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 0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Negative Association</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No Association</a:t>
            </a:r>
          </a:p>
        </p:txBody>
      </p:sp>
    </p:spTree>
    <p:extLst>
      <p:ext uri="{BB962C8B-B14F-4D97-AF65-F5344CB8AC3E}">
        <p14:creationId xmlns:p14="http://schemas.microsoft.com/office/powerpoint/2010/main" val="426680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u="sng" dirty="0"/>
              <a:t>Interpretation of Regression Equation</a:t>
            </a:r>
          </a:p>
        </p:txBody>
      </p:sp>
      <mc:AlternateContent xmlns:mc="http://schemas.openxmlformats.org/markup-compatibility/2006">
        <mc:Choice xmlns:a14="http://schemas.microsoft.com/office/drawing/2010/main" Requires="a14">
          <p:sp>
            <p:nvSpPr>
              <p:cNvPr id="37890" name="Rectangle 3"/>
              <p:cNvSpPr>
                <a:spLocks noGrp="1" noChangeArrowheads="1"/>
              </p:cNvSpPr>
              <p:nvPr>
                <p:ph type="body" idx="1"/>
              </p:nvPr>
            </p:nvSpPr>
            <p:spPr>
              <a:xfrm>
                <a:off x="838200" y="2435225"/>
                <a:ext cx="10515600" cy="3414590"/>
              </a:xfrm>
            </p:spPr>
            <p:txBody>
              <a:bodyPr/>
              <a:lstStyle/>
              <a:p>
                <a:r>
                  <a:rPr lang="en-US" dirty="0"/>
                  <a:t>The magnitude of the slope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1</m:t>
                        </m:r>
                      </m:sub>
                    </m:sSub>
                  </m:oMath>
                </a14:m>
                <a:r>
                  <a:rPr lang="en-US" dirty="0"/>
                  <a:t> tells how much </a:t>
                </a:r>
                <a:r>
                  <a:rPr lang="en-US" i="1" dirty="0"/>
                  <a:t>Y</a:t>
                </a:r>
                <a:r>
                  <a:rPr lang="en-US" dirty="0"/>
                  <a:t> is expected to increase per unit increase in X.</a:t>
                </a:r>
              </a:p>
              <a:p>
                <a:endParaRPr lang="en-US" dirty="0"/>
              </a:p>
              <a:p>
                <a:r>
                  <a:rPr lang="en-US" u="sng" dirty="0"/>
                  <a:t>Example</a:t>
                </a: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𝑦</m:t>
                        </m:r>
                      </m:e>
                    </m:acc>
                  </m:oMath>
                </a14:m>
                <a:r>
                  <a:rPr lang="en-US" dirty="0"/>
                  <a:t> = 3 + 2x</a:t>
                </a:r>
              </a:p>
              <a:p>
                <a:pPr lvl="1"/>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oMath>
                </a14:m>
                <a:r>
                  <a:rPr lang="en-US" dirty="0"/>
                  <a:t> = 3,</a:t>
                </a:r>
                <a:r>
                  <a:rPr lang="en-US" dirty="0">
                    <a:latin typeface="Calibri" pitchFamily="34" charset="0"/>
                  </a:rPr>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1</m:t>
                        </m:r>
                      </m:sub>
                    </m:sSub>
                    <m:r>
                      <a:rPr lang="en-US" b="0" i="1" dirty="0" smtClean="0">
                        <a:latin typeface="Cambria Math" panose="02040503050406030204" pitchFamily="18" charset="0"/>
                      </a:rPr>
                      <m:t>=2</m:t>
                    </m:r>
                  </m:oMath>
                </a14:m>
                <a:endParaRPr lang="en-US" dirty="0"/>
              </a:p>
              <a:p>
                <a:pPr lvl="1"/>
                <a:r>
                  <a:rPr lang="en-US" dirty="0"/>
                  <a:t>If </a:t>
                </a:r>
                <a:r>
                  <a:rPr lang="en-US" i="1" dirty="0"/>
                  <a:t>X</a:t>
                </a:r>
                <a:r>
                  <a:rPr lang="en-US" dirty="0"/>
                  <a:t> increases by 1, </a:t>
                </a:r>
                <a:r>
                  <a:rPr lang="en-US" i="1" dirty="0"/>
                  <a:t>Y</a:t>
                </a:r>
                <a:r>
                  <a:rPr lang="en-US" dirty="0"/>
                  <a:t> is expected to increase by 2</a:t>
                </a:r>
              </a:p>
              <a:p>
                <a:pPr lvl="1"/>
                <a:r>
                  <a:rPr lang="en-US" dirty="0"/>
                  <a:t>If </a:t>
                </a:r>
                <a:r>
                  <a:rPr lang="en-US" i="1" dirty="0"/>
                  <a:t>X</a:t>
                </a:r>
                <a:r>
                  <a:rPr lang="en-US" dirty="0"/>
                  <a:t> increases by 1, then the predicted value of </a:t>
                </a:r>
                <a:r>
                  <a:rPr lang="en-US" i="1" dirty="0"/>
                  <a:t>Y</a:t>
                </a:r>
                <a:r>
                  <a:rPr lang="en-US" dirty="0"/>
                  <a:t> increases by 2</a:t>
                </a:r>
              </a:p>
              <a:p>
                <a:pPr lvl="1"/>
                <a:endParaRPr lang="en-US" dirty="0"/>
              </a:p>
              <a:p>
                <a:endParaRPr lang="en-US" dirty="0"/>
              </a:p>
            </p:txBody>
          </p:sp>
        </mc:Choice>
        <mc:Fallback>
          <p:sp>
            <p:nvSpPr>
              <p:cNvPr id="37890" name="Rectangle 3"/>
              <p:cNvSpPr>
                <a:spLocks noGrp="1" noRot="1" noChangeAspect="1" noMove="1" noResize="1" noEditPoints="1" noAdjustHandles="1" noChangeArrowheads="1" noChangeShapeType="1" noTextEdit="1"/>
              </p:cNvSpPr>
              <p:nvPr>
                <p:ph type="body" idx="1"/>
              </p:nvPr>
            </p:nvSpPr>
            <p:spPr>
              <a:xfrm>
                <a:off x="838200" y="2435225"/>
                <a:ext cx="10515600" cy="3414590"/>
              </a:xfrm>
              <a:blipFill>
                <a:blip r:embed="rId2"/>
                <a:stretch>
                  <a:fillRect l="-1043" t="-285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0A950AE-A27A-497F-89BC-715A7F8E1D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2B675-3BAF-420B-B2FC-1C2A1E07683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 name="Object 3">
                <a:extLst>
                  <a:ext uri="{FF2B5EF4-FFF2-40B4-BE49-F238E27FC236}">
                    <a16:creationId xmlns:a16="http://schemas.microsoft.com/office/drawing/2014/main" id="{70DF4E2A-7629-DC4D-B412-2764846E0FD1}"/>
                  </a:ext>
                </a:extLst>
              </p:cNvPr>
              <p:cNvSpPr txBox="1"/>
              <p:nvPr/>
            </p:nvSpPr>
            <p:spPr bwMode="auto">
              <a:xfrm>
                <a:off x="4495800" y="1643856"/>
                <a:ext cx="3200400" cy="419100"/>
              </a:xfrm>
              <a:prstGeom prst="rect">
                <a:avLst/>
              </a:prstGeom>
              <a:noFill/>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acc>
                        <m:accPr>
                          <m:chr m:val="̂"/>
                          <m:ctrlP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Object 3">
                <a:extLst>
                  <a:ext uri="{FF2B5EF4-FFF2-40B4-BE49-F238E27FC236}">
                    <a16:creationId xmlns:a16="http://schemas.microsoft.com/office/drawing/2014/main" id="{70DF4E2A-7629-DC4D-B412-2764846E0FD1}"/>
                  </a:ext>
                </a:extLst>
              </p:cNvPr>
              <p:cNvSpPr txBox="1">
                <a:spLocks noRot="1" noChangeAspect="1" noMove="1" noResize="1" noEditPoints="1" noAdjustHandles="1" noChangeArrowheads="1" noChangeShapeType="1" noTextEdit="1"/>
              </p:cNvSpPr>
              <p:nvPr/>
            </p:nvSpPr>
            <p:spPr bwMode="auto">
              <a:xfrm>
                <a:off x="4495800" y="1643856"/>
                <a:ext cx="3200400" cy="419100"/>
              </a:xfrm>
              <a:prstGeom prst="rect">
                <a:avLst/>
              </a:prstGeom>
              <a:blipFill>
                <a:blip r:embed="rId3"/>
                <a:stretch>
                  <a:fillRect b="-25000"/>
                </a:stretch>
              </a:blipFill>
            </p:spPr>
            <p:txBody>
              <a:bodyPr/>
              <a:lstStyle/>
              <a:p>
                <a:r>
                  <a:rPr lang="en-US">
                    <a:noFill/>
                  </a:rPr>
                  <a:t> </a:t>
                </a:r>
              </a:p>
            </p:txBody>
          </p:sp>
        </mc:Fallback>
      </mc:AlternateContent>
    </p:spTree>
    <p:extLst>
      <p:ext uri="{BB962C8B-B14F-4D97-AF65-F5344CB8AC3E}">
        <p14:creationId xmlns:p14="http://schemas.microsoft.com/office/powerpoint/2010/main" val="105698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F097E9-54E9-D42E-9D26-E6F0B491F374}"/>
              </a:ext>
            </a:extLst>
          </p:cNvPr>
          <p:cNvSpPr>
            <a:spLocks noGrp="1"/>
          </p:cNvSpPr>
          <p:nvPr>
            <p:ph type="title"/>
          </p:nvPr>
        </p:nvSpPr>
        <p:spPr>
          <a:xfrm>
            <a:off x="251712" y="124011"/>
            <a:ext cx="10515600" cy="1325563"/>
          </a:xfrm>
        </p:spPr>
        <p:txBody>
          <a:bodyPr/>
          <a:lstStyle/>
          <a:p>
            <a:r>
              <a:rPr lang="en-US" b="1" dirty="0"/>
              <a:t>BLUE</a:t>
            </a:r>
            <a:r>
              <a:rPr lang="en-US" dirty="0"/>
              <a:t>: Best Linear Unbiased Estimators**</a:t>
            </a:r>
          </a:p>
        </p:txBody>
      </p:sp>
      <p:sp>
        <p:nvSpPr>
          <p:cNvPr id="11" name="Rectangle 3">
            <a:extLst>
              <a:ext uri="{FF2B5EF4-FFF2-40B4-BE49-F238E27FC236}">
                <a16:creationId xmlns:a16="http://schemas.microsoft.com/office/drawing/2014/main" id="{EBCD6DDE-7ED2-9B16-E204-2D0DC9EF2507}"/>
              </a:ext>
            </a:extLst>
          </p:cNvPr>
          <p:cNvSpPr txBox="1">
            <a:spLocks noChangeArrowheads="1"/>
          </p:cNvSpPr>
          <p:nvPr/>
        </p:nvSpPr>
        <p:spPr>
          <a:xfrm>
            <a:off x="621322" y="1740876"/>
            <a:ext cx="10822405" cy="435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ar-SA" sz="2800" b="0" i="0" u="none" strike="noStrike" kern="1200" cap="none" spc="0" normalizeH="0" baseline="0" noProof="0" dirty="0">
                <a:ln>
                  <a:noFill/>
                </a:ln>
                <a:solidFill>
                  <a:schemeClr val="tx1"/>
                </a:solidFill>
                <a:effectLst/>
                <a:uLnTx/>
                <a:uFillTx/>
                <a:latin typeface="Verdana"/>
                <a:ea typeface="+mn-ea"/>
                <a:cs typeface="+mn-cs"/>
              </a:rPr>
              <a:t>Mathematically, we obtain estimating formulas:</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rPr>
              <a:t>		or</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mc:AlternateContent xmlns:mc="http://schemas.openxmlformats.org/markup-compatibility/2006">
        <mc:Choice xmlns:a14="http://schemas.microsoft.com/office/drawing/2010/main" Requires="a14">
          <p:sp>
            <p:nvSpPr>
              <p:cNvPr id="12" name="Object 4">
                <a:extLst>
                  <a:ext uri="{FF2B5EF4-FFF2-40B4-BE49-F238E27FC236}">
                    <a16:creationId xmlns:a16="http://schemas.microsoft.com/office/drawing/2014/main" id="{A8612BA7-E92A-4AD3-7A1C-AC95B52BA717}"/>
                  </a:ext>
                </a:extLst>
              </p:cNvPr>
              <p:cNvSpPr txBox="1"/>
              <p:nvPr/>
            </p:nvSpPr>
            <p:spPr bwMode="auto">
              <a:xfrm>
                <a:off x="1796159" y="2610837"/>
                <a:ext cx="8971153" cy="1270000"/>
              </a:xfrm>
              <a:prstGeom prst="rect">
                <a:avLst/>
              </a:prstGeom>
              <a:noFill/>
              <a:ln>
                <a:noFill/>
              </a:ln>
              <a:effectLst/>
            </p:spPr>
            <p:txBody>
              <a:bodyPr>
                <a:noAutofit/>
              </a:bodyPr>
              <a:lstStyle/>
              <a:p>
                <a:pPr lvl="0">
                  <a:defRPr/>
                </a:pPr>
                <a14:m>
                  <m:oMath xmlns:m="http://schemas.openxmlformats.org/officeDocument/2006/math">
                    <m:sSub>
                      <m:sSubPr>
                        <m:ctrlPr>
                          <a:rPr kumimoji="0" lang="en-U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fPr>
                      <m:num>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acc>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e>
                        </m:nary>
                      </m:num>
                      <m:den>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acc>
                            <m:sSup>
                              <m:sSup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e>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2</m:t>
                                </m:r>
                              </m:sup>
                            </m:sSup>
                          </m:e>
                        </m:nary>
                      </m:den>
                    </m:f>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e>
                                </m:nary>
                              </m:e>
                            </m:nary>
                          </m:e>
                        </m:nary>
                      </m:num>
                      <m:den>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Sup>
                              <m:sSubSup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2</m:t>
                                </m:r>
                              </m:sup>
                            </m:sSub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sSup>
                                  <m:sSup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e>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2</m:t>
                                    </m:r>
                                  </m:sup>
                                </m:sSup>
                              </m:e>
                            </m:nary>
                          </m:e>
                        </m:nary>
                      </m:den>
                    </m:f>
                  </m:oMath>
                </a14:m>
                <a:r>
                  <a:rPr kumimoji="0" lang="en-US" sz="2400" b="0" i="0" u="none" strike="noStrike" kern="1200" cap="none" spc="0" normalizeH="0" baseline="0" noProof="0" dirty="0">
                    <a:ln>
                      <a:noFill/>
                    </a:ln>
                    <a:solidFill>
                      <a:schemeClr val="tx1"/>
                    </a:solidFill>
                    <a:effectLst/>
                    <a:uLnTx/>
                    <a:uFillTx/>
                    <a:latin typeface="Lucida Grande"/>
                    <a:ea typeface="+mn-ea"/>
                    <a:cs typeface="+mn-cs"/>
                  </a:rPr>
                  <a:t> = </a:t>
                </a:r>
                <a14:m>
                  <m:oMath xmlns:m="http://schemas.openxmlformats.org/officeDocument/2006/math">
                    <m:f>
                      <m:fPr>
                        <m:ctrlP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𝐶𝑂𝑉</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𝑋</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𝑌</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num>
                      <m:den>
                        <m:sSubSup>
                          <m:sSubSupPr>
                            <m:ctrlP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𝑆𝑆</m:t>
                            </m:r>
                          </m:e>
                          <m:sub>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𝑋</m:t>
                            </m:r>
                          </m:sub>
                          <m:sup>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2</m:t>
                            </m:r>
                          </m:sup>
                        </m:sSubSup>
                      </m:den>
                    </m:f>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f>
                      <m:fPr>
                        <m:ctrlPr>
                          <a:rPr lang="en-US" sz="2400" i="1" dirty="0">
                            <a:solidFill>
                              <a:schemeClr val="tx1"/>
                            </a:solidFill>
                            <a:latin typeface="Cambria Math" panose="02040503050406030204" pitchFamily="18" charset="0"/>
                          </a:rPr>
                        </m:ctrlPr>
                      </m:fPr>
                      <m:num>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𝑆</m:t>
                            </m:r>
                          </m:e>
                          <m:sub>
                            <m:r>
                              <a:rPr lang="en-US" sz="2400" b="0" i="1" dirty="0" smtClean="0">
                                <a:solidFill>
                                  <a:schemeClr val="tx1"/>
                                </a:solidFill>
                                <a:latin typeface="Cambria Math" panose="02040503050406030204" pitchFamily="18" charset="0"/>
                              </a:rPr>
                              <m:t>𝑋𝑌</m:t>
                            </m:r>
                          </m:sub>
                        </m:sSub>
                      </m:num>
                      <m:den>
                        <m:sSubSup>
                          <m:sSubSupPr>
                            <m:ctrlPr>
                              <a:rPr lang="en-US" sz="2400" i="1" dirty="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𝑆𝑆</m:t>
                            </m:r>
                          </m:e>
                          <m:sub>
                            <m:r>
                              <a:rPr lang="en-US" sz="2400" i="1" dirty="0">
                                <a:solidFill>
                                  <a:schemeClr val="tx1"/>
                                </a:solidFill>
                                <a:latin typeface="Cambria Math" panose="02040503050406030204" pitchFamily="18" charset="0"/>
                              </a:rPr>
                              <m:t>𝑋</m:t>
                            </m:r>
                          </m:sub>
                          <m:sup>
                            <m:r>
                              <a:rPr lang="en-US" sz="2400" i="1" dirty="0">
                                <a:solidFill>
                                  <a:schemeClr val="tx1"/>
                                </a:solidFill>
                                <a:latin typeface="Cambria Math" panose="02040503050406030204" pitchFamily="18" charset="0"/>
                              </a:rPr>
                              <m:t>2</m:t>
                            </m:r>
                          </m:sup>
                        </m:sSubSup>
                      </m:den>
                    </m:f>
                  </m:oMath>
                </a14:m>
                <a:endParaRPr kumimoji="0" lang="en-US" sz="2400" b="0" i="0" u="none" strike="noStrike" kern="1200" cap="none" spc="0" normalizeH="0" baseline="0" noProof="0" dirty="0">
                  <a:ln>
                    <a:noFill/>
                  </a:ln>
                  <a:solidFill>
                    <a:schemeClr val="tx1"/>
                  </a:solidFill>
                  <a:effectLst/>
                  <a:uLnTx/>
                  <a:uFillTx/>
                  <a:latin typeface="Lucida Grande"/>
                  <a:ea typeface="+mn-ea"/>
                  <a:cs typeface="+mn-cs"/>
                </a:endParaRPr>
              </a:p>
            </p:txBody>
          </p:sp>
        </mc:Choice>
        <mc:Fallback>
          <p:sp>
            <p:nvSpPr>
              <p:cNvPr id="12" name="Object 4">
                <a:extLst>
                  <a:ext uri="{FF2B5EF4-FFF2-40B4-BE49-F238E27FC236}">
                    <a16:creationId xmlns:a16="http://schemas.microsoft.com/office/drawing/2014/main" id="{A8612BA7-E92A-4AD3-7A1C-AC95B52BA717}"/>
                  </a:ext>
                </a:extLst>
              </p:cNvPr>
              <p:cNvSpPr txBox="1">
                <a:spLocks noRot="1" noChangeAspect="1" noMove="1" noResize="1" noEditPoints="1" noAdjustHandles="1" noChangeArrowheads="1" noChangeShapeType="1" noTextEdit="1"/>
              </p:cNvSpPr>
              <p:nvPr/>
            </p:nvSpPr>
            <p:spPr bwMode="auto">
              <a:xfrm>
                <a:off x="1796159" y="2610837"/>
                <a:ext cx="8971153" cy="1270000"/>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Object 5">
                <a:extLst>
                  <a:ext uri="{FF2B5EF4-FFF2-40B4-BE49-F238E27FC236}">
                    <a16:creationId xmlns:a16="http://schemas.microsoft.com/office/drawing/2014/main" id="{2D9C941B-9791-DDE1-73B8-139BB3307313}"/>
                  </a:ext>
                </a:extLst>
              </p:cNvPr>
              <p:cNvSpPr txBox="1"/>
              <p:nvPr/>
            </p:nvSpPr>
            <p:spPr bwMode="auto">
              <a:xfrm>
                <a:off x="3740759" y="3828949"/>
                <a:ext cx="2651760" cy="552450"/>
              </a:xfrm>
              <a:prstGeom prst="rect">
                <a:avLst/>
              </a:prstGeom>
              <a:noFill/>
              <a:ln>
                <a:noFill/>
              </a:ln>
              <a:effectLst/>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𝑏</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0</m:t>
                          </m:r>
                        </m:sub>
                      </m:s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acc>
                        <m:accPr>
                          <m:chr m:val="̄"/>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acc>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𝑏</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Sub>
                      <m:acc>
                        <m:accPr>
                          <m:chr m:val="̄"/>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acc>
                    </m:oMath>
                  </m:oMathPara>
                </a14:m>
                <a:endParaRPr kumimoji="0" lang="en-US" sz="2000" b="0" i="0" u="none" strike="noStrike" kern="1200" cap="none" spc="0" normalizeH="0" baseline="0" noProof="0" dirty="0">
                  <a:ln>
                    <a:noFill/>
                  </a:ln>
                  <a:solidFill>
                    <a:schemeClr val="tx1"/>
                  </a:solidFill>
                  <a:effectLst/>
                  <a:uLnTx/>
                  <a:uFillTx/>
                  <a:latin typeface="Lucida Grande"/>
                  <a:ea typeface="+mn-ea"/>
                  <a:cs typeface="+mn-cs"/>
                </a:endParaRPr>
              </a:p>
            </p:txBody>
          </p:sp>
        </mc:Choice>
        <mc:Fallback>
          <p:sp>
            <p:nvSpPr>
              <p:cNvPr id="13" name="Object 5">
                <a:extLst>
                  <a:ext uri="{FF2B5EF4-FFF2-40B4-BE49-F238E27FC236}">
                    <a16:creationId xmlns:a16="http://schemas.microsoft.com/office/drawing/2014/main" id="{2D9C941B-9791-DDE1-73B8-139BB3307313}"/>
                  </a:ext>
                </a:extLst>
              </p:cNvPr>
              <p:cNvSpPr txBox="1">
                <a:spLocks noRot="1" noChangeAspect="1" noMove="1" noResize="1" noEditPoints="1" noAdjustHandles="1" noChangeArrowheads="1" noChangeShapeType="1" noTextEdit="1"/>
              </p:cNvSpPr>
              <p:nvPr/>
            </p:nvSpPr>
            <p:spPr bwMode="auto">
              <a:xfrm>
                <a:off x="3740759" y="3828949"/>
                <a:ext cx="2651760" cy="55245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Object 6">
                <a:extLst>
                  <a:ext uri="{FF2B5EF4-FFF2-40B4-BE49-F238E27FC236}">
                    <a16:creationId xmlns:a16="http://schemas.microsoft.com/office/drawing/2014/main" id="{A0B2762D-7EF0-83B1-3854-05BB832ED90C}"/>
                  </a:ext>
                </a:extLst>
              </p:cNvPr>
              <p:cNvSpPr txBox="1"/>
              <p:nvPr/>
            </p:nvSpPr>
            <p:spPr bwMode="auto">
              <a:xfrm>
                <a:off x="2304683" y="3678137"/>
                <a:ext cx="2057400" cy="703262"/>
              </a:xfrm>
              <a:prstGeom prst="rect">
                <a:avLst/>
              </a:prstGeom>
              <a:noFill/>
              <a:ln>
                <a:noFill/>
              </a:ln>
              <a:effectLst/>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𝑏</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𝑟</m:t>
                      </m:r>
                      <m:f>
                        <m:f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fPr>
                        <m:num>
                          <m:sSub>
                            <m:sSub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sub>
                          </m:sSub>
                        </m:num>
                        <m:den>
                          <m:sSub>
                            <m:sSub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sub>
                          </m:sSub>
                        </m:den>
                      </m:f>
                    </m:oMath>
                  </m:oMathPara>
                </a14:m>
                <a:endParaRPr kumimoji="0" lang="en-US" sz="2000" b="0" i="0" u="none" strike="noStrike" kern="1200" cap="none" spc="0" normalizeH="0" baseline="0" noProof="0" dirty="0">
                  <a:ln>
                    <a:noFill/>
                  </a:ln>
                  <a:solidFill>
                    <a:schemeClr val="tx1"/>
                  </a:solidFill>
                  <a:effectLst/>
                  <a:uLnTx/>
                  <a:uFillTx/>
                  <a:latin typeface="Lucida Grande"/>
                  <a:ea typeface="+mn-ea"/>
                  <a:cs typeface="+mn-cs"/>
                </a:endParaRPr>
              </a:p>
            </p:txBody>
          </p:sp>
        </mc:Choice>
        <mc:Fallback>
          <p:sp>
            <p:nvSpPr>
              <p:cNvPr id="14" name="Object 6">
                <a:extLst>
                  <a:ext uri="{FF2B5EF4-FFF2-40B4-BE49-F238E27FC236}">
                    <a16:creationId xmlns:a16="http://schemas.microsoft.com/office/drawing/2014/main" id="{A0B2762D-7EF0-83B1-3854-05BB832ED90C}"/>
                  </a:ext>
                </a:extLst>
              </p:cNvPr>
              <p:cNvSpPr txBox="1">
                <a:spLocks noRot="1" noChangeAspect="1" noMove="1" noResize="1" noEditPoints="1" noAdjustHandles="1" noChangeArrowheads="1" noChangeShapeType="1" noTextEdit="1"/>
              </p:cNvSpPr>
              <p:nvPr/>
            </p:nvSpPr>
            <p:spPr bwMode="auto">
              <a:xfrm>
                <a:off x="2304683" y="3678137"/>
                <a:ext cx="2057400" cy="703262"/>
              </a:xfrm>
              <a:prstGeom prst="rect">
                <a:avLst/>
              </a:prstGeom>
              <a:blipFill>
                <a:blip r:embed="rId4"/>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93234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7416DCA-FDDC-4FEB-B8E9-130E606DBE17}"/>
              </a:ext>
            </a:extLst>
          </p:cNvPr>
          <p:cNvSpPr>
            <a:spLocks noGrp="1" noChangeArrowheads="1"/>
          </p:cNvSpPr>
          <p:nvPr>
            <p:ph type="title"/>
          </p:nvPr>
        </p:nvSpPr>
        <p:spPr/>
        <p:txBody>
          <a:bodyPr>
            <a:normAutofit/>
          </a:bodyPr>
          <a:lstStyle/>
          <a:p>
            <a:r>
              <a:rPr lang="en-US" altLang="en-US" dirty="0"/>
              <a:t>The Estimated Coefficients</a:t>
            </a:r>
          </a:p>
        </p:txBody>
      </p:sp>
      <p:sp>
        <p:nvSpPr>
          <p:cNvPr id="72710" name="Text Box 6">
            <a:extLst>
              <a:ext uri="{FF2B5EF4-FFF2-40B4-BE49-F238E27FC236}">
                <a16:creationId xmlns:a16="http://schemas.microsoft.com/office/drawing/2014/main" id="{601EBCC7-2D23-4942-A93A-1DA2B34B8367}"/>
              </a:ext>
            </a:extLst>
          </p:cNvPr>
          <p:cNvSpPr txBox="1">
            <a:spLocks noChangeArrowheads="1"/>
          </p:cNvSpPr>
          <p:nvPr/>
        </p:nvSpPr>
        <p:spPr bwMode="auto">
          <a:xfrm>
            <a:off x="6628754" y="1866186"/>
            <a:ext cx="46369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Lucida Grande"/>
                <a:ea typeface="+mn-ea"/>
                <a:cs typeface="+mn-cs"/>
              </a:rPr>
              <a:t>To calculate the estimates of the line coefficients that minimize the differences between the data points and the line, use the formulas: </a:t>
            </a:r>
          </a:p>
        </p:txBody>
      </p:sp>
      <p:graphicFrame>
        <p:nvGraphicFramePr>
          <p:cNvPr id="72711" name="Object 7">
            <a:extLst>
              <a:ext uri="{FF2B5EF4-FFF2-40B4-BE49-F238E27FC236}">
                <a16:creationId xmlns:a16="http://schemas.microsoft.com/office/drawing/2014/main" id="{700B10F5-ADB4-4BE6-BC07-CF37DFA72516}"/>
              </a:ext>
            </a:extLst>
          </p:cNvPr>
          <p:cNvGraphicFramePr>
            <a:graphicFrameLocks noChangeAspect="1"/>
          </p:cNvGraphicFramePr>
          <p:nvPr/>
        </p:nvGraphicFramePr>
        <p:xfrm>
          <a:off x="6628754" y="3267588"/>
          <a:ext cx="4624848" cy="2230809"/>
        </p:xfrm>
        <a:graphic>
          <a:graphicData uri="http://schemas.openxmlformats.org/presentationml/2006/ole">
            <mc:AlternateContent xmlns:mc="http://schemas.openxmlformats.org/markup-compatibility/2006">
              <mc:Choice xmlns:v="urn:schemas-microsoft-com:vml" Requires="v">
                <p:oleObj name="Equation" r:id="rId2" imgW="1384300" imgH="698500" progId="Equation.3">
                  <p:embed/>
                </p:oleObj>
              </mc:Choice>
              <mc:Fallback>
                <p:oleObj name="Equation" r:id="rId2" imgW="1384300" imgH="698500" progId="Equation.3">
                  <p:embed/>
                  <p:pic>
                    <p:nvPicPr>
                      <p:cNvPr id="72711" name="Object 7">
                        <a:extLst>
                          <a:ext uri="{FF2B5EF4-FFF2-40B4-BE49-F238E27FC236}">
                            <a16:creationId xmlns:a16="http://schemas.microsoft.com/office/drawing/2014/main" id="{700B10F5-ADB4-4BE6-BC07-CF37DFA72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754" y="3267588"/>
                        <a:ext cx="4624848" cy="2230809"/>
                      </a:xfrm>
                      <a:prstGeom prst="rect">
                        <a:avLst/>
                      </a:prstGeom>
                      <a:solidFill>
                        <a:srgbClr val="B4DE86"/>
                      </a:solidFill>
                      <a:ln w="9525">
                        <a:solidFill>
                          <a:schemeClr val="bg1"/>
                        </a:solidFill>
                        <a:miter lim="800000"/>
                        <a:headEnd/>
                        <a:tailEnd/>
                      </a:ln>
                      <a:effectLst>
                        <a:outerShdw dist="107763" dir="18900000" algn="ctr" rotWithShape="0">
                          <a:schemeClr val="tx1"/>
                        </a:outerShdw>
                      </a:effectLst>
                    </p:spPr>
                  </p:pic>
                </p:oleObj>
              </mc:Fallback>
            </mc:AlternateContent>
          </a:graphicData>
        </a:graphic>
      </p:graphicFrame>
      <p:sp>
        <p:nvSpPr>
          <p:cNvPr id="72712" name="Text Box 8">
            <a:extLst>
              <a:ext uri="{FF2B5EF4-FFF2-40B4-BE49-F238E27FC236}">
                <a16:creationId xmlns:a16="http://schemas.microsoft.com/office/drawing/2014/main" id="{795B5FF8-2BED-4E95-B4B6-47D4767CED2A}"/>
              </a:ext>
            </a:extLst>
          </p:cNvPr>
          <p:cNvSpPr txBox="1">
            <a:spLocks noChangeArrowheads="1"/>
          </p:cNvSpPr>
          <p:nvPr/>
        </p:nvSpPr>
        <p:spPr bwMode="auto">
          <a:xfrm>
            <a:off x="838200" y="1866186"/>
            <a:ext cx="41317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Lucida Grande"/>
                <a:ea typeface="+mn-ea"/>
                <a:cs typeface="+mn-cs"/>
              </a:rPr>
              <a:t>The regression equation that estimates the first order linear model is: </a:t>
            </a:r>
          </a:p>
        </p:txBody>
      </p:sp>
      <p:graphicFrame>
        <p:nvGraphicFramePr>
          <p:cNvPr id="72713" name="Object 9">
            <a:extLst>
              <a:ext uri="{FF2B5EF4-FFF2-40B4-BE49-F238E27FC236}">
                <a16:creationId xmlns:a16="http://schemas.microsoft.com/office/drawing/2014/main" id="{5DFBBA8F-1CE5-4AB9-9370-7BADED5CEBBA}"/>
              </a:ext>
            </a:extLst>
          </p:cNvPr>
          <p:cNvGraphicFramePr>
            <a:graphicFrameLocks noChangeAspect="1"/>
          </p:cNvGraphicFramePr>
          <p:nvPr/>
        </p:nvGraphicFramePr>
        <p:xfrm>
          <a:off x="838200" y="2908683"/>
          <a:ext cx="3455207" cy="979944"/>
        </p:xfrm>
        <a:graphic>
          <a:graphicData uri="http://schemas.openxmlformats.org/presentationml/2006/ole">
            <mc:AlternateContent xmlns:mc="http://schemas.openxmlformats.org/markup-compatibility/2006">
              <mc:Choice xmlns:v="urn:schemas-microsoft-com:vml" Requires="v">
                <p:oleObj name="Equation" r:id="rId4" imgW="762000" imgH="215900" progId="Equation.3">
                  <p:embed/>
                </p:oleObj>
              </mc:Choice>
              <mc:Fallback>
                <p:oleObj name="Equation" r:id="rId4" imgW="762000" imgH="215900" progId="Equation.3">
                  <p:embed/>
                  <p:pic>
                    <p:nvPicPr>
                      <p:cNvPr id="72713" name="Object 9">
                        <a:extLst>
                          <a:ext uri="{FF2B5EF4-FFF2-40B4-BE49-F238E27FC236}">
                            <a16:creationId xmlns:a16="http://schemas.microsoft.com/office/drawing/2014/main" id="{5DFBBA8F-1CE5-4AB9-9370-7BADED5CE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908683"/>
                        <a:ext cx="3455207" cy="979944"/>
                      </a:xfrm>
                      <a:prstGeom prst="rect">
                        <a:avLst/>
                      </a:prstGeom>
                      <a:solidFill>
                        <a:srgbClr val="B4DE86"/>
                      </a:solidFill>
                      <a:ln w="9525">
                        <a:noFill/>
                        <a:miter lim="800000"/>
                        <a:headEnd/>
                        <a:tailEnd/>
                      </a:ln>
                      <a:effectLst>
                        <a:outerShdw dist="107763" dir="18900000" algn="ctr" rotWithShape="0">
                          <a:schemeClr val="tx1"/>
                        </a:outerShdw>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A22610C5-8691-416D-9926-FF01CDE00F68}"/>
                  </a:ext>
                </a:extLst>
              </p14:cNvPr>
              <p14:cNvContentPartPr/>
              <p14:nvPr/>
            </p14:nvContentPartPr>
            <p14:xfrm>
              <a:off x="3925404" y="3177255"/>
              <a:ext cx="360" cy="360"/>
            </p14:xfrm>
          </p:contentPart>
        </mc:Choice>
        <mc:Fallback xmlns="">
          <p:pic>
            <p:nvPicPr>
              <p:cNvPr id="2" name="Ink 1">
                <a:extLst>
                  <a:ext uri="{FF2B5EF4-FFF2-40B4-BE49-F238E27FC236}">
                    <a16:creationId xmlns:a16="http://schemas.microsoft.com/office/drawing/2014/main" id="{A22610C5-8691-416D-9926-FF01CDE00F68}"/>
                  </a:ext>
                </a:extLst>
              </p:cNvPr>
              <p:cNvPicPr/>
              <p:nvPr/>
            </p:nvPicPr>
            <p:blipFill>
              <a:blip r:embed="rId7"/>
              <a:stretch>
                <a:fillRect/>
              </a:stretch>
            </p:blipFill>
            <p:spPr>
              <a:xfrm>
                <a:off x="3916404" y="31682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1CF551F3-AEDF-49E2-914C-560BFAADA1C4}"/>
                  </a:ext>
                </a:extLst>
              </p14:cNvPr>
              <p14:cNvContentPartPr/>
              <p14:nvPr/>
            </p14:nvContentPartPr>
            <p14:xfrm>
              <a:off x="3407724" y="3666495"/>
              <a:ext cx="360" cy="360"/>
            </p14:xfrm>
          </p:contentPart>
        </mc:Choice>
        <mc:Fallback xmlns="">
          <p:pic>
            <p:nvPicPr>
              <p:cNvPr id="3" name="Ink 2">
                <a:extLst>
                  <a:ext uri="{FF2B5EF4-FFF2-40B4-BE49-F238E27FC236}">
                    <a16:creationId xmlns:a16="http://schemas.microsoft.com/office/drawing/2014/main" id="{1CF551F3-AEDF-49E2-914C-560BFAADA1C4}"/>
                  </a:ext>
                </a:extLst>
              </p:cNvPr>
              <p:cNvPicPr/>
              <p:nvPr/>
            </p:nvPicPr>
            <p:blipFill>
              <a:blip r:embed="rId7"/>
              <a:stretch>
                <a:fillRect/>
              </a:stretch>
            </p:blipFill>
            <p:spPr>
              <a:xfrm>
                <a:off x="3399084" y="3657855"/>
                <a:ext cx="18000" cy="18000"/>
              </a:xfrm>
              <a:prstGeom prst="rect">
                <a:avLst/>
              </a:prstGeom>
            </p:spPr>
          </p:pic>
        </mc:Fallback>
      </mc:AlternateContent>
      <p:grpSp>
        <p:nvGrpSpPr>
          <p:cNvPr id="6" name="Group 5">
            <a:extLst>
              <a:ext uri="{FF2B5EF4-FFF2-40B4-BE49-F238E27FC236}">
                <a16:creationId xmlns:a16="http://schemas.microsoft.com/office/drawing/2014/main" id="{EE23CBEA-5E4E-4C9D-9D28-8BDB73DE764E}"/>
              </a:ext>
            </a:extLst>
          </p:cNvPr>
          <p:cNvGrpSpPr/>
          <p:nvPr/>
        </p:nvGrpSpPr>
        <p:grpSpPr>
          <a:xfrm>
            <a:off x="3657204" y="3398655"/>
            <a:ext cx="9720" cy="360"/>
            <a:chOff x="3657204" y="3398655"/>
            <a:chExt cx="9720" cy="360"/>
          </a:xfrm>
        </p:grpSpPr>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0D477C58-7A2E-4D88-8F32-8C444DA44A6F}"/>
                    </a:ext>
                  </a:extLst>
                </p14:cNvPr>
                <p14:cNvContentPartPr/>
                <p14:nvPr/>
              </p14:nvContentPartPr>
              <p14:xfrm>
                <a:off x="3657204" y="3398655"/>
                <a:ext cx="3960" cy="360"/>
              </p14:xfrm>
            </p:contentPart>
          </mc:Choice>
          <mc:Fallback xmlns="">
            <p:pic>
              <p:nvPicPr>
                <p:cNvPr id="4" name="Ink 3">
                  <a:extLst>
                    <a:ext uri="{FF2B5EF4-FFF2-40B4-BE49-F238E27FC236}">
                      <a16:creationId xmlns:a16="http://schemas.microsoft.com/office/drawing/2014/main" id="{0D477C58-7A2E-4D88-8F32-8C444DA44A6F}"/>
                    </a:ext>
                  </a:extLst>
                </p:cNvPr>
                <p:cNvPicPr/>
                <p:nvPr/>
              </p:nvPicPr>
              <p:blipFill>
                <a:blip r:embed="rId10"/>
                <a:stretch>
                  <a:fillRect/>
                </a:stretch>
              </p:blipFill>
              <p:spPr>
                <a:xfrm>
                  <a:off x="3648204" y="3390015"/>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D3AEBF03-C0D6-4611-AE8B-755C290FDE77}"/>
                    </a:ext>
                  </a:extLst>
                </p14:cNvPr>
                <p14:cNvContentPartPr/>
                <p14:nvPr/>
              </p14:nvContentPartPr>
              <p14:xfrm>
                <a:off x="3666564" y="3398655"/>
                <a:ext cx="360" cy="360"/>
              </p14:xfrm>
            </p:contentPart>
          </mc:Choice>
          <mc:Fallback xmlns="">
            <p:pic>
              <p:nvPicPr>
                <p:cNvPr id="5" name="Ink 4">
                  <a:extLst>
                    <a:ext uri="{FF2B5EF4-FFF2-40B4-BE49-F238E27FC236}">
                      <a16:creationId xmlns:a16="http://schemas.microsoft.com/office/drawing/2014/main" id="{D3AEBF03-C0D6-4611-AE8B-755C290FDE77}"/>
                    </a:ext>
                  </a:extLst>
                </p:cNvPr>
                <p:cNvPicPr/>
                <p:nvPr/>
              </p:nvPicPr>
              <p:blipFill>
                <a:blip r:embed="rId7"/>
                <a:stretch>
                  <a:fillRect/>
                </a:stretch>
              </p:blipFill>
              <p:spPr>
                <a:xfrm>
                  <a:off x="3657924" y="3390015"/>
                  <a:ext cx="18000" cy="18000"/>
                </a:xfrm>
                <a:prstGeom prst="rect">
                  <a:avLst/>
                </a:prstGeom>
              </p:spPr>
            </p:pic>
          </mc:Fallback>
        </mc:AlternateContent>
      </p:grpSp>
    </p:spTree>
    <p:extLst>
      <p:ext uri="{BB962C8B-B14F-4D97-AF65-F5344CB8AC3E}">
        <p14:creationId xmlns:p14="http://schemas.microsoft.com/office/powerpoint/2010/main" val="1930001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1DC2-2032-A25B-3AFD-4AF946341474}"/>
              </a:ext>
            </a:extLst>
          </p:cNvPr>
          <p:cNvSpPr>
            <a:spLocks noGrp="1"/>
          </p:cNvSpPr>
          <p:nvPr>
            <p:ph type="title"/>
          </p:nvPr>
        </p:nvSpPr>
        <p:spPr>
          <a:xfrm>
            <a:off x="236317" y="173511"/>
            <a:ext cx="10515600" cy="1325563"/>
          </a:xfrm>
        </p:spPr>
        <p:txBody>
          <a:bodyPr>
            <a:normAutofit/>
          </a:bodyPr>
          <a:lstStyle/>
          <a:p>
            <a:r>
              <a:rPr lang="en-US" sz="4000" dirty="0"/>
              <a:t>What do the regression parameters estimate?</a:t>
            </a:r>
          </a:p>
        </p:txBody>
      </p:sp>
      <p:pic>
        <p:nvPicPr>
          <p:cNvPr id="4" name="Content Placeholder 11">
            <a:extLst>
              <a:ext uri="{FF2B5EF4-FFF2-40B4-BE49-F238E27FC236}">
                <a16:creationId xmlns:a16="http://schemas.microsoft.com/office/drawing/2014/main" id="{33D78F1E-D3E4-8E56-B11D-09A54B659BEB}"/>
              </a:ext>
            </a:extLst>
          </p:cNvPr>
          <p:cNvPicPr>
            <a:picLocks noGrp="1" noChangeAspect="1"/>
          </p:cNvPicPr>
          <p:nvPr>
            <p:ph idx="1"/>
          </p:nvPr>
        </p:nvPicPr>
        <p:blipFill>
          <a:blip r:embed="rId3"/>
          <a:stretch>
            <a:fillRect/>
          </a:stretch>
        </p:blipFill>
        <p:spPr>
          <a:xfrm>
            <a:off x="625486" y="1767750"/>
            <a:ext cx="7986079" cy="5182956"/>
          </a:xfrm>
          <a:noFill/>
        </p:spPr>
      </p:pic>
      <p:cxnSp>
        <p:nvCxnSpPr>
          <p:cNvPr id="6" name="Straight Connector 5">
            <a:extLst>
              <a:ext uri="{FF2B5EF4-FFF2-40B4-BE49-F238E27FC236}">
                <a16:creationId xmlns:a16="http://schemas.microsoft.com/office/drawing/2014/main" id="{0F10705F-47F6-6388-C3D3-EE9600B0359D}"/>
              </a:ext>
            </a:extLst>
          </p:cNvPr>
          <p:cNvCxnSpPr/>
          <p:nvPr/>
        </p:nvCxnSpPr>
        <p:spPr>
          <a:xfrm>
            <a:off x="1273216" y="2801073"/>
            <a:ext cx="6366076" cy="3009417"/>
          </a:xfrm>
          <a:prstGeom prst="line">
            <a:avLst/>
          </a:prstGeom>
          <a:ln cmpd="sng">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42D71D-F33D-7F84-84D8-B9D7719AC84A}"/>
                  </a:ext>
                </a:extLst>
              </p:cNvPr>
              <p:cNvSpPr txBox="1"/>
              <p:nvPr/>
            </p:nvSpPr>
            <p:spPr>
              <a:xfrm>
                <a:off x="2227835" y="2954813"/>
                <a:ext cx="2120389"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𝑋</m:t>
                    </m:r>
                  </m:oMath>
                </a14:m>
                <a:endParaRPr lang="en-US" dirty="0"/>
              </a:p>
            </p:txBody>
          </p:sp>
        </mc:Choice>
        <mc:Fallback xmlns="">
          <p:sp>
            <p:nvSpPr>
              <p:cNvPr id="7" name="TextBox 6">
                <a:extLst>
                  <a:ext uri="{FF2B5EF4-FFF2-40B4-BE49-F238E27FC236}">
                    <a16:creationId xmlns:a16="http://schemas.microsoft.com/office/drawing/2014/main" id="{5B42D71D-F33D-7F84-84D8-B9D7719AC84A}"/>
                  </a:ext>
                </a:extLst>
              </p:cNvPr>
              <p:cNvSpPr txBox="1">
                <a:spLocks noRot="1" noChangeAspect="1" noMove="1" noResize="1" noEditPoints="1" noAdjustHandles="1" noChangeArrowheads="1" noChangeShapeType="1" noTextEdit="1"/>
              </p:cNvSpPr>
              <p:nvPr/>
            </p:nvSpPr>
            <p:spPr>
              <a:xfrm>
                <a:off x="2227835" y="2954813"/>
                <a:ext cx="2120389" cy="276999"/>
              </a:xfrm>
              <a:prstGeom prst="rect">
                <a:avLst/>
              </a:prstGeom>
              <a:blipFill>
                <a:blip r:embed="rId4"/>
                <a:stretch>
                  <a:fillRect l="-3736" t="-28889" r="-3161"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1F03F90-41B1-AC89-A545-18A53D13C0B5}"/>
                  </a:ext>
                </a:extLst>
              </p:cNvPr>
              <p:cNvSpPr txBox="1"/>
              <p:nvPr/>
            </p:nvSpPr>
            <p:spPr>
              <a:xfrm>
                <a:off x="4158206" y="4821384"/>
                <a:ext cx="2809753" cy="369332"/>
              </a:xfrm>
              <a:prstGeom prst="rect">
                <a:avLst/>
              </a:prstGeom>
              <a:noFill/>
            </p:spPr>
            <p:txBody>
              <a:bodyPr wrap="square">
                <a:spAutoFit/>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oMath>
                </a14:m>
                <a:r>
                  <a:rPr lang="en-US" dirty="0"/>
                  <a:t>+</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i="1" smtClean="0">
                        <a:latin typeface="Cambria Math" panose="02040503050406030204" pitchFamily="18" charset="0"/>
                      </a:rPr>
                      <m:t>𝑥</m:t>
                    </m:r>
                  </m:oMath>
                </a14:m>
                <a:endParaRPr lang="en-US" dirty="0"/>
              </a:p>
            </p:txBody>
          </p:sp>
        </mc:Choice>
        <mc:Fallback xmlns="">
          <p:sp>
            <p:nvSpPr>
              <p:cNvPr id="9" name="TextBox 8">
                <a:extLst>
                  <a:ext uri="{FF2B5EF4-FFF2-40B4-BE49-F238E27FC236}">
                    <a16:creationId xmlns:a16="http://schemas.microsoft.com/office/drawing/2014/main" id="{21F03F90-41B1-AC89-A545-18A53D13C0B5}"/>
                  </a:ext>
                </a:extLst>
              </p:cNvPr>
              <p:cNvSpPr txBox="1">
                <a:spLocks noRot="1" noChangeAspect="1" noMove="1" noResize="1" noEditPoints="1" noAdjustHandles="1" noChangeArrowheads="1" noChangeShapeType="1" noTextEdit="1"/>
              </p:cNvSpPr>
              <p:nvPr/>
            </p:nvSpPr>
            <p:spPr>
              <a:xfrm>
                <a:off x="4158206" y="4821384"/>
                <a:ext cx="2809753" cy="369332"/>
              </a:xfrm>
              <a:prstGeom prst="rect">
                <a:avLst/>
              </a:prstGeom>
              <a:blipFill>
                <a:blip r:embed="rId5"/>
                <a:stretch>
                  <a:fillRect t="-10000" b="-26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25BA0AA-712D-7992-CA0D-77DBFCCAFBBA}"/>
              </a:ext>
            </a:extLst>
          </p:cNvPr>
          <p:cNvSpPr txBox="1"/>
          <p:nvPr/>
        </p:nvSpPr>
        <p:spPr>
          <a:xfrm>
            <a:off x="8611565" y="3659450"/>
            <a:ext cx="2473882" cy="646331"/>
          </a:xfrm>
          <a:prstGeom prst="rect">
            <a:avLst/>
          </a:prstGeom>
          <a:noFill/>
        </p:spPr>
        <p:txBody>
          <a:bodyPr wrap="none" rtlCol="0">
            <a:spAutoFit/>
          </a:bodyPr>
          <a:lstStyle/>
          <a:p>
            <a:r>
              <a:rPr lang="en-US" dirty="0"/>
              <a:t>Solid line = sample</a:t>
            </a:r>
          </a:p>
          <a:p>
            <a:r>
              <a:rPr lang="en-US" dirty="0"/>
              <a:t>Dotted line = population</a:t>
            </a:r>
          </a:p>
        </p:txBody>
      </p:sp>
    </p:spTree>
    <p:extLst>
      <p:ext uri="{BB962C8B-B14F-4D97-AF65-F5344CB8AC3E}">
        <p14:creationId xmlns:p14="http://schemas.microsoft.com/office/powerpoint/2010/main" val="29899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2E5FF-7D7D-33F2-7A98-0719BA9D2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213D23-5C50-BB70-AD1F-5C6BED9A337D}"/>
              </a:ext>
            </a:extLst>
          </p:cNvPr>
          <p:cNvSpPr>
            <a:spLocks noGrp="1"/>
          </p:cNvSpPr>
          <p:nvPr>
            <p:ph type="title"/>
          </p:nvPr>
        </p:nvSpPr>
        <p:spPr/>
        <p:txBody>
          <a:bodyPr/>
          <a:lstStyle/>
          <a:p>
            <a:r>
              <a:rPr lang="en-US" dirty="0"/>
              <a:t>Data application</a:t>
            </a:r>
          </a:p>
        </p:txBody>
      </p:sp>
      <p:sp>
        <p:nvSpPr>
          <p:cNvPr id="3" name="Content Placeholder 2">
            <a:extLst>
              <a:ext uri="{FF2B5EF4-FFF2-40B4-BE49-F238E27FC236}">
                <a16:creationId xmlns:a16="http://schemas.microsoft.com/office/drawing/2014/main" id="{E77651E1-27FE-A338-2054-9F7B9CD67F17}"/>
              </a:ext>
            </a:extLst>
          </p:cNvPr>
          <p:cNvSpPr>
            <a:spLocks noGrp="1"/>
          </p:cNvSpPr>
          <p:nvPr>
            <p:ph idx="1"/>
          </p:nvPr>
        </p:nvSpPr>
        <p:spPr/>
        <p:txBody>
          <a:bodyPr/>
          <a:lstStyle/>
          <a:p>
            <a:r>
              <a:rPr lang="en-US" dirty="0"/>
              <a:t>Data Makeover Challenge: Reimagine data using effective storytelling </a:t>
            </a:r>
          </a:p>
          <a:p>
            <a:r>
              <a:rPr lang="en-US" dirty="0"/>
              <a:t>Are there differences in infant mortality by race?</a:t>
            </a:r>
          </a:p>
        </p:txBody>
      </p:sp>
    </p:spTree>
    <p:extLst>
      <p:ext uri="{BB962C8B-B14F-4D97-AF65-F5344CB8AC3E}">
        <p14:creationId xmlns:p14="http://schemas.microsoft.com/office/powerpoint/2010/main" val="115154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78BDC0-6929-452D-9F76-6AA571F89493}"/>
              </a:ext>
            </a:extLst>
          </p:cNvPr>
          <p:cNvSpPr>
            <a:spLocks noGrp="1"/>
          </p:cNvSpPr>
          <p:nvPr>
            <p:ph type="sldNum" sz="quarter" idx="12"/>
          </p:nvPr>
        </p:nvSpPr>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AF2B675-3BAF-420B-B2FC-1C2A1E07683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2769" name="Rectangle 2"/>
          <p:cNvSpPr>
            <a:spLocks noGrp="1" noChangeArrowheads="1"/>
          </p:cNvSpPr>
          <p:nvPr>
            <p:ph type="title" idx="4294967295"/>
          </p:nvPr>
        </p:nvSpPr>
        <p:spPr>
          <a:xfrm>
            <a:off x="205658" y="257153"/>
            <a:ext cx="9637712" cy="1333500"/>
          </a:xfrm>
        </p:spPr>
        <p:txBody>
          <a:bodyPr vert="horz" lIns="91440" tIns="45720" rIns="91440" bIns="45720" rtlCol="0" anchor="ctr">
            <a:normAutofit/>
          </a:bodyPr>
          <a:lstStyle/>
          <a:p>
            <a:r>
              <a:rPr lang="en-US" kern="1200" dirty="0">
                <a:solidFill>
                  <a:schemeClr val="tx1"/>
                </a:solidFill>
                <a:latin typeface="+mj-lt"/>
                <a:ea typeface="+mj-ea"/>
                <a:cs typeface="+mj-cs"/>
              </a:rPr>
              <a:t>The Intercept</a:t>
            </a:r>
          </a:p>
        </p:txBody>
      </p:sp>
      <mc:AlternateContent xmlns:mc="http://schemas.openxmlformats.org/markup-compatibility/2006">
        <mc:Choice xmlns:a14="http://schemas.microsoft.com/office/drawing/2010/main" Requires="a14">
          <p:sp>
            <p:nvSpPr>
              <p:cNvPr id="32770" name="Rectangle 3"/>
              <p:cNvSpPr>
                <a:spLocks noGrp="1" noChangeArrowheads="1"/>
              </p:cNvSpPr>
              <p:nvPr>
                <p:ph type="body" idx="4294967295"/>
              </p:nvPr>
            </p:nvSpPr>
            <p:spPr>
              <a:xfrm>
                <a:off x="344488" y="1664353"/>
                <a:ext cx="11417452" cy="2714625"/>
              </a:xfrm>
            </p:spPr>
            <p:txBody>
              <a:bodyPr vert="horz" lIns="91440" tIns="45720" rIns="91440" bIns="45720" rtlCol="0">
                <a:normAutofit/>
              </a:bodyPr>
              <a:lstStyle/>
              <a:p>
                <a:r>
                  <a:rPr lang="en-US" sz="2400" dirty="0"/>
                  <a:t>The intercept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0</m:t>
                        </m:r>
                      </m:sub>
                    </m:sSub>
                  </m:oMath>
                </a14:m>
                <a:r>
                  <a:rPr lang="en-US" sz="2400" dirty="0"/>
                  <a:t> tells the predicted value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dirty="0"/>
                  <a:t> when </a:t>
                </a:r>
                <a:r>
                  <a:rPr lang="en-US" sz="2400" i="1" dirty="0"/>
                  <a:t>X</a:t>
                </a:r>
                <a:r>
                  <a:rPr lang="en-US" sz="2400" dirty="0"/>
                  <a:t> = 0.</a:t>
                </a:r>
              </a:p>
              <a:p>
                <a:r>
                  <a:rPr lang="en-US" sz="2400" u="sng" dirty="0"/>
                  <a:t>Note</a:t>
                </a:r>
                <a:r>
                  <a:rPr lang="en-US" sz="2400" dirty="0"/>
                  <a:t>: If zero is not in or near the range of values observed for X, then the intercept has no interpretation (i.e. it represents an extrapolation).</a:t>
                </a:r>
              </a:p>
              <a:p>
                <a:r>
                  <a:rPr lang="en-US" sz="2400" u="sng" dirty="0"/>
                  <a:t>Example</a:t>
                </a:r>
                <a:r>
                  <a:rPr lang="en-US" sz="2400" dirty="0"/>
                  <a:t>: Predicting the selling price of a house (</a:t>
                </a:r>
                <a:r>
                  <a:rPr lang="en-US" sz="2400" i="1" dirty="0"/>
                  <a:t>Y</a:t>
                </a:r>
                <a:r>
                  <a:rPr lang="en-US" sz="2400" dirty="0"/>
                  <a:t>) based on square footage (</a:t>
                </a:r>
                <a:r>
                  <a:rPr lang="en-US" sz="2400" i="1" dirty="0"/>
                  <a:t>X</a:t>
                </a:r>
                <a:r>
                  <a:rPr lang="en-US" sz="2400" dirty="0"/>
                  <a:t>)</a:t>
                </a:r>
              </a:p>
              <a:p>
                <a:pPr lvl="1"/>
                <a:r>
                  <a:rPr lang="en-US" dirty="0"/>
                  <a:t>It would not make sense to have house with 0 square feet, in this case the intercept would not have an interpretation.</a:t>
                </a:r>
              </a:p>
            </p:txBody>
          </p:sp>
        </mc:Choice>
        <mc:Fallback>
          <p:sp>
            <p:nvSpPr>
              <p:cNvPr id="32770" name="Rectangle 3"/>
              <p:cNvSpPr>
                <a:spLocks noGrp="1" noRot="1" noChangeAspect="1" noMove="1" noResize="1" noEditPoints="1" noAdjustHandles="1" noChangeArrowheads="1" noChangeShapeType="1" noTextEdit="1"/>
              </p:cNvSpPr>
              <p:nvPr>
                <p:ph type="body" idx="4294967295"/>
              </p:nvPr>
            </p:nvSpPr>
            <p:spPr>
              <a:xfrm>
                <a:off x="344488" y="1664353"/>
                <a:ext cx="11417452" cy="2714625"/>
              </a:xfrm>
              <a:blipFill>
                <a:blip r:embed="rId3"/>
                <a:stretch>
                  <a:fillRect l="-748" t="-3146"/>
                </a:stretch>
              </a:blipFill>
            </p:spPr>
            <p:txBody>
              <a:bodyPr/>
              <a:lstStyle/>
              <a:p>
                <a:r>
                  <a:rPr lang="en-US">
                    <a:noFill/>
                  </a:rPr>
                  <a:t> </a:t>
                </a:r>
              </a:p>
            </p:txBody>
          </p:sp>
        </mc:Fallback>
      </mc:AlternateContent>
    </p:spTree>
    <p:extLst>
      <p:ext uri="{BB962C8B-B14F-4D97-AF65-F5344CB8AC3E}">
        <p14:creationId xmlns:p14="http://schemas.microsoft.com/office/powerpoint/2010/main" val="239786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384CFA-D5E4-4DFB-B355-696E25EEC5D2}"/>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64C357E0-7941-49F0-B6EC-21213A8B8148}" type="slidenum">
              <a:rPr lang="en-US">
                <a:solidFill>
                  <a:srgbClr val="FFFFFF"/>
                </a:solidFill>
                <a:latin typeface="Calibri" panose="020F0502020204030204"/>
              </a:rPr>
              <a:pPr>
                <a:spcAft>
                  <a:spcPts val="600"/>
                </a:spcAft>
                <a:defRPr/>
              </a:pPr>
              <a:t>21</a:t>
            </a:fld>
            <a:endParaRPr lang="en-US">
              <a:solidFill>
                <a:srgbClr val="FFFFFF"/>
              </a:solidFill>
              <a:latin typeface="Calibri" panose="020F0502020204030204"/>
            </a:endParaRPr>
          </a:p>
        </p:txBody>
      </p:sp>
      <p:sp>
        <p:nvSpPr>
          <p:cNvPr id="49153" name="Rectangle 2"/>
          <p:cNvSpPr>
            <a:spLocks noGrp="1"/>
          </p:cNvSpPr>
          <p:nvPr>
            <p:ph type="title" idx="4294967295"/>
          </p:nvPr>
        </p:nvSpPr>
        <p:spPr>
          <a:xfrm>
            <a:off x="169101" y="204787"/>
            <a:ext cx="8943584" cy="814430"/>
          </a:xfrm>
        </p:spPr>
        <p:txBody>
          <a:bodyPr vert="horz" lIns="91440" tIns="45720" rIns="91440" bIns="45720" rtlCol="0" anchor="b">
            <a:normAutofit/>
          </a:bodyPr>
          <a:lstStyle/>
          <a:p>
            <a:r>
              <a:rPr lang="en-US" sz="4200" dirty="0"/>
              <a:t>Sampling Distributions &amp; Inference</a:t>
            </a:r>
          </a:p>
        </p:txBody>
      </p:sp>
      <mc:AlternateContent xmlns:mc="http://schemas.openxmlformats.org/markup-compatibility/2006">
        <mc:Choice xmlns:a14="http://schemas.microsoft.com/office/drawing/2010/main" Requires="a14">
          <p:sp>
            <p:nvSpPr>
              <p:cNvPr id="49154" name="Rectangle 3"/>
              <p:cNvSpPr>
                <a:spLocks noGrp="1"/>
              </p:cNvSpPr>
              <p:nvPr>
                <p:ph type="body" idx="4294967295"/>
              </p:nvPr>
            </p:nvSpPr>
            <p:spPr>
              <a:xfrm>
                <a:off x="569934" y="1620837"/>
                <a:ext cx="11141900" cy="3319463"/>
              </a:xfrm>
            </p:spPr>
            <p:txBody>
              <a:bodyPr vert="horz" lIns="91440" tIns="45720" rIns="91440" bIns="45720" rtlCol="0">
                <a:normAutofit fontScale="92500"/>
              </a:bodyPr>
              <a:lstStyle/>
              <a:p>
                <a:r>
                  <a:rPr lang="en-US" sz="2400" dirty="0"/>
                  <a:t>We can calculate the standard errors of the coefficients: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𝑏</m:t>
                        </m:r>
                      </m:e>
                      <m:sub>
                        <m:r>
                          <a:rPr lang="en-US" sz="2400" i="1">
                            <a:latin typeface="Cambria Math" panose="02040503050406030204" pitchFamily="18" charset="0"/>
                          </a:rPr>
                          <m:t>0</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𝑏</m:t>
                        </m:r>
                      </m:e>
                      <m:sub>
                        <m:r>
                          <a:rPr lang="en-US" sz="2400" i="1">
                            <a:latin typeface="Cambria Math" panose="02040503050406030204" pitchFamily="18" charset="0"/>
                          </a:rPr>
                          <m:t>1</m:t>
                        </m:r>
                      </m:sub>
                    </m:sSub>
                  </m:oMath>
                </a14:m>
                <a:r>
                  <a:rPr lang="en-US" sz="2400" dirty="0"/>
                  <a:t>, in order to construct confidence intervals for them.</a:t>
                </a:r>
              </a:p>
              <a:p>
                <a:r>
                  <a:rPr lang="en-US" sz="2400" dirty="0"/>
                  <a:t>We can use </a:t>
                </a:r>
                <a:r>
                  <a:rPr lang="en-US" sz="2400" i="1" dirty="0"/>
                  <a:t>t</a:t>
                </a:r>
                <a:r>
                  <a:rPr lang="en-US" sz="2400" dirty="0"/>
                  <a:t>-tests to determine whether the intercept or slope is significantly different from zero</a:t>
                </a:r>
              </a:p>
              <a:p>
                <a:pPr lvl="1"/>
                <a:r>
                  <a:rPr lang="en-US" dirty="0"/>
                  <a:t>This is only interesting for the case of the slope, since it amounts to a test for </a:t>
                </a:r>
                <a:r>
                  <a:rPr lang="en-US" i="1" dirty="0"/>
                  <a:t>whether Y is significantly linearly related to X</a:t>
                </a:r>
              </a:p>
              <a:p>
                <a:r>
                  <a:rPr lang="en-US" sz="2400" b="1" dirty="0"/>
                  <a:t>Idea</a:t>
                </a:r>
                <a:r>
                  <a:rPr lang="en-US" sz="2400" dirty="0"/>
                  <a:t>: To check whether the data really is drawn from an Assumed Linear Model (so that we can make inferences) we must make sure the assumptions of the error term are satisfied</a:t>
                </a:r>
              </a:p>
              <a:p>
                <a:pPr lvl="1"/>
                <a:r>
                  <a:rPr lang="en-US" b="1" dirty="0"/>
                  <a:t>Fatal to the model</a:t>
                </a:r>
                <a:r>
                  <a:rPr lang="en-US" dirty="0"/>
                  <a:t>: the variance is not constant, or the errors are not normally distributed </a:t>
                </a:r>
              </a:p>
              <a:p>
                <a:endParaRPr lang="en-US" sz="1200" dirty="0"/>
              </a:p>
            </p:txBody>
          </p:sp>
        </mc:Choice>
        <mc:Fallback>
          <p:sp>
            <p:nvSpPr>
              <p:cNvPr id="49154" name="Rectangle 3"/>
              <p:cNvSpPr>
                <a:spLocks noGrp="1" noRot="1" noChangeAspect="1" noMove="1" noResize="1" noEditPoints="1" noAdjustHandles="1" noChangeArrowheads="1" noChangeShapeType="1" noTextEdit="1"/>
              </p:cNvSpPr>
              <p:nvPr>
                <p:ph type="body" idx="4294967295"/>
              </p:nvPr>
            </p:nvSpPr>
            <p:spPr>
              <a:xfrm>
                <a:off x="569934" y="1620837"/>
                <a:ext cx="11141900" cy="3319463"/>
              </a:xfrm>
              <a:blipFill>
                <a:blip r:embed="rId2"/>
                <a:stretch>
                  <a:fillRect l="-602" t="-2206" r="-492"/>
                </a:stretch>
              </a:blipFill>
            </p:spPr>
            <p:txBody>
              <a:bodyPr/>
              <a:lstStyle/>
              <a:p>
                <a:r>
                  <a:rPr lang="en-US">
                    <a:noFill/>
                  </a:rPr>
                  <a:t> </a:t>
                </a:r>
              </a:p>
            </p:txBody>
          </p:sp>
        </mc:Fallback>
      </mc:AlternateContent>
    </p:spTree>
    <p:extLst>
      <p:ext uri="{BB962C8B-B14F-4D97-AF65-F5344CB8AC3E}">
        <p14:creationId xmlns:p14="http://schemas.microsoft.com/office/powerpoint/2010/main" val="206864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77A7-DC78-B0CD-D35F-800E908932C6}"/>
              </a:ext>
            </a:extLst>
          </p:cNvPr>
          <p:cNvSpPr>
            <a:spLocks noGrp="1"/>
          </p:cNvSpPr>
          <p:nvPr>
            <p:ph type="title"/>
          </p:nvPr>
        </p:nvSpPr>
        <p:spPr>
          <a:xfrm>
            <a:off x="228600" y="113545"/>
            <a:ext cx="10515600" cy="1325563"/>
          </a:xfrm>
        </p:spPr>
        <p:txBody>
          <a:bodyPr/>
          <a:lstStyle/>
          <a:p>
            <a:r>
              <a:rPr lang="en-US" dirty="0"/>
              <a:t>More about the best fitting line: minimizing the sum of squared errors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658F4C8-9F1A-D221-7E50-148AB9205925}"/>
                  </a:ext>
                </a:extLst>
              </p:cNvPr>
              <p:cNvGraphicFramePr>
                <a:graphicFrameLocks noGrp="1"/>
              </p:cNvGraphicFramePr>
              <p:nvPr>
                <p:ph idx="1"/>
              </p:nvPr>
            </p:nvGraphicFramePr>
            <p:xfrm>
              <a:off x="685800" y="2002433"/>
              <a:ext cx="3307466" cy="4079240"/>
            </p:xfrm>
            <a:graphic>
              <a:graphicData uri="http://schemas.openxmlformats.org/drawingml/2006/table">
                <a:tbl>
                  <a:tblPr firstRow="1" bandRow="1">
                    <a:tableStyleId>{5C22544A-7EE6-4342-B048-85BDC9FD1C3A}</a:tableStyleId>
                  </a:tblPr>
                  <a:tblGrid>
                    <a:gridCol w="946230">
                      <a:extLst>
                        <a:ext uri="{9D8B030D-6E8A-4147-A177-3AD203B41FA5}">
                          <a16:colId xmlns:a16="http://schemas.microsoft.com/office/drawing/2014/main" val="2337070626"/>
                        </a:ext>
                      </a:extLst>
                    </a:gridCol>
                    <a:gridCol w="844952">
                      <a:extLst>
                        <a:ext uri="{9D8B030D-6E8A-4147-A177-3AD203B41FA5}">
                          <a16:colId xmlns:a16="http://schemas.microsoft.com/office/drawing/2014/main" val="1000169567"/>
                        </a:ext>
                      </a:extLst>
                    </a:gridCol>
                    <a:gridCol w="601884">
                      <a:extLst>
                        <a:ext uri="{9D8B030D-6E8A-4147-A177-3AD203B41FA5}">
                          <a16:colId xmlns:a16="http://schemas.microsoft.com/office/drawing/2014/main" val="3906104682"/>
                        </a:ext>
                      </a:extLst>
                    </a:gridCol>
                    <a:gridCol w="914400">
                      <a:extLst>
                        <a:ext uri="{9D8B030D-6E8A-4147-A177-3AD203B41FA5}">
                          <a16:colId xmlns:a16="http://schemas.microsoft.com/office/drawing/2014/main" val="1131818146"/>
                        </a:ext>
                      </a:extLst>
                    </a:gridCol>
                  </a:tblGrid>
                  <a:tr h="370840">
                    <a:tc>
                      <a:txBody>
                        <a:bodyPr/>
                        <a:lstStyle/>
                        <a:p>
                          <a:pPr algn="ctr"/>
                          <a:r>
                            <a:rPr lang="en-US" dirty="0" err="1"/>
                            <a:t>i</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m:oMathPara>
                          </a14:m>
                          <a:endParaRPr lang="en-US" dirty="0"/>
                        </a:p>
                      </a:txBody>
                      <a:tcPr/>
                    </a:tc>
                    <a:tc>
                      <a:txBody>
                        <a:bodyPr/>
                        <a:lstStyle/>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m:oMathPara>
                          </a14:m>
                          <a:endParaRPr lang="en-US" dirty="0"/>
                        </a:p>
                      </a:txBody>
                      <a:tcPr/>
                    </a:tc>
                    <a:extLst>
                      <a:ext uri="{0D108BD9-81ED-4DB2-BD59-A6C34878D82A}">
                        <a16:rowId xmlns:a16="http://schemas.microsoft.com/office/drawing/2014/main" val="841500957"/>
                      </a:ext>
                    </a:extLst>
                  </a:tr>
                  <a:tr h="370840">
                    <a:tc>
                      <a:txBody>
                        <a:bodyPr/>
                        <a:lstStyle/>
                        <a:p>
                          <a:pPr algn="ctr" fontAlgn="t"/>
                          <a:r>
                            <a:rPr lang="en-US" dirty="0">
                              <a:effectLst/>
                            </a:rPr>
                            <a:t>1</a:t>
                          </a:r>
                        </a:p>
                      </a:txBody>
                      <a:tcPr/>
                    </a:tc>
                    <a:tc>
                      <a:txBody>
                        <a:bodyPr/>
                        <a:lstStyle/>
                        <a:p>
                          <a:pPr algn="ctr" fontAlgn="t"/>
                          <a:r>
                            <a:rPr lang="en-US" dirty="0">
                              <a:effectLst/>
                            </a:rPr>
                            <a:t>63</a:t>
                          </a:r>
                        </a:p>
                      </a:txBody>
                      <a:tcPr/>
                    </a:tc>
                    <a:tc>
                      <a:txBody>
                        <a:bodyPr/>
                        <a:lstStyle/>
                        <a:p>
                          <a:pPr algn="ctr" fontAlgn="t"/>
                          <a:r>
                            <a:rPr lang="en-US" dirty="0">
                              <a:effectLst/>
                            </a:rPr>
                            <a:t>127</a:t>
                          </a:r>
                        </a:p>
                      </a:txBody>
                      <a:tcPr/>
                    </a:tc>
                    <a:tc>
                      <a:txBody>
                        <a:bodyPr/>
                        <a:lstStyle/>
                        <a:p>
                          <a:pPr algn="ctr" fontAlgn="t"/>
                          <a:r>
                            <a:rPr lang="en-US" dirty="0">
                              <a:effectLst/>
                            </a:rPr>
                            <a:t>120.1</a:t>
                          </a:r>
                        </a:p>
                      </a:txBody>
                      <a:tcPr/>
                    </a:tc>
                    <a:extLst>
                      <a:ext uri="{0D108BD9-81ED-4DB2-BD59-A6C34878D82A}">
                        <a16:rowId xmlns:a16="http://schemas.microsoft.com/office/drawing/2014/main" val="1829978196"/>
                      </a:ext>
                    </a:extLst>
                  </a:tr>
                  <a:tr h="370840">
                    <a:tc>
                      <a:txBody>
                        <a:bodyPr/>
                        <a:lstStyle/>
                        <a:p>
                          <a:pPr algn="ctr" fontAlgn="t"/>
                          <a:r>
                            <a:rPr lang="en-US">
                              <a:effectLst/>
                            </a:rPr>
                            <a:t>2</a:t>
                          </a:r>
                        </a:p>
                      </a:txBody>
                      <a:tcPr/>
                    </a:tc>
                    <a:tc>
                      <a:txBody>
                        <a:bodyPr/>
                        <a:lstStyle/>
                        <a:p>
                          <a:pPr algn="ctr" fontAlgn="t"/>
                          <a:r>
                            <a:rPr lang="en-US" dirty="0">
                              <a:effectLst/>
                            </a:rPr>
                            <a:t>64</a:t>
                          </a:r>
                        </a:p>
                      </a:txBody>
                      <a:tcPr/>
                    </a:tc>
                    <a:tc>
                      <a:txBody>
                        <a:bodyPr/>
                        <a:lstStyle/>
                        <a:p>
                          <a:pPr algn="ctr" fontAlgn="t"/>
                          <a:r>
                            <a:rPr lang="en-US" dirty="0">
                              <a:effectLst/>
                            </a:rPr>
                            <a:t>121</a:t>
                          </a:r>
                        </a:p>
                      </a:txBody>
                      <a:tcPr/>
                    </a:tc>
                    <a:tc>
                      <a:txBody>
                        <a:bodyPr/>
                        <a:lstStyle/>
                        <a:p>
                          <a:pPr algn="ctr" fontAlgn="t"/>
                          <a:r>
                            <a:rPr lang="en-US" dirty="0">
                              <a:effectLst/>
                            </a:rPr>
                            <a:t>126.3</a:t>
                          </a:r>
                        </a:p>
                      </a:txBody>
                      <a:tcPr/>
                    </a:tc>
                    <a:extLst>
                      <a:ext uri="{0D108BD9-81ED-4DB2-BD59-A6C34878D82A}">
                        <a16:rowId xmlns:a16="http://schemas.microsoft.com/office/drawing/2014/main" val="65995249"/>
                      </a:ext>
                    </a:extLst>
                  </a:tr>
                  <a:tr h="370840">
                    <a:tc>
                      <a:txBody>
                        <a:bodyPr/>
                        <a:lstStyle/>
                        <a:p>
                          <a:pPr algn="ctr" fontAlgn="t"/>
                          <a:r>
                            <a:rPr lang="en-US">
                              <a:effectLst/>
                            </a:rPr>
                            <a:t>3</a:t>
                          </a:r>
                        </a:p>
                      </a:txBody>
                      <a:tcPr/>
                    </a:tc>
                    <a:tc>
                      <a:txBody>
                        <a:bodyPr/>
                        <a:lstStyle/>
                        <a:p>
                          <a:pPr algn="ctr" fontAlgn="t"/>
                          <a:r>
                            <a:rPr lang="en-US" dirty="0">
                              <a:effectLst/>
                            </a:rPr>
                            <a:t>66</a:t>
                          </a:r>
                        </a:p>
                      </a:txBody>
                      <a:tcPr/>
                    </a:tc>
                    <a:tc>
                      <a:txBody>
                        <a:bodyPr/>
                        <a:lstStyle/>
                        <a:p>
                          <a:pPr algn="ctr" fontAlgn="t"/>
                          <a:r>
                            <a:rPr lang="en-US" dirty="0">
                              <a:effectLst/>
                            </a:rPr>
                            <a:t>142</a:t>
                          </a:r>
                        </a:p>
                      </a:txBody>
                      <a:tcPr/>
                    </a:tc>
                    <a:tc>
                      <a:txBody>
                        <a:bodyPr/>
                        <a:lstStyle/>
                        <a:p>
                          <a:pPr algn="ctr" fontAlgn="t"/>
                          <a:r>
                            <a:rPr lang="en-US" dirty="0">
                              <a:effectLst/>
                            </a:rPr>
                            <a:t>138.5</a:t>
                          </a:r>
                        </a:p>
                      </a:txBody>
                      <a:tcPr/>
                    </a:tc>
                    <a:extLst>
                      <a:ext uri="{0D108BD9-81ED-4DB2-BD59-A6C34878D82A}">
                        <a16:rowId xmlns:a16="http://schemas.microsoft.com/office/drawing/2014/main" val="777660031"/>
                      </a:ext>
                    </a:extLst>
                  </a:tr>
                  <a:tr h="370840">
                    <a:tc>
                      <a:txBody>
                        <a:bodyPr/>
                        <a:lstStyle/>
                        <a:p>
                          <a:pPr algn="ctr" fontAlgn="t"/>
                          <a:r>
                            <a:rPr lang="en-US">
                              <a:effectLst/>
                            </a:rPr>
                            <a:t>4</a:t>
                          </a:r>
                        </a:p>
                      </a:txBody>
                      <a:tcPr/>
                    </a:tc>
                    <a:tc>
                      <a:txBody>
                        <a:bodyPr/>
                        <a:lstStyle/>
                        <a:p>
                          <a:pPr algn="ctr" fontAlgn="t"/>
                          <a:r>
                            <a:rPr lang="en-US">
                              <a:effectLst/>
                            </a:rPr>
                            <a:t>69</a:t>
                          </a:r>
                        </a:p>
                      </a:txBody>
                      <a:tcPr/>
                    </a:tc>
                    <a:tc>
                      <a:txBody>
                        <a:bodyPr/>
                        <a:lstStyle/>
                        <a:p>
                          <a:pPr algn="ctr" fontAlgn="t"/>
                          <a:r>
                            <a:rPr lang="en-US" dirty="0">
                              <a:effectLst/>
                            </a:rPr>
                            <a:t>157</a:t>
                          </a:r>
                        </a:p>
                      </a:txBody>
                      <a:tcPr/>
                    </a:tc>
                    <a:tc>
                      <a:txBody>
                        <a:bodyPr/>
                        <a:lstStyle/>
                        <a:p>
                          <a:pPr algn="ctr" fontAlgn="t"/>
                          <a:r>
                            <a:rPr lang="en-US" dirty="0">
                              <a:effectLst/>
                            </a:rPr>
                            <a:t>157.0</a:t>
                          </a:r>
                        </a:p>
                      </a:txBody>
                      <a:tcPr/>
                    </a:tc>
                    <a:extLst>
                      <a:ext uri="{0D108BD9-81ED-4DB2-BD59-A6C34878D82A}">
                        <a16:rowId xmlns:a16="http://schemas.microsoft.com/office/drawing/2014/main" val="3802541046"/>
                      </a:ext>
                    </a:extLst>
                  </a:tr>
                  <a:tr h="370840">
                    <a:tc>
                      <a:txBody>
                        <a:bodyPr/>
                        <a:lstStyle/>
                        <a:p>
                          <a:pPr algn="ctr" fontAlgn="t"/>
                          <a:r>
                            <a:rPr lang="en-US" dirty="0">
                              <a:solidFill>
                                <a:schemeClr val="bg1"/>
                              </a:solidFill>
                              <a:effectLst/>
                            </a:rPr>
                            <a:t>5</a:t>
                          </a:r>
                        </a:p>
                      </a:txBody>
                      <a:tcPr>
                        <a:solidFill>
                          <a:srgbClr val="FF0000">
                            <a:alpha val="62000"/>
                          </a:srgbClr>
                        </a:solidFill>
                      </a:tcPr>
                    </a:tc>
                    <a:tc>
                      <a:txBody>
                        <a:bodyPr/>
                        <a:lstStyle/>
                        <a:p>
                          <a:pPr algn="ctr" fontAlgn="t"/>
                          <a:r>
                            <a:rPr lang="en-US" dirty="0">
                              <a:solidFill>
                                <a:schemeClr val="bg1"/>
                              </a:solidFill>
                              <a:effectLst/>
                            </a:rPr>
                            <a:t>69</a:t>
                          </a:r>
                        </a:p>
                      </a:txBody>
                      <a:tcPr>
                        <a:solidFill>
                          <a:srgbClr val="FF0000">
                            <a:alpha val="62000"/>
                          </a:srgbClr>
                        </a:solidFill>
                      </a:tcPr>
                    </a:tc>
                    <a:tc>
                      <a:txBody>
                        <a:bodyPr/>
                        <a:lstStyle/>
                        <a:p>
                          <a:pPr algn="ctr" fontAlgn="t"/>
                          <a:r>
                            <a:rPr lang="en-US" dirty="0">
                              <a:solidFill>
                                <a:schemeClr val="bg1"/>
                              </a:solidFill>
                              <a:effectLst/>
                            </a:rPr>
                            <a:t>162</a:t>
                          </a:r>
                        </a:p>
                      </a:txBody>
                      <a:tcPr>
                        <a:solidFill>
                          <a:srgbClr val="FF0000">
                            <a:alpha val="62000"/>
                          </a:srgbClr>
                        </a:solidFill>
                      </a:tcPr>
                    </a:tc>
                    <a:tc>
                      <a:txBody>
                        <a:bodyPr/>
                        <a:lstStyle/>
                        <a:p>
                          <a:pPr algn="ctr" fontAlgn="t"/>
                          <a:r>
                            <a:rPr lang="en-US" dirty="0">
                              <a:solidFill>
                                <a:schemeClr val="bg1"/>
                              </a:solidFill>
                              <a:effectLst/>
                            </a:rPr>
                            <a:t>157.0</a:t>
                          </a:r>
                        </a:p>
                      </a:txBody>
                      <a:tcPr>
                        <a:solidFill>
                          <a:srgbClr val="FF0000">
                            <a:alpha val="62000"/>
                          </a:srgbClr>
                        </a:solidFill>
                      </a:tcPr>
                    </a:tc>
                    <a:extLst>
                      <a:ext uri="{0D108BD9-81ED-4DB2-BD59-A6C34878D82A}">
                        <a16:rowId xmlns:a16="http://schemas.microsoft.com/office/drawing/2014/main" val="2138734268"/>
                      </a:ext>
                    </a:extLst>
                  </a:tr>
                  <a:tr h="370840">
                    <a:tc>
                      <a:txBody>
                        <a:bodyPr/>
                        <a:lstStyle/>
                        <a:p>
                          <a:pPr algn="ctr" fontAlgn="t"/>
                          <a:r>
                            <a:rPr lang="en-US">
                              <a:effectLst/>
                            </a:rPr>
                            <a:t>6</a:t>
                          </a:r>
                        </a:p>
                      </a:txBody>
                      <a:tcPr/>
                    </a:tc>
                    <a:tc>
                      <a:txBody>
                        <a:bodyPr/>
                        <a:lstStyle/>
                        <a:p>
                          <a:pPr algn="ctr" fontAlgn="t"/>
                          <a:r>
                            <a:rPr lang="en-US">
                              <a:effectLst/>
                            </a:rPr>
                            <a:t>71</a:t>
                          </a:r>
                        </a:p>
                      </a:txBody>
                      <a:tcPr/>
                    </a:tc>
                    <a:tc>
                      <a:txBody>
                        <a:bodyPr/>
                        <a:lstStyle/>
                        <a:p>
                          <a:pPr algn="ctr" fontAlgn="t"/>
                          <a:r>
                            <a:rPr lang="en-US" dirty="0">
                              <a:effectLst/>
                            </a:rPr>
                            <a:t>156</a:t>
                          </a:r>
                        </a:p>
                      </a:txBody>
                      <a:tcPr/>
                    </a:tc>
                    <a:tc>
                      <a:txBody>
                        <a:bodyPr/>
                        <a:lstStyle/>
                        <a:p>
                          <a:pPr algn="ctr" fontAlgn="t"/>
                          <a:r>
                            <a:rPr lang="en-US" dirty="0">
                              <a:effectLst/>
                            </a:rPr>
                            <a:t>169.2</a:t>
                          </a:r>
                        </a:p>
                      </a:txBody>
                      <a:tcPr/>
                    </a:tc>
                    <a:extLst>
                      <a:ext uri="{0D108BD9-81ED-4DB2-BD59-A6C34878D82A}">
                        <a16:rowId xmlns:a16="http://schemas.microsoft.com/office/drawing/2014/main" val="2430723952"/>
                      </a:ext>
                    </a:extLst>
                  </a:tr>
                  <a:tr h="370840">
                    <a:tc>
                      <a:txBody>
                        <a:bodyPr/>
                        <a:lstStyle/>
                        <a:p>
                          <a:pPr algn="ctr" fontAlgn="t"/>
                          <a:r>
                            <a:rPr lang="en-US">
                              <a:effectLst/>
                            </a:rPr>
                            <a:t>7</a:t>
                          </a:r>
                        </a:p>
                      </a:txBody>
                      <a:tcPr/>
                    </a:tc>
                    <a:tc>
                      <a:txBody>
                        <a:bodyPr/>
                        <a:lstStyle/>
                        <a:p>
                          <a:pPr algn="ctr" fontAlgn="t"/>
                          <a:r>
                            <a:rPr lang="en-US">
                              <a:effectLst/>
                            </a:rPr>
                            <a:t>71</a:t>
                          </a:r>
                        </a:p>
                      </a:txBody>
                      <a:tcPr/>
                    </a:tc>
                    <a:tc>
                      <a:txBody>
                        <a:bodyPr/>
                        <a:lstStyle/>
                        <a:p>
                          <a:pPr algn="ctr" fontAlgn="t"/>
                          <a:r>
                            <a:rPr lang="en-US" dirty="0">
                              <a:effectLst/>
                            </a:rPr>
                            <a:t>169</a:t>
                          </a:r>
                        </a:p>
                      </a:txBody>
                      <a:tcPr/>
                    </a:tc>
                    <a:tc>
                      <a:txBody>
                        <a:bodyPr/>
                        <a:lstStyle/>
                        <a:p>
                          <a:pPr algn="ctr" fontAlgn="t"/>
                          <a:r>
                            <a:rPr lang="en-US" dirty="0">
                              <a:effectLst/>
                            </a:rPr>
                            <a:t>169.2</a:t>
                          </a:r>
                        </a:p>
                      </a:txBody>
                      <a:tcPr/>
                    </a:tc>
                    <a:extLst>
                      <a:ext uri="{0D108BD9-81ED-4DB2-BD59-A6C34878D82A}">
                        <a16:rowId xmlns:a16="http://schemas.microsoft.com/office/drawing/2014/main" val="1302317777"/>
                      </a:ext>
                    </a:extLst>
                  </a:tr>
                  <a:tr h="370840">
                    <a:tc>
                      <a:txBody>
                        <a:bodyPr/>
                        <a:lstStyle/>
                        <a:p>
                          <a:pPr algn="ctr" fontAlgn="t"/>
                          <a:r>
                            <a:rPr lang="en-US">
                              <a:effectLst/>
                            </a:rPr>
                            <a:t>8</a:t>
                          </a:r>
                        </a:p>
                      </a:txBody>
                      <a:tcPr/>
                    </a:tc>
                    <a:tc>
                      <a:txBody>
                        <a:bodyPr/>
                        <a:lstStyle/>
                        <a:p>
                          <a:pPr algn="ctr" fontAlgn="t"/>
                          <a:r>
                            <a:rPr lang="en-US">
                              <a:effectLst/>
                            </a:rPr>
                            <a:t>72</a:t>
                          </a:r>
                        </a:p>
                      </a:txBody>
                      <a:tcPr/>
                    </a:tc>
                    <a:tc>
                      <a:txBody>
                        <a:bodyPr/>
                        <a:lstStyle/>
                        <a:p>
                          <a:pPr algn="ctr" fontAlgn="t"/>
                          <a:r>
                            <a:rPr lang="en-US" dirty="0">
                              <a:effectLst/>
                            </a:rPr>
                            <a:t>165</a:t>
                          </a:r>
                        </a:p>
                      </a:txBody>
                      <a:tcPr/>
                    </a:tc>
                    <a:tc>
                      <a:txBody>
                        <a:bodyPr/>
                        <a:lstStyle/>
                        <a:p>
                          <a:pPr algn="ctr" fontAlgn="t"/>
                          <a:r>
                            <a:rPr lang="en-US" dirty="0">
                              <a:effectLst/>
                            </a:rPr>
                            <a:t>175.4</a:t>
                          </a:r>
                        </a:p>
                      </a:txBody>
                      <a:tcPr/>
                    </a:tc>
                    <a:extLst>
                      <a:ext uri="{0D108BD9-81ED-4DB2-BD59-A6C34878D82A}">
                        <a16:rowId xmlns:a16="http://schemas.microsoft.com/office/drawing/2014/main" val="3924683112"/>
                      </a:ext>
                    </a:extLst>
                  </a:tr>
                  <a:tr h="370840">
                    <a:tc>
                      <a:txBody>
                        <a:bodyPr/>
                        <a:lstStyle/>
                        <a:p>
                          <a:pPr algn="ctr" fontAlgn="t"/>
                          <a:r>
                            <a:rPr lang="en-US">
                              <a:effectLst/>
                            </a:rPr>
                            <a:t>9</a:t>
                          </a:r>
                        </a:p>
                      </a:txBody>
                      <a:tcPr/>
                    </a:tc>
                    <a:tc>
                      <a:txBody>
                        <a:bodyPr/>
                        <a:lstStyle/>
                        <a:p>
                          <a:pPr algn="ctr" fontAlgn="t"/>
                          <a:r>
                            <a:rPr lang="en-US">
                              <a:effectLst/>
                            </a:rPr>
                            <a:t>73</a:t>
                          </a:r>
                        </a:p>
                      </a:txBody>
                      <a:tcPr/>
                    </a:tc>
                    <a:tc>
                      <a:txBody>
                        <a:bodyPr/>
                        <a:lstStyle/>
                        <a:p>
                          <a:pPr algn="ctr" fontAlgn="t"/>
                          <a:r>
                            <a:rPr lang="en-US" dirty="0">
                              <a:effectLst/>
                            </a:rPr>
                            <a:t>181</a:t>
                          </a:r>
                        </a:p>
                      </a:txBody>
                      <a:tcPr/>
                    </a:tc>
                    <a:tc>
                      <a:txBody>
                        <a:bodyPr/>
                        <a:lstStyle/>
                        <a:p>
                          <a:pPr algn="ctr" fontAlgn="t"/>
                          <a:r>
                            <a:rPr lang="en-US" dirty="0">
                              <a:effectLst/>
                            </a:rPr>
                            <a:t>181.5</a:t>
                          </a:r>
                        </a:p>
                      </a:txBody>
                      <a:tcPr/>
                    </a:tc>
                    <a:extLst>
                      <a:ext uri="{0D108BD9-81ED-4DB2-BD59-A6C34878D82A}">
                        <a16:rowId xmlns:a16="http://schemas.microsoft.com/office/drawing/2014/main" val="1089823633"/>
                      </a:ext>
                    </a:extLst>
                  </a:tr>
                  <a:tr h="370840">
                    <a:tc>
                      <a:txBody>
                        <a:bodyPr/>
                        <a:lstStyle/>
                        <a:p>
                          <a:pPr algn="ctr" fontAlgn="t"/>
                          <a:r>
                            <a:rPr lang="en-US">
                              <a:effectLst/>
                            </a:rPr>
                            <a:t>10</a:t>
                          </a:r>
                        </a:p>
                      </a:txBody>
                      <a:tcPr/>
                    </a:tc>
                    <a:tc>
                      <a:txBody>
                        <a:bodyPr/>
                        <a:lstStyle/>
                        <a:p>
                          <a:pPr algn="ctr" fontAlgn="t"/>
                          <a:r>
                            <a:rPr lang="en-US">
                              <a:effectLst/>
                            </a:rPr>
                            <a:t>75</a:t>
                          </a:r>
                        </a:p>
                      </a:txBody>
                      <a:tcPr/>
                    </a:tc>
                    <a:tc>
                      <a:txBody>
                        <a:bodyPr/>
                        <a:lstStyle/>
                        <a:p>
                          <a:pPr algn="ctr" fontAlgn="t"/>
                          <a:r>
                            <a:rPr lang="en-US" dirty="0">
                              <a:effectLst/>
                            </a:rPr>
                            <a:t>208</a:t>
                          </a:r>
                        </a:p>
                      </a:txBody>
                      <a:tcPr/>
                    </a:tc>
                    <a:tc>
                      <a:txBody>
                        <a:bodyPr/>
                        <a:lstStyle/>
                        <a:p>
                          <a:pPr algn="ctr" fontAlgn="t"/>
                          <a:r>
                            <a:rPr lang="en-US" dirty="0">
                              <a:effectLst/>
                            </a:rPr>
                            <a:t>193.8</a:t>
                          </a:r>
                        </a:p>
                      </a:txBody>
                      <a:tcPr/>
                    </a:tc>
                    <a:extLst>
                      <a:ext uri="{0D108BD9-81ED-4DB2-BD59-A6C34878D82A}">
                        <a16:rowId xmlns:a16="http://schemas.microsoft.com/office/drawing/2014/main" val="641762827"/>
                      </a:ext>
                    </a:extLst>
                  </a:tr>
                </a:tbl>
              </a:graphicData>
            </a:graphic>
          </p:graphicFrame>
        </mc:Choice>
        <mc:Fallback xmlns="">
          <p:graphicFrame>
            <p:nvGraphicFramePr>
              <p:cNvPr id="4" name="Table 4">
                <a:extLst>
                  <a:ext uri="{FF2B5EF4-FFF2-40B4-BE49-F238E27FC236}">
                    <a16:creationId xmlns:a16="http://schemas.microsoft.com/office/drawing/2014/main" id="{7658F4C8-9F1A-D221-7E50-148AB9205925}"/>
                  </a:ext>
                </a:extLst>
              </p:cNvPr>
              <p:cNvGraphicFramePr>
                <a:graphicFrameLocks noGrp="1"/>
              </p:cNvGraphicFramePr>
              <p:nvPr>
                <p:ph idx="1"/>
                <p:extLst>
                  <p:ext uri="{D42A27DB-BD31-4B8C-83A1-F6EECF244321}">
                    <p14:modId xmlns:p14="http://schemas.microsoft.com/office/powerpoint/2010/main" val="1368455767"/>
                  </p:ext>
                </p:extLst>
              </p:nvPr>
            </p:nvGraphicFramePr>
            <p:xfrm>
              <a:off x="685800" y="2002433"/>
              <a:ext cx="3307466" cy="4079240"/>
            </p:xfrm>
            <a:graphic>
              <a:graphicData uri="http://schemas.openxmlformats.org/drawingml/2006/table">
                <a:tbl>
                  <a:tblPr firstRow="1" bandRow="1">
                    <a:tableStyleId>{5C22544A-7EE6-4342-B048-85BDC9FD1C3A}</a:tableStyleId>
                  </a:tblPr>
                  <a:tblGrid>
                    <a:gridCol w="946230">
                      <a:extLst>
                        <a:ext uri="{9D8B030D-6E8A-4147-A177-3AD203B41FA5}">
                          <a16:colId xmlns:a16="http://schemas.microsoft.com/office/drawing/2014/main" val="2337070626"/>
                        </a:ext>
                      </a:extLst>
                    </a:gridCol>
                    <a:gridCol w="844952">
                      <a:extLst>
                        <a:ext uri="{9D8B030D-6E8A-4147-A177-3AD203B41FA5}">
                          <a16:colId xmlns:a16="http://schemas.microsoft.com/office/drawing/2014/main" val="1000169567"/>
                        </a:ext>
                      </a:extLst>
                    </a:gridCol>
                    <a:gridCol w="601884">
                      <a:extLst>
                        <a:ext uri="{9D8B030D-6E8A-4147-A177-3AD203B41FA5}">
                          <a16:colId xmlns:a16="http://schemas.microsoft.com/office/drawing/2014/main" val="3906104682"/>
                        </a:ext>
                      </a:extLst>
                    </a:gridCol>
                    <a:gridCol w="914400">
                      <a:extLst>
                        <a:ext uri="{9D8B030D-6E8A-4147-A177-3AD203B41FA5}">
                          <a16:colId xmlns:a16="http://schemas.microsoft.com/office/drawing/2014/main" val="1131818146"/>
                        </a:ext>
                      </a:extLst>
                    </a:gridCol>
                  </a:tblGrid>
                  <a:tr h="370840">
                    <a:tc>
                      <a:txBody>
                        <a:bodyPr/>
                        <a:lstStyle/>
                        <a:p>
                          <a:pPr algn="ctr"/>
                          <a:r>
                            <a:rPr lang="en-US" dirty="0" err="1"/>
                            <a:t>i</a:t>
                          </a:r>
                          <a:endParaRPr lang="en-US" dirty="0"/>
                        </a:p>
                      </a:txBody>
                      <a:tcPr/>
                    </a:tc>
                    <a:tc>
                      <a:txBody>
                        <a:bodyPr/>
                        <a:lstStyle/>
                        <a:p>
                          <a:endParaRPr lang="en-US"/>
                        </a:p>
                      </a:txBody>
                      <a:tcPr>
                        <a:blipFill>
                          <a:blip r:embed="rId2"/>
                          <a:stretch>
                            <a:fillRect l="-112950" t="-8197" r="-182014" b="-1024590"/>
                          </a:stretch>
                        </a:blipFill>
                      </a:tcPr>
                    </a:tc>
                    <a:tc>
                      <a:txBody>
                        <a:bodyPr/>
                        <a:lstStyle/>
                        <a:p>
                          <a:endParaRPr lang="en-US"/>
                        </a:p>
                      </a:txBody>
                      <a:tcPr>
                        <a:blipFill>
                          <a:blip r:embed="rId2"/>
                          <a:stretch>
                            <a:fillRect l="-298990" t="-8197" r="-155556" b="-1024590"/>
                          </a:stretch>
                        </a:blipFill>
                      </a:tcPr>
                    </a:tc>
                    <a:tc>
                      <a:txBody>
                        <a:bodyPr/>
                        <a:lstStyle/>
                        <a:p>
                          <a:endParaRPr lang="en-US"/>
                        </a:p>
                      </a:txBody>
                      <a:tcPr>
                        <a:blipFill>
                          <a:blip r:embed="rId2"/>
                          <a:stretch>
                            <a:fillRect l="-263333" t="-8197" r="-2667" b="-1024590"/>
                          </a:stretch>
                        </a:blipFill>
                      </a:tcPr>
                    </a:tc>
                    <a:extLst>
                      <a:ext uri="{0D108BD9-81ED-4DB2-BD59-A6C34878D82A}">
                        <a16:rowId xmlns:a16="http://schemas.microsoft.com/office/drawing/2014/main" val="841500957"/>
                      </a:ext>
                    </a:extLst>
                  </a:tr>
                  <a:tr h="370840">
                    <a:tc>
                      <a:txBody>
                        <a:bodyPr/>
                        <a:lstStyle/>
                        <a:p>
                          <a:pPr algn="ctr" fontAlgn="t"/>
                          <a:r>
                            <a:rPr lang="en-US" dirty="0">
                              <a:effectLst/>
                            </a:rPr>
                            <a:t>1</a:t>
                          </a:r>
                        </a:p>
                      </a:txBody>
                      <a:tcPr/>
                    </a:tc>
                    <a:tc>
                      <a:txBody>
                        <a:bodyPr/>
                        <a:lstStyle/>
                        <a:p>
                          <a:pPr algn="ctr" fontAlgn="t"/>
                          <a:r>
                            <a:rPr lang="en-US" dirty="0">
                              <a:effectLst/>
                            </a:rPr>
                            <a:t>63</a:t>
                          </a:r>
                        </a:p>
                      </a:txBody>
                      <a:tcPr/>
                    </a:tc>
                    <a:tc>
                      <a:txBody>
                        <a:bodyPr/>
                        <a:lstStyle/>
                        <a:p>
                          <a:pPr algn="ctr" fontAlgn="t"/>
                          <a:r>
                            <a:rPr lang="en-US">
                              <a:effectLst/>
                            </a:rPr>
                            <a:t>127</a:t>
                          </a:r>
                        </a:p>
                      </a:txBody>
                      <a:tcPr/>
                    </a:tc>
                    <a:tc>
                      <a:txBody>
                        <a:bodyPr/>
                        <a:lstStyle/>
                        <a:p>
                          <a:pPr algn="ctr" fontAlgn="t"/>
                          <a:r>
                            <a:rPr lang="en-US">
                              <a:effectLst/>
                            </a:rPr>
                            <a:t>120.1</a:t>
                          </a:r>
                        </a:p>
                      </a:txBody>
                      <a:tcPr/>
                    </a:tc>
                    <a:extLst>
                      <a:ext uri="{0D108BD9-81ED-4DB2-BD59-A6C34878D82A}">
                        <a16:rowId xmlns:a16="http://schemas.microsoft.com/office/drawing/2014/main" val="1829978196"/>
                      </a:ext>
                    </a:extLst>
                  </a:tr>
                  <a:tr h="370840">
                    <a:tc>
                      <a:txBody>
                        <a:bodyPr/>
                        <a:lstStyle/>
                        <a:p>
                          <a:pPr algn="ctr" fontAlgn="t"/>
                          <a:r>
                            <a:rPr lang="en-US">
                              <a:effectLst/>
                            </a:rPr>
                            <a:t>2</a:t>
                          </a:r>
                        </a:p>
                      </a:txBody>
                      <a:tcPr/>
                    </a:tc>
                    <a:tc>
                      <a:txBody>
                        <a:bodyPr/>
                        <a:lstStyle/>
                        <a:p>
                          <a:pPr algn="ctr" fontAlgn="t"/>
                          <a:r>
                            <a:rPr lang="en-US" dirty="0">
                              <a:effectLst/>
                            </a:rPr>
                            <a:t>64</a:t>
                          </a:r>
                        </a:p>
                      </a:txBody>
                      <a:tcPr/>
                    </a:tc>
                    <a:tc>
                      <a:txBody>
                        <a:bodyPr/>
                        <a:lstStyle/>
                        <a:p>
                          <a:pPr algn="ctr" fontAlgn="t"/>
                          <a:r>
                            <a:rPr lang="en-US" dirty="0">
                              <a:effectLst/>
                            </a:rPr>
                            <a:t>121</a:t>
                          </a:r>
                        </a:p>
                      </a:txBody>
                      <a:tcPr/>
                    </a:tc>
                    <a:tc>
                      <a:txBody>
                        <a:bodyPr/>
                        <a:lstStyle/>
                        <a:p>
                          <a:pPr algn="ctr" fontAlgn="t"/>
                          <a:r>
                            <a:rPr lang="en-US">
                              <a:effectLst/>
                            </a:rPr>
                            <a:t>126.3</a:t>
                          </a:r>
                        </a:p>
                      </a:txBody>
                      <a:tcPr/>
                    </a:tc>
                    <a:extLst>
                      <a:ext uri="{0D108BD9-81ED-4DB2-BD59-A6C34878D82A}">
                        <a16:rowId xmlns:a16="http://schemas.microsoft.com/office/drawing/2014/main" val="65995249"/>
                      </a:ext>
                    </a:extLst>
                  </a:tr>
                  <a:tr h="370840">
                    <a:tc>
                      <a:txBody>
                        <a:bodyPr/>
                        <a:lstStyle/>
                        <a:p>
                          <a:pPr algn="ctr" fontAlgn="t"/>
                          <a:r>
                            <a:rPr lang="en-US">
                              <a:effectLst/>
                            </a:rPr>
                            <a:t>3</a:t>
                          </a:r>
                        </a:p>
                      </a:txBody>
                      <a:tcPr/>
                    </a:tc>
                    <a:tc>
                      <a:txBody>
                        <a:bodyPr/>
                        <a:lstStyle/>
                        <a:p>
                          <a:pPr algn="ctr" fontAlgn="t"/>
                          <a:r>
                            <a:rPr lang="en-US" dirty="0">
                              <a:effectLst/>
                            </a:rPr>
                            <a:t>66</a:t>
                          </a:r>
                        </a:p>
                      </a:txBody>
                      <a:tcPr/>
                    </a:tc>
                    <a:tc>
                      <a:txBody>
                        <a:bodyPr/>
                        <a:lstStyle/>
                        <a:p>
                          <a:pPr algn="ctr" fontAlgn="t"/>
                          <a:r>
                            <a:rPr lang="en-US" dirty="0">
                              <a:effectLst/>
                            </a:rPr>
                            <a:t>142</a:t>
                          </a:r>
                        </a:p>
                      </a:txBody>
                      <a:tcPr/>
                    </a:tc>
                    <a:tc>
                      <a:txBody>
                        <a:bodyPr/>
                        <a:lstStyle/>
                        <a:p>
                          <a:pPr algn="ctr" fontAlgn="t"/>
                          <a:r>
                            <a:rPr lang="en-US">
                              <a:effectLst/>
                            </a:rPr>
                            <a:t>138.5</a:t>
                          </a:r>
                        </a:p>
                      </a:txBody>
                      <a:tcPr/>
                    </a:tc>
                    <a:extLst>
                      <a:ext uri="{0D108BD9-81ED-4DB2-BD59-A6C34878D82A}">
                        <a16:rowId xmlns:a16="http://schemas.microsoft.com/office/drawing/2014/main" val="777660031"/>
                      </a:ext>
                    </a:extLst>
                  </a:tr>
                  <a:tr h="370840">
                    <a:tc>
                      <a:txBody>
                        <a:bodyPr/>
                        <a:lstStyle/>
                        <a:p>
                          <a:pPr algn="ctr" fontAlgn="t"/>
                          <a:r>
                            <a:rPr lang="en-US">
                              <a:effectLst/>
                            </a:rPr>
                            <a:t>4</a:t>
                          </a:r>
                        </a:p>
                      </a:txBody>
                      <a:tcPr/>
                    </a:tc>
                    <a:tc>
                      <a:txBody>
                        <a:bodyPr/>
                        <a:lstStyle/>
                        <a:p>
                          <a:pPr algn="ctr" fontAlgn="t"/>
                          <a:r>
                            <a:rPr lang="en-US">
                              <a:effectLst/>
                            </a:rPr>
                            <a:t>69</a:t>
                          </a:r>
                        </a:p>
                      </a:txBody>
                      <a:tcPr/>
                    </a:tc>
                    <a:tc>
                      <a:txBody>
                        <a:bodyPr/>
                        <a:lstStyle/>
                        <a:p>
                          <a:pPr algn="ctr" fontAlgn="t"/>
                          <a:r>
                            <a:rPr lang="en-US" dirty="0">
                              <a:effectLst/>
                            </a:rPr>
                            <a:t>157</a:t>
                          </a:r>
                        </a:p>
                      </a:txBody>
                      <a:tcPr/>
                    </a:tc>
                    <a:tc>
                      <a:txBody>
                        <a:bodyPr/>
                        <a:lstStyle/>
                        <a:p>
                          <a:pPr algn="ctr" fontAlgn="t"/>
                          <a:r>
                            <a:rPr lang="en-US">
                              <a:effectLst/>
                            </a:rPr>
                            <a:t>157.0</a:t>
                          </a:r>
                        </a:p>
                      </a:txBody>
                      <a:tcPr/>
                    </a:tc>
                    <a:extLst>
                      <a:ext uri="{0D108BD9-81ED-4DB2-BD59-A6C34878D82A}">
                        <a16:rowId xmlns:a16="http://schemas.microsoft.com/office/drawing/2014/main" val="3802541046"/>
                      </a:ext>
                    </a:extLst>
                  </a:tr>
                  <a:tr h="370840">
                    <a:tc>
                      <a:txBody>
                        <a:bodyPr/>
                        <a:lstStyle/>
                        <a:p>
                          <a:pPr algn="ctr" fontAlgn="t"/>
                          <a:r>
                            <a:rPr lang="en-US" dirty="0">
                              <a:solidFill>
                                <a:schemeClr val="bg1"/>
                              </a:solidFill>
                              <a:effectLst/>
                            </a:rPr>
                            <a:t>5</a:t>
                          </a:r>
                        </a:p>
                      </a:txBody>
                      <a:tcPr>
                        <a:solidFill>
                          <a:srgbClr val="FF0000">
                            <a:alpha val="62000"/>
                          </a:srgbClr>
                        </a:solidFill>
                      </a:tcPr>
                    </a:tc>
                    <a:tc>
                      <a:txBody>
                        <a:bodyPr/>
                        <a:lstStyle/>
                        <a:p>
                          <a:pPr algn="ctr" fontAlgn="t"/>
                          <a:r>
                            <a:rPr lang="en-US" dirty="0">
                              <a:solidFill>
                                <a:schemeClr val="bg1"/>
                              </a:solidFill>
                              <a:effectLst/>
                            </a:rPr>
                            <a:t>69</a:t>
                          </a:r>
                        </a:p>
                      </a:txBody>
                      <a:tcPr>
                        <a:solidFill>
                          <a:srgbClr val="FF0000">
                            <a:alpha val="62000"/>
                          </a:srgbClr>
                        </a:solidFill>
                      </a:tcPr>
                    </a:tc>
                    <a:tc>
                      <a:txBody>
                        <a:bodyPr/>
                        <a:lstStyle/>
                        <a:p>
                          <a:pPr algn="ctr" fontAlgn="t"/>
                          <a:r>
                            <a:rPr lang="en-US" dirty="0">
                              <a:solidFill>
                                <a:schemeClr val="bg1"/>
                              </a:solidFill>
                              <a:effectLst/>
                            </a:rPr>
                            <a:t>162</a:t>
                          </a:r>
                        </a:p>
                      </a:txBody>
                      <a:tcPr>
                        <a:solidFill>
                          <a:srgbClr val="FF0000">
                            <a:alpha val="62000"/>
                          </a:srgbClr>
                        </a:solidFill>
                      </a:tcPr>
                    </a:tc>
                    <a:tc>
                      <a:txBody>
                        <a:bodyPr/>
                        <a:lstStyle/>
                        <a:p>
                          <a:pPr algn="ctr" fontAlgn="t"/>
                          <a:r>
                            <a:rPr lang="en-US" dirty="0">
                              <a:solidFill>
                                <a:schemeClr val="bg1"/>
                              </a:solidFill>
                              <a:effectLst/>
                            </a:rPr>
                            <a:t>157.0</a:t>
                          </a:r>
                        </a:p>
                      </a:txBody>
                      <a:tcPr>
                        <a:solidFill>
                          <a:srgbClr val="FF0000">
                            <a:alpha val="62000"/>
                          </a:srgbClr>
                        </a:solidFill>
                      </a:tcPr>
                    </a:tc>
                    <a:extLst>
                      <a:ext uri="{0D108BD9-81ED-4DB2-BD59-A6C34878D82A}">
                        <a16:rowId xmlns:a16="http://schemas.microsoft.com/office/drawing/2014/main" val="2138734268"/>
                      </a:ext>
                    </a:extLst>
                  </a:tr>
                  <a:tr h="370840">
                    <a:tc>
                      <a:txBody>
                        <a:bodyPr/>
                        <a:lstStyle/>
                        <a:p>
                          <a:pPr algn="ctr" fontAlgn="t"/>
                          <a:r>
                            <a:rPr lang="en-US">
                              <a:effectLst/>
                            </a:rPr>
                            <a:t>6</a:t>
                          </a:r>
                        </a:p>
                      </a:txBody>
                      <a:tcPr/>
                    </a:tc>
                    <a:tc>
                      <a:txBody>
                        <a:bodyPr/>
                        <a:lstStyle/>
                        <a:p>
                          <a:pPr algn="ctr" fontAlgn="t"/>
                          <a:r>
                            <a:rPr lang="en-US">
                              <a:effectLst/>
                            </a:rPr>
                            <a:t>71</a:t>
                          </a:r>
                        </a:p>
                      </a:txBody>
                      <a:tcPr/>
                    </a:tc>
                    <a:tc>
                      <a:txBody>
                        <a:bodyPr/>
                        <a:lstStyle/>
                        <a:p>
                          <a:pPr algn="ctr" fontAlgn="t"/>
                          <a:r>
                            <a:rPr lang="en-US" dirty="0">
                              <a:effectLst/>
                            </a:rPr>
                            <a:t>156</a:t>
                          </a:r>
                        </a:p>
                      </a:txBody>
                      <a:tcPr/>
                    </a:tc>
                    <a:tc>
                      <a:txBody>
                        <a:bodyPr/>
                        <a:lstStyle/>
                        <a:p>
                          <a:pPr algn="ctr" fontAlgn="t"/>
                          <a:r>
                            <a:rPr lang="en-US">
                              <a:effectLst/>
                            </a:rPr>
                            <a:t>169.2</a:t>
                          </a:r>
                        </a:p>
                      </a:txBody>
                      <a:tcPr/>
                    </a:tc>
                    <a:extLst>
                      <a:ext uri="{0D108BD9-81ED-4DB2-BD59-A6C34878D82A}">
                        <a16:rowId xmlns:a16="http://schemas.microsoft.com/office/drawing/2014/main" val="2430723952"/>
                      </a:ext>
                    </a:extLst>
                  </a:tr>
                  <a:tr h="370840">
                    <a:tc>
                      <a:txBody>
                        <a:bodyPr/>
                        <a:lstStyle/>
                        <a:p>
                          <a:pPr algn="ctr" fontAlgn="t"/>
                          <a:r>
                            <a:rPr lang="en-US">
                              <a:effectLst/>
                            </a:rPr>
                            <a:t>7</a:t>
                          </a:r>
                        </a:p>
                      </a:txBody>
                      <a:tcPr/>
                    </a:tc>
                    <a:tc>
                      <a:txBody>
                        <a:bodyPr/>
                        <a:lstStyle/>
                        <a:p>
                          <a:pPr algn="ctr" fontAlgn="t"/>
                          <a:r>
                            <a:rPr lang="en-US">
                              <a:effectLst/>
                            </a:rPr>
                            <a:t>71</a:t>
                          </a:r>
                        </a:p>
                      </a:txBody>
                      <a:tcPr/>
                    </a:tc>
                    <a:tc>
                      <a:txBody>
                        <a:bodyPr/>
                        <a:lstStyle/>
                        <a:p>
                          <a:pPr algn="ctr" fontAlgn="t"/>
                          <a:r>
                            <a:rPr lang="en-US" dirty="0">
                              <a:effectLst/>
                            </a:rPr>
                            <a:t>169</a:t>
                          </a:r>
                        </a:p>
                      </a:txBody>
                      <a:tcPr/>
                    </a:tc>
                    <a:tc>
                      <a:txBody>
                        <a:bodyPr/>
                        <a:lstStyle/>
                        <a:p>
                          <a:pPr algn="ctr" fontAlgn="t"/>
                          <a:r>
                            <a:rPr lang="en-US" dirty="0">
                              <a:effectLst/>
                            </a:rPr>
                            <a:t>169.2</a:t>
                          </a:r>
                        </a:p>
                      </a:txBody>
                      <a:tcPr/>
                    </a:tc>
                    <a:extLst>
                      <a:ext uri="{0D108BD9-81ED-4DB2-BD59-A6C34878D82A}">
                        <a16:rowId xmlns:a16="http://schemas.microsoft.com/office/drawing/2014/main" val="1302317777"/>
                      </a:ext>
                    </a:extLst>
                  </a:tr>
                  <a:tr h="370840">
                    <a:tc>
                      <a:txBody>
                        <a:bodyPr/>
                        <a:lstStyle/>
                        <a:p>
                          <a:pPr algn="ctr" fontAlgn="t"/>
                          <a:r>
                            <a:rPr lang="en-US">
                              <a:effectLst/>
                            </a:rPr>
                            <a:t>8</a:t>
                          </a:r>
                        </a:p>
                      </a:txBody>
                      <a:tcPr/>
                    </a:tc>
                    <a:tc>
                      <a:txBody>
                        <a:bodyPr/>
                        <a:lstStyle/>
                        <a:p>
                          <a:pPr algn="ctr" fontAlgn="t"/>
                          <a:r>
                            <a:rPr lang="en-US">
                              <a:effectLst/>
                            </a:rPr>
                            <a:t>72</a:t>
                          </a:r>
                        </a:p>
                      </a:txBody>
                      <a:tcPr/>
                    </a:tc>
                    <a:tc>
                      <a:txBody>
                        <a:bodyPr/>
                        <a:lstStyle/>
                        <a:p>
                          <a:pPr algn="ctr" fontAlgn="t"/>
                          <a:r>
                            <a:rPr lang="en-US" dirty="0">
                              <a:effectLst/>
                            </a:rPr>
                            <a:t>165</a:t>
                          </a:r>
                        </a:p>
                      </a:txBody>
                      <a:tcPr/>
                    </a:tc>
                    <a:tc>
                      <a:txBody>
                        <a:bodyPr/>
                        <a:lstStyle/>
                        <a:p>
                          <a:pPr algn="ctr" fontAlgn="t"/>
                          <a:r>
                            <a:rPr lang="en-US" dirty="0">
                              <a:effectLst/>
                            </a:rPr>
                            <a:t>175.4</a:t>
                          </a:r>
                        </a:p>
                      </a:txBody>
                      <a:tcPr/>
                    </a:tc>
                    <a:extLst>
                      <a:ext uri="{0D108BD9-81ED-4DB2-BD59-A6C34878D82A}">
                        <a16:rowId xmlns:a16="http://schemas.microsoft.com/office/drawing/2014/main" val="3924683112"/>
                      </a:ext>
                    </a:extLst>
                  </a:tr>
                  <a:tr h="370840">
                    <a:tc>
                      <a:txBody>
                        <a:bodyPr/>
                        <a:lstStyle/>
                        <a:p>
                          <a:pPr algn="ctr" fontAlgn="t"/>
                          <a:r>
                            <a:rPr lang="en-US">
                              <a:effectLst/>
                            </a:rPr>
                            <a:t>9</a:t>
                          </a:r>
                        </a:p>
                      </a:txBody>
                      <a:tcPr/>
                    </a:tc>
                    <a:tc>
                      <a:txBody>
                        <a:bodyPr/>
                        <a:lstStyle/>
                        <a:p>
                          <a:pPr algn="ctr" fontAlgn="t"/>
                          <a:r>
                            <a:rPr lang="en-US">
                              <a:effectLst/>
                            </a:rPr>
                            <a:t>73</a:t>
                          </a:r>
                        </a:p>
                      </a:txBody>
                      <a:tcPr/>
                    </a:tc>
                    <a:tc>
                      <a:txBody>
                        <a:bodyPr/>
                        <a:lstStyle/>
                        <a:p>
                          <a:pPr algn="ctr" fontAlgn="t"/>
                          <a:r>
                            <a:rPr lang="en-US" dirty="0">
                              <a:effectLst/>
                            </a:rPr>
                            <a:t>181</a:t>
                          </a:r>
                        </a:p>
                      </a:txBody>
                      <a:tcPr/>
                    </a:tc>
                    <a:tc>
                      <a:txBody>
                        <a:bodyPr/>
                        <a:lstStyle/>
                        <a:p>
                          <a:pPr algn="ctr" fontAlgn="t"/>
                          <a:r>
                            <a:rPr lang="en-US" dirty="0">
                              <a:effectLst/>
                            </a:rPr>
                            <a:t>181.5</a:t>
                          </a:r>
                        </a:p>
                      </a:txBody>
                      <a:tcPr/>
                    </a:tc>
                    <a:extLst>
                      <a:ext uri="{0D108BD9-81ED-4DB2-BD59-A6C34878D82A}">
                        <a16:rowId xmlns:a16="http://schemas.microsoft.com/office/drawing/2014/main" val="1089823633"/>
                      </a:ext>
                    </a:extLst>
                  </a:tr>
                  <a:tr h="370840">
                    <a:tc>
                      <a:txBody>
                        <a:bodyPr/>
                        <a:lstStyle/>
                        <a:p>
                          <a:pPr algn="ctr" fontAlgn="t"/>
                          <a:r>
                            <a:rPr lang="en-US">
                              <a:effectLst/>
                            </a:rPr>
                            <a:t>10</a:t>
                          </a:r>
                        </a:p>
                      </a:txBody>
                      <a:tcPr/>
                    </a:tc>
                    <a:tc>
                      <a:txBody>
                        <a:bodyPr/>
                        <a:lstStyle/>
                        <a:p>
                          <a:pPr algn="ctr" fontAlgn="t"/>
                          <a:r>
                            <a:rPr lang="en-US">
                              <a:effectLst/>
                            </a:rPr>
                            <a:t>75</a:t>
                          </a:r>
                        </a:p>
                      </a:txBody>
                      <a:tcPr/>
                    </a:tc>
                    <a:tc>
                      <a:txBody>
                        <a:bodyPr/>
                        <a:lstStyle/>
                        <a:p>
                          <a:pPr algn="ctr" fontAlgn="t"/>
                          <a:r>
                            <a:rPr lang="en-US" dirty="0">
                              <a:effectLst/>
                            </a:rPr>
                            <a:t>208</a:t>
                          </a:r>
                        </a:p>
                      </a:txBody>
                      <a:tcPr/>
                    </a:tc>
                    <a:tc>
                      <a:txBody>
                        <a:bodyPr/>
                        <a:lstStyle/>
                        <a:p>
                          <a:pPr algn="ctr" fontAlgn="t"/>
                          <a:r>
                            <a:rPr lang="en-US" dirty="0">
                              <a:effectLst/>
                            </a:rPr>
                            <a:t>193.8</a:t>
                          </a:r>
                        </a:p>
                      </a:txBody>
                      <a:tcPr/>
                    </a:tc>
                    <a:extLst>
                      <a:ext uri="{0D108BD9-81ED-4DB2-BD59-A6C34878D82A}">
                        <a16:rowId xmlns:a16="http://schemas.microsoft.com/office/drawing/2014/main" val="641762827"/>
                      </a:ext>
                    </a:extLst>
                  </a:tr>
                </a:tbl>
              </a:graphicData>
            </a:graphic>
          </p:graphicFrame>
        </mc:Fallback>
      </mc:AlternateContent>
      <p:pic>
        <p:nvPicPr>
          <p:cNvPr id="12" name="Picture 11">
            <a:extLst>
              <a:ext uri="{FF2B5EF4-FFF2-40B4-BE49-F238E27FC236}">
                <a16:creationId xmlns:a16="http://schemas.microsoft.com/office/drawing/2014/main" id="{85D40F79-AD4E-2D3A-3BF6-2EBF8637165F}"/>
              </a:ext>
            </a:extLst>
          </p:cNvPr>
          <p:cNvPicPr>
            <a:picLocks noChangeAspect="1"/>
          </p:cNvPicPr>
          <p:nvPr/>
        </p:nvPicPr>
        <p:blipFill>
          <a:blip r:embed="rId3"/>
          <a:stretch>
            <a:fillRect/>
          </a:stretch>
        </p:blipFill>
        <p:spPr>
          <a:xfrm>
            <a:off x="4230265" y="2210742"/>
            <a:ext cx="7275935" cy="3771748"/>
          </a:xfrm>
          <a:prstGeom prst="rect">
            <a:avLst/>
          </a:prstGeom>
        </p:spPr>
      </p:pic>
      <p:sp>
        <p:nvSpPr>
          <p:cNvPr id="13" name="TextBox 12">
            <a:extLst>
              <a:ext uri="{FF2B5EF4-FFF2-40B4-BE49-F238E27FC236}">
                <a16:creationId xmlns:a16="http://schemas.microsoft.com/office/drawing/2014/main" id="{63CF5AB8-7008-C3BB-DFA6-AA911A0BCA9C}"/>
              </a:ext>
            </a:extLst>
          </p:cNvPr>
          <p:cNvSpPr txBox="1"/>
          <p:nvPr/>
        </p:nvSpPr>
        <p:spPr>
          <a:xfrm>
            <a:off x="685800" y="6305470"/>
            <a:ext cx="9385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begin to practice visualizing data, you should be able to make this chart in excel,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jasp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or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spss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9683DFC3-0E44-5A23-0CEB-32C63CFFF538}"/>
              </a:ext>
            </a:extLst>
          </p:cNvPr>
          <p:cNvSpPr txBox="1"/>
          <p:nvPr/>
        </p:nvSpPr>
        <p:spPr>
          <a:xfrm>
            <a:off x="409832" y="1339739"/>
            <a:ext cx="103343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we did know the value for observation 5 the equation line would predict it to be 157. The actual value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observation 5 is 162, hence the prediction error is 162 – 157 = 5.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What is the general equation for the error?</a:t>
            </a:r>
          </a:p>
        </p:txBody>
      </p:sp>
    </p:spTree>
    <p:extLst>
      <p:ext uri="{BB962C8B-B14F-4D97-AF65-F5344CB8AC3E}">
        <p14:creationId xmlns:p14="http://schemas.microsoft.com/office/powerpoint/2010/main" val="1719825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342441" y="88090"/>
            <a:ext cx="10515600" cy="1325563"/>
          </a:xfrm>
        </p:spPr>
        <p:txBody>
          <a:bodyPr/>
          <a:lstStyle/>
          <a:p>
            <a:pPr eaLnBrk="1" hangingPunct="1"/>
            <a:r>
              <a:rPr lang="en-US" dirty="0">
                <a:latin typeface="Calibri" panose="020F0502020204030204" pitchFamily="34" charset="0"/>
                <a:cs typeface="Calibri" panose="020F0502020204030204" pitchFamily="34" charset="0"/>
              </a:rPr>
              <a:t>Residuals of Linear Model</a:t>
            </a:r>
          </a:p>
        </p:txBody>
      </p:sp>
      <mc:AlternateContent xmlns:mc="http://schemas.openxmlformats.org/markup-compatibility/2006" xmlns:a14="http://schemas.microsoft.com/office/drawing/2010/main">
        <mc:Choice Requires="a14">
          <p:sp>
            <p:nvSpPr>
              <p:cNvPr id="32770" name="Rectangle 3"/>
              <p:cNvSpPr>
                <a:spLocks noGrp="1" noChangeArrowheads="1"/>
              </p:cNvSpPr>
              <p:nvPr>
                <p:ph type="body" idx="4294967295"/>
              </p:nvPr>
            </p:nvSpPr>
            <p:spPr>
              <a:xfrm>
                <a:off x="838200" y="1462891"/>
                <a:ext cx="10515600" cy="4794983"/>
              </a:xfrm>
            </p:spPr>
            <p:txBody>
              <a:bodyPr>
                <a:normAutofit fontScale="92500" lnSpcReduction="20000"/>
              </a:bodyPr>
              <a:lstStyle/>
              <a:p>
                <a:pPr>
                  <a:lnSpc>
                    <a:spcPct val="110000"/>
                  </a:lnSpc>
                </a:pPr>
                <a:r>
                  <a:rPr lang="en-US" dirty="0">
                    <a:latin typeface="Calibri" panose="020F0502020204030204" pitchFamily="34" charset="0"/>
                    <a:cs typeface="Calibri" panose="020F0502020204030204" pitchFamily="34" charset="0"/>
                  </a:rPr>
                  <a:t>A residual (AKA prediction error) is the difference between the </a:t>
                </a:r>
                <a:r>
                  <a:rPr lang="en-US" u="sng" dirty="0">
                    <a:latin typeface="Calibri" panose="020F0502020204030204" pitchFamily="34" charset="0"/>
                    <a:cs typeface="Calibri" panose="020F0502020204030204" pitchFamily="34" charset="0"/>
                  </a:rPr>
                  <a:t>observed value</a:t>
                </a:r>
                <a:r>
                  <a:rPr lang="en-US" dirty="0">
                    <a:latin typeface="Calibri" panose="020F0502020204030204" pitchFamily="34" charset="0"/>
                    <a:cs typeface="Calibri" panose="020F0502020204030204" pitchFamily="34" charset="0"/>
                  </a:rPr>
                  <a:t>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latin typeface="Calibri" panose="020F0502020204030204" pitchFamily="34" charset="0"/>
                    <a:cs typeface="Calibri" panose="020F0502020204030204" pitchFamily="34" charset="0"/>
                  </a:rPr>
                  <a:t> and the </a:t>
                </a:r>
                <a:r>
                  <a:rPr lang="en-US" u="sng" dirty="0">
                    <a:latin typeface="Calibri" panose="020F0502020204030204" pitchFamily="34" charset="0"/>
                    <a:cs typeface="Calibri" panose="020F0502020204030204" pitchFamily="34" charset="0"/>
                  </a:rPr>
                  <a:t>predicted value</a:t>
                </a:r>
                <a:r>
                  <a:rPr lang="en-US" dirty="0">
                    <a:latin typeface="Calibri" panose="020F0502020204030204" pitchFamily="34" charset="0"/>
                    <a:cs typeface="Calibri" panose="020F0502020204030204" pitchFamily="34" charset="0"/>
                  </a:rPr>
                  <a:t> </a:t>
                </a:r>
                <a14:m>
                  <m:oMath xmlns:m="http://schemas.openxmlformats.org/officeDocument/2006/math">
                    <m:r>
                      <a:rPr lang="en-US" b="0" i="0"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US" dirty="0">
                    <a:latin typeface="Calibri" panose="020F0502020204030204" pitchFamily="34" charset="0"/>
                    <a:cs typeface="Calibri" panose="020F0502020204030204" pitchFamily="34" charset="0"/>
                  </a:rPr>
                  <a:t> for each obs.  </a:t>
                </a:r>
              </a:p>
              <a:p>
                <a:pPr>
                  <a:lnSpc>
                    <a:spcPct val="110000"/>
                  </a:lnSpc>
                </a:pPr>
                <a:endParaRPr lang="en-US" dirty="0">
                  <a:latin typeface="Calibri" panose="020F0502020204030204" pitchFamily="34" charset="0"/>
                  <a:cs typeface="Calibri" panose="020F0502020204030204" pitchFamily="34" charset="0"/>
                </a:endParaRPr>
              </a:p>
              <a:p>
                <a:pPr>
                  <a:lnSpc>
                    <a:spcPct val="110000"/>
                  </a:lnSpc>
                </a:pPr>
                <a:endParaRPr lang="en-US" dirty="0">
                  <a:latin typeface="Calibri" panose="020F0502020204030204" pitchFamily="34" charset="0"/>
                  <a:cs typeface="Calibri" panose="020F0502020204030204" pitchFamily="34" charset="0"/>
                </a:endParaRPr>
              </a:p>
              <a:p>
                <a:pPr>
                  <a:lnSpc>
                    <a:spcPct val="110000"/>
                  </a:lnSpc>
                </a:pPr>
                <a:r>
                  <a:rPr lang="en-US" dirty="0">
                    <a:latin typeface="Calibri" panose="020F0502020204030204" pitchFamily="34" charset="0"/>
                    <a:cs typeface="Calibri" panose="020F0502020204030204" pitchFamily="34" charset="0"/>
                  </a:rPr>
                  <a:t>A small residual means that the response variable is close to what it was predicted to be under the fitted regression model</a:t>
                </a:r>
              </a:p>
              <a:p>
                <a:pPr lvl="1">
                  <a:lnSpc>
                    <a:spcPct val="110000"/>
                  </a:lnSpc>
                </a:pPr>
                <a:r>
                  <a:rPr lang="en-US" dirty="0">
                    <a:latin typeface="Calibri" panose="020F0502020204030204" pitchFamily="34" charset="0"/>
                    <a:cs typeface="Calibri" panose="020F0502020204030204" pitchFamily="34" charset="0"/>
                  </a:rPr>
                  <a:t>The point on the scatterplot is close to the fitted line </a:t>
                </a:r>
              </a:p>
              <a:p>
                <a:pPr>
                  <a:lnSpc>
                    <a:spcPct val="110000"/>
                  </a:lnSpc>
                </a:pPr>
                <a:r>
                  <a:rPr lang="en-US" dirty="0">
                    <a:latin typeface="Calibri" panose="020F0502020204030204" pitchFamily="34" charset="0"/>
                    <a:cs typeface="Calibri" panose="020F0502020204030204" pitchFamily="34" charset="0"/>
                  </a:rPr>
                  <a:t>A large residual means that the response variable was unexpectedly high or low when compared to the fitted regression model</a:t>
                </a:r>
              </a:p>
              <a:p>
                <a:pPr>
                  <a:lnSpc>
                    <a:spcPct val="110000"/>
                  </a:lnSpc>
                </a:pPr>
                <a:r>
                  <a:rPr lang="en-US" dirty="0">
                    <a:latin typeface="Calibri" panose="020F0502020204030204" pitchFamily="34" charset="0"/>
                    <a:cs typeface="Calibri" panose="020F0502020204030204" pitchFamily="34" charset="0"/>
                  </a:rPr>
                  <a:t>Intuitively we would like our model to generate residuals that are as small as possible. </a:t>
                </a:r>
              </a:p>
            </p:txBody>
          </p:sp>
        </mc:Choice>
        <mc:Fallback xmlns="">
          <p:sp>
            <p:nvSpPr>
              <p:cNvPr id="32770" name="Rectangle 3"/>
              <p:cNvSpPr>
                <a:spLocks noGrp="1" noRot="1" noChangeAspect="1" noMove="1" noResize="1" noEditPoints="1" noAdjustHandles="1" noChangeArrowheads="1" noChangeShapeType="1" noTextEdit="1"/>
              </p:cNvSpPr>
              <p:nvPr>
                <p:ph type="body" idx="4294967295"/>
              </p:nvPr>
            </p:nvSpPr>
            <p:spPr>
              <a:xfrm>
                <a:off x="838200" y="1462891"/>
                <a:ext cx="10515600" cy="4794983"/>
              </a:xfrm>
              <a:blipFill>
                <a:blip r:embed="rId3"/>
                <a:stretch>
                  <a:fillRect l="-928" t="-1906" r="-1565" b="-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962" name="Object 2"/>
              <p:cNvSpPr txBox="1"/>
              <p:nvPr/>
            </p:nvSpPr>
            <p:spPr bwMode="auto">
              <a:xfrm>
                <a:off x="4322849" y="2357438"/>
                <a:ext cx="2226232" cy="632897"/>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𝑒</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acc>
                            <m:accPr>
                              <m:chr m:val="̂"/>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mbria Math"/>
                  <a:ea typeface="+mn-ea"/>
                  <a:cs typeface="+mn-cs"/>
                </a:endParaRPr>
              </a:p>
            </p:txBody>
          </p:sp>
        </mc:Choice>
        <mc:Fallback xmlns="">
          <p:sp>
            <p:nvSpPr>
              <p:cNvPr id="168962" name="Object 2"/>
              <p:cNvSpPr txBox="1">
                <a:spLocks noRot="1" noChangeAspect="1" noMove="1" noResize="1" noEditPoints="1" noAdjustHandles="1" noChangeArrowheads="1" noChangeShapeType="1" noTextEdit="1"/>
              </p:cNvSpPr>
              <p:nvPr/>
            </p:nvSpPr>
            <p:spPr bwMode="auto">
              <a:xfrm>
                <a:off x="4322849" y="2357438"/>
                <a:ext cx="2226232" cy="632897"/>
              </a:xfrm>
              <a:prstGeom prst="rect">
                <a:avLst/>
              </a:prstGeom>
              <a:blipFill>
                <a:blip r:embed="rId4"/>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C2EA6DAC-572A-41A9-B44F-F6A62D85AC2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2B675-3BAF-420B-B2FC-1C2A1E07683B}" type="slidenum">
              <a:rPr kumimoji="0" lang="en-US" sz="1200" b="0" i="0" u="none" strike="noStrike" kern="1200" cap="none" spc="0" normalizeH="0" baseline="0" noProof="0" smtClean="0">
                <a:ln>
                  <a:noFill/>
                </a:ln>
                <a:solidFill>
                  <a:prstClr val="black">
                    <a:tint val="75000"/>
                  </a:prstClr>
                </a:solidFill>
                <a:effectLst/>
                <a:uLnTx/>
                <a:uFillTx/>
                <a:latin typeface="Cambria Math"/>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mbria Math"/>
              <a:ea typeface="+mn-ea"/>
              <a:cs typeface="+mn-cs"/>
            </a:endParaRPr>
          </a:p>
        </p:txBody>
      </p:sp>
    </p:spTree>
    <p:extLst>
      <p:ext uri="{BB962C8B-B14F-4D97-AF65-F5344CB8AC3E}">
        <p14:creationId xmlns:p14="http://schemas.microsoft.com/office/powerpoint/2010/main" val="254439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7DB0F-19F7-112D-480C-09C28F056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9870B-442E-0C4F-18FD-23617D15097C}"/>
              </a:ext>
            </a:extLst>
          </p:cNvPr>
          <p:cNvSpPr>
            <a:spLocks noGrp="1"/>
          </p:cNvSpPr>
          <p:nvPr>
            <p:ph type="title"/>
          </p:nvPr>
        </p:nvSpPr>
        <p:spPr/>
        <p:txBody>
          <a:bodyPr/>
          <a:lstStyle/>
          <a:p>
            <a:r>
              <a:rPr lang="en-US" dirty="0"/>
              <a:t>More about the best fitting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3344C-58C3-84E8-5F5B-2B6F471A19C4}"/>
                  </a:ext>
                </a:extLst>
              </p:cNvPr>
              <p:cNvSpPr>
                <a:spLocks noGrp="1"/>
              </p:cNvSpPr>
              <p:nvPr>
                <p:ph idx="1"/>
              </p:nvPr>
            </p:nvSpPr>
            <p:spPr/>
            <p:txBody>
              <a:bodyPr/>
              <a:lstStyle/>
              <a:p>
                <a:r>
                  <a:rPr lang="en-US" dirty="0">
                    <a:sym typeface="Wingdings" panose="05000000000000000000" pitchFamily="2" charset="2"/>
                  </a:rPr>
                  <a:t>To minimize the SSE, we find the values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a14:m>
                <a:r>
                  <a:rPr lang="en-US" dirty="0"/>
                  <a:t> which make the sum of the squared prediction errors the smallest they can be. So, we find these values so that the following equation is minimized</a:t>
                </a:r>
              </a:p>
              <a:p>
                <a:endParaRPr lang="en-US" dirty="0"/>
              </a:p>
              <a:p>
                <a:endParaRPr lang="en-US" dirty="0"/>
              </a:p>
              <a:p>
                <a:endParaRPr lang="en-US" dirty="0"/>
              </a:p>
              <a:p>
                <a:r>
                  <a:rPr lang="en-US" dirty="0"/>
                  <a:t>Since</a:t>
                </a:r>
              </a:p>
              <a:p>
                <a:endParaRPr lang="en-US" dirty="0"/>
              </a:p>
            </p:txBody>
          </p:sp>
        </mc:Choice>
        <mc:Fallback xmlns="">
          <p:sp>
            <p:nvSpPr>
              <p:cNvPr id="3" name="Content Placeholder 2">
                <a:extLst>
                  <a:ext uri="{FF2B5EF4-FFF2-40B4-BE49-F238E27FC236}">
                    <a16:creationId xmlns:a16="http://schemas.microsoft.com/office/drawing/2014/main" id="{5A62A15A-3DB0-B98A-966D-141B7D57B54C}"/>
                  </a:ext>
                </a:extLst>
              </p:cNvPr>
              <p:cNvSpPr>
                <a:spLocks noGrp="1" noRot="1" noChangeAspect="1" noMove="1" noResize="1" noEditPoints="1" noAdjustHandles="1" noChangeArrowheads="1" noChangeShapeType="1" noTextEdit="1"/>
              </p:cNvSpPr>
              <p:nvPr>
                <p:ph idx="1"/>
              </p:nvPr>
            </p:nvSpPr>
            <p:spPr>
              <a:blipFill>
                <a:blip r:embed="rId3"/>
                <a:stretch>
                  <a:fillRect l="-1043" t="-2241" r="-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F9C628-DB8C-E42A-BE34-6A57F4847AE4}"/>
                  </a:ext>
                </a:extLst>
              </p:cNvPr>
              <p:cNvSpPr txBox="1"/>
              <p:nvPr/>
            </p:nvSpPr>
            <p:spPr>
              <a:xfrm>
                <a:off x="1591038" y="3220182"/>
                <a:ext cx="2682433" cy="11005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CC830C5F-2DF3-E5AA-DDDC-7122670FE67E}"/>
                  </a:ext>
                </a:extLst>
              </p:cNvPr>
              <p:cNvSpPr txBox="1">
                <a:spLocks noRot="1" noChangeAspect="1" noMove="1" noResize="1" noEditPoints="1" noAdjustHandles="1" noChangeArrowheads="1" noChangeShapeType="1" noTextEdit="1"/>
              </p:cNvSpPr>
              <p:nvPr/>
            </p:nvSpPr>
            <p:spPr>
              <a:xfrm>
                <a:off x="1591038" y="3220182"/>
                <a:ext cx="2682433"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FF1A3D-34C2-6212-E34F-C0E3BB025FA9}"/>
                  </a:ext>
                </a:extLst>
              </p:cNvPr>
              <p:cNvSpPr txBox="1"/>
              <p:nvPr/>
            </p:nvSpPr>
            <p:spPr>
              <a:xfrm>
                <a:off x="4777453" y="3177266"/>
                <a:ext cx="4643860" cy="11005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8E8E82E3-6E19-38DD-4BDD-59E76AFA5698}"/>
                  </a:ext>
                </a:extLst>
              </p:cNvPr>
              <p:cNvSpPr txBox="1">
                <a:spLocks noRot="1" noChangeAspect="1" noMove="1" noResize="1" noEditPoints="1" noAdjustHandles="1" noChangeArrowheads="1" noChangeShapeType="1" noTextEdit="1"/>
              </p:cNvSpPr>
              <p:nvPr/>
            </p:nvSpPr>
            <p:spPr>
              <a:xfrm>
                <a:off x="4777453" y="3177266"/>
                <a:ext cx="4643860" cy="11005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FA440-A118-41B6-42B9-A009BD994524}"/>
                  </a:ext>
                </a:extLst>
              </p:cNvPr>
              <p:cNvSpPr txBox="1"/>
              <p:nvPr/>
            </p:nvSpPr>
            <p:spPr>
              <a:xfrm>
                <a:off x="1926703" y="4623205"/>
                <a:ext cx="203425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B7E3F22D-64BB-48D9-C005-3AD8B3104CA5}"/>
                  </a:ext>
                </a:extLst>
              </p:cNvPr>
              <p:cNvSpPr txBox="1">
                <a:spLocks noRot="1" noChangeAspect="1" noMove="1" noResize="1" noEditPoints="1" noAdjustHandles="1" noChangeArrowheads="1" noChangeShapeType="1" noTextEdit="1"/>
              </p:cNvSpPr>
              <p:nvPr/>
            </p:nvSpPr>
            <p:spPr>
              <a:xfrm>
                <a:off x="1926703" y="4623205"/>
                <a:ext cx="2034250" cy="461665"/>
              </a:xfrm>
              <a:prstGeom prst="rect">
                <a:avLst/>
              </a:prstGeom>
              <a:blipFill>
                <a:blip r:embed="rId6"/>
                <a:stretch>
                  <a:fillRect l="-898" t="-10526" b="-28947"/>
                </a:stretch>
              </a:blipFill>
            </p:spPr>
            <p:txBody>
              <a:bodyPr/>
              <a:lstStyle/>
              <a:p>
                <a:r>
                  <a:rPr lang="en-US">
                    <a:noFill/>
                  </a:rPr>
                  <a:t> </a:t>
                </a:r>
              </a:p>
            </p:txBody>
          </p:sp>
        </mc:Fallback>
      </mc:AlternateContent>
      <p:sp>
        <p:nvSpPr>
          <p:cNvPr id="8" name="Arrow: Right 7">
            <a:extLst>
              <a:ext uri="{FF2B5EF4-FFF2-40B4-BE49-F238E27FC236}">
                <a16:creationId xmlns:a16="http://schemas.microsoft.com/office/drawing/2014/main" id="{DA42EA27-495B-37C7-F8E2-C5585913ACA4}"/>
              </a:ext>
            </a:extLst>
          </p:cNvPr>
          <p:cNvSpPr/>
          <p:nvPr/>
        </p:nvSpPr>
        <p:spPr>
          <a:xfrm>
            <a:off x="4354977" y="3532454"/>
            <a:ext cx="844952" cy="4760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2EFE82A2-36B3-CA96-165C-931EB8747EC0}"/>
              </a:ext>
            </a:extLst>
          </p:cNvPr>
          <p:cNvCxnSpPr>
            <a:cxnSpLocks/>
            <a:endCxn id="11" idx="0"/>
          </p:cNvCxnSpPr>
          <p:nvPr/>
        </p:nvCxnSpPr>
        <p:spPr>
          <a:xfrm>
            <a:off x="3360145" y="4008467"/>
            <a:ext cx="2539387" cy="147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9550C6-761A-5CEA-B0D6-D0DEDF8FA9C2}"/>
                  </a:ext>
                </a:extLst>
              </p:cNvPr>
              <p:cNvSpPr txBox="1"/>
              <p:nvPr/>
            </p:nvSpPr>
            <p:spPr>
              <a:xfrm>
                <a:off x="2850614" y="5487715"/>
                <a:ext cx="609783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𝑒</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m:t> − </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TextBox 10">
                <a:extLst>
                  <a:ext uri="{FF2B5EF4-FFF2-40B4-BE49-F238E27FC236}">
                    <a16:creationId xmlns:a16="http://schemas.microsoft.com/office/drawing/2014/main" id="{33E5BFC0-4235-94AF-6DB8-5D14AFAF9281}"/>
                  </a:ext>
                </a:extLst>
              </p:cNvPr>
              <p:cNvSpPr txBox="1">
                <a:spLocks noRot="1" noChangeAspect="1" noMove="1" noResize="1" noEditPoints="1" noAdjustHandles="1" noChangeArrowheads="1" noChangeShapeType="1" noTextEdit="1"/>
              </p:cNvSpPr>
              <p:nvPr/>
            </p:nvSpPr>
            <p:spPr>
              <a:xfrm>
                <a:off x="2850614" y="5487715"/>
                <a:ext cx="6097836"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22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43F1-D12A-F6C2-FC88-38C4F8E92A82}"/>
              </a:ext>
            </a:extLst>
          </p:cNvPr>
          <p:cNvSpPr>
            <a:spLocks noGrp="1"/>
          </p:cNvSpPr>
          <p:nvPr>
            <p:ph type="title"/>
          </p:nvPr>
        </p:nvSpPr>
        <p:spPr/>
        <p:txBody>
          <a:bodyPr/>
          <a:lstStyle/>
          <a:p>
            <a:r>
              <a:rPr lang="en-US" altLang="en-US" sz="4400" dirty="0"/>
              <a:t>Least Squares Estimation of </a:t>
            </a:r>
            <a:r>
              <a:rPr lang="en-US" altLang="en-US" sz="4400" i="1" dirty="0">
                <a:latin typeface="Symbol" panose="05050102010706020507" pitchFamily="18" charset="2"/>
              </a:rPr>
              <a:t>b</a:t>
            </a:r>
            <a:r>
              <a:rPr lang="en-US" altLang="en-US" sz="4400" baseline="-25000" dirty="0"/>
              <a:t>0</a:t>
            </a:r>
            <a:r>
              <a:rPr lang="en-US" altLang="en-US" sz="4400" dirty="0"/>
              <a:t>, </a:t>
            </a:r>
            <a:r>
              <a:rPr lang="en-US" altLang="en-US" sz="4400" i="1" dirty="0">
                <a:latin typeface="Symbol" panose="05050102010706020507" pitchFamily="18" charset="2"/>
              </a:rPr>
              <a:t>b</a:t>
            </a:r>
            <a:r>
              <a:rPr lang="en-US" altLang="en-US" sz="4400" baseline="-25000" dirty="0"/>
              <a:t>1</a:t>
            </a:r>
            <a:endParaRPr lang="en-US" dirty="0"/>
          </a:p>
        </p:txBody>
      </p:sp>
      <p:sp>
        <p:nvSpPr>
          <p:cNvPr id="3" name="Content Placeholder 2">
            <a:extLst>
              <a:ext uri="{FF2B5EF4-FFF2-40B4-BE49-F238E27FC236}">
                <a16:creationId xmlns:a16="http://schemas.microsoft.com/office/drawing/2014/main" id="{4AA9CAF8-37D7-50F9-18AC-2F55B53A765C}"/>
              </a:ext>
            </a:extLst>
          </p:cNvPr>
          <p:cNvSpPr>
            <a:spLocks noGrp="1"/>
          </p:cNvSpPr>
          <p:nvPr>
            <p:ph idx="1"/>
          </p:nvPr>
        </p:nvSpPr>
        <p:spPr/>
        <p:txBody>
          <a:bodyPr/>
          <a:lstStyle/>
          <a:p>
            <a:r>
              <a:rPr lang="en-US" altLang="en-US" sz="2800" i="1" dirty="0">
                <a:latin typeface="Symbol" panose="05050102010706020507" pitchFamily="18" charset="2"/>
              </a:rPr>
              <a:t>b</a:t>
            </a:r>
            <a:r>
              <a:rPr lang="en-US" altLang="en-US" sz="2800" baseline="-25000" dirty="0"/>
              <a:t>0</a:t>
            </a:r>
            <a:r>
              <a:rPr lang="en-US" altLang="en-US" sz="2800" dirty="0"/>
              <a:t> </a:t>
            </a:r>
            <a:r>
              <a:rPr lang="en-US" altLang="en-US" sz="2800" dirty="0">
                <a:sym typeface="Wingdings" panose="05000000000000000000" pitchFamily="2" charset="2"/>
              </a:rPr>
              <a:t></a:t>
            </a:r>
            <a:r>
              <a:rPr lang="en-US" altLang="en-US" sz="2800" dirty="0">
                <a:sym typeface="Symbol" panose="05050102010706020507" pitchFamily="18" charset="2"/>
              </a:rPr>
              <a:t> Mean response when</a:t>
            </a:r>
            <a:r>
              <a:rPr lang="en-US" altLang="en-US" sz="2800" i="1" dirty="0">
                <a:sym typeface="Symbol" panose="05050102010706020507" pitchFamily="18" charset="2"/>
              </a:rPr>
              <a:t> X </a:t>
            </a:r>
            <a:r>
              <a:rPr lang="en-US" altLang="en-US" sz="2800" dirty="0">
                <a:sym typeface="Symbol" panose="05050102010706020507" pitchFamily="18" charset="2"/>
              </a:rPr>
              <a:t>= 0 (</a:t>
            </a:r>
            <a:r>
              <a:rPr lang="en-US" altLang="en-US" sz="2800" i="1" dirty="0">
                <a:sym typeface="Symbol" panose="05050102010706020507" pitchFamily="18" charset="2"/>
              </a:rPr>
              <a:t>y</a:t>
            </a:r>
            <a:r>
              <a:rPr lang="en-US" altLang="en-US" sz="2800" dirty="0">
                <a:sym typeface="Symbol" panose="05050102010706020507" pitchFamily="18" charset="2"/>
              </a:rPr>
              <a:t>-intercept)</a:t>
            </a:r>
          </a:p>
          <a:p>
            <a:r>
              <a:rPr lang="en-US" altLang="en-US" sz="2800" i="1" dirty="0">
                <a:latin typeface="Symbol" panose="05050102010706020507" pitchFamily="18" charset="2"/>
              </a:rPr>
              <a:t> b</a:t>
            </a:r>
            <a:r>
              <a:rPr lang="en-US" altLang="en-US" sz="2800" baseline="-25000" dirty="0"/>
              <a:t>1</a:t>
            </a:r>
            <a:r>
              <a:rPr lang="en-US" altLang="en-US" sz="2800" dirty="0"/>
              <a:t> </a:t>
            </a:r>
            <a:r>
              <a:rPr lang="en-US" altLang="en-US" sz="2800" dirty="0">
                <a:sym typeface="Wingdings" panose="05000000000000000000" pitchFamily="2" charset="2"/>
              </a:rPr>
              <a:t></a:t>
            </a:r>
            <a:r>
              <a:rPr lang="en-US" altLang="en-US" sz="2800" dirty="0">
                <a:sym typeface="Symbol" panose="05050102010706020507" pitchFamily="18" charset="2"/>
              </a:rPr>
              <a:t> Change in mean response when </a:t>
            </a:r>
            <a:r>
              <a:rPr lang="en-US" altLang="en-US" sz="2800" i="1" dirty="0">
                <a:sym typeface="Symbol" panose="05050102010706020507" pitchFamily="18" charset="2"/>
              </a:rPr>
              <a:t>X</a:t>
            </a:r>
            <a:r>
              <a:rPr lang="en-US" altLang="en-US" sz="2800" dirty="0">
                <a:sym typeface="Symbol" panose="05050102010706020507" pitchFamily="18" charset="2"/>
              </a:rPr>
              <a:t> increases by 1 unit (slope)</a:t>
            </a:r>
          </a:p>
          <a:p>
            <a:r>
              <a:rPr lang="en-US" altLang="en-US" sz="2800" dirty="0">
                <a:sym typeface="Symbol" panose="05050102010706020507" pitchFamily="18" charset="2"/>
              </a:rPr>
              <a:t> </a:t>
            </a:r>
            <a:r>
              <a:rPr lang="en-US" altLang="en-US" sz="2800" i="1" dirty="0">
                <a:latin typeface="Symbol" panose="05050102010706020507" pitchFamily="18" charset="2"/>
              </a:rPr>
              <a:t>b</a:t>
            </a:r>
            <a:r>
              <a:rPr lang="en-US" altLang="en-US" sz="2800" baseline="-25000" dirty="0"/>
              <a:t>0</a:t>
            </a:r>
            <a:r>
              <a:rPr lang="en-US" altLang="en-US" sz="2800" dirty="0"/>
              <a:t>,</a:t>
            </a:r>
            <a:r>
              <a:rPr lang="en-US" altLang="en-US" sz="2800" baseline="-25000" dirty="0"/>
              <a:t> </a:t>
            </a:r>
            <a:r>
              <a:rPr lang="en-US" altLang="en-US" sz="2800" i="1" dirty="0">
                <a:latin typeface="Symbol" panose="05050102010706020507" pitchFamily="18" charset="2"/>
              </a:rPr>
              <a:t>b</a:t>
            </a:r>
            <a:r>
              <a:rPr lang="en-US" altLang="en-US" sz="2800" baseline="-25000" dirty="0"/>
              <a:t>1 </a:t>
            </a:r>
            <a:r>
              <a:rPr lang="en-US" altLang="en-US" sz="2800" dirty="0"/>
              <a:t> are unknown parameters (like </a:t>
            </a:r>
            <a:r>
              <a:rPr lang="en-US" altLang="en-US" sz="2800" i="1" dirty="0">
                <a:latin typeface="Symbol" panose="05050102010706020507" pitchFamily="18" charset="2"/>
              </a:rPr>
              <a:t>m</a:t>
            </a:r>
            <a:r>
              <a:rPr lang="en-US" altLang="en-US" sz="2800" dirty="0"/>
              <a:t>)</a:t>
            </a:r>
          </a:p>
          <a:p>
            <a:r>
              <a:rPr lang="en-US" altLang="en-US" sz="2800" dirty="0"/>
              <a:t> </a:t>
            </a:r>
            <a:r>
              <a:rPr lang="en-US" altLang="en-US" sz="2800" i="1" dirty="0">
                <a:latin typeface="Symbol" panose="05050102010706020507" pitchFamily="18" charset="2"/>
              </a:rPr>
              <a:t>b</a:t>
            </a:r>
            <a:r>
              <a:rPr lang="en-US" altLang="en-US" sz="2800" baseline="-25000" dirty="0"/>
              <a:t>0</a:t>
            </a:r>
            <a:r>
              <a:rPr lang="en-US" altLang="en-US" sz="2800" dirty="0"/>
              <a:t>+</a:t>
            </a:r>
            <a:r>
              <a:rPr lang="en-US" altLang="en-US" sz="2800" i="1" dirty="0">
                <a:latin typeface="Symbol" panose="05050102010706020507" pitchFamily="18" charset="2"/>
              </a:rPr>
              <a:t>b</a:t>
            </a:r>
            <a:r>
              <a:rPr lang="en-US" altLang="en-US" sz="2800" baseline="-25000" dirty="0"/>
              <a:t>1</a:t>
            </a:r>
            <a:r>
              <a:rPr lang="en-US" altLang="en-US" sz="2800" i="1" dirty="0"/>
              <a:t>x</a:t>
            </a:r>
            <a:r>
              <a:rPr lang="en-US" altLang="en-US" sz="2800" dirty="0"/>
              <a:t> </a:t>
            </a:r>
            <a:r>
              <a:rPr lang="en-US" altLang="en-US" sz="2800" dirty="0">
                <a:sym typeface="Symbol" panose="05050102010706020507" pitchFamily="18" charset="2"/>
              </a:rPr>
              <a:t></a:t>
            </a:r>
            <a:r>
              <a:rPr lang="en-US" altLang="en-US" sz="2800" dirty="0">
                <a:sym typeface="Wingdings" panose="05000000000000000000" pitchFamily="2" charset="2"/>
              </a:rPr>
              <a:t></a:t>
            </a:r>
            <a:r>
              <a:rPr lang="en-US" altLang="en-US" sz="2800" dirty="0">
                <a:sym typeface="Symbol" panose="05050102010706020507" pitchFamily="18" charset="2"/>
              </a:rPr>
              <a:t> Mean response when explanatory variable takes on the value </a:t>
            </a:r>
            <a:r>
              <a:rPr lang="en-US" altLang="en-US" sz="2800" i="1" dirty="0">
                <a:sym typeface="Symbol" panose="05050102010706020507" pitchFamily="18" charset="2"/>
              </a:rPr>
              <a:t>x</a:t>
            </a:r>
            <a:endParaRPr lang="en-US" altLang="en-US" sz="2800" dirty="0"/>
          </a:p>
          <a:p>
            <a:r>
              <a:rPr lang="en-US" altLang="en-US" sz="2800" b="1" dirty="0"/>
              <a:t>Goal</a:t>
            </a:r>
            <a:r>
              <a:rPr lang="en-US" altLang="en-US" sz="2800" dirty="0"/>
              <a:t>: Choose values (estimates) that minimize the sum of squared errors (</a:t>
            </a:r>
            <a:r>
              <a:rPr lang="en-US" altLang="en-US" sz="2800" i="1" dirty="0"/>
              <a:t>SSE</a:t>
            </a:r>
            <a:r>
              <a:rPr lang="en-US" altLang="en-US" sz="2800" dirty="0"/>
              <a:t>) of observed values to the straight-line: </a:t>
            </a:r>
          </a:p>
          <a:p>
            <a:endParaRPr lang="en-US" dirty="0"/>
          </a:p>
        </p:txBody>
      </p:sp>
      <mc:AlternateContent xmlns:mc="http://schemas.openxmlformats.org/markup-compatibility/2006" xmlns:a14="http://schemas.microsoft.com/office/drawing/2010/main">
        <mc:Choice Requires="a14">
          <p:sp>
            <p:nvSpPr>
              <p:cNvPr id="4" name="Object 4">
                <a:extLst>
                  <a:ext uri="{FF2B5EF4-FFF2-40B4-BE49-F238E27FC236}">
                    <a16:creationId xmlns:a16="http://schemas.microsoft.com/office/drawing/2014/main" id="{F2AECD66-6613-8EC5-E07F-4FD2531562B0}"/>
                  </a:ext>
                </a:extLst>
              </p:cNvPr>
              <p:cNvSpPr txBox="1"/>
              <p:nvPr/>
            </p:nvSpPr>
            <p:spPr bwMode="auto">
              <a:xfrm>
                <a:off x="1828800" y="5193880"/>
                <a:ext cx="8534400" cy="990600"/>
              </a:xfrm>
              <a:prstGeom prst="rect">
                <a:avLst/>
              </a:prstGeom>
              <a:noFill/>
              <a:ln>
                <a:noFill/>
              </a:ln>
              <a:effectLst/>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𝑆𝑆𝐸</m:t>
                      </m:r>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e>
                              </m:d>
                            </m:e>
                            <m:sup>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e>
                      </m:nary>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e>
                                  </m:d>
                                </m:e>
                              </m:d>
                            </m:e>
                            <m:sup>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e>
                      </m:nary>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Object 4">
                <a:extLst>
                  <a:ext uri="{FF2B5EF4-FFF2-40B4-BE49-F238E27FC236}">
                    <a16:creationId xmlns:a16="http://schemas.microsoft.com/office/drawing/2014/main" id="{F2AECD66-6613-8EC5-E07F-4FD2531562B0}"/>
                  </a:ext>
                </a:extLst>
              </p:cNvPr>
              <p:cNvSpPr txBox="1">
                <a:spLocks noRot="1" noChangeAspect="1" noMove="1" noResize="1" noEditPoints="1" noAdjustHandles="1" noChangeArrowheads="1" noChangeShapeType="1" noTextEdit="1"/>
              </p:cNvSpPr>
              <p:nvPr/>
            </p:nvSpPr>
            <p:spPr bwMode="auto">
              <a:xfrm>
                <a:off x="1828800" y="5193880"/>
                <a:ext cx="8534400" cy="990600"/>
              </a:xfrm>
              <a:prstGeom prst="rect">
                <a:avLst/>
              </a:prstGeom>
              <a:blipFill>
                <a:blip r:embed="rId2"/>
                <a:stretch>
                  <a:fillRect b="-4908"/>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086463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F097E9-54E9-D42E-9D26-E6F0B491F374}"/>
              </a:ext>
            </a:extLst>
          </p:cNvPr>
          <p:cNvSpPr>
            <a:spLocks noGrp="1"/>
          </p:cNvSpPr>
          <p:nvPr>
            <p:ph type="title"/>
          </p:nvPr>
        </p:nvSpPr>
        <p:spPr>
          <a:xfrm>
            <a:off x="168058" y="229283"/>
            <a:ext cx="10515600" cy="1325563"/>
          </a:xfrm>
        </p:spPr>
        <p:txBody>
          <a:bodyPr/>
          <a:lstStyle/>
          <a:p>
            <a:r>
              <a:rPr lang="en-US" dirty="0"/>
              <a:t>Intuition</a:t>
            </a:r>
          </a:p>
        </p:txBody>
      </p:sp>
      <p:sp>
        <p:nvSpPr>
          <p:cNvPr id="4" name="Content Placeholder 3">
            <a:extLst>
              <a:ext uri="{FF2B5EF4-FFF2-40B4-BE49-F238E27FC236}">
                <a16:creationId xmlns:a16="http://schemas.microsoft.com/office/drawing/2014/main" id="{DE053633-8E83-65B1-255F-08EF8AAE33C2}"/>
              </a:ext>
            </a:extLst>
          </p:cNvPr>
          <p:cNvSpPr>
            <a:spLocks noGrp="1"/>
          </p:cNvSpPr>
          <p:nvPr>
            <p:ph idx="1"/>
          </p:nvPr>
        </p:nvSpPr>
        <p:spPr/>
        <p:txBody>
          <a:bodyPr>
            <a:normAutofit/>
          </a:bodyPr>
          <a:lstStyle/>
          <a:p>
            <a:pPr algn="l" rtl="0" eaLnBrk="1" hangingPunct="1"/>
            <a:r>
              <a:rPr lang="en-US" altLang="ar-SA" sz="2800" dirty="0">
                <a:latin typeface="+mj-lt"/>
              </a:rPr>
              <a:t>We will write an estimated regression line based on sample data as</a:t>
            </a:r>
          </a:p>
          <a:p>
            <a:pPr algn="ctr" rtl="0" eaLnBrk="1" hangingPunct="1">
              <a:buFont typeface="Wingdings" pitchFamily="2" charset="2"/>
              <a:buNone/>
            </a:pPr>
            <a:r>
              <a:rPr lang="en-US" altLang="ar-SA" dirty="0">
                <a:latin typeface="Times New Roman" pitchFamily="18" charset="0"/>
              </a:rPr>
              <a:t>		</a:t>
            </a:r>
          </a:p>
          <a:p>
            <a:pPr algn="l" rtl="0" eaLnBrk="1" hangingPunct="1"/>
            <a:r>
              <a:rPr lang="en-US" altLang="ar-SA" sz="2800" dirty="0">
                <a:latin typeface="+mj-lt"/>
              </a:rPr>
              <a:t>The method of least squares chooses the values for </a:t>
            </a:r>
            <a:r>
              <a:rPr lang="en-US" altLang="ar-SA" sz="2800" dirty="0">
                <a:latin typeface="Times New Roman" pitchFamily="18" charset="0"/>
              </a:rPr>
              <a:t>b</a:t>
            </a:r>
            <a:r>
              <a:rPr lang="en-US" altLang="ar-SA" sz="2800" baseline="-25000" dirty="0">
                <a:latin typeface="Times New Roman" pitchFamily="18" charset="0"/>
              </a:rPr>
              <a:t>0</a:t>
            </a:r>
            <a:r>
              <a:rPr lang="en-US" altLang="ar-SA" dirty="0">
                <a:latin typeface="Times New Roman" pitchFamily="18" charset="0"/>
              </a:rPr>
              <a:t> </a:t>
            </a:r>
            <a:r>
              <a:rPr lang="en-US" altLang="ar-SA" sz="2800" dirty="0">
                <a:latin typeface="+mj-lt"/>
              </a:rPr>
              <a:t>and</a:t>
            </a:r>
            <a:r>
              <a:rPr lang="en-US" altLang="ar-SA" dirty="0">
                <a:latin typeface="Times New Roman" pitchFamily="18" charset="0"/>
              </a:rPr>
              <a:t> </a:t>
            </a:r>
            <a:r>
              <a:rPr lang="en-US" altLang="ar-SA" sz="2800" dirty="0">
                <a:latin typeface="Times New Roman" pitchFamily="18" charset="0"/>
              </a:rPr>
              <a:t>b</a:t>
            </a:r>
            <a:r>
              <a:rPr lang="en-US" altLang="ar-SA" sz="2800" baseline="-25000" dirty="0">
                <a:latin typeface="Times New Roman" pitchFamily="18" charset="0"/>
              </a:rPr>
              <a:t>1</a:t>
            </a:r>
            <a:r>
              <a:rPr lang="en-US" altLang="ar-SA" dirty="0">
                <a:latin typeface="Times New Roman" pitchFamily="18" charset="0"/>
              </a:rPr>
              <a:t> </a:t>
            </a:r>
            <a:r>
              <a:rPr lang="en-US" altLang="ar-SA" sz="2800" dirty="0">
                <a:latin typeface="+mj-lt"/>
              </a:rPr>
              <a:t>to minimize the sum of squared errors</a:t>
            </a:r>
          </a:p>
          <a:p>
            <a:pPr marL="457200" indent="-457200"/>
            <a:endParaRPr lang="en-US" altLang="en-US" sz="3600" dirty="0">
              <a:latin typeface="Times New Roman" pitchFamily="18" charset="0"/>
            </a:endParaRPr>
          </a:p>
          <a:p>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162F4CF-7D9D-7A25-3541-6622780921C8}"/>
                  </a:ext>
                </a:extLst>
              </p:cNvPr>
              <p:cNvSpPr txBox="1"/>
              <p:nvPr/>
            </p:nvSpPr>
            <p:spPr>
              <a:xfrm>
                <a:off x="4310311" y="2367183"/>
                <a:ext cx="2530565"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oMath>
                </a14:m>
                <a:r>
                  <a:rPr kumimoji="0" lang="en-US" sz="2800" b="0" i="1" u="none" strike="noStrike" kern="1200" cap="none" spc="0" normalizeH="0" baseline="0" noProof="0" dirty="0">
                    <a:ln>
                      <a:noFill/>
                    </a:ln>
                    <a:solidFill>
                      <a:prstClr val="black"/>
                    </a:solidFill>
                    <a:effectLst/>
                    <a:uLnTx/>
                    <a:uFillTx/>
                    <a:latin typeface="Lucida Grande"/>
                    <a:ea typeface="+mn-ea"/>
                    <a:cs typeface="+mn-cs"/>
                  </a:rPr>
                  <a:t>X</a:t>
                </a:r>
                <a:r>
                  <a:rPr kumimoji="0" lang="en-US" sz="2800" b="0" i="0" u="none" strike="noStrike" kern="1200" cap="none" spc="0" normalizeH="0" baseline="0" noProof="0" dirty="0">
                    <a:ln>
                      <a:noFill/>
                    </a:ln>
                    <a:solidFill>
                      <a:prstClr val="black"/>
                    </a:solidFill>
                    <a:effectLst/>
                    <a:uLnTx/>
                    <a:uFillTx/>
                    <a:latin typeface="Lucida Grande"/>
                    <a:ea typeface="+mn-ea"/>
                    <a:cs typeface="+mn-cs"/>
                  </a:rPr>
                  <a:t>+</a:t>
                </a:r>
                <a:r>
                  <a:rPr kumimoji="0" lang="el-GR"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ε</a:t>
                </a:r>
                <a:endParaRPr kumimoji="0" lang="en-US" sz="2800" b="0" i="1" u="none" strike="noStrike" kern="1200" cap="none" spc="0" normalizeH="0" baseline="0" noProof="0" dirty="0">
                  <a:ln>
                    <a:noFill/>
                  </a:ln>
                  <a:solidFill>
                    <a:prstClr val="black"/>
                  </a:solidFill>
                  <a:effectLst/>
                  <a:uLnTx/>
                  <a:uFillTx/>
                  <a:latin typeface="Lucida Grande"/>
                  <a:ea typeface="+mn-ea"/>
                  <a:cs typeface="+mn-cs"/>
                </a:endParaRPr>
              </a:p>
            </p:txBody>
          </p:sp>
        </mc:Choice>
        <mc:Fallback>
          <p:sp>
            <p:nvSpPr>
              <p:cNvPr id="5" name="TextBox 4">
                <a:extLst>
                  <a:ext uri="{FF2B5EF4-FFF2-40B4-BE49-F238E27FC236}">
                    <a16:creationId xmlns:a16="http://schemas.microsoft.com/office/drawing/2014/main" id="{B162F4CF-7D9D-7A25-3541-6622780921C8}"/>
                  </a:ext>
                </a:extLst>
              </p:cNvPr>
              <p:cNvSpPr txBox="1">
                <a:spLocks noRot="1" noChangeAspect="1" noMove="1" noResize="1" noEditPoints="1" noAdjustHandles="1" noChangeArrowheads="1" noChangeShapeType="1" noTextEdit="1"/>
              </p:cNvSpPr>
              <p:nvPr/>
            </p:nvSpPr>
            <p:spPr>
              <a:xfrm>
                <a:off x="4310311" y="2367183"/>
                <a:ext cx="2530565" cy="430887"/>
              </a:xfrm>
              <a:prstGeom prst="rect">
                <a:avLst/>
              </a:prstGeom>
              <a:blipFill>
                <a:blip r:embed="rId2"/>
                <a:stretch>
                  <a:fillRect t="-26761" r="-7229" b="-492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bject 1025">
                <a:extLst>
                  <a:ext uri="{FF2B5EF4-FFF2-40B4-BE49-F238E27FC236}">
                    <a16:creationId xmlns:a16="http://schemas.microsoft.com/office/drawing/2014/main" id="{A4FA0365-943A-054D-2FF2-EFD45C49DE2B}"/>
                  </a:ext>
                </a:extLst>
              </p:cNvPr>
              <p:cNvSpPr txBox="1"/>
              <p:nvPr/>
            </p:nvSpPr>
            <p:spPr bwMode="auto">
              <a:xfrm>
                <a:off x="3714474" y="3912833"/>
                <a:ext cx="4359570" cy="1149367"/>
              </a:xfrm>
              <a:prstGeom prst="rect">
                <a:avLst/>
              </a:prstGeom>
              <a:noFill/>
              <a:ln>
                <a:noFill/>
              </a:ln>
              <a:effectLst/>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𝑆𝑆𝐸</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sup>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nary>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sup>
                            <m:e>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d>
                            </m:e>
                          </m:nary>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oMath>
                  </m:oMathPara>
                </a14:m>
                <a:endParaRPr kumimoji="0" lang="en-US" sz="1800" b="0" i="0" u="none" strike="noStrike" kern="1200" cap="none" spc="0" normalizeH="0" baseline="0" noProof="0" dirty="0">
                  <a:ln>
                    <a:noFill/>
                  </a:ln>
                  <a:solidFill>
                    <a:prstClr val="black"/>
                  </a:solidFill>
                  <a:effectLst/>
                  <a:uLnTx/>
                  <a:uFillTx/>
                  <a:latin typeface="Lucida Grande"/>
                  <a:ea typeface="+mn-ea"/>
                  <a:cs typeface="+mn-cs"/>
                </a:endParaRPr>
              </a:p>
            </p:txBody>
          </p:sp>
        </mc:Choice>
        <mc:Fallback>
          <p:sp>
            <p:nvSpPr>
              <p:cNvPr id="10" name="Object 1025">
                <a:extLst>
                  <a:ext uri="{FF2B5EF4-FFF2-40B4-BE49-F238E27FC236}">
                    <a16:creationId xmlns:a16="http://schemas.microsoft.com/office/drawing/2014/main" id="{A4FA0365-943A-054D-2FF2-EFD45C49DE2B}"/>
                  </a:ext>
                </a:extLst>
              </p:cNvPr>
              <p:cNvSpPr txBox="1">
                <a:spLocks noRot="1" noChangeAspect="1" noMove="1" noResize="1" noEditPoints="1" noAdjustHandles="1" noChangeArrowheads="1" noChangeShapeType="1" noTextEdit="1"/>
              </p:cNvSpPr>
              <p:nvPr/>
            </p:nvSpPr>
            <p:spPr bwMode="auto">
              <a:xfrm>
                <a:off x="3714474" y="3912833"/>
                <a:ext cx="4359570" cy="1149367"/>
              </a:xfrm>
              <a:prstGeom prst="rect">
                <a:avLst/>
              </a:prstGeom>
              <a:blipFill>
                <a:blip r:embed="rId3"/>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680608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3E2B-1BEC-04EB-ED40-F772BD44FA42}"/>
              </a:ext>
            </a:extLst>
          </p:cNvPr>
          <p:cNvSpPr>
            <a:spLocks noGrp="1"/>
          </p:cNvSpPr>
          <p:nvPr>
            <p:ph type="title"/>
          </p:nvPr>
        </p:nvSpPr>
        <p:spPr/>
        <p:txBody>
          <a:bodyPr/>
          <a:lstStyle/>
          <a:p>
            <a:r>
              <a:rPr lang="en-US" dirty="0"/>
              <a:t>Method of least -Squares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ACAFDE-2D11-D9E2-DECD-AAEB968C814D}"/>
                  </a:ext>
                </a:extLst>
              </p:cNvPr>
              <p:cNvSpPr>
                <a:spLocks noGrp="1"/>
              </p:cNvSpPr>
              <p:nvPr>
                <p:ph idx="1"/>
              </p:nvPr>
            </p:nvSpPr>
            <p:spPr/>
            <p:txBody>
              <a:bodyPr/>
              <a:lstStyle/>
              <a:p>
                <a:r>
                  <a:rPr lang="en-US" dirty="0"/>
                  <a:t>To find "good" estimators of the regression parameters </a:t>
                </a:r>
                <a14:m>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𝛽</m:t>
                        </m:r>
                      </m:e>
                      <m:sub>
                        <m:r>
                          <a:rPr lang="en-US" sz="2800" i="1">
                            <a:solidFill>
                              <a:srgbClr val="000000"/>
                            </a:solidFill>
                            <a:latin typeface="Cambria Math" panose="02040503050406030204" pitchFamily="18" charset="0"/>
                          </a:rPr>
                          <m:t>0</m:t>
                        </m:r>
                      </m:sub>
                    </m:sSub>
                  </m:oMath>
                </a14:m>
                <a:r>
                  <a:rPr lang="en-US" dirty="0"/>
                  <a:t> and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b="0" i="1" smtClean="0">
                            <a:solidFill>
                              <a:srgbClr val="000000"/>
                            </a:solidFill>
                            <a:latin typeface="Cambria Math" panose="02040503050406030204" pitchFamily="18" charset="0"/>
                          </a:rPr>
                          <m:t>1</m:t>
                        </m:r>
                      </m:sub>
                    </m:sSub>
                  </m:oMath>
                </a14:m>
                <a:r>
                  <a:rPr lang="en-US" dirty="0"/>
                  <a:t>, we employ the method of least squares. </a:t>
                </a:r>
              </a:p>
              <a:p>
                <a:r>
                  <a:rPr lang="en-US" dirty="0"/>
                  <a:t>The method of least squares considers the deviation of </a:t>
                </a:r>
                <a:r>
                  <a:rPr lang="en-US" i="1" dirty="0"/>
                  <a:t>Y</a:t>
                </a:r>
                <a:r>
                  <a:rPr lang="en-US" dirty="0"/>
                  <a:t>i from its expected value</a:t>
                </a:r>
              </a:p>
              <a:p>
                <a:r>
                  <a:rPr lang="en-US" dirty="0"/>
                  <a:t>In particular, the method of least squares requires that we consider the sum of the </a:t>
                </a:r>
                <a:r>
                  <a:rPr lang="en-US" i="1" dirty="0"/>
                  <a:t>n</a:t>
                </a:r>
                <a:r>
                  <a:rPr lang="en-US" dirty="0"/>
                  <a:t> squared deviations. </a:t>
                </a:r>
              </a:p>
              <a:p>
                <a:r>
                  <a:rPr lang="en-US" dirty="0"/>
                  <a:t>This criterion is denoted by Q:</a:t>
                </a:r>
              </a:p>
            </p:txBody>
          </p:sp>
        </mc:Choice>
        <mc:Fallback xmlns="">
          <p:sp>
            <p:nvSpPr>
              <p:cNvPr id="3" name="Content Placeholder 2">
                <a:extLst>
                  <a:ext uri="{FF2B5EF4-FFF2-40B4-BE49-F238E27FC236}">
                    <a16:creationId xmlns:a16="http://schemas.microsoft.com/office/drawing/2014/main" id="{3BACAFDE-2D11-D9E2-DECD-AAEB968C814D}"/>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1F9A91-1A76-BC2D-DB0E-D4D55EF535FC}"/>
                  </a:ext>
                </a:extLst>
              </p:cNvPr>
              <p:cNvSpPr txBox="1"/>
              <p:nvPr/>
            </p:nvSpPr>
            <p:spPr>
              <a:xfrm>
                <a:off x="2517794" y="5076405"/>
                <a:ext cx="2682433" cy="11005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A91F9A91-1A76-BC2D-DB0E-D4D55EF535FC}"/>
                  </a:ext>
                </a:extLst>
              </p:cNvPr>
              <p:cNvSpPr txBox="1">
                <a:spLocks noRot="1" noChangeAspect="1" noMove="1" noResize="1" noEditPoints="1" noAdjustHandles="1" noChangeArrowheads="1" noChangeShapeType="1" noTextEdit="1"/>
              </p:cNvSpPr>
              <p:nvPr/>
            </p:nvSpPr>
            <p:spPr>
              <a:xfrm>
                <a:off x="2517794" y="5076405"/>
                <a:ext cx="2682433" cy="11005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B0A87C2-9EE0-CD8E-F49D-D0A7B1492D48}"/>
                  </a:ext>
                </a:extLst>
              </p:cNvPr>
              <p:cNvSpPr txBox="1"/>
              <p:nvPr/>
            </p:nvSpPr>
            <p:spPr>
              <a:xfrm>
                <a:off x="5704209" y="5033489"/>
                <a:ext cx="4643860" cy="11005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EB0A87C2-9EE0-CD8E-F49D-D0A7B1492D48}"/>
                  </a:ext>
                </a:extLst>
              </p:cNvPr>
              <p:cNvSpPr txBox="1">
                <a:spLocks noRot="1" noChangeAspect="1" noMove="1" noResize="1" noEditPoints="1" noAdjustHandles="1" noChangeArrowheads="1" noChangeShapeType="1" noTextEdit="1"/>
              </p:cNvSpPr>
              <p:nvPr/>
            </p:nvSpPr>
            <p:spPr>
              <a:xfrm>
                <a:off x="5704209" y="5033489"/>
                <a:ext cx="4643860" cy="1100558"/>
              </a:xfrm>
              <a:prstGeom prst="rect">
                <a:avLst/>
              </a:prstGeom>
              <a:blipFill>
                <a:blip r:embed="rId4"/>
                <a:stretch>
                  <a:fillRect/>
                </a:stretch>
              </a:blipFill>
            </p:spPr>
            <p:txBody>
              <a:bodyPr/>
              <a:lstStyle/>
              <a:p>
                <a:r>
                  <a:rPr lang="en-US">
                    <a:noFill/>
                  </a:rPr>
                  <a:t> </a:t>
                </a:r>
              </a:p>
            </p:txBody>
          </p:sp>
        </mc:Fallback>
      </mc:AlternateContent>
      <p:sp>
        <p:nvSpPr>
          <p:cNvPr id="8" name="Arrow: Right 7">
            <a:extLst>
              <a:ext uri="{FF2B5EF4-FFF2-40B4-BE49-F238E27FC236}">
                <a16:creationId xmlns:a16="http://schemas.microsoft.com/office/drawing/2014/main" id="{397A5B48-14A0-AFD0-FA5C-304FAD72AA00}"/>
              </a:ext>
            </a:extLst>
          </p:cNvPr>
          <p:cNvSpPr/>
          <p:nvPr/>
        </p:nvSpPr>
        <p:spPr>
          <a:xfrm>
            <a:off x="5281733" y="5388677"/>
            <a:ext cx="844952" cy="4760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9A563DB6-5435-5B31-90C2-21A179A315D9}"/>
              </a:ext>
            </a:extLst>
          </p:cNvPr>
          <p:cNvCxnSpPr/>
          <p:nvPr/>
        </p:nvCxnSpPr>
        <p:spPr>
          <a:xfrm>
            <a:off x="3373395" y="3323968"/>
            <a:ext cx="4880919" cy="2064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5B0BB5C-0933-50F4-AF9D-2F2C753FECF2}"/>
              </a:ext>
            </a:extLst>
          </p:cNvPr>
          <p:cNvCxnSpPr>
            <a:cxnSpLocks/>
          </p:cNvCxnSpPr>
          <p:nvPr/>
        </p:nvCxnSpPr>
        <p:spPr>
          <a:xfrm>
            <a:off x="3373395" y="3323968"/>
            <a:ext cx="1124464" cy="2162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767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21F7-0D62-5909-6972-53E3E66F85EB}"/>
              </a:ext>
            </a:extLst>
          </p:cNvPr>
          <p:cNvSpPr>
            <a:spLocks noGrp="1"/>
          </p:cNvSpPr>
          <p:nvPr>
            <p:ph type="title"/>
          </p:nvPr>
        </p:nvSpPr>
        <p:spPr/>
        <p:txBody>
          <a:bodyPr/>
          <a:lstStyle/>
          <a:p>
            <a:r>
              <a:rPr lang="en-US" dirty="0"/>
              <a:t>Regression Model</a:t>
            </a:r>
          </a:p>
        </p:txBody>
      </p:sp>
      <p:sp>
        <p:nvSpPr>
          <p:cNvPr id="3" name="Content Placeholder 2">
            <a:extLst>
              <a:ext uri="{FF2B5EF4-FFF2-40B4-BE49-F238E27FC236}">
                <a16:creationId xmlns:a16="http://schemas.microsoft.com/office/drawing/2014/main" id="{3FC31032-CDB6-F580-20ED-1B62E03B809F}"/>
              </a:ext>
            </a:extLst>
          </p:cNvPr>
          <p:cNvSpPr>
            <a:spLocks noGrp="1"/>
          </p:cNvSpPr>
          <p:nvPr>
            <p:ph idx="1"/>
          </p:nvPr>
        </p:nvSpPr>
        <p:spPr/>
        <p:txBody>
          <a:bodyPr/>
          <a:lstStyle/>
          <a:p>
            <a:r>
              <a:rPr lang="en-US" dirty="0"/>
              <a:t>The deviation of an observation is calculated around its estimated mean, hence the deviations are the residuals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F649D8-3D64-C9E7-BD6A-E8781B5918DD}"/>
                  </a:ext>
                </a:extLst>
              </p:cNvPr>
              <p:cNvSpPr txBox="1"/>
              <p:nvPr/>
            </p:nvSpPr>
            <p:spPr>
              <a:xfrm>
                <a:off x="1631093" y="2833277"/>
                <a:ext cx="4646140" cy="53476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4EF649D8-3D64-C9E7-BD6A-E8781B5918DD}"/>
                  </a:ext>
                </a:extLst>
              </p:cNvPr>
              <p:cNvSpPr txBox="1">
                <a:spLocks noRot="1" noChangeAspect="1" noMove="1" noResize="1" noEditPoints="1" noAdjustHandles="1" noChangeArrowheads="1" noChangeShapeType="1" noTextEdit="1"/>
              </p:cNvSpPr>
              <p:nvPr/>
            </p:nvSpPr>
            <p:spPr>
              <a:xfrm>
                <a:off x="1631093" y="2833277"/>
                <a:ext cx="4646140" cy="534762"/>
              </a:xfrm>
              <a:prstGeom prst="rect">
                <a:avLst/>
              </a:prstGeom>
              <a:blipFill>
                <a:blip r:embed="rId2"/>
                <a:stretch>
                  <a:fillRect t="-9195"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FF951C-B939-9DF5-9D6D-80714C07866D}"/>
                  </a:ext>
                </a:extLst>
              </p:cNvPr>
              <p:cNvSpPr txBox="1"/>
              <p:nvPr/>
            </p:nvSpPr>
            <p:spPr>
              <a:xfrm>
                <a:off x="1472101" y="3792351"/>
                <a:ext cx="5349961" cy="53476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𝑆𝑆𝐸</m:t>
                    </m:r>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14:m>
                  <m:oMath xmlns:m="http://schemas.openxmlformats.org/officeDocument/2006/math">
                    <m:nary>
                      <m:naryPr>
                        <m:chr m:val="∑"/>
                        <m:subHide m:val="on"/>
                        <m:supHide m:val="on"/>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e>
                          <m: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p>
                        </m:s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nary>
                          <m:naryPr>
                            <m:chr m:val="∑"/>
                            <m:subHide m:val="on"/>
                            <m:supHide m:val="on"/>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pP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p>
                            </m:sSup>
                          </m:e>
                        </m:nary>
                      </m:e>
                    </m:nary>
                  </m:oMath>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D6FF951C-B939-9DF5-9D6D-80714C07866D}"/>
                  </a:ext>
                </a:extLst>
              </p:cNvPr>
              <p:cNvSpPr txBox="1">
                <a:spLocks noRot="1" noChangeAspect="1" noMove="1" noResize="1" noEditPoints="1" noAdjustHandles="1" noChangeArrowheads="1" noChangeShapeType="1" noTextEdit="1"/>
              </p:cNvSpPr>
              <p:nvPr/>
            </p:nvSpPr>
            <p:spPr>
              <a:xfrm>
                <a:off x="1472101" y="3792351"/>
                <a:ext cx="5349961" cy="534762"/>
              </a:xfrm>
              <a:prstGeom prst="rect">
                <a:avLst/>
              </a:prstGeom>
              <a:blipFill>
                <a:blip r:embed="rId3"/>
                <a:stretch>
                  <a:fillRect t="-7955" b="-3181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19696D3-41F5-ABE2-45F9-E88B5885223B}"/>
              </a:ext>
            </a:extLst>
          </p:cNvPr>
          <p:cNvSpPr txBox="1"/>
          <p:nvPr/>
        </p:nvSpPr>
        <p:spPr>
          <a:xfrm>
            <a:off x="7316656" y="3852457"/>
            <a:ext cx="369703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Residual sum of squares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51835F3-0469-4B14-F492-CD10750CBB02}"/>
                  </a:ext>
                </a:extLst>
              </p:cNvPr>
              <p:cNvSpPr txBox="1"/>
              <p:nvPr/>
            </p:nvSpPr>
            <p:spPr>
              <a:xfrm>
                <a:off x="1472101" y="4692859"/>
                <a:ext cx="6215450" cy="7641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𝑠</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𝑀𝑆𝐸</m:t>
                    </m:r>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𝑆𝑆𝐸</m:t>
                        </m:r>
                      </m:num>
                      <m:den>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den>
                    </m:f>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nary>
                          <m:naryPr>
                            <m:chr m:val="∑"/>
                            <m:subHide m:val="on"/>
                            <m:supHide m:val="on"/>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e>
                              <m: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p>
                            </m:sSup>
                          </m:e>
                        </m:nary>
                      </m:num>
                      <m:den>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den>
                    </m:f>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nary>
                          <m:naryPr>
                            <m:chr m:val="∑"/>
                            <m:subHide m:val="on"/>
                            <m:supHide m:val="on"/>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pP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p>
                            </m:sSup>
                          </m:e>
                        </m:nary>
                      </m:num>
                      <m:den>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den>
                    </m:f>
                  </m:oMath>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351835F3-0469-4B14-F492-CD10750CBB02}"/>
                  </a:ext>
                </a:extLst>
              </p:cNvPr>
              <p:cNvSpPr txBox="1">
                <a:spLocks noRot="1" noChangeAspect="1" noMove="1" noResize="1" noEditPoints="1" noAdjustHandles="1" noChangeArrowheads="1" noChangeShapeType="1" noTextEdit="1"/>
              </p:cNvSpPr>
              <p:nvPr/>
            </p:nvSpPr>
            <p:spPr>
              <a:xfrm>
                <a:off x="1472101" y="4692859"/>
                <a:ext cx="6215450" cy="764184"/>
              </a:xfrm>
              <a:prstGeom prst="rect">
                <a:avLst/>
              </a:prstGeom>
              <a:blipFill>
                <a:blip r:embed="rId4"/>
                <a:stretch>
                  <a:fillRect b="-104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952C328-388E-A7CD-70EE-D3D11D617EBF}"/>
              </a:ext>
            </a:extLst>
          </p:cNvPr>
          <p:cNvSpPr txBox="1"/>
          <p:nvPr/>
        </p:nvSpPr>
        <p:spPr>
          <a:xfrm>
            <a:off x="7316656" y="4813341"/>
            <a:ext cx="292009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Mean square error</a:t>
            </a:r>
          </a:p>
        </p:txBody>
      </p:sp>
    </p:spTree>
    <p:extLst>
      <p:ext uri="{BB962C8B-B14F-4D97-AF65-F5344CB8AC3E}">
        <p14:creationId xmlns:p14="http://schemas.microsoft.com/office/powerpoint/2010/main" val="1166950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8D3D36-5CBC-3396-0EF7-2AA30F6F1FD1}"/>
              </a:ext>
            </a:extLst>
          </p:cNvPr>
          <p:cNvSpPr>
            <a:spLocks noGrp="1"/>
          </p:cNvSpPr>
          <p:nvPr>
            <p:ph type="title"/>
          </p:nvPr>
        </p:nvSpPr>
        <p:spPr>
          <a:xfrm>
            <a:off x="838200" y="631825"/>
            <a:ext cx="10515600" cy="1325563"/>
          </a:xfrm>
        </p:spPr>
        <p:txBody>
          <a:bodyPr>
            <a:normAutofit/>
          </a:bodyPr>
          <a:lstStyle/>
          <a:p>
            <a:r>
              <a:rPr lang="en-US" dirty="0"/>
              <a:t>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3CF09-A7D9-B2A9-40F1-1A841676CC94}"/>
                  </a:ext>
                </a:extLst>
              </p:cNvPr>
              <p:cNvSpPr>
                <a:spLocks noGrp="1"/>
              </p:cNvSpPr>
              <p:nvPr>
                <p:ph idx="1"/>
              </p:nvPr>
            </p:nvSpPr>
            <p:spPr>
              <a:xfrm>
                <a:off x="838200" y="2057400"/>
                <a:ext cx="10515600" cy="3871762"/>
              </a:xfrm>
            </p:spPr>
            <p:txBody>
              <a:bodyPr>
                <a:normAutofit/>
              </a:bodyPr>
              <a:lstStyle/>
              <a:p>
                <a:r>
                  <a:rPr lang="en-US" sz="2400" dirty="0"/>
                  <a:t>In general, when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a:latin typeface="Cambria Math" panose="02040503050406030204" pitchFamily="18" charset="0"/>
                              </a:rPr>
                              <m:t>𝑦</m:t>
                            </m:r>
                          </m:e>
                        </m:acc>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0</m:t>
                        </m:r>
                      </m:sub>
                    </m:sSub>
                  </m:oMath>
                </a14:m>
                <a:r>
                  <a:rPr lang="en-US" sz="2400" dirty="0"/>
                  <a:t>+</a:t>
                </a:r>
                <a:r>
                  <a:rPr lang="en-US" sz="2400" b="0" dirty="0"/>
                  <a:t>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𝑖</m:t>
                        </m:r>
                      </m:sub>
                    </m:sSub>
                  </m:oMath>
                </a14:m>
                <a:r>
                  <a:rPr lang="en-US" sz="2400" dirty="0"/>
                  <a:t> to predict the actual response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𝑦</m:t>
                        </m:r>
                      </m:e>
                      <m:sub>
                        <m:r>
                          <a:rPr lang="en-US" sz="2400" b="0" i="1">
                            <a:latin typeface="Cambria Math" panose="02040503050406030204" pitchFamily="18" charset="0"/>
                          </a:rPr>
                          <m:t>𝑖</m:t>
                        </m:r>
                      </m:sub>
                    </m:sSub>
                  </m:oMath>
                </a14:m>
                <a:r>
                  <a:rPr lang="en-US" sz="2400" dirty="0"/>
                  <a:t> we make a prediction, or residual error, equal to</a:t>
                </a:r>
              </a:p>
              <a:p>
                <a:pPr marL="0" indent="0">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𝜖</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a14:m>
                <a:r>
                  <a:rPr lang="en-US" sz="2400" dirty="0"/>
                  <a:t> - </a:t>
                </a: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oMath>
                </a14:m>
                <a:endParaRPr lang="en-US" sz="2400" dirty="0"/>
              </a:p>
              <a:p>
                <a:r>
                  <a:rPr lang="en-US" sz="2400" dirty="0"/>
                  <a:t>The best fitting line makes all prediction errors as small as possible</a:t>
                </a:r>
              </a:p>
              <a:p>
                <a:r>
                  <a:rPr lang="en-US" sz="2400" dirty="0"/>
                  <a:t>The best fitting line minimizes </a:t>
                </a:r>
                <a:r>
                  <a:rPr lang="en-US" sz="2400" u="sng" dirty="0"/>
                  <a:t>the sum of the squared prediction errors </a:t>
                </a:r>
                <a:r>
                  <a:rPr lang="en-US" sz="2400" dirty="0">
                    <a:sym typeface="Wingdings" panose="05000000000000000000" pitchFamily="2" charset="2"/>
                  </a:rPr>
                  <a:t> the least squares criterion</a:t>
                </a:r>
              </a:p>
              <a:p>
                <a:pPr lvl="1"/>
                <a:r>
                  <a:rPr lang="en-US" b="1" dirty="0">
                    <a:sym typeface="Wingdings" panose="05000000000000000000" pitchFamily="2" charset="2"/>
                  </a:rPr>
                  <a:t>Note</a:t>
                </a:r>
                <a:r>
                  <a:rPr lang="en-US" dirty="0">
                    <a:sym typeface="Wingdings" panose="05000000000000000000" pitchFamily="2" charset="2"/>
                  </a:rPr>
                  <a:t>: why do we need to square the prediction errors?</a:t>
                </a:r>
              </a:p>
            </p:txBody>
          </p:sp>
        </mc:Choice>
        <mc:Fallback xmlns="">
          <p:sp>
            <p:nvSpPr>
              <p:cNvPr id="3" name="Content Placeholder 2">
                <a:extLst>
                  <a:ext uri="{FF2B5EF4-FFF2-40B4-BE49-F238E27FC236}">
                    <a16:creationId xmlns:a16="http://schemas.microsoft.com/office/drawing/2014/main" id="{3783CF09-A7D9-B2A9-40F1-1A841676CC94}"/>
                  </a:ext>
                </a:extLst>
              </p:cNvPr>
              <p:cNvSpPr>
                <a:spLocks noGrp="1" noRot="1" noChangeAspect="1" noMove="1" noResize="1" noEditPoints="1" noAdjustHandles="1" noChangeArrowheads="1" noChangeShapeType="1" noTextEdit="1"/>
              </p:cNvSpPr>
              <p:nvPr>
                <p:ph idx="1"/>
              </p:nvPr>
            </p:nvSpPr>
            <p:spPr>
              <a:xfrm>
                <a:off x="838200" y="2057400"/>
                <a:ext cx="10515600" cy="3871762"/>
              </a:xfrm>
              <a:blipFill>
                <a:blip r:embed="rId2"/>
                <a:stretch>
                  <a:fillRect l="-812" t="-2205" r="-104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A0955AE-1CA2-1EE4-1197-E9B878FD70FD}"/>
              </a:ext>
            </a:extLst>
          </p:cNvPr>
          <p:cNvSpPr txBox="1"/>
          <p:nvPr/>
        </p:nvSpPr>
        <p:spPr>
          <a:xfrm>
            <a:off x="4271522" y="2876934"/>
            <a:ext cx="3109121"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Prediction error for data point </a:t>
            </a: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i</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86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D7FBBE-A20C-4B1D-90B6-5532C7C6904E}"/>
              </a:ext>
            </a:extLst>
          </p:cNvPr>
          <p:cNvSpPr>
            <a:spLocks noGrp="1"/>
          </p:cNvSpPr>
          <p:nvPr>
            <p:ph type="sldNum" sz="quarter" idx="10"/>
          </p:nvPr>
        </p:nvSpPr>
        <p:spPr>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3</a:t>
            </a:fld>
            <a:endParaRPr lang="ru-RU"/>
          </a:p>
        </p:txBody>
      </p:sp>
      <p:sp>
        <p:nvSpPr>
          <p:cNvPr id="10" name="Title 2">
            <a:extLst>
              <a:ext uri="{FF2B5EF4-FFF2-40B4-BE49-F238E27FC236}">
                <a16:creationId xmlns:a16="http://schemas.microsoft.com/office/drawing/2014/main" id="{3C249D8E-1B1B-4C20-A54F-B66E633DC791}"/>
              </a:ext>
            </a:extLst>
          </p:cNvPr>
          <p:cNvSpPr>
            <a:spLocks noGrp="1"/>
          </p:cNvSpPr>
          <p:nvPr>
            <p:ph type="title"/>
          </p:nvPr>
        </p:nvSpPr>
        <p:spPr>
          <a:xfrm>
            <a:off x="838200" y="156579"/>
            <a:ext cx="10515600" cy="1325563"/>
          </a:xfrm>
        </p:spPr>
        <p:txBody>
          <a:bodyPr/>
          <a:lstStyle/>
          <a:p>
            <a:pPr algn="l"/>
            <a:r>
              <a:rPr lang="en-US" dirty="0">
                <a:solidFill>
                  <a:schemeClr val="tx1"/>
                </a:solidFill>
              </a:rPr>
              <a:t>What model do I choose?</a:t>
            </a:r>
            <a:br>
              <a:rPr lang="en-US" dirty="0">
                <a:solidFill>
                  <a:schemeClr val="tx1"/>
                </a:solidFill>
              </a:rPr>
            </a:br>
            <a:r>
              <a:rPr lang="en-US" sz="3200" dirty="0">
                <a:solidFill>
                  <a:schemeClr val="tx1"/>
                </a:solidFill>
              </a:rPr>
              <a:t>Basic Statistical Analysis</a:t>
            </a:r>
            <a:endParaRPr lang="en-US" dirty="0">
              <a:solidFill>
                <a:schemeClr val="tx1"/>
              </a:solidFill>
            </a:endParaRPr>
          </a:p>
        </p:txBody>
      </p:sp>
      <p:graphicFrame>
        <p:nvGraphicFramePr>
          <p:cNvPr id="5" name="Group 3">
            <a:extLst>
              <a:ext uri="{FF2B5EF4-FFF2-40B4-BE49-F238E27FC236}">
                <a16:creationId xmlns:a16="http://schemas.microsoft.com/office/drawing/2014/main" id="{6B88C205-B8AB-46D7-9FF7-6073B30B4B4F}"/>
              </a:ext>
            </a:extLst>
          </p:cNvPr>
          <p:cNvGraphicFramePr>
            <a:graphicFrameLocks/>
          </p:cNvGraphicFramePr>
          <p:nvPr/>
        </p:nvGraphicFramePr>
        <p:xfrm>
          <a:off x="1395984" y="1924531"/>
          <a:ext cx="9400033" cy="3409336"/>
        </p:xfrm>
        <a:graphic>
          <a:graphicData uri="http://schemas.openxmlformats.org/drawingml/2006/table">
            <a:tbl>
              <a:tblPr>
                <a:solidFill>
                  <a:schemeClr val="bg1"/>
                </a:solidFill>
              </a:tblPr>
              <a:tblGrid>
                <a:gridCol w="1366001">
                  <a:extLst>
                    <a:ext uri="{9D8B030D-6E8A-4147-A177-3AD203B41FA5}">
                      <a16:colId xmlns:a16="http://schemas.microsoft.com/office/drawing/2014/main" val="2200425388"/>
                    </a:ext>
                  </a:extLst>
                </a:gridCol>
                <a:gridCol w="2571580">
                  <a:extLst>
                    <a:ext uri="{9D8B030D-6E8A-4147-A177-3AD203B41FA5}">
                      <a16:colId xmlns:a16="http://schemas.microsoft.com/office/drawing/2014/main" val="3306377049"/>
                    </a:ext>
                  </a:extLst>
                </a:gridCol>
                <a:gridCol w="2711793">
                  <a:extLst>
                    <a:ext uri="{9D8B030D-6E8A-4147-A177-3AD203B41FA5}">
                      <a16:colId xmlns:a16="http://schemas.microsoft.com/office/drawing/2014/main" val="1335301271"/>
                    </a:ext>
                  </a:extLst>
                </a:gridCol>
                <a:gridCol w="2750659">
                  <a:extLst>
                    <a:ext uri="{9D8B030D-6E8A-4147-A177-3AD203B41FA5}">
                      <a16:colId xmlns:a16="http://schemas.microsoft.com/office/drawing/2014/main" val="3742422588"/>
                    </a:ext>
                  </a:extLst>
                </a:gridCol>
              </a:tblGrid>
              <a:tr h="344092">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Outcome Variable</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Are the observations independent or correlated?</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lnTlToBr>
                      <a:noFill/>
                    </a:lnTlToBr>
                    <a:lnBlToTr>
                      <a:noFill/>
                    </a:lnBlToTr>
                    <a:noFill/>
                  </a:tcPr>
                </a:tc>
                <a:tc hMerge="1">
                  <a:txBody>
                    <a:bodyPr/>
                    <a:lstStyle/>
                    <a:p>
                      <a:endParaRPr lang="en-US"/>
                    </a:p>
                  </a:txBody>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Alternatives if the normality assumption is violated (and small sample size):</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lnTlToBr>
                      <a:noFill/>
                    </a:lnTlToBr>
                    <a:lnBlToTr>
                      <a:noFill/>
                    </a:lnBlToTr>
                    <a:noFill/>
                  </a:tcPr>
                </a:tc>
                <a:extLst>
                  <a:ext uri="{0D108BD9-81ED-4DB2-BD59-A6C34878D82A}">
                    <a16:rowId xmlns:a16="http://schemas.microsoft.com/office/drawing/2014/main" val="2485050416"/>
                  </a:ext>
                </a:extLst>
              </a:tr>
              <a:tr h="344092">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independent</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correlated </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lnTlToBr>
                      <a:noFill/>
                    </a:lnTlToBr>
                    <a:lnBlToTr>
                      <a:noFill/>
                    </a:lnBlToTr>
                    <a:noFill/>
                  </a:tcPr>
                </a:tc>
                <a:tc vMerge="1">
                  <a:txBody>
                    <a:bodyPr/>
                    <a:lstStyle/>
                    <a:p>
                      <a:endParaRPr lang="en-US"/>
                    </a:p>
                  </a:txBody>
                  <a:tcPr/>
                </a:tc>
                <a:extLst>
                  <a:ext uri="{0D108BD9-81ED-4DB2-BD59-A6C34878D82A}">
                    <a16:rowId xmlns:a16="http://schemas.microsoft.com/office/drawing/2014/main" val="2131276731"/>
                  </a:ext>
                </a:extLst>
              </a:tr>
              <a:tr h="267368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(e.g. pain scale, cognitive function)</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GB" altLang="en-US" sz="1100" b="1" i="0" u="none" strike="noStrike" cap="none" spc="0" normalizeH="0" baseline="0" dirty="0">
                          <a:ln>
                            <a:noFill/>
                          </a:ln>
                          <a:solidFill>
                            <a:schemeClr val="tx1"/>
                          </a:solidFill>
                          <a:effectLst/>
                          <a:latin typeface="Tahoma" panose="020B0604030504040204" pitchFamily="34" charset="0"/>
                        </a:rPr>
                        <a:t>T-test:</a:t>
                      </a:r>
                      <a:r>
                        <a:rPr kumimoji="0" lang="en-GB" altLang="en-US" sz="1100" b="0" i="0" u="none" strike="noStrike" cap="none" spc="0" normalizeH="0" baseline="0" dirty="0">
                          <a:ln>
                            <a:noFill/>
                          </a:ln>
                          <a:solidFill>
                            <a:schemeClr val="tx1"/>
                          </a:solidFill>
                          <a:effectLst/>
                          <a:latin typeface="Tahoma" panose="020B0604030504040204" pitchFamily="34" charset="0"/>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GB"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GB" altLang="en-US" sz="1100" b="1" i="0" u="none" strike="noStrike" cap="none" spc="0" normalizeH="0" baseline="0" dirty="0">
                          <a:ln>
                            <a:noFill/>
                          </a:ln>
                          <a:solidFill>
                            <a:schemeClr val="tx1"/>
                          </a:solidFill>
                          <a:effectLst/>
                          <a:latin typeface="Tahoma" panose="020B0604030504040204" pitchFamily="34" charset="0"/>
                        </a:rPr>
                        <a:t>ANOVA:</a:t>
                      </a:r>
                      <a:r>
                        <a:rPr kumimoji="0" lang="en-GB" altLang="en-US" sz="1100" b="0" i="0" u="none" strike="noStrike" cap="none" spc="0" normalizeH="0" baseline="0" dirty="0">
                          <a:ln>
                            <a:noFill/>
                          </a:ln>
                          <a:solidFill>
                            <a:schemeClr val="tx1"/>
                          </a:solidFill>
                          <a:effectLst/>
                          <a:latin typeface="Tahoma" panose="020B0604030504040204" pitchFamily="34" charset="0"/>
                        </a:rPr>
                        <a:t>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GB"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GB" altLang="en-US" sz="1100" b="1" i="0" u="none" strike="noStrike" cap="none" spc="0" normalizeH="0" baseline="0" dirty="0">
                          <a:ln>
                            <a:noFill/>
                          </a:ln>
                          <a:solidFill>
                            <a:schemeClr val="tx1"/>
                          </a:solidFill>
                          <a:effectLst/>
                          <a:latin typeface="Tahoma" panose="020B0604030504040204" pitchFamily="34" charset="0"/>
                        </a:rPr>
                        <a:t>Pearson’s correlation coefficient</a:t>
                      </a:r>
                      <a:r>
                        <a:rPr kumimoji="0" lang="en-GB" altLang="en-US" sz="1100" b="0" i="0" u="none" strike="noStrike" cap="none" spc="0" normalizeH="0" baseline="0" dirty="0">
                          <a:ln>
                            <a:noFill/>
                          </a:ln>
                          <a:solidFill>
                            <a:schemeClr val="tx1"/>
                          </a:solidFill>
                          <a:effectLst/>
                          <a:latin typeface="Tahoma" panose="020B0604030504040204" pitchFamily="34" charset="0"/>
                        </a:rPr>
                        <a: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GB"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GB" altLang="en-US" sz="1100" b="1" i="0" u="none" strike="noStrike" cap="none" spc="0" normalizeH="0" baseline="0" dirty="0">
                          <a:ln>
                            <a:noFill/>
                          </a:ln>
                          <a:solidFill>
                            <a:schemeClr val="tx1"/>
                          </a:solidFill>
                          <a:effectLst/>
                          <a:latin typeface="Tahoma" panose="020B0604030504040204" pitchFamily="34" charset="0"/>
                        </a:rPr>
                        <a:t>Linear regression:</a:t>
                      </a:r>
                      <a:r>
                        <a:rPr kumimoji="0" lang="en-GB" altLang="en-US" sz="1100" b="0" i="0" u="none" strike="noStrike" cap="none" spc="0" normalizeH="0" baseline="0" dirty="0">
                          <a:ln>
                            <a:noFill/>
                          </a:ln>
                          <a:solidFill>
                            <a:schemeClr val="tx1"/>
                          </a:solidFill>
                          <a:effectLst/>
                          <a:latin typeface="Tahoma" panose="020B0604030504040204" pitchFamily="34" charset="0"/>
                        </a:rPr>
                        <a:t> multivariate regression technique used when the outcome is continuous; gives slopes</a:t>
                      </a:r>
                      <a:endParaRPr kumimoji="0" lang="en-US" altLang="en-US" sz="1100" b="0" i="0" u="none" strike="noStrike" cap="none" spc="0" normalizeH="0" baseline="0" dirty="0">
                        <a:ln>
                          <a:noFill/>
                        </a:ln>
                        <a:solidFill>
                          <a:schemeClr val="tx1"/>
                        </a:solidFill>
                        <a:effectLst/>
                        <a:latin typeface="Tahoma" panose="020B0604030504040204" pitchFamily="34" charset="0"/>
                      </a:endParaRP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a:ln>
                            <a:noFill/>
                          </a:ln>
                          <a:solidFill>
                            <a:schemeClr val="tx1"/>
                          </a:solidFill>
                          <a:effectLst/>
                          <a:latin typeface="Tahoma" panose="020B0604030504040204" pitchFamily="34" charset="0"/>
                        </a:rPr>
                        <a:t>Paired </a:t>
                      </a:r>
                      <a:r>
                        <a:rPr kumimoji="0" lang="en-US" altLang="en-US" sz="1100" b="1" i="0" u="none" strike="noStrike" cap="none" spc="0" normalizeH="0" baseline="0" err="1">
                          <a:ln>
                            <a:noFill/>
                          </a:ln>
                          <a:solidFill>
                            <a:schemeClr val="tx1"/>
                          </a:solidFill>
                          <a:effectLst/>
                          <a:latin typeface="Tahoma" panose="020B0604030504040204" pitchFamily="34" charset="0"/>
                        </a:rPr>
                        <a:t>ttest</a:t>
                      </a:r>
                      <a:r>
                        <a:rPr kumimoji="0" lang="en-US" altLang="en-US" sz="1100" b="1" i="0" u="none" strike="noStrike" cap="none" spc="0" normalizeH="0" baseline="0">
                          <a:ln>
                            <a:noFill/>
                          </a:ln>
                          <a:solidFill>
                            <a:schemeClr val="tx1"/>
                          </a:solidFill>
                          <a:effectLst/>
                          <a:latin typeface="Tahoma" panose="020B0604030504040204" pitchFamily="34" charset="0"/>
                        </a:rPr>
                        <a:t>:</a:t>
                      </a:r>
                      <a:r>
                        <a:rPr kumimoji="0" lang="en-US" altLang="en-US" sz="1100" b="0" i="0" u="none" strike="noStrike" cap="none" spc="0" normalizeH="0" baseline="0">
                          <a:ln>
                            <a:noFill/>
                          </a:ln>
                          <a:solidFill>
                            <a:schemeClr val="tx1"/>
                          </a:solidFill>
                          <a:effectLst/>
                          <a:latin typeface="Tahoma" panose="020B0604030504040204" pitchFamily="34" charset="0"/>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a:ln>
                            <a:noFill/>
                          </a:ln>
                          <a:solidFill>
                            <a:schemeClr val="tx1"/>
                          </a:solidFill>
                          <a:effectLst/>
                          <a:latin typeface="Tahoma" panose="020B0604030504040204" pitchFamily="34" charset="0"/>
                        </a:rPr>
                        <a:t>Repeated-measures ANOVA:</a:t>
                      </a:r>
                      <a:r>
                        <a:rPr kumimoji="0" lang="en-US" altLang="en-US" sz="1100" b="0" i="0" u="none" strike="noStrike" cap="none" spc="0" normalizeH="0" baseline="0">
                          <a:ln>
                            <a:noFill/>
                          </a:ln>
                          <a:solidFill>
                            <a:schemeClr val="tx1"/>
                          </a:solidFill>
                          <a:effectLst/>
                          <a:latin typeface="Tahoma" panose="020B0604030504040204" pitchFamily="34" charset="0"/>
                        </a:rPr>
                        <a:t>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a:ln>
                            <a:noFill/>
                          </a:ln>
                          <a:solidFill>
                            <a:schemeClr val="tx1"/>
                          </a:solidFill>
                          <a:effectLst/>
                          <a:latin typeface="Tahoma" panose="020B0604030504040204" pitchFamily="34" charset="0"/>
                        </a:rPr>
                        <a:t>Mixed models/GEE modeling</a:t>
                      </a:r>
                      <a:r>
                        <a:rPr kumimoji="0" lang="en-US" altLang="en-US" sz="1100" b="0" i="0" u="none" strike="noStrike" cap="none" spc="0" normalizeH="0" baseline="0">
                          <a:ln>
                            <a:noFill/>
                          </a:ln>
                          <a:solidFill>
                            <a:schemeClr val="tx1"/>
                          </a:solidFill>
                          <a:effectLst/>
                          <a:latin typeface="Tahoma" panose="020B0604030504040204" pitchFamily="34" charset="0"/>
                        </a:rPr>
                        <a:t>: multivariate regression techniques to compare changes over time between two or more groups; gives rate of change over time</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sng" strike="noStrike" cap="none" spc="0" normalizeH="0" baseline="0" dirty="0">
                          <a:ln>
                            <a:noFill/>
                          </a:ln>
                          <a:solidFill>
                            <a:schemeClr val="tx1"/>
                          </a:solidFill>
                          <a:effectLst/>
                          <a:latin typeface="Tahoma" panose="020B0604030504040204" pitchFamily="34" charset="0"/>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dirty="0">
                          <a:ln>
                            <a:noFill/>
                          </a:ln>
                          <a:solidFill>
                            <a:schemeClr val="tx1"/>
                          </a:solidFill>
                          <a:effectLst/>
                          <a:latin typeface="Tahoma" panose="020B0604030504040204" pitchFamily="34" charset="0"/>
                        </a:rPr>
                        <a:t>Wilcoxon sign-rank test</a:t>
                      </a:r>
                      <a:r>
                        <a:rPr kumimoji="0" lang="en-US" altLang="en-US" sz="1100" b="0" i="0" u="none" strike="noStrike" cap="none" spc="0" normalizeH="0" baseline="0" dirty="0">
                          <a:ln>
                            <a:noFill/>
                          </a:ln>
                          <a:solidFill>
                            <a:schemeClr val="tx1"/>
                          </a:solidFill>
                          <a:effectLst/>
                          <a:latin typeface="Tahoma" panose="020B0604030504040204" pitchFamily="34" charset="0"/>
                        </a:rPr>
                        <a:t>: non-parametric alternative to the paired </a:t>
                      </a:r>
                      <a:r>
                        <a:rPr kumimoji="0" lang="en-US" altLang="en-US" sz="1100" b="0" i="0" u="none" strike="noStrike" cap="none" spc="0" normalizeH="0" baseline="0" dirty="0" err="1">
                          <a:ln>
                            <a:noFill/>
                          </a:ln>
                          <a:solidFill>
                            <a:schemeClr val="tx1"/>
                          </a:solidFill>
                          <a:effectLst/>
                          <a:latin typeface="Tahoma" panose="020B0604030504040204" pitchFamily="34" charset="0"/>
                        </a:rPr>
                        <a:t>ttest</a:t>
                      </a:r>
                      <a:endParaRPr kumimoji="0" lang="en-US" altLang="en-US" sz="1100" b="1"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1"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dirty="0">
                          <a:ln>
                            <a:noFill/>
                          </a:ln>
                          <a:solidFill>
                            <a:schemeClr val="tx1"/>
                          </a:solidFill>
                          <a:effectLst/>
                          <a:latin typeface="Tahoma" panose="020B0604030504040204" pitchFamily="34" charset="0"/>
                        </a:rPr>
                        <a:t>Wilcoxon sum-rank test</a:t>
                      </a:r>
                      <a:r>
                        <a:rPr kumimoji="0" lang="en-US" altLang="en-US" sz="1100" b="0" i="0" u="none" strike="noStrike" cap="none" spc="0" normalizeH="0" baseline="0" dirty="0">
                          <a:ln>
                            <a:noFill/>
                          </a:ln>
                          <a:solidFill>
                            <a:schemeClr val="tx1"/>
                          </a:solidFill>
                          <a:effectLst/>
                          <a:latin typeface="Tahoma" panose="020B0604030504040204" pitchFamily="34" charset="0"/>
                        </a:rPr>
                        <a:t> (=Mann-Whitney U test): non-parametric alternative to the </a:t>
                      </a:r>
                      <a:r>
                        <a:rPr kumimoji="0" lang="en-US" altLang="en-US" sz="1100" b="0" i="0" u="none" strike="noStrike" cap="none" spc="0" normalizeH="0" baseline="0" dirty="0" err="1">
                          <a:ln>
                            <a:noFill/>
                          </a:ln>
                          <a:solidFill>
                            <a:schemeClr val="tx1"/>
                          </a:solidFill>
                          <a:effectLst/>
                          <a:latin typeface="Tahoma" panose="020B0604030504040204" pitchFamily="34" charset="0"/>
                        </a:rPr>
                        <a:t>ttest</a:t>
                      </a:r>
                      <a:endParaRPr kumimoji="0" lang="en-US"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dirty="0">
                          <a:ln>
                            <a:noFill/>
                          </a:ln>
                          <a:solidFill>
                            <a:schemeClr val="tx1"/>
                          </a:solidFill>
                          <a:effectLst/>
                          <a:latin typeface="Tahoma" panose="020B0604030504040204" pitchFamily="34" charset="0"/>
                        </a:rPr>
                        <a:t>Kruskal-Wallis test: </a:t>
                      </a:r>
                      <a:r>
                        <a:rPr kumimoji="0" lang="en-US" altLang="en-US" sz="1100" b="0" i="0" u="none" strike="noStrike" cap="none" spc="0" normalizeH="0" baseline="0" dirty="0">
                          <a:ln>
                            <a:noFill/>
                          </a:ln>
                          <a:solidFill>
                            <a:schemeClr val="tx1"/>
                          </a:solidFill>
                          <a:effectLst/>
                          <a:latin typeface="Tahoma" panose="020B0604030504040204" pitchFamily="34" charset="0"/>
                        </a:rPr>
                        <a:t>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dirty="0">
                          <a:ln>
                            <a:noFill/>
                          </a:ln>
                          <a:solidFill>
                            <a:schemeClr val="tx1"/>
                          </a:solidFill>
                          <a:effectLst/>
                          <a:latin typeface="Tahoma" panose="020B0604030504040204" pitchFamily="34" charset="0"/>
                        </a:rPr>
                        <a:t>Spearman rank correlation coefficient:</a:t>
                      </a:r>
                      <a:r>
                        <a:rPr kumimoji="0" lang="en-US" altLang="en-US" sz="1100" b="0" i="0" u="none" strike="noStrike" cap="none" spc="0" normalizeH="0" baseline="0" dirty="0">
                          <a:ln>
                            <a:noFill/>
                          </a:ln>
                          <a:solidFill>
                            <a:schemeClr val="tx1"/>
                          </a:solidFill>
                          <a:effectLst/>
                          <a:latin typeface="Tahoma" panose="020B0604030504040204" pitchFamily="34" charset="0"/>
                        </a:rPr>
                        <a:t> non-parametric alternative to Pearson’s correlation coefficient </a:t>
                      </a:r>
                      <a:endParaRPr kumimoji="0" lang="en-US" altLang="en-US" sz="1100" b="1" i="0" u="none" strike="noStrike" cap="none" spc="0" normalizeH="0" baseline="0" dirty="0">
                        <a:ln>
                          <a:noFill/>
                        </a:ln>
                        <a:solidFill>
                          <a:schemeClr val="tx1"/>
                        </a:solidFill>
                        <a:effectLst/>
                        <a:latin typeface="Tahoma" panose="020B0604030504040204" pitchFamily="34" charset="0"/>
                      </a:endParaRP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lnTlToBr>
                      <a:noFill/>
                    </a:lnTlToBr>
                    <a:lnBlToTr>
                      <a:noFill/>
                    </a:lnBlToTr>
                    <a:noFill/>
                  </a:tcPr>
                </a:tc>
                <a:extLst>
                  <a:ext uri="{0D108BD9-81ED-4DB2-BD59-A6C34878D82A}">
                    <a16:rowId xmlns:a16="http://schemas.microsoft.com/office/drawing/2014/main" val="4173335816"/>
                  </a:ext>
                </a:extLst>
              </a:tr>
            </a:tbl>
          </a:graphicData>
        </a:graphic>
      </p:graphicFrame>
      <p:sp>
        <p:nvSpPr>
          <p:cNvPr id="8" name="Oval 22">
            <a:extLst>
              <a:ext uri="{FF2B5EF4-FFF2-40B4-BE49-F238E27FC236}">
                <a16:creationId xmlns:a16="http://schemas.microsoft.com/office/drawing/2014/main" id="{E9666A15-4B6E-4872-ABFD-077460EEFFA7}"/>
              </a:ext>
            </a:extLst>
          </p:cNvPr>
          <p:cNvSpPr>
            <a:spLocks noChangeArrowheads="1"/>
          </p:cNvSpPr>
          <p:nvPr/>
        </p:nvSpPr>
        <p:spPr bwMode="auto">
          <a:xfrm>
            <a:off x="2487370" y="4338312"/>
            <a:ext cx="29718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37453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4925B2C-00AB-899E-0420-D4D4804F20AA}"/>
                  </a:ext>
                </a:extLst>
              </p:cNvPr>
              <p:cNvGraphicFramePr>
                <a:graphicFrameLocks noGrp="1"/>
              </p:cNvGraphicFramePr>
              <p:nvPr>
                <p:ph idx="1"/>
              </p:nvPr>
            </p:nvGraphicFramePr>
            <p:xfrm>
              <a:off x="1524000" y="496711"/>
              <a:ext cx="7811911" cy="5892800"/>
            </p:xfrm>
            <a:graphic>
              <a:graphicData uri="http://schemas.openxmlformats.org/drawingml/2006/table">
                <a:tbl>
                  <a:tblPr firstRow="1" bandRow="1">
                    <a:tableStyleId>{5C22544A-7EE6-4342-B048-85BDC9FD1C3A}</a:tableStyleId>
                  </a:tblPr>
                  <a:tblGrid>
                    <a:gridCol w="2935111">
                      <a:extLst>
                        <a:ext uri="{9D8B030D-6E8A-4147-A177-3AD203B41FA5}">
                          <a16:colId xmlns:a16="http://schemas.microsoft.com/office/drawing/2014/main" val="1181227326"/>
                        </a:ext>
                      </a:extLst>
                    </a:gridCol>
                    <a:gridCol w="2370667">
                      <a:extLst>
                        <a:ext uri="{9D8B030D-6E8A-4147-A177-3AD203B41FA5}">
                          <a16:colId xmlns:a16="http://schemas.microsoft.com/office/drawing/2014/main" val="459271482"/>
                        </a:ext>
                      </a:extLst>
                    </a:gridCol>
                    <a:gridCol w="2506133">
                      <a:extLst>
                        <a:ext uri="{9D8B030D-6E8A-4147-A177-3AD203B41FA5}">
                          <a16:colId xmlns:a16="http://schemas.microsoft.com/office/drawing/2014/main" val="291118171"/>
                        </a:ext>
                      </a:extLst>
                    </a:gridCol>
                  </a:tblGrid>
                  <a:tr h="822489">
                    <a:tc>
                      <a:txBody>
                        <a:bodyPr/>
                        <a:lstStyle/>
                        <a:p>
                          <a:pPr algn="ct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oMath>
                          </a14:m>
                          <a:r>
                            <a:rPr lang="en-US" sz="2800" dirty="0"/>
                            <a:t> </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𝑖</m:t>
                                    </m:r>
                                  </m:sub>
                                </m:sSub>
                              </m:oMath>
                            </m:oMathPara>
                          </a14:m>
                          <a:endParaRPr lang="en-US" sz="2800" dirty="0"/>
                        </a:p>
                      </a:txBody>
                      <a:tcPr anchor="ctr"/>
                    </a:tc>
                    <a:tc>
                      <a:txBody>
                        <a:bodyPr/>
                        <a:lstStyle/>
                        <a:p>
                          <a:pPr algn="r" fontAlgn="b"/>
                          <a14:m>
                            <m:oMathPara xmlns:m="http://schemas.openxmlformats.org/officeDocument/2006/math">
                              <m:oMathParaPr>
                                <m:jc m:val="centerGroup"/>
                              </m:oMathParaPr>
                              <m:oMath xmlns:m="http://schemas.openxmlformats.org/officeDocument/2006/math">
                                <m:sSub>
                                  <m:sSubPr>
                                    <m:ctrlPr>
                                      <a:rPr kumimoji="0" lang="en-US" sz="2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𝑦</m:t>
                                    </m:r>
                                  </m:e>
                                  <m:sub>
                                    <m:r>
                                      <a:rPr kumimoji="0" lang="en-US" sz="2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𝑖</m:t>
                                    </m:r>
                                  </m:sub>
                                </m:sSub>
                              </m:oMath>
                            </m:oMathPara>
                          </a14:m>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508841"/>
                      </a:ext>
                    </a:extLst>
                  </a:tr>
                  <a:tr h="462514">
                    <a:tc>
                      <a:txBody>
                        <a:bodyPr/>
                        <a:lstStyle/>
                        <a:p>
                          <a:pPr algn="ctr" rtl="0" fontAlgn="t"/>
                          <a:r>
                            <a:rPr lang="en-US" sz="1800" u="none" strike="noStrike" dirty="0">
                              <a:effectLst/>
                            </a:rPr>
                            <a:t>127</a:t>
                          </a:r>
                          <a:endParaRPr lang="en-US" sz="1800" b="1" i="0" u="none" strike="noStrike" dirty="0">
                            <a:solidFill>
                              <a:srgbClr val="FFFFFF"/>
                            </a:solidFill>
                            <a:effectLst/>
                            <a:latin typeface="Calibri" panose="020F0502020204030204" pitchFamily="34" charset="0"/>
                          </a:endParaRPr>
                        </a:p>
                      </a:txBody>
                      <a:tcPr marL="9525" marR="9525" marT="9525" marB="0"/>
                    </a:tc>
                    <a:tc>
                      <a:txBody>
                        <a:bodyPr/>
                        <a:lstStyle/>
                        <a:p>
                          <a:pPr algn="ctr" rtl="0" fontAlgn="t"/>
                          <a:r>
                            <a:rPr lang="en-US" sz="1800" u="none" strike="noStrike" dirty="0">
                              <a:effectLst/>
                            </a:rPr>
                            <a:t>120</a:t>
                          </a:r>
                          <a:endParaRPr lang="en-US" sz="1800" b="1" i="0" u="none" strike="noStrike" dirty="0">
                            <a:solidFill>
                              <a:srgbClr val="FFFFFF"/>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6.9</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9557310"/>
                      </a:ext>
                    </a:extLst>
                  </a:tr>
                  <a:tr h="476968">
                    <a:tc>
                      <a:txBody>
                        <a:bodyPr/>
                        <a:lstStyle/>
                        <a:p>
                          <a:pPr algn="ctr" rtl="0" fontAlgn="t"/>
                          <a:r>
                            <a:rPr lang="en-US" sz="1800" u="none" strike="noStrike">
                              <a:effectLst/>
                            </a:rPr>
                            <a:t>121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126</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-5.3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6629407"/>
                      </a:ext>
                    </a:extLst>
                  </a:tr>
                  <a:tr h="462514">
                    <a:tc>
                      <a:txBody>
                        <a:bodyPr/>
                        <a:lstStyle/>
                        <a:p>
                          <a:pPr algn="ctr" rtl="0" fontAlgn="t"/>
                          <a:r>
                            <a:rPr lang="en-US" sz="1800" u="none" strike="noStrike">
                              <a:effectLst/>
                            </a:rPr>
                            <a:t>142</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139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379322"/>
                      </a:ext>
                    </a:extLst>
                  </a:tr>
                  <a:tr h="462514">
                    <a:tc>
                      <a:txBody>
                        <a:bodyPr/>
                        <a:lstStyle/>
                        <a:p>
                          <a:pPr algn="ctr" rtl="0" fontAlgn="t"/>
                          <a:r>
                            <a:rPr lang="en-US" sz="1800" u="none" strike="noStrike">
                              <a:effectLst/>
                            </a:rPr>
                            <a:t>157</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157</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355466"/>
                      </a:ext>
                    </a:extLst>
                  </a:tr>
                  <a:tr h="462514">
                    <a:tc>
                      <a:txBody>
                        <a:bodyPr/>
                        <a:lstStyle/>
                        <a:p>
                          <a:pPr algn="ctr" rtl="0" fontAlgn="t"/>
                          <a:r>
                            <a:rPr lang="en-US" sz="1800" u="none" strike="noStrike">
                              <a:effectLst/>
                            </a:rPr>
                            <a:t>162</a:t>
                          </a:r>
                          <a:endParaRPr lang="en-US" sz="1800" b="0" i="0" u="none" strike="noStrike">
                            <a:solidFill>
                              <a:srgbClr val="FFFFFF"/>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157</a:t>
                          </a:r>
                          <a:endParaRPr lang="en-US" sz="1800" b="0" i="0" u="none" strike="noStrike">
                            <a:solidFill>
                              <a:srgbClr val="FFFFFF"/>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5135866"/>
                      </a:ext>
                    </a:extLst>
                  </a:tr>
                  <a:tr h="462514">
                    <a:tc>
                      <a:txBody>
                        <a:bodyPr/>
                        <a:lstStyle/>
                        <a:p>
                          <a:pPr algn="ctr" rtl="0" fontAlgn="t"/>
                          <a:r>
                            <a:rPr lang="en-US" sz="1800" u="none" strike="noStrike">
                              <a:effectLst/>
                            </a:rPr>
                            <a:t>156</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-13.2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7795918"/>
                      </a:ext>
                    </a:extLst>
                  </a:tr>
                  <a:tr h="462514">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5896791"/>
                      </a:ext>
                    </a:extLst>
                  </a:tr>
                  <a:tr h="462514">
                    <a:tc>
                      <a:txBody>
                        <a:bodyPr/>
                        <a:lstStyle/>
                        <a:p>
                          <a:pPr algn="ctr" rtl="0" fontAlgn="t"/>
                          <a:r>
                            <a:rPr lang="en-US" sz="1800" u="none" strike="noStrike">
                              <a:effectLst/>
                            </a:rPr>
                            <a:t>165</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175</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-10.4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94989"/>
                      </a:ext>
                    </a:extLst>
                  </a:tr>
                  <a:tr h="462514">
                    <a:tc>
                      <a:txBody>
                        <a:bodyPr/>
                        <a:lstStyle/>
                        <a:p>
                          <a:pPr algn="ctr" rtl="0" fontAlgn="t"/>
                          <a:r>
                            <a:rPr lang="en-US" sz="1800" u="none" strike="noStrike">
                              <a:effectLst/>
                            </a:rPr>
                            <a:t>181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182</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4464241"/>
                      </a:ext>
                    </a:extLst>
                  </a:tr>
                  <a:tr h="462514">
                    <a:tc>
                      <a:txBody>
                        <a:bodyPr/>
                        <a:lstStyle/>
                        <a:p>
                          <a:pPr algn="ctr" rtl="0" fontAlgn="t"/>
                          <a:r>
                            <a:rPr lang="en-US" sz="1800" u="none" strike="noStrike">
                              <a:effectLst/>
                            </a:rPr>
                            <a:t>208</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194</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14.2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3782291"/>
                      </a:ext>
                    </a:extLst>
                  </a:tr>
                  <a:tr h="43071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FF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u="none" strike="noStrike" dirty="0">
                              <a:solidFill>
                                <a:srgbClr val="FF0000"/>
                              </a:solidFill>
                              <a:effectLst/>
                            </a:rPr>
                            <a:t>Sum </a:t>
                          </a:r>
                          <a:r>
                            <a:rPr lang="en-US" sz="1800" u="none" strike="noStrike" dirty="0">
                              <a:effectLst/>
                            </a:rPr>
                            <a:t>= 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5877443"/>
                      </a:ext>
                    </a:extLst>
                  </a:tr>
                </a:tbl>
              </a:graphicData>
            </a:graphic>
          </p:graphicFrame>
        </mc:Choice>
        <mc:Fallback xmlns="">
          <p:graphicFrame>
            <p:nvGraphicFramePr>
              <p:cNvPr id="4" name="Content Placeholder 3">
                <a:extLst>
                  <a:ext uri="{FF2B5EF4-FFF2-40B4-BE49-F238E27FC236}">
                    <a16:creationId xmlns:a16="http://schemas.microsoft.com/office/drawing/2014/main" id="{34925B2C-00AB-899E-0420-D4D4804F20AA}"/>
                  </a:ext>
                </a:extLst>
              </p:cNvPr>
              <p:cNvGraphicFramePr>
                <a:graphicFrameLocks noGrp="1"/>
              </p:cNvGraphicFramePr>
              <p:nvPr>
                <p:ph idx="1"/>
                <p:extLst>
                  <p:ext uri="{D42A27DB-BD31-4B8C-83A1-F6EECF244321}">
                    <p14:modId xmlns:p14="http://schemas.microsoft.com/office/powerpoint/2010/main" val="2237996639"/>
                  </p:ext>
                </p:extLst>
              </p:nvPr>
            </p:nvGraphicFramePr>
            <p:xfrm>
              <a:off x="1524000" y="496711"/>
              <a:ext cx="7811911" cy="5892800"/>
            </p:xfrm>
            <a:graphic>
              <a:graphicData uri="http://schemas.openxmlformats.org/drawingml/2006/table">
                <a:tbl>
                  <a:tblPr firstRow="1" bandRow="1">
                    <a:tableStyleId>{5C22544A-7EE6-4342-B048-85BDC9FD1C3A}</a:tableStyleId>
                  </a:tblPr>
                  <a:tblGrid>
                    <a:gridCol w="2935111">
                      <a:extLst>
                        <a:ext uri="{9D8B030D-6E8A-4147-A177-3AD203B41FA5}">
                          <a16:colId xmlns:a16="http://schemas.microsoft.com/office/drawing/2014/main" val="1181227326"/>
                        </a:ext>
                      </a:extLst>
                    </a:gridCol>
                    <a:gridCol w="2370667">
                      <a:extLst>
                        <a:ext uri="{9D8B030D-6E8A-4147-A177-3AD203B41FA5}">
                          <a16:colId xmlns:a16="http://schemas.microsoft.com/office/drawing/2014/main" val="459271482"/>
                        </a:ext>
                      </a:extLst>
                    </a:gridCol>
                    <a:gridCol w="2506133">
                      <a:extLst>
                        <a:ext uri="{9D8B030D-6E8A-4147-A177-3AD203B41FA5}">
                          <a16:colId xmlns:a16="http://schemas.microsoft.com/office/drawing/2014/main" val="291118171"/>
                        </a:ext>
                      </a:extLst>
                    </a:gridCol>
                  </a:tblGrid>
                  <a:tr h="822489">
                    <a:tc>
                      <a:txBody>
                        <a:bodyPr/>
                        <a:lstStyle/>
                        <a:p>
                          <a:endParaRPr lang="en-US"/>
                        </a:p>
                      </a:txBody>
                      <a:tcPr anchor="ctr">
                        <a:blipFill>
                          <a:blip r:embed="rId2"/>
                          <a:stretch>
                            <a:fillRect l="-415" t="-741" r="-166805" b="-634074"/>
                          </a:stretch>
                        </a:blipFill>
                      </a:tcPr>
                    </a:tc>
                    <a:tc>
                      <a:txBody>
                        <a:bodyPr/>
                        <a:lstStyle/>
                        <a:p>
                          <a:endParaRPr lang="en-US"/>
                        </a:p>
                      </a:txBody>
                      <a:tcPr anchor="ctr">
                        <a:blipFill>
                          <a:blip r:embed="rId2"/>
                          <a:stretch>
                            <a:fillRect l="-124422" t="-741" r="-106684" b="-634074"/>
                          </a:stretch>
                        </a:blipFill>
                      </a:tcPr>
                    </a:tc>
                    <a:tc>
                      <a:txBody>
                        <a:bodyPr/>
                        <a:lstStyle/>
                        <a:p>
                          <a:endParaRPr lang="en-US"/>
                        </a:p>
                      </a:txBody>
                      <a:tcPr marL="9525" marR="9525" marT="9525" marB="0" anchor="ctr">
                        <a:blipFill>
                          <a:blip r:embed="rId2"/>
                          <a:stretch>
                            <a:fillRect l="-212409" t="-741" r="-973" b="-634074"/>
                          </a:stretch>
                        </a:blipFill>
                      </a:tcPr>
                    </a:tc>
                    <a:extLst>
                      <a:ext uri="{0D108BD9-81ED-4DB2-BD59-A6C34878D82A}">
                        <a16:rowId xmlns:a16="http://schemas.microsoft.com/office/drawing/2014/main" val="72508841"/>
                      </a:ext>
                    </a:extLst>
                  </a:tr>
                  <a:tr h="462514">
                    <a:tc>
                      <a:txBody>
                        <a:bodyPr/>
                        <a:lstStyle/>
                        <a:p>
                          <a:pPr algn="ctr" rtl="0" fontAlgn="t"/>
                          <a:r>
                            <a:rPr lang="en-US" sz="1800" u="none" strike="noStrike" dirty="0">
                              <a:effectLst/>
                            </a:rPr>
                            <a:t>127</a:t>
                          </a:r>
                          <a:endParaRPr lang="en-US" sz="1800" b="1" i="0" u="none" strike="noStrike" dirty="0">
                            <a:solidFill>
                              <a:srgbClr val="FFFFFF"/>
                            </a:solidFill>
                            <a:effectLst/>
                            <a:latin typeface="Calibri" panose="020F0502020204030204" pitchFamily="34" charset="0"/>
                          </a:endParaRPr>
                        </a:p>
                      </a:txBody>
                      <a:tcPr marL="9525" marR="9525" marT="9525" marB="0"/>
                    </a:tc>
                    <a:tc>
                      <a:txBody>
                        <a:bodyPr/>
                        <a:lstStyle/>
                        <a:p>
                          <a:pPr algn="ctr" rtl="0" fontAlgn="t"/>
                          <a:r>
                            <a:rPr lang="en-US" sz="1800" u="none" strike="noStrike" dirty="0">
                              <a:effectLst/>
                            </a:rPr>
                            <a:t>120</a:t>
                          </a:r>
                          <a:endParaRPr lang="en-US" sz="1800" b="1" i="0" u="none" strike="noStrike" dirty="0">
                            <a:solidFill>
                              <a:srgbClr val="FFFFFF"/>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6.9</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9557310"/>
                      </a:ext>
                    </a:extLst>
                  </a:tr>
                  <a:tr h="476968">
                    <a:tc>
                      <a:txBody>
                        <a:bodyPr/>
                        <a:lstStyle/>
                        <a:p>
                          <a:pPr algn="ctr" rtl="0" fontAlgn="t"/>
                          <a:r>
                            <a:rPr lang="en-US" sz="1800" u="none" strike="noStrike">
                              <a:effectLst/>
                            </a:rPr>
                            <a:t>121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126</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-5.3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6629407"/>
                      </a:ext>
                    </a:extLst>
                  </a:tr>
                  <a:tr h="462514">
                    <a:tc>
                      <a:txBody>
                        <a:bodyPr/>
                        <a:lstStyle/>
                        <a:p>
                          <a:pPr algn="ctr" rtl="0" fontAlgn="t"/>
                          <a:r>
                            <a:rPr lang="en-US" sz="1800" u="none" strike="noStrike">
                              <a:effectLst/>
                            </a:rPr>
                            <a:t>142</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139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379322"/>
                      </a:ext>
                    </a:extLst>
                  </a:tr>
                  <a:tr h="462514">
                    <a:tc>
                      <a:txBody>
                        <a:bodyPr/>
                        <a:lstStyle/>
                        <a:p>
                          <a:pPr algn="ctr" rtl="0" fontAlgn="t"/>
                          <a:r>
                            <a:rPr lang="en-US" sz="1800" u="none" strike="noStrike">
                              <a:effectLst/>
                            </a:rPr>
                            <a:t>157</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157</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355466"/>
                      </a:ext>
                    </a:extLst>
                  </a:tr>
                  <a:tr h="462514">
                    <a:tc>
                      <a:txBody>
                        <a:bodyPr/>
                        <a:lstStyle/>
                        <a:p>
                          <a:pPr algn="ctr" rtl="0" fontAlgn="t"/>
                          <a:r>
                            <a:rPr lang="en-US" sz="1800" u="none" strike="noStrike">
                              <a:effectLst/>
                            </a:rPr>
                            <a:t>162</a:t>
                          </a:r>
                          <a:endParaRPr lang="en-US" sz="1800" b="0" i="0" u="none" strike="noStrike">
                            <a:solidFill>
                              <a:srgbClr val="FFFFFF"/>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157</a:t>
                          </a:r>
                          <a:endParaRPr lang="en-US" sz="1800" b="0" i="0" u="none" strike="noStrike">
                            <a:solidFill>
                              <a:srgbClr val="FFFFFF"/>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5135866"/>
                      </a:ext>
                    </a:extLst>
                  </a:tr>
                  <a:tr h="462514">
                    <a:tc>
                      <a:txBody>
                        <a:bodyPr/>
                        <a:lstStyle/>
                        <a:p>
                          <a:pPr algn="ctr" rtl="0" fontAlgn="t"/>
                          <a:r>
                            <a:rPr lang="en-US" sz="1800" u="none" strike="noStrike">
                              <a:effectLst/>
                            </a:rPr>
                            <a:t>156</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-13.2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7795918"/>
                      </a:ext>
                    </a:extLst>
                  </a:tr>
                  <a:tr h="462514">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5896791"/>
                      </a:ext>
                    </a:extLst>
                  </a:tr>
                  <a:tr h="462514">
                    <a:tc>
                      <a:txBody>
                        <a:bodyPr/>
                        <a:lstStyle/>
                        <a:p>
                          <a:pPr algn="ctr" rtl="0" fontAlgn="t"/>
                          <a:r>
                            <a:rPr lang="en-US" sz="1800" u="none" strike="noStrike">
                              <a:effectLst/>
                            </a:rPr>
                            <a:t>165</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175</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-10.4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94989"/>
                      </a:ext>
                    </a:extLst>
                  </a:tr>
                  <a:tr h="462514">
                    <a:tc>
                      <a:txBody>
                        <a:bodyPr/>
                        <a:lstStyle/>
                        <a:p>
                          <a:pPr algn="ctr" rtl="0" fontAlgn="t"/>
                          <a:r>
                            <a:rPr lang="en-US" sz="1800" u="none" strike="noStrike">
                              <a:effectLst/>
                            </a:rPr>
                            <a:t>181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182</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4464241"/>
                      </a:ext>
                    </a:extLst>
                  </a:tr>
                  <a:tr h="462514">
                    <a:tc>
                      <a:txBody>
                        <a:bodyPr/>
                        <a:lstStyle/>
                        <a:p>
                          <a:pPr algn="ctr" rtl="0" fontAlgn="t"/>
                          <a:r>
                            <a:rPr lang="en-US" sz="1800" u="none" strike="noStrike">
                              <a:effectLst/>
                            </a:rPr>
                            <a:t>208</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194</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14.2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3782291"/>
                      </a:ext>
                    </a:extLst>
                  </a:tr>
                  <a:tr h="43071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FF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u="none" strike="noStrike" dirty="0">
                              <a:solidFill>
                                <a:srgbClr val="FF0000"/>
                              </a:solidFill>
                              <a:effectLst/>
                            </a:rPr>
                            <a:t>Sum </a:t>
                          </a:r>
                          <a:r>
                            <a:rPr lang="en-US" sz="1800" u="none" strike="noStrike" dirty="0">
                              <a:effectLst/>
                            </a:rPr>
                            <a:t>= 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5877443"/>
                      </a:ext>
                    </a:extLst>
                  </a:tr>
                </a:tbl>
              </a:graphicData>
            </a:graphic>
          </p:graphicFrame>
        </mc:Fallback>
      </mc:AlternateContent>
    </p:spTree>
    <p:extLst>
      <p:ext uri="{BB962C8B-B14F-4D97-AF65-F5344CB8AC3E}">
        <p14:creationId xmlns:p14="http://schemas.microsoft.com/office/powerpoint/2010/main" val="3778248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372202C-5772-F911-A753-EBB159F59F98}"/>
                  </a:ext>
                </a:extLst>
              </p:cNvPr>
              <p:cNvSpPr>
                <a:spLocks noGrp="1"/>
              </p:cNvSpPr>
              <p:nvPr>
                <p:ph type="title"/>
              </p:nvPr>
            </p:nvSpPr>
            <p:spPr/>
            <p:txBody>
              <a:bodyPr/>
              <a:lstStyle/>
              <a:p>
                <a:r>
                  <a:rPr lang="en-US" dirty="0"/>
                  <a:t>Estimation of Error Terms 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endParaRPr lang="en-US" dirty="0"/>
              </a:p>
            </p:txBody>
          </p:sp>
        </mc:Choice>
        <mc:Fallback xmlns="">
          <p:sp>
            <p:nvSpPr>
              <p:cNvPr id="2" name="Title 1">
                <a:extLst>
                  <a:ext uri="{FF2B5EF4-FFF2-40B4-BE49-F238E27FC236}">
                    <a16:creationId xmlns:a16="http://schemas.microsoft.com/office/drawing/2014/main" id="{3372202C-5772-F911-A753-EBB159F59F98}"/>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7F8C51-48BD-9F0E-D962-11A7844A5E69}"/>
                  </a:ext>
                </a:extLst>
              </p:cNvPr>
              <p:cNvSpPr>
                <a:spLocks noGrp="1"/>
              </p:cNvSpPr>
              <p:nvPr>
                <p:ph idx="1"/>
              </p:nvPr>
            </p:nvSpPr>
            <p:spPr>
              <a:xfrm>
                <a:off x="617863" y="1807488"/>
                <a:ext cx="10515600" cy="4351338"/>
              </a:xfrm>
            </p:spPr>
            <p:txBody>
              <a:bodyPr>
                <a:normAutofit lnSpcReduction="10000"/>
              </a:bodyPr>
              <a:lstStyle/>
              <a:p>
                <a:r>
                  <a:rPr lang="en-US" dirty="0"/>
                  <a:t>The variance of the error terms needs to be estimated to obtain an indication of the variability of the probability distributions of </a:t>
                </a:r>
                <a:r>
                  <a:rPr lang="en-US" i="1" dirty="0"/>
                  <a:t>Y</a:t>
                </a:r>
              </a:p>
              <a:p>
                <a:r>
                  <a:rPr lang="en-US" dirty="0"/>
                  <a:t>We know the variance of a </a:t>
                </a:r>
                <a:r>
                  <a:rPr lang="en-US" u="sng" dirty="0"/>
                  <a:t>population </a:t>
                </a:r>
                <a:r>
                  <a:rPr lang="en-US" dirty="0"/>
                  <a:t>is estimated by the sample variance, </a:t>
                </a:r>
                <a14:m>
                  <m:oMath xmlns:m="http://schemas.openxmlformats.org/officeDocument/2006/math">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s</m:t>
                        </m:r>
                      </m:e>
                      <m:sup>
                        <m:r>
                          <a:rPr lang="en-US" b="0" i="0" smtClean="0">
                            <a:latin typeface="Cambria Math" panose="02040503050406030204" pitchFamily="18" charset="0"/>
                          </a:rPr>
                          <m:t>2</m:t>
                        </m:r>
                      </m:sup>
                    </m:sSup>
                  </m:oMath>
                </a14:m>
                <a:endParaRPr lang="en-US" b="0" dirty="0"/>
              </a:p>
              <a:p>
                <a:endParaRPr lang="en-US" dirty="0"/>
              </a:p>
              <a:p>
                <a:endParaRPr lang="en-US" dirty="0"/>
              </a:p>
              <a:p>
                <a:endParaRPr lang="en-US" dirty="0"/>
              </a:p>
              <a:p>
                <a:r>
                  <a:rPr lang="en-US" dirty="0"/>
                  <a:t>The logic of developing an estimator of the variance for the regression model is the same as for sampling from a single population that we’ve seen previously (i.e., standard error)</a:t>
                </a:r>
              </a:p>
            </p:txBody>
          </p:sp>
        </mc:Choice>
        <mc:Fallback xmlns="">
          <p:sp>
            <p:nvSpPr>
              <p:cNvPr id="3" name="Content Placeholder 2">
                <a:extLst>
                  <a:ext uri="{FF2B5EF4-FFF2-40B4-BE49-F238E27FC236}">
                    <a16:creationId xmlns:a16="http://schemas.microsoft.com/office/drawing/2014/main" id="{357F8C51-48BD-9F0E-D962-11A7844A5E69}"/>
                  </a:ext>
                </a:extLst>
              </p:cNvPr>
              <p:cNvSpPr>
                <a:spLocks noGrp="1" noRot="1" noChangeAspect="1" noMove="1" noResize="1" noEditPoints="1" noAdjustHandles="1" noChangeArrowheads="1" noChangeShapeType="1" noTextEdit="1"/>
              </p:cNvSpPr>
              <p:nvPr>
                <p:ph idx="1"/>
              </p:nvPr>
            </p:nvSpPr>
            <p:spPr>
              <a:xfrm>
                <a:off x="617863" y="1807488"/>
                <a:ext cx="10515600" cy="4351338"/>
              </a:xfrm>
              <a:blipFill>
                <a:blip r:embed="rId4"/>
                <a:stretch>
                  <a:fillRect l="-1043" t="-3226" r="-1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9F9D03-7115-1D03-F172-7C9DF4BC6357}"/>
                  </a:ext>
                </a:extLst>
              </p:cNvPr>
              <p:cNvSpPr txBox="1"/>
              <p:nvPr/>
            </p:nvSpPr>
            <p:spPr>
              <a:xfrm>
                <a:off x="3538026" y="3781166"/>
                <a:ext cx="1671355" cy="56406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𝑠</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nary>
                            <m:naryPr>
                              <m:chr m:val="∑"/>
                              <m:subHide m:val="on"/>
                              <m:sup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8D9F9D03-7115-1D03-F172-7C9DF4BC6357}"/>
                  </a:ext>
                </a:extLst>
              </p:cNvPr>
              <p:cNvSpPr txBox="1">
                <a:spLocks noRot="1" noChangeAspect="1" noMove="1" noResize="1" noEditPoints="1" noAdjustHandles="1" noChangeArrowheads="1" noChangeShapeType="1" noTextEdit="1"/>
              </p:cNvSpPr>
              <p:nvPr/>
            </p:nvSpPr>
            <p:spPr>
              <a:xfrm>
                <a:off x="3538026" y="3781166"/>
                <a:ext cx="1671355" cy="564065"/>
              </a:xfrm>
              <a:prstGeom prst="rect">
                <a:avLst/>
              </a:prstGeom>
              <a:blipFill>
                <a:blip r:embed="rId5"/>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BE476A3-6F7C-6DA4-5C16-559E6C3655E9}"/>
              </a:ext>
            </a:extLst>
          </p:cNvPr>
          <p:cNvSpPr txBox="1"/>
          <p:nvPr/>
        </p:nvSpPr>
        <p:spPr>
          <a:xfrm>
            <a:off x="5379601" y="3638377"/>
            <a:ext cx="16211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Sum of squares</a:t>
            </a:r>
          </a:p>
        </p:txBody>
      </p:sp>
      <p:sp>
        <p:nvSpPr>
          <p:cNvPr id="6" name="TextBox 5">
            <a:extLst>
              <a:ext uri="{FF2B5EF4-FFF2-40B4-BE49-F238E27FC236}">
                <a16:creationId xmlns:a16="http://schemas.microsoft.com/office/drawing/2014/main" id="{D85F900F-B7D4-C48D-0C20-2B9209D11066}"/>
              </a:ext>
            </a:extLst>
          </p:cNvPr>
          <p:cNvSpPr txBox="1"/>
          <p:nvPr/>
        </p:nvSpPr>
        <p:spPr>
          <a:xfrm>
            <a:off x="5379601" y="3998143"/>
            <a:ext cx="37702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df</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ight Brace 6">
            <a:extLst>
              <a:ext uri="{FF2B5EF4-FFF2-40B4-BE49-F238E27FC236}">
                <a16:creationId xmlns:a16="http://schemas.microsoft.com/office/drawing/2014/main" id="{8E9450CD-907F-FBA0-72C3-70BB9485617D}"/>
              </a:ext>
            </a:extLst>
          </p:cNvPr>
          <p:cNvSpPr/>
          <p:nvPr/>
        </p:nvSpPr>
        <p:spPr>
          <a:xfrm>
            <a:off x="6955312" y="3408406"/>
            <a:ext cx="377026" cy="11986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C8DFD90-B906-5384-2311-01951A2E9E5D}"/>
              </a:ext>
            </a:extLst>
          </p:cNvPr>
          <p:cNvSpPr txBox="1"/>
          <p:nvPr/>
        </p:nvSpPr>
        <p:spPr>
          <a:xfrm>
            <a:off x="7388860" y="3781166"/>
            <a:ext cx="14191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Mean square</a:t>
            </a:r>
          </a:p>
        </p:txBody>
      </p:sp>
    </p:spTree>
    <p:extLst>
      <p:ext uri="{BB962C8B-B14F-4D97-AF65-F5344CB8AC3E}">
        <p14:creationId xmlns:p14="http://schemas.microsoft.com/office/powerpoint/2010/main" val="81851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0F1B-8F82-B245-8DDE-12F90CD5D828}"/>
              </a:ext>
            </a:extLst>
          </p:cNvPr>
          <p:cNvSpPr>
            <a:spLocks noGrp="1"/>
          </p:cNvSpPr>
          <p:nvPr>
            <p:ph type="title"/>
          </p:nvPr>
        </p:nvSpPr>
        <p:spPr/>
        <p:txBody>
          <a:bodyPr/>
          <a:lstStyle/>
          <a:p>
            <a:r>
              <a:rPr lang="en-US" dirty="0"/>
              <a:t>The variance of deviations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EAF801-6F5A-6E66-FEB3-F6FA0C43A83D}"/>
                  </a:ext>
                </a:extLst>
              </p:cNvPr>
              <p:cNvSpPr>
                <a:spLocks noGrp="1"/>
              </p:cNvSpPr>
              <p:nvPr>
                <p:ph idx="1"/>
              </p:nvPr>
            </p:nvSpPr>
            <p:spPr/>
            <p:txBody>
              <a:bodyPr/>
              <a:lstStyle/>
              <a:p>
                <a:r>
                  <a:rPr lang="en-US" dirty="0"/>
                  <a:t>The variance of the deviation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oMath>
                </a14:m>
                <a:r>
                  <a:rPr lang="en-US" dirty="0"/>
                  <a:t>) is denoted </a:t>
                </a: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𝜎</m:t>
                        </m:r>
                      </m:e>
                      <m:sup>
                        <m:r>
                          <a:rPr lang="en-US" sz="2800" b="0" i="1">
                            <a:latin typeface="Cambria Math" panose="02040503050406030204" pitchFamily="18" charset="0"/>
                            <a:ea typeface="Cambria Math" panose="02040503050406030204" pitchFamily="18" charset="0"/>
                          </a:rPr>
                          <m:t>2</m:t>
                        </m:r>
                      </m:sup>
                    </m:sSup>
                  </m:oMath>
                </a14:m>
                <a:r>
                  <a:rPr lang="en-US" dirty="0"/>
                  <a:t> and is estimated using the average squared residual that we have seen before!</a:t>
                </a:r>
              </a:p>
            </p:txBody>
          </p:sp>
        </mc:Choice>
        <mc:Fallback xmlns="">
          <p:sp>
            <p:nvSpPr>
              <p:cNvPr id="3" name="Content Placeholder 2">
                <a:extLst>
                  <a:ext uri="{FF2B5EF4-FFF2-40B4-BE49-F238E27FC236}">
                    <a16:creationId xmlns:a16="http://schemas.microsoft.com/office/drawing/2014/main" id="{0DEAF801-6F5A-6E66-FEB3-F6FA0C43A83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6205BDD-1719-F90D-0DF5-DE8C7007AECF}"/>
                  </a:ext>
                </a:extLst>
              </p:cNvPr>
              <p:cNvSpPr txBox="1"/>
              <p:nvPr/>
            </p:nvSpPr>
            <p:spPr>
              <a:xfrm>
                <a:off x="3236916" y="2937685"/>
                <a:ext cx="5317097" cy="100822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𝑆𝑆𝐸</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𝑀𝑆𝐸</m:t>
                          </m:r>
                        </m:e>
                      </m:nary>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46205BDD-1719-F90D-0DF5-DE8C7007AECF}"/>
                  </a:ext>
                </a:extLst>
              </p:cNvPr>
              <p:cNvSpPr txBox="1">
                <a:spLocks noRot="1" noChangeAspect="1" noMove="1" noResize="1" noEditPoints="1" noAdjustHandles="1" noChangeArrowheads="1" noChangeShapeType="1" noTextEdit="1"/>
              </p:cNvSpPr>
              <p:nvPr/>
            </p:nvSpPr>
            <p:spPr>
              <a:xfrm>
                <a:off x="3236916" y="2937685"/>
                <a:ext cx="5317097" cy="10082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7B0950-CA98-902F-56BF-5A4BCF162073}"/>
                  </a:ext>
                </a:extLst>
              </p:cNvPr>
              <p:cNvSpPr txBox="1"/>
              <p:nvPr/>
            </p:nvSpPr>
            <p:spPr>
              <a:xfrm>
                <a:off x="162000" y="6101978"/>
                <a:ext cx="1180231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 make inferences about the model parameters (i.e., hypothesis test) we also need to assume that the deviations </a:t>
                </a: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are normally distributed</a:t>
                </a:r>
              </a:p>
            </p:txBody>
          </p:sp>
        </mc:Choice>
        <mc:Fallback xmlns="">
          <p:sp>
            <p:nvSpPr>
              <p:cNvPr id="6" name="TextBox 5">
                <a:extLst>
                  <a:ext uri="{FF2B5EF4-FFF2-40B4-BE49-F238E27FC236}">
                    <a16:creationId xmlns:a16="http://schemas.microsoft.com/office/drawing/2014/main" id="{C17B0950-CA98-902F-56BF-5A4BCF162073}"/>
                  </a:ext>
                </a:extLst>
              </p:cNvPr>
              <p:cNvSpPr txBox="1">
                <a:spLocks noRot="1" noChangeAspect="1" noMove="1" noResize="1" noEditPoints="1" noAdjustHandles="1" noChangeArrowheads="1" noChangeShapeType="1" noTextEdit="1"/>
              </p:cNvSpPr>
              <p:nvPr/>
            </p:nvSpPr>
            <p:spPr>
              <a:xfrm>
                <a:off x="162000" y="6101978"/>
                <a:ext cx="11802317" cy="646331"/>
              </a:xfrm>
              <a:prstGeom prst="rect">
                <a:avLst/>
              </a:prstGeom>
              <a:blipFill>
                <a:blip r:embed="rId4"/>
                <a:stretch>
                  <a:fillRect l="-465"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1362357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3654-50A4-FDF7-CF13-6F3D69682FF5}"/>
              </a:ext>
            </a:extLst>
          </p:cNvPr>
          <p:cNvSpPr>
            <a:spLocks noGrp="1"/>
          </p:cNvSpPr>
          <p:nvPr>
            <p:ph type="title"/>
          </p:nvPr>
        </p:nvSpPr>
        <p:spPr>
          <a:xfrm>
            <a:off x="838200" y="365125"/>
            <a:ext cx="10515600" cy="1325563"/>
          </a:xfrm>
        </p:spPr>
        <p:txBody>
          <a:bodyPr>
            <a:normAutofit/>
          </a:bodyPr>
          <a:lstStyle/>
          <a:p>
            <a:r>
              <a:rPr lang="en-US" sz="5400" dirty="0"/>
              <a:t>Analysis of Variance for SLR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EEDE57-4007-22D1-DDD3-7300E22D2DFB}"/>
                  </a:ext>
                </a:extLst>
              </p:cNvPr>
              <p:cNvSpPr>
                <a:spLocks noGrp="1"/>
              </p:cNvSpPr>
              <p:nvPr>
                <p:ph idx="1"/>
              </p:nvPr>
            </p:nvSpPr>
            <p:spPr>
              <a:xfrm>
                <a:off x="838200" y="1929384"/>
                <a:ext cx="10515600" cy="4251960"/>
              </a:xfrm>
            </p:spPr>
            <p:txBody>
              <a:bodyPr>
                <a:normAutofit/>
              </a:bodyPr>
              <a:lstStyle/>
              <a:p>
                <a:r>
                  <a:rPr lang="en-US" sz="2200" b="0" i="0" dirty="0">
                    <a:effectLst/>
                    <a:latin typeface="open-sans"/>
                  </a:rPr>
                  <a:t>A measure of ‘goodness of fit’</a:t>
                </a:r>
              </a:p>
              <a:p>
                <a:r>
                  <a:rPr lang="en-US" sz="2200" b="0" i="0" dirty="0">
                    <a:effectLst/>
                    <a:latin typeface="open-sans"/>
                  </a:rPr>
                  <a:t>SSE is the "error sum of squares" and quantifies how much the data points,</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a:latin typeface="Cambria Math" panose="02040503050406030204" pitchFamily="18" charset="0"/>
                          </a:rPr>
                          <m:t>𝑦</m:t>
                        </m:r>
                      </m:e>
                      <m:sub>
                        <m:r>
                          <a:rPr lang="en-US" sz="2200" b="0" i="1">
                            <a:latin typeface="Cambria Math" panose="02040503050406030204" pitchFamily="18" charset="0"/>
                          </a:rPr>
                          <m:t>𝑖</m:t>
                        </m:r>
                      </m:sub>
                    </m:sSub>
                  </m:oMath>
                </a14:m>
                <a:r>
                  <a:rPr lang="en-US" sz="2200" b="0" i="0" dirty="0">
                    <a:effectLst/>
                    <a:latin typeface="open-sans"/>
                  </a:rPr>
                  <a:t>, vary around the estimated regression line,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b="0" i="1">
                                <a:latin typeface="Cambria Math" panose="02040503050406030204" pitchFamily="18" charset="0"/>
                              </a:rPr>
                              <m:t>𝑦</m:t>
                            </m:r>
                          </m:e>
                        </m:acc>
                      </m:e>
                      <m:sub>
                        <m:r>
                          <a:rPr lang="en-US" sz="2200" b="0" i="1">
                            <a:latin typeface="Cambria Math" panose="02040503050406030204" pitchFamily="18" charset="0"/>
                          </a:rPr>
                          <m:t>𝑖</m:t>
                        </m:r>
                      </m:sub>
                    </m:sSub>
                  </m:oMath>
                </a14:m>
                <a:r>
                  <a:rPr lang="en-US" sz="2200" b="0" i="0" dirty="0">
                    <a:effectLst/>
                    <a:latin typeface="open-sans"/>
                  </a:rPr>
                  <a:t>.</a:t>
                </a:r>
              </a:p>
              <a:p>
                <a:pPr lvl="1"/>
                <a:r>
                  <a:rPr lang="en-US" sz="2200" dirty="0"/>
                  <a:t>SSE = </a:t>
                </a:r>
                <a14:m>
                  <m:oMath xmlns:m="http://schemas.openxmlformats.org/officeDocument/2006/math">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m:rPr>
                                    <m:nor/>
                                  </m:rPr>
                                  <a:rPr lang="en-US" sz="2200"/>
                                  <m:t> − </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sub>
                                    <m:r>
                                      <a:rPr lang="en-US" sz="2200" i="1">
                                        <a:latin typeface="Cambria Math" panose="02040503050406030204" pitchFamily="18" charset="0"/>
                                      </a:rPr>
                                      <m:t>𝑖</m:t>
                                    </m:r>
                                  </m:sub>
                                </m:sSub>
                              </m:e>
                            </m:d>
                          </m:e>
                          <m:sup>
                            <m:r>
                              <a:rPr lang="en-US" sz="2200" i="1">
                                <a:latin typeface="Cambria Math" panose="02040503050406030204" pitchFamily="18" charset="0"/>
                              </a:rPr>
                              <m:t>2</m:t>
                            </m:r>
                          </m:sup>
                        </m:sSup>
                      </m:e>
                    </m:nary>
                  </m:oMath>
                </a14:m>
                <a:endParaRPr lang="en-US" sz="2200" b="0" i="0" dirty="0">
                  <a:effectLst/>
                  <a:latin typeface="open-sans"/>
                </a:endParaRPr>
              </a:p>
              <a:p>
                <a:r>
                  <a:rPr lang="en-US" sz="2200" b="0" i="0" dirty="0">
                    <a:effectLst/>
                    <a:latin typeface="open-sans"/>
                  </a:rPr>
                  <a:t>SSR is the "regression sum of squares" and quantifies how far the estimated sloped regression line,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b="0" i="1">
                                <a:latin typeface="Cambria Math" panose="02040503050406030204" pitchFamily="18" charset="0"/>
                              </a:rPr>
                              <m:t>𝑦</m:t>
                            </m:r>
                          </m:e>
                        </m:acc>
                      </m:e>
                      <m:sub>
                        <m:r>
                          <a:rPr lang="en-US" sz="2200" b="0" i="1">
                            <a:latin typeface="Cambria Math" panose="02040503050406030204" pitchFamily="18" charset="0"/>
                          </a:rPr>
                          <m:t>𝑖</m:t>
                        </m:r>
                      </m:sub>
                    </m:sSub>
                  </m:oMath>
                </a14:m>
                <a:r>
                  <a:rPr lang="en-US" sz="2200" b="0" i="0" dirty="0">
                    <a:effectLst/>
                    <a:latin typeface="open-sans"/>
                  </a:rPr>
                  <a:t>, is from the horizontal "no relationship line," the sample </a:t>
                </a:r>
                <a:r>
                  <a:rPr lang="en-US" sz="2200" b="1" i="0" dirty="0">
                    <a:effectLst/>
                    <a:latin typeface="open-sans"/>
                  </a:rPr>
                  <a:t>mean</a:t>
                </a:r>
                <a:r>
                  <a:rPr lang="en-US" sz="2200" b="0" i="0" dirty="0">
                    <a:effectLst/>
                    <a:latin typeface="open-sans"/>
                  </a:rPr>
                  <a:t> of </a:t>
                </a:r>
                <a14:m>
                  <m:oMath xmlns:m="http://schemas.openxmlformats.org/officeDocument/2006/math">
                    <m:acc>
                      <m:accPr>
                        <m:chr m:val="̅"/>
                        <m:ctrlPr>
                          <a:rPr lang="en-US" sz="2200" b="0" i="1">
                            <a:effectLst/>
                            <a:latin typeface="Cambria Math" panose="02040503050406030204" pitchFamily="18" charset="0"/>
                          </a:rPr>
                        </m:ctrlPr>
                      </m:accPr>
                      <m:e>
                        <m:r>
                          <a:rPr lang="en-US" sz="2200" b="0" i="1">
                            <a:effectLst/>
                            <a:latin typeface="Cambria Math" panose="02040503050406030204" pitchFamily="18" charset="0"/>
                          </a:rPr>
                          <m:t>𝑦</m:t>
                        </m:r>
                      </m:e>
                    </m:acc>
                  </m:oMath>
                </a14:m>
                <a:r>
                  <a:rPr lang="en-US" sz="2200" b="0" i="0" dirty="0">
                    <a:effectLst/>
                    <a:latin typeface="open-sans"/>
                  </a:rPr>
                  <a:t>.</a:t>
                </a:r>
              </a:p>
              <a:p>
                <a:pPr lvl="1"/>
                <a:r>
                  <a:rPr kumimoji="0" lang="en-US" sz="2200" b="0" u="none" strike="noStrike" kern="1200" cap="none" spc="0" normalizeH="0" baseline="0" noProof="0" dirty="0">
                    <a:ln>
                      <a:noFill/>
                    </a:ln>
                    <a:effectLst/>
                    <a:uLnTx/>
                    <a:uFillTx/>
                  </a:rPr>
                  <a:t>SSR = </a:t>
                </a:r>
                <a14:m>
                  <m:oMath xmlns:m="http://schemas.openxmlformats.org/officeDocument/2006/math">
                    <m:nary>
                      <m:naryPr>
                        <m:chr m:val="∑"/>
                        <m:ctrlPr>
                          <a:rPr kumimoji="0" lang="en-US" sz="2200" b="0" i="1" u="none" strike="noStrike" kern="1200" cap="none" spc="0" normalizeH="0" baseline="0" noProof="0">
                            <a:ln>
                              <a:noFill/>
                            </a:ln>
                            <a:effectLst/>
                            <a:uLnTx/>
                            <a:uFillTx/>
                            <a:latin typeface="Cambria Math" panose="02040503050406030204" pitchFamily="18" charset="0"/>
                          </a:rPr>
                        </m:ctrlPr>
                      </m:naryPr>
                      <m:sub>
                        <m:r>
                          <m:rPr>
                            <m:brk m:alnAt="23"/>
                          </m:rPr>
                          <a:rPr kumimoji="0" lang="en-US" sz="2200" b="0" i="1" u="none" strike="noStrike" kern="1200" cap="none" spc="0" normalizeH="0" baseline="0" noProof="0">
                            <a:ln>
                              <a:noFill/>
                            </a:ln>
                            <a:effectLst/>
                            <a:uLnTx/>
                            <a:uFillTx/>
                            <a:latin typeface="Cambria Math" panose="02040503050406030204" pitchFamily="18" charset="0"/>
                          </a:rPr>
                          <m:t>𝑖</m:t>
                        </m:r>
                        <m:r>
                          <a:rPr kumimoji="0" lang="en-US" sz="2200" b="0" i="1" u="none" strike="noStrike" kern="1200" cap="none" spc="0" normalizeH="0" baseline="0" noProof="0">
                            <a:ln>
                              <a:noFill/>
                            </a:ln>
                            <a:effectLst/>
                            <a:uLnTx/>
                            <a:uFillTx/>
                            <a:latin typeface="Cambria Math" panose="02040503050406030204" pitchFamily="18" charset="0"/>
                          </a:rPr>
                          <m:t>=1</m:t>
                        </m:r>
                      </m:sub>
                      <m:sup>
                        <m:r>
                          <a:rPr kumimoji="0" lang="en-US" sz="2200" b="0" i="1" u="none" strike="noStrike" kern="1200" cap="none" spc="0" normalizeH="0" baseline="0" noProof="0">
                            <a:ln>
                              <a:noFill/>
                            </a:ln>
                            <a:effectLst/>
                            <a:uLnTx/>
                            <a:uFillTx/>
                            <a:latin typeface="Cambria Math" panose="02040503050406030204" pitchFamily="18" charset="0"/>
                          </a:rPr>
                          <m:t>𝑛</m:t>
                        </m:r>
                      </m:sup>
                      <m:e>
                        <m:sSup>
                          <m:sSupPr>
                            <m:ctrlPr>
                              <a:rPr kumimoji="0" lang="en-US" sz="2200" b="0" i="1" u="none" strike="noStrike" kern="1200" cap="none" spc="0" normalizeH="0" baseline="0" noProof="0">
                                <a:ln>
                                  <a:noFill/>
                                </a:ln>
                                <a:effectLst/>
                                <a:uLnTx/>
                                <a:uFillTx/>
                                <a:latin typeface="Cambria Math" panose="02040503050406030204" pitchFamily="18" charset="0"/>
                              </a:rPr>
                            </m:ctrlPr>
                          </m:sSupPr>
                          <m:e>
                            <m:d>
                              <m:dPr>
                                <m:ctrlPr>
                                  <a:rPr kumimoji="0" lang="en-US" sz="2200" b="0" i="1" u="none" strike="noStrike" kern="1200" cap="none" spc="0" normalizeH="0" baseline="0" noProof="0">
                                    <a:ln>
                                      <a:noFill/>
                                    </a:ln>
                                    <a:effectLst/>
                                    <a:uLnTx/>
                                    <a:uFillTx/>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sub>
                                    <m:r>
                                      <a:rPr lang="en-US" sz="2200" i="1">
                                        <a:latin typeface="Cambria Math" panose="02040503050406030204" pitchFamily="18" charset="0"/>
                                      </a:rPr>
                                      <m:t>𝑖</m:t>
                                    </m:r>
                                  </m:sub>
                                </m:sSub>
                                <m:r>
                                  <a:rPr lang="en-US" sz="2200" b="0" i="1">
                                    <a:latin typeface="Cambria Math" panose="02040503050406030204" pitchFamily="18" charset="0"/>
                                  </a:rPr>
                                  <m:t>−</m:t>
                                </m:r>
                                <m:acc>
                                  <m:accPr>
                                    <m:chr m:val="̅"/>
                                    <m:ctrlPr>
                                      <a:rPr lang="en-US" sz="2200" b="0" i="1">
                                        <a:effectLst/>
                                        <a:latin typeface="Cambria Math" panose="02040503050406030204" pitchFamily="18" charset="0"/>
                                      </a:rPr>
                                    </m:ctrlPr>
                                  </m:accPr>
                                  <m:e>
                                    <m:r>
                                      <a:rPr lang="en-US" sz="2200" b="0" i="1">
                                        <a:effectLst/>
                                        <a:latin typeface="Cambria Math" panose="02040503050406030204" pitchFamily="18" charset="0"/>
                                      </a:rPr>
                                      <m:t>𝑦</m:t>
                                    </m:r>
                                  </m:e>
                                </m:acc>
                              </m:e>
                            </m:d>
                          </m:e>
                          <m:sup>
                            <m:r>
                              <a:rPr kumimoji="0" lang="en-US" sz="2200" b="0" i="1" u="none" strike="noStrike" kern="1200" cap="none" spc="0" normalizeH="0" baseline="0" noProof="0">
                                <a:ln>
                                  <a:noFill/>
                                </a:ln>
                                <a:effectLst/>
                                <a:uLnTx/>
                                <a:uFillTx/>
                                <a:latin typeface="Cambria Math" panose="02040503050406030204" pitchFamily="18" charset="0"/>
                              </a:rPr>
                              <m:t>2</m:t>
                            </m:r>
                          </m:sup>
                        </m:sSup>
                      </m:e>
                    </m:nary>
                  </m:oMath>
                </a14:m>
                <a:endParaRPr lang="en-US" sz="2200" b="0" i="0" dirty="0">
                  <a:effectLst/>
                  <a:latin typeface="open-sans"/>
                </a:endParaRPr>
              </a:p>
              <a:p>
                <a:r>
                  <a:rPr lang="en-US" sz="2200" b="0" i="0" dirty="0">
                    <a:effectLst/>
                    <a:latin typeface="open-sans"/>
                  </a:rPr>
                  <a:t>SSTO is the "total sum of squares" and quantifies how much the data points, </a:t>
                </a:r>
                <a14:m>
                  <m:oMath xmlns:m="http://schemas.openxmlformats.org/officeDocument/2006/math">
                    <m:sSub>
                      <m:sSubPr>
                        <m:ctrlPr>
                          <a:rPr lang="en-US" sz="2200" i="1">
                            <a:latin typeface="Cambria Math" panose="02040503050406030204" pitchFamily="18" charset="0"/>
                          </a:rPr>
                        </m:ctrlPr>
                      </m:sSubPr>
                      <m:e>
                        <m:r>
                          <a:rPr lang="en-US" sz="2200" b="0" i="1">
                            <a:latin typeface="Cambria Math" panose="02040503050406030204" pitchFamily="18" charset="0"/>
                          </a:rPr>
                          <m:t>𝑦</m:t>
                        </m:r>
                      </m:e>
                      <m:sub>
                        <m:r>
                          <a:rPr lang="en-US" sz="2200" b="0" i="1">
                            <a:latin typeface="Cambria Math" panose="02040503050406030204" pitchFamily="18" charset="0"/>
                          </a:rPr>
                          <m:t>𝑖</m:t>
                        </m:r>
                      </m:sub>
                    </m:sSub>
                  </m:oMath>
                </a14:m>
                <a:r>
                  <a:rPr lang="en-US" sz="2200" b="0" i="0" dirty="0">
                    <a:effectLst/>
                    <a:latin typeface="open-sans"/>
                  </a:rPr>
                  <a:t>, vary around their mean, </a:t>
                </a:r>
                <a14:m>
                  <m:oMath xmlns:m="http://schemas.openxmlformats.org/officeDocument/2006/math">
                    <m:acc>
                      <m:accPr>
                        <m:chr m:val="̅"/>
                        <m:ctrlPr>
                          <a:rPr lang="en-US" sz="2200" b="0" i="1">
                            <a:effectLst/>
                            <a:latin typeface="Cambria Math" panose="02040503050406030204" pitchFamily="18" charset="0"/>
                          </a:rPr>
                        </m:ctrlPr>
                      </m:accPr>
                      <m:e>
                        <m:r>
                          <a:rPr lang="en-US" sz="2200" b="0" i="1">
                            <a:effectLst/>
                            <a:latin typeface="Cambria Math" panose="02040503050406030204" pitchFamily="18" charset="0"/>
                          </a:rPr>
                          <m:t>𝑦</m:t>
                        </m:r>
                      </m:e>
                    </m:acc>
                  </m:oMath>
                </a14:m>
                <a:r>
                  <a:rPr lang="en-US" sz="2200" b="0" i="0" dirty="0">
                    <a:effectLst/>
                    <a:latin typeface="open-sans"/>
                  </a:rPr>
                  <a:t>.</a:t>
                </a:r>
              </a:p>
              <a:p>
                <a:pPr lvl="1"/>
                <a:r>
                  <a:rPr kumimoji="0" lang="en-US" sz="2200" b="0" u="none" strike="noStrike" kern="1200" cap="none" spc="0" normalizeH="0" baseline="0" noProof="0" dirty="0">
                    <a:ln>
                      <a:noFill/>
                    </a:ln>
                    <a:effectLst/>
                    <a:uLnTx/>
                    <a:uFillTx/>
                  </a:rPr>
                  <a:t>SSTO = </a:t>
                </a:r>
                <a14:m>
                  <m:oMath xmlns:m="http://schemas.openxmlformats.org/officeDocument/2006/math">
                    <m:nary>
                      <m:naryPr>
                        <m:chr m:val="∑"/>
                        <m:ctrlPr>
                          <a:rPr kumimoji="0" lang="en-US" sz="2200" b="0" i="1" u="none" strike="noStrike" kern="1200" cap="none" spc="0" normalizeH="0" baseline="0" noProof="0">
                            <a:ln>
                              <a:noFill/>
                            </a:ln>
                            <a:effectLst/>
                            <a:uLnTx/>
                            <a:uFillTx/>
                            <a:latin typeface="Cambria Math" panose="02040503050406030204" pitchFamily="18" charset="0"/>
                          </a:rPr>
                        </m:ctrlPr>
                      </m:naryPr>
                      <m:sub>
                        <m:r>
                          <m:rPr>
                            <m:brk m:alnAt="23"/>
                          </m:rPr>
                          <a:rPr kumimoji="0" lang="en-US" sz="2200" b="0" i="1" u="none" strike="noStrike" kern="1200" cap="none" spc="0" normalizeH="0" baseline="0" noProof="0">
                            <a:ln>
                              <a:noFill/>
                            </a:ln>
                            <a:effectLst/>
                            <a:uLnTx/>
                            <a:uFillTx/>
                            <a:latin typeface="Cambria Math" panose="02040503050406030204" pitchFamily="18" charset="0"/>
                          </a:rPr>
                          <m:t>𝑖</m:t>
                        </m:r>
                        <m:r>
                          <a:rPr kumimoji="0" lang="en-US" sz="2200" b="0" i="1" u="none" strike="noStrike" kern="1200" cap="none" spc="0" normalizeH="0" baseline="0" noProof="0">
                            <a:ln>
                              <a:noFill/>
                            </a:ln>
                            <a:effectLst/>
                            <a:uLnTx/>
                            <a:uFillTx/>
                            <a:latin typeface="Cambria Math" panose="02040503050406030204" pitchFamily="18" charset="0"/>
                          </a:rPr>
                          <m:t>=1</m:t>
                        </m:r>
                      </m:sub>
                      <m:sup>
                        <m:r>
                          <a:rPr kumimoji="0" lang="en-US" sz="2200" b="0" i="1" u="none" strike="noStrike" kern="1200" cap="none" spc="0" normalizeH="0" baseline="0" noProof="0">
                            <a:ln>
                              <a:noFill/>
                            </a:ln>
                            <a:effectLst/>
                            <a:uLnTx/>
                            <a:uFillTx/>
                            <a:latin typeface="Cambria Math" panose="02040503050406030204" pitchFamily="18" charset="0"/>
                          </a:rPr>
                          <m:t>𝑛</m:t>
                        </m:r>
                      </m:sup>
                      <m:e>
                        <m:sSup>
                          <m:sSupPr>
                            <m:ctrlPr>
                              <a:rPr kumimoji="0" lang="en-US" sz="2200" b="0" i="1" u="none" strike="noStrike" kern="1200" cap="none" spc="0" normalizeH="0" baseline="0" noProof="0">
                                <a:ln>
                                  <a:noFill/>
                                </a:ln>
                                <a:effectLst/>
                                <a:uLnTx/>
                                <a:uFillTx/>
                                <a:latin typeface="Cambria Math" panose="02040503050406030204" pitchFamily="18" charset="0"/>
                              </a:rPr>
                            </m:ctrlPr>
                          </m:sSupPr>
                          <m:e>
                            <m:d>
                              <m:dPr>
                                <m:ctrlPr>
                                  <a:rPr kumimoji="0" lang="en-US" sz="2200" b="0" i="1" u="none" strike="noStrike" kern="1200" cap="none" spc="0" normalizeH="0" baseline="0" noProof="0">
                                    <a:ln>
                                      <a:noFill/>
                                    </a:ln>
                                    <a:effectLst/>
                                    <a:uLnTx/>
                                    <a:uFillTx/>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b="0" i="1">
                                    <a:latin typeface="Cambria Math" panose="02040503050406030204" pitchFamily="18" charset="0"/>
                                  </a:rPr>
                                  <m:t>−</m:t>
                                </m:r>
                                <m:acc>
                                  <m:accPr>
                                    <m:chr m:val="̅"/>
                                    <m:ctrlPr>
                                      <a:rPr lang="en-US" sz="2200" b="0" i="1">
                                        <a:effectLst/>
                                        <a:latin typeface="Cambria Math" panose="02040503050406030204" pitchFamily="18" charset="0"/>
                                      </a:rPr>
                                    </m:ctrlPr>
                                  </m:accPr>
                                  <m:e>
                                    <m:r>
                                      <a:rPr lang="en-US" sz="2200" b="0" i="1">
                                        <a:effectLst/>
                                        <a:latin typeface="Cambria Math" panose="02040503050406030204" pitchFamily="18" charset="0"/>
                                      </a:rPr>
                                      <m:t>𝑦</m:t>
                                    </m:r>
                                  </m:e>
                                </m:acc>
                              </m:e>
                            </m:d>
                          </m:e>
                          <m:sup>
                            <m:r>
                              <a:rPr kumimoji="0" lang="en-US" sz="2200" b="0" i="1" u="none" strike="noStrike" kern="1200" cap="none" spc="0" normalizeH="0" baseline="0" noProof="0">
                                <a:ln>
                                  <a:noFill/>
                                </a:ln>
                                <a:effectLst/>
                                <a:uLnTx/>
                                <a:uFillTx/>
                                <a:latin typeface="Cambria Math" panose="02040503050406030204" pitchFamily="18" charset="0"/>
                              </a:rPr>
                              <m:t>2</m:t>
                            </m:r>
                          </m:sup>
                        </m:sSup>
                      </m:e>
                    </m:nary>
                  </m:oMath>
                </a14:m>
                <a:endParaRPr lang="en-US" sz="2200" b="0" i="0" dirty="0">
                  <a:effectLst/>
                  <a:latin typeface="open-sans"/>
                </a:endParaRPr>
              </a:p>
              <a:p>
                <a:r>
                  <a:rPr lang="en-US" sz="2200" dirty="0"/>
                  <a:t>Note: SST0 = SSR + SSE</a:t>
                </a:r>
              </a:p>
            </p:txBody>
          </p:sp>
        </mc:Choice>
        <mc:Fallback>
          <p:sp>
            <p:nvSpPr>
              <p:cNvPr id="3" name="Content Placeholder 2">
                <a:extLst>
                  <a:ext uri="{FF2B5EF4-FFF2-40B4-BE49-F238E27FC236}">
                    <a16:creationId xmlns:a16="http://schemas.microsoft.com/office/drawing/2014/main" id="{81EEDE57-4007-22D1-DDD3-7300E22D2DFB}"/>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b="-6313"/>
                </a:stretch>
              </a:blipFill>
            </p:spPr>
            <p:txBody>
              <a:bodyPr/>
              <a:lstStyle/>
              <a:p>
                <a:r>
                  <a:rPr lang="en-US">
                    <a:noFill/>
                  </a:rPr>
                  <a:t> </a:t>
                </a:r>
              </a:p>
            </p:txBody>
          </p:sp>
        </mc:Fallback>
      </mc:AlternateContent>
    </p:spTree>
    <p:extLst>
      <p:ext uri="{BB962C8B-B14F-4D97-AF65-F5344CB8AC3E}">
        <p14:creationId xmlns:p14="http://schemas.microsoft.com/office/powerpoint/2010/main" val="2199866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37A6-4EA1-4CFE-E827-1FCC5E2B886C}"/>
              </a:ext>
            </a:extLst>
          </p:cNvPr>
          <p:cNvSpPr>
            <a:spLocks noGrp="1"/>
          </p:cNvSpPr>
          <p:nvPr>
            <p:ph type="title"/>
          </p:nvPr>
        </p:nvSpPr>
        <p:spPr/>
        <p:txBody>
          <a:bodyPr/>
          <a:lstStyle/>
          <a:p>
            <a:r>
              <a:rPr lang="en-US" dirty="0"/>
              <a:t>Analysis of Variance in Regression</a:t>
            </a:r>
          </a:p>
        </p:txBody>
      </p:sp>
      <p:sp>
        <p:nvSpPr>
          <p:cNvPr id="3" name="Content Placeholder 2">
            <a:extLst>
              <a:ext uri="{FF2B5EF4-FFF2-40B4-BE49-F238E27FC236}">
                <a16:creationId xmlns:a16="http://schemas.microsoft.com/office/drawing/2014/main" id="{4C4A2327-73FD-0532-CA38-15B61AD9E8AE}"/>
              </a:ext>
            </a:extLst>
          </p:cNvPr>
          <p:cNvSpPr>
            <a:spLocks noGrp="1"/>
          </p:cNvSpPr>
          <p:nvPr>
            <p:ph idx="1"/>
          </p:nvPr>
        </p:nvSpPr>
        <p:spPr/>
        <p:txBody>
          <a:bodyPr/>
          <a:lstStyle/>
          <a:p>
            <a:r>
              <a:rPr lang="en-US" b="1" dirty="0"/>
              <a:t>Goal</a:t>
            </a:r>
            <a:r>
              <a:rPr lang="en-US" dirty="0"/>
              <a:t>: partition the total variation in </a:t>
            </a:r>
            <a:r>
              <a:rPr lang="en-US" i="1" dirty="0"/>
              <a:t>Y </a:t>
            </a:r>
            <a:r>
              <a:rPr lang="en-US" dirty="0"/>
              <a:t>into variation “explained” by X and random variation</a:t>
            </a:r>
          </a:p>
          <a:p>
            <a:r>
              <a:rPr lang="en-US" dirty="0"/>
              <a:t>The total variation in an observed response about its mean can be written as a sum of two parts – (a) its </a:t>
            </a:r>
            <a:r>
              <a:rPr lang="en-US" i="1" dirty="0"/>
              <a:t>deviation from the fitted value </a:t>
            </a:r>
            <a:r>
              <a:rPr lang="en-US" dirty="0"/>
              <a:t>plus (b) the </a:t>
            </a:r>
            <a:r>
              <a:rPr lang="en-US" u="sng" dirty="0"/>
              <a:t>deviation of the fitted value from the mean </a:t>
            </a:r>
            <a:r>
              <a:rPr lang="en-US" dirty="0"/>
              <a:t>response</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5CD1BF-D24D-19CF-6FDF-B8A121A4029A}"/>
                  </a:ext>
                </a:extLst>
              </p:cNvPr>
              <p:cNvSpPr txBox="1"/>
              <p:nvPr/>
            </p:nvSpPr>
            <p:spPr>
              <a:xfrm>
                <a:off x="4476459" y="4236708"/>
                <a:ext cx="3872022"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d>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mc:Choice>
        <mc:Fallback xmlns="">
          <p:sp>
            <p:nvSpPr>
              <p:cNvPr id="4" name="TextBox 3">
                <a:extLst>
                  <a:ext uri="{FF2B5EF4-FFF2-40B4-BE49-F238E27FC236}">
                    <a16:creationId xmlns:a16="http://schemas.microsoft.com/office/drawing/2014/main" id="{885CD1BF-D24D-19CF-6FDF-B8A121A4029A}"/>
                  </a:ext>
                </a:extLst>
              </p:cNvPr>
              <p:cNvSpPr txBox="1">
                <a:spLocks noRot="1" noChangeAspect="1" noMove="1" noResize="1" noEditPoints="1" noAdjustHandles="1" noChangeArrowheads="1" noChangeShapeType="1" noTextEdit="1"/>
              </p:cNvSpPr>
              <p:nvPr/>
            </p:nvSpPr>
            <p:spPr>
              <a:xfrm>
                <a:off x="4476459" y="4236708"/>
                <a:ext cx="3872022" cy="369332"/>
              </a:xfrm>
              <a:prstGeom prst="rect">
                <a:avLst/>
              </a:prstGeom>
              <a:blipFill>
                <a:blip r:embed="rId2"/>
                <a:stretch>
                  <a:fillRect l="-2830" t="-26230" r="-10377" b="-47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12E9B0-0477-47F3-8DE1-0F0879A3D00D}"/>
                  </a:ext>
                </a:extLst>
              </p:cNvPr>
              <p:cNvSpPr txBox="1"/>
              <p:nvPr/>
            </p:nvSpPr>
            <p:spPr>
              <a:xfrm>
                <a:off x="3985049" y="4947502"/>
                <a:ext cx="485484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D112E9B0-0477-47F3-8DE1-0F0879A3D00D}"/>
                  </a:ext>
                </a:extLst>
              </p:cNvPr>
              <p:cNvSpPr txBox="1">
                <a:spLocks noRot="1" noChangeAspect="1" noMove="1" noResize="1" noEditPoints="1" noAdjustHandles="1" noChangeArrowheads="1" noChangeShapeType="1" noTextEdit="1"/>
              </p:cNvSpPr>
              <p:nvPr/>
            </p:nvSpPr>
            <p:spPr>
              <a:xfrm>
                <a:off x="3985049" y="4947502"/>
                <a:ext cx="4854841" cy="461665"/>
              </a:xfrm>
              <a:prstGeom prst="rect">
                <a:avLst/>
              </a:prstGeom>
              <a:blipFill>
                <a:blip r:embed="rId3"/>
                <a:stretch>
                  <a:fillRect t="-4000" r="-1759" b="-18667"/>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0FC6EF7A-4851-54C9-0043-7D9590CE45D9}"/>
              </a:ext>
            </a:extLst>
          </p:cNvPr>
          <p:cNvSpPr/>
          <p:nvPr/>
        </p:nvSpPr>
        <p:spPr>
          <a:xfrm rot="16200000">
            <a:off x="4588365" y="5299615"/>
            <a:ext cx="312300" cy="8012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Left Brace 6">
            <a:extLst>
              <a:ext uri="{FF2B5EF4-FFF2-40B4-BE49-F238E27FC236}">
                <a16:creationId xmlns:a16="http://schemas.microsoft.com/office/drawing/2014/main" id="{6313F2F1-6851-6A84-A2B2-818CADD04917}"/>
              </a:ext>
            </a:extLst>
          </p:cNvPr>
          <p:cNvSpPr/>
          <p:nvPr/>
        </p:nvSpPr>
        <p:spPr>
          <a:xfrm rot="16200000">
            <a:off x="6183066" y="5299615"/>
            <a:ext cx="312300" cy="8012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Left Brace 7">
            <a:extLst>
              <a:ext uri="{FF2B5EF4-FFF2-40B4-BE49-F238E27FC236}">
                <a16:creationId xmlns:a16="http://schemas.microsoft.com/office/drawing/2014/main" id="{E09640E1-233D-C6AE-AF3A-037612EC8482}"/>
              </a:ext>
            </a:extLst>
          </p:cNvPr>
          <p:cNvSpPr/>
          <p:nvPr/>
        </p:nvSpPr>
        <p:spPr>
          <a:xfrm rot="16200000">
            <a:off x="7791692" y="5305791"/>
            <a:ext cx="312300" cy="8012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BE2FA27-3627-812A-9FDE-C3169BD73093}"/>
              </a:ext>
            </a:extLst>
          </p:cNvPr>
          <p:cNvSpPr txBox="1"/>
          <p:nvPr/>
        </p:nvSpPr>
        <p:spPr>
          <a:xfrm>
            <a:off x="4456997" y="5991340"/>
            <a:ext cx="6881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SST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5BBABE2-0784-A6B1-72E3-47B23F606FFA}"/>
              </a:ext>
            </a:extLst>
          </p:cNvPr>
          <p:cNvSpPr txBox="1"/>
          <p:nvPr/>
        </p:nvSpPr>
        <p:spPr>
          <a:xfrm>
            <a:off x="6091350" y="6021424"/>
            <a:ext cx="6881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59172C95-6B2E-D068-26A0-1BC45EE4D387}"/>
              </a:ext>
            </a:extLst>
          </p:cNvPr>
          <p:cNvSpPr txBox="1"/>
          <p:nvPr/>
        </p:nvSpPr>
        <p:spPr>
          <a:xfrm>
            <a:off x="7725703" y="6031210"/>
            <a:ext cx="6881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SSR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4A86B567-05A7-8D0B-EC4D-ED687590F09B}"/>
              </a:ext>
            </a:extLst>
          </p:cNvPr>
          <p:cNvSpPr txBox="1"/>
          <p:nvPr/>
        </p:nvSpPr>
        <p:spPr>
          <a:xfrm>
            <a:off x="237067" y="6333759"/>
            <a:ext cx="50094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go back to last week’s lecture introducing SLR</a:t>
            </a:r>
          </a:p>
        </p:txBody>
      </p:sp>
    </p:spTree>
    <p:extLst>
      <p:ext uri="{BB962C8B-B14F-4D97-AF65-F5344CB8AC3E}">
        <p14:creationId xmlns:p14="http://schemas.microsoft.com/office/powerpoint/2010/main" val="128819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9AAF865-72FC-9220-AD43-3ADF6BA1887E}"/>
                  </a:ext>
                </a:extLst>
              </p:cNvPr>
              <p:cNvSpPr>
                <a:spLocks noGrp="1"/>
              </p:cNvSpPr>
              <p:nvPr>
                <p:ph type="title"/>
              </p:nvPr>
            </p:nvSpPr>
            <p:spPr>
              <a:xfrm>
                <a:off x="276390" y="505438"/>
                <a:ext cx="9637776" cy="896511"/>
              </a:xfrm>
            </p:spPr>
            <p:txBody>
              <a:bodyPr>
                <a:normAutofit/>
              </a:bodyPr>
              <a:lstStyle/>
              <a:p>
                <a:r>
                  <a:rPr lang="en-US" dirty="0">
                    <a:latin typeface="Calibri Light (Headings)"/>
                    <a:ea typeface="Calibri" panose="020F0502020204030204" pitchFamily="34" charset="0"/>
                    <a:cs typeface="Calibri" panose="020F0502020204030204" pitchFamily="34" charset="0"/>
                  </a:rPr>
                  <a:t>The Coefficient of Determination </a:t>
                </a:r>
                <a14:m>
                  <m:oMath xmlns:m="http://schemas.openxmlformats.org/officeDocument/2006/math">
                    <m:sSup>
                      <m:sSupPr>
                        <m:ctrlPr>
                          <a:rPr lang="en-US" i="1" smtClean="0">
                            <a:latin typeface="Calibri Light (Headings)"/>
                          </a:rPr>
                        </m:ctrlPr>
                      </m:sSupPr>
                      <m:e>
                        <m:r>
                          <a:rPr lang="en-US" b="0" i="1" smtClean="0">
                            <a:latin typeface="Calibri Light (Headings)"/>
                          </a:rPr>
                          <m:t>𝑅</m:t>
                        </m:r>
                      </m:e>
                      <m:sup>
                        <m:r>
                          <a:rPr lang="en-US" b="0" i="1" smtClean="0">
                            <a:latin typeface="Calibri Light (Headings)"/>
                          </a:rPr>
                          <m:t>2</m:t>
                        </m:r>
                      </m:sup>
                    </m:sSup>
                  </m:oMath>
                </a14:m>
                <a:endParaRPr lang="en-US" dirty="0">
                  <a:latin typeface="Calibri Light (Headings)"/>
                  <a:ea typeface="Calibri" panose="020F0502020204030204" pitchFamily="34" charset="0"/>
                  <a:cs typeface="Calibri" panose="020F0502020204030204" pitchFamily="34" charset="0"/>
                </a:endParaRPr>
              </a:p>
            </p:txBody>
          </p:sp>
        </mc:Choice>
        <mc:Fallback>
          <p:sp>
            <p:nvSpPr>
              <p:cNvPr id="2" name="Title 1">
                <a:extLst>
                  <a:ext uri="{FF2B5EF4-FFF2-40B4-BE49-F238E27FC236}">
                    <a16:creationId xmlns:a16="http://schemas.microsoft.com/office/drawing/2014/main" id="{29AAF865-72FC-9220-AD43-3ADF6BA1887E}"/>
                  </a:ext>
                </a:extLst>
              </p:cNvPr>
              <p:cNvSpPr>
                <a:spLocks noGrp="1" noRot="1" noChangeAspect="1" noMove="1" noResize="1" noEditPoints="1" noAdjustHandles="1" noChangeArrowheads="1" noChangeShapeType="1" noTextEdit="1"/>
              </p:cNvSpPr>
              <p:nvPr>
                <p:ph type="title"/>
              </p:nvPr>
            </p:nvSpPr>
            <p:spPr>
              <a:xfrm>
                <a:off x="276390" y="505438"/>
                <a:ext cx="9637776" cy="896511"/>
              </a:xfrm>
              <a:blipFill>
                <a:blip r:embed="rId3"/>
                <a:stretch>
                  <a:fillRect l="-2530" t="-8844" b="-22449"/>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059F5B10-95B1-B7ED-EEFA-6B66C193F040}"/>
              </a:ext>
            </a:extLst>
          </p:cNvPr>
          <p:cNvSpPr>
            <a:spLocks noGrp="1"/>
          </p:cNvSpPr>
          <p:nvPr>
            <p:ph idx="1"/>
          </p:nvPr>
        </p:nvSpPr>
        <p:spPr>
          <a:xfrm>
            <a:off x="364317" y="1498054"/>
            <a:ext cx="7671852" cy="2299291"/>
          </a:xfrm>
        </p:spPr>
        <p:txBody>
          <a:bodyPr>
            <a:normAutofit lnSpcReduction="10000"/>
          </a:bodyPr>
          <a:lstStyle/>
          <a:p>
            <a:pPr marL="0" indent="0">
              <a:buNone/>
            </a:pPr>
            <a:r>
              <a:rPr lang="en-US" sz="2400" dirty="0"/>
              <a:t>Question: how much of the total variation in the response </a:t>
            </a:r>
            <a:r>
              <a:rPr lang="en-US" sz="2400" i="1" dirty="0"/>
              <a:t>Y</a:t>
            </a:r>
            <a:r>
              <a:rPr lang="en-US" sz="2400" dirty="0"/>
              <a:t> is due to the regression of</a:t>
            </a:r>
            <a:r>
              <a:rPr lang="en-US" sz="2400" i="1" dirty="0"/>
              <a:t> Y </a:t>
            </a:r>
            <a:r>
              <a:rPr lang="en-US" sz="2400" dirty="0"/>
              <a:t>on </a:t>
            </a:r>
            <a:r>
              <a:rPr lang="en-US" sz="2400" i="1" dirty="0"/>
              <a:t>X</a:t>
            </a:r>
            <a:r>
              <a:rPr lang="en-US" sz="2400" dirty="0"/>
              <a:t> as opposed to random error?</a:t>
            </a:r>
          </a:p>
          <a:p>
            <a:pPr marL="0" indent="0">
              <a:buNone/>
            </a:pPr>
            <a:r>
              <a:rPr lang="en-US" sz="2400" b="1" dirty="0"/>
              <a:t>EXAMPLE</a:t>
            </a:r>
            <a:r>
              <a:rPr lang="en-US" sz="2400" dirty="0"/>
              <a:t>: SSE = 1708.5; SSR = 6679.3; SSTO = 8487.8</a:t>
            </a:r>
          </a:p>
          <a:p>
            <a:pPr marL="0" indent="0">
              <a:buNone/>
            </a:pPr>
            <a:r>
              <a:rPr lang="en-US" sz="2400" dirty="0"/>
              <a:t>We can see that most of the total variation (SSTO) is accounted for by the regression (SSR). That is,</a:t>
            </a:r>
          </a:p>
          <a:p>
            <a:endParaRPr lang="en-US" sz="2000" dirty="0"/>
          </a:p>
          <a:p>
            <a:endParaRPr lang="en-US" sz="2000" dirty="0"/>
          </a:p>
          <a:p>
            <a:endParaRPr lang="en-US" sz="20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37EA93B-B193-9184-1613-635D600A621C}"/>
                  </a:ext>
                </a:extLst>
              </p:cNvPr>
              <p:cNvSpPr txBox="1"/>
              <p:nvPr/>
            </p:nvSpPr>
            <p:spPr>
              <a:xfrm>
                <a:off x="496614" y="3756314"/>
                <a:ext cx="2006809" cy="702693"/>
              </a:xfrm>
              <a:prstGeom prst="rect">
                <a:avLst/>
              </a:prstGeom>
              <a:no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𝑆𝑆𝑅</m:t>
                        </m:r>
                      </m:num>
                      <m:den>
                        <m:r>
                          <a:rPr lang="en-US" sz="3200" b="0" i="1" smtClean="0">
                            <a:latin typeface="Cambria Math" panose="02040503050406030204" pitchFamily="18" charset="0"/>
                          </a:rPr>
                          <m:t>𝑆𝑆𝑇𝑂</m:t>
                        </m:r>
                      </m:den>
                    </m:f>
                    <m:r>
                      <a:rPr lang="en-US" sz="3200" b="0" i="1" smtClean="0">
                        <a:latin typeface="Cambria Math" panose="02040503050406030204" pitchFamily="18" charset="0"/>
                      </a:rPr>
                      <m:t>=</m:t>
                    </m:r>
                  </m:oMath>
                </a14:m>
                <a:r>
                  <a:rPr lang="en-US" sz="3200" dirty="0">
                    <a:latin typeface="Cambria Math" panose="02040503050406030204" pitchFamily="18" charset="0"/>
                    <a:ea typeface="Cambria Math" panose="02040503050406030204" pitchFamily="18" charset="0"/>
                  </a:rPr>
                  <a:t>.799</a:t>
                </a:r>
              </a:p>
            </p:txBody>
          </p:sp>
        </mc:Choice>
        <mc:Fallback>
          <p:sp>
            <p:nvSpPr>
              <p:cNvPr id="7" name="TextBox 6">
                <a:extLst>
                  <a:ext uri="{FF2B5EF4-FFF2-40B4-BE49-F238E27FC236}">
                    <a16:creationId xmlns:a16="http://schemas.microsoft.com/office/drawing/2014/main" id="{437EA93B-B193-9184-1613-635D600A621C}"/>
                  </a:ext>
                </a:extLst>
              </p:cNvPr>
              <p:cNvSpPr txBox="1">
                <a:spLocks noRot="1" noChangeAspect="1" noMove="1" noResize="1" noEditPoints="1" noAdjustHandles="1" noChangeArrowheads="1" noChangeShapeType="1" noTextEdit="1"/>
              </p:cNvSpPr>
              <p:nvPr/>
            </p:nvSpPr>
            <p:spPr>
              <a:xfrm>
                <a:off x="496614" y="3756314"/>
                <a:ext cx="2006809" cy="702693"/>
              </a:xfrm>
              <a:prstGeom prst="rect">
                <a:avLst/>
              </a:prstGeom>
              <a:blipFill>
                <a:blip r:embed="rId4"/>
                <a:stretch>
                  <a:fillRect t="-4348" r="-6970" b="-1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AAEF99-49A0-6D19-CACC-8011762A412C}"/>
                  </a:ext>
                </a:extLst>
              </p:cNvPr>
              <p:cNvSpPr txBox="1"/>
              <p:nvPr/>
            </p:nvSpPr>
            <p:spPr>
              <a:xfrm>
                <a:off x="8175875" y="2337377"/>
                <a:ext cx="2298041" cy="395236"/>
              </a:xfrm>
              <a:prstGeom prst="rect">
                <a:avLst/>
              </a:prstGeom>
              <a:noFill/>
            </p:spPr>
            <p:txBody>
              <a:bodyPr wrap="squar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𝑆𝑆𝑇𝑂</m:t>
                        </m:r>
                      </m:den>
                    </m:f>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1 − </m:t>
                    </m:r>
                    <m:f>
                      <m:fPr>
                        <m:ctrlPr>
                          <a:rPr lang="en-US"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𝑆𝑆𝑇𝑂</m:t>
                        </m:r>
                      </m:den>
                    </m:f>
                  </m:oMath>
                </a14:m>
                <a:endParaRPr lang="en-US" dirty="0">
                  <a:latin typeface="Cambria Math" panose="02040503050406030204" pitchFamily="18" charset="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0CAAEF99-49A0-6D19-CACC-8011762A412C}"/>
                  </a:ext>
                </a:extLst>
              </p:cNvPr>
              <p:cNvSpPr txBox="1">
                <a:spLocks noRot="1" noChangeAspect="1" noMove="1" noResize="1" noEditPoints="1" noAdjustHandles="1" noChangeArrowheads="1" noChangeShapeType="1" noTextEdit="1"/>
              </p:cNvSpPr>
              <p:nvPr/>
            </p:nvSpPr>
            <p:spPr>
              <a:xfrm>
                <a:off x="8175875" y="2337377"/>
                <a:ext cx="2298041" cy="395236"/>
              </a:xfrm>
              <a:prstGeom prst="rect">
                <a:avLst/>
              </a:prstGeom>
              <a:blipFill>
                <a:blip r:embed="rId5"/>
                <a:stretch>
                  <a:fillRect l="-3448" b="-13846"/>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A0B64C2C-D7BE-5DEC-898D-719A773B99DB}"/>
              </a:ext>
            </a:extLst>
          </p:cNvPr>
          <p:cNvSpPr/>
          <p:nvPr/>
        </p:nvSpPr>
        <p:spPr>
          <a:xfrm>
            <a:off x="9431329" y="2256093"/>
            <a:ext cx="965675" cy="6080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D8F886-D338-634F-F16B-8C6AF4AF0807}"/>
              </a:ext>
            </a:extLst>
          </p:cNvPr>
          <p:cNvSpPr/>
          <p:nvPr/>
        </p:nvSpPr>
        <p:spPr>
          <a:xfrm>
            <a:off x="8680443" y="2256092"/>
            <a:ext cx="518585" cy="641033"/>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Brace 13">
            <a:extLst>
              <a:ext uri="{FF2B5EF4-FFF2-40B4-BE49-F238E27FC236}">
                <a16:creationId xmlns:a16="http://schemas.microsoft.com/office/drawing/2014/main" id="{1102BBB8-EC24-20B5-AB1B-B3A36079ADE6}"/>
              </a:ext>
            </a:extLst>
          </p:cNvPr>
          <p:cNvSpPr/>
          <p:nvPr/>
        </p:nvSpPr>
        <p:spPr>
          <a:xfrm rot="16200000">
            <a:off x="8781944" y="2950092"/>
            <a:ext cx="315581" cy="41510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DF4D5C7B-C06C-8F68-C594-47DC4E22CD56}"/>
              </a:ext>
            </a:extLst>
          </p:cNvPr>
          <p:cNvSpPr/>
          <p:nvPr/>
        </p:nvSpPr>
        <p:spPr>
          <a:xfrm rot="16200000">
            <a:off x="10102390" y="2971017"/>
            <a:ext cx="265782" cy="32344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92ACD00C-D762-D7F5-E95A-499FA182806E}"/>
              </a:ext>
            </a:extLst>
          </p:cNvPr>
          <p:cNvSpPr txBox="1"/>
          <p:nvPr/>
        </p:nvSpPr>
        <p:spPr>
          <a:xfrm>
            <a:off x="8505057" y="3265632"/>
            <a:ext cx="989373" cy="338554"/>
          </a:xfrm>
          <a:prstGeom prst="rect">
            <a:avLst/>
          </a:prstGeom>
          <a:noFill/>
        </p:spPr>
        <p:txBody>
          <a:bodyPr wrap="none" rtlCol="0">
            <a:spAutoFit/>
          </a:bodyPr>
          <a:lstStyle/>
          <a:p>
            <a:r>
              <a:rPr lang="en-US" sz="1600" dirty="0"/>
              <a:t>Explained</a:t>
            </a:r>
          </a:p>
        </p:txBody>
      </p:sp>
      <p:sp>
        <p:nvSpPr>
          <p:cNvPr id="17" name="TextBox 16">
            <a:extLst>
              <a:ext uri="{FF2B5EF4-FFF2-40B4-BE49-F238E27FC236}">
                <a16:creationId xmlns:a16="http://schemas.microsoft.com/office/drawing/2014/main" id="{E16551E0-1C29-F6A2-C6C5-34E1EC33412F}"/>
              </a:ext>
            </a:extLst>
          </p:cNvPr>
          <p:cNvSpPr txBox="1"/>
          <p:nvPr/>
        </p:nvSpPr>
        <p:spPr>
          <a:xfrm>
            <a:off x="9431329" y="3253899"/>
            <a:ext cx="1346844" cy="338554"/>
          </a:xfrm>
          <a:prstGeom prst="rect">
            <a:avLst/>
          </a:prstGeom>
          <a:noFill/>
        </p:spPr>
        <p:txBody>
          <a:bodyPr wrap="none" rtlCol="0">
            <a:spAutoFit/>
          </a:bodyPr>
          <a:lstStyle/>
          <a:p>
            <a:r>
              <a:rPr lang="en-US" sz="1600" dirty="0"/>
              <a:t>Not Explained</a:t>
            </a:r>
          </a:p>
        </p:txBody>
      </p:sp>
    </p:spTree>
    <p:extLst>
      <p:ext uri="{BB962C8B-B14F-4D97-AF65-F5344CB8AC3E}">
        <p14:creationId xmlns:p14="http://schemas.microsoft.com/office/powerpoint/2010/main" val="2781659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BF9C98F-B476-7EC5-A603-A9A298AED267}"/>
                  </a:ext>
                </a:extLst>
              </p:cNvPr>
              <p:cNvSpPr>
                <a:spLocks noGrp="1"/>
              </p:cNvSpPr>
              <p:nvPr>
                <p:ph type="title"/>
              </p:nvPr>
            </p:nvSpPr>
            <p:spPr>
              <a:xfrm>
                <a:off x="227125" y="358608"/>
                <a:ext cx="9637776" cy="1118500"/>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Interpretation</a:t>
                </a:r>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endParaRPr lang="en-US" dirty="0"/>
              </a:p>
            </p:txBody>
          </p:sp>
        </mc:Choice>
        <mc:Fallback>
          <p:sp>
            <p:nvSpPr>
              <p:cNvPr id="2" name="Title 1">
                <a:extLst>
                  <a:ext uri="{FF2B5EF4-FFF2-40B4-BE49-F238E27FC236}">
                    <a16:creationId xmlns:a16="http://schemas.microsoft.com/office/drawing/2014/main" id="{BBF9C98F-B476-7EC5-A603-A9A298AED267}"/>
                  </a:ext>
                </a:extLst>
              </p:cNvPr>
              <p:cNvSpPr>
                <a:spLocks noGrp="1" noRot="1" noChangeAspect="1" noMove="1" noResize="1" noEditPoints="1" noAdjustHandles="1" noChangeArrowheads="1" noChangeShapeType="1" noTextEdit="1"/>
              </p:cNvSpPr>
              <p:nvPr>
                <p:ph type="title"/>
              </p:nvPr>
            </p:nvSpPr>
            <p:spPr>
              <a:xfrm>
                <a:off x="227125" y="358608"/>
                <a:ext cx="9637776" cy="1118500"/>
              </a:xfrm>
              <a:blipFill>
                <a:blip r:embed="rId2"/>
                <a:stretch>
                  <a:fillRect l="-2530" b="-76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A17D38-B92B-F376-7A9A-454FFF69EB0B}"/>
                  </a:ext>
                </a:extLst>
              </p:cNvPr>
              <p:cNvSpPr>
                <a:spLocks noGrp="1"/>
              </p:cNvSpPr>
              <p:nvPr>
                <p:ph idx="1"/>
              </p:nvPr>
            </p:nvSpPr>
            <p:spPr>
              <a:xfrm>
                <a:off x="439615" y="1594339"/>
                <a:ext cx="11218985" cy="3974312"/>
              </a:xfrm>
            </p:spPr>
            <p:txBody>
              <a:bodyPr>
                <a:normAutofit/>
              </a:bodyPr>
              <a:lstStyle/>
              <a:p>
                <a:pPr>
                  <a:buFont typeface="Arial" panose="020B0604020202020204" pitchFamily="34" charset="0"/>
                  <a:buChar char="•"/>
                </a:pPr>
                <a:r>
                  <a:rPr lang="en-US" sz="2400" b="0" i="0" dirty="0">
                    <a:effectLst/>
                    <a:latin typeface="open-sans"/>
                  </a:rPr>
                  <a:t>Since </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b="0" i="1">
                            <a:latin typeface="Cambria Math" panose="02040503050406030204" pitchFamily="18" charset="0"/>
                          </a:rPr>
                          <m:t>𝑅</m:t>
                        </m:r>
                      </m:e>
                      <m:sup>
                        <m:r>
                          <a:rPr lang="en-US" sz="2400" b="0" i="1">
                            <a:latin typeface="Cambria Math" panose="02040503050406030204" pitchFamily="18" charset="0"/>
                          </a:rPr>
                          <m:t>2</m:t>
                        </m:r>
                      </m:sup>
                    </m:sSup>
                    <m:r>
                      <a:rPr lang="en-US" sz="2400" b="0" i="1">
                        <a:latin typeface="Cambria Math" panose="02040503050406030204" pitchFamily="18" charset="0"/>
                      </a:rPr>
                      <m:t> </m:t>
                    </m:r>
                  </m:oMath>
                </a14:m>
                <a:r>
                  <a:rPr lang="en-US" sz="2400" b="0" i="0" dirty="0">
                    <a:effectLst/>
                    <a:latin typeface="open-sans"/>
                  </a:rPr>
                  <a:t> is a proportion, it is always a number between 0 and 1.</a:t>
                </a:r>
              </a:p>
              <a:p>
                <a:pPr lvl="1"/>
                <a:r>
                  <a:rPr lang="en-US" b="0" i="0" dirty="0">
                    <a:effectLst/>
                    <a:latin typeface="open-sans"/>
                  </a:rPr>
                  <a:t>If </a:t>
                </a:r>
                <a:r>
                  <a:rPr lang="en-US" dirty="0"/>
                  <a: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oMath>
                </a14:m>
                <a:r>
                  <a:rPr lang="en-US" b="0" i="0" dirty="0">
                    <a:effectLst/>
                    <a:latin typeface="open-sans"/>
                  </a:rPr>
                  <a:t> = 1, all of the data points fall perfectly on the regression line.</a:t>
                </a:r>
                <a:r>
                  <a:rPr lang="en-US" b="1" i="0" dirty="0">
                    <a:effectLst/>
                    <a:latin typeface="open-sans"/>
                  </a:rPr>
                  <a:t> </a:t>
                </a:r>
                <a:r>
                  <a:rPr lang="en-US" b="0" i="0" dirty="0">
                    <a:effectLst/>
                    <a:latin typeface="open-sans"/>
                  </a:rPr>
                  <a:t>The predictor </a:t>
                </a:r>
                <a:r>
                  <a:rPr lang="en-US" b="0" i="1" dirty="0">
                    <a:effectLst/>
                    <a:latin typeface="open-sans"/>
                  </a:rPr>
                  <a:t>X</a:t>
                </a:r>
                <a:r>
                  <a:rPr lang="en-US" b="0" i="0" dirty="0">
                    <a:effectLst/>
                    <a:latin typeface="open-sans"/>
                  </a:rPr>
                  <a:t> accounts for </a:t>
                </a:r>
                <a:r>
                  <a:rPr lang="en-US" b="0" i="1" dirty="0">
                    <a:effectLst/>
                    <a:latin typeface="open-sans"/>
                  </a:rPr>
                  <a:t>all</a:t>
                </a:r>
                <a:r>
                  <a:rPr lang="en-US" b="0" i="0" dirty="0">
                    <a:effectLst/>
                    <a:latin typeface="open-sans"/>
                  </a:rPr>
                  <a:t> of the variations in </a:t>
                </a:r>
                <a:r>
                  <a:rPr lang="en-US" b="0" i="1" dirty="0">
                    <a:effectLst/>
                    <a:latin typeface="open-sans"/>
                  </a:rPr>
                  <a:t>Y</a:t>
                </a:r>
                <a:r>
                  <a:rPr lang="en-US" b="0" i="0" dirty="0">
                    <a:effectLst/>
                    <a:latin typeface="open-sans"/>
                  </a:rPr>
                  <a:t>!</a:t>
                </a:r>
              </a:p>
              <a:p>
                <a:pPr lvl="1"/>
                <a:r>
                  <a:rPr lang="en-US" b="0" i="0" dirty="0">
                    <a:effectLst/>
                    <a:latin typeface="open-sans"/>
                  </a:rPr>
                  <a:t>If </a:t>
                </a:r>
                <a:r>
                  <a:rPr lang="en-US" dirty="0"/>
                  <a: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r>
                      <a:rPr lang="en-US" b="0" i="1">
                        <a:latin typeface="Cambria Math" panose="02040503050406030204" pitchFamily="18" charset="0"/>
                      </a:rPr>
                      <m:t> </m:t>
                    </m:r>
                  </m:oMath>
                </a14:m>
                <a:r>
                  <a:rPr lang="en-US" b="0" i="0" dirty="0">
                    <a:effectLst/>
                    <a:latin typeface="open-sans"/>
                  </a:rPr>
                  <a:t>= 0, the estimated regression line is perfectly horizontal. The predictor </a:t>
                </a:r>
                <a:r>
                  <a:rPr lang="en-US" b="0" i="1" dirty="0">
                    <a:effectLst/>
                    <a:latin typeface="open-sans"/>
                  </a:rPr>
                  <a:t>X</a:t>
                </a:r>
                <a:r>
                  <a:rPr lang="en-US" b="0" i="0" dirty="0">
                    <a:effectLst/>
                    <a:latin typeface="open-sans"/>
                  </a:rPr>
                  <a:t> accounts for </a:t>
                </a:r>
                <a:r>
                  <a:rPr lang="en-US" b="0" i="1" dirty="0">
                    <a:effectLst/>
                    <a:latin typeface="open-sans"/>
                  </a:rPr>
                  <a:t>none</a:t>
                </a:r>
                <a:r>
                  <a:rPr lang="en-US" b="0" i="0" dirty="0">
                    <a:effectLst/>
                    <a:latin typeface="open-sans"/>
                  </a:rPr>
                  <a:t> of the variations in </a:t>
                </a:r>
                <a:r>
                  <a:rPr lang="en-US" b="0" i="1" dirty="0">
                    <a:effectLst/>
                    <a:latin typeface="open-sans"/>
                  </a:rPr>
                  <a:t>Y</a:t>
                </a:r>
                <a:r>
                  <a:rPr lang="en-US" b="0" i="0" dirty="0">
                    <a:effectLst/>
                    <a:latin typeface="open-sans"/>
                  </a:rPr>
                  <a:t>!</a:t>
                </a:r>
              </a:p>
              <a:p>
                <a:pPr marL="0" indent="0">
                  <a:buNone/>
                </a:pPr>
                <a:endParaRPr lang="en-US" sz="2400" dirty="0">
                  <a:latin typeface="open-sans"/>
                </a:endParaRPr>
              </a:p>
              <a:p>
                <a:pPr marL="0" indent="0">
                  <a:buNone/>
                </a:pPr>
                <a14:m>
                  <m:oMath xmlns:m="http://schemas.openxmlformats.org/officeDocument/2006/math">
                    <m:sSup>
                      <m:sSupPr>
                        <m:ctrlPr>
                          <a:rPr lang="en-US" sz="2400" i="1">
                            <a:latin typeface="Cambria Math" panose="02040503050406030204" pitchFamily="18" charset="0"/>
                          </a:rPr>
                        </m:ctrlPr>
                      </m:sSupPr>
                      <m:e>
                        <m:r>
                          <a:rPr lang="en-US" sz="2400" b="0" i="1">
                            <a:latin typeface="Cambria Math" panose="02040503050406030204" pitchFamily="18" charset="0"/>
                          </a:rPr>
                          <m:t>𝑅</m:t>
                        </m:r>
                      </m:e>
                      <m:sup>
                        <m:r>
                          <a:rPr lang="en-US" sz="2400" b="0" i="1">
                            <a:latin typeface="Cambria Math" panose="02040503050406030204" pitchFamily="18" charset="0"/>
                          </a:rPr>
                          <m:t>2</m:t>
                        </m:r>
                      </m:sup>
                    </m:sSup>
                  </m:oMath>
                </a14:m>
                <a:r>
                  <a:rPr lang="en-US" sz="2400" b="0" i="0" dirty="0">
                    <a:effectLst/>
                    <a:latin typeface="open-sans"/>
                  </a:rPr>
                  <a:t> × 100 percent of the variation in </a:t>
                </a:r>
                <a:r>
                  <a:rPr lang="en-US" sz="2400" b="0" i="1" dirty="0">
                    <a:effectLst/>
                    <a:latin typeface="open-sans"/>
                  </a:rPr>
                  <a:t>Y</a:t>
                </a:r>
                <a:r>
                  <a:rPr lang="en-US" sz="2400" b="0" i="0" dirty="0">
                    <a:effectLst/>
                    <a:latin typeface="open-sans"/>
                  </a:rPr>
                  <a:t> is reduced by taking into account predictor </a:t>
                </a:r>
                <a:r>
                  <a:rPr lang="en-US" sz="2400" b="0" i="1" dirty="0">
                    <a:effectLst/>
                    <a:latin typeface="open-sans"/>
                  </a:rPr>
                  <a:t>X</a:t>
                </a:r>
                <a:r>
                  <a:rPr lang="en-US" sz="2400" dirty="0">
                    <a:latin typeface="open-sans"/>
                  </a:rPr>
                  <a:t> </a:t>
                </a:r>
              </a:p>
              <a:p>
                <a:pPr marL="0" indent="0">
                  <a:buNone/>
                </a:pPr>
                <a:r>
                  <a:rPr lang="en-US" sz="2400" i="1" dirty="0">
                    <a:latin typeface="open-sans"/>
                  </a:rPr>
                  <a:t>or </a:t>
                </a:r>
                <a:endParaRPr lang="en-US" sz="2400" i="1" dirty="0">
                  <a:latin typeface="Cambria Math" panose="02040503050406030204" pitchFamily="18" charset="0"/>
                </a:endParaRPr>
              </a:p>
              <a:p>
                <a:pPr marL="0" indent="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2</m:t>
                        </m:r>
                      </m:sup>
                    </m:sSup>
                  </m:oMath>
                </a14:m>
                <a:r>
                  <a:rPr lang="en-US" sz="2400" b="0" i="0" dirty="0">
                    <a:effectLst/>
                    <a:latin typeface="open-sans"/>
                  </a:rPr>
                  <a:t> × 100 percent </a:t>
                </a:r>
                <a:r>
                  <a:rPr lang="en-US" sz="2400" dirty="0"/>
                  <a:t>of the variation in </a:t>
                </a:r>
                <a:r>
                  <a:rPr lang="en-US" sz="2400" i="1" dirty="0"/>
                  <a:t>Y</a:t>
                </a:r>
                <a:r>
                  <a:rPr lang="en-US" sz="2400" dirty="0"/>
                  <a:t> is explained by </a:t>
                </a:r>
                <a:r>
                  <a:rPr lang="en-US" sz="2400" i="1" dirty="0"/>
                  <a:t>X</a:t>
                </a:r>
              </a:p>
              <a:p>
                <a:endParaRPr lang="en-US" sz="1600" dirty="0"/>
              </a:p>
            </p:txBody>
          </p:sp>
        </mc:Choice>
        <mc:Fallback>
          <p:sp>
            <p:nvSpPr>
              <p:cNvPr id="3" name="Content Placeholder 2">
                <a:extLst>
                  <a:ext uri="{FF2B5EF4-FFF2-40B4-BE49-F238E27FC236}">
                    <a16:creationId xmlns:a16="http://schemas.microsoft.com/office/drawing/2014/main" id="{7FA17D38-B92B-F376-7A9A-454FFF69EB0B}"/>
                  </a:ext>
                </a:extLst>
              </p:cNvPr>
              <p:cNvSpPr>
                <a:spLocks noGrp="1" noRot="1" noChangeAspect="1" noMove="1" noResize="1" noEditPoints="1" noAdjustHandles="1" noChangeArrowheads="1" noChangeShapeType="1" noTextEdit="1"/>
              </p:cNvSpPr>
              <p:nvPr>
                <p:ph idx="1"/>
              </p:nvPr>
            </p:nvSpPr>
            <p:spPr>
              <a:xfrm>
                <a:off x="439615" y="1594339"/>
                <a:ext cx="11218985" cy="3974312"/>
              </a:xfrm>
              <a:blipFill>
                <a:blip r:embed="rId3"/>
                <a:stretch>
                  <a:fillRect l="-815" t="-2151"/>
                </a:stretch>
              </a:blipFill>
            </p:spPr>
            <p:txBody>
              <a:bodyPr/>
              <a:lstStyle/>
              <a:p>
                <a:r>
                  <a:rPr lang="en-US">
                    <a:noFill/>
                  </a:rPr>
                  <a:t> </a:t>
                </a:r>
              </a:p>
            </p:txBody>
          </p:sp>
        </mc:Fallback>
      </mc:AlternateContent>
    </p:spTree>
    <p:extLst>
      <p:ext uri="{BB962C8B-B14F-4D97-AF65-F5344CB8AC3E}">
        <p14:creationId xmlns:p14="http://schemas.microsoft.com/office/powerpoint/2010/main" val="1601053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50F0ABB-2099-9A2C-8A34-62ADEEB10E4E}"/>
                  </a:ext>
                </a:extLst>
              </p:cNvPr>
              <p:cNvSpPr>
                <a:spLocks noGrp="1"/>
              </p:cNvSpPr>
              <p:nvPr>
                <p:ph type="title"/>
              </p:nvPr>
            </p:nvSpPr>
            <p:spPr>
              <a:xfrm>
                <a:off x="263769" y="253100"/>
                <a:ext cx="9637776" cy="948515"/>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Pearson Correlation, </a:t>
                </a:r>
                <a:r>
                  <a:rPr lang="en-US" i="1" dirty="0">
                    <a:latin typeface="Calibri Light" panose="020F0302020204030204" pitchFamily="34" charset="0"/>
                    <a:ea typeface="Calibri Light" panose="020F0302020204030204" pitchFamily="34" charset="0"/>
                    <a:cs typeface="Calibri Light" panose="020F0302020204030204" pitchFamily="34" charset="0"/>
                  </a:rPr>
                  <a:t>r &amp;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latin typeface="Calibri Light" panose="020F0302020204030204" pitchFamily="34" charset="0"/>
                    <a:ea typeface="Calibri Light" panose="020F0302020204030204" pitchFamily="34" charset="0"/>
                    <a:cs typeface="Calibri Light" panose="020F0302020204030204" pitchFamily="34" charset="0"/>
                  </a:rPr>
                  <a:t>!!</a:t>
                </a:r>
              </a:p>
            </p:txBody>
          </p:sp>
        </mc:Choice>
        <mc:Fallback>
          <p:sp>
            <p:nvSpPr>
              <p:cNvPr id="2" name="Title 1">
                <a:extLst>
                  <a:ext uri="{FF2B5EF4-FFF2-40B4-BE49-F238E27FC236}">
                    <a16:creationId xmlns:a16="http://schemas.microsoft.com/office/drawing/2014/main" id="{550F0ABB-2099-9A2C-8A34-62ADEEB10E4E}"/>
                  </a:ext>
                </a:extLst>
              </p:cNvPr>
              <p:cNvSpPr>
                <a:spLocks noGrp="1" noRot="1" noChangeAspect="1" noMove="1" noResize="1" noEditPoints="1" noAdjustHandles="1" noChangeArrowheads="1" noChangeShapeType="1" noTextEdit="1"/>
              </p:cNvSpPr>
              <p:nvPr>
                <p:ph type="title"/>
              </p:nvPr>
            </p:nvSpPr>
            <p:spPr>
              <a:xfrm>
                <a:off x="263769" y="253100"/>
                <a:ext cx="9637776" cy="948515"/>
              </a:xfrm>
              <a:blipFill>
                <a:blip r:embed="rId2"/>
                <a:stretch>
                  <a:fillRect l="-2530" t="-6452" b="-180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DFFF62-A755-9117-BB57-EA463822BA33}"/>
                  </a:ext>
                </a:extLst>
              </p:cNvPr>
              <p:cNvSpPr>
                <a:spLocks noGrp="1"/>
              </p:cNvSpPr>
              <p:nvPr>
                <p:ph idx="1"/>
              </p:nvPr>
            </p:nvSpPr>
            <p:spPr>
              <a:xfrm>
                <a:off x="451338" y="1371601"/>
                <a:ext cx="10474502" cy="4197050"/>
              </a:xfrm>
            </p:spPr>
            <p:txBody>
              <a:bodyPr>
                <a:normAutofit fontScale="92500"/>
              </a:bodyPr>
              <a:lstStyle/>
              <a:p>
                <a:r>
                  <a:rPr lang="en-US" sz="2400" b="0" i="0" dirty="0">
                    <a:effectLst/>
                    <a:latin typeface="open-sans"/>
                  </a:rPr>
                  <a:t>So, we have another interpretation of </a:t>
                </a:r>
                <a:r>
                  <a:rPr lang="en-US" sz="2400" b="0" i="1" dirty="0">
                    <a:effectLst/>
                    <a:latin typeface="open-sans"/>
                  </a:rPr>
                  <a:t>r – </a:t>
                </a:r>
                <a:r>
                  <a:rPr lang="en-US" sz="2400" b="0" dirty="0">
                    <a:effectLst/>
                    <a:latin typeface="open-sans"/>
                  </a:rPr>
                  <a:t>the square of the coefficient of determination</a:t>
                </a:r>
              </a:p>
              <a:p>
                <a:r>
                  <a:rPr lang="en-US" sz="2400" b="0" i="0" dirty="0">
                    <a:effectLst/>
                    <a:latin typeface="open-sans"/>
                  </a:rPr>
                  <a:t>The correlation coefficient, </a:t>
                </a:r>
                <a:r>
                  <a:rPr lang="en-US" sz="2400" b="0" i="1" dirty="0">
                    <a:effectLst/>
                    <a:latin typeface="open-sans"/>
                  </a:rPr>
                  <a:t>r,</a:t>
                </a:r>
                <a:r>
                  <a:rPr lang="en-US" sz="2400" b="0" i="0" dirty="0">
                    <a:effectLst/>
                    <a:latin typeface="open-sans"/>
                  </a:rPr>
                  <a:t> is directly related to the coefficient of determination </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b="0" i="1">
                            <a:latin typeface="Cambria Math" panose="02040503050406030204" pitchFamily="18" charset="0"/>
                          </a:rPr>
                          <m:t>𝑅</m:t>
                        </m:r>
                      </m:e>
                      <m:sup>
                        <m:r>
                          <a:rPr lang="en-US" sz="2400" b="0" i="1">
                            <a:latin typeface="Cambria Math" panose="02040503050406030204" pitchFamily="18" charset="0"/>
                          </a:rPr>
                          <m:t>2</m:t>
                        </m:r>
                      </m:sup>
                    </m:sSup>
                    <m:r>
                      <a:rPr lang="en-US" sz="2400" b="0" i="1">
                        <a:latin typeface="Cambria Math" panose="02040503050406030204" pitchFamily="18" charset="0"/>
                      </a:rPr>
                      <m:t> </m:t>
                    </m:r>
                  </m:oMath>
                </a14:m>
                <a:endParaRPr lang="en-US" sz="2400" b="0" dirty="0"/>
              </a:p>
              <a:p>
                <a:pPr lvl="1"/>
                <a:r>
                  <a:rPr lang="en-US" b="0" i="0" dirty="0">
                    <a:effectLst/>
                    <a:latin typeface="open-sans"/>
                  </a:rPr>
                  <a:t>If </a:t>
                </a:r>
                <a:r>
                  <a:rPr lang="en-US" dirty="0"/>
                  <a: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r>
                      <a:rPr lang="en-US" b="0" i="1">
                        <a:latin typeface="Cambria Math" panose="02040503050406030204" pitchFamily="18" charset="0"/>
                      </a:rPr>
                      <m:t> </m:t>
                    </m:r>
                  </m:oMath>
                </a14:m>
                <a:r>
                  <a:rPr lang="en-US" b="0" i="0" dirty="0">
                    <a:effectLst/>
                    <a:latin typeface="open-sans"/>
                  </a:rPr>
                  <a:t>is represented in decimal form, </a:t>
                </a:r>
                <a:r>
                  <a:rPr lang="en-US" b="0" i="1" dirty="0">
                    <a:effectLst/>
                    <a:latin typeface="open-sans"/>
                  </a:rPr>
                  <a:t>e.g.</a:t>
                </a:r>
                <a:r>
                  <a:rPr lang="en-US" b="0" i="0" dirty="0">
                    <a:effectLst/>
                    <a:latin typeface="open-sans"/>
                  </a:rPr>
                  <a:t> 0.39 or 0.87, then all we have to do to obtain </a:t>
                </a:r>
                <a:r>
                  <a:rPr lang="en-US" b="0" i="1" dirty="0">
                    <a:effectLst/>
                    <a:latin typeface="open-sans"/>
                  </a:rPr>
                  <a:t>r</a:t>
                </a:r>
                <a:r>
                  <a:rPr lang="en-US" b="0" i="0" dirty="0">
                    <a:effectLst/>
                    <a:latin typeface="open-sans"/>
                  </a:rPr>
                  <a:t> is to take the square root of </a:t>
                </a:r>
                <a:r>
                  <a:rPr lang="en-US" dirty="0"/>
                  <a: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r>
                      <a:rPr lang="en-US" b="0" i="1">
                        <a:latin typeface="Cambria Math" panose="02040503050406030204" pitchFamily="18" charset="0"/>
                      </a:rPr>
                      <m:t> </m:t>
                    </m:r>
                  </m:oMath>
                </a14:m>
                <a:r>
                  <a:rPr lang="en-US" b="0" i="0" dirty="0">
                    <a:effectLst/>
                    <a:latin typeface="open-sans"/>
                  </a:rPr>
                  <a:t>: </a:t>
                </a:r>
                <a14:m>
                  <m:oMath xmlns:m="http://schemas.openxmlformats.org/officeDocument/2006/math">
                    <m:r>
                      <a:rPr lang="en-US" b="0" i="1">
                        <a:effectLst/>
                        <a:latin typeface="Cambria Math" panose="02040503050406030204" pitchFamily="18" charset="0"/>
                      </a:rPr>
                      <m:t>𝑟</m:t>
                    </m:r>
                    <m:r>
                      <a:rPr lang="en-US" b="0" i="1">
                        <a:effectLst/>
                        <a:latin typeface="Cambria Math" panose="02040503050406030204" pitchFamily="18" charset="0"/>
                      </a:rPr>
                      <m:t>=±</m:t>
                    </m:r>
                    <m:rad>
                      <m:radPr>
                        <m:degHide m:val="on"/>
                        <m:ctrlPr>
                          <a:rPr lang="en-US" b="0" i="1">
                            <a:effectLst/>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e>
                    </m:rad>
                  </m:oMath>
                </a14:m>
                <a:endParaRPr lang="en-US" b="0" i="0" dirty="0">
                  <a:effectLst/>
                  <a:latin typeface="open-sans"/>
                </a:endParaRPr>
              </a:p>
              <a:p>
                <a:r>
                  <a:rPr lang="en-US" sz="2400" b="0" i="0" dirty="0">
                    <a:effectLst/>
                    <a:latin typeface="open-sans"/>
                  </a:rPr>
                  <a:t>The sign of </a:t>
                </a:r>
                <a:r>
                  <a:rPr lang="en-US" sz="2400" b="0" i="1" dirty="0">
                    <a:effectLst/>
                    <a:latin typeface="open-sans"/>
                  </a:rPr>
                  <a:t>r</a:t>
                </a:r>
                <a:r>
                  <a:rPr lang="en-US" sz="2400" b="0" i="0" dirty="0">
                    <a:effectLst/>
                    <a:latin typeface="open-sans"/>
                  </a:rPr>
                  <a:t> depends on the sign of the estimated slope coefficient </a:t>
                </a:r>
                <a14:m>
                  <m:oMath xmlns:m="http://schemas.openxmlformats.org/officeDocument/2006/math">
                    <m:sSub>
                      <m:sSubPr>
                        <m:ctrlPr>
                          <a:rPr lang="en-US" sz="2400" b="0" i="1">
                            <a:effectLst/>
                            <a:latin typeface="Cambria Math" panose="02040503050406030204" pitchFamily="18" charset="0"/>
                          </a:rPr>
                        </m:ctrlPr>
                      </m:sSubPr>
                      <m:e>
                        <m:r>
                          <a:rPr lang="en-US" sz="2400" b="0" i="1">
                            <a:effectLst/>
                            <a:latin typeface="Cambria Math" panose="02040503050406030204" pitchFamily="18" charset="0"/>
                          </a:rPr>
                          <m:t>𝑏</m:t>
                        </m:r>
                      </m:e>
                      <m:sub>
                        <m:r>
                          <a:rPr lang="en-US" sz="2400" b="0" i="1">
                            <a:effectLst/>
                            <a:latin typeface="Cambria Math" panose="02040503050406030204" pitchFamily="18" charset="0"/>
                          </a:rPr>
                          <m:t>1</m:t>
                        </m:r>
                      </m:sub>
                    </m:sSub>
                  </m:oMath>
                </a14:m>
                <a:r>
                  <a:rPr lang="en-US" sz="2400" b="0" i="0" dirty="0">
                    <a:effectLst/>
                    <a:latin typeface="open-sans"/>
                  </a:rPr>
                  <a:t> :</a:t>
                </a:r>
              </a:p>
              <a:p>
                <a:pPr lvl="1"/>
                <a:r>
                  <a:rPr lang="en-US" b="0" i="0" dirty="0">
                    <a:effectLst/>
                    <a:latin typeface="open-sans"/>
                  </a:rPr>
                  <a:t>If </a:t>
                </a:r>
                <a:r>
                  <a:rPr lang="en-US" b="0" dirty="0">
                    <a:effectLst/>
                  </a:rPr>
                  <a:t> </a:t>
                </a:r>
                <a14:m>
                  <m:oMath xmlns:m="http://schemas.openxmlformats.org/officeDocument/2006/math">
                    <m:sSub>
                      <m:sSubPr>
                        <m:ctrlPr>
                          <a:rPr lang="en-US" b="0" i="1">
                            <a:effectLst/>
                            <a:latin typeface="Cambria Math" panose="02040503050406030204" pitchFamily="18" charset="0"/>
                          </a:rPr>
                        </m:ctrlPr>
                      </m:sSubPr>
                      <m:e>
                        <m:r>
                          <a:rPr lang="en-US" b="0" i="1">
                            <a:effectLst/>
                            <a:latin typeface="Cambria Math" panose="02040503050406030204" pitchFamily="18" charset="0"/>
                          </a:rPr>
                          <m:t>𝑏</m:t>
                        </m:r>
                      </m:e>
                      <m:sub>
                        <m:r>
                          <a:rPr lang="en-US" b="0" i="1">
                            <a:effectLst/>
                            <a:latin typeface="Cambria Math" panose="02040503050406030204" pitchFamily="18" charset="0"/>
                          </a:rPr>
                          <m:t>1</m:t>
                        </m:r>
                      </m:sub>
                    </m:sSub>
                  </m:oMath>
                </a14:m>
                <a:r>
                  <a:rPr lang="en-US" b="0" i="0" dirty="0">
                    <a:effectLst/>
                    <a:latin typeface="open-sans"/>
                  </a:rPr>
                  <a:t>  is negative, then </a:t>
                </a:r>
                <a:r>
                  <a:rPr lang="en-US" b="0" i="1" dirty="0">
                    <a:effectLst/>
                    <a:latin typeface="open-sans"/>
                  </a:rPr>
                  <a:t>r</a:t>
                </a:r>
                <a:r>
                  <a:rPr lang="en-US" b="0" i="0" dirty="0">
                    <a:effectLst/>
                    <a:latin typeface="open-sans"/>
                  </a:rPr>
                  <a:t> takes a negative sign.</a:t>
                </a:r>
              </a:p>
              <a:p>
                <a:pPr lvl="1"/>
                <a:r>
                  <a:rPr lang="en-US" b="0" i="0" dirty="0">
                    <a:effectLst/>
                    <a:latin typeface="open-sans"/>
                  </a:rPr>
                  <a:t>If </a:t>
                </a:r>
                <a:r>
                  <a:rPr lang="en-US" b="0" dirty="0">
                    <a:effectLst/>
                  </a:rPr>
                  <a:t> </a:t>
                </a:r>
                <a14:m>
                  <m:oMath xmlns:m="http://schemas.openxmlformats.org/officeDocument/2006/math">
                    <m:sSub>
                      <m:sSubPr>
                        <m:ctrlPr>
                          <a:rPr lang="en-US" b="0" i="1">
                            <a:effectLst/>
                            <a:latin typeface="Cambria Math" panose="02040503050406030204" pitchFamily="18" charset="0"/>
                          </a:rPr>
                        </m:ctrlPr>
                      </m:sSubPr>
                      <m:e>
                        <m:r>
                          <a:rPr lang="en-US" b="0" i="1">
                            <a:effectLst/>
                            <a:latin typeface="Cambria Math" panose="02040503050406030204" pitchFamily="18" charset="0"/>
                          </a:rPr>
                          <m:t>𝑏</m:t>
                        </m:r>
                      </m:e>
                      <m:sub>
                        <m:r>
                          <a:rPr lang="en-US" b="0" i="1">
                            <a:effectLst/>
                            <a:latin typeface="Cambria Math" panose="02040503050406030204" pitchFamily="18" charset="0"/>
                          </a:rPr>
                          <m:t>1</m:t>
                        </m:r>
                      </m:sub>
                    </m:sSub>
                  </m:oMath>
                </a14:m>
                <a:r>
                  <a:rPr lang="en-US" b="0" i="0" dirty="0">
                    <a:effectLst/>
                    <a:latin typeface="open-sans"/>
                  </a:rPr>
                  <a:t>  is positive, then </a:t>
                </a:r>
                <a:r>
                  <a:rPr lang="en-US" b="0" i="1" dirty="0">
                    <a:effectLst/>
                    <a:latin typeface="open-sans"/>
                  </a:rPr>
                  <a:t>r</a:t>
                </a:r>
                <a:r>
                  <a:rPr lang="en-US" b="0" i="0" dirty="0">
                    <a:effectLst/>
                    <a:latin typeface="open-sans"/>
                  </a:rPr>
                  <a:t> takes a positive sign.</a:t>
                </a:r>
              </a:p>
              <a:p>
                <a:r>
                  <a:rPr lang="en-US" sz="2400" b="0" i="0" dirty="0">
                    <a:effectLst/>
                    <a:latin typeface="open-sans"/>
                  </a:rPr>
                  <a:t>That is, the estimated slope and the correlation coefficient </a:t>
                </a:r>
                <a:r>
                  <a:rPr lang="en-US" sz="2400" b="0" i="1" dirty="0">
                    <a:effectLst/>
                    <a:latin typeface="open-sans"/>
                  </a:rPr>
                  <a:t>r</a:t>
                </a:r>
                <a:r>
                  <a:rPr lang="en-US" sz="2400" b="0" i="0" dirty="0">
                    <a:effectLst/>
                    <a:latin typeface="open-sans"/>
                  </a:rPr>
                  <a:t> always share the same sign. Furthermore, because </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b="0" i="1">
                            <a:latin typeface="Cambria Math" panose="02040503050406030204" pitchFamily="18" charset="0"/>
                          </a:rPr>
                          <m:t>𝑅</m:t>
                        </m:r>
                      </m:e>
                      <m:sup>
                        <m:r>
                          <a:rPr lang="en-US" sz="2400" b="0" i="1">
                            <a:latin typeface="Cambria Math" panose="02040503050406030204" pitchFamily="18" charset="0"/>
                          </a:rPr>
                          <m:t>2</m:t>
                        </m:r>
                      </m:sup>
                    </m:sSup>
                    <m:r>
                      <a:rPr lang="en-US" sz="2400" b="0" i="1">
                        <a:latin typeface="Cambria Math" panose="02040503050406030204" pitchFamily="18" charset="0"/>
                      </a:rPr>
                      <m:t> </m:t>
                    </m:r>
                  </m:oMath>
                </a14:m>
                <a:r>
                  <a:rPr lang="en-US" sz="2400" b="0" i="0" dirty="0">
                    <a:effectLst/>
                    <a:latin typeface="open-sans"/>
                  </a:rPr>
                  <a:t> is always a number between 0 and 1, the correlation coefficient </a:t>
                </a:r>
                <a:r>
                  <a:rPr lang="en-US" sz="2400" b="0" i="1" dirty="0">
                    <a:effectLst/>
                    <a:latin typeface="open-sans"/>
                  </a:rPr>
                  <a:t>r</a:t>
                </a:r>
                <a:r>
                  <a:rPr lang="en-US" sz="2400" b="0" i="0" dirty="0">
                    <a:effectLst/>
                    <a:latin typeface="open-sans"/>
                  </a:rPr>
                  <a:t> is always a number between -1 and 1.</a:t>
                </a:r>
              </a:p>
              <a:p>
                <a:endParaRPr lang="en-US" sz="1700" dirty="0"/>
              </a:p>
            </p:txBody>
          </p:sp>
        </mc:Choice>
        <mc:Fallback>
          <p:sp>
            <p:nvSpPr>
              <p:cNvPr id="3" name="Content Placeholder 2">
                <a:extLst>
                  <a:ext uri="{FF2B5EF4-FFF2-40B4-BE49-F238E27FC236}">
                    <a16:creationId xmlns:a16="http://schemas.microsoft.com/office/drawing/2014/main" id="{88DFFF62-A755-9117-BB57-EA463822BA33}"/>
                  </a:ext>
                </a:extLst>
              </p:cNvPr>
              <p:cNvSpPr>
                <a:spLocks noGrp="1" noRot="1" noChangeAspect="1" noMove="1" noResize="1" noEditPoints="1" noAdjustHandles="1" noChangeArrowheads="1" noChangeShapeType="1" noTextEdit="1"/>
              </p:cNvSpPr>
              <p:nvPr>
                <p:ph idx="1"/>
              </p:nvPr>
            </p:nvSpPr>
            <p:spPr>
              <a:xfrm>
                <a:off x="451338" y="1371601"/>
                <a:ext cx="10474502" cy="4197050"/>
              </a:xfrm>
              <a:blipFill>
                <a:blip r:embed="rId3"/>
                <a:stretch>
                  <a:fillRect l="-640" t="-1890" r="-524"/>
                </a:stretch>
              </a:blipFill>
            </p:spPr>
            <p:txBody>
              <a:bodyPr/>
              <a:lstStyle/>
              <a:p>
                <a:r>
                  <a:rPr lang="en-US">
                    <a:noFill/>
                  </a:rPr>
                  <a:t> </a:t>
                </a:r>
              </a:p>
            </p:txBody>
          </p:sp>
        </mc:Fallback>
      </mc:AlternateContent>
    </p:spTree>
    <p:extLst>
      <p:ext uri="{BB962C8B-B14F-4D97-AF65-F5344CB8AC3E}">
        <p14:creationId xmlns:p14="http://schemas.microsoft.com/office/powerpoint/2010/main" val="473217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B1AD-C49C-6B79-64A2-013D80DD030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D99B61-46E9-F5BE-B30D-3A2A44EEE38C}"/>
                  </a:ext>
                </a:extLst>
              </p:cNvPr>
              <p:cNvSpPr>
                <a:spLocks noGrp="1"/>
              </p:cNvSpPr>
              <p:nvPr>
                <p:ph idx="1"/>
              </p:nvPr>
            </p:nvSpPr>
            <p:spPr/>
            <p:txBody>
              <a:bodyPr/>
              <a:lstStyle/>
              <a:p>
                <a:r>
                  <a:rPr lang="en-US" dirty="0"/>
                  <a:t>Note: with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and SST we can calculate</a:t>
                </a:r>
              </a:p>
              <a:p>
                <a:endParaRPr lang="en-US" dirty="0"/>
              </a:p>
              <a:p>
                <a:pPr marL="0" indent="0">
                  <a:buNone/>
                </a:pPr>
                <a:r>
                  <a:rPr lang="en-US" dirty="0"/>
                  <a:t>and</a:t>
                </a:r>
              </a:p>
              <a:p>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88D99B61-46E9-F5BE-B30D-3A2A44EEE38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902C43-8178-5567-20D3-630585F44C70}"/>
                  </a:ext>
                </a:extLst>
              </p:cNvPr>
              <p:cNvSpPr txBox="1"/>
              <p:nvPr/>
            </p:nvSpPr>
            <p:spPr>
              <a:xfrm>
                <a:off x="2915240" y="2379424"/>
                <a:ext cx="223179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𝑆𝑆𝑅</m:t>
                      </m:r>
                      <m:r>
                        <a:rPr lang="en-US" sz="2400" b="0" i="1" smtClean="0">
                          <a:latin typeface="Cambria Math" panose="02040503050406030204" pitchFamily="18" charset="0"/>
                        </a:rPr>
                        <m:t>= </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𝑆𝑆𝑇</m:t>
                      </m:r>
                    </m:oMath>
                  </m:oMathPara>
                </a14:m>
                <a:endParaRPr lang="en-US" sz="2400" dirty="0"/>
              </a:p>
            </p:txBody>
          </p:sp>
        </mc:Choice>
        <mc:Fallback xmlns="">
          <p:sp>
            <p:nvSpPr>
              <p:cNvPr id="5" name="TextBox 4">
                <a:extLst>
                  <a:ext uri="{FF2B5EF4-FFF2-40B4-BE49-F238E27FC236}">
                    <a16:creationId xmlns:a16="http://schemas.microsoft.com/office/drawing/2014/main" id="{36902C43-8178-5567-20D3-630585F44C70}"/>
                  </a:ext>
                </a:extLst>
              </p:cNvPr>
              <p:cNvSpPr txBox="1">
                <a:spLocks noRot="1" noChangeAspect="1" noMove="1" noResize="1" noEditPoints="1" noAdjustHandles="1" noChangeArrowheads="1" noChangeShapeType="1" noTextEdit="1"/>
              </p:cNvSpPr>
              <p:nvPr/>
            </p:nvSpPr>
            <p:spPr>
              <a:xfrm>
                <a:off x="2915240" y="2379424"/>
                <a:ext cx="223179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380D22-8F69-A0AA-AFC3-30E4B92EA6F0}"/>
                  </a:ext>
                </a:extLst>
              </p:cNvPr>
              <p:cNvSpPr txBox="1"/>
              <p:nvPr/>
            </p:nvSpPr>
            <p:spPr>
              <a:xfrm>
                <a:off x="2638720" y="3392283"/>
                <a:ext cx="345728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𝑆𝑆𝐸</m:t>
                      </m:r>
                      <m:r>
                        <a:rPr lang="en-US" sz="2400" b="0" i="1" smtClean="0">
                          <a:latin typeface="Cambria Math" panose="02040503050406030204" pitchFamily="18" charset="0"/>
                        </a:rPr>
                        <m:t>= </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(1 −</m:t>
                          </m:r>
                          <m:r>
                            <a:rPr lang="en-US" sz="2400" b="0" i="1" smtClean="0">
                              <a:latin typeface="Cambria Math" panose="02040503050406030204" pitchFamily="18" charset="0"/>
                            </a:rPr>
                            <m:t>𝑅</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𝑆𝑆𝑇</m:t>
                      </m:r>
                    </m:oMath>
                  </m:oMathPara>
                </a14:m>
                <a:endParaRPr lang="en-US" sz="2400" dirty="0"/>
              </a:p>
            </p:txBody>
          </p:sp>
        </mc:Choice>
        <mc:Fallback xmlns="">
          <p:sp>
            <p:nvSpPr>
              <p:cNvPr id="6" name="TextBox 5">
                <a:extLst>
                  <a:ext uri="{FF2B5EF4-FFF2-40B4-BE49-F238E27FC236}">
                    <a16:creationId xmlns:a16="http://schemas.microsoft.com/office/drawing/2014/main" id="{51380D22-8F69-A0AA-AFC3-30E4B92EA6F0}"/>
                  </a:ext>
                </a:extLst>
              </p:cNvPr>
              <p:cNvSpPr txBox="1">
                <a:spLocks noRot="1" noChangeAspect="1" noMove="1" noResize="1" noEditPoints="1" noAdjustHandles="1" noChangeArrowheads="1" noChangeShapeType="1" noTextEdit="1"/>
              </p:cNvSpPr>
              <p:nvPr/>
            </p:nvSpPr>
            <p:spPr>
              <a:xfrm>
                <a:off x="2638720" y="3392283"/>
                <a:ext cx="3457280" cy="461665"/>
              </a:xfrm>
              <a:prstGeom prst="rect">
                <a:avLst/>
              </a:prstGeom>
              <a:blipFill>
                <a:blip r:embed="rId4"/>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238371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7D64-E660-A5DB-F584-9C2D1E95736B}"/>
              </a:ext>
            </a:extLst>
          </p:cNvPr>
          <p:cNvSpPr>
            <a:spLocks noGrp="1"/>
          </p:cNvSpPr>
          <p:nvPr>
            <p:ph type="title"/>
          </p:nvPr>
        </p:nvSpPr>
        <p:spPr>
          <a:xfrm>
            <a:off x="244482" y="347913"/>
            <a:ext cx="8084763" cy="1076442"/>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Inferences for point estimates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91CE7C-6BE3-38B0-E288-6FB5B1A7C180}"/>
                  </a:ext>
                </a:extLst>
              </p:cNvPr>
              <p:cNvSpPr>
                <a:spLocks noGrp="1"/>
              </p:cNvSpPr>
              <p:nvPr>
                <p:ph idx="1"/>
              </p:nvPr>
            </p:nvSpPr>
            <p:spPr>
              <a:xfrm>
                <a:off x="478946" y="1629508"/>
                <a:ext cx="4497500" cy="4116636"/>
              </a:xfrm>
            </p:spPr>
            <p:txBody>
              <a:bodyPr>
                <a:normAutofit lnSpcReduction="10000"/>
              </a:bodyPr>
              <a:lstStyle/>
              <a:p>
                <a:r>
                  <a:rPr lang="en-US" sz="2400" dirty="0"/>
                  <a:t>We are interested in drawing inferences about the slope of the regression line</a:t>
                </a:r>
              </a:p>
              <a:p>
                <a:r>
                  <a:rPr lang="en-US" sz="2400" dirty="0"/>
                  <a:t>The most common hypothesis to test is:</a:t>
                </a:r>
              </a:p>
              <a:p>
                <a:endParaRPr lang="en-US" sz="2400" dirty="0"/>
              </a:p>
              <a:p>
                <a:endParaRPr lang="en-US" sz="2400" dirty="0"/>
              </a:p>
              <a:p>
                <a:r>
                  <a:rPr lang="en-US" sz="2400" dirty="0"/>
                  <a:t>The reason for testing this is that when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𝛽</m:t>
                        </m:r>
                      </m:e>
                      <m:sub>
                        <m:r>
                          <a:rPr lang="en-US" sz="2400" b="0" i="1">
                            <a:latin typeface="Cambria Math" panose="02040503050406030204" pitchFamily="18" charset="0"/>
                          </a:rPr>
                          <m:t>1</m:t>
                        </m:r>
                      </m:sub>
                    </m:sSub>
                    <m:r>
                      <a:rPr lang="en-US" sz="2400" b="0" i="1">
                        <a:latin typeface="Cambria Math" panose="02040503050406030204" pitchFamily="18" charset="0"/>
                      </a:rPr>
                      <m:t>=0 </m:t>
                    </m:r>
                  </m:oMath>
                </a14:m>
                <a:r>
                  <a:rPr lang="en-US" sz="2400" dirty="0"/>
                  <a:t>there is no linear association between </a:t>
                </a:r>
                <a:r>
                  <a:rPr lang="en-US" sz="2400" i="1" dirty="0"/>
                  <a:t>Y </a:t>
                </a:r>
                <a:r>
                  <a:rPr lang="en-US" sz="2400" dirty="0"/>
                  <a:t>and </a:t>
                </a:r>
                <a:r>
                  <a:rPr lang="en-US" sz="2400" i="1" dirty="0"/>
                  <a:t>X</a:t>
                </a:r>
                <a:endParaRPr lang="en-US" sz="2400" dirty="0"/>
              </a:p>
            </p:txBody>
          </p:sp>
        </mc:Choice>
        <mc:Fallback>
          <p:sp>
            <p:nvSpPr>
              <p:cNvPr id="3" name="Content Placeholder 2">
                <a:extLst>
                  <a:ext uri="{FF2B5EF4-FFF2-40B4-BE49-F238E27FC236}">
                    <a16:creationId xmlns:a16="http://schemas.microsoft.com/office/drawing/2014/main" id="{8691CE7C-6BE3-38B0-E288-6FB5B1A7C180}"/>
                  </a:ext>
                </a:extLst>
              </p:cNvPr>
              <p:cNvSpPr>
                <a:spLocks noGrp="1" noRot="1" noChangeAspect="1" noMove="1" noResize="1" noEditPoints="1" noAdjustHandles="1" noChangeArrowheads="1" noChangeShapeType="1" noTextEdit="1"/>
              </p:cNvSpPr>
              <p:nvPr>
                <p:ph idx="1"/>
              </p:nvPr>
            </p:nvSpPr>
            <p:spPr>
              <a:xfrm>
                <a:off x="478946" y="1629508"/>
                <a:ext cx="4497500" cy="4116636"/>
              </a:xfrm>
              <a:blipFill>
                <a:blip r:embed="rId3"/>
                <a:stretch>
                  <a:fillRect l="-1900" t="-2663" r="-8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D5766C-B015-E823-3665-26C1B89921FC}"/>
              </a:ext>
            </a:extLst>
          </p:cNvPr>
          <p:cNvPicPr>
            <a:picLocks noChangeAspect="1"/>
          </p:cNvPicPr>
          <p:nvPr/>
        </p:nvPicPr>
        <p:blipFill rotWithShape="1">
          <a:blip r:embed="rId4"/>
          <a:srcRect r="14701"/>
          <a:stretch/>
        </p:blipFill>
        <p:spPr>
          <a:xfrm>
            <a:off x="5405863" y="2208463"/>
            <a:ext cx="5134452" cy="2437828"/>
          </a:xfrm>
          <a:prstGeom prst="rect">
            <a:avLst/>
          </a:prstGeom>
          <a:effec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68A33A0-4970-249D-7842-27D3DA6EB2F6}"/>
                  </a:ext>
                </a:extLst>
              </p:cNvPr>
              <p:cNvSpPr txBox="1"/>
              <p:nvPr/>
            </p:nvSpPr>
            <p:spPr>
              <a:xfrm>
                <a:off x="761183" y="3615996"/>
                <a:ext cx="3218668"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 </m:t>
                      </m:r>
                      <m:r>
                        <m:rPr>
                          <m:sty m:val="p"/>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vs</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p:sp>
            <p:nvSpPr>
              <p:cNvPr id="7" name="TextBox 6">
                <a:extLst>
                  <a:ext uri="{FF2B5EF4-FFF2-40B4-BE49-F238E27FC236}">
                    <a16:creationId xmlns:a16="http://schemas.microsoft.com/office/drawing/2014/main" id="{268A33A0-4970-249D-7842-27D3DA6EB2F6}"/>
                  </a:ext>
                </a:extLst>
              </p:cNvPr>
              <p:cNvSpPr txBox="1">
                <a:spLocks noRot="1" noChangeAspect="1" noMove="1" noResize="1" noEditPoints="1" noAdjustHandles="1" noChangeArrowheads="1" noChangeShapeType="1" noTextEdit="1"/>
              </p:cNvSpPr>
              <p:nvPr/>
            </p:nvSpPr>
            <p:spPr>
              <a:xfrm>
                <a:off x="761183" y="3615996"/>
                <a:ext cx="3218668" cy="369332"/>
              </a:xfrm>
              <a:prstGeom prst="rect">
                <a:avLst/>
              </a:prstGeom>
              <a:blipFill>
                <a:blip r:embed="rId5"/>
                <a:stretch>
                  <a:fillRect l="-2273" r="-208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FC70F9-CB1C-3E1D-5511-AB496D0D91DD}"/>
                  </a:ext>
                </a:extLst>
              </p:cNvPr>
              <p:cNvSpPr txBox="1"/>
              <p:nvPr/>
            </p:nvSpPr>
            <p:spPr>
              <a:xfrm flipH="1">
                <a:off x="10334027" y="3242711"/>
                <a:ext cx="71360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TextBox 8">
                <a:extLst>
                  <a:ext uri="{FF2B5EF4-FFF2-40B4-BE49-F238E27FC236}">
                    <a16:creationId xmlns:a16="http://schemas.microsoft.com/office/drawing/2014/main" id="{B0FC70F9-CB1C-3E1D-5511-AB496D0D91DD}"/>
                  </a:ext>
                </a:extLst>
              </p:cNvPr>
              <p:cNvSpPr txBox="1">
                <a:spLocks noRot="1" noChangeAspect="1" noMove="1" noResize="1" noEditPoints="1" noAdjustHandles="1" noChangeArrowheads="1" noChangeShapeType="1" noTextEdit="1"/>
              </p:cNvSpPr>
              <p:nvPr/>
            </p:nvSpPr>
            <p:spPr>
              <a:xfrm flipH="1">
                <a:off x="10334027" y="3242711"/>
                <a:ext cx="713604"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F7F7B60-E0AE-8839-E3A7-DA54092A9C19}"/>
                  </a:ext>
                </a:extLst>
              </p:cNvPr>
              <p:cNvSpPr txBox="1"/>
              <p:nvPr/>
            </p:nvSpPr>
            <p:spPr>
              <a:xfrm>
                <a:off x="6657119" y="4772917"/>
                <a:ext cx="2631939"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Mean(Y</a:t>
                </a:r>
                <a14:m>
                  <m:oMath xmlns:m="http://schemas.openxmlformats.org/officeDocument/2006/math">
                    <m:r>
                      <a:rPr kumimoji="0" lang="en-US" sz="20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TextBox 9">
                <a:extLst>
                  <a:ext uri="{FF2B5EF4-FFF2-40B4-BE49-F238E27FC236}">
                    <a16:creationId xmlns:a16="http://schemas.microsoft.com/office/drawing/2014/main" id="{9F7F7B60-E0AE-8839-E3A7-DA54092A9C19}"/>
                  </a:ext>
                </a:extLst>
              </p:cNvPr>
              <p:cNvSpPr txBox="1">
                <a:spLocks noRot="1" noChangeAspect="1" noMove="1" noResize="1" noEditPoints="1" noAdjustHandles="1" noChangeArrowheads="1" noChangeShapeType="1" noTextEdit="1"/>
              </p:cNvSpPr>
              <p:nvPr/>
            </p:nvSpPr>
            <p:spPr>
              <a:xfrm>
                <a:off x="6657119" y="4772917"/>
                <a:ext cx="2631939" cy="307777"/>
              </a:xfrm>
              <a:prstGeom prst="rect">
                <a:avLst/>
              </a:prstGeom>
              <a:blipFill>
                <a:blip r:embed="rId7"/>
                <a:stretch>
                  <a:fillRect l="-5787" t="-26000" r="-926" b="-50000"/>
                </a:stretch>
              </a:blipFill>
            </p:spPr>
            <p:txBody>
              <a:bodyPr/>
              <a:lstStyle/>
              <a:p>
                <a:r>
                  <a:rPr lang="en-US">
                    <a:noFill/>
                  </a:rPr>
                  <a:t> </a:t>
                </a:r>
              </a:p>
            </p:txBody>
          </p:sp>
        </mc:Fallback>
      </mc:AlternateContent>
    </p:spTree>
    <p:extLst>
      <p:ext uri="{BB962C8B-B14F-4D97-AF65-F5344CB8AC3E}">
        <p14:creationId xmlns:p14="http://schemas.microsoft.com/office/powerpoint/2010/main" val="144574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88F9E8-9C66-496D-B37E-83065854B139}"/>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495E168-DA5E-4888-8D8A-92B118324C14}" type="slidenum">
              <a:rPr kumimoji="0" lang="ru-RU"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ru-RU"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endParaRPr>
          </a:p>
        </p:txBody>
      </p:sp>
      <p:sp>
        <p:nvSpPr>
          <p:cNvPr id="3" name="Title 2">
            <a:extLst>
              <a:ext uri="{FF2B5EF4-FFF2-40B4-BE49-F238E27FC236}">
                <a16:creationId xmlns:a16="http://schemas.microsoft.com/office/drawing/2014/main" id="{17523E8C-F049-4B08-BEAA-E3C6C7BC7099}"/>
              </a:ext>
            </a:extLst>
          </p:cNvPr>
          <p:cNvSpPr>
            <a:spLocks noGrp="1"/>
          </p:cNvSpPr>
          <p:nvPr>
            <p:ph type="title"/>
          </p:nvPr>
        </p:nvSpPr>
        <p:spPr/>
        <p:txBody>
          <a:bodyPr/>
          <a:lstStyle/>
          <a:p>
            <a:r>
              <a:rPr lang="en-US" altLang="en-US" dirty="0">
                <a:ea typeface="ＭＳ Ｐゴシック" panose="020B0600070205080204" pitchFamily="34" charset="-128"/>
              </a:rPr>
              <a:t>Linear regression –Terminology</a:t>
            </a:r>
            <a:endParaRPr lang="en-US" dirty="0"/>
          </a:p>
        </p:txBody>
      </p:sp>
      <p:sp>
        <p:nvSpPr>
          <p:cNvPr id="4" name="Content Placeholder 3">
            <a:extLst>
              <a:ext uri="{FF2B5EF4-FFF2-40B4-BE49-F238E27FC236}">
                <a16:creationId xmlns:a16="http://schemas.microsoft.com/office/drawing/2014/main" id="{ABEF4A57-9583-44FE-A333-D825FEAABA11}"/>
              </a:ext>
            </a:extLst>
          </p:cNvPr>
          <p:cNvSpPr>
            <a:spLocks noGrp="1"/>
          </p:cNvSpPr>
          <p:nvPr>
            <p:ph idx="1"/>
          </p:nvPr>
        </p:nvSpPr>
        <p:spPr/>
        <p:txBody>
          <a:bodyPr>
            <a:normAutofit lnSpcReduction="10000"/>
          </a:bodyPr>
          <a:lstStyle/>
          <a:p>
            <a:r>
              <a:rPr lang="en-US" dirty="0"/>
              <a:t>Outcome, Y</a:t>
            </a:r>
          </a:p>
          <a:p>
            <a:pPr lvl="1"/>
            <a:r>
              <a:rPr lang="en-US" dirty="0"/>
              <a:t>Dependent variable</a:t>
            </a:r>
          </a:p>
          <a:p>
            <a:pPr lvl="1"/>
            <a:r>
              <a:rPr lang="en-US" dirty="0"/>
              <a:t>Response variable</a:t>
            </a:r>
          </a:p>
          <a:p>
            <a:pPr lvl="1"/>
            <a:r>
              <a:rPr lang="en-US" dirty="0"/>
              <a:t>Consequent</a:t>
            </a:r>
          </a:p>
          <a:p>
            <a:endParaRPr lang="en-US" dirty="0"/>
          </a:p>
          <a:p>
            <a:r>
              <a:rPr lang="en-US" dirty="0"/>
              <a:t>Explanatory variable (predictor), X</a:t>
            </a:r>
          </a:p>
          <a:p>
            <a:pPr lvl="1"/>
            <a:r>
              <a:rPr lang="en-US" dirty="0"/>
              <a:t>Independent variable</a:t>
            </a:r>
          </a:p>
          <a:p>
            <a:pPr lvl="1"/>
            <a:r>
              <a:rPr lang="en-US" dirty="0"/>
              <a:t>Covariate</a:t>
            </a:r>
          </a:p>
          <a:p>
            <a:pPr lvl="1"/>
            <a:r>
              <a:rPr lang="en-US" dirty="0"/>
              <a:t>Control</a:t>
            </a:r>
          </a:p>
          <a:p>
            <a:pPr lvl="1"/>
            <a:r>
              <a:rPr lang="en-US" dirty="0"/>
              <a:t>Exposure</a:t>
            </a:r>
          </a:p>
          <a:p>
            <a:pPr lvl="1"/>
            <a:r>
              <a:rPr lang="en-US" dirty="0"/>
              <a:t>Antecedent</a:t>
            </a:r>
          </a:p>
          <a:p>
            <a:endParaRPr lang="en-US" dirty="0"/>
          </a:p>
        </p:txBody>
      </p:sp>
    </p:spTree>
    <p:extLst>
      <p:ext uri="{BB962C8B-B14F-4D97-AF65-F5344CB8AC3E}">
        <p14:creationId xmlns:p14="http://schemas.microsoft.com/office/powerpoint/2010/main" val="3729277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D319-7796-8098-4557-66C7F8D41EEB}"/>
              </a:ext>
            </a:extLst>
          </p:cNvPr>
          <p:cNvSpPr>
            <a:spLocks noGrp="1"/>
          </p:cNvSpPr>
          <p:nvPr>
            <p:ph type="title"/>
          </p:nvPr>
        </p:nvSpPr>
        <p:spPr>
          <a:xfrm>
            <a:off x="317765" y="142386"/>
            <a:ext cx="10515600" cy="936137"/>
          </a:xfrm>
        </p:spPr>
        <p:txBody>
          <a:bodyPr anchor="b">
            <a:normAutofit/>
          </a:bodyPr>
          <a:lstStyle/>
          <a:p>
            <a:r>
              <a:rPr lang="en-US" sz="4100" dirty="0">
                <a:latin typeface="Calibri Light" panose="020F0302020204030204" pitchFamily="34" charset="0"/>
                <a:ea typeface="Calibri Light" panose="020F0302020204030204" pitchFamily="34" charset="0"/>
                <a:cs typeface="Calibri Light" panose="020F0302020204030204" pitchFamily="34" charset="0"/>
              </a:rPr>
              <a:t>Hypothesis testing of coefficients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43290D-3582-D081-927C-51CD23DD4796}"/>
                  </a:ext>
                </a:extLst>
              </p:cNvPr>
              <p:cNvSpPr>
                <a:spLocks noGrp="1"/>
              </p:cNvSpPr>
              <p:nvPr>
                <p:ph idx="1"/>
              </p:nvPr>
            </p:nvSpPr>
            <p:spPr/>
            <p:txBody>
              <a:bodyPr>
                <a:normAutofit lnSpcReduction="10000"/>
              </a:bodyPr>
              <a:lstStyle/>
              <a:p>
                <a:r>
                  <a:rPr lang="en-US" sz="2400" dirty="0"/>
                  <a:t>We follow standard hypothesis testing for the slope parameters in a linear regression model</a:t>
                </a:r>
              </a:p>
              <a:p>
                <a:r>
                  <a:rPr lang="en-US" sz="2400" dirty="0"/>
                  <a:t>First, specify the null and alternative</a:t>
                </a:r>
              </a:p>
              <a:p>
                <a:pPr lvl="1"/>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𝐻</m:t>
                        </m:r>
                      </m:e>
                      <m:sub>
                        <m:r>
                          <a:rPr lang="en-US" b="0" i="1">
                            <a:latin typeface="Cambria Math" panose="02040503050406030204" pitchFamily="18" charset="0"/>
                          </a:rPr>
                          <m:t>𝑜</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oMath>
                </a14:m>
                <a:r>
                  <a:rPr lang="en-US" dirty="0"/>
                  <a:t>= 0</a:t>
                </a:r>
              </a:p>
              <a:p>
                <a:pPr lvl="1"/>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𝐻</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 </m:t>
                    </m:r>
                  </m:oMath>
                </a14:m>
                <a:r>
                  <a:rPr lang="en-US" dirty="0"/>
                  <a:t>0</a:t>
                </a:r>
              </a:p>
              <a:p>
                <a:r>
                  <a:rPr lang="en-US" sz="2400" dirty="0"/>
                  <a:t>Second, calculate the test statistic</a:t>
                </a:r>
              </a:p>
              <a:p>
                <a:pPr lvl="1"/>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𝑡</m:t>
                        </m:r>
                      </m:e>
                      <m:sup>
                        <m:r>
                          <a:rPr lang="en-US" b="0" i="1">
                            <a:latin typeface="Cambria Math" panose="02040503050406030204" pitchFamily="18" charset="0"/>
                          </a:rPr>
                          <m:t>∗</m:t>
                        </m:r>
                      </m:sup>
                    </m:sSup>
                    <m:r>
                      <a:rPr lang="en-US" b="0" i="1">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num>
                      <m:den>
                        <m:f>
                          <m:fPr>
                            <m:type m:val="skw"/>
                            <m:ctrlPr>
                              <a:rPr lang="en-US"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𝑀𝑆𝐸</m:t>
                                </m:r>
                              </m:e>
                            </m:rad>
                          </m:num>
                          <m:den>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rad>
                          </m:den>
                        </m:f>
                      </m:den>
                    </m:f>
                    <m:r>
                      <a:rPr lang="en-US" b="0" i="1" smtClean="0">
                        <a:latin typeface="Cambria Math" panose="02040503050406030204" pitchFamily="18" charset="0"/>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0" i="1">
                                <a:latin typeface="Cambria Math" panose="02040503050406030204" pitchFamily="18" charset="0"/>
                              </a:rPr>
                              <m:t>𝑏</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num>
                      <m:den>
                        <m:r>
                          <a:rPr lang="en-US" b="0" i="1">
                            <a:latin typeface="Cambria Math" panose="02040503050406030204" pitchFamily="18" charset="0"/>
                          </a:rPr>
                          <m:t>𝑠𝑒</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𝑏</m:t>
                            </m:r>
                          </m:e>
                          <m:sub>
                            <m:r>
                              <a:rPr lang="en-US" b="0" i="1">
                                <a:latin typeface="Cambria Math" panose="02040503050406030204" pitchFamily="18" charset="0"/>
                              </a:rPr>
                              <m:t>1</m:t>
                            </m:r>
                          </m:sub>
                        </m:sSub>
                        <m:r>
                          <a:rPr lang="en-US" b="0" i="1">
                            <a:latin typeface="Cambria Math" panose="02040503050406030204" pitchFamily="18" charset="0"/>
                          </a:rPr>
                          <m:t>)</m:t>
                        </m:r>
                      </m:den>
                    </m:f>
                  </m:oMath>
                </a14:m>
                <a:endParaRPr lang="en-US" dirty="0"/>
              </a:p>
              <a:p>
                <a:r>
                  <a:rPr lang="en-US" sz="2400" dirty="0"/>
                  <a:t>Calculate the p-value**</a:t>
                </a:r>
              </a:p>
              <a:p>
                <a:pPr lvl="1"/>
                <a:r>
                  <a:rPr lang="en-US" dirty="0"/>
                  <a:t>The p-value is determined by referring to a t-distribution with </a:t>
                </a:r>
                <a:r>
                  <a:rPr lang="en-US" i="1" dirty="0"/>
                  <a:t>n – </a:t>
                </a:r>
                <a:r>
                  <a:rPr lang="en-US" dirty="0"/>
                  <a:t>2</a:t>
                </a:r>
                <a:r>
                  <a:rPr lang="en-US" i="1" dirty="0"/>
                  <a:t> </a:t>
                </a:r>
                <a:r>
                  <a:rPr lang="en-US" i="1" dirty="0" err="1"/>
                  <a:t>df</a:t>
                </a:r>
                <a:r>
                  <a:rPr lang="en-US" i="1" dirty="0"/>
                  <a:t>**</a:t>
                </a:r>
              </a:p>
              <a:p>
                <a:r>
                  <a:rPr lang="en-US" sz="2400" dirty="0"/>
                  <a:t>Decision: If </a:t>
                </a:r>
                <a:r>
                  <a:rPr lang="en-US" sz="2400" i="1" dirty="0"/>
                  <a:t>p-value &lt;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US" sz="2400" dirty="0"/>
                  <a:t>		  reject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𝐻</m:t>
                        </m:r>
                      </m:e>
                      <m:sub>
                        <m:r>
                          <a:rPr lang="en-US" sz="2400" b="0" i="1">
                            <a:latin typeface="Cambria Math" panose="02040503050406030204" pitchFamily="18" charset="0"/>
                          </a:rPr>
                          <m:t>𝑜</m:t>
                        </m:r>
                      </m:sub>
                    </m:sSub>
                  </m:oMath>
                </a14:m>
                <a:endParaRPr lang="en-US" sz="2400" dirty="0"/>
              </a:p>
            </p:txBody>
          </p:sp>
        </mc:Choice>
        <mc:Fallback xmlns="">
          <p:sp>
            <p:nvSpPr>
              <p:cNvPr id="3" name="Content Placeholder 2">
                <a:extLst>
                  <a:ext uri="{FF2B5EF4-FFF2-40B4-BE49-F238E27FC236}">
                    <a16:creationId xmlns:a16="http://schemas.microsoft.com/office/drawing/2014/main" id="{D543290D-3582-D081-927C-51CD23DD4796}"/>
                  </a:ext>
                </a:extLst>
              </p:cNvPr>
              <p:cNvSpPr>
                <a:spLocks noGrp="1" noRot="1" noChangeAspect="1" noMove="1" noResize="1" noEditPoints="1" noAdjustHandles="1" noChangeArrowheads="1" noChangeShapeType="1" noTextEdit="1"/>
              </p:cNvSpPr>
              <p:nvPr>
                <p:ph idx="1"/>
              </p:nvPr>
            </p:nvSpPr>
            <p:spPr>
              <a:blipFill>
                <a:blip r:embed="rId3"/>
                <a:stretch>
                  <a:fillRect l="-812" t="-2661" b="-3081"/>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B5CC6430-3956-4462-86E6-80FFC655192D}"/>
              </a:ext>
            </a:extLst>
          </p:cNvPr>
          <p:cNvSpPr/>
          <p:nvPr/>
        </p:nvSpPr>
        <p:spPr>
          <a:xfrm>
            <a:off x="4171027" y="5804160"/>
            <a:ext cx="1404538" cy="37280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66460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C1AB-74F7-027E-BDA6-8E955318FF58}"/>
              </a:ext>
            </a:extLst>
          </p:cNvPr>
          <p:cNvSpPr>
            <a:spLocks noGrp="1"/>
          </p:cNvSpPr>
          <p:nvPr>
            <p:ph type="title"/>
          </p:nvPr>
        </p:nvSpPr>
        <p:spPr>
          <a:xfrm>
            <a:off x="379696" y="339319"/>
            <a:ext cx="8635349" cy="938497"/>
          </a:xfrm>
        </p:spPr>
        <p:txBody>
          <a:bodyPr>
            <a:normAutofit/>
          </a:body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Confidence intervals as hypothesis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8B65B2-3884-7590-1F28-A9992F3A979F}"/>
                  </a:ext>
                </a:extLst>
              </p:cNvPr>
              <p:cNvSpPr>
                <a:spLocks noGrp="1"/>
              </p:cNvSpPr>
              <p:nvPr>
                <p:ph idx="1"/>
              </p:nvPr>
            </p:nvSpPr>
            <p:spPr>
              <a:xfrm>
                <a:off x="643465" y="1782981"/>
                <a:ext cx="10177116" cy="4836096"/>
              </a:xfrm>
            </p:spPr>
            <p:txBody>
              <a:bodyPr>
                <a:noAutofit/>
              </a:bodyPr>
              <a:lstStyle/>
              <a:p>
                <a:r>
                  <a:rPr lang="en-US" dirty="0"/>
                  <a:t>It is also useful to look at the confidence interval for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oMath>
                </a14:m>
                <a:endParaRPr lang="en-US" dirty="0"/>
              </a:p>
              <a:p>
                <a:pPr lvl="1"/>
                <a:r>
                  <a:rPr lang="en-US" dirty="0"/>
                  <a:t>As always, the CI is the sample estimate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 (</m:t>
                    </m:r>
                  </m:oMath>
                </a14:m>
                <a:r>
                  <a:rPr lang="en-US" b="0" i="1" dirty="0">
                    <a:ea typeface="Cambria Math" panose="02040503050406030204" pitchFamily="18" charset="0"/>
                  </a:rPr>
                  <a:t>t</a:t>
                </a:r>
                <a:r>
                  <a:rPr lang="en-US" b="0" dirty="0">
                    <a:ea typeface="Cambria Math" panose="02040503050406030204" pitchFamily="18" charset="0"/>
                  </a:rPr>
                  <a:t>-multiplier x standard error</a:t>
                </a:r>
                <a:r>
                  <a:rPr lang="en-US" b="0" i="1" dirty="0">
                    <a:ea typeface="Cambria Math" panose="02040503050406030204" pitchFamily="18" charset="0"/>
                  </a:rPr>
                  <a:t>)</a:t>
                </a:r>
              </a:p>
              <a:p>
                <a:pPr lvl="1"/>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r>
                      <a:rPr lang="en-US" b="0" i="1">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𝑡</m:t>
                        </m:r>
                      </m:e>
                      <m:sub>
                        <m:d>
                          <m:dPr>
                            <m:ctrlPr>
                              <a:rPr lang="en-US" b="0" i="1">
                                <a:latin typeface="Cambria Math" panose="02040503050406030204" pitchFamily="18" charset="0"/>
                                <a:ea typeface="Cambria Math" panose="02040503050406030204" pitchFamily="18" charset="0"/>
                              </a:rPr>
                            </m:ctrlPr>
                          </m:dPr>
                          <m:e>
                            <m:f>
                              <m:fPr>
                                <m:type m:val="skw"/>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𝛼</m:t>
                                </m:r>
                              </m:num>
                              <m:den>
                                <m:r>
                                  <a:rPr lang="en-US" b="0" i="1">
                                    <a:latin typeface="Cambria Math" panose="02040503050406030204" pitchFamily="18" charset="0"/>
                                    <a:ea typeface="Cambria Math" panose="02040503050406030204" pitchFamily="18" charset="0"/>
                                  </a:rPr>
                                  <m:t>2</m:t>
                                </m:r>
                              </m:den>
                            </m:f>
                            <m:r>
                              <a:rPr lang="en-US" b="0" i="1">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𝑛</m:t>
                            </m:r>
                            <m:r>
                              <a:rPr lang="en-US" b="0" i="1">
                                <a:latin typeface="Cambria Math" panose="02040503050406030204" pitchFamily="18" charset="0"/>
                                <a:ea typeface="Cambria Math" panose="02040503050406030204" pitchFamily="18" charset="0"/>
                              </a:rPr>
                              <m:t>−2</m:t>
                            </m:r>
                          </m:e>
                        </m:d>
                      </m:sub>
                    </m:sSub>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𝑠𝑒</m:t>
                    </m:r>
                  </m:oMath>
                </a14:m>
                <a:r>
                  <a:rPr lang="en-US" dirty="0"/>
                  <a:t>(</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oMath>
                </a14:m>
                <a:r>
                  <a:rPr lang="en-US" dirty="0"/>
                  <a:t>) </a:t>
                </a:r>
                <a:r>
                  <a:rPr lang="en-US" dirty="0">
                    <a:sym typeface="Wingdings" panose="05000000000000000000" pitchFamily="2" charset="2"/>
                  </a:rPr>
                  <a:t>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r>
                      <a:rPr lang="en-US" b="0" i="1">
                        <a:latin typeface="Cambria Math" panose="02040503050406030204" pitchFamily="18" charset="0"/>
                        <a:ea typeface="Cambria Math" panose="02040503050406030204" pitchFamily="18" charset="0"/>
                      </a:rPr>
                      <m:t>±1.96×</m:t>
                    </m:r>
                    <m:r>
                      <a:rPr lang="en-US" b="0" i="1">
                        <a:latin typeface="Cambria Math" panose="02040503050406030204" pitchFamily="18" charset="0"/>
                        <a:ea typeface="Cambria Math" panose="02040503050406030204" pitchFamily="18" charset="0"/>
                      </a:rPr>
                      <m:t>𝑠𝑒</m:t>
                    </m:r>
                  </m:oMath>
                </a14:m>
                <a:r>
                  <a:rPr lang="en-US" dirty="0"/>
                  <a:t>(</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oMath>
                </a14:m>
                <a:r>
                  <a:rPr lang="en-US" dirty="0"/>
                  <a:t>)</a:t>
                </a:r>
                <a:r>
                  <a:rPr lang="en-US" dirty="0">
                    <a:sym typeface="Wingdings" panose="05000000000000000000" pitchFamily="2" charset="2"/>
                  </a:rPr>
                  <a:t>     </a:t>
                </a:r>
                <a:endParaRPr lang="en-US" dirty="0"/>
              </a:p>
              <a:p>
                <a:r>
                  <a:rPr lang="en-US" dirty="0"/>
                  <a:t>The CI provides the following information:</a:t>
                </a:r>
              </a:p>
              <a:p>
                <a:pPr lvl="1"/>
                <a:r>
                  <a:rPr lang="en-US" dirty="0"/>
                  <a:t>It gives us a range of values that is likely to contain the true unknown value of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oMath>
                </a14:m>
                <a:r>
                  <a:rPr lang="en-US" dirty="0"/>
                  <a:t> </a:t>
                </a:r>
                <a:r>
                  <a:rPr lang="en-US" dirty="0">
                    <a:sym typeface="Wingdings" panose="05000000000000000000" pitchFamily="2" charset="2"/>
                  </a:rPr>
                  <a:t> we are 95% certain that the true </a:t>
                </a:r>
                <a:r>
                  <a:rPr lang="en-US" u="sng" dirty="0">
                    <a:sym typeface="Wingdings" panose="05000000000000000000" pitchFamily="2" charset="2"/>
                  </a:rPr>
                  <a:t>population parameter </a:t>
                </a:r>
                <a:r>
                  <a:rPr lang="en-US" dirty="0">
                    <a:sym typeface="Wingdings" panose="05000000000000000000" pitchFamily="2" charset="2"/>
                  </a:rPr>
                  <a:t>lies within the confidence interval; and</a:t>
                </a:r>
              </a:p>
              <a:p>
                <a:pPr lvl="1"/>
                <a:r>
                  <a:rPr lang="en-US" dirty="0">
                    <a:sym typeface="Wingdings" panose="05000000000000000000" pitchFamily="2" charset="2"/>
                  </a:rPr>
                  <a:t>It gives us the answer to whether there is a significant relationship between X and Y  if 0 lies in the confidence interval then we know to not </a:t>
                </a:r>
                <a:r>
                  <a:rPr lang="en-US" u="sng" dirty="0">
                    <a:sym typeface="Wingdings" panose="05000000000000000000" pitchFamily="2" charset="2"/>
                  </a:rPr>
                  <a:t>reject the null hypothesis. </a:t>
                </a:r>
                <a:r>
                  <a:rPr lang="en-US" dirty="0">
                    <a:sym typeface="Wingdings" panose="05000000000000000000" pitchFamily="2" charset="2"/>
                  </a:rPr>
                  <a:t>Why?</a:t>
                </a:r>
                <a:endParaRPr lang="en-US" dirty="0"/>
              </a:p>
            </p:txBody>
          </p:sp>
        </mc:Choice>
        <mc:Fallback>
          <p:sp>
            <p:nvSpPr>
              <p:cNvPr id="3" name="Content Placeholder 2">
                <a:extLst>
                  <a:ext uri="{FF2B5EF4-FFF2-40B4-BE49-F238E27FC236}">
                    <a16:creationId xmlns:a16="http://schemas.microsoft.com/office/drawing/2014/main" id="{468B65B2-3884-7590-1F28-A9992F3A979F}"/>
                  </a:ext>
                </a:extLst>
              </p:cNvPr>
              <p:cNvSpPr>
                <a:spLocks noGrp="1" noRot="1" noChangeAspect="1" noMove="1" noResize="1" noEditPoints="1" noAdjustHandles="1" noChangeArrowheads="1" noChangeShapeType="1" noTextEdit="1"/>
              </p:cNvSpPr>
              <p:nvPr>
                <p:ph idx="1"/>
              </p:nvPr>
            </p:nvSpPr>
            <p:spPr>
              <a:xfrm>
                <a:off x="643465" y="1782981"/>
                <a:ext cx="10177116" cy="4836096"/>
              </a:xfrm>
              <a:blipFill>
                <a:blip r:embed="rId2"/>
                <a:stretch>
                  <a:fillRect l="-1078" t="-2141"/>
                </a:stretch>
              </a:blipFill>
            </p:spPr>
            <p:txBody>
              <a:bodyPr/>
              <a:lstStyle/>
              <a:p>
                <a:r>
                  <a:rPr lang="en-US">
                    <a:noFill/>
                  </a:rPr>
                  <a:t> </a:t>
                </a:r>
              </a:p>
            </p:txBody>
          </p:sp>
        </mc:Fallback>
      </mc:AlternateContent>
    </p:spTree>
    <p:extLst>
      <p:ext uri="{BB962C8B-B14F-4D97-AF65-F5344CB8AC3E}">
        <p14:creationId xmlns:p14="http://schemas.microsoft.com/office/powerpoint/2010/main" val="3731816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40E2-62AC-7877-BFAE-E18F0125160F}"/>
              </a:ext>
            </a:extLst>
          </p:cNvPr>
          <p:cNvSpPr>
            <a:spLocks noGrp="1"/>
          </p:cNvSpPr>
          <p:nvPr>
            <p:ph type="title"/>
          </p:nvPr>
        </p:nvSpPr>
        <p:spPr/>
        <p:txBody>
          <a:bodyPr/>
          <a:lstStyle/>
          <a:p>
            <a:r>
              <a:rPr lang="en-US" b="1" dirty="0"/>
              <a:t>Critical: </a:t>
            </a:r>
            <a:r>
              <a:rPr lang="en-US" dirty="0"/>
              <a:t>Inference, Error and Associations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6836B0C-7692-71D8-FAAA-CA84AC64A30A}"/>
                  </a:ext>
                </a:extLst>
              </p:cNvPr>
              <p:cNvSpPr>
                <a:spLocks noGrp="1"/>
              </p:cNvSpPr>
              <p:nvPr>
                <p:ph type="body" idx="1"/>
              </p:nvPr>
            </p:nvSpPr>
            <p:spPr/>
            <p:txBody>
              <a:bodyPr>
                <a:noAutofit/>
              </a:bodyPr>
              <a:lstStyle/>
              <a:p>
                <a:r>
                  <a:rPr lang="en-US" sz="2800" dirty="0"/>
                  <a:t>We do not reject the null hypothesis</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𝐻</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oMath>
                </a14:m>
                <a:r>
                  <a:rPr lang="en-US" sz="2800" b="0" dirty="0"/>
                  <a:t>= 0</a:t>
                </a:r>
              </a:p>
            </p:txBody>
          </p:sp>
        </mc:Choice>
        <mc:Fallback xmlns="">
          <p:sp>
            <p:nvSpPr>
              <p:cNvPr id="4" name="Text Placeholder 3">
                <a:extLst>
                  <a:ext uri="{FF2B5EF4-FFF2-40B4-BE49-F238E27FC236}">
                    <a16:creationId xmlns:a16="http://schemas.microsoft.com/office/drawing/2014/main" id="{26836B0C-7692-71D8-FAAA-CA84AC64A30A}"/>
                  </a:ext>
                </a:extLst>
              </p:cNvPr>
              <p:cNvSpPr>
                <a:spLocks noGrp="1" noRot="1" noChangeAspect="1" noMove="1" noResize="1" noEditPoints="1" noAdjustHandles="1" noChangeArrowheads="1" noChangeShapeType="1" noTextEdit="1"/>
              </p:cNvSpPr>
              <p:nvPr>
                <p:ph type="body" idx="1"/>
              </p:nvPr>
            </p:nvSpPr>
            <p:spPr>
              <a:blipFill>
                <a:blip r:embed="rId2"/>
                <a:stretch>
                  <a:fillRect l="-2482" t="-17037" b="-21481"/>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2C452299-1E13-03CF-218A-229A1B67E5A8}"/>
              </a:ext>
            </a:extLst>
          </p:cNvPr>
          <p:cNvSpPr>
            <a:spLocks noGrp="1"/>
          </p:cNvSpPr>
          <p:nvPr>
            <p:ph sz="half" idx="2"/>
          </p:nvPr>
        </p:nvSpPr>
        <p:spPr>
          <a:xfrm>
            <a:off x="839788" y="2678695"/>
            <a:ext cx="5157787" cy="3684588"/>
          </a:xfrm>
        </p:spPr>
        <p:txBody>
          <a:bodyPr/>
          <a:lstStyle/>
          <a:p>
            <a:r>
              <a:rPr lang="en-US" b="0" i="0" dirty="0">
                <a:solidFill>
                  <a:srgbClr val="3B444F"/>
                </a:solidFill>
                <a:effectLst/>
                <a:latin typeface="open-sans"/>
              </a:rPr>
              <a:t>We committed a Type II error</a:t>
            </a:r>
          </a:p>
          <a:p>
            <a:r>
              <a:rPr lang="en-US" b="0" i="0" dirty="0">
                <a:solidFill>
                  <a:srgbClr val="3B444F"/>
                </a:solidFill>
                <a:effectLst/>
                <a:latin typeface="open-sans"/>
              </a:rPr>
              <a:t>There really is not much of a linear relationship between </a:t>
            </a:r>
            <a:r>
              <a:rPr lang="en-US" b="0" i="1" dirty="0">
                <a:solidFill>
                  <a:srgbClr val="3B444F"/>
                </a:solidFill>
                <a:effectLst/>
                <a:latin typeface="open-sans"/>
              </a:rPr>
              <a:t>x</a:t>
            </a:r>
            <a:r>
              <a:rPr lang="en-US" b="0" i="0" dirty="0">
                <a:solidFill>
                  <a:srgbClr val="3B444F"/>
                </a:solidFill>
                <a:effectLst/>
                <a:latin typeface="open-sans"/>
              </a:rPr>
              <a:t> and </a:t>
            </a:r>
            <a:r>
              <a:rPr lang="en-US" b="0" i="1" dirty="0">
                <a:solidFill>
                  <a:srgbClr val="3B444F"/>
                </a:solidFill>
                <a:effectLst/>
                <a:latin typeface="open-sans"/>
              </a:rPr>
              <a:t>y</a:t>
            </a:r>
            <a:endParaRPr lang="en-US" b="0" i="0" dirty="0">
              <a:solidFill>
                <a:srgbClr val="3B444F"/>
              </a:solidFill>
              <a:effectLst/>
              <a:latin typeface="open-sans"/>
            </a:endParaRPr>
          </a:p>
          <a:p>
            <a:r>
              <a:rPr lang="en-US" b="0" i="0" dirty="0">
                <a:solidFill>
                  <a:srgbClr val="3B444F"/>
                </a:solidFill>
                <a:effectLst/>
                <a:latin typeface="open-sans"/>
              </a:rPr>
              <a:t>There is a relationship between </a:t>
            </a:r>
            <a:r>
              <a:rPr lang="en-US" b="0" i="1" dirty="0">
                <a:solidFill>
                  <a:srgbClr val="3B444F"/>
                </a:solidFill>
                <a:effectLst/>
                <a:latin typeface="open-sans"/>
              </a:rPr>
              <a:t>x</a:t>
            </a:r>
            <a:r>
              <a:rPr lang="en-US" b="0" i="0" dirty="0">
                <a:solidFill>
                  <a:srgbClr val="3B444F"/>
                </a:solidFill>
                <a:effectLst/>
                <a:latin typeface="open-sans"/>
              </a:rPr>
              <a:t> and </a:t>
            </a:r>
            <a:r>
              <a:rPr lang="en-US" b="0" i="1" dirty="0">
                <a:solidFill>
                  <a:srgbClr val="3B444F"/>
                </a:solidFill>
                <a:effectLst/>
                <a:latin typeface="open-sans"/>
              </a:rPr>
              <a:t>y</a:t>
            </a:r>
            <a:r>
              <a:rPr lang="en-US" b="0" i="0" dirty="0">
                <a:solidFill>
                  <a:srgbClr val="3B444F"/>
                </a:solidFill>
                <a:effectLst/>
                <a:latin typeface="open-sans"/>
              </a:rPr>
              <a:t> — it is just not linear</a:t>
            </a:r>
            <a:endParaRPr 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E104A26-AF5C-268C-0468-FB59413CD76D}"/>
                  </a:ext>
                </a:extLst>
              </p:cNvPr>
              <p:cNvSpPr>
                <a:spLocks noGrp="1"/>
              </p:cNvSpPr>
              <p:nvPr>
                <p:ph type="body" sz="quarter" idx="3"/>
              </p:nvPr>
            </p:nvSpPr>
            <p:spPr>
              <a:xfrm>
                <a:off x="6194427" y="1657527"/>
                <a:ext cx="5183188" cy="823912"/>
              </a:xfrm>
            </p:spPr>
            <p:txBody>
              <a:bodyPr>
                <a:noAutofit/>
              </a:bodyPr>
              <a:lstStyle/>
              <a:p>
                <a:r>
                  <a:rPr lang="en-US" sz="2800" dirty="0"/>
                  <a:t>We do reject the null hypothesis</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𝐻</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r>
                      <a:rPr lang="en-US" sz="2800" b="0" i="1" dirty="0" smtClean="0">
                        <a:latin typeface="Cambria Math" panose="02040503050406030204" pitchFamily="18" charset="0"/>
                        <a:ea typeface="Cambria Math" panose="02040503050406030204" pitchFamily="18" charset="0"/>
                      </a:rPr>
                      <m:t>≠ </m:t>
                    </m:r>
                    <m:r>
                      <m:rPr>
                        <m:nor/>
                      </m:rPr>
                      <a:rPr lang="en-US" sz="2800" b="0" dirty="0" smtClean="0"/>
                      <m:t>0</m:t>
                    </m:r>
                  </m:oMath>
                </a14:m>
                <a:endParaRPr lang="en-US" sz="2800" b="0" dirty="0"/>
              </a:p>
            </p:txBody>
          </p:sp>
        </mc:Choice>
        <mc:Fallback xmlns="">
          <p:sp>
            <p:nvSpPr>
              <p:cNvPr id="6" name="Text Placeholder 5">
                <a:extLst>
                  <a:ext uri="{FF2B5EF4-FFF2-40B4-BE49-F238E27FC236}">
                    <a16:creationId xmlns:a16="http://schemas.microsoft.com/office/drawing/2014/main" id="{FE104A26-AF5C-268C-0468-FB59413CD76D}"/>
                  </a:ext>
                </a:extLst>
              </p:cNvPr>
              <p:cNvSpPr>
                <a:spLocks noGrp="1" noRot="1" noChangeAspect="1" noMove="1" noResize="1" noEditPoints="1" noAdjustHandles="1" noChangeArrowheads="1" noChangeShapeType="1" noTextEdit="1"/>
              </p:cNvSpPr>
              <p:nvPr>
                <p:ph type="body" sz="quarter" idx="3"/>
              </p:nvPr>
            </p:nvSpPr>
            <p:spPr>
              <a:xfrm>
                <a:off x="6194427" y="1657527"/>
                <a:ext cx="5183188" cy="823912"/>
              </a:xfrm>
              <a:blipFill>
                <a:blip r:embed="rId3"/>
                <a:stretch>
                  <a:fillRect l="-2353" t="-16296" b="-21481"/>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39BD73E3-F6DD-CD20-83C5-F1208230B2C9}"/>
              </a:ext>
            </a:extLst>
          </p:cNvPr>
          <p:cNvSpPr>
            <a:spLocks noGrp="1"/>
          </p:cNvSpPr>
          <p:nvPr>
            <p:ph sz="quarter" idx="4"/>
          </p:nvPr>
        </p:nvSpPr>
        <p:spPr>
          <a:xfrm>
            <a:off x="6169024" y="2678695"/>
            <a:ext cx="5183188" cy="3684588"/>
          </a:xfrm>
        </p:spPr>
        <p:txBody>
          <a:bodyPr/>
          <a:lstStyle/>
          <a:p>
            <a:r>
              <a:rPr lang="en-US" b="0" i="0" dirty="0">
                <a:solidFill>
                  <a:srgbClr val="3B444F"/>
                </a:solidFill>
                <a:effectLst/>
                <a:latin typeface="open-sans"/>
              </a:rPr>
              <a:t>We committed a Type I error</a:t>
            </a:r>
          </a:p>
          <a:p>
            <a:r>
              <a:rPr lang="en-US" b="0" i="0" dirty="0">
                <a:solidFill>
                  <a:srgbClr val="3B444F"/>
                </a:solidFill>
                <a:effectLst/>
                <a:latin typeface="open-sans"/>
              </a:rPr>
              <a:t>The relationship between </a:t>
            </a:r>
            <a:r>
              <a:rPr lang="en-US" b="0" i="1" dirty="0">
                <a:solidFill>
                  <a:srgbClr val="3B444F"/>
                </a:solidFill>
                <a:effectLst/>
                <a:latin typeface="open-sans"/>
              </a:rPr>
              <a:t>x</a:t>
            </a:r>
            <a:r>
              <a:rPr lang="en-US" b="0" i="0" dirty="0">
                <a:solidFill>
                  <a:srgbClr val="3B444F"/>
                </a:solidFill>
                <a:effectLst/>
                <a:latin typeface="open-sans"/>
              </a:rPr>
              <a:t> and </a:t>
            </a:r>
            <a:r>
              <a:rPr lang="en-US" b="0" i="1" dirty="0">
                <a:solidFill>
                  <a:srgbClr val="3B444F"/>
                </a:solidFill>
                <a:effectLst/>
                <a:latin typeface="open-sans"/>
              </a:rPr>
              <a:t>y</a:t>
            </a:r>
            <a:r>
              <a:rPr lang="en-US" b="0" i="0" dirty="0">
                <a:solidFill>
                  <a:srgbClr val="3B444F"/>
                </a:solidFill>
                <a:effectLst/>
                <a:latin typeface="open-sans"/>
              </a:rPr>
              <a:t> is indeed linear.</a:t>
            </a:r>
          </a:p>
          <a:p>
            <a:r>
              <a:rPr lang="en-US" b="0" i="0" dirty="0">
                <a:solidFill>
                  <a:srgbClr val="3B444F"/>
                </a:solidFill>
                <a:effectLst/>
                <a:latin typeface="open-sans"/>
              </a:rPr>
              <a:t>A linear function fits the data, okay, but a curved ("curvilinear") function would fit the data even better (i.e., the model is mis- specified)</a:t>
            </a:r>
          </a:p>
          <a:p>
            <a:endParaRPr lang="en-US" dirty="0"/>
          </a:p>
        </p:txBody>
      </p:sp>
    </p:spTree>
    <p:extLst>
      <p:ext uri="{BB962C8B-B14F-4D97-AF65-F5344CB8AC3E}">
        <p14:creationId xmlns:p14="http://schemas.microsoft.com/office/powerpoint/2010/main" val="50597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heel(1)">
                                      <p:cBhvr>
                                        <p:cTn id="10" dur="2000"/>
                                        <p:tgtEl>
                                          <p:spTgt spid="7">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heel(1)">
                                      <p:cBhvr>
                                        <p:cTn id="13" dur="2000"/>
                                        <p:tgtEl>
                                          <p:spTgt spid="7">
                                            <p:txEl>
                                              <p:pRg st="2" end="2"/>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heel(1)">
                                      <p:cBhvr>
                                        <p:cTn id="16"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6406-C78B-BEB5-6E80-43FB29B9C134}"/>
              </a:ext>
            </a:extLst>
          </p:cNvPr>
          <p:cNvSpPr>
            <a:spLocks noGrp="1"/>
          </p:cNvSpPr>
          <p:nvPr>
            <p:ph type="ctrTitle"/>
          </p:nvPr>
        </p:nvSpPr>
        <p:spPr/>
        <p:txBody>
          <a:bodyPr/>
          <a:lstStyle/>
          <a:p>
            <a:r>
              <a:rPr lang="en-US" dirty="0"/>
              <a:t>Introduction to Multiple Linear Regression</a:t>
            </a:r>
          </a:p>
        </p:txBody>
      </p:sp>
      <p:sp>
        <p:nvSpPr>
          <p:cNvPr id="3" name="Subtitle 2">
            <a:extLst>
              <a:ext uri="{FF2B5EF4-FFF2-40B4-BE49-F238E27FC236}">
                <a16:creationId xmlns:a16="http://schemas.microsoft.com/office/drawing/2014/main" id="{403A651B-43C8-B26C-FEA8-29F2086B9CA6}"/>
              </a:ext>
            </a:extLst>
          </p:cNvPr>
          <p:cNvSpPr>
            <a:spLocks noGrp="1"/>
          </p:cNvSpPr>
          <p:nvPr>
            <p:ph type="subTitle" idx="1"/>
          </p:nvPr>
        </p:nvSpPr>
        <p:spPr/>
        <p:txBody>
          <a:bodyPr/>
          <a:lstStyle/>
          <a:p>
            <a:r>
              <a:rPr lang="en-US" dirty="0"/>
              <a:t>What is it and how it works</a:t>
            </a:r>
          </a:p>
        </p:txBody>
      </p:sp>
    </p:spTree>
    <p:extLst>
      <p:ext uri="{BB962C8B-B14F-4D97-AF65-F5344CB8AC3E}">
        <p14:creationId xmlns:p14="http://schemas.microsoft.com/office/powerpoint/2010/main" val="1631276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FABB6-A875-B099-E912-B1735611D5B0}"/>
              </a:ext>
            </a:extLst>
          </p:cNvPr>
          <p:cNvSpPr>
            <a:spLocks noGrp="1"/>
          </p:cNvSpPr>
          <p:nvPr>
            <p:ph idx="1"/>
          </p:nvPr>
        </p:nvSpPr>
        <p:spPr>
          <a:xfrm>
            <a:off x="535803" y="1352142"/>
            <a:ext cx="10512810" cy="4153715"/>
          </a:xfrm>
        </p:spPr>
        <p:txBody>
          <a:bodyPr anchor="ctr">
            <a:normAutofit/>
          </a:bodyPr>
          <a:lstStyle/>
          <a:p>
            <a:pPr marL="514350" indent="-514350">
              <a:buFont typeface="+mj-lt"/>
              <a:buAutoNum type="arabicPeriod"/>
            </a:pPr>
            <a:r>
              <a:rPr lang="en-US" sz="2400" dirty="0"/>
              <a:t>Is the overall model (regression equation) useful? i.e. are any of the fitted </a:t>
            </a:r>
            <a:r>
              <a:rPr lang="en-US" sz="2400" dirty="0" err="1"/>
              <a:t>coeff</a:t>
            </a:r>
            <a:r>
              <a:rPr lang="en-US" sz="2400" dirty="0"/>
              <a:t>. significant?</a:t>
            </a:r>
          </a:p>
          <a:p>
            <a:pPr marL="514350" indent="-514350">
              <a:buFont typeface="+mj-lt"/>
              <a:buAutoNum type="arabicPeriod"/>
            </a:pPr>
            <a:r>
              <a:rPr lang="en-US" sz="2400" dirty="0"/>
              <a:t>Which features are “significant” and what does that mean?</a:t>
            </a:r>
          </a:p>
          <a:p>
            <a:pPr marL="514350" indent="-514350">
              <a:buFont typeface="+mj-lt"/>
              <a:buAutoNum type="arabicPeriod"/>
            </a:pPr>
            <a:r>
              <a:rPr lang="en-US" sz="2400" dirty="0"/>
              <a:t>Are the various features positively or negatively related to the response? How do we interpret them?</a:t>
            </a:r>
          </a:p>
          <a:p>
            <a:pPr marL="514350" indent="-514350">
              <a:buFont typeface="+mj-lt"/>
              <a:buAutoNum type="arabicPeriod"/>
            </a:pPr>
            <a:r>
              <a:rPr lang="en-US" sz="2400" dirty="0"/>
              <a:t>How much of the variability in the response variable is explained by the model?</a:t>
            </a:r>
          </a:p>
          <a:p>
            <a:pPr marL="514350" indent="-514350">
              <a:buFont typeface="+mj-lt"/>
              <a:buAutoNum type="arabicPeriod"/>
            </a:pPr>
            <a:r>
              <a:rPr lang="en-US" sz="2400" dirty="0"/>
              <a:t>Are the OLS assumptions satisfactory? </a:t>
            </a:r>
          </a:p>
          <a:p>
            <a:endParaRPr lang="en-US" sz="1700" dirty="0"/>
          </a:p>
        </p:txBody>
      </p:sp>
      <p:sp>
        <p:nvSpPr>
          <p:cNvPr id="2" name="Title 1">
            <a:extLst>
              <a:ext uri="{FF2B5EF4-FFF2-40B4-BE49-F238E27FC236}">
                <a16:creationId xmlns:a16="http://schemas.microsoft.com/office/drawing/2014/main" id="{4EEFAA75-4C55-6156-35FD-898A74B90E10}"/>
              </a:ext>
            </a:extLst>
          </p:cNvPr>
          <p:cNvSpPr>
            <a:spLocks noGrp="1"/>
          </p:cNvSpPr>
          <p:nvPr>
            <p:ph type="title"/>
          </p:nvPr>
        </p:nvSpPr>
        <p:spPr>
          <a:xfrm>
            <a:off x="535803" y="412846"/>
            <a:ext cx="11416415" cy="882387"/>
          </a:xfrm>
        </p:spPr>
        <p:txBody>
          <a:bodyPr anchor="ctr">
            <a:normAutofit/>
          </a:bodyPr>
          <a:lstStyle/>
          <a:p>
            <a:r>
              <a:rPr lang="en-US" sz="4000" dirty="0"/>
              <a:t>Key Questions</a:t>
            </a:r>
          </a:p>
        </p:txBody>
      </p:sp>
    </p:spTree>
    <p:extLst>
      <p:ext uri="{BB962C8B-B14F-4D97-AF65-F5344CB8AC3E}">
        <p14:creationId xmlns:p14="http://schemas.microsoft.com/office/powerpoint/2010/main" val="109346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Multiple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08443"/>
                <a:ext cx="10515600" cy="5230153"/>
              </a:xfrm>
            </p:spPr>
            <p:txBody>
              <a:bodyPr>
                <a:normAutofit/>
              </a:bodyPr>
              <a:lstStyle/>
              <a:p>
                <a:r>
                  <a:rPr lang="en-US" b="1" dirty="0"/>
                  <a:t>Data</a:t>
                </a:r>
                <a:r>
                  <a:rPr lang="en-US" dirty="0"/>
                  <a:t>: (Y</a:t>
                </a:r>
                <a:r>
                  <a:rPr lang="en-US" baseline="-25000" dirty="0"/>
                  <a:t>i</a:t>
                </a:r>
                <a:r>
                  <a:rPr lang="en-US" dirty="0"/>
                  <a:t>, X</a:t>
                </a:r>
                <a:r>
                  <a:rPr lang="en-US" baseline="-25000" dirty="0"/>
                  <a:t>i,1 </a:t>
                </a:r>
                <a:r>
                  <a:rPr lang="en-US" dirty="0"/>
                  <a:t>, X</a:t>
                </a:r>
                <a:r>
                  <a:rPr lang="en-US" baseline="-25000" dirty="0"/>
                  <a:t>i,2</a:t>
                </a:r>
                <a:r>
                  <a:rPr lang="en-US" dirty="0"/>
                  <a:t>,</a:t>
                </a:r>
                <a:r>
                  <a:rPr lang="mr-IN" dirty="0"/>
                  <a:t>…</a:t>
                </a:r>
                <a:r>
                  <a:rPr lang="en-US" dirty="0"/>
                  <a:t> ,</a:t>
                </a:r>
                <a:r>
                  <a:rPr lang="en-US" dirty="0" err="1"/>
                  <a:t>X</a:t>
                </a:r>
                <a:r>
                  <a:rPr lang="en-US" baseline="-25000" dirty="0" err="1"/>
                  <a:t>i,k</a:t>
                </a:r>
                <a:r>
                  <a:rPr lang="en-US" dirty="0"/>
                  <a:t>) i.e.  there are now </a:t>
                </a:r>
                <a:r>
                  <a:rPr lang="en-US" i="1" dirty="0"/>
                  <a:t>m </a:t>
                </a:r>
                <a:r>
                  <a:rPr lang="en-US" dirty="0"/>
                  <a:t>variables for each observation, </a:t>
                </a:r>
                <a:r>
                  <a:rPr lang="en-US" i="1" dirty="0" err="1"/>
                  <a:t>i</a:t>
                </a:r>
                <a:r>
                  <a:rPr lang="en-US" i="1" dirty="0"/>
                  <a:t> </a:t>
                </a:r>
                <a:r>
                  <a:rPr lang="en-US" dirty="0"/>
                  <a:t>remains the number of cases</a:t>
                </a:r>
              </a:p>
              <a:p>
                <a:r>
                  <a:rPr lang="en-US" b="1" dirty="0"/>
                  <a:t>Linear Model </a:t>
                </a:r>
                <a:r>
                  <a:rPr lang="en-US" dirty="0"/>
                  <a:t>is now: </a:t>
                </a:r>
              </a:p>
              <a:p>
                <a:pPr marL="0" indent="0" algn="ctr">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 ~ Norm(0,</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baseline="30000" smtClean="0">
                        <a:latin typeface="Cambria Math" panose="02040503050406030204" pitchFamily="18" charset="0"/>
                        <a:ea typeface="Cambria Math" panose="02040503050406030204" pitchFamily="18" charset="0"/>
                      </a:rPr>
                      <m:t>2</m:t>
                    </m:r>
                  </m:oMath>
                </a14:m>
                <a:r>
                  <a:rPr lang="en-US" dirty="0"/>
                  <a:t>)</a:t>
                </a:r>
              </a:p>
              <a:p>
                <a:r>
                  <a:rPr lang="en-US" b="1" dirty="0"/>
                  <a:t>Goal</a:t>
                </a:r>
                <a:r>
                  <a:rPr lang="en-US" dirty="0"/>
                  <a:t>: To fit a Linear Regression Model with coefficients </a:t>
                </a:r>
                <a14:m>
                  <m:oMath xmlns:m="http://schemas.openxmlformats.org/officeDocument/2006/math">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 </m:t>
                    </m:r>
                  </m:oMath>
                </a14:m>
                <a:r>
                  <a:rPr lang="en-US" dirty="0"/>
                  <a:t>…, </a:t>
                </a:r>
                <a14:m>
                  <m:oMath xmlns:m="http://schemas.openxmlformats.org/officeDocument/2006/math">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𝑏</m:t>
                        </m:r>
                      </m:e>
                      <m:sub>
                        <m:r>
                          <a:rPr lang="en-US" b="0" i="1" smtClean="0">
                            <a:solidFill>
                              <a:srgbClr val="000000"/>
                            </a:solidFill>
                            <a:latin typeface="Cambria Math" panose="02040503050406030204" pitchFamily="18" charset="0"/>
                          </a:rPr>
                          <m:t>𝑘</m:t>
                        </m:r>
                      </m:sub>
                    </m:sSub>
                  </m:oMath>
                </a14:m>
                <a:r>
                  <a:rPr lang="en-US" dirty="0"/>
                  <a:t>:</a:t>
                </a:r>
              </a:p>
              <a:p>
                <a:pPr marL="0" indent="0" algn="ctr">
                  <a:buNone/>
                </a:pP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𝑌</m:t>
                        </m:r>
                      </m:e>
                    </m:acc>
                  </m:oMath>
                </a14:m>
                <a:r>
                  <a:rPr lang="en-US" dirty="0"/>
                  <a:t> = </a:t>
                </a:r>
                <a14:m>
                  <m:oMath xmlns:m="http://schemas.openxmlformats.org/officeDocument/2006/math">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0</m:t>
                        </m:r>
                      </m:sub>
                    </m:sSub>
                    <m:r>
                      <m:rPr>
                        <m:nor/>
                      </m:rPr>
                      <a:rPr lang="en-US" b="0" i="0" smtClean="0">
                        <a:solidFill>
                          <a:srgbClr val="000000"/>
                        </a:solidFill>
                        <a:latin typeface="Cambria Math" charset="0"/>
                      </a:rPr>
                      <m:t> +</m:t>
                    </m:r>
                    <m:r>
                      <m:rPr>
                        <m:nor/>
                      </m:rPr>
                      <a:rPr lang="en-US" altLang="en-US" dirty="0"/>
                      <m:t> </m:t>
                    </m:r>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b="0" i="1" smtClean="0">
                        <a:solidFill>
                          <a:srgbClr val="000000"/>
                        </a:solidFill>
                        <a:latin typeface="Cambria Math" charset="0"/>
                      </a:rPr>
                      <m:t>𝑥</m:t>
                    </m:r>
                    <m:r>
                      <a:rPr lang="en-US" b="0" i="1" baseline="-25000" smtClean="0">
                        <a:solidFill>
                          <a:srgbClr val="000000"/>
                        </a:solidFill>
                        <a:latin typeface="Cambria Math" charset="0"/>
                      </a:rPr>
                      <m:t>1</m:t>
                    </m:r>
                    <m:r>
                      <a:rPr lang="en-US" i="1">
                        <a:solidFill>
                          <a:srgbClr val="000000"/>
                        </a:solidFill>
                        <a:latin typeface="Cambria Math" charset="0"/>
                      </a:rPr>
                      <m:t>, …,</m:t>
                    </m:r>
                    <m:r>
                      <a:rPr lang="en-US" b="0" i="1" smtClean="0">
                        <a:solidFill>
                          <a:srgbClr val="000000"/>
                        </a:solidFill>
                        <a:latin typeface="Cambria Math"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b="0" i="1" smtClean="0">
                            <a:solidFill>
                              <a:srgbClr val="000000"/>
                            </a:solidFill>
                            <a:latin typeface="Cambria Math" panose="02040503050406030204" pitchFamily="18" charset="0"/>
                          </a:rPr>
                          <m:t>𝑘</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b="0" i="1" smtClean="0">
                            <a:solidFill>
                              <a:srgbClr val="000000"/>
                            </a:solidFill>
                            <a:latin typeface="Cambria Math" panose="02040503050406030204" pitchFamily="18" charset="0"/>
                          </a:rPr>
                          <m:t>𝑘</m:t>
                        </m:r>
                      </m:sub>
                    </m:sSub>
                  </m:oMath>
                </a14:m>
                <a:endParaRPr lang="en-US" baseline="-25000" dirty="0"/>
              </a:p>
              <a:p>
                <a:pPr lvl="1"/>
                <a:r>
                  <a:rPr lang="en-US" dirty="0"/>
                  <a:t>Example: </a:t>
                </a:r>
                <a:r>
                  <a:rPr lang="en-US" i="1" dirty="0"/>
                  <a:t>k</a:t>
                </a:r>
                <a:r>
                  <a:rPr lang="en-US" dirty="0"/>
                  <a:t> = 3</a:t>
                </a:r>
              </a:p>
              <a:p>
                <a:r>
                  <a:rPr lang="en-US" dirty="0"/>
                  <a:t>Note that the fitting is still done with Ordinary Least Squares (OLS) method just like in simple linear regression. </a:t>
                </a:r>
              </a:p>
              <a:p>
                <a:endParaRPr lang="en-US" dirty="0"/>
              </a:p>
              <a:p>
                <a:pPr lvl="1"/>
                <a:endParaRPr lang="en-US" dirty="0"/>
              </a:p>
              <a:p>
                <a:pPr lvl="1"/>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08443"/>
                <a:ext cx="10515600" cy="5230153"/>
              </a:xfrm>
              <a:blipFill>
                <a:blip r:embed="rId3"/>
                <a:stretch>
                  <a:fillRect l="-1043" t="-1981" r="-133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A93D746-49E6-44B9-A74E-23E10B03FC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677F5-6401-4ECE-9434-31FD34043E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7" name="Rectangle 6"/>
              <p:cNvSpPr/>
              <p:nvPr/>
            </p:nvSpPr>
            <p:spPr>
              <a:xfrm>
                <a:off x="2102360" y="5709855"/>
                <a:ext cx="8382000" cy="5636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E0D30"/>
                  </a:buClr>
                  <a:buSzTx/>
                  <a:buFontTx/>
                  <a:buNone/>
                  <a:tabLst/>
                  <a:defRPr/>
                </a:pPr>
                <a14:m>
                  <m:oMath xmlns:m="http://schemas.openxmlformats.org/officeDocument/2006/math">
                    <m:sSub>
                      <m:sSubPr>
                        <m:ctrlPr>
                          <a:rPr kumimoji="0" lang="en-U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𝑚𝑖𝑛</m:t>
                        </m:r>
                      </m:e>
                      <m:sub>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m:rPr>
                            <m:nor/>
                          </m:rP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m:t>, </m:t>
                        </m:r>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rgbClr val="000000"/>
                            </a:solidFill>
                            <a:effectLst/>
                            <a:uLnTx/>
                            <a:uFillTx/>
                            <a:latin typeface="Cambria Math" charset="0"/>
                            <a:ea typeface="+mn-ea"/>
                            <a:cs typeface="+mn-cs"/>
                          </a:rPr>
                          <m:t>, …,</m:t>
                        </m:r>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smtClean="0">
                                <a:ln>
                                  <a:noFill/>
                                </a:ln>
                                <a:solidFill>
                                  <a:srgbClr val="000000"/>
                                </a:solidFill>
                                <a:effectLst/>
                                <a:uLnTx/>
                                <a:uFillTx/>
                                <a:latin typeface="Cambria Math" charset="0"/>
                                <a:ea typeface="+mn-ea"/>
                                <a:cs typeface="+mn-cs"/>
                              </a:rPr>
                              <m:t>𝑘</m:t>
                            </m:r>
                          </m:sub>
                        </m:sSub>
                      </m:sub>
                    </m:sSub>
                    <m:nary>
                      <m:naryPr>
                        <m:chr m:val="∑"/>
                        <m:supHide m:val="on"/>
                        <m:ctrlPr>
                          <a:rPr kumimoji="0" lang="en-US" alt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7"/>
                          </m:rP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𝑖</m:t>
                        </m:r>
                      </m:sub>
                      <m:sup/>
                      <m:e>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m:t>
                        </m:r>
                        <m:sSub>
                          <m:sSubPr>
                            <m:ctrlPr>
                              <a:rPr kumimoji="0" lang="en-US" alt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𝑦</m:t>
                            </m:r>
                          </m:e>
                          <m:sub>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𝑖</m:t>
                            </m:r>
                          </m:sub>
                        </m:sSub>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 −</m:t>
                        </m:r>
                        <m:sSub>
                          <m:sSubPr>
                            <m:ctrlP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m:rPr>
                            <m:nor/>
                          </m:rPr>
                          <a:rPr kumimoji="0" lang="en-US" sz="2800" b="0" i="0" u="none" strike="noStrike" kern="1200" cap="none" spc="0" normalizeH="0" baseline="0" noProof="0" smtClean="0">
                            <a:ln>
                              <a:noFill/>
                            </a:ln>
                            <a:solidFill>
                              <a:srgbClr val="000000"/>
                            </a:solidFill>
                            <a:effectLst/>
                            <a:uLnTx/>
                            <a:uFillTx/>
                            <a:latin typeface="Cambria Math" charset="0"/>
                            <a:ea typeface="+mn-ea"/>
                            <a:cs typeface="+mn-cs"/>
                          </a:rPr>
                          <m:t> +</m:t>
                        </m:r>
                        <m:r>
                          <m:rPr>
                            <m:nor/>
                          </m:rP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m:t> </m:t>
                        </m:r>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rgbClr val="000000"/>
                            </a:solidFill>
                            <a:effectLst/>
                            <a:uLnTx/>
                            <a:uFillTx/>
                            <a:latin typeface="Cambria Math" charset="0"/>
                            <a:ea typeface="+mn-ea"/>
                            <a:cs typeface="+mn-cs"/>
                          </a:rPr>
                          <m:t>𝑥</m:t>
                        </m:r>
                        <m:r>
                          <a:rPr kumimoji="0" lang="en-US" sz="2800" b="0" i="1" u="none" strike="noStrike" kern="1200" cap="none" spc="0" normalizeH="0" baseline="-25000" noProof="0" smtClean="0">
                            <a:ln>
                              <a:noFill/>
                            </a:ln>
                            <a:solidFill>
                              <a:srgbClr val="000000"/>
                            </a:solidFill>
                            <a:effectLst/>
                            <a:uLnTx/>
                            <a:uFillTx/>
                            <a:latin typeface="Cambria Math" charset="0"/>
                            <a:ea typeface="+mn-ea"/>
                            <a:cs typeface="+mn-cs"/>
                          </a:rPr>
                          <m:t>1</m:t>
                        </m:r>
                        <m:r>
                          <a:rPr kumimoji="0" lang="en-US" sz="2800" b="0" i="1" u="none" strike="noStrike" kern="1200" cap="none" spc="0" normalizeH="0" baseline="0" noProof="0">
                            <a:ln>
                              <a:noFill/>
                            </a:ln>
                            <a:solidFill>
                              <a:srgbClr val="000000"/>
                            </a:solidFill>
                            <a:effectLst/>
                            <a:uLnTx/>
                            <a:uFillTx/>
                            <a:latin typeface="Cambria Math" charset="0"/>
                            <a:ea typeface="+mn-ea"/>
                            <a:cs typeface="+mn-cs"/>
                          </a:rPr>
                          <m:t>, …,</m:t>
                        </m:r>
                        <m:r>
                          <a:rPr kumimoji="0" lang="en-US" sz="2800" b="0" i="1" u="none" strike="noStrike" kern="1200" cap="none" spc="0" normalizeH="0" baseline="0" noProof="0" smtClean="0">
                            <a:ln>
                              <a:noFill/>
                            </a:ln>
                            <a:solidFill>
                              <a:srgbClr val="000000"/>
                            </a:solidFill>
                            <a:effectLst/>
                            <a:uLnTx/>
                            <a:uFillTx/>
                            <a:latin typeface="Cambria Math" charset="0"/>
                            <a:ea typeface="+mn-ea"/>
                            <a:cs typeface="+mn-cs"/>
                          </a:rPr>
                          <m:t>+</m:t>
                        </m:r>
                        <m:sSub>
                          <m:sSubPr>
                            <m:ctrlP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𝑘</m:t>
                            </m:r>
                          </m:sub>
                        </m:sSub>
                        <m:sSub>
                          <m:sSubPr>
                            <m:ctrlP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e>
                          <m:sub>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𝑘</m:t>
                            </m:r>
                          </m:sub>
                        </m:sSub>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m:t>
                        </m:r>
                      </m:e>
                    </m:nary>
                  </m:oMath>
                </a14:m>
                <a:r>
                  <a:rPr kumimoji="0" lang="en-US" alt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2</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7" name="Rectangle 6"/>
              <p:cNvSpPr>
                <a:spLocks noRot="1" noChangeAspect="1" noMove="1" noResize="1" noEditPoints="1" noAdjustHandles="1" noChangeArrowheads="1" noChangeShapeType="1" noTextEdit="1"/>
              </p:cNvSpPr>
              <p:nvPr/>
            </p:nvSpPr>
            <p:spPr>
              <a:xfrm>
                <a:off x="2102360" y="5709855"/>
                <a:ext cx="8382000" cy="563616"/>
              </a:xfrm>
              <a:prstGeom prst="rect">
                <a:avLst/>
              </a:prstGeom>
              <a:blipFill>
                <a:blip r:embed="rId4"/>
                <a:stretch>
                  <a:fillRect t="-5435"/>
                </a:stretch>
              </a:blipFill>
            </p:spPr>
            <p:txBody>
              <a:bodyPr/>
              <a:lstStyle/>
              <a:p>
                <a:r>
                  <a:rPr lang="en-US">
                    <a:noFill/>
                  </a:rPr>
                  <a:t> </a:t>
                </a:r>
              </a:p>
            </p:txBody>
          </p:sp>
        </mc:Fallback>
      </mc:AlternateContent>
    </p:spTree>
    <p:extLst>
      <p:ext uri="{BB962C8B-B14F-4D97-AF65-F5344CB8AC3E}">
        <p14:creationId xmlns:p14="http://schemas.microsoft.com/office/powerpoint/2010/main" val="27953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95" y="142903"/>
            <a:ext cx="11189979" cy="988373"/>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Similarities/Differences between MLR and SLR</a:t>
            </a:r>
          </a:p>
        </p:txBody>
      </p:sp>
      <p:sp>
        <p:nvSpPr>
          <p:cNvPr id="13" name="Content Placeholder 12">
            <a:extLst>
              <a:ext uri="{FF2B5EF4-FFF2-40B4-BE49-F238E27FC236}">
                <a16:creationId xmlns:a16="http://schemas.microsoft.com/office/drawing/2014/main" id="{E9CBE65A-E3EC-5633-13AD-1CAFC9E77AA2}"/>
              </a:ext>
            </a:extLst>
          </p:cNvPr>
          <p:cNvSpPr>
            <a:spLocks noGrp="1"/>
          </p:cNvSpPr>
          <p:nvPr>
            <p:ph idx="1"/>
          </p:nvPr>
        </p:nvSpPr>
        <p:spPr>
          <a:xfrm>
            <a:off x="615462" y="1406769"/>
            <a:ext cx="10310378" cy="5036234"/>
          </a:xfrm>
        </p:spPr>
        <p:txBody>
          <a:bodyPr>
            <a:normAutofit/>
          </a:bodyPr>
          <a:lstStyle/>
          <a:p>
            <a:r>
              <a:rPr lang="en-US" sz="2400" u="sng" dirty="0"/>
              <a:t>F-test (ANOVA table): </a:t>
            </a:r>
            <a:r>
              <a:rPr lang="en-US" sz="2400" dirty="0"/>
              <a:t>Tells us whether </a:t>
            </a:r>
            <a:r>
              <a:rPr lang="en-US" sz="2400" i="1" dirty="0"/>
              <a:t>any</a:t>
            </a:r>
            <a:r>
              <a:rPr lang="en-US" sz="2400" dirty="0"/>
              <a:t> </a:t>
            </a:r>
            <a:r>
              <a:rPr lang="en-US" sz="2400" dirty="0" err="1"/>
              <a:t>indep</a:t>
            </a:r>
            <a:r>
              <a:rPr lang="en-US" sz="2400" dirty="0"/>
              <a:t>. vars are significant</a:t>
            </a:r>
          </a:p>
          <a:p>
            <a:pPr lvl="1"/>
            <a:r>
              <a:rPr lang="en-US" dirty="0"/>
              <a:t>H</a:t>
            </a:r>
            <a:r>
              <a:rPr lang="en-US" baseline="-25000" dirty="0"/>
              <a:t>0</a:t>
            </a:r>
            <a:r>
              <a:rPr lang="en-US" dirty="0"/>
              <a:t>: </a:t>
            </a:r>
            <a:r>
              <a:rPr lang="el-GR" dirty="0"/>
              <a:t>β</a:t>
            </a:r>
            <a:r>
              <a:rPr lang="en-US" i="1" baseline="-25000" dirty="0" err="1"/>
              <a:t>i</a:t>
            </a:r>
            <a:r>
              <a:rPr lang="en-US" baseline="-25000" dirty="0"/>
              <a:t> </a:t>
            </a:r>
            <a:r>
              <a:rPr lang="en-US" dirty="0"/>
              <a:t>= 0 for all </a:t>
            </a:r>
            <a:r>
              <a:rPr lang="en-US" i="1" dirty="0" err="1"/>
              <a:t>i</a:t>
            </a:r>
            <a:r>
              <a:rPr lang="en-US" dirty="0"/>
              <a:t> or H</a:t>
            </a:r>
            <a:r>
              <a:rPr lang="en-US" baseline="-25000" dirty="0"/>
              <a:t>0</a:t>
            </a:r>
            <a:r>
              <a:rPr lang="en-US" dirty="0"/>
              <a:t>: </a:t>
            </a:r>
            <a:r>
              <a:rPr lang="el-GR" dirty="0"/>
              <a:t>β</a:t>
            </a:r>
            <a:r>
              <a:rPr lang="en-US" baseline="-25000" dirty="0"/>
              <a:t>1 </a:t>
            </a:r>
            <a:r>
              <a:rPr lang="en-US" dirty="0"/>
              <a:t>= </a:t>
            </a:r>
            <a:r>
              <a:rPr lang="el-GR" dirty="0"/>
              <a:t>β</a:t>
            </a:r>
            <a:r>
              <a:rPr lang="en-US" baseline="-25000" dirty="0"/>
              <a:t>2 =</a:t>
            </a:r>
            <a:r>
              <a:rPr lang="el-GR" dirty="0"/>
              <a:t> β</a:t>
            </a:r>
            <a:r>
              <a:rPr lang="en-US" baseline="-25000" dirty="0"/>
              <a:t>3 …</a:t>
            </a:r>
            <a:r>
              <a:rPr lang="el-GR" dirty="0"/>
              <a:t> β</a:t>
            </a:r>
            <a:r>
              <a:rPr lang="en-US" i="1" baseline="-25000" dirty="0"/>
              <a:t>k</a:t>
            </a:r>
            <a:r>
              <a:rPr lang="en-US" dirty="0"/>
              <a:t> = 0 </a:t>
            </a:r>
            <a:r>
              <a:rPr lang="en-US" sz="1800" dirty="0"/>
              <a:t>(None of the X variables have linear relationships with Y) </a:t>
            </a:r>
          </a:p>
          <a:p>
            <a:pPr lvl="1"/>
            <a:r>
              <a:rPr lang="en-US" dirty="0"/>
              <a:t>H</a:t>
            </a:r>
            <a:r>
              <a:rPr lang="en-US" baseline="-25000" dirty="0"/>
              <a:t>1</a:t>
            </a:r>
            <a:r>
              <a:rPr lang="en-US" dirty="0"/>
              <a:t>: </a:t>
            </a:r>
            <a:r>
              <a:rPr lang="el-GR" dirty="0"/>
              <a:t>β</a:t>
            </a:r>
            <a:r>
              <a:rPr lang="en-US" i="1" baseline="-25000" dirty="0" err="1"/>
              <a:t>i</a:t>
            </a:r>
            <a:r>
              <a:rPr lang="en-US" dirty="0"/>
              <a:t> ≠ 0 for some </a:t>
            </a:r>
            <a:r>
              <a:rPr lang="en-US" i="1" dirty="0" err="1"/>
              <a:t>i</a:t>
            </a:r>
            <a:r>
              <a:rPr lang="en-US" dirty="0"/>
              <a:t> </a:t>
            </a:r>
            <a:r>
              <a:rPr lang="en-US" sz="1800" dirty="0"/>
              <a:t>(At least one X variable has a linear relationship with Y) </a:t>
            </a:r>
          </a:p>
          <a:p>
            <a:r>
              <a:rPr lang="en-US" sz="2400" u="sng" dirty="0"/>
              <a:t>Intercept</a:t>
            </a:r>
            <a:r>
              <a:rPr lang="en-US" sz="2400" dirty="0"/>
              <a:t>: </a:t>
            </a:r>
            <a:r>
              <a:rPr lang="el-GR" sz="2400" dirty="0"/>
              <a:t>β</a:t>
            </a:r>
            <a:r>
              <a:rPr lang="en-US" sz="2400" baseline="-25000" dirty="0"/>
              <a:t>0 </a:t>
            </a:r>
            <a:r>
              <a:rPr lang="en-US" sz="2400" dirty="0"/>
              <a:t>is the expected value of Y when </a:t>
            </a:r>
            <a:r>
              <a:rPr lang="en-US" sz="2400" i="1" u="sng" dirty="0"/>
              <a:t>all</a:t>
            </a:r>
            <a:r>
              <a:rPr lang="en-US" sz="2400" dirty="0"/>
              <a:t> predictors are zero</a:t>
            </a:r>
          </a:p>
          <a:p>
            <a:r>
              <a:rPr lang="en-US" sz="2400" u="sng" dirty="0"/>
              <a:t>Slope(s)</a:t>
            </a:r>
            <a:r>
              <a:rPr lang="en-US" sz="2400" dirty="0"/>
              <a:t>: </a:t>
            </a:r>
            <a:r>
              <a:rPr lang="el-GR" sz="2400" dirty="0"/>
              <a:t>β</a:t>
            </a:r>
            <a:r>
              <a:rPr lang="en-US" sz="2400" baseline="-25000" dirty="0" err="1"/>
              <a:t>i</a:t>
            </a:r>
            <a:r>
              <a:rPr lang="en-US" sz="2400" baseline="-25000" dirty="0"/>
              <a:t> </a:t>
            </a:r>
            <a:r>
              <a:rPr lang="en-US" sz="2400" dirty="0"/>
              <a:t>is the expected change in response (Y) for every 1 unit increase in X</a:t>
            </a:r>
            <a:r>
              <a:rPr lang="en-US" sz="2400" baseline="-25000" dirty="0"/>
              <a:t>i</a:t>
            </a:r>
            <a:r>
              <a:rPr lang="en-US" sz="2400" dirty="0"/>
              <a:t>, </a:t>
            </a:r>
            <a:r>
              <a:rPr lang="en-US" sz="2400" i="1" u="sng" dirty="0"/>
              <a:t>while holding all other predictors constant</a:t>
            </a:r>
            <a:r>
              <a:rPr lang="en-US" sz="2400" u="sng" dirty="0"/>
              <a:t>.</a:t>
            </a:r>
          </a:p>
          <a:p>
            <a:pPr lvl="1"/>
            <a:r>
              <a:rPr lang="en-US" dirty="0"/>
              <a:t>Individual t-tests for each coefficient are reported in summary</a:t>
            </a:r>
          </a:p>
          <a:p>
            <a:r>
              <a:rPr lang="en-US" sz="2400" u="sng" dirty="0"/>
              <a:t>R</a:t>
            </a:r>
            <a:r>
              <a:rPr lang="en-US" sz="2400" u="sng" baseline="30000" dirty="0"/>
              <a:t>2</a:t>
            </a:r>
            <a:r>
              <a:rPr lang="en-US" sz="2400" dirty="0"/>
              <a:t>: Proportion of variance in Y that is explained by </a:t>
            </a:r>
            <a:r>
              <a:rPr lang="en-US" sz="2400" i="1" dirty="0"/>
              <a:t>all</a:t>
            </a:r>
            <a:r>
              <a:rPr lang="en-US" sz="2400" dirty="0"/>
              <a:t> independent vars</a:t>
            </a:r>
          </a:p>
          <a:p>
            <a:pPr lvl="1"/>
            <a:r>
              <a:rPr lang="en-US" dirty="0"/>
              <a:t>Use </a:t>
            </a:r>
            <a:r>
              <a:rPr lang="en-US" b="1" dirty="0"/>
              <a:t>adjusted R-sq </a:t>
            </a:r>
            <a:r>
              <a:rPr lang="en-US" dirty="0"/>
              <a:t>because it adjusts for number of predictors (same interpretation) as opposed to regular R</a:t>
            </a:r>
            <a:r>
              <a:rPr lang="en-US" baseline="30000" dirty="0"/>
              <a:t>2 </a:t>
            </a:r>
            <a:r>
              <a:rPr lang="en-US" dirty="0"/>
              <a:t>which always increases in # predictors</a:t>
            </a:r>
          </a:p>
          <a:p>
            <a:endParaRPr lang="en-US" sz="1400" dirty="0"/>
          </a:p>
        </p:txBody>
      </p:sp>
    </p:spTree>
    <p:extLst>
      <p:ext uri="{BB962C8B-B14F-4D97-AF65-F5344CB8AC3E}">
        <p14:creationId xmlns:p14="http://schemas.microsoft.com/office/powerpoint/2010/main" val="101680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 calcmode="lin" valueType="num">
                                      <p:cBhvr additive="base">
                                        <p:cTn id="7"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anim calcmode="lin" valueType="num">
                                      <p:cBhvr additive="base">
                                        <p:cTn id="1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animEffect transition="in" filter="fade">
                                      <p:cBhvr>
                                        <p:cTn id="17" dur="1000"/>
                                        <p:tgtEl>
                                          <p:spTgt spid="13">
                                            <p:txEl>
                                              <p:pRg st="5" end="5"/>
                                            </p:txEl>
                                          </p:spTgt>
                                        </p:tgtEl>
                                      </p:cBhvr>
                                    </p:animEffect>
                                    <p:anim calcmode="lin" valueType="num">
                                      <p:cBhvr>
                                        <p:cTn id="18"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xEl>
                                              <p:pRg st="6" end="6"/>
                                            </p:txEl>
                                          </p:spTgt>
                                        </p:tgtEl>
                                        <p:attrNameLst>
                                          <p:attrName>style.visibility</p:attrName>
                                        </p:attrNameLst>
                                      </p:cBhvr>
                                      <p:to>
                                        <p:strVal val="visible"/>
                                      </p:to>
                                    </p:set>
                                    <p:anim calcmode="lin" valueType="num">
                                      <p:cBhvr additive="base">
                                        <p:cTn id="24"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3">
                                            <p:txEl>
                                              <p:pRg st="7" end="7"/>
                                            </p:txEl>
                                          </p:spTgt>
                                        </p:tgtEl>
                                        <p:attrNameLst>
                                          <p:attrName>style.visibility</p:attrName>
                                        </p:attrNameLst>
                                      </p:cBhvr>
                                      <p:to>
                                        <p:strVal val="visible"/>
                                      </p:to>
                                    </p:set>
                                    <p:anim calcmode="lin" valueType="num">
                                      <p:cBhvr additive="base">
                                        <p:cTn id="28"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8710-A465-BA81-03C9-DF3EDE212FCA}"/>
              </a:ext>
            </a:extLst>
          </p:cNvPr>
          <p:cNvSpPr>
            <a:spLocks noGrp="1"/>
          </p:cNvSpPr>
          <p:nvPr>
            <p:ph type="title"/>
          </p:nvPr>
        </p:nvSpPr>
        <p:spPr>
          <a:xfrm>
            <a:off x="243772" y="0"/>
            <a:ext cx="11948228" cy="1744394"/>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Example: Regression with two independent/explanatory variables</a:t>
            </a:r>
          </a:p>
        </p:txBody>
      </p:sp>
      <p:sp>
        <p:nvSpPr>
          <p:cNvPr id="3" name="Content Placeholder 2">
            <a:extLst>
              <a:ext uri="{FF2B5EF4-FFF2-40B4-BE49-F238E27FC236}">
                <a16:creationId xmlns:a16="http://schemas.microsoft.com/office/drawing/2014/main" id="{7599305B-BE4A-1294-1B57-7AB76F19CF6D}"/>
              </a:ext>
            </a:extLst>
          </p:cNvPr>
          <p:cNvSpPr>
            <a:spLocks noGrp="1"/>
          </p:cNvSpPr>
          <p:nvPr>
            <p:ph idx="1"/>
          </p:nvPr>
        </p:nvSpPr>
        <p:spPr>
          <a:xfrm>
            <a:off x="192257" y="1800664"/>
            <a:ext cx="11371385" cy="4712677"/>
          </a:xfrm>
        </p:spPr>
        <p:txBody>
          <a:bodyPr>
            <a:normAutofit fontScale="92500"/>
          </a:bodyPr>
          <a:lstStyle/>
          <a:p>
            <a:r>
              <a:rPr lang="en-US" b="1" dirty="0"/>
              <a:t>Question</a:t>
            </a:r>
            <a:r>
              <a:rPr lang="en-US" dirty="0"/>
              <a:t>: How is math SAT score related to verbal SAT score and class size?</a:t>
            </a:r>
          </a:p>
          <a:p>
            <a:pPr lvl="1"/>
            <a:r>
              <a:rPr lang="en-US" sz="2800" dirty="0"/>
              <a:t>“Regress math SAT score on verbal SAT score and class size” What is your intuition about the nature of the relationships in this model and </a:t>
            </a:r>
            <a:r>
              <a:rPr lang="en-US" sz="2800" i="1" dirty="0"/>
              <a:t>why</a:t>
            </a:r>
            <a:r>
              <a:rPr lang="en-US" sz="2800" dirty="0"/>
              <a:t>?</a:t>
            </a:r>
          </a:p>
          <a:p>
            <a:pPr lvl="1"/>
            <a:r>
              <a:rPr lang="en-US" sz="2800" dirty="0"/>
              <a:t>Intuition: higher verbal scores should mean higher math scores because students who work hard at math probably work hard at other courses</a:t>
            </a:r>
          </a:p>
          <a:p>
            <a:pPr lvl="1"/>
            <a:r>
              <a:rPr lang="en-US" sz="2800" dirty="0"/>
              <a:t>Intuition: bigger class size means lower math SAT scores because students have less opportunity to interact with teachers, etc.</a:t>
            </a:r>
          </a:p>
          <a:p>
            <a:pPr lvl="1"/>
            <a:r>
              <a:rPr lang="en-US" sz="2800" dirty="0"/>
              <a:t>Intuition: Also though, verbal SAT scores should mean larger classes as well, for the same reason.</a:t>
            </a:r>
          </a:p>
          <a:p>
            <a:r>
              <a:rPr lang="en-US" dirty="0"/>
              <a:t>Let’s fit a linear model to find out the relationships (if any!).</a:t>
            </a:r>
          </a:p>
          <a:p>
            <a:endParaRPr lang="en-US" sz="1700" dirty="0"/>
          </a:p>
        </p:txBody>
      </p:sp>
    </p:spTree>
    <p:extLst>
      <p:ext uri="{BB962C8B-B14F-4D97-AF65-F5344CB8AC3E}">
        <p14:creationId xmlns:p14="http://schemas.microsoft.com/office/powerpoint/2010/main" val="90373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956A-4673-6BE6-2288-E81E7520C2F6}"/>
              </a:ext>
            </a:extLst>
          </p:cNvPr>
          <p:cNvSpPr>
            <a:spLocks noGrp="1"/>
          </p:cNvSpPr>
          <p:nvPr>
            <p:ph type="title"/>
          </p:nvPr>
        </p:nvSpPr>
        <p:spPr/>
        <p:txBody>
          <a:bodyPr/>
          <a:lstStyle/>
          <a:p>
            <a:r>
              <a:rPr lang="en-US" dirty="0"/>
              <a:t>Variable definitions in the school admissions dataset: </a:t>
            </a:r>
            <a:r>
              <a:rPr lang="en-US" dirty="0" err="1">
                <a:solidFill>
                  <a:srgbClr val="FF0000"/>
                </a:solidFill>
              </a:rPr>
              <a:t>admissions.sav</a:t>
            </a:r>
            <a:endParaRPr lang="en-US" dirty="0">
              <a:solidFill>
                <a:srgbClr val="FF0000"/>
              </a:solidFill>
            </a:endParaRPr>
          </a:p>
        </p:txBody>
      </p:sp>
      <p:sp>
        <p:nvSpPr>
          <p:cNvPr id="3" name="Content Placeholder 2">
            <a:extLst>
              <a:ext uri="{FF2B5EF4-FFF2-40B4-BE49-F238E27FC236}">
                <a16:creationId xmlns:a16="http://schemas.microsoft.com/office/drawing/2014/main" id="{4E50B3F4-6978-E7AE-0732-B6034AB134EE}"/>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3F581163-09C2-3F27-21E7-CBEF813F7EE5}"/>
              </a:ext>
            </a:extLst>
          </p:cNvPr>
          <p:cNvGrpSpPr/>
          <p:nvPr/>
        </p:nvGrpSpPr>
        <p:grpSpPr>
          <a:xfrm>
            <a:off x="1300078" y="2429690"/>
            <a:ext cx="5967186" cy="3508653"/>
            <a:chOff x="3650343" y="2490847"/>
            <a:chExt cx="5967186" cy="3508653"/>
          </a:xfrm>
        </p:grpSpPr>
        <p:pic>
          <p:nvPicPr>
            <p:cNvPr id="5" name="Picture 4">
              <a:extLst>
                <a:ext uri="{FF2B5EF4-FFF2-40B4-BE49-F238E27FC236}">
                  <a16:creationId xmlns:a16="http://schemas.microsoft.com/office/drawing/2014/main" id="{833F46C4-8C92-28E3-4540-149308021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343" y="2490847"/>
              <a:ext cx="5967186" cy="3148981"/>
            </a:xfrm>
            <a:prstGeom prst="rect">
              <a:avLst/>
            </a:prstGeom>
          </p:spPr>
        </p:pic>
        <p:sp>
          <p:nvSpPr>
            <p:cNvPr id="6" name="TextBox 5">
              <a:extLst>
                <a:ext uri="{FF2B5EF4-FFF2-40B4-BE49-F238E27FC236}">
                  <a16:creationId xmlns:a16="http://schemas.microsoft.com/office/drawing/2014/main" id="{B02718A6-4579-CB31-B73D-0CCFE3DC9EFF}"/>
                </a:ext>
              </a:extLst>
            </p:cNvPr>
            <p:cNvSpPr txBox="1"/>
            <p:nvPr/>
          </p:nvSpPr>
          <p:spPr>
            <a:xfrm>
              <a:off x="6433455" y="5353169"/>
              <a:ext cx="115932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3600" b="0" i="0" u="none" strike="noStrike" kern="1200" cap="none" spc="0" normalizeH="0" baseline="0" noProof="0" dirty="0">
                  <a:ln>
                    <a:noFill/>
                  </a:ln>
                  <a:solidFill>
                    <a:prstClr val="black"/>
                  </a:solidFill>
                  <a:effectLst/>
                  <a:uLnTx/>
                  <a:uFillTx/>
                  <a:latin typeface="Cambria Math" charset="0"/>
                  <a:ea typeface="Cambria Math" charset="0"/>
                  <a:cs typeface="Cambria Math" charset="0"/>
                </a:rPr>
                <a:t>…</a:t>
              </a:r>
              <a:endParaRPr kumimoji="0" lang="en-US" sz="3600" b="0" i="0" u="none" strike="noStrike" kern="1200" cap="none" spc="0" normalizeH="0" baseline="0" noProof="0" dirty="0">
                <a:ln>
                  <a:noFill/>
                </a:ln>
                <a:solidFill>
                  <a:prstClr val="black"/>
                </a:solidFill>
                <a:effectLst/>
                <a:uLnTx/>
                <a:uFillTx/>
                <a:latin typeface="Cambria Math" charset="0"/>
                <a:ea typeface="Cambria Math" charset="0"/>
                <a:cs typeface="Cambria Math" charset="0"/>
              </a:endParaRPr>
            </a:p>
          </p:txBody>
        </p:sp>
      </p:grpSp>
    </p:spTree>
    <p:extLst>
      <p:ext uri="{BB962C8B-B14F-4D97-AF65-F5344CB8AC3E}">
        <p14:creationId xmlns:p14="http://schemas.microsoft.com/office/powerpoint/2010/main" val="724503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6BB5D6-04C5-E260-C0AF-9453EBD83A8F}"/>
              </a:ext>
            </a:extLst>
          </p:cNvPr>
          <p:cNvPicPr>
            <a:picLocks noChangeAspect="1"/>
          </p:cNvPicPr>
          <p:nvPr/>
        </p:nvPicPr>
        <p:blipFill>
          <a:blip r:embed="rId2"/>
          <a:stretch>
            <a:fillRect/>
          </a:stretch>
        </p:blipFill>
        <p:spPr>
          <a:xfrm>
            <a:off x="3721381" y="1875492"/>
            <a:ext cx="3049588" cy="4449763"/>
          </a:xfrm>
          <a:prstGeom prst="rect">
            <a:avLst/>
          </a:prstGeom>
        </p:spPr>
      </p:pic>
      <p:pic>
        <p:nvPicPr>
          <p:cNvPr id="5" name="Content Placeholder 4">
            <a:extLst>
              <a:ext uri="{FF2B5EF4-FFF2-40B4-BE49-F238E27FC236}">
                <a16:creationId xmlns:a16="http://schemas.microsoft.com/office/drawing/2014/main" id="{5C2669F2-441A-BE42-63B4-8D05B3B1CD07}"/>
              </a:ext>
            </a:extLst>
          </p:cNvPr>
          <p:cNvPicPr>
            <a:picLocks noGrp="1" noChangeAspect="1"/>
          </p:cNvPicPr>
          <p:nvPr>
            <p:ph idx="1"/>
          </p:nvPr>
        </p:nvPicPr>
        <p:blipFill>
          <a:blip r:embed="rId3"/>
          <a:stretch>
            <a:fillRect/>
          </a:stretch>
        </p:blipFill>
        <p:spPr>
          <a:xfrm>
            <a:off x="529825" y="1690688"/>
            <a:ext cx="2619375" cy="2235200"/>
          </a:xfrm>
        </p:spPr>
      </p:pic>
      <p:pic>
        <p:nvPicPr>
          <p:cNvPr id="11" name="Picture 10">
            <a:extLst>
              <a:ext uri="{FF2B5EF4-FFF2-40B4-BE49-F238E27FC236}">
                <a16:creationId xmlns:a16="http://schemas.microsoft.com/office/drawing/2014/main" id="{C700C830-3F12-CB84-2EE0-0C0940C1262C}"/>
              </a:ext>
            </a:extLst>
          </p:cNvPr>
          <p:cNvPicPr>
            <a:picLocks noChangeAspect="1"/>
          </p:cNvPicPr>
          <p:nvPr/>
        </p:nvPicPr>
        <p:blipFill>
          <a:blip r:embed="rId4"/>
          <a:stretch>
            <a:fillRect/>
          </a:stretch>
        </p:blipFill>
        <p:spPr>
          <a:xfrm>
            <a:off x="481220" y="4358717"/>
            <a:ext cx="2619375" cy="2143125"/>
          </a:xfrm>
          <a:prstGeom prst="rect">
            <a:avLst/>
          </a:prstGeom>
        </p:spPr>
      </p:pic>
      <p:pic>
        <p:nvPicPr>
          <p:cNvPr id="7" name="Picture 6">
            <a:extLst>
              <a:ext uri="{FF2B5EF4-FFF2-40B4-BE49-F238E27FC236}">
                <a16:creationId xmlns:a16="http://schemas.microsoft.com/office/drawing/2014/main" id="{4D7973BA-C681-11A2-C1FE-809CB7D34ED1}"/>
              </a:ext>
            </a:extLst>
          </p:cNvPr>
          <p:cNvPicPr>
            <a:picLocks noChangeAspect="1"/>
          </p:cNvPicPr>
          <p:nvPr/>
        </p:nvPicPr>
        <p:blipFill>
          <a:blip r:embed="rId5"/>
          <a:stretch>
            <a:fillRect/>
          </a:stretch>
        </p:blipFill>
        <p:spPr>
          <a:xfrm>
            <a:off x="7131254" y="1875492"/>
            <a:ext cx="4697413" cy="4449763"/>
          </a:xfrm>
          <a:prstGeom prst="rect">
            <a:avLst/>
          </a:prstGeom>
        </p:spPr>
      </p:pic>
      <p:sp>
        <p:nvSpPr>
          <p:cNvPr id="2" name="Title 1">
            <a:extLst>
              <a:ext uri="{FF2B5EF4-FFF2-40B4-BE49-F238E27FC236}">
                <a16:creationId xmlns:a16="http://schemas.microsoft.com/office/drawing/2014/main" id="{A97062C3-42F9-6B09-759A-A53B84F1DBB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Analyze </a:t>
            </a:r>
            <a:r>
              <a:rPr lang="en-US" sz="5200" kern="1200">
                <a:solidFill>
                  <a:schemeClr val="tx1"/>
                </a:solidFill>
                <a:latin typeface="+mj-lt"/>
                <a:ea typeface="+mj-ea"/>
                <a:cs typeface="+mj-cs"/>
                <a:sym typeface="Wingdings" panose="05000000000000000000" pitchFamily="2" charset="2"/>
              </a:rPr>
              <a:t> Regression </a:t>
            </a:r>
            <a:endParaRPr lang="en-US" sz="5200" kern="1200">
              <a:solidFill>
                <a:schemeClr val="tx1"/>
              </a:solidFill>
              <a:latin typeface="+mj-lt"/>
              <a:ea typeface="+mj-ea"/>
              <a:cs typeface="+mj-cs"/>
            </a:endParaRPr>
          </a:p>
        </p:txBody>
      </p:sp>
      <p:cxnSp>
        <p:nvCxnSpPr>
          <p:cNvPr id="13" name="Connector: Elbow 12">
            <a:extLst>
              <a:ext uri="{FF2B5EF4-FFF2-40B4-BE49-F238E27FC236}">
                <a16:creationId xmlns:a16="http://schemas.microsoft.com/office/drawing/2014/main" id="{FFEF24AC-A503-CDE4-6B63-9A2C354C5AB0}"/>
              </a:ext>
            </a:extLst>
          </p:cNvPr>
          <p:cNvCxnSpPr/>
          <p:nvPr/>
        </p:nvCxnSpPr>
        <p:spPr>
          <a:xfrm rot="5400000">
            <a:off x="1582324" y="3032450"/>
            <a:ext cx="2245712" cy="406822"/>
          </a:xfrm>
          <a:prstGeom prst="bentConnector3">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EDAEE45-2D37-449F-491E-AD2B7968CAC3}"/>
              </a:ext>
            </a:extLst>
          </p:cNvPr>
          <p:cNvCxnSpPr>
            <a:cxnSpLocks/>
          </p:cNvCxnSpPr>
          <p:nvPr/>
        </p:nvCxnSpPr>
        <p:spPr>
          <a:xfrm>
            <a:off x="3100595" y="2273643"/>
            <a:ext cx="62078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4952A07-65B9-55A4-4CA4-9774DDED4F51}"/>
              </a:ext>
            </a:extLst>
          </p:cNvPr>
          <p:cNvCxnSpPr>
            <a:cxnSpLocks/>
          </p:cNvCxnSpPr>
          <p:nvPr/>
        </p:nvCxnSpPr>
        <p:spPr>
          <a:xfrm>
            <a:off x="3149200" y="2018270"/>
            <a:ext cx="3982054"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758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CB6580-7287-4513-9175-76E38676F98F}"/>
              </a:ext>
            </a:extLst>
          </p:cNvPr>
          <p:cNvSpPr>
            <a:spLocks noGrp="1"/>
          </p:cNvSpPr>
          <p:nvPr>
            <p:ph type="title"/>
          </p:nvPr>
        </p:nvSpPr>
        <p:spPr/>
        <p:txBody>
          <a:bodyPr/>
          <a:lstStyle/>
          <a:p>
            <a:r>
              <a:rPr lang="en-US" dirty="0"/>
              <a:t>Introduction</a:t>
            </a:r>
            <a:br>
              <a:rPr lang="en-US" dirty="0"/>
            </a:br>
            <a:r>
              <a:rPr lang="en-US" sz="3200" dirty="0"/>
              <a:t>Linear Regression</a:t>
            </a:r>
            <a:endParaRPr lang="en-US"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245968FD-F5FB-4A28-843F-9E4EE7202D2C}"/>
                  </a:ext>
                </a:extLst>
              </p:cNvPr>
              <p:cNvSpPr>
                <a:spLocks noGrp="1"/>
              </p:cNvSpPr>
              <p:nvPr>
                <p:ph idx="1"/>
              </p:nvPr>
            </p:nvSpPr>
            <p:spPr/>
            <p:txBody>
              <a:bodyPr>
                <a:normAutofit/>
              </a:bodyPr>
              <a:lstStyle/>
              <a:p>
                <a:r>
                  <a:rPr lang="en-US" altLang="en-US" dirty="0">
                    <a:solidFill>
                      <a:schemeClr val="tx1"/>
                    </a:solidFill>
                    <a:ea typeface="ＭＳ Ｐゴシック" panose="020B0600070205080204" pitchFamily="34" charset="-128"/>
                  </a:rPr>
                  <a:t>Aims to predict the value of an outcome </a:t>
                </a:r>
                <a:r>
                  <a:rPr lang="en-US" altLang="en-US" i="1" dirty="0">
                    <a:solidFill>
                      <a:schemeClr val="tx1"/>
                    </a:solidFill>
                    <a:ea typeface="ＭＳ Ｐゴシック" panose="020B0600070205080204" pitchFamily="34" charset="-128"/>
                  </a:rPr>
                  <a:t>Y</a:t>
                </a:r>
                <a:r>
                  <a:rPr lang="en-US" altLang="en-US" dirty="0">
                    <a:solidFill>
                      <a:schemeClr val="tx1"/>
                    </a:solidFill>
                    <a:ea typeface="ＭＳ Ｐゴシック" panose="020B0600070205080204" pitchFamily="34" charset="-128"/>
                  </a:rPr>
                  <a:t>, based on the value of one or more explanatory variables, </a:t>
                </a:r>
                <a14:m>
                  <m:oMath xmlns:m="http://schemas.openxmlformats.org/officeDocument/2006/math">
                    <m:sSub>
                      <m:sSubPr>
                        <m:ctrlPr>
                          <a:rPr lang="en-US" altLang="en-US" i="1" smtClean="0">
                            <a:solidFill>
                              <a:schemeClr val="tx1"/>
                            </a:solidFill>
                            <a:latin typeface="Cambria Math" panose="02040503050406030204" pitchFamily="18" charset="0"/>
                            <a:ea typeface="ＭＳ Ｐゴシック" panose="020B0600070205080204" pitchFamily="34" charset="-128"/>
                          </a:rPr>
                        </m:ctrlPr>
                      </m:sSubPr>
                      <m:e>
                        <m:r>
                          <a:rPr lang="en-US" altLang="en-US" b="0" i="1" smtClean="0">
                            <a:solidFill>
                              <a:schemeClr val="tx1"/>
                            </a:solidFill>
                            <a:latin typeface="Cambria Math" panose="02040503050406030204" pitchFamily="18" charset="0"/>
                            <a:ea typeface="ＭＳ Ｐゴシック" panose="020B0600070205080204" pitchFamily="34" charset="-128"/>
                          </a:rPr>
                          <m:t>𝑋</m:t>
                        </m:r>
                      </m:e>
                      <m:sub>
                        <m:r>
                          <a:rPr lang="en-US" altLang="en-US" b="0" i="1" smtClean="0">
                            <a:solidFill>
                              <a:schemeClr val="tx1"/>
                            </a:solidFill>
                            <a:latin typeface="Cambria Math" panose="02040503050406030204" pitchFamily="18" charset="0"/>
                            <a:ea typeface="ＭＳ Ｐゴシック" panose="020B0600070205080204" pitchFamily="34" charset="-128"/>
                          </a:rPr>
                          <m:t>1</m:t>
                        </m:r>
                      </m:sub>
                    </m:sSub>
                    <m:r>
                      <a:rPr lang="en-US" altLang="en-US" b="0" i="1" smtClean="0">
                        <a:solidFill>
                          <a:schemeClr val="tx1"/>
                        </a:solidFill>
                        <a:latin typeface="Cambria Math" panose="02040503050406030204" pitchFamily="18" charset="0"/>
                        <a:ea typeface="ＭＳ Ｐゴシック" panose="020B0600070205080204" pitchFamily="34" charset="-128"/>
                      </a:rPr>
                      <m:t>, …</m:t>
                    </m:r>
                    <m:sSub>
                      <m:sSubPr>
                        <m:ctrlPr>
                          <a:rPr lang="en-US" altLang="en-US" i="1">
                            <a:solidFill>
                              <a:schemeClr val="tx1"/>
                            </a:solidFill>
                            <a:latin typeface="Cambria Math" panose="02040503050406030204" pitchFamily="18" charset="0"/>
                            <a:ea typeface="ＭＳ Ｐゴシック" panose="020B0600070205080204" pitchFamily="34" charset="-128"/>
                          </a:rPr>
                        </m:ctrlPr>
                      </m:sSubPr>
                      <m:e>
                        <m:r>
                          <a:rPr lang="en-US" altLang="en-US" i="1">
                            <a:solidFill>
                              <a:schemeClr val="tx1"/>
                            </a:solidFill>
                            <a:latin typeface="Cambria Math" panose="02040503050406030204" pitchFamily="18" charset="0"/>
                            <a:ea typeface="ＭＳ Ｐゴシック" panose="020B0600070205080204" pitchFamily="34" charset="-128"/>
                          </a:rPr>
                          <m:t>𝑋</m:t>
                        </m:r>
                      </m:e>
                      <m:sub>
                        <m:r>
                          <a:rPr lang="en-US" altLang="en-US" b="0" i="1" smtClean="0">
                            <a:solidFill>
                              <a:schemeClr val="tx1"/>
                            </a:solidFill>
                            <a:latin typeface="Cambria Math" panose="02040503050406030204" pitchFamily="18" charset="0"/>
                            <a:ea typeface="ＭＳ Ｐゴシック" panose="020B0600070205080204" pitchFamily="34" charset="-128"/>
                          </a:rPr>
                          <m:t>𝑛</m:t>
                        </m:r>
                      </m:sub>
                    </m:sSub>
                  </m:oMath>
                </a14:m>
                <a:r>
                  <a:rPr lang="en-US" altLang="en-US" dirty="0">
                    <a:solidFill>
                      <a:schemeClr val="tx1"/>
                    </a:solidFill>
                    <a:ea typeface="ＭＳ Ｐゴシック" panose="020B0600070205080204" pitchFamily="34" charset="-128"/>
                  </a:rPr>
                  <a:t>.</a:t>
                </a:r>
              </a:p>
              <a:p>
                <a:pPr eaLnBrk="1" hangingPunct="1">
                  <a:lnSpc>
                    <a:spcPct val="90000"/>
                  </a:lnSpc>
                </a:pPr>
                <a:endParaRPr lang="en-US" altLang="en-US" dirty="0">
                  <a:solidFill>
                    <a:schemeClr val="tx1"/>
                  </a:solidFill>
                  <a:ea typeface="ＭＳ Ｐゴシック" panose="020B0600070205080204" pitchFamily="34" charset="-128"/>
                </a:endParaRPr>
              </a:p>
              <a:p>
                <a:pPr lvl="1" eaLnBrk="1" hangingPunct="1">
                  <a:lnSpc>
                    <a:spcPct val="90000"/>
                  </a:lnSpc>
                </a:pPr>
                <a:r>
                  <a:rPr lang="en-US" altLang="en-US" dirty="0">
                    <a:solidFill>
                      <a:schemeClr val="tx1"/>
                    </a:solidFill>
                    <a:ea typeface="ＭＳ Ｐゴシック" panose="020B0600070205080204" pitchFamily="34" charset="-128"/>
                  </a:rPr>
                  <a:t>What is the relationship between </a:t>
                </a:r>
                <a:r>
                  <a:rPr lang="en-US" altLang="en-US" i="1" dirty="0">
                    <a:solidFill>
                      <a:schemeClr val="tx1"/>
                    </a:solidFill>
                    <a:ea typeface="ＭＳ Ｐゴシック" panose="020B0600070205080204" pitchFamily="34" charset="-128"/>
                  </a:rPr>
                  <a:t>Y</a:t>
                </a:r>
                <a:r>
                  <a:rPr lang="en-US" altLang="en-US" dirty="0">
                    <a:solidFill>
                      <a:schemeClr val="tx1"/>
                    </a:solidFill>
                    <a:ea typeface="ＭＳ Ｐゴシック" panose="020B0600070205080204" pitchFamily="34" charset="-128"/>
                  </a:rPr>
                  <a:t> and </a:t>
                </a:r>
                <a:r>
                  <a:rPr lang="en-US" altLang="en-US" i="1" dirty="0">
                    <a:solidFill>
                      <a:schemeClr val="tx1"/>
                    </a:solidFill>
                    <a:ea typeface="ＭＳ Ｐゴシック" panose="020B0600070205080204" pitchFamily="34" charset="-128"/>
                  </a:rPr>
                  <a:t>X’</a:t>
                </a:r>
                <a:r>
                  <a:rPr lang="en-US" altLang="en-US" dirty="0">
                    <a:solidFill>
                      <a:schemeClr val="tx1"/>
                    </a:solidFill>
                    <a:ea typeface="ＭＳ Ｐゴシック" panose="020B0600070205080204" pitchFamily="34" charset="-128"/>
                  </a:rPr>
                  <a:t>s on average? </a:t>
                </a:r>
              </a:p>
              <a:p>
                <a:pPr lvl="2" eaLnBrk="1" hangingPunct="1">
                  <a:lnSpc>
                    <a:spcPct val="90000"/>
                  </a:lnSpc>
                </a:pPr>
                <a:r>
                  <a:rPr lang="en-US" altLang="en-US" dirty="0">
                    <a:solidFill>
                      <a:schemeClr val="tx1"/>
                    </a:solidFill>
                    <a:ea typeface="ＭＳ Ｐゴシック" panose="020B0600070205080204" pitchFamily="34" charset="-128"/>
                  </a:rPr>
                  <a:t>The analysis “models” this as a line</a:t>
                </a:r>
              </a:p>
              <a:p>
                <a:pPr lvl="2" eaLnBrk="1" hangingPunct="1">
                  <a:lnSpc>
                    <a:spcPct val="90000"/>
                  </a:lnSpc>
                </a:pPr>
                <a:r>
                  <a:rPr lang="en-US" altLang="en-US" dirty="0">
                    <a:solidFill>
                      <a:schemeClr val="tx1"/>
                    </a:solidFill>
                    <a:ea typeface="ＭＳ Ｐゴシック" panose="020B0600070205080204" pitchFamily="34" charset="-128"/>
                    <a:cs typeface="Times New Roman" panose="02020603050405020304" pitchFamily="18" charset="0"/>
                  </a:rPr>
                  <a:t>We care about “slope”—size, direction</a:t>
                </a:r>
              </a:p>
              <a:p>
                <a:pPr lvl="2" eaLnBrk="1" hangingPunct="1">
                  <a:lnSpc>
                    <a:spcPct val="90000"/>
                  </a:lnSpc>
                </a:pPr>
                <a:r>
                  <a:rPr lang="en-US" altLang="en-US" dirty="0">
                    <a:solidFill>
                      <a:schemeClr val="tx1"/>
                    </a:solidFill>
                    <a:ea typeface="ＭＳ Ｐゴシック" panose="020B0600070205080204" pitchFamily="34" charset="-128"/>
                    <a:cs typeface="Times New Roman" panose="02020603050405020304" pitchFamily="18" charset="0"/>
                  </a:rPr>
                  <a:t>Slope=0 corresponds to “no association”</a:t>
                </a:r>
              </a:p>
              <a:p>
                <a:pPr eaLnBrk="1" hangingPunct="1">
                  <a:lnSpc>
                    <a:spcPct val="90000"/>
                  </a:lnSpc>
                </a:pPr>
                <a:endParaRPr lang="en-US" altLang="en-US" dirty="0">
                  <a:solidFill>
                    <a:schemeClr val="tx1"/>
                  </a:solidFill>
                  <a:ea typeface="ＭＳ Ｐゴシック" panose="020B0600070205080204" pitchFamily="34" charset="-128"/>
                </a:endParaRPr>
              </a:p>
              <a:p>
                <a:pPr lvl="1" eaLnBrk="1" hangingPunct="1">
                  <a:lnSpc>
                    <a:spcPct val="90000"/>
                  </a:lnSpc>
                </a:pPr>
                <a:r>
                  <a:rPr lang="en-US" altLang="en-US" dirty="0">
                    <a:solidFill>
                      <a:schemeClr val="tx1"/>
                    </a:solidFill>
                    <a:ea typeface="ＭＳ Ｐゴシック" panose="020B0600070205080204" pitchFamily="34" charset="-128"/>
                  </a:rPr>
                  <a:t>How precisely can we predict a Y conditional on certain values of the independent variables?</a:t>
                </a:r>
                <a:endParaRPr lang="en-US" dirty="0">
                  <a:solidFill>
                    <a:schemeClr val="tx1"/>
                  </a:solidFill>
                </a:endParaRPr>
              </a:p>
            </p:txBody>
          </p:sp>
        </mc:Choice>
        <mc:Fallback>
          <p:sp>
            <p:nvSpPr>
              <p:cNvPr id="10" name="Content Placeholder 9">
                <a:extLst>
                  <a:ext uri="{FF2B5EF4-FFF2-40B4-BE49-F238E27FC236}">
                    <a16:creationId xmlns:a16="http://schemas.microsoft.com/office/drawing/2014/main" id="{245968FD-F5FB-4A28-843F-9E4EE7202D2C}"/>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165366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BA4DB3-FD05-B723-06E3-474472958B10}"/>
              </a:ext>
            </a:extLst>
          </p:cNvPr>
          <p:cNvPicPr>
            <a:picLocks noChangeAspect="1"/>
          </p:cNvPicPr>
          <p:nvPr/>
        </p:nvPicPr>
        <p:blipFill>
          <a:blip r:embed="rId2"/>
          <a:stretch>
            <a:fillRect/>
          </a:stretch>
        </p:blipFill>
        <p:spPr>
          <a:xfrm>
            <a:off x="4865087" y="3284912"/>
            <a:ext cx="6899864" cy="3413920"/>
          </a:xfrm>
          <a:prstGeom prst="rect">
            <a:avLst/>
          </a:prstGeom>
        </p:spPr>
      </p:pic>
      <p:sp>
        <p:nvSpPr>
          <p:cNvPr id="2" name="Title 1">
            <a:extLst>
              <a:ext uri="{FF2B5EF4-FFF2-40B4-BE49-F238E27FC236}">
                <a16:creationId xmlns:a16="http://schemas.microsoft.com/office/drawing/2014/main" id="{8DC1360F-BCED-702C-221B-CBA9ADC5CD15}"/>
              </a:ext>
            </a:extLst>
          </p:cNvPr>
          <p:cNvSpPr>
            <a:spLocks noGrp="1"/>
          </p:cNvSpPr>
          <p:nvPr>
            <p:ph type="title"/>
          </p:nvPr>
        </p:nvSpPr>
        <p:spPr/>
        <p:txBody>
          <a:bodyPr/>
          <a:lstStyle/>
          <a:p>
            <a:r>
              <a:rPr lang="en-US" dirty="0"/>
              <a:t>What you already know…Descriptive Statistics &amp; Relationships</a:t>
            </a:r>
          </a:p>
        </p:txBody>
      </p:sp>
      <p:pic>
        <p:nvPicPr>
          <p:cNvPr id="5" name="Content Placeholder 4">
            <a:extLst>
              <a:ext uri="{FF2B5EF4-FFF2-40B4-BE49-F238E27FC236}">
                <a16:creationId xmlns:a16="http://schemas.microsoft.com/office/drawing/2014/main" id="{54FE0043-B083-B90C-0020-CDA8823C0FCA}"/>
              </a:ext>
            </a:extLst>
          </p:cNvPr>
          <p:cNvPicPr>
            <a:picLocks noGrp="1" noChangeAspect="1"/>
          </p:cNvPicPr>
          <p:nvPr>
            <p:ph idx="1"/>
          </p:nvPr>
        </p:nvPicPr>
        <p:blipFill>
          <a:blip r:embed="rId3"/>
          <a:stretch>
            <a:fillRect/>
          </a:stretch>
        </p:blipFill>
        <p:spPr>
          <a:xfrm>
            <a:off x="615778" y="1690688"/>
            <a:ext cx="5656692" cy="1975621"/>
          </a:xfrm>
        </p:spPr>
      </p:pic>
      <p:sp>
        <p:nvSpPr>
          <p:cNvPr id="3" name="Rectangle 2">
            <a:extLst>
              <a:ext uri="{FF2B5EF4-FFF2-40B4-BE49-F238E27FC236}">
                <a16:creationId xmlns:a16="http://schemas.microsoft.com/office/drawing/2014/main" id="{21839507-B939-713D-E1E2-CE6BE1566A65}"/>
              </a:ext>
            </a:extLst>
          </p:cNvPr>
          <p:cNvSpPr/>
          <p:nvPr/>
        </p:nvSpPr>
        <p:spPr>
          <a:xfrm>
            <a:off x="9543011" y="4006734"/>
            <a:ext cx="732728" cy="274320"/>
          </a:xfrm>
          <a:prstGeom prst="rect">
            <a:avLst/>
          </a:prstGeom>
          <a:noFill/>
          <a:ln>
            <a:solidFill>
              <a:schemeClr val="tx1">
                <a:lumMod val="95000"/>
                <a:lumOff val="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6600">
                <a:solidFill>
                  <a:srgbClr val="ED7D31"/>
                </a:solidFill>
                <a:prstDash val="solid"/>
              </a:ln>
              <a:solidFill>
                <a:srgbClr val="FFFFFF"/>
              </a:solidFill>
              <a:effectLst>
                <a:outerShdw dist="38100" dir="2700000" algn="tl" rotWithShape="0">
                  <a:srgbClr val="ED7D31"/>
                </a:outerShdw>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9416C2C-BA2E-CFE6-8353-EB75B4F499EE}"/>
              </a:ext>
            </a:extLst>
          </p:cNvPr>
          <p:cNvSpPr txBox="1"/>
          <p:nvPr/>
        </p:nvSpPr>
        <p:spPr>
          <a:xfrm>
            <a:off x="7980218" y="2119745"/>
            <a:ext cx="396358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correlation between SAT math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score and SAT verbal score is .450.</a:t>
            </a:r>
          </a:p>
        </p:txBody>
      </p:sp>
    </p:spTree>
    <p:extLst>
      <p:ext uri="{BB962C8B-B14F-4D97-AF65-F5344CB8AC3E}">
        <p14:creationId xmlns:p14="http://schemas.microsoft.com/office/powerpoint/2010/main" val="252268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5566-FE0C-AC6F-3C4C-AAB92A5AA0EB}"/>
              </a:ext>
            </a:extLst>
          </p:cNvPr>
          <p:cNvSpPr>
            <a:spLocks noGrp="1"/>
          </p:cNvSpPr>
          <p:nvPr>
            <p:ph type="title"/>
          </p:nvPr>
        </p:nvSpPr>
        <p:spPr>
          <a:xfrm>
            <a:off x="121508" y="109761"/>
            <a:ext cx="10515600" cy="1116723"/>
          </a:xfrm>
        </p:spPr>
        <p:txBody>
          <a:bodyPr/>
          <a:lstStyle/>
          <a:p>
            <a:r>
              <a:rPr lang="en-US" dirty="0"/>
              <a:t>What you already know…</a:t>
            </a:r>
          </a:p>
        </p:txBody>
      </p:sp>
      <p:pic>
        <p:nvPicPr>
          <p:cNvPr id="4" name="Content Placeholder 3">
            <a:extLst>
              <a:ext uri="{FF2B5EF4-FFF2-40B4-BE49-F238E27FC236}">
                <a16:creationId xmlns:a16="http://schemas.microsoft.com/office/drawing/2014/main" id="{35040A5D-6020-F88B-6652-55B394C6E2E4}"/>
              </a:ext>
            </a:extLst>
          </p:cNvPr>
          <p:cNvPicPr>
            <a:picLocks noGrp="1" noChangeAspect="1"/>
          </p:cNvPicPr>
          <p:nvPr>
            <p:ph idx="1"/>
          </p:nvPr>
        </p:nvPicPr>
        <p:blipFill>
          <a:blip r:embed="rId2"/>
          <a:stretch>
            <a:fillRect/>
          </a:stretch>
        </p:blipFill>
        <p:spPr>
          <a:xfrm>
            <a:off x="383961" y="1740160"/>
            <a:ext cx="8290226" cy="2279390"/>
          </a:xfrm>
          <a:prstGeom prst="rect">
            <a:avLst/>
          </a:prstGeom>
        </p:spPr>
      </p:pic>
      <p:pic>
        <p:nvPicPr>
          <p:cNvPr id="8" name="Picture 7">
            <a:extLst>
              <a:ext uri="{FF2B5EF4-FFF2-40B4-BE49-F238E27FC236}">
                <a16:creationId xmlns:a16="http://schemas.microsoft.com/office/drawing/2014/main" id="{DFC3562C-57CC-F9F2-DE49-7226C5CC6EE4}"/>
              </a:ext>
            </a:extLst>
          </p:cNvPr>
          <p:cNvPicPr>
            <a:picLocks noChangeAspect="1"/>
          </p:cNvPicPr>
          <p:nvPr/>
        </p:nvPicPr>
        <p:blipFill>
          <a:blip r:embed="rId3"/>
          <a:stretch>
            <a:fillRect/>
          </a:stretch>
        </p:blipFill>
        <p:spPr>
          <a:xfrm>
            <a:off x="383961" y="3911629"/>
            <a:ext cx="8191372" cy="2704698"/>
          </a:xfrm>
          <a:prstGeom prst="rect">
            <a:avLst/>
          </a:prstGeom>
        </p:spPr>
      </p:pic>
      <p:sp>
        <p:nvSpPr>
          <p:cNvPr id="9" name="Rectangle 8">
            <a:extLst>
              <a:ext uri="{FF2B5EF4-FFF2-40B4-BE49-F238E27FC236}">
                <a16:creationId xmlns:a16="http://schemas.microsoft.com/office/drawing/2014/main" id="{9F6F0A9E-153A-0183-3DFA-7F76CFF99C0E}"/>
              </a:ext>
            </a:extLst>
          </p:cNvPr>
          <p:cNvSpPr/>
          <p:nvPr/>
        </p:nvSpPr>
        <p:spPr>
          <a:xfrm>
            <a:off x="6412901" y="4502392"/>
            <a:ext cx="2162432" cy="815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22128D8A-C608-7E74-94CA-551AB9A7EDAA}"/>
              </a:ext>
            </a:extLst>
          </p:cNvPr>
          <p:cNvSpPr txBox="1"/>
          <p:nvPr/>
        </p:nvSpPr>
        <p:spPr>
          <a:xfrm>
            <a:off x="8671377" y="4763940"/>
            <a:ext cx="297850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Small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value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the model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significant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340FA1C-CDC9-3995-53E5-F25CC67C57FB}"/>
              </a:ext>
            </a:extLst>
          </p:cNvPr>
          <p:cNvSpPr txBox="1"/>
          <p:nvPr/>
        </p:nvSpPr>
        <p:spPr>
          <a:xfrm>
            <a:off x="275967" y="1226484"/>
            <a:ext cx="360996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independent variables 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moderately to highly correlated with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dependent variable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.476</a:t>
            </a:r>
          </a:p>
        </p:txBody>
      </p:sp>
      <p:sp>
        <p:nvSpPr>
          <p:cNvPr id="12" name="TextBox 11">
            <a:extLst>
              <a:ext uri="{FF2B5EF4-FFF2-40B4-BE49-F238E27FC236}">
                <a16:creationId xmlns:a16="http://schemas.microsoft.com/office/drawing/2014/main" id="{6C8E876C-FF54-44F6-3042-44FC74DCB807}"/>
              </a:ext>
            </a:extLst>
          </p:cNvPr>
          <p:cNvSpPr txBox="1"/>
          <p:nvPr/>
        </p:nvSpPr>
        <p:spPr>
          <a:xfrm>
            <a:off x="8674187" y="255075"/>
            <a:ext cx="2677144"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22.7% of the variation in MATH SAT scores is explained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by the independent variables (Class size and Verbal SAT)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means about 87% remains unexplained (an indication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there are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variables omitted from the model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that are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explain MATH SAT scores)</a:t>
            </a:r>
          </a:p>
        </p:txBody>
      </p:sp>
    </p:spTree>
    <p:extLst>
      <p:ext uri="{BB962C8B-B14F-4D97-AF65-F5344CB8AC3E}">
        <p14:creationId xmlns:p14="http://schemas.microsoft.com/office/powerpoint/2010/main" val="235682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5566-FE0C-AC6F-3C4C-AAB92A5AA0EB}"/>
              </a:ext>
            </a:extLst>
          </p:cNvPr>
          <p:cNvSpPr>
            <a:spLocks noGrp="1"/>
          </p:cNvSpPr>
          <p:nvPr>
            <p:ph type="title"/>
          </p:nvPr>
        </p:nvSpPr>
        <p:spPr>
          <a:xfrm>
            <a:off x="121508" y="109761"/>
            <a:ext cx="10515600" cy="1116723"/>
          </a:xfrm>
        </p:spPr>
        <p:txBody>
          <a:bodyPr/>
          <a:lstStyle/>
          <a:p>
            <a:r>
              <a:rPr lang="en-US" dirty="0"/>
              <a:t>What’s new …</a:t>
            </a:r>
          </a:p>
        </p:txBody>
      </p:sp>
      <p:pic>
        <p:nvPicPr>
          <p:cNvPr id="4" name="Content Placeholder 3">
            <a:extLst>
              <a:ext uri="{FF2B5EF4-FFF2-40B4-BE49-F238E27FC236}">
                <a16:creationId xmlns:a16="http://schemas.microsoft.com/office/drawing/2014/main" id="{35040A5D-6020-F88B-6652-55B394C6E2E4}"/>
              </a:ext>
            </a:extLst>
          </p:cNvPr>
          <p:cNvPicPr>
            <a:picLocks noGrp="1" noChangeAspect="1"/>
          </p:cNvPicPr>
          <p:nvPr>
            <p:ph idx="1"/>
          </p:nvPr>
        </p:nvPicPr>
        <p:blipFill>
          <a:blip r:embed="rId3"/>
          <a:stretch>
            <a:fillRect/>
          </a:stretch>
        </p:blipFill>
        <p:spPr>
          <a:xfrm>
            <a:off x="383961" y="1740160"/>
            <a:ext cx="8290226" cy="2279390"/>
          </a:xfrm>
          <a:prstGeom prst="rect">
            <a:avLst/>
          </a:prstGeom>
        </p:spPr>
      </p:pic>
      <p:pic>
        <p:nvPicPr>
          <p:cNvPr id="8" name="Picture 7">
            <a:extLst>
              <a:ext uri="{FF2B5EF4-FFF2-40B4-BE49-F238E27FC236}">
                <a16:creationId xmlns:a16="http://schemas.microsoft.com/office/drawing/2014/main" id="{DFC3562C-57CC-F9F2-DE49-7226C5CC6EE4}"/>
              </a:ext>
            </a:extLst>
          </p:cNvPr>
          <p:cNvPicPr>
            <a:picLocks noChangeAspect="1"/>
          </p:cNvPicPr>
          <p:nvPr/>
        </p:nvPicPr>
        <p:blipFill>
          <a:blip r:embed="rId4"/>
          <a:stretch>
            <a:fillRect/>
          </a:stretch>
        </p:blipFill>
        <p:spPr>
          <a:xfrm>
            <a:off x="383961" y="3911629"/>
            <a:ext cx="8191372" cy="2704698"/>
          </a:xfrm>
          <a:prstGeom prst="rect">
            <a:avLst/>
          </a:prstGeom>
        </p:spPr>
      </p:pic>
      <p:sp>
        <p:nvSpPr>
          <p:cNvPr id="9" name="Rectangle 8">
            <a:extLst>
              <a:ext uri="{FF2B5EF4-FFF2-40B4-BE49-F238E27FC236}">
                <a16:creationId xmlns:a16="http://schemas.microsoft.com/office/drawing/2014/main" id="{9F6F0A9E-153A-0183-3DFA-7F76CFF99C0E}"/>
              </a:ext>
            </a:extLst>
          </p:cNvPr>
          <p:cNvSpPr/>
          <p:nvPr/>
        </p:nvSpPr>
        <p:spPr>
          <a:xfrm>
            <a:off x="6412901" y="4502392"/>
            <a:ext cx="2162432" cy="815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22128D8A-C608-7E74-94CA-551AB9A7EDAA}"/>
              </a:ext>
            </a:extLst>
          </p:cNvPr>
          <p:cNvSpPr txBox="1"/>
          <p:nvPr/>
        </p:nvSpPr>
        <p:spPr>
          <a:xfrm>
            <a:off x="8671377" y="4763940"/>
            <a:ext cx="297850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Small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value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the model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significant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FAE217B-1CEF-5584-05E7-811921B5165A}"/>
                  </a:ext>
                </a:extLst>
              </p:cNvPr>
              <p:cNvSpPr txBox="1"/>
              <p:nvPr/>
            </p:nvSpPr>
            <p:spPr>
              <a:xfrm>
                <a:off x="8215337" y="5348653"/>
                <a:ext cx="2421771" cy="646331"/>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𝑜</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and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at</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least</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one</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is</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not</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0</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4" name="TextBox 13">
                <a:extLst>
                  <a:ext uri="{FF2B5EF4-FFF2-40B4-BE49-F238E27FC236}">
                    <a16:creationId xmlns:a16="http://schemas.microsoft.com/office/drawing/2014/main" id="{9FAE217B-1CEF-5584-05E7-811921B5165A}"/>
                  </a:ext>
                </a:extLst>
              </p:cNvPr>
              <p:cNvSpPr txBox="1">
                <a:spLocks noRot="1" noChangeAspect="1" noMove="1" noResize="1" noEditPoints="1" noAdjustHandles="1" noChangeArrowheads="1" noChangeShapeType="1" noTextEdit="1"/>
              </p:cNvSpPr>
              <p:nvPr/>
            </p:nvSpPr>
            <p:spPr>
              <a:xfrm>
                <a:off x="8215337" y="5348653"/>
                <a:ext cx="2421771" cy="646331"/>
              </a:xfrm>
              <a:prstGeom prst="rect">
                <a:avLst/>
              </a:prstGeom>
              <a:blipFill>
                <a:blip r:embed="rId5"/>
                <a:stretch>
                  <a:fillRect t="-4717" r="-26196" b="-75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9EA953A5-1556-FB31-A008-9441B5BD9D52}"/>
              </a:ext>
            </a:extLst>
          </p:cNvPr>
          <p:cNvSpPr txBox="1"/>
          <p:nvPr/>
        </p:nvSpPr>
        <p:spPr>
          <a:xfrm>
            <a:off x="8671377" y="6025699"/>
            <a:ext cx="322652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conclude that at least one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slopes is not equal to 0</a:t>
            </a:r>
          </a:p>
        </p:txBody>
      </p:sp>
      <p:sp>
        <p:nvSpPr>
          <p:cNvPr id="3" name="TextBox 2">
            <a:extLst>
              <a:ext uri="{FF2B5EF4-FFF2-40B4-BE49-F238E27FC236}">
                <a16:creationId xmlns:a16="http://schemas.microsoft.com/office/drawing/2014/main" id="{6DEF2B34-788C-2BFC-3077-B34D0C089A83}"/>
              </a:ext>
            </a:extLst>
          </p:cNvPr>
          <p:cNvSpPr txBox="1"/>
          <p:nvPr/>
        </p:nvSpPr>
        <p:spPr>
          <a:xfrm>
            <a:off x="8990852" y="215680"/>
            <a:ext cx="2677144"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more predictors you have in the model the lower the sum of squared residuals, the higher R</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indicating the better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Adjusted R2 accounts for the number of parameters in the model (incurs a penalty for each additional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1C87E99-9F52-3F25-A695-CA7D16467C3F}"/>
              </a:ext>
            </a:extLst>
          </p:cNvPr>
          <p:cNvSpPr/>
          <p:nvPr/>
        </p:nvSpPr>
        <p:spPr>
          <a:xfrm>
            <a:off x="3558746" y="2252729"/>
            <a:ext cx="1754659" cy="1009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A3E06244-1C88-2488-4751-6E603AABB4F0}"/>
              </a:ext>
            </a:extLst>
          </p:cNvPr>
          <p:cNvSpPr/>
          <p:nvPr/>
        </p:nvSpPr>
        <p:spPr>
          <a:xfrm>
            <a:off x="6916718" y="2280831"/>
            <a:ext cx="1754659" cy="1009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032ECDE-E519-44B1-BD93-1E107EDE8729}"/>
              </a:ext>
            </a:extLst>
          </p:cNvPr>
          <p:cNvSpPr txBox="1"/>
          <p:nvPr/>
        </p:nvSpPr>
        <p:spPr>
          <a:xfrm>
            <a:off x="4264235" y="595510"/>
            <a:ext cx="352981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Durbin-Watson = 2 meaning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error term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may be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independent</a:t>
            </a:r>
          </a:p>
        </p:txBody>
      </p:sp>
      <p:cxnSp>
        <p:nvCxnSpPr>
          <p:cNvPr id="15" name="Straight Arrow Connector 14">
            <a:extLst>
              <a:ext uri="{FF2B5EF4-FFF2-40B4-BE49-F238E27FC236}">
                <a16:creationId xmlns:a16="http://schemas.microsoft.com/office/drawing/2014/main" id="{B5557851-E767-CA72-1A57-01EF5F164020}"/>
              </a:ext>
            </a:extLst>
          </p:cNvPr>
          <p:cNvCxnSpPr>
            <a:stCxn id="7" idx="2"/>
            <a:endCxn id="6" idx="0"/>
          </p:cNvCxnSpPr>
          <p:nvPr/>
        </p:nvCxnSpPr>
        <p:spPr>
          <a:xfrm>
            <a:off x="6029141" y="1241841"/>
            <a:ext cx="1764907" cy="1038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6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p:bldP spid="17" grpId="0"/>
      <p:bldP spid="3" grpId="0"/>
      <p:bldP spid="5" grpId="0" animBg="1"/>
      <p:bldP spid="6" grpId="0" animBg="1"/>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C160-FF3D-AD64-E8F1-67D40EC486D5}"/>
              </a:ext>
            </a:extLst>
          </p:cNvPr>
          <p:cNvSpPr>
            <a:spLocks noGrp="1"/>
          </p:cNvSpPr>
          <p:nvPr>
            <p:ph type="title"/>
          </p:nvPr>
        </p:nvSpPr>
        <p:spPr/>
        <p:txBody>
          <a:bodyPr/>
          <a:lstStyle/>
          <a:p>
            <a:r>
              <a:rPr lang="en-US" dirty="0"/>
              <a:t>What is new…</a:t>
            </a:r>
          </a:p>
        </p:txBody>
      </p:sp>
      <p:pic>
        <p:nvPicPr>
          <p:cNvPr id="5" name="Content Placeholder 4">
            <a:extLst>
              <a:ext uri="{FF2B5EF4-FFF2-40B4-BE49-F238E27FC236}">
                <a16:creationId xmlns:a16="http://schemas.microsoft.com/office/drawing/2014/main" id="{C7C3FBB4-FCF4-188B-4295-4FBD2828FF7C}"/>
              </a:ext>
            </a:extLst>
          </p:cNvPr>
          <p:cNvPicPr>
            <a:picLocks noGrp="1" noChangeAspect="1"/>
          </p:cNvPicPr>
          <p:nvPr>
            <p:ph idx="1"/>
          </p:nvPr>
        </p:nvPicPr>
        <p:blipFill>
          <a:blip r:embed="rId2"/>
          <a:stretch>
            <a:fillRect/>
          </a:stretch>
        </p:blipFill>
        <p:spPr>
          <a:xfrm>
            <a:off x="653343" y="2193604"/>
            <a:ext cx="10249464" cy="2353682"/>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4E514-62D5-2CD8-1B08-BC01852A8AFB}"/>
                  </a:ext>
                </a:extLst>
              </p:cNvPr>
              <p:cNvSpPr txBox="1"/>
              <p:nvPr/>
            </p:nvSpPr>
            <p:spPr>
              <a:xfrm>
                <a:off x="2332337" y="4547286"/>
                <a:ext cx="32529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7604E514-62D5-2CD8-1B08-BC01852A8AFB}"/>
                  </a:ext>
                </a:extLst>
              </p:cNvPr>
              <p:cNvSpPr txBox="1">
                <a:spLocks noRot="1" noChangeAspect="1" noMove="1" noResize="1" noEditPoints="1" noAdjustHandles="1" noChangeArrowheads="1" noChangeShapeType="1" noTextEdit="1"/>
              </p:cNvSpPr>
              <p:nvPr/>
            </p:nvSpPr>
            <p:spPr>
              <a:xfrm>
                <a:off x="2332337" y="4547286"/>
                <a:ext cx="3252916" cy="369332"/>
              </a:xfrm>
              <a:prstGeom prst="rect">
                <a:avLst/>
              </a:prstGeom>
              <a:blipFill>
                <a:blip r:embed="rId3"/>
                <a:stretch>
                  <a:fillRect b="-1147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A403BEF-721D-2470-B4E3-C2ED285E6E76}"/>
              </a:ext>
            </a:extLst>
          </p:cNvPr>
          <p:cNvSpPr txBox="1"/>
          <p:nvPr/>
        </p:nvSpPr>
        <p:spPr>
          <a:xfrm>
            <a:off x="420130" y="4547286"/>
            <a:ext cx="20077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Recall the model is:</a:t>
            </a:r>
          </a:p>
        </p:txBody>
      </p:sp>
      <p:sp>
        <p:nvSpPr>
          <p:cNvPr id="11" name="TextBox 10">
            <a:extLst>
              <a:ext uri="{FF2B5EF4-FFF2-40B4-BE49-F238E27FC236}">
                <a16:creationId xmlns:a16="http://schemas.microsoft.com/office/drawing/2014/main" id="{4E971C13-3394-8A19-9AA2-3AFED733F571}"/>
              </a:ext>
            </a:extLst>
          </p:cNvPr>
          <p:cNvSpPr txBox="1"/>
          <p:nvPr/>
        </p:nvSpPr>
        <p:spPr>
          <a:xfrm>
            <a:off x="5542125" y="4547286"/>
            <a:ext cx="14688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Here,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k =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3FC75C8-D6E6-287F-1CF7-35E3C2DF0BE4}"/>
                  </a:ext>
                </a:extLst>
              </p:cNvPr>
              <p:cNvSpPr txBox="1"/>
              <p:nvPr/>
            </p:nvSpPr>
            <p:spPr>
              <a:xfrm>
                <a:off x="6657201" y="4522572"/>
                <a:ext cx="32529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B3FC75C8-D6E6-287F-1CF7-35E3C2DF0BE4}"/>
                  </a:ext>
                </a:extLst>
              </p:cNvPr>
              <p:cNvSpPr txBox="1">
                <a:spLocks noRot="1" noChangeAspect="1" noMove="1" noResize="1" noEditPoints="1" noAdjustHandles="1" noChangeArrowheads="1" noChangeShapeType="1" noTextEdit="1"/>
              </p:cNvSpPr>
              <p:nvPr/>
            </p:nvSpPr>
            <p:spPr>
              <a:xfrm>
                <a:off x="6657201" y="4522572"/>
                <a:ext cx="3252916" cy="369332"/>
              </a:xfrm>
              <a:prstGeom prst="rect">
                <a:avLst/>
              </a:prstGeom>
              <a:blipFill>
                <a:blip r:embed="rId4"/>
                <a:stretch>
                  <a:fillRect b="-1333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C0E6B87-027F-C28F-B40C-5035410A9EA0}"/>
              </a:ext>
            </a:extLst>
          </p:cNvPr>
          <p:cNvSpPr txBox="1"/>
          <p:nvPr/>
        </p:nvSpPr>
        <p:spPr>
          <a:xfrm>
            <a:off x="454110" y="4916618"/>
            <a:ext cx="691362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MATH SAT Score = 314.147 + .449VERBAL_SAT(</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.060CLASS_SIZE(</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9DB0A8A0-14B1-EDBF-4EAF-3133317B7DFB}"/>
              </a:ext>
            </a:extLst>
          </p:cNvPr>
          <p:cNvSpPr/>
          <p:nvPr/>
        </p:nvSpPr>
        <p:spPr>
          <a:xfrm>
            <a:off x="6405432" y="3282995"/>
            <a:ext cx="1878227"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CE4B3CA-63A6-1F4D-C77D-7AF95D5BA80D}"/>
              </a:ext>
            </a:extLst>
          </p:cNvPr>
          <p:cNvSpPr/>
          <p:nvPr/>
        </p:nvSpPr>
        <p:spPr>
          <a:xfrm>
            <a:off x="8315596" y="3647710"/>
            <a:ext cx="2587211" cy="5684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7CA9E29B-D9F4-DE0B-D59B-FFD697ACA5A3}"/>
              </a:ext>
            </a:extLst>
          </p:cNvPr>
          <p:cNvCxnSpPr>
            <a:cxnSpLocks/>
            <a:stCxn id="15" idx="2"/>
            <a:endCxn id="18" idx="0"/>
          </p:cNvCxnSpPr>
          <p:nvPr/>
        </p:nvCxnSpPr>
        <p:spPr>
          <a:xfrm>
            <a:off x="9609202" y="4216121"/>
            <a:ext cx="1284339" cy="143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9C8F56-4B8F-4C35-D509-B9B0A8B06465}"/>
              </a:ext>
            </a:extLst>
          </p:cNvPr>
          <p:cNvSpPr txBox="1"/>
          <p:nvPr/>
        </p:nvSpPr>
        <p:spPr>
          <a:xfrm>
            <a:off x="9844632" y="5647038"/>
            <a:ext cx="209781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 the coefficients</a:t>
            </a:r>
          </a:p>
        </p:txBody>
      </p:sp>
      <p:sp>
        <p:nvSpPr>
          <p:cNvPr id="20" name="Rectangle 19">
            <a:extLst>
              <a:ext uri="{FF2B5EF4-FFF2-40B4-BE49-F238E27FC236}">
                <a16:creationId xmlns:a16="http://schemas.microsoft.com/office/drawing/2014/main" id="{A83775D8-93B5-1BE1-8D00-B1EE3DE54E9E}"/>
              </a:ext>
            </a:extLst>
          </p:cNvPr>
          <p:cNvSpPr/>
          <p:nvPr/>
        </p:nvSpPr>
        <p:spPr>
          <a:xfrm>
            <a:off x="5013752" y="3316545"/>
            <a:ext cx="1346887" cy="8810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6D855672-4C87-FED2-321A-5073F1D0F3F3}"/>
              </a:ext>
            </a:extLst>
          </p:cNvPr>
          <p:cNvCxnSpPr>
            <a:cxnSpLocks/>
            <a:endCxn id="23" idx="1"/>
          </p:cNvCxnSpPr>
          <p:nvPr/>
        </p:nvCxnSpPr>
        <p:spPr>
          <a:xfrm flipV="1">
            <a:off x="5579196" y="1197802"/>
            <a:ext cx="2249346" cy="9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B32319E-F395-EB36-B5C9-6CEC65EE152C}"/>
              </a:ext>
            </a:extLst>
          </p:cNvPr>
          <p:cNvSpPr txBox="1"/>
          <p:nvPr/>
        </p:nvSpPr>
        <p:spPr>
          <a:xfrm>
            <a:off x="7828542" y="43640"/>
            <a:ext cx="3710115"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the standardized beta coefficient. This statistic puts the coefficients on the same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“footing” and hence it can be used to compare the strength of the coefficients, indicating which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is more meaningfully related to the dependent variable.</a:t>
            </a:r>
          </a:p>
        </p:txBody>
      </p:sp>
    </p:spTree>
    <p:extLst>
      <p:ext uri="{BB962C8B-B14F-4D97-AF65-F5344CB8AC3E}">
        <p14:creationId xmlns:p14="http://schemas.microsoft.com/office/powerpoint/2010/main" val="263189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15" grpId="0" animBg="1"/>
      <p:bldP spid="18" grpId="0"/>
      <p:bldP spid="20" grpId="0" animBg="1"/>
      <p:bldP spid="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C160-FF3D-AD64-E8F1-67D40EC486D5}"/>
              </a:ext>
            </a:extLst>
          </p:cNvPr>
          <p:cNvSpPr>
            <a:spLocks noGrp="1"/>
          </p:cNvSpPr>
          <p:nvPr>
            <p:ph type="title"/>
          </p:nvPr>
        </p:nvSpPr>
        <p:spPr/>
        <p:txBody>
          <a:bodyPr/>
          <a:lstStyle/>
          <a:p>
            <a:r>
              <a:rPr lang="en-US" dirty="0"/>
              <a:t>What is new…</a:t>
            </a:r>
          </a:p>
        </p:txBody>
      </p:sp>
      <p:pic>
        <p:nvPicPr>
          <p:cNvPr id="5" name="Content Placeholder 4">
            <a:extLst>
              <a:ext uri="{FF2B5EF4-FFF2-40B4-BE49-F238E27FC236}">
                <a16:creationId xmlns:a16="http://schemas.microsoft.com/office/drawing/2014/main" id="{C7C3FBB4-FCF4-188B-4295-4FBD2828FF7C}"/>
              </a:ext>
            </a:extLst>
          </p:cNvPr>
          <p:cNvPicPr>
            <a:picLocks noGrp="1" noChangeAspect="1"/>
          </p:cNvPicPr>
          <p:nvPr>
            <p:ph idx="1"/>
          </p:nvPr>
        </p:nvPicPr>
        <p:blipFill>
          <a:blip r:embed="rId3"/>
          <a:stretch>
            <a:fillRect/>
          </a:stretch>
        </p:blipFill>
        <p:spPr>
          <a:xfrm>
            <a:off x="619363" y="3370445"/>
            <a:ext cx="10249464" cy="2353682"/>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4E514-62D5-2CD8-1B08-BC01852A8AFB}"/>
                  </a:ext>
                </a:extLst>
              </p:cNvPr>
              <p:cNvSpPr txBox="1"/>
              <p:nvPr/>
            </p:nvSpPr>
            <p:spPr>
              <a:xfrm>
                <a:off x="2298357" y="5724127"/>
                <a:ext cx="32529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7604E514-62D5-2CD8-1B08-BC01852A8AFB}"/>
                  </a:ext>
                </a:extLst>
              </p:cNvPr>
              <p:cNvSpPr txBox="1">
                <a:spLocks noRot="1" noChangeAspect="1" noMove="1" noResize="1" noEditPoints="1" noAdjustHandles="1" noChangeArrowheads="1" noChangeShapeType="1" noTextEdit="1"/>
              </p:cNvSpPr>
              <p:nvPr/>
            </p:nvSpPr>
            <p:spPr>
              <a:xfrm>
                <a:off x="2298357" y="5724127"/>
                <a:ext cx="3252916" cy="369332"/>
              </a:xfrm>
              <a:prstGeom prst="rect">
                <a:avLst/>
              </a:prstGeom>
              <a:blipFill>
                <a:blip r:embed="rId4"/>
                <a:stretch>
                  <a:fillRect b="-1147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A403BEF-721D-2470-B4E3-C2ED285E6E76}"/>
              </a:ext>
            </a:extLst>
          </p:cNvPr>
          <p:cNvSpPr txBox="1"/>
          <p:nvPr/>
        </p:nvSpPr>
        <p:spPr>
          <a:xfrm>
            <a:off x="393974" y="5724127"/>
            <a:ext cx="20077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Recall the model is:</a:t>
            </a:r>
          </a:p>
        </p:txBody>
      </p:sp>
      <p:sp>
        <p:nvSpPr>
          <p:cNvPr id="11" name="TextBox 10">
            <a:extLst>
              <a:ext uri="{FF2B5EF4-FFF2-40B4-BE49-F238E27FC236}">
                <a16:creationId xmlns:a16="http://schemas.microsoft.com/office/drawing/2014/main" id="{4E971C13-3394-8A19-9AA2-3AFED733F571}"/>
              </a:ext>
            </a:extLst>
          </p:cNvPr>
          <p:cNvSpPr txBox="1"/>
          <p:nvPr/>
        </p:nvSpPr>
        <p:spPr>
          <a:xfrm>
            <a:off x="5508145" y="5724127"/>
            <a:ext cx="14688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Here,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k =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3FC75C8-D6E6-287F-1CF7-35E3C2DF0BE4}"/>
                  </a:ext>
                </a:extLst>
              </p:cNvPr>
              <p:cNvSpPr txBox="1"/>
              <p:nvPr/>
            </p:nvSpPr>
            <p:spPr>
              <a:xfrm>
                <a:off x="6623221" y="5699413"/>
                <a:ext cx="32529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B3FC75C8-D6E6-287F-1CF7-35E3C2DF0BE4}"/>
                  </a:ext>
                </a:extLst>
              </p:cNvPr>
              <p:cNvSpPr txBox="1">
                <a:spLocks noRot="1" noChangeAspect="1" noMove="1" noResize="1" noEditPoints="1" noAdjustHandles="1" noChangeArrowheads="1" noChangeShapeType="1" noTextEdit="1"/>
              </p:cNvSpPr>
              <p:nvPr/>
            </p:nvSpPr>
            <p:spPr>
              <a:xfrm>
                <a:off x="6623221" y="5699413"/>
                <a:ext cx="3252916" cy="369332"/>
              </a:xfrm>
              <a:prstGeom prst="rect">
                <a:avLst/>
              </a:prstGeom>
              <a:blipFill>
                <a:blip r:embed="rId5"/>
                <a:stretch>
                  <a:fillRect b="-1147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C0E6B87-027F-C28F-B40C-5035410A9EA0}"/>
              </a:ext>
            </a:extLst>
          </p:cNvPr>
          <p:cNvSpPr txBox="1"/>
          <p:nvPr/>
        </p:nvSpPr>
        <p:spPr>
          <a:xfrm>
            <a:off x="420130" y="6093459"/>
            <a:ext cx="691362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MATH SAT Score = 314.147 + .449VERBAL_SAT(</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.060CLASS_SIZE(</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9DB0A8A0-14B1-EDBF-4EAF-3133317B7DFB}"/>
              </a:ext>
            </a:extLst>
          </p:cNvPr>
          <p:cNvSpPr/>
          <p:nvPr/>
        </p:nvSpPr>
        <p:spPr>
          <a:xfrm>
            <a:off x="1068736" y="4522574"/>
            <a:ext cx="2856079" cy="832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7CA9E29B-D9F4-DE0B-D59B-FFD697ACA5A3}"/>
              </a:ext>
            </a:extLst>
          </p:cNvPr>
          <p:cNvCxnSpPr>
            <a:cxnSpLocks/>
            <a:stCxn id="14" idx="3"/>
            <a:endCxn id="18" idx="1"/>
          </p:cNvCxnSpPr>
          <p:nvPr/>
        </p:nvCxnSpPr>
        <p:spPr>
          <a:xfrm flipV="1">
            <a:off x="3924815" y="1952450"/>
            <a:ext cx="3408940" cy="2986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9C8F56-4B8F-4C35-D509-B9B0A8B06465}"/>
              </a:ext>
            </a:extLst>
          </p:cNvPr>
          <p:cNvSpPr txBox="1"/>
          <p:nvPr/>
        </p:nvSpPr>
        <p:spPr>
          <a:xfrm>
            <a:off x="7333755" y="382789"/>
            <a:ext cx="4677014"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Notice there are now multiple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 in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means that the effect of one variable on Y needs to be interpreted slightly different. The slope of a variable now represents the effect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after all other variables in the model are controlled.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Every 1 unit increase in SAT verbal score increases the MATH verbal score by .449 </a:t>
            </a:r>
            <a:r>
              <a:rPr kumimoji="0" lang="en-US" sz="1800" b="0" i="1" u="sng" strike="noStrike" kern="1200" cap="none" spc="0" normalizeH="0" baseline="0" noProof="0" dirty="0">
                <a:ln>
                  <a:noFill/>
                </a:ln>
                <a:solidFill>
                  <a:prstClr val="black"/>
                </a:solidFill>
                <a:effectLst/>
                <a:uLnTx/>
                <a:uFillTx/>
                <a:latin typeface="Calibri" panose="020F0502020204030204"/>
                <a:ea typeface="+mn-ea"/>
                <a:cs typeface="+mn-cs"/>
              </a:rPr>
              <a:t>holding class size constant at its mean</a:t>
            </a:r>
          </a:p>
        </p:txBody>
      </p:sp>
      <p:sp>
        <p:nvSpPr>
          <p:cNvPr id="3" name="Rectangle 2">
            <a:extLst>
              <a:ext uri="{FF2B5EF4-FFF2-40B4-BE49-F238E27FC236}">
                <a16:creationId xmlns:a16="http://schemas.microsoft.com/office/drawing/2014/main" id="{D020B565-DC7B-E50D-BD7E-BD506CD3657E}"/>
              </a:ext>
            </a:extLst>
          </p:cNvPr>
          <p:cNvSpPr/>
          <p:nvPr/>
        </p:nvSpPr>
        <p:spPr>
          <a:xfrm>
            <a:off x="3192087" y="4804756"/>
            <a:ext cx="732728" cy="274320"/>
          </a:xfrm>
          <a:prstGeom prst="rect">
            <a:avLst/>
          </a:prstGeom>
          <a:noFill/>
          <a:ln>
            <a:solidFill>
              <a:schemeClr val="tx1">
                <a:lumMod val="95000"/>
                <a:lumOff val="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6600">
                <a:solidFill>
                  <a:srgbClr val="ED7D31"/>
                </a:solidFill>
                <a:prstDash val="solid"/>
              </a:ln>
              <a:solidFill>
                <a:srgbClr val="FFFFFF"/>
              </a:solidFill>
              <a:effectLst>
                <a:outerShdw dist="38100" dir="2700000" algn="tl" rotWithShape="0">
                  <a:srgbClr val="ED7D31"/>
                </a:outerShdw>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06DFDFE-F327-2288-3D7C-E865BACF8F25}"/>
              </a:ext>
            </a:extLst>
          </p:cNvPr>
          <p:cNvSpPr txBox="1"/>
          <p:nvPr/>
        </p:nvSpPr>
        <p:spPr>
          <a:xfrm>
            <a:off x="420130" y="1649704"/>
            <a:ext cx="5240837"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relationship (i.e., correlation) between SAT math score and SAT verbal score is .449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after controlling for class size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That is, after the effect of class size is removed from the relationship between SAT and MATH score.</a:t>
            </a:r>
          </a:p>
        </p:txBody>
      </p:sp>
      <p:cxnSp>
        <p:nvCxnSpPr>
          <p:cNvPr id="6" name="Straight Arrow Connector 5">
            <a:extLst>
              <a:ext uri="{FF2B5EF4-FFF2-40B4-BE49-F238E27FC236}">
                <a16:creationId xmlns:a16="http://schemas.microsoft.com/office/drawing/2014/main" id="{52DC8037-19AC-909E-1B01-5A590EB4FA7E}"/>
              </a:ext>
            </a:extLst>
          </p:cNvPr>
          <p:cNvCxnSpPr>
            <a:cxnSpLocks/>
            <a:stCxn id="3" idx="3"/>
            <a:endCxn id="4" idx="2"/>
          </p:cNvCxnSpPr>
          <p:nvPr/>
        </p:nvCxnSpPr>
        <p:spPr>
          <a:xfrm flipH="1" flipV="1">
            <a:off x="3040549" y="3127032"/>
            <a:ext cx="884266" cy="1814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7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58F6-6541-DE84-3B0F-06D253231790}"/>
              </a:ext>
            </a:extLst>
          </p:cNvPr>
          <p:cNvSpPr>
            <a:spLocks noGrp="1"/>
          </p:cNvSpPr>
          <p:nvPr>
            <p:ph type="title"/>
          </p:nvPr>
        </p:nvSpPr>
        <p:spPr>
          <a:xfrm>
            <a:off x="319217" y="265104"/>
            <a:ext cx="10515600" cy="646331"/>
          </a:xfrm>
        </p:spPr>
        <p:txBody>
          <a:bodyPr vert="horz" lIns="91440" tIns="45720" rIns="91440" bIns="45720" rtlCol="0" anchor="ctr">
            <a:normAutofit fontScale="90000"/>
          </a:bodyPr>
          <a:lstStyle/>
          <a:p>
            <a:r>
              <a:rPr lang="en-US" sz="5400" dirty="0"/>
              <a:t>What is new…</a:t>
            </a:r>
            <a:endParaRPr lang="en-US" sz="5200" kern="1200" dirty="0">
              <a:solidFill>
                <a:schemeClr val="tx1"/>
              </a:solidFill>
              <a:latin typeface="+mj-lt"/>
              <a:ea typeface="+mj-ea"/>
              <a:cs typeface="+mj-cs"/>
            </a:endParaRPr>
          </a:p>
        </p:txBody>
      </p:sp>
      <p:pic>
        <p:nvPicPr>
          <p:cNvPr id="7" name="Picture 6">
            <a:extLst>
              <a:ext uri="{FF2B5EF4-FFF2-40B4-BE49-F238E27FC236}">
                <a16:creationId xmlns:a16="http://schemas.microsoft.com/office/drawing/2014/main" id="{13797939-C673-CA02-7419-7D54AA70E643}"/>
              </a:ext>
            </a:extLst>
          </p:cNvPr>
          <p:cNvPicPr>
            <a:picLocks noChangeAspect="1"/>
          </p:cNvPicPr>
          <p:nvPr/>
        </p:nvPicPr>
        <p:blipFill rotWithShape="1">
          <a:blip r:embed="rId2"/>
          <a:srcRect l="25245" r="20332"/>
          <a:stretch/>
        </p:blipFill>
        <p:spPr>
          <a:xfrm>
            <a:off x="197945" y="1709283"/>
            <a:ext cx="3797536" cy="3315866"/>
          </a:xfrm>
          <a:prstGeom prst="rect">
            <a:avLst/>
          </a:prstGeom>
        </p:spPr>
      </p:pic>
      <p:pic>
        <p:nvPicPr>
          <p:cNvPr id="5" name="Content Placeholder 4">
            <a:extLst>
              <a:ext uri="{FF2B5EF4-FFF2-40B4-BE49-F238E27FC236}">
                <a16:creationId xmlns:a16="http://schemas.microsoft.com/office/drawing/2014/main" id="{F614FC5A-B640-7639-5AB7-8412D6D41799}"/>
              </a:ext>
            </a:extLst>
          </p:cNvPr>
          <p:cNvPicPr>
            <a:picLocks noGrp="1" noChangeAspect="1"/>
          </p:cNvPicPr>
          <p:nvPr>
            <p:ph idx="1"/>
          </p:nvPr>
        </p:nvPicPr>
        <p:blipFill rotWithShape="1">
          <a:blip r:embed="rId3"/>
          <a:srcRect r="12946"/>
          <a:stretch/>
        </p:blipFill>
        <p:spPr>
          <a:xfrm>
            <a:off x="4197232" y="1832850"/>
            <a:ext cx="3797536" cy="3192299"/>
          </a:xfrm>
          <a:prstGeom prst="rect">
            <a:avLst/>
          </a:prstGeom>
        </p:spPr>
      </p:pic>
      <p:sp>
        <p:nvSpPr>
          <p:cNvPr id="11" name="TextBox 10">
            <a:extLst>
              <a:ext uri="{FF2B5EF4-FFF2-40B4-BE49-F238E27FC236}">
                <a16:creationId xmlns:a16="http://schemas.microsoft.com/office/drawing/2014/main" id="{07350946-8693-0138-9581-8B7C9D7B119F}"/>
              </a:ext>
            </a:extLst>
          </p:cNvPr>
          <p:cNvSpPr txBox="1"/>
          <p:nvPr/>
        </p:nvSpPr>
        <p:spPr>
          <a:xfrm>
            <a:off x="8342545" y="5341410"/>
            <a:ext cx="3797537"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funnel shape (increasing variance)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 much of a curvilinear pattern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Linearity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and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Equal Variance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assumptions are reasonably satisfied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E541CAB-EF9E-0FDB-4311-F28C0B587F19}"/>
              </a:ext>
            </a:extLst>
          </p:cNvPr>
          <p:cNvSpPr txBox="1"/>
          <p:nvPr/>
        </p:nvSpPr>
        <p:spPr>
          <a:xfrm>
            <a:off x="8835080" y="1285757"/>
            <a:ext cx="335387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Linear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Constant Variance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Check Residuals v Fitted</a:t>
            </a:r>
          </a:p>
        </p:txBody>
      </p:sp>
      <p:pic>
        <p:nvPicPr>
          <p:cNvPr id="17" name="Picture 16">
            <a:extLst>
              <a:ext uri="{FF2B5EF4-FFF2-40B4-BE49-F238E27FC236}">
                <a16:creationId xmlns:a16="http://schemas.microsoft.com/office/drawing/2014/main" id="{435B954C-327E-5F7A-7339-ED19E23A8BE4}"/>
              </a:ext>
            </a:extLst>
          </p:cNvPr>
          <p:cNvPicPr>
            <a:picLocks noChangeAspect="1"/>
          </p:cNvPicPr>
          <p:nvPr/>
        </p:nvPicPr>
        <p:blipFill>
          <a:blip r:embed="rId4"/>
          <a:stretch>
            <a:fillRect/>
          </a:stretch>
        </p:blipFill>
        <p:spPr>
          <a:xfrm>
            <a:off x="8293119" y="2064638"/>
            <a:ext cx="3596074" cy="2960511"/>
          </a:xfrm>
          <a:prstGeom prst="rect">
            <a:avLst/>
          </a:prstGeom>
        </p:spPr>
      </p:pic>
      <p:sp>
        <p:nvSpPr>
          <p:cNvPr id="43" name="TextBox 42">
            <a:extLst>
              <a:ext uri="{FF2B5EF4-FFF2-40B4-BE49-F238E27FC236}">
                <a16:creationId xmlns:a16="http://schemas.microsoft.com/office/drawing/2014/main" id="{A7C84B4C-28E7-2F3E-D789-02536C6CFACB}"/>
              </a:ext>
            </a:extLst>
          </p:cNvPr>
          <p:cNvSpPr txBox="1"/>
          <p:nvPr/>
        </p:nvSpPr>
        <p:spPr>
          <a:xfrm>
            <a:off x="1165817" y="5244668"/>
            <a:ext cx="6098058"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Normality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Errors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qqplot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residuals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is very close to line that represents a normal distribution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Normality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assumption satisfied</a:t>
            </a:r>
          </a:p>
        </p:txBody>
      </p:sp>
    </p:spTree>
    <p:extLst>
      <p:ext uri="{BB962C8B-B14F-4D97-AF65-F5344CB8AC3E}">
        <p14:creationId xmlns:p14="http://schemas.microsoft.com/office/powerpoint/2010/main" val="1693190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2213-512B-D5A6-E69A-8BD48DC6B86D}"/>
              </a:ext>
            </a:extLst>
          </p:cNvPr>
          <p:cNvSpPr>
            <a:spLocks noGrp="1"/>
          </p:cNvSpPr>
          <p:nvPr>
            <p:ph type="title"/>
          </p:nvPr>
        </p:nvSpPr>
        <p:spPr/>
        <p:txBody>
          <a:bodyPr/>
          <a:lstStyle/>
          <a:p>
            <a:r>
              <a:rPr lang="en-US" dirty="0"/>
              <a:t>(aside): part and partial correlation</a:t>
            </a:r>
          </a:p>
        </p:txBody>
      </p:sp>
      <p:sp>
        <p:nvSpPr>
          <p:cNvPr id="3" name="Content Placeholder 2">
            <a:extLst>
              <a:ext uri="{FF2B5EF4-FFF2-40B4-BE49-F238E27FC236}">
                <a16:creationId xmlns:a16="http://schemas.microsoft.com/office/drawing/2014/main" id="{5EB5D4D5-8834-E011-345D-DD30E1233783}"/>
              </a:ext>
            </a:extLst>
          </p:cNvPr>
          <p:cNvSpPr>
            <a:spLocks noGrp="1"/>
          </p:cNvSpPr>
          <p:nvPr>
            <p:ph idx="1"/>
          </p:nvPr>
        </p:nvSpPr>
        <p:spPr>
          <a:xfrm>
            <a:off x="838200" y="1825625"/>
            <a:ext cx="10515600" cy="4795512"/>
          </a:xfrm>
        </p:spPr>
        <p:txBody>
          <a:bodyPr>
            <a:normAutofit fontScale="70000" lnSpcReduction="20000"/>
          </a:bodyPr>
          <a:lstStyle/>
          <a:p>
            <a:pPr>
              <a:lnSpc>
                <a:spcPct val="120000"/>
              </a:lnSpc>
            </a:pPr>
            <a:r>
              <a:rPr lang="en-US" dirty="0"/>
              <a:t>Partial correlation: the correlation between an independent variable and a dependent variable after controlling for the influence of other variables on </a:t>
            </a:r>
            <a:r>
              <a:rPr lang="en-US" b="1" u="sng" dirty="0"/>
              <a:t>both</a:t>
            </a:r>
            <a:r>
              <a:rPr lang="en-US" dirty="0"/>
              <a:t> the independent and dependent variable</a:t>
            </a:r>
          </a:p>
          <a:p>
            <a:pPr lvl="1">
              <a:lnSpc>
                <a:spcPct val="120000"/>
              </a:lnSpc>
            </a:pPr>
            <a:r>
              <a:rPr lang="en-US" b="1" dirty="0"/>
              <a:t>Example</a:t>
            </a:r>
            <a:r>
              <a:rPr lang="en-US" dirty="0"/>
              <a:t>: regress MATH SAT score on VERBAL SAT score and class size – the partial correlation the influence of class size on both MATH and VERBAL SAT score is taken into consideration. This means that the partial correlation between VERBAL SAT score and MATH SAT score takes into account the impact of class size on both VERBAL and MATH SAT score</a:t>
            </a:r>
          </a:p>
          <a:p>
            <a:pPr lvl="1">
              <a:lnSpc>
                <a:spcPct val="120000"/>
              </a:lnSpc>
            </a:pPr>
            <a:r>
              <a:rPr lang="en-US" dirty="0"/>
              <a:t>This is the idea of ‘partialing’ out in regression</a:t>
            </a:r>
          </a:p>
          <a:p>
            <a:pPr>
              <a:lnSpc>
                <a:spcPct val="120000"/>
              </a:lnSpc>
            </a:pPr>
            <a:r>
              <a:rPr lang="en-US" dirty="0"/>
              <a:t>Part correlation: the correlation between an independent and dependent variable after controlling for the influence of other variables </a:t>
            </a:r>
            <a:r>
              <a:rPr lang="en-US" b="1" u="sng" dirty="0"/>
              <a:t>only on the independent variable</a:t>
            </a:r>
          </a:p>
          <a:p>
            <a:pPr lvl="1">
              <a:lnSpc>
                <a:spcPct val="120000"/>
              </a:lnSpc>
            </a:pPr>
            <a:r>
              <a:rPr lang="en-US" b="1" dirty="0"/>
              <a:t>Example</a:t>
            </a:r>
            <a:r>
              <a:rPr lang="en-US" dirty="0"/>
              <a:t>: the part correlation above only considers the impact of class size on VERBAL SAT score</a:t>
            </a:r>
          </a:p>
          <a:p>
            <a:pPr lvl="1">
              <a:lnSpc>
                <a:spcPct val="120000"/>
              </a:lnSpc>
            </a:pPr>
            <a:r>
              <a:rPr lang="en-US" dirty="0"/>
              <a:t>This is nice if you want to assess how much unique variance CLASS SIZE explains in relation to the total variance in MATH SAT score</a:t>
            </a:r>
          </a:p>
        </p:txBody>
      </p:sp>
    </p:spTree>
    <p:extLst>
      <p:ext uri="{BB962C8B-B14F-4D97-AF65-F5344CB8AC3E}">
        <p14:creationId xmlns:p14="http://schemas.microsoft.com/office/powerpoint/2010/main" val="290551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7A2E-43B6-8C8F-025B-8B96A61D9CCE}"/>
              </a:ext>
            </a:extLst>
          </p:cNvPr>
          <p:cNvSpPr>
            <a:spLocks noGrp="1"/>
          </p:cNvSpPr>
          <p:nvPr>
            <p:ph type="title"/>
          </p:nvPr>
        </p:nvSpPr>
        <p:spPr/>
        <p:txBody>
          <a:bodyPr>
            <a:normAutofit fontScale="90000"/>
          </a:bodyPr>
          <a:lstStyle/>
          <a:p>
            <a:r>
              <a:rPr lang="en-US" dirty="0"/>
              <a:t>Partial Correlation, i.e. ‘</a:t>
            </a:r>
            <a:r>
              <a:rPr lang="en-US" dirty="0" err="1"/>
              <a:t>partialling</a:t>
            </a:r>
            <a:r>
              <a:rPr lang="en-US" dirty="0"/>
              <a:t> out’ AKA ‘controlling for’… (this is the relationship that holds for all values of class size)</a:t>
            </a:r>
          </a:p>
        </p:txBody>
      </p:sp>
      <p:pic>
        <p:nvPicPr>
          <p:cNvPr id="5" name="Content Placeholder 4">
            <a:extLst>
              <a:ext uri="{FF2B5EF4-FFF2-40B4-BE49-F238E27FC236}">
                <a16:creationId xmlns:a16="http://schemas.microsoft.com/office/drawing/2014/main" id="{3FC37B28-2CEE-1ABA-0C5C-A1F96277F70A}"/>
              </a:ext>
            </a:extLst>
          </p:cNvPr>
          <p:cNvPicPr>
            <a:picLocks noGrp="1" noChangeAspect="1"/>
          </p:cNvPicPr>
          <p:nvPr>
            <p:ph idx="1"/>
          </p:nvPr>
        </p:nvPicPr>
        <p:blipFill>
          <a:blip r:embed="rId2"/>
          <a:stretch>
            <a:fillRect/>
          </a:stretch>
        </p:blipFill>
        <p:spPr>
          <a:xfrm>
            <a:off x="2110901" y="1789746"/>
            <a:ext cx="7675123" cy="4954660"/>
          </a:xfrm>
        </p:spPr>
      </p:pic>
    </p:spTree>
    <p:extLst>
      <p:ext uri="{BB962C8B-B14F-4D97-AF65-F5344CB8AC3E}">
        <p14:creationId xmlns:p14="http://schemas.microsoft.com/office/powerpoint/2010/main" val="3985881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190196"/>
            <a:ext cx="10515600" cy="1325563"/>
          </a:xfrm>
        </p:spPr>
        <p:txBody>
          <a:bodyPr>
            <a:normAutofit/>
          </a:bodyPr>
          <a:lstStyle/>
          <a:p>
            <a:r>
              <a:rPr lang="en-US" dirty="0"/>
              <a:t>What is MLR and how does it work?</a:t>
            </a:r>
            <a:br>
              <a:rPr lang="en-US" dirty="0"/>
            </a:br>
            <a:endParaRPr lang="en-US" dirty="0"/>
          </a:p>
        </p:txBody>
      </p:sp>
      <p:sp>
        <p:nvSpPr>
          <p:cNvPr id="3" name="Content Placeholder 2"/>
          <p:cNvSpPr>
            <a:spLocks noGrp="1"/>
          </p:cNvSpPr>
          <p:nvPr>
            <p:ph idx="1"/>
          </p:nvPr>
        </p:nvSpPr>
        <p:spPr>
          <a:xfrm>
            <a:off x="575807" y="1515759"/>
            <a:ext cx="10515600" cy="4351338"/>
          </a:xfrm>
        </p:spPr>
        <p:txBody>
          <a:bodyPr>
            <a:normAutofit/>
          </a:bodyPr>
          <a:lstStyle/>
          <a:p>
            <a:r>
              <a:rPr lang="en-US" dirty="0"/>
              <a:t>Two or more predictor variables and one criterion variable</a:t>
            </a:r>
          </a:p>
          <a:p>
            <a:r>
              <a:rPr lang="en-US" dirty="0"/>
              <a:t>Additional variables are incorporated via partial and semipartial correlations</a:t>
            </a:r>
          </a:p>
          <a:p>
            <a:r>
              <a:rPr lang="en-US" dirty="0"/>
              <a:t>Partial correlation</a:t>
            </a:r>
          </a:p>
          <a:p>
            <a:pPr lvl="1"/>
            <a:r>
              <a:rPr lang="en-US" dirty="0"/>
              <a:t>As a three-variable example, represents the linear relationship between </a:t>
            </a:r>
            <a:r>
              <a:rPr lang="en-US" i="1" dirty="0"/>
              <a:t>X</a:t>
            </a:r>
            <a:r>
              <a:rPr lang="en-US" baseline="-25000" dirty="0"/>
              <a:t>1</a:t>
            </a:r>
            <a:r>
              <a:rPr lang="en-US" dirty="0"/>
              <a:t> and </a:t>
            </a:r>
            <a:r>
              <a:rPr lang="en-US" i="1" dirty="0"/>
              <a:t>X</a:t>
            </a:r>
            <a:r>
              <a:rPr lang="en-US" baseline="-25000" dirty="0"/>
              <a:t>2</a:t>
            </a:r>
            <a:r>
              <a:rPr lang="en-US" dirty="0"/>
              <a:t> independent of the linear influence of </a:t>
            </a:r>
            <a:r>
              <a:rPr lang="en-US" i="1" dirty="0"/>
              <a:t>X</a:t>
            </a:r>
            <a:r>
              <a:rPr lang="en-US" baseline="-25000" dirty="0"/>
              <a:t>3</a:t>
            </a:r>
          </a:p>
          <a:p>
            <a:r>
              <a:rPr lang="en-US" dirty="0"/>
              <a:t>Semipartial (part) correlation</a:t>
            </a:r>
          </a:p>
          <a:p>
            <a:pPr lvl="1"/>
            <a:r>
              <a:rPr lang="en-US" dirty="0"/>
              <a:t>Linear relationship between </a:t>
            </a:r>
            <a:r>
              <a:rPr lang="en-US" i="1" dirty="0"/>
              <a:t>X</a:t>
            </a:r>
            <a:r>
              <a:rPr lang="en-US" baseline="-25000" dirty="0"/>
              <a:t>1</a:t>
            </a:r>
            <a:r>
              <a:rPr lang="en-US" dirty="0"/>
              <a:t> and</a:t>
            </a:r>
            <a:r>
              <a:rPr lang="en-US" i="1" dirty="0"/>
              <a:t> X</a:t>
            </a:r>
            <a:r>
              <a:rPr lang="en-US" baseline="-25000" dirty="0"/>
              <a:t>2</a:t>
            </a:r>
            <a:r>
              <a:rPr lang="en-US" dirty="0"/>
              <a:t> after that portion of </a:t>
            </a:r>
            <a:r>
              <a:rPr lang="en-US" i="1" dirty="0"/>
              <a:t>X</a:t>
            </a:r>
            <a:r>
              <a:rPr lang="en-US" baseline="-25000" dirty="0"/>
              <a:t>2</a:t>
            </a:r>
            <a:r>
              <a:rPr lang="en-US" dirty="0"/>
              <a:t> that can be linearly predicted from </a:t>
            </a:r>
            <a:r>
              <a:rPr lang="en-US" i="1" dirty="0"/>
              <a:t>X</a:t>
            </a:r>
            <a:r>
              <a:rPr lang="en-US" baseline="-25000" dirty="0"/>
              <a:t>3</a:t>
            </a:r>
            <a:r>
              <a:rPr lang="en-US" dirty="0"/>
              <a:t> has been removed from </a:t>
            </a:r>
            <a:r>
              <a:rPr lang="en-US" i="1" dirty="0"/>
              <a:t>X</a:t>
            </a:r>
            <a:r>
              <a:rPr lang="en-US" baseline="-25000" dirty="0"/>
              <a:t>2</a:t>
            </a:r>
            <a:endParaRPr lang="en-US" dirty="0"/>
          </a:p>
        </p:txBody>
      </p:sp>
    </p:spTree>
    <p:extLst>
      <p:ext uri="{BB962C8B-B14F-4D97-AF65-F5344CB8AC3E}">
        <p14:creationId xmlns:p14="http://schemas.microsoft.com/office/powerpoint/2010/main" val="4004692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CFC8-70E3-5D12-C32E-32E669C9BF07}"/>
              </a:ext>
            </a:extLst>
          </p:cNvPr>
          <p:cNvSpPr>
            <a:spLocks noGrp="1"/>
          </p:cNvSpPr>
          <p:nvPr>
            <p:ph type="title"/>
          </p:nvPr>
        </p:nvSpPr>
        <p:spPr/>
        <p:txBody>
          <a:bodyPr/>
          <a:lstStyle/>
          <a:p>
            <a:r>
              <a:rPr lang="en-US" dirty="0"/>
              <a:t>Partial correlation</a:t>
            </a:r>
            <a:br>
              <a:rPr lang="en-US" dirty="0"/>
            </a:br>
            <a:r>
              <a:rPr lang="en-US" sz="3200" dirty="0"/>
              <a:t>Intuition</a:t>
            </a:r>
            <a:endParaRPr lang="en-US" dirty="0"/>
          </a:p>
        </p:txBody>
      </p:sp>
      <p:sp>
        <p:nvSpPr>
          <p:cNvPr id="3" name="Content Placeholder 2">
            <a:extLst>
              <a:ext uri="{FF2B5EF4-FFF2-40B4-BE49-F238E27FC236}">
                <a16:creationId xmlns:a16="http://schemas.microsoft.com/office/drawing/2014/main" id="{341A8727-7FF4-203A-0C6F-FACD9B61E92F}"/>
              </a:ext>
            </a:extLst>
          </p:cNvPr>
          <p:cNvSpPr>
            <a:spLocks noGrp="1"/>
          </p:cNvSpPr>
          <p:nvPr>
            <p:ph idx="1"/>
          </p:nvPr>
        </p:nvSpPr>
        <p:spPr/>
        <p:txBody>
          <a:bodyPr/>
          <a:lstStyle/>
          <a:p>
            <a:r>
              <a:rPr lang="en-US" dirty="0">
                <a:solidFill>
                  <a:srgbClr val="FF0000"/>
                </a:solidFill>
              </a:rPr>
              <a:t>Think</a:t>
            </a:r>
            <a:r>
              <a:rPr lang="en-US" dirty="0"/>
              <a:t> of partial correlation as measuring the direct relationship between two variables (</a:t>
            </a:r>
            <a:r>
              <a:rPr lang="en-US" i="1" dirty="0"/>
              <a:t>X</a:t>
            </a:r>
            <a:r>
              <a:rPr lang="en-US" dirty="0"/>
              <a:t>₁ and </a:t>
            </a:r>
            <a:r>
              <a:rPr lang="en-US" i="1" dirty="0"/>
              <a:t>X</a:t>
            </a:r>
            <a:r>
              <a:rPr lang="en-US" dirty="0"/>
              <a:t>₂) while removing the influence of a third variable (</a:t>
            </a:r>
            <a:r>
              <a:rPr lang="en-US" i="1" dirty="0"/>
              <a:t>X</a:t>
            </a:r>
            <a:r>
              <a:rPr lang="en-US" dirty="0"/>
              <a:t>₃) from both</a:t>
            </a:r>
          </a:p>
          <a:p>
            <a:r>
              <a:rPr lang="en-US" b="1" dirty="0"/>
              <a:t>Example</a:t>
            </a:r>
            <a:r>
              <a:rPr lang="en-US" dirty="0"/>
              <a:t>: What is the relationship between study time and exam scores?</a:t>
            </a:r>
          </a:p>
          <a:p>
            <a:pPr lvl="1"/>
            <a:r>
              <a:rPr lang="en-US" dirty="0"/>
              <a:t>You find a positive correlation between them using Pearson’s </a:t>
            </a:r>
            <a:r>
              <a:rPr lang="en-US" i="1" dirty="0"/>
              <a:t>r.</a:t>
            </a:r>
          </a:p>
          <a:p>
            <a:pPr lvl="1"/>
            <a:r>
              <a:rPr lang="en-US" i="1" dirty="0"/>
              <a:t>Another variable, X</a:t>
            </a:r>
            <a:r>
              <a:rPr lang="en-US" dirty="0"/>
              <a:t>₃ may affect </a:t>
            </a:r>
            <a:r>
              <a:rPr lang="en-US" u="sng" dirty="0"/>
              <a:t>both</a:t>
            </a:r>
            <a:r>
              <a:rPr lang="en-US" dirty="0"/>
              <a:t> variables, i.e., say IQ score (?)</a:t>
            </a:r>
          </a:p>
        </p:txBody>
      </p:sp>
    </p:spTree>
    <p:extLst>
      <p:ext uri="{BB962C8B-B14F-4D97-AF65-F5344CB8AC3E}">
        <p14:creationId xmlns:p14="http://schemas.microsoft.com/office/powerpoint/2010/main" val="265772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D45F-FDBD-1DC1-00D6-8B9407166D3E}"/>
              </a:ext>
            </a:extLst>
          </p:cNvPr>
          <p:cNvSpPr>
            <a:spLocks noGrp="1"/>
          </p:cNvSpPr>
          <p:nvPr>
            <p:ph type="title" idx="4294967295"/>
          </p:nvPr>
        </p:nvSpPr>
        <p:spPr>
          <a:xfrm>
            <a:off x="128587" y="0"/>
            <a:ext cx="10944225" cy="1624013"/>
          </a:xfrm>
        </p:spPr>
        <p:txBody>
          <a:bodyPr>
            <a:normAutofit/>
          </a:bodyPr>
          <a:lstStyle/>
          <a:p>
            <a:r>
              <a:rPr lang="en-US" dirty="0"/>
              <a:t>Deterministic Relationship between 2 variables</a:t>
            </a:r>
          </a:p>
        </p:txBody>
      </p:sp>
      <p:sp>
        <p:nvSpPr>
          <p:cNvPr id="3" name="Content Placeholder 2">
            <a:extLst>
              <a:ext uri="{FF2B5EF4-FFF2-40B4-BE49-F238E27FC236}">
                <a16:creationId xmlns:a16="http://schemas.microsoft.com/office/drawing/2014/main" id="{D74A5AFB-48C0-DDE8-6162-C54194EDD7CE}"/>
              </a:ext>
            </a:extLst>
          </p:cNvPr>
          <p:cNvSpPr>
            <a:spLocks noGrp="1"/>
          </p:cNvSpPr>
          <p:nvPr>
            <p:ph idx="4294967295"/>
          </p:nvPr>
        </p:nvSpPr>
        <p:spPr>
          <a:xfrm>
            <a:off x="7389019" y="1329531"/>
            <a:ext cx="4498181" cy="4852988"/>
          </a:xfrm>
        </p:spPr>
        <p:txBody>
          <a:bodyPr anchor="ctr">
            <a:normAutofit lnSpcReduction="10000"/>
          </a:bodyPr>
          <a:lstStyle/>
          <a:p>
            <a:pPr marL="0" indent="0">
              <a:buNone/>
            </a:pPr>
            <a:r>
              <a:rPr lang="en-US" dirty="0"/>
              <a:t>A functional relation between two variables is expressed by a mathematical formula</a:t>
            </a:r>
          </a:p>
          <a:p>
            <a:pPr marL="0" indent="0">
              <a:buNone/>
            </a:pPr>
            <a:r>
              <a:rPr lang="en-US" dirty="0"/>
              <a:t>If </a:t>
            </a:r>
            <a:r>
              <a:rPr lang="en-US" i="1" dirty="0"/>
              <a:t>X</a:t>
            </a:r>
            <a:r>
              <a:rPr lang="en-US" dirty="0"/>
              <a:t> denotes the independent variable and </a:t>
            </a:r>
            <a:r>
              <a:rPr lang="en-US" i="1" dirty="0"/>
              <a:t>Y</a:t>
            </a:r>
            <a:r>
              <a:rPr lang="en-US" dirty="0"/>
              <a:t> the dependent variable, a functional relation is: Y = </a:t>
            </a:r>
            <a:r>
              <a:rPr lang="en-US" i="1" dirty="0"/>
              <a:t>f</a:t>
            </a:r>
            <a:r>
              <a:rPr lang="en-US" dirty="0"/>
              <a:t>(</a:t>
            </a:r>
            <a:r>
              <a:rPr lang="en-US" i="1" dirty="0"/>
              <a:t>X</a:t>
            </a:r>
            <a:r>
              <a:rPr lang="en-US" dirty="0"/>
              <a:t>)</a:t>
            </a:r>
          </a:p>
          <a:p>
            <a:pPr marL="0" indent="0">
              <a:buNone/>
            </a:pPr>
            <a:r>
              <a:rPr lang="en-US" dirty="0">
                <a:sym typeface="Wingdings" panose="05000000000000000000" pitchFamily="2" charset="2"/>
              </a:rPr>
              <a:t> </a:t>
            </a:r>
            <a:r>
              <a:rPr lang="en-US" dirty="0"/>
              <a:t>given a value of </a:t>
            </a:r>
            <a:r>
              <a:rPr lang="en-US" i="1" dirty="0"/>
              <a:t>X</a:t>
            </a:r>
            <a:r>
              <a:rPr lang="en-US" dirty="0"/>
              <a:t>, the function </a:t>
            </a:r>
            <a:r>
              <a:rPr lang="en-US" i="1" dirty="0"/>
              <a:t>f</a:t>
            </a:r>
            <a:r>
              <a:rPr lang="en-US" dirty="0"/>
              <a:t>(</a:t>
            </a:r>
            <a:r>
              <a:rPr lang="en-US" i="1" dirty="0"/>
              <a:t>X</a:t>
            </a:r>
            <a:r>
              <a:rPr lang="en-US" dirty="0"/>
              <a:t>) indicates the value of Y</a:t>
            </a:r>
          </a:p>
          <a:p>
            <a:endParaRPr lang="en-US" dirty="0"/>
          </a:p>
          <a:p>
            <a:pPr marL="0" indent="0">
              <a:buNone/>
            </a:pPr>
            <a:r>
              <a:rPr lang="en-US" dirty="0"/>
              <a:t>Example: Y = 200X (?)</a:t>
            </a:r>
          </a:p>
        </p:txBody>
      </p:sp>
      <p:graphicFrame>
        <p:nvGraphicFramePr>
          <p:cNvPr id="4" name="Table 4">
            <a:extLst>
              <a:ext uri="{FF2B5EF4-FFF2-40B4-BE49-F238E27FC236}">
                <a16:creationId xmlns:a16="http://schemas.microsoft.com/office/drawing/2014/main" id="{3C72AE42-0D1F-40FA-166C-5A0305EAC69C}"/>
              </a:ext>
            </a:extLst>
          </p:cNvPr>
          <p:cNvGraphicFramePr>
            <a:graphicFrameLocks noGrp="1"/>
          </p:cNvGraphicFramePr>
          <p:nvPr>
            <p:extLst>
              <p:ext uri="{D42A27DB-BD31-4B8C-83A1-F6EECF244321}">
                <p14:modId xmlns:p14="http://schemas.microsoft.com/office/powerpoint/2010/main" val="1399028946"/>
              </p:ext>
            </p:extLst>
          </p:nvPr>
        </p:nvGraphicFramePr>
        <p:xfrm>
          <a:off x="662677" y="1969036"/>
          <a:ext cx="6192252" cy="3386328"/>
        </p:xfrm>
        <a:graphic>
          <a:graphicData uri="http://schemas.openxmlformats.org/drawingml/2006/table">
            <a:tbl>
              <a:tblPr firstRow="1" bandRow="1">
                <a:tableStyleId>{8EC20E35-A176-4012-BC5E-935CFFF8708E}</a:tableStyleId>
              </a:tblPr>
              <a:tblGrid>
                <a:gridCol w="2145948">
                  <a:extLst>
                    <a:ext uri="{9D8B030D-6E8A-4147-A177-3AD203B41FA5}">
                      <a16:colId xmlns:a16="http://schemas.microsoft.com/office/drawing/2014/main" val="923121989"/>
                    </a:ext>
                  </a:extLst>
                </a:gridCol>
                <a:gridCol w="2442701">
                  <a:extLst>
                    <a:ext uri="{9D8B030D-6E8A-4147-A177-3AD203B41FA5}">
                      <a16:colId xmlns:a16="http://schemas.microsoft.com/office/drawing/2014/main" val="2655415840"/>
                    </a:ext>
                  </a:extLst>
                </a:gridCol>
                <a:gridCol w="1603603">
                  <a:extLst>
                    <a:ext uri="{9D8B030D-6E8A-4147-A177-3AD203B41FA5}">
                      <a16:colId xmlns:a16="http://schemas.microsoft.com/office/drawing/2014/main" val="1785986915"/>
                    </a:ext>
                  </a:extLst>
                </a:gridCol>
              </a:tblGrid>
              <a:tr h="359732">
                <a:tc>
                  <a:txBody>
                    <a:bodyPr/>
                    <a:lstStyle/>
                    <a:p>
                      <a:pPr algn="ctr"/>
                      <a:r>
                        <a:rPr lang="en-US" sz="3300" dirty="0"/>
                        <a:t>Age</a:t>
                      </a:r>
                    </a:p>
                  </a:txBody>
                  <a:tcPr marL="167640" marR="167640" marT="83820" marB="83820" anchor="ctr"/>
                </a:tc>
                <a:tc>
                  <a:txBody>
                    <a:bodyPr/>
                    <a:lstStyle/>
                    <a:p>
                      <a:pPr algn="ctr"/>
                      <a:r>
                        <a:rPr lang="en-US" sz="3300" dirty="0"/>
                        <a:t>ACEs</a:t>
                      </a:r>
                    </a:p>
                  </a:txBody>
                  <a:tcPr marL="167640" marR="167640" marT="83820" marB="83820" anchor="ctr"/>
                </a:tc>
                <a:tc>
                  <a:txBody>
                    <a:bodyPr/>
                    <a:lstStyle/>
                    <a:p>
                      <a:pPr algn="ctr"/>
                      <a:r>
                        <a:rPr lang="en-US" sz="3300" dirty="0"/>
                        <a:t>Test Score</a:t>
                      </a:r>
                    </a:p>
                  </a:txBody>
                  <a:tcPr marL="167640" marR="167640" marT="83820" marB="83820" anchor="ctr"/>
                </a:tc>
                <a:extLst>
                  <a:ext uri="{0D108BD9-81ED-4DB2-BD59-A6C34878D82A}">
                    <a16:rowId xmlns:a16="http://schemas.microsoft.com/office/drawing/2014/main" val="4037410758"/>
                  </a:ext>
                </a:extLst>
              </a:tr>
              <a:tr h="737616">
                <a:tc>
                  <a:txBody>
                    <a:bodyPr/>
                    <a:lstStyle/>
                    <a:p>
                      <a:pPr algn="ctr"/>
                      <a:r>
                        <a:rPr lang="en-US" sz="3300" dirty="0"/>
                        <a:t>5</a:t>
                      </a:r>
                    </a:p>
                  </a:txBody>
                  <a:tcPr marL="167640" marR="167640" marT="83820" marB="83820" anchor="ctr"/>
                </a:tc>
                <a:tc>
                  <a:txBody>
                    <a:bodyPr/>
                    <a:lstStyle/>
                    <a:p>
                      <a:pPr algn="ctr"/>
                      <a:r>
                        <a:rPr lang="en-US" sz="3300" dirty="0"/>
                        <a:t>7</a:t>
                      </a:r>
                    </a:p>
                  </a:txBody>
                  <a:tcPr marL="167640" marR="167640" marT="83820" marB="83820" anchor="ctr"/>
                </a:tc>
                <a:tc>
                  <a:txBody>
                    <a:bodyPr/>
                    <a:lstStyle/>
                    <a:p>
                      <a:pPr algn="ctr"/>
                      <a:r>
                        <a:rPr lang="en-US" sz="3300" dirty="0"/>
                        <a:t>1400</a:t>
                      </a:r>
                    </a:p>
                  </a:txBody>
                  <a:tcPr marL="167640" marR="167640" marT="83820" marB="83820" anchor="ctr"/>
                </a:tc>
                <a:extLst>
                  <a:ext uri="{0D108BD9-81ED-4DB2-BD59-A6C34878D82A}">
                    <a16:rowId xmlns:a16="http://schemas.microsoft.com/office/drawing/2014/main" val="3989448968"/>
                  </a:ext>
                </a:extLst>
              </a:tr>
              <a:tr h="737616">
                <a:tc>
                  <a:txBody>
                    <a:bodyPr/>
                    <a:lstStyle/>
                    <a:p>
                      <a:pPr algn="ctr"/>
                      <a:r>
                        <a:rPr lang="en-US" sz="3300" dirty="0"/>
                        <a:t>10</a:t>
                      </a:r>
                    </a:p>
                  </a:txBody>
                  <a:tcPr marL="167640" marR="167640" marT="83820" marB="83820" anchor="ctr"/>
                </a:tc>
                <a:tc>
                  <a:txBody>
                    <a:bodyPr/>
                    <a:lstStyle/>
                    <a:p>
                      <a:pPr algn="ctr"/>
                      <a:r>
                        <a:rPr lang="en-US" sz="3300" dirty="0"/>
                        <a:t>1</a:t>
                      </a:r>
                    </a:p>
                  </a:txBody>
                  <a:tcPr marL="167640" marR="167640" marT="83820" marB="83820" anchor="ctr"/>
                </a:tc>
                <a:tc>
                  <a:txBody>
                    <a:bodyPr/>
                    <a:lstStyle/>
                    <a:p>
                      <a:pPr algn="ctr"/>
                      <a:r>
                        <a:rPr lang="en-US" sz="3300" dirty="0"/>
                        <a:t>200</a:t>
                      </a:r>
                    </a:p>
                  </a:txBody>
                  <a:tcPr marL="167640" marR="167640" marT="83820" marB="83820" anchor="ctr"/>
                </a:tc>
                <a:extLst>
                  <a:ext uri="{0D108BD9-81ED-4DB2-BD59-A6C34878D82A}">
                    <a16:rowId xmlns:a16="http://schemas.microsoft.com/office/drawing/2014/main" val="3282544168"/>
                  </a:ext>
                </a:extLst>
              </a:tr>
              <a:tr h="737616">
                <a:tc>
                  <a:txBody>
                    <a:bodyPr/>
                    <a:lstStyle/>
                    <a:p>
                      <a:pPr algn="ctr"/>
                      <a:r>
                        <a:rPr lang="en-US" sz="3300" dirty="0"/>
                        <a:t>20</a:t>
                      </a:r>
                    </a:p>
                  </a:txBody>
                  <a:tcPr marL="167640" marR="167640" marT="83820" marB="83820" anchor="ctr"/>
                </a:tc>
                <a:tc>
                  <a:txBody>
                    <a:bodyPr/>
                    <a:lstStyle/>
                    <a:p>
                      <a:pPr algn="ctr"/>
                      <a:r>
                        <a:rPr lang="en-US" sz="3300" dirty="0"/>
                        <a:t>3</a:t>
                      </a:r>
                    </a:p>
                  </a:txBody>
                  <a:tcPr marL="167640" marR="167640" marT="83820" marB="83820" anchor="ctr"/>
                </a:tc>
                <a:tc>
                  <a:txBody>
                    <a:bodyPr/>
                    <a:lstStyle/>
                    <a:p>
                      <a:pPr algn="ctr"/>
                      <a:r>
                        <a:rPr lang="en-US" sz="3300" dirty="0"/>
                        <a:t>600</a:t>
                      </a:r>
                    </a:p>
                  </a:txBody>
                  <a:tcPr marL="167640" marR="167640" marT="83820" marB="83820" anchor="ctr"/>
                </a:tc>
                <a:extLst>
                  <a:ext uri="{0D108BD9-81ED-4DB2-BD59-A6C34878D82A}">
                    <a16:rowId xmlns:a16="http://schemas.microsoft.com/office/drawing/2014/main" val="2437323368"/>
                  </a:ext>
                </a:extLst>
              </a:tr>
            </a:tbl>
          </a:graphicData>
        </a:graphic>
      </p:graphicFrame>
    </p:spTree>
    <p:extLst>
      <p:ext uri="{BB962C8B-B14F-4D97-AF65-F5344CB8AC3E}">
        <p14:creationId xmlns:p14="http://schemas.microsoft.com/office/powerpoint/2010/main" val="1801169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B948D-AB9B-9E9E-C1B9-7F11085FA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5A959-F855-48EA-FC94-330BCCB3D295}"/>
              </a:ext>
            </a:extLst>
          </p:cNvPr>
          <p:cNvSpPr>
            <a:spLocks noGrp="1"/>
          </p:cNvSpPr>
          <p:nvPr>
            <p:ph type="title"/>
          </p:nvPr>
        </p:nvSpPr>
        <p:spPr/>
        <p:txBody>
          <a:bodyPr/>
          <a:lstStyle/>
          <a:p>
            <a:r>
              <a:rPr lang="en-US" dirty="0" err="1"/>
              <a:t>Semipartial</a:t>
            </a:r>
            <a:r>
              <a:rPr lang="en-US" dirty="0"/>
              <a:t> correlation</a:t>
            </a:r>
            <a:br>
              <a:rPr lang="en-US" dirty="0"/>
            </a:br>
            <a:r>
              <a:rPr lang="en-US" sz="3200" dirty="0"/>
              <a:t>Intuition</a:t>
            </a:r>
            <a:endParaRPr lang="en-US" dirty="0"/>
          </a:p>
        </p:txBody>
      </p:sp>
      <p:sp>
        <p:nvSpPr>
          <p:cNvPr id="3" name="Content Placeholder 2">
            <a:extLst>
              <a:ext uri="{FF2B5EF4-FFF2-40B4-BE49-F238E27FC236}">
                <a16:creationId xmlns:a16="http://schemas.microsoft.com/office/drawing/2014/main" id="{F9B86CB0-7693-0089-F080-17A344E9821E}"/>
              </a:ext>
            </a:extLst>
          </p:cNvPr>
          <p:cNvSpPr>
            <a:spLocks noGrp="1"/>
          </p:cNvSpPr>
          <p:nvPr>
            <p:ph idx="1"/>
          </p:nvPr>
        </p:nvSpPr>
        <p:spPr/>
        <p:txBody>
          <a:bodyPr/>
          <a:lstStyle/>
          <a:p>
            <a:r>
              <a:rPr lang="en-US" dirty="0">
                <a:solidFill>
                  <a:srgbClr val="FF0000"/>
                </a:solidFill>
              </a:rPr>
              <a:t>Think</a:t>
            </a:r>
            <a:r>
              <a:rPr lang="en-US" dirty="0"/>
              <a:t> of </a:t>
            </a:r>
            <a:r>
              <a:rPr lang="en-US" dirty="0" err="1"/>
              <a:t>semipartial</a:t>
            </a:r>
            <a:r>
              <a:rPr lang="en-US" dirty="0"/>
              <a:t> correlation as measuring the relationship between two variables after removing the effect of a third variable from only one of them</a:t>
            </a:r>
          </a:p>
          <a:p>
            <a:pPr>
              <a:buFont typeface="Arial" panose="020B0604020202020204" pitchFamily="34" charset="0"/>
              <a:buChar char="•"/>
            </a:pPr>
            <a:r>
              <a:rPr lang="en-US" dirty="0"/>
              <a:t>Example:</a:t>
            </a:r>
          </a:p>
          <a:p>
            <a:pPr marL="742950" lvl="1" indent="-285750">
              <a:buFont typeface="Arial" panose="020B0604020202020204" pitchFamily="34" charset="0"/>
              <a:buChar char="•"/>
            </a:pPr>
            <a:r>
              <a:rPr lang="en-US" dirty="0"/>
              <a:t>We still want to see how study time (X₁) and exam scores (X₂) are related, but we only remove the effect of IQ (X₃) from exam scores (X₂)</a:t>
            </a:r>
          </a:p>
          <a:p>
            <a:pPr marL="1200150" lvl="2" indent="-285750"/>
            <a:r>
              <a:rPr lang="en-US" dirty="0"/>
              <a:t>Study time (X₁) remains unchanged.</a:t>
            </a:r>
          </a:p>
          <a:p>
            <a:pPr marL="742950" lvl="1" indent="-285750">
              <a:buFont typeface="Arial" panose="020B0604020202020204" pitchFamily="34" charset="0"/>
              <a:buChar char="•"/>
            </a:pPr>
            <a:r>
              <a:rPr lang="en-US" dirty="0"/>
              <a:t>This tells us how much study time predicts exam scores after “controlling for” the portion of exam scores that can be explained by IQ</a:t>
            </a:r>
          </a:p>
        </p:txBody>
      </p:sp>
    </p:spTree>
    <p:extLst>
      <p:ext uri="{BB962C8B-B14F-4D97-AF65-F5344CB8AC3E}">
        <p14:creationId xmlns:p14="http://schemas.microsoft.com/office/powerpoint/2010/main" val="295161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BFCA-06D6-BE48-92FF-BD1443763B71}"/>
              </a:ext>
            </a:extLst>
          </p:cNvPr>
          <p:cNvSpPr>
            <a:spLocks noGrp="1"/>
          </p:cNvSpPr>
          <p:nvPr>
            <p:ph type="title"/>
          </p:nvPr>
        </p:nvSpPr>
        <p:spPr/>
        <p:txBody>
          <a:bodyPr/>
          <a:lstStyle/>
          <a:p>
            <a:r>
              <a:rPr lang="en-US" dirty="0"/>
              <a:t>Connection to MLR</a:t>
            </a:r>
          </a:p>
        </p:txBody>
      </p:sp>
      <p:sp>
        <p:nvSpPr>
          <p:cNvPr id="3" name="Content Placeholder 2">
            <a:extLst>
              <a:ext uri="{FF2B5EF4-FFF2-40B4-BE49-F238E27FC236}">
                <a16:creationId xmlns:a16="http://schemas.microsoft.com/office/drawing/2014/main" id="{6CF0B613-0945-9EEA-E7B4-348C3A83AC75}"/>
              </a:ext>
            </a:extLst>
          </p:cNvPr>
          <p:cNvSpPr>
            <a:spLocks noGrp="1"/>
          </p:cNvSpPr>
          <p:nvPr>
            <p:ph idx="1"/>
          </p:nvPr>
        </p:nvSpPr>
        <p:spPr>
          <a:xfrm>
            <a:off x="838200" y="1566407"/>
            <a:ext cx="10515600" cy="4610556"/>
          </a:xfrm>
        </p:spPr>
        <p:txBody>
          <a:bodyPr>
            <a:normAutofit/>
          </a:bodyPr>
          <a:lstStyle/>
          <a:p>
            <a:r>
              <a:rPr lang="en-US" b="1" dirty="0"/>
              <a:t>Connection to Multiple Regression</a:t>
            </a:r>
          </a:p>
          <a:p>
            <a:pPr lvl="1"/>
            <a:r>
              <a:rPr lang="en-US" dirty="0"/>
              <a:t>In multiple linear regression, you often include multiple predictors to isolate the unique contribution of each predictor to the outcome</a:t>
            </a:r>
          </a:p>
          <a:p>
            <a:pPr lvl="2"/>
            <a:r>
              <a:rPr lang="en-US" dirty="0"/>
              <a:t>Partial correlation (What is the true relationship between X₁ and X₂)</a:t>
            </a:r>
          </a:p>
          <a:p>
            <a:pPr lvl="3"/>
            <a:r>
              <a:rPr lang="en-US" dirty="0"/>
              <a:t>Partial correlation examines the relationship between two variables while statistically holding others constant—just like controlling for confounders in a regression model</a:t>
            </a:r>
          </a:p>
          <a:p>
            <a:pPr lvl="3"/>
            <a:r>
              <a:rPr lang="en-US" dirty="0"/>
              <a:t>"What is the relationship between X₁ and X₂ once the influence of X₃ has been removed from both?"</a:t>
            </a:r>
          </a:p>
          <a:p>
            <a:pPr lvl="2"/>
            <a:r>
              <a:rPr lang="en-US" dirty="0" err="1"/>
              <a:t>Semipartial</a:t>
            </a:r>
            <a:r>
              <a:rPr lang="en-US" dirty="0"/>
              <a:t> (How much additional variance in X₂ does X₁ explain beyond X₃?)</a:t>
            </a:r>
          </a:p>
          <a:p>
            <a:pPr lvl="3"/>
            <a:r>
              <a:rPr lang="en-US" dirty="0"/>
              <a:t>In multiple regression, the </a:t>
            </a:r>
            <a:r>
              <a:rPr lang="en-US" dirty="0" err="1"/>
              <a:t>semipartial</a:t>
            </a:r>
            <a:r>
              <a:rPr lang="en-US" dirty="0"/>
              <a:t> correlation squared (sr²) represents the unique contribution of a predictor (X₁) to the outcome (X₂) over and above other predictors.</a:t>
            </a:r>
          </a:p>
          <a:p>
            <a:pPr lvl="3"/>
            <a:r>
              <a:rPr lang="en-US" dirty="0"/>
              <a:t>It answers: “If I add this predictor to the model, how much additional variance does it explain?”</a:t>
            </a:r>
          </a:p>
          <a:p>
            <a:pPr lvl="1"/>
            <a:endParaRPr lang="en-US" dirty="0"/>
          </a:p>
          <a:p>
            <a:endParaRPr lang="en-US" dirty="0"/>
          </a:p>
        </p:txBody>
      </p:sp>
    </p:spTree>
    <p:extLst>
      <p:ext uri="{BB962C8B-B14F-4D97-AF65-F5344CB8AC3E}">
        <p14:creationId xmlns:p14="http://schemas.microsoft.com/office/powerpoint/2010/main" val="2107718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398F-CB43-A2AF-B167-A909315AAFDE}"/>
              </a:ext>
            </a:extLst>
          </p:cNvPr>
          <p:cNvSpPr>
            <a:spLocks noGrp="1"/>
          </p:cNvSpPr>
          <p:nvPr>
            <p:ph type="title"/>
          </p:nvPr>
        </p:nvSpPr>
        <p:spPr/>
        <p:txBody>
          <a:bodyPr/>
          <a:lstStyle/>
          <a:p>
            <a:r>
              <a:rPr lang="en-US" dirty="0"/>
              <a:t>Summary</a:t>
            </a:r>
          </a:p>
        </p:txBody>
      </p:sp>
      <p:graphicFrame>
        <p:nvGraphicFramePr>
          <p:cNvPr id="7" name="Content Placeholder 6">
            <a:extLst>
              <a:ext uri="{FF2B5EF4-FFF2-40B4-BE49-F238E27FC236}">
                <a16:creationId xmlns:a16="http://schemas.microsoft.com/office/drawing/2014/main" id="{6D1AE25E-5796-CF73-2264-576C0AB51ACD}"/>
              </a:ext>
            </a:extLst>
          </p:cNvPr>
          <p:cNvGraphicFramePr>
            <a:graphicFrameLocks noGrp="1"/>
          </p:cNvGraphicFramePr>
          <p:nvPr>
            <p:ph idx="1"/>
            <p:extLst>
              <p:ext uri="{D42A27DB-BD31-4B8C-83A1-F6EECF244321}">
                <p14:modId xmlns:p14="http://schemas.microsoft.com/office/powerpoint/2010/main" val="2062683285"/>
              </p:ext>
            </p:extLst>
          </p:nvPr>
        </p:nvGraphicFramePr>
        <p:xfrm>
          <a:off x="838200" y="2517388"/>
          <a:ext cx="10515596" cy="302260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193119856"/>
                    </a:ext>
                  </a:extLst>
                </a:gridCol>
                <a:gridCol w="2628899">
                  <a:extLst>
                    <a:ext uri="{9D8B030D-6E8A-4147-A177-3AD203B41FA5}">
                      <a16:colId xmlns:a16="http://schemas.microsoft.com/office/drawing/2014/main" val="3137986518"/>
                    </a:ext>
                  </a:extLst>
                </a:gridCol>
                <a:gridCol w="2628899">
                  <a:extLst>
                    <a:ext uri="{9D8B030D-6E8A-4147-A177-3AD203B41FA5}">
                      <a16:colId xmlns:a16="http://schemas.microsoft.com/office/drawing/2014/main" val="4018148523"/>
                    </a:ext>
                  </a:extLst>
                </a:gridCol>
                <a:gridCol w="2628899">
                  <a:extLst>
                    <a:ext uri="{9D8B030D-6E8A-4147-A177-3AD203B41FA5}">
                      <a16:colId xmlns:a16="http://schemas.microsoft.com/office/drawing/2014/main" val="2765345187"/>
                    </a:ext>
                  </a:extLst>
                </a:gridCol>
              </a:tblGrid>
              <a:tr h="370840">
                <a:tc>
                  <a:txBody>
                    <a:bodyPr/>
                    <a:lstStyle/>
                    <a:p>
                      <a:r>
                        <a:rPr lang="en-US" dirty="0"/>
                        <a:t>Type</a:t>
                      </a:r>
                    </a:p>
                  </a:txBody>
                  <a:tcPr/>
                </a:tc>
                <a:tc>
                  <a:txBody>
                    <a:bodyPr/>
                    <a:lstStyle/>
                    <a:p>
                      <a:r>
                        <a:rPr lang="en-US" dirty="0"/>
                        <a:t>What It Controls For</a:t>
                      </a:r>
                    </a:p>
                  </a:txBody>
                  <a:tcPr/>
                </a:tc>
                <a:tc>
                  <a:txBody>
                    <a:bodyPr/>
                    <a:lstStyle/>
                    <a:p>
                      <a:r>
                        <a:rPr lang="en-US" dirty="0"/>
                        <a:t>Meaning</a:t>
                      </a:r>
                    </a:p>
                  </a:txBody>
                  <a:tcPr/>
                </a:tc>
                <a:tc>
                  <a:txBody>
                    <a:bodyPr/>
                    <a:lstStyle/>
                    <a:p>
                      <a:endParaRPr lang="en-US" dirty="0"/>
                    </a:p>
                  </a:txBody>
                  <a:tcPr/>
                </a:tc>
                <a:extLst>
                  <a:ext uri="{0D108BD9-81ED-4DB2-BD59-A6C34878D82A}">
                    <a16:rowId xmlns:a16="http://schemas.microsoft.com/office/drawing/2014/main" val="157046235"/>
                  </a:ext>
                </a:extLst>
              </a:tr>
              <a:tr h="370840">
                <a:tc>
                  <a:txBody>
                    <a:bodyPr/>
                    <a:lstStyle/>
                    <a:p>
                      <a:r>
                        <a:rPr lang="en-US" dirty="0"/>
                        <a:t>Partial Correlation</a:t>
                      </a:r>
                    </a:p>
                  </a:txBody>
                  <a:tcPr/>
                </a:tc>
                <a:tc>
                  <a:txBody>
                    <a:bodyPr/>
                    <a:lstStyle/>
                    <a:p>
                      <a:r>
                        <a:rPr lang="en-US" dirty="0"/>
                        <a:t>Removes the effect of X₃ from both X₁ and X₂</a:t>
                      </a:r>
                    </a:p>
                  </a:txBody>
                  <a:tcPr/>
                </a:tc>
                <a:tc>
                  <a:txBody>
                    <a:bodyPr/>
                    <a:lstStyle/>
                    <a:p>
                      <a:r>
                        <a:rPr lang="en-US" dirty="0"/>
                        <a:t>Examines the "pure" relationship between X₁ and X₂ with X₃’s influence removed from both</a:t>
                      </a:r>
                    </a:p>
                  </a:txBody>
                  <a:tcPr/>
                </a:tc>
                <a:tc>
                  <a:txBody>
                    <a:bodyPr/>
                    <a:lstStyle/>
                    <a:p>
                      <a:r>
                        <a:rPr lang="en-US" dirty="0"/>
                        <a:t>Similar to the standardized beta coefficient (β) in multiple regression</a:t>
                      </a:r>
                    </a:p>
                  </a:txBody>
                  <a:tcPr/>
                </a:tc>
                <a:extLst>
                  <a:ext uri="{0D108BD9-81ED-4DB2-BD59-A6C34878D82A}">
                    <a16:rowId xmlns:a16="http://schemas.microsoft.com/office/drawing/2014/main" val="3436591925"/>
                  </a:ext>
                </a:extLst>
              </a:tr>
              <a:tr h="370840">
                <a:tc>
                  <a:txBody>
                    <a:bodyPr/>
                    <a:lstStyle/>
                    <a:p>
                      <a:r>
                        <a:rPr lang="en-US" dirty="0" err="1"/>
                        <a:t>Semipartial</a:t>
                      </a:r>
                      <a:r>
                        <a:rPr lang="en-US" dirty="0"/>
                        <a:t> (Part) Correlation</a:t>
                      </a:r>
                    </a:p>
                  </a:txBody>
                  <a:tcPr/>
                </a:tc>
                <a:tc>
                  <a:txBody>
                    <a:bodyPr/>
                    <a:lstStyle/>
                    <a:p>
                      <a:r>
                        <a:rPr lang="en-US" dirty="0"/>
                        <a:t>Removes the effect of X₃ from only X₂ (or X₁)</a:t>
                      </a:r>
                    </a:p>
                  </a:txBody>
                  <a:tcPr/>
                </a:tc>
                <a:tc>
                  <a:txBody>
                    <a:bodyPr/>
                    <a:lstStyle/>
                    <a:p>
                      <a:r>
                        <a:rPr lang="en-US" dirty="0"/>
                        <a:t>Examines how much X₁ contributes to X₂ after adjusting X₂ for X₃, but not adjusting X₁</a:t>
                      </a:r>
                    </a:p>
                  </a:txBody>
                  <a:tcPr/>
                </a:tc>
                <a:tc>
                  <a:txBody>
                    <a:bodyPr/>
                    <a:lstStyle/>
                    <a:p>
                      <a:r>
                        <a:rPr lang="en-US" dirty="0"/>
                        <a:t>Similar to the unique R² contribution of a predictor in multiple regression</a:t>
                      </a:r>
                    </a:p>
                  </a:txBody>
                  <a:tcPr/>
                </a:tc>
                <a:extLst>
                  <a:ext uri="{0D108BD9-81ED-4DB2-BD59-A6C34878D82A}">
                    <a16:rowId xmlns:a16="http://schemas.microsoft.com/office/drawing/2014/main" val="1761180883"/>
                  </a:ext>
                </a:extLst>
              </a:tr>
            </a:tbl>
          </a:graphicData>
        </a:graphic>
      </p:graphicFrame>
      <p:sp>
        <p:nvSpPr>
          <p:cNvPr id="9" name="TextBox 8">
            <a:extLst>
              <a:ext uri="{FF2B5EF4-FFF2-40B4-BE49-F238E27FC236}">
                <a16:creationId xmlns:a16="http://schemas.microsoft.com/office/drawing/2014/main" id="{121C7007-A472-FDF2-2C02-3C9BCCA6ED11}"/>
              </a:ext>
            </a:extLst>
          </p:cNvPr>
          <p:cNvSpPr txBox="1"/>
          <p:nvPr/>
        </p:nvSpPr>
        <p:spPr>
          <a:xfrm>
            <a:off x="838199" y="1545391"/>
            <a:ext cx="10515597" cy="646331"/>
          </a:xfrm>
          <a:prstGeom prst="rect">
            <a:avLst/>
          </a:prstGeom>
          <a:noFill/>
        </p:spPr>
        <p:txBody>
          <a:bodyPr wrap="square">
            <a:spAutoFit/>
          </a:bodyPr>
          <a:lstStyle/>
          <a:p>
            <a:r>
              <a:rPr lang="en-US" dirty="0"/>
              <a:t>The key difference between partial and </a:t>
            </a:r>
            <a:r>
              <a:rPr lang="en-US" dirty="0" err="1"/>
              <a:t>semipartial</a:t>
            </a:r>
            <a:r>
              <a:rPr lang="en-US" dirty="0"/>
              <a:t> correlation is in how they adjust for the third variable (</a:t>
            </a:r>
            <a:r>
              <a:rPr lang="en-US" i="1" dirty="0"/>
              <a:t>X₃</a:t>
            </a:r>
            <a:r>
              <a:rPr lang="en-US" dirty="0"/>
              <a:t>) and what they tell us about prediction</a:t>
            </a:r>
          </a:p>
        </p:txBody>
      </p:sp>
    </p:spTree>
    <p:extLst>
      <p:ext uri="{BB962C8B-B14F-4D97-AF65-F5344CB8AC3E}">
        <p14:creationId xmlns:p14="http://schemas.microsoft.com/office/powerpoint/2010/main" val="17310568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Multiple Linear Regression Is and How It Works: Characteristics</a:t>
            </a:r>
          </a:p>
        </p:txBody>
      </p:sp>
      <p:sp>
        <p:nvSpPr>
          <p:cNvPr id="3" name="Content Placeholder 2"/>
          <p:cNvSpPr>
            <a:spLocks noGrp="1"/>
          </p:cNvSpPr>
          <p:nvPr>
            <p:ph sz="half" idx="1"/>
          </p:nvPr>
        </p:nvSpPr>
        <p:spPr/>
        <p:txBody>
          <a:bodyPr>
            <a:normAutofit fontScale="70000" lnSpcReduction="20000"/>
          </a:bodyPr>
          <a:lstStyle/>
          <a:p>
            <a:r>
              <a:rPr lang="en-US" dirty="0"/>
              <a:t>Unstandardized regression model</a:t>
            </a:r>
          </a:p>
          <a:p>
            <a:pPr>
              <a:lnSpc>
                <a:spcPct val="120000"/>
              </a:lnSpc>
            </a:pPr>
            <a:r>
              <a:rPr lang="en-US" dirty="0"/>
              <a:t>Sample multiple linear regression model</a:t>
            </a:r>
          </a:p>
          <a:p>
            <a:pPr lvl="1">
              <a:lnSpc>
                <a:spcPct val="120000"/>
              </a:lnSpc>
            </a:pPr>
            <a:r>
              <a:rPr lang="en-US" i="1" dirty="0"/>
              <a:t>Y</a:t>
            </a:r>
            <a:r>
              <a:rPr lang="en-US" i="1" baseline="-25000" dirty="0"/>
              <a:t>i</a:t>
            </a:r>
            <a:r>
              <a:rPr lang="en-US" dirty="0"/>
              <a:t> = </a:t>
            </a:r>
            <a:r>
              <a:rPr lang="en-US" i="1" dirty="0"/>
              <a:t>b</a:t>
            </a:r>
            <a:r>
              <a:rPr lang="en-US" baseline="-25000" dirty="0"/>
              <a:t>1</a:t>
            </a:r>
            <a:r>
              <a:rPr lang="en-US" dirty="0"/>
              <a:t> </a:t>
            </a:r>
            <a:r>
              <a:rPr lang="en-US" i="1" dirty="0"/>
              <a:t>X</a:t>
            </a:r>
            <a:r>
              <a:rPr lang="en-US" baseline="-25000" dirty="0"/>
              <a:t>1</a:t>
            </a:r>
            <a:r>
              <a:rPr lang="en-US" i="1" baseline="-25000" dirty="0"/>
              <a:t>i</a:t>
            </a:r>
            <a:r>
              <a:rPr lang="en-US" dirty="0"/>
              <a:t> + </a:t>
            </a:r>
            <a:r>
              <a:rPr lang="en-US" i="1" dirty="0"/>
              <a:t>b</a:t>
            </a:r>
            <a:r>
              <a:rPr lang="en-US" baseline="-25000" dirty="0"/>
              <a:t>2</a:t>
            </a:r>
            <a:r>
              <a:rPr lang="en-US" dirty="0"/>
              <a:t> </a:t>
            </a:r>
            <a:r>
              <a:rPr lang="en-US" i="1" dirty="0"/>
              <a:t>X</a:t>
            </a:r>
            <a:r>
              <a:rPr lang="en-US" baseline="-25000" dirty="0"/>
              <a:t>2</a:t>
            </a:r>
            <a:r>
              <a:rPr lang="en-US" i="1" baseline="-25000" dirty="0"/>
              <a:t>i</a:t>
            </a:r>
            <a:r>
              <a:rPr lang="en-US" dirty="0"/>
              <a:t> + ... + </a:t>
            </a:r>
            <a:r>
              <a:rPr lang="en-US" i="1" dirty="0"/>
              <a:t>b</a:t>
            </a:r>
            <a:r>
              <a:rPr lang="en-US" i="1" baseline="-25000" dirty="0"/>
              <a:t>m</a:t>
            </a:r>
            <a:r>
              <a:rPr lang="en-US" i="1" dirty="0"/>
              <a:t> X</a:t>
            </a:r>
            <a:r>
              <a:rPr lang="en-US" i="1" baseline="-25000" dirty="0"/>
              <a:t>mi</a:t>
            </a:r>
            <a:r>
              <a:rPr lang="en-US" dirty="0"/>
              <a:t> + </a:t>
            </a:r>
            <a:r>
              <a:rPr lang="en-US" i="1" dirty="0"/>
              <a:t>a</a:t>
            </a:r>
            <a:r>
              <a:rPr lang="en-US" dirty="0"/>
              <a:t> +</a:t>
            </a:r>
            <a:r>
              <a:rPr lang="en-US" i="1" dirty="0"/>
              <a:t> e</a:t>
            </a:r>
            <a:r>
              <a:rPr lang="en-US" i="1" baseline="-25000" dirty="0"/>
              <a:t>i</a:t>
            </a:r>
          </a:p>
          <a:p>
            <a:pPr lvl="1">
              <a:lnSpc>
                <a:spcPct val="120000"/>
              </a:lnSpc>
            </a:pPr>
            <a:r>
              <a:rPr lang="en-US" i="1" dirty="0"/>
              <a:t>Y</a:t>
            </a:r>
            <a:r>
              <a:rPr lang="en-US" dirty="0"/>
              <a:t> is the criterion variable </a:t>
            </a:r>
          </a:p>
          <a:p>
            <a:pPr lvl="1">
              <a:lnSpc>
                <a:spcPct val="120000"/>
              </a:lnSpc>
            </a:pPr>
            <a:r>
              <a:rPr lang="en-US" i="1" dirty="0"/>
              <a:t>X</a:t>
            </a:r>
            <a:r>
              <a:rPr lang="en-US" i="1" baseline="-25000" dirty="0"/>
              <a:t>k</a:t>
            </a:r>
            <a:r>
              <a:rPr lang="en-US" dirty="0"/>
              <a:t>’s are the predictor (or independent) variables where </a:t>
            </a:r>
            <a:r>
              <a:rPr lang="en-US" i="1" dirty="0"/>
              <a:t>k</a:t>
            </a:r>
            <a:r>
              <a:rPr lang="en-US" dirty="0"/>
              <a:t> = 1, ..., </a:t>
            </a:r>
            <a:r>
              <a:rPr lang="en-US" i="1" dirty="0"/>
              <a:t>m</a:t>
            </a:r>
            <a:endParaRPr lang="en-US" dirty="0"/>
          </a:p>
          <a:p>
            <a:pPr lvl="1">
              <a:lnSpc>
                <a:spcPct val="120000"/>
              </a:lnSpc>
            </a:pPr>
            <a:r>
              <a:rPr lang="en-US" i="1" dirty="0"/>
              <a:t>b</a:t>
            </a:r>
            <a:r>
              <a:rPr lang="en-US" i="1" baseline="-25000" dirty="0"/>
              <a:t>k</a:t>
            </a:r>
            <a:r>
              <a:rPr lang="en-US" dirty="0"/>
              <a:t> is the sample partial slope of the regression line for </a:t>
            </a:r>
            <a:r>
              <a:rPr lang="en-US" i="1" dirty="0"/>
              <a:t>Y</a:t>
            </a:r>
            <a:r>
              <a:rPr lang="en-US" dirty="0"/>
              <a:t> as predicted by </a:t>
            </a:r>
            <a:r>
              <a:rPr lang="en-US" i="1" dirty="0"/>
              <a:t>X</a:t>
            </a:r>
            <a:r>
              <a:rPr lang="en-US" i="1" baseline="-25000" dirty="0"/>
              <a:t>k</a:t>
            </a:r>
            <a:endParaRPr lang="en-US" dirty="0"/>
          </a:p>
          <a:p>
            <a:pPr lvl="1">
              <a:lnSpc>
                <a:spcPct val="120000"/>
              </a:lnSpc>
            </a:pPr>
            <a:r>
              <a:rPr lang="en-US" i="1" dirty="0"/>
              <a:t>a</a:t>
            </a:r>
            <a:r>
              <a:rPr lang="en-US" dirty="0"/>
              <a:t> is the sample intercept of the regression line for </a:t>
            </a:r>
            <a:r>
              <a:rPr lang="en-US" i="1" dirty="0"/>
              <a:t>Y</a:t>
            </a:r>
            <a:r>
              <a:rPr lang="en-US" dirty="0"/>
              <a:t> as predicted by the set of </a:t>
            </a:r>
            <a:r>
              <a:rPr lang="en-US" i="1" dirty="0"/>
              <a:t>X</a:t>
            </a:r>
            <a:r>
              <a:rPr lang="en-US" i="1" baseline="-25000" dirty="0"/>
              <a:t>k</a:t>
            </a:r>
            <a:r>
              <a:rPr lang="en-US" dirty="0"/>
              <a:t>’s</a:t>
            </a:r>
          </a:p>
          <a:p>
            <a:pPr lvl="1">
              <a:lnSpc>
                <a:spcPct val="120000"/>
              </a:lnSpc>
            </a:pPr>
            <a:r>
              <a:rPr lang="en-US" i="1" dirty="0"/>
              <a:t>e</a:t>
            </a:r>
            <a:r>
              <a:rPr lang="en-US" i="1" baseline="-25000" dirty="0"/>
              <a:t>i</a:t>
            </a:r>
            <a:r>
              <a:rPr lang="en-US" i="1" dirty="0"/>
              <a:t> </a:t>
            </a:r>
            <a:r>
              <a:rPr lang="en-US" dirty="0"/>
              <a:t>are the residuals or errors of prediction (the part of </a:t>
            </a:r>
            <a:r>
              <a:rPr lang="en-US" i="1" dirty="0"/>
              <a:t>Y</a:t>
            </a:r>
            <a:r>
              <a:rPr lang="en-US" dirty="0"/>
              <a:t> not predictable from the </a:t>
            </a:r>
            <a:r>
              <a:rPr lang="en-US" i="1" dirty="0"/>
              <a:t>X</a:t>
            </a:r>
            <a:r>
              <a:rPr lang="en-US" i="1" baseline="-25000" dirty="0"/>
              <a:t>k</a:t>
            </a:r>
            <a:r>
              <a:rPr lang="en-US" dirty="0"/>
              <a:t>’s)</a:t>
            </a:r>
          </a:p>
          <a:p>
            <a:pPr lvl="1">
              <a:lnSpc>
                <a:spcPct val="120000"/>
              </a:lnSpc>
            </a:pPr>
            <a:r>
              <a:rPr lang="en-US" i="1" dirty="0" err="1"/>
              <a:t>i</a:t>
            </a:r>
            <a:r>
              <a:rPr lang="en-US" i="1" dirty="0"/>
              <a:t> </a:t>
            </a:r>
            <a:r>
              <a:rPr lang="en-US" dirty="0"/>
              <a:t>represents an index for an individual or object</a:t>
            </a:r>
          </a:p>
          <a:p>
            <a:endParaRPr lang="en-US" dirty="0"/>
          </a:p>
        </p:txBody>
      </p:sp>
      <p:sp>
        <p:nvSpPr>
          <p:cNvPr id="8" name="Content Placeholder 7">
            <a:extLst>
              <a:ext uri="{FF2B5EF4-FFF2-40B4-BE49-F238E27FC236}">
                <a16:creationId xmlns:a16="http://schemas.microsoft.com/office/drawing/2014/main" id="{4DB3AF2F-38B6-40EB-AC66-63E9A9AA2057}"/>
              </a:ext>
            </a:extLst>
          </p:cNvPr>
          <p:cNvSpPr>
            <a:spLocks noGrp="1"/>
          </p:cNvSpPr>
          <p:nvPr>
            <p:ph sz="half" idx="2"/>
          </p:nvPr>
        </p:nvSpPr>
        <p:spPr/>
        <p:txBody>
          <a:bodyPr>
            <a:normAutofit fontScale="70000" lnSpcReduction="20000"/>
          </a:bodyPr>
          <a:lstStyle/>
          <a:p>
            <a:pPr>
              <a:lnSpc>
                <a:spcPct val="120000"/>
              </a:lnSpc>
            </a:pPr>
            <a:r>
              <a:rPr lang="en-US" dirty="0"/>
              <a:t>Sample prediction model is</a:t>
            </a:r>
          </a:p>
          <a:p>
            <a:pPr lvl="1">
              <a:lnSpc>
                <a:spcPct val="120000"/>
              </a:lnSpc>
            </a:pPr>
            <a:r>
              <a:rPr lang="en-US" i="1" dirty="0" err="1"/>
              <a:t>Y</a:t>
            </a:r>
            <a:r>
              <a:rPr lang="en-US" dirty="0" err="1"/>
              <a:t>'</a:t>
            </a:r>
            <a:r>
              <a:rPr lang="en-US" i="1" baseline="-25000" dirty="0" err="1"/>
              <a:t>i</a:t>
            </a:r>
            <a:r>
              <a:rPr lang="en-US" dirty="0"/>
              <a:t> = </a:t>
            </a:r>
            <a:r>
              <a:rPr lang="en-US" i="1" dirty="0"/>
              <a:t>b</a:t>
            </a:r>
            <a:r>
              <a:rPr lang="en-US" baseline="-25000" dirty="0"/>
              <a:t>1</a:t>
            </a:r>
            <a:r>
              <a:rPr lang="en-US" dirty="0"/>
              <a:t> </a:t>
            </a:r>
            <a:r>
              <a:rPr lang="en-US" i="1" dirty="0"/>
              <a:t>X</a:t>
            </a:r>
            <a:r>
              <a:rPr lang="en-US" baseline="-25000" dirty="0"/>
              <a:t>1</a:t>
            </a:r>
            <a:r>
              <a:rPr lang="en-US" i="1" baseline="-25000" dirty="0"/>
              <a:t>i</a:t>
            </a:r>
            <a:r>
              <a:rPr lang="en-US" dirty="0"/>
              <a:t> + </a:t>
            </a:r>
            <a:r>
              <a:rPr lang="en-US" i="1" dirty="0"/>
              <a:t>b</a:t>
            </a:r>
            <a:r>
              <a:rPr lang="en-US" baseline="-25000" dirty="0"/>
              <a:t>2</a:t>
            </a:r>
            <a:r>
              <a:rPr lang="en-US" dirty="0"/>
              <a:t> </a:t>
            </a:r>
            <a:r>
              <a:rPr lang="en-US" i="1" dirty="0"/>
              <a:t>X</a:t>
            </a:r>
            <a:r>
              <a:rPr lang="en-US" baseline="-25000" dirty="0"/>
              <a:t>2</a:t>
            </a:r>
            <a:r>
              <a:rPr lang="en-US" i="1" baseline="-25000" dirty="0"/>
              <a:t>i</a:t>
            </a:r>
            <a:r>
              <a:rPr lang="en-US" dirty="0"/>
              <a:t> + ... + </a:t>
            </a:r>
            <a:r>
              <a:rPr lang="en-US" i="1" dirty="0"/>
              <a:t>b</a:t>
            </a:r>
            <a:r>
              <a:rPr lang="en-US" i="1" baseline="-25000" dirty="0"/>
              <a:t>m</a:t>
            </a:r>
            <a:r>
              <a:rPr lang="en-US" i="1" dirty="0"/>
              <a:t> </a:t>
            </a:r>
            <a:r>
              <a:rPr lang="en-US" i="1" dirty="0" err="1"/>
              <a:t>X</a:t>
            </a:r>
            <a:r>
              <a:rPr lang="en-US" i="1" baseline="-25000" dirty="0" err="1"/>
              <a:t>mi</a:t>
            </a:r>
            <a:r>
              <a:rPr lang="en-US" dirty="0"/>
              <a:t> + </a:t>
            </a:r>
            <a:r>
              <a:rPr lang="en-US" i="1" dirty="0"/>
              <a:t>a</a:t>
            </a:r>
          </a:p>
          <a:p>
            <a:pPr>
              <a:lnSpc>
                <a:spcPct val="120000"/>
              </a:lnSpc>
            </a:pPr>
            <a:r>
              <a:rPr lang="en-US" dirty="0"/>
              <a:t>Difference in the models:  </a:t>
            </a:r>
          </a:p>
          <a:p>
            <a:pPr lvl="1">
              <a:lnSpc>
                <a:spcPct val="120000"/>
              </a:lnSpc>
            </a:pPr>
            <a:r>
              <a:rPr lang="en-US" dirty="0"/>
              <a:t>Regression model explicitly includes prediction error as </a:t>
            </a:r>
            <a:r>
              <a:rPr lang="en-US" i="1" dirty="0" err="1"/>
              <a:t>e</a:t>
            </a:r>
            <a:r>
              <a:rPr lang="en-US" i="1" baseline="-25000" dirty="0" err="1"/>
              <a:t>i</a:t>
            </a:r>
            <a:r>
              <a:rPr lang="en-US" dirty="0"/>
              <a:t> </a:t>
            </a:r>
          </a:p>
          <a:p>
            <a:pPr lvl="1">
              <a:lnSpc>
                <a:spcPct val="120000"/>
              </a:lnSpc>
            </a:pPr>
            <a:r>
              <a:rPr lang="en-US" dirty="0"/>
              <a:t>Prediction model includes prediction error implicitly as part of the predicted score </a:t>
            </a:r>
            <a:r>
              <a:rPr lang="en-US" i="1" dirty="0" err="1"/>
              <a:t>Y'</a:t>
            </a:r>
            <a:r>
              <a:rPr lang="en-US" i="1" baseline="-25000" dirty="0" err="1"/>
              <a:t>i</a:t>
            </a:r>
            <a:r>
              <a:rPr lang="en-US" dirty="0"/>
              <a:t> (i.e., there is some error in the predicted values)</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BA892F0-A136-4F8B-978C-0EDD778A1D63}"/>
                  </a:ext>
                </a:extLst>
              </p14:cNvPr>
              <p14:cNvContentPartPr/>
              <p14:nvPr/>
            </p14:nvContentPartPr>
            <p14:xfrm>
              <a:off x="2309004" y="3010575"/>
              <a:ext cx="360" cy="360"/>
            </p14:xfrm>
          </p:contentPart>
        </mc:Choice>
        <mc:Fallback xmlns="">
          <p:pic>
            <p:nvPicPr>
              <p:cNvPr id="5" name="Ink 4">
                <a:extLst>
                  <a:ext uri="{FF2B5EF4-FFF2-40B4-BE49-F238E27FC236}">
                    <a16:creationId xmlns:a16="http://schemas.microsoft.com/office/drawing/2014/main" id="{6BA892F0-A136-4F8B-978C-0EDD778A1D63}"/>
                  </a:ext>
                </a:extLst>
              </p:cNvPr>
              <p:cNvPicPr/>
              <p:nvPr/>
            </p:nvPicPr>
            <p:blipFill>
              <a:blip r:embed="rId3"/>
              <a:stretch>
                <a:fillRect/>
              </a:stretch>
            </p:blipFill>
            <p:spPr>
              <a:xfrm>
                <a:off x="2300004" y="30019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85F1003-4600-4B50-9589-C03C89E2B90F}"/>
                  </a:ext>
                </a:extLst>
              </p14:cNvPr>
              <p14:cNvContentPartPr/>
              <p14:nvPr/>
            </p14:nvContentPartPr>
            <p14:xfrm>
              <a:off x="2474964" y="4765575"/>
              <a:ext cx="360" cy="360"/>
            </p14:xfrm>
          </p:contentPart>
        </mc:Choice>
        <mc:Fallback xmlns="">
          <p:pic>
            <p:nvPicPr>
              <p:cNvPr id="6" name="Ink 5">
                <a:extLst>
                  <a:ext uri="{FF2B5EF4-FFF2-40B4-BE49-F238E27FC236}">
                    <a16:creationId xmlns:a16="http://schemas.microsoft.com/office/drawing/2014/main" id="{385F1003-4600-4B50-9589-C03C89E2B90F}"/>
                  </a:ext>
                </a:extLst>
              </p:cNvPr>
              <p:cNvPicPr/>
              <p:nvPr/>
            </p:nvPicPr>
            <p:blipFill>
              <a:blip r:embed="rId3"/>
              <a:stretch>
                <a:fillRect/>
              </a:stretch>
            </p:blipFill>
            <p:spPr>
              <a:xfrm>
                <a:off x="2466324" y="47565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841C5BD-3DF0-42E8-A6FC-85D54939A658}"/>
                  </a:ext>
                </a:extLst>
              </p14:cNvPr>
              <p14:cNvContentPartPr/>
              <p14:nvPr/>
            </p14:nvContentPartPr>
            <p14:xfrm>
              <a:off x="1588284" y="5218095"/>
              <a:ext cx="360" cy="360"/>
            </p14:xfrm>
          </p:contentPart>
        </mc:Choice>
        <mc:Fallback xmlns="">
          <p:pic>
            <p:nvPicPr>
              <p:cNvPr id="7" name="Ink 6">
                <a:extLst>
                  <a:ext uri="{FF2B5EF4-FFF2-40B4-BE49-F238E27FC236}">
                    <a16:creationId xmlns:a16="http://schemas.microsoft.com/office/drawing/2014/main" id="{3841C5BD-3DF0-42E8-A6FC-85D54939A658}"/>
                  </a:ext>
                </a:extLst>
              </p:cNvPr>
              <p:cNvPicPr/>
              <p:nvPr/>
            </p:nvPicPr>
            <p:blipFill>
              <a:blip r:embed="rId3"/>
              <a:stretch>
                <a:fillRect/>
              </a:stretch>
            </p:blipFill>
            <p:spPr>
              <a:xfrm>
                <a:off x="1579644" y="52094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CD37E6A-0E6A-4577-8954-8986EDAFFDE8}"/>
                  </a:ext>
                </a:extLst>
              </p14:cNvPr>
              <p14:cNvContentPartPr/>
              <p14:nvPr/>
            </p14:nvContentPartPr>
            <p14:xfrm>
              <a:off x="3453804" y="4285335"/>
              <a:ext cx="360" cy="360"/>
            </p14:xfrm>
          </p:contentPart>
        </mc:Choice>
        <mc:Fallback xmlns="">
          <p:pic>
            <p:nvPicPr>
              <p:cNvPr id="9" name="Ink 8">
                <a:extLst>
                  <a:ext uri="{FF2B5EF4-FFF2-40B4-BE49-F238E27FC236}">
                    <a16:creationId xmlns:a16="http://schemas.microsoft.com/office/drawing/2014/main" id="{ACD37E6A-0E6A-4577-8954-8986EDAFFDE8}"/>
                  </a:ext>
                </a:extLst>
              </p:cNvPr>
              <p:cNvPicPr/>
              <p:nvPr/>
            </p:nvPicPr>
            <p:blipFill>
              <a:blip r:embed="rId3"/>
              <a:stretch>
                <a:fillRect/>
              </a:stretch>
            </p:blipFill>
            <p:spPr>
              <a:xfrm>
                <a:off x="3445164" y="42766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4DF07710-1573-42D8-B860-55CB2253C2CE}"/>
                  </a:ext>
                </a:extLst>
              </p14:cNvPr>
              <p14:cNvContentPartPr/>
              <p14:nvPr/>
            </p14:nvContentPartPr>
            <p14:xfrm>
              <a:off x="4894884" y="5957175"/>
              <a:ext cx="360" cy="360"/>
            </p14:xfrm>
          </p:contentPart>
        </mc:Choice>
        <mc:Fallback xmlns="">
          <p:pic>
            <p:nvPicPr>
              <p:cNvPr id="10" name="Ink 9">
                <a:extLst>
                  <a:ext uri="{FF2B5EF4-FFF2-40B4-BE49-F238E27FC236}">
                    <a16:creationId xmlns:a16="http://schemas.microsoft.com/office/drawing/2014/main" id="{4DF07710-1573-42D8-B860-55CB2253C2CE}"/>
                  </a:ext>
                </a:extLst>
              </p:cNvPr>
              <p:cNvPicPr/>
              <p:nvPr/>
            </p:nvPicPr>
            <p:blipFill>
              <a:blip r:embed="rId3"/>
              <a:stretch>
                <a:fillRect/>
              </a:stretch>
            </p:blipFill>
            <p:spPr>
              <a:xfrm>
                <a:off x="4886244" y="59485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D80B649-E023-4F58-8EA8-4B312DD0E8D5}"/>
                  </a:ext>
                </a:extLst>
              </p14:cNvPr>
              <p14:cNvContentPartPr/>
              <p14:nvPr/>
            </p14:nvContentPartPr>
            <p14:xfrm>
              <a:off x="4488804" y="5892375"/>
              <a:ext cx="360" cy="360"/>
            </p14:xfrm>
          </p:contentPart>
        </mc:Choice>
        <mc:Fallback xmlns="">
          <p:pic>
            <p:nvPicPr>
              <p:cNvPr id="11" name="Ink 10">
                <a:extLst>
                  <a:ext uri="{FF2B5EF4-FFF2-40B4-BE49-F238E27FC236}">
                    <a16:creationId xmlns:a16="http://schemas.microsoft.com/office/drawing/2014/main" id="{1D80B649-E023-4F58-8EA8-4B312DD0E8D5}"/>
                  </a:ext>
                </a:extLst>
              </p:cNvPr>
              <p:cNvPicPr/>
              <p:nvPr/>
            </p:nvPicPr>
            <p:blipFill>
              <a:blip r:embed="rId3"/>
              <a:stretch>
                <a:fillRect/>
              </a:stretch>
            </p:blipFill>
            <p:spPr>
              <a:xfrm>
                <a:off x="4479804" y="58833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E0A10BE2-1657-4A8C-A89A-95FCB3EE7D61}"/>
                  </a:ext>
                </a:extLst>
              </p14:cNvPr>
              <p14:cNvContentPartPr/>
              <p14:nvPr/>
            </p14:nvContentPartPr>
            <p14:xfrm>
              <a:off x="4488804" y="5772135"/>
              <a:ext cx="360" cy="360"/>
            </p14:xfrm>
          </p:contentPart>
        </mc:Choice>
        <mc:Fallback xmlns="">
          <p:pic>
            <p:nvPicPr>
              <p:cNvPr id="12" name="Ink 11">
                <a:extLst>
                  <a:ext uri="{FF2B5EF4-FFF2-40B4-BE49-F238E27FC236}">
                    <a16:creationId xmlns:a16="http://schemas.microsoft.com/office/drawing/2014/main" id="{E0A10BE2-1657-4A8C-A89A-95FCB3EE7D61}"/>
                  </a:ext>
                </a:extLst>
              </p:cNvPr>
              <p:cNvPicPr/>
              <p:nvPr/>
            </p:nvPicPr>
            <p:blipFill>
              <a:blip r:embed="rId3"/>
              <a:stretch>
                <a:fillRect/>
              </a:stretch>
            </p:blipFill>
            <p:spPr>
              <a:xfrm>
                <a:off x="4479804" y="5763495"/>
                <a:ext cx="18000" cy="18000"/>
              </a:xfrm>
              <a:prstGeom prst="rect">
                <a:avLst/>
              </a:prstGeom>
            </p:spPr>
          </p:pic>
        </mc:Fallback>
      </mc:AlternateContent>
    </p:spTree>
    <p:extLst>
      <p:ext uri="{BB962C8B-B14F-4D97-AF65-F5344CB8AC3E}">
        <p14:creationId xmlns:p14="http://schemas.microsoft.com/office/powerpoint/2010/main" val="1052064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Multiple Linear Regression Is and How It Works: Characteristics</a:t>
            </a:r>
            <a:br>
              <a:rPr lang="en-US" dirty="0"/>
            </a:br>
            <a:endParaRPr lang="en-US" dirty="0"/>
          </a:p>
        </p:txBody>
      </p:sp>
      <p:sp>
        <p:nvSpPr>
          <p:cNvPr id="3" name="Content Placeholder 2"/>
          <p:cNvSpPr>
            <a:spLocks noGrp="1"/>
          </p:cNvSpPr>
          <p:nvPr>
            <p:ph idx="1"/>
          </p:nvPr>
        </p:nvSpPr>
        <p:spPr/>
        <p:txBody>
          <a:bodyPr>
            <a:normAutofit/>
          </a:bodyPr>
          <a:lstStyle/>
          <a:p>
            <a:r>
              <a:rPr lang="en-US" dirty="0"/>
              <a:t>Standardized regression model</a:t>
            </a:r>
          </a:p>
          <a:p>
            <a:r>
              <a:rPr lang="en-US" dirty="0"/>
              <a:t>Sample standardized linear prediction model</a:t>
            </a:r>
          </a:p>
          <a:p>
            <a:endParaRPr lang="en-US" dirty="0"/>
          </a:p>
          <a:p>
            <a:endParaRPr lang="en-US" dirty="0"/>
          </a:p>
          <a:p>
            <a:pPr lvl="1"/>
            <a:r>
              <a:rPr lang="en-US" dirty="0"/>
              <a:t>     = sample standardized partial slope  </a:t>
            </a:r>
          </a:p>
          <a:p>
            <a:pPr lvl="1"/>
            <a:r>
              <a:rPr lang="en-US" dirty="0"/>
              <a:t>no intercept term is necessary as the mean of the </a:t>
            </a:r>
            <a:r>
              <a:rPr lang="en-US" i="1" dirty="0"/>
              <a:t>z </a:t>
            </a:r>
            <a:r>
              <a:rPr lang="en-US" dirty="0"/>
              <a:t>scores for all variables is 0</a:t>
            </a:r>
          </a:p>
          <a:p>
            <a:r>
              <a:rPr lang="en-US" dirty="0"/>
              <a:t>Unstandardized or standardized model?  </a:t>
            </a:r>
          </a:p>
          <a:p>
            <a:pPr lvl="1"/>
            <a:r>
              <a:rPr lang="en-US" dirty="0"/>
              <a:t>Standardized model is not stable from sample to sample</a:t>
            </a:r>
          </a:p>
          <a:p>
            <a:pPr lvl="1"/>
            <a:endParaRPr lang="en-US"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7" name="Object 6"/>
              <p:cNvSpPr txBox="1"/>
              <p:nvPr/>
            </p:nvSpPr>
            <p:spPr bwMode="auto">
              <a:xfrm>
                <a:off x="3095625" y="3341688"/>
                <a:ext cx="4043363" cy="47466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chemeClr val="bg1"/>
                          </a:solidFill>
                          <a:latin typeface="Cambria Math" panose="02040503050406030204" pitchFamily="18" charset="0"/>
                        </a:rPr>
                        <m:t>𝑧</m:t>
                      </m:r>
                      <m:r>
                        <a:rPr lang="en-US" i="1" smtClean="0">
                          <a:solidFill>
                            <a:schemeClr val="bg1"/>
                          </a:solidFill>
                          <a:latin typeface="Cambria Math" panose="02040503050406030204" pitchFamily="18" charset="0"/>
                        </a:rPr>
                        <m:t>(</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𝑌</m:t>
                          </m:r>
                        </m:e>
                        <m:sub>
                          <m:r>
                            <a:rPr lang="en-US" i="1">
                              <a:solidFill>
                                <a:schemeClr val="bg1"/>
                              </a:solidFill>
                              <a:latin typeface="Cambria Math" panose="02040503050406030204" pitchFamily="18" charset="0"/>
                            </a:rPr>
                            <m:t>𝑖</m:t>
                          </m:r>
                        </m:sub>
                        <m:sup>
                          <m:r>
                            <a:rPr lang="en-US" i="1">
                              <a:solidFill>
                                <a:schemeClr val="bg1"/>
                              </a:solidFill>
                              <a:latin typeface="Cambria Math" panose="02040503050406030204" pitchFamily="18" charset="0"/>
                            </a:rPr>
                            <m:t>′</m:t>
                          </m:r>
                        </m:sup>
                      </m:sSubSup>
                      <m:r>
                        <a:rPr lang="en-US" i="1">
                          <a:solidFill>
                            <a:schemeClr val="bg1"/>
                          </a:solidFill>
                          <a:latin typeface="Cambria Math" panose="02040503050406030204" pitchFamily="18" charset="0"/>
                        </a:rPr>
                        <m:t>)=</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𝑏</m:t>
                          </m:r>
                        </m:e>
                        <m:sub>
                          <m:r>
                            <a:rPr lang="en-US" i="1">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m:t>
                          </m:r>
                        </m:sup>
                      </m:sSubSup>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𝑧</m:t>
                          </m:r>
                        </m:e>
                        <m:sub>
                          <m:r>
                            <a:rPr lang="en-US" i="1">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𝑏</m:t>
                          </m:r>
                        </m:e>
                        <m:sub>
                          <m:r>
                            <a:rPr lang="en-US" i="1">
                              <a:solidFill>
                                <a:schemeClr val="bg1"/>
                              </a:solidFill>
                              <a:latin typeface="Cambria Math" panose="02040503050406030204" pitchFamily="18" charset="0"/>
                            </a:rPr>
                            <m:t>2</m:t>
                          </m:r>
                        </m:sub>
                        <m:sup>
                          <m:r>
                            <a:rPr lang="en-US" i="1">
                              <a:solidFill>
                                <a:schemeClr val="bg1"/>
                              </a:solidFill>
                              <a:latin typeface="Cambria Math" panose="02040503050406030204" pitchFamily="18" charset="0"/>
                            </a:rPr>
                            <m:t>∗</m:t>
                          </m:r>
                        </m:sup>
                      </m:sSubSup>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𝑧</m:t>
                          </m:r>
                        </m:e>
                        <m:sub>
                          <m:r>
                            <a:rPr lang="en-US" i="1">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𝑏</m:t>
                          </m:r>
                        </m:e>
                        <m:sub>
                          <m:r>
                            <a:rPr lang="en-US" i="1">
                              <a:solidFill>
                                <a:schemeClr val="bg1"/>
                              </a:solidFill>
                              <a:latin typeface="Cambria Math" panose="02040503050406030204" pitchFamily="18" charset="0"/>
                            </a:rPr>
                            <m:t>𝑚</m:t>
                          </m:r>
                        </m:sub>
                        <m:sup>
                          <m:r>
                            <a:rPr lang="en-US" i="1">
                              <a:solidFill>
                                <a:schemeClr val="bg1"/>
                              </a:solidFill>
                              <a:latin typeface="Cambria Math" panose="02040503050406030204" pitchFamily="18" charset="0"/>
                            </a:rPr>
                            <m:t>∗</m:t>
                          </m:r>
                        </m:sup>
                      </m:sSubSup>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𝑧</m:t>
                          </m:r>
                        </m:e>
                        <m:sub>
                          <m:r>
                            <a:rPr lang="en-US" i="1">
                              <a:solidFill>
                                <a:schemeClr val="bg1"/>
                              </a:solidFill>
                              <a:latin typeface="Cambria Math" panose="02040503050406030204" pitchFamily="18" charset="0"/>
                            </a:rPr>
                            <m:t>𝑚𝑖</m:t>
                          </m:r>
                        </m:sub>
                      </m:sSub>
                    </m:oMath>
                  </m:oMathPara>
                </a14:m>
                <a:endParaRPr lang="en-US" dirty="0">
                  <a:solidFill>
                    <a:schemeClr val="bg1"/>
                  </a:solidFill>
                </a:endParaRPr>
              </a:p>
            </p:txBody>
          </p:sp>
        </mc:Choice>
        <mc:Fallback xmlns="">
          <p:sp>
            <p:nvSpPr>
              <p:cNvPr id="7" name="Object 6"/>
              <p:cNvSpPr txBox="1">
                <a:spLocks noRot="1" noChangeAspect="1" noMove="1" noResize="1" noEditPoints="1" noAdjustHandles="1" noChangeArrowheads="1" noChangeShapeType="1" noTextEdit="1"/>
              </p:cNvSpPr>
              <p:nvPr/>
            </p:nvSpPr>
            <p:spPr bwMode="auto">
              <a:xfrm>
                <a:off x="3095625" y="3341688"/>
                <a:ext cx="4043363" cy="474662"/>
              </a:xfrm>
              <a:prstGeom prst="rect">
                <a:avLst/>
              </a:prstGeom>
              <a:blipFill>
                <a:blip r:embed="rId2"/>
                <a:stretch>
                  <a:fillRect/>
                </a:stretch>
              </a:blipFill>
            </p:spPr>
            <p:txBody>
              <a:bodyPr/>
              <a:lstStyle/>
              <a:p>
                <a:r>
                  <a:rPr lang="en-US">
                    <a:noFill/>
                  </a:rPr>
                  <a:t> </a:t>
                </a:r>
              </a:p>
            </p:txBody>
          </p:sp>
        </mc:Fallback>
      </mc:AlternateContent>
      <p:graphicFrame>
        <p:nvGraphicFramePr>
          <p:cNvPr id="17" name="Object 16"/>
          <p:cNvGraphicFramePr>
            <a:graphicFrameLocks noChangeAspect="1"/>
          </p:cNvGraphicFramePr>
          <p:nvPr>
            <p:extLst>
              <p:ext uri="{D42A27DB-BD31-4B8C-83A1-F6EECF244321}">
                <p14:modId xmlns:p14="http://schemas.microsoft.com/office/powerpoint/2010/main" val="2026403669"/>
              </p:ext>
            </p:extLst>
          </p:nvPr>
        </p:nvGraphicFramePr>
        <p:xfrm>
          <a:off x="1496995" y="3764756"/>
          <a:ext cx="409575" cy="473075"/>
        </p:xfrm>
        <a:graphic>
          <a:graphicData uri="http://schemas.openxmlformats.org/presentationml/2006/ole">
            <mc:AlternateContent xmlns:mc="http://schemas.openxmlformats.org/markup-compatibility/2006">
              <mc:Choice xmlns:v="urn:schemas-microsoft-com:vml" Requires="v">
                <p:oleObj name="Equation" r:id="rId3" imgW="203040" imgH="241200" progId="Equation.3">
                  <p:embed/>
                </p:oleObj>
              </mc:Choice>
              <mc:Fallback>
                <p:oleObj name="Equation" r:id="rId3" imgW="203040" imgH="241200" progId="Equation.3">
                  <p:embed/>
                  <p:pic>
                    <p:nvPicPr>
                      <p:cNvPr id="17" name="Object 16"/>
                      <p:cNvPicPr>
                        <a:picLocks noChangeAspect="1" noChangeArrowheads="1"/>
                      </p:cNvPicPr>
                      <p:nvPr/>
                    </p:nvPicPr>
                    <p:blipFill>
                      <a:blip r:embed="rId4"/>
                      <a:srcRect/>
                      <a:stretch>
                        <a:fillRect/>
                      </a:stretch>
                    </p:blipFill>
                    <p:spPr bwMode="auto">
                      <a:xfrm>
                        <a:off x="1496995" y="3764756"/>
                        <a:ext cx="409575" cy="473075"/>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4" name="Object 6">
                <a:extLst>
                  <a:ext uri="{FF2B5EF4-FFF2-40B4-BE49-F238E27FC236}">
                    <a16:creationId xmlns:a16="http://schemas.microsoft.com/office/drawing/2014/main" id="{7371D8BB-A79C-958D-E7B9-FB5767F1D3A6}"/>
                  </a:ext>
                </a:extLst>
              </p:cNvPr>
              <p:cNvSpPr txBox="1"/>
              <p:nvPr/>
            </p:nvSpPr>
            <p:spPr bwMode="auto">
              <a:xfrm>
                <a:off x="3095624" y="2954338"/>
                <a:ext cx="4043363" cy="47466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chemeClr val="tx1"/>
                          </a:solidFill>
                          <a:latin typeface="Cambria Math" panose="02040503050406030204" pitchFamily="18" charset="0"/>
                        </a:rPr>
                        <m:t>𝑧</m:t>
                      </m:r>
                      <m:r>
                        <a:rPr lang="en-US"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up>
                          <m:r>
                            <a:rPr lang="en-US" i="1">
                              <a:solidFill>
                                <a:schemeClr val="tx1"/>
                              </a:solidFill>
                              <a:latin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𝑚</m:t>
                          </m:r>
                        </m:sub>
                        <m:sup>
                          <m:r>
                            <a:rPr lang="en-US" i="1">
                              <a:solidFill>
                                <a:schemeClr val="tx1"/>
                              </a:solidFill>
                              <a:latin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𝑚𝑖</m:t>
                          </m:r>
                        </m:sub>
                      </m:sSub>
                    </m:oMath>
                  </m:oMathPara>
                </a14:m>
                <a:endParaRPr lang="en-US" dirty="0">
                  <a:solidFill>
                    <a:schemeClr val="tx1"/>
                  </a:solidFill>
                </a:endParaRPr>
              </a:p>
            </p:txBody>
          </p:sp>
        </mc:Choice>
        <mc:Fallback>
          <p:sp>
            <p:nvSpPr>
              <p:cNvPr id="4" name="Object 6">
                <a:extLst>
                  <a:ext uri="{FF2B5EF4-FFF2-40B4-BE49-F238E27FC236}">
                    <a16:creationId xmlns:a16="http://schemas.microsoft.com/office/drawing/2014/main" id="{7371D8BB-A79C-958D-E7B9-FB5767F1D3A6}"/>
                  </a:ext>
                </a:extLst>
              </p:cNvPr>
              <p:cNvSpPr txBox="1">
                <a:spLocks noRot="1" noChangeAspect="1" noMove="1" noResize="1" noEditPoints="1" noAdjustHandles="1" noChangeArrowheads="1" noChangeShapeType="1" noTextEdit="1"/>
              </p:cNvSpPr>
              <p:nvPr/>
            </p:nvSpPr>
            <p:spPr bwMode="auto">
              <a:xfrm>
                <a:off x="3095624" y="2954338"/>
                <a:ext cx="4043363" cy="47466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567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Multiple Linear Regression Is and How It Works: Characteristics</a:t>
            </a:r>
            <a:br>
              <a:rPr lang="en-US" dirty="0"/>
            </a:br>
            <a:endParaRPr lang="en-US" dirty="0"/>
          </a:p>
        </p:txBody>
      </p:sp>
      <p:sp>
        <p:nvSpPr>
          <p:cNvPr id="3" name="Content Placeholder 2"/>
          <p:cNvSpPr>
            <a:spLocks noGrp="1"/>
          </p:cNvSpPr>
          <p:nvPr>
            <p:ph idx="1"/>
          </p:nvPr>
        </p:nvSpPr>
        <p:spPr/>
        <p:txBody>
          <a:bodyPr/>
          <a:lstStyle/>
          <a:p>
            <a:r>
              <a:rPr lang="en-US" dirty="0"/>
              <a:t>Coefficient of multiple determination and multiple correlation</a:t>
            </a:r>
          </a:p>
          <a:p>
            <a:pPr lvl="1"/>
            <a:r>
              <a:rPr lang="en-US" dirty="0"/>
              <a:t>Tells the proportion of total variation in the dependent variable </a:t>
            </a:r>
            <a:r>
              <a:rPr lang="en-US" i="1" dirty="0"/>
              <a:t>Y</a:t>
            </a:r>
            <a:r>
              <a:rPr lang="en-US" dirty="0"/>
              <a:t> that is </a:t>
            </a:r>
            <a:r>
              <a:rPr lang="en-US" i="1" dirty="0"/>
              <a:t>explained by </a:t>
            </a:r>
            <a:r>
              <a:rPr lang="en-US" dirty="0"/>
              <a:t>the set of predictor variables </a:t>
            </a:r>
          </a:p>
          <a:p>
            <a:pPr lvl="1"/>
            <a:r>
              <a:rPr lang="en-US" dirty="0"/>
              <a:t>R-squared = .45 </a:t>
            </a:r>
            <a:r>
              <a:rPr lang="en-US" dirty="0">
                <a:sym typeface="Wingdings" panose="05000000000000000000" pitchFamily="2" charset="2"/>
              </a:rPr>
              <a:t> 45% of the variation in Y is explained by </a:t>
            </a:r>
            <a:r>
              <a:rPr lang="en-US" dirty="0" err="1">
                <a:sym typeface="Wingdings" panose="05000000000000000000" pitchFamily="2" charset="2"/>
              </a:rPr>
              <a:t>Xs</a:t>
            </a:r>
            <a:endParaRPr lang="en-US" dirty="0">
              <a:sym typeface="Wingdings" panose="05000000000000000000" pitchFamily="2" charset="2"/>
            </a:endParaRPr>
          </a:p>
          <a:p>
            <a:pPr lvl="2"/>
            <a:r>
              <a:rPr lang="en-US" dirty="0">
                <a:sym typeface="Wingdings" panose="05000000000000000000" pitchFamily="2" charset="2"/>
              </a:rPr>
              <a:t>Example: if we predict GGPA from UGPA and our R-squared is .45</a:t>
            </a:r>
          </a:p>
          <a:p>
            <a:pPr lvl="1"/>
            <a:r>
              <a:rPr lang="en-US" dirty="0">
                <a:sym typeface="Wingdings" panose="05000000000000000000" pitchFamily="2" charset="2"/>
              </a:rPr>
              <a:t>1 – R-squared</a:t>
            </a:r>
            <a:endParaRPr lang="en-US" dirty="0"/>
          </a:p>
        </p:txBody>
      </p:sp>
    </p:spTree>
    <p:extLst>
      <p:ext uri="{BB962C8B-B14F-4D97-AF65-F5344CB8AC3E}">
        <p14:creationId xmlns:p14="http://schemas.microsoft.com/office/powerpoint/2010/main" val="1883631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Multiple Linear Regression Is and How It Works: Characteristics</a:t>
            </a:r>
            <a:br>
              <a:rPr lang="en-US" dirty="0"/>
            </a:br>
            <a:endParaRPr lang="en-US" dirty="0"/>
          </a:p>
        </p:txBody>
      </p:sp>
      <p:sp>
        <p:nvSpPr>
          <p:cNvPr id="3" name="Content Placeholder 2"/>
          <p:cNvSpPr>
            <a:spLocks noGrp="1"/>
          </p:cNvSpPr>
          <p:nvPr>
            <p:ph idx="1"/>
          </p:nvPr>
        </p:nvSpPr>
        <p:spPr/>
        <p:txBody>
          <a:bodyPr/>
          <a:lstStyle/>
          <a:p>
            <a:r>
              <a:rPr lang="en-US" dirty="0"/>
              <a:t>Significance tests</a:t>
            </a:r>
          </a:p>
          <a:p>
            <a:pPr lvl="1"/>
            <a:r>
              <a:rPr lang="en-US" b="1" dirty="0"/>
              <a:t>Overall</a:t>
            </a:r>
            <a:r>
              <a:rPr lang="en-US" dirty="0"/>
              <a:t>: Test of significance of the overall regression model, or alternatively the test of significance of the coefficient of multiple determination</a:t>
            </a:r>
          </a:p>
          <a:p>
            <a:pPr lvl="2"/>
            <a:r>
              <a:rPr lang="en-US" dirty="0"/>
              <a:t>If </a:t>
            </a:r>
            <a:r>
              <a:rPr lang="en-US" i="1" dirty="0"/>
              <a:t>H</a:t>
            </a:r>
            <a:r>
              <a:rPr lang="en-US" baseline="-25000" dirty="0"/>
              <a:t>0</a:t>
            </a:r>
            <a:r>
              <a:rPr lang="en-US" dirty="0"/>
              <a:t> is rejected, then </a:t>
            </a:r>
            <a:r>
              <a:rPr lang="en-US" i="1" dirty="0"/>
              <a:t>one or more of the individual regression coefficients is statistically significantly different from zero </a:t>
            </a:r>
          </a:p>
          <a:p>
            <a:pPr lvl="1"/>
            <a:r>
              <a:rPr lang="en-US" b="1" dirty="0"/>
              <a:t>Ceteris paribus</a:t>
            </a:r>
            <a:r>
              <a:rPr lang="en-US" dirty="0"/>
              <a:t>: Test of the statistical significance of each individual partial slope or regression coefficient, </a:t>
            </a:r>
            <a:r>
              <a:rPr lang="en-US" i="1" dirty="0"/>
              <a:t>b</a:t>
            </a:r>
            <a:r>
              <a:rPr lang="en-US" i="1" baseline="-25000" dirty="0"/>
              <a:t>k</a:t>
            </a:r>
            <a:endParaRPr lang="en-US" dirty="0"/>
          </a:p>
        </p:txBody>
      </p:sp>
    </p:spTree>
    <p:extLst>
      <p:ext uri="{BB962C8B-B14F-4D97-AF65-F5344CB8AC3E}">
        <p14:creationId xmlns:p14="http://schemas.microsoft.com/office/powerpoint/2010/main" val="4046225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Multiple Linear Regression Is and How It Works: Characteristics</a:t>
            </a:r>
          </a:p>
        </p:txBody>
      </p:sp>
      <p:sp>
        <p:nvSpPr>
          <p:cNvPr id="3" name="Content Placeholder 2"/>
          <p:cNvSpPr>
            <a:spLocks noGrp="1"/>
          </p:cNvSpPr>
          <p:nvPr>
            <p:ph idx="1"/>
          </p:nvPr>
        </p:nvSpPr>
        <p:spPr/>
        <p:txBody>
          <a:bodyPr/>
          <a:lstStyle/>
          <a:p>
            <a:r>
              <a:rPr lang="en-US" dirty="0"/>
              <a:t>Methods of entering predictors</a:t>
            </a:r>
          </a:p>
          <a:p>
            <a:pPr lvl="1"/>
            <a:r>
              <a:rPr lang="en-US" dirty="0"/>
              <a:t>Simultaneous</a:t>
            </a:r>
          </a:p>
          <a:p>
            <a:pPr lvl="1"/>
            <a:r>
              <a:rPr lang="en-US" dirty="0"/>
              <a:t>Backward elimination</a:t>
            </a:r>
          </a:p>
          <a:p>
            <a:pPr lvl="2"/>
            <a:r>
              <a:rPr lang="en-US" dirty="0"/>
              <a:t>Forward selection</a:t>
            </a:r>
          </a:p>
          <a:p>
            <a:pPr lvl="2"/>
            <a:r>
              <a:rPr lang="en-US" dirty="0"/>
              <a:t>Stepwise selection</a:t>
            </a:r>
          </a:p>
          <a:p>
            <a:pPr lvl="2"/>
            <a:r>
              <a:rPr lang="en-US" dirty="0"/>
              <a:t>All possible subsets regression</a:t>
            </a:r>
          </a:p>
          <a:p>
            <a:pPr lvl="2"/>
            <a:r>
              <a:rPr lang="en-US" dirty="0"/>
              <a:t>Hierarchical regression</a:t>
            </a:r>
          </a:p>
        </p:txBody>
      </p:sp>
      <p:cxnSp>
        <p:nvCxnSpPr>
          <p:cNvPr id="6" name="Straight Connector 5">
            <a:extLst>
              <a:ext uri="{FF2B5EF4-FFF2-40B4-BE49-F238E27FC236}">
                <a16:creationId xmlns:a16="http://schemas.microsoft.com/office/drawing/2014/main" id="{87F95452-67F1-4523-A53D-ACC41E271147}"/>
              </a:ext>
            </a:extLst>
          </p:cNvPr>
          <p:cNvCxnSpPr/>
          <p:nvPr/>
        </p:nvCxnSpPr>
        <p:spPr>
          <a:xfrm>
            <a:off x="838200" y="2013527"/>
            <a:ext cx="5091545" cy="3980873"/>
          </a:xfrm>
          <a:prstGeom prst="line">
            <a:avLst/>
          </a:prstGeom>
          <a:ln w="28575">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902672B-4CB4-486F-9C8B-4A34C0AD5745}"/>
              </a:ext>
            </a:extLst>
          </p:cNvPr>
          <p:cNvCxnSpPr>
            <a:cxnSpLocks/>
          </p:cNvCxnSpPr>
          <p:nvPr/>
        </p:nvCxnSpPr>
        <p:spPr>
          <a:xfrm flipV="1">
            <a:off x="988291" y="2013527"/>
            <a:ext cx="4461164" cy="4045528"/>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89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Multiple Linear Regression Is and How It Works: Characteristics</a:t>
            </a:r>
          </a:p>
        </p:txBody>
      </p:sp>
      <p:sp>
        <p:nvSpPr>
          <p:cNvPr id="3" name="Content Placeholder 2"/>
          <p:cNvSpPr>
            <a:spLocks noGrp="1"/>
          </p:cNvSpPr>
          <p:nvPr>
            <p:ph idx="1"/>
          </p:nvPr>
        </p:nvSpPr>
        <p:spPr/>
        <p:txBody>
          <a:bodyPr/>
          <a:lstStyle/>
          <a:p>
            <a:r>
              <a:rPr lang="en-US" dirty="0"/>
              <a:t>Nonlinear relationships</a:t>
            </a:r>
          </a:p>
          <a:p>
            <a:pPr lvl="1"/>
            <a:r>
              <a:rPr lang="en-US" dirty="0"/>
              <a:t>Polynomial models</a:t>
            </a:r>
          </a:p>
          <a:p>
            <a:pPr lvl="2"/>
            <a:r>
              <a:rPr lang="en-US" dirty="0"/>
              <a:t>First degree polynomial (simple linear regression)</a:t>
            </a:r>
          </a:p>
          <a:p>
            <a:pPr lvl="2"/>
            <a:r>
              <a:rPr lang="en-US" dirty="0"/>
              <a:t>Second degree polynomial (quadratic)</a:t>
            </a:r>
          </a:p>
          <a:p>
            <a:pPr lvl="2"/>
            <a:r>
              <a:rPr lang="en-US" dirty="0"/>
              <a:t>Third degree polynomial (cubic)</a:t>
            </a:r>
          </a:p>
          <a:p>
            <a:pPr lvl="2"/>
            <a:endParaRPr lang="en-US" dirty="0"/>
          </a:p>
          <a:p>
            <a:pPr lvl="2"/>
            <a:r>
              <a:rPr lang="en-US" u="sng" dirty="0"/>
              <a:t>Example</a:t>
            </a:r>
            <a:r>
              <a:rPr lang="en-US" dirty="0"/>
              <a:t>: entering age (first degree), age-squared (quadratic) or age-cubed (3</a:t>
            </a:r>
            <a:r>
              <a:rPr lang="en-US" baseline="30000" dirty="0"/>
              <a:t>rd</a:t>
            </a:r>
            <a:r>
              <a:rPr lang="en-US" dirty="0"/>
              <a:t> degree)</a:t>
            </a:r>
          </a:p>
        </p:txBody>
      </p:sp>
    </p:spTree>
    <p:extLst>
      <p:ext uri="{BB962C8B-B14F-4D97-AF65-F5344CB8AC3E}">
        <p14:creationId xmlns:p14="http://schemas.microsoft.com/office/powerpoint/2010/main" val="5002284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Multiple Linear Regression Is and How It Works: Characteristics</a:t>
            </a:r>
          </a:p>
        </p:txBody>
      </p:sp>
      <p:sp>
        <p:nvSpPr>
          <p:cNvPr id="3" name="Content Placeholder 2"/>
          <p:cNvSpPr>
            <a:spLocks noGrp="1"/>
          </p:cNvSpPr>
          <p:nvPr>
            <p:ph idx="1"/>
          </p:nvPr>
        </p:nvSpPr>
        <p:spPr/>
        <p:txBody>
          <a:bodyPr/>
          <a:lstStyle/>
          <a:p>
            <a:r>
              <a:rPr lang="en-US" dirty="0"/>
              <a:t>Interactions </a:t>
            </a:r>
          </a:p>
          <a:p>
            <a:pPr lvl="1"/>
            <a:r>
              <a:rPr lang="en-US" dirty="0"/>
              <a:t>An interaction can be defined as occurring when the relationship between </a:t>
            </a:r>
            <a:r>
              <a:rPr lang="en-US" i="1" dirty="0"/>
              <a:t>Y</a:t>
            </a:r>
            <a:r>
              <a:rPr lang="en-US" dirty="0"/>
              <a:t> and </a:t>
            </a:r>
            <a:r>
              <a:rPr lang="en-US" i="1" dirty="0"/>
              <a:t>X</a:t>
            </a:r>
            <a:r>
              <a:rPr lang="en-US" baseline="-25000" dirty="0"/>
              <a:t>1</a:t>
            </a:r>
            <a:r>
              <a:rPr lang="en-US" dirty="0"/>
              <a:t> depends on the level of </a:t>
            </a:r>
            <a:r>
              <a:rPr lang="en-US" i="1" dirty="0"/>
              <a:t>X</a:t>
            </a:r>
            <a:r>
              <a:rPr lang="en-US" baseline="-25000" dirty="0"/>
              <a:t>2</a:t>
            </a:r>
            <a:endParaRPr lang="en-US" dirty="0"/>
          </a:p>
          <a:p>
            <a:pPr lvl="2"/>
            <a:r>
              <a:rPr lang="en-US" dirty="0"/>
              <a:t>In other words, </a:t>
            </a:r>
            <a:r>
              <a:rPr lang="en-US" i="1" dirty="0"/>
              <a:t>X</a:t>
            </a:r>
            <a:r>
              <a:rPr lang="en-US" baseline="-25000" dirty="0"/>
              <a:t>2</a:t>
            </a:r>
            <a:r>
              <a:rPr lang="en-US" dirty="0"/>
              <a:t> is a </a:t>
            </a:r>
            <a:r>
              <a:rPr lang="en-US" b="1" dirty="0"/>
              <a:t>moderator variable</a:t>
            </a:r>
            <a:endParaRPr lang="en-US" dirty="0"/>
          </a:p>
        </p:txBody>
      </p:sp>
    </p:spTree>
    <p:extLst>
      <p:ext uri="{BB962C8B-B14F-4D97-AF65-F5344CB8AC3E}">
        <p14:creationId xmlns:p14="http://schemas.microsoft.com/office/powerpoint/2010/main" val="74174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C5AB-EB0B-6198-C1B0-0EC3C71CDDDB}"/>
              </a:ext>
            </a:extLst>
          </p:cNvPr>
          <p:cNvSpPr>
            <a:spLocks noGrp="1"/>
          </p:cNvSpPr>
          <p:nvPr>
            <p:ph type="title" idx="4294967295"/>
          </p:nvPr>
        </p:nvSpPr>
        <p:spPr>
          <a:xfrm>
            <a:off x="378882" y="306566"/>
            <a:ext cx="10808231" cy="1624013"/>
          </a:xfrm>
        </p:spPr>
        <p:txBody>
          <a:bodyPr>
            <a:normAutofit/>
          </a:bodyPr>
          <a:lstStyle/>
          <a:p>
            <a:r>
              <a:rPr lang="en-US" dirty="0"/>
              <a:t>Statistical Relationship between 2 Variables</a:t>
            </a:r>
          </a:p>
        </p:txBody>
      </p:sp>
      <p:sp>
        <p:nvSpPr>
          <p:cNvPr id="3" name="Content Placeholder 2">
            <a:extLst>
              <a:ext uri="{FF2B5EF4-FFF2-40B4-BE49-F238E27FC236}">
                <a16:creationId xmlns:a16="http://schemas.microsoft.com/office/drawing/2014/main" id="{35A0BD62-A8AA-9E6B-B7B1-BA9F46240480}"/>
              </a:ext>
            </a:extLst>
          </p:cNvPr>
          <p:cNvSpPr>
            <a:spLocks noGrp="1"/>
          </p:cNvSpPr>
          <p:nvPr>
            <p:ph idx="4294967295"/>
          </p:nvPr>
        </p:nvSpPr>
        <p:spPr>
          <a:xfrm>
            <a:off x="7960519" y="1531938"/>
            <a:ext cx="3852599" cy="4852988"/>
          </a:xfrm>
        </p:spPr>
        <p:txBody>
          <a:bodyPr anchor="ctr">
            <a:normAutofit/>
          </a:bodyPr>
          <a:lstStyle/>
          <a:p>
            <a:r>
              <a:rPr lang="en-US" dirty="0"/>
              <a:t>A statistical relation, unlike a functional relation, is not a perfect one</a:t>
            </a:r>
          </a:p>
          <a:p>
            <a:r>
              <a:rPr lang="en-US" dirty="0"/>
              <a:t>The observations for a statistical relation do not fall directly on-the curve of relationship</a:t>
            </a:r>
          </a:p>
        </p:txBody>
      </p:sp>
      <p:pic>
        <p:nvPicPr>
          <p:cNvPr id="4" name="Content Placeholder 11" descr="Chart, line chart, scatter chart&#10;&#10;Description automatically generated">
            <a:extLst>
              <a:ext uri="{FF2B5EF4-FFF2-40B4-BE49-F238E27FC236}">
                <a16:creationId xmlns:a16="http://schemas.microsoft.com/office/drawing/2014/main" id="{E7E7EDA6-B8A0-8BBB-6C77-F07441F80C4F}"/>
              </a:ext>
            </a:extLst>
          </p:cNvPr>
          <p:cNvPicPr>
            <a:picLocks noChangeAspect="1"/>
          </p:cNvPicPr>
          <p:nvPr/>
        </p:nvPicPr>
        <p:blipFill rotWithShape="1">
          <a:blip r:embed="rId3"/>
          <a:srcRect b="9672"/>
          <a:stretch/>
        </p:blipFill>
        <p:spPr>
          <a:xfrm>
            <a:off x="321732" y="2408240"/>
            <a:ext cx="7056669" cy="4143194"/>
          </a:xfrm>
          <a:prstGeom prst="rect">
            <a:avLst/>
          </a:prstGeom>
          <a:noFill/>
          <a:effectLst/>
        </p:spPr>
      </p:pic>
    </p:spTree>
    <p:extLst>
      <p:ext uri="{BB962C8B-B14F-4D97-AF65-F5344CB8AC3E}">
        <p14:creationId xmlns:p14="http://schemas.microsoft.com/office/powerpoint/2010/main" val="5220858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Multiple Linear Regression Is and How It Works: Characteristics</a:t>
            </a:r>
          </a:p>
        </p:txBody>
      </p:sp>
      <p:sp>
        <p:nvSpPr>
          <p:cNvPr id="3" name="Content Placeholder 2"/>
          <p:cNvSpPr>
            <a:spLocks noGrp="1"/>
          </p:cNvSpPr>
          <p:nvPr>
            <p:ph idx="1"/>
          </p:nvPr>
        </p:nvSpPr>
        <p:spPr/>
        <p:txBody>
          <a:bodyPr/>
          <a:lstStyle/>
          <a:p>
            <a:r>
              <a:rPr lang="en-US" dirty="0"/>
              <a:t>Categorical predictors</a:t>
            </a:r>
          </a:p>
          <a:p>
            <a:pPr lvl="1"/>
            <a:r>
              <a:rPr lang="en-US" dirty="0"/>
              <a:t>Dummy coding</a:t>
            </a:r>
          </a:p>
          <a:p>
            <a:pPr lvl="1"/>
            <a:r>
              <a:rPr lang="en-US" dirty="0"/>
              <a:t>When there are more than two categories to the categorical predictor, multiple dummy coded variables must be created—</a:t>
            </a:r>
            <a:r>
              <a:rPr lang="en-US" i="1" dirty="0"/>
              <a:t>specifically one minus the number of levels or categories of the categorical variable</a:t>
            </a:r>
            <a:endParaRPr lang="en-US" dirty="0"/>
          </a:p>
        </p:txBody>
      </p:sp>
    </p:spTree>
    <p:extLst>
      <p:ext uri="{BB962C8B-B14F-4D97-AF65-F5344CB8AC3E}">
        <p14:creationId xmlns:p14="http://schemas.microsoft.com/office/powerpoint/2010/main" val="33058620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Multiple Linear Regression Is and How It Works: Sample Size</a:t>
            </a:r>
          </a:p>
        </p:txBody>
      </p:sp>
      <p:sp>
        <p:nvSpPr>
          <p:cNvPr id="5" name="Content Placeholder 4"/>
          <p:cNvSpPr>
            <a:spLocks noGrp="1"/>
          </p:cNvSpPr>
          <p:nvPr>
            <p:ph idx="1"/>
          </p:nvPr>
        </p:nvSpPr>
        <p:spPr/>
        <p:txBody>
          <a:bodyPr/>
          <a:lstStyle/>
          <a:p>
            <a:r>
              <a:rPr lang="en-US" dirty="0"/>
              <a:t>Sample size considerations differ depending on the research goal—testing a hypothesis test estimating a parameter (</a:t>
            </a:r>
            <a:r>
              <a:rPr lang="en-US" dirty="0" err="1"/>
              <a:t>Algina</a:t>
            </a:r>
            <a:r>
              <a:rPr lang="en-US" dirty="0"/>
              <a:t> &amp; </a:t>
            </a:r>
            <a:r>
              <a:rPr lang="en-US" dirty="0" err="1"/>
              <a:t>Olejnik</a:t>
            </a:r>
            <a:r>
              <a:rPr lang="en-US" dirty="0"/>
              <a:t>, 2000; Maxwell, 2000)</a:t>
            </a:r>
          </a:p>
          <a:p>
            <a:pPr lvl="1"/>
            <a:r>
              <a:rPr lang="en-US" dirty="0"/>
              <a:t>Larger sample sizes needed for estimation (e.g., </a:t>
            </a:r>
            <a:r>
              <a:rPr lang="en-US" dirty="0" err="1"/>
              <a:t>Pedhazur</a:t>
            </a:r>
            <a:r>
              <a:rPr lang="en-US" dirty="0"/>
              <a:t>, 1997)</a:t>
            </a:r>
          </a:p>
          <a:p>
            <a:r>
              <a:rPr lang="en-US" dirty="0"/>
              <a:t>Sample size increases as the squared multiple correlation coefficient diminishes (Knofszynski, 2008)</a:t>
            </a:r>
          </a:p>
          <a:p>
            <a:r>
              <a:rPr lang="en-US" dirty="0"/>
              <a:t>Recommendation:  estimate power using power software and to consult current advances based on simulation research such as Knofszynski (2008)</a:t>
            </a:r>
            <a:endParaRPr lang="en-US" b="1" dirty="0"/>
          </a:p>
        </p:txBody>
      </p:sp>
    </p:spTree>
    <p:extLst>
      <p:ext uri="{BB962C8B-B14F-4D97-AF65-F5344CB8AC3E}">
        <p14:creationId xmlns:p14="http://schemas.microsoft.com/office/powerpoint/2010/main" val="832695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Multiple Linear Regression Is and How It Works: Power</a:t>
            </a:r>
          </a:p>
        </p:txBody>
      </p:sp>
      <p:sp>
        <p:nvSpPr>
          <p:cNvPr id="5" name="Content Placeholder 4"/>
          <p:cNvSpPr>
            <a:spLocks noGrp="1"/>
          </p:cNvSpPr>
          <p:nvPr>
            <p:ph idx="1"/>
          </p:nvPr>
        </p:nvSpPr>
        <p:spPr/>
        <p:txBody>
          <a:bodyPr/>
          <a:lstStyle/>
          <a:p>
            <a:r>
              <a:rPr lang="en-US" dirty="0"/>
              <a:t>In multiple regression, power is a function</a:t>
            </a:r>
          </a:p>
          <a:p>
            <a:pPr lvl="1"/>
            <a:r>
              <a:rPr lang="en-US" dirty="0"/>
              <a:t>sample size</a:t>
            </a:r>
          </a:p>
          <a:p>
            <a:pPr lvl="1"/>
            <a:r>
              <a:rPr lang="en-US" dirty="0"/>
              <a:t>number of predictors</a:t>
            </a:r>
          </a:p>
          <a:p>
            <a:pPr lvl="1"/>
            <a:r>
              <a:rPr lang="en-US" dirty="0"/>
              <a:t>level of significance</a:t>
            </a:r>
          </a:p>
          <a:p>
            <a:pPr lvl="1"/>
            <a:r>
              <a:rPr lang="en-US" dirty="0"/>
              <a:t>size of the population effect</a:t>
            </a:r>
          </a:p>
          <a:p>
            <a:r>
              <a:rPr lang="en-US" dirty="0"/>
              <a:t>Recommendation: consult power table or power software</a:t>
            </a:r>
            <a:endParaRPr lang="en-US" b="1" dirty="0"/>
          </a:p>
        </p:txBody>
      </p:sp>
    </p:spTree>
    <p:extLst>
      <p:ext uri="{BB962C8B-B14F-4D97-AF65-F5344CB8AC3E}">
        <p14:creationId xmlns:p14="http://schemas.microsoft.com/office/powerpoint/2010/main" val="34017326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Multiple Linear Regression Is and How It Works: Effect Size</a:t>
            </a:r>
          </a:p>
        </p:txBody>
      </p:sp>
      <p:sp>
        <p:nvSpPr>
          <p:cNvPr id="5" name="Content Placeholder 4"/>
          <p:cNvSpPr>
            <a:spLocks noGrp="1"/>
          </p:cNvSpPr>
          <p:nvPr>
            <p:ph idx="1"/>
          </p:nvPr>
        </p:nvSpPr>
        <p:spPr/>
        <p:txBody>
          <a:bodyPr/>
          <a:lstStyle/>
          <a:p>
            <a:r>
              <a:rPr lang="en-US" dirty="0"/>
              <a:t>Coefficient of multiple determination or multiple correlation coefficient</a:t>
            </a:r>
          </a:p>
          <a:p>
            <a:r>
              <a:rPr lang="en-US" dirty="0"/>
              <a:t>Squared multiple correlation coefficient which can be used to compute a globalized </a:t>
            </a:r>
            <a:r>
              <a:rPr lang="en-US" i="1" dirty="0"/>
              <a:t>f</a:t>
            </a:r>
            <a:r>
              <a:rPr lang="en-US" i="1" baseline="30000" dirty="0"/>
              <a:t>2</a:t>
            </a:r>
            <a:r>
              <a:rPr lang="en-US" i="1" dirty="0"/>
              <a:t> </a:t>
            </a:r>
          </a:p>
          <a:p>
            <a:endParaRPr lang="en-US" b="1" dirty="0"/>
          </a:p>
        </p:txBody>
      </p:sp>
    </p:spTree>
    <p:extLst>
      <p:ext uri="{BB962C8B-B14F-4D97-AF65-F5344CB8AC3E}">
        <p14:creationId xmlns:p14="http://schemas.microsoft.com/office/powerpoint/2010/main" val="11228918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7240" y="1033272"/>
            <a:ext cx="9601200" cy="782638"/>
          </a:xfrm>
        </p:spPr>
        <p:txBody>
          <a:bodyPr>
            <a:normAutofit fontScale="90000"/>
          </a:bodyPr>
          <a:lstStyle/>
          <a:p>
            <a:r>
              <a:rPr lang="en-US" dirty="0"/>
              <a:t>Mathematical Introduction Snapshot</a:t>
            </a:r>
          </a:p>
        </p:txBody>
      </p:sp>
      <p:sp>
        <p:nvSpPr>
          <p:cNvPr id="5" name="Text Placeholder 4"/>
          <p:cNvSpPr>
            <a:spLocks noGrp="1"/>
          </p:cNvSpPr>
          <p:nvPr>
            <p:ph type="body" idx="1"/>
          </p:nvPr>
        </p:nvSpPr>
        <p:spPr>
          <a:xfrm>
            <a:off x="777240" y="2225392"/>
            <a:ext cx="10186768" cy="2416946"/>
          </a:xfrm>
        </p:spPr>
        <p:txBody>
          <a:bodyPr>
            <a:normAutofit fontScale="85000" lnSpcReduction="20000"/>
          </a:bodyPr>
          <a:lstStyle/>
          <a:p>
            <a:r>
              <a:rPr lang="en-US" dirty="0"/>
              <a:t>Example: Can I predict your graduate GPA based on your undergraduate GPA &amp; score on the GRE</a:t>
            </a:r>
          </a:p>
          <a:p>
            <a:endParaRPr lang="en-US" dirty="0"/>
          </a:p>
          <a:p>
            <a:r>
              <a:rPr lang="en-US" dirty="0"/>
              <a:t>Note: Be very </a:t>
            </a:r>
            <a:r>
              <a:rPr lang="en-US" dirty="0" err="1"/>
              <a:t>very</a:t>
            </a:r>
            <a:r>
              <a:rPr lang="en-US" dirty="0"/>
              <a:t> careful about what you CLAIM after the analysis. Your conclusions and policy recommendations can be very detrimental particularly to historically marginalized populations!</a:t>
            </a:r>
          </a:p>
          <a:p>
            <a:endParaRPr lang="en-US" dirty="0"/>
          </a:p>
          <a:p>
            <a:r>
              <a:rPr lang="en-US" dirty="0"/>
              <a:t>You should also ask yourself: Who Cares?</a:t>
            </a:r>
          </a:p>
        </p:txBody>
      </p:sp>
    </p:spTree>
    <p:extLst>
      <p:ext uri="{BB962C8B-B14F-4D97-AF65-F5344CB8AC3E}">
        <p14:creationId xmlns:p14="http://schemas.microsoft.com/office/powerpoint/2010/main" val="368620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ADB2-F10B-CCE0-2130-152B3510A313}"/>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E681A03B-3D93-958C-2FC1-826516F103A8}"/>
              </a:ext>
            </a:extLst>
          </p:cNvPr>
          <p:cNvSpPr>
            <a:spLocks noGrp="1"/>
          </p:cNvSpPr>
          <p:nvPr>
            <p:ph idx="1"/>
          </p:nvPr>
        </p:nvSpPr>
        <p:spPr/>
        <p:txBody>
          <a:bodyPr>
            <a:normAutofit/>
          </a:bodyPr>
          <a:lstStyle/>
          <a:p>
            <a:r>
              <a:rPr lang="en-US" dirty="0"/>
              <a:t>Can I predict your graduate GPA based on your undergraduate GPA &amp; score on the GRE</a:t>
            </a:r>
          </a:p>
          <a:p>
            <a:r>
              <a:rPr lang="en-US" b="1" dirty="0" err="1"/>
              <a:t>gre_example.sav</a:t>
            </a:r>
            <a:endParaRPr lang="en-US" b="1" dirty="0"/>
          </a:p>
          <a:p>
            <a:r>
              <a:rPr lang="en-US" dirty="0"/>
              <a:t>Process</a:t>
            </a:r>
          </a:p>
          <a:p>
            <a:pPr lvl="1"/>
            <a:r>
              <a:rPr lang="en-US" dirty="0"/>
              <a:t>Look at descriptive statistics</a:t>
            </a:r>
          </a:p>
          <a:p>
            <a:pPr lvl="1"/>
            <a:r>
              <a:rPr lang="en-US" dirty="0"/>
              <a:t>Calculate the zero order and partial correlations between the variables</a:t>
            </a:r>
          </a:p>
          <a:p>
            <a:pPr lvl="1"/>
            <a:r>
              <a:rPr lang="en-US" dirty="0"/>
              <a:t>Run regression analysis</a:t>
            </a:r>
          </a:p>
          <a:p>
            <a:pPr lvl="1"/>
            <a:r>
              <a:rPr lang="en-US" dirty="0"/>
              <a:t>Interpret coefficients</a:t>
            </a:r>
          </a:p>
          <a:p>
            <a:pPr lvl="1"/>
            <a:r>
              <a:rPr lang="en-US" dirty="0"/>
              <a:t>Evaluate overall model for assumptions and fit</a:t>
            </a:r>
          </a:p>
          <a:p>
            <a:endParaRPr lang="en-US" dirty="0"/>
          </a:p>
        </p:txBody>
      </p:sp>
    </p:spTree>
    <p:extLst>
      <p:ext uri="{BB962C8B-B14F-4D97-AF65-F5344CB8AC3E}">
        <p14:creationId xmlns:p14="http://schemas.microsoft.com/office/powerpoint/2010/main" val="13796087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7F09-327D-DEBB-4BFF-BF68A7084725}"/>
              </a:ext>
            </a:extLst>
          </p:cNvPr>
          <p:cNvSpPr>
            <a:spLocks noGrp="1"/>
          </p:cNvSpPr>
          <p:nvPr>
            <p:ph type="title"/>
          </p:nvPr>
        </p:nvSpPr>
        <p:spPr/>
        <p:txBody>
          <a:bodyPr/>
          <a:lstStyle/>
          <a:p>
            <a:r>
              <a:rPr lang="en-US" altLang="en-US" dirty="0"/>
              <a:t>GRE-GPA Example Data</a:t>
            </a:r>
            <a:endParaRPr lang="en-US" dirty="0"/>
          </a:p>
        </p:txBody>
      </p:sp>
      <p:graphicFrame>
        <p:nvGraphicFramePr>
          <p:cNvPr id="4" name="Content Placeholder 5">
            <a:extLst>
              <a:ext uri="{FF2B5EF4-FFF2-40B4-BE49-F238E27FC236}">
                <a16:creationId xmlns:a16="http://schemas.microsoft.com/office/drawing/2014/main" id="{43A655EA-A580-27E8-331C-001659975769}"/>
              </a:ext>
            </a:extLst>
          </p:cNvPr>
          <p:cNvGraphicFramePr>
            <a:graphicFrameLocks noGrp="1"/>
          </p:cNvGraphicFramePr>
          <p:nvPr>
            <p:ph idx="1"/>
          </p:nvPr>
        </p:nvGraphicFramePr>
        <p:xfrm>
          <a:off x="838200" y="1825625"/>
          <a:ext cx="9213566" cy="4215384"/>
        </p:xfrm>
        <a:graphic>
          <a:graphicData uri="http://schemas.openxmlformats.org/drawingml/2006/table">
            <a:tbl>
              <a:tblPr firstRow="1" firstCol="1" bandRow="1">
                <a:tableStyleId>{8EC20E35-A176-4012-BC5E-935CFFF8708E}</a:tableStyleId>
              </a:tblPr>
              <a:tblGrid>
                <a:gridCol w="1210655">
                  <a:extLst>
                    <a:ext uri="{9D8B030D-6E8A-4147-A177-3AD203B41FA5}">
                      <a16:colId xmlns:a16="http://schemas.microsoft.com/office/drawing/2014/main" val="20000"/>
                    </a:ext>
                  </a:extLst>
                </a:gridCol>
                <a:gridCol w="2232550">
                  <a:extLst>
                    <a:ext uri="{9D8B030D-6E8A-4147-A177-3AD203B41FA5}">
                      <a16:colId xmlns:a16="http://schemas.microsoft.com/office/drawing/2014/main" val="20001"/>
                    </a:ext>
                  </a:extLst>
                </a:gridCol>
                <a:gridCol w="3450793">
                  <a:extLst>
                    <a:ext uri="{9D8B030D-6E8A-4147-A177-3AD203B41FA5}">
                      <a16:colId xmlns:a16="http://schemas.microsoft.com/office/drawing/2014/main" val="20002"/>
                    </a:ext>
                  </a:extLst>
                </a:gridCol>
                <a:gridCol w="2319568">
                  <a:extLst>
                    <a:ext uri="{9D8B030D-6E8A-4147-A177-3AD203B41FA5}">
                      <a16:colId xmlns:a16="http://schemas.microsoft.com/office/drawing/2014/main" val="20003"/>
                    </a:ext>
                  </a:extLst>
                </a:gridCol>
              </a:tblGrid>
              <a:tr h="351282">
                <a:tc>
                  <a:txBody>
                    <a:bodyPr/>
                    <a:lstStyle/>
                    <a:p>
                      <a:pPr marL="0" marR="0" algn="ctr">
                        <a:spcBef>
                          <a:spcPts val="0"/>
                        </a:spcBef>
                        <a:spcAft>
                          <a:spcPts val="0"/>
                        </a:spcAft>
                      </a:pPr>
                      <a:r>
                        <a:rPr lang="en-US" sz="2000" dirty="0">
                          <a:solidFill>
                            <a:schemeClr val="tx1"/>
                          </a:solidFill>
                          <a:effectLst/>
                        </a:rPr>
                        <a:t>Student</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GRE-Total (X</a:t>
                      </a:r>
                      <a:r>
                        <a:rPr lang="en-US" sz="2000" baseline="-25000" dirty="0">
                          <a:solidFill>
                            <a:schemeClr val="tx1"/>
                          </a:solidFill>
                          <a:effectLst/>
                        </a:rPr>
                        <a:t>1</a:t>
                      </a:r>
                      <a:r>
                        <a:rPr lang="en-US" sz="2000" dirty="0">
                          <a:solidFill>
                            <a:schemeClr val="tx1"/>
                          </a:solidFill>
                          <a:effectLst/>
                        </a:rPr>
                        <a:t>)   </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Undergraduate GPA (X</a:t>
                      </a:r>
                      <a:r>
                        <a:rPr lang="en-US" sz="2000" baseline="-25000" dirty="0">
                          <a:solidFill>
                            <a:schemeClr val="tx1"/>
                          </a:solidFill>
                          <a:effectLst/>
                        </a:rPr>
                        <a:t>2</a:t>
                      </a:r>
                      <a:r>
                        <a:rPr lang="en-US" sz="2000" dirty="0">
                          <a:solidFill>
                            <a:schemeClr val="tx1"/>
                          </a:solidFill>
                          <a:effectLst/>
                        </a:rPr>
                        <a:t>)     </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Graduate GPA(Y)</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extLst>
                  <a:ext uri="{0D108BD9-81ED-4DB2-BD59-A6C34878D82A}">
                    <a16:rowId xmlns:a16="http://schemas.microsoft.com/office/drawing/2014/main" val="10000"/>
                  </a:ext>
                </a:extLst>
              </a:tr>
              <a:tr h="351282">
                <a:tc>
                  <a:txBody>
                    <a:bodyPr/>
                    <a:lstStyle/>
                    <a:p>
                      <a:pPr marL="0" marR="0" algn="ctr">
                        <a:spcBef>
                          <a:spcPts val="0"/>
                        </a:spcBef>
                        <a:spcAft>
                          <a:spcPts val="0"/>
                        </a:spcAft>
                      </a:pPr>
                      <a:r>
                        <a:rPr lang="en-US" sz="2000" dirty="0">
                          <a:solidFill>
                            <a:schemeClr val="tx1"/>
                          </a:solidFill>
                          <a:effectLst/>
                        </a:rPr>
                        <a:t>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145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4.0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1"/>
                  </a:ext>
                </a:extLst>
              </a:tr>
              <a:tr h="351282">
                <a:tc>
                  <a:txBody>
                    <a:bodyPr/>
                    <a:lstStyle/>
                    <a:p>
                      <a:pPr marL="0" marR="0" algn="ctr">
                        <a:spcBef>
                          <a:spcPts val="0"/>
                        </a:spcBef>
                        <a:spcAft>
                          <a:spcPts val="0"/>
                        </a:spcAft>
                      </a:pPr>
                      <a:r>
                        <a:rPr lang="en-US" sz="2000" dirty="0">
                          <a:solidFill>
                            <a:schemeClr val="tx1"/>
                          </a:solidFill>
                          <a:effectLst/>
                        </a:rPr>
                        <a:t>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120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3.7</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3.9</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2"/>
                  </a:ext>
                </a:extLst>
              </a:tr>
              <a:tr h="351282">
                <a:tc>
                  <a:txBody>
                    <a:bodyPr/>
                    <a:lstStyle/>
                    <a:p>
                      <a:pPr marL="0" marR="0" algn="ctr">
                        <a:spcBef>
                          <a:spcPts val="0"/>
                        </a:spcBef>
                        <a:spcAft>
                          <a:spcPts val="0"/>
                        </a:spcAft>
                      </a:pPr>
                      <a:r>
                        <a:rPr lang="en-US" sz="2000">
                          <a:solidFill>
                            <a:schemeClr val="tx1"/>
                          </a:solidFill>
                          <a:effectLst/>
                        </a:rPr>
                        <a:t>3</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125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3.6</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3.8</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3"/>
                  </a:ext>
                </a:extLst>
              </a:tr>
              <a:tr h="351282">
                <a:tc>
                  <a:txBody>
                    <a:bodyPr/>
                    <a:lstStyle/>
                    <a:p>
                      <a:pPr marL="0" marR="0" algn="ctr">
                        <a:spcBef>
                          <a:spcPts val="0"/>
                        </a:spcBef>
                        <a:spcAft>
                          <a:spcPts val="0"/>
                        </a:spcAft>
                      </a:pPr>
                      <a:r>
                        <a:rPr lang="en-US" sz="2000" dirty="0">
                          <a:solidFill>
                            <a:schemeClr val="tx1"/>
                          </a:solidFill>
                          <a:effectLst/>
                        </a:rPr>
                        <a:t>4</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130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2.9</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3.7</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4"/>
                  </a:ext>
                </a:extLst>
              </a:tr>
              <a:tr h="351282">
                <a:tc>
                  <a:txBody>
                    <a:bodyPr/>
                    <a:lstStyle/>
                    <a:p>
                      <a:pPr marL="0" marR="0" algn="ctr">
                        <a:spcBef>
                          <a:spcPts val="0"/>
                        </a:spcBef>
                        <a:spcAft>
                          <a:spcPts val="0"/>
                        </a:spcAft>
                      </a:pPr>
                      <a:r>
                        <a:rPr lang="en-US" sz="2000" dirty="0">
                          <a:solidFill>
                            <a:schemeClr val="tx1"/>
                          </a:solidFill>
                          <a:effectLst/>
                        </a:rPr>
                        <a:t>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110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3.6</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5"/>
                  </a:ext>
                </a:extLst>
              </a:tr>
              <a:tr h="351282">
                <a:tc>
                  <a:txBody>
                    <a:bodyPr/>
                    <a:lstStyle/>
                    <a:p>
                      <a:pPr marL="0" marR="0" algn="ctr">
                        <a:spcBef>
                          <a:spcPts val="0"/>
                        </a:spcBef>
                        <a:spcAft>
                          <a:spcPts val="0"/>
                        </a:spcAft>
                      </a:pPr>
                      <a:r>
                        <a:rPr lang="en-US" sz="2000" dirty="0">
                          <a:solidFill>
                            <a:schemeClr val="tx1"/>
                          </a:solidFill>
                          <a:effectLst/>
                        </a:rPr>
                        <a:t>6</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100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3.3</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6"/>
                  </a:ext>
                </a:extLst>
              </a:tr>
              <a:tr h="351282">
                <a:tc>
                  <a:txBody>
                    <a:bodyPr/>
                    <a:lstStyle/>
                    <a:p>
                      <a:pPr marL="0" marR="0" algn="ctr">
                        <a:spcBef>
                          <a:spcPts val="0"/>
                        </a:spcBef>
                        <a:spcAft>
                          <a:spcPts val="0"/>
                        </a:spcAft>
                      </a:pPr>
                      <a:r>
                        <a:rPr lang="en-US" sz="2000">
                          <a:solidFill>
                            <a:schemeClr val="tx1"/>
                          </a:solidFill>
                          <a:effectLst/>
                        </a:rPr>
                        <a:t>7</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  95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3.4</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7"/>
                  </a:ext>
                </a:extLst>
              </a:tr>
              <a:tr h="351282">
                <a:tc>
                  <a:txBody>
                    <a:bodyPr/>
                    <a:lstStyle/>
                    <a:p>
                      <a:pPr marL="0" marR="0" algn="ctr">
                        <a:spcBef>
                          <a:spcPts val="0"/>
                        </a:spcBef>
                        <a:spcAft>
                          <a:spcPts val="0"/>
                        </a:spcAft>
                      </a:pPr>
                      <a:r>
                        <a:rPr lang="en-US" sz="2000" dirty="0">
                          <a:solidFill>
                            <a:schemeClr val="tx1"/>
                          </a:solidFill>
                          <a:effectLst/>
                        </a:rPr>
                        <a:t>8</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115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2.7</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3.3</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8"/>
                  </a:ext>
                </a:extLst>
              </a:tr>
              <a:tr h="351282">
                <a:tc>
                  <a:txBody>
                    <a:bodyPr/>
                    <a:lstStyle/>
                    <a:p>
                      <a:pPr marL="0" marR="0" algn="ctr">
                        <a:spcBef>
                          <a:spcPts val="0"/>
                        </a:spcBef>
                        <a:spcAft>
                          <a:spcPts val="0"/>
                        </a:spcAft>
                      </a:pPr>
                      <a:r>
                        <a:rPr lang="en-US" sz="2000" dirty="0">
                          <a:solidFill>
                            <a:schemeClr val="tx1"/>
                          </a:solidFill>
                          <a:effectLst/>
                        </a:rPr>
                        <a:t>9</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105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3.1</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9"/>
                  </a:ext>
                </a:extLst>
              </a:tr>
              <a:tr h="351282">
                <a:tc>
                  <a:txBody>
                    <a:bodyPr/>
                    <a:lstStyle/>
                    <a:p>
                      <a:pPr marL="0" marR="0" algn="ct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  90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2.8</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10"/>
                  </a:ext>
                </a:extLst>
              </a:tr>
              <a:tr h="351282">
                <a:tc>
                  <a:txBody>
                    <a:bodyPr/>
                    <a:lstStyle/>
                    <a:p>
                      <a:pPr marL="0" marR="0" algn="ctr">
                        <a:spcBef>
                          <a:spcPts val="0"/>
                        </a:spcBef>
                        <a:spcAft>
                          <a:spcPts val="0"/>
                        </a:spcAft>
                      </a:pPr>
                      <a:r>
                        <a:rPr lang="en-US" sz="2000" dirty="0">
                          <a:solidFill>
                            <a:schemeClr val="tx1"/>
                          </a:solidFill>
                          <a:effectLst/>
                        </a:rPr>
                        <a:t>11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105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2.4</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097314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76B835-954D-B6C7-5CC0-334BB52AEDE9}"/>
              </a:ext>
            </a:extLst>
          </p:cNvPr>
          <p:cNvPicPr>
            <a:picLocks noChangeAspect="1"/>
          </p:cNvPicPr>
          <p:nvPr/>
        </p:nvPicPr>
        <p:blipFill>
          <a:blip r:embed="rId2"/>
          <a:stretch>
            <a:fillRect/>
          </a:stretch>
        </p:blipFill>
        <p:spPr>
          <a:xfrm>
            <a:off x="371215" y="362585"/>
            <a:ext cx="4333875" cy="3914775"/>
          </a:xfrm>
          <a:prstGeom prst="rect">
            <a:avLst/>
          </a:prstGeom>
        </p:spPr>
      </p:pic>
      <p:pic>
        <p:nvPicPr>
          <p:cNvPr id="9" name="Picture 8">
            <a:extLst>
              <a:ext uri="{FF2B5EF4-FFF2-40B4-BE49-F238E27FC236}">
                <a16:creationId xmlns:a16="http://schemas.microsoft.com/office/drawing/2014/main" id="{B8A66B28-B773-D4FE-D25D-F6C3AFDE8870}"/>
              </a:ext>
            </a:extLst>
          </p:cNvPr>
          <p:cNvPicPr>
            <a:picLocks noChangeAspect="1"/>
          </p:cNvPicPr>
          <p:nvPr/>
        </p:nvPicPr>
        <p:blipFill>
          <a:blip r:embed="rId3"/>
          <a:stretch>
            <a:fillRect/>
          </a:stretch>
        </p:blipFill>
        <p:spPr>
          <a:xfrm>
            <a:off x="5604855" y="117243"/>
            <a:ext cx="5306213" cy="320784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07F1595-8F89-E0F3-7BE0-2F4E8A582136}"/>
                  </a:ext>
                </a:extLst>
              </p:cNvPr>
              <p:cNvSpPr txBox="1"/>
              <p:nvPr/>
            </p:nvSpPr>
            <p:spPr>
              <a:xfrm>
                <a:off x="5569614" y="3325090"/>
                <a:ext cx="3303008" cy="68653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A07F1595-8F89-E0F3-7BE0-2F4E8A582136}"/>
                  </a:ext>
                </a:extLst>
              </p:cNvPr>
              <p:cNvSpPr txBox="1">
                <a:spLocks noRot="1" noChangeAspect="1" noMove="1" noResize="1" noEditPoints="1" noAdjustHandles="1" noChangeArrowheads="1" noChangeShapeType="1" noTextEdit="1"/>
              </p:cNvSpPr>
              <p:nvPr/>
            </p:nvSpPr>
            <p:spPr>
              <a:xfrm>
                <a:off x="5569614" y="3325090"/>
                <a:ext cx="3303008" cy="686535"/>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293D607-D607-CA0F-21C3-A7DC365833A0}"/>
              </a:ext>
            </a:extLst>
          </p:cNvPr>
          <p:cNvSpPr txBox="1"/>
          <p:nvPr/>
        </p:nvSpPr>
        <p:spPr>
          <a:xfrm>
            <a:off x="5883604" y="4164677"/>
            <a:ext cx="267502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GPA in graduate school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 GRE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 Undergraduate GPA</a:t>
            </a:r>
          </a:p>
        </p:txBody>
      </p:sp>
      <p:cxnSp>
        <p:nvCxnSpPr>
          <p:cNvPr id="15" name="Straight Arrow Connector 14">
            <a:extLst>
              <a:ext uri="{FF2B5EF4-FFF2-40B4-BE49-F238E27FC236}">
                <a16:creationId xmlns:a16="http://schemas.microsoft.com/office/drawing/2014/main" id="{83CAF81D-FAE5-43AE-52E3-F9F0877CB816}"/>
              </a:ext>
            </a:extLst>
          </p:cNvPr>
          <p:cNvCxnSpPr>
            <a:cxnSpLocks/>
          </p:cNvCxnSpPr>
          <p:nvPr/>
        </p:nvCxnSpPr>
        <p:spPr>
          <a:xfrm flipV="1">
            <a:off x="8146473" y="1953491"/>
            <a:ext cx="889462" cy="2859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35BB664-2022-C37A-187C-24855371DF14}"/>
                  </a:ext>
                </a:extLst>
              </p:cNvPr>
              <p:cNvSpPr txBox="1"/>
              <p:nvPr/>
            </p:nvSpPr>
            <p:spPr>
              <a:xfrm>
                <a:off x="5604854" y="5408163"/>
                <a:ext cx="5708767" cy="69647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.3312</m:t>
                          </m:r>
                        </m:num>
                        <m:den>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.4011</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7" name="TextBox 16">
                <a:extLst>
                  <a:ext uri="{FF2B5EF4-FFF2-40B4-BE49-F238E27FC236}">
                    <a16:creationId xmlns:a16="http://schemas.microsoft.com/office/drawing/2014/main" id="{F35BB664-2022-C37A-187C-24855371DF14}"/>
                  </a:ext>
                </a:extLst>
              </p:cNvPr>
              <p:cNvSpPr txBox="1">
                <a:spLocks noRot="1" noChangeAspect="1" noMove="1" noResize="1" noEditPoints="1" noAdjustHandles="1" noChangeArrowheads="1" noChangeShapeType="1" noTextEdit="1"/>
              </p:cNvSpPr>
              <p:nvPr/>
            </p:nvSpPr>
            <p:spPr>
              <a:xfrm>
                <a:off x="5604854" y="5408163"/>
                <a:ext cx="5708767" cy="696473"/>
              </a:xfrm>
              <a:prstGeom prst="rect">
                <a:avLst/>
              </a:prstGeom>
              <a:blipFill>
                <a:blip r:embed="rId5"/>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09EEF7B-421A-68BF-F2ED-D975AA882B9E}"/>
              </a:ext>
            </a:extLst>
          </p:cNvPr>
          <p:cNvCxnSpPr>
            <a:cxnSpLocks/>
          </p:cNvCxnSpPr>
          <p:nvPr/>
        </p:nvCxnSpPr>
        <p:spPr>
          <a:xfrm flipV="1">
            <a:off x="8454044" y="1953491"/>
            <a:ext cx="1720734" cy="241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3361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644631-19BC-BEFC-33D0-2324257E2C88}"/>
                  </a:ext>
                </a:extLst>
              </p:cNvPr>
              <p:cNvSpPr txBox="1"/>
              <p:nvPr/>
            </p:nvSpPr>
            <p:spPr>
              <a:xfrm>
                <a:off x="6256960" y="6187181"/>
                <a:ext cx="6312215" cy="69647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[.7516−(.784)(.301)].33</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).401</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00644631-19BC-BEFC-33D0-2324257E2C88}"/>
                  </a:ext>
                </a:extLst>
              </p:cNvPr>
              <p:cNvSpPr txBox="1">
                <a:spLocks noRot="1" noChangeAspect="1" noMove="1" noResize="1" noEditPoints="1" noAdjustHandles="1" noChangeArrowheads="1" noChangeShapeType="1" noTextEdit="1"/>
              </p:cNvSpPr>
              <p:nvPr/>
            </p:nvSpPr>
            <p:spPr>
              <a:xfrm>
                <a:off x="6256960" y="6187181"/>
                <a:ext cx="6312215" cy="69647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69D93EA-66A0-0FB3-CBFF-106511510856}"/>
                  </a:ext>
                </a:extLst>
              </p:cNvPr>
              <p:cNvSpPr txBox="1"/>
              <p:nvPr/>
            </p:nvSpPr>
            <p:spPr>
              <a:xfrm>
                <a:off x="-5767" y="6009553"/>
                <a:ext cx="13903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=.752</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E69D93EA-66A0-0FB3-CBFF-106511510856}"/>
                  </a:ext>
                </a:extLst>
              </p:cNvPr>
              <p:cNvSpPr txBox="1">
                <a:spLocks noRot="1" noChangeAspect="1" noMove="1" noResize="1" noEditPoints="1" noAdjustHandles="1" noChangeArrowheads="1" noChangeShapeType="1" noTextEdit="1"/>
              </p:cNvSpPr>
              <p:nvPr/>
            </p:nvSpPr>
            <p:spPr>
              <a:xfrm>
                <a:off x="-5767" y="6009553"/>
                <a:ext cx="1390301" cy="369332"/>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C8B318D-FC28-D191-D583-8C0750D76CF6}"/>
              </a:ext>
            </a:extLst>
          </p:cNvPr>
          <p:cNvSpPr txBox="1"/>
          <p:nvPr/>
        </p:nvSpPr>
        <p:spPr>
          <a:xfrm>
            <a:off x="1326345" y="6017904"/>
            <a:ext cx="512153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correlation between Graduate GPA and Undergrad GPA</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689F5F-21CF-43EF-CF87-323A7CE36FBC}"/>
                  </a:ext>
                </a:extLst>
              </p:cNvPr>
              <p:cNvSpPr txBox="1"/>
              <p:nvPr/>
            </p:nvSpPr>
            <p:spPr>
              <a:xfrm>
                <a:off x="3934" y="5640221"/>
                <a:ext cx="13903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=.784</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TextBox 9">
                <a:extLst>
                  <a:ext uri="{FF2B5EF4-FFF2-40B4-BE49-F238E27FC236}">
                    <a16:creationId xmlns:a16="http://schemas.microsoft.com/office/drawing/2014/main" id="{2D689F5F-21CF-43EF-CF87-323A7CE36FBC}"/>
                  </a:ext>
                </a:extLst>
              </p:cNvPr>
              <p:cNvSpPr txBox="1">
                <a:spLocks noRot="1" noChangeAspect="1" noMove="1" noResize="1" noEditPoints="1" noAdjustHandles="1" noChangeArrowheads="1" noChangeShapeType="1" noTextEdit="1"/>
              </p:cNvSpPr>
              <p:nvPr/>
            </p:nvSpPr>
            <p:spPr>
              <a:xfrm>
                <a:off x="3934" y="5640221"/>
                <a:ext cx="1390301" cy="369332"/>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0B8B5DD-AE32-BD1D-8042-6BB4E0E4E142}"/>
              </a:ext>
            </a:extLst>
          </p:cNvPr>
          <p:cNvSpPr txBox="1"/>
          <p:nvPr/>
        </p:nvSpPr>
        <p:spPr>
          <a:xfrm>
            <a:off x="1326345" y="5650387"/>
            <a:ext cx="419153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correlation between GRE and Graduate GPA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BA02F6-EA4D-76EE-E5F0-D730A1B30AE7}"/>
                  </a:ext>
                </a:extLst>
              </p:cNvPr>
              <p:cNvSpPr txBox="1"/>
              <p:nvPr/>
            </p:nvSpPr>
            <p:spPr>
              <a:xfrm>
                <a:off x="-63956" y="6389051"/>
                <a:ext cx="13903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=.301</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34BA02F6-EA4D-76EE-E5F0-D730A1B30AE7}"/>
                  </a:ext>
                </a:extLst>
              </p:cNvPr>
              <p:cNvSpPr txBox="1">
                <a:spLocks noRot="1" noChangeAspect="1" noMove="1" noResize="1" noEditPoints="1" noAdjustHandles="1" noChangeArrowheads="1" noChangeShapeType="1" noTextEdit="1"/>
              </p:cNvSpPr>
              <p:nvPr/>
            </p:nvSpPr>
            <p:spPr>
              <a:xfrm>
                <a:off x="-63956" y="6389051"/>
                <a:ext cx="1390301" cy="369332"/>
              </a:xfrm>
              <a:prstGeom prst="rect">
                <a:avLst/>
              </a:prstGeom>
              <a:blipFill>
                <a:blip r:embed="rId5"/>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8C1B4FE-8B7F-9E14-6DC1-D7D7FB1D950B}"/>
              </a:ext>
            </a:extLst>
          </p:cNvPr>
          <p:cNvSpPr txBox="1"/>
          <p:nvPr/>
        </p:nvSpPr>
        <p:spPr>
          <a:xfrm>
            <a:off x="1326345" y="6385421"/>
            <a:ext cx="467602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correlation between GRE and Undergraduate GPA</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1E7137E-8CFA-FD33-5603-4FDED82C8D3F}"/>
                  </a:ext>
                </a:extLst>
              </p:cNvPr>
              <p:cNvSpPr txBox="1"/>
              <p:nvPr/>
            </p:nvSpPr>
            <p:spPr>
              <a:xfrm>
                <a:off x="6471791" y="5500198"/>
                <a:ext cx="6097384" cy="68698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[.784−(.75</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)(.301)].33</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)16.33</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7" name="TextBox 16">
                <a:extLst>
                  <a:ext uri="{FF2B5EF4-FFF2-40B4-BE49-F238E27FC236}">
                    <a16:creationId xmlns:a16="http://schemas.microsoft.com/office/drawing/2014/main" id="{21E7137E-8CFA-FD33-5603-4FDED82C8D3F}"/>
                  </a:ext>
                </a:extLst>
              </p:cNvPr>
              <p:cNvSpPr txBox="1">
                <a:spLocks noRot="1" noChangeAspect="1" noMove="1" noResize="1" noEditPoints="1" noAdjustHandles="1" noChangeArrowheads="1" noChangeShapeType="1" noTextEdit="1"/>
              </p:cNvSpPr>
              <p:nvPr/>
            </p:nvSpPr>
            <p:spPr>
              <a:xfrm>
                <a:off x="6471791" y="5500198"/>
                <a:ext cx="6097384" cy="686983"/>
              </a:xfrm>
              <a:prstGeom prst="rect">
                <a:avLst/>
              </a:prstGeom>
              <a:blipFill>
                <a:blip r:embed="rId6"/>
                <a:stretch>
                  <a:fillRect/>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09EA7DC4-5323-88CA-9D10-F014EF0112DF}"/>
              </a:ext>
            </a:extLst>
          </p:cNvPr>
          <p:cNvSpPr/>
          <p:nvPr/>
        </p:nvSpPr>
        <p:spPr>
          <a:xfrm>
            <a:off x="1394235" y="707783"/>
            <a:ext cx="573578" cy="17599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81179394-BB93-CA05-A034-F605F0C7C971}"/>
              </a:ext>
            </a:extLst>
          </p:cNvPr>
          <p:cNvSpPr txBox="1"/>
          <p:nvPr/>
        </p:nvSpPr>
        <p:spPr>
          <a:xfrm>
            <a:off x="105762" y="937638"/>
            <a:ext cx="186205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Zero order (the Pearson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you already know)</a:t>
            </a:r>
          </a:p>
        </p:txBody>
      </p:sp>
      <p:sp>
        <p:nvSpPr>
          <p:cNvPr id="20" name="Left Brace 19">
            <a:extLst>
              <a:ext uri="{FF2B5EF4-FFF2-40B4-BE49-F238E27FC236}">
                <a16:creationId xmlns:a16="http://schemas.microsoft.com/office/drawing/2014/main" id="{6CAFEFA1-7C21-58AF-3507-1EF19A3E7A2D}"/>
              </a:ext>
            </a:extLst>
          </p:cNvPr>
          <p:cNvSpPr/>
          <p:nvPr/>
        </p:nvSpPr>
        <p:spPr>
          <a:xfrm>
            <a:off x="6699787" y="3009603"/>
            <a:ext cx="573578" cy="10116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8679BF-ECE9-8C08-1FED-3DBA82183816}"/>
              </a:ext>
            </a:extLst>
          </p:cNvPr>
          <p:cNvSpPr txBox="1"/>
          <p:nvPr/>
        </p:nvSpPr>
        <p:spPr>
          <a:xfrm>
            <a:off x="4837735" y="2777539"/>
            <a:ext cx="1862051"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Partial correlation (the correlation after one variable has been partialed out)</a:t>
            </a:r>
          </a:p>
        </p:txBody>
      </p:sp>
      <p:pic>
        <p:nvPicPr>
          <p:cNvPr id="3" name="Picture 2">
            <a:extLst>
              <a:ext uri="{FF2B5EF4-FFF2-40B4-BE49-F238E27FC236}">
                <a16:creationId xmlns:a16="http://schemas.microsoft.com/office/drawing/2014/main" id="{D0090D52-230E-263E-81B8-7C376AEEFA4A}"/>
              </a:ext>
            </a:extLst>
          </p:cNvPr>
          <p:cNvPicPr>
            <a:picLocks noChangeAspect="1"/>
          </p:cNvPicPr>
          <p:nvPr/>
        </p:nvPicPr>
        <p:blipFill>
          <a:blip r:embed="rId7"/>
          <a:stretch>
            <a:fillRect/>
          </a:stretch>
        </p:blipFill>
        <p:spPr>
          <a:xfrm>
            <a:off x="7354266" y="1923971"/>
            <a:ext cx="4724400" cy="2590800"/>
          </a:xfrm>
          <a:prstGeom prst="rect">
            <a:avLst/>
          </a:prstGeom>
        </p:spPr>
      </p:pic>
      <p:pic>
        <p:nvPicPr>
          <p:cNvPr id="7" name="Picture 6">
            <a:extLst>
              <a:ext uri="{FF2B5EF4-FFF2-40B4-BE49-F238E27FC236}">
                <a16:creationId xmlns:a16="http://schemas.microsoft.com/office/drawing/2014/main" id="{544EFEC0-C1E6-1EFD-03E1-C9EC52A90AB3}"/>
              </a:ext>
            </a:extLst>
          </p:cNvPr>
          <p:cNvPicPr>
            <a:picLocks noChangeAspect="1"/>
          </p:cNvPicPr>
          <p:nvPr/>
        </p:nvPicPr>
        <p:blipFill>
          <a:blip r:embed="rId8"/>
          <a:stretch>
            <a:fillRect/>
          </a:stretch>
        </p:blipFill>
        <p:spPr>
          <a:xfrm>
            <a:off x="2240039" y="99617"/>
            <a:ext cx="4943728" cy="2540654"/>
          </a:xfrm>
          <a:prstGeom prst="rect">
            <a:avLst/>
          </a:prstGeom>
        </p:spPr>
      </p:pic>
      <p:sp>
        <p:nvSpPr>
          <p:cNvPr id="14" name="TextBox 13">
            <a:extLst>
              <a:ext uri="{FF2B5EF4-FFF2-40B4-BE49-F238E27FC236}">
                <a16:creationId xmlns:a16="http://schemas.microsoft.com/office/drawing/2014/main" id="{1EA1A2B7-40DA-CC98-9FFF-12B488566CA9}"/>
              </a:ext>
            </a:extLst>
          </p:cNvPr>
          <p:cNvSpPr txBox="1"/>
          <p:nvPr/>
        </p:nvSpPr>
        <p:spPr>
          <a:xfrm>
            <a:off x="689383" y="3597417"/>
            <a:ext cx="267502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GPA in graduate school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 GRE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 Undergraduate GPA</a:t>
            </a:r>
          </a:p>
        </p:txBody>
      </p:sp>
    </p:spTree>
    <p:extLst>
      <p:ext uri="{BB962C8B-B14F-4D97-AF65-F5344CB8AC3E}">
        <p14:creationId xmlns:p14="http://schemas.microsoft.com/office/powerpoint/2010/main" val="190586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7" grpId="0"/>
      <p:bldP spid="18" grpId="0" animBg="1"/>
      <p:bldP spid="19" grpId="0"/>
      <p:bldP spid="20" grpId="0" animBg="1"/>
      <p:bldP spid="2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Partial Slope and Intercept</a:t>
            </a:r>
          </a:p>
        </p:txBody>
      </p:sp>
      <mc:AlternateContent xmlns:mc="http://schemas.openxmlformats.org/markup-compatibility/2006" xmlns:a14="http://schemas.microsoft.com/office/drawing/2010/main">
        <mc:Choice Requires="a14">
          <p:sp>
            <p:nvSpPr>
              <p:cNvPr id="4" name="Object 3"/>
              <p:cNvSpPr txBox="1"/>
              <p:nvPr/>
            </p:nvSpPr>
            <p:spPr bwMode="auto">
              <a:xfrm>
                <a:off x="2592388" y="2355850"/>
                <a:ext cx="6872287" cy="858838"/>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[.7845−(.7516)(.3011)].3317</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(1−.301</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)16.3346</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=.0125</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2592388" y="2355850"/>
                <a:ext cx="6872287" cy="85883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4"/>
              <p:cNvSpPr txBox="1"/>
              <p:nvPr/>
            </p:nvSpPr>
            <p:spPr bwMode="auto">
              <a:xfrm>
                <a:off x="2341376" y="3536950"/>
                <a:ext cx="6807200" cy="850900"/>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[.7516−(.7845)(.3011)].3317</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(1−.301</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).4011</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=.4687</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Object 4"/>
              <p:cNvSpPr txBox="1">
                <a:spLocks noRot="1" noChangeAspect="1" noMove="1" noResize="1" noEditPoints="1" noAdjustHandles="1" noChangeArrowheads="1" noChangeShapeType="1" noTextEdit="1"/>
              </p:cNvSpPr>
              <p:nvPr/>
            </p:nvSpPr>
            <p:spPr bwMode="auto">
              <a:xfrm>
                <a:off x="2341376" y="3536950"/>
                <a:ext cx="6807200" cy="850900"/>
              </a:xfrm>
              <a:prstGeom prst="rect">
                <a:avLst/>
              </a:prstGeom>
              <a:blipFill>
                <a:blip r:embed="rId3"/>
                <a:stretch>
                  <a:fillRect/>
                </a:stretch>
              </a:blipFill>
            </p:spPr>
            <p:txBody>
              <a:bodyPr/>
              <a:lstStyle/>
              <a:p>
                <a:r>
                  <a:rPr lang="en-US">
                    <a:noFill/>
                  </a:rPr>
                  <a:t> </a:t>
                </a:r>
              </a:p>
            </p:txBody>
          </p:sp>
        </mc:Fallback>
      </mc:AlternateContent>
      <p:sp>
        <p:nvSpPr>
          <p:cNvPr id="7" name="Rectangle 4"/>
          <p:cNvSpPr>
            <a:spLocks noChangeArrowheads="1"/>
          </p:cNvSpPr>
          <p:nvPr/>
        </p:nvSpPr>
        <p:spPr bwMode="auto">
          <a:xfrm>
            <a:off x="2592925" y="3048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 name="Object 8"/>
              <p:cNvSpPr txBox="1"/>
              <p:nvPr/>
            </p:nvSpPr>
            <p:spPr bwMode="auto">
              <a:xfrm>
                <a:off x="2142331" y="4935471"/>
                <a:ext cx="7907337" cy="449263"/>
              </a:xfrm>
              <a:prstGeom prst="rect">
                <a:avLst/>
              </a:prstGeom>
              <a:noFill/>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e>
                      </m:acc>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=3.5000−(.0125)(112.7273)−(.4687)(3.1091)=.6337</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Object 8"/>
              <p:cNvSpPr txBox="1">
                <a:spLocks noRot="1" noChangeAspect="1" noMove="1" noResize="1" noEditPoints="1" noAdjustHandles="1" noChangeArrowheads="1" noChangeShapeType="1" noTextEdit="1"/>
              </p:cNvSpPr>
              <p:nvPr/>
            </p:nvSpPr>
            <p:spPr bwMode="auto">
              <a:xfrm>
                <a:off x="2142331" y="4935471"/>
                <a:ext cx="7907337" cy="44926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772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3AB8544D-C554-42E4-9EFA-0D06D3EFB969}"/>
              </a:ext>
            </a:extLst>
          </p:cNvPr>
          <p:cNvSpPr>
            <a:spLocks noGrp="1" noChangeArrowheads="1"/>
          </p:cNvSpPr>
          <p:nvPr>
            <p:ph type="body" idx="1"/>
          </p:nvPr>
        </p:nvSpPr>
        <p:spPr>
          <a:xfrm>
            <a:off x="412705" y="2067374"/>
            <a:ext cx="4579475" cy="4114800"/>
          </a:xfrm>
          <a:ln>
            <a:noFill/>
          </a:ln>
        </p:spPr>
        <p:txBody>
          <a:bodyPr/>
          <a:lstStyle/>
          <a:p>
            <a:pPr marL="0" indent="0">
              <a:lnSpc>
                <a:spcPct val="90000"/>
              </a:lnSpc>
              <a:buNone/>
            </a:pPr>
            <a:r>
              <a:rPr lang="en-US" altLang="en-US" dirty="0"/>
              <a:t>The first order linear model</a:t>
            </a:r>
          </a:p>
          <a:p>
            <a:pPr lvl="1">
              <a:lnSpc>
                <a:spcPct val="90000"/>
              </a:lnSpc>
              <a:buFontTx/>
              <a:buNone/>
            </a:pPr>
            <a:r>
              <a:rPr lang="en-US" altLang="en-US" dirty="0"/>
              <a:t>Y = dependent variable</a:t>
            </a:r>
          </a:p>
          <a:p>
            <a:pPr lvl="1">
              <a:lnSpc>
                <a:spcPct val="90000"/>
              </a:lnSpc>
              <a:buFontTx/>
              <a:buNone/>
            </a:pPr>
            <a:r>
              <a:rPr lang="en-US" altLang="en-US" dirty="0"/>
              <a:t>X = independent variable</a:t>
            </a:r>
          </a:p>
          <a:p>
            <a:pPr lvl="1">
              <a:lnSpc>
                <a:spcPct val="90000"/>
              </a:lnSpc>
              <a:buFontTx/>
              <a:buNone/>
            </a:pPr>
            <a:r>
              <a:rPr lang="en-US" altLang="en-US" dirty="0">
                <a:latin typeface="Symbol" panose="05050102010706020507" pitchFamily="18" charset="2"/>
              </a:rPr>
              <a:t>b</a:t>
            </a:r>
            <a:r>
              <a:rPr lang="en-US" altLang="en-US" baseline="-25000" dirty="0"/>
              <a:t>0</a:t>
            </a:r>
            <a:r>
              <a:rPr lang="en-US" altLang="en-US" dirty="0"/>
              <a:t> = Y-intercept</a:t>
            </a:r>
          </a:p>
          <a:p>
            <a:pPr lvl="1">
              <a:lnSpc>
                <a:spcPct val="90000"/>
              </a:lnSpc>
              <a:buFontTx/>
              <a:buNone/>
            </a:pPr>
            <a:r>
              <a:rPr lang="en-US" altLang="en-US" dirty="0">
                <a:latin typeface="Symbol" panose="05050102010706020507" pitchFamily="18" charset="2"/>
              </a:rPr>
              <a:t>b</a:t>
            </a:r>
            <a:r>
              <a:rPr lang="en-US" altLang="en-US" baseline="-25000" dirty="0"/>
              <a:t>1</a:t>
            </a:r>
            <a:r>
              <a:rPr lang="en-US" altLang="en-US" dirty="0"/>
              <a:t> = slope of the line</a:t>
            </a:r>
          </a:p>
          <a:p>
            <a:pPr lvl="1">
              <a:lnSpc>
                <a:spcPct val="90000"/>
              </a:lnSpc>
              <a:buFontTx/>
              <a:buNone/>
            </a:pPr>
            <a:r>
              <a:rPr lang="en-US" altLang="en-US" dirty="0">
                <a:latin typeface="Symbol" panose="05050102010706020507" pitchFamily="18" charset="2"/>
              </a:rPr>
              <a:t>e</a:t>
            </a:r>
            <a:r>
              <a:rPr lang="en-US" altLang="en-US" dirty="0"/>
              <a:t> = error variable</a:t>
            </a:r>
          </a:p>
        </p:txBody>
      </p:sp>
      <p:graphicFrame>
        <p:nvGraphicFramePr>
          <p:cNvPr id="5124" name="Object 4">
            <a:extLst>
              <a:ext uri="{FF2B5EF4-FFF2-40B4-BE49-F238E27FC236}">
                <a16:creationId xmlns:a16="http://schemas.microsoft.com/office/drawing/2014/main" id="{04286BA5-DD75-4597-ADD2-8F1ED8800E04}"/>
              </a:ext>
            </a:extLst>
          </p:cNvPr>
          <p:cNvGraphicFramePr>
            <a:graphicFrameLocks noChangeAspect="1"/>
          </p:cNvGraphicFramePr>
          <p:nvPr/>
        </p:nvGraphicFramePr>
        <p:xfrm>
          <a:off x="4411662" y="390427"/>
          <a:ext cx="3368675" cy="596900"/>
        </p:xfrm>
        <a:graphic>
          <a:graphicData uri="http://schemas.openxmlformats.org/presentationml/2006/ole">
            <mc:AlternateContent xmlns:mc="http://schemas.openxmlformats.org/markup-compatibility/2006">
              <mc:Choice xmlns:v="urn:schemas-microsoft-com:vml" Requires="v">
                <p:oleObj name="Equation" r:id="rId2" imgW="1003300" imgH="177800" progId="Equation.3">
                  <p:embed/>
                </p:oleObj>
              </mc:Choice>
              <mc:Fallback>
                <p:oleObj name="Equation" r:id="rId2" imgW="1003300" imgH="177800" progId="Equation.3">
                  <p:embed/>
                  <p:pic>
                    <p:nvPicPr>
                      <p:cNvPr id="5124" name="Object 4">
                        <a:extLst>
                          <a:ext uri="{FF2B5EF4-FFF2-40B4-BE49-F238E27FC236}">
                            <a16:creationId xmlns:a16="http://schemas.microsoft.com/office/drawing/2014/main" id="{04286BA5-DD75-4597-ADD2-8F1ED8800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662" y="390427"/>
                        <a:ext cx="3368675" cy="596900"/>
                      </a:xfrm>
                      <a:prstGeom prst="rect">
                        <a:avLst/>
                      </a:prstGeom>
                      <a:solidFill>
                        <a:srgbClr val="92D050"/>
                      </a:solidFill>
                      <a:ln>
                        <a:noFill/>
                      </a:ln>
                      <a:effectLst>
                        <a:outerShdw dist="117088" dir="18636078" algn="ctr" rotWithShape="0">
                          <a:srgbClr val="2C2CB0"/>
                        </a:outerShdw>
                      </a:effectLst>
                    </p:spPr>
                  </p:pic>
                </p:oleObj>
              </mc:Fallback>
            </mc:AlternateContent>
          </a:graphicData>
        </a:graphic>
      </p:graphicFrame>
      <p:grpSp>
        <p:nvGrpSpPr>
          <p:cNvPr id="5139" name="Group 19">
            <a:extLst>
              <a:ext uri="{FF2B5EF4-FFF2-40B4-BE49-F238E27FC236}">
                <a16:creationId xmlns:a16="http://schemas.microsoft.com/office/drawing/2014/main" id="{B2F21EE9-2C77-471D-ABD4-62AF99B3E280}"/>
              </a:ext>
            </a:extLst>
          </p:cNvPr>
          <p:cNvGrpSpPr>
            <a:grpSpLocks/>
          </p:cNvGrpSpPr>
          <p:nvPr/>
        </p:nvGrpSpPr>
        <p:grpSpPr bwMode="auto">
          <a:xfrm>
            <a:off x="5390085" y="3507029"/>
            <a:ext cx="4964723" cy="2366657"/>
            <a:chOff x="3408" y="2496"/>
            <a:chExt cx="1680" cy="1248"/>
          </a:xfrm>
        </p:grpSpPr>
        <p:sp>
          <p:nvSpPr>
            <p:cNvPr id="5125" name="Line 5">
              <a:extLst>
                <a:ext uri="{FF2B5EF4-FFF2-40B4-BE49-F238E27FC236}">
                  <a16:creationId xmlns:a16="http://schemas.microsoft.com/office/drawing/2014/main" id="{843618FE-798D-4F38-953F-A19A27B1935A}"/>
                </a:ext>
              </a:extLst>
            </p:cNvPr>
            <p:cNvSpPr>
              <a:spLocks noChangeShapeType="1"/>
            </p:cNvSpPr>
            <p:nvPr/>
          </p:nvSpPr>
          <p:spPr bwMode="auto">
            <a:xfrm>
              <a:off x="3408" y="2496"/>
              <a:ext cx="0" cy="12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126" name="Line 6">
              <a:extLst>
                <a:ext uri="{FF2B5EF4-FFF2-40B4-BE49-F238E27FC236}">
                  <a16:creationId xmlns:a16="http://schemas.microsoft.com/office/drawing/2014/main" id="{88CA9C3C-6F99-4006-92CD-2C496EACE25A}"/>
                </a:ext>
              </a:extLst>
            </p:cNvPr>
            <p:cNvSpPr>
              <a:spLocks noChangeShapeType="1"/>
            </p:cNvSpPr>
            <p:nvPr/>
          </p:nvSpPr>
          <p:spPr bwMode="auto">
            <a:xfrm>
              <a:off x="3408" y="3744"/>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5127" name="Text Box 7">
            <a:extLst>
              <a:ext uri="{FF2B5EF4-FFF2-40B4-BE49-F238E27FC236}">
                <a16:creationId xmlns:a16="http://schemas.microsoft.com/office/drawing/2014/main" id="{ADBD7636-BA92-4C33-8193-F2755C88AFCB}"/>
              </a:ext>
            </a:extLst>
          </p:cNvPr>
          <p:cNvSpPr txBox="1">
            <a:spLocks noChangeArrowheads="1"/>
          </p:cNvSpPr>
          <p:nvPr/>
        </p:nvSpPr>
        <p:spPr bwMode="auto">
          <a:xfrm>
            <a:off x="10458551" y="5642853"/>
            <a:ext cx="36580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Aptos" panose="02110004020202020204"/>
                <a:ea typeface="+mn-ea"/>
                <a:cs typeface="+mn-cs"/>
              </a:rPr>
              <a:t>X</a:t>
            </a:r>
          </a:p>
        </p:txBody>
      </p:sp>
      <p:sp>
        <p:nvSpPr>
          <p:cNvPr id="5128" name="Text Box 8">
            <a:extLst>
              <a:ext uri="{FF2B5EF4-FFF2-40B4-BE49-F238E27FC236}">
                <a16:creationId xmlns:a16="http://schemas.microsoft.com/office/drawing/2014/main" id="{F551C333-5A32-4AE9-9B66-AB8843E7FE2D}"/>
              </a:ext>
            </a:extLst>
          </p:cNvPr>
          <p:cNvSpPr txBox="1">
            <a:spLocks noChangeArrowheads="1"/>
          </p:cNvSpPr>
          <p:nvPr/>
        </p:nvSpPr>
        <p:spPr bwMode="auto">
          <a:xfrm>
            <a:off x="5036586" y="3239884"/>
            <a:ext cx="354584"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Aptos" panose="02110004020202020204"/>
                <a:ea typeface="+mn-ea"/>
                <a:cs typeface="+mn-cs"/>
              </a:rPr>
              <a:t>Y</a:t>
            </a:r>
          </a:p>
        </p:txBody>
      </p:sp>
      <p:sp>
        <p:nvSpPr>
          <p:cNvPr id="5131" name="Line 11">
            <a:extLst>
              <a:ext uri="{FF2B5EF4-FFF2-40B4-BE49-F238E27FC236}">
                <a16:creationId xmlns:a16="http://schemas.microsoft.com/office/drawing/2014/main" id="{7BE12063-0D72-40E0-826F-E53AA150ADF0}"/>
              </a:ext>
            </a:extLst>
          </p:cNvPr>
          <p:cNvSpPr>
            <a:spLocks noChangeShapeType="1"/>
          </p:cNvSpPr>
          <p:nvPr/>
        </p:nvSpPr>
        <p:spPr bwMode="auto">
          <a:xfrm flipV="1">
            <a:off x="5390085" y="1976136"/>
            <a:ext cx="4507519" cy="29792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132" name="Text Box 12">
            <a:extLst>
              <a:ext uri="{FF2B5EF4-FFF2-40B4-BE49-F238E27FC236}">
                <a16:creationId xmlns:a16="http://schemas.microsoft.com/office/drawing/2014/main" id="{B5A56E8F-6C7B-4C09-9C49-58DA87417DD3}"/>
              </a:ext>
            </a:extLst>
          </p:cNvPr>
          <p:cNvSpPr txBox="1">
            <a:spLocks noChangeArrowheads="1"/>
          </p:cNvSpPr>
          <p:nvPr/>
        </p:nvSpPr>
        <p:spPr bwMode="auto">
          <a:xfrm>
            <a:off x="5079721" y="4690358"/>
            <a:ext cx="38576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mn-cs"/>
              </a:rPr>
              <a:t>0</a:t>
            </a: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sp>
        <p:nvSpPr>
          <p:cNvPr id="5133" name="Freeform 13">
            <a:extLst>
              <a:ext uri="{FF2B5EF4-FFF2-40B4-BE49-F238E27FC236}">
                <a16:creationId xmlns:a16="http://schemas.microsoft.com/office/drawing/2014/main" id="{14DF4386-25B6-4D05-9B7F-ABBC016A3464}"/>
              </a:ext>
            </a:extLst>
          </p:cNvPr>
          <p:cNvSpPr>
            <a:spLocks/>
          </p:cNvSpPr>
          <p:nvPr/>
        </p:nvSpPr>
        <p:spPr bwMode="auto">
          <a:xfrm>
            <a:off x="5791207" y="4282098"/>
            <a:ext cx="685800" cy="457200"/>
          </a:xfrm>
          <a:custGeom>
            <a:avLst/>
            <a:gdLst>
              <a:gd name="T0" fmla="*/ 0 w 432"/>
              <a:gd name="T1" fmla="*/ 288 h 288"/>
              <a:gd name="T2" fmla="*/ 432 w 432"/>
              <a:gd name="T3" fmla="*/ 288 h 288"/>
              <a:gd name="T4" fmla="*/ 432 w 432"/>
              <a:gd name="T5" fmla="*/ 0 h 288"/>
            </a:gdLst>
            <a:ahLst/>
            <a:cxnLst>
              <a:cxn ang="0">
                <a:pos x="T0" y="T1"/>
              </a:cxn>
              <a:cxn ang="0">
                <a:pos x="T2" y="T3"/>
              </a:cxn>
              <a:cxn ang="0">
                <a:pos x="T4" y="T5"/>
              </a:cxn>
            </a:cxnLst>
            <a:rect l="0" t="0" r="r" b="b"/>
            <a:pathLst>
              <a:path w="432" h="288">
                <a:moveTo>
                  <a:pt x="0" y="288"/>
                </a:moveTo>
                <a:lnTo>
                  <a:pt x="432" y="288"/>
                </a:lnTo>
                <a:lnTo>
                  <a:pt x="43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134" name="Text Box 14">
            <a:extLst>
              <a:ext uri="{FF2B5EF4-FFF2-40B4-BE49-F238E27FC236}">
                <a16:creationId xmlns:a16="http://schemas.microsoft.com/office/drawing/2014/main" id="{510ED92D-47EA-46E0-8CF8-1620F89CF77C}"/>
              </a:ext>
            </a:extLst>
          </p:cNvPr>
          <p:cNvSpPr txBox="1">
            <a:spLocks noChangeArrowheads="1"/>
          </p:cNvSpPr>
          <p:nvPr/>
        </p:nvSpPr>
        <p:spPr bwMode="auto">
          <a:xfrm>
            <a:off x="5831010" y="4726001"/>
            <a:ext cx="582211"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Run</a:t>
            </a:r>
          </a:p>
        </p:txBody>
      </p:sp>
      <p:sp>
        <p:nvSpPr>
          <p:cNvPr id="5135" name="Text Box 15">
            <a:extLst>
              <a:ext uri="{FF2B5EF4-FFF2-40B4-BE49-F238E27FC236}">
                <a16:creationId xmlns:a16="http://schemas.microsoft.com/office/drawing/2014/main" id="{9570667C-D9CC-4A72-8910-3012E14ABCA8}"/>
              </a:ext>
            </a:extLst>
          </p:cNvPr>
          <p:cNvSpPr txBox="1">
            <a:spLocks noChangeArrowheads="1"/>
          </p:cNvSpPr>
          <p:nvPr/>
        </p:nvSpPr>
        <p:spPr bwMode="auto">
          <a:xfrm>
            <a:off x="6429841" y="4356669"/>
            <a:ext cx="612668"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Rise</a:t>
            </a:r>
          </a:p>
        </p:txBody>
      </p:sp>
      <p:sp>
        <p:nvSpPr>
          <p:cNvPr id="5136" name="Text Box 16">
            <a:extLst>
              <a:ext uri="{FF2B5EF4-FFF2-40B4-BE49-F238E27FC236}">
                <a16:creationId xmlns:a16="http://schemas.microsoft.com/office/drawing/2014/main" id="{45030B29-F80D-4506-8FDF-6BFFF304252A}"/>
              </a:ext>
            </a:extLst>
          </p:cNvPr>
          <p:cNvSpPr txBox="1">
            <a:spLocks noChangeArrowheads="1"/>
          </p:cNvSpPr>
          <p:nvPr/>
        </p:nvSpPr>
        <p:spPr bwMode="auto">
          <a:xfrm rot="19766849">
            <a:off x="5475178" y="3999588"/>
            <a:ext cx="150579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Symbol" panose="05050102010706020507" pitchFamily="18" charset="2"/>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 = Rise/Run</a:t>
            </a:r>
          </a:p>
        </p:txBody>
      </p:sp>
      <p:sp>
        <p:nvSpPr>
          <p:cNvPr id="5138" name="Text Box 18">
            <a:extLst>
              <a:ext uri="{FF2B5EF4-FFF2-40B4-BE49-F238E27FC236}">
                <a16:creationId xmlns:a16="http://schemas.microsoft.com/office/drawing/2014/main" id="{E334A014-6370-478B-BED6-B83DFB7BE8BC}"/>
              </a:ext>
            </a:extLst>
          </p:cNvPr>
          <p:cNvSpPr txBox="1">
            <a:spLocks noChangeArrowheads="1"/>
          </p:cNvSpPr>
          <p:nvPr/>
        </p:nvSpPr>
        <p:spPr bwMode="auto">
          <a:xfrm>
            <a:off x="3793055" y="1204185"/>
            <a:ext cx="5195091"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Aptos" panose="02110004020202020204"/>
                <a:ea typeface="+mn-ea"/>
                <a:cs typeface="+mn-cs"/>
              </a:rPr>
              <a:t>0</a:t>
            </a: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 and </a:t>
            </a: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Aptos" panose="0211000402020202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 are unknown population parameters, therefore are estimated from the data.</a:t>
            </a:r>
          </a:p>
        </p:txBody>
      </p:sp>
    </p:spTree>
    <p:extLst>
      <p:ext uri="{BB962C8B-B14F-4D97-AF65-F5344CB8AC3E}">
        <p14:creationId xmlns:p14="http://schemas.microsoft.com/office/powerpoint/2010/main" val="4126456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dissolve">
                                      <p:cBhvr>
                                        <p:cTn id="7" dur="500"/>
                                        <p:tgtEl>
                                          <p:spTgt spid="5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Multiple Linear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i="1" dirty="0"/>
                  <a:t>Y</a:t>
                </a:r>
                <a:r>
                  <a:rPr lang="en-US" i="1" baseline="-25000" dirty="0"/>
                  <a:t>i</a:t>
                </a:r>
                <a:r>
                  <a:rPr lang="en-US" dirty="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i="1" dirty="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a:t>
                </a:r>
                <a:r>
                  <a:rPr lang="en-US" i="1" dirty="0"/>
                  <a:t> </a:t>
                </a:r>
                <a:r>
                  <a:rPr lang="en-US" i="1" dirty="0" err="1"/>
                  <a:t>e</a:t>
                </a:r>
                <a:r>
                  <a:rPr lang="en-US" i="1" baseline="-25000" dirty="0" err="1"/>
                  <a:t>i</a:t>
                </a:r>
                <a:r>
                  <a:rPr lang="en-US" dirty="0"/>
                  <a:t> </a:t>
                </a:r>
              </a:p>
              <a:p>
                <a:pPr marL="0" indent="0">
                  <a:buNone/>
                </a:pP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𝑌</m:t>
                        </m:r>
                        <m:r>
                          <m:rPr>
                            <m:nor/>
                          </m:rPr>
                          <a:rPr lang="en-US" i="1" baseline="-25000" dirty="0"/>
                          <m:t>i</m:t>
                        </m:r>
                      </m:e>
                    </m:acc>
                  </m:oMath>
                </a14:m>
                <a:r>
                  <a:rPr lang="en-US" dirty="0"/>
                  <a:t>= .6337 +</a:t>
                </a:r>
                <a:r>
                  <a:rPr lang="en-US" i="1" dirty="0"/>
                  <a:t> </a:t>
                </a:r>
                <a:r>
                  <a:rPr lang="en-US" dirty="0"/>
                  <a:t>.0125 </a:t>
                </a:r>
                <a:r>
                  <a:rPr lang="en-US" i="1" dirty="0"/>
                  <a:t>X</a:t>
                </a:r>
                <a:r>
                  <a:rPr lang="en-US" baseline="-25000" dirty="0"/>
                  <a:t>1</a:t>
                </a:r>
                <a:r>
                  <a:rPr lang="en-US" dirty="0"/>
                  <a:t> + .4687 </a:t>
                </a:r>
                <a:r>
                  <a:rPr lang="en-US" i="1" dirty="0"/>
                  <a:t>X</a:t>
                </a:r>
                <a:r>
                  <a:rPr lang="en-US" baseline="-25000" dirty="0"/>
                  <a:t>2</a:t>
                </a:r>
                <a:r>
                  <a:rPr lang="en-US" dirty="0"/>
                  <a:t> + </a:t>
                </a:r>
                <a:r>
                  <a:rPr lang="en-US" i="1" dirty="0" err="1"/>
                  <a:t>e</a:t>
                </a:r>
                <a:r>
                  <a:rPr lang="en-US" i="1" baseline="-25000" dirty="0" err="1"/>
                  <a:t>i</a:t>
                </a:r>
                <a:endParaRPr lang="en-US" i="1" baseline="-25000" dirty="0"/>
              </a:p>
              <a:p>
                <a:r>
                  <a:rPr lang="en-US" dirty="0"/>
                  <a:t>If your score on the GRETOT was 130 and your UGPA was 3.5, then your predicted score on the GGPA would be computed as:</a:t>
                </a:r>
              </a:p>
              <a:p>
                <a:pPr lvl="1"/>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𝑌</m:t>
                        </m:r>
                        <m:r>
                          <m:rPr>
                            <m:nor/>
                          </m:rPr>
                          <a:rPr lang="en-US" i="1" baseline="-25000" dirty="0"/>
                          <m:t>i</m:t>
                        </m:r>
                      </m:e>
                    </m:acc>
                  </m:oMath>
                </a14:m>
                <a:r>
                  <a:rPr lang="en-US" dirty="0"/>
                  <a:t> = .0125 (130) + .4687 (3.5000) + .6337 = 3.8992</a:t>
                </a:r>
              </a:p>
              <a:p>
                <a:pPr marL="0" indent="0">
                  <a:buNone/>
                </a:pPr>
                <a:br>
                  <a:rPr lang="en-US" dirty="0"/>
                </a:b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65AA303-35CC-6F9A-B0AA-F69860F9E428}"/>
              </a:ext>
            </a:extLst>
          </p:cNvPr>
          <p:cNvSpPr txBox="1"/>
          <p:nvPr/>
        </p:nvSpPr>
        <p:spPr>
          <a:xfrm>
            <a:off x="228600" y="6235348"/>
            <a:ext cx="935525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Run the MLR of grad school GPA on undergraduate GPA and GRE using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gre_example.SAV</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8737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a:t>
            </a:r>
            <a:r>
              <a:rPr lang="en-US" i="1" dirty="0"/>
              <a:t>F </a:t>
            </a:r>
            <a:r>
              <a:rPr lang="en-US" dirty="0"/>
              <a:t>Test Statistic </a:t>
            </a:r>
          </a:p>
        </p:txBody>
      </p:sp>
      <p:sp>
        <p:nvSpPr>
          <p:cNvPr id="3" name="Content Placeholder 2"/>
          <p:cNvSpPr>
            <a:spLocks noGrp="1"/>
          </p:cNvSpPr>
          <p:nvPr>
            <p:ph idx="1"/>
          </p:nvPr>
        </p:nvSpPr>
        <p:spPr>
          <a:xfrm>
            <a:off x="1248507" y="2133600"/>
            <a:ext cx="10289557" cy="4002203"/>
          </a:xfrm>
        </p:spPr>
        <p:txBody>
          <a:bodyPr>
            <a:normAutofit/>
          </a:bodyPr>
          <a:lstStyle/>
          <a:p>
            <a:endParaRPr lang="en-US" dirty="0"/>
          </a:p>
          <a:p>
            <a:pPr>
              <a:lnSpc>
                <a:spcPct val="120000"/>
              </a:lnSpc>
            </a:pPr>
            <a:r>
              <a:rPr lang="en-US" dirty="0"/>
              <a:t>The null: all slopes equal 0</a:t>
            </a:r>
          </a:p>
          <a:p>
            <a:pPr>
              <a:lnSpc>
                <a:spcPct val="120000"/>
              </a:lnSpc>
            </a:pPr>
            <a:r>
              <a:rPr lang="en-US" dirty="0"/>
              <a:t>The critical value, at the .05 level of significance, is </a:t>
            </a:r>
            <a:r>
              <a:rPr lang="en-US" baseline="-25000" dirty="0"/>
              <a:t>.05</a:t>
            </a:r>
            <a:r>
              <a:rPr lang="en-US" dirty="0"/>
              <a:t> </a:t>
            </a:r>
            <a:r>
              <a:rPr lang="en-US" i="1" dirty="0"/>
              <a:t>F</a:t>
            </a:r>
            <a:r>
              <a:rPr lang="en-US" dirty="0"/>
              <a:t> </a:t>
            </a:r>
            <a:r>
              <a:rPr lang="en-US" baseline="-25000" dirty="0"/>
              <a:t>2,8</a:t>
            </a:r>
            <a:r>
              <a:rPr lang="en-US" dirty="0"/>
              <a:t> = 4.46</a:t>
            </a:r>
          </a:p>
          <a:p>
            <a:pPr>
              <a:lnSpc>
                <a:spcPct val="120000"/>
              </a:lnSpc>
            </a:pPr>
            <a:r>
              <a:rPr lang="en-US" dirty="0"/>
              <a:t>Test statistic exceeds the critical value, so we reject </a:t>
            </a:r>
            <a:r>
              <a:rPr lang="en-US" i="1" dirty="0"/>
              <a:t>H</a:t>
            </a:r>
            <a:r>
              <a:rPr lang="en-US" baseline="-25000" dirty="0"/>
              <a:t>0 </a:t>
            </a:r>
            <a:r>
              <a:rPr lang="en-US" dirty="0"/>
              <a:t>and conclude that not all the partial slopes are equal to zero at the .05 level of significance, i.e., at least one is significant </a:t>
            </a:r>
          </a:p>
          <a:p>
            <a:endParaRPr lang="en-US" dirty="0"/>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8"/>
          <p:cNvSpPr>
            <a:spLocks noChangeArrowheads="1"/>
          </p:cNvSpPr>
          <p:nvPr/>
        </p:nvSpPr>
        <p:spPr bwMode="auto">
          <a:xfrm>
            <a:off x="1690255" y="2680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1" name="Object 10"/>
              <p:cNvSpPr txBox="1"/>
              <p:nvPr/>
            </p:nvSpPr>
            <p:spPr bwMode="auto">
              <a:xfrm>
                <a:off x="3336320" y="1749425"/>
                <a:ext cx="4065587" cy="768350"/>
              </a:xfrm>
              <a:prstGeom prst="rect">
                <a:avLst/>
              </a:prstGeom>
              <a:noFill/>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𝑆</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𝑆</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𝑟𝑒𝑔</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𝑟𝑒𝑔</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𝑆</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𝑆</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𝑟𝑒𝑠</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𝑟𝑒𝑠</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0.9998/2</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.1002/8</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=39.9122</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Object 10"/>
              <p:cNvSpPr txBox="1">
                <a:spLocks noRot="1" noChangeAspect="1" noMove="1" noResize="1" noEditPoints="1" noAdjustHandles="1" noChangeArrowheads="1" noChangeShapeType="1" noTextEdit="1"/>
              </p:cNvSpPr>
              <p:nvPr/>
            </p:nvSpPr>
            <p:spPr bwMode="auto">
              <a:xfrm>
                <a:off x="3336320" y="1749425"/>
                <a:ext cx="4065587" cy="76835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24749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7850-659A-A702-FC7D-50CADDB6F287}"/>
              </a:ext>
            </a:extLst>
          </p:cNvPr>
          <p:cNvSpPr>
            <a:spLocks noGrp="1"/>
          </p:cNvSpPr>
          <p:nvPr>
            <p:ph type="title"/>
          </p:nvPr>
        </p:nvSpPr>
        <p:spPr>
          <a:xfrm>
            <a:off x="648929" y="629266"/>
            <a:ext cx="4944152" cy="1622321"/>
          </a:xfrm>
        </p:spPr>
        <p:txBody>
          <a:bodyPr>
            <a:normAutofit/>
          </a:bodyPr>
          <a:lstStyle/>
          <a:p>
            <a:r>
              <a:rPr lang="en-US" altLang="en-US" sz="3700" dirty="0"/>
              <a:t>Example - Pharmacodynamics of LSD</a:t>
            </a:r>
            <a:endParaRPr lang="en-US" sz="3700" dirty="0"/>
          </a:p>
        </p:txBody>
      </p:sp>
      <p:sp>
        <p:nvSpPr>
          <p:cNvPr id="3" name="Content Placeholder 2">
            <a:extLst>
              <a:ext uri="{FF2B5EF4-FFF2-40B4-BE49-F238E27FC236}">
                <a16:creationId xmlns:a16="http://schemas.microsoft.com/office/drawing/2014/main" id="{7A17D8B5-C391-8978-9CB7-F06E9FB66A48}"/>
              </a:ext>
            </a:extLst>
          </p:cNvPr>
          <p:cNvSpPr>
            <a:spLocks noGrp="1"/>
          </p:cNvSpPr>
          <p:nvPr>
            <p:ph idx="1"/>
          </p:nvPr>
        </p:nvSpPr>
        <p:spPr>
          <a:xfrm>
            <a:off x="648930" y="2438400"/>
            <a:ext cx="4944151" cy="3785419"/>
          </a:xfrm>
        </p:spPr>
        <p:txBody>
          <a:bodyPr>
            <a:normAutofit/>
          </a:bodyPr>
          <a:lstStyle/>
          <a:p>
            <a:pPr>
              <a:spcBef>
                <a:spcPct val="50000"/>
              </a:spcBef>
              <a:buFontTx/>
              <a:buChar char="•"/>
            </a:pPr>
            <a:r>
              <a:rPr lang="en-US" altLang="en-US" sz="2400" dirty="0"/>
              <a:t>Response (</a:t>
            </a:r>
            <a:r>
              <a:rPr lang="en-US" altLang="en-US" sz="2400" i="1" dirty="0"/>
              <a:t>Y</a:t>
            </a:r>
            <a:r>
              <a:rPr lang="en-US" altLang="en-US" sz="2400" dirty="0"/>
              <a:t>) - Math score (mean among 5 volunteers)</a:t>
            </a:r>
          </a:p>
          <a:p>
            <a:pPr>
              <a:spcBef>
                <a:spcPct val="50000"/>
              </a:spcBef>
              <a:buFontTx/>
              <a:buChar char="•"/>
            </a:pPr>
            <a:r>
              <a:rPr lang="en-US" altLang="en-US" sz="2400" dirty="0"/>
              <a:t>Predictor (</a:t>
            </a:r>
            <a:r>
              <a:rPr lang="en-US" altLang="en-US" sz="2400" i="1" dirty="0"/>
              <a:t>X</a:t>
            </a:r>
            <a:r>
              <a:rPr lang="en-US" altLang="en-US" sz="2400" dirty="0"/>
              <a:t>) - LSD tissue concentration (mean of 5 volunteers)</a:t>
            </a:r>
          </a:p>
          <a:p>
            <a:pPr>
              <a:spcBef>
                <a:spcPct val="50000"/>
              </a:spcBef>
              <a:buFontTx/>
              <a:buChar char="•"/>
            </a:pPr>
            <a:r>
              <a:rPr lang="en-US" altLang="en-US" sz="2400" dirty="0"/>
              <a:t>Make scatterplot of data in SPSS</a:t>
            </a:r>
          </a:p>
          <a:p>
            <a:pPr>
              <a:spcBef>
                <a:spcPct val="50000"/>
              </a:spcBef>
              <a:buFontTx/>
              <a:buChar char="•"/>
            </a:pPr>
            <a:r>
              <a:rPr lang="en-US" altLang="en-US" sz="2400" dirty="0"/>
              <a:t>USE LSD.SAV – a made up example of LSD concentration in blood and math score on a test</a:t>
            </a:r>
          </a:p>
          <a:p>
            <a:endParaRPr lang="en-US" sz="2400" dirty="0"/>
          </a:p>
        </p:txBody>
      </p:sp>
      <p:graphicFrame>
        <p:nvGraphicFramePr>
          <p:cNvPr id="4" name="Table 3">
            <a:extLst>
              <a:ext uri="{FF2B5EF4-FFF2-40B4-BE49-F238E27FC236}">
                <a16:creationId xmlns:a16="http://schemas.microsoft.com/office/drawing/2014/main" id="{8B72CA38-28E1-BE66-5A1B-BD6AB9638BF6}"/>
              </a:ext>
            </a:extLst>
          </p:cNvPr>
          <p:cNvGraphicFramePr>
            <a:graphicFrameLocks noGrp="1"/>
          </p:cNvGraphicFramePr>
          <p:nvPr/>
        </p:nvGraphicFramePr>
        <p:xfrm>
          <a:off x="6904709" y="1019871"/>
          <a:ext cx="4475532" cy="4815017"/>
        </p:xfrm>
        <a:graphic>
          <a:graphicData uri="http://schemas.openxmlformats.org/drawingml/2006/table">
            <a:tbl>
              <a:tblPr firstRow="1" bandRow="1">
                <a:noFill/>
                <a:tableStyleId>{5C22544A-7EE6-4342-B048-85BDC9FD1C3A}</a:tableStyleId>
              </a:tblPr>
              <a:tblGrid>
                <a:gridCol w="2316348">
                  <a:extLst>
                    <a:ext uri="{9D8B030D-6E8A-4147-A177-3AD203B41FA5}">
                      <a16:colId xmlns:a16="http://schemas.microsoft.com/office/drawing/2014/main" val="1453637771"/>
                    </a:ext>
                  </a:extLst>
                </a:gridCol>
                <a:gridCol w="2159184">
                  <a:extLst>
                    <a:ext uri="{9D8B030D-6E8A-4147-A177-3AD203B41FA5}">
                      <a16:colId xmlns:a16="http://schemas.microsoft.com/office/drawing/2014/main" val="4081714369"/>
                    </a:ext>
                  </a:extLst>
                </a:gridCol>
              </a:tblGrid>
              <a:tr h="613617">
                <a:tc>
                  <a:txBody>
                    <a:bodyPr/>
                    <a:lstStyle/>
                    <a:p>
                      <a:pPr algn="ctr" fontAlgn="b"/>
                      <a:r>
                        <a:rPr lang="en-US" sz="2200" u="none" strike="noStrike">
                          <a:solidFill>
                            <a:schemeClr val="tx1">
                              <a:lumMod val="75000"/>
                              <a:lumOff val="25000"/>
                            </a:schemeClr>
                          </a:solidFill>
                          <a:effectLst/>
                        </a:rPr>
                        <a:t>Math Score (y)</a:t>
                      </a:r>
                      <a:endParaRPr lang="en-US" sz="2200" b="1" i="0" u="none" strike="noStrike">
                        <a:solidFill>
                          <a:schemeClr val="tx1">
                            <a:lumMod val="75000"/>
                            <a:lumOff val="25000"/>
                          </a:schemeClr>
                        </a:solidFill>
                        <a:effectLst/>
                        <a:latin typeface="Arial" panose="020B0604020202020204" pitchFamily="34" charset="0"/>
                      </a:endParaRPr>
                    </a:p>
                  </a:txBody>
                  <a:tcPr marL="194802" marR="116881" marT="116881" marB="11688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en-US" sz="2200" u="none" strike="noStrike">
                          <a:solidFill>
                            <a:schemeClr val="tx1">
                              <a:lumMod val="75000"/>
                              <a:lumOff val="25000"/>
                            </a:schemeClr>
                          </a:solidFill>
                          <a:effectLst/>
                        </a:rPr>
                        <a:t>LSD Conc (x)</a:t>
                      </a:r>
                      <a:endParaRPr lang="en-US" sz="2200" b="1" i="0" u="none" strike="noStrike">
                        <a:solidFill>
                          <a:schemeClr val="tx1">
                            <a:lumMod val="75000"/>
                            <a:lumOff val="25000"/>
                          </a:schemeClr>
                        </a:solidFill>
                        <a:effectLst/>
                        <a:latin typeface="Arial" panose="020B0604020202020204" pitchFamily="34" charset="0"/>
                      </a:endParaRPr>
                    </a:p>
                  </a:txBody>
                  <a:tcPr marL="194802" marR="116881" marT="116881" marB="11688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933933667"/>
                  </a:ext>
                </a:extLst>
              </a:tr>
              <a:tr h="600200">
                <a:tc>
                  <a:txBody>
                    <a:bodyPr/>
                    <a:lstStyle/>
                    <a:p>
                      <a:pPr algn="ctr" fontAlgn="b"/>
                      <a:r>
                        <a:rPr lang="en-US" sz="2300" u="none" strike="noStrike">
                          <a:solidFill>
                            <a:schemeClr val="tx1">
                              <a:lumMod val="75000"/>
                              <a:lumOff val="25000"/>
                            </a:schemeClr>
                          </a:solidFill>
                          <a:effectLst/>
                        </a:rPr>
                        <a:t>78.93</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1.17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94463077"/>
                  </a:ext>
                </a:extLst>
              </a:tr>
              <a:tr h="600200">
                <a:tc>
                  <a:txBody>
                    <a:bodyPr/>
                    <a:lstStyle/>
                    <a:p>
                      <a:pPr algn="ctr" fontAlgn="b"/>
                      <a:r>
                        <a:rPr lang="en-US" sz="2300" u="none" strike="noStrike">
                          <a:solidFill>
                            <a:schemeClr val="tx1">
                              <a:lumMod val="75000"/>
                              <a:lumOff val="25000"/>
                            </a:schemeClr>
                          </a:solidFill>
                          <a:effectLst/>
                        </a:rPr>
                        <a:t>58.20</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2.97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83300262"/>
                  </a:ext>
                </a:extLst>
              </a:tr>
              <a:tr h="600200">
                <a:tc>
                  <a:txBody>
                    <a:bodyPr/>
                    <a:lstStyle/>
                    <a:p>
                      <a:pPr algn="ctr" fontAlgn="b"/>
                      <a:r>
                        <a:rPr lang="en-US" sz="2300" u="none" strike="noStrike">
                          <a:solidFill>
                            <a:schemeClr val="tx1">
                              <a:lumMod val="75000"/>
                              <a:lumOff val="25000"/>
                            </a:schemeClr>
                          </a:solidFill>
                          <a:effectLst/>
                        </a:rPr>
                        <a:t>67.47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3.26</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53957047"/>
                  </a:ext>
                </a:extLst>
              </a:tr>
              <a:tr h="600200">
                <a:tc>
                  <a:txBody>
                    <a:bodyPr/>
                    <a:lstStyle/>
                    <a:p>
                      <a:pPr algn="ctr" fontAlgn="b"/>
                      <a:r>
                        <a:rPr lang="en-US" sz="2300" u="none" strike="noStrike">
                          <a:solidFill>
                            <a:schemeClr val="tx1">
                              <a:lumMod val="75000"/>
                              <a:lumOff val="25000"/>
                            </a:schemeClr>
                          </a:solidFill>
                          <a:effectLst/>
                        </a:rPr>
                        <a:t>37.47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4.69</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836888240"/>
                  </a:ext>
                </a:extLst>
              </a:tr>
              <a:tr h="600200">
                <a:tc>
                  <a:txBody>
                    <a:bodyPr/>
                    <a:lstStyle/>
                    <a:p>
                      <a:pPr algn="ctr" fontAlgn="b"/>
                      <a:r>
                        <a:rPr lang="en-US" sz="2300" u="none" strike="noStrike">
                          <a:solidFill>
                            <a:schemeClr val="tx1">
                              <a:lumMod val="75000"/>
                              <a:lumOff val="25000"/>
                            </a:schemeClr>
                          </a:solidFill>
                          <a:effectLst/>
                        </a:rPr>
                        <a:t>45.65</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5.83</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63704533"/>
                  </a:ext>
                </a:extLst>
              </a:tr>
              <a:tr h="600200">
                <a:tc>
                  <a:txBody>
                    <a:bodyPr/>
                    <a:lstStyle/>
                    <a:p>
                      <a:pPr algn="ctr" fontAlgn="b"/>
                      <a:r>
                        <a:rPr lang="en-US" sz="2300" u="none" strike="noStrike">
                          <a:solidFill>
                            <a:schemeClr val="tx1">
                              <a:lumMod val="75000"/>
                              <a:lumOff val="25000"/>
                            </a:schemeClr>
                          </a:solidFill>
                          <a:effectLst/>
                        </a:rPr>
                        <a:t>32.92</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6.00</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18489751"/>
                  </a:ext>
                </a:extLst>
              </a:tr>
              <a:tr h="600200">
                <a:tc>
                  <a:txBody>
                    <a:bodyPr/>
                    <a:lstStyle/>
                    <a:p>
                      <a:pPr algn="ctr" fontAlgn="b"/>
                      <a:r>
                        <a:rPr lang="en-US" sz="2300" u="none" strike="noStrike">
                          <a:solidFill>
                            <a:schemeClr val="tx1">
                              <a:lumMod val="75000"/>
                              <a:lumOff val="25000"/>
                            </a:schemeClr>
                          </a:solidFill>
                          <a:effectLst/>
                        </a:rPr>
                        <a:t>29.97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6.41</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B4BCBE">
                        <a:alpha val="34902"/>
                      </a:srgbClr>
                    </a:solidFill>
                  </a:tcPr>
                </a:tc>
                <a:extLst>
                  <a:ext uri="{0D108BD9-81ED-4DB2-BD59-A6C34878D82A}">
                    <a16:rowId xmlns:a16="http://schemas.microsoft.com/office/drawing/2014/main" val="2499766967"/>
                  </a:ext>
                </a:extLst>
              </a:tr>
            </a:tbl>
          </a:graphicData>
        </a:graphic>
      </p:graphicFrame>
    </p:spTree>
    <p:extLst>
      <p:ext uri="{BB962C8B-B14F-4D97-AF65-F5344CB8AC3E}">
        <p14:creationId xmlns:p14="http://schemas.microsoft.com/office/powerpoint/2010/main" val="2080779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FAB6-61A6-E872-031F-2C676EDF703B}"/>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D405C306-B9AD-2FBA-ED44-144C0C082D62}"/>
              </a:ext>
            </a:extLst>
          </p:cNvPr>
          <p:cNvSpPr>
            <a:spLocks noGrp="1"/>
          </p:cNvSpPr>
          <p:nvPr>
            <p:ph idx="1"/>
          </p:nvPr>
        </p:nvSpPr>
        <p:spPr/>
        <p:txBody>
          <a:bodyPr/>
          <a:lstStyle/>
          <a:p>
            <a:r>
              <a:rPr lang="en-US" dirty="0"/>
              <a:t>Do practice problems in folder for this week and submit to me by next Friday on canvas</a:t>
            </a:r>
          </a:p>
          <a:p>
            <a:r>
              <a:rPr lang="en-US" dirty="0"/>
              <a:t>Run through the next example yourself and make sure you can replicate the results (</a:t>
            </a:r>
            <a:r>
              <a:rPr lang="en-US" dirty="0" err="1"/>
              <a:t>LSD.sav</a:t>
            </a:r>
            <a:r>
              <a:rPr lang="en-US" dirty="0"/>
              <a:t>, </a:t>
            </a:r>
            <a:r>
              <a:rPr lang="en-US" dirty="0" err="1"/>
              <a:t>LSD.jasp</a:t>
            </a:r>
            <a:r>
              <a:rPr lang="en-US" dirty="0"/>
              <a:t>)</a:t>
            </a:r>
          </a:p>
        </p:txBody>
      </p:sp>
    </p:spTree>
    <p:extLst>
      <p:ext uri="{BB962C8B-B14F-4D97-AF65-F5344CB8AC3E}">
        <p14:creationId xmlns:p14="http://schemas.microsoft.com/office/powerpoint/2010/main" val="17285391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5571-6176-70BE-A5FF-BAA918421235}"/>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From SPSS</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C177F137-1E3C-0F61-C670-0435FFF26A74}"/>
              </a:ext>
            </a:extLst>
          </p:cNvPr>
          <p:cNvPicPr>
            <a:picLocks noGrp="1" noChangeAspect="1"/>
          </p:cNvPicPr>
          <p:nvPr>
            <p:ph idx="1"/>
          </p:nvPr>
        </p:nvPicPr>
        <p:blipFill rotWithShape="1">
          <a:blip r:embed="rId2"/>
          <a:srcRect r="16088" b="-3"/>
          <a:stretch/>
        </p:blipFill>
        <p:spPr>
          <a:xfrm>
            <a:off x="198741" y="2410448"/>
            <a:ext cx="5803323" cy="389035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D8769567-4DCB-ADBD-123D-E2C591CCBCC7}"/>
              </a:ext>
            </a:extLst>
          </p:cNvPr>
          <p:cNvPicPr>
            <a:picLocks noChangeAspect="1"/>
          </p:cNvPicPr>
          <p:nvPr/>
        </p:nvPicPr>
        <p:blipFill rotWithShape="1">
          <a:blip r:embed="rId3"/>
          <a:srcRect r="-2" b="5246"/>
          <a:stretch/>
        </p:blipFill>
        <p:spPr>
          <a:xfrm>
            <a:off x="6189934" y="2410448"/>
            <a:ext cx="5803323" cy="3890357"/>
          </a:xfrm>
          <a:prstGeom prst="rect">
            <a:avLst/>
          </a:prstGeom>
        </p:spPr>
      </p:pic>
      <p:cxnSp>
        <p:nvCxnSpPr>
          <p:cNvPr id="9" name="Straight Arrow Connector 8">
            <a:extLst>
              <a:ext uri="{FF2B5EF4-FFF2-40B4-BE49-F238E27FC236}">
                <a16:creationId xmlns:a16="http://schemas.microsoft.com/office/drawing/2014/main" id="{369B29B4-159D-28E7-E1FA-C92B337F91C3}"/>
              </a:ext>
            </a:extLst>
          </p:cNvPr>
          <p:cNvCxnSpPr>
            <a:cxnSpLocks/>
          </p:cNvCxnSpPr>
          <p:nvPr/>
        </p:nvCxnSpPr>
        <p:spPr>
          <a:xfrm>
            <a:off x="5857103" y="2038865"/>
            <a:ext cx="1161535" cy="301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8E0CAF5-AAD9-AEE5-41A3-1DDC8DFF1858}"/>
              </a:ext>
            </a:extLst>
          </p:cNvPr>
          <p:cNvCxnSpPr>
            <a:cxnSpLocks/>
          </p:cNvCxnSpPr>
          <p:nvPr/>
        </p:nvCxnSpPr>
        <p:spPr>
          <a:xfrm>
            <a:off x="685632" y="1223319"/>
            <a:ext cx="1391338" cy="1631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F3EC96-24E3-38DF-2151-958A1EFC5842}"/>
              </a:ext>
            </a:extLst>
          </p:cNvPr>
          <p:cNvCxnSpPr/>
          <p:nvPr/>
        </p:nvCxnSpPr>
        <p:spPr>
          <a:xfrm>
            <a:off x="6899189" y="1931773"/>
            <a:ext cx="271849" cy="3274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346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3C51-166B-1677-9F42-EAB66EF392D9}"/>
              </a:ext>
            </a:extLst>
          </p:cNvPr>
          <p:cNvSpPr>
            <a:spLocks noGrp="1"/>
          </p:cNvSpPr>
          <p:nvPr>
            <p:ph type="title"/>
          </p:nvPr>
        </p:nvSpPr>
        <p:spPr>
          <a:xfrm>
            <a:off x="838198" y="547815"/>
            <a:ext cx="5167185" cy="1680519"/>
          </a:xfrm>
        </p:spPr>
        <p:txBody>
          <a:bodyPr>
            <a:normAutofit/>
          </a:bodyPr>
          <a:lstStyle/>
          <a:p>
            <a:r>
              <a:rPr lang="en-US" sz="4000" dirty="0"/>
              <a:t>From SPSS</a:t>
            </a:r>
          </a:p>
        </p:txBody>
      </p:sp>
      <p:sp>
        <p:nvSpPr>
          <p:cNvPr id="11" name="Content Placeholder 10">
            <a:extLst>
              <a:ext uri="{FF2B5EF4-FFF2-40B4-BE49-F238E27FC236}">
                <a16:creationId xmlns:a16="http://schemas.microsoft.com/office/drawing/2014/main" id="{B95E5F4B-64FA-2A27-CC92-6F56B8BD4D6E}"/>
              </a:ext>
            </a:extLst>
          </p:cNvPr>
          <p:cNvSpPr>
            <a:spLocks noGrp="1"/>
          </p:cNvSpPr>
          <p:nvPr>
            <p:ph idx="1"/>
          </p:nvPr>
        </p:nvSpPr>
        <p:spPr>
          <a:xfrm>
            <a:off x="6186619" y="547815"/>
            <a:ext cx="5178960" cy="1680519"/>
          </a:xfrm>
        </p:spPr>
        <p:txBody>
          <a:bodyPr anchor="ctr">
            <a:normAutofit lnSpcReduction="10000"/>
          </a:bodyPr>
          <a:lstStyle/>
          <a:p>
            <a:r>
              <a:rPr lang="en-US" sz="2000" dirty="0"/>
              <a:t>Put score on Y axis and LSD on X axis</a:t>
            </a:r>
          </a:p>
          <a:p>
            <a:r>
              <a:rPr lang="en-US" sz="2000" dirty="0"/>
              <a:t>Before we customize the plot it will look like this</a:t>
            </a:r>
          </a:p>
          <a:p>
            <a:r>
              <a:rPr lang="en-US" sz="2000" dirty="0"/>
              <a:t>Let’s take some time making the chart look prettier</a:t>
            </a:r>
          </a:p>
        </p:txBody>
      </p:sp>
      <p:pic>
        <p:nvPicPr>
          <p:cNvPr id="5" name="Content Placeholder 4">
            <a:extLst>
              <a:ext uri="{FF2B5EF4-FFF2-40B4-BE49-F238E27FC236}">
                <a16:creationId xmlns:a16="http://schemas.microsoft.com/office/drawing/2014/main" id="{D5AC5CE5-E4AE-8E4F-70AB-35D0BED5E5C1}"/>
              </a:ext>
            </a:extLst>
          </p:cNvPr>
          <p:cNvPicPr>
            <a:picLocks noChangeAspect="1"/>
          </p:cNvPicPr>
          <p:nvPr/>
        </p:nvPicPr>
        <p:blipFill>
          <a:blip r:embed="rId2"/>
          <a:stretch>
            <a:fillRect/>
          </a:stretch>
        </p:blipFill>
        <p:spPr>
          <a:xfrm>
            <a:off x="838198" y="2449606"/>
            <a:ext cx="5167185" cy="3655782"/>
          </a:xfrm>
          <a:prstGeom prst="rect">
            <a:avLst/>
          </a:prstGeom>
        </p:spPr>
      </p:pic>
      <p:pic>
        <p:nvPicPr>
          <p:cNvPr id="7" name="Picture 6">
            <a:extLst>
              <a:ext uri="{FF2B5EF4-FFF2-40B4-BE49-F238E27FC236}">
                <a16:creationId xmlns:a16="http://schemas.microsoft.com/office/drawing/2014/main" id="{5AD63E17-6146-B778-69E7-970B6836C18B}"/>
              </a:ext>
            </a:extLst>
          </p:cNvPr>
          <p:cNvPicPr>
            <a:picLocks noChangeAspect="1"/>
          </p:cNvPicPr>
          <p:nvPr/>
        </p:nvPicPr>
        <p:blipFill>
          <a:blip r:embed="rId3"/>
          <a:stretch>
            <a:fillRect/>
          </a:stretch>
        </p:blipFill>
        <p:spPr>
          <a:xfrm>
            <a:off x="6198394" y="2753177"/>
            <a:ext cx="5167185" cy="3048639"/>
          </a:xfrm>
          <a:prstGeom prst="rect">
            <a:avLst/>
          </a:prstGeom>
        </p:spPr>
      </p:pic>
    </p:spTree>
    <p:extLst>
      <p:ext uri="{BB962C8B-B14F-4D97-AF65-F5344CB8AC3E}">
        <p14:creationId xmlns:p14="http://schemas.microsoft.com/office/powerpoint/2010/main" val="12612281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220B-5CC9-A476-9333-FB3BE9B05749}"/>
              </a:ext>
            </a:extLst>
          </p:cNvPr>
          <p:cNvSpPr>
            <a:spLocks noGrp="1"/>
          </p:cNvSpPr>
          <p:nvPr>
            <p:ph type="title"/>
          </p:nvPr>
        </p:nvSpPr>
        <p:spPr>
          <a:xfrm>
            <a:off x="648929" y="629266"/>
            <a:ext cx="3505495" cy="1622321"/>
          </a:xfrm>
        </p:spPr>
        <p:txBody>
          <a:bodyPr>
            <a:normAutofit/>
          </a:bodyPr>
          <a:lstStyle/>
          <a:p>
            <a:r>
              <a:rPr lang="en-US" dirty="0"/>
              <a:t>Revised Scatterplot</a:t>
            </a:r>
          </a:p>
        </p:txBody>
      </p:sp>
      <p:sp>
        <p:nvSpPr>
          <p:cNvPr id="7" name="Content Placeholder 6">
            <a:extLst>
              <a:ext uri="{FF2B5EF4-FFF2-40B4-BE49-F238E27FC236}">
                <a16:creationId xmlns:a16="http://schemas.microsoft.com/office/drawing/2014/main" id="{B1A284C7-C4D1-67F2-7C0B-08686608ED40}"/>
              </a:ext>
            </a:extLst>
          </p:cNvPr>
          <p:cNvSpPr>
            <a:spLocks noGrp="1"/>
          </p:cNvSpPr>
          <p:nvPr>
            <p:ph idx="1"/>
          </p:nvPr>
        </p:nvSpPr>
        <p:spPr>
          <a:xfrm>
            <a:off x="648931" y="2438400"/>
            <a:ext cx="3505494" cy="3785419"/>
          </a:xfrm>
        </p:spPr>
        <p:txBody>
          <a:bodyPr>
            <a:normAutofit/>
          </a:bodyPr>
          <a:lstStyle/>
          <a:p>
            <a:r>
              <a:rPr lang="en-US" sz="2000" dirty="0"/>
              <a:t>As LSD concentration increases, math score decreases</a:t>
            </a:r>
          </a:p>
          <a:p>
            <a:r>
              <a:rPr lang="en-US" sz="2000" dirty="0"/>
              <a:t>Looks like a strong, linear relationship</a:t>
            </a:r>
          </a:p>
          <a:p>
            <a:r>
              <a:rPr lang="en-US" sz="2000" dirty="0"/>
              <a:t>Let’s do a SLR to get the nature of the relationship </a:t>
            </a:r>
          </a:p>
        </p:txBody>
      </p:sp>
      <p:pic>
        <p:nvPicPr>
          <p:cNvPr id="9" name="Picture 8">
            <a:extLst>
              <a:ext uri="{FF2B5EF4-FFF2-40B4-BE49-F238E27FC236}">
                <a16:creationId xmlns:a16="http://schemas.microsoft.com/office/drawing/2014/main" id="{3CC58127-D399-B3B2-1C6D-CE1F551C7724}"/>
              </a:ext>
            </a:extLst>
          </p:cNvPr>
          <p:cNvPicPr>
            <a:picLocks noChangeAspect="1"/>
          </p:cNvPicPr>
          <p:nvPr/>
        </p:nvPicPr>
        <p:blipFill>
          <a:blip r:embed="rId2"/>
          <a:stretch>
            <a:fillRect/>
          </a:stretch>
        </p:blipFill>
        <p:spPr>
          <a:xfrm>
            <a:off x="5405862" y="1651674"/>
            <a:ext cx="6019331" cy="3551405"/>
          </a:xfrm>
          <a:prstGeom prst="rect">
            <a:avLst/>
          </a:prstGeom>
          <a:effectLst/>
        </p:spPr>
      </p:pic>
    </p:spTree>
    <p:extLst>
      <p:ext uri="{BB962C8B-B14F-4D97-AF65-F5344CB8AC3E}">
        <p14:creationId xmlns:p14="http://schemas.microsoft.com/office/powerpoint/2010/main" val="32840055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2F5B-B309-2634-14E2-966F2ED443E6}"/>
              </a:ext>
            </a:extLst>
          </p:cNvPr>
          <p:cNvSpPr>
            <a:spLocks noGrp="1"/>
          </p:cNvSpPr>
          <p:nvPr>
            <p:ph type="title"/>
          </p:nvPr>
        </p:nvSpPr>
        <p:spPr>
          <a:xfrm>
            <a:off x="1288064" y="1284731"/>
            <a:ext cx="9637776" cy="1430696"/>
          </a:xfrm>
        </p:spPr>
        <p:txBody>
          <a:bodyPr>
            <a:normAutofit/>
          </a:bodyPr>
          <a:lstStyle/>
          <a:p>
            <a:r>
              <a:rPr lang="en-US"/>
              <a:t>Least Squares Computations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791BF0-E3EA-F6CB-4484-799D44B1E069}"/>
                  </a:ext>
                </a:extLst>
              </p:cNvPr>
              <p:cNvSpPr>
                <a:spLocks noGrp="1"/>
              </p:cNvSpPr>
              <p:nvPr>
                <p:ph idx="1"/>
              </p:nvPr>
            </p:nvSpPr>
            <p:spPr>
              <a:xfrm>
                <a:off x="1288064" y="2853879"/>
                <a:ext cx="9637776" cy="2714771"/>
              </a:xfrm>
            </p:spPr>
            <p:txBody>
              <a:bodyPr>
                <a:normAutofit/>
              </a:bodyPr>
              <a:lstStyle/>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𝑥𝑥</m:t>
                        </m:r>
                      </m:sub>
                    </m:sSub>
                    <m:r>
                      <a:rPr lang="en-US" sz="1900" b="0" i="1">
                        <a:latin typeface="Cambria Math" panose="02040503050406030204" pitchFamily="18" charset="0"/>
                      </a:rPr>
                      <m:t>=</m:t>
                    </m:r>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oMath>
                </a14:m>
                <a:endParaRPr lang="en-US" sz="190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𝑦𝑦</m:t>
                        </m:r>
                      </m:sub>
                    </m:sSub>
                    <m:r>
                      <a:rPr lang="en-US" sz="1900" b="0" i="1">
                        <a:latin typeface="Cambria Math" panose="02040503050406030204" pitchFamily="18" charset="0"/>
                      </a:rPr>
                      <m:t>=</m:t>
                    </m:r>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oMath>
                </a14:m>
                <a:endParaRPr lang="en-US" sz="1900" b="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𝑥𝑦</m:t>
                        </m:r>
                      </m:sub>
                    </m:sSub>
                    <m:r>
                      <a:rPr lang="en-US" sz="1900" b="0" i="1">
                        <a:latin typeface="Cambria Math" panose="02040503050406030204" pitchFamily="18" charset="0"/>
                      </a:rPr>
                      <m:t>=</m:t>
                    </m:r>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 </m:t>
                            </m:r>
                          </m:e>
                          <m:sup>
                            <m:r>
                              <a:rPr lang="en-US" sz="1900" b="0" i="1">
                                <a:latin typeface="Cambria Math" panose="02040503050406030204" pitchFamily="18" charset="0"/>
                              </a:rPr>
                              <m:t>  </m:t>
                            </m:r>
                          </m:sup>
                        </m:sSup>
                      </m:e>
                    </m:nary>
                  </m:oMath>
                </a14:m>
                <a:endParaRPr lang="en-US" sz="1900" b="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𝑏</m:t>
                        </m:r>
                      </m:e>
                      <m:sub>
                        <m:r>
                          <a:rPr lang="en-US" sz="1900" b="0" i="1">
                            <a:latin typeface="Cambria Math" panose="02040503050406030204" pitchFamily="18" charset="0"/>
                          </a:rPr>
                          <m:t>1</m:t>
                        </m:r>
                      </m:sub>
                    </m:sSub>
                    <m:r>
                      <a:rPr lang="en-US" sz="1900" i="1">
                        <a:latin typeface="Cambria Math" panose="02040503050406030204" pitchFamily="18" charset="0"/>
                      </a:rPr>
                      <m:t>=</m:t>
                    </m:r>
                    <m:f>
                      <m:fPr>
                        <m:ctrlPr>
                          <a:rPr lang="en-US" sz="1900" i="1">
                            <a:latin typeface="Cambria Math" panose="02040503050406030204" pitchFamily="18" charset="0"/>
                          </a:rPr>
                        </m:ctrlPr>
                      </m:fPr>
                      <m:num>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 </m:t>
                                </m:r>
                              </m:e>
                              <m:sup>
                                <m:r>
                                  <a:rPr lang="en-US" sz="1900" b="0" i="1">
                                    <a:latin typeface="Cambria Math" panose="02040503050406030204" pitchFamily="18" charset="0"/>
                                  </a:rPr>
                                  <m:t>  </m:t>
                                </m:r>
                              </m:sup>
                            </m:sSup>
                          </m:e>
                        </m:nary>
                      </m:num>
                      <m:den>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den>
                    </m:f>
                  </m:oMath>
                </a14:m>
                <a:r>
                  <a:rPr lang="en-US" sz="1900"/>
                  <a:t>=</a:t>
                </a:r>
                <a14:m>
                  <m:oMath xmlns:m="http://schemas.openxmlformats.org/officeDocument/2006/math">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𝑥𝑦</m:t>
                            </m:r>
                          </m:sub>
                        </m:sSub>
                      </m:num>
                      <m:den>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𝑥𝑥</m:t>
                            </m:r>
                          </m:sub>
                        </m:sSub>
                      </m:den>
                    </m:f>
                  </m:oMath>
                </a14:m>
                <a:endParaRPr lang="en-US" sz="190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𝑏</m:t>
                        </m:r>
                      </m:e>
                      <m:sub>
                        <m:r>
                          <a:rPr lang="en-US" sz="1900" b="0" i="1">
                            <a:latin typeface="Cambria Math" panose="02040503050406030204" pitchFamily="18" charset="0"/>
                          </a:rPr>
                          <m:t>0</m:t>
                        </m:r>
                      </m:sub>
                    </m:sSub>
                    <m:r>
                      <a:rPr lang="en-US" sz="1900" i="1">
                        <a:latin typeface="Cambria Math" panose="02040503050406030204" pitchFamily="18" charset="0"/>
                      </a:rPr>
                      <m:t>=</m:t>
                    </m:r>
                  </m:oMath>
                </a14:m>
                <a:r>
                  <a:rPr lang="en-US" sz="1900" b="0"/>
                  <a:t> </a:t>
                </a:r>
                <a14:m>
                  <m:oMath xmlns:m="http://schemas.openxmlformats.org/officeDocument/2006/math">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oMath>
                </a14:m>
                <a:r>
                  <a:rPr lang="en-US" sz="1900"/>
                  <a:t> </a:t>
                </a:r>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m:t>
                        </m:r>
                        <m:r>
                          <a:rPr lang="en-US" sz="1900" b="0" i="1">
                            <a:latin typeface="Cambria Math" panose="02040503050406030204" pitchFamily="18" charset="0"/>
                          </a:rPr>
                          <m:t>𝑏</m:t>
                        </m:r>
                      </m:e>
                      <m:sub>
                        <m:r>
                          <a:rPr lang="en-US" sz="1900" b="0" i="1">
                            <a:latin typeface="Cambria Math" panose="02040503050406030204" pitchFamily="18" charset="0"/>
                          </a:rPr>
                          <m:t>1</m:t>
                        </m:r>
                      </m:sub>
                    </m:sSub>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oMath>
                </a14:m>
                <a:endParaRPr lang="en-US" sz="1900"/>
              </a:p>
              <a:p>
                <a14:m>
                  <m:oMath xmlns:m="http://schemas.openxmlformats.org/officeDocument/2006/math">
                    <m:sSup>
                      <m:sSupPr>
                        <m:ctrlPr>
                          <a:rPr lang="en-US" sz="1900" i="1">
                            <a:latin typeface="Cambria Math" panose="02040503050406030204" pitchFamily="18" charset="0"/>
                          </a:rPr>
                        </m:ctrlPr>
                      </m:sSupPr>
                      <m:e>
                        <m:r>
                          <a:rPr lang="en-US" sz="1900" b="0" i="1">
                            <a:latin typeface="Cambria Math" panose="02040503050406030204" pitchFamily="18" charset="0"/>
                          </a:rPr>
                          <m:t>𝑠</m:t>
                        </m:r>
                      </m:e>
                      <m:sup>
                        <m:r>
                          <a:rPr lang="en-US" sz="1900" b="0" i="1">
                            <a:latin typeface="Cambria Math" panose="02040503050406030204" pitchFamily="18" charset="0"/>
                          </a:rPr>
                          <m:t>2</m:t>
                        </m:r>
                      </m:sup>
                    </m:sSup>
                  </m:oMath>
                </a14:m>
                <a:r>
                  <a:rPr lang="en-US" sz="1900"/>
                  <a:t> =</a:t>
                </a:r>
                <a14:m>
                  <m:oMath xmlns:m="http://schemas.openxmlformats.org/officeDocument/2006/math">
                    <m:r>
                      <a:rPr lang="en-US" sz="1900" b="0" i="0">
                        <a:latin typeface="Cambria Math" panose="02040503050406030204" pitchFamily="18" charset="0"/>
                      </a:rPr>
                      <m:t> </m:t>
                    </m:r>
                    <m:f>
                      <m:fPr>
                        <m:ctrlPr>
                          <a:rPr lang="en-US" sz="1900" i="1">
                            <a:latin typeface="Cambria Math" panose="02040503050406030204" pitchFamily="18" charset="0"/>
                          </a:rPr>
                        </m:ctrlPr>
                      </m:fPr>
                      <m:num>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num>
                      <m:den>
                        <m:r>
                          <a:rPr lang="en-US" sz="1900" b="0" i="1">
                            <a:latin typeface="Cambria Math" panose="02040503050406030204" pitchFamily="18" charset="0"/>
                          </a:rPr>
                          <m:t>𝑛</m:t>
                        </m:r>
                        <m:r>
                          <a:rPr lang="en-US" sz="1900" b="0" i="1">
                            <a:latin typeface="Cambria Math" panose="02040503050406030204" pitchFamily="18" charset="0"/>
                          </a:rPr>
                          <m:t>−2</m:t>
                        </m:r>
                      </m:den>
                    </m:f>
                  </m:oMath>
                </a14:m>
                <a:r>
                  <a:rPr lang="en-US" sz="1900"/>
                  <a:t> = </a:t>
                </a:r>
                <a14:m>
                  <m:oMath xmlns:m="http://schemas.openxmlformats.org/officeDocument/2006/math">
                    <m:f>
                      <m:fPr>
                        <m:ctrlPr>
                          <a:rPr lang="en-US" sz="1900" i="1">
                            <a:latin typeface="Cambria Math" panose="02040503050406030204" pitchFamily="18" charset="0"/>
                          </a:rPr>
                        </m:ctrlPr>
                      </m:fPr>
                      <m:num>
                        <m:r>
                          <a:rPr lang="en-US" sz="1900" b="0" i="1">
                            <a:latin typeface="Cambria Math" panose="02040503050406030204" pitchFamily="18" charset="0"/>
                          </a:rPr>
                          <m:t>𝑆𝑆𝐸</m:t>
                        </m:r>
                      </m:num>
                      <m:den>
                        <m:r>
                          <a:rPr lang="en-US" sz="1900" b="0" i="1">
                            <a:latin typeface="Cambria Math" panose="02040503050406030204" pitchFamily="18" charset="0"/>
                          </a:rPr>
                          <m:t>𝑛</m:t>
                        </m:r>
                        <m:r>
                          <a:rPr lang="en-US" sz="1900" b="0" i="1">
                            <a:latin typeface="Cambria Math" panose="02040503050406030204" pitchFamily="18" charset="0"/>
                          </a:rPr>
                          <m:t>−2</m:t>
                        </m:r>
                      </m:den>
                    </m:f>
                  </m:oMath>
                </a14:m>
                <a:endParaRPr lang="en-US" sz="1900"/>
              </a:p>
            </p:txBody>
          </p:sp>
        </mc:Choice>
        <mc:Fallback xmlns="">
          <p:sp>
            <p:nvSpPr>
              <p:cNvPr id="3" name="Content Placeholder 2">
                <a:extLst>
                  <a:ext uri="{FF2B5EF4-FFF2-40B4-BE49-F238E27FC236}">
                    <a16:creationId xmlns:a16="http://schemas.microsoft.com/office/drawing/2014/main" id="{23791BF0-E3EA-F6CB-4484-799D44B1E069}"/>
                  </a:ext>
                </a:extLst>
              </p:cNvPr>
              <p:cNvSpPr>
                <a:spLocks noGrp="1" noRot="1" noChangeAspect="1" noMove="1" noResize="1" noEditPoints="1" noAdjustHandles="1" noChangeArrowheads="1" noChangeShapeType="1" noTextEdit="1"/>
              </p:cNvSpPr>
              <p:nvPr>
                <p:ph idx="1"/>
              </p:nvPr>
            </p:nvSpPr>
            <p:spPr>
              <a:xfrm>
                <a:off x="1288064" y="2853879"/>
                <a:ext cx="9637776" cy="2714771"/>
              </a:xfrm>
              <a:blipFill>
                <a:blip r:embed="rId2"/>
                <a:stretch>
                  <a:fillRect l="-443" t="-17753"/>
                </a:stretch>
              </a:blipFill>
            </p:spPr>
            <p:txBody>
              <a:bodyPr/>
              <a:lstStyle/>
              <a:p>
                <a:r>
                  <a:rPr lang="en-US">
                    <a:noFill/>
                  </a:rPr>
                  <a:t> </a:t>
                </a:r>
              </a:p>
            </p:txBody>
          </p:sp>
        </mc:Fallback>
      </mc:AlternateContent>
    </p:spTree>
    <p:extLst>
      <p:ext uri="{BB962C8B-B14F-4D97-AF65-F5344CB8AC3E}">
        <p14:creationId xmlns:p14="http://schemas.microsoft.com/office/powerpoint/2010/main" val="4812489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24BA-EADE-96B8-58F8-18A0A77A2424}"/>
              </a:ext>
            </a:extLst>
          </p:cNvPr>
          <p:cNvSpPr>
            <a:spLocks noGrp="1"/>
          </p:cNvSpPr>
          <p:nvPr>
            <p:ph type="title"/>
          </p:nvPr>
        </p:nvSpPr>
        <p:spPr>
          <a:xfrm>
            <a:off x="648929" y="629266"/>
            <a:ext cx="3505495" cy="1622321"/>
          </a:xfrm>
        </p:spPr>
        <p:txBody>
          <a:bodyPr>
            <a:normAutofit fontScale="90000"/>
          </a:bodyPr>
          <a:lstStyle/>
          <a:p>
            <a:r>
              <a:rPr lang="en-US" dirty="0"/>
              <a:t>Example  -</a:t>
            </a:r>
            <a:r>
              <a:rPr lang="en-US" sz="3600" dirty="0"/>
              <a:t>Pharmacodynamics of LSD</a:t>
            </a:r>
          </a:p>
        </p:txBody>
      </p:sp>
      <mc:AlternateContent xmlns:mc="http://schemas.openxmlformats.org/markup-compatibility/2006" xmlns:a14="http://schemas.microsoft.com/office/drawing/2010/main">
        <mc:Choice Requires="a14">
          <p:sp>
            <p:nvSpPr>
              <p:cNvPr id="23" name="Content Placeholder 22">
                <a:extLst>
                  <a:ext uri="{FF2B5EF4-FFF2-40B4-BE49-F238E27FC236}">
                    <a16:creationId xmlns:a16="http://schemas.microsoft.com/office/drawing/2014/main" id="{811D6A4B-D9E9-EBE7-2E84-D2E724CFE832}"/>
                  </a:ext>
                </a:extLst>
              </p:cNvPr>
              <p:cNvSpPr>
                <a:spLocks noGrp="1"/>
              </p:cNvSpPr>
              <p:nvPr>
                <p:ph idx="1"/>
              </p:nvPr>
            </p:nvSpPr>
            <p:spPr>
              <a:xfrm>
                <a:off x="73436" y="2443315"/>
                <a:ext cx="4565620" cy="3785419"/>
              </a:xfrm>
            </p:spPr>
            <p:txBody>
              <a:bodyPr>
                <a:normAutofit/>
              </a:bodyPr>
              <a:lstStyle/>
              <a:p>
                <a:r>
                  <a:rPr lang="en-US" sz="2000" dirty="0"/>
                  <a:t>Column totals are in red</a:t>
                </a:r>
              </a:p>
              <a:p>
                <a:r>
                  <a:rPr lang="en-US" sz="2000" dirty="0"/>
                  <a:t>Verify</a:t>
                </a:r>
              </a:p>
              <a:p>
                <a:pPr lvl="1"/>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oMath>
                </a14:m>
                <a:r>
                  <a:rPr lang="en-US" sz="2000" dirty="0"/>
                  <a:t> = 50.087</a:t>
                </a:r>
              </a:p>
              <a:p>
                <a:pPr lvl="1"/>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𝑋</m:t>
                        </m:r>
                      </m:e>
                    </m:acc>
                  </m:oMath>
                </a14:m>
                <a:r>
                  <a:rPr lang="en-US" sz="2000" dirty="0"/>
                  <a:t> = 4.333</a:t>
                </a:r>
              </a:p>
              <a:p>
                <a:pPr lvl="1"/>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Sub>
                  </m:oMath>
                </a14:m>
                <a:r>
                  <a:rPr lang="en-US" sz="2000" dirty="0"/>
                  <a:t>=</a:t>
                </a:r>
                <a:r>
                  <a:rPr lang="en-US" sz="2000" b="1" u="none" strike="noStrike" cap="none" spc="0" dirty="0">
                    <a:solidFill>
                      <a:srgbClr val="FF0000"/>
                    </a:solidFill>
                    <a:effectLst/>
                  </a:rPr>
                  <a:t> </a:t>
                </a:r>
                <a:r>
                  <a:rPr lang="en-US" sz="2000" u="none" strike="noStrike" cap="none" spc="0" dirty="0">
                    <a:effectLst/>
                  </a:rPr>
                  <a:t>-202.49/ 22.47=-9.01</a:t>
                </a:r>
              </a:p>
              <a:p>
                <a:pPr lvl="1"/>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a14:m>
                <a:r>
                  <a:rPr lang="en-US" sz="2000" i="0" u="none" strike="noStrike" cap="none" spc="0" dirty="0">
                    <a:effectLst/>
                  </a:rPr>
                  <a:t> 50.09 – (-9.01 x 4.33) = 89.10</a:t>
                </a:r>
              </a:p>
              <a:p>
                <a:pPr lvl="1"/>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oMath>
                </a14:m>
                <a:r>
                  <a:rPr lang="en-US" sz="2000" i="0" u="none" strike="noStrike" cap="none" spc="0" dirty="0">
                    <a:effectLst/>
                  </a:rPr>
                  <a:t>=  89.10-9.01</a:t>
                </a:r>
                <a:r>
                  <a:rPr lang="en-US" sz="2000" i="1" u="none" strike="noStrike" cap="none" spc="0" dirty="0">
                    <a:effectLst/>
                  </a:rPr>
                  <a:t>X</a:t>
                </a:r>
              </a:p>
              <a:p>
                <a:pPr lvl="1"/>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oMath>
                </a14:m>
                <a:r>
                  <a:rPr lang="en-US" sz="2000" i="0" u="none" strike="noStrike" cap="none" spc="0" dirty="0">
                    <a:effectLst/>
                  </a:rPr>
                  <a:t> = 50.72</a:t>
                </a:r>
              </a:p>
              <a:p>
                <a:r>
                  <a:rPr lang="en-US" sz="2000" i="0" u="none" strike="noStrike" cap="none" spc="0" dirty="0">
                    <a:effectLst/>
                    <a:latin typeface="Arial" panose="020B0604020202020204" pitchFamily="34" charset="0"/>
                  </a:rPr>
                  <a:t>Let’s do it in SPSS</a:t>
                </a:r>
              </a:p>
              <a:p>
                <a:endParaRPr lang="en-US" sz="2000" dirty="0"/>
              </a:p>
            </p:txBody>
          </p:sp>
        </mc:Choice>
        <mc:Fallback xmlns="">
          <p:sp>
            <p:nvSpPr>
              <p:cNvPr id="23" name="Content Placeholder 22">
                <a:extLst>
                  <a:ext uri="{FF2B5EF4-FFF2-40B4-BE49-F238E27FC236}">
                    <a16:creationId xmlns:a16="http://schemas.microsoft.com/office/drawing/2014/main" id="{811D6A4B-D9E9-EBE7-2E84-D2E724CFE832}"/>
                  </a:ext>
                </a:extLst>
              </p:cNvPr>
              <p:cNvSpPr>
                <a:spLocks noGrp="1" noRot="1" noChangeAspect="1" noMove="1" noResize="1" noEditPoints="1" noAdjustHandles="1" noChangeArrowheads="1" noChangeShapeType="1" noTextEdit="1"/>
              </p:cNvSpPr>
              <p:nvPr>
                <p:ph idx="1"/>
              </p:nvPr>
            </p:nvSpPr>
            <p:spPr>
              <a:xfrm>
                <a:off x="73436" y="2443315"/>
                <a:ext cx="4565620" cy="3785419"/>
              </a:xfrm>
              <a:blipFill>
                <a:blip r:embed="rId3"/>
                <a:stretch>
                  <a:fillRect l="-1202" t="-17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1" name="Content Placeholder 4">
                <a:extLst>
                  <a:ext uri="{FF2B5EF4-FFF2-40B4-BE49-F238E27FC236}">
                    <a16:creationId xmlns:a16="http://schemas.microsoft.com/office/drawing/2014/main" id="{D75D6190-CB40-19C9-06F3-399D56EAA341}"/>
                  </a:ext>
                </a:extLst>
              </p:cNvPr>
              <p:cNvGraphicFramePr>
                <a:graphicFrameLocks/>
              </p:cNvGraphicFramePr>
              <p:nvPr/>
            </p:nvGraphicFramePr>
            <p:xfrm>
              <a:off x="5378745" y="1264227"/>
              <a:ext cx="6073565" cy="4555907"/>
            </p:xfrm>
            <a:graphic>
              <a:graphicData uri="http://schemas.openxmlformats.org/drawingml/2006/table">
                <a:tbl>
                  <a:tblPr firstRow="1" bandRow="1">
                    <a:tableStyleId>{7E9639D4-E3E2-4D34-9284-5A2195B3D0D7}</a:tableStyleId>
                  </a:tblPr>
                  <a:tblGrid>
                    <a:gridCol w="1032008">
                      <a:extLst>
                        <a:ext uri="{9D8B030D-6E8A-4147-A177-3AD203B41FA5}">
                          <a16:colId xmlns:a16="http://schemas.microsoft.com/office/drawing/2014/main" val="1973653981"/>
                        </a:ext>
                      </a:extLst>
                    </a:gridCol>
                    <a:gridCol w="1371600">
                      <a:extLst>
                        <a:ext uri="{9D8B030D-6E8A-4147-A177-3AD203B41FA5}">
                          <a16:colId xmlns:a16="http://schemas.microsoft.com/office/drawing/2014/main" val="4202569024"/>
                        </a:ext>
                      </a:extLst>
                    </a:gridCol>
                    <a:gridCol w="741406">
                      <a:extLst>
                        <a:ext uri="{9D8B030D-6E8A-4147-A177-3AD203B41FA5}">
                          <a16:colId xmlns:a16="http://schemas.microsoft.com/office/drawing/2014/main" val="1635345391"/>
                        </a:ext>
                      </a:extLst>
                    </a:gridCol>
                    <a:gridCol w="704335">
                      <a:extLst>
                        <a:ext uri="{9D8B030D-6E8A-4147-A177-3AD203B41FA5}">
                          <a16:colId xmlns:a16="http://schemas.microsoft.com/office/drawing/2014/main" val="1181250817"/>
                        </a:ext>
                      </a:extLst>
                    </a:gridCol>
                    <a:gridCol w="679621">
                      <a:extLst>
                        <a:ext uri="{9D8B030D-6E8A-4147-A177-3AD203B41FA5}">
                          <a16:colId xmlns:a16="http://schemas.microsoft.com/office/drawing/2014/main" val="3196961853"/>
                        </a:ext>
                      </a:extLst>
                    </a:gridCol>
                    <a:gridCol w="753763">
                      <a:extLst>
                        <a:ext uri="{9D8B030D-6E8A-4147-A177-3AD203B41FA5}">
                          <a16:colId xmlns:a16="http://schemas.microsoft.com/office/drawing/2014/main" val="1922987024"/>
                        </a:ext>
                      </a:extLst>
                    </a:gridCol>
                    <a:gridCol w="790832">
                      <a:extLst>
                        <a:ext uri="{9D8B030D-6E8A-4147-A177-3AD203B41FA5}">
                          <a16:colId xmlns:a16="http://schemas.microsoft.com/office/drawing/2014/main" val="3117685452"/>
                        </a:ext>
                      </a:extLst>
                    </a:gridCol>
                  </a:tblGrid>
                  <a:tr h="799308">
                    <a:tc>
                      <a:txBody>
                        <a:bodyPr/>
                        <a:lstStyle/>
                        <a:p>
                          <a:pPr algn="ctr" fontAlgn="b"/>
                          <a:r>
                            <a:rPr lang="en-US" sz="1800" b="0" u="none" strike="noStrike" cap="none" spc="0" dirty="0">
                              <a:solidFill>
                                <a:schemeClr val="bg1"/>
                              </a:solidFill>
                              <a:effectLst/>
                            </a:rPr>
                            <a:t>Score (Y)</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r>
                            <a:rPr lang="en-US" sz="1800" b="0" u="none" strike="noStrike" cap="none" spc="0" dirty="0">
                              <a:solidFill>
                                <a:schemeClr val="bg1"/>
                              </a:solidFill>
                              <a:effectLst/>
                            </a:rPr>
                            <a:t>LSD Conc (X)</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r>
                                  <a:rPr lang="en-US" sz="1800" b="0" smtClean="0">
                                    <a:latin typeface="Cambria Math" panose="02040503050406030204" pitchFamily="18" charset="0"/>
                                  </a:rPr>
                                  <m:t>𝑋</m:t>
                                </m:r>
                                <m:r>
                                  <a:rPr lang="en-US" sz="1800" b="0"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smtClean="0">
                                        <a:latin typeface="Cambria Math" panose="02040503050406030204" pitchFamily="18" charset="0"/>
                                      </a:rPr>
                                      <m:t>𝑋</m:t>
                                    </m:r>
                                  </m:e>
                                </m:acc>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r>
                                  <a:rPr lang="en-US" sz="1800" b="0" smtClean="0">
                                    <a:latin typeface="Cambria Math" panose="02040503050406030204" pitchFamily="18" charset="0"/>
                                  </a:rPr>
                                  <m:t>𝑌</m:t>
                                </m:r>
                                <m:r>
                                  <a:rPr lang="en-US" sz="1800" b="0"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smtClean="0">
                                        <a:latin typeface="Cambria Math" panose="02040503050406030204" pitchFamily="18" charset="0"/>
                                      </a:rPr>
                                      <m:t>𝑌</m:t>
                                    </m:r>
                                  </m:e>
                                </m:acc>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smtClean="0">
                                        <a:latin typeface="Cambria Math" panose="02040503050406030204" pitchFamily="18" charset="0"/>
                                      </a:rPr>
                                      <m:t>𝑆</m:t>
                                    </m:r>
                                  </m:e>
                                  <m:sub>
                                    <m:r>
                                      <a:rPr lang="en-US" sz="1800" b="0" smtClean="0">
                                        <a:latin typeface="Cambria Math" panose="02040503050406030204" pitchFamily="18" charset="0"/>
                                      </a:rPr>
                                      <m:t>𝑥𝑥</m:t>
                                    </m:r>
                                  </m:sub>
                                </m:sSub>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smtClean="0">
                                        <a:latin typeface="Cambria Math" panose="02040503050406030204" pitchFamily="18" charset="0"/>
                                      </a:rPr>
                                      <m:t>𝑆</m:t>
                                    </m:r>
                                  </m:e>
                                  <m:sub>
                                    <m:r>
                                      <a:rPr lang="en-US" sz="1800" b="0" smtClean="0">
                                        <a:latin typeface="Cambria Math" panose="02040503050406030204" pitchFamily="18" charset="0"/>
                                      </a:rPr>
                                      <m:t>𝑥𝑦</m:t>
                                    </m:r>
                                  </m:sub>
                                </m:sSub>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smtClean="0">
                                        <a:latin typeface="Cambria Math" panose="02040503050406030204" pitchFamily="18" charset="0"/>
                                      </a:rPr>
                                      <m:t>𝑆</m:t>
                                    </m:r>
                                  </m:e>
                                  <m:sub>
                                    <m:r>
                                      <a:rPr lang="en-US" sz="1800" b="0" smtClean="0">
                                        <a:latin typeface="Cambria Math" panose="02040503050406030204" pitchFamily="18" charset="0"/>
                                      </a:rPr>
                                      <m:t>𝑦𝑦</m:t>
                                    </m:r>
                                  </m:sub>
                                </m:sSub>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3444776418"/>
                      </a:ext>
                    </a:extLst>
                  </a:tr>
                  <a:tr h="440874">
                    <a:tc>
                      <a:txBody>
                        <a:bodyPr/>
                        <a:lstStyle/>
                        <a:p>
                          <a:pPr algn="ctr" fontAlgn="b"/>
                          <a:r>
                            <a:rPr lang="en-US" sz="1600" b="0" u="none" strike="noStrike" cap="none" spc="0" dirty="0">
                              <a:solidFill>
                                <a:schemeClr val="tx1"/>
                              </a:solidFill>
                              <a:effectLst/>
                            </a:rPr>
                            <a:t>78.93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-3.16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28.84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10.00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-91.23</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831.92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275196686"/>
                      </a:ext>
                    </a:extLst>
                  </a:tr>
                  <a:tr h="440874">
                    <a:tc>
                      <a:txBody>
                        <a:bodyPr/>
                        <a:lstStyle/>
                        <a:p>
                          <a:pPr algn="ctr" fontAlgn="b"/>
                          <a:r>
                            <a:rPr lang="en-US" sz="1600" b="0" u="none" strike="noStrike" cap="none" spc="0">
                              <a:solidFill>
                                <a:schemeClr val="tx1"/>
                              </a:solidFill>
                              <a:effectLst/>
                            </a:rPr>
                            <a:t>58.20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-1.36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8.11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-11.06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65.82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783300400"/>
                      </a:ext>
                    </a:extLst>
                  </a:tr>
                  <a:tr h="440874">
                    <a:tc>
                      <a:txBody>
                        <a:bodyPr/>
                        <a:lstStyle/>
                        <a:p>
                          <a:pPr algn="ctr" fontAlgn="b"/>
                          <a:r>
                            <a:rPr lang="en-US" sz="1600" b="0" u="none" strike="noStrike" cap="none" spc="0">
                              <a:solidFill>
                                <a:schemeClr val="tx1"/>
                              </a:solidFill>
                              <a:effectLst/>
                            </a:rPr>
                            <a:t>67.47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3.26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17.38</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1.15</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302.17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17267171"/>
                      </a:ext>
                    </a:extLst>
                  </a:tr>
                  <a:tr h="440874">
                    <a:tc>
                      <a:txBody>
                        <a:bodyPr/>
                        <a:lstStyle/>
                        <a:p>
                          <a:pPr algn="ctr" fontAlgn="b"/>
                          <a:r>
                            <a:rPr lang="en-US" sz="1600" b="0" u="none" strike="noStrike" cap="none" spc="0" dirty="0">
                              <a:solidFill>
                                <a:schemeClr val="tx1"/>
                              </a:solidFill>
                              <a:effectLst/>
                            </a:rPr>
                            <a:t>37.47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0.36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-12.62</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0.13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-4.50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159.19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36317147"/>
                      </a:ext>
                    </a:extLst>
                  </a:tr>
                  <a:tr h="440874">
                    <a:tc>
                      <a:txBody>
                        <a:bodyPr/>
                        <a:lstStyle/>
                        <a:p>
                          <a:pPr algn="ctr" fontAlgn="b"/>
                          <a:r>
                            <a:rPr lang="en-US" sz="1600" b="0" u="none" strike="noStrike" cap="none" spc="0">
                              <a:solidFill>
                                <a:schemeClr val="tx1"/>
                              </a:solidFill>
                              <a:effectLst/>
                            </a:rPr>
                            <a:t>45.65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5.83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1.50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-4.44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2.24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-6.64</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19.69</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2016694623"/>
                      </a:ext>
                    </a:extLst>
                  </a:tr>
                  <a:tr h="440874">
                    <a:tc>
                      <a:txBody>
                        <a:bodyPr/>
                        <a:lstStyle/>
                        <a:p>
                          <a:pPr algn="ctr" fontAlgn="b"/>
                          <a:r>
                            <a:rPr lang="en-US" sz="1600" b="0" u="none" strike="noStrike" cap="none" spc="0">
                              <a:solidFill>
                                <a:schemeClr val="tx1"/>
                              </a:solidFill>
                              <a:effectLst/>
                            </a:rPr>
                            <a:t>32.92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6.00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1.67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-17.17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-28.62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294.71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519487015"/>
                      </a:ext>
                    </a:extLst>
                  </a:tr>
                  <a:tr h="440874">
                    <a:tc>
                      <a:txBody>
                        <a:bodyPr/>
                        <a:lstStyle/>
                        <a:p>
                          <a:pPr algn="ctr" fontAlgn="b"/>
                          <a:r>
                            <a:rPr lang="en-US" sz="1600" b="0" u="none" strike="noStrike" cap="none" spc="0">
                              <a:solidFill>
                                <a:schemeClr val="tx1"/>
                              </a:solidFill>
                              <a:effectLst/>
                            </a:rPr>
                            <a:t>29.97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6.41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-20.12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4.31</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-41.78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404.69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591637351"/>
                      </a:ext>
                    </a:extLst>
                  </a:tr>
                  <a:tr h="440874">
                    <a:tc>
                      <a:txBody>
                        <a:bodyPr/>
                        <a:lstStyle/>
                        <a:p>
                          <a:pPr algn="ctr" fontAlgn="b"/>
                          <a:r>
                            <a:rPr lang="en-US" sz="1600" b="1" u="none" strike="noStrike" cap="none" spc="0" dirty="0">
                              <a:solidFill>
                                <a:srgbClr val="FF0000"/>
                              </a:solidFill>
                              <a:effectLst/>
                            </a:rPr>
                            <a:t>350.61</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30.33</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22.47</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-202.49</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2078.18</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1816499460"/>
                      </a:ext>
                    </a:extLst>
                  </a:tr>
                </a:tbl>
              </a:graphicData>
            </a:graphic>
          </p:graphicFrame>
        </mc:Choice>
        <mc:Fallback xmlns="">
          <p:graphicFrame>
            <p:nvGraphicFramePr>
              <p:cNvPr id="21" name="Content Placeholder 4">
                <a:extLst>
                  <a:ext uri="{FF2B5EF4-FFF2-40B4-BE49-F238E27FC236}">
                    <a16:creationId xmlns:a16="http://schemas.microsoft.com/office/drawing/2014/main" id="{D75D6190-CB40-19C9-06F3-399D56EAA341}"/>
                  </a:ext>
                </a:extLst>
              </p:cNvPr>
              <p:cNvGraphicFramePr>
                <a:graphicFrameLocks/>
              </p:cNvGraphicFramePr>
              <p:nvPr>
                <p:extLst>
                  <p:ext uri="{D42A27DB-BD31-4B8C-83A1-F6EECF244321}">
                    <p14:modId xmlns:p14="http://schemas.microsoft.com/office/powerpoint/2010/main" val="1766701805"/>
                  </p:ext>
                </p:extLst>
              </p:nvPr>
            </p:nvGraphicFramePr>
            <p:xfrm>
              <a:off x="5378745" y="1264227"/>
              <a:ext cx="6073565" cy="4326300"/>
            </p:xfrm>
            <a:graphic>
              <a:graphicData uri="http://schemas.openxmlformats.org/drawingml/2006/table">
                <a:tbl>
                  <a:tblPr firstRow="1" bandRow="1">
                    <a:tableStyleId>{7E9639D4-E3E2-4D34-9284-5A2195B3D0D7}</a:tableStyleId>
                  </a:tblPr>
                  <a:tblGrid>
                    <a:gridCol w="1032008">
                      <a:extLst>
                        <a:ext uri="{9D8B030D-6E8A-4147-A177-3AD203B41FA5}">
                          <a16:colId xmlns:a16="http://schemas.microsoft.com/office/drawing/2014/main" val="1973653981"/>
                        </a:ext>
                      </a:extLst>
                    </a:gridCol>
                    <a:gridCol w="1371600">
                      <a:extLst>
                        <a:ext uri="{9D8B030D-6E8A-4147-A177-3AD203B41FA5}">
                          <a16:colId xmlns:a16="http://schemas.microsoft.com/office/drawing/2014/main" val="4202569024"/>
                        </a:ext>
                      </a:extLst>
                    </a:gridCol>
                    <a:gridCol w="741406">
                      <a:extLst>
                        <a:ext uri="{9D8B030D-6E8A-4147-A177-3AD203B41FA5}">
                          <a16:colId xmlns:a16="http://schemas.microsoft.com/office/drawing/2014/main" val="1635345391"/>
                        </a:ext>
                      </a:extLst>
                    </a:gridCol>
                    <a:gridCol w="704335">
                      <a:extLst>
                        <a:ext uri="{9D8B030D-6E8A-4147-A177-3AD203B41FA5}">
                          <a16:colId xmlns:a16="http://schemas.microsoft.com/office/drawing/2014/main" val="1181250817"/>
                        </a:ext>
                      </a:extLst>
                    </a:gridCol>
                    <a:gridCol w="679621">
                      <a:extLst>
                        <a:ext uri="{9D8B030D-6E8A-4147-A177-3AD203B41FA5}">
                          <a16:colId xmlns:a16="http://schemas.microsoft.com/office/drawing/2014/main" val="3196961853"/>
                        </a:ext>
                      </a:extLst>
                    </a:gridCol>
                    <a:gridCol w="753763">
                      <a:extLst>
                        <a:ext uri="{9D8B030D-6E8A-4147-A177-3AD203B41FA5}">
                          <a16:colId xmlns:a16="http://schemas.microsoft.com/office/drawing/2014/main" val="1922987024"/>
                        </a:ext>
                      </a:extLst>
                    </a:gridCol>
                    <a:gridCol w="790832">
                      <a:extLst>
                        <a:ext uri="{9D8B030D-6E8A-4147-A177-3AD203B41FA5}">
                          <a16:colId xmlns:a16="http://schemas.microsoft.com/office/drawing/2014/main" val="3117685452"/>
                        </a:ext>
                      </a:extLst>
                    </a:gridCol>
                  </a:tblGrid>
                  <a:tr h="799308">
                    <a:tc>
                      <a:txBody>
                        <a:bodyPr/>
                        <a:lstStyle/>
                        <a:p>
                          <a:pPr algn="ctr" fontAlgn="b"/>
                          <a:r>
                            <a:rPr lang="en-US" sz="1800" b="0" u="none" strike="noStrike" cap="none" spc="0" dirty="0">
                              <a:solidFill>
                                <a:schemeClr val="bg1"/>
                              </a:solidFill>
                              <a:effectLst/>
                            </a:rPr>
                            <a:t>Score (Y)</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r>
                            <a:rPr lang="en-US" sz="1800" b="0" u="none" strike="noStrike" cap="none" spc="0" dirty="0">
                              <a:solidFill>
                                <a:schemeClr val="bg1"/>
                              </a:solidFill>
                              <a:effectLst/>
                            </a:rPr>
                            <a:t>LSD Conc (X)</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endParaRPr lang="en-US"/>
                        </a:p>
                      </a:txBody>
                      <a:tcPr marL="75271" marR="8987" marT="21506" marB="161295" anchor="b">
                        <a:blipFill>
                          <a:blip r:embed="rId4"/>
                          <a:stretch>
                            <a:fillRect l="-327273" t="-763" r="-398347" b="-443511"/>
                          </a:stretch>
                        </a:blipFill>
                      </a:tcPr>
                    </a:tc>
                    <a:tc>
                      <a:txBody>
                        <a:bodyPr/>
                        <a:lstStyle/>
                        <a:p>
                          <a:endParaRPr lang="en-US"/>
                        </a:p>
                      </a:txBody>
                      <a:tcPr marL="75271" marR="8987" marT="21506" marB="161295" anchor="b">
                        <a:blipFill>
                          <a:blip r:embed="rId4"/>
                          <a:stretch>
                            <a:fillRect l="-445690" t="-763" r="-315517" b="-443511"/>
                          </a:stretch>
                        </a:blipFill>
                      </a:tcPr>
                    </a:tc>
                    <a:tc>
                      <a:txBody>
                        <a:bodyPr/>
                        <a:lstStyle/>
                        <a:p>
                          <a:endParaRPr lang="en-US"/>
                        </a:p>
                      </a:txBody>
                      <a:tcPr marL="75271" marR="8987" marT="21506" marB="161295" anchor="b">
                        <a:blipFill>
                          <a:blip r:embed="rId4"/>
                          <a:stretch>
                            <a:fillRect l="-570270" t="-763" r="-229730" b="-443511"/>
                          </a:stretch>
                        </a:blipFill>
                      </a:tcPr>
                    </a:tc>
                    <a:tc>
                      <a:txBody>
                        <a:bodyPr/>
                        <a:lstStyle/>
                        <a:p>
                          <a:endParaRPr lang="en-US"/>
                        </a:p>
                      </a:txBody>
                      <a:tcPr marL="75271" marR="8987" marT="21506" marB="161295" anchor="b">
                        <a:blipFill>
                          <a:blip r:embed="rId4"/>
                          <a:stretch>
                            <a:fillRect l="-600000" t="-763" r="-105645" b="-443511"/>
                          </a:stretch>
                        </a:blipFill>
                      </a:tcPr>
                    </a:tc>
                    <a:tc>
                      <a:txBody>
                        <a:bodyPr/>
                        <a:lstStyle/>
                        <a:p>
                          <a:endParaRPr lang="en-US"/>
                        </a:p>
                      </a:txBody>
                      <a:tcPr marL="75271" marR="8987" marT="21506" marB="161295" anchor="b">
                        <a:blipFill>
                          <a:blip r:embed="rId4"/>
                          <a:stretch>
                            <a:fillRect l="-667692" t="-763" r="-769" b="-443511"/>
                          </a:stretch>
                        </a:blipFill>
                      </a:tcPr>
                    </a:tc>
                    <a:extLst>
                      <a:ext uri="{0D108BD9-81ED-4DB2-BD59-A6C34878D82A}">
                        <a16:rowId xmlns:a16="http://schemas.microsoft.com/office/drawing/2014/main" val="3444776418"/>
                      </a:ext>
                    </a:extLst>
                  </a:tr>
                  <a:tr h="440874">
                    <a:tc>
                      <a:txBody>
                        <a:bodyPr/>
                        <a:lstStyle/>
                        <a:p>
                          <a:pPr algn="ctr" fontAlgn="b"/>
                          <a:r>
                            <a:rPr lang="en-US" sz="1600" b="0" u="none" strike="noStrike" cap="none" spc="0" dirty="0">
                              <a:solidFill>
                                <a:schemeClr val="tx1"/>
                              </a:solidFill>
                              <a:effectLst/>
                            </a:rPr>
                            <a:t>78.93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-3.16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28.84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10.00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-91.23</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831.92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275196686"/>
                      </a:ext>
                    </a:extLst>
                  </a:tr>
                  <a:tr h="440874">
                    <a:tc>
                      <a:txBody>
                        <a:bodyPr/>
                        <a:lstStyle/>
                        <a:p>
                          <a:pPr algn="ctr" fontAlgn="b"/>
                          <a:r>
                            <a:rPr lang="en-US" sz="1600" b="0" u="none" strike="noStrike" cap="none" spc="0">
                              <a:solidFill>
                                <a:schemeClr val="tx1"/>
                              </a:solidFill>
                              <a:effectLst/>
                            </a:rPr>
                            <a:t>58.20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-1.36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8.11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-11.06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65.82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783300400"/>
                      </a:ext>
                    </a:extLst>
                  </a:tr>
                  <a:tr h="440874">
                    <a:tc>
                      <a:txBody>
                        <a:bodyPr/>
                        <a:lstStyle/>
                        <a:p>
                          <a:pPr algn="ctr" fontAlgn="b"/>
                          <a:r>
                            <a:rPr lang="en-US" sz="1600" b="0" u="none" strike="noStrike" cap="none" spc="0">
                              <a:solidFill>
                                <a:schemeClr val="tx1"/>
                              </a:solidFill>
                              <a:effectLst/>
                            </a:rPr>
                            <a:t>67.47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3.26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17.38</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1.15</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302.17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17267171"/>
                      </a:ext>
                    </a:extLst>
                  </a:tr>
                  <a:tr h="440874">
                    <a:tc>
                      <a:txBody>
                        <a:bodyPr/>
                        <a:lstStyle/>
                        <a:p>
                          <a:pPr algn="ctr" fontAlgn="b"/>
                          <a:r>
                            <a:rPr lang="en-US" sz="1600" b="0" u="none" strike="noStrike" cap="none" spc="0" dirty="0">
                              <a:solidFill>
                                <a:schemeClr val="tx1"/>
                              </a:solidFill>
                              <a:effectLst/>
                            </a:rPr>
                            <a:t>37.47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0.36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-12.62</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0.13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-4.50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159.19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36317147"/>
                      </a:ext>
                    </a:extLst>
                  </a:tr>
                  <a:tr h="440874">
                    <a:tc>
                      <a:txBody>
                        <a:bodyPr/>
                        <a:lstStyle/>
                        <a:p>
                          <a:pPr algn="ctr" fontAlgn="b"/>
                          <a:r>
                            <a:rPr lang="en-US" sz="1600" b="0" u="none" strike="noStrike" cap="none" spc="0">
                              <a:solidFill>
                                <a:schemeClr val="tx1"/>
                              </a:solidFill>
                              <a:effectLst/>
                            </a:rPr>
                            <a:t>45.65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5.83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1.50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-4.44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2.24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-6.64</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19.69</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2016694623"/>
                      </a:ext>
                    </a:extLst>
                  </a:tr>
                  <a:tr h="440874">
                    <a:tc>
                      <a:txBody>
                        <a:bodyPr/>
                        <a:lstStyle/>
                        <a:p>
                          <a:pPr algn="ctr" fontAlgn="b"/>
                          <a:r>
                            <a:rPr lang="en-US" sz="1600" b="0" u="none" strike="noStrike" cap="none" spc="0">
                              <a:solidFill>
                                <a:schemeClr val="tx1"/>
                              </a:solidFill>
                              <a:effectLst/>
                            </a:rPr>
                            <a:t>32.92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6.00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1.67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-17.17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-28.62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294.71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519487015"/>
                      </a:ext>
                    </a:extLst>
                  </a:tr>
                  <a:tr h="440874">
                    <a:tc>
                      <a:txBody>
                        <a:bodyPr/>
                        <a:lstStyle/>
                        <a:p>
                          <a:pPr algn="ctr" fontAlgn="b"/>
                          <a:r>
                            <a:rPr lang="en-US" sz="1600" b="0" u="none" strike="noStrike" cap="none" spc="0">
                              <a:solidFill>
                                <a:schemeClr val="tx1"/>
                              </a:solidFill>
                              <a:effectLst/>
                            </a:rPr>
                            <a:t>29.97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6.41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-20.12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4.31</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-41.78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404.69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591637351"/>
                      </a:ext>
                    </a:extLst>
                  </a:tr>
                  <a:tr h="440874">
                    <a:tc>
                      <a:txBody>
                        <a:bodyPr/>
                        <a:lstStyle/>
                        <a:p>
                          <a:pPr algn="ctr" fontAlgn="b"/>
                          <a:r>
                            <a:rPr lang="en-US" sz="1600" b="1" u="none" strike="noStrike" cap="none" spc="0" dirty="0">
                              <a:solidFill>
                                <a:srgbClr val="FF0000"/>
                              </a:solidFill>
                              <a:effectLst/>
                            </a:rPr>
                            <a:t>350.61</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30.33</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22.47</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-202.49</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2078.18</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1816499460"/>
                      </a:ext>
                    </a:extLst>
                  </a:tr>
                </a:tbl>
              </a:graphicData>
            </a:graphic>
          </p:graphicFrame>
        </mc:Fallback>
      </mc:AlternateContent>
    </p:spTree>
    <p:extLst>
      <p:ext uri="{BB962C8B-B14F-4D97-AF65-F5344CB8AC3E}">
        <p14:creationId xmlns:p14="http://schemas.microsoft.com/office/powerpoint/2010/main" val="34591249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142DC2-BF6E-F9D3-E667-C95AA8EEBA13}"/>
              </a:ext>
            </a:extLst>
          </p:cNvPr>
          <p:cNvPicPr>
            <a:picLocks noChangeAspect="1"/>
          </p:cNvPicPr>
          <p:nvPr/>
        </p:nvPicPr>
        <p:blipFill>
          <a:blip r:embed="rId2"/>
          <a:stretch>
            <a:fillRect/>
          </a:stretch>
        </p:blipFill>
        <p:spPr>
          <a:xfrm>
            <a:off x="908167" y="650497"/>
            <a:ext cx="5876109" cy="5571066"/>
          </a:xfrm>
          <a:prstGeom prst="rect">
            <a:avLst/>
          </a:prstGeom>
        </p:spPr>
      </p:pic>
      <p:pic>
        <p:nvPicPr>
          <p:cNvPr id="9" name="Picture 8">
            <a:extLst>
              <a:ext uri="{FF2B5EF4-FFF2-40B4-BE49-F238E27FC236}">
                <a16:creationId xmlns:a16="http://schemas.microsoft.com/office/drawing/2014/main" id="{0DDF7745-ACBA-6AD2-5169-EF062D6A0D77}"/>
              </a:ext>
            </a:extLst>
          </p:cNvPr>
          <p:cNvPicPr>
            <a:picLocks noChangeAspect="1"/>
          </p:cNvPicPr>
          <p:nvPr/>
        </p:nvPicPr>
        <p:blipFill>
          <a:blip r:embed="rId3"/>
          <a:stretch>
            <a:fillRect/>
          </a:stretch>
        </p:blipFill>
        <p:spPr>
          <a:xfrm>
            <a:off x="8179666" y="643467"/>
            <a:ext cx="2887358" cy="2475653"/>
          </a:xfrm>
          <a:prstGeom prst="rect">
            <a:avLst/>
          </a:prstGeom>
        </p:spPr>
      </p:pic>
      <p:pic>
        <p:nvPicPr>
          <p:cNvPr id="5" name="Picture 4">
            <a:extLst>
              <a:ext uri="{FF2B5EF4-FFF2-40B4-BE49-F238E27FC236}">
                <a16:creationId xmlns:a16="http://schemas.microsoft.com/office/drawing/2014/main" id="{EE33B46A-33ED-77AC-D0D9-44A2F7538257}"/>
              </a:ext>
            </a:extLst>
          </p:cNvPr>
          <p:cNvPicPr>
            <a:picLocks noChangeAspect="1"/>
          </p:cNvPicPr>
          <p:nvPr/>
        </p:nvPicPr>
        <p:blipFill>
          <a:blip r:embed="rId4"/>
          <a:stretch>
            <a:fillRect/>
          </a:stretch>
        </p:blipFill>
        <p:spPr>
          <a:xfrm>
            <a:off x="7695873" y="3899806"/>
            <a:ext cx="3854945" cy="2168406"/>
          </a:xfrm>
          <a:prstGeom prst="rect">
            <a:avLst/>
          </a:prstGeom>
        </p:spPr>
      </p:pic>
    </p:spTree>
    <p:extLst>
      <p:ext uri="{BB962C8B-B14F-4D97-AF65-F5344CB8AC3E}">
        <p14:creationId xmlns:p14="http://schemas.microsoft.com/office/powerpoint/2010/main" val="351594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98E72F4-F025-446E-84A3-F88D6ABA068C}"/>
              </a:ext>
            </a:extLst>
          </p:cNvPr>
          <p:cNvSpPr>
            <a:spLocks noGrp="1" noChangeArrowheads="1"/>
          </p:cNvSpPr>
          <p:nvPr>
            <p:ph type="title" idx="4294967295"/>
          </p:nvPr>
        </p:nvSpPr>
        <p:spPr>
          <a:xfrm>
            <a:off x="214685" y="88043"/>
            <a:ext cx="10515600" cy="1325563"/>
          </a:xfrm>
          <a:ln>
            <a:noFill/>
          </a:ln>
        </p:spPr>
        <p:txBody>
          <a:bodyPr/>
          <a:lstStyle/>
          <a:p>
            <a:pPr algn="l"/>
            <a:r>
              <a:rPr lang="en-US" altLang="en-US" dirty="0"/>
              <a:t>Estimating the Coefficients</a:t>
            </a:r>
          </a:p>
        </p:txBody>
      </p:sp>
      <p:sp>
        <p:nvSpPr>
          <p:cNvPr id="8195" name="Rectangle 3">
            <a:extLst>
              <a:ext uri="{FF2B5EF4-FFF2-40B4-BE49-F238E27FC236}">
                <a16:creationId xmlns:a16="http://schemas.microsoft.com/office/drawing/2014/main" id="{3C7DAE65-B90A-4087-AD06-B7EFBCD11183}"/>
              </a:ext>
            </a:extLst>
          </p:cNvPr>
          <p:cNvSpPr>
            <a:spLocks noGrp="1" noChangeArrowheads="1"/>
          </p:cNvSpPr>
          <p:nvPr>
            <p:ph type="body" idx="4294967295"/>
          </p:nvPr>
        </p:nvSpPr>
        <p:spPr>
          <a:xfrm>
            <a:off x="293000" y="1758095"/>
            <a:ext cx="5053013" cy="4130675"/>
          </a:xfrm>
          <a:ln>
            <a:noFill/>
          </a:ln>
        </p:spPr>
        <p:txBody>
          <a:bodyPr>
            <a:normAutofit/>
          </a:bodyPr>
          <a:lstStyle/>
          <a:p>
            <a:r>
              <a:rPr lang="en-US" altLang="en-US" dirty="0"/>
              <a:t>The coefficients are determined by </a:t>
            </a:r>
          </a:p>
          <a:p>
            <a:pPr lvl="1"/>
            <a:r>
              <a:rPr lang="en-US" altLang="en-US" dirty="0"/>
              <a:t>Drawing a sample from the population of interest,</a:t>
            </a:r>
          </a:p>
          <a:p>
            <a:pPr lvl="1"/>
            <a:r>
              <a:rPr lang="en-US" altLang="en-US" dirty="0"/>
              <a:t>Calculating sample statistics.</a:t>
            </a:r>
          </a:p>
          <a:p>
            <a:pPr lvl="1"/>
            <a:r>
              <a:rPr lang="en-US" altLang="en-US" dirty="0"/>
              <a:t>Estimating a straight line that cuts into the data.</a:t>
            </a:r>
          </a:p>
        </p:txBody>
      </p:sp>
      <p:sp>
        <p:nvSpPr>
          <p:cNvPr id="8220" name="Text Box 28">
            <a:extLst>
              <a:ext uri="{FF2B5EF4-FFF2-40B4-BE49-F238E27FC236}">
                <a16:creationId xmlns:a16="http://schemas.microsoft.com/office/drawing/2014/main" id="{28E18FEA-2677-4911-B0DD-9AD084C03CCE}"/>
              </a:ext>
            </a:extLst>
          </p:cNvPr>
          <p:cNvSpPr txBox="1">
            <a:spLocks noChangeArrowheads="1"/>
          </p:cNvSpPr>
          <p:nvPr/>
        </p:nvSpPr>
        <p:spPr bwMode="auto">
          <a:xfrm>
            <a:off x="5850732" y="1720976"/>
            <a:ext cx="4714874" cy="830997"/>
          </a:xfrm>
          <a:prstGeom prst="rect">
            <a:avLst/>
          </a:prstGeom>
          <a:solidFill>
            <a:srgbClr val="D1D1D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Lucida Grande"/>
                <a:ea typeface="+mn-ea"/>
                <a:cs typeface="+mn-cs"/>
              </a:rPr>
              <a:t>Question: What should be </a:t>
            </a:r>
            <a:br>
              <a:rPr kumimoji="0" lang="en-US" altLang="en-US" sz="2400" b="0" i="0" u="none" strike="noStrike" kern="1200" cap="none" spc="0" normalizeH="0" baseline="0" noProof="0" dirty="0">
                <a:ln>
                  <a:noFill/>
                </a:ln>
                <a:solidFill>
                  <a:prstClr val="black"/>
                </a:solidFill>
                <a:effectLst/>
                <a:uLnTx/>
                <a:uFillTx/>
                <a:latin typeface="Lucida Grande"/>
                <a:ea typeface="+mn-ea"/>
                <a:cs typeface="+mn-cs"/>
              </a:rPr>
            </a:br>
            <a:r>
              <a:rPr kumimoji="0" lang="en-US" altLang="en-US" sz="2400" b="0" i="0" u="none" strike="noStrike" kern="1200" cap="none" spc="0" normalizeH="0" baseline="0" noProof="0" dirty="0">
                <a:ln>
                  <a:noFill/>
                </a:ln>
                <a:solidFill>
                  <a:prstClr val="black"/>
                </a:solidFill>
                <a:effectLst/>
                <a:uLnTx/>
                <a:uFillTx/>
                <a:latin typeface="Lucida Grande"/>
                <a:ea typeface="+mn-ea"/>
                <a:cs typeface="+mn-cs"/>
              </a:rPr>
              <a:t>considered a good line?</a:t>
            </a:r>
          </a:p>
        </p:txBody>
      </p:sp>
      <p:sp>
        <p:nvSpPr>
          <p:cNvPr id="26" name="Freeform 4">
            <a:extLst>
              <a:ext uri="{FF2B5EF4-FFF2-40B4-BE49-F238E27FC236}">
                <a16:creationId xmlns:a16="http://schemas.microsoft.com/office/drawing/2014/main" id="{A371CDE9-80D0-45BD-9304-F4050E975A08}"/>
              </a:ext>
            </a:extLst>
          </p:cNvPr>
          <p:cNvSpPr>
            <a:spLocks/>
          </p:cNvSpPr>
          <p:nvPr/>
        </p:nvSpPr>
        <p:spPr bwMode="auto">
          <a:xfrm>
            <a:off x="5931878" y="3024922"/>
            <a:ext cx="4335141" cy="2224086"/>
          </a:xfrm>
          <a:custGeom>
            <a:avLst/>
            <a:gdLst>
              <a:gd name="T0" fmla="*/ 0 w 2112"/>
              <a:gd name="T1" fmla="*/ 0 h 1248"/>
              <a:gd name="T2" fmla="*/ 0 w 2112"/>
              <a:gd name="T3" fmla="*/ 1248 h 1248"/>
              <a:gd name="T4" fmla="*/ 2112 w 2112"/>
              <a:gd name="T5" fmla="*/ 1248 h 1248"/>
            </a:gdLst>
            <a:ahLst/>
            <a:cxnLst>
              <a:cxn ang="0">
                <a:pos x="T0" y="T1"/>
              </a:cxn>
              <a:cxn ang="0">
                <a:pos x="T2" y="T3"/>
              </a:cxn>
              <a:cxn ang="0">
                <a:pos x="T4" y="T5"/>
              </a:cxn>
            </a:cxnLst>
            <a:rect l="0" t="0" r="r" b="b"/>
            <a:pathLst>
              <a:path w="2112" h="1248">
                <a:moveTo>
                  <a:pt x="0" y="0"/>
                </a:moveTo>
                <a:lnTo>
                  <a:pt x="0" y="1248"/>
                </a:lnTo>
                <a:lnTo>
                  <a:pt x="2112" y="124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27" name="Text Box 7">
            <a:extLst>
              <a:ext uri="{FF2B5EF4-FFF2-40B4-BE49-F238E27FC236}">
                <a16:creationId xmlns:a16="http://schemas.microsoft.com/office/drawing/2014/main" id="{D4160A6A-9AC2-499A-8D01-28BEC12B83E9}"/>
              </a:ext>
            </a:extLst>
          </p:cNvPr>
          <p:cNvSpPr txBox="1">
            <a:spLocks noChangeArrowheads="1"/>
          </p:cNvSpPr>
          <p:nvPr/>
        </p:nvSpPr>
        <p:spPr bwMode="auto">
          <a:xfrm>
            <a:off x="6144603" y="31519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rPr>
              <a:t>w</a:t>
            </a:r>
          </a:p>
        </p:txBody>
      </p:sp>
      <p:sp>
        <p:nvSpPr>
          <p:cNvPr id="28" name="Text Box 8">
            <a:extLst>
              <a:ext uri="{FF2B5EF4-FFF2-40B4-BE49-F238E27FC236}">
                <a16:creationId xmlns:a16="http://schemas.microsoft.com/office/drawing/2014/main" id="{E7EE1DAE-8305-4624-919C-AAF6FE091E34}"/>
              </a:ext>
            </a:extLst>
          </p:cNvPr>
          <p:cNvSpPr txBox="1">
            <a:spLocks noChangeArrowheads="1"/>
          </p:cNvSpPr>
          <p:nvPr/>
        </p:nvSpPr>
        <p:spPr bwMode="auto">
          <a:xfrm>
            <a:off x="6601803" y="34567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29" name="Text Box 9">
            <a:extLst>
              <a:ext uri="{FF2B5EF4-FFF2-40B4-BE49-F238E27FC236}">
                <a16:creationId xmlns:a16="http://schemas.microsoft.com/office/drawing/2014/main" id="{5B65F67C-60B1-4F00-9938-2D40ABBCB5EC}"/>
              </a:ext>
            </a:extLst>
          </p:cNvPr>
          <p:cNvSpPr txBox="1">
            <a:spLocks noChangeArrowheads="1"/>
          </p:cNvSpPr>
          <p:nvPr/>
        </p:nvSpPr>
        <p:spPr bwMode="auto">
          <a:xfrm>
            <a:off x="6601803" y="39139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0" name="Text Box 10">
            <a:extLst>
              <a:ext uri="{FF2B5EF4-FFF2-40B4-BE49-F238E27FC236}">
                <a16:creationId xmlns:a16="http://schemas.microsoft.com/office/drawing/2014/main" id="{731C1A05-CB93-40D3-BE02-305E118F14B5}"/>
              </a:ext>
            </a:extLst>
          </p:cNvPr>
          <p:cNvSpPr txBox="1">
            <a:spLocks noChangeArrowheads="1"/>
          </p:cNvSpPr>
          <p:nvPr/>
        </p:nvSpPr>
        <p:spPr bwMode="auto">
          <a:xfrm>
            <a:off x="6601803" y="4258409"/>
            <a:ext cx="315913"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1" name="Text Box 11">
            <a:extLst>
              <a:ext uri="{FF2B5EF4-FFF2-40B4-BE49-F238E27FC236}">
                <a16:creationId xmlns:a16="http://schemas.microsoft.com/office/drawing/2014/main" id="{B2B6E184-EC38-4815-84E6-B8442EE2A6C7}"/>
              </a:ext>
            </a:extLst>
          </p:cNvPr>
          <p:cNvSpPr txBox="1">
            <a:spLocks noChangeArrowheads="1"/>
          </p:cNvSpPr>
          <p:nvPr/>
        </p:nvSpPr>
        <p:spPr bwMode="auto">
          <a:xfrm>
            <a:off x="7135202" y="4106009"/>
            <a:ext cx="2998788" cy="366713"/>
          </a:xfrm>
          <a:prstGeom prst="rect">
            <a:avLst/>
          </a:prstGeom>
          <a:solidFill>
            <a:schemeClr val="bg1">
              <a:alpha val="9000"/>
            </a:schemeClr>
          </a:solidFill>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rPr>
              <a:t>w  </a:t>
            </a:r>
            <a:r>
              <a:rPr kumimoji="0" lang="en-US" altLang="en-US" sz="1800" b="0" i="0" u="none" strike="noStrike" kern="1200" cap="none" spc="0" normalizeH="0" baseline="0" noProof="0" dirty="0" err="1">
                <a:ln>
                  <a:noFill/>
                </a:ln>
                <a:solidFill>
                  <a:srgbClr val="00B0F0"/>
                </a:solidFill>
                <a:effectLst/>
                <a:uLnTx/>
                <a:uFillTx/>
                <a:latin typeface="Wingdings" panose="05000000000000000000" pitchFamily="2" charset="2"/>
                <a:ea typeface="+mn-ea"/>
                <a:cs typeface="+mn-cs"/>
              </a:rPr>
              <a:t>w</a:t>
            </a:r>
            <a:r>
              <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rPr>
              <a:t>  </a:t>
            </a:r>
            <a:r>
              <a:rPr kumimoji="0" lang="en-US" altLang="en-US" sz="1800" b="0" i="0" u="none" strike="noStrike" kern="1200" cap="none" spc="0" normalizeH="0" baseline="0" noProof="0" dirty="0" err="1">
                <a:ln>
                  <a:noFill/>
                </a:ln>
                <a:solidFill>
                  <a:srgbClr val="00B0F0"/>
                </a:solidFill>
                <a:effectLst/>
                <a:uLnTx/>
                <a:uFillTx/>
                <a:latin typeface="Wingdings" panose="05000000000000000000" pitchFamily="2" charset="2"/>
                <a:ea typeface="+mn-ea"/>
                <a:cs typeface="+mn-cs"/>
              </a:rPr>
              <a:t>w</a:t>
            </a:r>
            <a:r>
              <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rPr>
              <a:t>      </a:t>
            </a:r>
            <a:r>
              <a:rPr kumimoji="0" lang="en-US" altLang="en-US" sz="1800" b="0" i="0" u="none" strike="noStrike" kern="1200" cap="none" spc="0" normalizeH="0" baseline="0" noProof="0" dirty="0" err="1">
                <a:ln>
                  <a:noFill/>
                </a:ln>
                <a:solidFill>
                  <a:srgbClr val="00B0F0"/>
                </a:solidFill>
                <a:effectLst/>
                <a:uLnTx/>
                <a:uFillTx/>
                <a:latin typeface="Wingdings" panose="05000000000000000000" pitchFamily="2" charset="2"/>
                <a:ea typeface="+mn-ea"/>
                <a:cs typeface="+mn-cs"/>
              </a:rPr>
              <a:t>w</a:t>
            </a:r>
            <a:endPar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endParaRPr>
          </a:p>
        </p:txBody>
      </p:sp>
      <p:sp>
        <p:nvSpPr>
          <p:cNvPr id="32" name="Text Box 12">
            <a:extLst>
              <a:ext uri="{FF2B5EF4-FFF2-40B4-BE49-F238E27FC236}">
                <a16:creationId xmlns:a16="http://schemas.microsoft.com/office/drawing/2014/main" id="{0ED642C0-9B4C-42E6-8A76-527D64D48B42}"/>
              </a:ext>
            </a:extLst>
          </p:cNvPr>
          <p:cNvSpPr txBox="1">
            <a:spLocks noChangeArrowheads="1"/>
          </p:cNvSpPr>
          <p:nvPr/>
        </p:nvSpPr>
        <p:spPr bwMode="auto">
          <a:xfrm>
            <a:off x="7703528" y="37615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3" name="Text Box 13">
            <a:extLst>
              <a:ext uri="{FF2B5EF4-FFF2-40B4-BE49-F238E27FC236}">
                <a16:creationId xmlns:a16="http://schemas.microsoft.com/office/drawing/2014/main" id="{51B896FD-620F-4999-955B-C0940954E4E9}"/>
              </a:ext>
            </a:extLst>
          </p:cNvPr>
          <p:cNvSpPr txBox="1">
            <a:spLocks noChangeArrowheads="1"/>
          </p:cNvSpPr>
          <p:nvPr/>
        </p:nvSpPr>
        <p:spPr bwMode="auto">
          <a:xfrm>
            <a:off x="8314716" y="4375884"/>
            <a:ext cx="1133475"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   w</a:t>
            </a:r>
          </a:p>
        </p:txBody>
      </p:sp>
      <p:sp>
        <p:nvSpPr>
          <p:cNvPr id="34" name="Text Box 14">
            <a:extLst>
              <a:ext uri="{FF2B5EF4-FFF2-40B4-BE49-F238E27FC236}">
                <a16:creationId xmlns:a16="http://schemas.microsoft.com/office/drawing/2014/main" id="{7092A3A7-349C-4EE1-99F4-35BF5D1E4EBB}"/>
              </a:ext>
            </a:extLst>
          </p:cNvPr>
          <p:cNvSpPr txBox="1">
            <a:spLocks noChangeArrowheads="1"/>
          </p:cNvSpPr>
          <p:nvPr/>
        </p:nvSpPr>
        <p:spPr bwMode="auto">
          <a:xfrm>
            <a:off x="9091003" y="4029809"/>
            <a:ext cx="315913"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5" name="Text Box 15">
            <a:extLst>
              <a:ext uri="{FF2B5EF4-FFF2-40B4-BE49-F238E27FC236}">
                <a16:creationId xmlns:a16="http://schemas.microsoft.com/office/drawing/2014/main" id="{C83BC05B-CE2A-4B46-8298-71C0ECE8E34C}"/>
              </a:ext>
            </a:extLst>
          </p:cNvPr>
          <p:cNvSpPr txBox="1">
            <a:spLocks noChangeArrowheads="1"/>
          </p:cNvSpPr>
          <p:nvPr/>
        </p:nvSpPr>
        <p:spPr bwMode="auto">
          <a:xfrm>
            <a:off x="7127266" y="4371121"/>
            <a:ext cx="904875"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  w</a:t>
            </a:r>
          </a:p>
        </p:txBody>
      </p:sp>
      <p:sp>
        <p:nvSpPr>
          <p:cNvPr id="36" name="Text Box 16">
            <a:extLst>
              <a:ext uri="{FF2B5EF4-FFF2-40B4-BE49-F238E27FC236}">
                <a16:creationId xmlns:a16="http://schemas.microsoft.com/office/drawing/2014/main" id="{3D7F7799-3353-49F8-8A37-23B7E65DB6DB}"/>
              </a:ext>
            </a:extLst>
          </p:cNvPr>
          <p:cNvSpPr txBox="1">
            <a:spLocks noChangeArrowheads="1"/>
          </p:cNvSpPr>
          <p:nvPr/>
        </p:nvSpPr>
        <p:spPr bwMode="auto">
          <a:xfrm>
            <a:off x="8313128" y="46759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7" name="Line 18">
            <a:extLst>
              <a:ext uri="{FF2B5EF4-FFF2-40B4-BE49-F238E27FC236}">
                <a16:creationId xmlns:a16="http://schemas.microsoft.com/office/drawing/2014/main" id="{ECD5F60E-3F94-4EA2-8794-8F8E116F096A}"/>
              </a:ext>
            </a:extLst>
          </p:cNvPr>
          <p:cNvSpPr>
            <a:spLocks noChangeShapeType="1"/>
          </p:cNvSpPr>
          <p:nvPr/>
        </p:nvSpPr>
        <p:spPr bwMode="auto">
          <a:xfrm>
            <a:off x="6759759" y="3640077"/>
            <a:ext cx="0" cy="9144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38" name="Line 19">
            <a:extLst>
              <a:ext uri="{FF2B5EF4-FFF2-40B4-BE49-F238E27FC236}">
                <a16:creationId xmlns:a16="http://schemas.microsoft.com/office/drawing/2014/main" id="{E8A0484B-56BD-4978-9EB6-3E8FAC7B11FB}"/>
              </a:ext>
            </a:extLst>
          </p:cNvPr>
          <p:cNvSpPr>
            <a:spLocks noChangeShapeType="1"/>
          </p:cNvSpPr>
          <p:nvPr/>
        </p:nvSpPr>
        <p:spPr bwMode="auto">
          <a:xfrm>
            <a:off x="7282840" y="4106008"/>
            <a:ext cx="0" cy="6096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39" name="Line 21">
            <a:extLst>
              <a:ext uri="{FF2B5EF4-FFF2-40B4-BE49-F238E27FC236}">
                <a16:creationId xmlns:a16="http://schemas.microsoft.com/office/drawing/2014/main" id="{78984C38-7875-4473-8087-5EA1FF7C287C}"/>
              </a:ext>
            </a:extLst>
          </p:cNvPr>
          <p:cNvSpPr>
            <a:spLocks noChangeShapeType="1"/>
          </p:cNvSpPr>
          <p:nvPr/>
        </p:nvSpPr>
        <p:spPr bwMode="auto">
          <a:xfrm>
            <a:off x="7861484" y="3875821"/>
            <a:ext cx="0" cy="9906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0" name="Line 22">
            <a:extLst>
              <a:ext uri="{FF2B5EF4-FFF2-40B4-BE49-F238E27FC236}">
                <a16:creationId xmlns:a16="http://schemas.microsoft.com/office/drawing/2014/main" id="{FD6E8F9F-A90C-4052-88FC-34F7BBF474C1}"/>
              </a:ext>
            </a:extLst>
          </p:cNvPr>
          <p:cNvSpPr>
            <a:spLocks noChangeShapeType="1"/>
          </p:cNvSpPr>
          <p:nvPr/>
        </p:nvSpPr>
        <p:spPr bwMode="auto">
          <a:xfrm>
            <a:off x="8471084" y="4166333"/>
            <a:ext cx="0" cy="8382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1" name="Line 23">
            <a:extLst>
              <a:ext uri="{FF2B5EF4-FFF2-40B4-BE49-F238E27FC236}">
                <a16:creationId xmlns:a16="http://schemas.microsoft.com/office/drawing/2014/main" id="{502D5253-E5E3-448E-97AF-90A15205B4C1}"/>
              </a:ext>
            </a:extLst>
          </p:cNvPr>
          <p:cNvSpPr>
            <a:spLocks noChangeShapeType="1"/>
          </p:cNvSpPr>
          <p:nvPr/>
        </p:nvSpPr>
        <p:spPr bwMode="auto">
          <a:xfrm>
            <a:off x="9248959" y="4186788"/>
            <a:ext cx="0" cy="5334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2" name="Line 24">
            <a:extLst>
              <a:ext uri="{FF2B5EF4-FFF2-40B4-BE49-F238E27FC236}">
                <a16:creationId xmlns:a16="http://schemas.microsoft.com/office/drawing/2014/main" id="{5B250964-0826-4928-AA5D-EDA936A2934E}"/>
              </a:ext>
            </a:extLst>
          </p:cNvPr>
          <p:cNvSpPr>
            <a:spLocks noChangeShapeType="1"/>
          </p:cNvSpPr>
          <p:nvPr/>
        </p:nvSpPr>
        <p:spPr bwMode="auto">
          <a:xfrm>
            <a:off x="5931877" y="3766283"/>
            <a:ext cx="4114800" cy="1066800"/>
          </a:xfrm>
          <a:prstGeom prst="line">
            <a:avLst/>
          </a:prstGeom>
          <a:noFill/>
          <a:ln w="952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3" name="Line 25">
            <a:extLst>
              <a:ext uri="{FF2B5EF4-FFF2-40B4-BE49-F238E27FC236}">
                <a16:creationId xmlns:a16="http://schemas.microsoft.com/office/drawing/2014/main" id="{15F6868B-3BE1-4147-BA16-EDBB5360D8E6}"/>
              </a:ext>
            </a:extLst>
          </p:cNvPr>
          <p:cNvSpPr>
            <a:spLocks noChangeShapeType="1"/>
          </p:cNvSpPr>
          <p:nvPr/>
        </p:nvSpPr>
        <p:spPr bwMode="auto">
          <a:xfrm>
            <a:off x="5931877" y="3267808"/>
            <a:ext cx="4038600" cy="1905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4" name="Line 27">
            <a:extLst>
              <a:ext uri="{FF2B5EF4-FFF2-40B4-BE49-F238E27FC236}">
                <a16:creationId xmlns:a16="http://schemas.microsoft.com/office/drawing/2014/main" id="{6BECAD8C-AFCA-4181-B11D-489F40DF9700}"/>
              </a:ext>
            </a:extLst>
          </p:cNvPr>
          <p:cNvSpPr>
            <a:spLocks noChangeShapeType="1"/>
          </p:cNvSpPr>
          <p:nvPr/>
        </p:nvSpPr>
        <p:spPr bwMode="auto">
          <a:xfrm>
            <a:off x="5931877" y="4029808"/>
            <a:ext cx="40386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5" name="Text Box 29">
            <a:extLst>
              <a:ext uri="{FF2B5EF4-FFF2-40B4-BE49-F238E27FC236}">
                <a16:creationId xmlns:a16="http://schemas.microsoft.com/office/drawing/2014/main" id="{D501DB62-636D-4504-BB4C-377D3D2AA67D}"/>
              </a:ext>
            </a:extLst>
          </p:cNvPr>
          <p:cNvSpPr txBox="1">
            <a:spLocks noChangeArrowheads="1"/>
          </p:cNvSpPr>
          <p:nvPr/>
        </p:nvSpPr>
        <p:spPr bwMode="auto">
          <a:xfrm>
            <a:off x="9731008" y="5249008"/>
            <a:ext cx="320922"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Lucida Grande"/>
                <a:ea typeface="+mn-ea"/>
                <a:cs typeface="+mn-cs"/>
              </a:rPr>
              <a:t>X</a:t>
            </a:r>
          </a:p>
        </p:txBody>
      </p:sp>
      <p:sp>
        <p:nvSpPr>
          <p:cNvPr id="46" name="Text Box 30">
            <a:extLst>
              <a:ext uri="{FF2B5EF4-FFF2-40B4-BE49-F238E27FC236}">
                <a16:creationId xmlns:a16="http://schemas.microsoft.com/office/drawing/2014/main" id="{3A0B756B-ECE6-496F-95D0-FA70D732CE28}"/>
              </a:ext>
            </a:extLst>
          </p:cNvPr>
          <p:cNvSpPr txBox="1">
            <a:spLocks noChangeArrowheads="1"/>
          </p:cNvSpPr>
          <p:nvPr/>
        </p:nvSpPr>
        <p:spPr bwMode="auto">
          <a:xfrm>
            <a:off x="5635335" y="2979081"/>
            <a:ext cx="312906"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Lucida Grande"/>
                <a:ea typeface="+mn-ea"/>
                <a:cs typeface="+mn-cs"/>
              </a:rPr>
              <a:t>Y</a:t>
            </a:r>
          </a:p>
        </p:txBody>
      </p:sp>
    </p:spTree>
    <p:extLst>
      <p:ext uri="{BB962C8B-B14F-4D97-AF65-F5344CB8AC3E}">
        <p14:creationId xmlns:p14="http://schemas.microsoft.com/office/powerpoint/2010/main" val="141208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20"/>
                                        </p:tgtEl>
                                        <p:attrNameLst>
                                          <p:attrName>style.visibility</p:attrName>
                                        </p:attrNameLst>
                                      </p:cBhvr>
                                      <p:to>
                                        <p:strVal val="visible"/>
                                      </p:to>
                                    </p:set>
                                    <p:animEffect transition="in" filter="box(in)">
                                      <p:cBhvr>
                                        <p:cTn id="7" dur="500"/>
                                        <p:tgtEl>
                                          <p:spTgt spid="8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91E025-EC1D-91EF-DA13-99ED68C21C68}"/>
              </a:ext>
            </a:extLst>
          </p:cNvPr>
          <p:cNvPicPr>
            <a:picLocks noChangeAspect="1"/>
          </p:cNvPicPr>
          <p:nvPr/>
        </p:nvPicPr>
        <p:blipFill>
          <a:blip r:embed="rId2"/>
          <a:stretch>
            <a:fillRect/>
          </a:stretch>
        </p:blipFill>
        <p:spPr>
          <a:xfrm>
            <a:off x="809110" y="407128"/>
            <a:ext cx="3752850" cy="1076325"/>
          </a:xfrm>
          <a:prstGeom prst="rect">
            <a:avLst/>
          </a:prstGeom>
        </p:spPr>
      </p:pic>
      <p:pic>
        <p:nvPicPr>
          <p:cNvPr id="9" name="Picture 8">
            <a:extLst>
              <a:ext uri="{FF2B5EF4-FFF2-40B4-BE49-F238E27FC236}">
                <a16:creationId xmlns:a16="http://schemas.microsoft.com/office/drawing/2014/main" id="{909F7CFC-C119-5D35-8D40-E40E98ADF516}"/>
              </a:ext>
            </a:extLst>
          </p:cNvPr>
          <p:cNvPicPr>
            <a:picLocks noChangeAspect="1"/>
          </p:cNvPicPr>
          <p:nvPr/>
        </p:nvPicPr>
        <p:blipFill>
          <a:blip r:embed="rId3"/>
          <a:stretch>
            <a:fillRect/>
          </a:stretch>
        </p:blipFill>
        <p:spPr>
          <a:xfrm>
            <a:off x="618610" y="1736767"/>
            <a:ext cx="5048250" cy="1666875"/>
          </a:xfrm>
          <a:prstGeom prst="rect">
            <a:avLst/>
          </a:prstGeom>
        </p:spPr>
      </p:pic>
      <p:pic>
        <p:nvPicPr>
          <p:cNvPr id="11" name="Picture 10">
            <a:extLst>
              <a:ext uri="{FF2B5EF4-FFF2-40B4-BE49-F238E27FC236}">
                <a16:creationId xmlns:a16="http://schemas.microsoft.com/office/drawing/2014/main" id="{C9356F9B-9D8E-EB00-EDF2-8C28B21BB3C3}"/>
              </a:ext>
            </a:extLst>
          </p:cNvPr>
          <p:cNvPicPr>
            <a:picLocks noChangeAspect="1"/>
          </p:cNvPicPr>
          <p:nvPr/>
        </p:nvPicPr>
        <p:blipFill>
          <a:blip r:embed="rId4"/>
          <a:stretch>
            <a:fillRect/>
          </a:stretch>
        </p:blipFill>
        <p:spPr>
          <a:xfrm>
            <a:off x="542410" y="3656956"/>
            <a:ext cx="5124450" cy="14478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C619F4C-4039-281D-213B-A0941358B869}"/>
                  </a:ext>
                </a:extLst>
              </p:cNvPr>
              <p:cNvSpPr txBox="1"/>
              <p:nvPr/>
            </p:nvSpPr>
            <p:spPr>
              <a:xfrm>
                <a:off x="1313955" y="5358070"/>
                <a:ext cx="3248005"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𝑆𝑐𝑜𝑟𝑒</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=89.125 −9.009</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𝐿𝑆𝐷</m:t>
                      </m:r>
                    </m:oMath>
                  </m:oMathPara>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AC619F4C-4039-281D-213B-A0941358B869}"/>
                  </a:ext>
                </a:extLst>
              </p:cNvPr>
              <p:cNvSpPr txBox="1">
                <a:spLocks noRot="1" noChangeAspect="1" noMove="1" noResize="1" noEditPoints="1" noAdjustHandles="1" noChangeArrowheads="1" noChangeShapeType="1" noTextEdit="1"/>
              </p:cNvSpPr>
              <p:nvPr/>
            </p:nvSpPr>
            <p:spPr>
              <a:xfrm>
                <a:off x="1313955" y="5358070"/>
                <a:ext cx="3248005" cy="307777"/>
              </a:xfrm>
              <a:prstGeom prst="rect">
                <a:avLst/>
              </a:prstGeom>
              <a:blipFill>
                <a:blip r:embed="rId5"/>
                <a:stretch>
                  <a:fillRect l="-1504" r="-1128" b="-8000"/>
                </a:stretch>
              </a:blipFill>
            </p:spPr>
            <p:txBody>
              <a:bodyPr/>
              <a:lstStyle/>
              <a:p>
                <a:r>
                  <a:rPr lang="en-US">
                    <a:noFill/>
                  </a:rPr>
                  <a:t> </a:t>
                </a:r>
              </a:p>
            </p:txBody>
          </p:sp>
        </mc:Fallback>
      </mc:AlternateContent>
    </p:spTree>
    <p:extLst>
      <p:ext uri="{BB962C8B-B14F-4D97-AF65-F5344CB8AC3E}">
        <p14:creationId xmlns:p14="http://schemas.microsoft.com/office/powerpoint/2010/main" val="25512899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54C8D-C80E-91D8-516E-EFC0A61DC45D}"/>
              </a:ext>
            </a:extLst>
          </p:cNvPr>
          <p:cNvPicPr>
            <a:picLocks noChangeAspect="1"/>
          </p:cNvPicPr>
          <p:nvPr/>
        </p:nvPicPr>
        <p:blipFill>
          <a:blip r:embed="rId3"/>
          <a:stretch>
            <a:fillRect/>
          </a:stretch>
        </p:blipFill>
        <p:spPr>
          <a:xfrm>
            <a:off x="5031864" y="2728996"/>
            <a:ext cx="6564386" cy="2167487"/>
          </a:xfrm>
          <a:prstGeom prst="rect">
            <a:avLst/>
          </a:prstGeom>
        </p:spPr>
      </p:pic>
      <p:sp>
        <p:nvSpPr>
          <p:cNvPr id="2" name="Title 1">
            <a:extLst>
              <a:ext uri="{FF2B5EF4-FFF2-40B4-BE49-F238E27FC236}">
                <a16:creationId xmlns:a16="http://schemas.microsoft.com/office/drawing/2014/main" id="{817315C4-AF6A-EB81-2EFC-7D0DF61EAAD8}"/>
              </a:ext>
            </a:extLst>
          </p:cNvPr>
          <p:cNvSpPr>
            <a:spLocks noGrp="1"/>
          </p:cNvSpPr>
          <p:nvPr>
            <p:ph type="title"/>
          </p:nvPr>
        </p:nvSpPr>
        <p:spPr>
          <a:xfrm>
            <a:off x="223967" y="39134"/>
            <a:ext cx="10515600" cy="1043545"/>
          </a:xfrm>
        </p:spPr>
        <p:txBody>
          <a:bodyPr/>
          <a:lstStyle/>
          <a:p>
            <a:r>
              <a:rPr lang="en-US" dirty="0"/>
              <a:t>Example  -</a:t>
            </a:r>
            <a:r>
              <a:rPr lang="en-US" sz="4400" dirty="0"/>
              <a:t>Pharmacodynamics of LSD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2BEE83-94B6-69B6-2BE8-EB0B721F1220}"/>
                  </a:ext>
                </a:extLst>
              </p:cNvPr>
              <p:cNvSpPr>
                <a:spLocks noGrp="1"/>
              </p:cNvSpPr>
              <p:nvPr>
                <p:ph idx="1"/>
              </p:nvPr>
            </p:nvSpPr>
            <p:spPr>
              <a:xfrm>
                <a:off x="402624" y="4951320"/>
                <a:ext cx="11386752" cy="1970430"/>
              </a:xfrm>
            </p:spPr>
            <p:txBody>
              <a:bodyPr>
                <a:normAutofit fontScale="92500" lnSpcReduction="10000"/>
              </a:bodyPr>
              <a:lstStyle/>
              <a:p>
                <a:pPr marL="0" indent="0">
                  <a:buNone/>
                </a:pPr>
                <a:r>
                  <a:rPr lang="en-US" dirty="0"/>
                  <a:t>n = 7;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 -9.01;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50.72</m:t>
                        </m:r>
                      </m:e>
                    </m:rad>
                    <m:r>
                      <a:rPr lang="en-US" b="0" i="1" smtClean="0">
                        <a:latin typeface="Cambria Math" panose="02040503050406030204" pitchFamily="18" charset="0"/>
                      </a:rPr>
                      <m:t>=7.12; </m:t>
                    </m:r>
                  </m:oMath>
                </a14:m>
                <a:r>
                  <a:rPr lang="en-US" dirty="0"/>
                  <a:t>  S</a:t>
                </a:r>
                <a:r>
                  <a:rPr lang="en-US" i="1" dirty="0"/>
                  <a:t>xx</a:t>
                </a:r>
                <a:r>
                  <a:rPr lang="en-US" dirty="0"/>
                  <a:t> – 22.475;   </a:t>
                </a:r>
                <a:r>
                  <a:rPr lang="en-US" b="0" dirty="0"/>
                  <a:t>s</a:t>
                </a:r>
                <a:r>
                  <a:rPr lang="en-US" dirty="0"/>
                  <a:t>e(</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 = 7.12/22.475 = 1.50</a:t>
                </a:r>
              </a:p>
              <a:p>
                <a:pPr marL="0" indent="0">
                  <a:buNone/>
                </a:pPr>
                <a:r>
                  <a:rPr lang="en-US" b="0" dirty="0"/>
                  <a:t>Testing</a:t>
                </a:r>
              </a:p>
              <a:p>
                <a:pPr marL="457200" lvl="1" indent="0">
                  <a:buNone/>
                </a:pPr>
                <a:r>
                  <a:rPr lang="en-US" b="0" dirty="0"/>
                  <a:t>t* = -9.01 / 1.50 = -6.01 </a:t>
                </a:r>
                <a:r>
                  <a:rPr lang="en-US" b="0" dirty="0">
                    <a:sym typeface="Wingdings" panose="05000000000000000000" pitchFamily="2" charset="2"/>
                  </a:rPr>
                  <a:t> p = .002  reject Null </a:t>
                </a:r>
              </a:p>
              <a:p>
                <a:pPr marL="457200" lvl="1" indent="0">
                  <a:buNone/>
                </a:pPr>
                <a:r>
                  <a:rPr lang="en-US" dirty="0">
                    <a:sym typeface="Wingdings" panose="05000000000000000000" pitchFamily="2" charset="2"/>
                  </a:rPr>
                  <a:t>Note, the </a:t>
                </a:r>
                <a:r>
                  <a:rPr lang="en-US" i="1" dirty="0">
                    <a:sym typeface="Wingdings" panose="05000000000000000000" pitchFamily="2" charset="2"/>
                  </a:rPr>
                  <a:t>t</a:t>
                </a:r>
                <a:r>
                  <a:rPr lang="en-US" dirty="0">
                    <a:sym typeface="Wingdings" panose="05000000000000000000" pitchFamily="2" charset="2"/>
                  </a:rPr>
                  <a:t> equals the </a:t>
                </a:r>
                <a:r>
                  <a:rPr lang="en-US" i="1" dirty="0">
                    <a:sym typeface="Wingdings" panose="05000000000000000000" pitchFamily="2" charset="2"/>
                  </a:rPr>
                  <a:t>Z</a:t>
                </a:r>
                <a:r>
                  <a:rPr lang="en-US" dirty="0">
                    <a:sym typeface="Wingdings" panose="05000000000000000000" pitchFamily="2" charset="2"/>
                  </a:rPr>
                  <a:t> only when N is large</a:t>
                </a:r>
                <a:endParaRPr lang="en-US" b="0" dirty="0"/>
              </a:p>
              <a:p>
                <a:endParaRPr lang="en-US" dirty="0"/>
              </a:p>
            </p:txBody>
          </p:sp>
        </mc:Choice>
        <mc:Fallback>
          <p:sp>
            <p:nvSpPr>
              <p:cNvPr id="3" name="Content Placeholder 2">
                <a:extLst>
                  <a:ext uri="{FF2B5EF4-FFF2-40B4-BE49-F238E27FC236}">
                    <a16:creationId xmlns:a16="http://schemas.microsoft.com/office/drawing/2014/main" id="{9D2BEE83-94B6-69B6-2BE8-EB0B721F1220}"/>
                  </a:ext>
                </a:extLst>
              </p:cNvPr>
              <p:cNvSpPr>
                <a:spLocks noGrp="1" noRot="1" noChangeAspect="1" noMove="1" noResize="1" noEditPoints="1" noAdjustHandles="1" noChangeArrowheads="1" noChangeShapeType="1" noTextEdit="1"/>
              </p:cNvSpPr>
              <p:nvPr>
                <p:ph idx="1"/>
              </p:nvPr>
            </p:nvSpPr>
            <p:spPr>
              <a:xfrm>
                <a:off x="402624" y="4951320"/>
                <a:ext cx="11386752" cy="1970430"/>
              </a:xfrm>
              <a:blipFill>
                <a:blip r:embed="rId4"/>
                <a:stretch>
                  <a:fillRect l="-964" t="-4954" b="-18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105DA1-B1D5-1C7D-A86D-4DE5489287ED}"/>
                  </a:ext>
                </a:extLst>
              </p:cNvPr>
              <p:cNvSpPr txBox="1"/>
              <p:nvPr/>
            </p:nvSpPr>
            <p:spPr>
              <a:xfrm>
                <a:off x="223967" y="3719513"/>
                <a:ext cx="4127156" cy="461665"/>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𝑜</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vs </a:t>
                </a:r>
                <a14:m>
                  <m:oMath xmlns:m="http://schemas.openxmlformats.org/officeDocument/2006/math">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mc:Choice>
        <mc:Fallback xmlns="">
          <p:sp>
            <p:nvSpPr>
              <p:cNvPr id="5" name="TextBox 4">
                <a:extLst>
                  <a:ext uri="{FF2B5EF4-FFF2-40B4-BE49-F238E27FC236}">
                    <a16:creationId xmlns:a16="http://schemas.microsoft.com/office/drawing/2014/main" id="{22105DA1-B1D5-1C7D-A86D-4DE5489287ED}"/>
                  </a:ext>
                </a:extLst>
              </p:cNvPr>
              <p:cNvSpPr txBox="1">
                <a:spLocks noRot="1" noChangeAspect="1" noMove="1" noResize="1" noEditPoints="1" noAdjustHandles="1" noChangeArrowheads="1" noChangeShapeType="1" noTextEdit="1"/>
              </p:cNvSpPr>
              <p:nvPr/>
            </p:nvSpPr>
            <p:spPr>
              <a:xfrm>
                <a:off x="223967" y="3719513"/>
                <a:ext cx="4127156" cy="461665"/>
              </a:xfrm>
              <a:prstGeom prst="rect">
                <a:avLst/>
              </a:prstGeom>
              <a:blipFill>
                <a:blip r:embed="rId5"/>
                <a:stretch>
                  <a:fillRect t="-10526" b="-28947"/>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E924A7CE-A1F5-7088-820F-1692DBC2D9BC}"/>
              </a:ext>
            </a:extLst>
          </p:cNvPr>
          <p:cNvPicPr>
            <a:picLocks noChangeAspect="1"/>
          </p:cNvPicPr>
          <p:nvPr/>
        </p:nvPicPr>
        <p:blipFill>
          <a:blip r:embed="rId6"/>
          <a:stretch>
            <a:fillRect/>
          </a:stretch>
        </p:blipFill>
        <p:spPr>
          <a:xfrm>
            <a:off x="-236353" y="800789"/>
            <a:ext cx="4753270" cy="673454"/>
          </a:xfrm>
          <a:prstGeom prst="rect">
            <a:avLst/>
          </a:prstGeom>
        </p:spPr>
      </p:pic>
    </p:spTree>
    <p:extLst>
      <p:ext uri="{BB962C8B-B14F-4D97-AF65-F5344CB8AC3E}">
        <p14:creationId xmlns:p14="http://schemas.microsoft.com/office/powerpoint/2010/main" val="23479411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15C4-AF6A-EB81-2EFC-7D0DF61EAAD8}"/>
              </a:ext>
            </a:extLst>
          </p:cNvPr>
          <p:cNvSpPr>
            <a:spLocks noGrp="1"/>
          </p:cNvSpPr>
          <p:nvPr>
            <p:ph type="title"/>
          </p:nvPr>
        </p:nvSpPr>
        <p:spPr/>
        <p:txBody>
          <a:bodyPr/>
          <a:lstStyle/>
          <a:p>
            <a:r>
              <a:rPr lang="en-US" dirty="0"/>
              <a:t>Example  -</a:t>
            </a:r>
            <a:r>
              <a:rPr lang="en-US" sz="4400" dirty="0"/>
              <a:t>Pharmacodynamics of LSD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BEE83-94B6-69B6-2BE8-EB0B721F1220}"/>
                  </a:ext>
                </a:extLst>
              </p:cNvPr>
              <p:cNvSpPr>
                <a:spLocks noGrp="1"/>
              </p:cNvSpPr>
              <p:nvPr>
                <p:ph idx="1"/>
              </p:nvPr>
            </p:nvSpPr>
            <p:spPr/>
            <p:txBody>
              <a:bodyPr>
                <a:normAutofit/>
              </a:bodyPr>
              <a:lstStyle/>
              <a:p>
                <a:r>
                  <a:rPr lang="en-US" dirty="0"/>
                  <a:t>n = 7</a:t>
                </a: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=-9.01</a:t>
                </a:r>
              </a:p>
              <a:p>
                <a:r>
                  <a:rPr lang="en-US" b="0" dirty="0"/>
                  <a:t>s</a:t>
                </a:r>
                <a:r>
                  <a:rPr lang="en-US" dirty="0"/>
                  <a:t>e(</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 = 7.12/22.475 = 1.50</a:t>
                </a:r>
              </a:p>
              <a:p>
                <a:endParaRPr lang="en-US" b="0" dirty="0"/>
              </a:p>
              <a:p>
                <a:r>
                  <a:rPr lang="en-US" b="0" dirty="0"/>
                  <a:t>95% CI</a:t>
                </a:r>
              </a:p>
              <a:p>
                <a:pPr lvl="1"/>
                <a:r>
                  <a:rPr lang="en-US" b="0" dirty="0"/>
                  <a:t>-9.01 </a:t>
                </a:r>
                <a14:m>
                  <m:oMath xmlns:m="http://schemas.openxmlformats.org/officeDocument/2006/math">
                    <m:r>
                      <a:rPr lang="en-US" b="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b="0" dirty="0"/>
                  <a:t> 2.57(1.50) </a:t>
                </a:r>
                <a:r>
                  <a:rPr lang="en-US" b="0" dirty="0">
                    <a:sym typeface="Wingdings" panose="05000000000000000000" pitchFamily="2" charset="2"/>
                  </a:rPr>
                  <a:t> -9.01</a:t>
                </a:r>
                <a14:m>
                  <m:oMath xmlns:m="http://schemas.openxmlformats.org/officeDocument/2006/math">
                    <m:r>
                      <a:rPr lang="en-US" b="0" i="1" smtClean="0">
                        <a:latin typeface="Cambria Math" panose="02040503050406030204" pitchFamily="18" charset="0"/>
                        <a:ea typeface="Cambria Math" panose="02040503050406030204" pitchFamily="18" charset="0"/>
                        <a:sym typeface="Wingdings" panose="05000000000000000000" pitchFamily="2" charset="2"/>
                      </a:rPr>
                      <m:t>±3.86</m:t>
                    </m:r>
                  </m:oMath>
                </a14:m>
                <a:r>
                  <a:rPr lang="en-US" b="0" dirty="0"/>
                  <a:t> </a:t>
                </a:r>
                <a:r>
                  <a:rPr lang="en-US" b="0" dirty="0">
                    <a:sym typeface="Wingdings" panose="05000000000000000000" pitchFamily="2" charset="2"/>
                  </a:rPr>
                  <a:t> (-12.87, -5.15)</a:t>
                </a:r>
              </a:p>
              <a:p>
                <a:pPr lvl="1"/>
                <a:r>
                  <a:rPr lang="en-US" dirty="0">
                    <a:sym typeface="Wingdings" panose="05000000000000000000" pitchFamily="2" charset="2"/>
                  </a:rPr>
                  <a:t>From this confidence interval, do you reject the Null?</a:t>
                </a:r>
                <a:endParaRPr lang="en-US" b="0" dirty="0"/>
              </a:p>
              <a:p>
                <a:endParaRPr lang="en-US" dirty="0"/>
              </a:p>
            </p:txBody>
          </p:sp>
        </mc:Choice>
        <mc:Fallback xmlns="">
          <p:sp>
            <p:nvSpPr>
              <p:cNvPr id="3" name="Content Placeholder 2">
                <a:extLst>
                  <a:ext uri="{FF2B5EF4-FFF2-40B4-BE49-F238E27FC236}">
                    <a16:creationId xmlns:a16="http://schemas.microsoft.com/office/drawing/2014/main" id="{9D2BEE83-94B6-69B6-2BE8-EB0B721F12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66B749D-3ED4-9033-288C-E9AE502EF9E0}"/>
              </a:ext>
            </a:extLst>
          </p:cNvPr>
          <p:cNvPicPr>
            <a:picLocks noChangeAspect="1"/>
          </p:cNvPicPr>
          <p:nvPr/>
        </p:nvPicPr>
        <p:blipFill>
          <a:blip r:embed="rId3"/>
          <a:stretch>
            <a:fillRect/>
          </a:stretch>
        </p:blipFill>
        <p:spPr>
          <a:xfrm>
            <a:off x="4995734" y="1259360"/>
            <a:ext cx="6896100" cy="1447800"/>
          </a:xfrm>
          <a:prstGeom prst="rect">
            <a:avLst/>
          </a:prstGeom>
        </p:spPr>
      </p:pic>
      <p:pic>
        <p:nvPicPr>
          <p:cNvPr id="7" name="Picture 6">
            <a:extLst>
              <a:ext uri="{FF2B5EF4-FFF2-40B4-BE49-F238E27FC236}">
                <a16:creationId xmlns:a16="http://schemas.microsoft.com/office/drawing/2014/main" id="{4EFB5744-9653-79BF-B5B0-FA3A6E72B460}"/>
              </a:ext>
            </a:extLst>
          </p:cNvPr>
          <p:cNvPicPr>
            <a:picLocks noChangeAspect="1"/>
          </p:cNvPicPr>
          <p:nvPr/>
        </p:nvPicPr>
        <p:blipFill>
          <a:blip r:embed="rId4"/>
          <a:stretch>
            <a:fillRect/>
          </a:stretch>
        </p:blipFill>
        <p:spPr>
          <a:xfrm>
            <a:off x="8405684" y="2789474"/>
            <a:ext cx="3486150" cy="3305175"/>
          </a:xfrm>
          <a:prstGeom prst="rect">
            <a:avLst/>
          </a:prstGeom>
        </p:spPr>
      </p:pic>
    </p:spTree>
    <p:extLst>
      <p:ext uri="{BB962C8B-B14F-4D97-AF65-F5344CB8AC3E}">
        <p14:creationId xmlns:p14="http://schemas.microsoft.com/office/powerpoint/2010/main" val="29259276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2C656-379E-6E42-04D5-732482D1CFB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D7437BBA-FD8A-7E31-4335-28E080D46E5D}"/>
                  </a:ext>
                </a:extLst>
              </p:cNvPr>
              <p:cNvSpPr txBox="1"/>
              <p:nvPr/>
            </p:nvSpPr>
            <p:spPr bwMode="auto">
              <a:xfrm>
                <a:off x="1363105" y="1491607"/>
                <a:ext cx="8001000" cy="1981200"/>
              </a:xfrm>
              <a:prstGeom prst="rect">
                <a:avLst/>
              </a:prstGeom>
              <a:noFill/>
              <a:ln>
                <a:noFill/>
              </a:ln>
              <a:effectLst/>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𝑥𝑥</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=22.475 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𝑥𝑦</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=−202.487 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𝑦𝑦</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=2078.183 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𝑆𝑆𝐸</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=253.89</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−202.487</m:t>
                          </m:r>
                        </m:num>
                        <m:den>
                          <m:rad>
                            <m:radPr>
                              <m:degHide m:val="on"/>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radPr>
                            <m:deg/>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(22.475)(2078.183)</m:t>
                              </m:r>
                            </m:e>
                          </m:rad>
                        </m:den>
                      </m:f>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=−0.94</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e>
                        <m:sup>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2078.183−253.89</m:t>
                          </m:r>
                        </m:num>
                        <m:den>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2078.183</m:t>
                          </m:r>
                        </m:den>
                      </m:f>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=0.88=(−0.94</m:t>
                      </m:r>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sup>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Object 3">
                <a:extLst>
                  <a:ext uri="{FF2B5EF4-FFF2-40B4-BE49-F238E27FC236}">
                    <a16:creationId xmlns:a16="http://schemas.microsoft.com/office/drawing/2014/main" id="{D7437BBA-FD8A-7E31-4335-28E080D46E5D}"/>
                  </a:ext>
                </a:extLst>
              </p:cNvPr>
              <p:cNvSpPr txBox="1">
                <a:spLocks noRot="1" noChangeAspect="1" noMove="1" noResize="1" noEditPoints="1" noAdjustHandles="1" noChangeArrowheads="1" noChangeShapeType="1" noTextEdit="1"/>
              </p:cNvSpPr>
              <p:nvPr/>
            </p:nvSpPr>
            <p:spPr bwMode="auto">
              <a:xfrm>
                <a:off x="1363105" y="1491607"/>
                <a:ext cx="8001000" cy="1981200"/>
              </a:xfrm>
              <a:prstGeom prst="rect">
                <a:avLst/>
              </a:prstGeom>
              <a:blipFill>
                <a:blip r:embed="rId2"/>
                <a:stretch>
                  <a:fillRect b="-16615"/>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6DF88F-0B65-450B-F453-E875BD223E18}"/>
                  </a:ext>
                </a:extLst>
              </p:cNvPr>
              <p:cNvSpPr txBox="1"/>
              <p:nvPr/>
            </p:nvSpPr>
            <p:spPr>
              <a:xfrm>
                <a:off x="1264509" y="4332288"/>
                <a:ext cx="260315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e>
                      <m:sup>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×100</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9" name="TextBox 8">
                <a:extLst>
                  <a:ext uri="{FF2B5EF4-FFF2-40B4-BE49-F238E27FC236}">
                    <a16:creationId xmlns:a16="http://schemas.microsoft.com/office/drawing/2014/main" id="{8D6DF88F-0B65-450B-F453-E875BD223E18}"/>
                  </a:ext>
                </a:extLst>
              </p:cNvPr>
              <p:cNvSpPr txBox="1">
                <a:spLocks noRot="1" noChangeAspect="1" noMove="1" noResize="1" noEditPoints="1" noAdjustHandles="1" noChangeArrowheads="1" noChangeShapeType="1" noTextEdit="1"/>
              </p:cNvSpPr>
              <p:nvPr/>
            </p:nvSpPr>
            <p:spPr>
              <a:xfrm>
                <a:off x="1264509" y="4332288"/>
                <a:ext cx="2603156" cy="369332"/>
              </a:xfrm>
              <a:prstGeom prst="rect">
                <a:avLst/>
              </a:prstGeom>
              <a:blipFill>
                <a:blip r:embed="rId3"/>
                <a:stretch>
                  <a:fillRect t="-10000" b="-26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90DC724-62FA-8E94-8A3F-335B02781F3A}"/>
              </a:ext>
            </a:extLst>
          </p:cNvPr>
          <p:cNvSpPr txBox="1"/>
          <p:nvPr/>
        </p:nvSpPr>
        <p:spPr>
          <a:xfrm>
            <a:off x="2566087" y="4332288"/>
            <a:ext cx="90345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variation in the dependent variable explained by the independent variable(s) in the mode</a:t>
            </a:r>
          </a:p>
        </p:txBody>
      </p:sp>
    </p:spTree>
    <p:extLst>
      <p:ext uri="{BB962C8B-B14F-4D97-AF65-F5344CB8AC3E}">
        <p14:creationId xmlns:p14="http://schemas.microsoft.com/office/powerpoint/2010/main" val="36627852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C027-4FBA-DCC5-3473-1F07A0FA1161}"/>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D11EF113-AFA4-9B11-1F14-FFC48FD830F7}"/>
              </a:ext>
            </a:extLst>
          </p:cNvPr>
          <p:cNvPicPr>
            <a:picLocks noGrp="1" noChangeAspect="1"/>
          </p:cNvPicPr>
          <p:nvPr>
            <p:ph idx="1"/>
          </p:nvPr>
        </p:nvPicPr>
        <p:blipFill>
          <a:blip r:embed="rId2"/>
          <a:stretch>
            <a:fillRect/>
          </a:stretch>
        </p:blipFill>
        <p:spPr>
          <a:xfrm>
            <a:off x="501607" y="2319488"/>
            <a:ext cx="6048375" cy="3981450"/>
          </a:xfrm>
        </p:spPr>
      </p:pic>
      <p:sp>
        <p:nvSpPr>
          <p:cNvPr id="6" name="Rectangle 5">
            <a:extLst>
              <a:ext uri="{FF2B5EF4-FFF2-40B4-BE49-F238E27FC236}">
                <a16:creationId xmlns:a16="http://schemas.microsoft.com/office/drawing/2014/main" id="{0795F49B-3A6F-2CF1-982C-B0125F98D9C8}"/>
              </a:ext>
            </a:extLst>
          </p:cNvPr>
          <p:cNvSpPr/>
          <p:nvPr/>
        </p:nvSpPr>
        <p:spPr>
          <a:xfrm>
            <a:off x="2323070" y="4646141"/>
            <a:ext cx="852616" cy="3583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EDCF9AF-5D3B-5DA6-0530-391D16A9F5A3}"/>
              </a:ext>
            </a:extLst>
          </p:cNvPr>
          <p:cNvPicPr>
            <a:picLocks noChangeAspect="1"/>
          </p:cNvPicPr>
          <p:nvPr/>
        </p:nvPicPr>
        <p:blipFill>
          <a:blip r:embed="rId3"/>
          <a:stretch>
            <a:fillRect/>
          </a:stretch>
        </p:blipFill>
        <p:spPr>
          <a:xfrm>
            <a:off x="6849247" y="4310213"/>
            <a:ext cx="4152900" cy="1914525"/>
          </a:xfrm>
          <a:prstGeom prst="rect">
            <a:avLst/>
          </a:prstGeom>
        </p:spPr>
      </p:pic>
      <p:pic>
        <p:nvPicPr>
          <p:cNvPr id="10" name="Picture 9">
            <a:extLst>
              <a:ext uri="{FF2B5EF4-FFF2-40B4-BE49-F238E27FC236}">
                <a16:creationId xmlns:a16="http://schemas.microsoft.com/office/drawing/2014/main" id="{7899070D-DC4F-D634-EDD6-F5B1FA83B82A}"/>
              </a:ext>
            </a:extLst>
          </p:cNvPr>
          <p:cNvPicPr>
            <a:picLocks noChangeAspect="1"/>
          </p:cNvPicPr>
          <p:nvPr/>
        </p:nvPicPr>
        <p:blipFill>
          <a:blip r:embed="rId4"/>
          <a:stretch>
            <a:fillRect/>
          </a:stretch>
        </p:blipFill>
        <p:spPr>
          <a:xfrm>
            <a:off x="7387409" y="2153164"/>
            <a:ext cx="3076575" cy="2057400"/>
          </a:xfrm>
          <a:prstGeom prst="rect">
            <a:avLst/>
          </a:prstGeom>
        </p:spPr>
      </p:pic>
    </p:spTree>
    <p:extLst>
      <p:ext uri="{BB962C8B-B14F-4D97-AF65-F5344CB8AC3E}">
        <p14:creationId xmlns:p14="http://schemas.microsoft.com/office/powerpoint/2010/main" val="39424967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A2A7-CD96-DAFA-74FF-3B464A86AA80}"/>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a:solidFill>
                  <a:schemeClr val="tx1"/>
                </a:solidFill>
                <a:latin typeface="+mj-lt"/>
                <a:ea typeface="+mj-ea"/>
                <a:cs typeface="+mj-cs"/>
              </a:rPr>
              <a:t>ANOVA F-test</a:t>
            </a:r>
          </a:p>
        </p:txBody>
      </p:sp>
      <p:sp>
        <p:nvSpPr>
          <p:cNvPr id="6" name="Content Placeholder 5">
            <a:extLst>
              <a:ext uri="{FF2B5EF4-FFF2-40B4-BE49-F238E27FC236}">
                <a16:creationId xmlns:a16="http://schemas.microsoft.com/office/drawing/2014/main" id="{53BAB62A-0383-44EC-4771-A56DE95FDADD}"/>
              </a:ext>
            </a:extLst>
          </p:cNvPr>
          <p:cNvSpPr>
            <a:spLocks noGrp="1"/>
          </p:cNvSpPr>
          <p:nvPr>
            <p:ph sz="half" idx="2"/>
          </p:nvPr>
        </p:nvSpPr>
        <p:spPr>
          <a:xfrm>
            <a:off x="838199" y="2686323"/>
            <a:ext cx="4783697" cy="3433583"/>
          </a:xfrm>
        </p:spPr>
        <p:txBody>
          <a:bodyPr vert="horz" lIns="91440" tIns="45720" rIns="91440" bIns="45720" rtlCol="0">
            <a:normAutofit/>
          </a:bodyPr>
          <a:lstStyle/>
          <a:p>
            <a:r>
              <a:rPr lang="en-US" sz="2000" dirty="0"/>
              <a:t>Analysis of Variance </a:t>
            </a:r>
            <a:r>
              <a:rPr lang="en-US" sz="2000" i="1" dirty="0"/>
              <a:t>F-test</a:t>
            </a:r>
          </a:p>
          <a:p>
            <a:r>
              <a:rPr lang="en-US" sz="2000" dirty="0"/>
              <a:t>Tests the significance of the overall model including ALL independent variables</a:t>
            </a:r>
          </a:p>
          <a:p>
            <a:r>
              <a:rPr lang="en-US" sz="2000" dirty="0"/>
              <a:t>For SLR, the F-test is the same as the t-test for b1</a:t>
            </a:r>
          </a:p>
          <a:p>
            <a:r>
              <a:rPr lang="en-US" sz="2000" i="1" dirty="0"/>
              <a:t>F</a:t>
            </a:r>
            <a:r>
              <a:rPr lang="en-US" sz="2000" dirty="0"/>
              <a:t> = </a:t>
            </a:r>
            <a:r>
              <a:rPr lang="en-US" sz="2000" i="1" dirty="0"/>
              <a:t>t</a:t>
            </a:r>
            <a:r>
              <a:rPr lang="en-US" sz="2000" baseline="30000" dirty="0"/>
              <a:t>2</a:t>
            </a:r>
          </a:p>
        </p:txBody>
      </p:sp>
      <p:graphicFrame>
        <p:nvGraphicFramePr>
          <p:cNvPr id="4" name="Content Placeholder 3">
            <a:extLst>
              <a:ext uri="{FF2B5EF4-FFF2-40B4-BE49-F238E27FC236}">
                <a16:creationId xmlns:a16="http://schemas.microsoft.com/office/drawing/2014/main" id="{1B03DD43-1DAB-54E3-8272-98794DEC12B3}"/>
              </a:ext>
            </a:extLst>
          </p:cNvPr>
          <p:cNvGraphicFramePr>
            <a:graphicFrameLocks/>
          </p:cNvGraphicFramePr>
          <p:nvPr/>
        </p:nvGraphicFramePr>
        <p:xfrm>
          <a:off x="5844318" y="2686323"/>
          <a:ext cx="5731907" cy="3415564"/>
        </p:xfrm>
        <a:graphic>
          <a:graphicData uri="http://schemas.openxmlformats.org/drawingml/2006/table">
            <a:tbl>
              <a:tblPr firstRow="1" firstCol="1" lastRow="1" bandRow="1" bandCol="1">
                <a:tableStyleId>{7E9639D4-E3E2-4D34-9284-5A2195B3D0D7}</a:tableStyleId>
              </a:tblPr>
              <a:tblGrid>
                <a:gridCol w="1297888">
                  <a:extLst>
                    <a:ext uri="{9D8B030D-6E8A-4147-A177-3AD203B41FA5}">
                      <a16:colId xmlns:a16="http://schemas.microsoft.com/office/drawing/2014/main" val="597893154"/>
                    </a:ext>
                  </a:extLst>
                </a:gridCol>
                <a:gridCol w="1149178">
                  <a:extLst>
                    <a:ext uri="{9D8B030D-6E8A-4147-A177-3AD203B41FA5}">
                      <a16:colId xmlns:a16="http://schemas.microsoft.com/office/drawing/2014/main" val="4258442687"/>
                    </a:ext>
                  </a:extLst>
                </a:gridCol>
                <a:gridCol w="1210962">
                  <a:extLst>
                    <a:ext uri="{9D8B030D-6E8A-4147-A177-3AD203B41FA5}">
                      <a16:colId xmlns:a16="http://schemas.microsoft.com/office/drawing/2014/main" val="3972253625"/>
                    </a:ext>
                  </a:extLst>
                </a:gridCol>
                <a:gridCol w="1235676">
                  <a:extLst>
                    <a:ext uri="{9D8B030D-6E8A-4147-A177-3AD203B41FA5}">
                      <a16:colId xmlns:a16="http://schemas.microsoft.com/office/drawing/2014/main" val="603782495"/>
                    </a:ext>
                  </a:extLst>
                </a:gridCol>
                <a:gridCol w="838203">
                  <a:extLst>
                    <a:ext uri="{9D8B030D-6E8A-4147-A177-3AD203B41FA5}">
                      <a16:colId xmlns:a16="http://schemas.microsoft.com/office/drawing/2014/main" val="237255136"/>
                    </a:ext>
                  </a:extLst>
                </a:gridCol>
              </a:tblGrid>
              <a:tr h="643732">
                <a:tc>
                  <a:txBody>
                    <a:bodyPr/>
                    <a:lstStyle/>
                    <a:p>
                      <a:pPr marL="0" marR="0" algn="l" fontAlgn="t">
                        <a:spcBef>
                          <a:spcPts val="0"/>
                        </a:spcBef>
                        <a:spcAft>
                          <a:spcPts val="0"/>
                        </a:spcAft>
                      </a:pPr>
                      <a:r>
                        <a:rPr lang="en-US" sz="2000" b="1" u="none" strike="noStrike" dirty="0">
                          <a:effectLst/>
                        </a:rPr>
                        <a:t>Source of Variation</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Sum of</a:t>
                      </a:r>
                    </a:p>
                    <a:p>
                      <a:pPr marL="0" marR="0" algn="ctr" fontAlgn="t">
                        <a:spcBef>
                          <a:spcPts val="0"/>
                        </a:spcBef>
                        <a:spcAft>
                          <a:spcPts val="0"/>
                        </a:spcAft>
                      </a:pPr>
                      <a:r>
                        <a:rPr lang="en-US" sz="2000" b="1" u="none" strike="noStrike" dirty="0">
                          <a:effectLst/>
                        </a:rPr>
                        <a:t>Squares</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Degrees of Freedom</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a:effectLst/>
                        </a:rPr>
                        <a:t>Mean</a:t>
                      </a:r>
                    </a:p>
                    <a:p>
                      <a:pPr marL="0" marR="0" algn="ctr" fontAlgn="t">
                        <a:spcBef>
                          <a:spcPts val="0"/>
                        </a:spcBef>
                        <a:spcAft>
                          <a:spcPts val="0"/>
                        </a:spcAft>
                      </a:pPr>
                      <a:r>
                        <a:rPr lang="en-US" sz="2000" b="1" u="none" strike="noStrike">
                          <a:effectLst/>
                        </a:rPr>
                        <a:t>Square</a:t>
                      </a:r>
                      <a:endParaRPr lang="en-US" sz="2000" b="1"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1" u="none" strike="noStrike">
                          <a:effectLst/>
                        </a:rPr>
                        <a:t> </a:t>
                      </a:r>
                    </a:p>
                    <a:p>
                      <a:pPr marL="0" marR="0" algn="ctr" fontAlgn="t">
                        <a:spcBef>
                          <a:spcPts val="0"/>
                        </a:spcBef>
                        <a:spcAft>
                          <a:spcPts val="0"/>
                        </a:spcAft>
                      </a:pPr>
                      <a:r>
                        <a:rPr lang="en-US" sz="2000" b="1" u="none" strike="noStrike">
                          <a:effectLst/>
                        </a:rPr>
                        <a:t>F</a:t>
                      </a:r>
                      <a:endParaRPr lang="en-US" sz="2000" b="1" i="0" u="none" strike="noStrike">
                        <a:effectLst/>
                        <a:latin typeface="Arial" panose="020B0604020202020204" pitchFamily="34" charset="0"/>
                      </a:endParaRPr>
                    </a:p>
                  </a:txBody>
                  <a:tcPr marL="112972" marR="112972" marT="15691" marB="0"/>
                </a:tc>
                <a:extLst>
                  <a:ext uri="{0D108BD9-81ED-4DB2-BD59-A6C34878D82A}">
                    <a16:rowId xmlns:a16="http://schemas.microsoft.com/office/drawing/2014/main" val="3526528897"/>
                  </a:ext>
                </a:extLst>
              </a:tr>
              <a:tr h="441138">
                <a:tc>
                  <a:txBody>
                    <a:bodyPr/>
                    <a:lstStyle/>
                    <a:p>
                      <a:pPr marL="0" marR="0" algn="l" fontAlgn="t">
                        <a:spcBef>
                          <a:spcPts val="0"/>
                        </a:spcBef>
                        <a:spcAft>
                          <a:spcPts val="0"/>
                        </a:spcAft>
                      </a:pPr>
                      <a:r>
                        <a:rPr lang="en-US" sz="2000" b="0" u="none" strike="noStrike">
                          <a:effectLst/>
                        </a:rPr>
                        <a:t>Model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MSR = SSR/1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F</a:t>
                      </a:r>
                      <a:r>
                        <a:rPr lang="en-US" sz="2000" b="0" u="none" strike="noStrike" dirty="0">
                          <a:effectLst/>
                        </a:rPr>
                        <a:t> = MSR/MSE</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2532026986"/>
                  </a:ext>
                </a:extLst>
              </a:tr>
              <a:tr h="643732">
                <a:tc>
                  <a:txBody>
                    <a:bodyPr/>
                    <a:lstStyle/>
                    <a:p>
                      <a:pPr marL="0" marR="0" algn="l" fontAlgn="t">
                        <a:spcBef>
                          <a:spcPts val="0"/>
                        </a:spcBef>
                        <a:spcAft>
                          <a:spcPts val="0"/>
                        </a:spcAft>
                      </a:pPr>
                      <a:r>
                        <a:rPr lang="en-US" sz="2000" b="0" u="none" strike="noStrike">
                          <a:effectLst/>
                        </a:rPr>
                        <a:t>Error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SSE</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-2</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MSE = SSE/(n-2)</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1690401292"/>
                  </a:ext>
                </a:extLst>
              </a:tr>
              <a:tr h="238545">
                <a:tc>
                  <a:txBody>
                    <a:bodyPr/>
                    <a:lstStyle/>
                    <a:p>
                      <a:pPr marL="0" marR="0" algn="l" fontAlgn="t">
                        <a:spcBef>
                          <a:spcPts val="0"/>
                        </a:spcBef>
                        <a:spcAft>
                          <a:spcPts val="0"/>
                        </a:spcAft>
                      </a:pPr>
                      <a:r>
                        <a:rPr lang="en-US" sz="2000" b="0" u="none" strike="noStrike">
                          <a:effectLst/>
                        </a:rPr>
                        <a:t>Total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a:t>
                      </a:r>
                      <a:r>
                        <a:rPr lang="en-US" sz="2000" b="0" u="none" strike="noStrike" baseline="-25000">
                          <a:effectLst/>
                        </a:rPr>
                        <a:t>yy</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a:effectLst/>
                        </a:rPr>
                        <a:t> </a:t>
                      </a:r>
                      <a:endParaRPr lang="en-US" sz="2000" b="0"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2433297747"/>
                  </a:ext>
                </a:extLst>
              </a:tr>
            </a:tbl>
          </a:graphicData>
        </a:graphic>
      </p:graphicFrame>
    </p:spTree>
    <p:extLst>
      <p:ext uri="{BB962C8B-B14F-4D97-AF65-F5344CB8AC3E}">
        <p14:creationId xmlns:p14="http://schemas.microsoft.com/office/powerpoint/2010/main" val="6427893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A2A7-CD96-DAFA-74FF-3B464A86AA80}"/>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a:solidFill>
                  <a:schemeClr val="tx1"/>
                </a:solidFill>
                <a:latin typeface="+mj-lt"/>
                <a:ea typeface="+mj-ea"/>
                <a:cs typeface="+mj-cs"/>
              </a:rPr>
              <a:t>ANOVA F-test for SLR</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3BAB62A-0383-44EC-4771-A56DE95FDADD}"/>
                  </a:ext>
                </a:extLst>
              </p:cNvPr>
              <p:cNvSpPr>
                <a:spLocks noGrp="1"/>
              </p:cNvSpPr>
              <p:nvPr>
                <p:ph sz="half" idx="2"/>
              </p:nvPr>
            </p:nvSpPr>
            <p:spPr>
              <a:xfrm>
                <a:off x="838199" y="2686323"/>
                <a:ext cx="4783697" cy="3433583"/>
              </a:xfrm>
            </p:spPr>
            <p:txBody>
              <a:bodyPr vert="horz" lIns="91440" tIns="45720" rIns="91440" bIns="45720" rtlCol="0">
                <a:normAutofit/>
              </a:bodyPr>
              <a:lstStyle/>
              <a:p>
                <a:r>
                  <a:rPr lang="en-US" dirty="0"/>
                  <a:t>Analysis of Variance </a:t>
                </a:r>
                <a:r>
                  <a:rPr lang="en-US" i="1" dirty="0"/>
                  <a:t>F-test</a:t>
                </a:r>
              </a:p>
              <a:p>
                <a:pPr lvl="1"/>
                <a14:m>
                  <m:oMath xmlns:m="http://schemas.openxmlformats.org/officeDocument/2006/math">
                    <m:sSub>
                      <m:sSubPr>
                        <m:ctrlPr>
                          <a:rPr lang="en-US" sz="2800" i="1">
                            <a:latin typeface="Cambria Math" panose="02040503050406030204" pitchFamily="18" charset="0"/>
                          </a:rPr>
                        </m:ctrlPr>
                      </m:sSubPr>
                      <m:e>
                        <m:r>
                          <a:rPr lang="en-US" sz="2800" b="0" i="1">
                            <a:latin typeface="Cambria Math" panose="02040503050406030204" pitchFamily="18" charset="0"/>
                          </a:rPr>
                          <m:t>𝐻</m:t>
                        </m:r>
                      </m:e>
                      <m:sub>
                        <m:r>
                          <a:rPr lang="en-US" sz="2800" b="0" i="1">
                            <a:latin typeface="Cambria Math" panose="02040503050406030204" pitchFamily="18" charset="0"/>
                          </a:rPr>
                          <m:t>𝑜</m:t>
                        </m:r>
                      </m:sub>
                    </m:sSub>
                    <m:r>
                      <a:rPr lang="en-US" sz="2800" b="0" i="1">
                        <a:latin typeface="Cambria Math" panose="02040503050406030204" pitchFamily="18" charset="0"/>
                      </a:rPr>
                      <m:t>: </m:t>
                    </m:r>
                    <m:sSub>
                      <m:sSubPr>
                        <m:ctrlPr>
                          <a:rPr lang="en-US" sz="2800" b="0" i="1">
                            <a:latin typeface="Cambria Math" panose="02040503050406030204" pitchFamily="18" charset="0"/>
                          </a:rPr>
                        </m:ctrlPr>
                      </m:sSubPr>
                      <m:e>
                        <m:r>
                          <a:rPr lang="en-US" sz="2800" b="0" i="1">
                            <a:latin typeface="Cambria Math" panose="02040503050406030204" pitchFamily="18" charset="0"/>
                          </a:rPr>
                          <m:t>𝛽</m:t>
                        </m:r>
                      </m:e>
                      <m:sub>
                        <m:r>
                          <a:rPr lang="en-US" sz="2800" b="0" i="1">
                            <a:latin typeface="Cambria Math" panose="02040503050406030204" pitchFamily="18" charset="0"/>
                          </a:rPr>
                          <m:t>1</m:t>
                        </m:r>
                      </m:sub>
                    </m:sSub>
                  </m:oMath>
                </a14:m>
                <a:r>
                  <a:rPr lang="en-US" sz="2800" dirty="0"/>
                  <a:t>= 0</a:t>
                </a:r>
              </a:p>
              <a:p>
                <a:pPr lvl="1"/>
                <a14:m>
                  <m:oMath xmlns:m="http://schemas.openxmlformats.org/officeDocument/2006/math">
                    <m:sSub>
                      <m:sSubPr>
                        <m:ctrlPr>
                          <a:rPr lang="en-US" sz="2800" i="1">
                            <a:latin typeface="Cambria Math" panose="02040503050406030204" pitchFamily="18" charset="0"/>
                          </a:rPr>
                        </m:ctrlPr>
                      </m:sSubPr>
                      <m:e>
                        <m:r>
                          <a:rPr lang="en-US" sz="2800" b="0" i="1">
                            <a:latin typeface="Cambria Math" panose="02040503050406030204" pitchFamily="18" charset="0"/>
                          </a:rPr>
                          <m:t>𝐻</m:t>
                        </m:r>
                      </m:e>
                      <m:sub>
                        <m:r>
                          <a:rPr lang="en-US" sz="2800" b="0" i="1">
                            <a:latin typeface="Cambria Math" panose="02040503050406030204" pitchFamily="18" charset="0"/>
                          </a:rPr>
                          <m:t>1</m:t>
                        </m:r>
                      </m:sub>
                    </m:sSub>
                    <m:r>
                      <a:rPr lang="en-US" sz="2800" b="0" i="1">
                        <a:latin typeface="Cambria Math" panose="02040503050406030204" pitchFamily="18" charset="0"/>
                      </a:rPr>
                      <m:t>: </m:t>
                    </m:r>
                    <m:sSub>
                      <m:sSubPr>
                        <m:ctrlPr>
                          <a:rPr lang="en-US" sz="2800" b="0" i="1">
                            <a:latin typeface="Cambria Math" panose="02040503050406030204" pitchFamily="18" charset="0"/>
                          </a:rPr>
                        </m:ctrlPr>
                      </m:sSubPr>
                      <m:e>
                        <m:r>
                          <a:rPr lang="en-US" sz="2800" b="0" i="1">
                            <a:latin typeface="Cambria Math" panose="02040503050406030204" pitchFamily="18" charset="0"/>
                          </a:rPr>
                          <m:t>𝛽</m:t>
                        </m:r>
                      </m:e>
                      <m:sub>
                        <m:r>
                          <a:rPr lang="en-US" sz="2800" b="0" i="1">
                            <a:latin typeface="Cambria Math" panose="02040503050406030204" pitchFamily="18" charset="0"/>
                          </a:rPr>
                          <m:t>1</m:t>
                        </m:r>
                      </m:sub>
                    </m:sSub>
                    <m:r>
                      <a:rPr lang="en-US" sz="2800" i="1">
                        <a:latin typeface="Cambria Math" panose="02040503050406030204" pitchFamily="18" charset="0"/>
                      </a:rPr>
                      <m:t>≠</m:t>
                    </m:r>
                    <m:r>
                      <a:rPr lang="en-US" sz="2800" b="0" i="1">
                        <a:latin typeface="Cambria Math" panose="02040503050406030204" pitchFamily="18" charset="0"/>
                      </a:rPr>
                      <m:t> </m:t>
                    </m:r>
                  </m:oMath>
                </a14:m>
                <a:r>
                  <a:rPr lang="en-US" sz="2800" dirty="0"/>
                  <a:t>0</a:t>
                </a:r>
              </a:p>
              <a:p>
                <a:r>
                  <a:rPr lang="en-US" i="1" dirty="0"/>
                  <a:t>F* = </a:t>
                </a:r>
                <a14:m>
                  <m:oMath xmlns:m="http://schemas.openxmlformats.org/officeDocument/2006/math">
                    <m:f>
                      <m:fPr>
                        <m:ctrlPr>
                          <a:rPr lang="en-US" i="1">
                            <a:latin typeface="Cambria Math" panose="02040503050406030204" pitchFamily="18" charset="0"/>
                          </a:rPr>
                        </m:ctrlPr>
                      </m:fPr>
                      <m:num>
                        <m:r>
                          <a:rPr lang="en-US" b="0" i="1">
                            <a:latin typeface="Cambria Math" panose="02040503050406030204" pitchFamily="18" charset="0"/>
                          </a:rPr>
                          <m:t>𝑀𝑆𝑅</m:t>
                        </m:r>
                      </m:num>
                      <m:den>
                        <m:r>
                          <a:rPr lang="en-US" b="0" i="1">
                            <a:latin typeface="Cambria Math" panose="02040503050406030204" pitchFamily="18" charset="0"/>
                          </a:rPr>
                          <m:t>𝑀𝑆𝐸</m:t>
                        </m:r>
                      </m:den>
                    </m:f>
                  </m:oMath>
                </a14:m>
                <a:r>
                  <a:rPr lang="en-US" i="1" dirty="0"/>
                  <a:t> &gt;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𝐹</m:t>
                        </m:r>
                      </m:e>
                      <m:sub>
                        <m:r>
                          <a:rPr lang="en-US" i="1">
                            <a:latin typeface="Cambria Math" panose="02040503050406030204" pitchFamily="18" charset="0"/>
                          </a:rPr>
                          <m:t>𝛼</m:t>
                        </m:r>
                        <m:r>
                          <a:rPr lang="en-US" b="0" i="1">
                            <a:latin typeface="Cambria Math" panose="02040503050406030204" pitchFamily="18" charset="0"/>
                          </a:rPr>
                          <m:t>, </m:t>
                        </m:r>
                        <m:r>
                          <a:rPr lang="en-US" b="0" i="1">
                            <a:latin typeface="Cambria Math" panose="02040503050406030204" pitchFamily="18" charset="0"/>
                          </a:rPr>
                          <m:t>𝑑𝑓</m:t>
                        </m:r>
                        <m:r>
                          <a:rPr lang="en-US" b="0" i="1">
                            <a:latin typeface="Cambria Math" panose="02040503050406030204" pitchFamily="18" charset="0"/>
                          </a:rPr>
                          <m:t>=1, </m:t>
                        </m:r>
                        <m:r>
                          <a:rPr lang="en-US" b="0" i="1">
                            <a:latin typeface="Cambria Math" panose="02040503050406030204" pitchFamily="18" charset="0"/>
                          </a:rPr>
                          <m:t>𝑛</m:t>
                        </m:r>
                        <m:r>
                          <a:rPr lang="en-US" b="0" i="1">
                            <a:latin typeface="Cambria Math" panose="02040503050406030204" pitchFamily="18" charset="0"/>
                          </a:rPr>
                          <m:t>−2</m:t>
                        </m:r>
                      </m:sub>
                    </m:sSub>
                  </m:oMath>
                </a14:m>
                <a:r>
                  <a:rPr lang="en-US" i="1" dirty="0">
                    <a:sym typeface="Wingdings" panose="05000000000000000000" pitchFamily="2" charset="2"/>
                  </a:rPr>
                  <a:t> reject null</a:t>
                </a:r>
                <a:endParaRPr lang="en-US" i="1" dirty="0"/>
              </a:p>
            </p:txBody>
          </p:sp>
        </mc:Choice>
        <mc:Fallback xmlns="">
          <p:sp>
            <p:nvSpPr>
              <p:cNvPr id="6" name="Content Placeholder 5">
                <a:extLst>
                  <a:ext uri="{FF2B5EF4-FFF2-40B4-BE49-F238E27FC236}">
                    <a16:creationId xmlns:a16="http://schemas.microsoft.com/office/drawing/2014/main" id="{53BAB62A-0383-44EC-4771-A56DE95FDADD}"/>
                  </a:ext>
                </a:extLst>
              </p:cNvPr>
              <p:cNvSpPr>
                <a:spLocks noGrp="1" noRot="1" noChangeAspect="1" noMove="1" noResize="1" noEditPoints="1" noAdjustHandles="1" noChangeArrowheads="1" noChangeShapeType="1" noTextEdit="1"/>
              </p:cNvSpPr>
              <p:nvPr>
                <p:ph sz="half" idx="2"/>
              </p:nvPr>
            </p:nvSpPr>
            <p:spPr>
              <a:xfrm>
                <a:off x="838199" y="2686323"/>
                <a:ext cx="4783697" cy="3433583"/>
              </a:xfrm>
              <a:blipFill>
                <a:blip r:embed="rId3"/>
                <a:stretch>
                  <a:fillRect l="-2166" t="-3020"/>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B6DC09B5-3C40-C32E-96F0-CC4F50512C3A}"/>
              </a:ext>
            </a:extLst>
          </p:cNvPr>
          <p:cNvGraphicFramePr>
            <a:graphicFrameLocks noGrp="1"/>
          </p:cNvGraphicFramePr>
          <p:nvPr>
            <p:ph sz="half" idx="1"/>
          </p:nvPr>
        </p:nvGraphicFramePr>
        <p:xfrm>
          <a:off x="5768545" y="2686323"/>
          <a:ext cx="5731907" cy="3415564"/>
        </p:xfrm>
        <a:graphic>
          <a:graphicData uri="http://schemas.openxmlformats.org/drawingml/2006/table">
            <a:tbl>
              <a:tblPr firstRow="1" firstCol="1" lastRow="1" bandRow="1" bandCol="1">
                <a:tableStyleId>{7E9639D4-E3E2-4D34-9284-5A2195B3D0D7}</a:tableStyleId>
              </a:tblPr>
              <a:tblGrid>
                <a:gridCol w="1297888">
                  <a:extLst>
                    <a:ext uri="{9D8B030D-6E8A-4147-A177-3AD203B41FA5}">
                      <a16:colId xmlns:a16="http://schemas.microsoft.com/office/drawing/2014/main" val="1947153674"/>
                    </a:ext>
                  </a:extLst>
                </a:gridCol>
                <a:gridCol w="1149178">
                  <a:extLst>
                    <a:ext uri="{9D8B030D-6E8A-4147-A177-3AD203B41FA5}">
                      <a16:colId xmlns:a16="http://schemas.microsoft.com/office/drawing/2014/main" val="2885770332"/>
                    </a:ext>
                  </a:extLst>
                </a:gridCol>
                <a:gridCol w="1210962">
                  <a:extLst>
                    <a:ext uri="{9D8B030D-6E8A-4147-A177-3AD203B41FA5}">
                      <a16:colId xmlns:a16="http://schemas.microsoft.com/office/drawing/2014/main" val="662166293"/>
                    </a:ext>
                  </a:extLst>
                </a:gridCol>
                <a:gridCol w="1235676">
                  <a:extLst>
                    <a:ext uri="{9D8B030D-6E8A-4147-A177-3AD203B41FA5}">
                      <a16:colId xmlns:a16="http://schemas.microsoft.com/office/drawing/2014/main" val="1116241551"/>
                    </a:ext>
                  </a:extLst>
                </a:gridCol>
                <a:gridCol w="838203">
                  <a:extLst>
                    <a:ext uri="{9D8B030D-6E8A-4147-A177-3AD203B41FA5}">
                      <a16:colId xmlns:a16="http://schemas.microsoft.com/office/drawing/2014/main" val="414783862"/>
                    </a:ext>
                  </a:extLst>
                </a:gridCol>
              </a:tblGrid>
              <a:tr h="643732">
                <a:tc>
                  <a:txBody>
                    <a:bodyPr/>
                    <a:lstStyle/>
                    <a:p>
                      <a:pPr marL="0" marR="0" algn="l" fontAlgn="t">
                        <a:spcBef>
                          <a:spcPts val="0"/>
                        </a:spcBef>
                        <a:spcAft>
                          <a:spcPts val="0"/>
                        </a:spcAft>
                      </a:pPr>
                      <a:r>
                        <a:rPr lang="en-US" sz="2000" b="1" u="none" strike="noStrike" dirty="0">
                          <a:effectLst/>
                        </a:rPr>
                        <a:t>Source of Variation</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Sum of</a:t>
                      </a:r>
                    </a:p>
                    <a:p>
                      <a:pPr marL="0" marR="0" algn="ctr" fontAlgn="t">
                        <a:spcBef>
                          <a:spcPts val="0"/>
                        </a:spcBef>
                        <a:spcAft>
                          <a:spcPts val="0"/>
                        </a:spcAft>
                      </a:pPr>
                      <a:r>
                        <a:rPr lang="en-US" sz="2000" b="1" u="none" strike="noStrike" dirty="0">
                          <a:effectLst/>
                        </a:rPr>
                        <a:t>Squares</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Degrees of Freedom</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a:effectLst/>
                        </a:rPr>
                        <a:t>Mean</a:t>
                      </a:r>
                    </a:p>
                    <a:p>
                      <a:pPr marL="0" marR="0" algn="ctr" fontAlgn="t">
                        <a:spcBef>
                          <a:spcPts val="0"/>
                        </a:spcBef>
                        <a:spcAft>
                          <a:spcPts val="0"/>
                        </a:spcAft>
                      </a:pPr>
                      <a:r>
                        <a:rPr lang="en-US" sz="2000" b="1" u="none" strike="noStrike">
                          <a:effectLst/>
                        </a:rPr>
                        <a:t>Square</a:t>
                      </a:r>
                      <a:endParaRPr lang="en-US" sz="2000" b="1"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1" u="none" strike="noStrike">
                          <a:effectLst/>
                        </a:rPr>
                        <a:t> </a:t>
                      </a:r>
                    </a:p>
                    <a:p>
                      <a:pPr marL="0" marR="0" algn="ctr" fontAlgn="t">
                        <a:spcBef>
                          <a:spcPts val="0"/>
                        </a:spcBef>
                        <a:spcAft>
                          <a:spcPts val="0"/>
                        </a:spcAft>
                      </a:pPr>
                      <a:r>
                        <a:rPr lang="en-US" sz="2000" b="1" u="none" strike="noStrike">
                          <a:effectLst/>
                        </a:rPr>
                        <a:t>F</a:t>
                      </a:r>
                      <a:endParaRPr lang="en-US" sz="2000" b="1" i="0" u="none" strike="noStrike">
                        <a:effectLst/>
                        <a:latin typeface="Arial" panose="020B0604020202020204" pitchFamily="34" charset="0"/>
                      </a:endParaRPr>
                    </a:p>
                  </a:txBody>
                  <a:tcPr marL="112972" marR="112972" marT="15691" marB="0"/>
                </a:tc>
                <a:extLst>
                  <a:ext uri="{0D108BD9-81ED-4DB2-BD59-A6C34878D82A}">
                    <a16:rowId xmlns:a16="http://schemas.microsoft.com/office/drawing/2014/main" val="3053048303"/>
                  </a:ext>
                </a:extLst>
              </a:tr>
              <a:tr h="441138">
                <a:tc>
                  <a:txBody>
                    <a:bodyPr/>
                    <a:lstStyle/>
                    <a:p>
                      <a:pPr marL="0" marR="0" algn="l" fontAlgn="t">
                        <a:spcBef>
                          <a:spcPts val="0"/>
                        </a:spcBef>
                        <a:spcAft>
                          <a:spcPts val="0"/>
                        </a:spcAft>
                      </a:pPr>
                      <a:r>
                        <a:rPr lang="en-US" sz="2000" b="0" u="none" strike="noStrike">
                          <a:effectLst/>
                        </a:rPr>
                        <a:t>Model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MSR = SSR/1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F</a:t>
                      </a:r>
                      <a:r>
                        <a:rPr lang="en-US" sz="2000" b="0" u="none" strike="noStrike" dirty="0">
                          <a:effectLst/>
                        </a:rPr>
                        <a:t> = MSR/MSE</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1820340392"/>
                  </a:ext>
                </a:extLst>
              </a:tr>
              <a:tr h="643732">
                <a:tc>
                  <a:txBody>
                    <a:bodyPr/>
                    <a:lstStyle/>
                    <a:p>
                      <a:pPr marL="0" marR="0" algn="l" fontAlgn="t">
                        <a:spcBef>
                          <a:spcPts val="0"/>
                        </a:spcBef>
                        <a:spcAft>
                          <a:spcPts val="0"/>
                        </a:spcAft>
                      </a:pPr>
                      <a:r>
                        <a:rPr lang="en-US" sz="2000" b="0" u="none" strike="noStrike">
                          <a:effectLst/>
                        </a:rPr>
                        <a:t>Error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SSE</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-2</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MSE = SSE/(n-2)</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1517431020"/>
                  </a:ext>
                </a:extLst>
              </a:tr>
              <a:tr h="238545">
                <a:tc>
                  <a:txBody>
                    <a:bodyPr/>
                    <a:lstStyle/>
                    <a:p>
                      <a:pPr marL="0" marR="0" algn="l" fontAlgn="t">
                        <a:spcBef>
                          <a:spcPts val="0"/>
                        </a:spcBef>
                        <a:spcAft>
                          <a:spcPts val="0"/>
                        </a:spcAft>
                      </a:pPr>
                      <a:r>
                        <a:rPr lang="en-US" sz="2000" b="0" u="none" strike="noStrike">
                          <a:effectLst/>
                        </a:rPr>
                        <a:t>Total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a:t>
                      </a:r>
                      <a:r>
                        <a:rPr lang="en-US" sz="2000" b="0" u="none" strike="noStrike" baseline="-25000">
                          <a:effectLst/>
                        </a:rPr>
                        <a:t>yy</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a:effectLst/>
                        </a:rPr>
                        <a:t> </a:t>
                      </a:r>
                      <a:endParaRPr lang="en-US" sz="2000" b="0"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3742911235"/>
                  </a:ext>
                </a:extLst>
              </a:tr>
            </a:tbl>
          </a:graphicData>
        </a:graphic>
      </p:graphicFrame>
    </p:spTree>
    <p:extLst>
      <p:ext uri="{BB962C8B-B14F-4D97-AF65-F5344CB8AC3E}">
        <p14:creationId xmlns:p14="http://schemas.microsoft.com/office/powerpoint/2010/main" val="18903535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B665-4DE0-2DD9-06C4-7BBFDE9F0C01}"/>
              </a:ext>
            </a:extLst>
          </p:cNvPr>
          <p:cNvSpPr>
            <a:spLocks noGrp="1"/>
          </p:cNvSpPr>
          <p:nvPr>
            <p:ph type="title"/>
          </p:nvPr>
        </p:nvSpPr>
        <p:spPr/>
        <p:txBody>
          <a:bodyPr/>
          <a:lstStyle/>
          <a:p>
            <a:r>
              <a:rPr lang="en-US" altLang="en-US" sz="4400" dirty="0"/>
              <a:t>Example - Pharmacodynamics of LSD</a:t>
            </a:r>
            <a:endParaRPr lang="en-US" dirty="0"/>
          </a:p>
        </p:txBody>
      </p:sp>
      <p:sp>
        <p:nvSpPr>
          <p:cNvPr id="6" name="Text Box 3">
            <a:extLst>
              <a:ext uri="{FF2B5EF4-FFF2-40B4-BE49-F238E27FC236}">
                <a16:creationId xmlns:a16="http://schemas.microsoft.com/office/drawing/2014/main" id="{317EC93E-04F8-2E82-5AF9-B9E215A40D7A}"/>
              </a:ext>
            </a:extLst>
          </p:cNvPr>
          <p:cNvSpPr txBox="1">
            <a:spLocks noChangeArrowheads="1"/>
          </p:cNvSpPr>
          <p:nvPr/>
        </p:nvSpPr>
        <p:spPr bwMode="auto">
          <a:xfrm>
            <a:off x="282146" y="1665755"/>
            <a:ext cx="662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 Total Sum of squares:</a:t>
            </a:r>
          </a:p>
        </p:txBody>
      </p:sp>
      <p:graphicFrame>
        <p:nvGraphicFramePr>
          <p:cNvPr id="7" name="Object 4">
            <a:extLst>
              <a:ext uri="{FF2B5EF4-FFF2-40B4-BE49-F238E27FC236}">
                <a16:creationId xmlns:a16="http://schemas.microsoft.com/office/drawing/2014/main" id="{4AD5625D-C4FB-6C14-88B6-AE2C1FA46723}"/>
              </a:ext>
            </a:extLst>
          </p:cNvPr>
          <p:cNvGraphicFramePr>
            <a:graphicFrameLocks noChangeAspect="1"/>
          </p:cNvGraphicFramePr>
          <p:nvPr/>
        </p:nvGraphicFramePr>
        <p:xfrm>
          <a:off x="739775" y="2354263"/>
          <a:ext cx="6858000" cy="588962"/>
        </p:xfrm>
        <a:graphic>
          <a:graphicData uri="http://schemas.openxmlformats.org/presentationml/2006/ole">
            <mc:AlternateContent xmlns:mc="http://schemas.openxmlformats.org/markup-compatibility/2006">
              <mc:Choice xmlns:v="urn:schemas-microsoft-com:vml" Requires="v">
                <p:oleObj name="Equation" r:id="rId2" imgW="3085920" imgH="266400" progId="Equation.3">
                  <p:embed/>
                </p:oleObj>
              </mc:Choice>
              <mc:Fallback>
                <p:oleObj name="Equation" r:id="rId2" imgW="3085920" imgH="266400" progId="Equation.3">
                  <p:embed/>
                  <p:pic>
                    <p:nvPicPr>
                      <p:cNvPr id="7" name="Object 4">
                        <a:extLst>
                          <a:ext uri="{FF2B5EF4-FFF2-40B4-BE49-F238E27FC236}">
                            <a16:creationId xmlns:a16="http://schemas.microsoft.com/office/drawing/2014/main" id="{4AD5625D-C4FB-6C14-88B6-AE2C1FA46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2354263"/>
                        <a:ext cx="6858000"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5">
            <a:extLst>
              <a:ext uri="{FF2B5EF4-FFF2-40B4-BE49-F238E27FC236}">
                <a16:creationId xmlns:a16="http://schemas.microsoft.com/office/drawing/2014/main" id="{849CB589-447D-67B8-6371-90C198AA43C2}"/>
              </a:ext>
            </a:extLst>
          </p:cNvPr>
          <p:cNvSpPr txBox="1">
            <a:spLocks noChangeArrowheads="1"/>
          </p:cNvSpPr>
          <p:nvPr/>
        </p:nvSpPr>
        <p:spPr bwMode="auto">
          <a:xfrm>
            <a:off x="282146" y="3263389"/>
            <a:ext cx="3886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 Error Sum of squares:</a:t>
            </a:r>
          </a:p>
        </p:txBody>
      </p:sp>
      <p:graphicFrame>
        <p:nvGraphicFramePr>
          <p:cNvPr id="9" name="Object 6">
            <a:extLst>
              <a:ext uri="{FF2B5EF4-FFF2-40B4-BE49-F238E27FC236}">
                <a16:creationId xmlns:a16="http://schemas.microsoft.com/office/drawing/2014/main" id="{9D4A98B2-A11A-6A9F-4AF9-55700E5DB271}"/>
              </a:ext>
            </a:extLst>
          </p:cNvPr>
          <p:cNvGraphicFramePr>
            <a:graphicFrameLocks noChangeAspect="1"/>
          </p:cNvGraphicFramePr>
          <p:nvPr/>
        </p:nvGraphicFramePr>
        <p:xfrm>
          <a:off x="728663" y="3975100"/>
          <a:ext cx="6705600" cy="723900"/>
        </p:xfrm>
        <a:graphic>
          <a:graphicData uri="http://schemas.openxmlformats.org/presentationml/2006/ole">
            <mc:AlternateContent xmlns:mc="http://schemas.openxmlformats.org/markup-compatibility/2006">
              <mc:Choice xmlns:v="urn:schemas-microsoft-com:vml" Requires="v">
                <p:oleObj name="Equation" r:id="rId4" imgW="3162240" imgH="342720" progId="Equation.3">
                  <p:embed/>
                </p:oleObj>
              </mc:Choice>
              <mc:Fallback>
                <p:oleObj name="Equation" r:id="rId4" imgW="3162240" imgH="342720" progId="Equation.3">
                  <p:embed/>
                  <p:pic>
                    <p:nvPicPr>
                      <p:cNvPr id="9" name="Object 6">
                        <a:extLst>
                          <a:ext uri="{FF2B5EF4-FFF2-40B4-BE49-F238E27FC236}">
                            <a16:creationId xmlns:a16="http://schemas.microsoft.com/office/drawing/2014/main" id="{9D4A98B2-A11A-6A9F-4AF9-55700E5DB2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3975100"/>
                        <a:ext cx="6705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7">
            <a:extLst>
              <a:ext uri="{FF2B5EF4-FFF2-40B4-BE49-F238E27FC236}">
                <a16:creationId xmlns:a16="http://schemas.microsoft.com/office/drawing/2014/main" id="{29CF888D-8BD4-815E-6EE3-536EA44F846F}"/>
              </a:ext>
            </a:extLst>
          </p:cNvPr>
          <p:cNvSpPr txBox="1">
            <a:spLocks noChangeArrowheads="1"/>
          </p:cNvSpPr>
          <p:nvPr/>
        </p:nvSpPr>
        <p:spPr bwMode="auto">
          <a:xfrm>
            <a:off x="282146" y="5106240"/>
            <a:ext cx="47882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 Model Sum of Squares:</a:t>
            </a:r>
          </a:p>
        </p:txBody>
      </p:sp>
      <p:graphicFrame>
        <p:nvGraphicFramePr>
          <p:cNvPr id="11" name="Object 8">
            <a:extLst>
              <a:ext uri="{FF2B5EF4-FFF2-40B4-BE49-F238E27FC236}">
                <a16:creationId xmlns:a16="http://schemas.microsoft.com/office/drawing/2014/main" id="{A351DA19-DDEC-F4EA-CEB5-9E1C80B4EAF3}"/>
              </a:ext>
            </a:extLst>
          </p:cNvPr>
          <p:cNvGraphicFramePr>
            <a:graphicFrameLocks noChangeAspect="1"/>
          </p:cNvGraphicFramePr>
          <p:nvPr/>
        </p:nvGraphicFramePr>
        <p:xfrm>
          <a:off x="728019" y="5759539"/>
          <a:ext cx="8670925" cy="723900"/>
        </p:xfrm>
        <a:graphic>
          <a:graphicData uri="http://schemas.openxmlformats.org/presentationml/2006/ole">
            <mc:AlternateContent xmlns:mc="http://schemas.openxmlformats.org/markup-compatibility/2006">
              <mc:Choice xmlns:v="urn:schemas-microsoft-com:vml" Requires="v">
                <p:oleObj name="Equation" r:id="rId6" imgW="4089240" imgH="342720" progId="Equation.3">
                  <p:embed/>
                </p:oleObj>
              </mc:Choice>
              <mc:Fallback>
                <p:oleObj name="Equation" r:id="rId6" imgW="4089240" imgH="342720" progId="Equation.3">
                  <p:embed/>
                  <p:pic>
                    <p:nvPicPr>
                      <p:cNvPr id="11" name="Object 8">
                        <a:extLst>
                          <a:ext uri="{FF2B5EF4-FFF2-40B4-BE49-F238E27FC236}">
                            <a16:creationId xmlns:a16="http://schemas.microsoft.com/office/drawing/2014/main" id="{A351DA19-DDEC-F4EA-CEB5-9E1C80B4EA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019" y="5759539"/>
                        <a:ext cx="867092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67816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62DA-BB80-7B4E-3703-8CBD13E8198F}"/>
              </a:ext>
            </a:extLst>
          </p:cNvPr>
          <p:cNvSpPr>
            <a:spLocks noGrp="1"/>
          </p:cNvSpPr>
          <p:nvPr>
            <p:ph type="title"/>
          </p:nvPr>
        </p:nvSpPr>
        <p:spPr/>
        <p:txBody>
          <a:bodyPr/>
          <a:lstStyle/>
          <a:p>
            <a:r>
              <a:rPr lang="en-US" dirty="0"/>
              <a:t>Example - Pharmacodynamics of LSD</a:t>
            </a:r>
          </a:p>
        </p:txBody>
      </p:sp>
      <p:pic>
        <p:nvPicPr>
          <p:cNvPr id="4" name="Content Placeholder 3">
            <a:extLst>
              <a:ext uri="{FF2B5EF4-FFF2-40B4-BE49-F238E27FC236}">
                <a16:creationId xmlns:a16="http://schemas.microsoft.com/office/drawing/2014/main" id="{B9227BE2-65D2-2BAA-E620-E0B89CC892E8}"/>
              </a:ext>
            </a:extLst>
          </p:cNvPr>
          <p:cNvPicPr>
            <a:picLocks noGrp="1" noChangeAspect="1"/>
          </p:cNvPicPr>
          <p:nvPr>
            <p:ph idx="1"/>
          </p:nvPr>
        </p:nvPicPr>
        <p:blipFill>
          <a:blip r:embed="rId2"/>
          <a:stretch>
            <a:fillRect/>
          </a:stretch>
        </p:blipFill>
        <p:spPr>
          <a:xfrm>
            <a:off x="6305550" y="2092818"/>
            <a:ext cx="5048250" cy="1666875"/>
          </a:xfrm>
          <a:prstGeom prst="rect">
            <a:avLst/>
          </a:prstGeom>
        </p:spPr>
      </p:pic>
      <p:graphicFrame>
        <p:nvGraphicFramePr>
          <p:cNvPr id="5" name="Table 4">
            <a:extLst>
              <a:ext uri="{FF2B5EF4-FFF2-40B4-BE49-F238E27FC236}">
                <a16:creationId xmlns:a16="http://schemas.microsoft.com/office/drawing/2014/main" id="{5C122060-1E4D-32B8-2CD5-D87FB9846B45}"/>
              </a:ext>
            </a:extLst>
          </p:cNvPr>
          <p:cNvGraphicFramePr>
            <a:graphicFrameLocks noGrp="1"/>
          </p:cNvGraphicFramePr>
          <p:nvPr/>
        </p:nvGraphicFramePr>
        <p:xfrm>
          <a:off x="473075" y="2494006"/>
          <a:ext cx="5622925" cy="1066800"/>
        </p:xfrm>
        <a:graphic>
          <a:graphicData uri="http://schemas.openxmlformats.org/drawingml/2006/table">
            <a:tbl>
              <a:tblPr firstRow="1" firstCol="1" lastRow="1" bandRow="1" bandCol="1">
                <a:tableStyleId>{7E9639D4-E3E2-4D34-9284-5A2195B3D0D7}</a:tableStyleId>
              </a:tblPr>
              <a:tblGrid>
                <a:gridCol w="1124585">
                  <a:extLst>
                    <a:ext uri="{9D8B030D-6E8A-4147-A177-3AD203B41FA5}">
                      <a16:colId xmlns:a16="http://schemas.microsoft.com/office/drawing/2014/main" val="4111072504"/>
                    </a:ext>
                  </a:extLst>
                </a:gridCol>
                <a:gridCol w="1124585">
                  <a:extLst>
                    <a:ext uri="{9D8B030D-6E8A-4147-A177-3AD203B41FA5}">
                      <a16:colId xmlns:a16="http://schemas.microsoft.com/office/drawing/2014/main" val="1430437208"/>
                    </a:ext>
                  </a:extLst>
                </a:gridCol>
                <a:gridCol w="1124585">
                  <a:extLst>
                    <a:ext uri="{9D8B030D-6E8A-4147-A177-3AD203B41FA5}">
                      <a16:colId xmlns:a16="http://schemas.microsoft.com/office/drawing/2014/main" val="965435729"/>
                    </a:ext>
                  </a:extLst>
                </a:gridCol>
                <a:gridCol w="1124585">
                  <a:extLst>
                    <a:ext uri="{9D8B030D-6E8A-4147-A177-3AD203B41FA5}">
                      <a16:colId xmlns:a16="http://schemas.microsoft.com/office/drawing/2014/main" val="3686704217"/>
                    </a:ext>
                  </a:extLst>
                </a:gridCol>
                <a:gridCol w="1124585">
                  <a:extLst>
                    <a:ext uri="{9D8B030D-6E8A-4147-A177-3AD203B41FA5}">
                      <a16:colId xmlns:a16="http://schemas.microsoft.com/office/drawing/2014/main" val="3753561207"/>
                    </a:ext>
                  </a:extLst>
                </a:gridCol>
              </a:tblGrid>
              <a:tr h="0">
                <a:tc>
                  <a:txBody>
                    <a:bodyPr/>
                    <a:lstStyle/>
                    <a:p>
                      <a:pPr marL="0" marR="0">
                        <a:spcBef>
                          <a:spcPts val="0"/>
                        </a:spcBef>
                        <a:spcAft>
                          <a:spcPts val="0"/>
                        </a:spcAft>
                      </a:pPr>
                      <a:r>
                        <a:rPr lang="en-US" sz="1400" dirty="0">
                          <a:effectLst/>
                        </a:rPr>
                        <a:t>Source of Variation</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Sum of</a:t>
                      </a:r>
                    </a:p>
                    <a:p>
                      <a:pPr marL="0" marR="0" algn="ctr">
                        <a:spcBef>
                          <a:spcPts val="0"/>
                        </a:spcBef>
                        <a:spcAft>
                          <a:spcPts val="0"/>
                        </a:spcAft>
                      </a:pPr>
                      <a:r>
                        <a:rPr lang="en-US" sz="1400" dirty="0">
                          <a:effectLst/>
                        </a:rPr>
                        <a:t>Squares</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Degrees of Freedom</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Mean</a:t>
                      </a:r>
                    </a:p>
                    <a:p>
                      <a:pPr marL="0" marR="0" algn="ctr">
                        <a:spcBef>
                          <a:spcPts val="0"/>
                        </a:spcBef>
                        <a:spcAft>
                          <a:spcPts val="0"/>
                        </a:spcAft>
                      </a:pPr>
                      <a:r>
                        <a:rPr lang="en-US" sz="1400" dirty="0">
                          <a:effectLst/>
                        </a:rPr>
                        <a:t>Square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a:t>
                      </a:r>
                    </a:p>
                    <a:p>
                      <a:pPr marL="0" marR="0" algn="ctr">
                        <a:spcBef>
                          <a:spcPts val="0"/>
                        </a:spcBef>
                        <a:spcAft>
                          <a:spcPts val="0"/>
                        </a:spcAft>
                      </a:pPr>
                      <a:r>
                        <a:rPr lang="en-US" sz="1400" kern="0">
                          <a:effectLst/>
                        </a:rPr>
                        <a:t>F</a:t>
                      </a:r>
                      <a:endParaRPr lang="en-US" sz="1400" b="1" i="1" kern="0">
                        <a:effectLst/>
                        <a:latin typeface="Times New Roman" panose="02020603050405020304" pitchFamily="18" charset="0"/>
                      </a:endParaRPr>
                    </a:p>
                  </a:txBody>
                  <a:tcPr marL="68580" marR="68580" marT="0" marB="0"/>
                </a:tc>
                <a:extLst>
                  <a:ext uri="{0D108BD9-81ED-4DB2-BD59-A6C34878D82A}">
                    <a16:rowId xmlns:a16="http://schemas.microsoft.com/office/drawing/2014/main" val="1314935861"/>
                  </a:ext>
                </a:extLst>
              </a:tr>
              <a:tr h="0">
                <a:tc>
                  <a:txBody>
                    <a:bodyPr/>
                    <a:lstStyle/>
                    <a:p>
                      <a:pPr marL="0" marR="0">
                        <a:spcBef>
                          <a:spcPts val="0"/>
                        </a:spcBef>
                        <a:spcAft>
                          <a:spcPts val="0"/>
                        </a:spcAft>
                      </a:pPr>
                      <a:r>
                        <a:rPr lang="en-US" sz="1400">
                          <a:effectLst/>
                        </a:rPr>
                        <a:t>Model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1824.293</a:t>
                      </a:r>
                      <a:endParaRPr lang="en-US" sz="1400" b="1" i="1">
                        <a:effectLst/>
                        <a:latin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1824.293</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35.93</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84650287"/>
                  </a:ext>
                </a:extLst>
              </a:tr>
              <a:tr h="0">
                <a:tc>
                  <a:txBody>
                    <a:bodyPr/>
                    <a:lstStyle/>
                    <a:p>
                      <a:pPr marL="0" marR="0">
                        <a:spcBef>
                          <a:spcPts val="0"/>
                        </a:spcBef>
                        <a:spcAft>
                          <a:spcPts val="0"/>
                        </a:spcAft>
                      </a:pPr>
                      <a:r>
                        <a:rPr lang="en-US" sz="1400">
                          <a:effectLst/>
                        </a:rPr>
                        <a:t>Error</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253.890</a:t>
                      </a:r>
                      <a:endParaRPr lang="en-US" sz="1400" b="1" i="1">
                        <a:effectLst/>
                        <a:latin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5</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50.778</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0236063"/>
                  </a:ext>
                </a:extLst>
              </a:tr>
              <a:tr h="0">
                <a:tc>
                  <a:txBody>
                    <a:bodyPr/>
                    <a:lstStyle/>
                    <a:p>
                      <a:pPr marL="0" marR="0">
                        <a:spcBef>
                          <a:spcPts val="0"/>
                        </a:spcBef>
                        <a:spcAft>
                          <a:spcPts val="0"/>
                        </a:spcAft>
                      </a:pPr>
                      <a:r>
                        <a:rPr lang="en-US" sz="1400">
                          <a:effectLst/>
                        </a:rPr>
                        <a:t>Total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2078.183</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6</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7221904"/>
                  </a:ext>
                </a:extLst>
              </a:tr>
            </a:tbl>
          </a:graphicData>
        </a:graphic>
      </p:graphicFrame>
      <p:sp>
        <p:nvSpPr>
          <p:cNvPr id="7" name="TextBox 6">
            <a:extLst>
              <a:ext uri="{FF2B5EF4-FFF2-40B4-BE49-F238E27FC236}">
                <a16:creationId xmlns:a16="http://schemas.microsoft.com/office/drawing/2014/main" id="{3445B1BF-48F4-59FF-007D-5402FA7F6642}"/>
              </a:ext>
            </a:extLst>
          </p:cNvPr>
          <p:cNvSpPr txBox="1"/>
          <p:nvPr/>
        </p:nvSpPr>
        <p:spPr>
          <a:xfrm>
            <a:off x="473075" y="3693426"/>
            <a:ext cx="6394622" cy="1231106"/>
          </a:xfrm>
          <a:prstGeom prst="rect">
            <a:avLst/>
          </a:prstGeom>
          <a:noFill/>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Analysis of Variance - </a:t>
            </a:r>
            <a:r>
              <a:rPr kumimoji="0" lang="en-US" altLang="en-US" sz="2000" b="1" i="1" u="none" strike="noStrike" kern="1200" cap="none" spc="0" normalizeH="0" baseline="0" noProof="0" dirty="0">
                <a:ln>
                  <a:noFill/>
                </a:ln>
                <a:solidFill>
                  <a:prstClr val="black"/>
                </a:solidFill>
                <a:effectLst/>
                <a:uLnTx/>
                <a:uFillTx/>
                <a:latin typeface="Calibri" panose="020F0502020204030204"/>
                <a:ea typeface="+mn-ea"/>
                <a:cs typeface="+mn-cs"/>
              </a:rPr>
              <a:t>F</a:t>
            </a: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-test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all betas equal 0   	vs  	</a:t>
            </a: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A</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least one beta is 0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           		 vs 	</a:t>
            </a: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A</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02FB65-95D9-ABE5-F18C-C11C8357A998}"/>
                  </a:ext>
                </a:extLst>
              </p:cNvPr>
              <p:cNvSpPr txBox="1"/>
              <p:nvPr/>
            </p:nvSpPr>
            <p:spPr>
              <a:xfrm>
                <a:off x="673443" y="5550592"/>
                <a:ext cx="5362109" cy="52700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𝑀𝑆𝑅</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𝑀𝑆𝐸</m:t>
                        </m:r>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=35.928&gt;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𝐹</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𝛼</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𝑑𝑓</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6.61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5F02FB65-95D9-ABE5-F18C-C11C8357A998}"/>
                  </a:ext>
                </a:extLst>
              </p:cNvPr>
              <p:cNvSpPr txBox="1">
                <a:spLocks noRot="1" noChangeAspect="1" noMove="1" noResize="1" noEditPoints="1" noAdjustHandles="1" noChangeArrowheads="1" noChangeShapeType="1" noTextEdit="1"/>
              </p:cNvSpPr>
              <p:nvPr/>
            </p:nvSpPr>
            <p:spPr>
              <a:xfrm>
                <a:off x="673443" y="5550592"/>
                <a:ext cx="5362109" cy="527004"/>
              </a:xfrm>
              <a:prstGeom prst="rect">
                <a:avLst/>
              </a:prstGeom>
              <a:blipFill>
                <a:blip r:embed="rId3"/>
                <a:stretch>
                  <a:fillRect t="-4651" r="-2386" b="-1976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934CB64-CFD2-2DD6-C757-8118721AB868}"/>
              </a:ext>
            </a:extLst>
          </p:cNvPr>
          <p:cNvSpPr txBox="1"/>
          <p:nvPr/>
        </p:nvSpPr>
        <p:spPr>
          <a:xfrm>
            <a:off x="5935277" y="5583261"/>
            <a:ext cx="153061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Reject Null</a:t>
            </a:r>
          </a:p>
        </p:txBody>
      </p:sp>
    </p:spTree>
    <p:extLst>
      <p:ext uri="{BB962C8B-B14F-4D97-AF65-F5344CB8AC3E}">
        <p14:creationId xmlns:p14="http://schemas.microsoft.com/office/powerpoint/2010/main" val="11430160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5A83-61EC-2D8D-642D-BB36CF266BC5}"/>
              </a:ext>
            </a:extLst>
          </p:cNvPr>
          <p:cNvSpPr>
            <a:spLocks noGrp="1"/>
          </p:cNvSpPr>
          <p:nvPr>
            <p:ph type="title"/>
          </p:nvPr>
        </p:nvSpPr>
        <p:spPr/>
        <p:txBody>
          <a:bodyPr/>
          <a:lstStyle/>
          <a:p>
            <a:r>
              <a:rPr lang="en-US" dirty="0"/>
              <a:t>Fitted Values &amp; Residuals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8933F-B2B8-24AB-8033-F5CC0A813444}"/>
                  </a:ext>
                </a:extLst>
              </p:cNvPr>
              <p:cNvSpPr>
                <a:spLocks noGrp="1"/>
              </p:cNvSpPr>
              <p:nvPr>
                <p:ph idx="1"/>
              </p:nvPr>
            </p:nvSpPr>
            <p:spPr>
              <a:xfrm>
                <a:off x="838200" y="1825625"/>
                <a:ext cx="8392297" cy="4351338"/>
              </a:xfrm>
            </p:spPr>
            <p:txBody>
              <a:bodyPr>
                <a:normAutofit/>
              </a:bodyPr>
              <a:lstStyle/>
              <a:p>
                <a:r>
                  <a:rPr lang="en-US" dirty="0"/>
                  <a:t>Fitted values for the sample cases are obtained by substituting the appropriate </a:t>
                </a:r>
                <a:r>
                  <a:rPr lang="en-US" i="1" dirty="0"/>
                  <a:t>X</a:t>
                </a:r>
                <a:r>
                  <a:rPr lang="en-US" dirty="0"/>
                  <a:t> values into the estimated regression function. </a:t>
                </a:r>
              </a:p>
              <a:p>
                <a:endParaRPr lang="en-US" dirty="0"/>
              </a:p>
              <a:p>
                <a:r>
                  <a:rPr lang="en-US" dirty="0"/>
                  <a:t>The residual is the difference between the observed value Yi and the fitted value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oMath>
                </a14:m>
                <a:r>
                  <a:rPr lang="en-US" dirty="0"/>
                  <a:t>. The residual is denoted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and is defined as</a:t>
                </a:r>
              </a:p>
              <a:p>
                <a:endParaRPr lang="en-US" dirty="0"/>
              </a:p>
              <a:p>
                <a:r>
                  <a:rPr lang="en-US" dirty="0"/>
                  <a:t>For the case above</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A18933F-B2B8-24AB-8033-F5CC0A813444}"/>
                  </a:ext>
                </a:extLst>
              </p:cNvPr>
              <p:cNvSpPr>
                <a:spLocks noGrp="1" noRot="1" noChangeAspect="1" noMove="1" noResize="1" noEditPoints="1" noAdjustHandles="1" noChangeArrowheads="1" noChangeShapeType="1" noTextEdit="1"/>
              </p:cNvSpPr>
              <p:nvPr>
                <p:ph idx="1"/>
              </p:nvPr>
            </p:nvSpPr>
            <p:spPr>
              <a:xfrm>
                <a:off x="838200" y="1825625"/>
                <a:ext cx="8392297" cy="4351338"/>
              </a:xfrm>
              <a:blipFill>
                <a:blip r:embed="rId2"/>
                <a:stretch>
                  <a:fillRect l="-1308" t="-2241" r="-1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AC1368-0258-D4DC-3DCE-B60B7BBEEFCC}"/>
                  </a:ext>
                </a:extLst>
              </p:cNvPr>
              <p:cNvSpPr txBox="1"/>
              <p:nvPr/>
            </p:nvSpPr>
            <p:spPr>
              <a:xfrm>
                <a:off x="974470" y="4969779"/>
                <a:ext cx="1292352" cy="4084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9BAC1368-0258-D4DC-3DCE-B60B7BBEEFCC}"/>
                  </a:ext>
                </a:extLst>
              </p:cNvPr>
              <p:cNvSpPr txBox="1">
                <a:spLocks noRot="1" noChangeAspect="1" noMove="1" noResize="1" noEditPoints="1" noAdjustHandles="1" noChangeArrowheads="1" noChangeShapeType="1" noTextEdit="1"/>
              </p:cNvSpPr>
              <p:nvPr/>
            </p:nvSpPr>
            <p:spPr>
              <a:xfrm>
                <a:off x="974470" y="4969779"/>
                <a:ext cx="1292352" cy="408445"/>
              </a:xfrm>
              <a:prstGeom prst="rect">
                <a:avLst/>
              </a:prstGeom>
              <a:blipFill>
                <a:blip r:embed="rId3"/>
                <a:stretch>
                  <a:fillRect t="-8955" r="-25472" b="-26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BB4B7A-AA1A-EDC3-84A2-20ED157A1F5C}"/>
                  </a:ext>
                </a:extLst>
              </p:cNvPr>
              <p:cNvSpPr txBox="1"/>
              <p:nvPr/>
            </p:nvSpPr>
            <p:spPr>
              <a:xfrm>
                <a:off x="974470" y="5988578"/>
                <a:ext cx="3905538" cy="4084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=37.47</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- 46.87 = -9.4 </a:t>
                </a:r>
              </a:p>
            </p:txBody>
          </p:sp>
        </mc:Choice>
        <mc:Fallback xmlns="">
          <p:sp>
            <p:nvSpPr>
              <p:cNvPr id="10" name="TextBox 9">
                <a:extLst>
                  <a:ext uri="{FF2B5EF4-FFF2-40B4-BE49-F238E27FC236}">
                    <a16:creationId xmlns:a16="http://schemas.microsoft.com/office/drawing/2014/main" id="{59BB4B7A-AA1A-EDC3-84A2-20ED157A1F5C}"/>
                  </a:ext>
                </a:extLst>
              </p:cNvPr>
              <p:cNvSpPr txBox="1">
                <a:spLocks noRot="1" noChangeAspect="1" noMove="1" noResize="1" noEditPoints="1" noAdjustHandles="1" noChangeArrowheads="1" noChangeShapeType="1" noTextEdit="1"/>
              </p:cNvSpPr>
              <p:nvPr/>
            </p:nvSpPr>
            <p:spPr>
              <a:xfrm>
                <a:off x="974470" y="5988578"/>
                <a:ext cx="3905538" cy="408445"/>
              </a:xfrm>
              <a:prstGeom prst="rect">
                <a:avLst/>
              </a:prstGeom>
              <a:blipFill>
                <a:blip r:embed="rId4"/>
                <a:stretch>
                  <a:fillRect t="-8955" b="-26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FB361F-D5F2-61CA-D93E-071A63147000}"/>
                  </a:ext>
                </a:extLst>
              </p:cNvPr>
              <p:cNvSpPr txBox="1"/>
              <p:nvPr/>
            </p:nvSpPr>
            <p:spPr>
              <a:xfrm>
                <a:off x="1089973" y="3166926"/>
                <a:ext cx="537358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𝑆𝑐𝑜𝑟𝑒</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=89.125 −9.009(4.69</m:t>
                    </m:r>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)=46.87279</a:t>
                </a:r>
              </a:p>
            </p:txBody>
          </p:sp>
        </mc:Choice>
        <mc:Fallback xmlns="">
          <p:sp>
            <p:nvSpPr>
              <p:cNvPr id="11" name="TextBox 10">
                <a:extLst>
                  <a:ext uri="{FF2B5EF4-FFF2-40B4-BE49-F238E27FC236}">
                    <a16:creationId xmlns:a16="http://schemas.microsoft.com/office/drawing/2014/main" id="{18FB361F-D5F2-61CA-D93E-071A63147000}"/>
                  </a:ext>
                </a:extLst>
              </p:cNvPr>
              <p:cNvSpPr txBox="1">
                <a:spLocks noRot="1" noChangeAspect="1" noMove="1" noResize="1" noEditPoints="1" noAdjustHandles="1" noChangeArrowheads="1" noChangeShapeType="1" noTextEdit="1"/>
              </p:cNvSpPr>
              <p:nvPr/>
            </p:nvSpPr>
            <p:spPr>
              <a:xfrm>
                <a:off x="1089973" y="3166926"/>
                <a:ext cx="5373587" cy="369332"/>
              </a:xfrm>
              <a:prstGeom prst="rect">
                <a:avLst/>
              </a:prstGeom>
              <a:blipFill>
                <a:blip r:embed="rId5"/>
                <a:stretch>
                  <a:fillRect l="-2043" t="-26667" r="-2384" b="-50000"/>
                </a:stretch>
              </a:blipFill>
            </p:spPr>
            <p:txBody>
              <a:bodyPr/>
              <a:lstStyle/>
              <a:p>
                <a:r>
                  <a:rPr lang="en-US">
                    <a:noFill/>
                  </a:rPr>
                  <a:t> </a:t>
                </a:r>
              </a:p>
            </p:txBody>
          </p:sp>
        </mc:Fallback>
      </mc:AlternateContent>
      <p:graphicFrame>
        <p:nvGraphicFramePr>
          <p:cNvPr id="12" name="Content Placeholder 4">
            <a:extLst>
              <a:ext uri="{FF2B5EF4-FFF2-40B4-BE49-F238E27FC236}">
                <a16:creationId xmlns:a16="http://schemas.microsoft.com/office/drawing/2014/main" id="{598C0CCB-3B41-26B2-B55C-AE3C4255B58A}"/>
              </a:ext>
            </a:extLst>
          </p:cNvPr>
          <p:cNvGraphicFramePr>
            <a:graphicFrameLocks/>
          </p:cNvGraphicFramePr>
          <p:nvPr/>
        </p:nvGraphicFramePr>
        <p:xfrm>
          <a:off x="9444118" y="1731535"/>
          <a:ext cx="2403608" cy="4326300"/>
        </p:xfrm>
        <a:graphic>
          <a:graphicData uri="http://schemas.openxmlformats.org/drawingml/2006/table">
            <a:tbl>
              <a:tblPr firstRow="1" bandRow="1">
                <a:tableStyleId>{7E9639D4-E3E2-4D34-9284-5A2195B3D0D7}</a:tableStyleId>
              </a:tblPr>
              <a:tblGrid>
                <a:gridCol w="1032008">
                  <a:extLst>
                    <a:ext uri="{9D8B030D-6E8A-4147-A177-3AD203B41FA5}">
                      <a16:colId xmlns:a16="http://schemas.microsoft.com/office/drawing/2014/main" val="1973653981"/>
                    </a:ext>
                  </a:extLst>
                </a:gridCol>
                <a:gridCol w="1371600">
                  <a:extLst>
                    <a:ext uri="{9D8B030D-6E8A-4147-A177-3AD203B41FA5}">
                      <a16:colId xmlns:a16="http://schemas.microsoft.com/office/drawing/2014/main" val="4202569024"/>
                    </a:ext>
                  </a:extLst>
                </a:gridCol>
              </a:tblGrid>
              <a:tr h="799308">
                <a:tc>
                  <a:txBody>
                    <a:bodyPr/>
                    <a:lstStyle/>
                    <a:p>
                      <a:pPr algn="ctr" fontAlgn="b"/>
                      <a:r>
                        <a:rPr lang="en-US" sz="1800" b="0" u="none" strike="noStrike" cap="none" spc="0" dirty="0">
                          <a:solidFill>
                            <a:schemeClr val="bg1"/>
                          </a:solidFill>
                          <a:effectLst/>
                        </a:rPr>
                        <a:t>Score (Y)</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r>
                        <a:rPr lang="en-US" sz="1800" b="0" u="none" strike="noStrike" cap="none" spc="0" dirty="0">
                          <a:solidFill>
                            <a:schemeClr val="bg1"/>
                          </a:solidFill>
                          <a:effectLst/>
                        </a:rPr>
                        <a:t>LSD Conc (X)</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3444776418"/>
                  </a:ext>
                </a:extLst>
              </a:tr>
              <a:tr h="440874">
                <a:tc>
                  <a:txBody>
                    <a:bodyPr/>
                    <a:lstStyle/>
                    <a:p>
                      <a:pPr algn="ctr" fontAlgn="b"/>
                      <a:r>
                        <a:rPr lang="en-US" sz="1600" b="0" u="none" strike="noStrike" cap="none" spc="0" dirty="0">
                          <a:solidFill>
                            <a:schemeClr val="tx1"/>
                          </a:solidFill>
                          <a:effectLst/>
                        </a:rPr>
                        <a:t>78.93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275196686"/>
                  </a:ext>
                </a:extLst>
              </a:tr>
              <a:tr h="440874">
                <a:tc>
                  <a:txBody>
                    <a:bodyPr/>
                    <a:lstStyle/>
                    <a:p>
                      <a:pPr algn="ctr" fontAlgn="b"/>
                      <a:r>
                        <a:rPr lang="en-US" sz="1600" b="0" u="none" strike="noStrike" cap="none" spc="0">
                          <a:solidFill>
                            <a:schemeClr val="tx1"/>
                          </a:solidFill>
                          <a:effectLst/>
                        </a:rPr>
                        <a:t>58.20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783300400"/>
                  </a:ext>
                </a:extLst>
              </a:tr>
              <a:tr h="440874">
                <a:tc>
                  <a:txBody>
                    <a:bodyPr/>
                    <a:lstStyle/>
                    <a:p>
                      <a:pPr algn="ctr" fontAlgn="b"/>
                      <a:r>
                        <a:rPr lang="en-US" sz="1600" b="0" u="none" strike="noStrike" cap="none" spc="0">
                          <a:solidFill>
                            <a:schemeClr val="tx1"/>
                          </a:solidFill>
                          <a:effectLst/>
                        </a:rPr>
                        <a:t>67.47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3.26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17267171"/>
                  </a:ext>
                </a:extLst>
              </a:tr>
              <a:tr h="440874">
                <a:tc>
                  <a:txBody>
                    <a:bodyPr/>
                    <a:lstStyle/>
                    <a:p>
                      <a:pPr algn="ctr" fontAlgn="b"/>
                      <a:r>
                        <a:rPr lang="en-US" sz="1600" b="0" u="none" strike="noStrike" cap="none" spc="0" dirty="0">
                          <a:solidFill>
                            <a:schemeClr val="tx1"/>
                          </a:solidFill>
                          <a:effectLst/>
                        </a:rPr>
                        <a:t>37.47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36317147"/>
                  </a:ext>
                </a:extLst>
              </a:tr>
              <a:tr h="440874">
                <a:tc>
                  <a:txBody>
                    <a:bodyPr/>
                    <a:lstStyle/>
                    <a:p>
                      <a:pPr algn="ctr" fontAlgn="b"/>
                      <a:r>
                        <a:rPr lang="en-US" sz="1600" b="0" u="none" strike="noStrike" cap="none" spc="0">
                          <a:solidFill>
                            <a:schemeClr val="tx1"/>
                          </a:solidFill>
                          <a:effectLst/>
                        </a:rPr>
                        <a:t>45.65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5.83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2016694623"/>
                  </a:ext>
                </a:extLst>
              </a:tr>
              <a:tr h="440874">
                <a:tc>
                  <a:txBody>
                    <a:bodyPr/>
                    <a:lstStyle/>
                    <a:p>
                      <a:pPr algn="ctr" fontAlgn="b"/>
                      <a:r>
                        <a:rPr lang="en-US" sz="1600" b="0" u="none" strike="noStrike" cap="none" spc="0">
                          <a:solidFill>
                            <a:schemeClr val="tx1"/>
                          </a:solidFill>
                          <a:effectLst/>
                        </a:rPr>
                        <a:t>32.92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6.00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519487015"/>
                  </a:ext>
                </a:extLst>
              </a:tr>
              <a:tr h="440874">
                <a:tc>
                  <a:txBody>
                    <a:bodyPr/>
                    <a:lstStyle/>
                    <a:p>
                      <a:pPr algn="ctr" fontAlgn="b"/>
                      <a:r>
                        <a:rPr lang="en-US" sz="1600" b="0" u="none" strike="noStrike" cap="none" spc="0">
                          <a:solidFill>
                            <a:schemeClr val="tx1"/>
                          </a:solidFill>
                          <a:effectLst/>
                        </a:rPr>
                        <a:t>29.97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6.41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591637351"/>
                  </a:ext>
                </a:extLst>
              </a:tr>
              <a:tr h="440874">
                <a:tc>
                  <a:txBody>
                    <a:bodyPr/>
                    <a:lstStyle/>
                    <a:p>
                      <a:pPr algn="ctr" fontAlgn="b"/>
                      <a:r>
                        <a:rPr lang="en-US" sz="1600" b="1" u="none" strike="noStrike" cap="none" spc="0" dirty="0">
                          <a:solidFill>
                            <a:srgbClr val="FF0000"/>
                          </a:solidFill>
                          <a:effectLst/>
                        </a:rPr>
                        <a:t>350.61</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30.33</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1816499460"/>
                  </a:ext>
                </a:extLst>
              </a:tr>
            </a:tbl>
          </a:graphicData>
        </a:graphic>
      </p:graphicFrame>
    </p:spTree>
    <p:extLst>
      <p:ext uri="{BB962C8B-B14F-4D97-AF65-F5344CB8AC3E}">
        <p14:creationId xmlns:p14="http://schemas.microsoft.com/office/powerpoint/2010/main" val="120937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Math"/>
        <a:ea typeface=""/>
        <a:cs typeface=""/>
      </a:majorFont>
      <a:minorFont>
        <a:latin typeface="Cambria Mat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1977</TotalTime>
  <Words>7756</Words>
  <Application>Microsoft Office PowerPoint</Application>
  <PresentationFormat>Widescreen</PresentationFormat>
  <Paragraphs>1092</Paragraphs>
  <Slides>100</Slides>
  <Notes>20</Notes>
  <HiddenSlides>0</HiddenSlides>
  <MMClips>0</MMClips>
  <ScaleCrop>false</ScaleCrop>
  <HeadingPairs>
    <vt:vector size="8" baseType="variant">
      <vt:variant>
        <vt:lpstr>Fonts Used</vt:lpstr>
      </vt:variant>
      <vt:variant>
        <vt:i4>16</vt:i4>
      </vt:variant>
      <vt:variant>
        <vt:lpstr>Theme</vt:lpstr>
      </vt:variant>
      <vt:variant>
        <vt:i4>3</vt:i4>
      </vt:variant>
      <vt:variant>
        <vt:lpstr>Embedded OLE Servers</vt:lpstr>
      </vt:variant>
      <vt:variant>
        <vt:i4>1</vt:i4>
      </vt:variant>
      <vt:variant>
        <vt:lpstr>Slide Titles</vt:lpstr>
      </vt:variant>
      <vt:variant>
        <vt:i4>100</vt:i4>
      </vt:variant>
    </vt:vector>
  </HeadingPairs>
  <TitlesOfParts>
    <vt:vector size="120" baseType="lpstr">
      <vt:lpstr>MS PGothic</vt:lpstr>
      <vt:lpstr>Aptos</vt:lpstr>
      <vt:lpstr>Aptos Display</vt:lpstr>
      <vt:lpstr>Arial</vt:lpstr>
      <vt:lpstr>Calibri</vt:lpstr>
      <vt:lpstr>Calibri Light</vt:lpstr>
      <vt:lpstr>Calibri Light (Headings)</vt:lpstr>
      <vt:lpstr>Cambria Math</vt:lpstr>
      <vt:lpstr>Lucida Grande</vt:lpstr>
      <vt:lpstr>Open Sans</vt:lpstr>
      <vt:lpstr>open-sans</vt:lpstr>
      <vt:lpstr>Symbol</vt:lpstr>
      <vt:lpstr>Tahoma</vt:lpstr>
      <vt:lpstr>Times New Roman</vt:lpstr>
      <vt:lpstr>Verdana</vt:lpstr>
      <vt:lpstr>Wingdings</vt:lpstr>
      <vt:lpstr>Office Theme</vt:lpstr>
      <vt:lpstr>1_Office Theme</vt:lpstr>
      <vt:lpstr>2_Office Theme</vt:lpstr>
      <vt:lpstr>Equation</vt:lpstr>
      <vt:lpstr>Week 5</vt:lpstr>
      <vt:lpstr>Data application</vt:lpstr>
      <vt:lpstr>What model do I choose? Basic Statistical Analysis</vt:lpstr>
      <vt:lpstr>Linear regression –Terminology</vt:lpstr>
      <vt:lpstr>Introduction Linear Regression</vt:lpstr>
      <vt:lpstr>Deterministic Relationship between 2 variables</vt:lpstr>
      <vt:lpstr>Statistical Relationship between 2 Variables</vt:lpstr>
      <vt:lpstr>PowerPoint Presentation</vt:lpstr>
      <vt:lpstr>Estimating the Coefficients</vt:lpstr>
      <vt:lpstr>The Least Squares Regression Slope Where should we draw the line</vt:lpstr>
      <vt:lpstr>PowerPoint Presentation</vt:lpstr>
      <vt:lpstr>Simple Linear Regression</vt:lpstr>
      <vt:lpstr>Notation</vt:lpstr>
      <vt:lpstr>Inference from Regression</vt:lpstr>
      <vt:lpstr>The full model</vt:lpstr>
      <vt:lpstr>Interpretation of Regression Equation</vt:lpstr>
      <vt:lpstr>BLUE: Best Linear Unbiased Estimators**</vt:lpstr>
      <vt:lpstr>The Estimated Coefficients</vt:lpstr>
      <vt:lpstr>What do the regression parameters estimate?</vt:lpstr>
      <vt:lpstr>The Intercept</vt:lpstr>
      <vt:lpstr>Sampling Distributions &amp; Inference</vt:lpstr>
      <vt:lpstr>More about the best fitting line: minimizing the sum of squared errors</vt:lpstr>
      <vt:lpstr>Residuals of Linear Model</vt:lpstr>
      <vt:lpstr>More about the best fitting line</vt:lpstr>
      <vt:lpstr>Least Squares Estimation of b0, b1</vt:lpstr>
      <vt:lpstr>Intuition</vt:lpstr>
      <vt:lpstr>Method of least -Squares</vt:lpstr>
      <vt:lpstr>Regression Model</vt:lpstr>
      <vt:lpstr>Summary</vt:lpstr>
      <vt:lpstr>PowerPoint Presentation</vt:lpstr>
      <vt:lpstr>Estimation of Error Terms Variance, σ^2</vt:lpstr>
      <vt:lpstr>The variance of deviations</vt:lpstr>
      <vt:lpstr>Analysis of Variance for SLR</vt:lpstr>
      <vt:lpstr>Analysis of Variance in Regression</vt:lpstr>
      <vt:lpstr>The Coefficient of Determination R^2</vt:lpstr>
      <vt:lpstr>Interpretation R^2</vt:lpstr>
      <vt:lpstr>Pearson Correlation, r &amp; R^2!!</vt:lpstr>
      <vt:lpstr>PowerPoint Presentation</vt:lpstr>
      <vt:lpstr>Inferences for point estimates</vt:lpstr>
      <vt:lpstr>Hypothesis testing of coefficients</vt:lpstr>
      <vt:lpstr>Confidence intervals as hypothesis testing</vt:lpstr>
      <vt:lpstr>Critical: Inference, Error and Associations</vt:lpstr>
      <vt:lpstr>Introduction to Multiple Linear Regression</vt:lpstr>
      <vt:lpstr>Key Questions</vt:lpstr>
      <vt:lpstr>Multiple Linear Regression</vt:lpstr>
      <vt:lpstr>Similarities/Differences between MLR and SLR</vt:lpstr>
      <vt:lpstr>Example: Regression with two independent/explanatory variables</vt:lpstr>
      <vt:lpstr>Variable definitions in the school admissions dataset: admissions.sav</vt:lpstr>
      <vt:lpstr>Analyze  Regression </vt:lpstr>
      <vt:lpstr>What you already know…Descriptive Statistics &amp; Relationships</vt:lpstr>
      <vt:lpstr>What you already know…</vt:lpstr>
      <vt:lpstr>What’s new …</vt:lpstr>
      <vt:lpstr>What is new…</vt:lpstr>
      <vt:lpstr>What is new…</vt:lpstr>
      <vt:lpstr>What is new…</vt:lpstr>
      <vt:lpstr>(aside): part and partial correlation</vt:lpstr>
      <vt:lpstr>Partial Correlation, i.e. ‘partialling out’ AKA ‘controlling for’… (this is the relationship that holds for all values of class size)</vt:lpstr>
      <vt:lpstr>What is MLR and how does it work? </vt:lpstr>
      <vt:lpstr>Partial correlation Intuition</vt:lpstr>
      <vt:lpstr>Semipartial correlation Intuition</vt:lpstr>
      <vt:lpstr>Connection to MLR</vt:lpstr>
      <vt:lpstr>Summary</vt:lpstr>
      <vt:lpstr>What Multiple Linear Regression Is and How It Works: Characteristics</vt:lpstr>
      <vt:lpstr>What Multiple Linear Regression Is and How It Works: Characteristics </vt:lpstr>
      <vt:lpstr>What Multiple Linear Regression Is and How It Works: Characteristics </vt:lpstr>
      <vt:lpstr>What Multiple Linear Regression Is and How It Works: Characteristics </vt:lpstr>
      <vt:lpstr>What Multiple Linear Regression Is and How It Works: Characteristics</vt:lpstr>
      <vt:lpstr>What Multiple Linear Regression Is and How It Works: Characteristics</vt:lpstr>
      <vt:lpstr>What Multiple Linear Regression Is and How It Works: Characteristics</vt:lpstr>
      <vt:lpstr>What Multiple Linear Regression Is and How It Works: Characteristics</vt:lpstr>
      <vt:lpstr>What Multiple Linear Regression Is and How It Works: Sample Size</vt:lpstr>
      <vt:lpstr>What Multiple Linear Regression Is and How It Works: Power</vt:lpstr>
      <vt:lpstr>What Multiple Linear Regression Is and How It Works: Effect Size</vt:lpstr>
      <vt:lpstr>Mathematical Introduction Snapshot</vt:lpstr>
      <vt:lpstr>Your turn</vt:lpstr>
      <vt:lpstr>GRE-GPA Example Data</vt:lpstr>
      <vt:lpstr>PowerPoint Presentation</vt:lpstr>
      <vt:lpstr>PowerPoint Presentation</vt:lpstr>
      <vt:lpstr>Sample Partial Slope and Intercept</vt:lpstr>
      <vt:lpstr>Sample Multiple Linear Regression Model</vt:lpstr>
      <vt:lpstr>Overall F Test Statistic </vt:lpstr>
      <vt:lpstr>Example - Pharmacodynamics of LSD</vt:lpstr>
      <vt:lpstr>Homework</vt:lpstr>
      <vt:lpstr>From SPSS</vt:lpstr>
      <vt:lpstr>From SPSS</vt:lpstr>
      <vt:lpstr>Revised Scatterplot</vt:lpstr>
      <vt:lpstr>Least Squares Computations</vt:lpstr>
      <vt:lpstr>Example  -Pharmacodynamics of LSD</vt:lpstr>
      <vt:lpstr>PowerPoint Presentation</vt:lpstr>
      <vt:lpstr>PowerPoint Presentation</vt:lpstr>
      <vt:lpstr>Example  -Pharmacodynamics of LSD</vt:lpstr>
      <vt:lpstr>Example  -Pharmacodynamics of LSD</vt:lpstr>
      <vt:lpstr>Example</vt:lpstr>
      <vt:lpstr>Example</vt:lpstr>
      <vt:lpstr>ANOVA F-test</vt:lpstr>
      <vt:lpstr>ANOVA F-test for SLR</vt:lpstr>
      <vt:lpstr>Example - Pharmacodynamics of LSD</vt:lpstr>
      <vt:lpstr>Example - Pharmacodynamics of LSD</vt:lpstr>
      <vt:lpstr>Fitted Values &amp; Residuals</vt:lpstr>
      <vt:lpstr>Factors affecting the width of the CI: Making the interval as narrow as possible</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Barboza-Salerno, Gia</dc:creator>
  <cp:lastModifiedBy>Barboza-Salerno, Gia</cp:lastModifiedBy>
  <cp:revision>34</cp:revision>
  <dcterms:created xsi:type="dcterms:W3CDTF">2025-02-02T10:23:10Z</dcterms:created>
  <dcterms:modified xsi:type="dcterms:W3CDTF">2025-02-03T19:21:10Z</dcterms:modified>
</cp:coreProperties>
</file>