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70"/>
  </p:notesMasterIdLst>
  <p:sldIdLst>
    <p:sldId id="256" r:id="rId4"/>
    <p:sldId id="260" r:id="rId5"/>
    <p:sldId id="262" r:id="rId6"/>
    <p:sldId id="1344" r:id="rId7"/>
    <p:sldId id="1346" r:id="rId8"/>
    <p:sldId id="1347" r:id="rId9"/>
    <p:sldId id="263" r:id="rId10"/>
    <p:sldId id="265" r:id="rId11"/>
    <p:sldId id="266" r:id="rId12"/>
    <p:sldId id="264" r:id="rId13"/>
    <p:sldId id="1345" r:id="rId14"/>
    <p:sldId id="261" r:id="rId15"/>
    <p:sldId id="1353" r:id="rId16"/>
    <p:sldId id="1313" r:id="rId17"/>
    <p:sldId id="1315" r:id="rId18"/>
    <p:sldId id="1309" r:id="rId19"/>
    <p:sldId id="832" r:id="rId20"/>
    <p:sldId id="308" r:id="rId21"/>
    <p:sldId id="1349" r:id="rId22"/>
    <p:sldId id="1350" r:id="rId23"/>
    <p:sldId id="1343" r:id="rId24"/>
    <p:sldId id="1342" r:id="rId25"/>
    <p:sldId id="1348" r:id="rId26"/>
    <p:sldId id="1319" r:id="rId27"/>
    <p:sldId id="1314" r:id="rId28"/>
    <p:sldId id="1316" r:id="rId29"/>
    <p:sldId id="1320" r:id="rId30"/>
    <p:sldId id="1317" r:id="rId31"/>
    <p:sldId id="1318" r:id="rId32"/>
    <p:sldId id="305" r:id="rId33"/>
    <p:sldId id="833" r:id="rId34"/>
    <p:sldId id="1310" r:id="rId35"/>
    <p:sldId id="1311" r:id="rId36"/>
    <p:sldId id="1312" r:id="rId37"/>
    <p:sldId id="850" r:id="rId38"/>
    <p:sldId id="1341" r:id="rId39"/>
    <p:sldId id="851" r:id="rId40"/>
    <p:sldId id="853" r:id="rId41"/>
    <p:sldId id="852" r:id="rId42"/>
    <p:sldId id="856" r:id="rId43"/>
    <p:sldId id="1321" r:id="rId44"/>
    <p:sldId id="854" r:id="rId45"/>
    <p:sldId id="867" r:id="rId46"/>
    <p:sldId id="859" r:id="rId47"/>
    <p:sldId id="860" r:id="rId48"/>
    <p:sldId id="861" r:id="rId49"/>
    <p:sldId id="862" r:id="rId50"/>
    <p:sldId id="857" r:id="rId51"/>
    <p:sldId id="1340" r:id="rId52"/>
    <p:sldId id="1339" r:id="rId53"/>
    <p:sldId id="820" r:id="rId54"/>
    <p:sldId id="819" r:id="rId55"/>
    <p:sldId id="815" r:id="rId56"/>
    <p:sldId id="837" r:id="rId57"/>
    <p:sldId id="1326" r:id="rId58"/>
    <p:sldId id="1351" r:id="rId59"/>
    <p:sldId id="836" r:id="rId60"/>
    <p:sldId id="842" r:id="rId61"/>
    <p:sldId id="1352" r:id="rId62"/>
    <p:sldId id="839" r:id="rId63"/>
    <p:sldId id="289" r:id="rId64"/>
    <p:sldId id="1331" r:id="rId65"/>
    <p:sldId id="300" r:id="rId66"/>
    <p:sldId id="1333" r:id="rId67"/>
    <p:sldId id="1336" r:id="rId68"/>
    <p:sldId id="133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76763" autoAdjust="0"/>
  </p:normalViewPr>
  <p:slideViewPr>
    <p:cSldViewPr snapToGrid="0">
      <p:cViewPr>
        <p:scale>
          <a:sx n="98" d="100"/>
          <a:sy n="98" d="100"/>
        </p:scale>
        <p:origin x="82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D4C8D-F7BE-441F-A641-DBEAABC31A94}" type="datetimeFigureOut">
              <a:rPr lang="en-US" smtClean="0"/>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BCFFC-3B68-4C25-9794-F3AF3EB3899E}" type="slidenum">
              <a:rPr lang="en-US" smtClean="0"/>
              <a:t>‹#›</a:t>
            </a:fld>
            <a:endParaRPr lang="en-US"/>
          </a:p>
        </p:txBody>
      </p:sp>
    </p:spTree>
    <p:extLst>
      <p:ext uri="{BB962C8B-B14F-4D97-AF65-F5344CB8AC3E}">
        <p14:creationId xmlns:p14="http://schemas.microsoft.com/office/powerpoint/2010/main" val="169986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2</a:t>
            </a:fld>
            <a:endParaRPr lang="en-US"/>
          </a:p>
        </p:txBody>
      </p:sp>
    </p:spTree>
    <p:extLst>
      <p:ext uri="{BB962C8B-B14F-4D97-AF65-F5344CB8AC3E}">
        <p14:creationId xmlns:p14="http://schemas.microsoft.com/office/powerpoint/2010/main" val="3300579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43</a:t>
            </a:fld>
            <a:endParaRPr lang="en-US"/>
          </a:p>
        </p:txBody>
      </p:sp>
    </p:spTree>
    <p:extLst>
      <p:ext uri="{BB962C8B-B14F-4D97-AF65-F5344CB8AC3E}">
        <p14:creationId xmlns:p14="http://schemas.microsoft.com/office/powerpoint/2010/main" val="330496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decreased substantially from 97.32% to 55.19%. </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almost 3.5 times larger when the red data point is included — increasing from 0.200 to 0.686. This increase would have a substantial effect on the width of our confidence interval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endParaRPr lang="en-US" b="0" i="0" dirty="0">
              <a:solidFill>
                <a:srgbClr val="000000"/>
              </a:solidFill>
              <a:effectLst/>
              <a:latin typeface="times new roman" panose="02020603050405020304" pitchFamily="18" charset="0"/>
            </a:endParaRPr>
          </a:p>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t</a:t>
            </a:r>
            <a:r>
              <a:rPr lang="en-US" b="0" i="0" dirty="0">
                <a:solidFill>
                  <a:srgbClr val="000000"/>
                </a:solidFill>
                <a:effectLst/>
                <a:latin typeface="times new roman" panose="02020603050405020304" pitchFamily="18" charset="0"/>
              </a:rPr>
              <a:t>-statistic decreases dramatically from 25.55 to 4.84 but is still statistically significant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297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50</a:t>
            </a:fld>
            <a:endParaRPr lang="en-US"/>
          </a:p>
        </p:txBody>
      </p:sp>
    </p:spTree>
    <p:extLst>
      <p:ext uri="{BB962C8B-B14F-4D97-AF65-F5344CB8AC3E}">
        <p14:creationId xmlns:p14="http://schemas.microsoft.com/office/powerpoint/2010/main" val="1874373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74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73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3702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65</a:t>
            </a:fld>
            <a:endParaRPr lang="en-US"/>
          </a:p>
        </p:txBody>
      </p:sp>
    </p:spTree>
    <p:extLst>
      <p:ext uri="{BB962C8B-B14F-4D97-AF65-F5344CB8AC3E}">
        <p14:creationId xmlns:p14="http://schemas.microsoft.com/office/powerpoint/2010/main" val="265869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might depressive symptoms be related to PTS symptoms?</a:t>
            </a:r>
          </a:p>
          <a:p>
            <a:pPr lvl="1"/>
            <a:r>
              <a:rPr lang="en-US" dirty="0"/>
              <a:t>More depressive symptoms </a:t>
            </a:r>
            <a:r>
              <a:rPr lang="en-US" dirty="0">
                <a:sym typeface="Wingdings" panose="05000000000000000000" pitchFamily="2" charset="2"/>
              </a:rPr>
              <a:t> more PTS symptoms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31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14</a:t>
            </a:fld>
            <a:endParaRPr lang="en-US"/>
          </a:p>
        </p:txBody>
      </p:sp>
    </p:spTree>
    <p:extLst>
      <p:ext uri="{BB962C8B-B14F-4D97-AF65-F5344CB8AC3E}">
        <p14:creationId xmlns:p14="http://schemas.microsoft.com/office/powerpoint/2010/main" val="97536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Calibri" panose="020F0502020204030204" pitchFamily="34" charset="0"/>
              </a:rPr>
              <a:t>because much of job type’s effect is already captured by education (this is where semi-partial correlation comes in)</a:t>
            </a:r>
          </a:p>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17</a:t>
            </a:fld>
            <a:endParaRPr lang="en-US"/>
          </a:p>
        </p:txBody>
      </p:sp>
    </p:spTree>
    <p:extLst>
      <p:ext uri="{BB962C8B-B14F-4D97-AF65-F5344CB8AC3E}">
        <p14:creationId xmlns:p14="http://schemas.microsoft.com/office/powerpoint/2010/main" val="54956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21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3EC470-3195-4084-9C7D-116AB2D6F9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3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or may be "unusual" combinations of predictor values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86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The red point in B is not an extreme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value, so it does not have high leverage. </a:t>
            </a:r>
          </a:p>
          <a:p>
            <a:r>
              <a:rPr lang="en-US" b="0" i="0" dirty="0">
                <a:solidFill>
                  <a:srgbClr val="000000"/>
                </a:solidFill>
                <a:effectLst/>
                <a:latin typeface="times new roman" panose="02020603050405020304" pitchFamily="18" charset="0"/>
              </a:rPr>
              <a:t>Is the red data point influential? An easy way to determine if the data point is influential is to find the best fitting line twice — once with the red data point included and once with the red data point excluded.  Then note any glaring differences or inconsistencies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62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decreased slightly, but the relationship between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would still be deemed strong.</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which is used in calculating our confidence interval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larger when the red data point is included, thereby increasing the width of our confidence interval. You may recall that 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depends on the mean squared error </a:t>
            </a:r>
            <a:r>
              <a:rPr lang="en-US" b="0" i="1" dirty="0">
                <a:solidFill>
                  <a:srgbClr val="000000"/>
                </a:solidFill>
                <a:effectLst/>
                <a:latin typeface="times new roman" panose="02020603050405020304" pitchFamily="18" charset="0"/>
              </a:rPr>
              <a:t>MSE</a:t>
            </a:r>
            <a:r>
              <a:rPr lang="en-US" b="0" i="0" dirty="0">
                <a:solidFill>
                  <a:srgbClr val="000000"/>
                </a:solidFill>
                <a:effectLst/>
                <a:latin typeface="times new roman" panose="02020603050405020304" pitchFamily="18" charset="0"/>
              </a:rPr>
              <a:t>, which quantifies the difference between the observed and predicted responses. It is because the red data point is an outlier — in the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direction — that 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increases, not because the data point is influential in any way.</a:t>
            </a:r>
          </a:p>
          <a:p>
            <a:pPr algn="l">
              <a:buFont typeface="Arial" panose="020B0604020202020204" pitchFamily="34" charset="0"/>
              <a:buNone/>
            </a:pPr>
            <a:r>
              <a:rPr lang="en-US" b="0" i="0" dirty="0">
                <a:solidFill>
                  <a:srgbClr val="000000"/>
                </a:solidFill>
                <a:effectLst/>
                <a:latin typeface="times new roman" panose="02020603050405020304" pitchFamily="18" charset="0"/>
              </a:rPr>
              <a:t>In each case, the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-value for testing </a:t>
            </a:r>
            <a:r>
              <a:rPr lang="en-US" b="0" i="1" dirty="0">
                <a:solidFill>
                  <a:srgbClr val="000000"/>
                </a:solidFill>
                <a:effectLst/>
                <a:latin typeface="times new roman" panose="02020603050405020304" pitchFamily="18" charset="0"/>
              </a:rPr>
              <a:t>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0 is less than 0.001. In either case, we can conclude that there is sufficient evidence at the 0.05 level to conclude that, in the population,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related to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2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hardly changed at all, increasing only slightly from 97.3% to 97.7%. In either case, the relationship between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deemed strong.</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about the same in each case — 0.172 when the red data point is included, and 0.200 when the red data point is excluded. Therefore, the width of the confidence intervals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would largely remain unaffected by the existence of the red data point. You might take note that this is because the data point is </a:t>
            </a:r>
            <a:r>
              <a:rPr lang="en-US" b="0" i="1" dirty="0">
                <a:solidFill>
                  <a:srgbClr val="000000"/>
                </a:solidFill>
                <a:effectLst/>
                <a:latin typeface="times new roman" panose="02020603050405020304" pitchFamily="18" charset="0"/>
              </a:rPr>
              <a:t>not</a:t>
            </a:r>
            <a:r>
              <a:rPr lang="en-US" b="0" i="0" dirty="0">
                <a:solidFill>
                  <a:srgbClr val="000000"/>
                </a:solidFill>
                <a:effectLst/>
                <a:latin typeface="times new roman" panose="02020603050405020304" pitchFamily="18" charset="0"/>
              </a:rPr>
              <a:t> an outlier heavily impacting </a:t>
            </a:r>
            <a:r>
              <a:rPr lang="en-US" b="0" i="1" dirty="0">
                <a:solidFill>
                  <a:srgbClr val="000000"/>
                </a:solidFill>
                <a:effectLst/>
                <a:latin typeface="times new roman" panose="02020603050405020304" pitchFamily="18" charset="0"/>
              </a:rPr>
              <a:t>MSE</a:t>
            </a:r>
            <a:r>
              <a:rPr lang="en-US" b="0" i="0" dirty="0">
                <a:solidFill>
                  <a:srgbClr val="000000"/>
                </a:solidFill>
                <a:effectLst/>
                <a:latin typeface="times new roman" panose="02020603050405020304" pitchFamily="18" charset="0"/>
              </a:rPr>
              <a:t>.</a:t>
            </a:r>
          </a:p>
          <a:p>
            <a:pPr algn="l">
              <a:buFont typeface="Arial" panose="020B0604020202020204" pitchFamily="34" charset="0"/>
              <a:buNone/>
            </a:pPr>
            <a:r>
              <a:rPr lang="en-US" b="0" i="0" dirty="0">
                <a:solidFill>
                  <a:srgbClr val="000000"/>
                </a:solidFill>
                <a:effectLst/>
                <a:latin typeface="times new roman" panose="02020603050405020304" pitchFamily="18" charset="0"/>
              </a:rPr>
              <a:t>In each case, the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-value for testing </a:t>
            </a:r>
            <a:r>
              <a:rPr lang="en-US" b="0" i="1" dirty="0">
                <a:solidFill>
                  <a:srgbClr val="000000"/>
                </a:solidFill>
                <a:effectLst/>
                <a:latin typeface="times new roman" panose="02020603050405020304" pitchFamily="18" charset="0"/>
              </a:rPr>
              <a:t>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0 is less than 0.001. In either case, we can conclude that there is sufficient evidence at the 0.05 level to conclude that, in the population,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related to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834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8A4D-CDAE-1108-2E41-C6B18C920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58465E-BD3D-C99D-B12C-BFC4AE068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81528F-CC56-A1B2-D696-3C922170AE21}"/>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5E80FC0C-675D-42E5-6726-73E2528DF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7B434-762E-7AB9-6FD3-7303A4C3340F}"/>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50757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4D0D-2645-59E7-ABF0-E2E7FF9B1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FCD8D-2F0A-3998-5D7A-646347EEB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8745D-B746-25B0-F95E-E22FF7D043F1}"/>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3426A882-D4E1-9284-FFB6-B962515DE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DEEA6-A222-14F0-5220-5EE542D716EF}"/>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49238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8A894-CDE8-AA40-F201-112CFEFDF3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FA065-94BC-E2C2-E9DB-4066FE349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F4370-E2A6-B5EA-B9D0-61A2EF03CB2C}"/>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CFCDD01F-6612-FE31-1896-44E51A8A1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32D14-D5AC-7106-F742-78C3A6EDE639}"/>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74618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367-AC30-8923-643E-4E34909D6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CD009-766E-FD05-B372-A8DBED4B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E63FB-88CE-6DF8-EA5D-9751DDBE2D33}"/>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12C3577E-7013-66D2-70FA-0FD819C0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07110-2737-3E78-9E9A-9211586904AC}"/>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59567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AD3E-402B-9043-47A1-A62B591F8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32D2F-734B-F73E-AD1B-DFDF18ECA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4D9E8-F7E6-0546-DFB6-0116B3D822C2}"/>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0DF7A4CB-87FC-9594-DA39-C6ACB86CE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FDB9-9D2E-CB1B-7F30-5E9B43B042F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1976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4C9-B123-4631-8E98-AAAF1440C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745E-BFB1-4D9E-DADB-92EF4743E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C6E59-9F5C-053F-2CE7-1A07D072877C}"/>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FB83B669-C958-2A0D-7112-4DB474DA6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3E386-23C5-11CF-3F85-1D32B2DB3C5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2162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F852-493D-014D-B738-74554A14C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CFC13-2131-F56F-DF27-EC4A4B5AD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AF006-779A-72B2-E0D2-CFFFEB0AC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6674FC-57A6-2163-AE59-60A776F852C5}"/>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6" name="Footer Placeholder 5">
            <a:extLst>
              <a:ext uri="{FF2B5EF4-FFF2-40B4-BE49-F238E27FC236}">
                <a16:creationId xmlns:a16="http://schemas.microsoft.com/office/drawing/2014/main" id="{1CBE850D-617C-5120-2BC1-05BC6E507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334B6-5001-678A-A998-D0BC2D3DF92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05489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1F91-869A-9DEB-6FD1-AC6767C12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5559E-E9A4-B707-39E3-01E2705B7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18645-8EE4-1345-41A5-8CCE7AF7F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6973E-28A8-3E62-FC08-493D2A345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088FF-3941-D4A3-E8F9-D559CD9B6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B4CF2-38E0-8F9E-AD6F-F2DDA595D3B1}"/>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8" name="Footer Placeholder 7">
            <a:extLst>
              <a:ext uri="{FF2B5EF4-FFF2-40B4-BE49-F238E27FC236}">
                <a16:creationId xmlns:a16="http://schemas.microsoft.com/office/drawing/2014/main" id="{95A14555-DEDD-09F7-BAFD-660C40EDA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312C-1E49-129C-FE32-4CD99D6F086B}"/>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4133939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9396-51BB-2BBD-2B2F-ED862DF9A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B2B1D-1B33-5FBA-BF0A-21CC9C29DB9A}"/>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4" name="Footer Placeholder 3">
            <a:extLst>
              <a:ext uri="{FF2B5EF4-FFF2-40B4-BE49-F238E27FC236}">
                <a16:creationId xmlns:a16="http://schemas.microsoft.com/office/drawing/2014/main" id="{76CD90FC-71D6-E5EB-36AE-82BF606B0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1D42B-215D-4418-2886-C1C4396DE3FE}"/>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250711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E1C7-46F4-F762-EB48-44EB0BF3959E}"/>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3" name="Footer Placeholder 2">
            <a:extLst>
              <a:ext uri="{FF2B5EF4-FFF2-40B4-BE49-F238E27FC236}">
                <a16:creationId xmlns:a16="http://schemas.microsoft.com/office/drawing/2014/main" id="{359A2228-04CF-09F5-E92E-120859DAE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34FF2-17D0-25EC-D7B9-6E65459BE596}"/>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610994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B82-714E-2E66-20A7-D34A1F291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85E5-6AD4-6F42-642B-0F41AB34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EED12-6AEA-3180-2D0D-07FCB9F5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011E-210E-331F-EA13-890E2F72F8D9}"/>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6" name="Footer Placeholder 5">
            <a:extLst>
              <a:ext uri="{FF2B5EF4-FFF2-40B4-BE49-F238E27FC236}">
                <a16:creationId xmlns:a16="http://schemas.microsoft.com/office/drawing/2014/main" id="{110A5923-ECE8-5108-0C85-9A1C6A7E6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5014E-6A59-E9AF-FDC8-4251F5D65BB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579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AAF2-276D-B3C3-DB9C-B50823DBA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555DC-F869-95B2-F8E3-9A2F10C30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4C244-A2BB-5904-F028-76CDED1442B1}"/>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5D1EA160-64E5-F691-EF61-F8DD8D07C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5CB04-3F3C-1D1C-26C6-DFD1B3A2D8D9}"/>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3163520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4526-549C-0712-7B12-944922176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0A4B2-8D1B-8A80-D613-5498159F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419D6-BB69-6ACA-2445-FB6651D49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A5A3-98B7-609C-1C96-06425F931963}"/>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6" name="Footer Placeholder 5">
            <a:extLst>
              <a:ext uri="{FF2B5EF4-FFF2-40B4-BE49-F238E27FC236}">
                <a16:creationId xmlns:a16="http://schemas.microsoft.com/office/drawing/2014/main" id="{F3A45D33-F972-B36A-FF47-F2F9EF00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1D54C-F49A-AA3F-8317-71E405BA0304}"/>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280550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B342-A99A-80F7-6C9F-0A41B660E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3D2747-8B7D-6EE3-73EF-F777E3FC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A2B7A-912A-BB22-B0B1-DBC325BB760C}"/>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321897C4-4A8D-A870-FC61-A89EA87CB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AEEF-5E04-E818-F53D-FE7D67D5F0F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89228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9F7A7-7C14-4909-7B55-F2259714E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8069A-2E55-1D4F-5D10-F58FE599A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692EB-443A-4A88-ACB5-2069E7AFF647}"/>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74626EE5-DC82-69FB-5272-59BB00AA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3137D-105C-E9C9-4A00-4AF7DF3C051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452859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A907-B6DE-845B-6F3C-CFCD7DC28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D1DD95-65B4-244E-0B06-B425F2FE0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AA656-E7E0-E77F-21E5-7BCC020B9C1D}"/>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84CF7E8B-3425-A9DF-356D-C484407B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08CF8-100D-50B9-7370-823179FE5E6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4284004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238D-C371-9AFD-B354-6FBEAE8FF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50DA2-4D64-19F8-DD15-AEF3FDB5A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87543-FDCE-5FC4-B3D9-9C5D8930F9FB}"/>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F8080571-3BBD-83F7-B062-3FD92311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AD215-8C62-01C2-C0CF-B16C26C930E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59072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45E4-2882-8875-EDCF-D77931420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F9AF72-334C-B577-0BCF-4CC672934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3AA13-E34C-99A0-ED74-26FBE05D1FAC}"/>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2CAD3486-1563-0A88-DE4C-43AFCA5F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C143-0DD2-CD28-34B1-4D7EDFD61DE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02482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453-6358-CD5E-6F6B-4FEC67D50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BDDC2-2531-69B4-F77F-46F0BCDEB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71110-D719-23DE-8DD5-7E470B38D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16ABA-9DEA-5FA4-1400-FD20EBF219D3}"/>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6" name="Footer Placeholder 5">
            <a:extLst>
              <a:ext uri="{FF2B5EF4-FFF2-40B4-BE49-F238E27FC236}">
                <a16:creationId xmlns:a16="http://schemas.microsoft.com/office/drawing/2014/main" id="{1C027134-FCE5-5492-F65C-BF509A400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69F3-71E2-A37B-9F81-A8C82678D06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72006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5432-AC95-26D1-A72E-BBC26A965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BCBDAE-530B-59D5-756C-052FADC88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F2313-0354-5E9D-44B0-C5444484F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2D197-7B89-A07B-3F3E-EC9891CA4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2F71B-145E-A7F2-0814-8030B26C2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D5527-4ABE-853E-818E-86F7EA029196}"/>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8" name="Footer Placeholder 7">
            <a:extLst>
              <a:ext uri="{FF2B5EF4-FFF2-40B4-BE49-F238E27FC236}">
                <a16:creationId xmlns:a16="http://schemas.microsoft.com/office/drawing/2014/main" id="{F3F72EB2-3EDC-2003-27B0-8F99A44CF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AB017-7175-9D9E-924F-80DC10206BB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500750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FDA5-1BA8-25D1-992A-83E58E22F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5CB3C-8269-4638-9C05-436857D4D398}"/>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4" name="Footer Placeholder 3">
            <a:extLst>
              <a:ext uri="{FF2B5EF4-FFF2-40B4-BE49-F238E27FC236}">
                <a16:creationId xmlns:a16="http://schemas.microsoft.com/office/drawing/2014/main" id="{AAC2DEF7-8360-90D7-8066-05B6B5040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1E72D-2E54-9AD5-F6EC-1B17BE0B139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085399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EDA0F-8DB0-BB64-7694-ABD4400B4FB6}"/>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3" name="Footer Placeholder 2">
            <a:extLst>
              <a:ext uri="{FF2B5EF4-FFF2-40B4-BE49-F238E27FC236}">
                <a16:creationId xmlns:a16="http://schemas.microsoft.com/office/drawing/2014/main" id="{80CCA721-3C57-944D-264D-C37700C20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6069-79BA-114B-18E6-4F1D5AD70D7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42372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DC1B-7243-EE2C-35F2-90E4765D0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D9AE55-FAC8-DD85-5271-74B01B9666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96DBC-DE89-C5E2-E2F6-D791757A9073}"/>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685E4000-23F9-F62E-FB33-921F4D09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B646A-09D4-5C70-8390-205DCD2719F8}"/>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596517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D128-0385-E354-90C0-648AE7F80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21CD0A-BDA5-F9A8-BFAF-34BE61B24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43F56-4D80-0F04-35CF-994DE4D1A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9B695-BFE1-5164-7224-F00EB8C3C1E1}"/>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6" name="Footer Placeholder 5">
            <a:extLst>
              <a:ext uri="{FF2B5EF4-FFF2-40B4-BE49-F238E27FC236}">
                <a16:creationId xmlns:a16="http://schemas.microsoft.com/office/drawing/2014/main" id="{1A6F3534-BF23-29FC-D88B-50CD393D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06497-A288-A802-11AE-88F310871B0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1345939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B9A-F0AC-FA2C-A96B-2B23FB79F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DC4A5-CA36-BE02-4B17-F197CD50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F3B8A-50EA-D764-835E-5AEB7FB7E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A29C2-AB45-DDBC-733A-77D93809A212}"/>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6" name="Footer Placeholder 5">
            <a:extLst>
              <a:ext uri="{FF2B5EF4-FFF2-40B4-BE49-F238E27FC236}">
                <a16:creationId xmlns:a16="http://schemas.microsoft.com/office/drawing/2014/main" id="{13213DB3-1EF2-C711-343F-847CE8959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EAB46-70BF-088A-DC3C-52D8DFA232F6}"/>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94034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1E7A-D799-99E6-E0A4-18F792AE9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E9DCD9-EB7D-BB01-479C-391BA41EA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3F55E-4CDD-FC2A-ACBD-95815F274749}"/>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50CA7368-6B6B-42C6-757C-3D9E924C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ECA3C-139B-C447-855A-882D10E736F7}"/>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05950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D9A0C-BE9B-DB44-72D6-2D1E7ECAC7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29F9C-C5CD-6F83-8E0A-9089635CD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9043-81D5-CA49-AD8E-FDB6BC28DC56}"/>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CDE68036-D7DB-2588-E735-753A110AF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7B0A3-97DD-F1C2-9CD7-08318C496A3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94932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E8BC-F809-56F4-D2A8-C4F65F5BE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B3B9B-1D97-6326-5FBB-CB64F44C3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D4A81-7B8A-FA85-1BAA-94CE3844C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C557F0-0603-1293-8667-FB2BD7EF36A0}"/>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6" name="Footer Placeholder 5">
            <a:extLst>
              <a:ext uri="{FF2B5EF4-FFF2-40B4-BE49-F238E27FC236}">
                <a16:creationId xmlns:a16="http://schemas.microsoft.com/office/drawing/2014/main" id="{14E6866E-E7C8-7AC3-DAFC-B23AE6370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1128F-0589-F65A-064C-4B31FB700157}"/>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00882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E25-8F79-BD1E-D9A0-CA4CA203BB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8E6864-9C6D-CD40-C3E8-FF0E8E019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EA4D5-6909-6010-6AD2-7E89C66CE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3CEB28-F233-6F76-8912-4DD17D0AB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36C8E5-5595-48E7-813A-BCF728077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D4CC86-9D2A-FA88-40C7-15EC1C242DAA}"/>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8" name="Footer Placeholder 7">
            <a:extLst>
              <a:ext uri="{FF2B5EF4-FFF2-40B4-BE49-F238E27FC236}">
                <a16:creationId xmlns:a16="http://schemas.microsoft.com/office/drawing/2014/main" id="{E4B67263-66F4-CA4E-3906-E95637DD6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2092E-22D2-A675-1676-AE872C01C5B1}"/>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81885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8001-2146-07E4-62F3-6CF6BEE79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9A65EA-6CA2-4028-62BA-4BB5BADFDAB8}"/>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4" name="Footer Placeholder 3">
            <a:extLst>
              <a:ext uri="{FF2B5EF4-FFF2-40B4-BE49-F238E27FC236}">
                <a16:creationId xmlns:a16="http://schemas.microsoft.com/office/drawing/2014/main" id="{075E7C99-73CD-AF8A-1703-9D055FEB0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E1F88-B800-1F33-39FD-D66CE9D74DD3}"/>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56714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FAB27-097D-AA93-4E4B-954D63112185}"/>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3" name="Footer Placeholder 2">
            <a:extLst>
              <a:ext uri="{FF2B5EF4-FFF2-40B4-BE49-F238E27FC236}">
                <a16:creationId xmlns:a16="http://schemas.microsoft.com/office/drawing/2014/main" id="{E22D21B4-48CA-6A08-9843-84F0513642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FD62B-5ECD-81C7-84BA-BDABFB5A9973}"/>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81454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B827-438B-E8F2-71E0-1C614C247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11D66-8746-5F86-85A9-CF7616CF5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B8AE6C-C1D0-9E3E-1FA7-92295A828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F1C0E-9F90-C280-D57D-D164AF2CBC8A}"/>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6" name="Footer Placeholder 5">
            <a:extLst>
              <a:ext uri="{FF2B5EF4-FFF2-40B4-BE49-F238E27FC236}">
                <a16:creationId xmlns:a16="http://schemas.microsoft.com/office/drawing/2014/main" id="{17B06A5E-156D-64A3-FDB6-5D08B2402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72D7A-9056-3364-A65D-85EB8D8A9FE0}"/>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56156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14B2-C52D-6035-9D41-7A01645D0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1D529C-B39A-EB72-6494-6F9D9D01B3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446AC0-E39F-1610-6B33-63E9404D4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08561-066C-9ECF-5493-608EA90D5702}"/>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6" name="Footer Placeholder 5">
            <a:extLst>
              <a:ext uri="{FF2B5EF4-FFF2-40B4-BE49-F238E27FC236}">
                <a16:creationId xmlns:a16="http://schemas.microsoft.com/office/drawing/2014/main" id="{6E5FEFC1-B495-AC97-FF79-E1CB86340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F70DE-9E3E-83CB-C40C-83BE5D74B25A}"/>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48188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16CF5-644B-2A69-F9B9-F4EC5206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4A976-3992-4501-154C-06E56912E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9DACC-3D0C-DFB9-7480-DFE8C6209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E6CBD55B-4AD6-FC1D-4B7A-FDBD69A0F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CCB3D0-38A8-5257-CA6D-27BBAFF5F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5AA953-9742-4F25-ACDF-AC3EBDC6BE9F}" type="slidenum">
              <a:rPr lang="en-US" smtClean="0"/>
              <a:t>‹#›</a:t>
            </a:fld>
            <a:endParaRPr lang="en-US"/>
          </a:p>
        </p:txBody>
      </p:sp>
    </p:spTree>
    <p:extLst>
      <p:ext uri="{BB962C8B-B14F-4D97-AF65-F5344CB8AC3E}">
        <p14:creationId xmlns:p14="http://schemas.microsoft.com/office/powerpoint/2010/main" val="86961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F9CD-71EF-C7CF-9FFD-C67D5F8CC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AD5F6-EF19-5690-A2D1-C3738336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A7DE-25B4-3040-A3AB-FDD005982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0A3F48F5-9191-40ED-E6E1-D00B7A41A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EE1AF-7D31-8376-B63A-F9696EBF4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9452-3E6F-4A4A-B4AE-160A1194828A}" type="slidenum">
              <a:rPr lang="en-US" smtClean="0"/>
              <a:t>‹#›</a:t>
            </a:fld>
            <a:endParaRPr lang="en-US"/>
          </a:p>
        </p:txBody>
      </p:sp>
    </p:spTree>
    <p:extLst>
      <p:ext uri="{BB962C8B-B14F-4D97-AF65-F5344CB8AC3E}">
        <p14:creationId xmlns:p14="http://schemas.microsoft.com/office/powerpoint/2010/main" val="2389005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D8A6D-7B95-A31E-006F-9501D18BE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146FD9-F30C-4E0F-3F4E-79E3F5019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D98CB-6EDE-5D92-16A0-E24E86662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1AF4CAF3-5CF0-0DB3-66E7-53EFD6BA9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622478-B0A9-FC78-2060-41F9F2CC1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DF64BB-1F5A-456E-9C60-A968660B3D82}" type="slidenum">
              <a:rPr lang="en-US" smtClean="0"/>
              <a:t>‹#›</a:t>
            </a:fld>
            <a:endParaRPr lang="en-US"/>
          </a:p>
        </p:txBody>
      </p:sp>
    </p:spTree>
    <p:extLst>
      <p:ext uri="{BB962C8B-B14F-4D97-AF65-F5344CB8AC3E}">
        <p14:creationId xmlns:p14="http://schemas.microsoft.com/office/powerpoint/2010/main" val="670054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www.nme.com/news/music/al-sharpton-asap-rocky-gun-trial-unfair-jury-3831786" TargetMode="External"/><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2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2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2862-3C2C-064A-126F-7636B4197A92}"/>
              </a:ext>
            </a:extLst>
          </p:cNvPr>
          <p:cNvSpPr>
            <a:spLocks noGrp="1"/>
          </p:cNvSpPr>
          <p:nvPr>
            <p:ph type="ctrTitle"/>
          </p:nvPr>
        </p:nvSpPr>
        <p:spPr/>
        <p:txBody>
          <a:bodyPr/>
          <a:lstStyle/>
          <a:p>
            <a:r>
              <a:rPr lang="en-US" dirty="0"/>
              <a:t>Hierarchical Regression &amp; Dummy Variables</a:t>
            </a:r>
          </a:p>
        </p:txBody>
      </p:sp>
      <p:sp>
        <p:nvSpPr>
          <p:cNvPr id="3" name="Subtitle 2">
            <a:extLst>
              <a:ext uri="{FF2B5EF4-FFF2-40B4-BE49-F238E27FC236}">
                <a16:creationId xmlns:a16="http://schemas.microsoft.com/office/drawing/2014/main" id="{220575CA-3A75-DE89-CEF5-216EDBC858C6}"/>
              </a:ext>
            </a:extLst>
          </p:cNvPr>
          <p:cNvSpPr>
            <a:spLocks noGrp="1"/>
          </p:cNvSpPr>
          <p:nvPr>
            <p:ph type="subTitle" idx="1"/>
          </p:nvPr>
        </p:nvSpPr>
        <p:spPr/>
        <p:txBody>
          <a:bodyPr/>
          <a:lstStyle/>
          <a:p>
            <a:r>
              <a:rPr lang="en-US" dirty="0"/>
              <a:t>February 17, 2025</a:t>
            </a:r>
          </a:p>
        </p:txBody>
      </p:sp>
    </p:spTree>
    <p:extLst>
      <p:ext uri="{BB962C8B-B14F-4D97-AF65-F5344CB8AC3E}">
        <p14:creationId xmlns:p14="http://schemas.microsoft.com/office/powerpoint/2010/main" val="194251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7D4E-82F3-5048-737F-723B51D79DAE}"/>
              </a:ext>
            </a:extLst>
          </p:cNvPr>
          <p:cNvSpPr>
            <a:spLocks noGrp="1"/>
          </p:cNvSpPr>
          <p:nvPr>
            <p:ph type="title"/>
          </p:nvPr>
        </p:nvSpPr>
        <p:spPr>
          <a:xfrm>
            <a:off x="371272" y="209483"/>
            <a:ext cx="10515600" cy="763284"/>
          </a:xfrm>
        </p:spPr>
        <p:txBody>
          <a:bodyPr/>
          <a:lstStyle/>
          <a:p>
            <a:r>
              <a:rPr lang="en-US" dirty="0">
                <a:latin typeface="Aptos Display (Headings)"/>
              </a:rPr>
              <a:t>Conceptual Understanding of CIs</a:t>
            </a:r>
          </a:p>
        </p:txBody>
      </p:sp>
      <p:pic>
        <p:nvPicPr>
          <p:cNvPr id="5" name="Content Placeholder 4">
            <a:extLst>
              <a:ext uri="{FF2B5EF4-FFF2-40B4-BE49-F238E27FC236}">
                <a16:creationId xmlns:a16="http://schemas.microsoft.com/office/drawing/2014/main" id="{32C0C8BA-F7E6-530B-7768-B7EAE704D05F}"/>
              </a:ext>
            </a:extLst>
          </p:cNvPr>
          <p:cNvPicPr>
            <a:picLocks noGrp="1" noChangeAspect="1"/>
          </p:cNvPicPr>
          <p:nvPr>
            <p:ph idx="1"/>
          </p:nvPr>
        </p:nvPicPr>
        <p:blipFill>
          <a:blip r:embed="rId2"/>
          <a:stretch>
            <a:fillRect/>
          </a:stretch>
        </p:blipFill>
        <p:spPr>
          <a:xfrm>
            <a:off x="262646" y="972767"/>
            <a:ext cx="8070655" cy="5151183"/>
          </a:xfrm>
        </p:spPr>
      </p:pic>
      <p:sp>
        <p:nvSpPr>
          <p:cNvPr id="3" name="TextBox 2">
            <a:extLst>
              <a:ext uri="{FF2B5EF4-FFF2-40B4-BE49-F238E27FC236}">
                <a16:creationId xmlns:a16="http://schemas.microsoft.com/office/drawing/2014/main" id="{B9D4E1C7-614F-07AC-C42D-8F5CFFE58B2F}"/>
              </a:ext>
            </a:extLst>
          </p:cNvPr>
          <p:cNvSpPr txBox="1"/>
          <p:nvPr/>
        </p:nvSpPr>
        <p:spPr>
          <a:xfrm>
            <a:off x="8333301" y="870702"/>
            <a:ext cx="3338310" cy="5355312"/>
          </a:xfrm>
          <a:prstGeom prst="rect">
            <a:avLst/>
          </a:prstGeom>
          <a:noFill/>
        </p:spPr>
        <p:txBody>
          <a:bodyPr wrap="square" rtlCol="0">
            <a:spAutoFit/>
          </a:bodyPr>
          <a:lstStyle/>
          <a:p>
            <a:r>
              <a:rPr lang="en-US" dirty="0"/>
              <a:t>The vertical lines (error bars) represent confidence intervals around the estimated means.</a:t>
            </a:r>
          </a:p>
          <a:p>
            <a:endParaRPr lang="en-US" dirty="0"/>
          </a:p>
          <a:p>
            <a:r>
              <a:rPr lang="en-US" dirty="0"/>
              <a:t>The small dots at the center of each line are the point estimates (e.g., means or effect sizes).</a:t>
            </a:r>
          </a:p>
          <a:p>
            <a:endParaRPr lang="en-US" dirty="0"/>
          </a:p>
          <a:p>
            <a:r>
              <a:rPr lang="en-US" dirty="0"/>
              <a:t>The red lines are significantly above the mean, the blue lines overlap</a:t>
            </a:r>
          </a:p>
          <a:p>
            <a:endParaRPr lang="en-US" dirty="0"/>
          </a:p>
          <a:p>
            <a:r>
              <a:rPr lang="en-US" dirty="0"/>
              <a:t>The blue lines indicate estimates that contain the reference value (μ).</a:t>
            </a:r>
          </a:p>
          <a:p>
            <a:endParaRPr lang="en-US" dirty="0"/>
          </a:p>
          <a:p>
            <a:r>
              <a:rPr lang="en-US" dirty="0"/>
              <a:t>The red lines indicate confidence intervals that do not include μ, suggesting statistical significance</a:t>
            </a:r>
          </a:p>
        </p:txBody>
      </p:sp>
    </p:spTree>
    <p:extLst>
      <p:ext uri="{BB962C8B-B14F-4D97-AF65-F5344CB8AC3E}">
        <p14:creationId xmlns:p14="http://schemas.microsoft.com/office/powerpoint/2010/main" val="185174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37354-EF81-C50A-3820-2B566B3B7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D810-D272-D7B6-D4A2-E65BF4304048}"/>
              </a:ext>
            </a:extLst>
          </p:cNvPr>
          <p:cNvSpPr>
            <a:spLocks noGrp="1"/>
          </p:cNvSpPr>
          <p:nvPr>
            <p:ph type="title"/>
          </p:nvPr>
        </p:nvSpPr>
        <p:spPr>
          <a:xfrm>
            <a:off x="98898" y="182663"/>
            <a:ext cx="10515600" cy="741465"/>
          </a:xfrm>
        </p:spPr>
        <p:txBody>
          <a:bodyPr/>
          <a:lstStyle/>
          <a:p>
            <a:r>
              <a:rPr lang="en-US" dirty="0">
                <a:latin typeface="Aptos Display (Headings)"/>
              </a:rPr>
              <a:t>Central Limit Theorem (CLT) - Redux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B72F6C-1730-9920-3B9D-ABB99AE28279}"/>
                  </a:ext>
                </a:extLst>
              </p:cNvPr>
              <p:cNvSpPr>
                <a:spLocks noGrp="1"/>
              </p:cNvSpPr>
              <p:nvPr>
                <p:ph idx="1"/>
              </p:nvPr>
            </p:nvSpPr>
            <p:spPr>
              <a:xfrm>
                <a:off x="332362" y="1130772"/>
                <a:ext cx="10515600" cy="4351338"/>
              </a:xfrm>
            </p:spPr>
            <p:txBody>
              <a:bodyPr/>
              <a:lstStyle/>
              <a:p>
                <a:r>
                  <a:rPr lang="en-US" sz="2400" dirty="0">
                    <a:latin typeface="Arial"/>
                    <a:cs typeface="Arial"/>
                  </a:rPr>
                  <a:t>The</a:t>
                </a:r>
                <a:r>
                  <a:rPr lang="en-US" sz="2400" spc="-20" dirty="0">
                    <a:latin typeface="Arial"/>
                    <a:cs typeface="Arial"/>
                  </a:rPr>
                  <a:t> </a:t>
                </a:r>
                <a:r>
                  <a:rPr lang="en-US" sz="2400" b="1" dirty="0">
                    <a:latin typeface="Arial"/>
                    <a:cs typeface="Arial"/>
                  </a:rPr>
                  <a:t>sampling</a:t>
                </a:r>
                <a:r>
                  <a:rPr lang="en-US" sz="2400" b="1" spc="-15" dirty="0">
                    <a:latin typeface="Arial"/>
                    <a:cs typeface="Arial"/>
                  </a:rPr>
                  <a:t> </a:t>
                </a:r>
                <a:r>
                  <a:rPr lang="en-US" sz="2400" b="1" spc="-10" dirty="0">
                    <a:latin typeface="Arial"/>
                    <a:cs typeface="Arial"/>
                  </a:rPr>
                  <a:t>distribution</a:t>
                </a:r>
                <a:r>
                  <a:rPr lang="en-US" sz="2400" b="1" spc="-15" dirty="0">
                    <a:latin typeface="Arial"/>
                    <a:cs typeface="Arial"/>
                  </a:rPr>
                  <a:t> </a:t>
                </a:r>
                <a:r>
                  <a:rPr lang="en-US" sz="2400" dirty="0">
                    <a:latin typeface="Arial"/>
                    <a:cs typeface="Arial"/>
                  </a:rPr>
                  <a:t>of</a:t>
                </a:r>
                <a:r>
                  <a:rPr lang="en-US" sz="2400" spc="-15" dirty="0">
                    <a:latin typeface="Arial"/>
                    <a:cs typeface="Arial"/>
                  </a:rPr>
                  <a:t> </a:t>
                </a:r>
                <a14:m>
                  <m:oMath xmlns:m="http://schemas.openxmlformats.org/officeDocument/2006/math">
                    <m:sSub>
                      <m:sSubPr>
                        <m:ctrlPr>
                          <a:rPr lang="en-US" sz="2400" i="1" spc="-15" smtClean="0">
                            <a:latin typeface="Cambria Math" panose="02040503050406030204" pitchFamily="18" charset="0"/>
                            <a:cs typeface="Arial"/>
                          </a:rPr>
                        </m:ctrlPr>
                      </m:sSubPr>
                      <m:e>
                        <m:acc>
                          <m:accPr>
                            <m:chr m:val="̅"/>
                            <m:ctrlPr>
                              <a:rPr lang="en-US" sz="2400" i="1" spc="-15" smtClean="0">
                                <a:latin typeface="Cambria Math" panose="02040503050406030204" pitchFamily="18" charset="0"/>
                                <a:cs typeface="Arial"/>
                              </a:rPr>
                            </m:ctrlPr>
                          </m:accPr>
                          <m:e>
                            <m:r>
                              <a:rPr lang="en-US" sz="2400" b="0" i="1" spc="-15" smtClean="0">
                                <a:latin typeface="Cambria Math" panose="02040503050406030204" pitchFamily="18" charset="0"/>
                                <a:cs typeface="Arial"/>
                              </a:rPr>
                              <m:t>𝑋</m:t>
                            </m:r>
                          </m:e>
                        </m:acc>
                      </m:e>
                      <m:sub>
                        <m:r>
                          <a:rPr lang="en-US" sz="2400" b="0" i="1" spc="-15" smtClean="0">
                            <a:latin typeface="Cambria Math" panose="02040503050406030204" pitchFamily="18" charset="0"/>
                            <a:cs typeface="Arial"/>
                          </a:rPr>
                          <m:t>𝑛</m:t>
                        </m:r>
                      </m:sub>
                    </m:sSub>
                  </m:oMath>
                </a14:m>
                <a:r>
                  <a:rPr lang="en-US" sz="2400" i="1" spc="202" baseline="-11904" dirty="0">
                    <a:latin typeface="Times New Roman"/>
                    <a:cs typeface="Times New Roman"/>
                  </a:rPr>
                  <a:t> </a:t>
                </a:r>
                <a:r>
                  <a:rPr lang="en-US" sz="2400" dirty="0">
                    <a:latin typeface="Arial"/>
                    <a:cs typeface="Arial"/>
                  </a:rPr>
                  <a:t>will</a:t>
                </a:r>
                <a:r>
                  <a:rPr lang="en-US" sz="2400" spc="-15" dirty="0">
                    <a:latin typeface="Arial"/>
                    <a:cs typeface="Arial"/>
                  </a:rPr>
                  <a:t> </a:t>
                </a:r>
                <a:r>
                  <a:rPr lang="en-US" sz="2400" dirty="0">
                    <a:latin typeface="Arial"/>
                    <a:cs typeface="Arial"/>
                  </a:rPr>
                  <a:t>become</a:t>
                </a:r>
                <a:r>
                  <a:rPr lang="en-US" sz="2400" spc="-15" dirty="0">
                    <a:latin typeface="Arial"/>
                    <a:cs typeface="Arial"/>
                  </a:rPr>
                  <a:t> </a:t>
                </a:r>
                <a:r>
                  <a:rPr lang="en-US" sz="2400" spc="-10" dirty="0">
                    <a:latin typeface="Arial"/>
                    <a:cs typeface="Arial"/>
                  </a:rPr>
                  <a:t>approximately </a:t>
                </a:r>
                <a:r>
                  <a:rPr lang="en-US" sz="2400" dirty="0">
                    <a:solidFill>
                      <a:srgbClr val="FF0000"/>
                    </a:solidFill>
                    <a:latin typeface="Arial"/>
                    <a:cs typeface="Arial"/>
                  </a:rPr>
                  <a:t>normally</a:t>
                </a:r>
                <a:r>
                  <a:rPr lang="en-US" sz="2400" b="1" spc="-20" dirty="0">
                    <a:solidFill>
                      <a:srgbClr val="0000FF"/>
                    </a:solidFill>
                    <a:latin typeface="Arial"/>
                    <a:cs typeface="Arial"/>
                  </a:rPr>
                  <a:t> </a:t>
                </a:r>
                <a:r>
                  <a:rPr lang="en-US" sz="2400" spc="-10" dirty="0">
                    <a:solidFill>
                      <a:srgbClr val="FF0000"/>
                    </a:solidFill>
                    <a:latin typeface="Arial"/>
                    <a:cs typeface="Arial"/>
                  </a:rPr>
                  <a:t>distributed</a:t>
                </a:r>
                <a:r>
                  <a:rPr lang="en-US" sz="2400" b="1" spc="-20" dirty="0">
                    <a:solidFill>
                      <a:srgbClr val="0000FF"/>
                    </a:solidFill>
                    <a:latin typeface="Arial"/>
                    <a:cs typeface="Arial"/>
                  </a:rPr>
                  <a:t> </a:t>
                </a:r>
                <a:r>
                  <a:rPr lang="en-US" sz="2400" dirty="0">
                    <a:latin typeface="Arial"/>
                    <a:cs typeface="Arial"/>
                  </a:rPr>
                  <a:t>as</a:t>
                </a:r>
                <a:r>
                  <a:rPr lang="en-US" sz="2400" spc="-20" dirty="0">
                    <a:latin typeface="Arial"/>
                    <a:cs typeface="Arial"/>
                  </a:rPr>
                  <a:t> </a:t>
                </a:r>
                <a:r>
                  <a:rPr lang="en-US" sz="2400" dirty="0">
                    <a:latin typeface="Arial"/>
                    <a:cs typeface="Arial"/>
                  </a:rPr>
                  <a:t>the</a:t>
                </a:r>
                <a:r>
                  <a:rPr lang="en-US" sz="2400" spc="-20" dirty="0">
                    <a:latin typeface="Arial"/>
                    <a:cs typeface="Arial"/>
                  </a:rPr>
                  <a:t> </a:t>
                </a:r>
                <a:r>
                  <a:rPr lang="en-US" sz="2400" b="1" dirty="0">
                    <a:latin typeface="Arial"/>
                    <a:cs typeface="Arial"/>
                  </a:rPr>
                  <a:t>sample</a:t>
                </a:r>
                <a:r>
                  <a:rPr lang="en-US" sz="2400" b="1" spc="-20" dirty="0">
                    <a:latin typeface="Arial"/>
                    <a:cs typeface="Arial"/>
                  </a:rPr>
                  <a:t> </a:t>
                </a:r>
                <a:r>
                  <a:rPr lang="en-US" sz="2400" b="1" dirty="0">
                    <a:latin typeface="Arial"/>
                    <a:cs typeface="Arial"/>
                  </a:rPr>
                  <a:t>size</a:t>
                </a:r>
                <a:r>
                  <a:rPr lang="en-US" sz="2400" b="1" spc="-20" dirty="0">
                    <a:latin typeface="Arial"/>
                    <a:cs typeface="Arial"/>
                  </a:rPr>
                  <a:t> </a:t>
                </a:r>
                <a:r>
                  <a:rPr lang="en-US" sz="2400" b="1" dirty="0">
                    <a:latin typeface="Arial"/>
                    <a:cs typeface="Arial"/>
                  </a:rPr>
                  <a:t>(</a:t>
                </a:r>
                <a:r>
                  <a:rPr lang="en-US" sz="2400" i="1" dirty="0">
                    <a:latin typeface="Times New Roman"/>
                    <a:cs typeface="Times New Roman"/>
                  </a:rPr>
                  <a:t>n</a:t>
                </a:r>
                <a:r>
                  <a:rPr lang="en-US" sz="2400" b="1" dirty="0">
                    <a:latin typeface="Arial"/>
                    <a:cs typeface="Arial"/>
                  </a:rPr>
                  <a:t>)</a:t>
                </a:r>
                <a:r>
                  <a:rPr lang="en-US" sz="2400" b="1" spc="-20" dirty="0">
                    <a:latin typeface="Arial"/>
                    <a:cs typeface="Arial"/>
                  </a:rPr>
                  <a:t> </a:t>
                </a:r>
                <a:r>
                  <a:rPr lang="en-US" sz="2400" b="1" spc="-10" dirty="0">
                    <a:latin typeface="Arial"/>
                    <a:cs typeface="Arial"/>
                  </a:rPr>
                  <a:t>becomes </a:t>
                </a:r>
                <a:r>
                  <a:rPr lang="en-US" sz="2400" b="1" dirty="0">
                    <a:latin typeface="Arial"/>
                    <a:cs typeface="Arial"/>
                  </a:rPr>
                  <a:t>“large"</a:t>
                </a:r>
                <a:r>
                  <a:rPr lang="en-US" sz="2400" dirty="0">
                    <a:latin typeface="Arial"/>
                    <a:cs typeface="Arial"/>
                  </a:rPr>
                  <a:t>,</a:t>
                </a:r>
                <a:r>
                  <a:rPr lang="en-US" sz="2400" spc="-20" dirty="0">
                    <a:latin typeface="Arial"/>
                    <a:cs typeface="Arial"/>
                  </a:rPr>
                  <a:t> </a:t>
                </a:r>
                <a:r>
                  <a:rPr lang="en-US" sz="2400" spc="-10" dirty="0">
                    <a:solidFill>
                      <a:srgbClr val="FF0000"/>
                    </a:solidFill>
                    <a:latin typeface="Arial"/>
                    <a:cs typeface="Arial"/>
                  </a:rPr>
                  <a:t>regardless</a:t>
                </a:r>
                <a:r>
                  <a:rPr lang="en-US" sz="2400" spc="-20" dirty="0">
                    <a:solidFill>
                      <a:srgbClr val="FF0000"/>
                    </a:solidFill>
                    <a:latin typeface="Arial"/>
                    <a:cs typeface="Arial"/>
                  </a:rPr>
                  <a:t>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the</a:t>
                </a:r>
                <a:r>
                  <a:rPr lang="en-US" sz="2400" spc="-20" dirty="0">
                    <a:solidFill>
                      <a:srgbClr val="FF0000"/>
                    </a:solidFill>
                    <a:latin typeface="Arial"/>
                    <a:cs typeface="Arial"/>
                  </a:rPr>
                  <a:t> </a:t>
                </a:r>
                <a:r>
                  <a:rPr lang="en-US" sz="2400" dirty="0">
                    <a:solidFill>
                      <a:srgbClr val="FF0000"/>
                    </a:solidFill>
                    <a:latin typeface="Arial"/>
                    <a:cs typeface="Arial"/>
                  </a:rPr>
                  <a:t>shape</a:t>
                </a:r>
                <a:r>
                  <a:rPr lang="en-US" sz="2400" spc="-15" dirty="0">
                    <a:solidFill>
                      <a:srgbClr val="FF0000"/>
                    </a:solidFill>
                    <a:latin typeface="Arial"/>
                    <a:cs typeface="Arial"/>
                  </a:rPr>
                  <a:t> </a:t>
                </a:r>
                <a:r>
                  <a:rPr lang="en-US" sz="2400" dirty="0">
                    <a:solidFill>
                      <a:srgbClr val="FF0000"/>
                    </a:solidFill>
                    <a:latin typeface="Arial"/>
                    <a:cs typeface="Arial"/>
                  </a:rPr>
                  <a:t>of</a:t>
                </a:r>
                <a:r>
                  <a:rPr lang="en-US" sz="2400" spc="-20" dirty="0">
                    <a:solidFill>
                      <a:srgbClr val="FF0000"/>
                    </a:solidFill>
                    <a:latin typeface="Arial"/>
                    <a:cs typeface="Arial"/>
                  </a:rPr>
                  <a:t> </a:t>
                </a:r>
                <a:r>
                  <a:rPr lang="en-US" sz="2400" dirty="0">
                    <a:solidFill>
                      <a:srgbClr val="FF0000"/>
                    </a:solidFill>
                    <a:latin typeface="Arial"/>
                    <a:cs typeface="Arial"/>
                  </a:rPr>
                  <a:t>the</a:t>
                </a:r>
                <a:r>
                  <a:rPr lang="en-US" sz="2400" spc="-15" dirty="0">
                    <a:solidFill>
                      <a:srgbClr val="FF0000"/>
                    </a:solidFill>
                    <a:latin typeface="Arial"/>
                    <a:cs typeface="Arial"/>
                  </a:rPr>
                  <a:t> </a:t>
                </a:r>
                <a:r>
                  <a:rPr lang="en-US" sz="2400" spc="-10" dirty="0">
                    <a:solidFill>
                      <a:srgbClr val="FF0000"/>
                    </a:solidFill>
                    <a:latin typeface="Arial"/>
                    <a:cs typeface="Arial"/>
                  </a:rPr>
                  <a:t>population distribution!</a:t>
                </a:r>
                <a:endParaRPr lang="en-US" sz="2400" dirty="0">
                  <a:solidFill>
                    <a:srgbClr val="FF0000"/>
                  </a:solidFill>
                  <a:latin typeface="Arial"/>
                  <a:cs typeface="Arial"/>
                </a:endParaRPr>
              </a:p>
              <a:p>
                <a:endParaRPr lang="en-US" dirty="0"/>
              </a:p>
            </p:txBody>
          </p:sp>
        </mc:Choice>
        <mc:Fallback>
          <p:sp>
            <p:nvSpPr>
              <p:cNvPr id="3" name="Content Placeholder 2">
                <a:extLst>
                  <a:ext uri="{FF2B5EF4-FFF2-40B4-BE49-F238E27FC236}">
                    <a16:creationId xmlns:a16="http://schemas.microsoft.com/office/drawing/2014/main" id="{71B72F6C-1730-9920-3B9D-ABB99AE28279}"/>
                  </a:ext>
                </a:extLst>
              </p:cNvPr>
              <p:cNvSpPr>
                <a:spLocks noGrp="1" noRot="1" noChangeAspect="1" noMove="1" noResize="1" noEditPoints="1" noAdjustHandles="1" noChangeArrowheads="1" noChangeShapeType="1" noTextEdit="1"/>
              </p:cNvSpPr>
              <p:nvPr>
                <p:ph idx="1"/>
              </p:nvPr>
            </p:nvSpPr>
            <p:spPr>
              <a:xfrm>
                <a:off x="332362" y="1130772"/>
                <a:ext cx="10515600" cy="4351338"/>
              </a:xfrm>
              <a:blipFill>
                <a:blip r:embed="rId2"/>
                <a:stretch>
                  <a:fillRect l="-812" t="-1821"/>
                </a:stretch>
              </a:blipFill>
            </p:spPr>
            <p:txBody>
              <a:bodyPr/>
              <a:lstStyle/>
              <a:p>
                <a:r>
                  <a:rPr lang="en-US">
                    <a:noFill/>
                  </a:rPr>
                  <a:t> </a:t>
                </a:r>
              </a:p>
            </p:txBody>
          </p:sp>
        </mc:Fallback>
      </mc:AlternateContent>
    </p:spTree>
    <p:extLst>
      <p:ext uri="{BB962C8B-B14F-4D97-AF65-F5344CB8AC3E}">
        <p14:creationId xmlns:p14="http://schemas.microsoft.com/office/powerpoint/2010/main" val="103339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8DF2-38C5-AFD7-0107-807C52E12963}"/>
              </a:ext>
            </a:extLst>
          </p:cNvPr>
          <p:cNvSpPr>
            <a:spLocks noGrp="1"/>
          </p:cNvSpPr>
          <p:nvPr>
            <p:ph type="title" idx="4294967295"/>
          </p:nvPr>
        </p:nvSpPr>
        <p:spPr>
          <a:xfrm>
            <a:off x="68094" y="75529"/>
            <a:ext cx="7597302" cy="694668"/>
          </a:xfrm>
        </p:spPr>
        <p:txBody>
          <a:bodyPr>
            <a:normAutofit/>
          </a:bodyPr>
          <a:lstStyle/>
          <a:p>
            <a:r>
              <a:rPr lang="en-US" sz="3200" dirty="0">
                <a:latin typeface="Aptos Display (Headings)"/>
              </a:rPr>
              <a:t>From exponential to normal?</a:t>
            </a:r>
          </a:p>
        </p:txBody>
      </p:sp>
      <p:sp>
        <p:nvSpPr>
          <p:cNvPr id="3" name="Content Placeholder 2">
            <a:extLst>
              <a:ext uri="{FF2B5EF4-FFF2-40B4-BE49-F238E27FC236}">
                <a16:creationId xmlns:a16="http://schemas.microsoft.com/office/drawing/2014/main" id="{F522DB5B-78E6-D606-96D1-BE0C103EAD1E}"/>
              </a:ext>
            </a:extLst>
          </p:cNvPr>
          <p:cNvSpPr>
            <a:spLocks noGrp="1"/>
          </p:cNvSpPr>
          <p:nvPr>
            <p:ph idx="4294967295"/>
          </p:nvPr>
        </p:nvSpPr>
        <p:spPr>
          <a:xfrm>
            <a:off x="316714" y="740158"/>
            <a:ext cx="11249473" cy="1644650"/>
          </a:xfrm>
        </p:spPr>
        <p:txBody>
          <a:bodyPr anchor="ctr">
            <a:normAutofit/>
          </a:bodyPr>
          <a:lstStyle/>
          <a:p>
            <a:r>
              <a:rPr lang="en-US" sz="1800" dirty="0"/>
              <a:t>See my R code called </a:t>
            </a:r>
            <a:r>
              <a:rPr lang="en-US" sz="1800" dirty="0" err="1"/>
              <a:t>clt_fun.R</a:t>
            </a:r>
            <a:endParaRPr lang="en-US" sz="1800" dirty="0"/>
          </a:p>
          <a:p>
            <a:r>
              <a:rPr lang="en-US" sz="1800" dirty="0"/>
              <a:t>I took n = 100 observations from an exponential distribution with mean = .20 and plotted it (to the left)</a:t>
            </a:r>
          </a:p>
          <a:p>
            <a:r>
              <a:rPr lang="en-US" sz="1800" dirty="0"/>
              <a:t>Then I repeated this process 120 times (took 120 samples of n = 100 observations) and plotted the mean of each sample – according to the CLT this plot </a:t>
            </a:r>
            <a:r>
              <a:rPr lang="en-US" sz="1800" i="1" dirty="0"/>
              <a:t>of the means </a:t>
            </a:r>
            <a:r>
              <a:rPr lang="en-US" sz="1800" dirty="0"/>
              <a:t>should look normal </a:t>
            </a:r>
            <a:r>
              <a:rPr lang="en-US" sz="1800" dirty="0">
                <a:sym typeface="Wingdings" panose="05000000000000000000" pitchFamily="2" charset="2"/>
              </a:rPr>
              <a:t></a:t>
            </a:r>
            <a:endParaRPr lang="en-US" sz="1800" dirty="0"/>
          </a:p>
        </p:txBody>
      </p:sp>
      <p:sp>
        <p:nvSpPr>
          <p:cNvPr id="8" name="TextBox 7">
            <a:extLst>
              <a:ext uri="{FF2B5EF4-FFF2-40B4-BE49-F238E27FC236}">
                <a16:creationId xmlns:a16="http://schemas.microsoft.com/office/drawing/2014/main" id="{7ECF77ED-D3F9-D996-5EE3-15AE460B54B3}"/>
              </a:ext>
            </a:extLst>
          </p:cNvPr>
          <p:cNvSpPr txBox="1"/>
          <p:nvPr/>
        </p:nvSpPr>
        <p:spPr>
          <a:xfrm>
            <a:off x="1051560" y="2845234"/>
            <a:ext cx="4596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Exponential Distribution (n = 100 observations)</a:t>
            </a:r>
          </a:p>
        </p:txBody>
      </p:sp>
      <p:sp>
        <p:nvSpPr>
          <p:cNvPr id="9" name="TextBox 8">
            <a:extLst>
              <a:ext uri="{FF2B5EF4-FFF2-40B4-BE49-F238E27FC236}">
                <a16:creationId xmlns:a16="http://schemas.microsoft.com/office/drawing/2014/main" id="{D45E4058-B141-CBA9-6531-F95D1CC0F37E}"/>
              </a:ext>
            </a:extLst>
          </p:cNvPr>
          <p:cNvSpPr txBox="1"/>
          <p:nvPr/>
        </p:nvSpPr>
        <p:spPr>
          <a:xfrm>
            <a:off x="6788725" y="2706735"/>
            <a:ext cx="495013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Mean of 120 samples of n = 100 observations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 exponential distribution</a:t>
            </a:r>
          </a:p>
        </p:txBody>
      </p:sp>
      <p:pic>
        <p:nvPicPr>
          <p:cNvPr id="11" name="Picture 10">
            <a:extLst>
              <a:ext uri="{FF2B5EF4-FFF2-40B4-BE49-F238E27FC236}">
                <a16:creationId xmlns:a16="http://schemas.microsoft.com/office/drawing/2014/main" id="{9F01752E-6529-96E6-29C6-AFE80489CA27}"/>
              </a:ext>
            </a:extLst>
          </p:cNvPr>
          <p:cNvPicPr>
            <a:picLocks noChangeAspect="1"/>
          </p:cNvPicPr>
          <p:nvPr/>
        </p:nvPicPr>
        <p:blipFill rotWithShape="1">
          <a:blip r:embed="rId2"/>
          <a:srcRect t="12242" b="-1"/>
          <a:stretch/>
        </p:blipFill>
        <p:spPr>
          <a:xfrm>
            <a:off x="6621780" y="3541906"/>
            <a:ext cx="5175885" cy="2151626"/>
          </a:xfrm>
          <a:prstGeom prst="rect">
            <a:avLst/>
          </a:prstGeom>
        </p:spPr>
      </p:pic>
      <p:pic>
        <p:nvPicPr>
          <p:cNvPr id="17" name="Picture 16">
            <a:extLst>
              <a:ext uri="{FF2B5EF4-FFF2-40B4-BE49-F238E27FC236}">
                <a16:creationId xmlns:a16="http://schemas.microsoft.com/office/drawing/2014/main" id="{EF92F284-2CA3-FE5C-6CCB-D941CA017139}"/>
              </a:ext>
            </a:extLst>
          </p:cNvPr>
          <p:cNvPicPr>
            <a:picLocks noChangeAspect="1"/>
          </p:cNvPicPr>
          <p:nvPr/>
        </p:nvPicPr>
        <p:blipFill>
          <a:blip r:embed="rId3"/>
          <a:stretch>
            <a:fillRect/>
          </a:stretch>
        </p:blipFill>
        <p:spPr>
          <a:xfrm>
            <a:off x="1051560" y="3429000"/>
            <a:ext cx="5175885" cy="2237824"/>
          </a:xfrm>
          <a:prstGeom prst="rect">
            <a:avLst/>
          </a:prstGeom>
        </p:spPr>
      </p:pic>
      <p:sp>
        <p:nvSpPr>
          <p:cNvPr id="22" name="TextBox 21">
            <a:extLst>
              <a:ext uri="{FF2B5EF4-FFF2-40B4-BE49-F238E27FC236}">
                <a16:creationId xmlns:a16="http://schemas.microsoft.com/office/drawing/2014/main" id="{5F010783-5398-6779-8F0A-78FDD58657B4}"/>
              </a:ext>
            </a:extLst>
          </p:cNvPr>
          <p:cNvSpPr txBox="1"/>
          <p:nvPr/>
        </p:nvSpPr>
        <p:spPr>
          <a:xfrm>
            <a:off x="155643" y="6126714"/>
            <a:ext cx="54957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Try increasing the number of samples from 120 to 1200</a:t>
            </a:r>
          </a:p>
        </p:txBody>
      </p:sp>
      <p:pic>
        <p:nvPicPr>
          <p:cNvPr id="28" name="Picture 27">
            <a:extLst>
              <a:ext uri="{FF2B5EF4-FFF2-40B4-BE49-F238E27FC236}">
                <a16:creationId xmlns:a16="http://schemas.microsoft.com/office/drawing/2014/main" id="{9AF42460-A607-5857-F277-B21EFA40A422}"/>
              </a:ext>
            </a:extLst>
          </p:cNvPr>
          <p:cNvPicPr>
            <a:picLocks noChangeAspect="1"/>
          </p:cNvPicPr>
          <p:nvPr/>
        </p:nvPicPr>
        <p:blipFill>
          <a:blip r:embed="rId4"/>
          <a:stretch>
            <a:fillRect/>
          </a:stretch>
        </p:blipFill>
        <p:spPr>
          <a:xfrm>
            <a:off x="2021912" y="956175"/>
            <a:ext cx="7839075" cy="4800600"/>
          </a:xfrm>
          <a:prstGeom prst="rect">
            <a:avLst/>
          </a:prstGeom>
        </p:spPr>
      </p:pic>
    </p:spTree>
    <p:extLst>
      <p:ext uri="{BB962C8B-B14F-4D97-AF65-F5344CB8AC3E}">
        <p14:creationId xmlns:p14="http://schemas.microsoft.com/office/powerpoint/2010/main" val="103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ivil rights activist Al Sharpton and A$AP Rocky. Photo credit: Tom Williams/CQ-Roll Call Inc via Getty Images; Cindy Ord/WireImage">
            <a:extLst>
              <a:ext uri="{FF2B5EF4-FFF2-40B4-BE49-F238E27FC236}">
                <a16:creationId xmlns:a16="http://schemas.microsoft.com/office/drawing/2014/main" id="{2732CF41-2398-09FA-9F16-4738A3FA9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223" y="1148877"/>
            <a:ext cx="6629400" cy="4210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05FD9A-3015-D53E-6A46-2915CE3C8946}"/>
              </a:ext>
            </a:extLst>
          </p:cNvPr>
          <p:cNvSpPr txBox="1"/>
          <p:nvPr/>
        </p:nvSpPr>
        <p:spPr>
          <a:xfrm>
            <a:off x="7891564" y="1407242"/>
            <a:ext cx="3587075" cy="3693319"/>
          </a:xfrm>
          <a:prstGeom prst="rect">
            <a:avLst/>
          </a:prstGeom>
          <a:noFill/>
        </p:spPr>
        <p:txBody>
          <a:bodyPr wrap="square">
            <a:spAutoFit/>
          </a:bodyPr>
          <a:lstStyle/>
          <a:p>
            <a:r>
              <a:rPr lang="en-US" b="0" i="0" dirty="0">
                <a:solidFill>
                  <a:srgbClr val="222222"/>
                </a:solidFill>
                <a:effectLst/>
                <a:latin typeface="Helvetica Neue"/>
              </a:rPr>
              <a:t>“Sharpton took to X/Twitter to call out the jury selection process after only four Black people were selected as possible jurors for the New Yorker’s case, writing: “It has been brought to my attention by the [his civil rights </a:t>
            </a:r>
            <a:r>
              <a:rPr lang="en-US" b="0" i="0" dirty="0" err="1">
                <a:solidFill>
                  <a:srgbClr val="222222"/>
                </a:solidFill>
                <a:effectLst/>
                <a:latin typeface="Helvetica Neue"/>
              </a:rPr>
              <a:t>organisation</a:t>
            </a:r>
            <a:r>
              <a:rPr lang="en-US" b="0" i="0" dirty="0">
                <a:solidFill>
                  <a:srgbClr val="222222"/>
                </a:solidFill>
                <a:effectLst/>
                <a:latin typeface="Helvetica Neue"/>
              </a:rPr>
              <a:t>] National Action Network’s Los Angeles office that out of 106 people called to potentially sit as jurors in A$AP Rocky’s trial in Los Angeles, there are only four Black people.”</a:t>
            </a:r>
            <a:endParaRPr lang="en-US" dirty="0"/>
          </a:p>
        </p:txBody>
      </p:sp>
      <p:sp>
        <p:nvSpPr>
          <p:cNvPr id="5" name="TextBox 4">
            <a:extLst>
              <a:ext uri="{FF2B5EF4-FFF2-40B4-BE49-F238E27FC236}">
                <a16:creationId xmlns:a16="http://schemas.microsoft.com/office/drawing/2014/main" id="{E3709C88-BD53-2FCE-A5B5-903C1F53C716}"/>
              </a:ext>
            </a:extLst>
          </p:cNvPr>
          <p:cNvSpPr txBox="1"/>
          <p:nvPr/>
        </p:nvSpPr>
        <p:spPr>
          <a:xfrm>
            <a:off x="255351" y="6014405"/>
            <a:ext cx="6094378" cy="646331"/>
          </a:xfrm>
          <a:prstGeom prst="rect">
            <a:avLst/>
          </a:prstGeom>
          <a:noFill/>
        </p:spPr>
        <p:txBody>
          <a:bodyPr wrap="square">
            <a:spAutoFit/>
          </a:bodyPr>
          <a:lstStyle/>
          <a:p>
            <a:r>
              <a:rPr lang="en-US" dirty="0">
                <a:hlinkClick r:id="rId3"/>
              </a:rPr>
              <a:t>Al Sharpton says "ridiculous" jury selection process may "deprive A$AP Rocky of a fair trial"</a:t>
            </a:r>
            <a:endParaRPr lang="en-US" dirty="0"/>
          </a:p>
        </p:txBody>
      </p:sp>
    </p:spTree>
    <p:extLst>
      <p:ext uri="{BB962C8B-B14F-4D97-AF65-F5344CB8AC3E}">
        <p14:creationId xmlns:p14="http://schemas.microsoft.com/office/powerpoint/2010/main" val="384568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numbers and lines&#10;&#10;Description automatically generated with medium confidence">
            <a:extLst>
              <a:ext uri="{FF2B5EF4-FFF2-40B4-BE49-F238E27FC236}">
                <a16:creationId xmlns:a16="http://schemas.microsoft.com/office/drawing/2014/main" id="{C52C6A9B-8AD1-DD26-3799-5EF5B21E35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02" y="605117"/>
            <a:ext cx="11719596" cy="5647765"/>
          </a:xfrm>
        </p:spPr>
      </p:pic>
      <p:sp>
        <p:nvSpPr>
          <p:cNvPr id="6" name="TextBox 5">
            <a:extLst>
              <a:ext uri="{FF2B5EF4-FFF2-40B4-BE49-F238E27FC236}">
                <a16:creationId xmlns:a16="http://schemas.microsoft.com/office/drawing/2014/main" id="{DF483A83-2FF7-4E6E-404A-09C5993BC688}"/>
              </a:ext>
            </a:extLst>
          </p:cNvPr>
          <p:cNvSpPr txBox="1"/>
          <p:nvPr/>
        </p:nvSpPr>
        <p:spPr>
          <a:xfrm>
            <a:off x="389106" y="6352162"/>
            <a:ext cx="3307893" cy="369332"/>
          </a:xfrm>
          <a:prstGeom prst="rect">
            <a:avLst/>
          </a:prstGeom>
          <a:noFill/>
        </p:spPr>
        <p:txBody>
          <a:bodyPr wrap="none" rtlCol="0">
            <a:spAutoFit/>
          </a:bodyPr>
          <a:lstStyle/>
          <a:p>
            <a:r>
              <a:rPr lang="en-US" dirty="0"/>
              <a:t>See my write-up on A$AP Rocky</a:t>
            </a:r>
          </a:p>
        </p:txBody>
      </p:sp>
      <p:sp>
        <p:nvSpPr>
          <p:cNvPr id="7" name="TextBox 6">
            <a:extLst>
              <a:ext uri="{FF2B5EF4-FFF2-40B4-BE49-F238E27FC236}">
                <a16:creationId xmlns:a16="http://schemas.microsoft.com/office/drawing/2014/main" id="{98BD1A53-FBA4-8100-F824-2692368CA7E9}"/>
              </a:ext>
            </a:extLst>
          </p:cNvPr>
          <p:cNvSpPr txBox="1"/>
          <p:nvPr/>
        </p:nvSpPr>
        <p:spPr>
          <a:xfrm>
            <a:off x="7072009" y="136505"/>
            <a:ext cx="5010987" cy="369332"/>
          </a:xfrm>
          <a:prstGeom prst="rect">
            <a:avLst/>
          </a:prstGeom>
          <a:noFill/>
        </p:spPr>
        <p:txBody>
          <a:bodyPr wrap="none" rtlCol="0">
            <a:spAutoFit/>
          </a:bodyPr>
          <a:lstStyle/>
          <a:p>
            <a:r>
              <a:rPr lang="en-US" dirty="0"/>
              <a:t>Why is the distribution not converging to normal?</a:t>
            </a:r>
          </a:p>
        </p:txBody>
      </p:sp>
    </p:spTree>
    <p:extLst>
      <p:ext uri="{BB962C8B-B14F-4D97-AF65-F5344CB8AC3E}">
        <p14:creationId xmlns:p14="http://schemas.microsoft.com/office/powerpoint/2010/main" val="266292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numbers and numbers&#10;&#10;Description automatically generated with medium confidence">
            <a:extLst>
              <a:ext uri="{FF2B5EF4-FFF2-40B4-BE49-F238E27FC236}">
                <a16:creationId xmlns:a16="http://schemas.microsoft.com/office/drawing/2014/main" id="{47F7DC4D-DB97-4BA0-72DE-10B79C57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1" y="191654"/>
            <a:ext cx="10297098" cy="6474691"/>
          </a:xfrm>
          <a:prstGeom prst="rect">
            <a:avLst/>
          </a:prstGeom>
        </p:spPr>
      </p:pic>
      <p:sp>
        <p:nvSpPr>
          <p:cNvPr id="6" name="TextBox 5">
            <a:extLst>
              <a:ext uri="{FF2B5EF4-FFF2-40B4-BE49-F238E27FC236}">
                <a16:creationId xmlns:a16="http://schemas.microsoft.com/office/drawing/2014/main" id="{5D22060E-E660-4590-3B1D-A7C9602ABD62}"/>
              </a:ext>
            </a:extLst>
          </p:cNvPr>
          <p:cNvSpPr txBox="1"/>
          <p:nvPr/>
        </p:nvSpPr>
        <p:spPr>
          <a:xfrm>
            <a:off x="9533107" y="5136204"/>
            <a:ext cx="1674241" cy="584775"/>
          </a:xfrm>
          <a:prstGeom prst="rect">
            <a:avLst/>
          </a:prstGeom>
          <a:noFill/>
        </p:spPr>
        <p:txBody>
          <a:bodyPr wrap="none" rtlCol="0">
            <a:spAutoFit/>
          </a:bodyPr>
          <a:lstStyle/>
          <a:p>
            <a:r>
              <a:rPr lang="en-US" sz="1600" dirty="0"/>
              <a:t>Higher precision</a:t>
            </a:r>
          </a:p>
          <a:p>
            <a:r>
              <a:rPr lang="en-US" sz="1600" dirty="0"/>
              <a:t>More confidence</a:t>
            </a:r>
          </a:p>
        </p:txBody>
      </p:sp>
      <p:sp>
        <p:nvSpPr>
          <p:cNvPr id="7" name="TextBox 6">
            <a:extLst>
              <a:ext uri="{FF2B5EF4-FFF2-40B4-BE49-F238E27FC236}">
                <a16:creationId xmlns:a16="http://schemas.microsoft.com/office/drawing/2014/main" id="{D69371F4-AC40-BCAB-4DFD-5CC8F34FC275}"/>
              </a:ext>
            </a:extLst>
          </p:cNvPr>
          <p:cNvSpPr txBox="1"/>
          <p:nvPr/>
        </p:nvSpPr>
        <p:spPr>
          <a:xfrm>
            <a:off x="2545404" y="1942289"/>
            <a:ext cx="1587422" cy="584775"/>
          </a:xfrm>
          <a:prstGeom prst="rect">
            <a:avLst/>
          </a:prstGeom>
          <a:noFill/>
        </p:spPr>
        <p:txBody>
          <a:bodyPr wrap="none" rtlCol="0">
            <a:spAutoFit/>
          </a:bodyPr>
          <a:lstStyle/>
          <a:p>
            <a:r>
              <a:rPr lang="en-US" sz="1600" dirty="0"/>
              <a:t>Low precision</a:t>
            </a:r>
          </a:p>
          <a:p>
            <a:r>
              <a:rPr lang="en-US" sz="1600" dirty="0"/>
              <a:t>Low confidence</a:t>
            </a:r>
          </a:p>
        </p:txBody>
      </p:sp>
    </p:spTree>
    <p:extLst>
      <p:ext uri="{BB962C8B-B14F-4D97-AF65-F5344CB8AC3E}">
        <p14:creationId xmlns:p14="http://schemas.microsoft.com/office/powerpoint/2010/main" val="417948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9E515-C5BB-6B3F-07C8-33AAE03C9924}"/>
              </a:ext>
            </a:extLst>
          </p:cNvPr>
          <p:cNvSpPr>
            <a:spLocks noGrp="1"/>
          </p:cNvSpPr>
          <p:nvPr>
            <p:ph idx="1"/>
          </p:nvPr>
        </p:nvSpPr>
        <p:spPr>
          <a:xfrm>
            <a:off x="517902" y="1061042"/>
            <a:ext cx="10515600" cy="4351338"/>
          </a:xfrm>
        </p:spPr>
        <p:txBody>
          <a:bodyPr>
            <a:normAutofit/>
          </a:bodyPr>
          <a:lstStyle/>
          <a:p>
            <a:r>
              <a:rPr lang="en-US" sz="2400" dirty="0"/>
              <a:t>One of the assumptions of the linear regression model is that there is no exact linear relationship among the regressors</a:t>
            </a:r>
          </a:p>
          <a:p>
            <a:pPr lvl="1"/>
            <a:r>
              <a:rPr lang="en-US" sz="2000" b="1" dirty="0"/>
              <a:t>Perfect collinearity</a:t>
            </a:r>
            <a:r>
              <a:rPr lang="en-US" sz="2000" dirty="0"/>
              <a:t>: A perfect linear relationship between the two variables exists.</a:t>
            </a:r>
          </a:p>
          <a:p>
            <a:pPr lvl="1"/>
            <a:r>
              <a:rPr lang="en-US" sz="2000" b="1" dirty="0"/>
              <a:t>Imperfect collinearity</a:t>
            </a:r>
            <a:r>
              <a:rPr lang="en-US" sz="2000" dirty="0"/>
              <a:t>: The regressors are highly (but not perfectly) collinear</a:t>
            </a:r>
          </a:p>
          <a:p>
            <a:r>
              <a:rPr lang="en-US" sz="2400" b="1" dirty="0"/>
              <a:t>Multicollinearity</a:t>
            </a:r>
            <a:r>
              <a:rPr lang="en-US" sz="2400" dirty="0"/>
              <a:t> is when the predictors in the regression equation are correlated with each other</a:t>
            </a:r>
          </a:p>
          <a:p>
            <a:r>
              <a:rPr lang="en-US" sz="2400" b="1" dirty="0"/>
              <a:t>Why care?</a:t>
            </a:r>
          </a:p>
          <a:p>
            <a:pPr lvl="1"/>
            <a:r>
              <a:rPr lang="en-US" sz="2000" dirty="0"/>
              <a:t>Even though some regression coefficients are statistically insignificant, the R</a:t>
            </a:r>
            <a:r>
              <a:rPr lang="en-US" sz="2000" baseline="30000" dirty="0"/>
              <a:t>2</a:t>
            </a:r>
            <a:r>
              <a:rPr lang="en-US" sz="2000" dirty="0"/>
              <a:t> value may be very high</a:t>
            </a:r>
          </a:p>
          <a:p>
            <a:pPr lvl="1"/>
            <a:r>
              <a:rPr lang="en-US" sz="2000" dirty="0"/>
              <a:t>One may conclude (misleadingly) that the true values of these coefficients are not different from zero</a:t>
            </a:r>
          </a:p>
        </p:txBody>
      </p:sp>
      <p:sp>
        <p:nvSpPr>
          <p:cNvPr id="9" name="Title 1">
            <a:extLst>
              <a:ext uri="{FF2B5EF4-FFF2-40B4-BE49-F238E27FC236}">
                <a16:creationId xmlns:a16="http://schemas.microsoft.com/office/drawing/2014/main" id="{9951B31E-9418-84AE-F1DF-398939DC0D10}"/>
              </a:ext>
            </a:extLst>
          </p:cNvPr>
          <p:cNvSpPr>
            <a:spLocks noGrp="1"/>
          </p:cNvSpPr>
          <p:nvPr>
            <p:ph type="title"/>
          </p:nvPr>
        </p:nvSpPr>
        <p:spPr>
          <a:xfrm>
            <a:off x="327212" y="217207"/>
            <a:ext cx="10515600" cy="885451"/>
          </a:xfrm>
        </p:spPr>
        <p:txBody>
          <a:bodyPr>
            <a:normAutofit/>
          </a:bodyPr>
          <a:lstStyle/>
          <a:p>
            <a:r>
              <a:rPr lang="en-US" sz="5400" dirty="0">
                <a:latin typeface="Aptos Display (Headings)"/>
              </a:rPr>
              <a:t>Multicollinearity</a:t>
            </a:r>
          </a:p>
        </p:txBody>
      </p:sp>
    </p:spTree>
    <p:extLst>
      <p:ext uri="{BB962C8B-B14F-4D97-AF65-F5344CB8AC3E}">
        <p14:creationId xmlns:p14="http://schemas.microsoft.com/office/powerpoint/2010/main" val="62759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8B85-2D8B-BF26-9F84-F8AB81FBD4CB}"/>
              </a:ext>
            </a:extLst>
          </p:cNvPr>
          <p:cNvSpPr>
            <a:spLocks noGrp="1"/>
          </p:cNvSpPr>
          <p:nvPr>
            <p:ph type="title"/>
          </p:nvPr>
        </p:nvSpPr>
        <p:spPr>
          <a:xfrm>
            <a:off x="327212" y="217207"/>
            <a:ext cx="10515600" cy="885451"/>
          </a:xfrm>
        </p:spPr>
        <p:txBody>
          <a:bodyPr>
            <a:normAutofit/>
          </a:bodyPr>
          <a:lstStyle/>
          <a:p>
            <a:r>
              <a:rPr lang="en-US" sz="5400" dirty="0"/>
              <a:t>Multicollinearity</a:t>
            </a:r>
          </a:p>
        </p:txBody>
      </p:sp>
      <p:sp>
        <p:nvSpPr>
          <p:cNvPr id="3" name="Content Placeholder 2">
            <a:extLst>
              <a:ext uri="{FF2B5EF4-FFF2-40B4-BE49-F238E27FC236}">
                <a16:creationId xmlns:a16="http://schemas.microsoft.com/office/drawing/2014/main" id="{6884F50D-1988-7DB2-9063-688869A0536C}"/>
              </a:ext>
            </a:extLst>
          </p:cNvPr>
          <p:cNvSpPr>
            <a:spLocks noGrp="1"/>
          </p:cNvSpPr>
          <p:nvPr>
            <p:ph idx="4294967295"/>
          </p:nvPr>
        </p:nvSpPr>
        <p:spPr>
          <a:xfrm>
            <a:off x="327212" y="1210235"/>
            <a:ext cx="11291047" cy="5311589"/>
          </a:xfrm>
        </p:spPr>
        <p:txBody>
          <a:bodyPr>
            <a:normAutofi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As the number of predictors increases, multiple regression modeling can become very complicated</a:t>
            </a:r>
          </a:p>
          <a:p>
            <a:pPr>
              <a:lnSpc>
                <a:spcPct val="100000"/>
              </a:lnSpc>
            </a:pPr>
            <a:r>
              <a:rPr lang="en-US" sz="2400" b="1" u="sng" dirty="0">
                <a:latin typeface="Calibri" panose="020F0502020204030204" pitchFamily="34" charset="0"/>
                <a:ea typeface="Calibri" panose="020F0502020204030204" pitchFamily="34" charset="0"/>
                <a:cs typeface="Calibri" panose="020F0502020204030204" pitchFamily="34" charset="0"/>
              </a:rPr>
              <a:t>Example</a:t>
            </a:r>
            <a:r>
              <a:rPr lang="en-US" sz="2400" dirty="0">
                <a:latin typeface="Calibri" panose="020F0502020204030204" pitchFamily="34" charset="0"/>
                <a:ea typeface="Calibri" panose="020F0502020204030204" pitchFamily="34" charset="0"/>
                <a:cs typeface="Calibri" panose="020F0502020204030204" pitchFamily="34" charset="0"/>
              </a:rPr>
              <a:t>: Suppose you use educational attainment and job type as predictors to model income. These two variables are highly correlated—higher education often leads to better job opportunities. If both variables are included in the regression model:</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The improvement in 𝑅2  (the proportion of variance explained) by adding job type on top of education may be minimal (?)</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If true, the model suggests that education is not significant but job type is, one might mistakenly conclude that education does not matter for income, which is incorrect. </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Education influences income through job type, making it an indirect effect rather than a negligible one.</a:t>
            </a:r>
          </a:p>
          <a:p>
            <a:endParaRPr lang="en-US" sz="1700" dirty="0"/>
          </a:p>
        </p:txBody>
      </p:sp>
    </p:spTree>
    <p:extLst>
      <p:ext uri="{BB962C8B-B14F-4D97-AF65-F5344CB8AC3E}">
        <p14:creationId xmlns:p14="http://schemas.microsoft.com/office/powerpoint/2010/main" val="233815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F15043-7248-47BE-8ECF-73BF20E563F4}"/>
              </a:ext>
            </a:extLst>
          </p:cNvPr>
          <p:cNvSpPr>
            <a:spLocks noGrp="1"/>
          </p:cNvSpPr>
          <p:nvPr>
            <p:ph type="title"/>
          </p:nvPr>
        </p:nvSpPr>
        <p:spPr>
          <a:xfrm>
            <a:off x="233082" y="240459"/>
            <a:ext cx="10515600" cy="761765"/>
          </a:xfrm>
        </p:spPr>
        <p:txBody>
          <a:bodyPr>
            <a:normAutofit/>
          </a:bodyPr>
          <a:lstStyle/>
          <a:p>
            <a:r>
              <a:rPr lang="en-US" sz="4100" dirty="0"/>
              <a:t>What to do if you find multicollinearity?</a:t>
            </a:r>
          </a:p>
        </p:txBody>
      </p:sp>
      <p:sp>
        <p:nvSpPr>
          <p:cNvPr id="3" name="Slide Number Placeholder 2">
            <a:extLst>
              <a:ext uri="{FF2B5EF4-FFF2-40B4-BE49-F238E27FC236}">
                <a16:creationId xmlns:a16="http://schemas.microsoft.com/office/drawing/2014/main" id="{3722B258-BD8F-4173-AF23-8D01A566A48D}"/>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677F5-6401-4ECE-9434-31FD34043E71}" type="slidenum">
              <a:rPr kumimoji="0" lang="en-US" sz="1000" b="0" i="0" u="none" strike="noStrike" kern="1200" cap="none" spc="0" normalizeH="0" baseline="0" noProof="0">
                <a:ln>
                  <a:noFill/>
                </a:ln>
                <a:solidFill>
                  <a:prstClr val="black">
                    <a:tint val="82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en-US" sz="1000" b="0" i="0" u="none" strike="noStrike" kern="1200" cap="none" spc="0" normalizeH="0" baseline="0" noProof="0">
              <a:ln>
                <a:noFill/>
              </a:ln>
              <a:solidFill>
                <a:prstClr val="black">
                  <a:tint val="82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30B8480-76DF-46EB-AD1D-6A1E893446E6}"/>
              </a:ext>
            </a:extLst>
          </p:cNvPr>
          <p:cNvSpPr>
            <a:spLocks noGrp="1"/>
          </p:cNvSpPr>
          <p:nvPr>
            <p:ph idx="4294967295"/>
          </p:nvPr>
        </p:nvSpPr>
        <p:spPr>
          <a:xfrm>
            <a:off x="376519" y="1220040"/>
            <a:ext cx="11295528" cy="4064654"/>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If two variables are highly correlated, using both in the regression equation is probably not a good idea. Why?</a:t>
            </a:r>
          </a:p>
          <a:p>
            <a:pPr lvl="1"/>
            <a:r>
              <a:rPr lang="en-US" sz="2000" dirty="0">
                <a:latin typeface="Calibri" panose="020F0502020204030204" pitchFamily="34" charset="0"/>
                <a:ea typeface="Calibri" panose="020F0502020204030204" pitchFamily="34" charset="0"/>
                <a:cs typeface="Calibri" panose="020F0502020204030204" pitchFamily="34" charset="0"/>
              </a:rPr>
              <a:t>Many correlated variables hurts the Adjusted R</a:t>
            </a:r>
            <a:r>
              <a:rPr lang="en-US" sz="2000" baseline="30000" dirty="0">
                <a:latin typeface="Calibri" panose="020F0502020204030204" pitchFamily="34" charset="0"/>
                <a:ea typeface="Calibri" panose="020F0502020204030204" pitchFamily="34" charset="0"/>
                <a:cs typeface="Calibri" panose="020F0502020204030204" pitchFamily="34" charset="0"/>
              </a:rPr>
              <a:t>2</a:t>
            </a:r>
          </a:p>
          <a:p>
            <a:pPr lvl="1"/>
            <a:r>
              <a:rPr lang="en-US" sz="2000" dirty="0">
                <a:latin typeface="Calibri" panose="020F0502020204030204" pitchFamily="34" charset="0"/>
                <a:ea typeface="Calibri" panose="020F0502020204030204" pitchFamily="34" charset="0"/>
                <a:cs typeface="Calibri" panose="020F0502020204030204" pitchFamily="34" charset="0"/>
              </a:rPr>
              <a:t>We generally prefer smaller models</a:t>
            </a:r>
          </a:p>
          <a:p>
            <a:pPr lvl="1"/>
            <a:r>
              <a:rPr lang="en-US" sz="2000" dirty="0">
                <a:latin typeface="Calibri" panose="020F0502020204030204" pitchFamily="34" charset="0"/>
                <a:ea typeface="Calibri" panose="020F0502020204030204" pitchFamily="34" charset="0"/>
                <a:cs typeface="Calibri" panose="020F0502020204030204" pitchFamily="34" charset="0"/>
              </a:rPr>
              <a:t>Smaller models are much easier to interpret</a:t>
            </a:r>
          </a:p>
          <a:p>
            <a:r>
              <a:rPr lang="en-US" sz="2400" dirty="0">
                <a:latin typeface="Calibri" panose="020F0502020204030204" pitchFamily="34" charset="0"/>
                <a:ea typeface="Calibri" panose="020F0502020204030204" pitchFamily="34" charset="0"/>
                <a:cs typeface="Calibri" panose="020F0502020204030204" pitchFamily="34" charset="0"/>
              </a:rPr>
              <a:t>Recall: multiple regression models describe the effect of one variable on another </a:t>
            </a:r>
            <a:r>
              <a:rPr lang="en-US" sz="2400" b="1" i="1" dirty="0">
                <a:latin typeface="Calibri" panose="020F0502020204030204" pitchFamily="34" charset="0"/>
                <a:ea typeface="Calibri" panose="020F0502020204030204" pitchFamily="34" charset="0"/>
                <a:cs typeface="Calibri" panose="020F0502020204030204" pitchFamily="34" charset="0"/>
              </a:rPr>
              <a:t>after </a:t>
            </a:r>
            <a:r>
              <a:rPr lang="en-US" sz="2400" b="1" i="1" dirty="0" err="1">
                <a:latin typeface="Calibri" panose="020F0502020204030204" pitchFamily="34" charset="0"/>
                <a:ea typeface="Calibri" panose="020F0502020204030204" pitchFamily="34" charset="0"/>
                <a:cs typeface="Calibri" panose="020F0502020204030204" pitchFamily="34" charset="0"/>
              </a:rPr>
              <a:t>partiallypartialling</a:t>
            </a:r>
            <a:r>
              <a:rPr lang="en-US" sz="2400" b="1" i="1" dirty="0">
                <a:latin typeface="Calibri" panose="020F0502020204030204" pitchFamily="34" charset="0"/>
                <a:ea typeface="Calibri" panose="020F0502020204030204" pitchFamily="34" charset="0"/>
                <a:cs typeface="Calibri" panose="020F0502020204030204" pitchFamily="34" charset="0"/>
              </a:rPr>
              <a:t> out the effects of all other variables </a:t>
            </a:r>
            <a:r>
              <a:rPr lang="en-US" sz="2400" dirty="0">
                <a:latin typeface="Calibri" panose="020F0502020204030204" pitchFamily="34" charset="0"/>
                <a:ea typeface="Calibri" panose="020F0502020204030204" pitchFamily="34" charset="0"/>
                <a:cs typeface="Calibri" panose="020F0502020204030204" pitchFamily="34" charset="0"/>
              </a:rPr>
              <a:t>in the model</a:t>
            </a:r>
          </a:p>
          <a:p>
            <a:pPr lvl="1"/>
            <a:r>
              <a:rPr lang="en-US" sz="2000" dirty="0">
                <a:latin typeface="Calibri" panose="020F0502020204030204" pitchFamily="34" charset="0"/>
                <a:ea typeface="Calibri" panose="020F0502020204030204" pitchFamily="34" charset="0"/>
                <a:cs typeface="Calibri" panose="020F0502020204030204" pitchFamily="34" charset="0"/>
              </a:rPr>
              <a:t>Regarding MC, this means that if two variables are highly correlated, once one of them is partialed out, there is much less variation left in the other variable for the model to “explain”</a:t>
            </a:r>
          </a:p>
          <a:p>
            <a:pPr lvl="1"/>
            <a:r>
              <a:rPr lang="en-US" sz="2000" b="1" dirty="0">
                <a:latin typeface="Calibri" panose="020F0502020204030204" pitchFamily="34" charset="0"/>
                <a:ea typeface="Calibri" panose="020F0502020204030204" pitchFamily="34" charset="0"/>
                <a:cs typeface="Calibri" panose="020F0502020204030204" pitchFamily="34" charset="0"/>
              </a:rPr>
              <a:t>Check the partial correlation coefficients and zero-order coefficients before including variables!</a:t>
            </a:r>
          </a:p>
          <a:p>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176714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 calcmode="lin" valueType="num">
                                      <p:cBhvr additive="base">
                                        <p:cTn id="1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B6BB-B221-34DD-722D-11C8A3AD1C62}"/>
              </a:ext>
            </a:extLst>
          </p:cNvPr>
          <p:cNvSpPr>
            <a:spLocks noGrp="1"/>
          </p:cNvSpPr>
          <p:nvPr>
            <p:ph type="title"/>
          </p:nvPr>
        </p:nvSpPr>
        <p:spPr>
          <a:xfrm>
            <a:off x="215630" y="190027"/>
            <a:ext cx="10515600" cy="782739"/>
          </a:xfrm>
        </p:spPr>
        <p:txBody>
          <a:bodyPr/>
          <a:lstStyle/>
          <a:p>
            <a:r>
              <a:rPr lang="en-US" dirty="0"/>
              <a:t>Takeaways</a:t>
            </a:r>
          </a:p>
        </p:txBody>
      </p:sp>
      <p:sp>
        <p:nvSpPr>
          <p:cNvPr id="3" name="Content Placeholder 2">
            <a:extLst>
              <a:ext uri="{FF2B5EF4-FFF2-40B4-BE49-F238E27FC236}">
                <a16:creationId xmlns:a16="http://schemas.microsoft.com/office/drawing/2014/main" id="{EFFDC086-C3C5-BF13-6AD6-C084F05B3C0A}"/>
              </a:ext>
            </a:extLst>
          </p:cNvPr>
          <p:cNvSpPr>
            <a:spLocks noGrp="1"/>
          </p:cNvSpPr>
          <p:nvPr>
            <p:ph idx="1"/>
          </p:nvPr>
        </p:nvSpPr>
        <p:spPr>
          <a:xfrm>
            <a:off x="419910" y="972766"/>
            <a:ext cx="10515600" cy="4351338"/>
          </a:xfrm>
        </p:spPr>
        <p:txBody>
          <a:bodyPr>
            <a:normAutofit/>
          </a:bodyPr>
          <a:lstStyle/>
          <a:p>
            <a:r>
              <a:rPr lang="en-US" sz="2400" dirty="0"/>
              <a:t>If variables are conceptually distinct but highly correlated, consider whether both should be included or if one should be treated as a mediator or moderator rather than a direct predictor</a:t>
            </a:r>
          </a:p>
          <a:p>
            <a:r>
              <a:rPr lang="en-US" sz="2400" dirty="0"/>
              <a:t>Simply relying on statistical significance without theoretical justification can lead to misinterpretation of results</a:t>
            </a:r>
          </a:p>
          <a:p>
            <a:r>
              <a:rPr lang="en-US" sz="2400" dirty="0"/>
              <a:t>Multicollinearity does not necessarily mean a variable is unimportant—it may just indicate conceptual overlap</a:t>
            </a:r>
          </a:p>
        </p:txBody>
      </p:sp>
    </p:spTree>
    <p:extLst>
      <p:ext uri="{BB962C8B-B14F-4D97-AF65-F5344CB8AC3E}">
        <p14:creationId xmlns:p14="http://schemas.microsoft.com/office/powerpoint/2010/main" val="428740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D9C0-20CD-48F7-DFFD-BE627EA12D7E}"/>
              </a:ext>
            </a:extLst>
          </p:cNvPr>
          <p:cNvSpPr>
            <a:spLocks noGrp="1"/>
          </p:cNvSpPr>
          <p:nvPr>
            <p:ph type="title"/>
          </p:nvPr>
        </p:nvSpPr>
        <p:spPr>
          <a:xfrm>
            <a:off x="176719" y="231301"/>
            <a:ext cx="10515600" cy="899471"/>
          </a:xfrm>
        </p:spPr>
        <p:txBody>
          <a:bodyPr>
            <a:normAutofit fontScale="90000"/>
          </a:bodyPr>
          <a:lstStyle/>
          <a:p>
            <a:r>
              <a:rPr lang="en-US" dirty="0">
                <a:latin typeface="Aptos Display (Headings)"/>
              </a:rPr>
              <a:t>Central Limit Theorem (CLT) &amp; the Law of Large Numbers (LLN)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8A7A3D-999D-954A-C276-0BF7BA4F6FEF}"/>
                  </a:ext>
                </a:extLst>
              </p:cNvPr>
              <p:cNvSpPr>
                <a:spLocks noGrp="1"/>
              </p:cNvSpPr>
              <p:nvPr>
                <p:ph idx="1"/>
              </p:nvPr>
            </p:nvSpPr>
            <p:spPr>
              <a:xfrm>
                <a:off x="390728" y="1471240"/>
                <a:ext cx="10515600" cy="4351338"/>
              </a:xfrm>
            </p:spPr>
            <p:txBody>
              <a:bodyPr>
                <a:normAutofit fontScale="92500" lnSpcReduction="20000"/>
              </a:bodyPr>
              <a:lstStyle/>
              <a:p>
                <a:pPr>
                  <a:lnSpc>
                    <a:spcPct val="110000"/>
                  </a:lnSpc>
                </a:pPr>
                <a:r>
                  <a:rPr lang="en-US" sz="2200" dirty="0">
                    <a:cs typeface="Arial"/>
                  </a:rPr>
                  <a:t>The</a:t>
                </a:r>
                <a:r>
                  <a:rPr lang="en-US" sz="2200" spc="-20" dirty="0">
                    <a:cs typeface="Arial"/>
                  </a:rPr>
                  <a:t> CLT states that the </a:t>
                </a:r>
                <a:r>
                  <a:rPr lang="en-US" sz="2200" b="1" dirty="0">
                    <a:cs typeface="Arial"/>
                  </a:rPr>
                  <a:t>sampling</a:t>
                </a:r>
                <a:r>
                  <a:rPr lang="en-US" sz="2200" b="1" spc="-15" dirty="0">
                    <a:cs typeface="Arial"/>
                  </a:rPr>
                  <a:t> </a:t>
                </a:r>
                <a:r>
                  <a:rPr lang="en-US" sz="2200" b="1" spc="-10" dirty="0">
                    <a:cs typeface="Arial"/>
                  </a:rPr>
                  <a:t>distribution</a:t>
                </a:r>
                <a:r>
                  <a:rPr lang="en-US" sz="2200" b="1" spc="-15" dirty="0">
                    <a:cs typeface="Arial"/>
                  </a:rPr>
                  <a:t> </a:t>
                </a:r>
                <a:r>
                  <a:rPr lang="en-US" sz="2200" dirty="0">
                    <a:cs typeface="Arial"/>
                  </a:rPr>
                  <a:t>of</a:t>
                </a:r>
                <a:r>
                  <a:rPr lang="en-US" sz="2200" spc="-15" dirty="0">
                    <a:cs typeface="Arial"/>
                  </a:rPr>
                  <a:t> </a:t>
                </a:r>
                <a14:m>
                  <m:oMath xmlns:m="http://schemas.openxmlformats.org/officeDocument/2006/math">
                    <m:sSub>
                      <m:sSubPr>
                        <m:ctrlPr>
                          <a:rPr lang="en-US" sz="2200" i="1" spc="-15" smtClean="0">
                            <a:cs typeface="Arial"/>
                          </a:rPr>
                        </m:ctrlPr>
                      </m:sSubPr>
                      <m:e>
                        <m:acc>
                          <m:accPr>
                            <m:chr m:val="̅"/>
                            <m:ctrlPr>
                              <a:rPr lang="en-US" sz="2200" i="1" spc="-15" smtClean="0">
                                <a:cs typeface="Arial"/>
                              </a:rPr>
                            </m:ctrlPr>
                          </m:accPr>
                          <m:e>
                            <m:r>
                              <a:rPr lang="en-US" sz="2200" b="0" i="1" spc="-15" smtClean="0">
                                <a:cs typeface="Arial"/>
                              </a:rPr>
                              <m:t>𝑋</m:t>
                            </m:r>
                          </m:e>
                        </m:acc>
                      </m:e>
                      <m:sub>
                        <m:r>
                          <a:rPr lang="en-US" sz="2200" b="0" i="1" spc="-15" smtClean="0">
                            <a:cs typeface="Arial"/>
                          </a:rPr>
                          <m:t>𝑛</m:t>
                        </m:r>
                      </m:sub>
                    </m:sSub>
                  </m:oMath>
                </a14:m>
                <a:r>
                  <a:rPr lang="en-US" sz="2200" i="1" spc="202" baseline="-11904" dirty="0">
                    <a:cs typeface="Times New Roman"/>
                  </a:rPr>
                  <a:t> </a:t>
                </a:r>
                <a:r>
                  <a:rPr lang="en-US" sz="2200" dirty="0">
                    <a:cs typeface="Arial"/>
                  </a:rPr>
                  <a:t>will</a:t>
                </a:r>
                <a:r>
                  <a:rPr lang="en-US" sz="2200" spc="-15" dirty="0">
                    <a:cs typeface="Arial"/>
                  </a:rPr>
                  <a:t> </a:t>
                </a:r>
                <a:r>
                  <a:rPr lang="en-US" sz="2200" dirty="0">
                    <a:cs typeface="Arial"/>
                  </a:rPr>
                  <a:t>become</a:t>
                </a:r>
                <a:r>
                  <a:rPr lang="en-US" sz="2200" spc="-15" dirty="0">
                    <a:cs typeface="Arial"/>
                  </a:rPr>
                  <a:t> </a:t>
                </a:r>
                <a:r>
                  <a:rPr lang="en-US" sz="2200" u="sng" spc="-10" dirty="0">
                    <a:cs typeface="Arial"/>
                  </a:rPr>
                  <a:t>approximately</a:t>
                </a:r>
                <a:r>
                  <a:rPr lang="en-US" sz="2200" spc="-10" dirty="0">
                    <a:cs typeface="Arial"/>
                  </a:rPr>
                  <a:t> </a:t>
                </a:r>
                <a:r>
                  <a:rPr lang="en-US" sz="2200" dirty="0">
                    <a:solidFill>
                      <a:srgbClr val="FF0000"/>
                    </a:solidFill>
                    <a:cs typeface="Arial"/>
                  </a:rPr>
                  <a:t>normally</a:t>
                </a:r>
                <a:r>
                  <a:rPr lang="en-US" sz="2200" spc="-20" dirty="0">
                    <a:solidFill>
                      <a:srgbClr val="FF0000"/>
                    </a:solidFill>
                    <a:cs typeface="Arial"/>
                  </a:rPr>
                  <a:t> </a:t>
                </a:r>
                <a:r>
                  <a:rPr lang="en-US" sz="2200" spc="-10" dirty="0">
                    <a:solidFill>
                      <a:srgbClr val="FF0000"/>
                    </a:solidFill>
                    <a:cs typeface="Arial"/>
                  </a:rPr>
                  <a:t>distributed</a:t>
                </a:r>
                <a:r>
                  <a:rPr lang="en-US" sz="2200" b="1" spc="-20" dirty="0">
                    <a:solidFill>
                      <a:srgbClr val="0000FF"/>
                    </a:solidFill>
                    <a:cs typeface="Arial"/>
                  </a:rPr>
                  <a:t> </a:t>
                </a:r>
                <a:r>
                  <a:rPr lang="en-US" sz="2200" dirty="0">
                    <a:cs typeface="Arial"/>
                  </a:rPr>
                  <a:t>as</a:t>
                </a:r>
                <a:r>
                  <a:rPr lang="en-US" sz="2200" spc="-20" dirty="0">
                    <a:cs typeface="Arial"/>
                  </a:rPr>
                  <a:t> </a:t>
                </a:r>
                <a:r>
                  <a:rPr lang="en-US" sz="2200" dirty="0">
                    <a:cs typeface="Arial"/>
                  </a:rPr>
                  <a:t>the</a:t>
                </a:r>
                <a:r>
                  <a:rPr lang="en-US" sz="2200" spc="-20" dirty="0">
                    <a:cs typeface="Arial"/>
                  </a:rPr>
                  <a:t> </a:t>
                </a:r>
                <a:r>
                  <a:rPr lang="en-US" sz="2200" b="1" dirty="0">
                    <a:cs typeface="Arial"/>
                  </a:rPr>
                  <a:t>sample</a:t>
                </a:r>
                <a:r>
                  <a:rPr lang="en-US" sz="2200" b="1" spc="-20" dirty="0">
                    <a:cs typeface="Arial"/>
                  </a:rPr>
                  <a:t> </a:t>
                </a:r>
                <a:r>
                  <a:rPr lang="en-US" sz="2200" b="1" dirty="0">
                    <a:cs typeface="Arial"/>
                  </a:rPr>
                  <a:t>size</a:t>
                </a:r>
                <a:r>
                  <a:rPr lang="en-US" sz="2200" b="1" spc="-20" dirty="0">
                    <a:cs typeface="Arial"/>
                  </a:rPr>
                  <a:t> </a:t>
                </a:r>
                <a:r>
                  <a:rPr lang="en-US" sz="2200" b="1" dirty="0">
                    <a:cs typeface="Arial"/>
                  </a:rPr>
                  <a:t>(</a:t>
                </a:r>
                <a:r>
                  <a:rPr lang="en-US" sz="2200" i="1" dirty="0">
                    <a:cs typeface="Times New Roman"/>
                  </a:rPr>
                  <a:t>n</a:t>
                </a:r>
                <a:r>
                  <a:rPr lang="en-US" sz="2200" b="1" dirty="0">
                    <a:cs typeface="Arial"/>
                  </a:rPr>
                  <a:t>)</a:t>
                </a:r>
                <a:r>
                  <a:rPr lang="en-US" sz="2200" b="1" spc="-20" dirty="0">
                    <a:cs typeface="Arial"/>
                  </a:rPr>
                  <a:t> </a:t>
                </a:r>
                <a:r>
                  <a:rPr lang="en-US" sz="2200" b="1" spc="-10" dirty="0">
                    <a:cs typeface="Arial"/>
                  </a:rPr>
                  <a:t>becomes </a:t>
                </a:r>
                <a:r>
                  <a:rPr lang="en-US" sz="2200" b="1" dirty="0">
                    <a:cs typeface="Arial"/>
                  </a:rPr>
                  <a:t>“large"</a:t>
                </a:r>
                <a:r>
                  <a:rPr lang="en-US" sz="2200" dirty="0">
                    <a:cs typeface="Arial"/>
                  </a:rPr>
                  <a:t>,</a:t>
                </a:r>
                <a:r>
                  <a:rPr lang="en-US" sz="2200" spc="-20" dirty="0">
                    <a:cs typeface="Arial"/>
                  </a:rPr>
                  <a:t> </a:t>
                </a:r>
                <a:r>
                  <a:rPr lang="en-US" sz="2200" spc="-10" dirty="0">
                    <a:solidFill>
                      <a:srgbClr val="FF0000"/>
                    </a:solidFill>
                    <a:cs typeface="Arial"/>
                  </a:rPr>
                  <a:t>regardless</a:t>
                </a:r>
                <a:r>
                  <a:rPr lang="en-US" sz="2200" spc="-20" dirty="0">
                    <a:solidFill>
                      <a:srgbClr val="FF0000"/>
                    </a:solidFill>
                    <a:cs typeface="Arial"/>
                  </a:rPr>
                  <a:t> </a:t>
                </a:r>
                <a:r>
                  <a:rPr lang="en-US" sz="2200" dirty="0">
                    <a:solidFill>
                      <a:srgbClr val="FF0000"/>
                    </a:solidFill>
                    <a:cs typeface="Arial"/>
                  </a:rPr>
                  <a:t>of</a:t>
                </a:r>
                <a:r>
                  <a:rPr lang="en-US" sz="2200" spc="-15" dirty="0">
                    <a:solidFill>
                      <a:srgbClr val="FF0000"/>
                    </a:solidFill>
                    <a:cs typeface="Arial"/>
                  </a:rPr>
                  <a:t> </a:t>
                </a:r>
                <a:r>
                  <a:rPr lang="en-US" sz="2200" dirty="0">
                    <a:solidFill>
                      <a:srgbClr val="FF0000"/>
                    </a:solidFill>
                    <a:cs typeface="Arial"/>
                  </a:rPr>
                  <a:t>the</a:t>
                </a:r>
                <a:r>
                  <a:rPr lang="en-US" sz="2200" spc="-20" dirty="0">
                    <a:solidFill>
                      <a:srgbClr val="FF0000"/>
                    </a:solidFill>
                    <a:cs typeface="Arial"/>
                  </a:rPr>
                  <a:t> </a:t>
                </a:r>
                <a:r>
                  <a:rPr lang="en-US" sz="2200" dirty="0">
                    <a:solidFill>
                      <a:srgbClr val="FF0000"/>
                    </a:solidFill>
                    <a:cs typeface="Arial"/>
                  </a:rPr>
                  <a:t>shape</a:t>
                </a:r>
                <a:r>
                  <a:rPr lang="en-US" sz="2200" spc="-15" dirty="0">
                    <a:solidFill>
                      <a:srgbClr val="FF0000"/>
                    </a:solidFill>
                    <a:cs typeface="Arial"/>
                  </a:rPr>
                  <a:t> </a:t>
                </a:r>
                <a:r>
                  <a:rPr lang="en-US" sz="2200" dirty="0">
                    <a:solidFill>
                      <a:srgbClr val="FF0000"/>
                    </a:solidFill>
                    <a:cs typeface="Arial"/>
                  </a:rPr>
                  <a:t>of</a:t>
                </a:r>
                <a:r>
                  <a:rPr lang="en-US" sz="2200" spc="-20" dirty="0">
                    <a:solidFill>
                      <a:srgbClr val="FF0000"/>
                    </a:solidFill>
                    <a:cs typeface="Arial"/>
                  </a:rPr>
                  <a:t> </a:t>
                </a:r>
                <a:r>
                  <a:rPr lang="en-US" sz="2200" dirty="0">
                    <a:solidFill>
                      <a:srgbClr val="FF0000"/>
                    </a:solidFill>
                    <a:cs typeface="Arial"/>
                  </a:rPr>
                  <a:t>the</a:t>
                </a:r>
                <a:r>
                  <a:rPr lang="en-US" sz="2200" spc="-15" dirty="0">
                    <a:solidFill>
                      <a:srgbClr val="FF0000"/>
                    </a:solidFill>
                    <a:cs typeface="Arial"/>
                  </a:rPr>
                  <a:t> </a:t>
                </a:r>
                <a:r>
                  <a:rPr lang="en-US" sz="2200" spc="-10" dirty="0">
                    <a:solidFill>
                      <a:srgbClr val="FF0000"/>
                    </a:solidFill>
                    <a:cs typeface="Arial"/>
                  </a:rPr>
                  <a:t>population distribution!</a:t>
                </a:r>
              </a:p>
              <a:p>
                <a:pPr marL="457200" lvl="1" indent="0">
                  <a:buNone/>
                </a:pPr>
                <a:r>
                  <a:rPr lang="en-US" sz="1900" dirty="0"/>
                  <a:t>Formally, if </a:t>
                </a:r>
                <a:r>
                  <a:rPr lang="en-US" sz="1900" i="1" dirty="0"/>
                  <a:t>X</a:t>
                </a:r>
                <a:r>
                  <a:rPr lang="en-US" sz="1900" baseline="-25000" dirty="0"/>
                  <a:t>1</a:t>
                </a:r>
                <a:r>
                  <a:rPr lang="en-US" sz="1900" dirty="0"/>
                  <a:t>, </a:t>
                </a:r>
                <a:r>
                  <a:rPr lang="en-US" sz="1900" i="1" dirty="0"/>
                  <a:t>X</a:t>
                </a:r>
                <a:r>
                  <a:rPr lang="en-US" sz="1900" baseline="-25000" dirty="0"/>
                  <a:t>2</a:t>
                </a:r>
                <a:r>
                  <a:rPr lang="en-US" sz="1900" dirty="0"/>
                  <a:t>,…, </a:t>
                </a:r>
                <a:r>
                  <a:rPr lang="en-US" sz="1900" i="1" dirty="0" err="1"/>
                  <a:t>X</a:t>
                </a:r>
                <a:r>
                  <a:rPr lang="en-US" sz="1900" baseline="-25000" dirty="0" err="1"/>
                  <a:t>n</a:t>
                </a:r>
                <a:r>
                  <a:rPr lang="en-US" sz="1900" baseline="-25000" dirty="0"/>
                  <a:t>​ </a:t>
                </a:r>
                <a:r>
                  <a:rPr lang="en-US" sz="1900" dirty="0"/>
                  <a:t>​ are </a:t>
                </a:r>
                <a:r>
                  <a:rPr lang="en-US" sz="1900" dirty="0" err="1"/>
                  <a:t>i.i.d.</a:t>
                </a:r>
                <a:r>
                  <a:rPr lang="en-US" sz="1900" dirty="0"/>
                  <a:t> with mean μ and variance σ2, then</a:t>
                </a:r>
              </a:p>
              <a:p>
                <a:pPr lvl="1"/>
                <a:endParaRPr lang="en-US" dirty="0"/>
              </a:p>
              <a:p>
                <a:pPr marL="457200" lvl="1" indent="0">
                  <a:buNone/>
                </a:pPr>
                <a14:m>
                  <m:oMathPara xmlns:m="http://schemas.openxmlformats.org/officeDocument/2006/math">
                    <m:oMathParaPr>
                      <m:jc m:val="centerGroup"/>
                    </m:oMathParaPr>
                    <m:oMath xmlns:m="http://schemas.openxmlformats.org/officeDocument/2006/math">
                      <m:f>
                        <m:fPr>
                          <m:ctrlPr>
                            <a:rPr lang="en-US" i="1" smtClean="0"/>
                          </m:ctrlPr>
                        </m:fPr>
                        <m:num>
                          <m:sSub>
                            <m:sSubPr>
                              <m:ctrlPr>
                                <a:rPr lang="en-US" i="1"/>
                              </m:ctrlPr>
                            </m:sSubPr>
                            <m:e>
                              <m:acc>
                                <m:accPr>
                                  <m:chr m:val="̅"/>
                                  <m:ctrlPr>
                                    <a:rPr lang="en-US" i="1"/>
                                  </m:ctrlPr>
                                </m:accPr>
                                <m:e>
                                  <m:r>
                                    <a:rPr lang="en-US" i="1"/>
                                    <m:t>𝑋</m:t>
                                  </m:r>
                                </m:e>
                              </m:acc>
                            </m:e>
                            <m:sub>
                              <m:r>
                                <a:rPr lang="en-US" i="1"/>
                                <m:t>𝑛</m:t>
                              </m:r>
                            </m:sub>
                          </m:sSub>
                          <m:r>
                            <a:rPr lang="en-US" b="0" i="1" smtClean="0"/>
                            <m:t>−</m:t>
                          </m:r>
                          <m:r>
                            <a:rPr lang="en-US" b="0" i="1" smtClean="0">
                              <a:ea typeface="Cambria Math" panose="02040503050406030204" pitchFamily="18" charset="0"/>
                            </a:rPr>
                            <m:t>𝜇</m:t>
                          </m:r>
                        </m:num>
                        <m:den>
                          <m:f>
                            <m:fPr>
                              <m:type m:val="skw"/>
                              <m:ctrlPr>
                                <a:rPr lang="en-US" i="1" smtClean="0"/>
                              </m:ctrlPr>
                            </m:fPr>
                            <m:num>
                              <m:r>
                                <a:rPr lang="en-US" i="1" smtClean="0">
                                  <a:ea typeface="Cambria Math" panose="02040503050406030204" pitchFamily="18" charset="0"/>
                                </a:rPr>
                                <m:t>𝜎</m:t>
                              </m:r>
                            </m:num>
                            <m:den>
                              <m:r>
                                <a:rPr lang="en-US" b="0" i="1" smtClean="0"/>
                                <m:t>𝑛</m:t>
                              </m:r>
                            </m:den>
                          </m:f>
                        </m:den>
                      </m:f>
                      <m:r>
                        <a:rPr lang="en-US" b="0" i="1" smtClean="0">
                          <a:latin typeface="Cambria Math" panose="02040503050406030204" pitchFamily="18" charset="0"/>
                        </a:rPr>
                        <m:t> </m:t>
                      </m:r>
                      <m:groupChr>
                        <m:groupChrPr>
                          <m:chr m:val="→"/>
                          <m:vertJc m:val="bot"/>
                          <m:ctrlPr>
                            <a:rPr lang="en-US" i="1" smtClean="0"/>
                          </m:ctrlPr>
                        </m:groupChrPr>
                        <m:e>
                          <m:r>
                            <m:rPr>
                              <m:brk m:alnAt="2"/>
                            </m:rPr>
                            <a:rPr lang="en-US" b="0" i="1" smtClean="0"/>
                            <m:t>𝑑</m:t>
                          </m:r>
                        </m:e>
                      </m:groupChr>
                      <m:r>
                        <a:rPr lang="en-US" b="0" i="1" smtClean="0">
                          <a:latin typeface="Cambria Math" panose="02040503050406030204" pitchFamily="18" charset="0"/>
                        </a:rPr>
                        <m:t> </m:t>
                      </m:r>
                      <m:r>
                        <a:rPr lang="el-GR" i="1" smtClean="0">
                          <a:ea typeface="Cambria Math" panose="02040503050406030204" pitchFamily="18" charset="0"/>
                        </a:rPr>
                        <m:t>𝛮</m:t>
                      </m:r>
                      <m:d>
                        <m:dPr>
                          <m:ctrlPr>
                            <a:rPr lang="en-US" b="0" i="1" smtClean="0">
                              <a:ea typeface="Cambria Math" panose="02040503050406030204" pitchFamily="18" charset="0"/>
                            </a:rPr>
                          </m:ctrlPr>
                        </m:dPr>
                        <m:e>
                          <m:r>
                            <a:rPr lang="en-US" b="0" i="1" smtClean="0">
                              <a:ea typeface="Cambria Math" panose="02040503050406030204" pitchFamily="18" charset="0"/>
                            </a:rPr>
                            <m:t>0,1</m:t>
                          </m:r>
                        </m:e>
                      </m:d>
                      <m:r>
                        <a:rPr lang="en-US" b="0" i="1" smtClean="0">
                          <a:ea typeface="Cambria Math" panose="02040503050406030204" pitchFamily="18" charset="0"/>
                        </a:rPr>
                        <m:t> </m:t>
                      </m:r>
                      <m:r>
                        <m:rPr>
                          <m:sty m:val="p"/>
                        </m:rPr>
                        <a:rPr lang="en-US" b="0" i="0" smtClean="0">
                          <a:ea typeface="Cambria Math" panose="02040503050406030204" pitchFamily="18" charset="0"/>
                        </a:rPr>
                        <m:t>as</m:t>
                      </m:r>
                      <m:r>
                        <a:rPr lang="en-US" b="0" i="1" smtClean="0">
                          <a:ea typeface="Cambria Math" panose="02040503050406030204" pitchFamily="18" charset="0"/>
                        </a:rPr>
                        <m:t> </m:t>
                      </m:r>
                      <m:r>
                        <a:rPr lang="en-US" b="0" i="1" smtClean="0">
                          <a:ea typeface="Cambria Math" panose="02040503050406030204" pitchFamily="18" charset="0"/>
                        </a:rPr>
                        <m:t>𝑛</m:t>
                      </m:r>
                      <m:r>
                        <a:rPr lang="en-US" b="0" i="1" smtClean="0">
                          <a:ea typeface="Cambria Math" panose="02040503050406030204" pitchFamily="18" charset="0"/>
                        </a:rPr>
                        <m:t> → ∞</m:t>
                      </m:r>
                    </m:oMath>
                  </m:oMathPara>
                </a14:m>
                <a:endParaRPr lang="en-US" dirty="0"/>
              </a:p>
              <a:p>
                <a:pPr>
                  <a:lnSpc>
                    <a:spcPct val="110000"/>
                  </a:lnSpc>
                </a:pPr>
                <a:r>
                  <a:rPr lang="en-US" sz="2200" dirty="0"/>
                  <a:t>The LLN states that as the </a:t>
                </a:r>
                <a:r>
                  <a:rPr lang="en-US" sz="2200" dirty="0">
                    <a:solidFill>
                      <a:srgbClr val="FF0000"/>
                    </a:solidFill>
                  </a:rPr>
                  <a:t>sample size (</a:t>
                </a:r>
                <a:r>
                  <a:rPr lang="en-US" sz="2200" i="1" dirty="0">
                    <a:solidFill>
                      <a:srgbClr val="FF0000"/>
                    </a:solidFill>
                  </a:rPr>
                  <a:t>n</a:t>
                </a:r>
                <a:r>
                  <a:rPr lang="en-US" sz="2200" dirty="0">
                    <a:solidFill>
                      <a:srgbClr val="FF0000"/>
                    </a:solidFill>
                  </a:rPr>
                  <a:t>) increases</a:t>
                </a:r>
                <a:r>
                  <a:rPr lang="en-US" sz="2200" dirty="0"/>
                  <a:t>, the sample mean </a:t>
                </a:r>
                <a14:m>
                  <m:oMath xmlns:m="http://schemas.openxmlformats.org/officeDocument/2006/math">
                    <m:acc>
                      <m:accPr>
                        <m:chr m:val="̅"/>
                        <m:ctrlPr>
                          <a:rPr lang="en-US" sz="2200" i="1" smtClean="0"/>
                        </m:ctrlPr>
                      </m:accPr>
                      <m:e>
                        <m:r>
                          <a:rPr lang="en-US" sz="2200" b="0" i="1"/>
                          <m:t>𝑋</m:t>
                        </m:r>
                      </m:e>
                    </m:acc>
                    <m:r>
                      <a:rPr lang="en-US" sz="2200" b="0" i="1"/>
                      <m:t> </m:t>
                    </m:r>
                  </m:oMath>
                </a14:m>
                <a:r>
                  <a:rPr lang="en-US" sz="2200" dirty="0"/>
                  <a:t> converges in probability to the </a:t>
                </a:r>
                <a:r>
                  <a:rPr lang="en-US" sz="2200" dirty="0">
                    <a:solidFill>
                      <a:srgbClr val="FF0000"/>
                    </a:solidFill>
                  </a:rPr>
                  <a:t>true population mean μ</a:t>
                </a:r>
                <a:r>
                  <a:rPr lang="en-US" sz="2200" dirty="0"/>
                  <a:t>.</a:t>
                </a:r>
              </a:p>
              <a:p>
                <a:pPr marL="457200" lvl="1" indent="0">
                  <a:buNone/>
                </a:pPr>
                <a:r>
                  <a:rPr lang="en-US" sz="1900" dirty="0"/>
                  <a:t>Formally, if </a:t>
                </a:r>
                <a:r>
                  <a:rPr lang="en-US" sz="1900" i="1" dirty="0"/>
                  <a:t>X</a:t>
                </a:r>
                <a:r>
                  <a:rPr lang="en-US" sz="1900" baseline="-25000" dirty="0"/>
                  <a:t>1</a:t>
                </a:r>
                <a:r>
                  <a:rPr lang="en-US" sz="1900" dirty="0"/>
                  <a:t>, </a:t>
                </a:r>
                <a:r>
                  <a:rPr lang="en-US" sz="1900" i="1" dirty="0"/>
                  <a:t>X</a:t>
                </a:r>
                <a:r>
                  <a:rPr lang="en-US" sz="1900" baseline="-25000" dirty="0"/>
                  <a:t>2</a:t>
                </a:r>
                <a:r>
                  <a:rPr lang="en-US" sz="1900" dirty="0"/>
                  <a:t>,…, </a:t>
                </a:r>
                <a:r>
                  <a:rPr lang="en-US" sz="1900" i="1" dirty="0" err="1"/>
                  <a:t>X</a:t>
                </a:r>
                <a:r>
                  <a:rPr lang="en-US" sz="1900" baseline="-25000" dirty="0" err="1"/>
                  <a:t>n</a:t>
                </a:r>
                <a:r>
                  <a:rPr lang="en-US" sz="1900" baseline="-25000" dirty="0"/>
                  <a:t>​ </a:t>
                </a:r>
                <a:r>
                  <a:rPr lang="en-US" sz="1900" dirty="0"/>
                  <a:t>​ </a:t>
                </a:r>
                <a:r>
                  <a:rPr lang="en-US" sz="1900" baseline="-25000" dirty="0"/>
                  <a:t>​ </a:t>
                </a:r>
                <a:r>
                  <a:rPr lang="en-US" sz="1900" dirty="0"/>
                  <a:t>are </a:t>
                </a:r>
                <a:r>
                  <a:rPr lang="en-US" sz="1900" dirty="0" err="1"/>
                  <a:t>i.i.d.</a:t>
                </a:r>
                <a:r>
                  <a:rPr lang="en-US" sz="1900" dirty="0"/>
                  <a:t> with expected value E[</a:t>
                </a:r>
                <a:r>
                  <a:rPr lang="en-US" sz="1900" i="1" dirty="0"/>
                  <a:t>X</a:t>
                </a:r>
                <a:r>
                  <a:rPr lang="en-US" sz="1900" i="1" baseline="-25000" dirty="0"/>
                  <a:t>i</a:t>
                </a:r>
                <a:r>
                  <a:rPr lang="en-US" sz="1900" dirty="0"/>
                  <a:t>]=μ:</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i="1"/>
                          </m:ctrlPr>
                        </m:sSubPr>
                        <m:e>
                          <m:acc>
                            <m:accPr>
                              <m:chr m:val="̅"/>
                              <m:ctrlPr>
                                <a:rPr lang="en-US" i="1"/>
                              </m:ctrlPr>
                            </m:accPr>
                            <m:e>
                              <m:r>
                                <a:rPr lang="en-US" i="1"/>
                                <m:t>𝑋</m:t>
                              </m:r>
                            </m:e>
                          </m:acc>
                        </m:e>
                        <m:sub>
                          <m:r>
                            <a:rPr lang="en-US" i="1"/>
                            <m:t>𝑛</m:t>
                          </m:r>
                        </m:sub>
                      </m:sSub>
                      <m:r>
                        <a:rPr lang="en-US" b="0" i="1" smtClean="0"/>
                        <m:t>=</m:t>
                      </m:r>
                      <m:f>
                        <m:fPr>
                          <m:ctrlPr>
                            <a:rPr lang="en-US" b="0" i="1" smtClean="0"/>
                          </m:ctrlPr>
                        </m:fPr>
                        <m:num>
                          <m:r>
                            <a:rPr lang="en-US" b="0" i="1" smtClean="0"/>
                            <m:t>1</m:t>
                          </m:r>
                        </m:num>
                        <m:den>
                          <m:r>
                            <a:rPr lang="en-US" b="0" i="1" smtClean="0"/>
                            <m:t>𝑛</m:t>
                          </m:r>
                        </m:den>
                      </m:f>
                      <m:nary>
                        <m:naryPr>
                          <m:chr m:val="∑"/>
                          <m:ctrlPr>
                            <a:rPr lang="en-US" b="0" i="1" smtClean="0"/>
                          </m:ctrlPr>
                        </m:naryPr>
                        <m:sub>
                          <m:r>
                            <m:rPr>
                              <m:brk m:alnAt="23"/>
                            </m:rPr>
                            <a:rPr lang="en-US" b="0" i="1" smtClean="0"/>
                            <m:t>𝑖</m:t>
                          </m:r>
                          <m:r>
                            <a:rPr lang="en-US" b="0" i="1" smtClean="0"/>
                            <m:t>=1</m:t>
                          </m:r>
                        </m:sub>
                        <m:sup>
                          <m:r>
                            <a:rPr lang="en-US" b="0" i="1" smtClean="0"/>
                            <m:t>𝑛</m:t>
                          </m:r>
                        </m:sup>
                        <m:e>
                          <m:sSub>
                            <m:sSubPr>
                              <m:ctrlPr>
                                <a:rPr lang="en-US" b="0" i="1" smtClean="0"/>
                              </m:ctrlPr>
                            </m:sSubPr>
                            <m:e>
                              <m:r>
                                <a:rPr lang="en-US" b="0" i="1" smtClean="0"/>
                                <m:t>𝑋</m:t>
                              </m:r>
                            </m:e>
                            <m:sub>
                              <m:r>
                                <a:rPr lang="en-US" b="0" i="1" smtClean="0"/>
                                <m:t>𝑖</m:t>
                              </m:r>
                            </m:sub>
                          </m:sSub>
                        </m:e>
                      </m:nary>
                      <m:r>
                        <a:rPr lang="en-US" b="0" i="1" smtClean="0"/>
                        <m:t>→</m:t>
                      </m:r>
                      <m:r>
                        <a:rPr lang="el-GR" i="1" smtClean="0">
                          <a:ea typeface="Cambria Math" panose="02040503050406030204" pitchFamily="18" charset="0"/>
                        </a:rPr>
                        <m:t>𝜇</m:t>
                      </m:r>
                      <m:r>
                        <a:rPr lang="en-US" b="0" i="1" smtClean="0">
                          <a:ea typeface="Cambria Math" panose="02040503050406030204" pitchFamily="18" charset="0"/>
                        </a:rPr>
                        <m:t> </m:t>
                      </m:r>
                      <m:r>
                        <m:rPr>
                          <m:sty m:val="p"/>
                        </m:rPr>
                        <a:rPr lang="en-US" b="0" i="0" smtClean="0">
                          <a:ea typeface="Cambria Math" panose="02040503050406030204" pitchFamily="18" charset="0"/>
                        </a:rPr>
                        <m:t>as</m:t>
                      </m:r>
                      <m:r>
                        <a:rPr lang="en-US" b="0" i="1" smtClean="0">
                          <a:ea typeface="Cambria Math" panose="02040503050406030204" pitchFamily="18" charset="0"/>
                        </a:rPr>
                        <m:t> </m:t>
                      </m:r>
                      <m:r>
                        <a:rPr lang="en-US" b="0" i="1" smtClean="0">
                          <a:ea typeface="Cambria Math" panose="02040503050406030204" pitchFamily="18" charset="0"/>
                        </a:rPr>
                        <m:t>𝑛</m:t>
                      </m:r>
                      <m:r>
                        <a:rPr lang="en-US" b="0" i="1" smtClean="0">
                          <a:ea typeface="Cambria Math" panose="02040503050406030204" pitchFamily="18" charset="0"/>
                        </a:rPr>
                        <m:t> → ∞</m:t>
                      </m:r>
                    </m:oMath>
                  </m:oMathPara>
                </a14:m>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368A7A3D-999D-954A-C276-0BF7BA4F6FEF}"/>
                  </a:ext>
                </a:extLst>
              </p:cNvPr>
              <p:cNvSpPr>
                <a:spLocks noGrp="1" noRot="1" noChangeAspect="1" noMove="1" noResize="1" noEditPoints="1" noAdjustHandles="1" noChangeArrowheads="1" noChangeShapeType="1" noTextEdit="1"/>
              </p:cNvSpPr>
              <p:nvPr>
                <p:ph idx="1"/>
              </p:nvPr>
            </p:nvSpPr>
            <p:spPr>
              <a:xfrm>
                <a:off x="390728" y="1471240"/>
                <a:ext cx="10515600" cy="4351338"/>
              </a:xfrm>
              <a:blipFill>
                <a:blip r:embed="rId3"/>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21957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BF739-E08F-2B16-F775-6FA5A5EAEA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60611-4A01-A25C-864A-660FC63D65B4}"/>
              </a:ext>
            </a:extLst>
          </p:cNvPr>
          <p:cNvSpPr>
            <a:spLocks noGrp="1"/>
          </p:cNvSpPr>
          <p:nvPr>
            <p:ph idx="1"/>
          </p:nvPr>
        </p:nvSpPr>
        <p:spPr>
          <a:xfrm>
            <a:off x="256124" y="967370"/>
            <a:ext cx="11300334" cy="3151762"/>
          </a:xfrm>
        </p:spPr>
        <p:txBody>
          <a:bodyPr anchor="t">
            <a:noAutofit/>
          </a:bodyPr>
          <a:lstStyle/>
          <a:p>
            <a:r>
              <a:rPr lang="en-US" sz="2400" b="0" i="0" dirty="0">
                <a:effectLst/>
                <a:latin typeface="Calibri" panose="020F0502020204030204" pitchFamily="34" charset="0"/>
                <a:ea typeface="Calibri" panose="020F0502020204030204" pitchFamily="34" charset="0"/>
                <a:cs typeface="Calibri" panose="020F0502020204030204" pitchFamily="34" charset="0"/>
              </a:rPr>
              <a:t>This challenge of distinguishing between overlapping predictors is closely related to the issue of confounding, where an omitted variable influences both the predictor and the outcome, leading to biased estimates</a:t>
            </a:r>
          </a:p>
          <a:p>
            <a:r>
              <a:rPr lang="en-US" sz="2400" b="0" i="0" dirty="0">
                <a:effectLst/>
                <a:latin typeface="Calibri" panose="020F0502020204030204" pitchFamily="34" charset="0"/>
                <a:ea typeface="Calibri" panose="020F0502020204030204" pitchFamily="34" charset="0"/>
                <a:cs typeface="Calibri" panose="020F0502020204030204" pitchFamily="34" charset="0"/>
              </a:rPr>
              <a:t>Just as multicollinearity can obscure the unique contribution of each variable, failing to account for confounders can distort causal interpretations in regression models</a:t>
            </a:r>
          </a:p>
          <a:p>
            <a:r>
              <a:rPr lang="en-US" sz="2400" b="0" i="0" dirty="0">
                <a:effectLst/>
                <a:latin typeface="Calibri" panose="020F0502020204030204" pitchFamily="34" charset="0"/>
                <a:ea typeface="Calibri" panose="020F0502020204030204" pitchFamily="34" charset="0"/>
                <a:cs typeface="Calibri" panose="020F0502020204030204" pitchFamily="34" charset="0"/>
              </a:rPr>
              <a:t>Confounding occurs when the relationship between a given exposure and a specific disease/outcome is distorted (confused) by the influence of a third variable or group of variables (confounders)</a:t>
            </a:r>
          </a:p>
          <a:p>
            <a:endParaRPr lang="en-US" sz="2000" b="0" i="0" dirty="0">
              <a:effectLst/>
              <a:latin typeface="Fira Sans" panose="020B0503050000020004" pitchFamily="34" charset="0"/>
            </a:endParaRPr>
          </a:p>
        </p:txBody>
      </p:sp>
      <p:sp>
        <p:nvSpPr>
          <p:cNvPr id="8" name="Title 1">
            <a:extLst>
              <a:ext uri="{FF2B5EF4-FFF2-40B4-BE49-F238E27FC236}">
                <a16:creationId xmlns:a16="http://schemas.microsoft.com/office/drawing/2014/main" id="{851E5D9C-AAD9-F03C-AB87-7B7AAEAF4AEB}"/>
              </a:ext>
            </a:extLst>
          </p:cNvPr>
          <p:cNvSpPr>
            <a:spLocks noGrp="1"/>
          </p:cNvSpPr>
          <p:nvPr>
            <p:ph type="title"/>
          </p:nvPr>
        </p:nvSpPr>
        <p:spPr>
          <a:xfrm>
            <a:off x="118354" y="117821"/>
            <a:ext cx="10515600" cy="704099"/>
          </a:xfrm>
        </p:spPr>
        <p:txBody>
          <a:bodyPr/>
          <a:lstStyle/>
          <a:p>
            <a:r>
              <a:rPr lang="en-US" dirty="0"/>
              <a:t>What is confounding?</a:t>
            </a:r>
          </a:p>
        </p:txBody>
      </p:sp>
    </p:spTree>
    <p:extLst>
      <p:ext uri="{BB962C8B-B14F-4D97-AF65-F5344CB8AC3E}">
        <p14:creationId xmlns:p14="http://schemas.microsoft.com/office/powerpoint/2010/main" val="1601475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079144-141B-A830-F0FF-0C6D85AED2FE}"/>
              </a:ext>
            </a:extLst>
          </p:cNvPr>
          <p:cNvPicPr>
            <a:picLocks noChangeAspect="1"/>
          </p:cNvPicPr>
          <p:nvPr/>
        </p:nvPicPr>
        <p:blipFill>
          <a:blip r:embed="rId2"/>
          <a:stretch>
            <a:fillRect/>
          </a:stretch>
        </p:blipFill>
        <p:spPr>
          <a:xfrm>
            <a:off x="2783731" y="2543251"/>
            <a:ext cx="6624536" cy="2335148"/>
          </a:xfrm>
          <a:prstGeom prst="rect">
            <a:avLst/>
          </a:prstGeom>
        </p:spPr>
      </p:pic>
      <p:sp>
        <p:nvSpPr>
          <p:cNvPr id="3" name="Content Placeholder 2">
            <a:extLst>
              <a:ext uri="{FF2B5EF4-FFF2-40B4-BE49-F238E27FC236}">
                <a16:creationId xmlns:a16="http://schemas.microsoft.com/office/drawing/2014/main" id="{ACA89A03-BC53-30F3-5584-4153F2F04D43}"/>
              </a:ext>
            </a:extLst>
          </p:cNvPr>
          <p:cNvSpPr>
            <a:spLocks noGrp="1"/>
          </p:cNvSpPr>
          <p:nvPr>
            <p:ph idx="1"/>
          </p:nvPr>
        </p:nvSpPr>
        <p:spPr>
          <a:xfrm>
            <a:off x="256124" y="967370"/>
            <a:ext cx="11300334" cy="3151762"/>
          </a:xfrm>
        </p:spPr>
        <p:txBody>
          <a:bodyPr anchor="t">
            <a:noAutofit/>
          </a:bodyPr>
          <a:lstStyle/>
          <a:p>
            <a:r>
              <a:rPr lang="en-US" sz="2000" b="0" i="0" dirty="0">
                <a:effectLst/>
                <a:latin typeface="Fira Sans" panose="020B0503050000020004" pitchFamily="34" charset="0"/>
              </a:rPr>
              <a:t>To be a confounding factor, two conditions must be met:</a:t>
            </a:r>
          </a:p>
          <a:p>
            <a:pPr lvl="1"/>
            <a:r>
              <a:rPr lang="en-US" sz="1800" b="0" i="0" dirty="0">
                <a:effectLst/>
                <a:latin typeface="Fira Sans" panose="020B0503050000020004" pitchFamily="34" charset="0"/>
              </a:rPr>
              <a:t>The confounding variable must be associated with the exposure (but not a consequence of the exposure)</a:t>
            </a:r>
          </a:p>
          <a:p>
            <a:pPr lvl="1"/>
            <a:r>
              <a:rPr lang="en-US" sz="1800" b="0" i="0" dirty="0">
                <a:effectLst/>
                <a:latin typeface="Fira Sans" panose="020B0503050000020004" pitchFamily="34" charset="0"/>
              </a:rPr>
              <a:t>The confounding variable must be associated with the outcome Independently of exposure</a:t>
            </a:r>
          </a:p>
          <a:p>
            <a:pPr lvl="2"/>
            <a:r>
              <a:rPr lang="en-US" sz="1800" b="0" i="0" dirty="0">
                <a:effectLst/>
                <a:latin typeface="Fira Sans" panose="020B0503050000020004" pitchFamily="34" charset="0"/>
              </a:rPr>
              <a:t>The confounding variable cannot be an intermediary step in the causal pathway from the exposure of interest to the outcome of interest.</a:t>
            </a:r>
            <a:endParaRPr lang="en-US" sz="1800" dirty="0"/>
          </a:p>
        </p:txBody>
      </p:sp>
      <p:sp>
        <p:nvSpPr>
          <p:cNvPr id="21" name="Rectangle 2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AA687F1-27E0-84CD-53CB-E11876B9EB6A}"/>
              </a:ext>
            </a:extLst>
          </p:cNvPr>
          <p:cNvSpPr>
            <a:spLocks noGrp="1"/>
          </p:cNvSpPr>
          <p:nvPr>
            <p:ph type="title"/>
          </p:nvPr>
        </p:nvSpPr>
        <p:spPr>
          <a:xfrm>
            <a:off x="118354" y="117821"/>
            <a:ext cx="10515600" cy="704099"/>
          </a:xfrm>
        </p:spPr>
        <p:txBody>
          <a:bodyPr/>
          <a:lstStyle/>
          <a:p>
            <a:r>
              <a:rPr lang="en-US" dirty="0"/>
              <a:t>What is confounding?</a:t>
            </a:r>
          </a:p>
        </p:txBody>
      </p:sp>
    </p:spTree>
    <p:extLst>
      <p:ext uri="{BB962C8B-B14F-4D97-AF65-F5344CB8AC3E}">
        <p14:creationId xmlns:p14="http://schemas.microsoft.com/office/powerpoint/2010/main" val="347878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FF9-F0D9-4CE7-EF9D-FC5FA2E3933B}"/>
              </a:ext>
            </a:extLst>
          </p:cNvPr>
          <p:cNvSpPr>
            <a:spLocks noGrp="1"/>
          </p:cNvSpPr>
          <p:nvPr>
            <p:ph type="title"/>
          </p:nvPr>
        </p:nvSpPr>
        <p:spPr>
          <a:xfrm>
            <a:off x="166992" y="250757"/>
            <a:ext cx="10515600" cy="860560"/>
          </a:xfrm>
        </p:spPr>
        <p:txBody>
          <a:bodyPr/>
          <a:lstStyle/>
          <a:p>
            <a:r>
              <a:rPr lang="en-US" dirty="0"/>
              <a:t>What is confounding?</a:t>
            </a:r>
          </a:p>
        </p:txBody>
      </p:sp>
      <p:sp>
        <p:nvSpPr>
          <p:cNvPr id="3" name="Content Placeholder 2">
            <a:extLst>
              <a:ext uri="{FF2B5EF4-FFF2-40B4-BE49-F238E27FC236}">
                <a16:creationId xmlns:a16="http://schemas.microsoft.com/office/drawing/2014/main" id="{D52BE358-B357-0128-B019-E8703B609D45}"/>
              </a:ext>
            </a:extLst>
          </p:cNvPr>
          <p:cNvSpPr>
            <a:spLocks noGrp="1"/>
          </p:cNvSpPr>
          <p:nvPr>
            <p:ph idx="1"/>
          </p:nvPr>
        </p:nvSpPr>
        <p:spPr>
          <a:xfrm>
            <a:off x="361545" y="1111317"/>
            <a:ext cx="10515600" cy="4351338"/>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By controlling for confounding, we can obtain an unbiased estimate of the causal relationship between exposure and outcome</a:t>
            </a:r>
          </a:p>
          <a:p>
            <a:r>
              <a:rPr lang="en-US" sz="2400" dirty="0">
                <a:latin typeface="Calibri" panose="020F0502020204030204" pitchFamily="34" charset="0"/>
                <a:ea typeface="Calibri" panose="020F0502020204030204" pitchFamily="34" charset="0"/>
                <a:cs typeface="Calibri" panose="020F0502020204030204" pitchFamily="34" charset="0"/>
              </a:rPr>
              <a:t>Two ways to deal with confounding</a:t>
            </a:r>
          </a:p>
          <a:p>
            <a:pPr lvl="1"/>
            <a:r>
              <a:rPr lang="en-US" dirty="0">
                <a:latin typeface="Calibri" panose="020F0502020204030204" pitchFamily="34" charset="0"/>
                <a:ea typeface="Calibri" panose="020F0502020204030204" pitchFamily="34" charset="0"/>
                <a:cs typeface="Calibri" panose="020F0502020204030204" pitchFamily="34" charset="0"/>
              </a:rPr>
              <a:t>The study design phase (by randomization, restriction, and matching)</a:t>
            </a:r>
          </a:p>
          <a:p>
            <a:pPr lvl="1"/>
            <a:r>
              <a:rPr lang="en-US" dirty="0">
                <a:latin typeface="Calibri" panose="020F0502020204030204" pitchFamily="34" charset="0"/>
                <a:ea typeface="Calibri" panose="020F0502020204030204" pitchFamily="34" charset="0"/>
                <a:cs typeface="Calibri" panose="020F0502020204030204" pitchFamily="34" charset="0"/>
              </a:rPr>
              <a:t>During data analysis (by stratification, propensity score matching, and multivariate analysis - MRL)</a:t>
            </a:r>
          </a:p>
        </p:txBody>
      </p:sp>
    </p:spTree>
    <p:extLst>
      <p:ext uri="{BB962C8B-B14F-4D97-AF65-F5344CB8AC3E}">
        <p14:creationId xmlns:p14="http://schemas.microsoft.com/office/powerpoint/2010/main" val="427834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980F-2DB5-E098-92A9-664B8EFC4B5C}"/>
              </a:ext>
            </a:extLst>
          </p:cNvPr>
          <p:cNvSpPr>
            <a:spLocks noGrp="1"/>
          </p:cNvSpPr>
          <p:nvPr>
            <p:ph type="title"/>
          </p:nvPr>
        </p:nvSpPr>
        <p:spPr>
          <a:xfrm>
            <a:off x="205902" y="209483"/>
            <a:ext cx="10515600" cy="1325563"/>
          </a:xfrm>
        </p:spPr>
        <p:txBody>
          <a:bodyPr>
            <a:normAutofit/>
          </a:bodyPr>
          <a:lstStyle/>
          <a:p>
            <a:r>
              <a:rPr lang="en-US" dirty="0"/>
              <a:t>First Application in Our Research (SSRW Example)</a:t>
            </a:r>
          </a:p>
        </p:txBody>
      </p:sp>
      <p:sp>
        <p:nvSpPr>
          <p:cNvPr id="4" name="Content Placeholder 3">
            <a:extLst>
              <a:ext uri="{FF2B5EF4-FFF2-40B4-BE49-F238E27FC236}">
                <a16:creationId xmlns:a16="http://schemas.microsoft.com/office/drawing/2014/main" id="{55322B49-5558-7877-C720-3543F983F0E4}"/>
              </a:ext>
            </a:extLst>
          </p:cNvPr>
          <p:cNvSpPr>
            <a:spLocks noGrp="1"/>
          </p:cNvSpPr>
          <p:nvPr>
            <p:ph idx="1"/>
          </p:nvPr>
        </p:nvSpPr>
        <p:spPr>
          <a:xfrm>
            <a:off x="332362" y="1535046"/>
            <a:ext cx="10515600" cy="4351338"/>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 our study, we encountered a similar issue when including an index of redlining, concentrated disadvantage, and concentrated affluence in the same model. The key challenge was:</a:t>
            </a:r>
          </a:p>
          <a:p>
            <a:r>
              <a:rPr lang="en-US" sz="2400" b="1" dirty="0">
                <a:latin typeface="Calibri" panose="020F0502020204030204" pitchFamily="34" charset="0"/>
                <a:ea typeface="Calibri" panose="020F0502020204030204" pitchFamily="34" charset="0"/>
                <a:cs typeface="Calibri" panose="020F0502020204030204" pitchFamily="34" charset="0"/>
              </a:rPr>
              <a:t>Theoretical vs. Statistical Distinction</a:t>
            </a:r>
            <a:r>
              <a:rPr lang="en-US" sz="2400" dirty="0">
                <a:latin typeface="Calibri" panose="020F0502020204030204" pitchFamily="34" charset="0"/>
                <a:ea typeface="Calibri" panose="020F0502020204030204" pitchFamily="34" charset="0"/>
                <a:cs typeface="Calibri" panose="020F0502020204030204" pitchFamily="34" charset="0"/>
              </a:rPr>
              <a:t>:</a:t>
            </a:r>
          </a:p>
          <a:p>
            <a:pPr marL="742950" lvl="1" indent="-285750"/>
            <a:r>
              <a:rPr lang="en-US" sz="2000" b="1" dirty="0">
                <a:latin typeface="Calibri" panose="020F0502020204030204" pitchFamily="34" charset="0"/>
                <a:ea typeface="Calibri" panose="020F0502020204030204" pitchFamily="34" charset="0"/>
                <a:cs typeface="Calibri" panose="020F0502020204030204" pitchFamily="34" charset="0"/>
              </a:rPr>
              <a:t>Redlining and concentrated disadvantage</a:t>
            </a:r>
            <a:r>
              <a:rPr lang="en-US" sz="2000" dirty="0">
                <a:latin typeface="Calibri" panose="020F0502020204030204" pitchFamily="34" charset="0"/>
                <a:ea typeface="Calibri" panose="020F0502020204030204" pitchFamily="34" charset="0"/>
                <a:cs typeface="Calibri" panose="020F0502020204030204" pitchFamily="34" charset="0"/>
              </a:rPr>
              <a:t> are closely linked because historical housing discrimination shaped patterns of economic and social deprivation</a:t>
            </a:r>
          </a:p>
          <a:p>
            <a:pPr marL="742950" lvl="1" indent="-285750"/>
            <a:r>
              <a:rPr lang="en-US" sz="2000" dirty="0">
                <a:latin typeface="Calibri" panose="020F0502020204030204" pitchFamily="34" charset="0"/>
                <a:ea typeface="Calibri" panose="020F0502020204030204" pitchFamily="34" charset="0"/>
                <a:cs typeface="Calibri" panose="020F0502020204030204" pitchFamily="34" charset="0"/>
              </a:rPr>
              <a:t>However, </a:t>
            </a:r>
            <a:r>
              <a:rPr lang="en-US" sz="2000" b="1" dirty="0">
                <a:latin typeface="Calibri" panose="020F0502020204030204" pitchFamily="34" charset="0"/>
                <a:ea typeface="Calibri" panose="020F0502020204030204" pitchFamily="34" charset="0"/>
                <a:cs typeface="Calibri" panose="020F0502020204030204" pitchFamily="34" charset="0"/>
              </a:rPr>
              <a:t>concentrated affluence is not simply the opposite of concentrated disadvantage</a:t>
            </a:r>
            <a:r>
              <a:rPr lang="en-US" sz="2000" dirty="0">
                <a:latin typeface="Calibri" panose="020F0502020204030204" pitchFamily="34" charset="0"/>
                <a:ea typeface="Calibri" panose="020F0502020204030204" pitchFamily="34" charset="0"/>
                <a:cs typeface="Calibri" panose="020F0502020204030204" pitchFamily="34" charset="0"/>
              </a:rPr>
              <a:t>—wealthier areas are not just areas without disadvantages; they have unique social, economic, and political advantages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04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22E3-7153-36E0-90E8-83E895C4D124}"/>
              </a:ext>
            </a:extLst>
          </p:cNvPr>
          <p:cNvSpPr>
            <a:spLocks noGrp="1"/>
          </p:cNvSpPr>
          <p:nvPr>
            <p:ph type="title"/>
          </p:nvPr>
        </p:nvSpPr>
        <p:spPr>
          <a:xfrm>
            <a:off x="838200" y="1710467"/>
            <a:ext cx="10515600" cy="2884786"/>
          </a:xfrm>
        </p:spPr>
        <p:txBody>
          <a:bodyPr>
            <a:normAutofit fontScale="90000"/>
          </a:bodyPr>
          <a:lstStyle/>
          <a:p>
            <a:r>
              <a:rPr lang="en-US" dirty="0"/>
              <a:t>The next four slides are from our paper titled , “</a:t>
            </a:r>
            <a:r>
              <a:rPr lang="en-US" i="1" dirty="0"/>
              <a:t>Redlining, Reinvestment, and Racial Segregation: A Bayesian Spatial Analysis of Mortgage Lending Trajectories and Firearm-Related Violence</a:t>
            </a:r>
            <a:r>
              <a:rPr lang="en-US" dirty="0"/>
              <a:t>” forthcoming in Injury Epidemiology</a:t>
            </a:r>
          </a:p>
        </p:txBody>
      </p:sp>
      <p:sp>
        <p:nvSpPr>
          <p:cNvPr id="3" name="Title 2">
            <a:extLst>
              <a:ext uri="{FF2B5EF4-FFF2-40B4-BE49-F238E27FC236}">
                <a16:creationId xmlns:a16="http://schemas.microsoft.com/office/drawing/2014/main" id="{A063DA63-D466-03D0-C38A-93B591C6CCC5}"/>
              </a:ext>
            </a:extLst>
          </p:cNvPr>
          <p:cNvSpPr txBox="1">
            <a:spLocks/>
          </p:cNvSpPr>
          <p:nvPr/>
        </p:nvSpPr>
        <p:spPr>
          <a:xfrm>
            <a:off x="98897" y="141391"/>
            <a:ext cx="10515600" cy="850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Application in Our Research</a:t>
            </a:r>
          </a:p>
        </p:txBody>
      </p:sp>
    </p:spTree>
    <p:extLst>
      <p:ext uri="{BB962C8B-B14F-4D97-AF65-F5344CB8AC3E}">
        <p14:creationId xmlns:p14="http://schemas.microsoft.com/office/powerpoint/2010/main" val="132311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CF6F-D25F-8DAA-D672-38A56B35AB8C}"/>
              </a:ext>
            </a:extLst>
          </p:cNvPr>
          <p:cNvSpPr>
            <a:spLocks noGrp="1"/>
          </p:cNvSpPr>
          <p:nvPr>
            <p:ph type="title"/>
          </p:nvPr>
        </p:nvSpPr>
        <p:spPr>
          <a:xfrm>
            <a:off x="264269" y="190028"/>
            <a:ext cx="10515600" cy="802194"/>
          </a:xfrm>
        </p:spPr>
        <p:txBody>
          <a:bodyPr/>
          <a:lstStyle/>
          <a:p>
            <a:r>
              <a:rPr lang="en-US" dirty="0"/>
              <a:t>Fun Example</a:t>
            </a:r>
          </a:p>
        </p:txBody>
      </p:sp>
      <p:sp>
        <p:nvSpPr>
          <p:cNvPr id="3" name="Content Placeholder 2">
            <a:extLst>
              <a:ext uri="{FF2B5EF4-FFF2-40B4-BE49-F238E27FC236}">
                <a16:creationId xmlns:a16="http://schemas.microsoft.com/office/drawing/2014/main" id="{52A1745C-4795-07C5-26D0-A0F4FCA59110}"/>
              </a:ext>
            </a:extLst>
          </p:cNvPr>
          <p:cNvSpPr>
            <a:spLocks noGrp="1"/>
          </p:cNvSpPr>
          <p:nvPr>
            <p:ph idx="1"/>
          </p:nvPr>
        </p:nvSpPr>
        <p:spPr>
          <a:xfrm>
            <a:off x="408562" y="992222"/>
            <a:ext cx="10945238" cy="5184741"/>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Study Objective</a:t>
            </a:r>
            <a:r>
              <a:rPr lang="en-US" sz="2400" dirty="0">
                <a:latin typeface="Calibri" panose="020F0502020204030204" pitchFamily="34" charset="0"/>
                <a:ea typeface="Calibri" panose="020F0502020204030204" pitchFamily="34" charset="0"/>
                <a:cs typeface="Calibri" panose="020F0502020204030204" pitchFamily="34" charset="0"/>
              </a:rPr>
              <a:t>: Examining the relationship between lending trajectory (historical and contemporary housing discrimination) and firearm-related homicide victimization</a:t>
            </a:r>
          </a:p>
          <a:p>
            <a:pPr lvl="1"/>
            <a:r>
              <a:rPr lang="en-US" sz="2000" b="1" dirty="0">
                <a:latin typeface="Calibri" panose="020F0502020204030204" pitchFamily="34" charset="0"/>
                <a:ea typeface="Calibri" panose="020F0502020204030204" pitchFamily="34" charset="0"/>
                <a:cs typeface="Calibri" panose="020F0502020204030204" pitchFamily="34" charset="0"/>
              </a:rPr>
              <a:t>Key Variables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Lending Trajectory</a:t>
            </a:r>
            <a:r>
              <a:rPr lang="en-US" sz="2000" dirty="0">
                <a:latin typeface="Calibri" panose="020F0502020204030204" pitchFamily="34" charset="0"/>
                <a:ea typeface="Calibri" panose="020F0502020204030204" pitchFamily="34" charset="0"/>
                <a:cs typeface="Calibri" panose="020F0502020204030204" pitchFamily="34" charset="0"/>
              </a:rPr>
              <a:t> (Main Exposure): Sustained Disinvestment, Disinvestment, Growing Investment, High Investment</a:t>
            </a:r>
          </a:p>
          <a:p>
            <a:pPr lvl="1"/>
            <a:r>
              <a:rPr lang="en-US" sz="2000" b="1" dirty="0">
                <a:latin typeface="Calibri" panose="020F0502020204030204" pitchFamily="34" charset="0"/>
                <a:ea typeface="Calibri" panose="020F0502020204030204" pitchFamily="34" charset="0"/>
                <a:cs typeface="Calibri" panose="020F0502020204030204" pitchFamily="34" charset="0"/>
              </a:rPr>
              <a:t>Firearm-Related Homicide</a:t>
            </a:r>
            <a:r>
              <a:rPr lang="en-US" sz="2000" dirty="0">
                <a:latin typeface="Calibri" panose="020F0502020204030204" pitchFamily="34" charset="0"/>
                <a:ea typeface="Calibri" panose="020F0502020204030204" pitchFamily="34" charset="0"/>
                <a:cs typeface="Calibri" panose="020F0502020204030204" pitchFamily="34" charset="0"/>
              </a:rPr>
              <a:t> (Outcome)</a:t>
            </a:r>
          </a:p>
          <a:p>
            <a:pPr lvl="1"/>
            <a:r>
              <a:rPr lang="en-US" sz="2000" b="1" dirty="0">
                <a:latin typeface="Calibri" panose="020F0502020204030204" pitchFamily="34" charset="0"/>
                <a:ea typeface="Calibri" panose="020F0502020204030204" pitchFamily="34" charset="0"/>
                <a:cs typeface="Calibri" panose="020F0502020204030204" pitchFamily="34" charset="0"/>
              </a:rPr>
              <a:t>Possible confounders</a:t>
            </a:r>
          </a:p>
          <a:p>
            <a:pPr lvl="2"/>
            <a:r>
              <a:rPr lang="en-US" b="1" dirty="0">
                <a:latin typeface="Calibri" panose="020F0502020204030204" pitchFamily="34" charset="0"/>
                <a:ea typeface="Calibri" panose="020F0502020204030204" pitchFamily="34" charset="0"/>
                <a:cs typeface="Calibri" panose="020F0502020204030204" pitchFamily="34" charset="0"/>
              </a:rPr>
              <a:t>Area Deprivation Index (ADI)</a:t>
            </a:r>
            <a:r>
              <a:rPr lang="en-US" dirty="0">
                <a:latin typeface="Calibri" panose="020F0502020204030204" pitchFamily="34" charset="0"/>
                <a:ea typeface="Calibri" panose="020F0502020204030204" pitchFamily="34" charset="0"/>
                <a:cs typeface="Calibri" panose="020F0502020204030204" pitchFamily="34" charset="0"/>
              </a:rPr>
              <a:t>: Measure of socioeconomic disadvantage</a:t>
            </a:r>
          </a:p>
          <a:p>
            <a:pPr lvl="2"/>
            <a:r>
              <a:rPr lang="en-US" b="1" dirty="0">
                <a:latin typeface="Calibri" panose="020F0502020204030204" pitchFamily="34" charset="0"/>
                <a:ea typeface="Calibri" panose="020F0502020204030204" pitchFamily="34" charset="0"/>
                <a:cs typeface="Calibri" panose="020F0502020204030204" pitchFamily="34" charset="0"/>
              </a:rPr>
              <a:t>Racial Segregation</a:t>
            </a:r>
            <a:r>
              <a:rPr lang="en-US" dirty="0">
                <a:latin typeface="Calibri" panose="020F0502020204030204" pitchFamily="34" charset="0"/>
                <a:ea typeface="Calibri" panose="020F0502020204030204" pitchFamily="34" charset="0"/>
                <a:cs typeface="Calibri" panose="020F0502020204030204" pitchFamily="34" charset="0"/>
              </a:rPr>
              <a:t>: Degree of racial isolation within neighborhoods</a:t>
            </a:r>
          </a:p>
          <a:p>
            <a:r>
              <a:rPr lang="en-US" sz="2400" dirty="0">
                <a:latin typeface="Calibri" panose="020F0502020204030204" pitchFamily="34" charset="0"/>
                <a:ea typeface="Calibri" panose="020F0502020204030204" pitchFamily="34" charset="0"/>
                <a:cs typeface="Calibri" panose="020F0502020204030204" pitchFamily="34" charset="0"/>
              </a:rPr>
              <a:t>Argue in favor of including ADI and racial segregation in the model</a:t>
            </a:r>
          </a:p>
        </p:txBody>
      </p:sp>
    </p:spTree>
    <p:extLst>
      <p:ext uri="{BB962C8B-B14F-4D97-AF65-F5344CB8AC3E}">
        <p14:creationId xmlns:p14="http://schemas.microsoft.com/office/powerpoint/2010/main" val="124044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515E-9CE6-8624-DDB1-304DED72BE79}"/>
              </a:ext>
            </a:extLst>
          </p:cNvPr>
          <p:cNvSpPr>
            <a:spLocks noGrp="1"/>
          </p:cNvSpPr>
          <p:nvPr>
            <p:ph type="title"/>
          </p:nvPr>
        </p:nvSpPr>
        <p:spPr>
          <a:xfrm>
            <a:off x="176720" y="260484"/>
            <a:ext cx="10515600" cy="841105"/>
          </a:xfrm>
        </p:spPr>
        <p:txBody>
          <a:bodyPr>
            <a:normAutofit fontScale="90000"/>
          </a:bodyPr>
          <a:lstStyle/>
          <a:p>
            <a:r>
              <a:rPr lang="en-US" dirty="0"/>
              <a:t>Conceptual Issues in Adjusting for ADI and Racial Segregation</a:t>
            </a:r>
          </a:p>
        </p:txBody>
      </p:sp>
      <p:sp>
        <p:nvSpPr>
          <p:cNvPr id="3" name="Content Placeholder 2">
            <a:extLst>
              <a:ext uri="{FF2B5EF4-FFF2-40B4-BE49-F238E27FC236}">
                <a16:creationId xmlns:a16="http://schemas.microsoft.com/office/drawing/2014/main" id="{8126C96E-8A82-BE23-8749-AED316292290}"/>
              </a:ext>
            </a:extLst>
          </p:cNvPr>
          <p:cNvSpPr>
            <a:spLocks noGrp="1"/>
          </p:cNvSpPr>
          <p:nvPr>
            <p:ph idx="1"/>
          </p:nvPr>
        </p:nvSpPr>
        <p:spPr>
          <a:xfrm>
            <a:off x="369651" y="1313234"/>
            <a:ext cx="10984149" cy="4863729"/>
          </a:xfrm>
        </p:spPr>
        <p:txBody>
          <a:bodyPr>
            <a:normAutofit/>
          </a:bodyPr>
          <a:lstStyle/>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Omitting ADI and Racial Segregation</a:t>
            </a:r>
            <a:r>
              <a:rPr lang="en-US" sz="2400" dirty="0">
                <a:latin typeface="Calibri" panose="020F0502020204030204" pitchFamily="34" charset="0"/>
                <a:ea typeface="Calibri" panose="020F0502020204030204" pitchFamily="34" charset="0"/>
                <a:cs typeface="Calibri" panose="020F0502020204030204" pitchFamily="34" charset="0"/>
              </a:rPr>
              <a:t>:</a:t>
            </a:r>
          </a:p>
          <a:p>
            <a:pPr lvl="1"/>
            <a:r>
              <a:rPr lang="en-US" sz="2000" dirty="0">
                <a:latin typeface="Calibri" panose="020F0502020204030204" pitchFamily="34" charset="0"/>
                <a:ea typeface="Calibri" panose="020F0502020204030204" pitchFamily="34" charset="0"/>
                <a:cs typeface="Calibri" panose="020F0502020204030204" pitchFamily="34" charset="0"/>
              </a:rPr>
              <a:t>Risks </a:t>
            </a:r>
            <a:r>
              <a:rPr lang="en-US" sz="2000" b="1" dirty="0">
                <a:latin typeface="Calibri" panose="020F0502020204030204" pitchFamily="34" charset="0"/>
                <a:ea typeface="Calibri" panose="020F0502020204030204" pitchFamily="34" charset="0"/>
                <a:cs typeface="Calibri" panose="020F0502020204030204" pitchFamily="34" charset="0"/>
              </a:rPr>
              <a:t>omitted variable bias</a:t>
            </a:r>
            <a:r>
              <a:rPr lang="en-US" sz="2000" dirty="0">
                <a:latin typeface="Calibri" panose="020F0502020204030204" pitchFamily="34" charset="0"/>
                <a:ea typeface="Calibri" panose="020F0502020204030204" pitchFamily="34" charset="0"/>
                <a:cs typeface="Calibri" panose="020F0502020204030204" pitchFamily="34" charset="0"/>
              </a:rPr>
              <a:t>, leading to an overestimated or misattributed effect of lending trajectory on firearm-related homicide.</a:t>
            </a:r>
          </a:p>
          <a:p>
            <a:pPr lvl="1"/>
            <a:r>
              <a:rPr lang="en-US" sz="2000" dirty="0">
                <a:latin typeface="Calibri" panose="020F0502020204030204" pitchFamily="34" charset="0"/>
                <a:ea typeface="Calibri" panose="020F0502020204030204" pitchFamily="34" charset="0"/>
                <a:cs typeface="Calibri" panose="020F0502020204030204" pitchFamily="34" charset="0"/>
              </a:rPr>
              <a:t>Fails to account for structural conditions that shape firearm violence risk.</a:t>
            </a:r>
          </a:p>
          <a:p>
            <a:r>
              <a:rPr lang="en-US" sz="2400" b="1" dirty="0">
                <a:latin typeface="Calibri" panose="020F0502020204030204" pitchFamily="34" charset="0"/>
                <a:ea typeface="Calibri" panose="020F0502020204030204" pitchFamily="34" charset="0"/>
                <a:cs typeface="Calibri" panose="020F0502020204030204" pitchFamily="34" charset="0"/>
              </a:rPr>
              <a:t>Including ADI and Racial Segregation as Covariates</a:t>
            </a:r>
            <a:r>
              <a:rPr lang="en-US" sz="2400" dirty="0">
                <a:latin typeface="Calibri" panose="020F0502020204030204" pitchFamily="34" charset="0"/>
                <a:ea typeface="Calibri" panose="020F0502020204030204" pitchFamily="34" charset="0"/>
                <a:cs typeface="Calibri" panose="020F0502020204030204" pitchFamily="34" charset="0"/>
              </a:rPr>
              <a:t>:</a:t>
            </a:r>
          </a:p>
          <a:p>
            <a:pPr lvl="1"/>
            <a:r>
              <a:rPr lang="en-US" sz="2000" u="sng" dirty="0">
                <a:latin typeface="Calibri" panose="020F0502020204030204" pitchFamily="34" charset="0"/>
                <a:ea typeface="Calibri" panose="020F0502020204030204" pitchFamily="34" charset="0"/>
                <a:cs typeface="Calibri" panose="020F0502020204030204" pitchFamily="34" charset="0"/>
              </a:rPr>
              <a:t>For</a:t>
            </a:r>
            <a:r>
              <a:rPr lang="en-US" sz="2000" dirty="0">
                <a:latin typeface="Calibri" panose="020F0502020204030204" pitchFamily="34" charset="0"/>
                <a:ea typeface="Calibri" panose="020F0502020204030204" pitchFamily="34" charset="0"/>
                <a:cs typeface="Calibri" panose="020F0502020204030204" pitchFamily="34" charset="0"/>
              </a:rPr>
              <a:t>: If ADI and segregation are </a:t>
            </a:r>
            <a:r>
              <a:rPr lang="en-US" sz="2000" b="1" dirty="0">
                <a:latin typeface="Calibri" panose="020F0502020204030204" pitchFamily="34" charset="0"/>
                <a:ea typeface="Calibri" panose="020F0502020204030204" pitchFamily="34" charset="0"/>
                <a:cs typeface="Calibri" panose="020F0502020204030204" pitchFamily="34" charset="0"/>
              </a:rPr>
              <a:t>confounders</a:t>
            </a:r>
            <a:r>
              <a:rPr lang="en-US" sz="2000" dirty="0">
                <a:latin typeface="Calibri" panose="020F0502020204030204" pitchFamily="34" charset="0"/>
                <a:ea typeface="Calibri" panose="020F0502020204030204" pitchFamily="34" charset="0"/>
                <a:cs typeface="Calibri" panose="020F0502020204030204" pitchFamily="34" charset="0"/>
              </a:rPr>
              <a:t>, their inclusion helps isolate the true effect of lending trajectory</a:t>
            </a:r>
          </a:p>
          <a:p>
            <a:pPr lvl="1"/>
            <a:r>
              <a:rPr lang="en-US" sz="2000" u="sng" dirty="0">
                <a:latin typeface="Calibri" panose="020F0502020204030204" pitchFamily="34" charset="0"/>
                <a:ea typeface="Calibri" panose="020F0502020204030204" pitchFamily="34" charset="0"/>
                <a:cs typeface="Calibri" panose="020F0502020204030204" pitchFamily="34" charset="0"/>
              </a:rPr>
              <a:t>Against</a:t>
            </a:r>
            <a:r>
              <a:rPr lang="en-US" sz="2000" dirty="0">
                <a:latin typeface="Calibri" panose="020F0502020204030204" pitchFamily="34" charset="0"/>
                <a:ea typeface="Calibri" panose="020F0502020204030204" pitchFamily="34" charset="0"/>
                <a:cs typeface="Calibri" panose="020F0502020204030204" pitchFamily="34" charset="0"/>
              </a:rPr>
              <a:t>: risks over-adjustment if these variables are actually part of the causal pathway (i.e., mediators – after break).</a:t>
            </a:r>
          </a:p>
        </p:txBody>
      </p:sp>
    </p:spTree>
    <p:extLst>
      <p:ext uri="{BB962C8B-B14F-4D97-AF65-F5344CB8AC3E}">
        <p14:creationId xmlns:p14="http://schemas.microsoft.com/office/powerpoint/2010/main" val="32996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1F0E-A50C-0F0A-BEF5-B2BE4D907EB6}"/>
              </a:ext>
            </a:extLst>
          </p:cNvPr>
          <p:cNvSpPr>
            <a:spLocks noGrp="1"/>
          </p:cNvSpPr>
          <p:nvPr>
            <p:ph type="title"/>
          </p:nvPr>
        </p:nvSpPr>
        <p:spPr>
          <a:xfrm>
            <a:off x="95922" y="130316"/>
            <a:ext cx="10515600" cy="827116"/>
          </a:xfrm>
        </p:spPr>
        <p:txBody>
          <a:bodyPr/>
          <a:lstStyle/>
          <a:p>
            <a:r>
              <a:rPr lang="en-US" dirty="0"/>
              <a:t>Simple confounding</a:t>
            </a:r>
          </a:p>
        </p:txBody>
      </p:sp>
      <p:pic>
        <p:nvPicPr>
          <p:cNvPr id="5" name="Content Placeholder 4" descr="A triangle with black lines and a black circle&#10;&#10;Description automatically generated">
            <a:extLst>
              <a:ext uri="{FF2B5EF4-FFF2-40B4-BE49-F238E27FC236}">
                <a16:creationId xmlns:a16="http://schemas.microsoft.com/office/drawing/2014/main" id="{427D2ADE-339A-E413-0B4A-7A848EDE4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61" y="1581944"/>
            <a:ext cx="5798499" cy="3694113"/>
          </a:xfrm>
        </p:spPr>
      </p:pic>
      <p:pic>
        <p:nvPicPr>
          <p:cNvPr id="7" name="Picture 6" descr="A black line with a circle and a black circle&#10;&#10;Description automatically generated">
            <a:extLst>
              <a:ext uri="{FF2B5EF4-FFF2-40B4-BE49-F238E27FC236}">
                <a16:creationId xmlns:a16="http://schemas.microsoft.com/office/drawing/2014/main" id="{4A8AD569-9575-5C01-6349-206E188CA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060" y="1581942"/>
            <a:ext cx="5996379" cy="3820179"/>
          </a:xfrm>
          <a:prstGeom prst="rect">
            <a:avLst/>
          </a:prstGeom>
        </p:spPr>
      </p:pic>
      <p:sp>
        <p:nvSpPr>
          <p:cNvPr id="8" name="TextBox 7">
            <a:extLst>
              <a:ext uri="{FF2B5EF4-FFF2-40B4-BE49-F238E27FC236}">
                <a16:creationId xmlns:a16="http://schemas.microsoft.com/office/drawing/2014/main" id="{BD890CDF-6039-6C81-2AA6-3018FEA7C7AC}"/>
              </a:ext>
            </a:extLst>
          </p:cNvPr>
          <p:cNvSpPr txBox="1"/>
          <p:nvPr/>
        </p:nvSpPr>
        <p:spPr>
          <a:xfrm>
            <a:off x="612843" y="5807413"/>
            <a:ext cx="1182631" cy="400110"/>
          </a:xfrm>
          <a:prstGeom prst="rect">
            <a:avLst/>
          </a:prstGeom>
          <a:noFill/>
        </p:spPr>
        <p:txBody>
          <a:bodyPr wrap="none" rtlCol="0">
            <a:spAutoFit/>
          </a:bodyPr>
          <a:lstStyle/>
          <a:p>
            <a:r>
              <a:rPr lang="en-US" sz="2000" dirty="0" err="1"/>
              <a:t>dag_ex.R</a:t>
            </a:r>
            <a:endParaRPr lang="en-US" sz="2000" dirty="0"/>
          </a:p>
        </p:txBody>
      </p:sp>
    </p:spTree>
    <p:extLst>
      <p:ext uri="{BB962C8B-B14F-4D97-AF65-F5344CB8AC3E}">
        <p14:creationId xmlns:p14="http://schemas.microsoft.com/office/powerpoint/2010/main" val="2087531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E5C5-96C1-574B-EED9-D94FF0A01ADB}"/>
              </a:ext>
            </a:extLst>
          </p:cNvPr>
          <p:cNvSpPr>
            <a:spLocks noGrp="1"/>
          </p:cNvSpPr>
          <p:nvPr>
            <p:ph type="title"/>
          </p:nvPr>
        </p:nvSpPr>
        <p:spPr/>
        <p:txBody>
          <a:bodyPr/>
          <a:lstStyle/>
          <a:p>
            <a:r>
              <a:rPr lang="en-US" dirty="0"/>
              <a:t>Multicollinearity and Partial Correlation</a:t>
            </a:r>
          </a:p>
        </p:txBody>
      </p:sp>
      <p:sp>
        <p:nvSpPr>
          <p:cNvPr id="3" name="Content Placeholder 2">
            <a:extLst>
              <a:ext uri="{FF2B5EF4-FFF2-40B4-BE49-F238E27FC236}">
                <a16:creationId xmlns:a16="http://schemas.microsoft.com/office/drawing/2014/main" id="{B4A59F06-4DE3-E428-6C95-BA62B3DC86F6}"/>
              </a:ext>
            </a:extLst>
          </p:cNvPr>
          <p:cNvSpPr>
            <a:spLocks noGrp="1"/>
          </p:cNvSpPr>
          <p:nvPr>
            <p:ph idx="1"/>
          </p:nvPr>
        </p:nvSpPr>
        <p:spPr>
          <a:xfrm>
            <a:off x="838199" y="1825625"/>
            <a:ext cx="10737715" cy="4351338"/>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Multicollinearity:</a:t>
            </a:r>
          </a:p>
          <a:p>
            <a:pPr lvl="1"/>
            <a:r>
              <a:rPr lang="en-US" sz="2000" dirty="0">
                <a:latin typeface="Calibri" panose="020F0502020204030204" pitchFamily="34" charset="0"/>
                <a:ea typeface="Calibri" panose="020F0502020204030204" pitchFamily="34" charset="0"/>
                <a:cs typeface="Calibri" panose="020F0502020204030204" pitchFamily="34" charset="0"/>
              </a:rPr>
              <a:t>High correlation between </a:t>
            </a:r>
            <a:r>
              <a:rPr lang="en-US" sz="2000" b="1" dirty="0">
                <a:latin typeface="Calibri" panose="020F0502020204030204" pitchFamily="34" charset="0"/>
                <a:ea typeface="Calibri" panose="020F0502020204030204" pitchFamily="34" charset="0"/>
                <a:cs typeface="Calibri" panose="020F0502020204030204" pitchFamily="34" charset="0"/>
              </a:rPr>
              <a:t>ADI, racial segregation, and lending trajectory</a:t>
            </a:r>
            <a:r>
              <a:rPr lang="en-US" sz="2000" dirty="0">
                <a:latin typeface="Calibri" panose="020F0502020204030204" pitchFamily="34" charset="0"/>
                <a:ea typeface="Calibri" panose="020F0502020204030204" pitchFamily="34" charset="0"/>
                <a:cs typeface="Calibri" panose="020F0502020204030204" pitchFamily="34" charset="0"/>
              </a:rPr>
              <a:t> can inflate standard errors, making it harder to detect true effects.</a:t>
            </a:r>
          </a:p>
          <a:p>
            <a:pPr lvl="1"/>
            <a:r>
              <a:rPr lang="en-US" sz="2000" dirty="0">
                <a:latin typeface="Calibri" panose="020F0502020204030204" pitchFamily="34" charset="0"/>
                <a:ea typeface="Calibri" panose="020F0502020204030204" pitchFamily="34" charset="0"/>
                <a:cs typeface="Calibri" panose="020F0502020204030204" pitchFamily="34" charset="0"/>
              </a:rPr>
              <a:t>Can result in unstable coefficient estimates in regression models.</a:t>
            </a:r>
          </a:p>
          <a:p>
            <a:pPr lvl="1"/>
            <a:r>
              <a:rPr lang="en-US" sz="2000" dirty="0">
                <a:latin typeface="Calibri" panose="020F0502020204030204" pitchFamily="34" charset="0"/>
                <a:ea typeface="Calibri" panose="020F0502020204030204" pitchFamily="34" charset="0"/>
                <a:cs typeface="Calibri" panose="020F0502020204030204" pitchFamily="34" charset="0"/>
              </a:rPr>
              <a:t>Variance Inflation Factor (VIF) (below) can assess the severity of multicollinearity.</a:t>
            </a:r>
          </a:p>
          <a:p>
            <a:r>
              <a:rPr lang="en-US" sz="2400" dirty="0">
                <a:latin typeface="Calibri" panose="020F0502020204030204" pitchFamily="34" charset="0"/>
                <a:ea typeface="Calibri" panose="020F0502020204030204" pitchFamily="34" charset="0"/>
                <a:cs typeface="Calibri" panose="020F0502020204030204" pitchFamily="34" charset="0"/>
              </a:rPr>
              <a:t>Partial Correlation:</a:t>
            </a:r>
          </a:p>
          <a:p>
            <a:pPr lvl="1"/>
            <a:r>
              <a:rPr lang="en-US" sz="2000" dirty="0">
                <a:latin typeface="Calibri" panose="020F0502020204030204" pitchFamily="34" charset="0"/>
                <a:ea typeface="Calibri" panose="020F0502020204030204" pitchFamily="34" charset="0"/>
                <a:cs typeface="Calibri" panose="020F0502020204030204" pitchFamily="34" charset="0"/>
              </a:rPr>
              <a:t>Examines the relationship between </a:t>
            </a:r>
            <a:r>
              <a:rPr lang="en-US" sz="2000" b="1" dirty="0">
                <a:latin typeface="Calibri" panose="020F0502020204030204" pitchFamily="34" charset="0"/>
                <a:ea typeface="Calibri" panose="020F0502020204030204" pitchFamily="34" charset="0"/>
                <a:cs typeface="Calibri" panose="020F0502020204030204" pitchFamily="34" charset="0"/>
              </a:rPr>
              <a:t>lending trajectory and firearm-related homicide</a:t>
            </a:r>
            <a:r>
              <a:rPr lang="en-US" sz="2000" dirty="0">
                <a:latin typeface="Calibri" panose="020F0502020204030204" pitchFamily="34" charset="0"/>
                <a:ea typeface="Calibri" panose="020F0502020204030204" pitchFamily="34" charset="0"/>
                <a:cs typeface="Calibri" panose="020F0502020204030204" pitchFamily="34" charset="0"/>
              </a:rPr>
              <a:t>, controlling for ADI and segregation.</a:t>
            </a:r>
          </a:p>
          <a:p>
            <a:pPr lvl="1"/>
            <a:r>
              <a:rPr lang="en-US" sz="2000" dirty="0">
                <a:latin typeface="Calibri" panose="020F0502020204030204" pitchFamily="34" charset="0"/>
                <a:ea typeface="Calibri" panose="020F0502020204030204" pitchFamily="34" charset="0"/>
                <a:cs typeface="Calibri" panose="020F0502020204030204" pitchFamily="34" charset="0"/>
              </a:rPr>
              <a:t>If the correlation </a:t>
            </a:r>
            <a:r>
              <a:rPr lang="en-US" sz="2000" b="1" dirty="0">
                <a:latin typeface="Calibri" panose="020F0502020204030204" pitchFamily="34" charset="0"/>
                <a:ea typeface="Calibri" panose="020F0502020204030204" pitchFamily="34" charset="0"/>
                <a:cs typeface="Calibri" panose="020F0502020204030204" pitchFamily="34" charset="0"/>
              </a:rPr>
              <a:t>weakens significantly</a:t>
            </a:r>
            <a:r>
              <a:rPr lang="en-US" sz="2000" dirty="0">
                <a:latin typeface="Calibri" panose="020F0502020204030204" pitchFamily="34" charset="0"/>
                <a:ea typeface="Calibri" panose="020F0502020204030204" pitchFamily="34" charset="0"/>
                <a:cs typeface="Calibri" panose="020F0502020204030204" pitchFamily="34" charset="0"/>
              </a:rPr>
              <a:t> when controlling for ADI and racial segregation → suggests that these factors </a:t>
            </a:r>
            <a:r>
              <a:rPr lang="en-US" sz="2000" b="1" dirty="0">
                <a:latin typeface="Calibri" panose="020F0502020204030204" pitchFamily="34" charset="0"/>
                <a:ea typeface="Calibri" panose="020F0502020204030204" pitchFamily="34" charset="0"/>
                <a:cs typeface="Calibri" panose="020F0502020204030204" pitchFamily="34" charset="0"/>
              </a:rPr>
              <a:t>mediate</a:t>
            </a:r>
            <a:r>
              <a:rPr lang="en-US" sz="2000" dirty="0">
                <a:latin typeface="Calibri" panose="020F0502020204030204" pitchFamily="34" charset="0"/>
                <a:ea typeface="Calibri" panose="020F0502020204030204" pitchFamily="34" charset="0"/>
                <a:cs typeface="Calibri" panose="020F0502020204030204" pitchFamily="34" charset="0"/>
              </a:rPr>
              <a:t> the effect.</a:t>
            </a:r>
          </a:p>
          <a:p>
            <a:pPr lvl="1"/>
            <a:r>
              <a:rPr lang="en-US" sz="2000" dirty="0">
                <a:latin typeface="Calibri" panose="020F0502020204030204" pitchFamily="34" charset="0"/>
                <a:ea typeface="Calibri" panose="020F0502020204030204" pitchFamily="34" charset="0"/>
                <a:cs typeface="Calibri" panose="020F0502020204030204" pitchFamily="34" charset="0"/>
              </a:rPr>
              <a:t>If the correlation </a:t>
            </a:r>
            <a:r>
              <a:rPr lang="en-US" sz="2000" b="1" dirty="0">
                <a:latin typeface="Calibri" panose="020F0502020204030204" pitchFamily="34" charset="0"/>
                <a:ea typeface="Calibri" panose="020F0502020204030204" pitchFamily="34" charset="0"/>
                <a:cs typeface="Calibri" panose="020F0502020204030204" pitchFamily="34" charset="0"/>
              </a:rPr>
              <a:t>remains strong</a:t>
            </a:r>
            <a:r>
              <a:rPr lang="en-US" sz="2000" dirty="0">
                <a:latin typeface="Calibri" panose="020F0502020204030204" pitchFamily="34" charset="0"/>
                <a:ea typeface="Calibri" panose="020F0502020204030204" pitchFamily="34" charset="0"/>
                <a:cs typeface="Calibri" panose="020F0502020204030204" pitchFamily="34" charset="0"/>
              </a:rPr>
              <a:t> → suggests that ADI and segregation act as </a:t>
            </a:r>
            <a:r>
              <a:rPr lang="en-US" sz="2000" b="1" dirty="0">
                <a:latin typeface="Calibri" panose="020F0502020204030204" pitchFamily="34" charset="0"/>
                <a:ea typeface="Calibri" panose="020F0502020204030204" pitchFamily="34" charset="0"/>
                <a:cs typeface="Calibri" panose="020F0502020204030204" pitchFamily="34" charset="0"/>
              </a:rPr>
              <a:t>confounders</a:t>
            </a:r>
            <a:r>
              <a:rPr lang="en-US" sz="2000" dirty="0">
                <a:latin typeface="Calibri" panose="020F0502020204030204" pitchFamily="34" charset="0"/>
                <a:ea typeface="Calibri" panose="020F0502020204030204" pitchFamily="34" charset="0"/>
                <a:cs typeface="Calibri" panose="020F0502020204030204" pitchFamily="34" charset="0"/>
              </a:rPr>
              <a:t> rather than mediators.</a:t>
            </a:r>
          </a:p>
          <a:p>
            <a:endParaRPr lang="en-US" dirty="0"/>
          </a:p>
        </p:txBody>
      </p:sp>
    </p:spTree>
    <p:extLst>
      <p:ext uri="{BB962C8B-B14F-4D97-AF65-F5344CB8AC3E}">
        <p14:creationId xmlns:p14="http://schemas.microsoft.com/office/powerpoint/2010/main" val="73748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939E2-AD1E-7766-6720-1CC62DD41739}"/>
              </a:ext>
            </a:extLst>
          </p:cNvPr>
          <p:cNvPicPr>
            <a:picLocks noChangeAspect="1"/>
          </p:cNvPicPr>
          <p:nvPr/>
        </p:nvPicPr>
        <p:blipFill>
          <a:blip r:embed="rId2"/>
          <a:stretch>
            <a:fillRect/>
          </a:stretch>
        </p:blipFill>
        <p:spPr>
          <a:xfrm>
            <a:off x="7379795" y="647137"/>
            <a:ext cx="4650839" cy="5469913"/>
          </a:xfrm>
          <a:prstGeom prst="rect">
            <a:avLst/>
          </a:prstGeom>
        </p:spPr>
      </p:pic>
      <mc:AlternateContent xmlns:mc="http://schemas.openxmlformats.org/markup-compatibility/2006">
        <mc:Choice xmlns:a14="http://schemas.microsoft.com/office/drawing/2010/main" Requires="a14">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extLst>
                  <p:ext uri="{D42A27DB-BD31-4B8C-83A1-F6EECF244321}">
                    <p14:modId xmlns:p14="http://schemas.microsoft.com/office/powerpoint/2010/main" val="989387146"/>
                  </p:ext>
                </p:extLst>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133631">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267263">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91074">
                    <a:tc>
                      <a:txBody>
                        <a:bodyPr/>
                        <a:lstStyle/>
                        <a:p>
                          <a:pPr marL="0" marR="0"/>
                          <a:r>
                            <a:rPr lang="en-US" sz="1600" kern="100" dirty="0">
                              <a:effectLst/>
                            </a:rPr>
                            <a:t> </a:t>
                          </a:r>
                          <a14:m>
                            <m:oMath xmlns:m="http://schemas.openxmlformats.org/officeDocument/2006/math">
                              <m:sSub>
                                <m:sSubPr>
                                  <m:ctrlPr>
                                    <a:rPr lang="en-US" sz="1600" kern="100">
                                      <a:effectLst/>
                                    </a:rPr>
                                  </m:ctrlPr>
                                </m:sSubPr>
                                <m:e>
                                  <m:r>
                                    <a:rPr lang="en-US" sz="1600" kern="100">
                                      <a:effectLst/>
                                    </a:rPr>
                                    <m:t>𝛽</m:t>
                                  </m:r>
                                </m:e>
                                <m:sub>
                                  <m:r>
                                    <a:rPr lang="en-US" sz="1600" kern="100">
                                      <a:effectLst/>
                                    </a:rPr>
                                    <m:t>1:</m:t>
                                  </m:r>
                                </m:sub>
                              </m:sSub>
                            </m:oMath>
                          </a14:m>
                          <a:r>
                            <a:rPr lang="en-US" sz="1600" kern="100" dirty="0">
                              <a:effectLst/>
                            </a:rPr>
                            <a:t> Growing 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0">
                    <a:tc>
                      <a:txBody>
                        <a:bodyPr/>
                        <a:lstStyle/>
                        <a:p>
                          <a:pPr marL="0" marR="0"/>
                          <a:r>
                            <a:rPr lang="en-US" sz="1600" kern="100">
                              <a:effectLst/>
                            </a:rPr>
                            <a:t> </a:t>
                          </a:r>
                          <a14:m>
                            <m:oMath xmlns:m="http://schemas.openxmlformats.org/officeDocument/2006/math">
                              <m:sSub>
                                <m:sSubPr>
                                  <m:ctrlPr>
                                    <a:rPr lang="en-US" sz="1600" kern="100">
                                      <a:effectLst/>
                                    </a:rPr>
                                  </m:ctrlPr>
                                </m:sSubPr>
                                <m:e>
                                  <m:r>
                                    <a:rPr lang="en-US" sz="1600" kern="100">
                                      <a:effectLst/>
                                    </a:rPr>
                                    <m:t>𝛽</m:t>
                                  </m:r>
                                </m:e>
                                <m:sub>
                                  <m:r>
                                    <a:rPr lang="en-US" sz="1600" kern="100">
                                      <a:effectLst/>
                                    </a:rPr>
                                    <m:t>2:</m:t>
                                  </m:r>
                                </m:sub>
                              </m:sSub>
                              <m:r>
                                <a:rPr lang="en-US" sz="1600" kern="100">
                                  <a:effectLst/>
                                </a:rPr>
                                <m:t> </m:t>
                              </m:r>
                            </m:oMath>
                          </a14:m>
                          <a:r>
                            <a:rPr lang="en-US" sz="1600" kern="100">
                              <a:effectLst/>
                            </a:rPr>
                            <a:t>High investment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97063">
                    <a:tc>
                      <a:txBody>
                        <a:bodyPr/>
                        <a:lstStyle/>
                        <a:p>
                          <a:pPr marL="0" marR="0"/>
                          <a:r>
                            <a:rPr lang="en-US" sz="1600" kern="100" dirty="0">
                              <a:effectLst/>
                            </a:rPr>
                            <a:t> </a:t>
                          </a:r>
                          <a14:m>
                            <m:oMath xmlns:m="http://schemas.openxmlformats.org/officeDocument/2006/math">
                              <m:sSub>
                                <m:sSubPr>
                                  <m:ctrlPr>
                                    <a:rPr lang="en-US" sz="1600" kern="100">
                                      <a:effectLst/>
                                    </a:rPr>
                                  </m:ctrlPr>
                                </m:sSubPr>
                                <m:e>
                                  <m:r>
                                    <a:rPr lang="en-US" sz="1600" kern="100">
                                      <a:effectLst/>
                                    </a:rPr>
                                    <m:t>𝛽</m:t>
                                  </m:r>
                                </m:e>
                                <m:sub>
                                  <m:r>
                                    <a:rPr lang="en-US" sz="1600" kern="100">
                                      <a:effectLst/>
                                    </a:rPr>
                                    <m:t>3</m:t>
                                  </m:r>
                                </m:sub>
                              </m:sSub>
                              <m:r>
                                <a:rPr lang="en-US" sz="1600" kern="100">
                                  <a:effectLst/>
                                </a:rPr>
                                <m:t>: </m:t>
                              </m:r>
                            </m:oMath>
                          </a14:m>
                          <a:r>
                            <a:rPr lang="en-US" sz="1600" kern="100" dirty="0">
                              <a:effectLst/>
                            </a:rPr>
                            <a:t>Sustained disinvestment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4:</m:t>
                                  </m:r>
                                </m:sub>
                              </m:sSub>
                              <m:r>
                                <a:rPr lang="en-US" sz="1600" kern="0">
                                  <a:effectLst/>
                                </a:rPr>
                                <m:t> </m:t>
                              </m:r>
                            </m:oMath>
                          </a14:m>
                          <a:r>
                            <a:rPr lang="en-US" sz="1600" kern="100">
                              <a:effectLst/>
                            </a:rPr>
                            <a:t>Q2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5:</m:t>
                                  </m:r>
                                </m:sub>
                              </m:sSub>
                              <m:r>
                                <a:rPr lang="en-US" sz="1600" kern="0">
                                  <a:effectLst/>
                                </a:rPr>
                                <m:t> </m:t>
                              </m:r>
                            </m:oMath>
                          </a14:m>
                          <a:r>
                            <a:rPr lang="en-US" sz="1600" kern="100">
                              <a:effectLst/>
                            </a:rPr>
                            <a:t>Q3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6:</m:t>
                                  </m:r>
                                </m:sub>
                              </m:sSub>
                              <m:r>
                                <a:rPr lang="en-US" sz="1600" kern="0">
                                  <a:effectLst/>
                                </a:rPr>
                                <m:t> </m:t>
                              </m:r>
                            </m:oMath>
                          </a14:m>
                          <a:r>
                            <a:rPr lang="en-US" sz="1600" kern="100">
                              <a:effectLst/>
                            </a:rPr>
                            <a:t>Q4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7:</m:t>
                                  </m:r>
                                </m:sub>
                              </m:sSub>
                              <m:r>
                                <a:rPr lang="en-US" sz="1600" kern="0">
                                  <a:effectLst/>
                                </a:rPr>
                                <m:t> </m:t>
                              </m:r>
                            </m:oMath>
                          </a14:m>
                          <a:r>
                            <a:rPr lang="en-US" sz="1600" kern="100">
                              <a:effectLst/>
                            </a:rPr>
                            <a:t>Q5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8:</m:t>
                                  </m:r>
                                </m:sub>
                              </m:sSub>
                              <m:r>
                                <a:rPr lang="en-US" sz="1600" kern="0">
                                  <a:effectLst/>
                                </a:rPr>
                                <m:t> </m:t>
                              </m:r>
                            </m:oMath>
                          </a14:m>
                          <a:r>
                            <a:rPr lang="en-US" sz="1600" kern="100">
                              <a:effectLst/>
                            </a:rPr>
                            <a:t>Q6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9:</m:t>
                                  </m:r>
                                </m:sub>
                              </m:sSub>
                            </m:oMath>
                          </a14:m>
                          <a:r>
                            <a:rPr lang="en-US" sz="1600" kern="100">
                              <a:effectLst/>
                            </a:rPr>
                            <a:t>Q7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10:</m:t>
                                  </m:r>
                                </m:sub>
                              </m:sSub>
                              <m:r>
                                <a:rPr lang="en-US" sz="1600" kern="0">
                                  <a:effectLst/>
                                </a:rPr>
                                <m:t> </m:t>
                              </m:r>
                            </m:oMath>
                          </a14:m>
                          <a:r>
                            <a:rPr lang="en-US" sz="1600" kern="100">
                              <a:effectLst/>
                            </a:rPr>
                            <a:t>Q8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11:</m:t>
                                  </m:r>
                                </m:sub>
                              </m:sSub>
                              <m:r>
                                <a:rPr lang="en-US" sz="1600" kern="0">
                                  <a:effectLst/>
                                </a:rPr>
                                <m:t> </m:t>
                              </m:r>
                            </m:oMath>
                          </a14:m>
                          <a:r>
                            <a:rPr lang="en-US" sz="1600" kern="100">
                              <a:effectLst/>
                            </a:rPr>
                            <a:t>Q9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12:</m:t>
                                  </m:r>
                                </m:sub>
                              </m:sSub>
                              <m:r>
                                <a:rPr lang="en-US" sz="1600" kern="0">
                                  <a:effectLst/>
                                </a:rPr>
                                <m:t> </m:t>
                              </m:r>
                            </m:oMath>
                          </a14:m>
                          <a:r>
                            <a:rPr lang="en-US" sz="1600" kern="100">
                              <a:effectLst/>
                            </a:rPr>
                            <a:t>Q10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0">
                    <a:tc>
                      <a:txBody>
                        <a:bodyPr/>
                        <a:lstStyle/>
                        <a:p>
                          <a:pPr marL="0" marR="0"/>
                          <a14:m>
                            <m:oMath xmlns:m="http://schemas.openxmlformats.org/officeDocument/2006/math">
                              <m:sSub>
                                <m:sSubPr>
                                  <m:ctrlPr>
                                    <a:rPr lang="en-US" sz="1600" kern="0">
                                      <a:effectLst/>
                                    </a:rPr>
                                  </m:ctrlPr>
                                </m:sSubPr>
                                <m:e>
                                  <m:r>
                                    <a:rPr lang="en-US" sz="1600" kern="100">
                                      <a:effectLst/>
                                    </a:rPr>
                                    <m:t>𝛽</m:t>
                                  </m:r>
                                </m:e>
                                <m:sub>
                                  <m:r>
                                    <a:rPr lang="en-US" sz="1600" kern="100">
                                      <a:effectLst/>
                                    </a:rPr>
                                    <m:t>13:</m:t>
                                  </m:r>
                                </m:sub>
                              </m:sSub>
                              <m:r>
                                <a:rPr lang="en-US" sz="1600" kern="0">
                                  <a:effectLst/>
                                </a:rPr>
                                <m:t> </m:t>
                              </m:r>
                            </m:oMath>
                          </a14:m>
                          <a:r>
                            <a:rPr lang="en-US" sz="1600" kern="100" dirty="0">
                              <a:effectLst/>
                            </a:rPr>
                            <a:t>Racial Segregation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Choice>
        <mc:Fallback>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extLst>
                  <p:ext uri="{D42A27DB-BD31-4B8C-83A1-F6EECF244321}">
                    <p14:modId xmlns:p14="http://schemas.microsoft.com/office/powerpoint/2010/main" val="989387146"/>
                  </p:ext>
                </p:extLst>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274320">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731520">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24384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243840">
                    <a:tc>
                      <a:txBody>
                        <a:bodyPr/>
                        <a:lstStyle/>
                        <a:p>
                          <a:endParaRPr lang="en-US"/>
                        </a:p>
                      </a:txBody>
                      <a:tcPr marL="42350" marR="42350" marT="0" marB="0">
                        <a:blipFill>
                          <a:blip r:embed="rId3"/>
                          <a:stretch>
                            <a:fillRect t="-650000" r="-144872" b="-1500000"/>
                          </a:stretch>
                        </a:blipFill>
                      </a:tcPr>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243840">
                    <a:tc>
                      <a:txBody>
                        <a:bodyPr/>
                        <a:lstStyle/>
                        <a:p>
                          <a:endParaRPr lang="en-US"/>
                        </a:p>
                      </a:txBody>
                      <a:tcPr marL="42350" marR="42350" marT="0" marB="0">
                        <a:blipFill>
                          <a:blip r:embed="rId3"/>
                          <a:stretch>
                            <a:fillRect t="-750000" r="-144872" b="-1400000"/>
                          </a:stretch>
                        </a:blipFill>
                      </a:tcPr>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243840">
                    <a:tc>
                      <a:txBody>
                        <a:bodyPr/>
                        <a:lstStyle/>
                        <a:p>
                          <a:endParaRPr lang="en-US"/>
                        </a:p>
                      </a:txBody>
                      <a:tcPr marL="42350" marR="42350" marT="0" marB="0">
                        <a:blipFill>
                          <a:blip r:embed="rId3"/>
                          <a:stretch>
                            <a:fillRect t="-850000" r="-144872" b="-1300000"/>
                          </a:stretch>
                        </a:blipFill>
                      </a:tcPr>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24384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243840">
                    <a:tc>
                      <a:txBody>
                        <a:bodyPr/>
                        <a:lstStyle/>
                        <a:p>
                          <a:endParaRPr lang="en-US"/>
                        </a:p>
                      </a:txBody>
                      <a:tcPr marL="42350" marR="42350" marT="0" marB="0">
                        <a:blipFill>
                          <a:blip r:embed="rId3"/>
                          <a:stretch>
                            <a:fillRect t="-1024390" r="-144872" b="-1070732"/>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243840">
                    <a:tc>
                      <a:txBody>
                        <a:bodyPr/>
                        <a:lstStyle/>
                        <a:p>
                          <a:endParaRPr lang="en-US"/>
                        </a:p>
                      </a:txBody>
                      <a:tcPr marL="42350" marR="42350" marT="0" marB="0">
                        <a:blipFill>
                          <a:blip r:embed="rId3"/>
                          <a:stretch>
                            <a:fillRect t="-1152500" r="-144872" b="-9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243840">
                    <a:tc>
                      <a:txBody>
                        <a:bodyPr/>
                        <a:lstStyle/>
                        <a:p>
                          <a:endParaRPr lang="en-US"/>
                        </a:p>
                      </a:txBody>
                      <a:tcPr marL="42350" marR="42350" marT="0" marB="0">
                        <a:blipFill>
                          <a:blip r:embed="rId3"/>
                          <a:stretch>
                            <a:fillRect t="-1252500" r="-144872" b="-8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243840">
                    <a:tc>
                      <a:txBody>
                        <a:bodyPr/>
                        <a:lstStyle/>
                        <a:p>
                          <a:endParaRPr lang="en-US"/>
                        </a:p>
                      </a:txBody>
                      <a:tcPr marL="42350" marR="42350" marT="0" marB="0">
                        <a:blipFill>
                          <a:blip r:embed="rId3"/>
                          <a:stretch>
                            <a:fillRect t="-1352500" r="-144872" b="-7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243840">
                    <a:tc>
                      <a:txBody>
                        <a:bodyPr/>
                        <a:lstStyle/>
                        <a:p>
                          <a:endParaRPr lang="en-US"/>
                        </a:p>
                      </a:txBody>
                      <a:tcPr marL="42350" marR="42350" marT="0" marB="0">
                        <a:blipFill>
                          <a:blip r:embed="rId3"/>
                          <a:stretch>
                            <a:fillRect t="-1452500" r="-144872" b="-6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243840">
                    <a:tc>
                      <a:txBody>
                        <a:bodyPr/>
                        <a:lstStyle/>
                        <a:p>
                          <a:endParaRPr lang="en-US"/>
                        </a:p>
                      </a:txBody>
                      <a:tcPr marL="42350" marR="42350" marT="0" marB="0">
                        <a:blipFill>
                          <a:blip r:embed="rId3"/>
                          <a:stretch>
                            <a:fillRect t="-1552500" r="-144872" b="-5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243840">
                    <a:tc>
                      <a:txBody>
                        <a:bodyPr/>
                        <a:lstStyle/>
                        <a:p>
                          <a:endParaRPr lang="en-US"/>
                        </a:p>
                      </a:txBody>
                      <a:tcPr marL="42350" marR="42350" marT="0" marB="0">
                        <a:blipFill>
                          <a:blip r:embed="rId3"/>
                          <a:stretch>
                            <a:fillRect t="-1652500" r="-144872" b="-4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243840">
                    <a:tc>
                      <a:txBody>
                        <a:bodyPr/>
                        <a:lstStyle/>
                        <a:p>
                          <a:endParaRPr lang="en-US"/>
                        </a:p>
                      </a:txBody>
                      <a:tcPr marL="42350" marR="42350" marT="0" marB="0">
                        <a:blipFill>
                          <a:blip r:embed="rId3"/>
                          <a:stretch>
                            <a:fillRect t="-1752500" r="-144872" b="-3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endParaRPr lang="en-US"/>
                        </a:p>
                      </a:txBody>
                      <a:tcPr marL="42350" marR="42350" marT="0" marB="0">
                        <a:blipFill>
                          <a:blip r:embed="rId3"/>
                          <a:stretch>
                            <a:fillRect t="-1684091" r="-144872" b="-261364"/>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243840">
                    <a:tc>
                      <a:txBody>
                        <a:bodyPr/>
                        <a:lstStyle/>
                        <a:p>
                          <a:endParaRPr lang="en-US"/>
                        </a:p>
                      </a:txBody>
                      <a:tcPr marL="42350" marR="42350" marT="0" marB="0">
                        <a:blipFill>
                          <a:blip r:embed="rId3"/>
                          <a:stretch>
                            <a:fillRect t="-1962500" r="-144872" b="-18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36576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Fallback>
      </mc:AlternateContent>
    </p:spTree>
    <p:extLst>
      <p:ext uri="{BB962C8B-B14F-4D97-AF65-F5344CB8AC3E}">
        <p14:creationId xmlns:p14="http://schemas.microsoft.com/office/powerpoint/2010/main" val="164495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1C83-55F3-34E5-2844-244CC89685C9}"/>
              </a:ext>
            </a:extLst>
          </p:cNvPr>
          <p:cNvSpPr>
            <a:spLocks noGrp="1"/>
          </p:cNvSpPr>
          <p:nvPr>
            <p:ph type="title"/>
          </p:nvPr>
        </p:nvSpPr>
        <p:spPr>
          <a:xfrm>
            <a:off x="166991" y="170573"/>
            <a:ext cx="10515600" cy="811922"/>
          </a:xfrm>
        </p:spPr>
        <p:txBody>
          <a:bodyPr/>
          <a:lstStyle/>
          <a:p>
            <a:r>
              <a:rPr lang="en-US" dirty="0">
                <a:latin typeface="Aptos Display (Headings)"/>
              </a:rPr>
              <a:t>Central Limit Theorem (CLT)</a:t>
            </a:r>
          </a:p>
        </p:txBody>
      </p:sp>
      <p:sp>
        <p:nvSpPr>
          <p:cNvPr id="3" name="Content Placeholder 2">
            <a:extLst>
              <a:ext uri="{FF2B5EF4-FFF2-40B4-BE49-F238E27FC236}">
                <a16:creationId xmlns:a16="http://schemas.microsoft.com/office/drawing/2014/main" id="{70A75984-21EC-8526-790A-16B5AC774120}"/>
              </a:ext>
            </a:extLst>
          </p:cNvPr>
          <p:cNvSpPr>
            <a:spLocks noGrp="1"/>
          </p:cNvSpPr>
          <p:nvPr>
            <p:ph idx="1"/>
          </p:nvPr>
        </p:nvSpPr>
        <p:spPr>
          <a:xfrm>
            <a:off x="351817" y="982495"/>
            <a:ext cx="10515600" cy="4351338"/>
          </a:xfrm>
        </p:spPr>
        <p:txBody>
          <a:bodyPr>
            <a:normAutofit/>
          </a:bodyPr>
          <a:lstStyle/>
          <a:p>
            <a:r>
              <a:rPr lang="en-US" sz="2400" dirty="0"/>
              <a:t>The CLT tells us that the distribution of the </a:t>
            </a:r>
            <a:r>
              <a:rPr lang="en-US" sz="2400" b="1" u="sng" dirty="0"/>
              <a:t>sample mean </a:t>
            </a:r>
            <a:r>
              <a:rPr lang="en-US" sz="2400" dirty="0"/>
              <a:t>is centered around the true mean</a:t>
            </a:r>
          </a:p>
          <a:p>
            <a:r>
              <a:rPr lang="en-US" sz="2400" dirty="0"/>
              <a:t>The variance of the </a:t>
            </a:r>
            <a:r>
              <a:rPr lang="en-US" sz="2400" b="1" u="sng" dirty="0"/>
              <a:t>sample mean </a:t>
            </a:r>
            <a:r>
              <a:rPr lang="en-US" sz="2400" dirty="0"/>
              <a:t>decreases as </a:t>
            </a:r>
            <a:r>
              <a:rPr lang="en-US" sz="2400" i="1" dirty="0"/>
              <a:t>n</a:t>
            </a:r>
            <a:r>
              <a:rPr lang="en-US" sz="2400" dirty="0"/>
              <a:t> increases</a:t>
            </a:r>
          </a:p>
          <a:p>
            <a:r>
              <a:rPr lang="en-US" sz="2400" dirty="0"/>
              <a:t>With normality approximation of the sampling distribution, we can perform interval estimation around the </a:t>
            </a:r>
            <a:r>
              <a:rPr lang="en-US" sz="2400" b="1" u="sng" dirty="0"/>
              <a:t>population mean</a:t>
            </a:r>
          </a:p>
          <a:p>
            <a:r>
              <a:rPr lang="en-US" sz="2400" dirty="0"/>
              <a:t>The </a:t>
            </a:r>
            <a:r>
              <a:rPr lang="en-US" sz="2400" b="1" dirty="0"/>
              <a:t>Central Limit Theorem (CLT)</a:t>
            </a:r>
            <a:r>
              <a:rPr lang="en-US" sz="2400" dirty="0"/>
              <a:t> has profound implications for confidence intervals and sampling distributions in statistics</a:t>
            </a:r>
            <a:endParaRPr lang="en-US" sz="2400" b="1" u="sng" dirty="0"/>
          </a:p>
        </p:txBody>
      </p:sp>
    </p:spTree>
    <p:extLst>
      <p:ext uri="{BB962C8B-B14F-4D97-AF65-F5344CB8AC3E}">
        <p14:creationId xmlns:p14="http://schemas.microsoft.com/office/powerpoint/2010/main" val="4131858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4436-8CA8-4C69-B677-1E20CD8A1DE9}"/>
              </a:ext>
            </a:extLst>
          </p:cNvPr>
          <p:cNvSpPr>
            <a:spLocks noGrp="1"/>
          </p:cNvSpPr>
          <p:nvPr>
            <p:ph type="title"/>
          </p:nvPr>
        </p:nvSpPr>
        <p:spPr>
          <a:xfrm>
            <a:off x="412180" y="224328"/>
            <a:ext cx="4451919" cy="1872682"/>
          </a:xfrm>
        </p:spPr>
        <p:txBody>
          <a:bodyPr>
            <a:normAutofit/>
          </a:bodyPr>
          <a:lstStyle/>
          <a:p>
            <a:r>
              <a:rPr lang="en-US" sz="4000" dirty="0">
                <a:latin typeface="Aptos Display (Headings)"/>
              </a:rPr>
              <a:t>How to check for multicollinearity?</a:t>
            </a:r>
          </a:p>
        </p:txBody>
      </p:sp>
      <p:sp>
        <p:nvSpPr>
          <p:cNvPr id="3" name="Content Placeholder 2">
            <a:extLst>
              <a:ext uri="{FF2B5EF4-FFF2-40B4-BE49-F238E27FC236}">
                <a16:creationId xmlns:a16="http://schemas.microsoft.com/office/drawing/2014/main" id="{ACC9C610-7320-494C-BD51-EE361810F389}"/>
              </a:ext>
            </a:extLst>
          </p:cNvPr>
          <p:cNvSpPr>
            <a:spLocks noGrp="1"/>
          </p:cNvSpPr>
          <p:nvPr>
            <p:ph idx="1"/>
          </p:nvPr>
        </p:nvSpPr>
        <p:spPr>
          <a:xfrm>
            <a:off x="4864100" y="338328"/>
            <a:ext cx="7096953" cy="1605083"/>
          </a:xfrm>
        </p:spPr>
        <p:txBody>
          <a:bodyPr anchor="ctr">
            <a:noAutofit/>
          </a:bodyPr>
          <a:lstStyle/>
          <a:p>
            <a:pPr fontAlgn="base"/>
            <a:r>
              <a:rPr lang="en-US" sz="2200" dirty="0"/>
              <a:t>Scatterplots, Scatterplot Matrix</a:t>
            </a:r>
          </a:p>
          <a:p>
            <a:pPr lvl="1"/>
            <a:r>
              <a:rPr lang="en-US" sz="1400" dirty="0"/>
              <a:t>A </a:t>
            </a:r>
            <a:r>
              <a:rPr lang="en-US" sz="1400" b="1" dirty="0"/>
              <a:t>scatterplot matrix </a:t>
            </a:r>
            <a:r>
              <a:rPr lang="en-US" sz="1400" dirty="0"/>
              <a:t>is a matrix of scatterplots, one plot for each pair of variables.</a:t>
            </a:r>
          </a:p>
          <a:p>
            <a:pPr lvl="1"/>
            <a:r>
              <a:rPr lang="en-US" sz="1400" b="1" dirty="0"/>
              <a:t>Note</a:t>
            </a:r>
            <a:r>
              <a:rPr lang="en-US" sz="1400" dirty="0"/>
              <a:t>: To read it, pick a plot in the matrix. Look in the column for the X variable and the row for the Y variable </a:t>
            </a:r>
          </a:p>
          <a:p>
            <a:r>
              <a:rPr lang="en-US" sz="1800" dirty="0"/>
              <a:t>Graph </a:t>
            </a:r>
            <a:r>
              <a:rPr lang="en-US" sz="1800" dirty="0">
                <a:sym typeface="Wingdings" panose="05000000000000000000" pitchFamily="2" charset="2"/>
              </a:rPr>
              <a:t> Chart Builder  Scatter/Dot (drag variables into chart area)</a:t>
            </a:r>
            <a:endParaRPr lang="en-US" sz="1800" dirty="0"/>
          </a:p>
        </p:txBody>
      </p:sp>
      <p:sp>
        <p:nvSpPr>
          <p:cNvPr id="2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59CFAC58-05A7-21DE-661B-B9B85C93367B}"/>
              </a:ext>
            </a:extLst>
          </p:cNvPr>
          <p:cNvPicPr>
            <a:picLocks noChangeAspect="1"/>
          </p:cNvPicPr>
          <p:nvPr/>
        </p:nvPicPr>
        <p:blipFill rotWithShape="1">
          <a:blip r:embed="rId3"/>
          <a:srcRect r="-2" b="11812"/>
          <a:stretch/>
        </p:blipFill>
        <p:spPr>
          <a:xfrm>
            <a:off x="640080" y="2746075"/>
            <a:ext cx="5276088" cy="3291840"/>
          </a:xfrm>
          <a:prstGeom prst="rect">
            <a:avLst/>
          </a:prstGeom>
        </p:spPr>
      </p:pic>
      <p:pic>
        <p:nvPicPr>
          <p:cNvPr id="6" name="Picture 5">
            <a:extLst>
              <a:ext uri="{FF2B5EF4-FFF2-40B4-BE49-F238E27FC236}">
                <a16:creationId xmlns:a16="http://schemas.microsoft.com/office/drawing/2014/main" id="{FCB53365-7D7E-D1B3-9B59-BA74EA667B73}"/>
              </a:ext>
            </a:extLst>
          </p:cNvPr>
          <p:cNvPicPr>
            <a:picLocks noChangeAspect="1"/>
          </p:cNvPicPr>
          <p:nvPr/>
        </p:nvPicPr>
        <p:blipFill rotWithShape="1">
          <a:blip r:embed="rId4"/>
          <a:srcRect l="2147" r="3286" b="-3"/>
          <a:stretch/>
        </p:blipFill>
        <p:spPr>
          <a:xfrm>
            <a:off x="6272784" y="2746075"/>
            <a:ext cx="5276088" cy="3291840"/>
          </a:xfrm>
          <a:prstGeom prst="rect">
            <a:avLst/>
          </a:prstGeom>
        </p:spPr>
      </p:pic>
      <p:sp>
        <p:nvSpPr>
          <p:cNvPr id="5" name="Slide Number Placeholder 4">
            <a:extLst>
              <a:ext uri="{FF2B5EF4-FFF2-40B4-BE49-F238E27FC236}">
                <a16:creationId xmlns:a16="http://schemas.microsoft.com/office/drawing/2014/main" id="{F41564AE-E78B-4B48-B1D2-54689A9714A6}"/>
              </a:ext>
            </a:extLst>
          </p:cNvPr>
          <p:cNvSpPr>
            <a:spLocks noGrp="1"/>
          </p:cNvSpPr>
          <p:nvPr>
            <p:ph type="sldNum" sz="quarter" idx="12"/>
          </p:nvPr>
        </p:nvSpPr>
        <p:spPr>
          <a:xfrm>
            <a:off x="10853928" y="6356350"/>
            <a:ext cx="6858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677F5-6401-4ECE-9434-31FD34043E71}" type="slidenum">
              <a:rPr kumimoji="0" lang="en-US" sz="1200" b="0" i="0" u="none" strike="noStrike" kern="1200" cap="none" spc="0" normalizeH="0" baseline="0" noProof="0">
                <a:ln>
                  <a:noFill/>
                </a:ln>
                <a:solidFill>
                  <a:srgbClr val="59595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30</a:t>
            </a:fld>
            <a:endParaRPr kumimoji="0" lang="en-US" sz="1200" b="0" i="0" u="none" strike="noStrike" kern="1200" cap="none" spc="0" normalizeH="0" baseline="0" noProof="0">
              <a:ln>
                <a:noFill/>
              </a:ln>
              <a:solidFill>
                <a:srgbClr val="595959"/>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7780C0DE-B096-E758-B0C5-4E8A711431A9}"/>
              </a:ext>
            </a:extLst>
          </p:cNvPr>
          <p:cNvCxnSpPr/>
          <p:nvPr/>
        </p:nvCxnSpPr>
        <p:spPr>
          <a:xfrm flipH="1">
            <a:off x="3571103" y="1783514"/>
            <a:ext cx="5140411" cy="33074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B28ADC1-3B24-38DF-AB18-8BF8FE7960A5}"/>
              </a:ext>
            </a:extLst>
          </p:cNvPr>
          <p:cNvSpPr txBox="1"/>
          <p:nvPr/>
        </p:nvSpPr>
        <p:spPr>
          <a:xfrm>
            <a:off x="321564" y="6307058"/>
            <a:ext cx="609437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GPA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data.sav</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95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D3A4A0-022E-74D0-76B0-E47213CE84C1}"/>
              </a:ext>
            </a:extLst>
          </p:cNvPr>
          <p:cNvSpPr>
            <a:spLocks noGrp="1"/>
          </p:cNvSpPr>
          <p:nvPr>
            <p:ph type="title"/>
          </p:nvPr>
        </p:nvSpPr>
        <p:spPr>
          <a:xfrm>
            <a:off x="838198" y="547815"/>
            <a:ext cx="5167185" cy="1680519"/>
          </a:xfrm>
        </p:spPr>
        <p:txBody>
          <a:bodyPr>
            <a:normAutofit/>
          </a:bodyPr>
          <a:lstStyle/>
          <a:p>
            <a:r>
              <a:rPr lang="en-US" dirty="0">
                <a:latin typeface="Aptos Display (Headings)"/>
              </a:rPr>
              <a:t>Scatterplots by Grouping Variable</a:t>
            </a:r>
          </a:p>
        </p:txBody>
      </p:sp>
      <p:sp>
        <p:nvSpPr>
          <p:cNvPr id="20" name="Content Placeholder 8">
            <a:extLst>
              <a:ext uri="{FF2B5EF4-FFF2-40B4-BE49-F238E27FC236}">
                <a16:creationId xmlns:a16="http://schemas.microsoft.com/office/drawing/2014/main" id="{82DA2E01-320E-EACF-1663-C26BB373B93B}"/>
              </a:ext>
            </a:extLst>
          </p:cNvPr>
          <p:cNvSpPr>
            <a:spLocks noGrp="1"/>
          </p:cNvSpPr>
          <p:nvPr>
            <p:ph idx="1"/>
          </p:nvPr>
        </p:nvSpPr>
        <p:spPr>
          <a:xfrm>
            <a:off x="6186619" y="547815"/>
            <a:ext cx="5178960" cy="1680519"/>
          </a:xfrm>
        </p:spPr>
        <p:txBody>
          <a:bodyPr anchor="ctr">
            <a:normAutofit/>
          </a:bodyPr>
          <a:lstStyle/>
          <a:p>
            <a:r>
              <a:rPr lang="en-US" sz="2000" dirty="0"/>
              <a:t>Can color code a scatterplot by a categorical variable to get a sense of how the distribution of variables is heterogeneous across groups</a:t>
            </a:r>
          </a:p>
          <a:p>
            <a:endParaRPr lang="en-US" sz="2000" dirty="0"/>
          </a:p>
        </p:txBody>
      </p:sp>
      <p:pic>
        <p:nvPicPr>
          <p:cNvPr id="11" name="Picture 10" descr="Graphical user interface, application&#10;&#10;Description automatically generated">
            <a:extLst>
              <a:ext uri="{FF2B5EF4-FFF2-40B4-BE49-F238E27FC236}">
                <a16:creationId xmlns:a16="http://schemas.microsoft.com/office/drawing/2014/main" id="{F3A13034-639A-439A-1F04-9D9956898362}"/>
              </a:ext>
            </a:extLst>
          </p:cNvPr>
          <p:cNvPicPr>
            <a:picLocks noChangeAspect="1"/>
          </p:cNvPicPr>
          <p:nvPr/>
        </p:nvPicPr>
        <p:blipFill>
          <a:blip r:embed="rId2"/>
          <a:stretch>
            <a:fillRect/>
          </a:stretch>
        </p:blipFill>
        <p:spPr>
          <a:xfrm>
            <a:off x="838198" y="2449606"/>
            <a:ext cx="5167185" cy="3655782"/>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C0C79754-3978-BEC7-40FA-70CEE8BB317D}"/>
              </a:ext>
            </a:extLst>
          </p:cNvPr>
          <p:cNvPicPr>
            <a:picLocks noChangeAspect="1"/>
          </p:cNvPicPr>
          <p:nvPr/>
        </p:nvPicPr>
        <p:blipFill rotWithShape="1">
          <a:blip r:embed="rId3"/>
          <a:srcRect l="9755" r="15392"/>
          <a:stretch/>
        </p:blipFill>
        <p:spPr>
          <a:xfrm>
            <a:off x="6843582" y="2394242"/>
            <a:ext cx="4708310" cy="3711146"/>
          </a:xfrm>
          <a:prstGeom prst="rect">
            <a:avLst/>
          </a:prstGeom>
        </p:spPr>
      </p:pic>
      <p:cxnSp>
        <p:nvCxnSpPr>
          <p:cNvPr id="15" name="Straight Arrow Connector 14">
            <a:extLst>
              <a:ext uri="{FF2B5EF4-FFF2-40B4-BE49-F238E27FC236}">
                <a16:creationId xmlns:a16="http://schemas.microsoft.com/office/drawing/2014/main" id="{40CF9068-E15C-6B9C-B7EE-2BE9AE8B8D4A}"/>
              </a:ext>
            </a:extLst>
          </p:cNvPr>
          <p:cNvCxnSpPr>
            <a:cxnSpLocks/>
            <a:stCxn id="5" idx="2"/>
          </p:cNvCxnSpPr>
          <p:nvPr/>
        </p:nvCxnSpPr>
        <p:spPr>
          <a:xfrm flipH="1" flipV="1">
            <a:off x="2051222" y="5152768"/>
            <a:ext cx="7146515" cy="95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12D6E8-8D2A-20E3-93C5-B2A01C479D1A}"/>
              </a:ext>
            </a:extLst>
          </p:cNvPr>
          <p:cNvCxnSpPr>
            <a:cxnSpLocks/>
            <a:stCxn id="5" idx="2"/>
          </p:cNvCxnSpPr>
          <p:nvPr/>
        </p:nvCxnSpPr>
        <p:spPr>
          <a:xfrm flipH="1" flipV="1">
            <a:off x="3496962" y="3150973"/>
            <a:ext cx="5700775" cy="295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381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3985-5DBC-D2A9-B60A-15ABBC5E0694}"/>
              </a:ext>
            </a:extLst>
          </p:cNvPr>
          <p:cNvSpPr>
            <a:spLocks noGrp="1"/>
          </p:cNvSpPr>
          <p:nvPr>
            <p:ph type="title"/>
          </p:nvPr>
        </p:nvSpPr>
        <p:spPr>
          <a:xfrm>
            <a:off x="269929" y="227653"/>
            <a:ext cx="10515600" cy="810907"/>
          </a:xfrm>
        </p:spPr>
        <p:txBody>
          <a:bodyPr/>
          <a:lstStyle/>
          <a:p>
            <a:r>
              <a:rPr lang="en-US" dirty="0">
                <a:latin typeface="Aptos Display (Headings)"/>
              </a:rPr>
              <a:t>Variance Inflation Factor</a:t>
            </a:r>
          </a:p>
        </p:txBody>
      </p:sp>
      <p:sp>
        <p:nvSpPr>
          <p:cNvPr id="3" name="Content Placeholder 2">
            <a:extLst>
              <a:ext uri="{FF2B5EF4-FFF2-40B4-BE49-F238E27FC236}">
                <a16:creationId xmlns:a16="http://schemas.microsoft.com/office/drawing/2014/main" id="{D5D9D4A3-EEEA-C292-D59D-066D0C832F14}"/>
              </a:ext>
            </a:extLst>
          </p:cNvPr>
          <p:cNvSpPr>
            <a:spLocks noGrp="1"/>
          </p:cNvSpPr>
          <p:nvPr>
            <p:ph idx="1"/>
          </p:nvPr>
        </p:nvSpPr>
        <p:spPr>
          <a:xfrm>
            <a:off x="774032" y="3259789"/>
            <a:ext cx="10515600" cy="4351338"/>
          </a:xfrm>
        </p:spPr>
        <p:txBody>
          <a:bodyPr/>
          <a:lstStyle/>
          <a:p>
            <a:r>
              <a:rPr lang="en-US" dirty="0"/>
              <a:t>VIF is a measure of the degree to which the variance of the OLS estimator is inflated because of collinearity. </a:t>
            </a:r>
          </a:p>
          <a:p>
            <a:endParaRPr lang="en-US" dirty="0"/>
          </a:p>
        </p:txBody>
      </p:sp>
      <mc:AlternateContent xmlns:mc="http://schemas.openxmlformats.org/markup-compatibility/2006">
        <mc:Choice xmlns:a14="http://schemas.microsoft.com/office/drawing/2010/main" Requires="a14">
          <p:sp>
            <p:nvSpPr>
              <p:cNvPr id="4" name="Object 7">
                <a:extLst>
                  <a:ext uri="{FF2B5EF4-FFF2-40B4-BE49-F238E27FC236}">
                    <a16:creationId xmlns:a16="http://schemas.microsoft.com/office/drawing/2014/main" id="{0725A520-E476-2D40-43CA-F5D763D0EE8C}"/>
                  </a:ext>
                </a:extLst>
              </p:cNvPr>
              <p:cNvSpPr txBox="1"/>
              <p:nvPr/>
            </p:nvSpPr>
            <p:spPr bwMode="auto">
              <a:xfrm>
                <a:off x="4992938" y="1822966"/>
                <a:ext cx="2925763" cy="789889"/>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𝑉𝐼𝐹</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4" name="Object 7">
                <a:extLst>
                  <a:ext uri="{FF2B5EF4-FFF2-40B4-BE49-F238E27FC236}">
                    <a16:creationId xmlns:a16="http://schemas.microsoft.com/office/drawing/2014/main" id="{0725A520-E476-2D40-43CA-F5D763D0EE8C}"/>
                  </a:ext>
                </a:extLst>
              </p:cNvPr>
              <p:cNvSpPr txBox="1">
                <a:spLocks noRot="1" noChangeAspect="1" noMove="1" noResize="1" noEditPoints="1" noAdjustHandles="1" noChangeArrowheads="1" noChangeShapeType="1" noTextEdit="1"/>
              </p:cNvSpPr>
              <p:nvPr/>
            </p:nvSpPr>
            <p:spPr bwMode="auto">
              <a:xfrm>
                <a:off x="4992938" y="1822966"/>
                <a:ext cx="2925763" cy="7898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1">
                <a:extLst>
                  <a:ext uri="{FF2B5EF4-FFF2-40B4-BE49-F238E27FC236}">
                    <a16:creationId xmlns:a16="http://schemas.microsoft.com/office/drawing/2014/main" id="{0C73BB3F-233F-B0FB-49A2-B67C53529B81}"/>
                  </a:ext>
                </a:extLst>
              </p:cNvPr>
              <p:cNvSpPr txBox="1"/>
              <p:nvPr/>
            </p:nvSpPr>
            <p:spPr bwMode="auto">
              <a:xfrm>
                <a:off x="4116387" y="1422998"/>
                <a:ext cx="3959225" cy="542925"/>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𝑢</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Object 1">
                <a:extLst>
                  <a:ext uri="{FF2B5EF4-FFF2-40B4-BE49-F238E27FC236}">
                    <a16:creationId xmlns:a16="http://schemas.microsoft.com/office/drawing/2014/main" id="{0C73BB3F-233F-B0FB-49A2-B67C53529B81}"/>
                  </a:ext>
                </a:extLst>
              </p:cNvPr>
              <p:cNvSpPr txBox="1">
                <a:spLocks noRot="1" noChangeAspect="1" noMove="1" noResize="1" noEditPoints="1" noAdjustHandles="1" noChangeArrowheads="1" noChangeShapeType="1" noTextEdit="1"/>
              </p:cNvSpPr>
              <p:nvPr/>
            </p:nvSpPr>
            <p:spPr bwMode="auto">
              <a:xfrm>
                <a:off x="4116387" y="1422998"/>
                <a:ext cx="3959225" cy="5429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4203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7D4-FE53-CE5F-A731-6CA168B7C572}"/>
              </a:ext>
            </a:extLst>
          </p:cNvPr>
          <p:cNvSpPr>
            <a:spLocks noGrp="1"/>
          </p:cNvSpPr>
          <p:nvPr>
            <p:ph type="title"/>
          </p:nvPr>
        </p:nvSpPr>
        <p:spPr>
          <a:xfrm>
            <a:off x="342254" y="251471"/>
            <a:ext cx="10515600" cy="931567"/>
          </a:xfrm>
        </p:spPr>
        <p:txBody>
          <a:bodyPr/>
          <a:lstStyle/>
          <a:p>
            <a:r>
              <a:rPr lang="en-US" dirty="0">
                <a:latin typeface="Aptos Display (Headings)"/>
              </a:rPr>
              <a:t>Clues that MC is a problem</a:t>
            </a:r>
          </a:p>
        </p:txBody>
      </p:sp>
      <p:sp>
        <p:nvSpPr>
          <p:cNvPr id="3" name="Content Placeholder 2">
            <a:extLst>
              <a:ext uri="{FF2B5EF4-FFF2-40B4-BE49-F238E27FC236}">
                <a16:creationId xmlns:a16="http://schemas.microsoft.com/office/drawing/2014/main" id="{3A5A4A0B-560F-FF1C-AB71-AC7A26A0D551}"/>
              </a:ext>
            </a:extLst>
          </p:cNvPr>
          <p:cNvSpPr>
            <a:spLocks noGrp="1"/>
          </p:cNvSpPr>
          <p:nvPr>
            <p:ph idx="1"/>
          </p:nvPr>
        </p:nvSpPr>
        <p:spPr>
          <a:xfrm>
            <a:off x="563105" y="1183038"/>
            <a:ext cx="10790695" cy="4993925"/>
          </a:xfrm>
        </p:spPr>
        <p:txBody>
          <a:bodyPr/>
          <a:lstStyle/>
          <a:p>
            <a:r>
              <a:rPr lang="en-US" dirty="0"/>
              <a:t>High </a:t>
            </a:r>
            <a:r>
              <a:rPr lang="en-US" i="1" dirty="0"/>
              <a:t>R</a:t>
            </a:r>
            <a:r>
              <a:rPr lang="en-US" baseline="30000" dirty="0"/>
              <a:t>2</a:t>
            </a:r>
            <a:r>
              <a:rPr lang="en-US" dirty="0"/>
              <a:t> but few significant </a:t>
            </a:r>
            <a:r>
              <a:rPr lang="en-US" i="1" dirty="0"/>
              <a:t>t</a:t>
            </a:r>
            <a:r>
              <a:rPr lang="en-US" dirty="0"/>
              <a:t> ratios</a:t>
            </a:r>
          </a:p>
          <a:p>
            <a:r>
              <a:rPr lang="en-US" dirty="0"/>
              <a:t>High pair-wise correlations among explanatory variables or regressors</a:t>
            </a:r>
          </a:p>
          <a:p>
            <a:r>
              <a:rPr lang="en-US" dirty="0"/>
              <a:t>High partial correlation coefficients</a:t>
            </a:r>
          </a:p>
          <a:p>
            <a:r>
              <a:rPr lang="en-US" dirty="0"/>
              <a:t>High Variance Inflation Factor (VIF) and low Tolerance Factor (TOL, the inverse of VIF)</a:t>
            </a:r>
          </a:p>
          <a:p>
            <a:endParaRPr lang="en-US" dirty="0"/>
          </a:p>
        </p:txBody>
      </p:sp>
    </p:spTree>
    <p:extLst>
      <p:ext uri="{BB962C8B-B14F-4D97-AF65-F5344CB8AC3E}">
        <p14:creationId xmlns:p14="http://schemas.microsoft.com/office/powerpoint/2010/main" val="1256987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46C5-AB84-68D7-8684-4EA3067E1221}"/>
              </a:ext>
            </a:extLst>
          </p:cNvPr>
          <p:cNvSpPr>
            <a:spLocks noGrp="1"/>
          </p:cNvSpPr>
          <p:nvPr>
            <p:ph type="title"/>
          </p:nvPr>
        </p:nvSpPr>
        <p:spPr>
          <a:xfrm>
            <a:off x="135609" y="31320"/>
            <a:ext cx="11513949" cy="983227"/>
          </a:xfrm>
        </p:spPr>
        <p:txBody>
          <a:bodyPr>
            <a:normAutofit/>
          </a:bodyPr>
          <a:lstStyle/>
          <a:p>
            <a:r>
              <a:rPr lang="en-US" dirty="0">
                <a:latin typeface="Aptos Display (Headings)"/>
              </a:rPr>
              <a:t>What should we do if we detect multicollinearity?</a:t>
            </a:r>
          </a:p>
        </p:txBody>
      </p:sp>
      <p:sp>
        <p:nvSpPr>
          <p:cNvPr id="3" name="Content Placeholder 2">
            <a:extLst>
              <a:ext uri="{FF2B5EF4-FFF2-40B4-BE49-F238E27FC236}">
                <a16:creationId xmlns:a16="http://schemas.microsoft.com/office/drawing/2014/main" id="{00C940F8-4BBC-CE47-2ECD-FB20434A9517}"/>
              </a:ext>
            </a:extLst>
          </p:cNvPr>
          <p:cNvSpPr>
            <a:spLocks noGrp="1"/>
          </p:cNvSpPr>
          <p:nvPr>
            <p:ph idx="1"/>
          </p:nvPr>
        </p:nvSpPr>
        <p:spPr>
          <a:xfrm>
            <a:off x="352587" y="1014547"/>
            <a:ext cx="10515600" cy="4351338"/>
          </a:xfrm>
        </p:spPr>
        <p:txBody>
          <a:bodyPr/>
          <a:lstStyle/>
          <a:p>
            <a:r>
              <a:rPr lang="en-US" sz="2400" dirty="0"/>
              <a:t>Nothing, for we often have no control over the data and our model is driven by theory </a:t>
            </a:r>
          </a:p>
          <a:p>
            <a:r>
              <a:rPr lang="en-US" sz="2400" dirty="0"/>
              <a:t>Redefine the model by excluding variables may attenuate the problem, provided we do not omit relevant variables</a:t>
            </a:r>
          </a:p>
          <a:p>
            <a:r>
              <a:rPr lang="en-US" sz="2400" dirty="0"/>
              <a:t>Principal components analysis (this is something we will cover </a:t>
            </a:r>
            <a:r>
              <a:rPr lang="en-US" sz="2400" i="1" dirty="0"/>
              <a:t>later</a:t>
            </a:r>
            <a:r>
              <a:rPr lang="en-US" sz="2400" dirty="0"/>
              <a:t>)</a:t>
            </a:r>
          </a:p>
          <a:p>
            <a:endParaRPr lang="en-US" dirty="0"/>
          </a:p>
        </p:txBody>
      </p:sp>
    </p:spTree>
    <p:extLst>
      <p:ext uri="{BB962C8B-B14F-4D97-AF65-F5344CB8AC3E}">
        <p14:creationId xmlns:p14="http://schemas.microsoft.com/office/powerpoint/2010/main" val="3241616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8605-9EF8-2B75-59CF-A133DA60B119}"/>
              </a:ext>
            </a:extLst>
          </p:cNvPr>
          <p:cNvSpPr>
            <a:spLocks noGrp="1"/>
          </p:cNvSpPr>
          <p:nvPr>
            <p:ph type="title"/>
          </p:nvPr>
        </p:nvSpPr>
        <p:spPr>
          <a:xfrm>
            <a:off x="160171" y="186501"/>
            <a:ext cx="11135357" cy="891954"/>
          </a:xfrm>
        </p:spPr>
        <p:txBody>
          <a:bodyPr>
            <a:normAutofit/>
          </a:bodyPr>
          <a:lstStyle/>
          <a:p>
            <a:r>
              <a:rPr lang="en-US" dirty="0">
                <a:latin typeface="Aptos Display (Headings)"/>
              </a:rPr>
              <a:t>Outliers and Leverage Points</a:t>
            </a:r>
          </a:p>
        </p:txBody>
      </p:sp>
      <p:sp>
        <p:nvSpPr>
          <p:cNvPr id="3" name="Content Placeholder 2">
            <a:extLst>
              <a:ext uri="{FF2B5EF4-FFF2-40B4-BE49-F238E27FC236}">
                <a16:creationId xmlns:a16="http://schemas.microsoft.com/office/drawing/2014/main" id="{FE1FD500-57BC-A9CA-1B76-2B9746D648DB}"/>
              </a:ext>
            </a:extLst>
          </p:cNvPr>
          <p:cNvSpPr>
            <a:spLocks noGrp="1"/>
          </p:cNvSpPr>
          <p:nvPr>
            <p:ph idx="1"/>
          </p:nvPr>
        </p:nvSpPr>
        <p:spPr>
          <a:xfrm>
            <a:off x="346021" y="1027698"/>
            <a:ext cx="10763655" cy="4802603"/>
          </a:xfrm>
        </p:spPr>
        <p:txBody>
          <a:bodyPr anchor="ctr">
            <a:noAutofit/>
          </a:bodyPr>
          <a:lstStyle/>
          <a:p>
            <a:r>
              <a:rPr lang="en-US" sz="2400" b="1" dirty="0"/>
              <a:t>Outlier</a:t>
            </a:r>
            <a:r>
              <a:rPr lang="en-US" sz="2400" dirty="0"/>
              <a:t>: A data point where the response variable 𝑦 does not follow the general trend of the rest of the data. </a:t>
            </a:r>
          </a:p>
          <a:p>
            <a:pPr lvl="1"/>
            <a:r>
              <a:rPr lang="en-US" sz="1800" dirty="0"/>
              <a:t>Outliers are often identified using the interquartile range (IQR) rule: a point is considered an outlier if it falls beyond 1.5 times the IQR (i.e., 1.5×(𝑄3−𝑄1)) above the third quartile (Q3) or below the first quartile (Q1).</a:t>
            </a:r>
          </a:p>
          <a:p>
            <a:r>
              <a:rPr lang="en-US" sz="2400" b="1" dirty="0"/>
              <a:t>High Leverage Point</a:t>
            </a:r>
            <a:r>
              <a:rPr lang="en-US" sz="2400" dirty="0"/>
              <a:t>: A data point with an extreme value for one or more predictor variables (</a:t>
            </a:r>
            <a:r>
              <a:rPr lang="en-US" sz="2400" i="1" dirty="0"/>
              <a:t>X</a:t>
            </a:r>
            <a:r>
              <a:rPr lang="en-US" sz="2400" dirty="0"/>
              <a:t>).</a:t>
            </a:r>
          </a:p>
          <a:p>
            <a:pPr lvl="1"/>
            <a:r>
              <a:rPr lang="en-US" sz="1800" dirty="0"/>
              <a:t>In a </a:t>
            </a:r>
            <a:r>
              <a:rPr lang="en-US" sz="1800" b="1" dirty="0"/>
              <a:t>single predictor model</a:t>
            </a:r>
            <a:r>
              <a:rPr lang="en-US" sz="1800" dirty="0"/>
              <a:t>, a high leverage point is simply one with a particularly high or low </a:t>
            </a:r>
            <a:r>
              <a:rPr lang="en-US" sz="1800" i="1" dirty="0"/>
              <a:t>X</a:t>
            </a:r>
            <a:r>
              <a:rPr lang="en-US" sz="1800" dirty="0"/>
              <a:t> value.</a:t>
            </a:r>
          </a:p>
          <a:p>
            <a:pPr lvl="1"/>
            <a:r>
              <a:rPr lang="en-US" sz="1800" dirty="0"/>
              <a:t>In a </a:t>
            </a:r>
            <a:r>
              <a:rPr lang="en-US" sz="1800" b="1" dirty="0"/>
              <a:t>multiple predictor model</a:t>
            </a:r>
            <a:r>
              <a:rPr lang="en-US" sz="1800" dirty="0"/>
              <a:t>, a point may have high leverage if it has an extreme value on one or more predictors, even if individual predictor values do not appear extreme.</a:t>
            </a:r>
          </a:p>
          <a:p>
            <a:r>
              <a:rPr lang="en-US" sz="2400" b="1" dirty="0"/>
              <a:t>Example of High Leverage in Multiple Predictors</a:t>
            </a:r>
            <a:r>
              <a:rPr lang="en-US" sz="2400" dirty="0"/>
              <a:t>: </a:t>
            </a:r>
          </a:p>
          <a:p>
            <a:pPr lvl="1"/>
            <a:r>
              <a:rPr lang="en-US" sz="1800" dirty="0"/>
              <a:t>Suppose </a:t>
            </a:r>
            <a:r>
              <a:rPr lang="en-US" sz="1800" i="1" dirty="0"/>
              <a:t>X1</a:t>
            </a:r>
            <a:r>
              <a:rPr lang="en-US" sz="1800" dirty="0"/>
              <a:t>​ and </a:t>
            </a:r>
            <a:r>
              <a:rPr lang="en-US" sz="1800" i="1" dirty="0"/>
              <a:t>X2</a:t>
            </a:r>
            <a:r>
              <a:rPr lang="en-US" sz="1800" dirty="0"/>
              <a:t> are strongly positively correlated (e.g., </a:t>
            </a:r>
            <a:r>
              <a:rPr lang="en-US" sz="1800" i="1" dirty="0"/>
              <a:t>r</a:t>
            </a:r>
            <a:r>
              <a:rPr lang="en-US" sz="1800" dirty="0"/>
              <a:t> = +0.90), meaning that as </a:t>
            </a:r>
            <a:r>
              <a:rPr lang="en-US" sz="1800" i="1" dirty="0"/>
              <a:t>X1</a:t>
            </a:r>
            <a:r>
              <a:rPr lang="en-US" sz="1800" dirty="0"/>
              <a:t>​ increases, </a:t>
            </a:r>
            <a:r>
              <a:rPr lang="en-US" sz="1800" i="1" dirty="0"/>
              <a:t>X2</a:t>
            </a:r>
            <a:r>
              <a:rPr lang="en-US" sz="1800" dirty="0"/>
              <a:t> also tends to increase</a:t>
            </a:r>
          </a:p>
          <a:p>
            <a:pPr lvl="1"/>
            <a:r>
              <a:rPr lang="en-US" sz="1800" dirty="0"/>
              <a:t>A case where </a:t>
            </a:r>
            <a:r>
              <a:rPr lang="en-US" sz="1800" i="1" dirty="0"/>
              <a:t>X1</a:t>
            </a:r>
            <a:r>
              <a:rPr lang="en-US" sz="1800" dirty="0"/>
              <a:t>​ is very high but </a:t>
            </a:r>
            <a:r>
              <a:rPr lang="en-US" sz="1800" i="1" dirty="0"/>
              <a:t>X2</a:t>
            </a:r>
            <a:r>
              <a:rPr lang="en-US" sz="1800" dirty="0"/>
              <a:t>​ is very low would be an unusual observation, </a:t>
            </a:r>
            <a:r>
              <a:rPr lang="en-US" sz="1800" b="1" u="sng" dirty="0"/>
              <a:t>potentially</a:t>
            </a:r>
            <a:r>
              <a:rPr lang="en-US" sz="1800" dirty="0"/>
              <a:t> influencing the regression model due to its high leverage</a:t>
            </a:r>
          </a:p>
        </p:txBody>
      </p:sp>
    </p:spTree>
    <p:extLst>
      <p:ext uri="{BB962C8B-B14F-4D97-AF65-F5344CB8AC3E}">
        <p14:creationId xmlns:p14="http://schemas.microsoft.com/office/powerpoint/2010/main" val="115113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F665-F7A6-4FAB-2E23-7478F68A90A3}"/>
              </a:ext>
            </a:extLst>
          </p:cNvPr>
          <p:cNvSpPr>
            <a:spLocks noGrp="1"/>
          </p:cNvSpPr>
          <p:nvPr>
            <p:ph type="title"/>
          </p:nvPr>
        </p:nvSpPr>
        <p:spPr>
          <a:xfrm>
            <a:off x="177937" y="235455"/>
            <a:ext cx="10515600" cy="776001"/>
          </a:xfrm>
        </p:spPr>
        <p:txBody>
          <a:bodyPr>
            <a:normAutofit fontScale="90000"/>
          </a:bodyPr>
          <a:lstStyle/>
          <a:p>
            <a:r>
              <a:rPr lang="en-US" dirty="0">
                <a:latin typeface="Aptos Display (Headings)"/>
              </a:rPr>
              <a:t>Who’s the problem? Influencers, </a:t>
            </a:r>
            <a:r>
              <a:rPr lang="en-US" dirty="0" err="1">
                <a:latin typeface="Aptos Display (Headings)"/>
              </a:rPr>
              <a:t>Leverag-ors</a:t>
            </a:r>
            <a:r>
              <a:rPr lang="en-US" dirty="0">
                <a:latin typeface="Aptos Display (Headings)"/>
              </a:rPr>
              <a:t> and Outliers</a:t>
            </a:r>
          </a:p>
        </p:txBody>
      </p:sp>
      <p:pic>
        <p:nvPicPr>
          <p:cNvPr id="5" name="Picture 4">
            <a:extLst>
              <a:ext uri="{FF2B5EF4-FFF2-40B4-BE49-F238E27FC236}">
                <a16:creationId xmlns:a16="http://schemas.microsoft.com/office/drawing/2014/main" id="{3C91F41B-1314-ECF8-5B08-E7D9B2B00E19}"/>
              </a:ext>
            </a:extLst>
          </p:cNvPr>
          <p:cNvPicPr>
            <a:picLocks noChangeAspect="1"/>
          </p:cNvPicPr>
          <p:nvPr/>
        </p:nvPicPr>
        <p:blipFill>
          <a:blip r:embed="rId2"/>
          <a:stretch>
            <a:fillRect/>
          </a:stretch>
        </p:blipFill>
        <p:spPr>
          <a:xfrm>
            <a:off x="398024" y="1787457"/>
            <a:ext cx="2971800" cy="2971800"/>
          </a:xfrm>
          <a:prstGeom prst="rect">
            <a:avLst/>
          </a:prstGeom>
        </p:spPr>
      </p:pic>
      <p:sp>
        <p:nvSpPr>
          <p:cNvPr id="7" name="TextBox 6">
            <a:extLst>
              <a:ext uri="{FF2B5EF4-FFF2-40B4-BE49-F238E27FC236}">
                <a16:creationId xmlns:a16="http://schemas.microsoft.com/office/drawing/2014/main" id="{A722D382-6393-4F6A-5A49-19B22F4D2AED}"/>
              </a:ext>
            </a:extLst>
          </p:cNvPr>
          <p:cNvSpPr txBox="1"/>
          <p:nvPr/>
        </p:nvSpPr>
        <p:spPr>
          <a:xfrm>
            <a:off x="177937" y="4855981"/>
            <a:ext cx="3333748" cy="1200329"/>
          </a:xfrm>
          <a:prstGeom prst="rect">
            <a:avLst/>
          </a:prstGeom>
          <a:noFill/>
        </p:spPr>
        <p:txBody>
          <a:bodyPr wrap="square">
            <a:spAutoFit/>
          </a:bodyPr>
          <a:lstStyle/>
          <a:p>
            <a:r>
              <a:rPr lang="en-US" b="0" i="1" dirty="0">
                <a:solidFill>
                  <a:srgbClr val="001D35"/>
                </a:solidFill>
                <a:effectLst/>
                <a:latin typeface="Google Sans"/>
              </a:rPr>
              <a:t>Influencers with no influence</a:t>
            </a:r>
            <a:r>
              <a:rPr lang="en-US" b="0" i="0" dirty="0">
                <a:solidFill>
                  <a:srgbClr val="001D35"/>
                </a:solidFill>
                <a:effectLst/>
                <a:latin typeface="Google Sans"/>
              </a:rPr>
              <a:t>: </a:t>
            </a:r>
            <a:r>
              <a:rPr lang="en-US" dirty="0"/>
              <a:t>Some people have high leverage, i.e., lots of followers but no real impact</a:t>
            </a:r>
          </a:p>
        </p:txBody>
      </p:sp>
      <p:pic>
        <p:nvPicPr>
          <p:cNvPr id="9" name="Picture 8">
            <a:extLst>
              <a:ext uri="{FF2B5EF4-FFF2-40B4-BE49-F238E27FC236}">
                <a16:creationId xmlns:a16="http://schemas.microsoft.com/office/drawing/2014/main" id="{FE3E3F6A-4887-AF26-0F88-D23CBB592032}"/>
              </a:ext>
            </a:extLst>
          </p:cNvPr>
          <p:cNvPicPr>
            <a:picLocks noChangeAspect="1"/>
          </p:cNvPicPr>
          <p:nvPr/>
        </p:nvPicPr>
        <p:blipFill>
          <a:blip r:embed="rId3"/>
          <a:stretch>
            <a:fillRect/>
          </a:stretch>
        </p:blipFill>
        <p:spPr>
          <a:xfrm>
            <a:off x="3761361" y="1919740"/>
            <a:ext cx="3608091" cy="2474576"/>
          </a:xfrm>
          <a:prstGeom prst="rect">
            <a:avLst/>
          </a:prstGeom>
        </p:spPr>
      </p:pic>
      <p:sp>
        <p:nvSpPr>
          <p:cNvPr id="11" name="TextBox 10">
            <a:extLst>
              <a:ext uri="{FF2B5EF4-FFF2-40B4-BE49-F238E27FC236}">
                <a16:creationId xmlns:a16="http://schemas.microsoft.com/office/drawing/2014/main" id="{F52C5B3F-3C99-C4C9-B2CA-D194BE7E9959}"/>
              </a:ext>
            </a:extLst>
          </p:cNvPr>
          <p:cNvSpPr txBox="1"/>
          <p:nvPr/>
        </p:nvSpPr>
        <p:spPr>
          <a:xfrm>
            <a:off x="3667483" y="4436091"/>
            <a:ext cx="3795845" cy="646331"/>
          </a:xfrm>
          <a:prstGeom prst="rect">
            <a:avLst/>
          </a:prstGeom>
          <a:noFill/>
        </p:spPr>
        <p:txBody>
          <a:bodyPr wrap="square">
            <a:spAutoFit/>
          </a:bodyPr>
          <a:lstStyle/>
          <a:p>
            <a:r>
              <a:rPr lang="en-US" i="1" dirty="0"/>
              <a:t>Trendsetters: </a:t>
            </a:r>
            <a:r>
              <a:rPr lang="en-US" dirty="0"/>
              <a:t>Some people are influential, they change the trend</a:t>
            </a:r>
          </a:p>
        </p:txBody>
      </p:sp>
      <p:sp>
        <p:nvSpPr>
          <p:cNvPr id="13" name="TextBox 12">
            <a:extLst>
              <a:ext uri="{FF2B5EF4-FFF2-40B4-BE49-F238E27FC236}">
                <a16:creationId xmlns:a16="http://schemas.microsoft.com/office/drawing/2014/main" id="{B19A61BE-28D2-C729-6435-18CDD00C4AAE}"/>
              </a:ext>
            </a:extLst>
          </p:cNvPr>
          <p:cNvSpPr txBox="1"/>
          <p:nvPr/>
        </p:nvSpPr>
        <p:spPr>
          <a:xfrm>
            <a:off x="7605189" y="4903888"/>
            <a:ext cx="4254230" cy="646331"/>
          </a:xfrm>
          <a:prstGeom prst="rect">
            <a:avLst/>
          </a:prstGeom>
          <a:noFill/>
        </p:spPr>
        <p:txBody>
          <a:bodyPr wrap="square">
            <a:spAutoFit/>
          </a:bodyPr>
          <a:lstStyle/>
          <a:p>
            <a:r>
              <a:rPr lang="en-US" i="1" dirty="0"/>
              <a:t>Bizarre</a:t>
            </a:r>
            <a:r>
              <a:rPr lang="en-US" dirty="0"/>
              <a:t>: Some people are outliers, they are strange but don’t really affect anything</a:t>
            </a:r>
          </a:p>
        </p:txBody>
      </p:sp>
      <p:pic>
        <p:nvPicPr>
          <p:cNvPr id="5126" name="Picture 6" descr="Amazon.com: Pet Rock - The Original by Gary Dahl : Pet Supplies">
            <a:extLst>
              <a:ext uri="{FF2B5EF4-FFF2-40B4-BE49-F238E27FC236}">
                <a16:creationId xmlns:a16="http://schemas.microsoft.com/office/drawing/2014/main" id="{986ACBA0-F283-6EB1-D662-15741AEE7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3328" y="1954111"/>
            <a:ext cx="4396091" cy="294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59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80">
                                          <p:stCondLst>
                                            <p:cond delay="0"/>
                                          </p:stCondLst>
                                        </p:cTn>
                                        <p:tgtEl>
                                          <p:spTgt spid="13"/>
                                        </p:tgtEl>
                                      </p:cBhvr>
                                    </p:animEffect>
                                    <p:anim calcmode="lin" valueType="num">
                                      <p:cBhvr>
                                        <p:cTn id="4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5" dur="26">
                                          <p:stCondLst>
                                            <p:cond delay="650"/>
                                          </p:stCondLst>
                                        </p:cTn>
                                        <p:tgtEl>
                                          <p:spTgt spid="13"/>
                                        </p:tgtEl>
                                      </p:cBhvr>
                                      <p:to x="100000" y="60000"/>
                                    </p:animScale>
                                    <p:animScale>
                                      <p:cBhvr>
                                        <p:cTn id="46" dur="166" decel="50000">
                                          <p:stCondLst>
                                            <p:cond delay="676"/>
                                          </p:stCondLst>
                                        </p:cTn>
                                        <p:tgtEl>
                                          <p:spTgt spid="13"/>
                                        </p:tgtEl>
                                      </p:cBhvr>
                                      <p:to x="100000" y="100000"/>
                                    </p:animScale>
                                    <p:animScale>
                                      <p:cBhvr>
                                        <p:cTn id="47" dur="26">
                                          <p:stCondLst>
                                            <p:cond delay="1312"/>
                                          </p:stCondLst>
                                        </p:cTn>
                                        <p:tgtEl>
                                          <p:spTgt spid="13"/>
                                        </p:tgtEl>
                                      </p:cBhvr>
                                      <p:to x="100000" y="80000"/>
                                    </p:animScale>
                                    <p:animScale>
                                      <p:cBhvr>
                                        <p:cTn id="48" dur="166" decel="50000">
                                          <p:stCondLst>
                                            <p:cond delay="1338"/>
                                          </p:stCondLst>
                                        </p:cTn>
                                        <p:tgtEl>
                                          <p:spTgt spid="13"/>
                                        </p:tgtEl>
                                      </p:cBhvr>
                                      <p:to x="100000" y="100000"/>
                                    </p:animScale>
                                    <p:animScale>
                                      <p:cBhvr>
                                        <p:cTn id="49" dur="26">
                                          <p:stCondLst>
                                            <p:cond delay="1642"/>
                                          </p:stCondLst>
                                        </p:cTn>
                                        <p:tgtEl>
                                          <p:spTgt spid="13"/>
                                        </p:tgtEl>
                                      </p:cBhvr>
                                      <p:to x="100000" y="90000"/>
                                    </p:animScale>
                                    <p:animScale>
                                      <p:cBhvr>
                                        <p:cTn id="50" dur="166" decel="50000">
                                          <p:stCondLst>
                                            <p:cond delay="1668"/>
                                          </p:stCondLst>
                                        </p:cTn>
                                        <p:tgtEl>
                                          <p:spTgt spid="13"/>
                                        </p:tgtEl>
                                      </p:cBhvr>
                                      <p:to x="100000" y="100000"/>
                                    </p:animScale>
                                    <p:animScale>
                                      <p:cBhvr>
                                        <p:cTn id="51" dur="26">
                                          <p:stCondLst>
                                            <p:cond delay="1808"/>
                                          </p:stCondLst>
                                        </p:cTn>
                                        <p:tgtEl>
                                          <p:spTgt spid="13"/>
                                        </p:tgtEl>
                                      </p:cBhvr>
                                      <p:to x="100000" y="95000"/>
                                    </p:animScale>
                                    <p:animScale>
                                      <p:cBhvr>
                                        <p:cTn id="52"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B662-E265-7FFB-164D-9F74BC202C2D}"/>
              </a:ext>
            </a:extLst>
          </p:cNvPr>
          <p:cNvSpPr>
            <a:spLocks noGrp="1"/>
          </p:cNvSpPr>
          <p:nvPr>
            <p:ph type="title"/>
          </p:nvPr>
        </p:nvSpPr>
        <p:spPr>
          <a:xfrm>
            <a:off x="250093" y="220292"/>
            <a:ext cx="6812187" cy="750388"/>
          </a:xfrm>
        </p:spPr>
        <p:txBody>
          <a:bodyPr>
            <a:normAutofit/>
          </a:bodyPr>
          <a:lstStyle/>
          <a:p>
            <a:r>
              <a:rPr lang="en-US" sz="3600" dirty="0">
                <a:latin typeface="Aptos Display (Headings)"/>
              </a:rPr>
              <a:t>Outliers and Leverage Points</a:t>
            </a:r>
            <a:endParaRPr lang="en-US" sz="3600" dirty="0"/>
          </a:p>
        </p:txBody>
      </p:sp>
      <p:sp>
        <p:nvSpPr>
          <p:cNvPr id="3" name="Content Placeholder 2">
            <a:extLst>
              <a:ext uri="{FF2B5EF4-FFF2-40B4-BE49-F238E27FC236}">
                <a16:creationId xmlns:a16="http://schemas.microsoft.com/office/drawing/2014/main" id="{0276D3BF-1F84-1D00-09AB-96A030A7BEFE}"/>
              </a:ext>
            </a:extLst>
          </p:cNvPr>
          <p:cNvSpPr>
            <a:spLocks noGrp="1"/>
          </p:cNvSpPr>
          <p:nvPr>
            <p:ph idx="1"/>
          </p:nvPr>
        </p:nvSpPr>
        <p:spPr>
          <a:xfrm>
            <a:off x="1506766" y="1738831"/>
            <a:ext cx="4230992" cy="543654"/>
          </a:xfrm>
        </p:spPr>
        <p:txBody>
          <a:bodyPr anchor="ctr">
            <a:noAutofit/>
          </a:bodyPr>
          <a:lstStyle/>
          <a:p>
            <a:pPr marL="0" indent="0">
              <a:lnSpc>
                <a:spcPct val="100000"/>
              </a:lnSpc>
              <a:spcBef>
                <a:spcPts val="0"/>
              </a:spcBef>
              <a:buNone/>
            </a:pPr>
            <a:r>
              <a:rPr lang="en-US" sz="1800" dirty="0"/>
              <a:t>Does anything look unusual or different about plot A?</a:t>
            </a:r>
          </a:p>
        </p:txBody>
      </p:sp>
      <p:sp>
        <p:nvSpPr>
          <p:cNvPr id="8" name="TextBox 7">
            <a:extLst>
              <a:ext uri="{FF2B5EF4-FFF2-40B4-BE49-F238E27FC236}">
                <a16:creationId xmlns:a16="http://schemas.microsoft.com/office/drawing/2014/main" id="{95673BFC-46D0-EC39-717A-9B9790B6EBBC}"/>
              </a:ext>
            </a:extLst>
          </p:cNvPr>
          <p:cNvSpPr txBox="1"/>
          <p:nvPr/>
        </p:nvSpPr>
        <p:spPr>
          <a:xfrm>
            <a:off x="873295" y="1762270"/>
            <a:ext cx="5153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9" name="TextBox 8">
            <a:extLst>
              <a:ext uri="{FF2B5EF4-FFF2-40B4-BE49-F238E27FC236}">
                <a16:creationId xmlns:a16="http://schemas.microsoft.com/office/drawing/2014/main" id="{0B854F41-D053-41A4-66D8-2413370999DE}"/>
              </a:ext>
            </a:extLst>
          </p:cNvPr>
          <p:cNvSpPr txBox="1"/>
          <p:nvPr/>
        </p:nvSpPr>
        <p:spPr>
          <a:xfrm>
            <a:off x="6317500" y="1738831"/>
            <a:ext cx="5153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B</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06B4BB8F-4365-D542-C03D-FF211281C188}"/>
              </a:ext>
            </a:extLst>
          </p:cNvPr>
          <p:cNvPicPr>
            <a:picLocks noChangeAspect="1"/>
          </p:cNvPicPr>
          <p:nvPr/>
        </p:nvPicPr>
        <p:blipFill>
          <a:blip r:embed="rId3"/>
          <a:stretch>
            <a:fillRect/>
          </a:stretch>
        </p:blipFill>
        <p:spPr>
          <a:xfrm>
            <a:off x="818368" y="2316549"/>
            <a:ext cx="4543425" cy="3764344"/>
          </a:xfrm>
          <a:prstGeom prst="rect">
            <a:avLst/>
          </a:prstGeom>
        </p:spPr>
      </p:pic>
      <p:sp>
        <p:nvSpPr>
          <p:cNvPr id="12" name="TextBox 11">
            <a:extLst>
              <a:ext uri="{FF2B5EF4-FFF2-40B4-BE49-F238E27FC236}">
                <a16:creationId xmlns:a16="http://schemas.microsoft.com/office/drawing/2014/main" id="{67ACEA3B-290F-6500-039F-E476E9416E0A}"/>
              </a:ext>
            </a:extLst>
          </p:cNvPr>
          <p:cNvSpPr txBox="1"/>
          <p:nvPr/>
        </p:nvSpPr>
        <p:spPr>
          <a:xfrm>
            <a:off x="51363" y="6266120"/>
            <a:ext cx="1534010" cy="369332"/>
          </a:xfrm>
          <a:prstGeom prst="rect">
            <a:avLst/>
          </a:prstGeom>
          <a:noFill/>
        </p:spPr>
        <p:txBody>
          <a:bodyPr wrap="none" rtlCol="0">
            <a:spAutoFit/>
          </a:bodyPr>
          <a:lstStyle/>
          <a:p>
            <a:r>
              <a:rPr lang="en-US" dirty="0"/>
              <a:t>Influence1.sav</a:t>
            </a:r>
          </a:p>
        </p:txBody>
      </p:sp>
      <p:pic>
        <p:nvPicPr>
          <p:cNvPr id="14" name="Picture 13">
            <a:extLst>
              <a:ext uri="{FF2B5EF4-FFF2-40B4-BE49-F238E27FC236}">
                <a16:creationId xmlns:a16="http://schemas.microsoft.com/office/drawing/2014/main" id="{D52AD6BE-0435-67BC-29DB-5F5DA6F69737}"/>
              </a:ext>
            </a:extLst>
          </p:cNvPr>
          <p:cNvPicPr>
            <a:picLocks noChangeAspect="1"/>
          </p:cNvPicPr>
          <p:nvPr/>
        </p:nvPicPr>
        <p:blipFill>
          <a:blip r:embed="rId4"/>
          <a:stretch>
            <a:fillRect/>
          </a:stretch>
        </p:blipFill>
        <p:spPr>
          <a:xfrm>
            <a:off x="6575195" y="2341694"/>
            <a:ext cx="4719638" cy="3714054"/>
          </a:xfrm>
          <a:prstGeom prst="rect">
            <a:avLst/>
          </a:prstGeom>
        </p:spPr>
      </p:pic>
      <p:sp>
        <p:nvSpPr>
          <p:cNvPr id="16" name="TextBox 15">
            <a:extLst>
              <a:ext uri="{FF2B5EF4-FFF2-40B4-BE49-F238E27FC236}">
                <a16:creationId xmlns:a16="http://schemas.microsoft.com/office/drawing/2014/main" id="{C3328BD8-15BF-3039-99E5-FA34B399F795}"/>
              </a:ext>
            </a:extLst>
          </p:cNvPr>
          <p:cNvSpPr txBox="1"/>
          <p:nvPr/>
        </p:nvSpPr>
        <p:spPr>
          <a:xfrm>
            <a:off x="7207492" y="1670841"/>
            <a:ext cx="4230991" cy="646331"/>
          </a:xfrm>
          <a:prstGeom prst="rect">
            <a:avLst/>
          </a:prstGeom>
          <a:noFill/>
        </p:spPr>
        <p:txBody>
          <a:bodyPr wrap="square">
            <a:spAutoFit/>
          </a:bodyPr>
          <a:lstStyle/>
          <a:p>
            <a:r>
              <a:rPr lang="en-US" sz="1800" dirty="0"/>
              <a:t>Does anything look unusual or different about plot B?</a:t>
            </a:r>
          </a:p>
        </p:txBody>
      </p:sp>
      <p:sp>
        <p:nvSpPr>
          <p:cNvPr id="17" name="TextBox 16">
            <a:extLst>
              <a:ext uri="{FF2B5EF4-FFF2-40B4-BE49-F238E27FC236}">
                <a16:creationId xmlns:a16="http://schemas.microsoft.com/office/drawing/2014/main" id="{FE7AE321-373C-AB85-2E2C-D026F2032B19}"/>
              </a:ext>
            </a:extLst>
          </p:cNvPr>
          <p:cNvSpPr txBox="1"/>
          <p:nvPr/>
        </p:nvSpPr>
        <p:spPr>
          <a:xfrm>
            <a:off x="10227597" y="220292"/>
            <a:ext cx="1534010" cy="369332"/>
          </a:xfrm>
          <a:prstGeom prst="rect">
            <a:avLst/>
          </a:prstGeom>
          <a:noFill/>
        </p:spPr>
        <p:txBody>
          <a:bodyPr wrap="none" rtlCol="0">
            <a:spAutoFit/>
          </a:bodyPr>
          <a:lstStyle/>
          <a:p>
            <a:r>
              <a:rPr lang="en-US" dirty="0"/>
              <a:t>Influence1.sav</a:t>
            </a:r>
          </a:p>
        </p:txBody>
      </p:sp>
    </p:spTree>
    <p:extLst>
      <p:ext uri="{BB962C8B-B14F-4D97-AF65-F5344CB8AC3E}">
        <p14:creationId xmlns:p14="http://schemas.microsoft.com/office/powerpoint/2010/main" val="348553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D3D4614-C21D-87D2-BB82-AA4C776884DE}"/>
              </a:ext>
            </a:extLst>
          </p:cNvPr>
          <p:cNvPicPr>
            <a:picLocks noChangeAspect="1"/>
          </p:cNvPicPr>
          <p:nvPr/>
        </p:nvPicPr>
        <p:blipFill>
          <a:blip r:embed="rId3"/>
          <a:stretch>
            <a:fillRect/>
          </a:stretch>
        </p:blipFill>
        <p:spPr>
          <a:xfrm>
            <a:off x="6151163" y="895766"/>
            <a:ext cx="5651231" cy="5472395"/>
          </a:xfrm>
          <a:prstGeom prst="rect">
            <a:avLst/>
          </a:prstGeom>
        </p:spPr>
      </p:pic>
      <p:pic>
        <p:nvPicPr>
          <p:cNvPr id="18" name="Picture 17">
            <a:extLst>
              <a:ext uri="{FF2B5EF4-FFF2-40B4-BE49-F238E27FC236}">
                <a16:creationId xmlns:a16="http://schemas.microsoft.com/office/drawing/2014/main" id="{D66DCA1E-25AE-79FE-37F5-A5637804C217}"/>
              </a:ext>
            </a:extLst>
          </p:cNvPr>
          <p:cNvPicPr>
            <a:picLocks noChangeAspect="1"/>
          </p:cNvPicPr>
          <p:nvPr/>
        </p:nvPicPr>
        <p:blipFill>
          <a:blip r:embed="rId4"/>
          <a:stretch>
            <a:fillRect/>
          </a:stretch>
        </p:blipFill>
        <p:spPr>
          <a:xfrm>
            <a:off x="686664" y="895766"/>
            <a:ext cx="5727166" cy="5316168"/>
          </a:xfrm>
          <a:prstGeom prst="rect">
            <a:avLst/>
          </a:prstGeom>
        </p:spPr>
      </p:pic>
      <p:sp>
        <p:nvSpPr>
          <p:cNvPr id="2" name="Title 1">
            <a:extLst>
              <a:ext uri="{FF2B5EF4-FFF2-40B4-BE49-F238E27FC236}">
                <a16:creationId xmlns:a16="http://schemas.microsoft.com/office/drawing/2014/main" id="{B2370B17-D22F-AE92-B753-B40558AB6BF9}"/>
              </a:ext>
            </a:extLst>
          </p:cNvPr>
          <p:cNvSpPr>
            <a:spLocks noGrp="1"/>
          </p:cNvSpPr>
          <p:nvPr>
            <p:ph type="title"/>
          </p:nvPr>
        </p:nvSpPr>
        <p:spPr>
          <a:xfrm>
            <a:off x="0" y="127312"/>
            <a:ext cx="3685032" cy="706062"/>
          </a:xfrm>
        </p:spPr>
        <p:txBody>
          <a:bodyPr>
            <a:normAutofit/>
          </a:bodyPr>
          <a:lstStyle/>
          <a:p>
            <a:r>
              <a:rPr lang="en-US" sz="3600" dirty="0">
                <a:latin typeface="Aptos Display (Headings)"/>
              </a:rPr>
              <a:t>Regression output</a:t>
            </a:r>
          </a:p>
        </p:txBody>
      </p:sp>
      <p:sp>
        <p:nvSpPr>
          <p:cNvPr id="3" name="Content Placeholder 2">
            <a:extLst>
              <a:ext uri="{FF2B5EF4-FFF2-40B4-BE49-F238E27FC236}">
                <a16:creationId xmlns:a16="http://schemas.microsoft.com/office/drawing/2014/main" id="{37C28D47-B120-F0F3-8569-D6331F6C12F1}"/>
              </a:ext>
            </a:extLst>
          </p:cNvPr>
          <p:cNvSpPr>
            <a:spLocks noGrp="1"/>
          </p:cNvSpPr>
          <p:nvPr>
            <p:ph idx="1"/>
          </p:nvPr>
        </p:nvSpPr>
        <p:spPr>
          <a:xfrm>
            <a:off x="4864100" y="338329"/>
            <a:ext cx="6675627" cy="721740"/>
          </a:xfrm>
        </p:spPr>
        <p:txBody>
          <a:bodyPr anchor="ctr">
            <a:normAutofit/>
          </a:bodyPr>
          <a:lstStyle/>
          <a:p>
            <a:r>
              <a:rPr lang="en-US" sz="2000" dirty="0"/>
              <a:t>Compare the two regressions, any differences?</a:t>
            </a:r>
          </a:p>
        </p:txBody>
      </p:sp>
      <p:sp>
        <p:nvSpPr>
          <p:cNvPr id="4" name="TextBox 3">
            <a:extLst>
              <a:ext uri="{FF2B5EF4-FFF2-40B4-BE49-F238E27FC236}">
                <a16:creationId xmlns:a16="http://schemas.microsoft.com/office/drawing/2014/main" id="{7C7F41A8-F87E-27DB-89F9-3F3D7D6A2936}"/>
              </a:ext>
            </a:extLst>
          </p:cNvPr>
          <p:cNvSpPr txBox="1"/>
          <p:nvPr/>
        </p:nvSpPr>
        <p:spPr>
          <a:xfrm>
            <a:off x="532015" y="2643447"/>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6" name="TextBox 5">
            <a:extLst>
              <a:ext uri="{FF2B5EF4-FFF2-40B4-BE49-F238E27FC236}">
                <a16:creationId xmlns:a16="http://schemas.microsoft.com/office/drawing/2014/main" id="{98CD7830-B51D-97D9-3D5B-5AEB8F36A3B3}"/>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8" name="Rectangle 7">
            <a:extLst>
              <a:ext uri="{FF2B5EF4-FFF2-40B4-BE49-F238E27FC236}">
                <a16:creationId xmlns:a16="http://schemas.microsoft.com/office/drawing/2014/main" id="{1D76D646-6E87-3180-78B3-2801708BA6DC}"/>
              </a:ext>
            </a:extLst>
          </p:cNvPr>
          <p:cNvSpPr/>
          <p:nvPr/>
        </p:nvSpPr>
        <p:spPr>
          <a:xfrm>
            <a:off x="1523256" y="1722334"/>
            <a:ext cx="510988" cy="262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D841E87-F9E0-D0A9-7EFE-D4AEBC7106E4}"/>
              </a:ext>
            </a:extLst>
          </p:cNvPr>
          <p:cNvSpPr/>
          <p:nvPr/>
        </p:nvSpPr>
        <p:spPr>
          <a:xfrm>
            <a:off x="7689728" y="1722334"/>
            <a:ext cx="539872" cy="354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897CE24-2B32-96DC-B7BE-50168EABEFC8}"/>
              </a:ext>
            </a:extLst>
          </p:cNvPr>
          <p:cNvSpPr/>
          <p:nvPr/>
        </p:nvSpPr>
        <p:spPr>
          <a:xfrm>
            <a:off x="3263895" y="5835254"/>
            <a:ext cx="572704" cy="2539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7A6E8B1-0925-3A8A-F6D9-76785D7A449A}"/>
              </a:ext>
            </a:extLst>
          </p:cNvPr>
          <p:cNvSpPr/>
          <p:nvPr/>
        </p:nvSpPr>
        <p:spPr>
          <a:xfrm>
            <a:off x="8852618" y="5920248"/>
            <a:ext cx="510988" cy="246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30E0CAC-A6F6-5EEF-A4F9-1AF106246599}"/>
              </a:ext>
            </a:extLst>
          </p:cNvPr>
          <p:cNvSpPr txBox="1"/>
          <p:nvPr/>
        </p:nvSpPr>
        <p:spPr>
          <a:xfrm>
            <a:off x="9476614" y="4273924"/>
            <a:ext cx="210826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Why is the standard error bigger?</a:t>
            </a:r>
          </a:p>
        </p:txBody>
      </p:sp>
      <p:sp>
        <p:nvSpPr>
          <p:cNvPr id="13" name="Rectangle 12">
            <a:extLst>
              <a:ext uri="{FF2B5EF4-FFF2-40B4-BE49-F238E27FC236}">
                <a16:creationId xmlns:a16="http://schemas.microsoft.com/office/drawing/2014/main" id="{47E078E0-CD6C-F075-4914-F556C31E47B0}"/>
              </a:ext>
            </a:extLst>
          </p:cNvPr>
          <p:cNvSpPr/>
          <p:nvPr/>
        </p:nvSpPr>
        <p:spPr>
          <a:xfrm>
            <a:off x="5465866" y="5850382"/>
            <a:ext cx="442254" cy="2539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A324A90-44FE-AF68-8556-DE6B4D5439C9}"/>
              </a:ext>
            </a:extLst>
          </p:cNvPr>
          <p:cNvSpPr/>
          <p:nvPr/>
        </p:nvSpPr>
        <p:spPr>
          <a:xfrm>
            <a:off x="10937538" y="5920248"/>
            <a:ext cx="510988" cy="218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0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AA23-0AEA-35A2-DA19-367C73E86699}"/>
              </a:ext>
            </a:extLst>
          </p:cNvPr>
          <p:cNvSpPr>
            <a:spLocks noGrp="1"/>
          </p:cNvSpPr>
          <p:nvPr>
            <p:ph type="title"/>
          </p:nvPr>
        </p:nvSpPr>
        <p:spPr>
          <a:xfrm>
            <a:off x="102920" y="125540"/>
            <a:ext cx="3685032" cy="694406"/>
          </a:xfrm>
        </p:spPr>
        <p:txBody>
          <a:bodyPr>
            <a:normAutofit/>
          </a:bodyPr>
          <a:lstStyle/>
          <a:p>
            <a:r>
              <a:rPr lang="en-US" sz="3600" dirty="0">
                <a:latin typeface="Aptos Display (Headings)"/>
              </a:rPr>
              <a:t>Compare &amp; Intuit</a:t>
            </a:r>
          </a:p>
        </p:txBody>
      </p:sp>
      <p:sp>
        <p:nvSpPr>
          <p:cNvPr id="11" name="Content Placeholder 10">
            <a:extLst>
              <a:ext uri="{FF2B5EF4-FFF2-40B4-BE49-F238E27FC236}">
                <a16:creationId xmlns:a16="http://schemas.microsoft.com/office/drawing/2014/main" id="{6926FE88-4F6D-8352-7A8D-660B65760221}"/>
              </a:ext>
            </a:extLst>
          </p:cNvPr>
          <p:cNvSpPr>
            <a:spLocks noGrp="1"/>
          </p:cNvSpPr>
          <p:nvPr>
            <p:ph idx="1"/>
          </p:nvPr>
        </p:nvSpPr>
        <p:spPr>
          <a:xfrm>
            <a:off x="4864100" y="338329"/>
            <a:ext cx="6675627" cy="882146"/>
          </a:xfrm>
        </p:spPr>
        <p:txBody>
          <a:bodyPr anchor="ctr">
            <a:normAutofit/>
          </a:bodyPr>
          <a:lstStyle/>
          <a:p>
            <a:r>
              <a:rPr lang="en-US" sz="2000" dirty="0"/>
              <a:t>Lines are fairly similar BUT</a:t>
            </a:r>
          </a:p>
          <a:p>
            <a:pPr lvl="1"/>
            <a:r>
              <a:rPr lang="en-US" sz="1600" dirty="0"/>
              <a:t>More error &amp; less confidence </a:t>
            </a:r>
            <a:r>
              <a:rPr lang="en-US" sz="1600" dirty="0">
                <a:sym typeface="Wingdings" panose="05000000000000000000" pitchFamily="2" charset="2"/>
              </a:rPr>
              <a:t> smaller t-value, bigger standard errors, wider confidence interval</a:t>
            </a:r>
            <a:endParaRPr lang="en-US" sz="1600" dirty="0"/>
          </a:p>
        </p:txBody>
      </p:sp>
      <p:pic>
        <p:nvPicPr>
          <p:cNvPr id="6" name="Picture 5">
            <a:extLst>
              <a:ext uri="{FF2B5EF4-FFF2-40B4-BE49-F238E27FC236}">
                <a16:creationId xmlns:a16="http://schemas.microsoft.com/office/drawing/2014/main" id="{FEE21968-FC58-CC15-FD36-500EF16293DD}"/>
              </a:ext>
            </a:extLst>
          </p:cNvPr>
          <p:cNvPicPr>
            <a:picLocks noChangeAspect="1"/>
          </p:cNvPicPr>
          <p:nvPr/>
        </p:nvPicPr>
        <p:blipFill>
          <a:blip r:embed="rId2"/>
          <a:stretch>
            <a:fillRect/>
          </a:stretch>
        </p:blipFill>
        <p:spPr>
          <a:xfrm>
            <a:off x="6625990" y="2861849"/>
            <a:ext cx="4493486" cy="3536087"/>
          </a:xfrm>
          <a:prstGeom prst="rect">
            <a:avLst/>
          </a:prstGeom>
        </p:spPr>
      </p:pic>
      <p:pic>
        <p:nvPicPr>
          <p:cNvPr id="15" name="Picture 14">
            <a:extLst>
              <a:ext uri="{FF2B5EF4-FFF2-40B4-BE49-F238E27FC236}">
                <a16:creationId xmlns:a16="http://schemas.microsoft.com/office/drawing/2014/main" id="{B72BD757-D9B0-460A-F7DD-0B19FD148D5F}"/>
              </a:ext>
            </a:extLst>
          </p:cNvPr>
          <p:cNvPicPr>
            <a:picLocks noChangeAspect="1"/>
          </p:cNvPicPr>
          <p:nvPr/>
        </p:nvPicPr>
        <p:blipFill>
          <a:blip r:embed="rId3"/>
          <a:stretch>
            <a:fillRect/>
          </a:stretch>
        </p:blipFill>
        <p:spPr>
          <a:xfrm>
            <a:off x="6726661" y="1218714"/>
            <a:ext cx="4493486" cy="1536482"/>
          </a:xfrm>
          <a:prstGeom prst="rect">
            <a:avLst/>
          </a:prstGeom>
        </p:spPr>
      </p:pic>
      <p:pic>
        <p:nvPicPr>
          <p:cNvPr id="17" name="Picture 16">
            <a:extLst>
              <a:ext uri="{FF2B5EF4-FFF2-40B4-BE49-F238E27FC236}">
                <a16:creationId xmlns:a16="http://schemas.microsoft.com/office/drawing/2014/main" id="{B27569F9-E129-85C5-9F00-AC77642058B3}"/>
              </a:ext>
            </a:extLst>
          </p:cNvPr>
          <p:cNvPicPr>
            <a:picLocks noChangeAspect="1"/>
          </p:cNvPicPr>
          <p:nvPr/>
        </p:nvPicPr>
        <p:blipFill>
          <a:blip r:embed="rId4"/>
          <a:stretch>
            <a:fillRect/>
          </a:stretch>
        </p:blipFill>
        <p:spPr>
          <a:xfrm>
            <a:off x="425398" y="2861849"/>
            <a:ext cx="4414858" cy="3657823"/>
          </a:xfrm>
          <a:prstGeom prst="rect">
            <a:avLst/>
          </a:prstGeom>
        </p:spPr>
      </p:pic>
      <p:pic>
        <p:nvPicPr>
          <p:cNvPr id="19" name="Picture 18">
            <a:extLst>
              <a:ext uri="{FF2B5EF4-FFF2-40B4-BE49-F238E27FC236}">
                <a16:creationId xmlns:a16="http://schemas.microsoft.com/office/drawing/2014/main" id="{4CCCEE5B-B861-5A73-0D33-40C7FEDA3590}"/>
              </a:ext>
            </a:extLst>
          </p:cNvPr>
          <p:cNvPicPr>
            <a:picLocks noChangeAspect="1"/>
          </p:cNvPicPr>
          <p:nvPr/>
        </p:nvPicPr>
        <p:blipFill>
          <a:blip r:embed="rId5"/>
          <a:stretch>
            <a:fillRect/>
          </a:stretch>
        </p:blipFill>
        <p:spPr>
          <a:xfrm>
            <a:off x="346770" y="1220475"/>
            <a:ext cx="4493486" cy="1534721"/>
          </a:xfrm>
          <a:prstGeom prst="rect">
            <a:avLst/>
          </a:prstGeom>
        </p:spPr>
      </p:pic>
    </p:spTree>
    <p:extLst>
      <p:ext uri="{BB962C8B-B14F-4D97-AF65-F5344CB8AC3E}">
        <p14:creationId xmlns:p14="http://schemas.microsoft.com/office/powerpoint/2010/main" val="415240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C719-8F6A-81CF-E7E8-34D2AAA5F9ED}"/>
              </a:ext>
            </a:extLst>
          </p:cNvPr>
          <p:cNvSpPr>
            <a:spLocks noGrp="1"/>
          </p:cNvSpPr>
          <p:nvPr>
            <p:ph type="title"/>
          </p:nvPr>
        </p:nvSpPr>
        <p:spPr>
          <a:xfrm>
            <a:off x="157264" y="180301"/>
            <a:ext cx="10515600" cy="753556"/>
          </a:xfrm>
        </p:spPr>
        <p:txBody>
          <a:bodyPr/>
          <a:lstStyle/>
          <a:p>
            <a:r>
              <a:rPr lang="en-US" dirty="0">
                <a:latin typeface="Aptos Display (Headings)"/>
              </a:rPr>
              <a:t>Implications for Sampling Distributions</a:t>
            </a:r>
          </a:p>
        </p:txBody>
      </p:sp>
      <p:sp>
        <p:nvSpPr>
          <p:cNvPr id="3" name="Content Placeholder 2">
            <a:extLst>
              <a:ext uri="{FF2B5EF4-FFF2-40B4-BE49-F238E27FC236}">
                <a16:creationId xmlns:a16="http://schemas.microsoft.com/office/drawing/2014/main" id="{D5FF0AE8-4603-D214-711A-F40F53E8DA3E}"/>
              </a:ext>
            </a:extLst>
          </p:cNvPr>
          <p:cNvSpPr>
            <a:spLocks noGrp="1"/>
          </p:cNvSpPr>
          <p:nvPr>
            <p:ph idx="1"/>
          </p:nvPr>
        </p:nvSpPr>
        <p:spPr>
          <a:xfrm>
            <a:off x="332362" y="933857"/>
            <a:ext cx="10515600" cy="4351338"/>
          </a:xfrm>
        </p:spPr>
        <p:txBody>
          <a:bodyPr>
            <a:normAutofit/>
          </a:bodyPr>
          <a:lstStyle/>
          <a:p>
            <a:r>
              <a:rPr lang="en-US" sz="2400" dirty="0"/>
              <a:t>The CLT states that, for a sufficiently large sample size, the </a:t>
            </a:r>
            <a:r>
              <a:rPr lang="en-US" sz="2400" b="1" dirty="0"/>
              <a:t>sampling distribution of the sample mean</a:t>
            </a:r>
            <a:r>
              <a:rPr lang="en-US" sz="2400" dirty="0"/>
              <a:t> will be approximately </a:t>
            </a:r>
            <a:r>
              <a:rPr lang="en-US" sz="2400" b="1" dirty="0"/>
              <a:t>normal</a:t>
            </a:r>
            <a:r>
              <a:rPr lang="en-US" sz="2400" dirty="0"/>
              <a:t>, regardless of the shape of the population distribution.</a:t>
            </a:r>
          </a:p>
          <a:p>
            <a:r>
              <a:rPr lang="en-US" sz="2400" dirty="0"/>
              <a:t>This allows us to make statistical inferences even when the original population distribution is </a:t>
            </a:r>
            <a:r>
              <a:rPr lang="en-US" sz="2400" b="1" dirty="0"/>
              <a:t>skewed, bimodal, or non-normal</a:t>
            </a:r>
            <a:r>
              <a:rPr lang="en-US" sz="2400" dirty="0"/>
              <a:t>.</a:t>
            </a:r>
          </a:p>
          <a:p>
            <a:r>
              <a:rPr lang="en-US" sz="2400" dirty="0"/>
              <a:t>The </a:t>
            </a:r>
            <a:r>
              <a:rPr lang="en-US" sz="2400" b="1" dirty="0"/>
              <a:t>larger the sample size</a:t>
            </a:r>
            <a:r>
              <a:rPr lang="en-US" sz="2400" dirty="0"/>
              <a:t>, the closer the sampling distribution will be to normality.</a:t>
            </a:r>
          </a:p>
          <a:p>
            <a:pPr lvl="1"/>
            <a:endParaRPr lang="en-US" dirty="0"/>
          </a:p>
        </p:txBody>
      </p:sp>
    </p:spTree>
    <p:extLst>
      <p:ext uri="{BB962C8B-B14F-4D97-AF65-F5344CB8AC3E}">
        <p14:creationId xmlns:p14="http://schemas.microsoft.com/office/powerpoint/2010/main" val="432751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0864-73D8-758F-F259-C9AA328901C8}"/>
              </a:ext>
            </a:extLst>
          </p:cNvPr>
          <p:cNvSpPr>
            <a:spLocks noGrp="1"/>
          </p:cNvSpPr>
          <p:nvPr>
            <p:ph type="title"/>
          </p:nvPr>
        </p:nvSpPr>
        <p:spPr>
          <a:xfrm>
            <a:off x="841248" y="510047"/>
            <a:ext cx="3300984" cy="1645920"/>
          </a:xfrm>
        </p:spPr>
        <p:txBody>
          <a:bodyPr>
            <a:normAutofit/>
          </a:bodyPr>
          <a:lstStyle/>
          <a:p>
            <a:r>
              <a:rPr lang="en-US" sz="2800" dirty="0"/>
              <a:t> </a:t>
            </a:r>
          </a:p>
        </p:txBody>
      </p:sp>
      <p:sp>
        <p:nvSpPr>
          <p:cNvPr id="5" name="TextBox 4">
            <a:extLst>
              <a:ext uri="{FF2B5EF4-FFF2-40B4-BE49-F238E27FC236}">
                <a16:creationId xmlns:a16="http://schemas.microsoft.com/office/drawing/2014/main" id="{3EBBE3ED-DDAB-B150-0163-E53F132A24A3}"/>
              </a:ext>
            </a:extLst>
          </p:cNvPr>
          <p:cNvSpPr txBox="1"/>
          <p:nvPr/>
        </p:nvSpPr>
        <p:spPr>
          <a:xfrm>
            <a:off x="108933" y="5862549"/>
            <a:ext cx="1534010" cy="369332"/>
          </a:xfrm>
          <a:prstGeom prst="rect">
            <a:avLst/>
          </a:prstGeom>
          <a:noFill/>
        </p:spPr>
        <p:txBody>
          <a:bodyPr wrap="none" rtlCol="0">
            <a:spAutoFit/>
          </a:bodyPr>
          <a:lstStyle/>
          <a:p>
            <a:r>
              <a:rPr lang="en-US" dirty="0"/>
              <a:t>Influence3.sav</a:t>
            </a:r>
          </a:p>
        </p:txBody>
      </p:sp>
      <p:pic>
        <p:nvPicPr>
          <p:cNvPr id="9" name="Picture 8">
            <a:extLst>
              <a:ext uri="{FF2B5EF4-FFF2-40B4-BE49-F238E27FC236}">
                <a16:creationId xmlns:a16="http://schemas.microsoft.com/office/drawing/2014/main" id="{E0B9069B-00C4-77DE-A492-921894E61B39}"/>
              </a:ext>
            </a:extLst>
          </p:cNvPr>
          <p:cNvPicPr>
            <a:picLocks noChangeAspect="1"/>
          </p:cNvPicPr>
          <p:nvPr/>
        </p:nvPicPr>
        <p:blipFill>
          <a:blip r:embed="rId3"/>
          <a:stretch>
            <a:fillRect/>
          </a:stretch>
        </p:blipFill>
        <p:spPr>
          <a:xfrm>
            <a:off x="316893" y="253520"/>
            <a:ext cx="4751296" cy="4805464"/>
          </a:xfrm>
          <a:prstGeom prst="rect">
            <a:avLst/>
          </a:prstGeom>
        </p:spPr>
      </p:pic>
      <p:pic>
        <p:nvPicPr>
          <p:cNvPr id="10" name="Picture 9">
            <a:extLst>
              <a:ext uri="{FF2B5EF4-FFF2-40B4-BE49-F238E27FC236}">
                <a16:creationId xmlns:a16="http://schemas.microsoft.com/office/drawing/2014/main" id="{9C231DB3-A943-BA8D-8881-5FE4ADA6D45C}"/>
              </a:ext>
            </a:extLst>
          </p:cNvPr>
          <p:cNvPicPr>
            <a:picLocks noChangeAspect="1"/>
          </p:cNvPicPr>
          <p:nvPr/>
        </p:nvPicPr>
        <p:blipFill>
          <a:blip r:embed="rId4"/>
          <a:stretch>
            <a:fillRect/>
          </a:stretch>
        </p:blipFill>
        <p:spPr>
          <a:xfrm>
            <a:off x="9766570" y="4312604"/>
            <a:ext cx="2316497" cy="1919277"/>
          </a:xfrm>
          <a:prstGeom prst="rect">
            <a:avLst/>
          </a:prstGeom>
        </p:spPr>
      </p:pic>
      <p:pic>
        <p:nvPicPr>
          <p:cNvPr id="16" name="Picture 15">
            <a:extLst>
              <a:ext uri="{FF2B5EF4-FFF2-40B4-BE49-F238E27FC236}">
                <a16:creationId xmlns:a16="http://schemas.microsoft.com/office/drawing/2014/main" id="{BF27C9B3-70A8-6CBB-A516-119A8E1DD5C6}"/>
              </a:ext>
            </a:extLst>
          </p:cNvPr>
          <p:cNvPicPr>
            <a:picLocks noChangeAspect="1"/>
          </p:cNvPicPr>
          <p:nvPr/>
        </p:nvPicPr>
        <p:blipFill>
          <a:blip r:embed="rId5"/>
          <a:stretch>
            <a:fillRect/>
          </a:stretch>
        </p:blipFill>
        <p:spPr>
          <a:xfrm>
            <a:off x="4960762" y="1070484"/>
            <a:ext cx="5052826" cy="3793346"/>
          </a:xfrm>
          <a:prstGeom prst="rect">
            <a:avLst/>
          </a:prstGeom>
        </p:spPr>
      </p:pic>
      <p:sp>
        <p:nvSpPr>
          <p:cNvPr id="17" name="TextBox 16">
            <a:extLst>
              <a:ext uri="{FF2B5EF4-FFF2-40B4-BE49-F238E27FC236}">
                <a16:creationId xmlns:a16="http://schemas.microsoft.com/office/drawing/2014/main" id="{8783A555-F22D-A6E2-3DF1-8B67ED500243}"/>
              </a:ext>
            </a:extLst>
          </p:cNvPr>
          <p:cNvSpPr txBox="1"/>
          <p:nvPr/>
        </p:nvSpPr>
        <p:spPr>
          <a:xfrm>
            <a:off x="10646598" y="6396810"/>
            <a:ext cx="1296573" cy="369332"/>
          </a:xfrm>
          <a:prstGeom prst="rect">
            <a:avLst/>
          </a:prstGeom>
          <a:noFill/>
        </p:spPr>
        <p:txBody>
          <a:bodyPr wrap="none" rtlCol="0">
            <a:spAutoFit/>
          </a:bodyPr>
          <a:lstStyle/>
          <a:p>
            <a:r>
              <a:rPr lang="en-US" dirty="0"/>
              <a:t>From above</a:t>
            </a:r>
          </a:p>
        </p:txBody>
      </p:sp>
    </p:spTree>
    <p:extLst>
      <p:ext uri="{BB962C8B-B14F-4D97-AF65-F5344CB8AC3E}">
        <p14:creationId xmlns:p14="http://schemas.microsoft.com/office/powerpoint/2010/main" val="223063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33B3-5F14-E6A3-8FB3-AA2DD2A31E44}"/>
              </a:ext>
            </a:extLst>
          </p:cNvPr>
          <p:cNvSpPr>
            <a:spLocks noGrp="1"/>
          </p:cNvSpPr>
          <p:nvPr>
            <p:ph type="title" idx="4294967295"/>
          </p:nvPr>
        </p:nvSpPr>
        <p:spPr>
          <a:xfrm>
            <a:off x="145915" y="201882"/>
            <a:ext cx="11517549" cy="856710"/>
          </a:xfrm>
        </p:spPr>
        <p:txBody>
          <a:bodyPr anchor="ctr">
            <a:normAutofit/>
          </a:bodyPr>
          <a:lstStyle/>
          <a:p>
            <a:r>
              <a:rPr lang="en-US" sz="4000" dirty="0">
                <a:latin typeface="Aptos Display (Headings)"/>
              </a:rPr>
              <a:t>Unusual values and influential points</a:t>
            </a:r>
          </a:p>
        </p:txBody>
      </p:sp>
      <p:sp>
        <p:nvSpPr>
          <p:cNvPr id="3" name="Content Placeholder 2">
            <a:extLst>
              <a:ext uri="{FF2B5EF4-FFF2-40B4-BE49-F238E27FC236}">
                <a16:creationId xmlns:a16="http://schemas.microsoft.com/office/drawing/2014/main" id="{1503D36D-570E-2AC3-0E3E-2CC6AA06EB7F}"/>
              </a:ext>
            </a:extLst>
          </p:cNvPr>
          <p:cNvSpPr>
            <a:spLocks noGrp="1"/>
          </p:cNvSpPr>
          <p:nvPr>
            <p:ph idx="4294967295"/>
          </p:nvPr>
        </p:nvSpPr>
        <p:spPr>
          <a:xfrm>
            <a:off x="2892853" y="1636162"/>
            <a:ext cx="6894512" cy="455285"/>
          </a:xfrm>
        </p:spPr>
        <p:txBody>
          <a:bodyPr anchor="t">
            <a:normAutofit/>
          </a:bodyPr>
          <a:lstStyle/>
          <a:p>
            <a:pPr marL="0" indent="0">
              <a:buNone/>
            </a:pPr>
            <a:r>
              <a:rPr lang="en-US" sz="2200" dirty="0"/>
              <a:t>Does anything look unusual or different about </a:t>
            </a:r>
            <a:r>
              <a:rPr lang="en-US" sz="2200" i="1" dirty="0"/>
              <a:t>this </a:t>
            </a:r>
            <a:r>
              <a:rPr lang="en-US" sz="2200" dirty="0"/>
              <a:t>plot?</a:t>
            </a:r>
          </a:p>
          <a:p>
            <a:endParaRPr lang="en-US" sz="2200" dirty="0"/>
          </a:p>
        </p:txBody>
      </p:sp>
      <p:pic>
        <p:nvPicPr>
          <p:cNvPr id="4" name="Picture 3">
            <a:extLst>
              <a:ext uri="{FF2B5EF4-FFF2-40B4-BE49-F238E27FC236}">
                <a16:creationId xmlns:a16="http://schemas.microsoft.com/office/drawing/2014/main" id="{53B2E37F-A3DD-F876-04A2-A06ED3B7114A}"/>
              </a:ext>
            </a:extLst>
          </p:cNvPr>
          <p:cNvPicPr>
            <a:picLocks noChangeAspect="1"/>
          </p:cNvPicPr>
          <p:nvPr/>
        </p:nvPicPr>
        <p:blipFill>
          <a:blip r:embed="rId2"/>
          <a:stretch>
            <a:fillRect/>
          </a:stretch>
        </p:blipFill>
        <p:spPr>
          <a:xfrm>
            <a:off x="2588052" y="2274910"/>
            <a:ext cx="6633274" cy="3913632"/>
          </a:xfrm>
          <a:prstGeom prst="rect">
            <a:avLst/>
          </a:prstGeom>
        </p:spPr>
      </p:pic>
    </p:spTree>
    <p:extLst>
      <p:ext uri="{BB962C8B-B14F-4D97-AF65-F5344CB8AC3E}">
        <p14:creationId xmlns:p14="http://schemas.microsoft.com/office/powerpoint/2010/main" val="1766631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33B3-5F14-E6A3-8FB3-AA2DD2A31E44}"/>
              </a:ext>
            </a:extLst>
          </p:cNvPr>
          <p:cNvSpPr>
            <a:spLocks noGrp="1"/>
          </p:cNvSpPr>
          <p:nvPr>
            <p:ph type="title"/>
          </p:nvPr>
        </p:nvSpPr>
        <p:spPr>
          <a:xfrm>
            <a:off x="0" y="119280"/>
            <a:ext cx="7609855" cy="897085"/>
          </a:xfrm>
        </p:spPr>
        <p:txBody>
          <a:bodyPr>
            <a:normAutofit/>
          </a:bodyPr>
          <a:lstStyle/>
          <a:p>
            <a:r>
              <a:rPr lang="en-US" sz="3600" dirty="0">
                <a:latin typeface="Aptos Display (Headings)"/>
              </a:rPr>
              <a:t>Unusual values and influential points</a:t>
            </a:r>
          </a:p>
        </p:txBody>
      </p:sp>
      <p:sp>
        <p:nvSpPr>
          <p:cNvPr id="11" name="TextBox 10">
            <a:extLst>
              <a:ext uri="{FF2B5EF4-FFF2-40B4-BE49-F238E27FC236}">
                <a16:creationId xmlns:a16="http://schemas.microsoft.com/office/drawing/2014/main" id="{A1ABF79F-DDA4-24AE-0BB9-5CCBA2782F4A}"/>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pic>
        <p:nvPicPr>
          <p:cNvPr id="5" name="Picture 4">
            <a:extLst>
              <a:ext uri="{FF2B5EF4-FFF2-40B4-BE49-F238E27FC236}">
                <a16:creationId xmlns:a16="http://schemas.microsoft.com/office/drawing/2014/main" id="{2DD9F09D-BEC9-E324-634A-85B9AB6B7DA7}"/>
              </a:ext>
            </a:extLst>
          </p:cNvPr>
          <p:cNvPicPr>
            <a:picLocks noChangeAspect="1"/>
          </p:cNvPicPr>
          <p:nvPr/>
        </p:nvPicPr>
        <p:blipFill>
          <a:blip r:embed="rId2"/>
          <a:stretch>
            <a:fillRect/>
          </a:stretch>
        </p:blipFill>
        <p:spPr>
          <a:xfrm>
            <a:off x="420350" y="857308"/>
            <a:ext cx="4837037" cy="5143383"/>
          </a:xfrm>
          <a:prstGeom prst="rect">
            <a:avLst/>
          </a:prstGeom>
        </p:spPr>
      </p:pic>
      <p:pic>
        <p:nvPicPr>
          <p:cNvPr id="13" name="Picture 12">
            <a:extLst>
              <a:ext uri="{FF2B5EF4-FFF2-40B4-BE49-F238E27FC236}">
                <a16:creationId xmlns:a16="http://schemas.microsoft.com/office/drawing/2014/main" id="{3F9F31EE-2FD4-0EF7-EADD-BE762A5C27C3}"/>
              </a:ext>
            </a:extLst>
          </p:cNvPr>
          <p:cNvPicPr>
            <a:picLocks noChangeAspect="1"/>
          </p:cNvPicPr>
          <p:nvPr/>
        </p:nvPicPr>
        <p:blipFill>
          <a:blip r:embed="rId3"/>
          <a:stretch>
            <a:fillRect/>
          </a:stretch>
        </p:blipFill>
        <p:spPr>
          <a:xfrm>
            <a:off x="5374168" y="1497234"/>
            <a:ext cx="6194744" cy="3652938"/>
          </a:xfrm>
          <a:prstGeom prst="rect">
            <a:avLst/>
          </a:prstGeom>
        </p:spPr>
      </p:pic>
    </p:spTree>
    <p:extLst>
      <p:ext uri="{BB962C8B-B14F-4D97-AF65-F5344CB8AC3E}">
        <p14:creationId xmlns:p14="http://schemas.microsoft.com/office/powerpoint/2010/main" val="1107769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8F37-C537-FCB0-C6AF-5C3EFADA6568}"/>
              </a:ext>
            </a:extLst>
          </p:cNvPr>
          <p:cNvSpPr>
            <a:spLocks noGrp="1"/>
          </p:cNvSpPr>
          <p:nvPr>
            <p:ph type="title"/>
          </p:nvPr>
        </p:nvSpPr>
        <p:spPr>
          <a:xfrm>
            <a:off x="290391" y="267722"/>
            <a:ext cx="11018520" cy="607767"/>
          </a:xfrm>
        </p:spPr>
        <p:txBody>
          <a:bodyPr anchor="b">
            <a:normAutofit fontScale="90000"/>
          </a:bodyPr>
          <a:lstStyle/>
          <a:p>
            <a:r>
              <a:rPr lang="en-US" sz="4600" dirty="0">
                <a:latin typeface="Aptos Display (Headings)"/>
              </a:rPr>
              <a:t>Leverage and Influence in Regression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1EB745-44D8-10EF-35FD-45CA9F32E00E}"/>
                  </a:ext>
                </a:extLst>
              </p:cNvPr>
              <p:cNvSpPr>
                <a:spLocks noGrp="1"/>
              </p:cNvSpPr>
              <p:nvPr>
                <p:ph idx="1"/>
              </p:nvPr>
            </p:nvSpPr>
            <p:spPr>
              <a:xfrm>
                <a:off x="436304" y="1001273"/>
                <a:ext cx="11018519" cy="4679679"/>
              </a:xfrm>
            </p:spPr>
            <p:txBody>
              <a:bodyPr anchor="t">
                <a:normAutofit/>
              </a:bodyPr>
              <a:lstStyle/>
              <a:p>
                <a:r>
                  <a:rPr lang="en-US" sz="2400" dirty="0"/>
                  <a:t>Leverage Depends Only on Predictor Values:</a:t>
                </a:r>
              </a:p>
              <a:p>
                <a:pPr lvl="1"/>
                <a:r>
                  <a:rPr lang="en-US" sz="2000" dirty="0"/>
                  <a:t>Leverage measures how far an observation’s predictor values (</a:t>
                </a:r>
                <a:r>
                  <a:rPr lang="en-US" sz="2000" i="1" dirty="0"/>
                  <a:t>X</a:t>
                </a:r>
                <a:r>
                  <a:rPr lang="en-US" sz="2000" dirty="0"/>
                  <a:t> values) are from the mean of all predictor values.</a:t>
                </a:r>
              </a:p>
              <a:p>
                <a:pPr lvl="1"/>
                <a:r>
                  <a:rPr lang="en-US" sz="2000" dirty="0"/>
                  <a:t>It is purely a function of </a:t>
                </a:r>
                <a:r>
                  <a:rPr lang="en-US" sz="2000" i="1" dirty="0"/>
                  <a:t>X</a:t>
                </a:r>
                <a:r>
                  <a:rPr lang="en-US" sz="2000" dirty="0"/>
                  <a:t> and does not depend on the response variable (Y)</a:t>
                </a:r>
              </a:p>
              <a:p>
                <a:r>
                  <a:rPr lang="en-US" sz="2400" dirty="0"/>
                  <a:t>Leverage Indicates Potential Influence, Not Actual Influence</a:t>
                </a:r>
              </a:p>
              <a:p>
                <a:pPr lvl="1"/>
                <a:r>
                  <a:rPr lang="en-US" sz="2000" dirty="0"/>
                  <a:t>A data point with high leverage has the potential to impact the regression model significantly</a:t>
                </a:r>
              </a:p>
              <a:p>
                <a:pPr lvl="1"/>
                <a:r>
                  <a:rPr lang="en-US" sz="2000" dirty="0"/>
                  <a:t>However, whether it is truly influential depends on how different its actual </a:t>
                </a:r>
                <a:r>
                  <a:rPr lang="en-US" sz="2000" i="1" dirty="0"/>
                  <a:t>Y</a:t>
                </a:r>
                <a:r>
                  <a:rPr lang="en-US" sz="2000" dirty="0"/>
                  <a:t> value is from the predicted trend</a:t>
                </a:r>
              </a:p>
              <a:p>
                <a:r>
                  <a:rPr lang="en-US" sz="2400" dirty="0"/>
                  <a:t>Determining High and Worrisome Leverage:</a:t>
                </a:r>
              </a:p>
              <a:p>
                <a:pPr lvl="1"/>
                <a:r>
                  <a:rPr lang="en-US" sz="2000" dirty="0"/>
                  <a:t>The leverage of an observation is denoted as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𝑖𝑖</m:t>
                        </m:r>
                      </m:sub>
                    </m:sSub>
                  </m:oMath>
                </a14:m>
                <a:endParaRPr lang="en-US" sz="2000" dirty="0"/>
              </a:p>
              <a:p>
                <a:pPr lvl="1"/>
                <a:r>
                  <a:rPr lang="en-US" sz="2000" dirty="0"/>
                  <a:t>The mean leverage value in a model with p predictors and n observations is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h</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oMath>
                </a14:m>
                <a:endParaRPr lang="en-US" sz="2000" dirty="0"/>
              </a:p>
              <a:p>
                <a:pPr lvl="1"/>
                <a:r>
                  <a:rPr lang="en-US" sz="2000" dirty="0"/>
                  <a:t>Leverage is too large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𝑖𝑖</m:t>
                        </m:r>
                      </m:sub>
                    </m:sSub>
                    <m:r>
                      <a:rPr lang="en-US" sz="2000" b="0" i="1" smtClean="0">
                        <a:latin typeface="Cambria Math" panose="02040503050406030204" pitchFamily="18" charset="0"/>
                        <a:ea typeface="Cambria Math" panose="02040503050406030204" pitchFamily="18" charset="0"/>
                      </a:rPr>
                      <m:t>&gt;3×</m:t>
                    </m:r>
                    <m:acc>
                      <m:accPr>
                        <m:chr m:val="̅"/>
                        <m:ctrlPr>
                          <a:rPr lang="en-US" sz="2000" i="1">
                            <a:latin typeface="Cambria Math" panose="02040503050406030204" pitchFamily="18" charset="0"/>
                          </a:rPr>
                        </m:ctrlPr>
                      </m:accPr>
                      <m:e>
                        <m:r>
                          <a:rPr lang="en-US" sz="2000" i="1">
                            <a:latin typeface="Cambria Math" panose="02040503050406030204" pitchFamily="18" charset="0"/>
                          </a:rPr>
                          <m:t>h</m:t>
                        </m:r>
                      </m:e>
                    </m:acc>
                  </m:oMath>
                </a14:m>
                <a:endParaRPr lang="en-US" sz="2000" dirty="0"/>
              </a:p>
            </p:txBody>
          </p:sp>
        </mc:Choice>
        <mc:Fallback>
          <p:sp>
            <p:nvSpPr>
              <p:cNvPr id="3" name="Content Placeholder 2">
                <a:extLst>
                  <a:ext uri="{FF2B5EF4-FFF2-40B4-BE49-F238E27FC236}">
                    <a16:creationId xmlns:a16="http://schemas.microsoft.com/office/drawing/2014/main" id="{F81EB745-44D8-10EF-35FD-45CA9F32E00E}"/>
                  </a:ext>
                </a:extLst>
              </p:cNvPr>
              <p:cNvSpPr>
                <a:spLocks noGrp="1" noRot="1" noChangeAspect="1" noMove="1" noResize="1" noEditPoints="1" noAdjustHandles="1" noChangeArrowheads="1" noChangeShapeType="1" noTextEdit="1"/>
              </p:cNvSpPr>
              <p:nvPr>
                <p:ph idx="1"/>
              </p:nvPr>
            </p:nvSpPr>
            <p:spPr>
              <a:xfrm>
                <a:off x="436304" y="1001273"/>
                <a:ext cx="11018519" cy="4679679"/>
              </a:xfrm>
              <a:blipFill>
                <a:blip r:embed="rId3"/>
                <a:stretch>
                  <a:fillRect l="-775" t="-1823"/>
                </a:stretch>
              </a:blipFill>
            </p:spPr>
            <p:txBody>
              <a:bodyPr/>
              <a:lstStyle/>
              <a:p>
                <a:r>
                  <a:rPr lang="en-US">
                    <a:noFill/>
                  </a:rPr>
                  <a:t> </a:t>
                </a:r>
              </a:p>
            </p:txBody>
          </p:sp>
        </mc:Fallback>
      </mc:AlternateContent>
    </p:spTree>
    <p:extLst>
      <p:ext uri="{BB962C8B-B14F-4D97-AF65-F5344CB8AC3E}">
        <p14:creationId xmlns:p14="http://schemas.microsoft.com/office/powerpoint/2010/main" val="27261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9B61-4429-7A1C-5E9C-57D8A1E18F1D}"/>
              </a:ext>
            </a:extLst>
          </p:cNvPr>
          <p:cNvSpPr>
            <a:spLocks noGrp="1"/>
          </p:cNvSpPr>
          <p:nvPr>
            <p:ph type="title"/>
          </p:nvPr>
        </p:nvSpPr>
        <p:spPr>
          <a:xfrm>
            <a:off x="186447" y="210433"/>
            <a:ext cx="10515600" cy="756233"/>
          </a:xfrm>
        </p:spPr>
        <p:txBody>
          <a:bodyPr/>
          <a:lstStyle/>
          <a:p>
            <a:r>
              <a:rPr lang="en-US" dirty="0">
                <a:latin typeface="Aptos Display (Headings)"/>
              </a:rPr>
              <a:t>Calculating Leverage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A1CC014-E87C-CA80-A76D-7AFBA518FE8F}"/>
                  </a:ext>
                </a:extLst>
              </p:cNvPr>
              <p:cNvSpPr txBox="1"/>
              <p:nvPr/>
            </p:nvSpPr>
            <p:spPr>
              <a:xfrm>
                <a:off x="2963065" y="1781652"/>
                <a:ext cx="2036007" cy="100822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𝑖𝑖</m:t>
                                  </m:r>
                                </m:sub>
                              </m:sSub>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e>
                      </m:nary>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4" name="TextBox 3">
                <a:extLst>
                  <a:ext uri="{FF2B5EF4-FFF2-40B4-BE49-F238E27FC236}">
                    <a16:creationId xmlns:a16="http://schemas.microsoft.com/office/drawing/2014/main" id="{9A1CC014-E87C-CA80-A76D-7AFBA518FE8F}"/>
                  </a:ext>
                </a:extLst>
              </p:cNvPr>
              <p:cNvSpPr txBox="1">
                <a:spLocks noRot="1" noChangeAspect="1" noMove="1" noResize="1" noEditPoints="1" noAdjustHandles="1" noChangeArrowheads="1" noChangeShapeType="1" noTextEdit="1"/>
              </p:cNvSpPr>
              <p:nvPr/>
            </p:nvSpPr>
            <p:spPr>
              <a:xfrm>
                <a:off x="2963065" y="1781652"/>
                <a:ext cx="2036007" cy="100822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0812935-19B1-0EAD-6DD7-B8CC0B2999DB}"/>
                  </a:ext>
                </a:extLst>
              </p:cNvPr>
              <p:cNvSpPr txBox="1"/>
              <p:nvPr/>
            </p:nvSpPr>
            <p:spPr>
              <a:xfrm>
                <a:off x="3015907" y="3791985"/>
                <a:ext cx="1524328" cy="6325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&gt;3</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e>
                      </m:d>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5" name="TextBox 4">
                <a:extLst>
                  <a:ext uri="{FF2B5EF4-FFF2-40B4-BE49-F238E27FC236}">
                    <a16:creationId xmlns:a16="http://schemas.microsoft.com/office/drawing/2014/main" id="{E0812935-19B1-0EAD-6DD7-B8CC0B2999DB}"/>
                  </a:ext>
                </a:extLst>
              </p:cNvPr>
              <p:cNvSpPr txBox="1">
                <a:spLocks noRot="1" noChangeAspect="1" noMove="1" noResize="1" noEditPoints="1" noAdjustHandles="1" noChangeArrowheads="1" noChangeShapeType="1" noTextEdit="1"/>
              </p:cNvSpPr>
              <p:nvPr/>
            </p:nvSpPr>
            <p:spPr>
              <a:xfrm>
                <a:off x="3015907" y="3791985"/>
                <a:ext cx="1524328" cy="632545"/>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2A25734-CF25-86A7-B27B-211E7F1B0980}"/>
              </a:ext>
            </a:extLst>
          </p:cNvPr>
          <p:cNvSpPr txBox="1"/>
          <p:nvPr/>
        </p:nvSpPr>
        <p:spPr>
          <a:xfrm>
            <a:off x="5371210" y="1962598"/>
            <a:ext cx="364343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p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 of parameters in the model and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n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the number of observations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D90E925-C23E-7F09-0F7E-FA74AEA0DE7E}"/>
              </a:ext>
            </a:extLst>
          </p:cNvPr>
          <p:cNvSpPr txBox="1"/>
          <p:nvPr/>
        </p:nvSpPr>
        <p:spPr>
          <a:xfrm>
            <a:off x="5299389" y="3429000"/>
            <a:ext cx="387670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Then flag the observations as unusual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X</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is an observation whose value gives it large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leverage</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for the regression analysis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255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30A6-286D-BCA2-7CC1-36CAB538B0E0}"/>
              </a:ext>
            </a:extLst>
          </p:cNvPr>
          <p:cNvSpPr>
            <a:spLocks noGrp="1"/>
          </p:cNvSpPr>
          <p:nvPr>
            <p:ph type="title"/>
          </p:nvPr>
        </p:nvSpPr>
        <p:spPr>
          <a:xfrm>
            <a:off x="180274" y="294462"/>
            <a:ext cx="10515600" cy="646552"/>
          </a:xfrm>
        </p:spPr>
        <p:txBody>
          <a:bodyPr>
            <a:normAutofit fontScale="90000"/>
          </a:bodyPr>
          <a:lstStyle/>
          <a:p>
            <a:r>
              <a:rPr lang="en-US" dirty="0">
                <a:latin typeface="Aptos Display (Headings)"/>
              </a:rPr>
              <a:t>Example</a:t>
            </a:r>
          </a:p>
        </p:txBody>
      </p:sp>
      <p:sp>
        <p:nvSpPr>
          <p:cNvPr id="3" name="Content Placeholder 2">
            <a:extLst>
              <a:ext uri="{FF2B5EF4-FFF2-40B4-BE49-F238E27FC236}">
                <a16:creationId xmlns:a16="http://schemas.microsoft.com/office/drawing/2014/main" id="{E7F029D6-E1EE-907F-E12B-7AFE482CAAE4}"/>
              </a:ext>
            </a:extLst>
          </p:cNvPr>
          <p:cNvSpPr>
            <a:spLocks noGrp="1"/>
          </p:cNvSpPr>
          <p:nvPr>
            <p:ph idx="1"/>
          </p:nvPr>
        </p:nvSpPr>
        <p:spPr>
          <a:xfrm>
            <a:off x="293450" y="941014"/>
            <a:ext cx="6154273" cy="4351338"/>
          </a:xfrm>
        </p:spPr>
        <p:txBody>
          <a:bodyPr>
            <a:normAutofit/>
          </a:bodyPr>
          <a:lstStyle/>
          <a:p>
            <a:r>
              <a:rPr lang="en-US" sz="2400" dirty="0"/>
              <a:t>You perform a SLR with </a:t>
            </a:r>
            <a:r>
              <a:rPr lang="en-US" sz="2400" i="1" dirty="0"/>
              <a:t>n </a:t>
            </a:r>
            <a:r>
              <a:rPr lang="en-US" sz="2400" dirty="0"/>
              <a:t>= 21 cases. What is the leverage cutoff value that gives you some reason to be concerned?</a:t>
            </a:r>
          </a:p>
          <a:p>
            <a:pPr marL="0" indent="0">
              <a:buNone/>
            </a:pPr>
            <a:r>
              <a:rPr lang="en-US" sz="2400" i="1" dirty="0">
                <a:sym typeface="Wingdings" panose="05000000000000000000" pitchFamily="2" charset="2"/>
              </a:rPr>
              <a:t> </a:t>
            </a:r>
            <a:r>
              <a:rPr lang="en-US" sz="2400" i="1" dirty="0"/>
              <a:t>p = </a:t>
            </a:r>
            <a:r>
              <a:rPr lang="en-US" sz="2400" dirty="0"/>
              <a:t>1</a:t>
            </a:r>
            <a:r>
              <a:rPr lang="en-US" sz="2400" i="1" dirty="0"/>
              <a:t>, n </a:t>
            </a:r>
            <a:r>
              <a:rPr lang="en-US" sz="2400" dirty="0"/>
              <a:t>= 21</a:t>
            </a:r>
            <a:endParaRPr lang="en-US" sz="2400" i="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A080F7D-ADC9-FCA7-B972-5E811F633589}"/>
                  </a:ext>
                </a:extLst>
              </p:cNvPr>
              <p:cNvSpPr txBox="1"/>
              <p:nvPr/>
            </p:nvSpPr>
            <p:spPr>
              <a:xfrm>
                <a:off x="441440" y="2563967"/>
                <a:ext cx="2455224" cy="55271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&gt;3</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21</m:t>
                            </m:r>
                          </m:den>
                        </m:f>
                      </m:e>
                    </m:d>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0.142</a:t>
                </a:r>
              </a:p>
            </p:txBody>
          </p:sp>
        </mc:Choice>
        <mc:Fallback>
          <p:sp>
            <p:nvSpPr>
              <p:cNvPr id="4" name="TextBox 3">
                <a:extLst>
                  <a:ext uri="{FF2B5EF4-FFF2-40B4-BE49-F238E27FC236}">
                    <a16:creationId xmlns:a16="http://schemas.microsoft.com/office/drawing/2014/main" id="{BA080F7D-ADC9-FCA7-B972-5E811F633589}"/>
                  </a:ext>
                </a:extLst>
              </p:cNvPr>
              <p:cNvSpPr txBox="1">
                <a:spLocks noRot="1" noChangeAspect="1" noMove="1" noResize="1" noEditPoints="1" noAdjustHandles="1" noChangeArrowheads="1" noChangeShapeType="1" noTextEdit="1"/>
              </p:cNvSpPr>
              <p:nvPr/>
            </p:nvSpPr>
            <p:spPr>
              <a:xfrm>
                <a:off x="441440" y="2563967"/>
                <a:ext cx="2455224" cy="552715"/>
              </a:xfrm>
              <a:prstGeom prst="rect">
                <a:avLst/>
              </a:prstGeom>
              <a:blipFill>
                <a:blip r:embed="rId2"/>
                <a:stretch>
                  <a:fillRect r="-6452" b="-1777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A40893-83CC-0C0B-63C4-9D50E520B18C}"/>
              </a:ext>
            </a:extLst>
          </p:cNvPr>
          <p:cNvPicPr>
            <a:picLocks noChangeAspect="1"/>
          </p:cNvPicPr>
          <p:nvPr/>
        </p:nvPicPr>
        <p:blipFill>
          <a:blip r:embed="rId3"/>
          <a:stretch>
            <a:fillRect/>
          </a:stretch>
        </p:blipFill>
        <p:spPr>
          <a:xfrm>
            <a:off x="6771590" y="294462"/>
            <a:ext cx="4248150" cy="6153150"/>
          </a:xfrm>
          <a:prstGeom prst="rect">
            <a:avLst/>
          </a:prstGeom>
        </p:spPr>
      </p:pic>
      <p:sp>
        <p:nvSpPr>
          <p:cNvPr id="6" name="TextBox 5">
            <a:extLst>
              <a:ext uri="{FF2B5EF4-FFF2-40B4-BE49-F238E27FC236}">
                <a16:creationId xmlns:a16="http://schemas.microsoft.com/office/drawing/2014/main" id="{8887D197-7846-2444-2E2D-221E043B6886}"/>
              </a:ext>
            </a:extLst>
          </p:cNvPr>
          <p:cNvSpPr txBox="1"/>
          <p:nvPr/>
        </p:nvSpPr>
        <p:spPr>
          <a:xfrm>
            <a:off x="180274" y="6123543"/>
            <a:ext cx="1534010" cy="369332"/>
          </a:xfrm>
          <a:prstGeom prst="rect">
            <a:avLst/>
          </a:prstGeom>
          <a:noFill/>
        </p:spPr>
        <p:txBody>
          <a:bodyPr wrap="none" rtlCol="0">
            <a:spAutoFit/>
          </a:bodyPr>
          <a:lstStyle/>
          <a:p>
            <a:r>
              <a:rPr lang="en-US" dirty="0"/>
              <a:t>Influence3.sav</a:t>
            </a:r>
          </a:p>
        </p:txBody>
      </p:sp>
    </p:spTree>
    <p:extLst>
      <p:ext uri="{BB962C8B-B14F-4D97-AF65-F5344CB8AC3E}">
        <p14:creationId xmlns:p14="http://schemas.microsoft.com/office/powerpoint/2010/main" val="2048603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2FCB-07F3-6E84-F7D2-454DB640D5B4}"/>
              </a:ext>
            </a:extLst>
          </p:cNvPr>
          <p:cNvSpPr>
            <a:spLocks noGrp="1"/>
          </p:cNvSpPr>
          <p:nvPr>
            <p:ph type="title"/>
          </p:nvPr>
        </p:nvSpPr>
        <p:spPr>
          <a:xfrm>
            <a:off x="267446" y="202141"/>
            <a:ext cx="7707132" cy="916540"/>
          </a:xfrm>
        </p:spPr>
        <p:txBody>
          <a:bodyPr>
            <a:normAutofit/>
          </a:bodyPr>
          <a:lstStyle/>
          <a:p>
            <a:r>
              <a:rPr lang="en-US" sz="3600" dirty="0">
                <a:latin typeface="Aptos Display (Headings)"/>
              </a:rPr>
              <a:t>Can have SPSS provide outliers</a:t>
            </a:r>
          </a:p>
        </p:txBody>
      </p:sp>
      <p:pic>
        <p:nvPicPr>
          <p:cNvPr id="6" name="Picture 5" descr="Graphical user interface, application&#10;&#10;Description automatically generated">
            <a:extLst>
              <a:ext uri="{FF2B5EF4-FFF2-40B4-BE49-F238E27FC236}">
                <a16:creationId xmlns:a16="http://schemas.microsoft.com/office/drawing/2014/main" id="{82EB0EAA-0DF3-4C0B-80A8-CA6FC5A62FFE}"/>
              </a:ext>
            </a:extLst>
          </p:cNvPr>
          <p:cNvPicPr>
            <a:picLocks noChangeAspect="1"/>
          </p:cNvPicPr>
          <p:nvPr/>
        </p:nvPicPr>
        <p:blipFill>
          <a:blip r:embed="rId2"/>
          <a:stretch>
            <a:fillRect/>
          </a:stretch>
        </p:blipFill>
        <p:spPr>
          <a:xfrm>
            <a:off x="1139387" y="1331886"/>
            <a:ext cx="4330692" cy="4105876"/>
          </a:xfrm>
          <a:prstGeom prst="rect">
            <a:avLst/>
          </a:prstGeom>
        </p:spPr>
      </p:pic>
      <p:pic>
        <p:nvPicPr>
          <p:cNvPr id="4" name="Picture 3" descr="Table&#10;&#10;Description automatically generated">
            <a:extLst>
              <a:ext uri="{FF2B5EF4-FFF2-40B4-BE49-F238E27FC236}">
                <a16:creationId xmlns:a16="http://schemas.microsoft.com/office/drawing/2014/main" id="{B4C29F82-4FA1-8868-3433-7CFBEAB88E10}"/>
              </a:ext>
            </a:extLst>
          </p:cNvPr>
          <p:cNvPicPr>
            <a:picLocks noChangeAspect="1"/>
          </p:cNvPicPr>
          <p:nvPr/>
        </p:nvPicPr>
        <p:blipFill>
          <a:blip r:embed="rId3"/>
          <a:stretch>
            <a:fillRect/>
          </a:stretch>
        </p:blipFill>
        <p:spPr>
          <a:xfrm>
            <a:off x="6284654" y="2750400"/>
            <a:ext cx="4974336" cy="1268848"/>
          </a:xfrm>
          <a:prstGeom prst="rect">
            <a:avLst/>
          </a:prstGeom>
        </p:spPr>
      </p:pic>
      <p:sp>
        <p:nvSpPr>
          <p:cNvPr id="8" name="Rectangle 7">
            <a:extLst>
              <a:ext uri="{FF2B5EF4-FFF2-40B4-BE49-F238E27FC236}">
                <a16:creationId xmlns:a16="http://schemas.microsoft.com/office/drawing/2014/main" id="{DB184C3D-572A-E9DC-D459-47FF6401B4A7}"/>
              </a:ext>
            </a:extLst>
          </p:cNvPr>
          <p:cNvSpPr/>
          <p:nvPr/>
        </p:nvSpPr>
        <p:spPr>
          <a:xfrm>
            <a:off x="1354981" y="3951553"/>
            <a:ext cx="3842599" cy="662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116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8A0D35-43A4-D7AD-00CA-99E55D48D431}"/>
              </a:ext>
            </a:extLst>
          </p:cNvPr>
          <p:cNvSpPr txBox="1"/>
          <p:nvPr/>
        </p:nvSpPr>
        <p:spPr>
          <a:xfrm>
            <a:off x="7233944" y="4572014"/>
            <a:ext cx="4316876"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81818"/>
                </a:solidFill>
                <a:effectLst/>
                <a:uLnTx/>
                <a:uFillTx/>
                <a:latin typeface="BentonSans"/>
                <a:ea typeface="+mn-ea"/>
                <a:cs typeface="+mn-cs"/>
              </a:rPr>
              <a:t>Recall the mean leverage is </a:t>
            </a:r>
            <a:r>
              <a:rPr kumimoji="0" lang="en-US" sz="1400" b="0" i="1" u="none" strike="noStrike" kern="1200" cap="none" spc="0" normalizeH="0" baseline="0" noProof="0" dirty="0">
                <a:ln>
                  <a:noFill/>
                </a:ln>
                <a:solidFill>
                  <a:srgbClr val="181818"/>
                </a:solidFill>
                <a:effectLst/>
                <a:uLnTx/>
                <a:uFillTx/>
                <a:latin typeface="BentonSans"/>
                <a:ea typeface="+mn-ea"/>
                <a:cs typeface="+mn-cs"/>
              </a:rPr>
              <a:t>p/n. </a:t>
            </a:r>
            <a:r>
              <a:rPr kumimoji="0" lang="en-US" sz="1400" b="0" i="0" u="none" strike="noStrike" kern="1200" cap="none" spc="0" normalizeH="0" baseline="0" noProof="0" dirty="0">
                <a:ln>
                  <a:noFill/>
                </a:ln>
                <a:solidFill>
                  <a:srgbClr val="181818"/>
                </a:solidFill>
                <a:effectLst/>
                <a:uLnTx/>
                <a:uFillTx/>
                <a:latin typeface="BentonSans"/>
                <a:ea typeface="+mn-ea"/>
                <a:cs typeface="+mn-cs"/>
              </a:rPr>
              <a:t>If all the observations have roughly equivalent influence on the estimated value of the coefficients, the leverages would be close to</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566EB93D-5431-5B69-22BF-F1BD1644386D}"/>
              </a:ext>
            </a:extLst>
          </p:cNvPr>
          <p:cNvCxnSpPr>
            <a:cxnSpLocks/>
            <a:stCxn id="6" idx="0"/>
          </p:cNvCxnSpPr>
          <p:nvPr/>
        </p:nvCxnSpPr>
        <p:spPr>
          <a:xfrm flipV="1">
            <a:off x="9392382" y="4105174"/>
            <a:ext cx="374188" cy="46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90CD4D2-615A-A5BA-07B1-879E9A966B63}"/>
              </a:ext>
            </a:extLst>
          </p:cNvPr>
          <p:cNvPicPr>
            <a:picLocks noChangeAspect="1"/>
          </p:cNvPicPr>
          <p:nvPr/>
        </p:nvPicPr>
        <p:blipFill>
          <a:blip r:embed="rId2"/>
          <a:stretch>
            <a:fillRect/>
          </a:stretch>
        </p:blipFill>
        <p:spPr>
          <a:xfrm>
            <a:off x="6293860" y="1030929"/>
            <a:ext cx="5438775" cy="3181350"/>
          </a:xfrm>
          <a:prstGeom prst="rect">
            <a:avLst/>
          </a:prstGeom>
        </p:spPr>
      </p:pic>
      <p:pic>
        <p:nvPicPr>
          <p:cNvPr id="16" name="Picture 15">
            <a:extLst>
              <a:ext uri="{FF2B5EF4-FFF2-40B4-BE49-F238E27FC236}">
                <a16:creationId xmlns:a16="http://schemas.microsoft.com/office/drawing/2014/main" id="{47ED0048-FC8D-6045-4C0C-84342B647BD9}"/>
              </a:ext>
            </a:extLst>
          </p:cNvPr>
          <p:cNvPicPr>
            <a:picLocks noChangeAspect="1"/>
          </p:cNvPicPr>
          <p:nvPr/>
        </p:nvPicPr>
        <p:blipFill>
          <a:blip r:embed="rId3"/>
          <a:stretch>
            <a:fillRect/>
          </a:stretch>
        </p:blipFill>
        <p:spPr>
          <a:xfrm>
            <a:off x="700987" y="1220618"/>
            <a:ext cx="5395013" cy="3181350"/>
          </a:xfrm>
          <a:prstGeom prst="rect">
            <a:avLst/>
          </a:prstGeom>
        </p:spPr>
      </p:pic>
    </p:spTree>
    <p:extLst>
      <p:ext uri="{BB962C8B-B14F-4D97-AF65-F5344CB8AC3E}">
        <p14:creationId xmlns:p14="http://schemas.microsoft.com/office/powerpoint/2010/main" val="1693923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2315BA-17CF-A52D-560F-1074787CCB37}"/>
              </a:ext>
            </a:extLst>
          </p:cNvPr>
          <p:cNvPicPr>
            <a:picLocks noChangeAspect="1"/>
          </p:cNvPicPr>
          <p:nvPr/>
        </p:nvPicPr>
        <p:blipFill>
          <a:blip r:embed="rId3"/>
          <a:stretch>
            <a:fillRect/>
          </a:stretch>
        </p:blipFill>
        <p:spPr>
          <a:xfrm>
            <a:off x="466928" y="510047"/>
            <a:ext cx="4552950" cy="6010275"/>
          </a:xfrm>
          <a:prstGeom prst="rect">
            <a:avLst/>
          </a:prstGeom>
        </p:spPr>
      </p:pic>
      <p:pic>
        <p:nvPicPr>
          <p:cNvPr id="8" name="Picture 7">
            <a:extLst>
              <a:ext uri="{FF2B5EF4-FFF2-40B4-BE49-F238E27FC236}">
                <a16:creationId xmlns:a16="http://schemas.microsoft.com/office/drawing/2014/main" id="{7CBCC415-C164-CAF8-17A4-E2B88DB16A7C}"/>
              </a:ext>
            </a:extLst>
          </p:cNvPr>
          <p:cNvPicPr>
            <a:picLocks noChangeAspect="1"/>
          </p:cNvPicPr>
          <p:nvPr/>
        </p:nvPicPr>
        <p:blipFill>
          <a:blip r:embed="rId4"/>
          <a:stretch>
            <a:fillRect/>
          </a:stretch>
        </p:blipFill>
        <p:spPr>
          <a:xfrm>
            <a:off x="5189317" y="1472184"/>
            <a:ext cx="6633274" cy="3913632"/>
          </a:xfrm>
          <a:prstGeom prst="rect">
            <a:avLst/>
          </a:prstGeom>
        </p:spPr>
      </p:pic>
      <p:cxnSp>
        <p:nvCxnSpPr>
          <p:cNvPr id="12" name="Straight Arrow Connector 11">
            <a:extLst>
              <a:ext uri="{FF2B5EF4-FFF2-40B4-BE49-F238E27FC236}">
                <a16:creationId xmlns:a16="http://schemas.microsoft.com/office/drawing/2014/main" id="{6010A23D-19C7-AAC9-E030-48BFD749A629}"/>
              </a:ext>
            </a:extLst>
          </p:cNvPr>
          <p:cNvCxnSpPr/>
          <p:nvPr/>
        </p:nvCxnSpPr>
        <p:spPr>
          <a:xfrm flipH="1">
            <a:off x="1556426" y="3852153"/>
            <a:ext cx="9533106" cy="223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100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A987A3F-C423-6307-B2D9-C23A934F7277}"/>
              </a:ext>
            </a:extLst>
          </p:cNvPr>
          <p:cNvPicPr>
            <a:picLocks noChangeAspect="1"/>
          </p:cNvPicPr>
          <p:nvPr/>
        </p:nvPicPr>
        <p:blipFill>
          <a:blip r:embed="rId2"/>
          <a:stretch>
            <a:fillRect/>
          </a:stretch>
        </p:blipFill>
        <p:spPr>
          <a:xfrm>
            <a:off x="1983706" y="650497"/>
            <a:ext cx="3725032" cy="5571066"/>
          </a:xfrm>
          <a:prstGeom prst="rect">
            <a:avLst/>
          </a:prstGeom>
        </p:spPr>
      </p:pic>
      <p:sp>
        <p:nvSpPr>
          <p:cNvPr id="29" name="Rectangle 28">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B802FE-58EE-9098-1CC2-CFB5ABE82F1F}"/>
              </a:ext>
            </a:extLst>
          </p:cNvPr>
          <p:cNvPicPr>
            <a:picLocks noChangeAspect="1"/>
          </p:cNvPicPr>
          <p:nvPr/>
        </p:nvPicPr>
        <p:blipFill>
          <a:blip r:embed="rId3"/>
          <a:stretch>
            <a:fillRect/>
          </a:stretch>
        </p:blipFill>
        <p:spPr>
          <a:xfrm>
            <a:off x="8153660" y="643467"/>
            <a:ext cx="2939370" cy="2475653"/>
          </a:xfrm>
          <a:prstGeom prst="rect">
            <a:avLst/>
          </a:prstGeom>
        </p:spPr>
      </p:pic>
      <p:sp>
        <p:nvSpPr>
          <p:cNvPr id="30" name="Rectangle 29">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5EDCA8-BC13-DA93-ADD7-DFEE3EDC7436}"/>
              </a:ext>
            </a:extLst>
          </p:cNvPr>
          <p:cNvPicPr>
            <a:picLocks noChangeAspect="1"/>
          </p:cNvPicPr>
          <p:nvPr/>
        </p:nvPicPr>
        <p:blipFill>
          <a:blip r:embed="rId4"/>
          <a:stretch>
            <a:fillRect/>
          </a:stretch>
        </p:blipFill>
        <p:spPr>
          <a:xfrm>
            <a:off x="7868488" y="3748194"/>
            <a:ext cx="3509715" cy="2471631"/>
          </a:xfrm>
          <a:prstGeom prst="rect">
            <a:avLst/>
          </a:prstGeom>
        </p:spPr>
      </p:pic>
    </p:spTree>
    <p:extLst>
      <p:ext uri="{BB962C8B-B14F-4D97-AF65-F5344CB8AC3E}">
        <p14:creationId xmlns:p14="http://schemas.microsoft.com/office/powerpoint/2010/main" val="252715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7744-ADE5-9A53-8659-38BC28FA7CDD}"/>
              </a:ext>
            </a:extLst>
          </p:cNvPr>
          <p:cNvSpPr>
            <a:spLocks noGrp="1"/>
          </p:cNvSpPr>
          <p:nvPr>
            <p:ph type="title"/>
          </p:nvPr>
        </p:nvSpPr>
        <p:spPr>
          <a:xfrm>
            <a:off x="128081" y="190027"/>
            <a:ext cx="10515600" cy="773011"/>
          </a:xfrm>
        </p:spPr>
        <p:txBody>
          <a:bodyPr/>
          <a:lstStyle/>
          <a:p>
            <a:r>
              <a:rPr lang="en-US" dirty="0">
                <a:latin typeface="Aptos Display (Headings)"/>
              </a:rPr>
              <a:t>Implications for Confidence Intervals</a:t>
            </a:r>
          </a:p>
        </p:txBody>
      </p:sp>
      <p:sp>
        <p:nvSpPr>
          <p:cNvPr id="3" name="Content Placeholder 2">
            <a:extLst>
              <a:ext uri="{FF2B5EF4-FFF2-40B4-BE49-F238E27FC236}">
                <a16:creationId xmlns:a16="http://schemas.microsoft.com/office/drawing/2014/main" id="{B24DD91D-A4CE-DBAF-107C-137F79F446D1}"/>
              </a:ext>
            </a:extLst>
          </p:cNvPr>
          <p:cNvSpPr>
            <a:spLocks noGrp="1"/>
          </p:cNvSpPr>
          <p:nvPr>
            <p:ph idx="1"/>
          </p:nvPr>
        </p:nvSpPr>
        <p:spPr>
          <a:xfrm>
            <a:off x="225358" y="1105778"/>
            <a:ext cx="10515600" cy="4351338"/>
          </a:xfrm>
        </p:spPr>
        <p:txBody>
          <a:bodyPr/>
          <a:lstStyle/>
          <a:p>
            <a:r>
              <a:rPr lang="en-US" dirty="0"/>
              <a:t>Confidence intervals (CIs) rely on the assumption that the sampling distribution of the mean is normal</a:t>
            </a:r>
          </a:p>
          <a:p>
            <a:pPr lvl="1"/>
            <a:r>
              <a:rPr lang="en-US" dirty="0"/>
              <a:t>Because of the CLT, we can use the normal distribution (Z-distribution, t-distribution) to compute confidence intervals for population parameters, even if the underlying population is non-normal</a:t>
            </a:r>
          </a:p>
          <a:p>
            <a:pPr lvl="1"/>
            <a:r>
              <a:rPr lang="en-US" dirty="0"/>
              <a:t>As sample size increases:</a:t>
            </a:r>
          </a:p>
          <a:p>
            <a:pPr lvl="2"/>
            <a:r>
              <a:rPr lang="en-US" dirty="0"/>
              <a:t>The standard error (𝜎/𝑛) decreases, leading to narrower confidence intervals (greater precision)</a:t>
            </a:r>
          </a:p>
          <a:p>
            <a:pPr lvl="2"/>
            <a:r>
              <a:rPr lang="en-US" dirty="0"/>
              <a:t>The sampling distribution becomes more normal, making parametric inference more reliable</a:t>
            </a:r>
          </a:p>
        </p:txBody>
      </p:sp>
    </p:spTree>
    <p:extLst>
      <p:ext uri="{BB962C8B-B14F-4D97-AF65-F5344CB8AC3E}">
        <p14:creationId xmlns:p14="http://schemas.microsoft.com/office/powerpoint/2010/main" val="45213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7BE7BE1-F5FC-1B68-7E85-859EBD0E8F71}"/>
              </a:ext>
            </a:extLst>
          </p:cNvPr>
          <p:cNvGraphicFramePr>
            <a:graphicFrameLocks noGrp="1"/>
          </p:cNvGraphicFramePr>
          <p:nvPr>
            <p:extLst>
              <p:ext uri="{D42A27DB-BD31-4B8C-83A1-F6EECF244321}">
                <p14:modId xmlns:p14="http://schemas.microsoft.com/office/powerpoint/2010/main" val="2354274393"/>
              </p:ext>
            </p:extLst>
          </p:nvPr>
        </p:nvGraphicFramePr>
        <p:xfrm>
          <a:off x="215450" y="2976611"/>
          <a:ext cx="11720387" cy="3561016"/>
        </p:xfrm>
        <a:graphic>
          <a:graphicData uri="http://schemas.openxmlformats.org/drawingml/2006/table">
            <a:tbl>
              <a:tblPr>
                <a:tableStyleId>{5C22544A-7EE6-4342-B048-85BDC9FD1C3A}</a:tableStyleId>
              </a:tblPr>
              <a:tblGrid>
                <a:gridCol w="1587541">
                  <a:extLst>
                    <a:ext uri="{9D8B030D-6E8A-4147-A177-3AD203B41FA5}">
                      <a16:colId xmlns:a16="http://schemas.microsoft.com/office/drawing/2014/main" val="230949315"/>
                    </a:ext>
                  </a:extLst>
                </a:gridCol>
                <a:gridCol w="3284575">
                  <a:extLst>
                    <a:ext uri="{9D8B030D-6E8A-4147-A177-3AD203B41FA5}">
                      <a16:colId xmlns:a16="http://schemas.microsoft.com/office/drawing/2014/main" val="321623845"/>
                    </a:ext>
                  </a:extLst>
                </a:gridCol>
                <a:gridCol w="3501957">
                  <a:extLst>
                    <a:ext uri="{9D8B030D-6E8A-4147-A177-3AD203B41FA5}">
                      <a16:colId xmlns:a16="http://schemas.microsoft.com/office/drawing/2014/main" val="208389588"/>
                    </a:ext>
                  </a:extLst>
                </a:gridCol>
                <a:gridCol w="3346314">
                  <a:extLst>
                    <a:ext uri="{9D8B030D-6E8A-4147-A177-3AD203B41FA5}">
                      <a16:colId xmlns:a16="http://schemas.microsoft.com/office/drawing/2014/main" val="1957769089"/>
                    </a:ext>
                  </a:extLst>
                </a:gridCol>
              </a:tblGrid>
              <a:tr h="293240">
                <a:tc>
                  <a:txBody>
                    <a:bodyPr/>
                    <a:lstStyle/>
                    <a:p>
                      <a:pPr algn="l" fontAlgn="b"/>
                      <a:r>
                        <a:rPr lang="en-US" sz="1200" b="1" u="none" strike="noStrike" dirty="0">
                          <a:solidFill>
                            <a:srgbClr val="000000"/>
                          </a:solidFill>
                          <a:effectLst/>
                        </a:rPr>
                        <a:t>Statistic</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Meaning</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Cutoffs</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Example from above</a:t>
                      </a:r>
                      <a:endParaRPr lang="en-US" sz="1200" b="1"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897936229"/>
                  </a:ext>
                </a:extLst>
              </a:tr>
              <a:tr h="408472">
                <a:tc>
                  <a:txBody>
                    <a:bodyPr/>
                    <a:lstStyle/>
                    <a:p>
                      <a:pPr algn="l" fontAlgn="b"/>
                      <a:r>
                        <a:rPr lang="en-US" sz="1200" b="0" u="none" strike="noStrike" dirty="0">
                          <a:solidFill>
                            <a:srgbClr val="000000"/>
                          </a:solidFill>
                          <a:effectLst/>
                        </a:rPr>
                        <a:t>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The difference between observed and predicted values (Y - Y-hat).</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Values far from 0 indicate poor model fit; extreme values suggest outliers.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-36.6619 (Potential extreme residual)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94109348"/>
                  </a:ext>
                </a:extLst>
              </a:tr>
              <a:tr h="408472">
                <a:tc>
                  <a:txBody>
                    <a:bodyPr/>
                    <a:lstStyle/>
                    <a:p>
                      <a:pPr algn="l" fontAlgn="b"/>
                      <a:r>
                        <a:rPr lang="en-US" sz="1200" b="0" u="none" strike="noStrike" dirty="0">
                          <a:solidFill>
                            <a:srgbClr val="000000"/>
                          </a:solidFill>
                          <a:effectLst/>
                        </a:rPr>
                        <a:t>Standardized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dirty="0">
                          <a:solidFill>
                            <a:srgbClr val="000000"/>
                          </a:solidFill>
                          <a:effectLst/>
                        </a:rPr>
                        <a:t>Residual divided by its standard deviation, helping detect outliers.</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Greater than ±2 suggests a possible outlier; greater than ±3 is a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Min: -3.510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1466805502"/>
                  </a:ext>
                </a:extLst>
              </a:tr>
              <a:tr h="408472">
                <a:tc>
                  <a:txBody>
                    <a:bodyPr/>
                    <a:lstStyle/>
                    <a:p>
                      <a:pPr algn="l" fontAlgn="b"/>
                      <a:r>
                        <a:rPr lang="en-US" sz="1200" b="0" u="none" strike="noStrike" dirty="0">
                          <a:solidFill>
                            <a:srgbClr val="000000"/>
                          </a:solidFill>
                          <a:effectLst/>
                        </a:rPr>
                        <a:t>Studentized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Similar to standardized residual but adjusted for variance, used for identifying influential cases.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Greater than ±2 suggests a possible outlier; greater than ±3 is a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-4.230 (Highly influential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1007028268"/>
                  </a:ext>
                </a:extLst>
              </a:tr>
              <a:tr h="408472">
                <a:tc>
                  <a:txBody>
                    <a:bodyPr/>
                    <a:lstStyle/>
                    <a:p>
                      <a:pPr algn="l" fontAlgn="b"/>
                      <a:r>
                        <a:rPr lang="en-US" sz="1200" b="0" u="none" strike="noStrike" dirty="0">
                          <a:solidFill>
                            <a:srgbClr val="000000"/>
                          </a:solidFill>
                          <a:effectLst/>
                        </a:rPr>
                        <a:t>Deleted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a:solidFill>
                            <a:srgbClr val="000000"/>
                          </a:solidFill>
                          <a:effectLst/>
                        </a:rPr>
                        <a:t>Residual recalculated after removing the observation, helping assess influence.</a:t>
                      </a:r>
                      <a:endParaRPr lang="en-US" sz="1200" b="0" i="0" u="none" strike="noStrike">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No strict cutoff, but large deviations suggest influence on the model.</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Min: -53.2515 (Extreme case)</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518899959"/>
                  </a:ext>
                </a:extLst>
              </a:tr>
              <a:tr h="408472">
                <a:tc>
                  <a:txBody>
                    <a:bodyPr/>
                    <a:lstStyle/>
                    <a:p>
                      <a:pPr algn="l" fontAlgn="b"/>
                      <a:r>
                        <a:rPr lang="en-US" sz="1200" b="0" u="none" strike="noStrike" dirty="0">
                          <a:solidFill>
                            <a:srgbClr val="000000"/>
                          </a:solidFill>
                          <a:effectLst/>
                        </a:rPr>
                        <a:t>Studentized Deleted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Deleted residual standardized to assess the impact of omitting an observation.</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Greater than ±3 suggests a highly influential data point.</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-17.047 (Highly influential)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729835786"/>
                  </a:ext>
                </a:extLst>
              </a:tr>
              <a:tr h="408472">
                <a:tc>
                  <a:txBody>
                    <a:bodyPr/>
                    <a:lstStyle/>
                    <a:p>
                      <a:pPr algn="l" fontAlgn="b"/>
                      <a:r>
                        <a:rPr lang="en-US" sz="1200" b="0" u="none" strike="noStrike" dirty="0">
                          <a:solidFill>
                            <a:srgbClr val="000000"/>
                          </a:solidFill>
                          <a:effectLst/>
                        </a:rPr>
                        <a:t>Mahalanobis Distance</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a:solidFill>
                            <a:srgbClr val="000000"/>
                          </a:solidFill>
                          <a:effectLst/>
                        </a:rPr>
                        <a:t>Measures how far an observation is from the mean in predictor space.</a:t>
                      </a:r>
                      <a:endParaRPr lang="en-US" sz="1200" b="0" i="0" u="none" strike="noStrike">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Values greater than 15 in small samples may indicate an outlier.</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Max: 5.278 (Moderate distance from center)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877527655"/>
                  </a:ext>
                </a:extLst>
              </a:tr>
              <a:tr h="408472">
                <a:tc>
                  <a:txBody>
                    <a:bodyPr/>
                    <a:lstStyle/>
                    <a:p>
                      <a:pPr algn="l" fontAlgn="b"/>
                      <a:r>
                        <a:rPr lang="en-US" sz="1200" b="0" u="none" strike="noStrike" dirty="0">
                          <a:solidFill>
                            <a:srgbClr val="000000"/>
                          </a:solidFill>
                          <a:effectLst/>
                        </a:rPr>
                        <a:t>Cook’s Distance</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Measures the influence of a single case on the regression model.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Values greater than 1 indicate highly influential points.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Max: 4.048 (high influence)</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964924758"/>
                  </a:ext>
                </a:extLst>
              </a:tr>
              <a:tr h="408472">
                <a:tc>
                  <a:txBody>
                    <a:bodyPr/>
                    <a:lstStyle/>
                    <a:p>
                      <a:pPr algn="l" fontAlgn="b"/>
                      <a:r>
                        <a:rPr lang="en-US" sz="1200" b="0" u="none" strike="noStrike" dirty="0">
                          <a:solidFill>
                            <a:srgbClr val="000000"/>
                          </a:solidFill>
                          <a:effectLst/>
                        </a:rPr>
                        <a:t>Centered Leverage Value</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dirty="0">
                          <a:solidFill>
                            <a:srgbClr val="000000"/>
                          </a:solidFill>
                          <a:effectLst/>
                        </a:rPr>
                        <a:t>Indicates the extent to which an observation’s predictor values are extreme.</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dirty="0"/>
                        <a:t>Concern if </a:t>
                      </a:r>
                      <a:r>
                        <a:rPr lang="en-US" sz="1200" b="0" dirty="0"/>
                        <a:t>&gt; 3(p/n) </a:t>
                      </a:r>
                      <a:r>
                        <a:rPr lang="en-US" sz="1200" dirty="0"/>
                        <a:t>(where p = predictors, n = obs.)</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Max: 0.264 (max = .264 exceeds)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167758267"/>
                  </a:ext>
                </a:extLst>
              </a:tr>
            </a:tbl>
          </a:graphicData>
        </a:graphic>
      </p:graphicFrame>
      <p:pic>
        <p:nvPicPr>
          <p:cNvPr id="7" name="Picture 6">
            <a:extLst>
              <a:ext uri="{FF2B5EF4-FFF2-40B4-BE49-F238E27FC236}">
                <a16:creationId xmlns:a16="http://schemas.microsoft.com/office/drawing/2014/main" id="{F46C8D78-D735-87EC-3B75-B18BFB45C7E4}"/>
              </a:ext>
            </a:extLst>
          </p:cNvPr>
          <p:cNvPicPr>
            <a:picLocks noChangeAspect="1"/>
          </p:cNvPicPr>
          <p:nvPr/>
        </p:nvPicPr>
        <p:blipFill>
          <a:blip r:embed="rId3"/>
          <a:srcRect b="7351"/>
          <a:stretch/>
        </p:blipFill>
        <p:spPr>
          <a:xfrm>
            <a:off x="108117" y="0"/>
            <a:ext cx="5037815" cy="2730185"/>
          </a:xfrm>
          <a:prstGeom prst="rect">
            <a:avLst/>
          </a:prstGeom>
        </p:spPr>
      </p:pic>
      <p:sp>
        <p:nvSpPr>
          <p:cNvPr id="8" name="TextBox 7">
            <a:extLst>
              <a:ext uri="{FF2B5EF4-FFF2-40B4-BE49-F238E27FC236}">
                <a16:creationId xmlns:a16="http://schemas.microsoft.com/office/drawing/2014/main" id="{52325E5C-EC79-A53C-7BED-92615B36FA30}"/>
              </a:ext>
            </a:extLst>
          </p:cNvPr>
          <p:cNvSpPr txBox="1"/>
          <p:nvPr/>
        </p:nvSpPr>
        <p:spPr>
          <a:xfrm>
            <a:off x="5340486" y="441762"/>
            <a:ext cx="5299271" cy="923330"/>
          </a:xfrm>
          <a:prstGeom prst="rect">
            <a:avLst/>
          </a:prstGeom>
          <a:noFill/>
        </p:spPr>
        <p:txBody>
          <a:bodyPr wrap="none" rtlCol="0">
            <a:spAutoFit/>
          </a:bodyPr>
          <a:lstStyle/>
          <a:p>
            <a:r>
              <a:rPr lang="en-US" b="1" dirty="0"/>
              <a:t>Note</a:t>
            </a:r>
            <a:r>
              <a:rPr lang="en-US" dirty="0"/>
              <a:t>: we have already covered predicted values,</a:t>
            </a:r>
          </a:p>
          <a:p>
            <a:r>
              <a:rPr lang="en-US" dirty="0"/>
              <a:t>and standardized predicted values so you should know</a:t>
            </a:r>
          </a:p>
          <a:p>
            <a:r>
              <a:rPr lang="en-US" dirty="0"/>
              <a:t>what those are. </a:t>
            </a:r>
          </a:p>
        </p:txBody>
      </p:sp>
    </p:spTree>
    <p:extLst>
      <p:ext uri="{BB962C8B-B14F-4D97-AF65-F5344CB8AC3E}">
        <p14:creationId xmlns:p14="http://schemas.microsoft.com/office/powerpoint/2010/main" val="916981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8327-7AE5-1925-B256-F287B8FA4C78}"/>
              </a:ext>
            </a:extLst>
          </p:cNvPr>
          <p:cNvSpPr>
            <a:spLocks noGrp="1"/>
          </p:cNvSpPr>
          <p:nvPr>
            <p:ph type="title"/>
          </p:nvPr>
        </p:nvSpPr>
        <p:spPr>
          <a:xfrm>
            <a:off x="186447" y="143752"/>
            <a:ext cx="10515600" cy="821649"/>
          </a:xfrm>
        </p:spPr>
        <p:txBody>
          <a:bodyPr/>
          <a:lstStyle/>
          <a:p>
            <a:r>
              <a:rPr lang="en-US" dirty="0">
                <a:latin typeface="Aptos Display (Headings)"/>
              </a:rPr>
              <a:t>Beyond Numeric Features</a:t>
            </a:r>
          </a:p>
        </p:txBody>
      </p:sp>
      <p:sp>
        <p:nvSpPr>
          <p:cNvPr id="3" name="Content Placeholder 2">
            <a:extLst>
              <a:ext uri="{FF2B5EF4-FFF2-40B4-BE49-F238E27FC236}">
                <a16:creationId xmlns:a16="http://schemas.microsoft.com/office/drawing/2014/main" id="{4C28B070-72FE-7C20-E6BB-8B160385877F}"/>
              </a:ext>
            </a:extLst>
          </p:cNvPr>
          <p:cNvSpPr>
            <a:spLocks noGrp="1"/>
          </p:cNvSpPr>
          <p:nvPr>
            <p:ph idx="1"/>
          </p:nvPr>
        </p:nvSpPr>
        <p:spPr>
          <a:xfrm>
            <a:off x="264268" y="965401"/>
            <a:ext cx="10515600" cy="4351338"/>
          </a:xfrm>
        </p:spPr>
        <p:txBody>
          <a:bodyPr/>
          <a:lstStyle/>
          <a:p>
            <a:pPr marL="0" indent="0">
              <a:buNone/>
            </a:pPr>
            <a:r>
              <a:rPr lang="en-US" sz="2400" dirty="0"/>
              <a:t>Thus far we’ve seen regressions characterized by:</a:t>
            </a:r>
          </a:p>
          <a:p>
            <a:r>
              <a:rPr lang="en-US" sz="2400" dirty="0"/>
              <a:t>Numeric response (Y) variable </a:t>
            </a:r>
          </a:p>
          <a:p>
            <a:pPr lvl="1"/>
            <a:r>
              <a:rPr lang="en-US" dirty="0"/>
              <a:t>Example: SAT Verbal Score</a:t>
            </a:r>
          </a:p>
          <a:p>
            <a:r>
              <a:rPr lang="en-US" sz="2400" dirty="0"/>
              <a:t>Numeric explanatory (X) variable(s)</a:t>
            </a:r>
          </a:p>
          <a:p>
            <a:pPr lvl="1"/>
            <a:r>
              <a:rPr lang="en-US" dirty="0"/>
              <a:t>Example: SAT Math Score, ACT Score, Class Rank</a:t>
            </a:r>
          </a:p>
          <a:p>
            <a:pPr lvl="1"/>
            <a:endParaRPr lang="en-US" dirty="0"/>
          </a:p>
          <a:p>
            <a:r>
              <a:rPr lang="en-US" sz="2400" b="1" dirty="0"/>
              <a:t>Idea</a:t>
            </a:r>
            <a:r>
              <a:rPr lang="en-US" sz="2400" dirty="0"/>
              <a:t>: Explanatory variables are not just limited to numeric variables! We can incorporate categorical and higher-order variables into the regression equation with (almost) no additional work.</a:t>
            </a:r>
          </a:p>
          <a:p>
            <a:endParaRPr lang="en-US" dirty="0"/>
          </a:p>
        </p:txBody>
      </p:sp>
    </p:spTree>
    <p:extLst>
      <p:ext uri="{BB962C8B-B14F-4D97-AF65-F5344CB8AC3E}">
        <p14:creationId xmlns:p14="http://schemas.microsoft.com/office/powerpoint/2010/main" val="1296762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DEB9-68FA-C57A-A8F6-12C3B67C0C4F}"/>
              </a:ext>
            </a:extLst>
          </p:cNvPr>
          <p:cNvSpPr>
            <a:spLocks noGrp="1"/>
          </p:cNvSpPr>
          <p:nvPr>
            <p:ph type="title"/>
          </p:nvPr>
        </p:nvSpPr>
        <p:spPr>
          <a:xfrm>
            <a:off x="94105" y="133493"/>
            <a:ext cx="10515600" cy="896206"/>
          </a:xfrm>
        </p:spPr>
        <p:txBody>
          <a:bodyPr>
            <a:normAutofit fontScale="90000"/>
          </a:bodyPr>
          <a:lstStyle/>
          <a:p>
            <a:r>
              <a:rPr lang="en-US" dirty="0">
                <a:latin typeface="Aptos Display (Headings)"/>
              </a:rPr>
              <a:t>Advanced Topic: Heterogeneous Variable Types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BA55FE14-E3BB-2A8C-FC58-097228738C40}"/>
                  </a:ext>
                </a:extLst>
              </p:cNvPr>
              <p:cNvSpPr txBox="1">
                <a:spLocks/>
              </p:cNvSpPr>
              <p:nvPr/>
            </p:nvSpPr>
            <p:spPr>
              <a:xfrm>
                <a:off x="256453" y="1029699"/>
                <a:ext cx="10875381"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Categorical variables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Use dummy coding to encode the categories as 0 and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Shows up as additive corrections for the categorical value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Polynomial Terms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can fit the coefficients of a polynomial relationship via raising obs. to powers i.e.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To fit a quadratic:   </a:t>
                </a:r>
                <a14:m>
                  <m:oMath xmlns:m="http://schemas.openxmlformats.org/officeDocument/2006/math">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oMath>
                </a14:m>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Interaction Terms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Effects are not always simply additive, can have multiplicative interactions i.e.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b>
                      </m:sSub>
                      <m:r>
                        <a:rPr kumimoji="0" lang="en-US" sz="2400" b="0" i="1" u="none" strike="noStrike" kern="1200" cap="none" spc="0" normalizeH="0" baseline="0" noProof="0">
                          <a:ln>
                            <a:noFill/>
                          </a:ln>
                          <a:solidFill>
                            <a:srgbClr val="000000"/>
                          </a:solidFill>
                          <a:effectLst/>
                          <a:uLnTx/>
                          <a:uFillTx/>
                          <a:latin typeface="Cambria Math"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oMath>
                  </m:oMathPara>
                </a14:m>
                <a:endPar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Different lines for different levels of a categorical variable</a:t>
                </a:r>
              </a:p>
            </p:txBody>
          </p:sp>
        </mc:Choice>
        <mc:Fallback>
          <p:sp>
            <p:nvSpPr>
              <p:cNvPr id="4" name="Content Placeholder 2">
                <a:extLst>
                  <a:ext uri="{FF2B5EF4-FFF2-40B4-BE49-F238E27FC236}">
                    <a16:creationId xmlns:a16="http://schemas.microsoft.com/office/drawing/2014/main" id="{BA55FE14-E3BB-2A8C-FC58-097228738C40}"/>
                  </a:ext>
                </a:extLst>
              </p:cNvPr>
              <p:cNvSpPr txBox="1">
                <a:spLocks noRot="1" noChangeAspect="1" noMove="1" noResize="1" noEditPoints="1" noAdjustHandles="1" noChangeArrowheads="1" noChangeShapeType="1" noTextEdit="1"/>
              </p:cNvSpPr>
              <p:nvPr/>
            </p:nvSpPr>
            <p:spPr>
              <a:xfrm>
                <a:off x="256453" y="1029699"/>
                <a:ext cx="10875381" cy="4351338"/>
              </a:xfrm>
              <a:prstGeom prst="rect">
                <a:avLst/>
              </a:prstGeom>
              <a:blipFill>
                <a:blip r:embed="rId2"/>
                <a:stretch>
                  <a:fillRect l="-1009" t="-378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DEB0522-150A-6730-D6F4-D266C803332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mbria" panose="02040503050406030204"/>
              <a:ea typeface="+mn-ea"/>
              <a:cs typeface="+mn-cs"/>
            </a:endParaRPr>
          </a:p>
        </p:txBody>
      </p:sp>
      <p:sp>
        <p:nvSpPr>
          <p:cNvPr id="6" name="Rectangle 5">
            <a:extLst>
              <a:ext uri="{FF2B5EF4-FFF2-40B4-BE49-F238E27FC236}">
                <a16:creationId xmlns:a16="http://schemas.microsoft.com/office/drawing/2014/main" id="{C7DEE4EC-06F7-D961-1E09-28AF79F5DF07}"/>
              </a:ext>
            </a:extLst>
          </p:cNvPr>
          <p:cNvSpPr/>
          <p:nvPr/>
        </p:nvSpPr>
        <p:spPr>
          <a:xfrm>
            <a:off x="4786883" y="2830516"/>
            <a:ext cx="907261"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cxnSp>
        <p:nvCxnSpPr>
          <p:cNvPr id="7" name="Straight Arrow Connector 6">
            <a:extLst>
              <a:ext uri="{FF2B5EF4-FFF2-40B4-BE49-F238E27FC236}">
                <a16:creationId xmlns:a16="http://schemas.microsoft.com/office/drawing/2014/main" id="{4CDEEF64-749F-FE38-FAF5-C83E42390326}"/>
              </a:ext>
            </a:extLst>
          </p:cNvPr>
          <p:cNvCxnSpPr>
            <a:cxnSpLocks/>
          </p:cNvCxnSpPr>
          <p:nvPr/>
        </p:nvCxnSpPr>
        <p:spPr>
          <a:xfrm flipH="1" flipV="1">
            <a:off x="5694144" y="3158708"/>
            <a:ext cx="1039310" cy="2616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EAC4DD-42DD-2090-E906-8E38C11AB96C}"/>
              </a:ext>
            </a:extLst>
          </p:cNvPr>
          <p:cNvSpPr txBox="1"/>
          <p:nvPr/>
        </p:nvSpPr>
        <p:spPr>
          <a:xfrm>
            <a:off x="6745029" y="3114437"/>
            <a:ext cx="334920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New variable, simply the square of the x</a:t>
            </a:r>
          </a:p>
        </p:txBody>
      </p:sp>
      <p:sp>
        <p:nvSpPr>
          <p:cNvPr id="9" name="Rectangle 8">
            <a:extLst>
              <a:ext uri="{FF2B5EF4-FFF2-40B4-BE49-F238E27FC236}">
                <a16:creationId xmlns:a16="http://schemas.microsoft.com/office/drawing/2014/main" id="{ABE83B27-1E64-BF82-A36E-BE4BF87E6FDB}"/>
              </a:ext>
            </a:extLst>
          </p:cNvPr>
          <p:cNvSpPr/>
          <p:nvPr/>
        </p:nvSpPr>
        <p:spPr>
          <a:xfrm>
            <a:off x="7867827" y="4224937"/>
            <a:ext cx="907261"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cxnSp>
        <p:nvCxnSpPr>
          <p:cNvPr id="10" name="Straight Arrow Connector 9">
            <a:extLst>
              <a:ext uri="{FF2B5EF4-FFF2-40B4-BE49-F238E27FC236}">
                <a16:creationId xmlns:a16="http://schemas.microsoft.com/office/drawing/2014/main" id="{9EC61992-A0DE-A638-730C-1C7A6112CFCC}"/>
              </a:ext>
            </a:extLst>
          </p:cNvPr>
          <p:cNvCxnSpPr>
            <a:cxnSpLocks/>
            <a:stCxn id="11" idx="0"/>
          </p:cNvCxnSpPr>
          <p:nvPr/>
        </p:nvCxnSpPr>
        <p:spPr>
          <a:xfrm flipH="1" flipV="1">
            <a:off x="8775088" y="4547925"/>
            <a:ext cx="904110" cy="5295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4DAF82-F00D-9EA1-00C0-5636F9AF5C32}"/>
              </a:ext>
            </a:extLst>
          </p:cNvPr>
          <p:cNvSpPr txBox="1"/>
          <p:nvPr/>
        </p:nvSpPr>
        <p:spPr>
          <a:xfrm>
            <a:off x="8004595" y="5077459"/>
            <a:ext cx="334920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New variable, product of x</a:t>
            </a:r>
            <a:r>
              <a:rPr kumimoji="0" lang="en-US" sz="2400" b="0" i="0" u="none" strike="noStrike" kern="1200" cap="none" spc="0" normalizeH="0" baseline="-25000" noProof="0" dirty="0">
                <a:ln>
                  <a:noFill/>
                </a:ln>
                <a:solidFill>
                  <a:srgbClr val="C00000"/>
                </a:solidFill>
                <a:effectLst/>
                <a:uLnTx/>
                <a:uFillTx/>
                <a:latin typeface="Cambria" panose="02040503050406030204"/>
                <a:ea typeface="+mn-ea"/>
                <a:cs typeface="+mn-cs"/>
              </a:rPr>
              <a:t>1</a:t>
            </a: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 and x</a:t>
            </a:r>
            <a:r>
              <a:rPr kumimoji="0" lang="en-US" sz="2400" b="0" i="0" u="none" strike="noStrike" kern="1200" cap="none" spc="0" normalizeH="0" baseline="-25000" noProof="0" dirty="0">
                <a:ln>
                  <a:noFill/>
                </a:ln>
                <a:solidFill>
                  <a:srgbClr val="C00000"/>
                </a:solidFill>
                <a:effectLst/>
                <a:uLnTx/>
                <a:uFillTx/>
                <a:latin typeface="Cambria" panose="02040503050406030204"/>
                <a:ea typeface="+mn-ea"/>
                <a:cs typeface="+mn-cs"/>
              </a:rPr>
              <a:t>2</a:t>
            </a:r>
          </a:p>
        </p:txBody>
      </p:sp>
    </p:spTree>
    <p:extLst>
      <p:ext uri="{BB962C8B-B14F-4D97-AF65-F5344CB8AC3E}">
        <p14:creationId xmlns:p14="http://schemas.microsoft.com/office/powerpoint/2010/main" val="151450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BC5-88D3-2F05-D1AD-16787D5CCD9D}"/>
              </a:ext>
            </a:extLst>
          </p:cNvPr>
          <p:cNvSpPr>
            <a:spLocks noGrp="1"/>
          </p:cNvSpPr>
          <p:nvPr>
            <p:ph type="title" idx="4294967295"/>
          </p:nvPr>
        </p:nvSpPr>
        <p:spPr>
          <a:xfrm>
            <a:off x="190467" y="175335"/>
            <a:ext cx="9637712" cy="787703"/>
          </a:xfrm>
        </p:spPr>
        <p:txBody>
          <a:bodyPr>
            <a:normAutofit/>
          </a:bodyPr>
          <a:lstStyle/>
          <a:p>
            <a:r>
              <a:rPr lang="en-US" dirty="0">
                <a:latin typeface="Aptos Display (Headings)"/>
              </a:rPr>
              <a:t>Models with Dummy Variables</a:t>
            </a:r>
          </a:p>
        </p:txBody>
      </p:sp>
      <p:sp>
        <p:nvSpPr>
          <p:cNvPr id="3" name="Content Placeholder 2">
            <a:extLst>
              <a:ext uri="{FF2B5EF4-FFF2-40B4-BE49-F238E27FC236}">
                <a16:creationId xmlns:a16="http://schemas.microsoft.com/office/drawing/2014/main" id="{EABC5687-6757-46FD-B2A7-D320A9921B39}"/>
              </a:ext>
            </a:extLst>
          </p:cNvPr>
          <p:cNvSpPr>
            <a:spLocks noGrp="1"/>
          </p:cNvSpPr>
          <p:nvPr>
            <p:ph idx="4294967295"/>
          </p:nvPr>
        </p:nvSpPr>
        <p:spPr>
          <a:xfrm>
            <a:off x="321014" y="885217"/>
            <a:ext cx="10865796" cy="4683733"/>
          </a:xfrm>
        </p:spPr>
        <p:txBody>
          <a:bodyPr>
            <a:normAutofit/>
          </a:bodyPr>
          <a:lstStyle/>
          <a:p>
            <a:r>
              <a:rPr lang="en-US" altLang="en-US" sz="2000" dirty="0"/>
              <a:t>Some models have both numeric and categorical explanatory variables (e.g., gender or race)</a:t>
            </a:r>
          </a:p>
          <a:p>
            <a:r>
              <a:rPr lang="en-US" altLang="en-US" sz="2000" dirty="0"/>
              <a:t>If a categorical variable has </a:t>
            </a:r>
            <a:r>
              <a:rPr lang="en-US" altLang="en-US" sz="2000" i="1" dirty="0"/>
              <a:t>k</a:t>
            </a:r>
            <a:r>
              <a:rPr lang="en-US" altLang="en-US" sz="2000" dirty="0"/>
              <a:t> levels, need to create </a:t>
            </a:r>
            <a:r>
              <a:rPr lang="en-US" altLang="en-US" sz="2000" i="1" dirty="0"/>
              <a:t>k</a:t>
            </a:r>
            <a:r>
              <a:rPr lang="en-US" altLang="en-US" sz="2000" dirty="0"/>
              <a:t>-1 dummy variables that take on the values 1 if the level of interest is present and 0 otherwise.</a:t>
            </a:r>
          </a:p>
          <a:p>
            <a:r>
              <a:rPr lang="en-US" altLang="en-US" sz="2000" dirty="0"/>
              <a:t>The baseline level of the categorical variable for which all </a:t>
            </a:r>
            <a:r>
              <a:rPr lang="en-US" altLang="en-US" sz="2000" i="1" dirty="0"/>
              <a:t>k</a:t>
            </a:r>
            <a:r>
              <a:rPr lang="en-US" altLang="en-US" sz="2000" dirty="0"/>
              <a:t>-1 dummy variables are set to 0</a:t>
            </a:r>
          </a:p>
          <a:p>
            <a:r>
              <a:rPr lang="en-US" altLang="en-US" sz="2000" dirty="0"/>
              <a:t>The regression coefficient corresponding to a dummy variable is the difference between the mean for that level and the mean for the baseline group, controlling for all numeric predictors</a:t>
            </a:r>
          </a:p>
          <a:p>
            <a:endParaRPr lang="en-US" sz="1900" dirty="0"/>
          </a:p>
        </p:txBody>
      </p:sp>
    </p:spTree>
    <p:extLst>
      <p:ext uri="{BB962C8B-B14F-4D97-AF65-F5344CB8AC3E}">
        <p14:creationId xmlns:p14="http://schemas.microsoft.com/office/powerpoint/2010/main" val="441804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p:cNvSpPr>
            <a:spLocks noGrp="1"/>
          </p:cNvSpPr>
          <p:nvPr>
            <p:ph type="title" idx="4294967295"/>
          </p:nvPr>
        </p:nvSpPr>
        <p:spPr>
          <a:xfrm>
            <a:off x="258560" y="136525"/>
            <a:ext cx="9637712" cy="782637"/>
          </a:xfrm>
        </p:spPr>
        <p:txBody>
          <a:bodyPr>
            <a:normAutofit/>
          </a:bodyPr>
          <a:lstStyle/>
          <a:p>
            <a:r>
              <a:rPr lang="en-US" dirty="0">
                <a:latin typeface="Aptos Display (Headings)"/>
              </a:rPr>
              <a:t>Interpreting Dummy Variables</a:t>
            </a:r>
          </a:p>
        </p:txBody>
      </p:sp>
      <p:sp>
        <p:nvSpPr>
          <p:cNvPr id="3" name="Content Placeholder 2"/>
          <p:cNvSpPr>
            <a:spLocks noGrp="1"/>
          </p:cNvSpPr>
          <p:nvPr>
            <p:ph idx="4294967295"/>
          </p:nvPr>
        </p:nvSpPr>
        <p:spPr>
          <a:xfrm>
            <a:off x="344488" y="1006070"/>
            <a:ext cx="11474618" cy="3624296"/>
          </a:xfrm>
        </p:spPr>
        <p:txBody>
          <a:bodyPr>
            <a:normAutofit/>
          </a:bodyPr>
          <a:lstStyle/>
          <a:p>
            <a:r>
              <a:rPr lang="en-US" sz="2000" dirty="0"/>
              <a:t>Can add categorical variables to the regression model, but first need to create dummy codes</a:t>
            </a:r>
          </a:p>
          <a:p>
            <a:pPr lvl="1"/>
            <a:r>
              <a:rPr lang="en-US" sz="2000" dirty="0"/>
              <a:t>If k categories, you only need k-1 dummy variables</a:t>
            </a:r>
          </a:p>
          <a:p>
            <a:pPr lvl="1"/>
            <a:r>
              <a:rPr lang="en-US" sz="2000" dirty="0"/>
              <a:t>Other category acts as the reference group; absorbed into intercept</a:t>
            </a:r>
          </a:p>
          <a:p>
            <a:r>
              <a:rPr lang="en-US" sz="2000" dirty="0"/>
              <a:t>Each dummy variable acts as an </a:t>
            </a:r>
            <a:r>
              <a:rPr lang="en-US" sz="2000" u="sng" dirty="0"/>
              <a:t>indicator</a:t>
            </a:r>
            <a:r>
              <a:rPr lang="en-US" sz="2000" dirty="0"/>
              <a:t> of whether the observation is in that category </a:t>
            </a:r>
          </a:p>
          <a:p>
            <a:r>
              <a:rPr lang="en-US" sz="2000" dirty="0"/>
              <a:t>Each dummy coefficient can be interpreted as </a:t>
            </a:r>
            <a:r>
              <a:rPr lang="en-US" sz="2000" i="1" dirty="0"/>
              <a:t>the average difference </a:t>
            </a:r>
            <a:r>
              <a:rPr lang="en-US" sz="2000" dirty="0"/>
              <a:t>in Y between the dummy category and the reference group.</a:t>
            </a:r>
          </a:p>
          <a:p>
            <a:pPr lvl="1"/>
            <a:r>
              <a:rPr lang="en-US" sz="2000" dirty="0"/>
              <a:t>Specifically, the dummy coefficients are the linear correction in the model for that level relative to the reference group.</a:t>
            </a:r>
          </a:p>
        </p:txBody>
      </p:sp>
    </p:spTree>
    <p:extLst>
      <p:ext uri="{BB962C8B-B14F-4D97-AF65-F5344CB8AC3E}">
        <p14:creationId xmlns:p14="http://schemas.microsoft.com/office/powerpoint/2010/main" val="804841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0268" y="981361"/>
                <a:ext cx="10515600" cy="4498488"/>
              </a:xfrm>
            </p:spPr>
            <p:txBody>
              <a:bodyPr>
                <a:normAutofit/>
              </a:bodyPr>
              <a:lstStyle/>
              <a:p>
                <a:r>
                  <a:rPr lang="en-US" sz="2400" b="1" dirty="0"/>
                  <a:t>Example: </a:t>
                </a:r>
                <a:r>
                  <a:rPr lang="en-US" sz="2400" dirty="0"/>
                  <a:t>You have a variable coding years of experience. Years of experience is coded as </a:t>
                </a:r>
              </a:p>
              <a:p>
                <a:pPr marL="457200" lvl="1" indent="0">
                  <a:buNone/>
                </a:pPr>
                <a:r>
                  <a:rPr lang="en-US" sz="2000" dirty="0"/>
                  <a:t>1 = 10 years or less </a:t>
                </a:r>
              </a:p>
              <a:p>
                <a:pPr marL="457200" lvl="1" indent="0">
                  <a:buNone/>
                </a:pPr>
                <a:r>
                  <a:rPr lang="en-US" sz="2000" dirty="0"/>
                  <a:t>2 = 11 years or more</a:t>
                </a:r>
              </a:p>
              <a:p>
                <a:r>
                  <a:rPr lang="en-US" sz="2400" dirty="0"/>
                  <a:t>What is </a:t>
                </a:r>
                <a:r>
                  <a:rPr lang="en-US" sz="2400" i="1" dirty="0"/>
                  <a:t>K; </a:t>
                </a:r>
                <a:r>
                  <a:rPr lang="en-US" sz="2400" dirty="0"/>
                  <a:t>how many dummies do you need?</a:t>
                </a:r>
              </a:p>
              <a:p>
                <a:r>
                  <a:rPr lang="en-US" sz="2400" b="1" dirty="0"/>
                  <a:t>Idea: </a:t>
                </a:r>
                <a:r>
                  <a:rPr lang="en-US" sz="2400" dirty="0"/>
                  <a:t>Use a binary (0/1) variable to identify different groups i.e. </a:t>
                </a:r>
                <a:r>
                  <a:rPr lang="en-US" sz="2400" i="1" dirty="0"/>
                  <a:t>X</a:t>
                </a:r>
                <a:r>
                  <a:rPr lang="en-US" sz="2400" baseline="-25000" dirty="0"/>
                  <a:t>i </a:t>
                </a:r>
                <a:r>
                  <a:rPr lang="en-US" sz="2400" dirty="0"/>
                  <a:t> = 1 if observation is ‘yes’ and </a:t>
                </a:r>
                <a:r>
                  <a:rPr lang="en-US" sz="2400" i="1" dirty="0"/>
                  <a:t>X</a:t>
                </a:r>
                <a:r>
                  <a:rPr lang="en-US" sz="2400" baseline="-25000" dirty="0"/>
                  <a:t>i </a:t>
                </a:r>
                <a:r>
                  <a:rPr lang="en-US" sz="2400" dirty="0"/>
                  <a:t> = 0 otherwise.</a:t>
                </a:r>
                <a:endParaRPr lang="en-US" sz="2000" dirty="0"/>
              </a:p>
              <a:p>
                <a:r>
                  <a:rPr lang="en-US" sz="2400" dirty="0"/>
                  <a:t>The binary categorical variable acts as an additive correction term</a:t>
                </a:r>
              </a:p>
              <a:p>
                <a:pPr lvl="1"/>
                <a:r>
                  <a:rPr lang="en-US" sz="2000" dirty="0"/>
                  <a:t>Suppose </a:t>
                </a:r>
                <a:r>
                  <a:rPr lang="en-US" sz="2000" i="1" dirty="0"/>
                  <a:t>X</a:t>
                </a:r>
                <a:r>
                  <a:rPr lang="en-US" sz="2000" baseline="-25000" dirty="0"/>
                  <a:t>2</a:t>
                </a:r>
                <a:r>
                  <a:rPr lang="en-US" sz="2000" dirty="0"/>
                  <a:t> is binary with coefficient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oMath>
                </a14:m>
                <a:endParaRPr lang="en-US" sz="2000" dirty="0"/>
              </a:p>
              <a:p>
                <a:pPr lvl="1"/>
                <a:r>
                  <a:rPr lang="en-US" sz="2000" dirty="0"/>
                  <a:t>Then the model is: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2 </m:t>
                    </m:r>
                  </m:oMath>
                </a14:m>
                <a:r>
                  <a:rPr lang="en-US" sz="2000" dirty="0"/>
                  <a:t>  which splits into:</a:t>
                </a:r>
              </a:p>
              <a:p>
                <a:pPr lvl="1"/>
                <a:endParaRPr lang="en-US" sz="2000" u="sng" baseline="-25000" dirty="0"/>
              </a:p>
              <a:p>
                <a:pPr marL="0" indent="0" algn="ctr">
                  <a:buNone/>
                </a:pPr>
                <a:r>
                  <a:rPr lang="en-US" sz="2000" dirty="0"/>
                  <a:t>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d>
                      <m:dPr>
                        <m:begChr m:val="|"/>
                        <m:endChr m:val="|"/>
                        <m:ctrlPr>
                          <a:rPr lang="en-US" sz="2000" i="1">
                            <a:solidFill>
                              <a:srgbClr val="000000"/>
                            </a:solidFill>
                            <a:latin typeface="Cambria Math" panose="02040503050406030204" pitchFamily="18" charset="0"/>
                          </a:rPr>
                        </m:ctrlPr>
                      </m:dPr>
                      <m:e>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=0)</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1                    </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e>
                    </m:d>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=1)</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r>
                      <m:rPr>
                        <m:nor/>
                      </m:rPr>
                      <a:rPr lang="en-US" sz="2000" dirty="0"/>
                      <m:t>+</m:t>
                    </m:r>
                    <m:r>
                      <m:rPr>
                        <m:nor/>
                      </m:rPr>
                      <a:rPr lang="en-US" sz="2000" dirty="0">
                        <a:solidFill>
                          <a:srgbClr val="000000"/>
                        </a:solidFill>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2</m:t>
                    </m:r>
                  </m:oMath>
                </a14:m>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0268" y="981361"/>
                <a:ext cx="10515600" cy="4498488"/>
              </a:xfrm>
              <a:blipFill>
                <a:blip r:embed="rId2"/>
                <a:stretch>
                  <a:fillRect l="-812" t="-1897" b="-27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D233E84D-F348-124B-BA83-0581A07EBAB2}"/>
              </a:ext>
            </a:extLst>
          </p:cNvPr>
          <p:cNvSpPr/>
          <p:nvPr/>
        </p:nvSpPr>
        <p:spPr>
          <a:xfrm>
            <a:off x="7844420" y="4912457"/>
            <a:ext cx="1066568"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821B0C1-3AB4-F047-9F8C-5F431148B1C1}"/>
              </a:ext>
            </a:extLst>
          </p:cNvPr>
          <p:cNvSpPr txBox="1"/>
          <p:nvPr/>
        </p:nvSpPr>
        <p:spPr>
          <a:xfrm>
            <a:off x="8910988" y="4746989"/>
            <a:ext cx="21106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Additive Correction</a:t>
            </a:r>
          </a:p>
        </p:txBody>
      </p:sp>
      <p:sp>
        <p:nvSpPr>
          <p:cNvPr id="11" name="Title 1">
            <a:extLst>
              <a:ext uri="{FF2B5EF4-FFF2-40B4-BE49-F238E27FC236}">
                <a16:creationId xmlns:a16="http://schemas.microsoft.com/office/drawing/2014/main" id="{0EA90997-A186-3F4E-A82D-CEA19C205DD9}"/>
              </a:ext>
            </a:extLst>
          </p:cNvPr>
          <p:cNvSpPr>
            <a:spLocks noGrp="1"/>
          </p:cNvSpPr>
          <p:nvPr>
            <p:ph type="title"/>
          </p:nvPr>
        </p:nvSpPr>
        <p:spPr>
          <a:xfrm>
            <a:off x="110992" y="136525"/>
            <a:ext cx="10515600" cy="844836"/>
          </a:xfrm>
        </p:spPr>
        <p:txBody>
          <a:bodyPr/>
          <a:lstStyle/>
          <a:p>
            <a:r>
              <a:rPr lang="en-US" dirty="0">
                <a:latin typeface="Aptos Display (Headings)"/>
              </a:rPr>
              <a:t>Categorical Variables and Dummies</a:t>
            </a:r>
          </a:p>
        </p:txBody>
      </p:sp>
    </p:spTree>
    <p:extLst>
      <p:ext uri="{BB962C8B-B14F-4D97-AF65-F5344CB8AC3E}">
        <p14:creationId xmlns:p14="http://schemas.microsoft.com/office/powerpoint/2010/main" val="403554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0948A-D39B-F498-10AB-5DB721CBF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213C7-00D0-13D2-95B3-8AAD03DC3D1F}"/>
              </a:ext>
            </a:extLst>
          </p:cNvPr>
          <p:cNvSpPr>
            <a:spLocks noGrp="1"/>
          </p:cNvSpPr>
          <p:nvPr>
            <p:ph type="title"/>
          </p:nvPr>
        </p:nvSpPr>
        <p:spPr>
          <a:xfrm>
            <a:off x="118354" y="222487"/>
            <a:ext cx="10515600" cy="870288"/>
          </a:xfrm>
        </p:spPr>
        <p:txBody>
          <a:bodyPr/>
          <a:lstStyle/>
          <a:p>
            <a:r>
              <a:rPr lang="en-US" sz="4400" dirty="0">
                <a:latin typeface="Aptos Display (Headings)"/>
              </a:rPr>
              <a:t>Example: Recoding dummy variables</a:t>
            </a:r>
            <a:endParaRPr lang="en-US" dirty="0">
              <a:latin typeface="Aptos Display (Headings)"/>
            </a:endParaRPr>
          </a:p>
        </p:txBody>
      </p:sp>
      <p:pic>
        <p:nvPicPr>
          <p:cNvPr id="5" name="Content Placeholder 4">
            <a:extLst>
              <a:ext uri="{FF2B5EF4-FFF2-40B4-BE49-F238E27FC236}">
                <a16:creationId xmlns:a16="http://schemas.microsoft.com/office/drawing/2014/main" id="{4839A312-C2A1-7352-B26A-64EFC9770078}"/>
              </a:ext>
            </a:extLst>
          </p:cNvPr>
          <p:cNvPicPr>
            <a:picLocks noGrp="1" noChangeAspect="1"/>
          </p:cNvPicPr>
          <p:nvPr>
            <p:ph idx="1"/>
          </p:nvPr>
        </p:nvPicPr>
        <p:blipFill>
          <a:blip r:embed="rId2"/>
          <a:stretch>
            <a:fillRect/>
          </a:stretch>
        </p:blipFill>
        <p:spPr>
          <a:xfrm>
            <a:off x="6601596" y="1905406"/>
            <a:ext cx="4964140" cy="2184679"/>
          </a:xfrm>
        </p:spPr>
      </p:pic>
      <p:sp>
        <p:nvSpPr>
          <p:cNvPr id="7" name="TextBox 6">
            <a:extLst>
              <a:ext uri="{FF2B5EF4-FFF2-40B4-BE49-F238E27FC236}">
                <a16:creationId xmlns:a16="http://schemas.microsoft.com/office/drawing/2014/main" id="{FB5FCDA4-6FA1-3C1C-8383-F8DCA545FB47}"/>
              </a:ext>
            </a:extLst>
          </p:cNvPr>
          <p:cNvSpPr txBox="1"/>
          <p:nvPr/>
        </p:nvSpPr>
        <p:spPr>
          <a:xfrm>
            <a:off x="415829" y="2000744"/>
            <a:ext cx="6098058" cy="40010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Use the school admissions data variable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gre_example.sav</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for whether a student has a family member that is an alumni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Number_of_family_alumni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and recode it as a simple binary variable (Y/N).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Label the groups with no alum family 0, else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“0” group is called the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reference group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no additive correction present here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 will use it in a multiple linear regression where the “slope” for the binary categorical variable we create will represent the </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difference in the intercepts between of the two groups</a:t>
            </a:r>
          </a:p>
        </p:txBody>
      </p:sp>
      <p:pic>
        <p:nvPicPr>
          <p:cNvPr id="9" name="Picture 8">
            <a:extLst>
              <a:ext uri="{FF2B5EF4-FFF2-40B4-BE49-F238E27FC236}">
                <a16:creationId xmlns:a16="http://schemas.microsoft.com/office/drawing/2014/main" id="{C2F8F17A-8687-CB36-2715-6F6278BFA68C}"/>
              </a:ext>
            </a:extLst>
          </p:cNvPr>
          <p:cNvPicPr>
            <a:picLocks noChangeAspect="1"/>
          </p:cNvPicPr>
          <p:nvPr/>
        </p:nvPicPr>
        <p:blipFill>
          <a:blip r:embed="rId3"/>
          <a:stretch>
            <a:fillRect/>
          </a:stretch>
        </p:blipFill>
        <p:spPr>
          <a:xfrm>
            <a:off x="6650836" y="4854732"/>
            <a:ext cx="4914900" cy="1247775"/>
          </a:xfrm>
          <a:prstGeom prst="rect">
            <a:avLst/>
          </a:prstGeom>
        </p:spPr>
      </p:pic>
      <p:cxnSp>
        <p:nvCxnSpPr>
          <p:cNvPr id="11" name="Straight Arrow Connector 10">
            <a:extLst>
              <a:ext uri="{FF2B5EF4-FFF2-40B4-BE49-F238E27FC236}">
                <a16:creationId xmlns:a16="http://schemas.microsoft.com/office/drawing/2014/main" id="{495356F1-1217-EBB3-7695-9A8AF1AF78D6}"/>
              </a:ext>
            </a:extLst>
          </p:cNvPr>
          <p:cNvCxnSpPr>
            <a:cxnSpLocks/>
            <a:endCxn id="9" idx="0"/>
          </p:cNvCxnSpPr>
          <p:nvPr/>
        </p:nvCxnSpPr>
        <p:spPr>
          <a:xfrm>
            <a:off x="9108286" y="4001292"/>
            <a:ext cx="0" cy="853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76619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C3C0-4B0D-E128-A4C4-65F284ECB6A6}"/>
              </a:ext>
            </a:extLst>
          </p:cNvPr>
          <p:cNvSpPr>
            <a:spLocks noGrp="1"/>
          </p:cNvSpPr>
          <p:nvPr>
            <p:ph type="title"/>
          </p:nvPr>
        </p:nvSpPr>
        <p:spPr>
          <a:xfrm>
            <a:off x="172994" y="161258"/>
            <a:ext cx="10515600" cy="693833"/>
          </a:xfrm>
        </p:spPr>
        <p:txBody>
          <a:bodyPr>
            <a:normAutofit fontScale="90000"/>
          </a:bodyPr>
          <a:lstStyle/>
          <a:p>
            <a:r>
              <a:rPr lang="en-US" dirty="0">
                <a:latin typeface="Aptos Display (Headings)"/>
              </a:rPr>
              <a:t>Example</a:t>
            </a:r>
          </a:p>
        </p:txBody>
      </p:sp>
      <p:sp>
        <p:nvSpPr>
          <p:cNvPr id="3" name="Content Placeholder 2">
            <a:extLst>
              <a:ext uri="{FF2B5EF4-FFF2-40B4-BE49-F238E27FC236}">
                <a16:creationId xmlns:a16="http://schemas.microsoft.com/office/drawing/2014/main" id="{626EAA89-6531-D9FC-3A4A-25A27733A8E0}"/>
              </a:ext>
            </a:extLst>
          </p:cNvPr>
          <p:cNvSpPr>
            <a:spLocks noGrp="1"/>
          </p:cNvSpPr>
          <p:nvPr>
            <p:ph idx="1"/>
          </p:nvPr>
        </p:nvSpPr>
        <p:spPr>
          <a:xfrm>
            <a:off x="838200" y="1447704"/>
            <a:ext cx="10515600" cy="4351338"/>
          </a:xfrm>
        </p:spPr>
        <p:txBody>
          <a:bodyPr/>
          <a:lstStyle/>
          <a:p>
            <a:r>
              <a:rPr lang="en-US" dirty="0"/>
              <a:t>Run a multiple linear regression of HS class rank on Math SAT score and the dummy variable coding the effect of having a family member as an alum (=1) or not (=0)</a:t>
            </a:r>
          </a:p>
        </p:txBody>
      </p:sp>
      <p:pic>
        <p:nvPicPr>
          <p:cNvPr id="5" name="Picture 4">
            <a:extLst>
              <a:ext uri="{FF2B5EF4-FFF2-40B4-BE49-F238E27FC236}">
                <a16:creationId xmlns:a16="http://schemas.microsoft.com/office/drawing/2014/main" id="{94CB5D95-106F-D4FE-A143-0D91AEF30CA0}"/>
              </a:ext>
            </a:extLst>
          </p:cNvPr>
          <p:cNvPicPr>
            <a:picLocks noChangeAspect="1"/>
          </p:cNvPicPr>
          <p:nvPr/>
        </p:nvPicPr>
        <p:blipFill>
          <a:blip r:embed="rId2"/>
          <a:stretch>
            <a:fillRect/>
          </a:stretch>
        </p:blipFill>
        <p:spPr>
          <a:xfrm>
            <a:off x="3125493" y="2773267"/>
            <a:ext cx="5124450" cy="1638300"/>
          </a:xfrm>
          <a:prstGeom prst="rect">
            <a:avLst/>
          </a:prstGeom>
        </p:spPr>
      </p:pic>
      <p:sp>
        <p:nvSpPr>
          <p:cNvPr id="6" name="TextBox 5">
            <a:extLst>
              <a:ext uri="{FF2B5EF4-FFF2-40B4-BE49-F238E27FC236}">
                <a16:creationId xmlns:a16="http://schemas.microsoft.com/office/drawing/2014/main" id="{DDBA1413-850F-ABB3-1E0D-5BFD68099576}"/>
              </a:ext>
            </a:extLst>
          </p:cNvPr>
          <p:cNvSpPr txBox="1"/>
          <p:nvPr/>
        </p:nvSpPr>
        <p:spPr>
          <a:xfrm>
            <a:off x="3125493" y="4595411"/>
            <a:ext cx="5124450"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Rank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2.6*(IF ALUM)</a:t>
            </a:r>
          </a:p>
        </p:txBody>
      </p:sp>
      <p:sp>
        <p:nvSpPr>
          <p:cNvPr id="7" name="TextBox 6">
            <a:extLst>
              <a:ext uri="{FF2B5EF4-FFF2-40B4-BE49-F238E27FC236}">
                <a16:creationId xmlns:a16="http://schemas.microsoft.com/office/drawing/2014/main" id="{DB33DA5E-CDF0-5A1B-B985-C771C86891A3}"/>
              </a:ext>
            </a:extLst>
          </p:cNvPr>
          <p:cNvSpPr txBox="1"/>
          <p:nvPr/>
        </p:nvSpPr>
        <p:spPr>
          <a:xfrm>
            <a:off x="172994" y="3076555"/>
            <a:ext cx="2711239"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With only two groups,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dummy variable represents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average difference in HS rank between students who have family members who are alumni and those who do not.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this is not really any different, an increase in X means going from 0 to 1 </a:t>
            </a:r>
          </a:p>
        </p:txBody>
      </p:sp>
      <p:sp>
        <p:nvSpPr>
          <p:cNvPr id="10" name="TextBox 9">
            <a:extLst>
              <a:ext uri="{FF2B5EF4-FFF2-40B4-BE49-F238E27FC236}">
                <a16:creationId xmlns:a16="http://schemas.microsoft.com/office/drawing/2014/main" id="{506C7F46-2AC7-DB99-DDC1-4F54E6BC32AF}"/>
              </a:ext>
            </a:extLst>
          </p:cNvPr>
          <p:cNvSpPr txBox="1"/>
          <p:nvPr/>
        </p:nvSpPr>
        <p:spPr>
          <a:xfrm>
            <a:off x="8689394" y="3140587"/>
            <a:ext cx="328277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estimated difference in HS rank between students who have family that are alumnus and those who do not is -2.604. Students who have one or more family members who are alums have a HS rank that is 2.604 points lower, on average,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holding SAT math score constant at its mean.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cxnSp>
        <p:nvCxnSpPr>
          <p:cNvPr id="13" name="Straight Arrow Connector 12">
            <a:extLst>
              <a:ext uri="{FF2B5EF4-FFF2-40B4-BE49-F238E27FC236}">
                <a16:creationId xmlns:a16="http://schemas.microsoft.com/office/drawing/2014/main" id="{F83BA5B1-11A2-6E23-5888-A87BCBACF11C}"/>
              </a:ext>
            </a:extLst>
          </p:cNvPr>
          <p:cNvCxnSpPr>
            <a:cxnSpLocks/>
            <a:stCxn id="10" idx="1"/>
          </p:cNvCxnSpPr>
          <p:nvPr/>
        </p:nvCxnSpPr>
        <p:spPr>
          <a:xfrm flipH="1" flipV="1">
            <a:off x="5053914" y="4022694"/>
            <a:ext cx="3635480" cy="54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36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A29B-6EF6-4E8F-8C74-653BBBB33BB1}"/>
              </a:ext>
            </a:extLst>
          </p:cNvPr>
          <p:cNvSpPr>
            <a:spLocks noGrp="1"/>
          </p:cNvSpPr>
          <p:nvPr>
            <p:ph type="title"/>
          </p:nvPr>
        </p:nvSpPr>
        <p:spPr>
          <a:xfrm>
            <a:off x="108625" y="107813"/>
            <a:ext cx="10515600" cy="936458"/>
          </a:xfrm>
        </p:spPr>
        <p:txBody>
          <a:bodyPr/>
          <a:lstStyle/>
          <a:p>
            <a:r>
              <a:rPr lang="en-US" dirty="0">
                <a:latin typeface="Aptos Display (Headings)"/>
              </a:rPr>
              <a:t>The correction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AAD516-262B-63D8-BCD8-7819FFFE3158}"/>
                  </a:ext>
                </a:extLst>
              </p:cNvPr>
              <p:cNvSpPr>
                <a:spLocks noGrp="1"/>
              </p:cNvSpPr>
              <p:nvPr>
                <p:ph idx="1"/>
              </p:nvPr>
            </p:nvSpPr>
            <p:spPr/>
            <p:txBody>
              <a:bodyPr/>
              <a:lstStyle/>
              <a:p>
                <a:pPr lvl="1"/>
                <a:r>
                  <a:rPr lang="en-US" sz="2000" dirty="0"/>
                  <a:t>Then the model is: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r>
                  <a:rPr lang="en-US" sz="2000" dirty="0">
                    <a:solidFill>
                      <a:srgbClr val="000000"/>
                    </a:solidFill>
                  </a:rPr>
                  <a:t> </a:t>
                </a:r>
                <a14:m>
                  <m:oMath xmlns:m="http://schemas.openxmlformats.org/officeDocument/2006/math">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2 </m:t>
                    </m:r>
                  </m:oMath>
                </a14:m>
                <a:r>
                  <a:rPr lang="en-US" sz="2000" dirty="0"/>
                  <a:t>  which splits into:</a:t>
                </a:r>
                <a:endParaRPr lang="en-US" sz="2000" u="sng" baseline="-25000" dirty="0"/>
              </a:p>
              <a:p>
                <a:pPr marL="0" indent="0" algn="ctr">
                  <a:buNone/>
                </a:pPr>
                <a:r>
                  <a:rPr lang="en-US" sz="2000" dirty="0"/>
                  <a:t>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d>
                      <m:dPr>
                        <m:begChr m:val="|"/>
                        <m:endChr m:val="|"/>
                        <m:ctrlPr>
                          <a:rPr lang="en-US" sz="2000" b="0" i="1" smtClean="0">
                            <a:solidFill>
                              <a:srgbClr val="000000"/>
                            </a:solidFill>
                            <a:latin typeface="Cambria Math" panose="02040503050406030204" pitchFamily="18" charset="0"/>
                          </a:rPr>
                        </m:ctrlPr>
                      </m:dPr>
                      <m:e>
                        <m:r>
                          <m:rPr>
                            <m:nor/>
                          </m:rPr>
                          <a:rPr lang="en-US" sz="2000" b="0" i="0" smtClean="0">
                            <a:solidFill>
                              <a:srgbClr val="000000"/>
                            </a:solidFill>
                            <a:latin typeface="Cambria Math" panose="02040503050406030204" pitchFamily="18" charset="0"/>
                          </a:rPr>
                          <m:t>(</m:t>
                        </m:r>
                        <m:r>
                          <m:rPr>
                            <m:nor/>
                          </m:rPr>
                          <a:rPr lang="en-US" sz="2000" dirty="0" smtClean="0"/>
                          <m:t>x</m:t>
                        </m:r>
                        <m:r>
                          <m:rPr>
                            <m:nor/>
                          </m:rPr>
                          <a:rPr lang="en-US" sz="2000" b="0" i="0" baseline="-25000" dirty="0" smtClean="0"/>
                          <m:t>2</m:t>
                        </m:r>
                        <m:r>
                          <m:rPr>
                            <m:nor/>
                          </m:rPr>
                          <a:rPr lang="en-US" sz="2000" b="0" i="0" dirty="0" smtClean="0"/>
                          <m:t>=0)</m:t>
                        </m:r>
                        <m:r>
                          <m:rPr>
                            <m:nor/>
                          </m:rPr>
                          <a:rPr lang="en-US" sz="2000" b="0" i="0" baseline="-25000" dirty="0" smtClean="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1                              </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e>
                    </m:d>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m:t>
                    </m:r>
                    <m:r>
                      <m:rPr>
                        <m:nor/>
                      </m:rPr>
                      <a:rPr lang="en-US" sz="2000" b="0" i="0" dirty="0" smtClean="0"/>
                      <m:t>1</m:t>
                    </m:r>
                    <m:r>
                      <m:rPr>
                        <m:nor/>
                      </m:rPr>
                      <a:rPr lang="en-US" sz="2000" dirty="0"/>
                      <m:t>)</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smtClean="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endParaRPr lang="en-US" dirty="0"/>
              </a:p>
            </p:txBody>
          </p:sp>
        </mc:Choice>
        <mc:Fallback xmlns="">
          <p:sp>
            <p:nvSpPr>
              <p:cNvPr id="3" name="Content Placeholder 2">
                <a:extLst>
                  <a:ext uri="{FF2B5EF4-FFF2-40B4-BE49-F238E27FC236}">
                    <a16:creationId xmlns:a16="http://schemas.microsoft.com/office/drawing/2014/main" id="{FAAAD516-262B-63D8-BCD8-7819FFFE3158}"/>
                  </a:ext>
                </a:extLst>
              </p:cNvPr>
              <p:cNvSpPr>
                <a:spLocks noGrp="1" noRot="1" noChangeAspect="1" noMove="1" noResize="1" noEditPoints="1" noAdjustHandles="1" noChangeArrowheads="1" noChangeShapeType="1" noTextEdit="1"/>
              </p:cNvSpPr>
              <p:nvPr>
                <p:ph idx="1"/>
              </p:nvPr>
            </p:nvSpPr>
            <p:spPr>
              <a:blipFill>
                <a:blip r:embed="rId2"/>
                <a:stretch>
                  <a:fillRect t="-112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B637ECD-E1C9-BCEB-3EC5-D0FC69E38910}"/>
              </a:ext>
            </a:extLst>
          </p:cNvPr>
          <p:cNvSpPr txBox="1"/>
          <p:nvPr/>
        </p:nvSpPr>
        <p:spPr>
          <a:xfrm>
            <a:off x="3063709" y="3075057"/>
            <a:ext cx="5124450"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Rank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2.6*(IF ALUM)</a:t>
            </a:r>
          </a:p>
        </p:txBody>
      </p:sp>
      <p:sp>
        <p:nvSpPr>
          <p:cNvPr id="5" name="TextBox 4">
            <a:extLst>
              <a:ext uri="{FF2B5EF4-FFF2-40B4-BE49-F238E27FC236}">
                <a16:creationId xmlns:a16="http://schemas.microsoft.com/office/drawing/2014/main" id="{8D10736A-7493-8B79-D392-9B4BCC9F42C4}"/>
              </a:ext>
            </a:extLst>
          </p:cNvPr>
          <p:cNvSpPr txBox="1"/>
          <p:nvPr/>
        </p:nvSpPr>
        <p:spPr>
          <a:xfrm>
            <a:off x="3063709" y="4751668"/>
            <a:ext cx="7822594"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err="1">
                <a:ln>
                  <a:noFill/>
                </a:ln>
                <a:solidFill>
                  <a:srgbClr val="C00000"/>
                </a:solidFill>
                <a:effectLst/>
                <a:uLnTx/>
                <a:uFillTx/>
                <a:latin typeface="Calibri" panose="020F0502020204030204"/>
                <a:ea typeface="+mn-ea"/>
                <a:cs typeface="+mn-cs"/>
              </a:rPr>
              <a:t>Rank|Alum</a:t>
            </a:r>
            <a:r>
              <a:rPr kumimoji="0" lang="en-US" sz="2000" b="0" i="0" u="sng" strike="noStrike" kern="1200" cap="none" spc="0" normalizeH="0" baseline="0" noProof="0" dirty="0">
                <a:ln>
                  <a:noFill/>
                </a:ln>
                <a:solidFill>
                  <a:srgbClr val="C00000"/>
                </a:solidFill>
                <a:effectLst/>
                <a:uLnTx/>
                <a:uFillTx/>
                <a:latin typeface="Calibri" panose="020F0502020204030204"/>
                <a:ea typeface="+mn-ea"/>
                <a:cs typeface="+mn-cs"/>
              </a:rPr>
              <a:t> = 1</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2.6*(1)</a:t>
            </a:r>
          </a:p>
        </p:txBody>
      </p:sp>
      <p:sp>
        <p:nvSpPr>
          <p:cNvPr id="6" name="TextBox 5">
            <a:extLst>
              <a:ext uri="{FF2B5EF4-FFF2-40B4-BE49-F238E27FC236}">
                <a16:creationId xmlns:a16="http://schemas.microsoft.com/office/drawing/2014/main" id="{49E2B6A2-B3C1-CFC9-2B55-72357EBDB46C}"/>
              </a:ext>
            </a:extLst>
          </p:cNvPr>
          <p:cNvSpPr txBox="1"/>
          <p:nvPr/>
        </p:nvSpPr>
        <p:spPr>
          <a:xfrm>
            <a:off x="3063709" y="3887525"/>
            <a:ext cx="6488064"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err="1">
                <a:ln>
                  <a:noFill/>
                </a:ln>
                <a:solidFill>
                  <a:srgbClr val="C00000"/>
                </a:solidFill>
                <a:effectLst/>
                <a:uLnTx/>
                <a:uFillTx/>
                <a:latin typeface="Calibri" panose="020F0502020204030204"/>
                <a:ea typeface="+mn-ea"/>
                <a:cs typeface="+mn-cs"/>
              </a:rPr>
              <a:t>Rank|Alum</a:t>
            </a:r>
            <a:r>
              <a:rPr kumimoji="0" lang="en-US" sz="2000" b="0" i="0" u="sng" strike="noStrike" kern="1200" cap="none" spc="0" normalizeH="0" baseline="0" noProof="0" dirty="0">
                <a:ln>
                  <a:noFill/>
                </a:ln>
                <a:solidFill>
                  <a:srgbClr val="C00000"/>
                </a:solidFill>
                <a:effectLst/>
                <a:uLnTx/>
                <a:uFillTx/>
                <a:latin typeface="Calibri" panose="020F0502020204030204"/>
                <a:ea typeface="+mn-ea"/>
                <a:cs typeface="+mn-cs"/>
              </a:rPr>
              <a:t> = 0</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670F2E9-77CF-33E5-825D-0A29B33473BA}"/>
              </a:ext>
            </a:extLst>
          </p:cNvPr>
          <p:cNvCxnSpPr/>
          <p:nvPr/>
        </p:nvCxnSpPr>
        <p:spPr>
          <a:xfrm>
            <a:off x="5226908" y="2520778"/>
            <a:ext cx="869092" cy="1606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8105EE6-0C71-E119-DF7D-7968B53C9360}"/>
              </a:ext>
            </a:extLst>
          </p:cNvPr>
          <p:cNvCxnSpPr>
            <a:cxnSpLocks/>
          </p:cNvCxnSpPr>
          <p:nvPr/>
        </p:nvCxnSpPr>
        <p:spPr>
          <a:xfrm flipH="1">
            <a:off x="6722076" y="2681416"/>
            <a:ext cx="1062681" cy="22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A89A260-562C-6F38-D364-BE99E9C53648}"/>
              </a:ext>
            </a:extLst>
          </p:cNvPr>
          <p:cNvPicPr>
            <a:picLocks noChangeAspect="1"/>
          </p:cNvPicPr>
          <p:nvPr/>
        </p:nvPicPr>
        <p:blipFill>
          <a:blip r:embed="rId3"/>
          <a:stretch>
            <a:fillRect/>
          </a:stretch>
        </p:blipFill>
        <p:spPr>
          <a:xfrm>
            <a:off x="6356643" y="-203929"/>
            <a:ext cx="5124450" cy="1638300"/>
          </a:xfrm>
          <a:prstGeom prst="rect">
            <a:avLst/>
          </a:prstGeom>
        </p:spPr>
      </p:pic>
    </p:spTree>
    <p:extLst>
      <p:ext uri="{BB962C8B-B14F-4D97-AF65-F5344CB8AC3E}">
        <p14:creationId xmlns:p14="http://schemas.microsoft.com/office/powerpoint/2010/main" val="174277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7DDD43-33E6-B81D-8ECE-4A913E56F9BB}"/>
              </a:ext>
            </a:extLst>
          </p:cNvPr>
          <p:cNvGraphicFramePr>
            <a:graphicFrameLocks noGrp="1"/>
          </p:cNvGraphicFramePr>
          <p:nvPr>
            <p:ph idx="1"/>
            <p:extLst>
              <p:ext uri="{D42A27DB-BD31-4B8C-83A1-F6EECF244321}">
                <p14:modId xmlns:p14="http://schemas.microsoft.com/office/powerpoint/2010/main" val="972625249"/>
              </p:ext>
            </p:extLst>
          </p:nvPr>
        </p:nvGraphicFramePr>
        <p:xfrm>
          <a:off x="2354094" y="1274323"/>
          <a:ext cx="7256338" cy="3863279"/>
        </p:xfrm>
        <a:graphic>
          <a:graphicData uri="http://schemas.openxmlformats.org/drawingml/2006/table">
            <a:tbl>
              <a:tblPr>
                <a:tableStyleId>{EB9631B5-78F2-41C9-869B-9F39066F8104}</a:tableStyleId>
              </a:tblPr>
              <a:tblGrid>
                <a:gridCol w="1810916">
                  <a:extLst>
                    <a:ext uri="{9D8B030D-6E8A-4147-A177-3AD203B41FA5}">
                      <a16:colId xmlns:a16="http://schemas.microsoft.com/office/drawing/2014/main" val="386131705"/>
                    </a:ext>
                  </a:extLst>
                </a:gridCol>
                <a:gridCol w="2564292">
                  <a:extLst>
                    <a:ext uri="{9D8B030D-6E8A-4147-A177-3AD203B41FA5}">
                      <a16:colId xmlns:a16="http://schemas.microsoft.com/office/drawing/2014/main" val="3862625445"/>
                    </a:ext>
                  </a:extLst>
                </a:gridCol>
                <a:gridCol w="2881130">
                  <a:extLst>
                    <a:ext uri="{9D8B030D-6E8A-4147-A177-3AD203B41FA5}">
                      <a16:colId xmlns:a16="http://schemas.microsoft.com/office/drawing/2014/main" val="3907464912"/>
                    </a:ext>
                  </a:extLst>
                </a:gridCol>
              </a:tblGrid>
              <a:tr h="1191723">
                <a:tc>
                  <a:txBody>
                    <a:bodyPr/>
                    <a:lstStyle/>
                    <a:p>
                      <a:pPr algn="ctr" fontAlgn="b"/>
                      <a:r>
                        <a:rPr lang="en-US" sz="3300" b="1" u="none" strike="noStrike" dirty="0">
                          <a:solidFill>
                            <a:srgbClr val="000000"/>
                          </a:solidFill>
                          <a:effectLst/>
                        </a:rPr>
                        <a:t>SAT Math</a:t>
                      </a:r>
                      <a:endParaRPr lang="en-US" sz="5400" b="1" i="0" u="none" strike="noStrike" dirty="0">
                        <a:effectLst/>
                        <a:latin typeface="Arial" panose="020B0604020202020204" pitchFamily="34" charset="0"/>
                      </a:endParaRPr>
                    </a:p>
                  </a:txBody>
                  <a:tcPr marL="28575" marR="28575" marT="28575" marB="0" anchor="b"/>
                </a:tc>
                <a:tc>
                  <a:txBody>
                    <a:bodyPr/>
                    <a:lstStyle/>
                    <a:p>
                      <a:pPr algn="ctr" fontAlgn="b"/>
                      <a:r>
                        <a:rPr lang="en-US" sz="3300" b="1" u="none" strike="noStrike" dirty="0">
                          <a:solidFill>
                            <a:srgbClr val="000000"/>
                          </a:solidFill>
                          <a:effectLst/>
                        </a:rPr>
                        <a:t>Family is Alumni</a:t>
                      </a:r>
                      <a:endParaRPr lang="en-US" sz="5400" b="1" i="0" u="none" strike="noStrike" dirty="0">
                        <a:effectLst/>
                        <a:latin typeface="Arial" panose="020B0604020202020204" pitchFamily="34" charset="0"/>
                      </a:endParaRPr>
                    </a:p>
                  </a:txBody>
                  <a:tcPr marL="28575" marR="28575" marT="28575" marB="0" anchor="b"/>
                </a:tc>
                <a:tc>
                  <a:txBody>
                    <a:bodyPr/>
                    <a:lstStyle/>
                    <a:p>
                      <a:pPr algn="ctr" fontAlgn="b"/>
                      <a:r>
                        <a:rPr lang="en-US" sz="3300" b="1" u="none" strike="noStrike" dirty="0">
                          <a:solidFill>
                            <a:srgbClr val="000000"/>
                          </a:solidFill>
                          <a:effectLst/>
                        </a:rPr>
                        <a:t>Predicted Class Rank</a:t>
                      </a:r>
                      <a:endParaRPr lang="en-US" sz="5400" b="1"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266111325"/>
                  </a:ext>
                </a:extLst>
              </a:tr>
              <a:tr h="667889">
                <a:tc>
                  <a:txBody>
                    <a:bodyPr/>
                    <a:lstStyle/>
                    <a:p>
                      <a:pPr algn="ctr" fontAlgn="b"/>
                      <a:r>
                        <a:rPr lang="en-US" sz="3300" b="0" u="none" strike="noStrike">
                          <a:solidFill>
                            <a:srgbClr val="000000"/>
                          </a:solidFill>
                          <a:effectLst/>
                        </a:rPr>
                        <a:t>100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0</a:t>
                      </a:r>
                      <a:endParaRPr lang="en-US" sz="5400" b="0" i="0" u="none" strike="noStrike" dirty="0">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69.59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843969774"/>
                  </a:ext>
                </a:extLst>
              </a:tr>
              <a:tr h="667889">
                <a:tc>
                  <a:txBody>
                    <a:bodyPr/>
                    <a:lstStyle/>
                    <a:p>
                      <a:pPr algn="ctr" fontAlgn="b"/>
                      <a:r>
                        <a:rPr lang="en-US" sz="3300" b="0" u="none" strike="noStrike">
                          <a:solidFill>
                            <a:srgbClr val="000000"/>
                          </a:solidFill>
                          <a:effectLst/>
                        </a:rPr>
                        <a:t>100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1</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66.99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413554508"/>
                  </a:ext>
                </a:extLst>
              </a:tr>
              <a:tr h="667889">
                <a:tc>
                  <a:txBody>
                    <a:bodyPr/>
                    <a:lstStyle/>
                    <a:p>
                      <a:pPr algn="ctr" fontAlgn="b"/>
                      <a:r>
                        <a:rPr lang="en-US" sz="3300" b="0" u="none" strike="noStrike">
                          <a:solidFill>
                            <a:srgbClr val="000000"/>
                          </a:solidFill>
                          <a:effectLst/>
                        </a:rPr>
                        <a:t>500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72.39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2727369398"/>
                  </a:ext>
                </a:extLst>
              </a:tr>
              <a:tr h="667889">
                <a:tc>
                  <a:txBody>
                    <a:bodyPr/>
                    <a:lstStyle/>
                    <a:p>
                      <a:pPr algn="ctr" fontAlgn="b"/>
                      <a:r>
                        <a:rPr lang="en-US" sz="3300" b="0" u="none" strike="noStrike">
                          <a:solidFill>
                            <a:srgbClr val="000000"/>
                          </a:solidFill>
                          <a:effectLst/>
                        </a:rPr>
                        <a:t>500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1</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69.79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878394384"/>
                  </a:ext>
                </a:extLst>
              </a:tr>
            </a:tbl>
          </a:graphicData>
        </a:graphic>
      </p:graphicFrame>
    </p:spTree>
    <p:extLst>
      <p:ext uri="{BB962C8B-B14F-4D97-AF65-F5344CB8AC3E}">
        <p14:creationId xmlns:p14="http://schemas.microsoft.com/office/powerpoint/2010/main" val="256916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4FA8-5903-D6D6-31BE-2D30BD9B8DCE}"/>
              </a:ext>
            </a:extLst>
          </p:cNvPr>
          <p:cNvSpPr>
            <a:spLocks noGrp="1"/>
          </p:cNvSpPr>
          <p:nvPr>
            <p:ph type="title"/>
          </p:nvPr>
        </p:nvSpPr>
        <p:spPr>
          <a:xfrm>
            <a:off x="215630" y="151117"/>
            <a:ext cx="10515600" cy="773011"/>
          </a:xfrm>
        </p:spPr>
        <p:txBody>
          <a:bodyPr/>
          <a:lstStyle/>
          <a:p>
            <a:r>
              <a:rPr lang="en-US" dirty="0">
                <a:latin typeface="Aptos Display (Headings)"/>
              </a:rPr>
              <a:t>Practical Considerations</a:t>
            </a:r>
          </a:p>
        </p:txBody>
      </p:sp>
      <p:sp>
        <p:nvSpPr>
          <p:cNvPr id="3" name="Content Placeholder 2">
            <a:extLst>
              <a:ext uri="{FF2B5EF4-FFF2-40B4-BE49-F238E27FC236}">
                <a16:creationId xmlns:a16="http://schemas.microsoft.com/office/drawing/2014/main" id="{53807FB9-3F41-77AD-E0E7-AA06452D3DF0}"/>
              </a:ext>
            </a:extLst>
          </p:cNvPr>
          <p:cNvSpPr>
            <a:spLocks noGrp="1"/>
          </p:cNvSpPr>
          <p:nvPr>
            <p:ph idx="1"/>
          </p:nvPr>
        </p:nvSpPr>
        <p:spPr>
          <a:xfrm>
            <a:off x="215630" y="989047"/>
            <a:ext cx="10515600" cy="4351338"/>
          </a:xfrm>
        </p:spPr>
        <p:txBody>
          <a:bodyPr/>
          <a:lstStyle/>
          <a:p>
            <a:r>
              <a:rPr lang="en-US" b="1" dirty="0"/>
              <a:t>Small Sample Sizes (𝑛&lt;30): </a:t>
            </a:r>
            <a:r>
              <a:rPr lang="en-US" dirty="0"/>
              <a:t>If the population is normal, the sampling distribution is also normal, and confidence intervals can be computed using the t-distribution</a:t>
            </a:r>
          </a:p>
          <a:p>
            <a:r>
              <a:rPr lang="en-US" b="1" dirty="0"/>
              <a:t>Large Sample Sizes (𝑛≥30): </a:t>
            </a:r>
            <a:r>
              <a:rPr lang="en-US" dirty="0"/>
              <a:t>The CLT ensures that the sampling distribution is approximately normal, even if the population is not (?)</a:t>
            </a:r>
          </a:p>
          <a:p>
            <a:r>
              <a:rPr lang="en-US" b="1" dirty="0"/>
              <a:t>Skewed or Heavy-Tailed Distributions: </a:t>
            </a:r>
            <a:r>
              <a:rPr lang="en-US" dirty="0"/>
              <a:t>A larger sample size is needed (e.g., 𝑛≥50 or more) for the CLT to take effect</a:t>
            </a:r>
          </a:p>
        </p:txBody>
      </p:sp>
    </p:spTree>
    <p:extLst>
      <p:ext uri="{BB962C8B-B14F-4D97-AF65-F5344CB8AC3E}">
        <p14:creationId xmlns:p14="http://schemas.microsoft.com/office/powerpoint/2010/main" val="326669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2497" y="1153610"/>
                <a:ext cx="10515600" cy="5043365"/>
              </a:xfrm>
            </p:spPr>
            <p:txBody>
              <a:bodyPr>
                <a:normAutofit fontScale="77500" lnSpcReduction="20000"/>
              </a:bodyPr>
              <a:lstStyle/>
              <a:p>
                <a:pPr>
                  <a:lnSpc>
                    <a:spcPct val="120000"/>
                  </a:lnSpc>
                </a:pPr>
                <a:r>
                  <a:rPr lang="en-US" b="1" dirty="0"/>
                  <a:t>Problem</a:t>
                </a:r>
                <a:r>
                  <a:rPr lang="en-US" dirty="0"/>
                  <a:t>: What if, before running our multiple linear regression we look at paired scatter plots and observe that the relationship between independent and response is not simply a straight line? </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u="sng" dirty="0"/>
              </a:p>
              <a:p>
                <a:endParaRPr lang="en-US" u="sng" dirty="0"/>
              </a:p>
              <a:p>
                <a:r>
                  <a:rPr lang="en-US" u="sng" dirty="0"/>
                  <a:t>One Solution</a:t>
                </a:r>
                <a:r>
                  <a:rPr lang="en-US" dirty="0"/>
                  <a:t>: Use X</a:t>
                </a:r>
                <a:r>
                  <a:rPr lang="en-US" baseline="30000" dirty="0"/>
                  <a:t>2</a:t>
                </a:r>
                <a:r>
                  <a:rPr lang="en-US" dirty="0"/>
                  <a:t> to model a curvilinear relationship:</a:t>
                </a:r>
              </a:p>
              <a:p>
                <a:pPr marL="0" indent="0" algn="ctr">
                  <a:buNone/>
                </a:pP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𝑦</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r>
                      <a:rPr lang="en-US" i="1">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2</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oMath>
                </a14:m>
                <a:r>
                  <a:rPr lang="en-US" baseline="30000" dirty="0"/>
                  <a:t>2</a:t>
                </a:r>
                <a:endParaRPr lang="en-US" dirty="0"/>
              </a:p>
              <a:p>
                <a:r>
                  <a:rPr lang="en-US" dirty="0"/>
                  <a:t>x</a:t>
                </a:r>
                <a:r>
                  <a:rPr lang="en-US" baseline="-25000" dirty="0"/>
                  <a:t>1</a:t>
                </a:r>
                <a:r>
                  <a:rPr lang="en-US" baseline="30000" dirty="0"/>
                  <a:t>2</a:t>
                </a:r>
                <a:r>
                  <a:rPr lang="en-US" dirty="0"/>
                  <a:t> is treated as another predictor, data is generated by simply squaring the features value for each observation!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2497" y="1153610"/>
                <a:ext cx="10515600" cy="5043365"/>
              </a:xfrm>
              <a:blipFill>
                <a:blip r:embed="rId2"/>
                <a:stretch>
                  <a:fillRect l="-638" t="-845" r="-754" b="-108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3DAE0A1B-7F66-B04B-BCB4-0B0FC588ACE4}"/>
              </a:ext>
            </a:extLst>
          </p:cNvPr>
          <p:cNvSpPr>
            <a:spLocks noGrp="1"/>
          </p:cNvSpPr>
          <p:nvPr>
            <p:ph type="title"/>
          </p:nvPr>
        </p:nvSpPr>
        <p:spPr>
          <a:xfrm>
            <a:off x="225358" y="136525"/>
            <a:ext cx="10515600" cy="856616"/>
          </a:xfrm>
        </p:spPr>
        <p:txBody>
          <a:bodyPr/>
          <a:lstStyle/>
          <a:p>
            <a:r>
              <a:rPr lang="en-US" dirty="0">
                <a:latin typeface="Aptos Display (Headings)"/>
              </a:rPr>
              <a:t>Quadratic Terms </a:t>
            </a:r>
          </a:p>
        </p:txBody>
      </p:sp>
      <p:pic>
        <p:nvPicPr>
          <p:cNvPr id="1028" name="Picture 4" descr="Scatter plots with best-fitting fitted regressions. (a) Fitted quadratic regression line for RTs of Exp 2. against the relatedness rating scores of Exp 1. (b) Scatter plot and fitted linear regression line for N400 amplitude of Exp 2. against relatedness rating scores of Exp 1. ">
            <a:extLst>
              <a:ext uri="{FF2B5EF4-FFF2-40B4-BE49-F238E27FC236}">
                <a16:creationId xmlns:a16="http://schemas.microsoft.com/office/drawing/2014/main" id="{A1F7BF75-D1A8-B840-B5E5-C89E3A9B4F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3072568" y="2104706"/>
            <a:ext cx="2698750"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catter plots with best-fitting fitted regressions. (a) Fitted quadratic regression line for RTs of Exp 2. against the relatedness rating scores of Exp 1. (b) Scatter plot and fitted linear regression line for N400 amplitude of Exp 2. against relatedness rating scores of Exp 1. ">
            <a:extLst>
              <a:ext uri="{FF2B5EF4-FFF2-40B4-BE49-F238E27FC236}">
                <a16:creationId xmlns:a16="http://schemas.microsoft.com/office/drawing/2014/main" id="{7766C78D-50AF-BA48-9CB2-681B608310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606"/>
          <a:stretch/>
        </p:blipFill>
        <p:spPr bwMode="auto">
          <a:xfrm>
            <a:off x="8189843" y="2104706"/>
            <a:ext cx="2827959" cy="21971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CE61205-83E4-0D46-918E-9902ECD11A96}"/>
              </a:ext>
            </a:extLst>
          </p:cNvPr>
          <p:cNvSpPr txBox="1"/>
          <p:nvPr/>
        </p:nvSpPr>
        <p:spPr>
          <a:xfrm>
            <a:off x="1174198" y="2485024"/>
            <a:ext cx="2188865" cy="1200329"/>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(Barely) Linear Scatterplot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Rel.</a:t>
            </a:r>
          </a:p>
        </p:txBody>
      </p:sp>
      <p:sp>
        <p:nvSpPr>
          <p:cNvPr id="14" name="TextBox 13">
            <a:extLst>
              <a:ext uri="{FF2B5EF4-FFF2-40B4-BE49-F238E27FC236}">
                <a16:creationId xmlns:a16="http://schemas.microsoft.com/office/drawing/2014/main" id="{EC3F2BD5-26BF-4E4B-9AD6-96BAC3A9227D}"/>
              </a:ext>
            </a:extLst>
          </p:cNvPr>
          <p:cNvSpPr txBox="1"/>
          <p:nvPr/>
        </p:nvSpPr>
        <p:spPr>
          <a:xfrm>
            <a:off x="6225572" y="2474964"/>
            <a:ext cx="2126248" cy="1200329"/>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Nonlinear Scatterplot Rel.</a:t>
            </a:r>
          </a:p>
        </p:txBody>
      </p:sp>
    </p:spTree>
    <p:extLst>
      <p:ext uri="{BB962C8B-B14F-4D97-AF65-F5344CB8AC3E}">
        <p14:creationId xmlns:p14="http://schemas.microsoft.com/office/powerpoint/2010/main" val="1316749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96" y="259995"/>
            <a:ext cx="10515600" cy="802194"/>
          </a:xfrm>
        </p:spPr>
        <p:txBody>
          <a:bodyPr/>
          <a:lstStyle/>
          <a:p>
            <a:r>
              <a:rPr lang="en-US" dirty="0">
                <a:latin typeface="Aptos Display (Headings)"/>
              </a:rPr>
              <a:t>Quadratic Terms </a:t>
            </a:r>
          </a:p>
        </p:txBody>
      </p:sp>
      <p:sp>
        <p:nvSpPr>
          <p:cNvPr id="3" name="Content Placeholder 2"/>
          <p:cNvSpPr>
            <a:spLocks noGrp="1"/>
          </p:cNvSpPr>
          <p:nvPr>
            <p:ph idx="1"/>
          </p:nvPr>
        </p:nvSpPr>
        <p:spPr>
          <a:xfrm>
            <a:off x="273996" y="1071693"/>
            <a:ext cx="10515600" cy="4461777"/>
          </a:xfrm>
        </p:spPr>
        <p:txBody>
          <a:bodyPr>
            <a:normAutofit/>
          </a:bodyPr>
          <a:lstStyle/>
          <a:p>
            <a:r>
              <a:rPr lang="en-US" sz="2400" dirty="0"/>
              <a:t>A quadratic term is an interaction of a variable with itself; sometimes, we suspect these relationships even without seeing the scatter plot.</a:t>
            </a:r>
          </a:p>
          <a:p>
            <a:pPr lvl="1"/>
            <a:r>
              <a:rPr lang="en-US" sz="2000" u="sng" dirty="0"/>
              <a:t>Example</a:t>
            </a:r>
            <a:r>
              <a:rPr lang="en-US" sz="2000" dirty="0"/>
              <a:t>: Modeling the effect of increasing the distance from Pitt on SAT score might also be dependent on the current distance from Pitt, thus requiring a quadratic term</a:t>
            </a:r>
          </a:p>
          <a:p>
            <a:r>
              <a:rPr lang="en-US" sz="2400" b="1" dirty="0"/>
              <a:t>Warning</a:t>
            </a:r>
            <a:r>
              <a:rPr lang="en-US" sz="2400" dirty="0"/>
              <a:t>: Adding quadratic terms increases the number of variables in your model like anything else and thus hurts the model R</a:t>
            </a:r>
            <a:r>
              <a:rPr lang="en-US" sz="2400" baseline="30000" dirty="0"/>
              <a:t>2</a:t>
            </a:r>
            <a:r>
              <a:rPr lang="en-US" sz="2400" dirty="0"/>
              <a:t> unless this relationship is strongly present</a:t>
            </a:r>
          </a:p>
          <a:p>
            <a:pPr lvl="1"/>
            <a:r>
              <a:rPr lang="en-US" sz="2000" dirty="0"/>
              <a:t>It’s also an easy way to overfit your data, which can lead to bizarre predictions!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844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75" y="136525"/>
            <a:ext cx="10515600" cy="792465"/>
          </a:xfrm>
        </p:spPr>
        <p:txBody>
          <a:bodyPr/>
          <a:lstStyle/>
          <a:p>
            <a:r>
              <a:rPr lang="en-US" dirty="0">
                <a:latin typeface="Aptos Display (Headings)"/>
              </a:rPr>
              <a:t>Quadratic Terms </a:t>
            </a:r>
          </a:p>
        </p:txBody>
      </p:sp>
      <p:sp>
        <p:nvSpPr>
          <p:cNvPr id="3" name="Content Placeholder 2"/>
          <p:cNvSpPr>
            <a:spLocks noGrp="1"/>
          </p:cNvSpPr>
          <p:nvPr>
            <p:ph idx="1"/>
          </p:nvPr>
        </p:nvSpPr>
        <p:spPr>
          <a:xfrm>
            <a:off x="332361" y="928990"/>
            <a:ext cx="10515600" cy="4461777"/>
          </a:xfrm>
        </p:spPr>
        <p:txBody>
          <a:bodyPr>
            <a:normAutofit/>
          </a:bodyPr>
          <a:lstStyle/>
          <a:p>
            <a:r>
              <a:rPr lang="en-US" sz="2000" dirty="0"/>
              <a:t>A quadratic term is the variable multiplied with itself (i.e., squared</a:t>
            </a:r>
          </a:p>
          <a:p>
            <a:pPr lvl="1"/>
            <a:r>
              <a:rPr lang="en-US" sz="2000" u="sng" dirty="0"/>
              <a:t>Example</a:t>
            </a:r>
            <a:r>
              <a:rPr lang="en-US" sz="2000" dirty="0"/>
              <a:t>: Age and crime?</a:t>
            </a:r>
          </a:p>
          <a:p>
            <a:pPr lvl="1"/>
            <a:r>
              <a:rPr lang="en-US" sz="2000" dirty="0"/>
              <a:t>Consistent with life course theory</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125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09" y="150591"/>
            <a:ext cx="10515600" cy="702118"/>
          </a:xfrm>
        </p:spPr>
        <p:txBody>
          <a:bodyPr/>
          <a:lstStyle/>
          <a:p>
            <a:r>
              <a:rPr lang="en-US" dirty="0">
                <a:latin typeface="Aptos Display (Headings)"/>
              </a:rPr>
              <a:t>Interaction Terms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83723" y="950849"/>
                <a:ext cx="10515600" cy="5152582"/>
              </a:xfrm>
            </p:spPr>
            <p:txBody>
              <a:bodyPr>
                <a:normAutofit/>
              </a:bodyPr>
              <a:lstStyle/>
              <a:p>
                <a:pPr>
                  <a:lnSpc>
                    <a:spcPct val="100000"/>
                  </a:lnSpc>
                </a:pPr>
                <a:r>
                  <a:rPr lang="en-US" sz="2400" dirty="0"/>
                  <a:t>More generally than just quadratic terms, sometimes the effect of one variable depends on the value of another variable</a:t>
                </a:r>
              </a:p>
              <a:p>
                <a:pPr lvl="1">
                  <a:lnSpc>
                    <a:spcPct val="100000"/>
                  </a:lnSpc>
                </a:pPr>
                <a:r>
                  <a:rPr lang="en-US" sz="2000" dirty="0"/>
                  <a:t>Can include interactions of 2 or more variables</a:t>
                </a:r>
              </a:p>
              <a:p>
                <a:pPr lvl="1">
                  <a:lnSpc>
                    <a:spcPct val="100000"/>
                  </a:lnSpc>
                </a:pPr>
                <a:r>
                  <a:rPr lang="en-US" sz="2000" dirty="0">
                    <a:solidFill>
                      <a:srgbClr val="000000"/>
                    </a:solidFill>
                  </a:rPr>
                  <a:t>Model is of the form: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1</m:t>
                    </m:r>
                    <m:r>
                      <a:rPr lang="en-US" sz="2000" i="1">
                        <a:solidFill>
                          <a:srgbClr val="000000"/>
                        </a:solidFill>
                        <a:latin typeface="Cambria Math"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r>
                      <a:rPr lang="en-US" sz="2000" b="0" i="1" smtClean="0">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m:t>
                    </m:r>
                    <m:r>
                      <a:rPr lang="en-US" sz="2000" i="1">
                        <a:solidFill>
                          <a:srgbClr val="000000"/>
                        </a:solidFill>
                        <a:latin typeface="Cambria Math"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3</m:t>
                        </m:r>
                      </m:sub>
                    </m:sSub>
                    <m:r>
                      <a:rPr lang="en-US" sz="2000" i="1">
                        <a:solidFill>
                          <a:srgbClr val="000000"/>
                        </a:solidFill>
                        <a:latin typeface="Cambria Math" charset="0"/>
                      </a:rPr>
                      <m:t>𝑥</m:t>
                    </m:r>
                    <m:r>
                      <a:rPr lang="en-US" sz="2000" b="0" i="1" baseline="-25000" smtClean="0">
                        <a:solidFill>
                          <a:srgbClr val="000000"/>
                        </a:solidFill>
                        <a:latin typeface="Cambria Math" panose="02040503050406030204" pitchFamily="18" charset="0"/>
                      </a:rPr>
                      <m:t>1</m:t>
                    </m:r>
                    <m:r>
                      <a:rPr lang="en-US" sz="2000" b="0" i="1" smtClean="0">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m:t>
                    </m:r>
                  </m:oMath>
                </a14:m>
                <a:endParaRPr lang="en-US" sz="2000" dirty="0"/>
              </a:p>
              <a:p>
                <a:pPr>
                  <a:lnSpc>
                    <a:spcPct val="100000"/>
                  </a:lnSpc>
                </a:pPr>
                <a:r>
                  <a:rPr lang="en-US" sz="2400" dirty="0"/>
                  <a:t>Note that these sorts of interactions are </a:t>
                </a:r>
                <a:r>
                  <a:rPr lang="en-US" sz="2400" i="1" dirty="0"/>
                  <a:t>hard to pick up from scatterplots</a:t>
                </a:r>
                <a:r>
                  <a:rPr lang="en-US" sz="2400" dirty="0"/>
                  <a:t>. In this class, they will come most often from data-driven hypotheses</a:t>
                </a:r>
              </a:p>
              <a:p>
                <a:pPr>
                  <a:lnSpc>
                    <a:spcPct val="100000"/>
                  </a:lnSpc>
                </a:pPr>
                <a:r>
                  <a:rPr lang="en-US" sz="2400" dirty="0"/>
                  <a:t>Natural Interpretation when interactions include categorical variables!</a:t>
                </a:r>
              </a:p>
              <a:p>
                <a:pPr lvl="1">
                  <a:lnSpc>
                    <a:spcPct val="100000"/>
                  </a:lnSpc>
                </a:pPr>
                <a:r>
                  <a:rPr lang="en-US" sz="2000" dirty="0"/>
                  <a:t>Variables of the form x</a:t>
                </a:r>
                <a:r>
                  <a:rPr lang="en-US" sz="2000" baseline="-25000" dirty="0"/>
                  <a:t>1</a:t>
                </a:r>
                <a:r>
                  <a:rPr lang="en-US" sz="2000" dirty="0"/>
                  <a:t>x</a:t>
                </a:r>
                <a:r>
                  <a:rPr lang="en-US" sz="2000" baseline="-25000" dirty="0"/>
                  <a:t>2</a:t>
                </a:r>
                <a:r>
                  <a:rPr lang="en-US" sz="2000" dirty="0"/>
                  <a:t> where x</a:t>
                </a:r>
                <a:r>
                  <a:rPr lang="en-US" sz="2000" baseline="-25000" dirty="0"/>
                  <a:t>1</a:t>
                </a:r>
                <a:r>
                  <a:rPr lang="en-US" sz="2000" dirty="0"/>
                  <a:t> is binary and x</a:t>
                </a:r>
                <a:r>
                  <a:rPr lang="en-US" sz="2000" baseline="-25000" dirty="0"/>
                  <a:t>2</a:t>
                </a:r>
                <a:r>
                  <a:rPr lang="en-US" sz="2000" dirty="0"/>
                  <a:t> is numeric, model </a:t>
                </a:r>
                <a:r>
                  <a:rPr lang="en-US" sz="2000" u="sng" dirty="0"/>
                  <a:t>linear corrections</a:t>
                </a:r>
                <a:r>
                  <a:rPr lang="en-US" sz="2000" dirty="0"/>
                  <a:t> instead of additive corrections. That is, they are corrections to the slope of the coefficient on the numeric variable.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83723" y="950849"/>
                <a:ext cx="10515600" cy="5152582"/>
              </a:xfrm>
              <a:blipFill>
                <a:blip r:embed="rId3"/>
                <a:stretch>
                  <a:fillRect l="-812" t="-947" r="-1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C296-BDAB-4B9A-81C1-42D1B98D2EAE}"/>
              </a:ext>
            </a:extLst>
          </p:cNvPr>
          <p:cNvSpPr>
            <a:spLocks noGrp="1"/>
          </p:cNvSpPr>
          <p:nvPr>
            <p:ph type="title" idx="4294967295"/>
          </p:nvPr>
        </p:nvSpPr>
        <p:spPr>
          <a:xfrm>
            <a:off x="175098" y="126207"/>
            <a:ext cx="11018838" cy="778465"/>
          </a:xfrm>
        </p:spPr>
        <p:txBody>
          <a:bodyPr anchor="b">
            <a:normAutofit/>
          </a:bodyPr>
          <a:lstStyle/>
          <a:p>
            <a:r>
              <a:rPr lang="en-US" dirty="0">
                <a:latin typeface="Aptos Display (Headings)"/>
              </a:rPr>
              <a:t>Interaction Terms</a:t>
            </a:r>
          </a:p>
        </p:txBody>
      </p:sp>
      <p:sp>
        <p:nvSpPr>
          <p:cNvPr id="3" name="Content Placeholder 2">
            <a:extLst>
              <a:ext uri="{FF2B5EF4-FFF2-40B4-BE49-F238E27FC236}">
                <a16:creationId xmlns:a16="http://schemas.microsoft.com/office/drawing/2014/main" id="{43625E85-4ED7-974F-DD51-B7485C9C1973}"/>
              </a:ext>
            </a:extLst>
          </p:cNvPr>
          <p:cNvSpPr>
            <a:spLocks noGrp="1"/>
          </p:cNvSpPr>
          <p:nvPr>
            <p:ph idx="4294967295"/>
          </p:nvPr>
        </p:nvSpPr>
        <p:spPr>
          <a:xfrm>
            <a:off x="388273" y="1035844"/>
            <a:ext cx="11229402" cy="4786312"/>
          </a:xfrm>
        </p:spPr>
        <p:txBody>
          <a:bodyPr anchor="t">
            <a:normAutofit/>
          </a:bodyPr>
          <a:lstStyle/>
          <a:p>
            <a:r>
              <a:rPr lang="en-US" sz="2200" dirty="0"/>
              <a:t>What do you eat? What condiments do you put on your food? How much enjoyment do you get from each food you commonly eat? </a:t>
            </a:r>
            <a:r>
              <a:rPr lang="en-US" sz="2200" b="1" dirty="0"/>
              <a:t>Hypotheses</a:t>
            </a:r>
            <a:r>
              <a:rPr lang="en-US" sz="2200" dirty="0"/>
              <a:t>: There is a significant interaction between food type and condiment type on enjoyment. Specifically, the effect of a condiment on enjoyment depends on the type of food it is paired with. </a:t>
            </a:r>
          </a:p>
          <a:p>
            <a:endParaRPr lang="en-US" sz="2200" dirty="0"/>
          </a:p>
          <a:p>
            <a:endParaRPr lang="en-US" sz="2200" dirty="0"/>
          </a:p>
        </p:txBody>
      </p:sp>
      <p:pic>
        <p:nvPicPr>
          <p:cNvPr id="2054" name="Picture 6">
            <a:extLst>
              <a:ext uri="{FF2B5EF4-FFF2-40B4-BE49-F238E27FC236}">
                <a16:creationId xmlns:a16="http://schemas.microsoft.com/office/drawing/2014/main" id="{87CCB44B-8627-B0E0-7634-E4EEBDE39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093"/>
          <a:stretch/>
        </p:blipFill>
        <p:spPr bwMode="auto">
          <a:xfrm>
            <a:off x="2062657" y="2311148"/>
            <a:ext cx="5116355" cy="39887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70E939-E762-9EAE-3BB4-D21B3FB0E8DA}"/>
              </a:ext>
            </a:extLst>
          </p:cNvPr>
          <p:cNvSpPr txBox="1"/>
          <p:nvPr/>
        </p:nvSpPr>
        <p:spPr>
          <a:xfrm>
            <a:off x="7452460" y="2601019"/>
            <a:ext cx="2801872" cy="2862322"/>
          </a:xfrm>
          <a:prstGeom prst="rect">
            <a:avLst/>
          </a:prstGeom>
          <a:noFill/>
        </p:spPr>
        <p:txBody>
          <a:bodyPr wrap="square">
            <a:spAutoFit/>
          </a:bodyPr>
          <a:lstStyle/>
          <a:p>
            <a:r>
              <a:rPr lang="en-US" dirty="0"/>
              <a:t>While mustard enhances the enjoyment of hot dogs but decreases the enjoyment of ice cream, chocolate sauce increases the enjoyment of ice cream but decreases the enjoyment of hot dogs. Therefore, the hypothesis is supported</a:t>
            </a:r>
          </a:p>
        </p:txBody>
      </p:sp>
      <p:pic>
        <p:nvPicPr>
          <p:cNvPr id="10" name="Picture 9">
            <a:extLst>
              <a:ext uri="{FF2B5EF4-FFF2-40B4-BE49-F238E27FC236}">
                <a16:creationId xmlns:a16="http://schemas.microsoft.com/office/drawing/2014/main" id="{8A7D6345-B1D3-24A1-DF1A-2BD1AC23A99E}"/>
              </a:ext>
            </a:extLst>
          </p:cNvPr>
          <p:cNvPicPr>
            <a:picLocks noChangeAspect="1"/>
          </p:cNvPicPr>
          <p:nvPr/>
        </p:nvPicPr>
        <p:blipFill>
          <a:blip r:embed="rId3"/>
          <a:stretch>
            <a:fillRect/>
          </a:stretch>
        </p:blipFill>
        <p:spPr>
          <a:xfrm>
            <a:off x="2899966" y="2598114"/>
            <a:ext cx="1333686" cy="724001"/>
          </a:xfrm>
          <a:prstGeom prst="rect">
            <a:avLst/>
          </a:prstGeom>
        </p:spPr>
      </p:pic>
    </p:spTree>
    <p:extLst>
      <p:ext uri="{BB962C8B-B14F-4D97-AF65-F5344CB8AC3E}">
        <p14:creationId xmlns:p14="http://schemas.microsoft.com/office/powerpoint/2010/main" val="414405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B9F0-DDFC-52CF-D343-AD9A8A130861}"/>
              </a:ext>
            </a:extLst>
          </p:cNvPr>
          <p:cNvSpPr>
            <a:spLocks noGrp="1"/>
          </p:cNvSpPr>
          <p:nvPr>
            <p:ph type="title"/>
          </p:nvPr>
        </p:nvSpPr>
        <p:spPr>
          <a:xfrm>
            <a:off x="126099" y="195275"/>
            <a:ext cx="10905066" cy="719126"/>
          </a:xfrm>
        </p:spPr>
        <p:txBody>
          <a:bodyPr>
            <a:normAutofit fontScale="90000"/>
          </a:bodyPr>
          <a:lstStyle/>
          <a:p>
            <a:r>
              <a:rPr lang="en-US" sz="3600" dirty="0"/>
              <a:t>Do children removed from home have higher levels of post-traumatic stress?</a:t>
            </a:r>
          </a:p>
        </p:txBody>
      </p:sp>
      <p:sp>
        <p:nvSpPr>
          <p:cNvPr id="3" name="Content Placeholder 2">
            <a:extLst>
              <a:ext uri="{FF2B5EF4-FFF2-40B4-BE49-F238E27FC236}">
                <a16:creationId xmlns:a16="http://schemas.microsoft.com/office/drawing/2014/main" id="{F0CF49B5-9517-ED37-9DC0-CB662FE541B4}"/>
              </a:ext>
            </a:extLst>
          </p:cNvPr>
          <p:cNvSpPr>
            <a:spLocks noGrp="1"/>
          </p:cNvSpPr>
          <p:nvPr>
            <p:ph idx="1"/>
          </p:nvPr>
        </p:nvSpPr>
        <p:spPr>
          <a:xfrm>
            <a:off x="272915" y="1232009"/>
            <a:ext cx="10611433" cy="4393982"/>
          </a:xfrm>
        </p:spPr>
        <p:txBody>
          <a:bodyPr>
            <a:normAutofit/>
          </a:bodyPr>
          <a:lstStyle/>
          <a:p>
            <a:r>
              <a:rPr lang="en-US" sz="2000" dirty="0"/>
              <a:t>This data is from NASCW on youth in the child welfare system</a:t>
            </a:r>
          </a:p>
          <a:p>
            <a:r>
              <a:rPr lang="en-US" sz="2000" dirty="0"/>
              <a:t>The variables are as follows:</a:t>
            </a:r>
          </a:p>
          <a:p>
            <a:pPr lvl="1"/>
            <a:r>
              <a:rPr lang="en-US" sz="1600" dirty="0"/>
              <a:t>EV severe violence exposure</a:t>
            </a:r>
          </a:p>
          <a:p>
            <a:pPr lvl="1"/>
            <a:r>
              <a:rPr lang="en-US" sz="1600" dirty="0"/>
              <a:t>Child is in out-of-home care (dummy, removed or not)</a:t>
            </a:r>
          </a:p>
          <a:p>
            <a:pPr lvl="1"/>
            <a:r>
              <a:rPr lang="en-US" sz="1600" dirty="0"/>
              <a:t>Child gender (dummy; 0 = male, 1 = female)</a:t>
            </a:r>
          </a:p>
          <a:p>
            <a:pPr lvl="1"/>
            <a:r>
              <a:rPr lang="en-US" sz="1600" dirty="0"/>
              <a:t>Child Age in Years</a:t>
            </a:r>
          </a:p>
          <a:p>
            <a:pPr lvl="1"/>
            <a:r>
              <a:rPr lang="en-US" sz="1600" dirty="0"/>
              <a:t>Child experienced physical abuse (1 = yes, 0 = no)</a:t>
            </a:r>
          </a:p>
          <a:p>
            <a:pPr lvl="1"/>
            <a:r>
              <a:rPr lang="en-US" sz="1600" dirty="0"/>
              <a:t>Child experienced sexual abuse (1 = yes, 0 = no)</a:t>
            </a:r>
          </a:p>
          <a:p>
            <a:pPr lvl="1"/>
            <a:r>
              <a:rPr lang="en-US" sz="1600" dirty="0"/>
              <a:t>Child is Non-Hispanic White (1 = yes, 0 = no)</a:t>
            </a:r>
          </a:p>
        </p:txBody>
      </p:sp>
      <p:pic>
        <p:nvPicPr>
          <p:cNvPr id="6146" name="Picture 2">
            <a:extLst>
              <a:ext uri="{FF2B5EF4-FFF2-40B4-BE49-F238E27FC236}">
                <a16:creationId xmlns:a16="http://schemas.microsoft.com/office/drawing/2014/main" id="{53E3870D-FA8B-546B-0B27-7508FA43D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566" y="1049563"/>
            <a:ext cx="3876068" cy="32617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3FB2BC-8454-920E-1854-360D46B7D4A9}"/>
              </a:ext>
            </a:extLst>
          </p:cNvPr>
          <p:cNvSpPr txBox="1"/>
          <p:nvPr/>
        </p:nvSpPr>
        <p:spPr>
          <a:xfrm>
            <a:off x="298561" y="5623771"/>
            <a:ext cx="2018181" cy="369332"/>
          </a:xfrm>
          <a:prstGeom prst="rect">
            <a:avLst/>
          </a:prstGeom>
          <a:noFill/>
        </p:spPr>
        <p:txBody>
          <a:bodyPr wrap="none" rtlCol="0">
            <a:spAutoFit/>
          </a:bodyPr>
          <a:lstStyle/>
          <a:p>
            <a:r>
              <a:rPr lang="en-US" dirty="0" err="1"/>
              <a:t>nscaw_sample.jasp</a:t>
            </a:r>
            <a:endParaRPr lang="en-US" dirty="0"/>
          </a:p>
        </p:txBody>
      </p:sp>
    </p:spTree>
    <p:extLst>
      <p:ext uri="{BB962C8B-B14F-4D97-AF65-F5344CB8AC3E}">
        <p14:creationId xmlns:p14="http://schemas.microsoft.com/office/powerpoint/2010/main" val="4125108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5573-C5A9-5E9D-B4A6-9FE22DDE4E76}"/>
              </a:ext>
            </a:extLst>
          </p:cNvPr>
          <p:cNvSpPr>
            <a:spLocks noGrp="1"/>
          </p:cNvSpPr>
          <p:nvPr>
            <p:ph type="title"/>
          </p:nvPr>
        </p:nvSpPr>
        <p:spPr>
          <a:xfrm>
            <a:off x="283723" y="226438"/>
            <a:ext cx="10515600" cy="909198"/>
          </a:xfrm>
        </p:spPr>
        <p:txBody>
          <a:bodyPr/>
          <a:lstStyle/>
          <a:p>
            <a:r>
              <a:rPr lang="en-US" dirty="0">
                <a:latin typeface="Aptos Display (Headings)"/>
              </a:rPr>
              <a:t>Testable Hypotheses</a:t>
            </a:r>
          </a:p>
        </p:txBody>
      </p:sp>
      <p:sp>
        <p:nvSpPr>
          <p:cNvPr id="3" name="Content Placeholder 2">
            <a:extLst>
              <a:ext uri="{FF2B5EF4-FFF2-40B4-BE49-F238E27FC236}">
                <a16:creationId xmlns:a16="http://schemas.microsoft.com/office/drawing/2014/main" id="{1C869B26-B9FF-7B06-9B0F-8386D5BE9F54}"/>
              </a:ext>
            </a:extLst>
          </p:cNvPr>
          <p:cNvSpPr>
            <a:spLocks noGrp="1"/>
          </p:cNvSpPr>
          <p:nvPr>
            <p:ph idx="1"/>
          </p:nvPr>
        </p:nvSpPr>
        <p:spPr>
          <a:xfrm>
            <a:off x="410183" y="1047412"/>
            <a:ext cx="10515600" cy="4351338"/>
          </a:xfrm>
        </p:spPr>
        <p:txBody>
          <a:bodyPr>
            <a:normAutofit/>
          </a:bodyPr>
          <a:lstStyle/>
          <a:p>
            <a:r>
              <a:rPr lang="en-US" sz="2000" dirty="0"/>
              <a:t>Older children with higher levels of violence exposure have more PTS symptoms compared to younger children</a:t>
            </a:r>
          </a:p>
          <a:p>
            <a:r>
              <a:rPr lang="en-US" sz="2000" dirty="0"/>
              <a:t>Children who are sexually abused with higher levels of violence exposure have more PTS symptoms compared children who have experienced other forms of abuse</a:t>
            </a:r>
          </a:p>
          <a:p>
            <a:r>
              <a:rPr lang="en-US" sz="2000" dirty="0">
                <a:sym typeface="Wingdings" panose="05000000000000000000" pitchFamily="2" charset="2"/>
              </a:rPr>
              <a:t>Children who have more depressive symptoms and higher levels of violence exposure have more PTS symptoms compared to children with less depressive symptoms </a:t>
            </a:r>
          </a:p>
          <a:p>
            <a:pPr lvl="1"/>
            <a:r>
              <a:rPr lang="en-US" sz="2000" b="1" dirty="0">
                <a:sym typeface="Wingdings" panose="05000000000000000000" pitchFamily="2" charset="2"/>
              </a:rPr>
              <a:t>Note</a:t>
            </a:r>
            <a:r>
              <a:rPr lang="en-US" sz="2000" dirty="0">
                <a:sym typeface="Wingdings" panose="05000000000000000000" pitchFamily="2" charset="2"/>
              </a:rPr>
              <a:t>: this is the same hypothesis as: Children who have higher levels of violence exposure and more depressive symptoms have more PTS symptoms compared to children with less violence exposure </a:t>
            </a:r>
          </a:p>
          <a:p>
            <a:pPr lvl="1"/>
            <a:r>
              <a:rPr lang="en-US" sz="2000" b="1" dirty="0">
                <a:sym typeface="Wingdings" panose="05000000000000000000" pitchFamily="2" charset="2"/>
              </a:rPr>
              <a:t>Note</a:t>
            </a:r>
            <a:r>
              <a:rPr lang="en-US" sz="2000" dirty="0">
                <a:sym typeface="Wingdings" panose="05000000000000000000" pitchFamily="2" charset="2"/>
              </a:rPr>
              <a:t>: we will cover this thoroughly after the break</a:t>
            </a:r>
          </a:p>
          <a:p>
            <a:pPr lvl="1"/>
            <a:endParaRPr lang="en-US" dirty="0"/>
          </a:p>
        </p:txBody>
      </p:sp>
    </p:spTree>
    <p:extLst>
      <p:ext uri="{BB962C8B-B14F-4D97-AF65-F5344CB8AC3E}">
        <p14:creationId xmlns:p14="http://schemas.microsoft.com/office/powerpoint/2010/main" val="18186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F52AEAF-79A2-AC3B-9239-26235CE783D9}"/>
                  </a:ext>
                </a:extLst>
              </p:cNvPr>
              <p:cNvSpPr>
                <a:spLocks noGrp="1"/>
              </p:cNvSpPr>
              <p:nvPr>
                <p:ph type="title"/>
              </p:nvPr>
            </p:nvSpPr>
            <p:spPr>
              <a:xfrm>
                <a:off x="215629" y="199755"/>
                <a:ext cx="10515600" cy="763284"/>
              </a:xfrm>
            </p:spPr>
            <p:txBody>
              <a:bodyPr/>
              <a:lstStyle/>
              <a:p>
                <a:r>
                  <a:rPr lang="en-US" dirty="0">
                    <a:latin typeface="Aptos Display (Headings)"/>
                  </a:rPr>
                  <a:t>Constructing Confidence Intervals (CIs) for </a:t>
                </a:r>
                <a14:m>
                  <m:oMath xmlns:m="http://schemas.openxmlformats.org/officeDocument/2006/math">
                    <m:r>
                      <a:rPr lang="en-US" i="1" smtClean="0">
                        <a:latin typeface="Aptos Display (Headings)"/>
                        <a:ea typeface="Cambria Math" panose="02040503050406030204" pitchFamily="18" charset="0"/>
                      </a:rPr>
                      <m:t>𝜇</m:t>
                    </m:r>
                  </m:oMath>
                </a14:m>
                <a:r>
                  <a:rPr lang="en-US" dirty="0">
                    <a:latin typeface="Aptos Display (Headings)"/>
                  </a:rPr>
                  <a:t> </a:t>
                </a:r>
              </a:p>
            </p:txBody>
          </p:sp>
        </mc:Choice>
        <mc:Fallback>
          <p:sp>
            <p:nvSpPr>
              <p:cNvPr id="2" name="Title 1">
                <a:extLst>
                  <a:ext uri="{FF2B5EF4-FFF2-40B4-BE49-F238E27FC236}">
                    <a16:creationId xmlns:a16="http://schemas.microsoft.com/office/drawing/2014/main" id="{7F52AEAF-79A2-AC3B-9239-26235CE783D9}"/>
                  </a:ext>
                </a:extLst>
              </p:cNvPr>
              <p:cNvSpPr>
                <a:spLocks noGrp="1" noRot="1" noChangeAspect="1" noMove="1" noResize="1" noEditPoints="1" noAdjustHandles="1" noChangeArrowheads="1" noChangeShapeType="1" noTextEdit="1"/>
              </p:cNvSpPr>
              <p:nvPr>
                <p:ph type="title"/>
              </p:nvPr>
            </p:nvSpPr>
            <p:spPr>
              <a:xfrm>
                <a:off x="215629" y="199755"/>
                <a:ext cx="10515600" cy="763284"/>
              </a:xfrm>
              <a:blipFill>
                <a:blip r:embed="rId2"/>
                <a:stretch>
                  <a:fillRect l="-2319" t="-20000" b="-344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42F15A-4DFF-8795-C778-707A666ED6BC}"/>
                  </a:ext>
                </a:extLst>
              </p:cNvPr>
              <p:cNvSpPr>
                <a:spLocks noGrp="1"/>
              </p:cNvSpPr>
              <p:nvPr>
                <p:ph idx="1"/>
              </p:nvPr>
            </p:nvSpPr>
            <p:spPr>
              <a:xfrm>
                <a:off x="381000" y="1037684"/>
                <a:ext cx="10515600" cy="4351338"/>
              </a:xfrm>
            </p:spPr>
            <p:txBody>
              <a:bodyPr>
                <a:normAutofit/>
              </a:bodyPr>
              <a:lstStyle/>
              <a:p>
                <a:r>
                  <a:rPr lang="en-US" sz="2400" b="1" dirty="0"/>
                  <a:t>Example</a:t>
                </a:r>
                <a:r>
                  <a:rPr lang="en-US" sz="2400" dirty="0"/>
                  <a:t>: assume the population variance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a14:m>
                <a:r>
                  <a:rPr lang="en-US" sz="2400" dirty="0"/>
                  <a:t>is known</a:t>
                </a:r>
              </a:p>
              <a:p>
                <a:r>
                  <a:rPr lang="en-US" sz="2400" dirty="0"/>
                  <a:t>Then a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𝛼</m:t>
                        </m:r>
                      </m:e>
                    </m:d>
                    <m:r>
                      <a:rPr lang="en-US" sz="2400" b="0" i="1" smtClean="0">
                        <a:latin typeface="Cambria Math" panose="02040503050406030204" pitchFamily="18" charset="0"/>
                        <a:ea typeface="Cambria Math" panose="02040503050406030204" pitchFamily="18" charset="0"/>
                      </a:rPr>
                      <m:t> × 100%</m:t>
                    </m:r>
                  </m:oMath>
                </a14:m>
                <a:r>
                  <a:rPr lang="en-US" sz="2400" dirty="0"/>
                  <a:t> CI for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oMath>
                </a14:m>
                <a:r>
                  <a:rPr lang="en-US" sz="2400" dirty="0"/>
                  <a:t> is defined as:</a:t>
                </a:r>
              </a:p>
              <a:p>
                <a:pPr marL="0" indent="0" algn="ctr">
                  <a:buNone/>
                </a:pPr>
                <a:endParaRPr lang="en-US" sz="2400" i="1" dirty="0">
                  <a:latin typeface="Cambria Math" panose="02040503050406030204" pitchFamily="18" charset="0"/>
                </a:endParaRPr>
              </a:p>
              <a:p>
                <a:pPr marL="0" indent="0" algn="ctr">
                  <a:buNone/>
                </a:pPr>
                <a14:m>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e>
                    </m:d>
                  </m:oMath>
                </a14:m>
                <a:r>
                  <a:rPr lang="en-US" sz="2400" dirty="0"/>
                  <a:t>,</a:t>
                </a:r>
              </a:p>
              <a:p>
                <a:pPr marL="0" indent="0">
                  <a:buNone/>
                </a:pPr>
                <a:endParaRPr lang="en-US" sz="2400" b="0" dirty="0"/>
              </a:p>
              <a:p>
                <a:pPr marL="0" indent="0">
                  <a:buNone/>
                </a:pPr>
                <a:r>
                  <a:rPr lang="en-US" sz="2400" b="0" dirty="0"/>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oMath>
                </a14:m>
                <a:r>
                  <a:rPr lang="en-US" sz="2400" dirty="0"/>
                  <a:t> is the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ea typeface="Cambria Math" panose="02040503050406030204" pitchFamily="18" charset="0"/>
                      </a:rPr>
                      <m:t> </m:t>
                    </m:r>
                  </m:oMath>
                </a14:m>
                <a:r>
                  <a:rPr lang="en-US" sz="2400" dirty="0"/>
                  <a:t>percentile of the standard normal </a:t>
                </a:r>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(0,1)</m:t>
                    </m:r>
                  </m:oMath>
                </a14:m>
                <a:r>
                  <a:rPr lang="en-US" sz="2400" dirty="0"/>
                  <a:t> and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a14:m>
                <a:r>
                  <a:rPr lang="en-US" sz="2400" dirty="0"/>
                  <a:t> is the standard error of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oMath>
                </a14:m>
                <a:r>
                  <a:rPr lang="en-US" sz="2400" dirty="0"/>
                  <a:t>, the standard deviation of the sampling distribution</a:t>
                </a:r>
              </a:p>
            </p:txBody>
          </p:sp>
        </mc:Choice>
        <mc:Fallback>
          <p:sp>
            <p:nvSpPr>
              <p:cNvPr id="3" name="Content Placeholder 2">
                <a:extLst>
                  <a:ext uri="{FF2B5EF4-FFF2-40B4-BE49-F238E27FC236}">
                    <a16:creationId xmlns:a16="http://schemas.microsoft.com/office/drawing/2014/main" id="{3442F15A-4DFF-8795-C778-707A666ED6BC}"/>
                  </a:ext>
                </a:extLst>
              </p:cNvPr>
              <p:cNvSpPr>
                <a:spLocks noGrp="1" noRot="1" noChangeAspect="1" noMove="1" noResize="1" noEditPoints="1" noAdjustHandles="1" noChangeArrowheads="1" noChangeShapeType="1" noTextEdit="1"/>
              </p:cNvSpPr>
              <p:nvPr>
                <p:ph idx="1"/>
              </p:nvPr>
            </p:nvSpPr>
            <p:spPr>
              <a:xfrm>
                <a:off x="381000" y="1037684"/>
                <a:ext cx="10515600" cy="4351338"/>
              </a:xfrm>
              <a:blipFill>
                <a:blip r:embed="rId3"/>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71167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7FE2-50FA-3315-ECA8-C769F043E4B1}"/>
              </a:ext>
            </a:extLst>
          </p:cNvPr>
          <p:cNvSpPr>
            <a:spLocks noGrp="1"/>
          </p:cNvSpPr>
          <p:nvPr>
            <p:ph type="title"/>
          </p:nvPr>
        </p:nvSpPr>
        <p:spPr>
          <a:xfrm>
            <a:off x="166990" y="113166"/>
            <a:ext cx="10515600" cy="591454"/>
          </a:xfrm>
        </p:spPr>
        <p:txBody>
          <a:bodyPr>
            <a:normAutofit fontScale="90000"/>
          </a:bodyPr>
          <a:lstStyle/>
          <a:p>
            <a:r>
              <a:rPr lang="en-US" dirty="0">
                <a:latin typeface="Aptos Display (Headings)"/>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6A5EB9-7BF3-699D-5A37-7B03D6A8B2A9}"/>
                  </a:ext>
                </a:extLst>
              </p:cNvPr>
              <p:cNvSpPr>
                <a:spLocks noGrp="1"/>
              </p:cNvSpPr>
              <p:nvPr>
                <p:ph idx="1"/>
              </p:nvPr>
            </p:nvSpPr>
            <p:spPr>
              <a:xfrm>
                <a:off x="166990" y="704620"/>
                <a:ext cx="11428380" cy="5006744"/>
              </a:xfrm>
            </p:spPr>
            <p:txBody>
              <a:bodyPr>
                <a:normAutofit/>
              </a:bodyPr>
              <a:lstStyle/>
              <a:p>
                <a:pPr marL="0" indent="0" algn="l">
                  <a:buNone/>
                </a:pPr>
                <a:r>
                  <a:rPr lang="en-US" sz="2000" b="0" i="0" u="none" strike="noStrike" baseline="0" dirty="0"/>
                  <a:t>We measured the Child Behavior Checklist (CBCL) score of 40 randomly chosen children in foster care and got a mean score of 69. Suppose we know the standard deviation of CBCL scores in the population is 4. Find the 95% confidence interval of the </a:t>
                </a:r>
                <a:r>
                  <a:rPr lang="en-US" sz="2000" b="1" i="1" u="none" strike="noStrike" baseline="0" dirty="0"/>
                  <a:t>true mean </a:t>
                </a:r>
                <a:r>
                  <a:rPr lang="en-US" sz="2000" b="0" i="0" u="none" strike="noStrike" baseline="0" dirty="0"/>
                  <a:t>CBCL score of ALL children</a:t>
                </a:r>
              </a:p>
              <a:p>
                <a:pPr algn="l"/>
                <a:r>
                  <a:rPr lang="en-US" sz="2000" dirty="0"/>
                  <a:t>The point estimate of the sample mean, </a:t>
                </a:r>
                <a14:m>
                  <m:oMath xmlns:m="http://schemas.openxmlformats.org/officeDocument/2006/math">
                    <m:sSub>
                      <m:sSubPr>
                        <m:ctrlPr>
                          <a:rPr lang="en-US" sz="2000" i="1" smtClean="0"/>
                        </m:ctrlPr>
                      </m:sSubPr>
                      <m:e>
                        <m:acc>
                          <m:accPr>
                            <m:chr m:val="̅"/>
                            <m:ctrlPr>
                              <a:rPr lang="en-US" sz="2000" i="1" smtClean="0"/>
                            </m:ctrlPr>
                          </m:accPr>
                          <m:e>
                            <m:r>
                              <a:rPr lang="en-US" sz="2000" b="0" i="1" smtClean="0"/>
                              <m:t>𝑋</m:t>
                            </m:r>
                          </m:e>
                        </m:acc>
                      </m:e>
                      <m:sub>
                        <m:r>
                          <a:rPr lang="en-US" sz="2000" b="0" i="1" smtClean="0"/>
                          <m:t>𝑛</m:t>
                        </m:r>
                        <m:r>
                          <a:rPr lang="en-US" sz="2000" b="0" i="1" smtClean="0"/>
                          <m:t>=40</m:t>
                        </m:r>
                      </m:sub>
                    </m:sSub>
                    <m:r>
                      <a:rPr lang="en-US" sz="2000" b="0" i="1" smtClean="0"/>
                      <m:t>=69</m:t>
                    </m:r>
                  </m:oMath>
                </a14:m>
                <a:endParaRPr lang="en-US" sz="2000" dirty="0"/>
              </a:p>
              <a:p>
                <a:pPr algn="l"/>
                <a:r>
                  <a:rPr lang="en-US" sz="2000" dirty="0"/>
                  <a:t>The population standard deviation is </a:t>
                </a:r>
                <a14:m>
                  <m:oMath xmlns:m="http://schemas.openxmlformats.org/officeDocument/2006/math">
                    <m:r>
                      <a:rPr lang="en-US" sz="2000" b="0" i="1" smtClean="0">
                        <a:ea typeface="Cambria Math" panose="02040503050406030204" pitchFamily="18" charset="0"/>
                      </a:rPr>
                      <m:t>𝜎</m:t>
                    </m:r>
                    <m:r>
                      <a:rPr lang="en-US" sz="2000" b="0" i="1" smtClean="0">
                        <a:ea typeface="Cambria Math" panose="02040503050406030204" pitchFamily="18" charset="0"/>
                      </a:rPr>
                      <m:t>=4</m:t>
                    </m:r>
                  </m:oMath>
                </a14:m>
                <a:endParaRPr lang="en-US" sz="2000" dirty="0"/>
              </a:p>
              <a:p>
                <a:r>
                  <a:rPr lang="en-US" sz="2000" dirty="0"/>
                  <a:t>Compute the standard error of </a:t>
                </a:r>
                <a14:m>
                  <m:oMath xmlns:m="http://schemas.openxmlformats.org/officeDocument/2006/math">
                    <m:sSub>
                      <m:sSubPr>
                        <m:ctrlPr>
                          <a:rPr lang="en-US" sz="2000" i="1" smtClean="0"/>
                        </m:ctrlPr>
                      </m:sSubPr>
                      <m:e>
                        <m:acc>
                          <m:accPr>
                            <m:chr m:val="̅"/>
                            <m:ctrlPr>
                              <a:rPr lang="en-US" sz="2000" i="1" smtClean="0"/>
                            </m:ctrlPr>
                          </m:accPr>
                          <m:e>
                            <m:r>
                              <a:rPr lang="en-US" sz="2000" b="0" i="1" smtClean="0"/>
                              <m:t>𝑋</m:t>
                            </m:r>
                          </m:e>
                        </m:acc>
                      </m:e>
                      <m:sub>
                        <m:r>
                          <a:rPr lang="en-US" sz="2000" b="0" i="1" smtClean="0"/>
                          <m:t>40</m:t>
                        </m:r>
                      </m:sub>
                    </m:sSub>
                    <m:r>
                      <a:rPr lang="en-US" sz="2000" b="0" i="1" smtClean="0"/>
                      <m:t>=</m:t>
                    </m:r>
                    <m:f>
                      <m:fPr>
                        <m:ctrlPr>
                          <a:rPr lang="en-US" sz="2000" b="0" i="1" smtClean="0"/>
                        </m:ctrlPr>
                      </m:fPr>
                      <m:num>
                        <m:r>
                          <a:rPr lang="en-US" sz="2000" b="0" i="1" smtClean="0">
                            <a:ea typeface="Cambria Math" panose="02040503050406030204" pitchFamily="18" charset="0"/>
                          </a:rPr>
                          <m:t>𝜎</m:t>
                        </m:r>
                      </m:num>
                      <m:den>
                        <m:rad>
                          <m:radPr>
                            <m:degHide m:val="on"/>
                            <m:ctrlPr>
                              <a:rPr lang="en-US" sz="2000" b="0" i="1" smtClean="0"/>
                            </m:ctrlPr>
                          </m:radPr>
                          <m:deg/>
                          <m:e>
                            <m:r>
                              <a:rPr lang="en-US" sz="2000" b="0" i="1" smtClean="0"/>
                              <m:t>𝑛</m:t>
                            </m:r>
                          </m:e>
                        </m:rad>
                      </m:den>
                    </m:f>
                    <m:r>
                      <a:rPr lang="en-US" sz="2000" b="0" i="1" smtClean="0"/>
                      <m:t>=</m:t>
                    </m:r>
                    <m:f>
                      <m:fPr>
                        <m:ctrlPr>
                          <a:rPr lang="en-US" sz="2000" b="0" i="1" smtClean="0"/>
                        </m:ctrlPr>
                      </m:fPr>
                      <m:num>
                        <m:r>
                          <a:rPr lang="en-US" sz="2000" b="0" i="1" smtClean="0">
                            <a:ea typeface="Cambria Math" panose="02040503050406030204" pitchFamily="18" charset="0"/>
                          </a:rPr>
                          <m:t>4</m:t>
                        </m:r>
                      </m:num>
                      <m:den>
                        <m:rad>
                          <m:radPr>
                            <m:degHide m:val="on"/>
                            <m:ctrlPr>
                              <a:rPr lang="en-US" sz="2000" b="0" i="1" smtClean="0"/>
                            </m:ctrlPr>
                          </m:radPr>
                          <m:deg/>
                          <m:e>
                            <m:r>
                              <a:rPr lang="en-US" sz="2000" b="0" i="1" smtClean="0"/>
                              <m:t>40</m:t>
                            </m:r>
                          </m:e>
                        </m:rad>
                      </m:den>
                    </m:f>
                    <m:r>
                      <a:rPr lang="en-US" sz="2000" b="0" i="1" smtClean="0"/>
                      <m:t>=.63</m:t>
                    </m:r>
                  </m:oMath>
                </a14:m>
                <a:endParaRPr lang="en-US" sz="2000" dirty="0"/>
              </a:p>
              <a:p>
                <a:r>
                  <a:rPr lang="en-US" sz="2000" dirty="0"/>
                  <a:t>What is the z-score representing </a:t>
                </a:r>
                <a14:m>
                  <m:oMath xmlns:m="http://schemas.openxmlformats.org/officeDocument/2006/math">
                    <m:sSub>
                      <m:sSubPr>
                        <m:ctrlPr>
                          <a:rPr lang="en-US" sz="2000" b="0" i="1" smtClean="0"/>
                        </m:ctrlPr>
                      </m:sSubPr>
                      <m:e>
                        <m:r>
                          <a:rPr lang="en-US" sz="2000" b="0" i="1" smtClean="0"/>
                          <m:t>𝑧</m:t>
                        </m:r>
                      </m:e>
                      <m:sub>
                        <m:f>
                          <m:fPr>
                            <m:ctrlPr>
                              <a:rPr lang="en-US" sz="2000" b="0" i="1" smtClean="0"/>
                            </m:ctrlPr>
                          </m:fPr>
                          <m:num>
                            <m:r>
                              <a:rPr lang="en-US" sz="2000" b="0" i="1" smtClean="0">
                                <a:ea typeface="Cambria Math" panose="02040503050406030204" pitchFamily="18" charset="0"/>
                              </a:rPr>
                              <m:t>𝛼</m:t>
                            </m:r>
                          </m:num>
                          <m:den>
                            <m:r>
                              <a:rPr lang="en-US" sz="2000" b="0" i="1" smtClean="0"/>
                              <m:t>2</m:t>
                            </m:r>
                          </m:den>
                        </m:f>
                      </m:sub>
                    </m:sSub>
                  </m:oMath>
                </a14:m>
                <a:r>
                  <a:rPr lang="en-US" sz="2000" dirty="0"/>
                  <a:t> which here = </a:t>
                </a:r>
                <a14:m>
                  <m:oMath xmlns:m="http://schemas.openxmlformats.org/officeDocument/2006/math">
                    <m:sSub>
                      <m:sSubPr>
                        <m:ctrlPr>
                          <a:rPr lang="en-US" sz="2000" b="0" i="1" smtClean="0"/>
                        </m:ctrlPr>
                      </m:sSubPr>
                      <m:e>
                        <m:r>
                          <a:rPr lang="en-US" sz="2000" b="0" i="1" smtClean="0"/>
                          <m:t>𝑧</m:t>
                        </m:r>
                      </m:e>
                      <m:sub>
                        <m:f>
                          <m:fPr>
                            <m:ctrlPr>
                              <a:rPr lang="en-US" sz="2000" b="0" i="1" smtClean="0"/>
                            </m:ctrlPr>
                          </m:fPr>
                          <m:num>
                            <m:r>
                              <a:rPr lang="en-US" sz="2000" b="0" i="1" smtClean="0">
                                <a:ea typeface="Cambria Math" panose="02040503050406030204" pitchFamily="18" charset="0"/>
                              </a:rPr>
                              <m:t>.05</m:t>
                            </m:r>
                          </m:num>
                          <m:den>
                            <m:r>
                              <a:rPr lang="en-US" sz="2000" b="0" i="1" smtClean="0"/>
                              <m:t>2</m:t>
                            </m:r>
                          </m:den>
                        </m:f>
                      </m:sub>
                    </m:sSub>
                    <m:sSub>
                      <m:sSubPr>
                        <m:ctrlPr>
                          <a:rPr lang="en-US" sz="2000" b="0" i="1" smtClean="0"/>
                        </m:ctrlPr>
                      </m:sSubPr>
                      <m:e>
                        <m:r>
                          <a:rPr lang="en-US" sz="2000" b="0" i="1" smtClean="0"/>
                          <m:t>→</m:t>
                        </m:r>
                        <m:r>
                          <a:rPr lang="en-US" sz="2000" b="0" i="1" smtClean="0"/>
                          <m:t>𝑧</m:t>
                        </m:r>
                      </m:e>
                      <m:sub>
                        <m:r>
                          <a:rPr lang="en-US" sz="2000" b="0" i="1" smtClean="0"/>
                          <m:t>.025</m:t>
                        </m:r>
                      </m:sub>
                    </m:sSub>
                  </m:oMath>
                </a14:m>
                <a:endParaRPr lang="en-US" sz="2000" dirty="0"/>
              </a:p>
            </p:txBody>
          </p:sp>
        </mc:Choice>
        <mc:Fallback>
          <p:sp>
            <p:nvSpPr>
              <p:cNvPr id="3" name="Content Placeholder 2">
                <a:extLst>
                  <a:ext uri="{FF2B5EF4-FFF2-40B4-BE49-F238E27FC236}">
                    <a16:creationId xmlns:a16="http://schemas.microsoft.com/office/drawing/2014/main" id="{BA6A5EB9-7BF3-699D-5A37-7B03D6A8B2A9}"/>
                  </a:ext>
                </a:extLst>
              </p:cNvPr>
              <p:cNvSpPr>
                <a:spLocks noGrp="1" noRot="1" noChangeAspect="1" noMove="1" noResize="1" noEditPoints="1" noAdjustHandles="1" noChangeArrowheads="1" noChangeShapeType="1" noTextEdit="1"/>
              </p:cNvSpPr>
              <p:nvPr>
                <p:ph idx="1"/>
              </p:nvPr>
            </p:nvSpPr>
            <p:spPr>
              <a:xfrm>
                <a:off x="166990" y="704620"/>
                <a:ext cx="11428380" cy="5006744"/>
              </a:xfrm>
              <a:blipFill>
                <a:blip r:embed="rId2"/>
                <a:stretch>
                  <a:fillRect l="-533" t="-13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20BF14D-AE30-9D05-AA73-C05B57FB0441}"/>
                  </a:ext>
                </a:extLst>
              </p:cNvPr>
              <p:cNvSpPr txBox="1"/>
              <p:nvPr/>
            </p:nvSpPr>
            <p:spPr>
              <a:xfrm>
                <a:off x="372480" y="3429000"/>
                <a:ext cx="3051935" cy="7087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sub>
                          </m:s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num>
                            <m:den>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rad>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sub>
                          </m:s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num>
                            <m:den>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rad>
                            </m:den>
                          </m:f>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5" name="TextBox 4">
                <a:extLst>
                  <a:ext uri="{FF2B5EF4-FFF2-40B4-BE49-F238E27FC236}">
                    <a16:creationId xmlns:a16="http://schemas.microsoft.com/office/drawing/2014/main" id="{E20BF14D-AE30-9D05-AA73-C05B57FB0441}"/>
                  </a:ext>
                </a:extLst>
              </p:cNvPr>
              <p:cNvSpPr txBox="1">
                <a:spLocks noRot="1" noChangeAspect="1" noMove="1" noResize="1" noEditPoints="1" noAdjustHandles="1" noChangeArrowheads="1" noChangeShapeType="1" noTextEdit="1"/>
              </p:cNvSpPr>
              <p:nvPr/>
            </p:nvSpPr>
            <p:spPr>
              <a:xfrm>
                <a:off x="372480" y="3429000"/>
                <a:ext cx="3051935" cy="7087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EAE27FB-0750-DE53-6100-F65E682AC040}"/>
                  </a:ext>
                </a:extLst>
              </p:cNvPr>
              <p:cNvSpPr txBox="1"/>
              <p:nvPr/>
            </p:nvSpPr>
            <p:spPr>
              <a:xfrm>
                <a:off x="265476" y="4197585"/>
                <a:ext cx="34237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69−1.96(.63),69+1.96(.63) </m:t>
                          </m:r>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 name="TextBox 6">
                <a:extLst>
                  <a:ext uri="{FF2B5EF4-FFF2-40B4-BE49-F238E27FC236}">
                    <a16:creationId xmlns:a16="http://schemas.microsoft.com/office/drawing/2014/main" id="{CEAE27FB-0750-DE53-6100-F65E682AC040}"/>
                  </a:ext>
                </a:extLst>
              </p:cNvPr>
              <p:cNvSpPr txBox="1">
                <a:spLocks noRot="1" noChangeAspect="1" noMove="1" noResize="1" noEditPoints="1" noAdjustHandles="1" noChangeArrowheads="1" noChangeShapeType="1" noTextEdit="1"/>
              </p:cNvSpPr>
              <p:nvPr/>
            </p:nvSpPr>
            <p:spPr>
              <a:xfrm>
                <a:off x="265476" y="4197585"/>
                <a:ext cx="3423723"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B8E2940-19C7-DDBE-C1FA-99C4A8078117}"/>
                  </a:ext>
                </a:extLst>
              </p:cNvPr>
              <p:cNvSpPr txBox="1"/>
              <p:nvPr/>
            </p:nvSpPr>
            <p:spPr>
              <a:xfrm>
                <a:off x="912969" y="4630100"/>
                <a:ext cx="197095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67.77, 70.23</m:t>
                          </m:r>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8" name="TextBox 7">
                <a:extLst>
                  <a:ext uri="{FF2B5EF4-FFF2-40B4-BE49-F238E27FC236}">
                    <a16:creationId xmlns:a16="http://schemas.microsoft.com/office/drawing/2014/main" id="{BB8E2940-19C7-DDBE-C1FA-99C4A8078117}"/>
                  </a:ext>
                </a:extLst>
              </p:cNvPr>
              <p:cNvSpPr txBox="1">
                <a:spLocks noRot="1" noChangeAspect="1" noMove="1" noResize="1" noEditPoints="1" noAdjustHandles="1" noChangeArrowheads="1" noChangeShapeType="1" noTextEdit="1"/>
              </p:cNvSpPr>
              <p:nvPr/>
            </p:nvSpPr>
            <p:spPr>
              <a:xfrm>
                <a:off x="912969" y="4630100"/>
                <a:ext cx="1970956" cy="369332"/>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0A7B9A-05F9-FE17-C351-65D1A877D5F3}"/>
              </a:ext>
            </a:extLst>
          </p:cNvPr>
          <p:cNvSpPr txBox="1"/>
          <p:nvPr/>
        </p:nvSpPr>
        <p:spPr>
          <a:xfrm>
            <a:off x="265476" y="4999432"/>
            <a:ext cx="43258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Reflects the uncertainty of our estimate</a:t>
            </a:r>
          </a:p>
        </p:txBody>
      </p:sp>
    </p:spTree>
    <p:extLst>
      <p:ext uri="{BB962C8B-B14F-4D97-AF65-F5344CB8AC3E}">
        <p14:creationId xmlns:p14="http://schemas.microsoft.com/office/powerpoint/2010/main" val="126600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1C2-BF80-27D4-1CB1-68D06C1F71AF}"/>
              </a:ext>
            </a:extLst>
          </p:cNvPr>
          <p:cNvSpPr>
            <a:spLocks noGrp="1"/>
          </p:cNvSpPr>
          <p:nvPr>
            <p:ph type="title"/>
          </p:nvPr>
        </p:nvSpPr>
        <p:spPr>
          <a:xfrm>
            <a:off x="98898" y="170571"/>
            <a:ext cx="10515600" cy="714645"/>
          </a:xfrm>
        </p:spPr>
        <p:txBody>
          <a:bodyPr/>
          <a:lstStyle/>
          <a:p>
            <a:r>
              <a:rPr lang="en-US" dirty="0">
                <a:latin typeface="Aptos Display (Headings)"/>
              </a:rPr>
              <a:t>How do we interpret the CI?</a:t>
            </a:r>
          </a:p>
        </p:txBody>
      </p:sp>
      <p:sp>
        <p:nvSpPr>
          <p:cNvPr id="3" name="Content Placeholder 2">
            <a:extLst>
              <a:ext uri="{FF2B5EF4-FFF2-40B4-BE49-F238E27FC236}">
                <a16:creationId xmlns:a16="http://schemas.microsoft.com/office/drawing/2014/main" id="{50B7A43F-378D-1480-B056-D9683A3ECCFE}"/>
              </a:ext>
            </a:extLst>
          </p:cNvPr>
          <p:cNvSpPr>
            <a:spLocks noGrp="1"/>
          </p:cNvSpPr>
          <p:nvPr>
            <p:ph idx="1"/>
          </p:nvPr>
        </p:nvSpPr>
        <p:spPr>
          <a:xfrm>
            <a:off x="293450" y="885216"/>
            <a:ext cx="11010089" cy="4351338"/>
          </a:xfrm>
        </p:spPr>
        <p:txBody>
          <a:bodyPr>
            <a:noAutofit/>
          </a:bodyPr>
          <a:lstStyle/>
          <a:p>
            <a:pPr algn="l"/>
            <a:r>
              <a:rPr lang="en-US" sz="2000" dirty="0"/>
              <a:t>In general, </a:t>
            </a:r>
            <a:r>
              <a:rPr lang="en-US" sz="2000" b="0" i="0" u="none" strike="noStrike" baseline="0" dirty="0"/>
              <a:t>If we were to take many random samples then (1 −𝛼 )% of these confidence intervals will contain the true population mean, 𝜇</a:t>
            </a:r>
          </a:p>
          <a:p>
            <a:r>
              <a:rPr lang="en-US" sz="2000" dirty="0"/>
              <a:t>[67.77, 70.23] (?)</a:t>
            </a:r>
          </a:p>
          <a:p>
            <a:pPr algn="l"/>
            <a:r>
              <a:rPr lang="en-US" sz="2000" dirty="0"/>
              <a:t>This means that we are 95% confident that the true </a:t>
            </a:r>
            <a:r>
              <a:rPr lang="en-US" sz="2000" u="sng" dirty="0"/>
              <a:t>population</a:t>
            </a:r>
            <a:r>
              <a:rPr lang="en-US" sz="2000" dirty="0"/>
              <a:t> mean lies in the interval [67.77, 70.23]</a:t>
            </a:r>
          </a:p>
          <a:p>
            <a:pPr algn="l"/>
            <a:r>
              <a:rPr lang="en-US" sz="2000" dirty="0"/>
              <a:t>Recall: there is a relationship between the confidence interval and hypothesis testing</a:t>
            </a:r>
          </a:p>
          <a:p>
            <a:pPr lvl="1"/>
            <a:r>
              <a:rPr lang="en-US" sz="2000" dirty="0"/>
              <a:t>Any value outside the confidence interval is in our rejection region</a:t>
            </a:r>
          </a:p>
          <a:p>
            <a:pPr lvl="1"/>
            <a:r>
              <a:rPr lang="en-US" sz="2000" dirty="0"/>
              <a:t>So, the confidence interval represents the outermost limits of statistical significance</a:t>
            </a:r>
          </a:p>
          <a:p>
            <a:pPr lvl="1"/>
            <a:r>
              <a:rPr lang="en-US" sz="2000" dirty="0"/>
              <a:t>A CBCL score of 65 is too unlikely to occur by chance and is significantly different from the population mean of 69</a:t>
            </a:r>
          </a:p>
          <a:p>
            <a:pPr lvl="1"/>
            <a:r>
              <a:rPr lang="en-US" sz="2000" dirty="0"/>
              <a:t>What about a score of 70?</a:t>
            </a:r>
          </a:p>
        </p:txBody>
      </p:sp>
    </p:spTree>
    <p:extLst>
      <p:ext uri="{BB962C8B-B14F-4D97-AF65-F5344CB8AC3E}">
        <p14:creationId xmlns:p14="http://schemas.microsoft.com/office/powerpoint/2010/main" val="220066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1225</TotalTime>
  <Words>5781</Words>
  <Application>Microsoft Office PowerPoint</Application>
  <PresentationFormat>Widescreen</PresentationFormat>
  <Paragraphs>508</Paragraphs>
  <Slides>66</Slides>
  <Notes>17</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66</vt:i4>
      </vt:variant>
    </vt:vector>
  </HeadingPairs>
  <TitlesOfParts>
    <vt:vector size="85" baseType="lpstr">
      <vt:lpstr>Aptos</vt:lpstr>
      <vt:lpstr>Aptos Display</vt:lpstr>
      <vt:lpstr>Aptos Display (Headings)</vt:lpstr>
      <vt:lpstr>Aptos Narrow</vt:lpstr>
      <vt:lpstr>Arial</vt:lpstr>
      <vt:lpstr>BentonSans</vt:lpstr>
      <vt:lpstr>Calibri</vt:lpstr>
      <vt:lpstr>Calibri Light</vt:lpstr>
      <vt:lpstr>Cambria</vt:lpstr>
      <vt:lpstr>Cambria Math</vt:lpstr>
      <vt:lpstr>Fira Sans</vt:lpstr>
      <vt:lpstr>Google Sans</vt:lpstr>
      <vt:lpstr>Helvetica Neue</vt:lpstr>
      <vt:lpstr>Times New Roman</vt:lpstr>
      <vt:lpstr>Times New Roman</vt:lpstr>
      <vt:lpstr>Wingdings</vt:lpstr>
      <vt:lpstr>Office Theme</vt:lpstr>
      <vt:lpstr>1_Office Theme</vt:lpstr>
      <vt:lpstr>2_Office Theme</vt:lpstr>
      <vt:lpstr>Hierarchical Regression &amp; Dummy Variables</vt:lpstr>
      <vt:lpstr>Central Limit Theorem (CLT) &amp; the Law of Large Numbers (LLN)</vt:lpstr>
      <vt:lpstr>Central Limit Theorem (CLT)</vt:lpstr>
      <vt:lpstr>Implications for Sampling Distributions</vt:lpstr>
      <vt:lpstr>Implications for Confidence Intervals</vt:lpstr>
      <vt:lpstr>Practical Considerations</vt:lpstr>
      <vt:lpstr>Constructing Confidence Intervals (CIs) for μ </vt:lpstr>
      <vt:lpstr>Example</vt:lpstr>
      <vt:lpstr>How do we interpret the CI?</vt:lpstr>
      <vt:lpstr>Conceptual Understanding of CIs</vt:lpstr>
      <vt:lpstr>Central Limit Theorem (CLT) - Redux</vt:lpstr>
      <vt:lpstr>From exponential to normal?</vt:lpstr>
      <vt:lpstr>PowerPoint Presentation</vt:lpstr>
      <vt:lpstr>PowerPoint Presentation</vt:lpstr>
      <vt:lpstr>PowerPoint Presentation</vt:lpstr>
      <vt:lpstr>Multicollinearity</vt:lpstr>
      <vt:lpstr>Multicollinearity</vt:lpstr>
      <vt:lpstr>What to do if you find multicollinearity?</vt:lpstr>
      <vt:lpstr>Takeaways</vt:lpstr>
      <vt:lpstr>What is confounding?</vt:lpstr>
      <vt:lpstr>What is confounding?</vt:lpstr>
      <vt:lpstr>What is confounding?</vt:lpstr>
      <vt:lpstr>First Application in Our Research (SSRW Example)</vt:lpstr>
      <vt:lpstr>The next four slides are from our paper titled , “Redlining, Reinvestment, and Racial Segregation: A Bayesian Spatial Analysis of Mortgage Lending Trajectories and Firearm-Related Violence” forthcoming in Injury Epidemiology</vt:lpstr>
      <vt:lpstr>Fun Example</vt:lpstr>
      <vt:lpstr>Conceptual Issues in Adjusting for ADI and Racial Segregation</vt:lpstr>
      <vt:lpstr>Simple confounding</vt:lpstr>
      <vt:lpstr>Multicollinearity and Partial Correlation</vt:lpstr>
      <vt:lpstr>PowerPoint Presentation</vt:lpstr>
      <vt:lpstr>How to check for multicollinearity?</vt:lpstr>
      <vt:lpstr>Scatterplots by Grouping Variable</vt:lpstr>
      <vt:lpstr>Variance Inflation Factor</vt:lpstr>
      <vt:lpstr>Clues that MC is a problem</vt:lpstr>
      <vt:lpstr>What should we do if we detect multicollinearity?</vt:lpstr>
      <vt:lpstr>Outliers and Leverage Points</vt:lpstr>
      <vt:lpstr>Who’s the problem? Influencers, Leverag-ors and Outliers</vt:lpstr>
      <vt:lpstr>Outliers and Leverage Points</vt:lpstr>
      <vt:lpstr>Regression output</vt:lpstr>
      <vt:lpstr>Compare &amp; Intuit</vt:lpstr>
      <vt:lpstr> </vt:lpstr>
      <vt:lpstr>Unusual values and influential points</vt:lpstr>
      <vt:lpstr>Unusual values and influential points</vt:lpstr>
      <vt:lpstr>Leverage and Influence in Regression Analysis</vt:lpstr>
      <vt:lpstr>Calculating Leverage</vt:lpstr>
      <vt:lpstr>Example</vt:lpstr>
      <vt:lpstr>Can have SPSS provide outliers</vt:lpstr>
      <vt:lpstr>PowerPoint Presentation</vt:lpstr>
      <vt:lpstr>PowerPoint Presentation</vt:lpstr>
      <vt:lpstr>PowerPoint Presentation</vt:lpstr>
      <vt:lpstr>PowerPoint Presentation</vt:lpstr>
      <vt:lpstr>Beyond Numeric Features</vt:lpstr>
      <vt:lpstr>Advanced Topic: Heterogeneous Variable Types</vt:lpstr>
      <vt:lpstr>Models with Dummy Variables</vt:lpstr>
      <vt:lpstr>Interpreting Dummy Variables</vt:lpstr>
      <vt:lpstr>Categorical Variables and Dummies</vt:lpstr>
      <vt:lpstr>Example: Recoding dummy variables</vt:lpstr>
      <vt:lpstr>Example</vt:lpstr>
      <vt:lpstr>The correction</vt:lpstr>
      <vt:lpstr>PowerPoint Presentation</vt:lpstr>
      <vt:lpstr>Quadratic Terms </vt:lpstr>
      <vt:lpstr>Quadratic Terms </vt:lpstr>
      <vt:lpstr>Quadratic Terms </vt:lpstr>
      <vt:lpstr>Interaction Terms</vt:lpstr>
      <vt:lpstr>Interaction Terms</vt:lpstr>
      <vt:lpstr>Do children removed from home have higher levels of post-traumatic stress?</vt:lpstr>
      <vt:lpstr>Testable Hypotheses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83</cp:revision>
  <dcterms:created xsi:type="dcterms:W3CDTF">2025-02-16T17:22:35Z</dcterms:created>
  <dcterms:modified xsi:type="dcterms:W3CDTF">2025-02-17T13:47:37Z</dcterms:modified>
</cp:coreProperties>
</file>