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2" r:id="rId2"/>
    <p:sldMasterId id="2147483694" r:id="rId3"/>
    <p:sldMasterId id="2147483704" r:id="rId4"/>
  </p:sldMasterIdLst>
  <p:notesMasterIdLst>
    <p:notesMasterId r:id="rId59"/>
  </p:notesMasterIdLst>
  <p:sldIdLst>
    <p:sldId id="1350" r:id="rId5"/>
    <p:sldId id="1351" r:id="rId6"/>
    <p:sldId id="358" r:id="rId7"/>
    <p:sldId id="361" r:id="rId8"/>
    <p:sldId id="375" r:id="rId9"/>
    <p:sldId id="360" r:id="rId10"/>
    <p:sldId id="351" r:id="rId11"/>
    <p:sldId id="353" r:id="rId12"/>
    <p:sldId id="354" r:id="rId13"/>
    <p:sldId id="367" r:id="rId14"/>
    <p:sldId id="352" r:id="rId15"/>
    <p:sldId id="355" r:id="rId16"/>
    <p:sldId id="368" r:id="rId17"/>
    <p:sldId id="321" r:id="rId18"/>
    <p:sldId id="356" r:id="rId19"/>
    <p:sldId id="357" r:id="rId20"/>
    <p:sldId id="1318" r:id="rId21"/>
    <p:sldId id="1343" r:id="rId22"/>
    <p:sldId id="1352" r:id="rId23"/>
    <p:sldId id="292" r:id="rId24"/>
    <p:sldId id="339" r:id="rId25"/>
    <p:sldId id="283" r:id="rId26"/>
    <p:sldId id="1344" r:id="rId27"/>
    <p:sldId id="284" r:id="rId28"/>
    <p:sldId id="1345" r:id="rId29"/>
    <p:sldId id="285" r:id="rId30"/>
    <p:sldId id="1346" r:id="rId31"/>
    <p:sldId id="1347" r:id="rId32"/>
    <p:sldId id="286" r:id="rId33"/>
    <p:sldId id="261" r:id="rId34"/>
    <p:sldId id="1348" r:id="rId35"/>
    <p:sldId id="287" r:id="rId36"/>
    <p:sldId id="288" r:id="rId37"/>
    <p:sldId id="340" r:id="rId38"/>
    <p:sldId id="289" r:id="rId39"/>
    <p:sldId id="290" r:id="rId40"/>
    <p:sldId id="291" r:id="rId41"/>
    <p:sldId id="310" r:id="rId42"/>
    <p:sldId id="293" r:id="rId43"/>
    <p:sldId id="294" r:id="rId44"/>
    <p:sldId id="295" r:id="rId45"/>
    <p:sldId id="1358" r:id="rId46"/>
    <p:sldId id="1359" r:id="rId47"/>
    <p:sldId id="1349" r:id="rId48"/>
    <p:sldId id="296" r:id="rId49"/>
    <p:sldId id="1353" r:id="rId50"/>
    <p:sldId id="341" r:id="rId51"/>
    <p:sldId id="297" r:id="rId52"/>
    <p:sldId id="1354" r:id="rId53"/>
    <p:sldId id="298" r:id="rId54"/>
    <p:sldId id="1355" r:id="rId55"/>
    <p:sldId id="299" r:id="rId56"/>
    <p:sldId id="1356" r:id="rId57"/>
    <p:sldId id="135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33" autoAdjust="0"/>
  </p:normalViewPr>
  <p:slideViewPr>
    <p:cSldViewPr snapToGrid="0">
      <p:cViewPr varScale="1">
        <p:scale>
          <a:sx n="86" d="100"/>
          <a:sy n="86" d="100"/>
        </p:scale>
        <p:origin x="5856"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17909-1D7C-4D3B-B4BE-0FCC5FD01D0D}"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E9EA3A93-B9AB-4929-B98C-4F58C542FA7D}">
      <dgm:prSet/>
      <dgm:spPr/>
      <dgm:t>
        <a:bodyPr/>
        <a:lstStyle/>
        <a:p>
          <a:r>
            <a:rPr lang="en-US" dirty="0"/>
            <a:t>Select the model from the appendix</a:t>
          </a:r>
        </a:p>
      </dgm:t>
    </dgm:pt>
    <dgm:pt modelId="{3E6221EF-76B4-4171-9ED3-38AA317FFDA2}" type="parTrans" cxnId="{D3CDA357-1D9E-450A-B703-B8D718444692}">
      <dgm:prSet/>
      <dgm:spPr/>
      <dgm:t>
        <a:bodyPr/>
        <a:lstStyle/>
        <a:p>
          <a:endParaRPr lang="en-US"/>
        </a:p>
      </dgm:t>
    </dgm:pt>
    <dgm:pt modelId="{ABDE854A-58E8-4A92-81C4-02F4BFD245D6}" type="sibTrans" cxnId="{D3CDA357-1D9E-450A-B703-B8D718444692}">
      <dgm:prSet phldrT="1" phldr="0"/>
      <dgm:spPr/>
      <dgm:t>
        <a:bodyPr/>
        <a:lstStyle/>
        <a:p>
          <a:r>
            <a:rPr lang="en-US"/>
            <a:t>1</a:t>
          </a:r>
        </a:p>
      </dgm:t>
    </dgm:pt>
    <dgm:pt modelId="{543E4ABC-88BE-4341-9571-98C0E2A4719F}">
      <dgm:prSet/>
      <dgm:spPr/>
      <dgm:t>
        <a:bodyPr/>
        <a:lstStyle/>
        <a:p>
          <a:pPr algn="ctr"/>
          <a:r>
            <a:rPr lang="en-US" dirty="0"/>
            <a:t>Specify the </a:t>
          </a:r>
          <a:r>
            <a:rPr lang="en-US" i="1" dirty="0"/>
            <a:t>X</a:t>
          </a:r>
          <a:r>
            <a:rPr lang="en-US" dirty="0"/>
            <a:t>, </a:t>
          </a:r>
          <a:r>
            <a:rPr lang="en-US" i="1" dirty="0"/>
            <a:t>Y</a:t>
          </a:r>
          <a:r>
            <a:rPr lang="en-US" dirty="0"/>
            <a:t>, </a:t>
          </a:r>
          <a:r>
            <a:rPr lang="en-US" i="1" dirty="0"/>
            <a:t>M</a:t>
          </a:r>
          <a:r>
            <a:rPr lang="en-US" dirty="0"/>
            <a:t> and </a:t>
          </a:r>
          <a:r>
            <a:rPr lang="en-US" i="1" dirty="0"/>
            <a:t>W</a:t>
          </a:r>
          <a:r>
            <a:rPr lang="en-US" dirty="0"/>
            <a:t> variables</a:t>
          </a:r>
        </a:p>
      </dgm:t>
    </dgm:pt>
    <dgm:pt modelId="{8F977049-E858-4D17-901B-4172AAF7874E}" type="parTrans" cxnId="{D574870A-9F95-4F56-8BB7-D736C8607538}">
      <dgm:prSet/>
      <dgm:spPr/>
      <dgm:t>
        <a:bodyPr/>
        <a:lstStyle/>
        <a:p>
          <a:endParaRPr lang="en-US"/>
        </a:p>
      </dgm:t>
    </dgm:pt>
    <dgm:pt modelId="{F5D62D52-23A4-476B-8C73-E7DB8F79D697}" type="sibTrans" cxnId="{D574870A-9F95-4F56-8BB7-D736C8607538}">
      <dgm:prSet phldrT="2" phldr="0"/>
      <dgm:spPr/>
      <dgm:t>
        <a:bodyPr/>
        <a:lstStyle/>
        <a:p>
          <a:r>
            <a:rPr lang="en-US"/>
            <a:t>2</a:t>
          </a:r>
        </a:p>
      </dgm:t>
    </dgm:pt>
    <dgm:pt modelId="{0D130DFE-255B-4F53-9C2F-C0563C04C627}">
      <dgm:prSet/>
      <dgm:spPr/>
      <dgm:t>
        <a:bodyPr/>
        <a:lstStyle/>
        <a:p>
          <a:pPr algn="ctr"/>
          <a:r>
            <a:rPr lang="en-US" dirty="0"/>
            <a:t>Incorporate covariates/controls for </a:t>
          </a:r>
          <a:r>
            <a:rPr lang="en-US" i="1" dirty="0"/>
            <a:t>M </a:t>
          </a:r>
          <a:r>
            <a:rPr lang="en-US" i="0" dirty="0"/>
            <a:t>and </a:t>
          </a:r>
          <a:r>
            <a:rPr lang="en-US" i="1" dirty="0"/>
            <a:t>Y</a:t>
          </a:r>
        </a:p>
      </dgm:t>
    </dgm:pt>
    <dgm:pt modelId="{258B10E9-24F4-4C80-9017-24A47E2831EE}" type="parTrans" cxnId="{E43C0F44-84EB-4CED-BEE2-DE2673E0FA24}">
      <dgm:prSet/>
      <dgm:spPr/>
      <dgm:t>
        <a:bodyPr/>
        <a:lstStyle/>
        <a:p>
          <a:endParaRPr lang="en-US"/>
        </a:p>
      </dgm:t>
    </dgm:pt>
    <dgm:pt modelId="{135ADFE1-EF29-4AD0-902F-990F87DEA4D4}" type="sibTrans" cxnId="{E43C0F44-84EB-4CED-BEE2-DE2673E0FA24}">
      <dgm:prSet phldrT="3" phldr="0"/>
      <dgm:spPr/>
      <dgm:t>
        <a:bodyPr/>
        <a:lstStyle/>
        <a:p>
          <a:r>
            <a:rPr lang="en-US"/>
            <a:t>3</a:t>
          </a:r>
        </a:p>
      </dgm:t>
    </dgm:pt>
    <dgm:pt modelId="{20DE516D-18E3-4882-AB99-925D26B09CB0}">
      <dgm:prSet/>
      <dgm:spPr/>
      <dgm:t>
        <a:bodyPr/>
        <a:lstStyle/>
        <a:p>
          <a:r>
            <a:rPr lang="en-US" dirty="0"/>
            <a:t>Open the process macro and run the analysis</a:t>
          </a:r>
        </a:p>
      </dgm:t>
    </dgm:pt>
    <dgm:pt modelId="{4A0EA48D-5B31-4CEE-8437-1425BD407492}" type="parTrans" cxnId="{3113FFF0-1785-44C3-B3A0-DFF781270858}">
      <dgm:prSet/>
      <dgm:spPr/>
      <dgm:t>
        <a:bodyPr/>
        <a:lstStyle/>
        <a:p>
          <a:endParaRPr lang="en-US"/>
        </a:p>
      </dgm:t>
    </dgm:pt>
    <dgm:pt modelId="{CB7E4641-917C-40B0-AF53-22CB8392CE67}" type="sibTrans" cxnId="{3113FFF0-1785-44C3-B3A0-DFF781270858}">
      <dgm:prSet phldrT="4" phldr="0"/>
      <dgm:spPr/>
      <dgm:t>
        <a:bodyPr/>
        <a:lstStyle/>
        <a:p>
          <a:r>
            <a:rPr lang="en-US"/>
            <a:t>4</a:t>
          </a:r>
        </a:p>
      </dgm:t>
    </dgm:pt>
    <dgm:pt modelId="{390E25C9-6A4C-4D58-A806-BE329D018A34}" type="pres">
      <dgm:prSet presAssocID="{B3717909-1D7C-4D3B-B4BE-0FCC5FD01D0D}" presName="Name0" presStyleCnt="0">
        <dgm:presLayoutVars>
          <dgm:animLvl val="lvl"/>
          <dgm:resizeHandles val="exact"/>
        </dgm:presLayoutVars>
      </dgm:prSet>
      <dgm:spPr/>
    </dgm:pt>
    <dgm:pt modelId="{7B85E87F-A6F0-4825-A25F-841F40A5A41D}" type="pres">
      <dgm:prSet presAssocID="{E9EA3A93-B9AB-4929-B98C-4F58C542FA7D}" presName="compositeNode" presStyleCnt="0">
        <dgm:presLayoutVars>
          <dgm:bulletEnabled val="1"/>
        </dgm:presLayoutVars>
      </dgm:prSet>
      <dgm:spPr/>
    </dgm:pt>
    <dgm:pt modelId="{32DF5605-01C0-42EC-ADD2-C289898EA676}" type="pres">
      <dgm:prSet presAssocID="{E9EA3A93-B9AB-4929-B98C-4F58C542FA7D}" presName="bgRect" presStyleLbl="bgAccFollowNode1" presStyleIdx="0" presStyleCnt="4"/>
      <dgm:spPr/>
    </dgm:pt>
    <dgm:pt modelId="{0323B22C-4B48-472F-A8C7-5EC1DC7AF3E3}" type="pres">
      <dgm:prSet presAssocID="{ABDE854A-58E8-4A92-81C4-02F4BFD245D6}" presName="sibTransNodeCircle" presStyleLbl="alignNode1" presStyleIdx="0" presStyleCnt="8">
        <dgm:presLayoutVars>
          <dgm:chMax val="0"/>
          <dgm:bulletEnabled/>
        </dgm:presLayoutVars>
      </dgm:prSet>
      <dgm:spPr/>
    </dgm:pt>
    <dgm:pt modelId="{677D6887-142F-4958-8F1F-CDC61374F22E}" type="pres">
      <dgm:prSet presAssocID="{E9EA3A93-B9AB-4929-B98C-4F58C542FA7D}" presName="bottomLine" presStyleLbl="alignNode1" presStyleIdx="1" presStyleCnt="8">
        <dgm:presLayoutVars/>
      </dgm:prSet>
      <dgm:spPr/>
    </dgm:pt>
    <dgm:pt modelId="{9B2CCB95-E081-43C9-80D1-439D25EBF86B}" type="pres">
      <dgm:prSet presAssocID="{E9EA3A93-B9AB-4929-B98C-4F58C542FA7D}" presName="nodeText" presStyleLbl="bgAccFollowNode1" presStyleIdx="0" presStyleCnt="4">
        <dgm:presLayoutVars>
          <dgm:bulletEnabled val="1"/>
        </dgm:presLayoutVars>
      </dgm:prSet>
      <dgm:spPr/>
    </dgm:pt>
    <dgm:pt modelId="{39E51023-01F0-4E6D-A2E1-6F348B5D3FB2}" type="pres">
      <dgm:prSet presAssocID="{ABDE854A-58E8-4A92-81C4-02F4BFD245D6}" presName="sibTrans" presStyleCnt="0"/>
      <dgm:spPr/>
    </dgm:pt>
    <dgm:pt modelId="{54438B62-AE40-487C-8819-52A9EBD7363C}" type="pres">
      <dgm:prSet presAssocID="{543E4ABC-88BE-4341-9571-98C0E2A4719F}" presName="compositeNode" presStyleCnt="0">
        <dgm:presLayoutVars>
          <dgm:bulletEnabled val="1"/>
        </dgm:presLayoutVars>
      </dgm:prSet>
      <dgm:spPr/>
    </dgm:pt>
    <dgm:pt modelId="{7D1A4E8E-9E94-4746-87E7-4245E3A38F91}" type="pres">
      <dgm:prSet presAssocID="{543E4ABC-88BE-4341-9571-98C0E2A4719F}" presName="bgRect" presStyleLbl="bgAccFollowNode1" presStyleIdx="1" presStyleCnt="4"/>
      <dgm:spPr/>
    </dgm:pt>
    <dgm:pt modelId="{B506CE0B-5E8E-4243-B722-B189FD9D3649}" type="pres">
      <dgm:prSet presAssocID="{F5D62D52-23A4-476B-8C73-E7DB8F79D697}" presName="sibTransNodeCircle" presStyleLbl="alignNode1" presStyleIdx="2" presStyleCnt="8">
        <dgm:presLayoutVars>
          <dgm:chMax val="0"/>
          <dgm:bulletEnabled/>
        </dgm:presLayoutVars>
      </dgm:prSet>
      <dgm:spPr/>
    </dgm:pt>
    <dgm:pt modelId="{DB495A7E-86E0-4BCE-8673-03F86611E9AA}" type="pres">
      <dgm:prSet presAssocID="{543E4ABC-88BE-4341-9571-98C0E2A4719F}" presName="bottomLine" presStyleLbl="alignNode1" presStyleIdx="3" presStyleCnt="8">
        <dgm:presLayoutVars/>
      </dgm:prSet>
      <dgm:spPr/>
    </dgm:pt>
    <dgm:pt modelId="{878E258D-E6B2-4EF2-9128-7963AED8A30C}" type="pres">
      <dgm:prSet presAssocID="{543E4ABC-88BE-4341-9571-98C0E2A4719F}" presName="nodeText" presStyleLbl="bgAccFollowNode1" presStyleIdx="1" presStyleCnt="4">
        <dgm:presLayoutVars>
          <dgm:bulletEnabled val="1"/>
        </dgm:presLayoutVars>
      </dgm:prSet>
      <dgm:spPr/>
    </dgm:pt>
    <dgm:pt modelId="{8D43E6CD-DB07-40E7-886A-6B61C175677C}" type="pres">
      <dgm:prSet presAssocID="{F5D62D52-23A4-476B-8C73-E7DB8F79D697}" presName="sibTrans" presStyleCnt="0"/>
      <dgm:spPr/>
    </dgm:pt>
    <dgm:pt modelId="{0AA1BCFA-6DAD-4F52-9A0A-4183A279750D}" type="pres">
      <dgm:prSet presAssocID="{0D130DFE-255B-4F53-9C2F-C0563C04C627}" presName="compositeNode" presStyleCnt="0">
        <dgm:presLayoutVars>
          <dgm:bulletEnabled val="1"/>
        </dgm:presLayoutVars>
      </dgm:prSet>
      <dgm:spPr/>
    </dgm:pt>
    <dgm:pt modelId="{63E3C60D-41E8-498B-8374-8AE2CF0B8C6C}" type="pres">
      <dgm:prSet presAssocID="{0D130DFE-255B-4F53-9C2F-C0563C04C627}" presName="bgRect" presStyleLbl="bgAccFollowNode1" presStyleIdx="2" presStyleCnt="4"/>
      <dgm:spPr/>
    </dgm:pt>
    <dgm:pt modelId="{775429A9-FEE6-438B-B44D-59D4DBC28CC4}" type="pres">
      <dgm:prSet presAssocID="{135ADFE1-EF29-4AD0-902F-990F87DEA4D4}" presName="sibTransNodeCircle" presStyleLbl="alignNode1" presStyleIdx="4" presStyleCnt="8">
        <dgm:presLayoutVars>
          <dgm:chMax val="0"/>
          <dgm:bulletEnabled/>
        </dgm:presLayoutVars>
      </dgm:prSet>
      <dgm:spPr/>
    </dgm:pt>
    <dgm:pt modelId="{7E3AF6E3-731F-442B-891F-75305F1C6F70}" type="pres">
      <dgm:prSet presAssocID="{0D130DFE-255B-4F53-9C2F-C0563C04C627}" presName="bottomLine" presStyleLbl="alignNode1" presStyleIdx="5" presStyleCnt="8">
        <dgm:presLayoutVars/>
      </dgm:prSet>
      <dgm:spPr/>
    </dgm:pt>
    <dgm:pt modelId="{1FAFC7A7-FBEA-4986-AA8F-BF90E6C8C398}" type="pres">
      <dgm:prSet presAssocID="{0D130DFE-255B-4F53-9C2F-C0563C04C627}" presName="nodeText" presStyleLbl="bgAccFollowNode1" presStyleIdx="2" presStyleCnt="4">
        <dgm:presLayoutVars>
          <dgm:bulletEnabled val="1"/>
        </dgm:presLayoutVars>
      </dgm:prSet>
      <dgm:spPr/>
    </dgm:pt>
    <dgm:pt modelId="{F6155344-EB51-4B26-805C-11E9A59EF575}" type="pres">
      <dgm:prSet presAssocID="{135ADFE1-EF29-4AD0-902F-990F87DEA4D4}" presName="sibTrans" presStyleCnt="0"/>
      <dgm:spPr/>
    </dgm:pt>
    <dgm:pt modelId="{27A6ED7B-F079-4DD9-8565-4B477EF699C1}" type="pres">
      <dgm:prSet presAssocID="{20DE516D-18E3-4882-AB99-925D26B09CB0}" presName="compositeNode" presStyleCnt="0">
        <dgm:presLayoutVars>
          <dgm:bulletEnabled val="1"/>
        </dgm:presLayoutVars>
      </dgm:prSet>
      <dgm:spPr/>
    </dgm:pt>
    <dgm:pt modelId="{3DF70EDC-A568-45FE-BF14-126E89538E3C}" type="pres">
      <dgm:prSet presAssocID="{20DE516D-18E3-4882-AB99-925D26B09CB0}" presName="bgRect" presStyleLbl="bgAccFollowNode1" presStyleIdx="3" presStyleCnt="4"/>
      <dgm:spPr/>
    </dgm:pt>
    <dgm:pt modelId="{11A8BC8F-EAA7-482F-8CB3-907AB99E4658}" type="pres">
      <dgm:prSet presAssocID="{CB7E4641-917C-40B0-AF53-22CB8392CE67}" presName="sibTransNodeCircle" presStyleLbl="alignNode1" presStyleIdx="6" presStyleCnt="8">
        <dgm:presLayoutVars>
          <dgm:chMax val="0"/>
          <dgm:bulletEnabled/>
        </dgm:presLayoutVars>
      </dgm:prSet>
      <dgm:spPr/>
    </dgm:pt>
    <dgm:pt modelId="{7E789864-A535-4A38-A49C-FC8F95B8D26E}" type="pres">
      <dgm:prSet presAssocID="{20DE516D-18E3-4882-AB99-925D26B09CB0}" presName="bottomLine" presStyleLbl="alignNode1" presStyleIdx="7" presStyleCnt="8">
        <dgm:presLayoutVars/>
      </dgm:prSet>
      <dgm:spPr/>
    </dgm:pt>
    <dgm:pt modelId="{E120B437-B5E6-4C55-B362-D311D6EB4AD5}" type="pres">
      <dgm:prSet presAssocID="{20DE516D-18E3-4882-AB99-925D26B09CB0}" presName="nodeText" presStyleLbl="bgAccFollowNode1" presStyleIdx="3" presStyleCnt="4">
        <dgm:presLayoutVars>
          <dgm:bulletEnabled val="1"/>
        </dgm:presLayoutVars>
      </dgm:prSet>
      <dgm:spPr/>
    </dgm:pt>
  </dgm:ptLst>
  <dgm:cxnLst>
    <dgm:cxn modelId="{D574870A-9F95-4F56-8BB7-D736C8607538}" srcId="{B3717909-1D7C-4D3B-B4BE-0FCC5FD01D0D}" destId="{543E4ABC-88BE-4341-9571-98C0E2A4719F}" srcOrd="1" destOrd="0" parTransId="{8F977049-E858-4D17-901B-4172AAF7874E}" sibTransId="{F5D62D52-23A4-476B-8C73-E7DB8F79D697}"/>
    <dgm:cxn modelId="{77275E24-745C-4029-AA6A-046BB5D6044B}" type="presOf" srcId="{CB7E4641-917C-40B0-AF53-22CB8392CE67}" destId="{11A8BC8F-EAA7-482F-8CB3-907AB99E4658}" srcOrd="0" destOrd="0" presId="urn:microsoft.com/office/officeart/2016/7/layout/BasicLinearProcessNumbered"/>
    <dgm:cxn modelId="{427D1426-9FE3-4817-8F81-48D09370FDE3}" type="presOf" srcId="{20DE516D-18E3-4882-AB99-925D26B09CB0}" destId="{E120B437-B5E6-4C55-B362-D311D6EB4AD5}" srcOrd="1" destOrd="0" presId="urn:microsoft.com/office/officeart/2016/7/layout/BasicLinearProcessNumbered"/>
    <dgm:cxn modelId="{5F44422B-6410-4772-8017-2B6954BDF66E}" type="presOf" srcId="{20DE516D-18E3-4882-AB99-925D26B09CB0}" destId="{3DF70EDC-A568-45FE-BF14-126E89538E3C}" srcOrd="0" destOrd="0" presId="urn:microsoft.com/office/officeart/2016/7/layout/BasicLinearProcessNumbered"/>
    <dgm:cxn modelId="{17121F2D-D6C8-44FB-B008-C6D4B4081713}" type="presOf" srcId="{543E4ABC-88BE-4341-9571-98C0E2A4719F}" destId="{878E258D-E6B2-4EF2-9128-7963AED8A30C}" srcOrd="1" destOrd="0" presId="urn:microsoft.com/office/officeart/2016/7/layout/BasicLinearProcessNumbered"/>
    <dgm:cxn modelId="{04B9E45C-9C96-46DA-9075-82ED6C23443D}" type="presOf" srcId="{E9EA3A93-B9AB-4929-B98C-4F58C542FA7D}" destId="{32DF5605-01C0-42EC-ADD2-C289898EA676}" srcOrd="0" destOrd="0" presId="urn:microsoft.com/office/officeart/2016/7/layout/BasicLinearProcessNumbered"/>
    <dgm:cxn modelId="{4911D662-6D2D-49B0-BA1A-ABFC0FD648F0}" type="presOf" srcId="{0D130DFE-255B-4F53-9C2F-C0563C04C627}" destId="{63E3C60D-41E8-498B-8374-8AE2CF0B8C6C}" srcOrd="0" destOrd="0" presId="urn:microsoft.com/office/officeart/2016/7/layout/BasicLinearProcessNumbered"/>
    <dgm:cxn modelId="{E43C0F44-84EB-4CED-BEE2-DE2673E0FA24}" srcId="{B3717909-1D7C-4D3B-B4BE-0FCC5FD01D0D}" destId="{0D130DFE-255B-4F53-9C2F-C0563C04C627}" srcOrd="2" destOrd="0" parTransId="{258B10E9-24F4-4C80-9017-24A47E2831EE}" sibTransId="{135ADFE1-EF29-4AD0-902F-990F87DEA4D4}"/>
    <dgm:cxn modelId="{63F40A71-C7A7-4B2F-A87D-4A16DB2AEC3A}" type="presOf" srcId="{543E4ABC-88BE-4341-9571-98C0E2A4719F}" destId="{7D1A4E8E-9E94-4746-87E7-4245E3A38F91}" srcOrd="0" destOrd="0" presId="urn:microsoft.com/office/officeart/2016/7/layout/BasicLinearProcessNumbered"/>
    <dgm:cxn modelId="{FCC89351-39C7-40C3-864C-5D916FDC69A2}" type="presOf" srcId="{0D130DFE-255B-4F53-9C2F-C0563C04C627}" destId="{1FAFC7A7-FBEA-4986-AA8F-BF90E6C8C398}" srcOrd="1" destOrd="0" presId="urn:microsoft.com/office/officeart/2016/7/layout/BasicLinearProcessNumbered"/>
    <dgm:cxn modelId="{73190054-477A-49FF-ADD6-2F05566696C2}" type="presOf" srcId="{B3717909-1D7C-4D3B-B4BE-0FCC5FD01D0D}" destId="{390E25C9-6A4C-4D58-A806-BE329D018A34}" srcOrd="0" destOrd="0" presId="urn:microsoft.com/office/officeart/2016/7/layout/BasicLinearProcessNumbered"/>
    <dgm:cxn modelId="{D3CDA357-1D9E-450A-B703-B8D718444692}" srcId="{B3717909-1D7C-4D3B-B4BE-0FCC5FD01D0D}" destId="{E9EA3A93-B9AB-4929-B98C-4F58C542FA7D}" srcOrd="0" destOrd="0" parTransId="{3E6221EF-76B4-4171-9ED3-38AA317FFDA2}" sibTransId="{ABDE854A-58E8-4A92-81C4-02F4BFD245D6}"/>
    <dgm:cxn modelId="{7DC71659-59F5-41C8-972C-CD2027C977E9}" type="presOf" srcId="{F5D62D52-23A4-476B-8C73-E7DB8F79D697}" destId="{B506CE0B-5E8E-4243-B722-B189FD9D3649}" srcOrd="0" destOrd="0" presId="urn:microsoft.com/office/officeart/2016/7/layout/BasicLinearProcessNumbered"/>
    <dgm:cxn modelId="{088F34AD-76D7-4DE1-930F-FD4932D6C359}" type="presOf" srcId="{135ADFE1-EF29-4AD0-902F-990F87DEA4D4}" destId="{775429A9-FEE6-438B-B44D-59D4DBC28CC4}" srcOrd="0" destOrd="0" presId="urn:microsoft.com/office/officeart/2016/7/layout/BasicLinearProcessNumbered"/>
    <dgm:cxn modelId="{48CC5DC5-020C-4443-BF5C-964311048EA9}" type="presOf" srcId="{ABDE854A-58E8-4A92-81C4-02F4BFD245D6}" destId="{0323B22C-4B48-472F-A8C7-5EC1DC7AF3E3}" srcOrd="0" destOrd="0" presId="urn:microsoft.com/office/officeart/2016/7/layout/BasicLinearProcessNumbered"/>
    <dgm:cxn modelId="{92F547E8-F247-4362-85E4-1F7AB57FA139}" type="presOf" srcId="{E9EA3A93-B9AB-4929-B98C-4F58C542FA7D}" destId="{9B2CCB95-E081-43C9-80D1-439D25EBF86B}" srcOrd="1" destOrd="0" presId="urn:microsoft.com/office/officeart/2016/7/layout/BasicLinearProcessNumbered"/>
    <dgm:cxn modelId="{3113FFF0-1785-44C3-B3A0-DFF781270858}" srcId="{B3717909-1D7C-4D3B-B4BE-0FCC5FD01D0D}" destId="{20DE516D-18E3-4882-AB99-925D26B09CB0}" srcOrd="3" destOrd="0" parTransId="{4A0EA48D-5B31-4CEE-8437-1425BD407492}" sibTransId="{CB7E4641-917C-40B0-AF53-22CB8392CE67}"/>
    <dgm:cxn modelId="{C42EC3F4-A8D8-45C1-B576-2E2695477CD4}" type="presParOf" srcId="{390E25C9-6A4C-4D58-A806-BE329D018A34}" destId="{7B85E87F-A6F0-4825-A25F-841F40A5A41D}" srcOrd="0" destOrd="0" presId="urn:microsoft.com/office/officeart/2016/7/layout/BasicLinearProcessNumbered"/>
    <dgm:cxn modelId="{4B8127AC-95D3-469A-8A0F-A10556DF65DB}" type="presParOf" srcId="{7B85E87F-A6F0-4825-A25F-841F40A5A41D}" destId="{32DF5605-01C0-42EC-ADD2-C289898EA676}" srcOrd="0" destOrd="0" presId="urn:microsoft.com/office/officeart/2016/7/layout/BasicLinearProcessNumbered"/>
    <dgm:cxn modelId="{538B52C1-AFBC-498E-A114-9E09977C40AB}" type="presParOf" srcId="{7B85E87F-A6F0-4825-A25F-841F40A5A41D}" destId="{0323B22C-4B48-472F-A8C7-5EC1DC7AF3E3}" srcOrd="1" destOrd="0" presId="urn:microsoft.com/office/officeart/2016/7/layout/BasicLinearProcessNumbered"/>
    <dgm:cxn modelId="{772CDEA5-28B3-4186-A594-88AAF90F279B}" type="presParOf" srcId="{7B85E87F-A6F0-4825-A25F-841F40A5A41D}" destId="{677D6887-142F-4958-8F1F-CDC61374F22E}" srcOrd="2" destOrd="0" presId="urn:microsoft.com/office/officeart/2016/7/layout/BasicLinearProcessNumbered"/>
    <dgm:cxn modelId="{72E4C1DF-3173-46E0-819C-4329398E2862}" type="presParOf" srcId="{7B85E87F-A6F0-4825-A25F-841F40A5A41D}" destId="{9B2CCB95-E081-43C9-80D1-439D25EBF86B}" srcOrd="3" destOrd="0" presId="urn:microsoft.com/office/officeart/2016/7/layout/BasicLinearProcessNumbered"/>
    <dgm:cxn modelId="{FB45396E-6606-4CEF-9C1E-86295B70DCCC}" type="presParOf" srcId="{390E25C9-6A4C-4D58-A806-BE329D018A34}" destId="{39E51023-01F0-4E6D-A2E1-6F348B5D3FB2}" srcOrd="1" destOrd="0" presId="urn:microsoft.com/office/officeart/2016/7/layout/BasicLinearProcessNumbered"/>
    <dgm:cxn modelId="{4F66784B-EE85-4B92-85E7-620C3424586E}" type="presParOf" srcId="{390E25C9-6A4C-4D58-A806-BE329D018A34}" destId="{54438B62-AE40-487C-8819-52A9EBD7363C}" srcOrd="2" destOrd="0" presId="urn:microsoft.com/office/officeart/2016/7/layout/BasicLinearProcessNumbered"/>
    <dgm:cxn modelId="{4739304C-CB56-41D0-A167-143177464B2E}" type="presParOf" srcId="{54438B62-AE40-487C-8819-52A9EBD7363C}" destId="{7D1A4E8E-9E94-4746-87E7-4245E3A38F91}" srcOrd="0" destOrd="0" presId="urn:microsoft.com/office/officeart/2016/7/layout/BasicLinearProcessNumbered"/>
    <dgm:cxn modelId="{162E1362-3C7A-4952-AB3C-D9D1E9660B65}" type="presParOf" srcId="{54438B62-AE40-487C-8819-52A9EBD7363C}" destId="{B506CE0B-5E8E-4243-B722-B189FD9D3649}" srcOrd="1" destOrd="0" presId="urn:microsoft.com/office/officeart/2016/7/layout/BasicLinearProcessNumbered"/>
    <dgm:cxn modelId="{F9C6F3F9-C806-40F5-9565-1F134A0E929E}" type="presParOf" srcId="{54438B62-AE40-487C-8819-52A9EBD7363C}" destId="{DB495A7E-86E0-4BCE-8673-03F86611E9AA}" srcOrd="2" destOrd="0" presId="urn:microsoft.com/office/officeart/2016/7/layout/BasicLinearProcessNumbered"/>
    <dgm:cxn modelId="{D6109CC2-5366-4960-BCA5-341CD68C6B0A}" type="presParOf" srcId="{54438B62-AE40-487C-8819-52A9EBD7363C}" destId="{878E258D-E6B2-4EF2-9128-7963AED8A30C}" srcOrd="3" destOrd="0" presId="urn:microsoft.com/office/officeart/2016/7/layout/BasicLinearProcessNumbered"/>
    <dgm:cxn modelId="{8A99E7E8-64AD-4EA5-ADE9-51EDDA829DCE}" type="presParOf" srcId="{390E25C9-6A4C-4D58-A806-BE329D018A34}" destId="{8D43E6CD-DB07-40E7-886A-6B61C175677C}" srcOrd="3" destOrd="0" presId="urn:microsoft.com/office/officeart/2016/7/layout/BasicLinearProcessNumbered"/>
    <dgm:cxn modelId="{894DBF68-6112-474F-9810-0B78B0278A98}" type="presParOf" srcId="{390E25C9-6A4C-4D58-A806-BE329D018A34}" destId="{0AA1BCFA-6DAD-4F52-9A0A-4183A279750D}" srcOrd="4" destOrd="0" presId="urn:microsoft.com/office/officeart/2016/7/layout/BasicLinearProcessNumbered"/>
    <dgm:cxn modelId="{B5731261-DBC7-4A86-B20C-8A2F93960E4E}" type="presParOf" srcId="{0AA1BCFA-6DAD-4F52-9A0A-4183A279750D}" destId="{63E3C60D-41E8-498B-8374-8AE2CF0B8C6C}" srcOrd="0" destOrd="0" presId="urn:microsoft.com/office/officeart/2016/7/layout/BasicLinearProcessNumbered"/>
    <dgm:cxn modelId="{B1A66758-EB30-4ADE-A29D-07EEC8091515}" type="presParOf" srcId="{0AA1BCFA-6DAD-4F52-9A0A-4183A279750D}" destId="{775429A9-FEE6-438B-B44D-59D4DBC28CC4}" srcOrd="1" destOrd="0" presId="urn:microsoft.com/office/officeart/2016/7/layout/BasicLinearProcessNumbered"/>
    <dgm:cxn modelId="{4AF710D9-16A2-44FF-B76F-20BCE213875A}" type="presParOf" srcId="{0AA1BCFA-6DAD-4F52-9A0A-4183A279750D}" destId="{7E3AF6E3-731F-442B-891F-75305F1C6F70}" srcOrd="2" destOrd="0" presId="urn:microsoft.com/office/officeart/2016/7/layout/BasicLinearProcessNumbered"/>
    <dgm:cxn modelId="{1CD68972-845C-4307-BFC0-9E1593A9313F}" type="presParOf" srcId="{0AA1BCFA-6DAD-4F52-9A0A-4183A279750D}" destId="{1FAFC7A7-FBEA-4986-AA8F-BF90E6C8C398}" srcOrd="3" destOrd="0" presId="urn:microsoft.com/office/officeart/2016/7/layout/BasicLinearProcessNumbered"/>
    <dgm:cxn modelId="{E00197A3-0BB0-4CBA-9F56-381570210E57}" type="presParOf" srcId="{390E25C9-6A4C-4D58-A806-BE329D018A34}" destId="{F6155344-EB51-4B26-805C-11E9A59EF575}" srcOrd="5" destOrd="0" presId="urn:microsoft.com/office/officeart/2016/7/layout/BasicLinearProcessNumbered"/>
    <dgm:cxn modelId="{E7BAB27D-3F41-4774-B13F-7C31840065A4}" type="presParOf" srcId="{390E25C9-6A4C-4D58-A806-BE329D018A34}" destId="{27A6ED7B-F079-4DD9-8565-4B477EF699C1}" srcOrd="6" destOrd="0" presId="urn:microsoft.com/office/officeart/2016/7/layout/BasicLinearProcessNumbered"/>
    <dgm:cxn modelId="{268781DF-61C7-47E8-A3FA-15229D2D7F0C}" type="presParOf" srcId="{27A6ED7B-F079-4DD9-8565-4B477EF699C1}" destId="{3DF70EDC-A568-45FE-BF14-126E89538E3C}" srcOrd="0" destOrd="0" presId="urn:microsoft.com/office/officeart/2016/7/layout/BasicLinearProcessNumbered"/>
    <dgm:cxn modelId="{00E36CF3-9122-44CD-B1AB-08BC84C13C0D}" type="presParOf" srcId="{27A6ED7B-F079-4DD9-8565-4B477EF699C1}" destId="{11A8BC8F-EAA7-482F-8CB3-907AB99E4658}" srcOrd="1" destOrd="0" presId="urn:microsoft.com/office/officeart/2016/7/layout/BasicLinearProcessNumbered"/>
    <dgm:cxn modelId="{CF5F3E09-2DF3-44AF-AB81-97163CA2BD27}" type="presParOf" srcId="{27A6ED7B-F079-4DD9-8565-4B477EF699C1}" destId="{7E789864-A535-4A38-A49C-FC8F95B8D26E}" srcOrd="2" destOrd="0" presId="urn:microsoft.com/office/officeart/2016/7/layout/BasicLinearProcessNumbered"/>
    <dgm:cxn modelId="{C919D930-7791-45A7-BD29-4EDC4585898F}" type="presParOf" srcId="{27A6ED7B-F079-4DD9-8565-4B477EF699C1}" destId="{E120B437-B5E6-4C55-B362-D311D6EB4AD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F5605-01C0-42EC-ADD2-C289898EA676}">
      <dsp:nvSpPr>
        <dsp:cNvPr id="0" name=""/>
        <dsp:cNvSpPr/>
      </dsp:nvSpPr>
      <dsp:spPr>
        <a:xfrm>
          <a:off x="2946" y="226476"/>
          <a:ext cx="2337792" cy="32729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844550">
            <a:lnSpc>
              <a:spcPct val="90000"/>
            </a:lnSpc>
            <a:spcBef>
              <a:spcPct val="0"/>
            </a:spcBef>
            <a:spcAft>
              <a:spcPct val="35000"/>
            </a:spcAft>
            <a:buNone/>
          </a:pPr>
          <a:r>
            <a:rPr lang="en-US" sz="1900" kern="1200" dirty="0"/>
            <a:t>Select the model from the appendix</a:t>
          </a:r>
        </a:p>
      </dsp:txBody>
      <dsp:txXfrm>
        <a:off x="2946" y="1470181"/>
        <a:ext cx="2337792" cy="1963745"/>
      </dsp:txXfrm>
    </dsp:sp>
    <dsp:sp modelId="{0323B22C-4B48-472F-A8C7-5EC1DC7AF3E3}">
      <dsp:nvSpPr>
        <dsp:cNvPr id="0" name=""/>
        <dsp:cNvSpPr/>
      </dsp:nvSpPr>
      <dsp:spPr>
        <a:xfrm>
          <a:off x="680906" y="553767"/>
          <a:ext cx="981872" cy="98187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24698" y="697559"/>
        <a:ext cx="694288" cy="694288"/>
      </dsp:txXfrm>
    </dsp:sp>
    <dsp:sp modelId="{677D6887-142F-4958-8F1F-CDC61374F22E}">
      <dsp:nvSpPr>
        <dsp:cNvPr id="0" name=""/>
        <dsp:cNvSpPr/>
      </dsp:nvSpPr>
      <dsp:spPr>
        <a:xfrm>
          <a:off x="2946" y="3499313"/>
          <a:ext cx="2337792" cy="72"/>
        </a:xfrm>
        <a:prstGeom prst="rect">
          <a:avLst/>
        </a:prstGeom>
        <a:solidFill>
          <a:schemeClr val="accent2">
            <a:hueOff val="-206600"/>
            <a:satOff val="-1418"/>
            <a:lumOff val="728"/>
            <a:alphaOff val="0"/>
          </a:schemeClr>
        </a:solidFill>
        <a:ln w="12700" cap="flat" cmpd="sng" algn="ctr">
          <a:solidFill>
            <a:schemeClr val="accent2">
              <a:hueOff val="-206600"/>
              <a:satOff val="-1418"/>
              <a:lumOff val="7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1A4E8E-9E94-4746-87E7-4245E3A38F91}">
      <dsp:nvSpPr>
        <dsp:cNvPr id="0" name=""/>
        <dsp:cNvSpPr/>
      </dsp:nvSpPr>
      <dsp:spPr>
        <a:xfrm>
          <a:off x="2574518" y="226476"/>
          <a:ext cx="2337792" cy="3272909"/>
        </a:xfrm>
        <a:prstGeom prst="rect">
          <a:avLst/>
        </a:prstGeom>
        <a:solidFill>
          <a:schemeClr val="accent2">
            <a:tint val="40000"/>
            <a:alpha val="90000"/>
            <a:hueOff val="-585803"/>
            <a:satOff val="-2208"/>
            <a:lumOff val="241"/>
            <a:alphaOff val="0"/>
          </a:schemeClr>
        </a:solidFill>
        <a:ln w="12700" cap="flat" cmpd="sng" algn="ctr">
          <a:solidFill>
            <a:schemeClr val="accent2">
              <a:tint val="40000"/>
              <a:alpha val="90000"/>
              <a:hueOff val="-585803"/>
              <a:satOff val="-2208"/>
              <a:lumOff val="2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ctr" defTabSz="844550">
            <a:lnSpc>
              <a:spcPct val="90000"/>
            </a:lnSpc>
            <a:spcBef>
              <a:spcPct val="0"/>
            </a:spcBef>
            <a:spcAft>
              <a:spcPct val="35000"/>
            </a:spcAft>
            <a:buNone/>
          </a:pPr>
          <a:r>
            <a:rPr lang="en-US" sz="1900" kern="1200" dirty="0"/>
            <a:t>Specify the </a:t>
          </a:r>
          <a:r>
            <a:rPr lang="en-US" sz="1900" i="1" kern="1200" dirty="0"/>
            <a:t>X</a:t>
          </a:r>
          <a:r>
            <a:rPr lang="en-US" sz="1900" kern="1200" dirty="0"/>
            <a:t>, </a:t>
          </a:r>
          <a:r>
            <a:rPr lang="en-US" sz="1900" i="1" kern="1200" dirty="0"/>
            <a:t>Y</a:t>
          </a:r>
          <a:r>
            <a:rPr lang="en-US" sz="1900" kern="1200" dirty="0"/>
            <a:t>, </a:t>
          </a:r>
          <a:r>
            <a:rPr lang="en-US" sz="1900" i="1" kern="1200" dirty="0"/>
            <a:t>M</a:t>
          </a:r>
          <a:r>
            <a:rPr lang="en-US" sz="1900" kern="1200" dirty="0"/>
            <a:t> and </a:t>
          </a:r>
          <a:r>
            <a:rPr lang="en-US" sz="1900" i="1" kern="1200" dirty="0"/>
            <a:t>W</a:t>
          </a:r>
          <a:r>
            <a:rPr lang="en-US" sz="1900" kern="1200" dirty="0"/>
            <a:t> variables</a:t>
          </a:r>
        </a:p>
      </dsp:txBody>
      <dsp:txXfrm>
        <a:off x="2574518" y="1470181"/>
        <a:ext cx="2337792" cy="1963745"/>
      </dsp:txXfrm>
    </dsp:sp>
    <dsp:sp modelId="{B506CE0B-5E8E-4243-B722-B189FD9D3649}">
      <dsp:nvSpPr>
        <dsp:cNvPr id="0" name=""/>
        <dsp:cNvSpPr/>
      </dsp:nvSpPr>
      <dsp:spPr>
        <a:xfrm>
          <a:off x="3252477" y="553767"/>
          <a:ext cx="981872" cy="981872"/>
        </a:xfrm>
        <a:prstGeom prst="ellipse">
          <a:avLst/>
        </a:prstGeom>
        <a:solidFill>
          <a:schemeClr val="accent2">
            <a:hueOff val="-413200"/>
            <a:satOff val="-2835"/>
            <a:lumOff val="1457"/>
            <a:alphaOff val="0"/>
          </a:schemeClr>
        </a:solidFill>
        <a:ln w="12700" cap="flat" cmpd="sng" algn="ctr">
          <a:solidFill>
            <a:schemeClr val="accent2">
              <a:hueOff val="-413200"/>
              <a:satOff val="-2835"/>
              <a:lumOff val="145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396269" y="697559"/>
        <a:ext cx="694288" cy="694288"/>
      </dsp:txXfrm>
    </dsp:sp>
    <dsp:sp modelId="{DB495A7E-86E0-4BCE-8673-03F86611E9AA}">
      <dsp:nvSpPr>
        <dsp:cNvPr id="0" name=""/>
        <dsp:cNvSpPr/>
      </dsp:nvSpPr>
      <dsp:spPr>
        <a:xfrm>
          <a:off x="2574518" y="3499313"/>
          <a:ext cx="2337792" cy="72"/>
        </a:xfrm>
        <a:prstGeom prst="rect">
          <a:avLst/>
        </a:prstGeom>
        <a:solidFill>
          <a:schemeClr val="accent2">
            <a:hueOff val="-619800"/>
            <a:satOff val="-4253"/>
            <a:lumOff val="2185"/>
            <a:alphaOff val="0"/>
          </a:schemeClr>
        </a:solidFill>
        <a:ln w="12700" cap="flat" cmpd="sng" algn="ctr">
          <a:solidFill>
            <a:schemeClr val="accent2">
              <a:hueOff val="-619800"/>
              <a:satOff val="-4253"/>
              <a:lumOff val="218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3E3C60D-41E8-498B-8374-8AE2CF0B8C6C}">
      <dsp:nvSpPr>
        <dsp:cNvPr id="0" name=""/>
        <dsp:cNvSpPr/>
      </dsp:nvSpPr>
      <dsp:spPr>
        <a:xfrm>
          <a:off x="5146089" y="226476"/>
          <a:ext cx="2337792" cy="3272909"/>
        </a:xfrm>
        <a:prstGeom prst="rect">
          <a:avLst/>
        </a:prstGeom>
        <a:solidFill>
          <a:schemeClr val="accent2">
            <a:tint val="40000"/>
            <a:alpha val="90000"/>
            <a:hueOff val="-1171607"/>
            <a:satOff val="-4416"/>
            <a:lumOff val="481"/>
            <a:alphaOff val="0"/>
          </a:schemeClr>
        </a:solidFill>
        <a:ln w="12700" cap="flat" cmpd="sng" algn="ctr">
          <a:solidFill>
            <a:schemeClr val="accent2">
              <a:tint val="40000"/>
              <a:alpha val="90000"/>
              <a:hueOff val="-1171607"/>
              <a:satOff val="-4416"/>
              <a:lumOff val="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ctr" defTabSz="844550">
            <a:lnSpc>
              <a:spcPct val="90000"/>
            </a:lnSpc>
            <a:spcBef>
              <a:spcPct val="0"/>
            </a:spcBef>
            <a:spcAft>
              <a:spcPct val="35000"/>
            </a:spcAft>
            <a:buNone/>
          </a:pPr>
          <a:r>
            <a:rPr lang="en-US" sz="1900" kern="1200" dirty="0"/>
            <a:t>Incorporate covariates/controls for </a:t>
          </a:r>
          <a:r>
            <a:rPr lang="en-US" sz="1900" i="1" kern="1200" dirty="0"/>
            <a:t>M </a:t>
          </a:r>
          <a:r>
            <a:rPr lang="en-US" sz="1900" i="0" kern="1200" dirty="0"/>
            <a:t>and </a:t>
          </a:r>
          <a:r>
            <a:rPr lang="en-US" sz="1900" i="1" kern="1200" dirty="0"/>
            <a:t>Y</a:t>
          </a:r>
        </a:p>
      </dsp:txBody>
      <dsp:txXfrm>
        <a:off x="5146089" y="1470181"/>
        <a:ext cx="2337792" cy="1963745"/>
      </dsp:txXfrm>
    </dsp:sp>
    <dsp:sp modelId="{775429A9-FEE6-438B-B44D-59D4DBC28CC4}">
      <dsp:nvSpPr>
        <dsp:cNvPr id="0" name=""/>
        <dsp:cNvSpPr/>
      </dsp:nvSpPr>
      <dsp:spPr>
        <a:xfrm>
          <a:off x="5824049" y="553767"/>
          <a:ext cx="981872" cy="981872"/>
        </a:xfrm>
        <a:prstGeom prst="ellipse">
          <a:avLst/>
        </a:prstGeom>
        <a:solidFill>
          <a:schemeClr val="accent2">
            <a:hueOff val="-826400"/>
            <a:satOff val="-5671"/>
            <a:lumOff val="2913"/>
            <a:alphaOff val="0"/>
          </a:schemeClr>
        </a:solidFill>
        <a:ln w="12700" cap="flat" cmpd="sng" algn="ctr">
          <a:solidFill>
            <a:schemeClr val="accent2">
              <a:hueOff val="-826400"/>
              <a:satOff val="-5671"/>
              <a:lumOff val="291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5967841" y="697559"/>
        <a:ext cx="694288" cy="694288"/>
      </dsp:txXfrm>
    </dsp:sp>
    <dsp:sp modelId="{7E3AF6E3-731F-442B-891F-75305F1C6F70}">
      <dsp:nvSpPr>
        <dsp:cNvPr id="0" name=""/>
        <dsp:cNvSpPr/>
      </dsp:nvSpPr>
      <dsp:spPr>
        <a:xfrm>
          <a:off x="5146089" y="3499313"/>
          <a:ext cx="2337792" cy="72"/>
        </a:xfrm>
        <a:prstGeom prst="rect">
          <a:avLst/>
        </a:prstGeom>
        <a:solidFill>
          <a:schemeClr val="accent2">
            <a:hueOff val="-1033000"/>
            <a:satOff val="-7089"/>
            <a:lumOff val="3641"/>
            <a:alphaOff val="0"/>
          </a:schemeClr>
        </a:solidFill>
        <a:ln w="12700" cap="flat" cmpd="sng" algn="ctr">
          <a:solidFill>
            <a:schemeClr val="accent2">
              <a:hueOff val="-1033000"/>
              <a:satOff val="-7089"/>
              <a:lumOff val="36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DF70EDC-A568-45FE-BF14-126E89538E3C}">
      <dsp:nvSpPr>
        <dsp:cNvPr id="0" name=""/>
        <dsp:cNvSpPr/>
      </dsp:nvSpPr>
      <dsp:spPr>
        <a:xfrm>
          <a:off x="7717661" y="226476"/>
          <a:ext cx="2337792" cy="3272909"/>
        </a:xfrm>
        <a:prstGeom prst="rect">
          <a:avLst/>
        </a:prstGeom>
        <a:solidFill>
          <a:schemeClr val="accent2">
            <a:tint val="40000"/>
            <a:alpha val="90000"/>
            <a:hueOff val="-1757410"/>
            <a:satOff val="-6624"/>
            <a:lumOff val="722"/>
            <a:alphaOff val="0"/>
          </a:schemeClr>
        </a:solidFill>
        <a:ln w="12700" cap="flat" cmpd="sng" algn="ctr">
          <a:solidFill>
            <a:schemeClr val="accent2">
              <a:tint val="40000"/>
              <a:alpha val="90000"/>
              <a:hueOff val="-1757410"/>
              <a:satOff val="-6624"/>
              <a:lumOff val="7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844550">
            <a:lnSpc>
              <a:spcPct val="90000"/>
            </a:lnSpc>
            <a:spcBef>
              <a:spcPct val="0"/>
            </a:spcBef>
            <a:spcAft>
              <a:spcPct val="35000"/>
            </a:spcAft>
            <a:buNone/>
          </a:pPr>
          <a:r>
            <a:rPr lang="en-US" sz="1900" kern="1200" dirty="0"/>
            <a:t>Open the process macro and run the analysis</a:t>
          </a:r>
        </a:p>
      </dsp:txBody>
      <dsp:txXfrm>
        <a:off x="7717661" y="1470181"/>
        <a:ext cx="2337792" cy="1963745"/>
      </dsp:txXfrm>
    </dsp:sp>
    <dsp:sp modelId="{11A8BC8F-EAA7-482F-8CB3-907AB99E4658}">
      <dsp:nvSpPr>
        <dsp:cNvPr id="0" name=""/>
        <dsp:cNvSpPr/>
      </dsp:nvSpPr>
      <dsp:spPr>
        <a:xfrm>
          <a:off x="8395620" y="553767"/>
          <a:ext cx="981872" cy="981872"/>
        </a:xfrm>
        <a:prstGeom prst="ellipse">
          <a:avLst/>
        </a:prstGeom>
        <a:solidFill>
          <a:schemeClr val="accent2">
            <a:hueOff val="-1239600"/>
            <a:satOff val="-8506"/>
            <a:lumOff val="4370"/>
            <a:alphaOff val="0"/>
          </a:schemeClr>
        </a:solidFill>
        <a:ln w="12700" cap="flat" cmpd="sng" algn="ctr">
          <a:solidFill>
            <a:schemeClr val="accent2">
              <a:hueOff val="-1239600"/>
              <a:satOff val="-8506"/>
              <a:lumOff val="43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4</a:t>
          </a:r>
        </a:p>
      </dsp:txBody>
      <dsp:txXfrm>
        <a:off x="8539412" y="697559"/>
        <a:ext cx="694288" cy="694288"/>
      </dsp:txXfrm>
    </dsp:sp>
    <dsp:sp modelId="{7E789864-A535-4A38-A49C-FC8F95B8D26E}">
      <dsp:nvSpPr>
        <dsp:cNvPr id="0" name=""/>
        <dsp:cNvSpPr/>
      </dsp:nvSpPr>
      <dsp:spPr>
        <a:xfrm>
          <a:off x="7717661" y="3499313"/>
          <a:ext cx="2337792" cy="72"/>
        </a:xfrm>
        <a:prstGeom prst="rect">
          <a:avLst/>
        </a:prstGeom>
        <a:solidFill>
          <a:schemeClr val="accent2">
            <a:hueOff val="-1446200"/>
            <a:satOff val="-9924"/>
            <a:lumOff val="5098"/>
            <a:alphaOff val="0"/>
          </a:schemeClr>
        </a:solidFill>
        <a:ln w="12700" cap="flat" cmpd="sng" algn="ctr">
          <a:solidFill>
            <a:schemeClr val="accent2">
              <a:hueOff val="-1446200"/>
              <a:satOff val="-9924"/>
              <a:lumOff val="50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3:15:13.588"/>
    </inkml:context>
    <inkml:brush xml:id="br0">
      <inkml:brushProperty name="width" value="0.05" units="cm"/>
      <inkml:brushProperty name="height" value="0.05" units="cm"/>
      <inkml:brushProperty name="color" value="#E71224"/>
    </inkml:brush>
  </inkml:definitions>
  <inkml:trace contextRef="#ctx0" brushRef="#br0">1 0 24575,'48'53'0,"-35"-37"0,1 0 0,0-2 0,2 1 0,-1-2 0,19 13 0,9 0 0,1-2 0,1-2 0,0-1 0,2-3 0,64 17 0,11-5 0,279 75 0,-307-76 0,124 32 0,-130-44 0,33 7 0,108 39 0,-2-13 0,-92-20 0,-114-23 0,-1 1 0,0 0 0,0 1 0,23 16 0,-17-9 0,-6-4 0,25 21 0,15 14-1365,-49-37-5461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3:15:16.332"/>
    </inkml:context>
    <inkml:brush xml:id="br0">
      <inkml:brushProperty name="width" value="0.05" units="cm"/>
      <inkml:brushProperty name="height" value="0.05" units="cm"/>
      <inkml:brushProperty name="color" value="#E71224"/>
    </inkml:brush>
  </inkml:definitions>
  <inkml:trace contextRef="#ctx0" brushRef="#br0">2183 0 24395,'-2182'815'0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A7A4-DE09-491D-8880-684E7D93177C}"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79B97-CDBE-4DA3-B310-DAFAFCA50CDE}" type="slidenum">
              <a:rPr lang="en-US" smtClean="0"/>
              <a:t>‹#›</a:t>
            </a:fld>
            <a:endParaRPr lang="en-US"/>
          </a:p>
        </p:txBody>
      </p:sp>
    </p:spTree>
    <p:extLst>
      <p:ext uri="{BB962C8B-B14F-4D97-AF65-F5344CB8AC3E}">
        <p14:creationId xmlns:p14="http://schemas.microsoft.com/office/powerpoint/2010/main" val="102371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a:t>
            </a:r>
            <a:r>
              <a:rPr lang="en-US" dirty="0" err="1"/>
              <a:t>e^log</a:t>
            </a:r>
            <a:r>
              <a:rPr lang="en-US" dirty="0"/>
              <a:t>(10) = e^2.302 = 10</a:t>
            </a:r>
          </a:p>
        </p:txBody>
      </p:sp>
      <p:sp>
        <p:nvSpPr>
          <p:cNvPr id="4" name="Slide Number Placeholder 3"/>
          <p:cNvSpPr>
            <a:spLocks noGrp="1"/>
          </p:cNvSpPr>
          <p:nvPr>
            <p:ph type="sldNum" sz="quarter" idx="5"/>
          </p:nvPr>
        </p:nvSpPr>
        <p:spPr/>
        <p:txBody>
          <a:bodyPr/>
          <a:lstStyle/>
          <a:p>
            <a:fld id="{E3279B97-CDBE-4DA3-B310-DAFAFCA50CDE}" type="slidenum">
              <a:rPr lang="en-US" smtClean="0"/>
              <a:t>4</a:t>
            </a:fld>
            <a:endParaRPr lang="en-US"/>
          </a:p>
        </p:txBody>
      </p:sp>
    </p:spTree>
    <p:extLst>
      <p:ext uri="{BB962C8B-B14F-4D97-AF65-F5344CB8AC3E}">
        <p14:creationId xmlns:p14="http://schemas.microsoft.com/office/powerpoint/2010/main" val="404033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relative to those assigned to the interior page condition, those who read an article they were told was to be published in the front page of the newspaper were, on average, 0.241 units higher in their likelihood of buying sugar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359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the experience of stress results in feelings of despondency and hopelessness, and higher levels of depressed affect will result in a greater the desire to withdraw from one’s role as a small-business owner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6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owners who differ on one unit of economic stress are .1729 points higher on depressed affect and the result is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060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6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1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F711E-ED7C-C82B-8A98-7122FFC5C3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F75BCB-EB4F-0C77-4262-5AA19D4DD6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15C50-D1DA-7948-79C7-6E73A46382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60A661-B3A4-01CA-8AA3-E501784D0C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80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625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simple and intuitive: Complete mediation means that X significantly predicts Y until M is in the model, in which case X is no longer a significant predictor of Y.</a:t>
            </a:r>
          </a:p>
        </p:txBody>
      </p:sp>
      <p:sp>
        <p:nvSpPr>
          <p:cNvPr id="4" name="Slide Number Placeholder 3"/>
          <p:cNvSpPr>
            <a:spLocks noGrp="1"/>
          </p:cNvSpPr>
          <p:nvPr>
            <p:ph type="sldNum" sz="quarter" idx="5"/>
          </p:nvPr>
        </p:nvSpPr>
        <p:spPr/>
        <p:txBody>
          <a:bodyPr/>
          <a:lstStyle/>
          <a:p>
            <a:fld id="{E3279B97-CDBE-4DA3-B310-DAFAFCA50CDE}" type="slidenum">
              <a:rPr lang="en-US" smtClean="0"/>
              <a:t>8</a:t>
            </a:fld>
            <a:endParaRPr lang="en-US"/>
          </a:p>
        </p:txBody>
      </p:sp>
    </p:spTree>
    <p:extLst>
      <p:ext uri="{BB962C8B-B14F-4D97-AF65-F5344CB8AC3E}">
        <p14:creationId xmlns:p14="http://schemas.microsoft.com/office/powerpoint/2010/main" val="362821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13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40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interpretation is: for every one unit increase in X, Y differs by c’ units holding M constant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340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represents the change in M for a one-unit increase in X</a:t>
            </a:r>
          </a:p>
          <a:p>
            <a:r>
              <a:rPr lang="en-US" dirty="0"/>
              <a:t>b represents the change in Y for a one unit increase in M holding X constant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024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independent variable X is dichotomous this is interpreted as the difference in group means</a:t>
            </a:r>
          </a:p>
          <a:p>
            <a:r>
              <a:rPr lang="en-US" dirty="0"/>
              <a:t>Notice that the condition explains very little of the variation in PMI (here only about 3.3% of the variation in PMI is explained by article position)</a:t>
            </a:r>
          </a:p>
          <a:p>
            <a:r>
              <a:rPr lang="en-US" dirty="0"/>
              <a:t>Nevertheless, the effect is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32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regression coefficient for presumed media influence, b = 0.506, means that two people assigned to the same experimental condition (i.e., equal on X) but that differ by one unit in their presumed media influence (M) are estimated to differ by 0.506 units in intention to buy sugar (Y)</a:t>
            </a:r>
          </a:p>
          <a:p>
            <a:endParaRPr lang="en-US" dirty="0"/>
          </a:p>
          <a:p>
            <a:r>
              <a:rPr lang="en-US" dirty="0"/>
              <a:t>Another way to state that is: every one-unit increase in presumed media influence leads to a .5064 increase in intention to buy sugar regardless of whether participants read the front-page condition or interior condition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581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407710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4673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4037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47155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09662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40262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67696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28460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900310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02973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73102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0711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86415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548937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7931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3/16/2025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2349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0136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3/16/2025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05282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9841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82539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9802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23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3950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3/16/2025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19182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3/16/2025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359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5601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1667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3603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2697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98274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1631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9443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392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48016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387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77710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42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420920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1561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4169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9100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9211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41361822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3/16/2025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26033867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3/16/2025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245471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3/16/2025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9311381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ats.oarc.ucla.edu/r/seminars/generalized_linear_regression/"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hyperlink" Target="http://www.processmacro.org/download.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neralized Linear Models Examples">
            <a:extLst>
              <a:ext uri="{FF2B5EF4-FFF2-40B4-BE49-F238E27FC236}">
                <a16:creationId xmlns:a16="http://schemas.microsoft.com/office/drawing/2014/main" id="{4808AE5E-BDB1-60AD-D05D-F1C496895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27" y="503896"/>
            <a:ext cx="10998820" cy="6186836"/>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965A5A-19B4-A77F-875A-CC6E852A5DC0}"/>
              </a:ext>
            </a:extLst>
          </p:cNvPr>
          <p:cNvSpPr txBox="1"/>
          <p:nvPr/>
        </p:nvSpPr>
        <p:spPr>
          <a:xfrm>
            <a:off x="114300" y="0"/>
            <a:ext cx="8092998" cy="400110"/>
          </a:xfrm>
          <a:prstGeom prst="rect">
            <a:avLst/>
          </a:prstGeom>
          <a:noFill/>
        </p:spPr>
        <p:txBody>
          <a:bodyPr wrap="square">
            <a:spAutoFit/>
          </a:bodyPr>
          <a:lstStyle/>
          <a:p>
            <a:r>
              <a:rPr lang="en-US" sz="2000" dirty="0">
                <a:hlinkClick r:id="rId3"/>
              </a:rPr>
              <a:t>Introduction to Generalized Linear Regression Model in R</a:t>
            </a:r>
            <a:endParaRPr lang="en-US" sz="2000" dirty="0"/>
          </a:p>
        </p:txBody>
      </p:sp>
    </p:spTree>
    <p:extLst>
      <p:ext uri="{BB962C8B-B14F-4D97-AF65-F5344CB8AC3E}">
        <p14:creationId xmlns:p14="http://schemas.microsoft.com/office/powerpoint/2010/main" val="299663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E52C-E4F7-26DE-B5A9-AD22E9DE9FCA}"/>
              </a:ext>
            </a:extLst>
          </p:cNvPr>
          <p:cNvSpPr>
            <a:spLocks noGrp="1"/>
          </p:cNvSpPr>
          <p:nvPr>
            <p:ph type="title" idx="4294967295"/>
          </p:nvPr>
        </p:nvSpPr>
        <p:spPr>
          <a:xfrm>
            <a:off x="26068" y="49438"/>
            <a:ext cx="9372600" cy="660784"/>
          </a:xfrm>
        </p:spPr>
        <p:txBody>
          <a:bodyPr/>
          <a:lstStyle/>
          <a:p>
            <a:r>
              <a:rPr lang="en-US" dirty="0">
                <a:solidFill>
                  <a:schemeClr val="tx1"/>
                </a:solidFill>
                <a:latin typeface="Aptos Display" panose="020B0004020202020204" pitchFamily="34" charset="0"/>
              </a:rPr>
              <a:t>Simple Linear Regression (in a diagram)</a:t>
            </a:r>
          </a:p>
        </p:txBody>
      </p:sp>
      <p:sp>
        <p:nvSpPr>
          <p:cNvPr id="6" name="Rectangle 5">
            <a:extLst>
              <a:ext uri="{FF2B5EF4-FFF2-40B4-BE49-F238E27FC236}">
                <a16:creationId xmlns:a16="http://schemas.microsoft.com/office/drawing/2014/main" id="{CAD040EE-FAC4-1B9F-DDC6-0B2C74FF7259}"/>
              </a:ext>
            </a:extLst>
          </p:cNvPr>
          <p:cNvSpPr/>
          <p:nvPr/>
        </p:nvSpPr>
        <p:spPr>
          <a:xfrm>
            <a:off x="3257044" y="1110678"/>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7" name="Rectangle 6">
            <a:extLst>
              <a:ext uri="{FF2B5EF4-FFF2-40B4-BE49-F238E27FC236}">
                <a16:creationId xmlns:a16="http://schemas.microsoft.com/office/drawing/2014/main" id="{35EC1AB7-1C5D-D94D-1F54-6E03F7A28FEE}"/>
              </a:ext>
            </a:extLst>
          </p:cNvPr>
          <p:cNvSpPr/>
          <p:nvPr/>
        </p:nvSpPr>
        <p:spPr>
          <a:xfrm>
            <a:off x="6786406" y="1145403"/>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8" name="Straight Arrow Connector 7">
            <a:extLst>
              <a:ext uri="{FF2B5EF4-FFF2-40B4-BE49-F238E27FC236}">
                <a16:creationId xmlns:a16="http://schemas.microsoft.com/office/drawing/2014/main" id="{503F96E9-1A8F-F0F8-03FA-2222418CB5B9}"/>
              </a:ext>
            </a:extLst>
          </p:cNvPr>
          <p:cNvCxnSpPr>
            <a:cxnSpLocks/>
            <a:stCxn id="6" idx="3"/>
            <a:endCxn id="7" idx="1"/>
          </p:cNvCxnSpPr>
          <p:nvPr/>
        </p:nvCxnSpPr>
        <p:spPr>
          <a:xfrm flipV="1">
            <a:off x="5062984" y="1836918"/>
            <a:ext cx="1723422" cy="96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B7D29AD-9D7F-4F50-476E-873AABA6F9C9}"/>
              </a:ext>
            </a:extLst>
          </p:cNvPr>
          <p:cNvSpPr txBox="1"/>
          <p:nvPr/>
        </p:nvSpPr>
        <p:spPr>
          <a:xfrm>
            <a:off x="5786505" y="1369992"/>
            <a:ext cx="521368" cy="584775"/>
          </a:xfrm>
          <a:prstGeom prst="rect">
            <a:avLst/>
          </a:prstGeom>
          <a:noFill/>
        </p:spPr>
        <p:txBody>
          <a:bodyPr wrap="square" rtlCol="0">
            <a:spAutoFit/>
          </a:bodyPr>
          <a:lstStyle/>
          <a:p>
            <a:r>
              <a:rPr lang="en-US" sz="3200" b="1" dirty="0"/>
              <a:t>-</a:t>
            </a:r>
            <a:endParaRPr lang="en-US" b="1" dirty="0"/>
          </a:p>
        </p:txBody>
      </p:sp>
      <p:sp>
        <p:nvSpPr>
          <p:cNvPr id="10" name="Rectangle 9">
            <a:extLst>
              <a:ext uri="{FF2B5EF4-FFF2-40B4-BE49-F238E27FC236}">
                <a16:creationId xmlns:a16="http://schemas.microsoft.com/office/drawing/2014/main" id="{22F8A3FE-BF7A-D82A-6A60-5F668C1D7986}"/>
              </a:ext>
            </a:extLst>
          </p:cNvPr>
          <p:cNvSpPr/>
          <p:nvPr/>
        </p:nvSpPr>
        <p:spPr>
          <a:xfrm>
            <a:off x="3493666" y="2713349"/>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Race</a:t>
            </a:r>
          </a:p>
        </p:txBody>
      </p:sp>
      <p:sp>
        <p:nvSpPr>
          <p:cNvPr id="11" name="Rectangle 10">
            <a:extLst>
              <a:ext uri="{FF2B5EF4-FFF2-40B4-BE49-F238E27FC236}">
                <a16:creationId xmlns:a16="http://schemas.microsoft.com/office/drawing/2014/main" id="{B1660CE3-53D9-304C-8228-CAA1FFE9EA05}"/>
              </a:ext>
            </a:extLst>
          </p:cNvPr>
          <p:cNvSpPr/>
          <p:nvPr/>
        </p:nvSpPr>
        <p:spPr>
          <a:xfrm>
            <a:off x="4009841" y="3308687"/>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Age</a:t>
            </a:r>
          </a:p>
        </p:txBody>
      </p:sp>
      <p:sp>
        <p:nvSpPr>
          <p:cNvPr id="12" name="Rectangle 11">
            <a:extLst>
              <a:ext uri="{FF2B5EF4-FFF2-40B4-BE49-F238E27FC236}">
                <a16:creationId xmlns:a16="http://schemas.microsoft.com/office/drawing/2014/main" id="{00DF124D-D675-0625-D5C8-97B44FE9C191}"/>
              </a:ext>
            </a:extLst>
          </p:cNvPr>
          <p:cNvSpPr/>
          <p:nvPr/>
        </p:nvSpPr>
        <p:spPr>
          <a:xfrm>
            <a:off x="4605784" y="3862064"/>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Sex</a:t>
            </a:r>
          </a:p>
        </p:txBody>
      </p:sp>
      <p:cxnSp>
        <p:nvCxnSpPr>
          <p:cNvPr id="14" name="Straight Arrow Connector 13">
            <a:extLst>
              <a:ext uri="{FF2B5EF4-FFF2-40B4-BE49-F238E27FC236}">
                <a16:creationId xmlns:a16="http://schemas.microsoft.com/office/drawing/2014/main" id="{572DD8F0-E1CC-C6E5-9A49-64063354378E}"/>
              </a:ext>
            </a:extLst>
          </p:cNvPr>
          <p:cNvCxnSpPr>
            <a:cxnSpLocks/>
            <a:stCxn id="12" idx="3"/>
            <a:endCxn id="7" idx="1"/>
          </p:cNvCxnSpPr>
          <p:nvPr/>
        </p:nvCxnSpPr>
        <p:spPr>
          <a:xfrm flipV="1">
            <a:off x="5520184" y="1836918"/>
            <a:ext cx="1266222" cy="248234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820C6-18D6-09B8-C7FA-BB78C17953C0}"/>
              </a:ext>
            </a:extLst>
          </p:cNvPr>
          <p:cNvCxnSpPr>
            <a:cxnSpLocks/>
            <a:stCxn id="11" idx="3"/>
            <a:endCxn id="7" idx="1"/>
          </p:cNvCxnSpPr>
          <p:nvPr/>
        </p:nvCxnSpPr>
        <p:spPr>
          <a:xfrm flipV="1">
            <a:off x="4924241" y="1836918"/>
            <a:ext cx="1862165" cy="192896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1084588-B532-3262-F513-04777F80683C}"/>
              </a:ext>
            </a:extLst>
          </p:cNvPr>
          <p:cNvCxnSpPr>
            <a:cxnSpLocks/>
            <a:stCxn id="10" idx="3"/>
            <a:endCxn id="7" idx="1"/>
          </p:cNvCxnSpPr>
          <p:nvPr/>
        </p:nvCxnSpPr>
        <p:spPr>
          <a:xfrm flipV="1">
            <a:off x="4408066" y="1836918"/>
            <a:ext cx="2378340" cy="133363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7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8715-C9AA-46B3-9660-0C21174C336A}"/>
              </a:ext>
            </a:extLst>
          </p:cNvPr>
          <p:cNvSpPr>
            <a:spLocks noGrp="1"/>
          </p:cNvSpPr>
          <p:nvPr>
            <p:ph type="title" idx="4294967295"/>
          </p:nvPr>
        </p:nvSpPr>
        <p:spPr>
          <a:xfrm>
            <a:off x="122664" y="-9644"/>
            <a:ext cx="9372600" cy="729350"/>
          </a:xfrm>
        </p:spPr>
        <p:txBody>
          <a:bodyPr/>
          <a:lstStyle/>
          <a:p>
            <a:r>
              <a:rPr lang="en-US" dirty="0">
                <a:solidFill>
                  <a:schemeClr val="tx1"/>
                </a:solidFill>
                <a:latin typeface="Aptos Display" panose="020B0004020202020204" pitchFamily="34" charset="0"/>
              </a:rPr>
              <a:t>Mediation Model Based on Stress Theory</a:t>
            </a:r>
          </a:p>
        </p:txBody>
      </p:sp>
      <p:sp>
        <p:nvSpPr>
          <p:cNvPr id="5" name="Rectangle 4">
            <a:extLst>
              <a:ext uri="{FF2B5EF4-FFF2-40B4-BE49-F238E27FC236}">
                <a16:creationId xmlns:a16="http://schemas.microsoft.com/office/drawing/2014/main" id="{D1BFF880-24E4-47F1-9C69-4778BBCCF1C4}"/>
              </a:ext>
            </a:extLst>
          </p:cNvPr>
          <p:cNvSpPr/>
          <p:nvPr/>
        </p:nvSpPr>
        <p:spPr>
          <a:xfrm>
            <a:off x="1360750" y="1957231"/>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Corbel" panose="020B0503020204020204"/>
              </a:rPr>
              <a:t>X</a:t>
            </a:r>
            <a:endParaRPr lang="en-US" sz="2400" b="0" i="1" u="none" strike="noStrike" kern="1200" cap="none" spc="0" normalizeH="0" baseline="0" noProof="0" dirty="0">
              <a:ln>
                <a:noFill/>
              </a:ln>
              <a:solidFill>
                <a:schemeClr val="tx1"/>
              </a:solidFill>
              <a:effectLst/>
              <a:uLnTx/>
              <a:uFillTx/>
              <a:latin typeface="Corbel" panose="020B0503020204020204"/>
            </a:endParaRPr>
          </a:p>
        </p:txBody>
      </p:sp>
      <p:sp>
        <p:nvSpPr>
          <p:cNvPr id="6" name="Rectangle 5">
            <a:extLst>
              <a:ext uri="{FF2B5EF4-FFF2-40B4-BE49-F238E27FC236}">
                <a16:creationId xmlns:a16="http://schemas.microsoft.com/office/drawing/2014/main" id="{9DDB05ED-06C4-45E9-8A37-B07BD4693252}"/>
              </a:ext>
            </a:extLst>
          </p:cNvPr>
          <p:cNvSpPr/>
          <p:nvPr/>
        </p:nvSpPr>
        <p:spPr>
          <a:xfrm>
            <a:off x="4890112" y="1991956"/>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chemeClr val="tx1"/>
                </a:solidFill>
                <a:effectLst/>
                <a:uLnTx/>
                <a:uFillTx/>
                <a:latin typeface="Corbel" panose="020B0503020204020204"/>
                <a:ea typeface="+mn-ea"/>
                <a:cs typeface="+mn-cs"/>
              </a:rPr>
              <a:t>mediator</a:t>
            </a:r>
          </a:p>
        </p:txBody>
      </p:sp>
      <p:sp>
        <p:nvSpPr>
          <p:cNvPr id="7" name="Rectangle 6">
            <a:extLst>
              <a:ext uri="{FF2B5EF4-FFF2-40B4-BE49-F238E27FC236}">
                <a16:creationId xmlns:a16="http://schemas.microsoft.com/office/drawing/2014/main" id="{97D333AB-3B4E-4244-87F4-15B92B14A027}"/>
              </a:ext>
            </a:extLst>
          </p:cNvPr>
          <p:cNvSpPr/>
          <p:nvPr/>
        </p:nvSpPr>
        <p:spPr>
          <a:xfrm>
            <a:off x="8494612" y="195723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Corbel" panose="020B0503020204020204"/>
              </a:rPr>
              <a:t>Y</a:t>
            </a:r>
            <a:endParaRPr lang="en-US" sz="2400" b="0" i="1" u="none" strike="noStrike" kern="1200" cap="none" spc="0" normalizeH="0" baseline="0" noProof="0" dirty="0">
              <a:ln>
                <a:noFill/>
              </a:ln>
              <a:solidFill>
                <a:schemeClr val="tx1"/>
              </a:solidFill>
              <a:effectLst/>
              <a:uLnTx/>
              <a:uFillTx/>
              <a:latin typeface="Corbel" panose="020B0503020204020204"/>
            </a:endParaRPr>
          </a:p>
        </p:txBody>
      </p:sp>
      <p:cxnSp>
        <p:nvCxnSpPr>
          <p:cNvPr id="10" name="Straight Arrow Connector 9">
            <a:extLst>
              <a:ext uri="{FF2B5EF4-FFF2-40B4-BE49-F238E27FC236}">
                <a16:creationId xmlns:a16="http://schemas.microsoft.com/office/drawing/2014/main" id="{C0F9B34C-A186-4851-952C-D55387750508}"/>
              </a:ext>
            </a:extLst>
          </p:cNvPr>
          <p:cNvCxnSpPr>
            <a:cxnSpLocks/>
            <a:stCxn id="5" idx="3"/>
            <a:endCxn id="6" idx="1"/>
          </p:cNvCxnSpPr>
          <p:nvPr/>
        </p:nvCxnSpPr>
        <p:spPr>
          <a:xfrm flipV="1">
            <a:off x="3166690" y="2683471"/>
            <a:ext cx="1723422" cy="9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FA8C-C658-4B04-A02F-2A984F41F2F7}"/>
              </a:ext>
            </a:extLst>
          </p:cNvPr>
          <p:cNvCxnSpPr>
            <a:cxnSpLocks/>
          </p:cNvCxnSpPr>
          <p:nvPr/>
        </p:nvCxnSpPr>
        <p:spPr>
          <a:xfrm>
            <a:off x="6748040" y="2739559"/>
            <a:ext cx="17234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AA97BA-CE81-4B2E-898B-7BEF29BFDA49}"/>
              </a:ext>
            </a:extLst>
          </p:cNvPr>
          <p:cNvSpPr txBox="1"/>
          <p:nvPr/>
        </p:nvSpPr>
        <p:spPr>
          <a:xfrm>
            <a:off x="760143" y="4212817"/>
            <a:ext cx="1067171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Parenting by mother with no partner is associated with preschooler’s lower school readiness</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 as measured by social behavior.</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The relationship is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explained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by the effects on mothers of the stress of a nonresident parenting partner. The stress is hypothesized to lead to less supportive parenting, which in turns affects children’s social behavior.</a:t>
            </a:r>
          </a:p>
        </p:txBody>
      </p:sp>
    </p:spTree>
    <p:extLst>
      <p:ext uri="{BB962C8B-B14F-4D97-AF65-F5344CB8AC3E}">
        <p14:creationId xmlns:p14="http://schemas.microsoft.com/office/powerpoint/2010/main" val="66753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8715-C9AA-46B3-9660-0C21174C336A}"/>
              </a:ext>
            </a:extLst>
          </p:cNvPr>
          <p:cNvSpPr>
            <a:spLocks noGrp="1"/>
          </p:cNvSpPr>
          <p:nvPr>
            <p:ph type="title" idx="4294967295"/>
          </p:nvPr>
        </p:nvSpPr>
        <p:spPr>
          <a:xfrm>
            <a:off x="0" y="1"/>
            <a:ext cx="9372600" cy="681442"/>
          </a:xfrm>
          <a:ln>
            <a:solidFill>
              <a:schemeClr val="tx1"/>
            </a:solidFill>
          </a:ln>
        </p:spPr>
        <p:txBody>
          <a:bodyPr/>
          <a:lstStyle/>
          <a:p>
            <a:r>
              <a:rPr lang="en-US" dirty="0">
                <a:solidFill>
                  <a:schemeClr val="tx1"/>
                </a:solidFill>
                <a:latin typeface="Aptos Display" panose="020B0004020202020204" pitchFamily="34" charset="0"/>
              </a:rPr>
              <a:t>Mediation Model Based on Stress Theory</a:t>
            </a:r>
          </a:p>
        </p:txBody>
      </p:sp>
      <p:grpSp>
        <p:nvGrpSpPr>
          <p:cNvPr id="30" name="Group 29">
            <a:extLst>
              <a:ext uri="{FF2B5EF4-FFF2-40B4-BE49-F238E27FC236}">
                <a16:creationId xmlns:a16="http://schemas.microsoft.com/office/drawing/2014/main" id="{0ABD2150-C33B-4C34-B000-0A984056DE89}"/>
              </a:ext>
            </a:extLst>
          </p:cNvPr>
          <p:cNvGrpSpPr/>
          <p:nvPr/>
        </p:nvGrpSpPr>
        <p:grpSpPr>
          <a:xfrm>
            <a:off x="1637716" y="1820626"/>
            <a:ext cx="8317846" cy="3533758"/>
            <a:chOff x="1425843" y="2012000"/>
            <a:chExt cx="8317846" cy="3533758"/>
          </a:xfrm>
        </p:grpSpPr>
        <p:grpSp>
          <p:nvGrpSpPr>
            <p:cNvPr id="26" name="Group 25">
              <a:extLst>
                <a:ext uri="{FF2B5EF4-FFF2-40B4-BE49-F238E27FC236}">
                  <a16:creationId xmlns:a16="http://schemas.microsoft.com/office/drawing/2014/main" id="{103B9EC9-1624-475F-B2B1-B19D0D63846C}"/>
                </a:ext>
              </a:extLst>
            </p:cNvPr>
            <p:cNvGrpSpPr/>
            <p:nvPr/>
          </p:nvGrpSpPr>
          <p:grpSpPr>
            <a:xfrm>
              <a:off x="2328813" y="2012000"/>
              <a:ext cx="7414876" cy="3533758"/>
              <a:chOff x="2364815" y="1620628"/>
              <a:chExt cx="7414876" cy="3366440"/>
            </a:xfrm>
          </p:grpSpPr>
          <p:sp>
            <p:nvSpPr>
              <p:cNvPr id="6" name="Rectangle 5">
                <a:extLst>
                  <a:ext uri="{FF2B5EF4-FFF2-40B4-BE49-F238E27FC236}">
                    <a16:creationId xmlns:a16="http://schemas.microsoft.com/office/drawing/2014/main" id="{9DDB05ED-06C4-45E9-8A37-B07BD4693252}"/>
                  </a:ext>
                </a:extLst>
              </p:cNvPr>
              <p:cNvSpPr/>
              <p:nvPr/>
            </p:nvSpPr>
            <p:spPr>
              <a:xfrm>
                <a:off x="4699322" y="162062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chemeClr val="tx1"/>
                    </a:solidFill>
                    <a:effectLst/>
                    <a:uLnTx/>
                    <a:uFillTx/>
                    <a:latin typeface="Corbel" panose="020B0503020204020204"/>
                    <a:ea typeface="+mn-ea"/>
                    <a:cs typeface="+mn-cs"/>
                  </a:rPr>
                  <a:t>mediator</a:t>
                </a:r>
              </a:p>
            </p:txBody>
          </p:sp>
          <p:sp>
            <p:nvSpPr>
              <p:cNvPr id="7" name="Rectangle 6">
                <a:extLst>
                  <a:ext uri="{FF2B5EF4-FFF2-40B4-BE49-F238E27FC236}">
                    <a16:creationId xmlns:a16="http://schemas.microsoft.com/office/drawing/2014/main" id="{97D333AB-3B4E-4244-87F4-15B92B14A027}"/>
                  </a:ext>
                </a:extLst>
              </p:cNvPr>
              <p:cNvSpPr/>
              <p:nvPr/>
            </p:nvSpPr>
            <p:spPr>
              <a:xfrm>
                <a:off x="7973751" y="360403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y</a:t>
                </a:r>
              </a:p>
            </p:txBody>
          </p:sp>
          <p:cxnSp>
            <p:nvCxnSpPr>
              <p:cNvPr id="10" name="Straight Arrow Connector 9">
                <a:extLst>
                  <a:ext uri="{FF2B5EF4-FFF2-40B4-BE49-F238E27FC236}">
                    <a16:creationId xmlns:a16="http://schemas.microsoft.com/office/drawing/2014/main" id="{C0F9B34C-A186-4851-952C-D55387750508}"/>
                  </a:ext>
                </a:extLst>
              </p:cNvPr>
              <p:cNvCxnSpPr>
                <a:cxnSpLocks/>
              </p:cNvCxnSpPr>
              <p:nvPr/>
            </p:nvCxnSpPr>
            <p:spPr>
              <a:xfrm>
                <a:off x="3267785" y="4191384"/>
                <a:ext cx="47059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FA8C-C658-4B04-A02F-2A984F41F2F7}"/>
                  </a:ext>
                </a:extLst>
              </p:cNvPr>
              <p:cNvCxnSpPr>
                <a:cxnSpLocks/>
                <a:endCxn id="7" idx="0"/>
              </p:cNvCxnSpPr>
              <p:nvPr/>
            </p:nvCxnSpPr>
            <p:spPr>
              <a:xfrm>
                <a:off x="6522141" y="2206392"/>
                <a:ext cx="2354580" cy="13976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E4EAE5-32C3-4083-8D29-FFB50B44C573}"/>
                  </a:ext>
                </a:extLst>
              </p:cNvPr>
              <p:cNvCxnSpPr>
                <a:cxnSpLocks/>
                <a:stCxn id="27" idx="0"/>
              </p:cNvCxnSpPr>
              <p:nvPr/>
            </p:nvCxnSpPr>
            <p:spPr>
              <a:xfrm flipV="1">
                <a:off x="2364815" y="2114312"/>
                <a:ext cx="2317628" cy="1205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3972CD-4A96-470A-8E12-E1DB32672E2F}"/>
                  </a:ext>
                </a:extLst>
              </p:cNvPr>
              <p:cNvCxnSpPr>
                <a:cxnSpLocks/>
              </p:cNvCxnSpPr>
              <p:nvPr/>
            </p:nvCxnSpPr>
            <p:spPr>
              <a:xfrm>
                <a:off x="3267785" y="4426153"/>
                <a:ext cx="4742619" cy="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CB1C89-E138-42C2-AB1A-4B781885F911}"/>
                  </a:ext>
                </a:extLst>
              </p:cNvPr>
              <p:cNvSpPr txBox="1"/>
              <p:nvPr/>
            </p:nvSpPr>
            <p:spPr>
              <a:xfrm>
                <a:off x="4677518" y="3748350"/>
                <a:ext cx="1827744" cy="35184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Partial mediation</a:t>
                </a:r>
              </a:p>
            </p:txBody>
          </p:sp>
          <p:sp>
            <p:nvSpPr>
              <p:cNvPr id="25" name="TextBox 24">
                <a:extLst>
                  <a:ext uri="{FF2B5EF4-FFF2-40B4-BE49-F238E27FC236}">
                    <a16:creationId xmlns:a16="http://schemas.microsoft.com/office/drawing/2014/main" id="{AE873BE3-529C-4560-A785-09641D11F22A}"/>
                  </a:ext>
                </a:extLst>
              </p:cNvPr>
              <p:cNvSpPr txBox="1"/>
              <p:nvPr/>
            </p:nvSpPr>
            <p:spPr>
              <a:xfrm>
                <a:off x="4816979" y="4511620"/>
                <a:ext cx="1548822" cy="35184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Full mediation</a:t>
                </a:r>
              </a:p>
            </p:txBody>
          </p:sp>
        </p:grpSp>
        <p:sp>
          <p:nvSpPr>
            <p:cNvPr id="27" name="Rectangle 26">
              <a:extLst>
                <a:ext uri="{FF2B5EF4-FFF2-40B4-BE49-F238E27FC236}">
                  <a16:creationId xmlns:a16="http://schemas.microsoft.com/office/drawing/2014/main" id="{E176A775-119B-4FC1-8F20-DFF2DB7D702F}"/>
                </a:ext>
              </a:extLst>
            </p:cNvPr>
            <p:cNvSpPr/>
            <p:nvPr/>
          </p:nvSpPr>
          <p:spPr>
            <a:xfrm>
              <a:off x="1425843" y="3795364"/>
              <a:ext cx="1805940" cy="15857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Nonresident Partner </a:t>
              </a:r>
              <a:endParaRPr kumimoji="0" lang="en-US" sz="2400" b="0" i="0" u="none" strike="noStrike" kern="1200" cap="none" spc="0" normalizeH="0" baseline="0" noProof="0" dirty="0">
                <a:ln>
                  <a:solidFill>
                    <a:sysClr val="windowText" lastClr="000000"/>
                  </a:solidFill>
                </a:ln>
                <a:solidFill>
                  <a:schemeClr val="tx1"/>
                </a:solidFill>
                <a:effectLst/>
                <a:uLnTx/>
                <a:uFillTx/>
                <a:latin typeface="Corbel" panose="020B0503020204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x</a:t>
              </a:r>
            </a:p>
          </p:txBody>
        </p:sp>
      </p:grpSp>
      <p:sp>
        <p:nvSpPr>
          <p:cNvPr id="31" name="TextBox 30">
            <a:extLst>
              <a:ext uri="{FF2B5EF4-FFF2-40B4-BE49-F238E27FC236}">
                <a16:creationId xmlns:a16="http://schemas.microsoft.com/office/drawing/2014/main" id="{6B0B69F0-2FB1-4266-BE59-651C2AEDFB66}"/>
              </a:ext>
            </a:extLst>
          </p:cNvPr>
          <p:cNvSpPr txBox="1"/>
          <p:nvPr/>
        </p:nvSpPr>
        <p:spPr>
          <a:xfrm>
            <a:off x="3188373" y="5807226"/>
            <a:ext cx="5168403" cy="369332"/>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The dotted line indicates no significant direct effect. </a:t>
            </a:r>
          </a:p>
        </p:txBody>
      </p:sp>
    </p:spTree>
    <p:extLst>
      <p:ext uri="{BB962C8B-B14F-4D97-AF65-F5344CB8AC3E}">
        <p14:creationId xmlns:p14="http://schemas.microsoft.com/office/powerpoint/2010/main" val="9518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BABFDC-CCA8-41A2-A5CA-43BC06F74399}"/>
              </a:ext>
            </a:extLst>
          </p:cNvPr>
          <p:cNvSpPr/>
          <p:nvPr/>
        </p:nvSpPr>
        <p:spPr>
          <a:xfrm>
            <a:off x="3030657" y="414372"/>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7" name="Rectangle 6">
            <a:extLst>
              <a:ext uri="{FF2B5EF4-FFF2-40B4-BE49-F238E27FC236}">
                <a16:creationId xmlns:a16="http://schemas.microsoft.com/office/drawing/2014/main" id="{637A57E5-70BC-2A56-91AB-121CA697A91C}"/>
              </a:ext>
            </a:extLst>
          </p:cNvPr>
          <p:cNvSpPr/>
          <p:nvPr/>
        </p:nvSpPr>
        <p:spPr>
          <a:xfrm>
            <a:off x="6560019" y="449097"/>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8" name="Straight Arrow Connector 7">
            <a:extLst>
              <a:ext uri="{FF2B5EF4-FFF2-40B4-BE49-F238E27FC236}">
                <a16:creationId xmlns:a16="http://schemas.microsoft.com/office/drawing/2014/main" id="{920D5306-A26E-1EDD-6918-1DC8328FDC1D}"/>
              </a:ext>
            </a:extLst>
          </p:cNvPr>
          <p:cNvCxnSpPr>
            <a:cxnSpLocks/>
            <a:stCxn id="6" idx="3"/>
            <a:endCxn id="7" idx="1"/>
          </p:cNvCxnSpPr>
          <p:nvPr/>
        </p:nvCxnSpPr>
        <p:spPr>
          <a:xfrm flipV="1">
            <a:off x="4836597" y="1140612"/>
            <a:ext cx="1723422" cy="9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26C513-8A91-4061-7295-D5313B4D20F7}"/>
              </a:ext>
            </a:extLst>
          </p:cNvPr>
          <p:cNvSpPr txBox="1"/>
          <p:nvPr/>
        </p:nvSpPr>
        <p:spPr>
          <a:xfrm>
            <a:off x="5560118" y="673686"/>
            <a:ext cx="521368" cy="584775"/>
          </a:xfrm>
          <a:prstGeom prst="rect">
            <a:avLst/>
          </a:prstGeom>
          <a:noFill/>
          <a:ln>
            <a:noFill/>
          </a:ln>
        </p:spPr>
        <p:txBody>
          <a:bodyPr wrap="square" rtlCol="0">
            <a:spAutoFit/>
          </a:bodyPr>
          <a:lstStyle/>
          <a:p>
            <a:r>
              <a:rPr lang="en-US" sz="3200" b="1" dirty="0"/>
              <a:t>-</a:t>
            </a:r>
            <a:endParaRPr lang="en-US" b="1" dirty="0"/>
          </a:p>
        </p:txBody>
      </p:sp>
      <p:sp>
        <p:nvSpPr>
          <p:cNvPr id="10" name="TextBox 9">
            <a:extLst>
              <a:ext uri="{FF2B5EF4-FFF2-40B4-BE49-F238E27FC236}">
                <a16:creationId xmlns:a16="http://schemas.microsoft.com/office/drawing/2014/main" id="{DB35EAF1-BF42-CD38-7E70-5DFF3B9E7109}"/>
              </a:ext>
            </a:extLst>
          </p:cNvPr>
          <p:cNvSpPr txBox="1"/>
          <p:nvPr/>
        </p:nvSpPr>
        <p:spPr>
          <a:xfrm>
            <a:off x="5375203" y="1217701"/>
            <a:ext cx="837089" cy="369332"/>
          </a:xfrm>
          <a:prstGeom prst="rect">
            <a:avLst/>
          </a:prstGeom>
          <a:noFill/>
          <a:ln>
            <a:noFill/>
          </a:ln>
        </p:spPr>
        <p:txBody>
          <a:bodyPr wrap="none" rtlCol="0">
            <a:spAutoFit/>
          </a:bodyPr>
          <a:lstStyle/>
          <a:p>
            <a:r>
              <a:rPr lang="en-US" dirty="0"/>
              <a:t>P&lt;.001</a:t>
            </a:r>
          </a:p>
        </p:txBody>
      </p:sp>
      <p:sp>
        <p:nvSpPr>
          <p:cNvPr id="11" name="Rectangle 10">
            <a:extLst>
              <a:ext uri="{FF2B5EF4-FFF2-40B4-BE49-F238E27FC236}">
                <a16:creationId xmlns:a16="http://schemas.microsoft.com/office/drawing/2014/main" id="{CDA3B698-BA0B-2E12-4C6F-F8753FB467CE}"/>
              </a:ext>
            </a:extLst>
          </p:cNvPr>
          <p:cNvSpPr/>
          <p:nvPr/>
        </p:nvSpPr>
        <p:spPr>
          <a:xfrm>
            <a:off x="1287453" y="4641671"/>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12" name="Rectangle 11">
            <a:extLst>
              <a:ext uri="{FF2B5EF4-FFF2-40B4-BE49-F238E27FC236}">
                <a16:creationId xmlns:a16="http://schemas.microsoft.com/office/drawing/2014/main" id="{42AE050E-1BC5-F166-919A-4248DA97AB33}"/>
              </a:ext>
            </a:extLst>
          </p:cNvPr>
          <p:cNvSpPr/>
          <p:nvPr/>
        </p:nvSpPr>
        <p:spPr>
          <a:xfrm>
            <a:off x="5212781" y="2498014"/>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mediator</a:t>
            </a:r>
          </a:p>
        </p:txBody>
      </p:sp>
      <p:sp>
        <p:nvSpPr>
          <p:cNvPr id="13" name="Rectangle 12">
            <a:extLst>
              <a:ext uri="{FF2B5EF4-FFF2-40B4-BE49-F238E27FC236}">
                <a16:creationId xmlns:a16="http://schemas.microsoft.com/office/drawing/2014/main" id="{720B121D-60E5-1C65-A8D6-31A3158EE647}"/>
              </a:ext>
            </a:extLst>
          </p:cNvPr>
          <p:cNvSpPr/>
          <p:nvPr/>
        </p:nvSpPr>
        <p:spPr>
          <a:xfrm>
            <a:off x="9331190" y="464167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15" name="Straight Arrow Connector 14">
            <a:extLst>
              <a:ext uri="{FF2B5EF4-FFF2-40B4-BE49-F238E27FC236}">
                <a16:creationId xmlns:a16="http://schemas.microsoft.com/office/drawing/2014/main" id="{FF5EDF2D-4B55-82FE-D67D-10AD14025EC4}"/>
              </a:ext>
            </a:extLst>
          </p:cNvPr>
          <p:cNvCxnSpPr>
            <a:cxnSpLocks/>
            <a:stCxn id="12" idx="3"/>
            <a:endCxn id="13" idx="1"/>
          </p:cNvCxnSpPr>
          <p:nvPr/>
        </p:nvCxnSpPr>
        <p:spPr>
          <a:xfrm>
            <a:off x="7018721" y="3189529"/>
            <a:ext cx="2312469" cy="2143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77FA1F-3DAF-9903-5D8B-8423F90AAEA4}"/>
              </a:ext>
            </a:extLst>
          </p:cNvPr>
          <p:cNvCxnSpPr>
            <a:cxnSpLocks/>
            <a:stCxn id="11" idx="3"/>
            <a:endCxn id="13" idx="1"/>
          </p:cNvCxnSpPr>
          <p:nvPr/>
        </p:nvCxnSpPr>
        <p:spPr>
          <a:xfrm flipV="1">
            <a:off x="3093393" y="5333186"/>
            <a:ext cx="6237797" cy="443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149CC59-4FED-21E1-C0E5-8A6C30908EF1}"/>
              </a:ext>
            </a:extLst>
          </p:cNvPr>
          <p:cNvSpPr txBox="1"/>
          <p:nvPr/>
        </p:nvSpPr>
        <p:spPr>
          <a:xfrm>
            <a:off x="5854377" y="5348056"/>
            <a:ext cx="705642" cy="369332"/>
          </a:xfrm>
          <a:prstGeom prst="rect">
            <a:avLst/>
          </a:prstGeom>
          <a:noFill/>
          <a:ln>
            <a:noFill/>
          </a:ln>
        </p:spPr>
        <p:txBody>
          <a:bodyPr wrap="none" rtlCol="0">
            <a:spAutoFit/>
          </a:bodyPr>
          <a:lstStyle/>
          <a:p>
            <a:r>
              <a:rPr lang="en-US" dirty="0"/>
              <a:t>P&lt;.57</a:t>
            </a:r>
          </a:p>
        </p:txBody>
      </p:sp>
      <p:sp>
        <p:nvSpPr>
          <p:cNvPr id="25" name="TextBox 24">
            <a:extLst>
              <a:ext uri="{FF2B5EF4-FFF2-40B4-BE49-F238E27FC236}">
                <a16:creationId xmlns:a16="http://schemas.microsoft.com/office/drawing/2014/main" id="{A26E5ACE-54F3-AF0E-6CD4-5943AABB3AA8}"/>
              </a:ext>
            </a:extLst>
          </p:cNvPr>
          <p:cNvSpPr txBox="1"/>
          <p:nvPr/>
        </p:nvSpPr>
        <p:spPr>
          <a:xfrm>
            <a:off x="7756410" y="3696378"/>
            <a:ext cx="837089" cy="369332"/>
          </a:xfrm>
          <a:prstGeom prst="rect">
            <a:avLst/>
          </a:prstGeom>
          <a:noFill/>
          <a:ln>
            <a:noFill/>
          </a:ln>
        </p:spPr>
        <p:txBody>
          <a:bodyPr wrap="none" rtlCol="0">
            <a:spAutoFit/>
          </a:bodyPr>
          <a:lstStyle/>
          <a:p>
            <a:r>
              <a:rPr lang="en-US" dirty="0"/>
              <a:t>P&lt;.001</a:t>
            </a:r>
          </a:p>
        </p:txBody>
      </p:sp>
      <p:cxnSp>
        <p:nvCxnSpPr>
          <p:cNvPr id="32" name="Straight Arrow Connector 31">
            <a:extLst>
              <a:ext uri="{FF2B5EF4-FFF2-40B4-BE49-F238E27FC236}">
                <a16:creationId xmlns:a16="http://schemas.microsoft.com/office/drawing/2014/main" id="{07162B07-0568-9DCB-69FB-E3A5AB03B4DB}"/>
              </a:ext>
            </a:extLst>
          </p:cNvPr>
          <p:cNvCxnSpPr>
            <a:cxnSpLocks/>
            <a:endCxn id="12" idx="1"/>
          </p:cNvCxnSpPr>
          <p:nvPr/>
        </p:nvCxnSpPr>
        <p:spPr>
          <a:xfrm flipV="1">
            <a:off x="3119825" y="3189529"/>
            <a:ext cx="2092956" cy="216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59900D6-C265-A220-D901-B9E5994547AC}"/>
              </a:ext>
            </a:extLst>
          </p:cNvPr>
          <p:cNvSpPr txBox="1"/>
          <p:nvPr/>
        </p:nvSpPr>
        <p:spPr>
          <a:xfrm>
            <a:off x="263769" y="414372"/>
            <a:ext cx="1723549" cy="400110"/>
          </a:xfrm>
          <a:prstGeom prst="rect">
            <a:avLst/>
          </a:prstGeom>
          <a:noFill/>
        </p:spPr>
        <p:txBody>
          <a:bodyPr wrap="non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Full or partial?</a:t>
            </a:r>
          </a:p>
        </p:txBody>
      </p:sp>
    </p:spTree>
    <p:extLst>
      <p:ext uri="{BB962C8B-B14F-4D97-AF65-F5344CB8AC3E}">
        <p14:creationId xmlns:p14="http://schemas.microsoft.com/office/powerpoint/2010/main" val="188331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13ED9E-3583-4D8A-9EB6-82857F77FF3C}"/>
              </a:ext>
            </a:extLst>
          </p:cNvPr>
          <p:cNvSpPr txBox="1"/>
          <p:nvPr/>
        </p:nvSpPr>
        <p:spPr>
          <a:xfrm>
            <a:off x="220584" y="784698"/>
            <a:ext cx="3312600"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Regression equations have only one dependent variable. We can’t test a mediation model in one analysis because two variables are dependent in the figure.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Which variables are dependent variables in the model (which are predicted by other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Which variable is both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predictor and a predicted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Variable in the figure?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CEE1B8DF-39D0-463A-8F15-3DE95C868D21}"/>
              </a:ext>
            </a:extLst>
          </p:cNvPr>
          <p:cNvGrpSpPr/>
          <p:nvPr/>
        </p:nvGrpSpPr>
        <p:grpSpPr>
          <a:xfrm>
            <a:off x="3727558" y="1092502"/>
            <a:ext cx="8036978" cy="3443133"/>
            <a:chOff x="1742713" y="1620628"/>
            <a:chExt cx="8036978" cy="3443133"/>
          </a:xfrm>
        </p:grpSpPr>
        <p:sp>
          <p:nvSpPr>
            <p:cNvPr id="14" name="Rectangle 13">
              <a:extLst>
                <a:ext uri="{FF2B5EF4-FFF2-40B4-BE49-F238E27FC236}">
                  <a16:creationId xmlns:a16="http://schemas.microsoft.com/office/drawing/2014/main" id="{06ECBAB3-6861-40F6-A4CF-E1B4A4D8F535}"/>
                </a:ext>
              </a:extLst>
            </p:cNvPr>
            <p:cNvSpPr/>
            <p:nvPr/>
          </p:nvSpPr>
          <p:spPr>
            <a:xfrm>
              <a:off x="1742713" y="368073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15" name="Rectangle 14">
              <a:extLst>
                <a:ext uri="{FF2B5EF4-FFF2-40B4-BE49-F238E27FC236}">
                  <a16:creationId xmlns:a16="http://schemas.microsoft.com/office/drawing/2014/main" id="{DB51AF23-47FC-4366-8A8E-2FF87F78DEF3}"/>
                </a:ext>
              </a:extLst>
            </p:cNvPr>
            <p:cNvSpPr/>
            <p:nvPr/>
          </p:nvSpPr>
          <p:spPr>
            <a:xfrm>
              <a:off x="4664597" y="162062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mediator</a:t>
              </a:r>
            </a:p>
          </p:txBody>
        </p:sp>
        <p:sp>
          <p:nvSpPr>
            <p:cNvPr id="16" name="Rectangle 15">
              <a:extLst>
                <a:ext uri="{FF2B5EF4-FFF2-40B4-BE49-F238E27FC236}">
                  <a16:creationId xmlns:a16="http://schemas.microsoft.com/office/drawing/2014/main" id="{0EE8EF81-435D-4499-AD56-77411002B026}"/>
                </a:ext>
              </a:extLst>
            </p:cNvPr>
            <p:cNvSpPr/>
            <p:nvPr/>
          </p:nvSpPr>
          <p:spPr>
            <a:xfrm>
              <a:off x="7973751" y="360403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17" name="Straight Arrow Connector 16">
              <a:extLst>
                <a:ext uri="{FF2B5EF4-FFF2-40B4-BE49-F238E27FC236}">
                  <a16:creationId xmlns:a16="http://schemas.microsoft.com/office/drawing/2014/main" id="{E9279824-399B-4C4F-BA39-7B3ED37EAD6F}"/>
                </a:ext>
              </a:extLst>
            </p:cNvPr>
            <p:cNvCxnSpPr>
              <a:cxnSpLocks/>
            </p:cNvCxnSpPr>
            <p:nvPr/>
          </p:nvCxnSpPr>
          <p:spPr>
            <a:xfrm>
              <a:off x="3574454" y="4191384"/>
              <a:ext cx="43992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FCE396-4713-4B39-B0FF-E51986F9EFB0}"/>
                </a:ext>
              </a:extLst>
            </p:cNvPr>
            <p:cNvCxnSpPr>
              <a:cxnSpLocks/>
              <a:endCxn id="16" idx="0"/>
            </p:cNvCxnSpPr>
            <p:nvPr/>
          </p:nvCxnSpPr>
          <p:spPr>
            <a:xfrm>
              <a:off x="6522141" y="2206392"/>
              <a:ext cx="2354580" cy="13976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E60974-1A71-4AEE-A109-5B6E6E72CC0C}"/>
                </a:ext>
              </a:extLst>
            </p:cNvPr>
            <p:cNvCxnSpPr>
              <a:cxnSpLocks/>
            </p:cNvCxnSpPr>
            <p:nvPr/>
          </p:nvCxnSpPr>
          <p:spPr>
            <a:xfrm flipV="1">
              <a:off x="2484312" y="2268638"/>
              <a:ext cx="2180285" cy="14252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5124F3-EA3F-4C90-80A4-360548BEC9DA}"/>
                </a:ext>
              </a:extLst>
            </p:cNvPr>
            <p:cNvCxnSpPr>
              <a:cxnSpLocks/>
            </p:cNvCxnSpPr>
            <p:nvPr/>
          </p:nvCxnSpPr>
          <p:spPr>
            <a:xfrm>
              <a:off x="3574454" y="4426153"/>
              <a:ext cx="4435950" cy="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E88391-91A3-4D5E-BCE5-62959E30896B}"/>
                </a:ext>
              </a:extLst>
            </p:cNvPr>
            <p:cNvSpPr txBox="1"/>
            <p:nvPr/>
          </p:nvSpPr>
          <p:spPr>
            <a:xfrm>
              <a:off x="4734333" y="3790426"/>
              <a:ext cx="18277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Partial mediation</a:t>
              </a:r>
            </a:p>
          </p:txBody>
        </p:sp>
        <p:sp>
          <p:nvSpPr>
            <p:cNvPr id="26" name="TextBox 25">
              <a:extLst>
                <a:ext uri="{FF2B5EF4-FFF2-40B4-BE49-F238E27FC236}">
                  <a16:creationId xmlns:a16="http://schemas.microsoft.com/office/drawing/2014/main" id="{ECF66FCF-538B-4EA2-80BB-1A79A3E2B924}"/>
                </a:ext>
              </a:extLst>
            </p:cNvPr>
            <p:cNvSpPr txBox="1"/>
            <p:nvPr/>
          </p:nvSpPr>
          <p:spPr>
            <a:xfrm>
              <a:off x="4861658" y="4450184"/>
              <a:ext cx="15488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Full mediation</a:t>
              </a:r>
            </a:p>
          </p:txBody>
        </p:sp>
      </p:grpSp>
      <p:sp>
        <p:nvSpPr>
          <p:cNvPr id="27" name="Title 1">
            <a:extLst>
              <a:ext uri="{FF2B5EF4-FFF2-40B4-BE49-F238E27FC236}">
                <a16:creationId xmlns:a16="http://schemas.microsoft.com/office/drawing/2014/main" id="{48461B15-191E-4C25-9B70-6CC20709BAD8}"/>
              </a:ext>
            </a:extLst>
          </p:cNvPr>
          <p:cNvSpPr txBox="1">
            <a:spLocks/>
          </p:cNvSpPr>
          <p:nvPr/>
        </p:nvSpPr>
        <p:spPr>
          <a:xfrm>
            <a:off x="0" y="118440"/>
            <a:ext cx="11987561" cy="605386"/>
          </a:xfrm>
          <a:prstGeom prst="rect">
            <a:avLst/>
          </a:prstGeom>
        </p:spPr>
        <p:txBody>
          <a:bodyPr vert="horz" lIns="91440" tIns="45720" rIns="91440" bIns="45720" rtlCol="0" anchor="b">
            <a:normAutofit lnSpcReduction="10000"/>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tx1"/>
                </a:solidFill>
                <a:effectLst/>
                <a:uLnTx/>
                <a:uFillTx/>
                <a:latin typeface="Aptos Display" panose="020B0004020202020204" pitchFamily="34" charset="0"/>
              </a:rPr>
              <a:t>Identifying Mediation Through Regression Results</a:t>
            </a:r>
          </a:p>
        </p:txBody>
      </p:sp>
    </p:spTree>
    <p:extLst>
      <p:ext uri="{BB962C8B-B14F-4D97-AF65-F5344CB8AC3E}">
        <p14:creationId xmlns:p14="http://schemas.microsoft.com/office/powerpoint/2010/main" val="12468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6C6C-62D9-49F5-A2DB-F4246B8F9E69}"/>
              </a:ext>
            </a:extLst>
          </p:cNvPr>
          <p:cNvSpPr>
            <a:spLocks noGrp="1"/>
          </p:cNvSpPr>
          <p:nvPr>
            <p:ph type="title" idx="4294967295"/>
          </p:nvPr>
        </p:nvSpPr>
        <p:spPr>
          <a:xfrm>
            <a:off x="0" y="71965"/>
            <a:ext cx="11664176" cy="1182688"/>
          </a:xfrm>
        </p:spPr>
        <p:txBody>
          <a:bodyPr>
            <a:normAutofit/>
          </a:bodyPr>
          <a:lstStyle/>
          <a:p>
            <a:r>
              <a:rPr lang="en-US" sz="4000" dirty="0">
                <a:solidFill>
                  <a:schemeClr val="tx1"/>
                </a:solidFill>
                <a:latin typeface="Aptos Display" panose="020B0004020202020204" pitchFamily="34" charset="0"/>
              </a:rPr>
              <a:t>How We </a:t>
            </a:r>
            <a:r>
              <a:rPr lang="en-US" sz="4000" u="sng" dirty="0">
                <a:solidFill>
                  <a:schemeClr val="tx1"/>
                </a:solidFill>
                <a:latin typeface="Aptos Display" panose="020B0004020202020204" pitchFamily="34" charset="0"/>
              </a:rPr>
              <a:t>Used to Test </a:t>
            </a:r>
            <a:r>
              <a:rPr lang="en-US" sz="4000" dirty="0">
                <a:solidFill>
                  <a:schemeClr val="tx1"/>
                </a:solidFill>
                <a:latin typeface="Aptos Display" panose="020B0004020202020204" pitchFamily="34" charset="0"/>
              </a:rPr>
              <a:t>for Mediation in Regression?</a:t>
            </a:r>
            <a:br>
              <a:rPr lang="en-US" sz="4000" dirty="0">
                <a:solidFill>
                  <a:schemeClr val="tx1"/>
                </a:solidFill>
                <a:latin typeface="Aptos Display" panose="020B0004020202020204" pitchFamily="34" charset="0"/>
              </a:rPr>
            </a:br>
            <a:r>
              <a:rPr lang="en-US" sz="2700" b="1" dirty="0">
                <a:solidFill>
                  <a:schemeClr val="tx1"/>
                </a:solidFill>
                <a:latin typeface="Aptos Display" panose="020B0004020202020204" pitchFamily="34" charset="0"/>
              </a:rPr>
              <a:t>Traditional Steps</a:t>
            </a:r>
            <a:r>
              <a:rPr lang="en-US" sz="2700" dirty="0">
                <a:solidFill>
                  <a:schemeClr val="tx1"/>
                </a:solidFill>
                <a:latin typeface="Aptos Display" panose="020B0004020202020204" pitchFamily="34" charset="0"/>
              </a:rPr>
              <a:t>: Note that the distinction between full and partial is archaic.</a:t>
            </a:r>
            <a:endParaRPr lang="en-US" sz="2700" b="1" dirty="0">
              <a:solidFill>
                <a:schemeClr val="tx1"/>
              </a:solidFill>
              <a:latin typeface="Aptos Display" panose="020B0004020202020204" pitchFamily="34" charset="0"/>
            </a:endParaRPr>
          </a:p>
        </p:txBody>
      </p:sp>
      <p:sp>
        <p:nvSpPr>
          <p:cNvPr id="8" name="TextBox 7">
            <a:extLst>
              <a:ext uri="{FF2B5EF4-FFF2-40B4-BE49-F238E27FC236}">
                <a16:creationId xmlns:a16="http://schemas.microsoft.com/office/drawing/2014/main" id="{E0AF7105-6B3A-4293-9668-E218E6F1B65A}"/>
              </a:ext>
            </a:extLst>
          </p:cNvPr>
          <p:cNvSpPr txBox="1"/>
          <p:nvPr/>
        </p:nvSpPr>
        <p:spPr>
          <a:xfrm>
            <a:off x="174327" y="1376658"/>
            <a:ext cx="11315522" cy="19082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Regress the DV on the IV and evaluate the IV’s coefficient:</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on Nonresident Partner)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 Regress the mediator on the IV and evaluate coefficient : (S</a:t>
            </a: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upportive Mothering on Nonresident Partner)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 Regress the DV on both the IV and the mediator</a:t>
            </a:r>
          </a:p>
          <a:p>
            <a:pPr marL="91440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on Nonresident Partner and Supportive Mothering) </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4. Examine the magnitude and significance of the coefficients for both the IV and mediator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5.  Test the significance of the two-part indirect path using the Sobel test</a:t>
            </a:r>
          </a:p>
        </p:txBody>
      </p:sp>
      <p:pic>
        <p:nvPicPr>
          <p:cNvPr id="9" name="Picture 8">
            <a:extLst>
              <a:ext uri="{FF2B5EF4-FFF2-40B4-BE49-F238E27FC236}">
                <a16:creationId xmlns:a16="http://schemas.microsoft.com/office/drawing/2014/main" id="{E558C00D-9430-0D67-D9F7-9C7B3BD9A1BE}"/>
              </a:ext>
            </a:extLst>
          </p:cNvPr>
          <p:cNvPicPr>
            <a:picLocks noChangeAspect="1"/>
          </p:cNvPicPr>
          <p:nvPr/>
        </p:nvPicPr>
        <p:blipFill>
          <a:blip r:embed="rId2"/>
          <a:stretch>
            <a:fillRect/>
          </a:stretch>
        </p:blipFill>
        <p:spPr>
          <a:xfrm>
            <a:off x="3284645" y="3429000"/>
            <a:ext cx="5094885" cy="2328578"/>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9FD9849-64DF-4815-8E06-41C2EF971A74}"/>
                  </a:ext>
                </a:extLst>
              </p14:cNvPr>
              <p14:cNvContentPartPr/>
              <p14:nvPr/>
            </p14:nvContentPartPr>
            <p14:xfrm>
              <a:off x="6840111" y="2889646"/>
              <a:ext cx="867960" cy="317880"/>
            </p14:xfrm>
          </p:contentPart>
        </mc:Choice>
        <mc:Fallback xmlns="">
          <p:pic>
            <p:nvPicPr>
              <p:cNvPr id="10" name="Ink 9">
                <a:extLst>
                  <a:ext uri="{FF2B5EF4-FFF2-40B4-BE49-F238E27FC236}">
                    <a16:creationId xmlns:a16="http://schemas.microsoft.com/office/drawing/2014/main" id="{F9FD9849-64DF-4815-8E06-41C2EF971A74}"/>
                  </a:ext>
                </a:extLst>
              </p:cNvPr>
              <p:cNvPicPr/>
              <p:nvPr/>
            </p:nvPicPr>
            <p:blipFill>
              <a:blip r:embed="rId4"/>
              <a:stretch>
                <a:fillRect/>
              </a:stretch>
            </p:blipFill>
            <p:spPr>
              <a:xfrm>
                <a:off x="6831471" y="2880646"/>
                <a:ext cx="8856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104929D5-0A95-A8AD-7424-0A9DC0B934B3}"/>
                  </a:ext>
                </a:extLst>
              </p14:cNvPr>
              <p14:cNvContentPartPr/>
              <p14:nvPr/>
            </p14:nvContentPartPr>
            <p14:xfrm>
              <a:off x="6804831" y="2895406"/>
              <a:ext cx="785880" cy="293760"/>
            </p14:xfrm>
          </p:contentPart>
        </mc:Choice>
        <mc:Fallback xmlns="">
          <p:pic>
            <p:nvPicPr>
              <p:cNvPr id="12" name="Ink 11">
                <a:extLst>
                  <a:ext uri="{FF2B5EF4-FFF2-40B4-BE49-F238E27FC236}">
                    <a16:creationId xmlns:a16="http://schemas.microsoft.com/office/drawing/2014/main" id="{104929D5-0A95-A8AD-7424-0A9DC0B934B3}"/>
                  </a:ext>
                </a:extLst>
              </p:cNvPr>
              <p:cNvPicPr/>
              <p:nvPr/>
            </p:nvPicPr>
            <p:blipFill>
              <a:blip r:embed="rId6"/>
              <a:stretch>
                <a:fillRect/>
              </a:stretch>
            </p:blipFill>
            <p:spPr>
              <a:xfrm>
                <a:off x="6796191" y="2886406"/>
                <a:ext cx="803520" cy="311400"/>
              </a:xfrm>
              <a:prstGeom prst="rect">
                <a:avLst/>
              </a:prstGeom>
            </p:spPr>
          </p:pic>
        </mc:Fallback>
      </mc:AlternateContent>
    </p:spTree>
    <p:extLst>
      <p:ext uri="{BB962C8B-B14F-4D97-AF65-F5344CB8AC3E}">
        <p14:creationId xmlns:p14="http://schemas.microsoft.com/office/powerpoint/2010/main" val="18548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B380-9EE7-461D-9360-94B16428D893}"/>
              </a:ext>
            </a:extLst>
          </p:cNvPr>
          <p:cNvSpPr>
            <a:spLocks noGrp="1"/>
          </p:cNvSpPr>
          <p:nvPr>
            <p:ph type="title" idx="4294967295"/>
          </p:nvPr>
        </p:nvSpPr>
        <p:spPr>
          <a:xfrm>
            <a:off x="0" y="-173038"/>
            <a:ext cx="9372600" cy="842111"/>
          </a:xfrm>
        </p:spPr>
        <p:txBody>
          <a:bodyPr/>
          <a:lstStyle/>
          <a:p>
            <a:r>
              <a:rPr lang="en-US" dirty="0">
                <a:solidFill>
                  <a:schemeClr val="tx1"/>
                </a:solidFill>
                <a:latin typeface="Aptos Display" panose="020B0004020202020204" pitchFamily="34" charset="0"/>
              </a:rPr>
              <a:t>What about Suppression?</a:t>
            </a:r>
          </a:p>
        </p:txBody>
      </p:sp>
      <p:sp>
        <p:nvSpPr>
          <p:cNvPr id="5" name="TextBox 4">
            <a:extLst>
              <a:ext uri="{FF2B5EF4-FFF2-40B4-BE49-F238E27FC236}">
                <a16:creationId xmlns:a16="http://schemas.microsoft.com/office/drawing/2014/main" id="{BADFD9C8-98FB-4AF0-8CB0-18A757F15933}"/>
              </a:ext>
            </a:extLst>
          </p:cNvPr>
          <p:cNvSpPr txBox="1"/>
          <p:nvPr/>
        </p:nvSpPr>
        <p:spPr>
          <a:xfrm>
            <a:off x="205200" y="669073"/>
            <a:ext cx="11626243"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With suppression, adding a third variable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increases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the original independent variable. Suppression is not examined as often as mediation effects, so it isn’t clear how common it 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Note</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The only way to </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know whether a variable is a suppressor is to include it in the model and note its impact on the other variables. This is a useful way to use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hierarchical regression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Evidence of suppression would be that a small or nonsignificant effect of an IV (like nonresident partner) in one model becomes larger and statistically significant with the addition of a variable (like supportive mothering) in a subsequent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197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939E2-AD1E-7766-6720-1CC62DD41739}"/>
              </a:ext>
            </a:extLst>
          </p:cNvPr>
          <p:cNvPicPr>
            <a:picLocks noChangeAspect="1"/>
          </p:cNvPicPr>
          <p:nvPr/>
        </p:nvPicPr>
        <p:blipFill>
          <a:blip r:embed="rId2"/>
          <a:stretch>
            <a:fillRect/>
          </a:stretch>
        </p:blipFill>
        <p:spPr>
          <a:xfrm>
            <a:off x="7379795" y="647137"/>
            <a:ext cx="4650839" cy="5469913"/>
          </a:xfrm>
          <a:prstGeom prst="rect">
            <a:avLst/>
          </a:prstGeom>
        </p:spPr>
      </p:pic>
      <mc:AlternateContent xmlns:mc="http://schemas.openxmlformats.org/markup-compatibility/2006" xmlns:a14="http://schemas.microsoft.com/office/drawing/2010/main">
        <mc:Choice Requires="a14">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133631">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267263">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91074">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m:t>
                                  </m:r>
                                </m:sub>
                              </m:sSub>
                            </m:oMath>
                          </a14:m>
                          <a:r>
                            <a:rPr lang="en-US" sz="1600" kern="100" dirty="0">
                              <a:effectLst/>
                            </a:rPr>
                            <a:t> Growing 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0">
                    <a:tc>
                      <a:txBody>
                        <a:bodyPr/>
                        <a:lstStyle/>
                        <a:p>
                          <a:pPr marL="0" marR="0"/>
                          <a:r>
                            <a:rPr lang="en-US" sz="1600" kern="10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 </m:t>
                              </m:r>
                            </m:oMath>
                          </a14:m>
                          <a:r>
                            <a:rPr lang="en-US" sz="1600" kern="100">
                              <a:effectLst/>
                            </a:rPr>
                            <a:t>High investment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97063">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3</m:t>
                                  </m:r>
                                </m:sub>
                              </m:sSub>
                              <m:r>
                                <a:rPr lang="en-US" sz="1600" kern="100">
                                  <a:effectLst/>
                                  <a:latin typeface="Cambria Math" panose="02040503050406030204" pitchFamily="18" charset="0"/>
                                </a:rPr>
                                <m:t>: </m:t>
                              </m:r>
                            </m:oMath>
                          </a14:m>
                          <a:r>
                            <a:rPr lang="en-US" sz="1600" kern="100" dirty="0">
                              <a:effectLst/>
                            </a:rPr>
                            <a:t>Sustained disinvestment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4:</m:t>
                                  </m:r>
                                </m:sub>
                              </m:sSub>
                              <m:r>
                                <a:rPr lang="en-US" sz="1600" kern="0">
                                  <a:effectLst/>
                                  <a:latin typeface="Cambria Math" panose="02040503050406030204" pitchFamily="18" charset="0"/>
                                </a:rPr>
                                <m:t> </m:t>
                              </m:r>
                            </m:oMath>
                          </a14:m>
                          <a:r>
                            <a:rPr lang="en-US" sz="1600" kern="100">
                              <a:effectLst/>
                            </a:rPr>
                            <a:t>Q2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5:</m:t>
                                  </m:r>
                                </m:sub>
                              </m:sSub>
                              <m:r>
                                <a:rPr lang="en-US" sz="1600" kern="0">
                                  <a:effectLst/>
                                  <a:latin typeface="Cambria Math" panose="02040503050406030204" pitchFamily="18" charset="0"/>
                                </a:rPr>
                                <m:t> </m:t>
                              </m:r>
                            </m:oMath>
                          </a14:m>
                          <a:r>
                            <a:rPr lang="en-US" sz="1600" kern="100">
                              <a:effectLst/>
                            </a:rPr>
                            <a:t>Q3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6:</m:t>
                                  </m:r>
                                </m:sub>
                              </m:sSub>
                              <m:r>
                                <a:rPr lang="en-US" sz="1600" kern="0">
                                  <a:effectLst/>
                                  <a:latin typeface="Cambria Math" panose="02040503050406030204" pitchFamily="18" charset="0"/>
                                </a:rPr>
                                <m:t> </m:t>
                              </m:r>
                            </m:oMath>
                          </a14:m>
                          <a:r>
                            <a:rPr lang="en-US" sz="1600" kern="100">
                              <a:effectLst/>
                            </a:rPr>
                            <a:t>Q4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7:</m:t>
                                  </m:r>
                                </m:sub>
                              </m:sSub>
                              <m:r>
                                <a:rPr lang="en-US" sz="1600" kern="0">
                                  <a:effectLst/>
                                  <a:latin typeface="Cambria Math" panose="02040503050406030204" pitchFamily="18" charset="0"/>
                                </a:rPr>
                                <m:t> </m:t>
                              </m:r>
                            </m:oMath>
                          </a14:m>
                          <a:r>
                            <a:rPr lang="en-US" sz="1600" kern="100">
                              <a:effectLst/>
                            </a:rPr>
                            <a:t>Q5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8:</m:t>
                                  </m:r>
                                </m:sub>
                              </m:sSub>
                              <m:r>
                                <a:rPr lang="en-US" sz="1600" kern="0">
                                  <a:effectLst/>
                                  <a:latin typeface="Cambria Math" panose="02040503050406030204" pitchFamily="18" charset="0"/>
                                </a:rPr>
                                <m:t> </m:t>
                              </m:r>
                            </m:oMath>
                          </a14:m>
                          <a:r>
                            <a:rPr lang="en-US" sz="1600" kern="100">
                              <a:effectLst/>
                            </a:rPr>
                            <a:t>Q6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9:</m:t>
                                  </m:r>
                                </m:sub>
                              </m:sSub>
                            </m:oMath>
                          </a14:m>
                          <a:r>
                            <a:rPr lang="en-US" sz="1600" kern="100">
                              <a:effectLst/>
                            </a:rPr>
                            <a:t>Q7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10:</m:t>
                                  </m:r>
                                </m:sub>
                              </m:sSub>
                              <m:r>
                                <a:rPr lang="en-US" sz="1600" kern="0">
                                  <a:effectLst/>
                                  <a:latin typeface="Cambria Math" panose="02040503050406030204" pitchFamily="18" charset="0"/>
                                </a:rPr>
                                <m:t> </m:t>
                              </m:r>
                            </m:oMath>
                          </a14:m>
                          <a:r>
                            <a:rPr lang="en-US" sz="1600" kern="100">
                              <a:effectLst/>
                            </a:rPr>
                            <a:t>Q8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11:</m:t>
                                  </m:r>
                                </m:sub>
                              </m:sSub>
                              <m:r>
                                <a:rPr lang="en-US" sz="1600" kern="0">
                                  <a:effectLst/>
                                  <a:latin typeface="Cambria Math" panose="02040503050406030204" pitchFamily="18" charset="0"/>
                                </a:rPr>
                                <m:t> </m:t>
                              </m:r>
                            </m:oMath>
                          </a14:m>
                          <a:r>
                            <a:rPr lang="en-US" sz="1600" kern="100">
                              <a:effectLst/>
                            </a:rPr>
                            <a:t>Q9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12:</m:t>
                                  </m:r>
                                </m:sub>
                              </m:sSub>
                              <m:r>
                                <a:rPr lang="en-US" sz="1600" kern="0">
                                  <a:effectLst/>
                                  <a:latin typeface="Cambria Math" panose="02040503050406030204" pitchFamily="18" charset="0"/>
                                </a:rPr>
                                <m:t> </m:t>
                              </m:r>
                            </m:oMath>
                          </a14:m>
                          <a:r>
                            <a:rPr lang="en-US" sz="1600" kern="100">
                              <a:effectLst/>
                            </a:rPr>
                            <a:t>Q10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0">
                    <a:tc>
                      <a:txBody>
                        <a:bodyPr/>
                        <a:lstStyle/>
                        <a:p>
                          <a:pPr marL="0" marR="0"/>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13:</m:t>
                                  </m:r>
                                </m:sub>
                              </m:sSub>
                              <m:r>
                                <a:rPr lang="en-US" sz="1600" kern="0">
                                  <a:effectLst/>
                                  <a:latin typeface="Cambria Math" panose="02040503050406030204" pitchFamily="18" charset="0"/>
                                </a:rPr>
                                <m:t> </m:t>
                              </m:r>
                            </m:oMath>
                          </a14:m>
                          <a:r>
                            <a:rPr lang="en-US" sz="1600" kern="100" dirty="0">
                              <a:effectLst/>
                            </a:rPr>
                            <a:t>Racial Segregation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Choice>
        <mc:Fallback xmlns="">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274320">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731520">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24384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243840">
                    <a:tc>
                      <a:txBody>
                        <a:bodyPr/>
                        <a:lstStyle/>
                        <a:p>
                          <a:endParaRPr lang="en-US"/>
                        </a:p>
                      </a:txBody>
                      <a:tcPr marL="42350" marR="42350" marT="0" marB="0">
                        <a:blipFill>
                          <a:blip r:embed="rId3"/>
                          <a:stretch>
                            <a:fillRect t="-650000" r="-144872" b="-1500000"/>
                          </a:stretch>
                        </a:blipFill>
                      </a:tcPr>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243840">
                    <a:tc>
                      <a:txBody>
                        <a:bodyPr/>
                        <a:lstStyle/>
                        <a:p>
                          <a:endParaRPr lang="en-US"/>
                        </a:p>
                      </a:txBody>
                      <a:tcPr marL="42350" marR="42350" marT="0" marB="0">
                        <a:blipFill>
                          <a:blip r:embed="rId3"/>
                          <a:stretch>
                            <a:fillRect t="-750000" r="-144872" b="-1400000"/>
                          </a:stretch>
                        </a:blipFill>
                      </a:tcPr>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243840">
                    <a:tc>
                      <a:txBody>
                        <a:bodyPr/>
                        <a:lstStyle/>
                        <a:p>
                          <a:endParaRPr lang="en-US"/>
                        </a:p>
                      </a:txBody>
                      <a:tcPr marL="42350" marR="42350" marT="0" marB="0">
                        <a:blipFill>
                          <a:blip r:embed="rId3"/>
                          <a:stretch>
                            <a:fillRect t="-850000" r="-144872" b="-1300000"/>
                          </a:stretch>
                        </a:blipFill>
                      </a:tcPr>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24384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243840">
                    <a:tc>
                      <a:txBody>
                        <a:bodyPr/>
                        <a:lstStyle/>
                        <a:p>
                          <a:endParaRPr lang="en-US"/>
                        </a:p>
                      </a:txBody>
                      <a:tcPr marL="42350" marR="42350" marT="0" marB="0">
                        <a:blipFill>
                          <a:blip r:embed="rId3"/>
                          <a:stretch>
                            <a:fillRect t="-1024390" r="-144872" b="-1070732"/>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243840">
                    <a:tc>
                      <a:txBody>
                        <a:bodyPr/>
                        <a:lstStyle/>
                        <a:p>
                          <a:endParaRPr lang="en-US"/>
                        </a:p>
                      </a:txBody>
                      <a:tcPr marL="42350" marR="42350" marT="0" marB="0">
                        <a:blipFill>
                          <a:blip r:embed="rId3"/>
                          <a:stretch>
                            <a:fillRect t="-1152500" r="-144872" b="-9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243840">
                    <a:tc>
                      <a:txBody>
                        <a:bodyPr/>
                        <a:lstStyle/>
                        <a:p>
                          <a:endParaRPr lang="en-US"/>
                        </a:p>
                      </a:txBody>
                      <a:tcPr marL="42350" marR="42350" marT="0" marB="0">
                        <a:blipFill>
                          <a:blip r:embed="rId3"/>
                          <a:stretch>
                            <a:fillRect t="-1252500" r="-144872" b="-8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243840">
                    <a:tc>
                      <a:txBody>
                        <a:bodyPr/>
                        <a:lstStyle/>
                        <a:p>
                          <a:endParaRPr lang="en-US"/>
                        </a:p>
                      </a:txBody>
                      <a:tcPr marL="42350" marR="42350" marT="0" marB="0">
                        <a:blipFill>
                          <a:blip r:embed="rId3"/>
                          <a:stretch>
                            <a:fillRect t="-1352500" r="-144872" b="-7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243840">
                    <a:tc>
                      <a:txBody>
                        <a:bodyPr/>
                        <a:lstStyle/>
                        <a:p>
                          <a:endParaRPr lang="en-US"/>
                        </a:p>
                      </a:txBody>
                      <a:tcPr marL="42350" marR="42350" marT="0" marB="0">
                        <a:blipFill>
                          <a:blip r:embed="rId3"/>
                          <a:stretch>
                            <a:fillRect t="-1452500" r="-144872" b="-6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243840">
                    <a:tc>
                      <a:txBody>
                        <a:bodyPr/>
                        <a:lstStyle/>
                        <a:p>
                          <a:endParaRPr lang="en-US"/>
                        </a:p>
                      </a:txBody>
                      <a:tcPr marL="42350" marR="42350" marT="0" marB="0">
                        <a:blipFill>
                          <a:blip r:embed="rId3"/>
                          <a:stretch>
                            <a:fillRect t="-1552500" r="-144872" b="-5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243840">
                    <a:tc>
                      <a:txBody>
                        <a:bodyPr/>
                        <a:lstStyle/>
                        <a:p>
                          <a:endParaRPr lang="en-US"/>
                        </a:p>
                      </a:txBody>
                      <a:tcPr marL="42350" marR="42350" marT="0" marB="0">
                        <a:blipFill>
                          <a:blip r:embed="rId3"/>
                          <a:stretch>
                            <a:fillRect t="-1652500" r="-144872" b="-4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243840">
                    <a:tc>
                      <a:txBody>
                        <a:bodyPr/>
                        <a:lstStyle/>
                        <a:p>
                          <a:endParaRPr lang="en-US"/>
                        </a:p>
                      </a:txBody>
                      <a:tcPr marL="42350" marR="42350" marT="0" marB="0">
                        <a:blipFill>
                          <a:blip r:embed="rId3"/>
                          <a:stretch>
                            <a:fillRect t="-1752500" r="-144872" b="-3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endParaRPr lang="en-US"/>
                        </a:p>
                      </a:txBody>
                      <a:tcPr marL="42350" marR="42350" marT="0" marB="0">
                        <a:blipFill>
                          <a:blip r:embed="rId3"/>
                          <a:stretch>
                            <a:fillRect t="-1684091" r="-144872" b="-261364"/>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243840">
                    <a:tc>
                      <a:txBody>
                        <a:bodyPr/>
                        <a:lstStyle/>
                        <a:p>
                          <a:endParaRPr lang="en-US"/>
                        </a:p>
                      </a:txBody>
                      <a:tcPr marL="42350" marR="42350" marT="0" marB="0">
                        <a:blipFill>
                          <a:blip r:embed="rId3"/>
                          <a:stretch>
                            <a:fillRect t="-1962500" r="-144872" b="-18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36576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Fallback>
      </mc:AlternateContent>
      <p:sp>
        <p:nvSpPr>
          <p:cNvPr id="2" name="Title 1">
            <a:extLst>
              <a:ext uri="{FF2B5EF4-FFF2-40B4-BE49-F238E27FC236}">
                <a16:creationId xmlns:a16="http://schemas.microsoft.com/office/drawing/2014/main" id="{7B5CA6EE-AB1D-55DD-4F90-87A923F78521}"/>
              </a:ext>
            </a:extLst>
          </p:cNvPr>
          <p:cNvSpPr txBox="1">
            <a:spLocks/>
          </p:cNvSpPr>
          <p:nvPr/>
        </p:nvSpPr>
        <p:spPr>
          <a:xfrm>
            <a:off x="-1" y="0"/>
            <a:ext cx="11931805" cy="641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ptos Display" panose="020B0004020202020204" pitchFamily="34" charset="0"/>
              </a:rPr>
              <a:t>Recall our previous example: Does ADI act as a suppressor?</a:t>
            </a:r>
          </a:p>
        </p:txBody>
      </p:sp>
    </p:spTree>
    <p:extLst>
      <p:ext uri="{BB962C8B-B14F-4D97-AF65-F5344CB8AC3E}">
        <p14:creationId xmlns:p14="http://schemas.microsoft.com/office/powerpoint/2010/main" val="164495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079144-141B-A830-F0FF-0C6D85AED2FE}"/>
              </a:ext>
            </a:extLst>
          </p:cNvPr>
          <p:cNvPicPr>
            <a:picLocks noChangeAspect="1"/>
          </p:cNvPicPr>
          <p:nvPr/>
        </p:nvPicPr>
        <p:blipFill>
          <a:blip r:embed="rId2"/>
          <a:stretch>
            <a:fillRect/>
          </a:stretch>
        </p:blipFill>
        <p:spPr>
          <a:xfrm>
            <a:off x="2962150" y="3027836"/>
            <a:ext cx="6624536" cy="2335148"/>
          </a:xfrm>
          <a:prstGeom prst="rect">
            <a:avLst/>
          </a:prstGeom>
        </p:spPr>
      </p:pic>
      <p:sp>
        <p:nvSpPr>
          <p:cNvPr id="3" name="Content Placeholder 2">
            <a:extLst>
              <a:ext uri="{FF2B5EF4-FFF2-40B4-BE49-F238E27FC236}">
                <a16:creationId xmlns:a16="http://schemas.microsoft.com/office/drawing/2014/main" id="{ACA89A03-BC53-30F3-5584-4153F2F04D43}"/>
              </a:ext>
            </a:extLst>
          </p:cNvPr>
          <p:cNvSpPr>
            <a:spLocks noGrp="1"/>
          </p:cNvSpPr>
          <p:nvPr>
            <p:ph idx="4294967295"/>
          </p:nvPr>
        </p:nvSpPr>
        <p:spPr>
          <a:xfrm>
            <a:off x="0" y="1168400"/>
            <a:ext cx="11301413" cy="3151188"/>
          </a:xfrm>
        </p:spPr>
        <p:txBody>
          <a:bodyPr anchor="t">
            <a:noAutofit/>
          </a:bodyPr>
          <a:lstStyle/>
          <a:p>
            <a:r>
              <a:rPr lang="en-US" sz="2000" b="0" i="0" dirty="0">
                <a:effectLst/>
                <a:latin typeface="Calibri" panose="020F0502020204030204" pitchFamily="34" charset="0"/>
                <a:ea typeface="Calibri" panose="020F0502020204030204" pitchFamily="34" charset="0"/>
                <a:cs typeface="Calibri" panose="020F0502020204030204" pitchFamily="34" charset="0"/>
              </a:rPr>
              <a:t>To be a confounding factor, two conditions must be met:</a:t>
            </a:r>
          </a:p>
          <a:p>
            <a:pPr lvl="1"/>
            <a:r>
              <a:rPr lang="en-US" sz="2000" b="0" i="0" dirty="0">
                <a:effectLst/>
                <a:latin typeface="Calibri" panose="020F0502020204030204" pitchFamily="34" charset="0"/>
                <a:ea typeface="Calibri" panose="020F0502020204030204" pitchFamily="34" charset="0"/>
                <a:cs typeface="Calibri" panose="020F0502020204030204" pitchFamily="34" charset="0"/>
              </a:rPr>
              <a:t>The confounding variable must be associated with the exposure (but not a consequence of the exposure)</a:t>
            </a:r>
          </a:p>
          <a:p>
            <a:pPr lvl="1"/>
            <a:r>
              <a:rPr lang="en-US" sz="2000" b="0" i="0" dirty="0">
                <a:effectLst/>
                <a:latin typeface="Calibri" panose="020F0502020204030204" pitchFamily="34" charset="0"/>
                <a:ea typeface="Calibri" panose="020F0502020204030204" pitchFamily="34" charset="0"/>
                <a:cs typeface="Calibri" panose="020F0502020204030204" pitchFamily="34" charset="0"/>
              </a:rPr>
              <a:t>The confounding variable must be associated with the outcome Independently of exposure</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The confounding variable cannot be an intermediary step in the causal pathway from the exposure of interest to the outcome of interest.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8AA687F1-27E0-84CD-53CB-E11876B9EB6A}"/>
              </a:ext>
            </a:extLst>
          </p:cNvPr>
          <p:cNvSpPr>
            <a:spLocks noGrp="1"/>
          </p:cNvSpPr>
          <p:nvPr>
            <p:ph type="title" idx="4294967295"/>
          </p:nvPr>
        </p:nvSpPr>
        <p:spPr>
          <a:xfrm>
            <a:off x="0" y="117475"/>
            <a:ext cx="11612563" cy="704850"/>
          </a:xfrm>
        </p:spPr>
        <p:txBody>
          <a:bodyPr>
            <a:normAutofit fontScale="90000"/>
          </a:bodyPr>
          <a:lstStyle/>
          <a:p>
            <a:r>
              <a:rPr lang="en-US" sz="4000" dirty="0"/>
              <a:t>Recall our previous example: Confounding</a:t>
            </a:r>
            <a:br>
              <a:rPr lang="en-US" dirty="0"/>
            </a:br>
            <a:r>
              <a:rPr lang="en-US" sz="3100" dirty="0"/>
              <a:t>How is it different from mediation?</a:t>
            </a:r>
            <a:endParaRPr lang="en-US" dirty="0"/>
          </a:p>
        </p:txBody>
      </p:sp>
    </p:spTree>
    <p:extLst>
      <p:ext uri="{BB962C8B-B14F-4D97-AF65-F5344CB8AC3E}">
        <p14:creationId xmlns:p14="http://schemas.microsoft.com/office/powerpoint/2010/main" val="347878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98C7-91AD-596C-7EC1-5D7E0759304C}"/>
              </a:ext>
            </a:extLst>
          </p:cNvPr>
          <p:cNvSpPr>
            <a:spLocks noGrp="1"/>
          </p:cNvSpPr>
          <p:nvPr>
            <p:ph type="title"/>
          </p:nvPr>
        </p:nvSpPr>
        <p:spPr/>
        <p:txBody>
          <a:bodyPr/>
          <a:lstStyle/>
          <a:p>
            <a:r>
              <a:rPr lang="en-US" dirty="0"/>
              <a:t>Test yourself on full mediation, partial mediation, and </a:t>
            </a:r>
            <a:r>
              <a:rPr lang="en-US" dirty="0" err="1"/>
              <a:t>supression</a:t>
            </a:r>
            <a:endParaRPr lang="en-US" dirty="0"/>
          </a:p>
        </p:txBody>
      </p:sp>
      <p:sp>
        <p:nvSpPr>
          <p:cNvPr id="3" name="Text Placeholder 2">
            <a:extLst>
              <a:ext uri="{FF2B5EF4-FFF2-40B4-BE49-F238E27FC236}">
                <a16:creationId xmlns:a16="http://schemas.microsoft.com/office/drawing/2014/main" id="{3A4B2E51-930F-4769-873B-1E3934D46D0A}"/>
              </a:ext>
            </a:extLst>
          </p:cNvPr>
          <p:cNvSpPr>
            <a:spLocks noGrp="1"/>
          </p:cNvSpPr>
          <p:nvPr>
            <p:ph type="body" idx="1"/>
          </p:nvPr>
        </p:nvSpPr>
        <p:spPr/>
        <p:txBody>
          <a:bodyPr/>
          <a:lstStyle/>
          <a:p>
            <a:r>
              <a:rPr lang="en-US" dirty="0"/>
              <a:t>Before we continue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0367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1DD02-E800-623A-7FBC-7784858D917F}"/>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4200" kern="1200">
                <a:solidFill>
                  <a:schemeClr val="tx1"/>
                </a:solidFill>
                <a:latin typeface="+mj-lt"/>
                <a:ea typeface="+mj-ea"/>
                <a:cs typeface="+mj-cs"/>
              </a:rPr>
              <a:t>Maternal Stress During Pregnancy Highly Predictive of IPV During Pregnancy	</a:t>
            </a:r>
          </a:p>
        </p:txBody>
      </p:sp>
      <p:sp>
        <p:nvSpPr>
          <p:cNvPr id="4" name="TextBox 3">
            <a:extLst>
              <a:ext uri="{FF2B5EF4-FFF2-40B4-BE49-F238E27FC236}">
                <a16:creationId xmlns:a16="http://schemas.microsoft.com/office/drawing/2014/main" id="{B7A3D0A8-386C-1607-DD06-3CF92932E59B}"/>
              </a:ext>
            </a:extLst>
          </p:cNvPr>
          <p:cNvSpPr txBox="1"/>
          <p:nvPr/>
        </p:nvSpPr>
        <p:spPr>
          <a:xfrm>
            <a:off x="599609" y="4685288"/>
            <a:ext cx="4171994" cy="1035781"/>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KPRAMS_SUB_LOGISTIC.JASP</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C134246-C133-7659-97FE-C27B8A5030A0}"/>
              </a:ext>
            </a:extLst>
          </p:cNvPr>
          <p:cNvPicPr>
            <a:picLocks noChangeAspect="1"/>
          </p:cNvPicPr>
          <p:nvPr/>
        </p:nvPicPr>
        <p:blipFill>
          <a:blip r:embed="rId2"/>
          <a:stretch>
            <a:fillRect/>
          </a:stretch>
        </p:blipFill>
        <p:spPr>
          <a:xfrm>
            <a:off x="5640572" y="1557854"/>
            <a:ext cx="5608830" cy="3631716"/>
          </a:xfrm>
          <a:prstGeom prst="rect">
            <a:avLst/>
          </a:prstGeom>
        </p:spPr>
      </p:pic>
    </p:spTree>
    <p:extLst>
      <p:ext uri="{BB962C8B-B14F-4D97-AF65-F5344CB8AC3E}">
        <p14:creationId xmlns:p14="http://schemas.microsoft.com/office/powerpoint/2010/main" val="321791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p:txBody>
          <a:bodyPr>
            <a:normAutofit/>
          </a:bodyPr>
          <a:lstStyle/>
          <a:p>
            <a:r>
              <a:rPr lang="en-US" sz="4700" dirty="0"/>
              <a:t>Mediation, Moderation &amp; Conditional Process Analysis</a:t>
            </a:r>
          </a:p>
        </p:txBody>
      </p:sp>
      <p:sp>
        <p:nvSpPr>
          <p:cNvPr id="3" name="Text Placeholder 2">
            <a:extLst>
              <a:ext uri="{FF2B5EF4-FFF2-40B4-BE49-F238E27FC236}">
                <a16:creationId xmlns:a16="http://schemas.microsoft.com/office/drawing/2014/main" id="{52EF379A-D7EE-15EE-4A1B-D95C214EEFF8}"/>
              </a:ext>
            </a:extLst>
          </p:cNvPr>
          <p:cNvSpPr>
            <a:spLocks noGrp="1"/>
          </p:cNvSpPr>
          <p:nvPr>
            <p:ph type="body" idx="1"/>
          </p:nvPr>
        </p:nvSpPr>
        <p:spPr/>
        <p:txBody>
          <a:bodyPr/>
          <a:lstStyle/>
          <a:p>
            <a:r>
              <a:rPr lang="en-US" dirty="0"/>
              <a:t>An introduction to structural equation modeling</a:t>
            </a:r>
          </a:p>
        </p:txBody>
      </p:sp>
    </p:spTree>
    <p:extLst>
      <p:ext uri="{BB962C8B-B14F-4D97-AF65-F5344CB8AC3E}">
        <p14:creationId xmlns:p14="http://schemas.microsoft.com/office/powerpoint/2010/main" val="2152082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1E19-4199-43BA-BC0D-428EB4D2E235}"/>
              </a:ext>
            </a:extLst>
          </p:cNvPr>
          <p:cNvSpPr>
            <a:spLocks noGrp="1"/>
          </p:cNvSpPr>
          <p:nvPr>
            <p:ph type="title" idx="4294967295"/>
          </p:nvPr>
        </p:nvSpPr>
        <p:spPr>
          <a:xfrm>
            <a:off x="144233" y="158363"/>
            <a:ext cx="4956175" cy="700281"/>
          </a:xfrm>
        </p:spPr>
        <p:txBody>
          <a:bodyPr>
            <a:normAutofit/>
          </a:bodyPr>
          <a:lstStyle/>
          <a:p>
            <a:r>
              <a:rPr lang="en-US" sz="3600" dirty="0">
                <a:solidFill>
                  <a:schemeClr val="tx1"/>
                </a:solidFill>
                <a:latin typeface="Aptos Display" panose="020B0004020202020204" pitchFamily="34" charset="0"/>
              </a:rPr>
              <a:t>Introduction</a:t>
            </a:r>
          </a:p>
        </p:txBody>
      </p:sp>
      <p:sp>
        <p:nvSpPr>
          <p:cNvPr id="3" name="Content Placeholder 2">
            <a:extLst>
              <a:ext uri="{FF2B5EF4-FFF2-40B4-BE49-F238E27FC236}">
                <a16:creationId xmlns:a16="http://schemas.microsoft.com/office/drawing/2014/main" id="{DF2E9541-B47B-4C64-96CE-D8D864EC9078}"/>
              </a:ext>
            </a:extLst>
          </p:cNvPr>
          <p:cNvSpPr>
            <a:spLocks noGrp="1"/>
          </p:cNvSpPr>
          <p:nvPr>
            <p:ph idx="4294967295"/>
          </p:nvPr>
        </p:nvSpPr>
        <p:spPr>
          <a:xfrm>
            <a:off x="278781" y="3202375"/>
            <a:ext cx="11708780" cy="1371025"/>
          </a:xfrm>
        </p:spPr>
        <p:txBody>
          <a:bodyPr>
            <a:normAutofit/>
          </a:bodyPr>
          <a:lstStyle/>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Mediation analysis is a statistical method used to evaluate evidence from studies designed to test hypotheses about how some causal antecedent variable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transmits its effect on a consequent variable </a:t>
            </a:r>
            <a:r>
              <a:rPr lang="en-US" sz="2000" i="1" dirty="0">
                <a:latin typeface="Calibri" panose="020F0502020204030204" pitchFamily="34" charset="0"/>
                <a:ea typeface="Calibri" panose="020F0502020204030204" pitchFamily="34" charset="0"/>
                <a:cs typeface="Calibri" panose="020F0502020204030204" pitchFamily="34" charset="0"/>
              </a:rPr>
              <a:t>Y</a:t>
            </a:r>
          </a:p>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RQ: What is the mechanism, be it emotional, cognitive, biological, or otherwise, by which X influences Y? </a:t>
            </a:r>
          </a:p>
          <a:p>
            <a:endParaRPr lang="en-US" dirty="0"/>
          </a:p>
        </p:txBody>
      </p:sp>
      <p:pic>
        <p:nvPicPr>
          <p:cNvPr id="9" name="Picture 8">
            <a:extLst>
              <a:ext uri="{FF2B5EF4-FFF2-40B4-BE49-F238E27FC236}">
                <a16:creationId xmlns:a16="http://schemas.microsoft.com/office/drawing/2014/main" id="{16F66ADA-BFA7-4CFE-948D-A53FD1D8E028}"/>
              </a:ext>
            </a:extLst>
          </p:cNvPr>
          <p:cNvPicPr>
            <a:picLocks noChangeAspect="1"/>
          </p:cNvPicPr>
          <p:nvPr/>
        </p:nvPicPr>
        <p:blipFill>
          <a:blip r:embed="rId3"/>
          <a:stretch>
            <a:fillRect/>
          </a:stretch>
        </p:blipFill>
        <p:spPr>
          <a:xfrm>
            <a:off x="3279382" y="784749"/>
            <a:ext cx="5318207" cy="2087396"/>
          </a:xfrm>
          <a:prstGeom prst="rect">
            <a:avLst/>
          </a:prstGeom>
          <a:noFill/>
        </p:spPr>
      </p:pic>
      <p:sp>
        <p:nvSpPr>
          <p:cNvPr id="13" name="TextBox 12">
            <a:extLst>
              <a:ext uri="{FF2B5EF4-FFF2-40B4-BE49-F238E27FC236}">
                <a16:creationId xmlns:a16="http://schemas.microsoft.com/office/drawing/2014/main" id="{2FEF8D1B-7495-47C0-9904-C85C102692FF}"/>
              </a:ext>
            </a:extLst>
          </p:cNvPr>
          <p:cNvSpPr txBox="1"/>
          <p:nvPr/>
        </p:nvSpPr>
        <p:spPr>
          <a:xfrm>
            <a:off x="5100408" y="2486004"/>
            <a:ext cx="22484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Direct Effect</a:t>
            </a:r>
          </a:p>
        </p:txBody>
      </p:sp>
      <p:sp>
        <p:nvSpPr>
          <p:cNvPr id="16" name="TextBox 15">
            <a:extLst>
              <a:ext uri="{FF2B5EF4-FFF2-40B4-BE49-F238E27FC236}">
                <a16:creationId xmlns:a16="http://schemas.microsoft.com/office/drawing/2014/main" id="{531B7C6A-693A-45FB-BA08-82B27BB8DA21}"/>
              </a:ext>
            </a:extLst>
          </p:cNvPr>
          <p:cNvSpPr txBox="1"/>
          <p:nvPr/>
        </p:nvSpPr>
        <p:spPr>
          <a:xfrm>
            <a:off x="4971759" y="600083"/>
            <a:ext cx="22484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Indirect Effect</a:t>
            </a:r>
          </a:p>
        </p:txBody>
      </p:sp>
    </p:spTree>
    <p:extLst>
      <p:ext uri="{BB962C8B-B14F-4D97-AF65-F5344CB8AC3E}">
        <p14:creationId xmlns:p14="http://schemas.microsoft.com/office/powerpoint/2010/main" val="105293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60EEC-9106-4594-829E-D78822161459}"/>
              </a:ext>
            </a:extLst>
          </p:cNvPr>
          <p:cNvSpPr>
            <a:spLocks noGrp="1"/>
          </p:cNvSpPr>
          <p:nvPr>
            <p:ph type="title" idx="4294967295"/>
          </p:nvPr>
        </p:nvSpPr>
        <p:spPr>
          <a:xfrm>
            <a:off x="87182" y="1"/>
            <a:ext cx="11731083" cy="745134"/>
          </a:xfrm>
        </p:spPr>
        <p:txBody>
          <a:bodyPr>
            <a:normAutofit/>
          </a:bodyPr>
          <a:lstStyle/>
          <a:p>
            <a:r>
              <a:rPr lang="en-US" sz="3600" dirty="0">
                <a:solidFill>
                  <a:schemeClr val="tx1"/>
                </a:solidFill>
                <a:latin typeface="Aptos Display" panose="020B0004020202020204" pitchFamily="34" charset="0"/>
              </a:rPr>
              <a:t>Conceptualizing a Mediation Process</a:t>
            </a:r>
          </a:p>
        </p:txBody>
      </p:sp>
      <p:sp>
        <p:nvSpPr>
          <p:cNvPr id="6" name="Content Placeholder 5">
            <a:extLst>
              <a:ext uri="{FF2B5EF4-FFF2-40B4-BE49-F238E27FC236}">
                <a16:creationId xmlns:a16="http://schemas.microsoft.com/office/drawing/2014/main" id="{209541D9-A4B9-400B-A9DF-2A8137E54B12}"/>
              </a:ext>
            </a:extLst>
          </p:cNvPr>
          <p:cNvSpPr>
            <a:spLocks noGrp="1"/>
          </p:cNvSpPr>
          <p:nvPr>
            <p:ph idx="4294967295"/>
          </p:nvPr>
        </p:nvSpPr>
        <p:spPr>
          <a:xfrm>
            <a:off x="758283" y="2970213"/>
            <a:ext cx="11433717" cy="2951162"/>
          </a:xfrm>
        </p:spPr>
        <p:txBody>
          <a:bodyPr anchor="ct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Mediation is ultimately a causal explanation; hence these models have </a:t>
            </a:r>
            <a:r>
              <a:rPr lang="en-US" sz="2000" b="1" u="sng" dirty="0">
                <a:latin typeface="Calibri" panose="020F0502020204030204" pitchFamily="34" charset="0"/>
                <a:ea typeface="Calibri" panose="020F0502020204030204" pitchFamily="34" charset="0"/>
                <a:cs typeface="Calibri" panose="020F0502020204030204" pitchFamily="34" charset="0"/>
              </a:rPr>
              <a:t>additional</a:t>
            </a:r>
            <a:r>
              <a:rPr lang="en-US" sz="2000" dirty="0">
                <a:latin typeface="Calibri" panose="020F0502020204030204" pitchFamily="34" charset="0"/>
                <a:ea typeface="Calibri" panose="020F0502020204030204" pitchFamily="34" charset="0"/>
                <a:cs typeface="Calibri" panose="020F0502020204030204" pitchFamily="34" charset="0"/>
              </a:rPr>
              <a:t> assumptions:</a:t>
            </a:r>
          </a:p>
          <a:p>
            <a:pPr lvl="1"/>
            <a:r>
              <a:rPr lang="en-US" sz="2000" dirty="0">
                <a:latin typeface="Calibri" panose="020F0502020204030204" pitchFamily="34" charset="0"/>
                <a:ea typeface="Calibri" panose="020F0502020204030204" pitchFamily="34" charset="0"/>
                <a:cs typeface="Calibri" panose="020F0502020204030204" pitchFamily="34" charset="0"/>
              </a:rPr>
              <a:t>The relationships in the system are causal</a:t>
            </a:r>
          </a:p>
          <a:p>
            <a:pPr lvl="1"/>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is causally located between X and Y</a:t>
            </a:r>
          </a:p>
          <a:p>
            <a:pPr lvl="1"/>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causes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which in turn causes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is located causally between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Y</a:t>
            </a:r>
          </a:p>
          <a:p>
            <a:r>
              <a:rPr lang="en-US" sz="2000" dirty="0">
                <a:latin typeface="Calibri" panose="020F0502020204030204" pitchFamily="34" charset="0"/>
                <a:ea typeface="Calibri" panose="020F0502020204030204" pitchFamily="34" charset="0"/>
                <a:cs typeface="Calibri" panose="020F0502020204030204" pitchFamily="34" charset="0"/>
              </a:rPr>
              <a:t>Note about cross-sectional data</a:t>
            </a:r>
          </a:p>
        </p:txBody>
      </p:sp>
      <p:pic>
        <p:nvPicPr>
          <p:cNvPr id="2" name="Picture 1">
            <a:extLst>
              <a:ext uri="{FF2B5EF4-FFF2-40B4-BE49-F238E27FC236}">
                <a16:creationId xmlns:a16="http://schemas.microsoft.com/office/drawing/2014/main" id="{015CEC84-ED4B-F09B-A7FD-7F5A93A1BE31}"/>
              </a:ext>
            </a:extLst>
          </p:cNvPr>
          <p:cNvPicPr>
            <a:picLocks noChangeAspect="1"/>
          </p:cNvPicPr>
          <p:nvPr/>
        </p:nvPicPr>
        <p:blipFill>
          <a:blip r:embed="rId2"/>
          <a:stretch>
            <a:fillRect/>
          </a:stretch>
        </p:blipFill>
        <p:spPr>
          <a:xfrm>
            <a:off x="3320253" y="1226557"/>
            <a:ext cx="4870512" cy="1842097"/>
          </a:xfrm>
          <a:prstGeom prst="rect">
            <a:avLst/>
          </a:prstGeom>
          <a:noFill/>
        </p:spPr>
      </p:pic>
      <p:sp>
        <p:nvSpPr>
          <p:cNvPr id="3" name="TextBox 2">
            <a:extLst>
              <a:ext uri="{FF2B5EF4-FFF2-40B4-BE49-F238E27FC236}">
                <a16:creationId xmlns:a16="http://schemas.microsoft.com/office/drawing/2014/main" id="{C174117A-B6A5-BF62-27FB-61C6678FB17D}"/>
              </a:ext>
            </a:extLst>
          </p:cNvPr>
          <p:cNvSpPr txBox="1"/>
          <p:nvPr/>
        </p:nvSpPr>
        <p:spPr>
          <a:xfrm>
            <a:off x="4963778" y="2676235"/>
            <a:ext cx="186637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Direct Effect</a:t>
            </a:r>
          </a:p>
        </p:txBody>
      </p:sp>
      <p:sp>
        <p:nvSpPr>
          <p:cNvPr id="4" name="TextBox 3">
            <a:extLst>
              <a:ext uri="{FF2B5EF4-FFF2-40B4-BE49-F238E27FC236}">
                <a16:creationId xmlns:a16="http://schemas.microsoft.com/office/drawing/2014/main" id="{2BB47E3B-B26F-63AD-1DBA-FE27FD6071C9}"/>
              </a:ext>
            </a:extLst>
          </p:cNvPr>
          <p:cNvSpPr txBox="1"/>
          <p:nvPr/>
        </p:nvSpPr>
        <p:spPr>
          <a:xfrm>
            <a:off x="4963778" y="1041891"/>
            <a:ext cx="186637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Indirect Effect</a:t>
            </a:r>
          </a:p>
        </p:txBody>
      </p:sp>
    </p:spTree>
    <p:extLst>
      <p:ext uri="{BB962C8B-B14F-4D97-AF65-F5344CB8AC3E}">
        <p14:creationId xmlns:p14="http://schemas.microsoft.com/office/powerpoint/2010/main" val="22927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652E09-9CEA-4A0A-ADAE-614E02EED697}"/>
              </a:ext>
            </a:extLst>
          </p:cNvPr>
          <p:cNvSpPr>
            <a:spLocks noGrp="1"/>
          </p:cNvSpPr>
          <p:nvPr>
            <p:ph type="title"/>
          </p:nvPr>
        </p:nvSpPr>
        <p:spPr>
          <a:xfrm>
            <a:off x="409623" y="464692"/>
            <a:ext cx="10058400" cy="704998"/>
          </a:xfrm>
        </p:spPr>
        <p:txBody>
          <a:bodyPr/>
          <a:lstStyle/>
          <a:p>
            <a:r>
              <a:rPr lang="en-US" dirty="0">
                <a:latin typeface="Aptos Display" panose="020B0004020202020204" pitchFamily="34" charset="0"/>
              </a:rPr>
              <a:t>The Statistical Model</a:t>
            </a:r>
          </a:p>
        </p:txBody>
      </p:sp>
      <p:pic>
        <p:nvPicPr>
          <p:cNvPr id="5" name="Content Placeholder 4">
            <a:extLst>
              <a:ext uri="{FF2B5EF4-FFF2-40B4-BE49-F238E27FC236}">
                <a16:creationId xmlns:a16="http://schemas.microsoft.com/office/drawing/2014/main" id="{CADA0AB9-87F0-4534-8485-CBD2A369334B}"/>
              </a:ext>
            </a:extLst>
          </p:cNvPr>
          <p:cNvPicPr>
            <a:picLocks noGrp="1" noChangeAspect="1"/>
          </p:cNvPicPr>
          <p:nvPr>
            <p:ph sz="half" idx="1"/>
          </p:nvPr>
        </p:nvPicPr>
        <p:blipFill>
          <a:blip r:embed="rId3"/>
          <a:stretch>
            <a:fillRect/>
          </a:stretch>
        </p:blipFill>
        <p:spPr>
          <a:xfrm>
            <a:off x="1066800" y="2787617"/>
            <a:ext cx="4663440" cy="2380045"/>
          </a:xfrm>
          <a:noFill/>
        </p:spPr>
      </p:pic>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350ACCA9-5215-43BA-BA84-EB7FA0CFDF31}"/>
                  </a:ext>
                </a:extLst>
              </p:cNvPr>
              <p:cNvSpPr>
                <a:spLocks noGrp="1"/>
              </p:cNvSpPr>
              <p:nvPr>
                <p:ph sz="half" idx="2"/>
              </p:nvPr>
            </p:nvSpPr>
            <p:spPr>
              <a:xfrm>
                <a:off x="6461760" y="1193180"/>
                <a:ext cx="4663440" cy="465898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diagram represents two equations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𝑀</m:t>
                          </m:r>
                        </m:sub>
                      </m:sSub>
                      <m:r>
                        <a:rPr lang="en-US" sz="2000" b="0" i="1" smtClean="0">
                          <a:latin typeface="Cambria Math" panose="02040503050406030204" pitchFamily="18" charset="0"/>
                        </a:rPr>
                        <m:t>+</m:t>
                      </m:r>
                      <m:r>
                        <a:rPr lang="en-US" sz="2000" b="0" i="1" smtClean="0">
                          <a:latin typeface="Cambria Math" panose="02040503050406030204" pitchFamily="18" charset="0"/>
                        </a:rPr>
                        <m:t>𝑎𝑋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𝑀</m:t>
                          </m:r>
                        </m:sub>
                      </m:sSub>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𝑐</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𝑌</m:t>
                          </m:r>
                        </m:sub>
                      </m:sSub>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analytical goal is to estimate these coefficients, piece them together, and interpret</a:t>
                </a:r>
              </a:p>
              <a:p>
                <a:r>
                  <a:rPr lang="en-US" sz="2000" dirty="0">
                    <a:latin typeface="Calibri" panose="020F0502020204030204" pitchFamily="34" charset="0"/>
                    <a:ea typeface="Calibri" panose="020F0502020204030204" pitchFamily="34" charset="0"/>
                    <a:cs typeface="Calibri" panose="020F0502020204030204" pitchFamily="34" charset="0"/>
                  </a:rPr>
                  <a:t>In this scheme, a, b and c’ are unknown parameters, i.e., regression coefficients</a:t>
                </a:r>
              </a:p>
              <a:p>
                <a:r>
                  <a:rPr lang="en-US" sz="2000" dirty="0">
                    <a:latin typeface="Calibri" panose="020F0502020204030204" pitchFamily="34" charset="0"/>
                    <a:ea typeface="Calibri" panose="020F0502020204030204" pitchFamily="34" charset="0"/>
                    <a:cs typeface="Calibri" panose="020F0502020204030204" pitchFamily="34" charset="0"/>
                  </a:rPr>
                  <a:t>We are predicting M and Y so there should be two separate equations</a:t>
                </a:r>
              </a:p>
            </p:txBody>
          </p:sp>
        </mc:Choice>
        <mc:Fallback xmlns="">
          <p:sp>
            <p:nvSpPr>
              <p:cNvPr id="12" name="Content Placeholder 3">
                <a:extLst>
                  <a:ext uri="{FF2B5EF4-FFF2-40B4-BE49-F238E27FC236}">
                    <a16:creationId xmlns:a16="http://schemas.microsoft.com/office/drawing/2014/main" id="{350ACCA9-5215-43BA-BA84-EB7FA0CFDF31}"/>
                  </a:ext>
                </a:extLst>
              </p:cNvPr>
              <p:cNvSpPr>
                <a:spLocks noGrp="1" noRot="1" noChangeAspect="1" noMove="1" noResize="1" noEditPoints="1" noAdjustHandles="1" noChangeArrowheads="1" noChangeShapeType="1" noTextEdit="1"/>
              </p:cNvSpPr>
              <p:nvPr>
                <p:ph sz="half" idx="2"/>
              </p:nvPr>
            </p:nvSpPr>
            <p:spPr>
              <a:xfrm>
                <a:off x="6461760" y="1193180"/>
                <a:ext cx="4663440" cy="4658980"/>
              </a:xfrm>
              <a:blipFill>
                <a:blip r:embed="rId4"/>
                <a:stretch>
                  <a:fillRect l="-1176"/>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07AC90E-7F7A-49C3-BA70-76E46FB74D70}"/>
              </a:ext>
            </a:extLst>
          </p:cNvPr>
          <p:cNvCxnSpPr>
            <a:cxnSpLocks/>
          </p:cNvCxnSpPr>
          <p:nvPr/>
        </p:nvCxnSpPr>
        <p:spPr>
          <a:xfrm>
            <a:off x="3479180" y="4783873"/>
            <a:ext cx="1193181" cy="119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B98F3C-DB8E-4299-BEFC-899F5F17441A}"/>
              </a:ext>
            </a:extLst>
          </p:cNvPr>
          <p:cNvCxnSpPr>
            <a:cxnSpLocks/>
            <a:endCxn id="13" idx="2"/>
          </p:cNvCxnSpPr>
          <p:nvPr/>
        </p:nvCxnSpPr>
        <p:spPr>
          <a:xfrm flipH="1" flipV="1">
            <a:off x="2325029" y="2348414"/>
            <a:ext cx="105937" cy="16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77DC33-1CDE-4435-9FFD-898B85106B06}"/>
              </a:ext>
            </a:extLst>
          </p:cNvPr>
          <p:cNvSpPr txBox="1"/>
          <p:nvPr/>
        </p:nvSpPr>
        <p:spPr>
          <a:xfrm>
            <a:off x="607741" y="1979082"/>
            <a:ext cx="34345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indirect effect of X on Y</a:t>
            </a:r>
          </a:p>
        </p:txBody>
      </p:sp>
      <p:sp>
        <p:nvSpPr>
          <p:cNvPr id="15" name="TextBox 14">
            <a:extLst>
              <a:ext uri="{FF2B5EF4-FFF2-40B4-BE49-F238E27FC236}">
                <a16:creationId xmlns:a16="http://schemas.microsoft.com/office/drawing/2014/main" id="{3B19168C-76F3-4EEA-B29F-CFDA32348917}"/>
              </a:ext>
            </a:extLst>
          </p:cNvPr>
          <p:cNvSpPr txBox="1"/>
          <p:nvPr/>
        </p:nvSpPr>
        <p:spPr>
          <a:xfrm>
            <a:off x="4605452" y="5792388"/>
            <a:ext cx="38694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direct effect of X on Y</a:t>
            </a:r>
          </a:p>
        </p:txBody>
      </p:sp>
      <p:cxnSp>
        <p:nvCxnSpPr>
          <p:cNvPr id="14" name="Straight Arrow Connector 13">
            <a:extLst>
              <a:ext uri="{FF2B5EF4-FFF2-40B4-BE49-F238E27FC236}">
                <a16:creationId xmlns:a16="http://schemas.microsoft.com/office/drawing/2014/main" id="{2ADCDA5B-9A31-4EC6-84BC-3685DE4A7725}"/>
              </a:ext>
            </a:extLst>
          </p:cNvPr>
          <p:cNvCxnSpPr>
            <a:cxnSpLocks/>
            <a:endCxn id="13" idx="2"/>
          </p:cNvCxnSpPr>
          <p:nvPr/>
        </p:nvCxnSpPr>
        <p:spPr>
          <a:xfrm flipH="1" flipV="1">
            <a:off x="2325029" y="2348414"/>
            <a:ext cx="2090856" cy="181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1000"/>
                                        <p:tgtEl>
                                          <p:spTgt spid="12">
                                            <p:txEl>
                                              <p:pRg st="4" end="4"/>
                                            </p:txEl>
                                          </p:spTgt>
                                        </p:tgtEl>
                                      </p:cBhvr>
                                    </p:animEffect>
                                    <p:anim calcmode="lin" valueType="num">
                                      <p:cBhvr>
                                        <p:cTn id="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5" end="5"/>
                                            </p:txEl>
                                          </p:spTgt>
                                        </p:tgtEl>
                                        <p:attrNameLst>
                                          <p:attrName>style.visibility</p:attrName>
                                        </p:attrNameLst>
                                      </p:cBhvr>
                                      <p:to>
                                        <p:strVal val="visible"/>
                                      </p:to>
                                    </p:set>
                                    <p:animEffect transition="in" filter="fade">
                                      <p:cBhvr>
                                        <p:cTn id="14" dur="1000"/>
                                        <p:tgtEl>
                                          <p:spTgt spid="12">
                                            <p:txEl>
                                              <p:pRg st="5" end="5"/>
                                            </p:txEl>
                                          </p:spTgt>
                                        </p:tgtEl>
                                      </p:cBhvr>
                                    </p:animEffect>
                                    <p:anim calcmode="lin" valueType="num">
                                      <p:cBhvr>
                                        <p:cTn id="15"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8" name="Rectangle 27">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0" name="Rectangle 29">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DB93A446-B7FD-4B04-8BA3-F7756C49406A}"/>
              </a:ext>
            </a:extLst>
          </p:cNvPr>
          <p:cNvSpPr txBox="1">
            <a:spLocks noGrp="1"/>
          </p:cNvSpPr>
          <p:nvPr>
            <p:ph type="title"/>
          </p:nvPr>
        </p:nvSpPr>
        <p:spPr>
          <a:xfrm>
            <a:off x="676240" y="875324"/>
            <a:ext cx="3536510" cy="5093520"/>
          </a:xfrm>
          <a:prstGeom prst="rect">
            <a:avLst/>
          </a:prstGeom>
        </p:spPr>
        <p:txBody>
          <a:bodyPr rtlCol="0">
            <a:normAutofit/>
          </a:bodyPr>
          <a:lstStyle/>
          <a:p>
            <a:pPr algn="ctr"/>
            <a:r>
              <a:rPr lang="en-US" dirty="0">
                <a:solidFill>
                  <a:schemeClr val="tx1"/>
                </a:solidFill>
                <a:latin typeface="Aptos Display" panose="020B0004020202020204" pitchFamily="34" charset="0"/>
              </a:rPr>
              <a:t>The Direct effect of X on 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C133824-A2BA-4C12-ADF2-0BECAA527019}"/>
                  </a:ext>
                </a:extLst>
              </p:cNvPr>
              <p:cNvSpPr>
                <a:spLocks noGrp="1"/>
              </p:cNvSpPr>
              <p:nvPr>
                <p:ph idx="1"/>
              </p:nvPr>
            </p:nvSpPr>
            <p:spPr>
              <a:xfrm>
                <a:off x="4884417" y="559477"/>
                <a:ext cx="6991631" cy="5506786"/>
              </a:xfrm>
            </p:spPr>
            <p:txBody>
              <a:bodyPr anchor="ct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 estimates the direct effect of X on Y</a:t>
                </a:r>
              </a:p>
              <a:p>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If two cases are the same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but differ by one unit on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the difference in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is exactly c’</a:t>
                </a:r>
              </a:p>
              <a:p>
                <a:pPr marL="0" indent="0">
                  <a:buNone/>
                </a:pPr>
                <a14:m>
                  <m:oMathPara xmlns:m="http://schemas.openxmlformats.org/officeDocument/2006/math">
                    <m:oMathParaPr>
                      <m:jc m:val="centerGroup"/>
                    </m:oMathParaPr>
                    <m:oMath xmlns:m="http://schemas.openxmlformats.org/officeDocument/2006/math">
                      <m:sSup>
                        <m:sSupPr>
                          <m:ctrlPr>
                            <a:rPr lang="en-US" sz="2000" b="0" i="1">
                              <a:latin typeface="Cambria Math" panose="02040503050406030204" pitchFamily="18" charset="0"/>
                            </a:rPr>
                          </m:ctrlPr>
                        </m:sSupPr>
                        <m:e>
                          <m:r>
                            <a:rPr lang="en-US" sz="2000" b="0" i="1">
                              <a:latin typeface="Cambria Math" panose="02040503050406030204" pitchFamily="18" charset="0"/>
                            </a:rPr>
                            <m:t>𝑐</m:t>
                          </m:r>
                        </m:e>
                        <m:sup>
                          <m:r>
                            <a:rPr lang="en-US" sz="2000" b="0" i="1">
                              <a:latin typeface="Cambria Math" panose="02040503050406030204" pitchFamily="18" charset="0"/>
                            </a:rPr>
                            <m:t>′</m:t>
                          </m:r>
                        </m:sup>
                      </m:sSup>
                      <m:r>
                        <a:rPr lang="en-US" sz="2000" b="0" i="1">
                          <a:latin typeface="Cambria Math" panose="02040503050406030204" pitchFamily="18" charset="0"/>
                        </a:rPr>
                        <m:t>=</m:t>
                      </m:r>
                      <m:d>
                        <m:dPr>
                          <m:begChr m:val="["/>
                          <m:endChr m:val="]"/>
                          <m:ctrlPr>
                            <a:rPr lang="en-US" sz="2000" b="0" i="1">
                              <a:latin typeface="Cambria Math" panose="02040503050406030204" pitchFamily="18" charset="0"/>
                            </a:rPr>
                          </m:ctrlPr>
                        </m:dPr>
                        <m:e>
                          <m:acc>
                            <m:accPr>
                              <m:chr m:val="̂"/>
                              <m:ctrlPr>
                                <a:rPr lang="en-US" sz="2000" b="0" i="1">
                                  <a:latin typeface="Cambria Math" panose="02040503050406030204" pitchFamily="18" charset="0"/>
                                </a:rPr>
                              </m:ctrlPr>
                            </m:accPr>
                            <m:e>
                              <m:r>
                                <a:rPr lang="en-US" sz="2000" b="0" i="1">
                                  <a:latin typeface="Cambria Math" panose="02040503050406030204" pitchFamily="18" charset="0"/>
                                </a:rPr>
                                <m:t>𝑌</m:t>
                              </m:r>
                            </m:e>
                          </m:acc>
                        </m:e>
                        <m:e>
                          <m:d>
                            <m:dPr>
                              <m:ctrlPr>
                                <a:rPr lang="en-US" sz="2000" b="0" i="1">
                                  <a:latin typeface="Cambria Math" panose="02040503050406030204" pitchFamily="18" charset="0"/>
                                </a:rPr>
                              </m:ctrlPr>
                            </m:dPr>
                            <m:e>
                              <m:r>
                                <a:rPr lang="en-US" sz="2000" b="0" i="1">
                                  <a:latin typeface="Cambria Math" panose="02040503050406030204" pitchFamily="18" charset="0"/>
                                </a:rPr>
                                <m:t>𝑋</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𝑀</m:t>
                              </m:r>
                              <m:r>
                                <a:rPr lang="en-US" sz="2000" b="0" i="1">
                                  <a:latin typeface="Cambria Math" panose="02040503050406030204" pitchFamily="18" charset="0"/>
                                </a:rPr>
                                <m:t>=</m:t>
                              </m:r>
                              <m:r>
                                <a:rPr lang="en-US" sz="2000" b="0" i="1">
                                  <a:latin typeface="Cambria Math" panose="02040503050406030204" pitchFamily="18" charset="0"/>
                                </a:rPr>
                                <m:t>𝑚</m:t>
                              </m:r>
                            </m:e>
                          </m:d>
                        </m:e>
                      </m:d>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𝑥</m:t>
                      </m:r>
                      <m:r>
                        <a:rPr lang="en-US" sz="2000" b="0" i="1">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This just means: If you increase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by 1, keeping M the same, Y changes by 𝑐′</a:t>
                </a:r>
              </a:p>
              <a:p>
                <a:r>
                  <a:rPr lang="en-US" sz="2000" dirty="0">
                    <a:latin typeface="Calibri" panose="020F0502020204030204" pitchFamily="34" charset="0"/>
                    <a:ea typeface="Calibri" panose="020F0502020204030204" pitchFamily="34" charset="0"/>
                    <a:cs typeface="Calibri" panose="020F0502020204030204" pitchFamily="34" charset="0"/>
                  </a:rPr>
                  <a:t>Think of 𝑐′ as the "pure"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without M </a:t>
                </a:r>
                <a:r>
                  <a:rPr lang="en-US" sz="2000" b="1" dirty="0">
                    <a:latin typeface="Calibri" panose="020F0502020204030204" pitchFamily="34" charset="0"/>
                    <a:ea typeface="Calibri" panose="020F0502020204030204" pitchFamily="34" charset="0"/>
                    <a:cs typeface="Calibri" panose="020F0502020204030204" pitchFamily="34" charset="0"/>
                  </a:rPr>
                  <a:t>interfering!</a:t>
                </a:r>
              </a:p>
              <a:p>
                <a:r>
                  <a:rPr lang="en-US" sz="2000" b="1" dirty="0">
                    <a:latin typeface="Calibri" panose="020F0502020204030204" pitchFamily="34" charset="0"/>
                    <a:ea typeface="Calibri" panose="020F0502020204030204" pitchFamily="34" charset="0"/>
                    <a:cs typeface="Calibri" panose="020F0502020204030204" pitchFamily="34" charset="0"/>
                  </a:rPr>
                  <a:t>Note</a:t>
                </a:r>
                <a:r>
                  <a:rPr lang="en-US" sz="2000" dirty="0">
                    <a:latin typeface="Calibri" panose="020F0502020204030204" pitchFamily="34" charset="0"/>
                    <a:ea typeface="Calibri" panose="020F0502020204030204" pitchFamily="34" charset="0"/>
                    <a:cs typeface="Calibri" panose="020F0502020204030204" pitchFamily="34" charset="0"/>
                  </a:rPr>
                  <a:t>: in the special case where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is dichotomous, c’ is the difference between the two groups’ means holding </a:t>
                </a:r>
                <a:r>
                  <a:rPr lang="en-US" sz="2000" i="1" dirty="0">
                    <a:latin typeface="Calibri" panose="020F0502020204030204" pitchFamily="34" charset="0"/>
                    <a:ea typeface="Calibri" panose="020F0502020204030204" pitchFamily="34" charset="0"/>
                    <a:cs typeface="Calibri" panose="020F0502020204030204" pitchFamily="34" charset="0"/>
                  </a:rPr>
                  <a:t>M </a:t>
                </a:r>
                <a:r>
                  <a:rPr lang="en-US" sz="2000" dirty="0">
                    <a:latin typeface="Calibri" panose="020F0502020204030204" pitchFamily="34" charset="0"/>
                    <a:ea typeface="Calibri" panose="020F0502020204030204" pitchFamily="34" charset="0"/>
                    <a:cs typeface="Calibri" panose="020F0502020204030204" pitchFamily="34" charset="0"/>
                  </a:rPr>
                  <a:t>constant</a:t>
                </a:r>
              </a:p>
              <a:p>
                <a:pPr lvl="1"/>
                <a:r>
                  <a:rPr lang="en-US" sz="2000" dirty="0">
                    <a:latin typeface="Calibri" panose="020F0502020204030204" pitchFamily="34" charset="0"/>
                    <a:ea typeface="Calibri" panose="020F0502020204030204" pitchFamily="34" charset="0"/>
                    <a:cs typeface="Calibri" panose="020F0502020204030204" pitchFamily="34" charset="0"/>
                  </a:rPr>
                  <a:t>This is equivalent to an adjusted mean differences in ANOVA</a:t>
                </a:r>
              </a:p>
            </p:txBody>
          </p:sp>
        </mc:Choice>
        <mc:Fallback xmlns="">
          <p:sp>
            <p:nvSpPr>
              <p:cNvPr id="6" name="Content Placeholder 5">
                <a:extLst>
                  <a:ext uri="{FF2B5EF4-FFF2-40B4-BE49-F238E27FC236}">
                    <a16:creationId xmlns:a16="http://schemas.microsoft.com/office/drawing/2014/main" id="{4C133824-A2BA-4C12-ADF2-0BECAA527019}"/>
                  </a:ext>
                </a:extLst>
              </p:cNvPr>
              <p:cNvSpPr>
                <a:spLocks noGrp="1" noRot="1" noChangeAspect="1" noMove="1" noResize="1" noEditPoints="1" noAdjustHandles="1" noChangeArrowheads="1" noChangeShapeType="1" noTextEdit="1"/>
              </p:cNvSpPr>
              <p:nvPr>
                <p:ph idx="1"/>
              </p:nvPr>
            </p:nvSpPr>
            <p:spPr>
              <a:xfrm>
                <a:off x="4884417" y="559477"/>
                <a:ext cx="6991631" cy="5506786"/>
              </a:xfrm>
              <a:blipFill>
                <a:blip r:embed="rId3"/>
                <a:stretch>
                  <a:fillRect l="-785" r="-1395"/>
                </a:stretch>
              </a:blipFill>
            </p:spPr>
            <p:txBody>
              <a:bodyPr/>
              <a:lstStyle/>
              <a:p>
                <a:r>
                  <a:rPr lang="en-US">
                    <a:noFill/>
                  </a:rPr>
                  <a:t> </a:t>
                </a:r>
              </a:p>
            </p:txBody>
          </p:sp>
        </mc:Fallback>
      </mc:AlternateContent>
    </p:spTree>
    <p:extLst>
      <p:ext uri="{BB962C8B-B14F-4D97-AF65-F5344CB8AC3E}">
        <p14:creationId xmlns:p14="http://schemas.microsoft.com/office/powerpoint/2010/main" val="224901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A164A-713F-97D2-D155-9C4F003E904B}"/>
              </a:ext>
            </a:extLst>
          </p:cNvPr>
          <p:cNvSpPr>
            <a:spLocks noGrp="1"/>
          </p:cNvSpPr>
          <p:nvPr>
            <p:ph type="title"/>
          </p:nvPr>
        </p:nvSpPr>
        <p:spPr>
          <a:xfrm>
            <a:off x="172241" y="119970"/>
            <a:ext cx="9371949" cy="660615"/>
          </a:xfrm>
        </p:spPr>
        <p:txBody>
          <a:bodyPr>
            <a:normAutofit/>
          </a:bodyPr>
          <a:lstStyle/>
          <a:p>
            <a:r>
              <a:rPr lang="en-US" sz="3600" dirty="0">
                <a:solidFill>
                  <a:schemeClr val="tx1"/>
                </a:solidFill>
                <a:latin typeface="Aptos Display" panose="020B0004020202020204" pitchFamily="34" charset="0"/>
              </a:rPr>
              <a:t>Simple Numeric Example</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F6568D9-B044-5D26-8265-BCBA522232FB}"/>
                  </a:ext>
                </a:extLst>
              </p:cNvPr>
              <p:cNvSpPr>
                <a:spLocks noGrp="1"/>
              </p:cNvSpPr>
              <p:nvPr>
                <p:ph idx="1"/>
              </p:nvPr>
            </p:nvSpPr>
            <p:spPr>
              <a:xfrm>
                <a:off x="306055" y="807717"/>
                <a:ext cx="11592295" cy="4812497"/>
              </a:xfrm>
            </p:spPr>
            <p:txBody>
              <a:bodyPr>
                <a:normAutofit fontScale="92500"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Let’s say we are studying how hours studied (X) affects test scores (Y), while also considering stress level (M)</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Calibri" panose="020F0502020204030204" pitchFamily="34" charset="0"/>
                        </a:rPr>
                        <m:t>𝒀</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𝟓𝟎</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𝟓</m:t>
                      </m:r>
                      <m:r>
                        <a:rPr lang="en-US" b="1" i="1" smtClean="0">
                          <a:latin typeface="Cambria Math" panose="02040503050406030204" pitchFamily="18" charset="0"/>
                          <a:ea typeface="Calibri" panose="020F0502020204030204" pitchFamily="34" charset="0"/>
                          <a:cs typeface="Calibri" panose="020F0502020204030204" pitchFamily="34" charset="0"/>
                        </a:rPr>
                        <m:t>𝑿</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𝟐</m:t>
                      </m:r>
                      <m:r>
                        <a:rPr lang="en-US" b="1" i="1" smtClean="0">
                          <a:latin typeface="Cambria Math" panose="02040503050406030204" pitchFamily="18" charset="0"/>
                          <a:ea typeface="Calibri" panose="020F0502020204030204" pitchFamily="34" charset="0"/>
                          <a:cs typeface="Calibri" panose="020F0502020204030204" pitchFamily="34" charset="0"/>
                        </a:rPr>
                        <m:t>𝑴</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a:p>
                <a:pPr>
                  <a:lnSpc>
                    <a:spcPct val="110000"/>
                  </a:lnSpc>
                  <a:spcBef>
                    <a:spcPts val="600"/>
                  </a:spcBef>
                  <a:spcAft>
                    <a:spcPts val="600"/>
                  </a:spcAft>
                </a:pPr>
                <a:r>
                  <a:rPr lang="en-US" sz="2000" b="1" dirty="0">
                    <a:latin typeface="Calibri" panose="020F0502020204030204" pitchFamily="34" charset="0"/>
                    <a:ea typeface="Calibri" panose="020F0502020204030204" pitchFamily="34" charset="0"/>
                    <a:cs typeface="Calibri" panose="020F0502020204030204" pitchFamily="34" charset="0"/>
                  </a:rPr>
                  <a:t>c′=5</a:t>
                </a:r>
                <a:r>
                  <a:rPr lang="en-US" sz="2000" dirty="0">
                    <a:latin typeface="Calibri" panose="020F0502020204030204" pitchFamily="34" charset="0"/>
                    <a:ea typeface="Calibri" panose="020F0502020204030204" pitchFamily="34" charset="0"/>
                    <a:cs typeface="Calibri" panose="020F0502020204030204" pitchFamily="34" charset="0"/>
                  </a:rPr>
                  <a:t> → This is the </a:t>
                </a:r>
                <a:r>
                  <a:rPr lang="en-US" sz="2000" b="1" dirty="0">
                    <a:latin typeface="Calibri" panose="020F0502020204030204" pitchFamily="34" charset="0"/>
                    <a:ea typeface="Calibri" panose="020F0502020204030204" pitchFamily="34" charset="0"/>
                    <a:cs typeface="Calibri" panose="020F0502020204030204" pitchFamily="34" charset="0"/>
                  </a:rPr>
                  <a:t>direct effect</a:t>
                </a:r>
                <a:r>
                  <a:rPr lang="en-US" sz="2000" dirty="0">
                    <a:latin typeface="Calibri" panose="020F0502020204030204" pitchFamily="34" charset="0"/>
                    <a:ea typeface="Calibri" panose="020F0502020204030204" pitchFamily="34" charset="0"/>
                    <a:cs typeface="Calibri" panose="020F0502020204030204" pitchFamily="34" charset="0"/>
                  </a:rPr>
                  <a:t> of X (hours studied) on Y (test score)</a:t>
                </a:r>
              </a:p>
              <a:p>
                <a:r>
                  <a:rPr lang="en-US" sz="2000" dirty="0">
                    <a:latin typeface="Calibri" panose="020F0502020204030204" pitchFamily="34" charset="0"/>
                    <a:ea typeface="Calibri" panose="020F0502020204030204" pitchFamily="34" charset="0"/>
                    <a:cs typeface="Calibri" panose="020F0502020204030204" pitchFamily="34" charset="0"/>
                  </a:rPr>
                  <a:t>M (stress level) is held </a:t>
                </a:r>
                <a:r>
                  <a:rPr lang="en-US" sz="2000" b="1" dirty="0">
                    <a:latin typeface="Calibri" panose="020F0502020204030204" pitchFamily="34" charset="0"/>
                    <a:ea typeface="Calibri" panose="020F0502020204030204" pitchFamily="34" charset="0"/>
                    <a:cs typeface="Calibri" panose="020F0502020204030204" pitchFamily="34" charset="0"/>
                  </a:rPr>
                  <a:t>constant</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 Step-by-step example:</a:t>
                </a:r>
              </a:p>
              <a:p>
                <a:pPr lvl="1"/>
                <a:r>
                  <a:rPr lang="en-US" sz="1900" i="1" dirty="0">
                    <a:latin typeface="Calibri" panose="020F0502020204030204" pitchFamily="34" charset="0"/>
                    <a:ea typeface="Calibri" panose="020F0502020204030204" pitchFamily="34" charset="0"/>
                    <a:cs typeface="Calibri" panose="020F0502020204030204" pitchFamily="34" charset="0"/>
                  </a:rPr>
                  <a:t>Case 1: </a:t>
                </a:r>
                <a:r>
                  <a:rPr lang="en-US" sz="1900" dirty="0">
                    <a:latin typeface="Calibri" panose="020F0502020204030204" pitchFamily="34" charset="0"/>
                    <a:ea typeface="Calibri" panose="020F0502020204030204" pitchFamily="34" charset="0"/>
                    <a:cs typeface="Calibri" panose="020F0502020204030204" pitchFamily="34" charset="0"/>
                  </a:rPr>
                  <a:t>A student studies 3 hours (X = 3) and has a stress level of 4 (M = 4)</a:t>
                </a:r>
              </a:p>
              <a:p>
                <a:pPr marL="283464" lvl="1" indent="0">
                  <a:buNone/>
                </a:pPr>
                <a:endParaRPr lang="en-US" b="0" i="1" dirty="0">
                  <a:latin typeface="Cambria Math" panose="02040503050406030204" pitchFamily="18" charset="0"/>
                  <a:ea typeface="Calibri" panose="020F0502020204030204" pitchFamily="34" charset="0"/>
                  <a:cs typeface="Calibri" panose="020F0502020204030204" pitchFamily="34" charset="0"/>
                </a:endParaRPr>
              </a:p>
              <a:p>
                <a:pPr marL="283464" lvl="1" indent="0">
                  <a:buNone/>
                </a:pPr>
                <a14:m>
                  <m:oMathPara xmlns:m="http://schemas.openxmlformats.org/officeDocument/2006/math">
                    <m:oMathParaPr>
                      <m:jc m:val="centerGroup"/>
                    </m:oMathParaPr>
                    <m:oMath xmlns:m="http://schemas.openxmlformats.org/officeDocument/2006/math">
                      <m:acc>
                        <m:accPr>
                          <m:chr m:val="̂"/>
                          <m:ctrlPr>
                            <a:rPr lang="en-US" sz="1900" b="0" i="1" smtClean="0">
                              <a:latin typeface="Cambria Math" panose="02040503050406030204" pitchFamily="18" charset="0"/>
                              <a:ea typeface="Calibri" panose="020F0502020204030204" pitchFamily="34" charset="0"/>
                              <a:cs typeface="Calibri" panose="020F0502020204030204" pitchFamily="34" charset="0"/>
                            </a:rPr>
                          </m:ctrlPr>
                        </m:accPr>
                        <m:e>
                          <m:r>
                            <a:rPr lang="en-US" sz="1900" i="1">
                              <a:latin typeface="Cambria Math" panose="02040503050406030204" pitchFamily="18" charset="0"/>
                              <a:ea typeface="Calibri" panose="020F0502020204030204" pitchFamily="34" charset="0"/>
                              <a:cs typeface="Calibri" panose="020F0502020204030204" pitchFamily="34" charset="0"/>
                            </a:rPr>
                            <m:t>𝑌</m:t>
                          </m:r>
                        </m:e>
                      </m:acc>
                      <m:r>
                        <a:rPr lang="en-US" sz="1900" b="0" i="1" smtClean="0">
                          <a:latin typeface="Cambria Math" panose="02040503050406030204" pitchFamily="18" charset="0"/>
                          <a:ea typeface="Calibri" panose="020F0502020204030204" pitchFamily="34" charset="0"/>
                          <a:cs typeface="Calibri" panose="020F0502020204030204" pitchFamily="34" charset="0"/>
                        </a:rPr>
                        <m:t>=50+</m:t>
                      </m:r>
                      <m:d>
                        <m:dPr>
                          <m:ctrlPr>
                            <a:rPr lang="en-US" sz="1900" b="0" i="1" smtClean="0">
                              <a:latin typeface="Cambria Math" panose="02040503050406030204" pitchFamily="18" charset="0"/>
                              <a:ea typeface="Calibri" panose="020F0502020204030204" pitchFamily="34"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5</m:t>
                          </m:r>
                          <m:r>
                            <a:rPr lang="en-US" sz="1900" b="0" i="1" smtClean="0">
                              <a:latin typeface="Cambria Math" panose="02040503050406030204" pitchFamily="18" charset="0"/>
                              <a:ea typeface="Cambria Math" panose="02040503050406030204" pitchFamily="18" charset="0"/>
                              <a:cs typeface="Calibri" panose="020F0502020204030204" pitchFamily="34" charset="0"/>
                            </a:rPr>
                            <m:t>×3</m:t>
                          </m:r>
                        </m:e>
                      </m:d>
                      <m:r>
                        <a:rPr lang="en-US" sz="19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9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2</m:t>
                          </m:r>
                          <m:r>
                            <a:rPr lang="en-US" sz="1900" i="1">
                              <a:latin typeface="Cambria Math" panose="02040503050406030204" pitchFamily="18" charset="0"/>
                              <a:ea typeface="Cambria Math" panose="02040503050406030204" pitchFamily="18" charset="0"/>
                              <a:cs typeface="Calibri" panose="020F0502020204030204" pitchFamily="34" charset="0"/>
                            </a:rPr>
                            <m:t>×</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mbria Math" panose="02040503050406030204" pitchFamily="18" charset="0"/>
                          <a:cs typeface="Calibri" panose="020F0502020204030204" pitchFamily="34" charset="0"/>
                        </a:rPr>
                        <m:t>=73</m:t>
                      </m:r>
                    </m:oMath>
                  </m:oMathPara>
                </a14:m>
                <a:endParaRPr lang="en-US" sz="1900" b="0" dirty="0">
                  <a:latin typeface="Calibri" panose="020F0502020204030204" pitchFamily="34" charset="0"/>
                  <a:ea typeface="Cambria Math" panose="02040503050406030204" pitchFamily="18" charset="0"/>
                  <a:cs typeface="Calibri" panose="020F0502020204030204" pitchFamily="34" charset="0"/>
                </a:endParaRPr>
              </a:p>
              <a:p>
                <a:pPr marL="283464"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1900" i="1" dirty="0">
                    <a:latin typeface="Calibri" panose="020F0502020204030204" pitchFamily="34" charset="0"/>
                    <a:ea typeface="Calibri" panose="020F0502020204030204" pitchFamily="34" charset="0"/>
                    <a:cs typeface="Calibri" panose="020F0502020204030204" pitchFamily="34" charset="0"/>
                  </a:rPr>
                  <a:t>Case 2</a:t>
                </a:r>
                <a:r>
                  <a:rPr lang="en-US" sz="1900" dirty="0">
                    <a:latin typeface="Calibri" panose="020F0502020204030204" pitchFamily="34" charset="0"/>
                    <a:ea typeface="Calibri" panose="020F0502020204030204" pitchFamily="34" charset="0"/>
                    <a:cs typeface="Calibri" panose="020F0502020204030204" pitchFamily="34" charset="0"/>
                  </a:rPr>
                  <a:t>: Another student studies 4 hours (X = 4) but has the same stress level (M = 4)</a:t>
                </a:r>
              </a:p>
              <a:p>
                <a:pPr marL="283464" lvl="1" indent="0">
                  <a:buNone/>
                </a:pPr>
                <a:endParaRPr lang="en-US" b="0" i="1" dirty="0">
                  <a:latin typeface="Cambria Math" panose="02040503050406030204" pitchFamily="18" charset="0"/>
                  <a:ea typeface="Calibri" panose="020F0502020204030204" pitchFamily="34" charset="0"/>
                  <a:cs typeface="Calibri" panose="020F0502020204030204" pitchFamily="34" charset="0"/>
                </a:endParaRPr>
              </a:p>
              <a:p>
                <a:pPr marL="283464" lvl="1" indent="0">
                  <a:buNone/>
                </a:pPr>
                <a14:m>
                  <m:oMathPara xmlns:m="http://schemas.openxmlformats.org/officeDocument/2006/math">
                    <m:oMathParaPr>
                      <m:jc m:val="centerGroup"/>
                    </m:oMathParaPr>
                    <m:oMath xmlns:m="http://schemas.openxmlformats.org/officeDocument/2006/math">
                      <m:acc>
                        <m:accPr>
                          <m:chr m:val="̂"/>
                          <m:ctrlPr>
                            <a:rPr lang="en-US" sz="1900" b="0" i="1" smtClean="0">
                              <a:latin typeface="Cambria Math" panose="02040503050406030204" pitchFamily="18" charset="0"/>
                              <a:ea typeface="Calibri" panose="020F0502020204030204" pitchFamily="34" charset="0"/>
                              <a:cs typeface="Calibri" panose="020F0502020204030204" pitchFamily="34" charset="0"/>
                            </a:rPr>
                          </m:ctrlPr>
                        </m:accPr>
                        <m:e>
                          <m:r>
                            <a:rPr lang="en-US" sz="1900" i="1">
                              <a:latin typeface="Cambria Math" panose="02040503050406030204" pitchFamily="18" charset="0"/>
                              <a:ea typeface="Calibri" panose="020F0502020204030204" pitchFamily="34" charset="0"/>
                              <a:cs typeface="Calibri" panose="020F0502020204030204" pitchFamily="34" charset="0"/>
                            </a:rPr>
                            <m:t>𝑌</m:t>
                          </m:r>
                        </m:e>
                      </m:acc>
                      <m:r>
                        <a:rPr lang="en-US" sz="1900" b="0" i="1" smtClean="0">
                          <a:latin typeface="Cambria Math" panose="02040503050406030204" pitchFamily="18" charset="0"/>
                          <a:ea typeface="Calibri" panose="020F0502020204030204" pitchFamily="34" charset="0"/>
                          <a:cs typeface="Calibri" panose="020F0502020204030204" pitchFamily="34" charset="0"/>
                        </a:rPr>
                        <m:t>=50+</m:t>
                      </m:r>
                      <m:d>
                        <m:dPr>
                          <m:ctrlPr>
                            <a:rPr lang="en-US" sz="1900" b="0" i="1" smtClean="0">
                              <a:latin typeface="Cambria Math" panose="02040503050406030204" pitchFamily="18" charset="0"/>
                              <a:ea typeface="Calibri" panose="020F0502020204030204" pitchFamily="34"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5</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9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2</m:t>
                          </m:r>
                          <m:r>
                            <a:rPr lang="en-US" sz="1900" i="1">
                              <a:latin typeface="Cambria Math" panose="02040503050406030204" pitchFamily="18" charset="0"/>
                              <a:ea typeface="Cambria Math" panose="02040503050406030204" pitchFamily="18" charset="0"/>
                              <a:cs typeface="Calibri" panose="020F0502020204030204" pitchFamily="34" charset="0"/>
                            </a:rPr>
                            <m:t>×</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mbria Math" panose="02040503050406030204" pitchFamily="18" charset="0"/>
                          <a:cs typeface="Calibri" panose="020F0502020204030204" pitchFamily="34" charset="0"/>
                        </a:rPr>
                        <m:t>=78</m:t>
                      </m:r>
                    </m:oMath>
                  </m:oMathPara>
                </a14:m>
                <a:endParaRPr lang="en-US" sz="1900" dirty="0">
                  <a:latin typeface="Calibri" panose="020F0502020204030204" pitchFamily="34" charset="0"/>
                  <a:ea typeface="Calibri" panose="020F0502020204030204" pitchFamily="34" charset="0"/>
                  <a:cs typeface="Calibri" panose="020F0502020204030204" pitchFamily="34" charset="0"/>
                </a:endParaRP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1900" i="1" dirty="0">
                    <a:latin typeface="Calibri" panose="020F0502020204030204" pitchFamily="34" charset="0"/>
                    <a:ea typeface="Calibri" panose="020F0502020204030204" pitchFamily="34" charset="0"/>
                    <a:cs typeface="Calibri" panose="020F0502020204030204" pitchFamily="34" charset="0"/>
                  </a:rPr>
                  <a:t>Difference in Test Score </a:t>
                </a:r>
                <a:r>
                  <a:rPr lang="en-US" sz="1900" dirty="0">
                    <a:latin typeface="Calibri" panose="020F0502020204030204" pitchFamily="34" charset="0"/>
                    <a:ea typeface="Calibri" panose="020F0502020204030204" pitchFamily="34" charset="0"/>
                    <a:cs typeface="Calibri" panose="020F0502020204030204" pitchFamily="34" charset="0"/>
                  </a:rPr>
                  <a:t>(𝑌) </a:t>
                </a:r>
                <a:r>
                  <a:rPr lang="en-US" sz="19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900" dirty="0">
                    <a:latin typeface="Calibri" panose="020F0502020204030204" pitchFamily="34" charset="0"/>
                    <a:ea typeface="Calibri" panose="020F0502020204030204" pitchFamily="34" charset="0"/>
                    <a:cs typeface="Calibri" panose="020F0502020204030204" pitchFamily="34" charset="0"/>
                  </a:rPr>
                  <a:t>𝑐′=78−73=5 (i.e., the direct effect holding </a:t>
                </a:r>
                <a:r>
                  <a:rPr lang="en-US" sz="1900" i="1" dirty="0">
                    <a:latin typeface="Calibri" panose="020F0502020204030204" pitchFamily="34" charset="0"/>
                    <a:ea typeface="Calibri" panose="020F0502020204030204" pitchFamily="34" charset="0"/>
                    <a:cs typeface="Calibri" panose="020F0502020204030204" pitchFamily="34" charset="0"/>
                  </a:rPr>
                  <a:t>M </a:t>
                </a:r>
                <a:r>
                  <a:rPr lang="en-US" sz="1900" dirty="0">
                    <a:latin typeface="Calibri" panose="020F0502020204030204" pitchFamily="34" charset="0"/>
                    <a:ea typeface="Calibri" panose="020F0502020204030204" pitchFamily="34" charset="0"/>
                    <a:cs typeface="Calibri" panose="020F0502020204030204" pitchFamily="34" charset="0"/>
                  </a:rPr>
                  <a:t>constant)</a:t>
                </a:r>
              </a:p>
            </p:txBody>
          </p:sp>
        </mc:Choice>
        <mc:Fallback xmlns="">
          <p:sp>
            <p:nvSpPr>
              <p:cNvPr id="7" name="Content Placeholder 6">
                <a:extLst>
                  <a:ext uri="{FF2B5EF4-FFF2-40B4-BE49-F238E27FC236}">
                    <a16:creationId xmlns:a16="http://schemas.microsoft.com/office/drawing/2014/main" id="{1F6568D9-B044-5D26-8265-BCBA522232FB}"/>
                  </a:ext>
                </a:extLst>
              </p:cNvPr>
              <p:cNvSpPr>
                <a:spLocks noGrp="1" noRot="1" noChangeAspect="1" noMove="1" noResize="1" noEditPoints="1" noAdjustHandles="1" noChangeArrowheads="1" noChangeShapeType="1" noTextEdit="1"/>
              </p:cNvSpPr>
              <p:nvPr>
                <p:ph idx="1"/>
              </p:nvPr>
            </p:nvSpPr>
            <p:spPr>
              <a:xfrm>
                <a:off x="306055" y="807717"/>
                <a:ext cx="11592295" cy="4812497"/>
              </a:xfrm>
              <a:blipFill>
                <a:blip r:embed="rId2"/>
                <a:stretch>
                  <a:fillRect l="-473" t="-1519"/>
                </a:stretch>
              </a:blipFill>
            </p:spPr>
            <p:txBody>
              <a:bodyPr/>
              <a:lstStyle/>
              <a:p>
                <a:r>
                  <a:rPr lang="en-US">
                    <a:noFill/>
                  </a:rPr>
                  <a:t> </a:t>
                </a:r>
              </a:p>
            </p:txBody>
          </p:sp>
        </mc:Fallback>
      </mc:AlternateContent>
    </p:spTree>
    <p:extLst>
      <p:ext uri="{BB962C8B-B14F-4D97-AF65-F5344CB8AC3E}">
        <p14:creationId xmlns:p14="http://schemas.microsoft.com/office/powerpoint/2010/main" val="145912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2" name="Rectangle 11">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4" name="Rectangle 13">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577E9998-4733-4BB0-8EB6-BD96DE9FB775}"/>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The Indirect Effect of X on 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36499EE-6EB1-4184-AAC8-3B81C75C76FB}"/>
                  </a:ext>
                </a:extLst>
              </p:cNvPr>
              <p:cNvSpPr>
                <a:spLocks noGrp="1"/>
              </p:cNvSpPr>
              <p:nvPr>
                <p:ph idx="1"/>
              </p:nvPr>
            </p:nvSpPr>
            <p:spPr>
              <a:xfrm>
                <a:off x="4783873" y="559477"/>
                <a:ext cx="7058721" cy="5475563"/>
              </a:xfrm>
            </p:spPr>
            <p:txBody>
              <a:bodyPr anchor="ctr">
                <a:normAutofit/>
              </a:bodyPr>
              <a:lstStyle/>
              <a:p>
                <a:pPr>
                  <a:lnSpc>
                    <a:spcPct val="150000"/>
                  </a:lnSpc>
                </a:pPr>
                <a:r>
                  <a:rPr lang="en-US" sz="1800" i="1" dirty="0"/>
                  <a:t>a</a:t>
                </a:r>
                <a:r>
                  <a:rPr lang="en-US" sz="1800" dirty="0"/>
                  <a:t> quantifies how much two cases that differ by one unit on </a:t>
                </a:r>
                <a:r>
                  <a:rPr lang="en-US" sz="1800" i="1" dirty="0"/>
                  <a:t>X</a:t>
                </a:r>
                <a:r>
                  <a:rPr lang="en-US" sz="1800" dirty="0"/>
                  <a:t> are estimated to differ on </a:t>
                </a:r>
                <a:r>
                  <a:rPr lang="en-US" sz="1800" i="1" dirty="0"/>
                  <a:t>M</a:t>
                </a:r>
              </a:p>
              <a:p>
                <a:pPr marL="0" indent="0">
                  <a:lnSpc>
                    <a:spcPct val="15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𝑀</m:t>
                              </m:r>
                            </m:e>
                          </m:acc>
                        </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i="1">
                                  <a:latin typeface="Cambria Math" panose="02040503050406030204" pitchFamily="18" charset="0"/>
                                </a:rPr>
                                <m:t>𝑀</m:t>
                              </m:r>
                            </m:e>
                          </m:acc>
                        </m:e>
                        <m:e>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b="0" i="1" smtClean="0">
                                  <a:latin typeface="Cambria Math" panose="02040503050406030204" pitchFamily="18" charset="0"/>
                                </a:rPr>
                                <m:t>−1</m:t>
                              </m:r>
                            </m:e>
                          </m:d>
                        </m:e>
                      </m:d>
                    </m:oMath>
                  </m:oMathPara>
                </a14:m>
                <a:endParaRPr lang="en-US" sz="1800" dirty="0"/>
              </a:p>
              <a:p>
                <a:pPr>
                  <a:lnSpc>
                    <a:spcPct val="150000"/>
                  </a:lnSpc>
                </a:pPr>
                <a:r>
                  <a:rPr lang="en-US" sz="1800" i="1" dirty="0"/>
                  <a:t>b</a:t>
                </a:r>
                <a:r>
                  <a:rPr lang="en-US" sz="1800" dirty="0"/>
                  <a:t> quantifies how much two cases that differ by one unit on M but that are equal on </a:t>
                </a:r>
                <a:r>
                  <a:rPr lang="en-US" sz="1800" i="1" dirty="0"/>
                  <a:t>X </a:t>
                </a:r>
                <a:r>
                  <a:rPr lang="en-US" sz="1800" dirty="0"/>
                  <a:t>are estimated to differ by </a:t>
                </a:r>
                <a:r>
                  <a:rPr lang="en-US" sz="1800" i="1" dirty="0"/>
                  <a:t>b </a:t>
                </a:r>
                <a:r>
                  <a:rPr lang="en-US" sz="1800" dirty="0"/>
                  <a:t>units on Y</a:t>
                </a:r>
              </a:p>
              <a:p>
                <a:pPr marL="0" indent="0">
                  <a:lnSpc>
                    <a:spcPct val="15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𝑏</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𝑌</m:t>
                              </m:r>
                            </m:e>
                          </m:acc>
                        </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𝑀</m:t>
                              </m:r>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1" i="1" smtClean="0">
                                  <a:latin typeface="Cambria Math" panose="02040503050406030204" pitchFamily="18" charset="0"/>
                                </a:rPr>
                                <m:t>𝑿</m:t>
                              </m:r>
                              <m:r>
                                <a:rPr lang="en-US" sz="1800" b="1" i="1" smtClean="0">
                                  <a:latin typeface="Cambria Math" panose="02040503050406030204" pitchFamily="18" charset="0"/>
                                </a:rPr>
                                <m:t>=</m:t>
                              </m:r>
                              <m:r>
                                <a:rPr lang="en-US" sz="1800" b="1" i="1" smtClean="0">
                                  <a:latin typeface="Cambria Math" panose="02040503050406030204" pitchFamily="18" charset="0"/>
                                </a:rPr>
                                <m:t>𝒙</m:t>
                              </m:r>
                            </m:e>
                          </m:d>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𝑌</m:t>
                              </m:r>
                            </m:e>
                          </m:acc>
                        </m:e>
                        <m:e>
                          <m:d>
                            <m:dPr>
                              <m:ctrlPr>
                                <a:rPr lang="en-US" sz="1800" i="1">
                                  <a:latin typeface="Cambria Math" panose="02040503050406030204" pitchFamily="18" charset="0"/>
                                </a:rPr>
                              </m:ctrlPr>
                            </m:dPr>
                            <m:e>
                              <m:r>
                                <a:rPr lang="en-US" sz="1800" b="0" i="1" smtClean="0">
                                  <a:latin typeface="Cambria Math" panose="02040503050406030204" pitchFamily="18" charset="0"/>
                                </a:rPr>
                                <m:t>𝑀</m:t>
                              </m:r>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−1, </m:t>
                              </m:r>
                              <m:r>
                                <a:rPr lang="en-US" sz="1800" b="1" i="1">
                                  <a:latin typeface="Cambria Math" panose="02040503050406030204" pitchFamily="18" charset="0"/>
                                </a:rPr>
                                <m:t>𝑿</m:t>
                              </m:r>
                              <m:r>
                                <a:rPr lang="en-US" sz="1800" b="1" i="1">
                                  <a:latin typeface="Cambria Math" panose="02040503050406030204" pitchFamily="18" charset="0"/>
                                </a:rPr>
                                <m:t>=</m:t>
                              </m:r>
                              <m:r>
                                <a:rPr lang="en-US" sz="1800" b="1" i="1">
                                  <a:latin typeface="Cambria Math" panose="02040503050406030204" pitchFamily="18" charset="0"/>
                                </a:rPr>
                                <m:t>𝒙</m:t>
                              </m:r>
                            </m:e>
                          </m:d>
                        </m:e>
                      </m:d>
                    </m:oMath>
                  </m:oMathPara>
                </a14:m>
                <a:endParaRPr lang="en-US" sz="1800" dirty="0"/>
              </a:p>
              <a:p>
                <a:pPr>
                  <a:lnSpc>
                    <a:spcPct val="150000"/>
                  </a:lnSpc>
                </a:pPr>
                <a:r>
                  <a:rPr lang="en-US" sz="1800" dirty="0"/>
                  <a:t>The indirect effect of </a:t>
                </a:r>
                <a:r>
                  <a:rPr lang="en-US" sz="1800" i="1" dirty="0"/>
                  <a:t>X </a:t>
                </a:r>
                <a:r>
                  <a:rPr lang="en-US" sz="1800" dirty="0"/>
                  <a:t>on </a:t>
                </a:r>
                <a:r>
                  <a:rPr lang="en-US" sz="1800" i="1" dirty="0"/>
                  <a:t>Y </a:t>
                </a:r>
                <a:r>
                  <a:rPr lang="en-US" sz="1800" dirty="0"/>
                  <a:t>through </a:t>
                </a:r>
                <a:r>
                  <a:rPr lang="en-US" sz="1800" i="1" dirty="0"/>
                  <a:t>M </a:t>
                </a:r>
                <a:r>
                  <a:rPr lang="en-US" sz="1800" dirty="0"/>
                  <a:t>is the product of </a:t>
                </a:r>
                <a:r>
                  <a:rPr lang="en-US" sz="1800" i="1" dirty="0"/>
                  <a:t>a</a:t>
                </a:r>
                <a:r>
                  <a:rPr lang="en-US" sz="1800" dirty="0"/>
                  <a:t> and </a:t>
                </a:r>
                <a:r>
                  <a:rPr lang="en-US" sz="1800" i="1" dirty="0"/>
                  <a:t>b</a:t>
                </a:r>
              </a:p>
              <a:p>
                <a:pPr lvl="1">
                  <a:lnSpc>
                    <a:spcPct val="110000"/>
                  </a:lnSpc>
                </a:pPr>
                <a:r>
                  <a:rPr lang="en-US" sz="1600" dirty="0"/>
                  <a:t>The indirect effect tells us that two cases that differ by one unit on X are estimated to differ by </a:t>
                </a:r>
                <a:r>
                  <a:rPr lang="en-US" sz="1600" i="1" dirty="0"/>
                  <a:t>ab</a:t>
                </a:r>
                <a:r>
                  <a:rPr lang="en-US" sz="1600" dirty="0"/>
                  <a:t> units on </a:t>
                </a:r>
                <a:r>
                  <a:rPr lang="en-US" sz="1600" i="1" dirty="0"/>
                  <a:t>Y</a:t>
                </a:r>
                <a:r>
                  <a:rPr lang="en-US" sz="1600" dirty="0"/>
                  <a:t> as a result of the effect of X on M (which, in turn, affects Y)</a:t>
                </a:r>
                <a:endParaRPr lang="en-US" sz="1600" i="1" dirty="0"/>
              </a:p>
              <a:p>
                <a:pPr lvl="1">
                  <a:lnSpc>
                    <a:spcPct val="110000"/>
                  </a:lnSpc>
                </a:pPr>
                <a:r>
                  <a:rPr lang="en-US" sz="1600" b="1" i="1" dirty="0"/>
                  <a:t>Note: </a:t>
                </a:r>
                <a:r>
                  <a:rPr lang="en-US" sz="1600" dirty="0"/>
                  <a:t>you must consider the signs of a and b when interpreting the indirect effect</a:t>
                </a:r>
              </a:p>
            </p:txBody>
          </p:sp>
        </mc:Choice>
        <mc:Fallback xmlns="">
          <p:sp>
            <p:nvSpPr>
              <p:cNvPr id="5" name="Content Placeholder 4">
                <a:extLst>
                  <a:ext uri="{FF2B5EF4-FFF2-40B4-BE49-F238E27FC236}">
                    <a16:creationId xmlns:a16="http://schemas.microsoft.com/office/drawing/2014/main" id="{736499EE-6EB1-4184-AAC8-3B81C75C76FB}"/>
                  </a:ext>
                </a:extLst>
              </p:cNvPr>
              <p:cNvSpPr>
                <a:spLocks noGrp="1" noRot="1" noChangeAspect="1" noMove="1" noResize="1" noEditPoints="1" noAdjustHandles="1" noChangeArrowheads="1" noChangeShapeType="1" noTextEdit="1"/>
              </p:cNvSpPr>
              <p:nvPr>
                <p:ph idx="1"/>
              </p:nvPr>
            </p:nvSpPr>
            <p:spPr>
              <a:xfrm>
                <a:off x="4783873" y="559477"/>
                <a:ext cx="7058721" cy="5475563"/>
              </a:xfrm>
              <a:blipFill>
                <a:blip r:embed="rId3"/>
                <a:stretch>
                  <a:fillRect l="-604" r="-518"/>
                </a:stretch>
              </a:blipFill>
            </p:spPr>
            <p:txBody>
              <a:bodyPr/>
              <a:lstStyle/>
              <a:p>
                <a:r>
                  <a:rPr lang="en-US">
                    <a:noFill/>
                  </a:rPr>
                  <a:t> </a:t>
                </a:r>
              </a:p>
            </p:txBody>
          </p:sp>
        </mc:Fallback>
      </mc:AlternateContent>
    </p:spTree>
    <p:extLst>
      <p:ext uri="{BB962C8B-B14F-4D97-AF65-F5344CB8AC3E}">
        <p14:creationId xmlns:p14="http://schemas.microsoft.com/office/powerpoint/2010/main" val="370163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1000"/>
                                        <p:tgtEl>
                                          <p:spTgt spid="5">
                                            <p:txEl>
                                              <p:pRg st="5" end="5"/>
                                            </p:txEl>
                                          </p:spTgt>
                                        </p:tgtEl>
                                      </p:cBhvr>
                                    </p:animEffect>
                                    <p:anim calcmode="lin" valueType="num">
                                      <p:cBhvr>
                                        <p:cTn id="1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6CF6-000C-B3F4-7344-263BB52F1229}"/>
              </a:ext>
            </a:extLst>
          </p:cNvPr>
          <p:cNvSpPr>
            <a:spLocks noGrp="1"/>
          </p:cNvSpPr>
          <p:nvPr>
            <p:ph type="title"/>
          </p:nvPr>
        </p:nvSpPr>
        <p:spPr>
          <a:xfrm>
            <a:off x="216845" y="153424"/>
            <a:ext cx="9371949" cy="749825"/>
          </a:xfrm>
        </p:spPr>
        <p:txBody>
          <a:bodyPr>
            <a:normAutofit/>
          </a:bodyPr>
          <a:lstStyle/>
          <a:p>
            <a:r>
              <a:rPr lang="en-US" sz="3600" dirty="0">
                <a:solidFill>
                  <a:schemeClr val="tx1"/>
                </a:solidFill>
                <a:latin typeface="Aptos Display" panose="020B0004020202020204" pitchFamily="34" charset="0"/>
              </a:rPr>
              <a:t>Indirect Effects</a:t>
            </a:r>
          </a:p>
        </p:txBody>
      </p:sp>
      <p:sp>
        <p:nvSpPr>
          <p:cNvPr id="3" name="Content Placeholder 2">
            <a:extLst>
              <a:ext uri="{FF2B5EF4-FFF2-40B4-BE49-F238E27FC236}">
                <a16:creationId xmlns:a16="http://schemas.microsoft.com/office/drawing/2014/main" id="{0AE06F75-3285-6115-E088-2BB0F53F74FA}"/>
              </a:ext>
            </a:extLst>
          </p:cNvPr>
          <p:cNvSpPr>
            <a:spLocks noGrp="1"/>
          </p:cNvSpPr>
          <p:nvPr>
            <p:ph idx="1"/>
          </p:nvPr>
        </p:nvSpPr>
        <p:spPr>
          <a:xfrm>
            <a:off x="361812" y="903249"/>
            <a:ext cx="11123943" cy="537488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mediation analysis, the total effect of X on Y can be split into:</a:t>
            </a:r>
          </a:p>
          <a:p>
            <a:pPr lvl="1"/>
            <a:r>
              <a:rPr lang="en-US" dirty="0">
                <a:latin typeface="Calibri" panose="020F0502020204030204" pitchFamily="34" charset="0"/>
                <a:ea typeface="Calibri" panose="020F0502020204030204" pitchFamily="34" charset="0"/>
                <a:cs typeface="Calibri" panose="020F0502020204030204" pitchFamily="34" charset="0"/>
              </a:rPr>
              <a:t>Direct Effect (c’): The effect of X on Y, ignoring M.</a:t>
            </a:r>
          </a:p>
          <a:p>
            <a:pPr lvl="1"/>
            <a:r>
              <a:rPr lang="en-US" dirty="0">
                <a:latin typeface="Calibri" panose="020F0502020204030204" pitchFamily="34" charset="0"/>
                <a:ea typeface="Calibri" panose="020F0502020204030204" pitchFamily="34" charset="0"/>
                <a:cs typeface="Calibri" panose="020F0502020204030204" pitchFamily="34" charset="0"/>
              </a:rPr>
              <a:t>Indirect Effect (ab): The effect of X on Y that goes through M.</a:t>
            </a:r>
          </a:p>
          <a:p>
            <a:r>
              <a:rPr lang="en-US" dirty="0">
                <a:latin typeface="Calibri" panose="020F0502020204030204" pitchFamily="34" charset="0"/>
                <a:ea typeface="Calibri" panose="020F0502020204030204" pitchFamily="34" charset="0"/>
                <a:cs typeface="Calibri" panose="020F0502020204030204" pitchFamily="34" charset="0"/>
              </a:rPr>
              <a:t>Path a: Effect of X on M</a:t>
            </a:r>
          </a:p>
          <a:p>
            <a:pPr lvl="1"/>
            <a:r>
              <a:rPr lang="en-US" dirty="0">
                <a:latin typeface="Calibri" panose="020F0502020204030204" pitchFamily="34" charset="0"/>
                <a:ea typeface="Calibri" panose="020F0502020204030204" pitchFamily="34" charset="0"/>
                <a:cs typeface="Calibri" panose="020F0502020204030204" pitchFamily="34" charset="0"/>
              </a:rPr>
              <a:t>a tells us how much stress (M) changes when study hours (X) increase by 1</a:t>
            </a:r>
          </a:p>
          <a:p>
            <a:pPr lvl="1"/>
            <a:r>
              <a:rPr lang="en-US" dirty="0">
                <a:latin typeface="Calibri" panose="020F0502020204030204" pitchFamily="34" charset="0"/>
                <a:ea typeface="Calibri" panose="020F0502020204030204" pitchFamily="34" charset="0"/>
                <a:cs typeface="Calibri" panose="020F0502020204030204" pitchFamily="34" charset="0"/>
              </a:rPr>
              <a:t>Example: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 = 3 + 2X</a:t>
            </a:r>
          </a:p>
          <a:p>
            <a:pPr lvl="2"/>
            <a:r>
              <a:rPr lang="en-US" dirty="0">
                <a:latin typeface="Calibri" panose="020F0502020204030204" pitchFamily="34" charset="0"/>
                <a:ea typeface="Calibri" panose="020F0502020204030204" pitchFamily="34" charset="0"/>
                <a:cs typeface="Calibri" panose="020F0502020204030204" pitchFamily="34" charset="0"/>
              </a:rPr>
              <a:t>If X = 3 → M = 3 + 2(3) = 9</a:t>
            </a:r>
          </a:p>
          <a:p>
            <a:pPr lvl="2"/>
            <a:r>
              <a:rPr lang="en-US" dirty="0">
                <a:latin typeface="Calibri" panose="020F0502020204030204" pitchFamily="34" charset="0"/>
                <a:ea typeface="Calibri" panose="020F0502020204030204" pitchFamily="34" charset="0"/>
                <a:cs typeface="Calibri" panose="020F0502020204030204" pitchFamily="34" charset="0"/>
              </a:rPr>
              <a:t>If X = 4 → M = 3 + 2(4) = 11</a:t>
            </a:r>
          </a:p>
          <a:p>
            <a:pPr lvl="2"/>
            <a:r>
              <a:rPr lang="en-US" dirty="0">
                <a:latin typeface="Calibri" panose="020F0502020204030204" pitchFamily="34" charset="0"/>
                <a:ea typeface="Calibri" panose="020F0502020204030204" pitchFamily="34" charset="0"/>
                <a:cs typeface="Calibri" panose="020F0502020204030204" pitchFamily="34" charset="0"/>
              </a:rPr>
              <a:t>a = 11 - 9 = 2</a:t>
            </a:r>
          </a:p>
          <a:p>
            <a:pPr lvl="1"/>
            <a:r>
              <a:rPr lang="en-US" b="1" dirty="0">
                <a:latin typeface="Calibri" panose="020F0502020204030204" pitchFamily="34" charset="0"/>
                <a:ea typeface="Calibri" panose="020F0502020204030204" pitchFamily="34" charset="0"/>
                <a:cs typeface="Calibri" panose="020F0502020204030204" pitchFamily="34" charset="0"/>
              </a:rPr>
              <a:t>Interpretation</a:t>
            </a:r>
            <a:r>
              <a:rPr lang="en-US" dirty="0">
                <a:latin typeface="Calibri" panose="020F0502020204030204" pitchFamily="34" charset="0"/>
                <a:ea typeface="Calibri" panose="020F0502020204030204" pitchFamily="34" charset="0"/>
                <a:cs typeface="Calibri" panose="020F0502020204030204" pitchFamily="34" charset="0"/>
              </a:rPr>
              <a:t>: More studying increases stress by 2 units</a:t>
            </a:r>
          </a:p>
          <a:p>
            <a:r>
              <a:rPr lang="en-US" dirty="0">
                <a:latin typeface="Calibri" panose="020F0502020204030204" pitchFamily="34" charset="0"/>
                <a:ea typeface="Calibri" panose="020F0502020204030204" pitchFamily="34" charset="0"/>
                <a:cs typeface="Calibri" panose="020F0502020204030204" pitchFamily="34" charset="0"/>
              </a:rPr>
              <a:t>Path b: Effect of M on Y</a:t>
            </a:r>
          </a:p>
          <a:p>
            <a:pPr lvl="1"/>
            <a:r>
              <a:rPr lang="en-US" b="1" dirty="0">
                <a:latin typeface="Calibri" panose="020F0502020204030204" pitchFamily="34" charset="0"/>
                <a:ea typeface="Calibri" panose="020F0502020204030204" pitchFamily="34" charset="0"/>
                <a:cs typeface="Calibri" panose="020F0502020204030204" pitchFamily="34" charset="0"/>
              </a:rPr>
              <a:t>Example</a:t>
            </a:r>
            <a:r>
              <a:rPr lang="en-US" dirty="0">
                <a:latin typeface="Calibri" panose="020F0502020204030204" pitchFamily="34" charset="0"/>
                <a:ea typeface="Calibri" panose="020F0502020204030204" pitchFamily="34" charset="0"/>
                <a:cs typeface="Calibri" panose="020F0502020204030204" pitchFamily="34" charset="0"/>
              </a:rPr>
              <a:t>: </a:t>
            </a:r>
            <a:r>
              <a:rPr lang="es-ES" i="1" dirty="0">
                <a:latin typeface="Calibri" panose="020F0502020204030204" pitchFamily="34" charset="0"/>
                <a:ea typeface="Calibri" panose="020F0502020204030204" pitchFamily="34" charset="0"/>
                <a:cs typeface="Calibri" panose="020F0502020204030204" pitchFamily="34" charset="0"/>
              </a:rPr>
              <a:t>Y</a:t>
            </a:r>
            <a:r>
              <a:rPr lang="es-ES" dirty="0">
                <a:latin typeface="Calibri" panose="020F0502020204030204" pitchFamily="34" charset="0"/>
                <a:ea typeface="Calibri" panose="020F0502020204030204" pitchFamily="34" charset="0"/>
                <a:cs typeface="Calibri" panose="020F0502020204030204" pitchFamily="34" charset="0"/>
              </a:rPr>
              <a:t> = 50 + 5X - 3M</a:t>
            </a:r>
          </a:p>
          <a:p>
            <a:pPr lvl="2"/>
            <a:r>
              <a:rPr lang="es-ES" dirty="0" err="1">
                <a:latin typeface="Calibri" panose="020F0502020204030204" pitchFamily="34" charset="0"/>
                <a:ea typeface="Calibri" panose="020F0502020204030204" pitchFamily="34" charset="0"/>
                <a:cs typeface="Calibri" panose="020F0502020204030204" pitchFamily="34" charset="0"/>
              </a:rPr>
              <a:t>If</a:t>
            </a:r>
            <a:r>
              <a:rPr lang="es-ES" dirty="0">
                <a:latin typeface="Calibri" panose="020F0502020204030204" pitchFamily="34" charset="0"/>
                <a:ea typeface="Calibri" panose="020F0502020204030204" pitchFamily="34" charset="0"/>
                <a:cs typeface="Calibri" panose="020F0502020204030204" pitchFamily="34" charset="0"/>
              </a:rPr>
              <a:t> M = 9 → Y = 50 + 5(3) - 3(9) = 38</a:t>
            </a:r>
          </a:p>
          <a:p>
            <a:pPr lvl="2"/>
            <a:r>
              <a:rPr lang="es-ES" dirty="0" err="1">
                <a:latin typeface="Calibri" panose="020F0502020204030204" pitchFamily="34" charset="0"/>
                <a:ea typeface="Calibri" panose="020F0502020204030204" pitchFamily="34" charset="0"/>
                <a:cs typeface="Calibri" panose="020F0502020204030204" pitchFamily="34" charset="0"/>
              </a:rPr>
              <a:t>If</a:t>
            </a:r>
            <a:r>
              <a:rPr lang="es-ES" dirty="0">
                <a:latin typeface="Calibri" panose="020F0502020204030204" pitchFamily="34" charset="0"/>
                <a:ea typeface="Calibri" panose="020F0502020204030204" pitchFamily="34" charset="0"/>
                <a:cs typeface="Calibri" panose="020F0502020204030204" pitchFamily="34" charset="0"/>
              </a:rPr>
              <a:t> M = 10 → Y = 50 + 5(3) - 3(10) = 35</a:t>
            </a:r>
          </a:p>
          <a:p>
            <a:pPr lvl="2"/>
            <a:r>
              <a:rPr lang="en-US" dirty="0">
                <a:latin typeface="Calibri" panose="020F0502020204030204" pitchFamily="34" charset="0"/>
                <a:ea typeface="Calibri" panose="020F0502020204030204" pitchFamily="34" charset="0"/>
                <a:cs typeface="Calibri" panose="020F0502020204030204" pitchFamily="34" charset="0"/>
              </a:rPr>
              <a:t>b = 35 - 38 = -3</a:t>
            </a:r>
          </a:p>
          <a:p>
            <a:pPr lvl="1"/>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More stress lowers test scores by 3 points.</a:t>
            </a:r>
            <a:endParaRPr lang="es-ES" sz="20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4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1FB66-30BC-999B-1BBE-22FF39DD9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9A5B6-314D-E946-9604-87E4DE5BB149}"/>
              </a:ext>
            </a:extLst>
          </p:cNvPr>
          <p:cNvSpPr>
            <a:spLocks noGrp="1"/>
          </p:cNvSpPr>
          <p:nvPr>
            <p:ph type="title"/>
          </p:nvPr>
        </p:nvSpPr>
        <p:spPr>
          <a:xfrm>
            <a:off x="216845" y="153424"/>
            <a:ext cx="9371949" cy="749825"/>
          </a:xfrm>
        </p:spPr>
        <p:txBody>
          <a:bodyPr>
            <a:normAutofit/>
          </a:bodyPr>
          <a:lstStyle/>
          <a:p>
            <a:r>
              <a:rPr lang="en-US" sz="3600" dirty="0">
                <a:solidFill>
                  <a:schemeClr val="tx1"/>
                </a:solidFill>
                <a:latin typeface="Aptos Display" panose="020B0004020202020204" pitchFamily="34" charset="0"/>
              </a:rPr>
              <a:t>What about the indirect effect?</a:t>
            </a:r>
          </a:p>
        </p:txBody>
      </p:sp>
      <p:sp>
        <p:nvSpPr>
          <p:cNvPr id="3" name="Content Placeholder 2">
            <a:extLst>
              <a:ext uri="{FF2B5EF4-FFF2-40B4-BE49-F238E27FC236}">
                <a16:creationId xmlns:a16="http://schemas.microsoft.com/office/drawing/2014/main" id="{79EF3174-B4B7-8EBC-9FE7-AF2C6CC7F4A0}"/>
              </a:ext>
            </a:extLst>
          </p:cNvPr>
          <p:cNvSpPr>
            <a:spLocks noGrp="1"/>
          </p:cNvSpPr>
          <p:nvPr>
            <p:ph idx="1"/>
          </p:nvPr>
        </p:nvSpPr>
        <p:spPr>
          <a:xfrm>
            <a:off x="361812" y="903249"/>
            <a:ext cx="11123943" cy="537488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Indirect Effect: a × b</a:t>
            </a:r>
          </a:p>
          <a:p>
            <a:pPr lvl="1"/>
            <a:r>
              <a:rPr lang="de-DE" dirty="0">
                <a:latin typeface="Calibri" panose="020F0502020204030204" pitchFamily="34" charset="0"/>
                <a:ea typeface="Calibri" panose="020F0502020204030204" pitchFamily="34" charset="0"/>
                <a:cs typeface="Calibri" panose="020F0502020204030204" pitchFamily="34" charset="0"/>
              </a:rPr>
              <a:t>ab = a × b = (2) × (-3) = -6</a:t>
            </a:r>
          </a:p>
          <a:p>
            <a:pPr lvl="1"/>
            <a:r>
              <a:rPr lang="en-US" dirty="0">
                <a:latin typeface="Calibri" panose="020F0502020204030204" pitchFamily="34" charset="0"/>
                <a:ea typeface="Calibri" panose="020F0502020204030204" pitchFamily="34" charset="0"/>
                <a:cs typeface="Calibri" panose="020F0502020204030204" pitchFamily="34" charset="0"/>
              </a:rPr>
              <a:t>For every extra hour studied (</a:t>
            </a:r>
            <a:r>
              <a:rPr lang="en-US" i="1" dirty="0">
                <a:latin typeface="Calibri" panose="020F0502020204030204" pitchFamily="34" charset="0"/>
                <a:ea typeface="Calibri" panose="020F0502020204030204" pitchFamily="34" charset="0"/>
                <a:cs typeface="Calibri" panose="020F0502020204030204" pitchFamily="34" charset="0"/>
              </a:rPr>
              <a:t>X</a:t>
            </a:r>
            <a:r>
              <a:rPr lang="en-US" dirty="0">
                <a:latin typeface="Calibri" panose="020F0502020204030204" pitchFamily="34" charset="0"/>
                <a:ea typeface="Calibri" panose="020F0502020204030204" pitchFamily="34" charset="0"/>
                <a:cs typeface="Calibri" panose="020F0502020204030204" pitchFamily="34" charset="0"/>
              </a:rPr>
              <a:t>), test scores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 change by -6 points due to stress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Since ab is negative, stress acts to reduce test scores, meaning that studying more indirectly lowers test scores through increased stress</a:t>
            </a:r>
          </a:p>
          <a:p>
            <a:r>
              <a:rPr lang="en-US" dirty="0">
                <a:latin typeface="Calibri" panose="020F0502020204030204" pitchFamily="34" charset="0"/>
                <a:ea typeface="Calibri" panose="020F0502020204030204" pitchFamily="34" charset="0"/>
                <a:cs typeface="Calibri" panose="020F0502020204030204" pitchFamily="34" charset="0"/>
              </a:rPr>
              <a:t>What if the indirect effect was positive?</a:t>
            </a:r>
          </a:p>
        </p:txBody>
      </p:sp>
    </p:spTree>
    <p:extLst>
      <p:ext uri="{BB962C8B-B14F-4D97-AF65-F5344CB8AC3E}">
        <p14:creationId xmlns:p14="http://schemas.microsoft.com/office/powerpoint/2010/main" val="229985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B70BA57B-8F5B-4995-83D6-E8451FFC8E29}"/>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The Total Effect of X on 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AC57BD-5DA8-4454-B510-111AF0E25B54}"/>
                  </a:ext>
                </a:extLst>
              </p:cNvPr>
              <p:cNvSpPr>
                <a:spLocks noGrp="1"/>
              </p:cNvSpPr>
              <p:nvPr>
                <p:ph idx="1"/>
              </p:nvPr>
            </p:nvSpPr>
            <p:spPr>
              <a:xfrm>
                <a:off x="4884418" y="684302"/>
                <a:ext cx="6938010" cy="5475563"/>
              </a:xfrm>
            </p:spPr>
            <p:txBody>
              <a:bodyPr anchor="ctr">
                <a:normAutofit/>
              </a:bodyPr>
              <a:lstStyle/>
              <a:p>
                <a:r>
                  <a:rPr lang="en-US" sz="2000" dirty="0"/>
                  <a:t>The total effect = the direct effect + the indirect effect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sSup>
                        <m:sSupPr>
                          <m:ctrlPr>
                            <a:rPr lang="en-US" sz="2000" b="0" i="1">
                              <a:latin typeface="Cambria Math" panose="02040503050406030204" pitchFamily="18" charset="0"/>
                            </a:rPr>
                          </m:ctrlPr>
                        </m:sSupPr>
                        <m:e>
                          <m:r>
                            <a:rPr lang="en-US" sz="2000" b="0" i="1">
                              <a:latin typeface="Cambria Math" panose="02040503050406030204" pitchFamily="18" charset="0"/>
                            </a:rPr>
                            <m:t>𝑐</m:t>
                          </m:r>
                        </m:e>
                        <m:sup>
                          <m:r>
                            <a:rPr lang="en-US" sz="2000" b="0" i="1">
                              <a:latin typeface="Cambria Math" panose="02040503050406030204" pitchFamily="18" charset="0"/>
                            </a:rPr>
                            <m:t>′</m:t>
                          </m:r>
                        </m:sup>
                      </m:sSup>
                      <m:r>
                        <a:rPr lang="en-US" sz="2000" b="0" i="1">
                          <a:latin typeface="Cambria Math" panose="02040503050406030204" pitchFamily="18" charset="0"/>
                        </a:rPr>
                        <m:t>+</m:t>
                      </m:r>
                      <m:r>
                        <a:rPr lang="en-US" sz="2000" b="0" i="1">
                          <a:latin typeface="Cambria Math" panose="02040503050406030204" pitchFamily="18" charset="0"/>
                        </a:rPr>
                        <m:t>𝑎𝑏</m:t>
                      </m:r>
                      <m:r>
                        <a:rPr lang="en-US" sz="2000" b="0" i="1">
                          <a:latin typeface="Cambria Math" panose="02040503050406030204" pitchFamily="18" charset="0"/>
                        </a:rPr>
                        <m:t>→</m:t>
                      </m:r>
                      <m:r>
                        <a:rPr lang="en-US" sz="2000" b="0" i="1">
                          <a:latin typeface="Cambria Math" panose="02040503050406030204" pitchFamily="18" charset="0"/>
                        </a:rPr>
                        <m:t>𝑎𝑏</m:t>
                      </m:r>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oMath>
                  </m:oMathPara>
                </a14:m>
                <a:endParaRPr lang="en-US" sz="2000" dirty="0"/>
              </a:p>
              <a:p>
                <a:r>
                  <a:rPr lang="en-US" sz="2000" dirty="0"/>
                  <a:t>The total effect </a:t>
                </a:r>
                <a:r>
                  <a:rPr lang="en-US" sz="2000" i="1" dirty="0"/>
                  <a:t>c</a:t>
                </a:r>
                <a:r>
                  <a:rPr lang="en-US" sz="2000" dirty="0"/>
                  <a:t> quantifies how much two cases that differ by one unit on X are estimated to differ on </a:t>
                </a:r>
                <a:r>
                  <a:rPr lang="en-US" sz="2000" i="1" dirty="0"/>
                  <a:t>Y</a:t>
                </a:r>
              </a:p>
              <a:p>
                <a:r>
                  <a:rPr lang="en-US" sz="2000" dirty="0"/>
                  <a:t>c represents the change in </a:t>
                </a:r>
                <a:r>
                  <a:rPr lang="en-US" sz="2000" i="1" dirty="0"/>
                  <a:t>Y</a:t>
                </a:r>
                <a:r>
                  <a:rPr lang="en-US" sz="2000" dirty="0"/>
                  <a:t> for every 1-unit increase in </a:t>
                </a:r>
                <a:r>
                  <a:rPr lang="en-US" sz="2000" i="1" dirty="0"/>
                  <a:t>X</a:t>
                </a: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𝑐</m:t>
                      </m:r>
                      <m:r>
                        <a:rPr lang="en-US" sz="2000" b="0" i="1">
                          <a:latin typeface="Cambria Math" panose="02040503050406030204" pitchFamily="18" charset="0"/>
                        </a:rPr>
                        <m:t>=[</m:t>
                      </m:r>
                      <m:acc>
                        <m:accPr>
                          <m:chr m:val="̂"/>
                          <m:ctrlPr>
                            <a:rPr lang="en-US" sz="2000" b="0" i="1">
                              <a:latin typeface="Cambria Math" panose="02040503050406030204" pitchFamily="18" charset="0"/>
                            </a:rPr>
                          </m:ctrlPr>
                        </m:accPr>
                        <m:e>
                          <m:r>
                            <a:rPr lang="en-US" sz="2000" b="0" i="1">
                              <a:latin typeface="Cambria Math" panose="02040503050406030204" pitchFamily="18" charset="0"/>
                            </a:rPr>
                            <m:t>𝑌</m:t>
                          </m:r>
                        </m:e>
                      </m:acc>
                      <m:r>
                        <a:rPr lang="en-US" sz="2000" b="0" i="1">
                          <a:latin typeface="Cambria Math" panose="02040503050406030204" pitchFamily="18" charset="0"/>
                        </a:rPr>
                        <m:t>|</m:t>
                      </m:r>
                      <m:r>
                        <a:rPr lang="en-US" sz="2000" b="0" i="1">
                          <a:latin typeface="Cambria Math" panose="02040503050406030204" pitchFamily="18" charset="0"/>
                        </a:rPr>
                        <m:t>𝑋</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𝑥</m:t>
                      </m:r>
                      <m:r>
                        <a:rPr lang="en-US" sz="2000" b="0" i="1">
                          <a:latin typeface="Cambria Math" panose="02040503050406030204" pitchFamily="18" charset="0"/>
                        </a:rPr>
                        <m:t>−1</m:t>
                      </m:r>
                      <m:r>
                        <a:rPr lang="en-US" sz="2000" i="1">
                          <a:latin typeface="Cambria Math" panose="02040503050406030204" pitchFamily="18" charset="0"/>
                        </a:rPr>
                        <m:t>)]</m:t>
                      </m:r>
                    </m:oMath>
                  </m:oMathPara>
                </a14:m>
                <a:endParaRPr lang="en-US" sz="2000" dirty="0"/>
              </a:p>
              <a:p>
                <a:pPr marL="0" indent="0">
                  <a:buNone/>
                </a:pPr>
                <a:endParaRPr lang="en-US" sz="2000" b="0" i="1" dirty="0">
                  <a:latin typeface="Cambria Math" panose="02040503050406030204" pitchFamily="18" charset="0"/>
                </a:endParaRPr>
              </a:p>
              <a:p>
                <a:r>
                  <a:rPr lang="en-US" sz="2000" dirty="0"/>
                  <a:t>The difference between the total effect and the direct effect is that the direct effect controls for </a:t>
                </a:r>
                <a:r>
                  <a:rPr lang="en-US" sz="2000" i="1" dirty="0"/>
                  <a:t>M</a:t>
                </a:r>
                <a:endParaRPr lang="en-US" sz="2000" dirty="0"/>
              </a:p>
            </p:txBody>
          </p:sp>
        </mc:Choice>
        <mc:Fallback xmlns="">
          <p:sp>
            <p:nvSpPr>
              <p:cNvPr id="3" name="Content Placeholder 2">
                <a:extLst>
                  <a:ext uri="{FF2B5EF4-FFF2-40B4-BE49-F238E27FC236}">
                    <a16:creationId xmlns:a16="http://schemas.microsoft.com/office/drawing/2014/main" id="{A8AC57BD-5DA8-4454-B510-111AF0E25B54}"/>
                  </a:ext>
                </a:extLst>
              </p:cNvPr>
              <p:cNvSpPr>
                <a:spLocks noGrp="1" noRot="1" noChangeAspect="1" noMove="1" noResize="1" noEditPoints="1" noAdjustHandles="1" noChangeArrowheads="1" noChangeShapeType="1" noTextEdit="1"/>
              </p:cNvSpPr>
              <p:nvPr>
                <p:ph idx="1"/>
              </p:nvPr>
            </p:nvSpPr>
            <p:spPr>
              <a:xfrm>
                <a:off x="4884418" y="684302"/>
                <a:ext cx="6938010" cy="5475563"/>
              </a:xfrm>
              <a:blipFill>
                <a:blip r:embed="rId2"/>
                <a:stretch>
                  <a:fillRect l="-791"/>
                </a:stretch>
              </a:blipFill>
            </p:spPr>
            <p:txBody>
              <a:bodyPr/>
              <a:lstStyle/>
              <a:p>
                <a:r>
                  <a:rPr lang="en-US">
                    <a:noFill/>
                  </a:rPr>
                  <a:t> </a:t>
                </a:r>
              </a:p>
            </p:txBody>
          </p:sp>
        </mc:Fallback>
      </mc:AlternateContent>
    </p:spTree>
    <p:extLst>
      <p:ext uri="{BB962C8B-B14F-4D97-AF65-F5344CB8AC3E}">
        <p14:creationId xmlns:p14="http://schemas.microsoft.com/office/powerpoint/2010/main" val="355227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7C2D1-3508-3744-6C62-04BA9D2BB164}"/>
              </a:ext>
            </a:extLst>
          </p:cNvPr>
          <p:cNvSpPr>
            <a:spLocks noGrp="1"/>
          </p:cNvSpPr>
          <p:nvPr>
            <p:ph type="title" idx="4294967295"/>
          </p:nvPr>
        </p:nvSpPr>
        <p:spPr>
          <a:xfrm>
            <a:off x="133815" y="96528"/>
            <a:ext cx="10058400" cy="684057"/>
          </a:xfrm>
        </p:spPr>
        <p:txBody>
          <a:bodyPr/>
          <a:lstStyle/>
          <a:p>
            <a:r>
              <a:rPr lang="en-US" dirty="0">
                <a:solidFill>
                  <a:schemeClr val="tx1"/>
                </a:solidFill>
                <a:latin typeface="Aptos Display" panose="020B0004020202020204" pitchFamily="34" charset="0"/>
              </a:rPr>
              <a:t>A note on transformations for linear models</a:t>
            </a:r>
          </a:p>
        </p:txBody>
      </p:sp>
      <p:sp>
        <p:nvSpPr>
          <p:cNvPr id="5" name="Content Placeholder 4">
            <a:extLst>
              <a:ext uri="{FF2B5EF4-FFF2-40B4-BE49-F238E27FC236}">
                <a16:creationId xmlns:a16="http://schemas.microsoft.com/office/drawing/2014/main" id="{B938C8A9-8CCF-76F3-B57E-3E90C37BCC94}"/>
              </a:ext>
            </a:extLst>
          </p:cNvPr>
          <p:cNvSpPr>
            <a:spLocks noGrp="1"/>
          </p:cNvSpPr>
          <p:nvPr>
            <p:ph idx="4294967295"/>
          </p:nvPr>
        </p:nvSpPr>
        <p:spPr>
          <a:xfrm>
            <a:off x="256478" y="780585"/>
            <a:ext cx="10058400" cy="4556125"/>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It is common to transform variables when they are not linearly related to independent variables in a MLR</a:t>
            </a:r>
          </a:p>
          <a:p>
            <a:r>
              <a:rPr lang="en-US" sz="2000" dirty="0">
                <a:latin typeface="Calibri" panose="020F0502020204030204" pitchFamily="34" charset="0"/>
                <a:ea typeface="Calibri" panose="020F0502020204030204" pitchFamily="34" charset="0"/>
                <a:cs typeface="Calibri" panose="020F0502020204030204" pitchFamily="34" charset="0"/>
              </a:rPr>
              <a:t>Transformations are useful for:</a:t>
            </a:r>
          </a:p>
          <a:p>
            <a:pPr lvl="1"/>
            <a:r>
              <a:rPr lang="en-US" dirty="0">
                <a:latin typeface="Calibri" panose="020F0502020204030204" pitchFamily="34" charset="0"/>
                <a:ea typeface="Calibri" panose="020F0502020204030204" pitchFamily="34" charset="0"/>
                <a:cs typeface="Calibri" panose="020F0502020204030204" pitchFamily="34" charset="0"/>
              </a:rPr>
              <a:t>Normalizing a skewed distribution</a:t>
            </a:r>
          </a:p>
          <a:p>
            <a:pPr lvl="1"/>
            <a:r>
              <a:rPr lang="en-US" dirty="0">
                <a:latin typeface="Calibri" panose="020F0502020204030204" pitchFamily="34" charset="0"/>
                <a:ea typeface="Calibri" panose="020F0502020204030204" pitchFamily="34" charset="0"/>
                <a:cs typeface="Calibri" panose="020F0502020204030204" pitchFamily="34" charset="0"/>
              </a:rPr>
              <a:t>Transforming a non-linear relationship between 2 variables into a linear one</a:t>
            </a:r>
          </a:p>
          <a:p>
            <a:pPr lvl="1"/>
            <a:r>
              <a:rPr lang="en-US" dirty="0">
                <a:latin typeface="Calibri" panose="020F0502020204030204" pitchFamily="34" charset="0"/>
                <a:ea typeface="Calibri" panose="020F0502020204030204" pitchFamily="34" charset="0"/>
                <a:cs typeface="Calibri" panose="020F0502020204030204" pitchFamily="34" charset="0"/>
              </a:rPr>
              <a:t>Reducing heteroscedasticity of the residuals in linear regression</a:t>
            </a:r>
          </a:p>
          <a:p>
            <a:r>
              <a:rPr lang="en-US" sz="2000" dirty="0">
                <a:latin typeface="Calibri" panose="020F0502020204030204" pitchFamily="34" charset="0"/>
                <a:ea typeface="Calibri" panose="020F0502020204030204" pitchFamily="34" charset="0"/>
                <a:cs typeface="Calibri" panose="020F0502020204030204" pitchFamily="34" charset="0"/>
              </a:rPr>
              <a:t>Two main transformations</a:t>
            </a:r>
          </a:p>
          <a:p>
            <a:pPr lvl="1"/>
            <a:r>
              <a:rPr lang="en-US" dirty="0">
                <a:latin typeface="Calibri" panose="020F0502020204030204" pitchFamily="34" charset="0"/>
                <a:ea typeface="Calibri" panose="020F0502020204030204" pitchFamily="34" charset="0"/>
                <a:cs typeface="Calibri" panose="020F0502020204030204" pitchFamily="34" charset="0"/>
              </a:rPr>
              <a:t>A </a:t>
            </a:r>
            <a:r>
              <a:rPr lang="en-US" b="1" dirty="0">
                <a:latin typeface="Calibri" panose="020F0502020204030204" pitchFamily="34" charset="0"/>
                <a:ea typeface="Calibri" panose="020F0502020204030204" pitchFamily="34" charset="0"/>
                <a:cs typeface="Calibri" panose="020F0502020204030204" pitchFamily="34" charset="0"/>
              </a:rPr>
              <a:t>square root transformation </a:t>
            </a:r>
          </a:p>
          <a:p>
            <a:pPr lvl="1"/>
            <a:r>
              <a:rPr lang="en-US" dirty="0">
                <a:latin typeface="Calibri" panose="020F0502020204030204" pitchFamily="34" charset="0"/>
                <a:ea typeface="Calibri" panose="020F0502020204030204" pitchFamily="34" charset="0"/>
                <a:cs typeface="Calibri" panose="020F0502020204030204" pitchFamily="34" charset="0"/>
              </a:rPr>
              <a:t>A</a:t>
            </a:r>
            <a:r>
              <a:rPr lang="en-US" b="1" dirty="0">
                <a:latin typeface="Calibri" panose="020F0502020204030204" pitchFamily="34" charset="0"/>
                <a:ea typeface="Calibri" panose="020F0502020204030204" pitchFamily="34" charset="0"/>
                <a:cs typeface="Calibri" panose="020F0502020204030204" pitchFamily="34" charset="0"/>
              </a:rPr>
              <a:t> log transformation</a:t>
            </a:r>
          </a:p>
          <a:p>
            <a:r>
              <a:rPr lang="en-US" sz="2000" dirty="0">
                <a:latin typeface="Calibri" panose="020F0502020204030204" pitchFamily="34" charset="0"/>
                <a:ea typeface="Calibri" panose="020F0502020204030204" pitchFamily="34" charset="0"/>
                <a:cs typeface="Calibri" panose="020F0502020204030204" pitchFamily="34" charset="0"/>
              </a:rPr>
              <a:t>Dealing with major problems w/transformations</a:t>
            </a:r>
          </a:p>
          <a:p>
            <a:pPr lvl="1"/>
            <a:r>
              <a:rPr lang="en-US" dirty="0">
                <a:latin typeface="Calibri" panose="020F0502020204030204" pitchFamily="34" charset="0"/>
                <a:ea typeface="Calibri" panose="020F0502020204030204" pitchFamily="34" charset="0"/>
                <a:cs typeface="Calibri" panose="020F0502020204030204" pitchFamily="34" charset="0"/>
              </a:rPr>
              <a:t>Data ‘trick’</a:t>
            </a:r>
          </a:p>
          <a:p>
            <a:pPr lvl="1"/>
            <a:r>
              <a:rPr lang="en-US" dirty="0">
                <a:latin typeface="Calibri" panose="020F0502020204030204" pitchFamily="34" charset="0"/>
                <a:ea typeface="Calibri" panose="020F0502020204030204" pitchFamily="34" charset="0"/>
                <a:cs typeface="Calibri" panose="020F0502020204030204" pitchFamily="34" charset="0"/>
              </a:rPr>
              <a:t>Choose a different model that relaxes the normality assumption (e.g., logistic regression)</a:t>
            </a:r>
          </a:p>
          <a:p>
            <a:r>
              <a:rPr lang="en-US" sz="2000" dirty="0">
                <a:latin typeface="Calibri" panose="020F0502020204030204" pitchFamily="34" charset="0"/>
                <a:ea typeface="Calibri" panose="020F0502020204030204" pitchFamily="34" charset="0"/>
                <a:cs typeface="Calibri" panose="020F0502020204030204" pitchFamily="34" charset="0"/>
              </a:rPr>
              <a:t>Model interpretation</a:t>
            </a:r>
          </a:p>
          <a:p>
            <a:pPr lvl="1"/>
            <a:endParaRPr lang="en-US" dirty="0"/>
          </a:p>
        </p:txBody>
      </p:sp>
    </p:spTree>
    <p:extLst>
      <p:ext uri="{BB962C8B-B14F-4D97-AF65-F5344CB8AC3E}">
        <p14:creationId xmlns:p14="http://schemas.microsoft.com/office/powerpoint/2010/main" val="106816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2" y="96218"/>
            <a:ext cx="9939453" cy="457198"/>
          </a:xfrm>
        </p:spPr>
        <p:txBody>
          <a:bodyPr>
            <a:normAutofit fontScale="90000"/>
          </a:bodyPr>
          <a:lstStyle/>
          <a:p>
            <a:pPr algn="l"/>
            <a:r>
              <a:rPr sz="3600" dirty="0">
                <a:latin typeface="Aptos Display" panose="020B0004020202020204" pitchFamily="34" charset="0"/>
              </a:rPr>
              <a:t>Total Effect of X on Y</a:t>
            </a:r>
          </a:p>
        </p:txBody>
      </p:sp>
      <p:sp>
        <p:nvSpPr>
          <p:cNvPr id="3" name="Content Placeholder 2"/>
          <p:cNvSpPr>
            <a:spLocks noGrp="1"/>
          </p:cNvSpPr>
          <p:nvPr>
            <p:ph idx="1"/>
          </p:nvPr>
        </p:nvSpPr>
        <p:spPr>
          <a:xfrm>
            <a:off x="308517" y="553416"/>
            <a:ext cx="10972800" cy="4525963"/>
          </a:xfrm>
        </p:spPr>
        <p:txBody>
          <a:bodyPr>
            <a:normAutofit/>
          </a:bodyPr>
          <a:lstStyle/>
          <a:p>
            <a:r>
              <a:rPr lang="en-US" sz="2400" dirty="0">
                <a:latin typeface="+mj-lt"/>
              </a:rPr>
              <a:t>The total effect of X on Y is:</a:t>
            </a:r>
          </a:p>
          <a:p>
            <a:pPr lvl="1">
              <a:buFont typeface="Arial" panose="020B0604020202020204" pitchFamily="34" charset="0"/>
              <a:buChar char="•"/>
            </a:pPr>
            <a:r>
              <a:rPr lang="en-US" sz="1800" dirty="0">
                <a:latin typeface="+mj-lt"/>
              </a:rPr>
              <a:t>c = c’ + ab</a:t>
            </a:r>
          </a:p>
          <a:p>
            <a:pPr lvl="1">
              <a:buFont typeface="Arial" panose="020B0604020202020204" pitchFamily="34" charset="0"/>
              <a:buChar char="•"/>
            </a:pPr>
            <a:r>
              <a:rPr lang="en-US" sz="1800" dirty="0">
                <a:latin typeface="+mj-lt"/>
              </a:rPr>
              <a:t>If c’ = 5, then:</a:t>
            </a:r>
          </a:p>
          <a:p>
            <a:pPr lvl="1">
              <a:buFont typeface="Arial" panose="020B0604020202020204" pitchFamily="34" charset="0"/>
              <a:buChar char="•"/>
            </a:pPr>
            <a:r>
              <a:rPr lang="en-US" sz="1800" dirty="0">
                <a:latin typeface="+mj-lt"/>
              </a:rPr>
              <a:t>c = 5 + (-6) = -1</a:t>
            </a:r>
          </a:p>
          <a:p>
            <a:r>
              <a:rPr lang="en-US" sz="2400" dirty="0">
                <a:latin typeface="+mj-lt"/>
              </a:rPr>
              <a:t>Interpretation:</a:t>
            </a:r>
          </a:p>
          <a:p>
            <a:pPr lvl="1">
              <a:buFont typeface="Arial" panose="020B0604020202020204" pitchFamily="34" charset="0"/>
              <a:buChar char="•"/>
            </a:pPr>
            <a:r>
              <a:rPr lang="en-US" sz="1800" dirty="0">
                <a:latin typeface="+mj-lt"/>
              </a:rPr>
              <a:t>The direct effect of studying is +5 (more hours → higher score)</a:t>
            </a:r>
          </a:p>
          <a:p>
            <a:pPr lvl="1">
              <a:buFont typeface="Arial" panose="020B0604020202020204" pitchFamily="34" charset="0"/>
              <a:buChar char="•"/>
            </a:pPr>
            <a:r>
              <a:rPr lang="en-US" sz="1800" dirty="0">
                <a:latin typeface="+mj-lt"/>
              </a:rPr>
              <a:t>The indirect effect (through stress) is -6 (more hours → more stress → lower score)</a:t>
            </a:r>
          </a:p>
          <a:p>
            <a:pPr lvl="1">
              <a:buFont typeface="Arial" panose="020B0604020202020204" pitchFamily="34" charset="0"/>
              <a:buChar char="•"/>
            </a:pPr>
            <a:r>
              <a:rPr lang="en-US" sz="1800" dirty="0">
                <a:latin typeface="+mj-lt"/>
              </a:rPr>
              <a:t>The net effect (i.e., total) of studying is slightly negative (-1), meaning stress cancels out the benefit of studying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FD8B-5F02-3E11-EB57-C2B36000100C}"/>
              </a:ext>
            </a:extLst>
          </p:cNvPr>
          <p:cNvSpPr>
            <a:spLocks noGrp="1"/>
          </p:cNvSpPr>
          <p:nvPr>
            <p:ph type="title"/>
          </p:nvPr>
        </p:nvSpPr>
        <p:spPr>
          <a:xfrm>
            <a:off x="152400" y="140823"/>
            <a:ext cx="10972800" cy="740123"/>
          </a:xfrm>
        </p:spPr>
        <p:txBody>
          <a:bodyPr/>
          <a:lstStyle/>
          <a:p>
            <a:pPr algn="l"/>
            <a:r>
              <a:rPr lang="en-US" sz="3600" dirty="0">
                <a:latin typeface="Aptos Display" panose="020B0004020202020204" pitchFamily="34" charset="0"/>
              </a:rPr>
              <a:t>Summary</a:t>
            </a:r>
            <a:endParaRPr lang="en-US"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6BADFA34-8266-5125-E35E-3D6E1B852CEE}"/>
              </a:ext>
            </a:extLst>
          </p:cNvPr>
          <p:cNvSpPr>
            <a:spLocks noGrp="1"/>
          </p:cNvSpPr>
          <p:nvPr>
            <p:ph idx="1"/>
          </p:nvPr>
        </p:nvSpPr>
        <p:spPr>
          <a:xfrm>
            <a:off x="286215" y="880946"/>
            <a:ext cx="10972800" cy="4525963"/>
          </a:xfrm>
        </p:spPr>
        <p:txBody>
          <a:bodyPr/>
          <a:lstStyle/>
          <a:p>
            <a:r>
              <a:rPr lang="en-US" sz="2000" dirty="0"/>
              <a:t>a = 2 → More studying increases stress.</a:t>
            </a:r>
          </a:p>
          <a:p>
            <a:r>
              <a:rPr lang="en-US" sz="2000" dirty="0"/>
              <a:t>b = -3 → More stress lowers test scores.</a:t>
            </a:r>
          </a:p>
          <a:p>
            <a:r>
              <a:rPr lang="en-US" sz="2000" dirty="0"/>
              <a:t>ab = -6 → More studying indirectly reduces test scores due to stress.</a:t>
            </a:r>
          </a:p>
          <a:p>
            <a:r>
              <a:rPr lang="en-US" sz="2000" dirty="0"/>
              <a:t>If ab is negative, the indirect effect works against the direct effect.</a:t>
            </a:r>
          </a:p>
          <a:p>
            <a:endParaRPr lang="en-US" dirty="0"/>
          </a:p>
        </p:txBody>
      </p:sp>
    </p:spTree>
    <p:extLst>
      <p:ext uri="{BB962C8B-B14F-4D97-AF65-F5344CB8AC3E}">
        <p14:creationId xmlns:p14="http://schemas.microsoft.com/office/powerpoint/2010/main" val="1068296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A575-7F0C-432D-86A8-D88355C95EFA}"/>
              </a:ext>
            </a:extLst>
          </p:cNvPr>
          <p:cNvSpPr>
            <a:spLocks noGrp="1"/>
          </p:cNvSpPr>
          <p:nvPr>
            <p:ph type="title" idx="4294967295"/>
          </p:nvPr>
        </p:nvSpPr>
        <p:spPr>
          <a:xfrm>
            <a:off x="111512" y="122664"/>
            <a:ext cx="10270273" cy="602166"/>
          </a:xfrm>
        </p:spPr>
        <p:txBody>
          <a:bodyPr>
            <a:noAutofit/>
          </a:bodyPr>
          <a:lstStyle/>
          <a:p>
            <a:r>
              <a:rPr lang="en-US" sz="3600" dirty="0">
                <a:solidFill>
                  <a:schemeClr val="tx1"/>
                </a:solidFill>
                <a:latin typeface="Aptos Display" panose="020B0004020202020204" pitchFamily="34" charset="0"/>
              </a:rPr>
              <a:t>The Process Macro</a:t>
            </a:r>
          </a:p>
        </p:txBody>
      </p:sp>
      <p:sp>
        <p:nvSpPr>
          <p:cNvPr id="3" name="Content Placeholder 2">
            <a:extLst>
              <a:ext uri="{FF2B5EF4-FFF2-40B4-BE49-F238E27FC236}">
                <a16:creationId xmlns:a16="http://schemas.microsoft.com/office/drawing/2014/main" id="{C4C49579-08A4-4600-9BEE-0950900F68E4}"/>
              </a:ext>
            </a:extLst>
          </p:cNvPr>
          <p:cNvSpPr>
            <a:spLocks noGrp="1"/>
          </p:cNvSpPr>
          <p:nvPr>
            <p:ph idx="4294967295"/>
          </p:nvPr>
        </p:nvSpPr>
        <p:spPr>
          <a:xfrm>
            <a:off x="234175" y="813884"/>
            <a:ext cx="11723649" cy="3702360"/>
          </a:xfrm>
        </p:spPr>
        <p:txBody>
          <a:bodyPr anchor="ctr">
            <a:normAutofit/>
          </a:bodyPr>
          <a:lstStyle/>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To run these models you need to download and install the Process macro written by Andrew Hayes</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hlinkClick r:id="rId2"/>
              </a:rPr>
              <a:t>Download - The PROCESS macro for SPSS, SAS, and R</a:t>
            </a: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Unzip the file</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From SPSS go to Extensions </a:t>
            </a: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Utilities  Install Custom Dialog Builder</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Browse to the unzipped files and open the folder that contains the SPSS application (C:\...\Downloads\processv40\PROCESS v4.0 for SPSS\Custom dialog builder file\process)</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dialog files will be located in Analyze  Regression  </a:t>
            </a:r>
            <a:r>
              <a:rPr lang="en-US" sz="2000" dirty="0"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process.spd</a:t>
            </a:r>
            <a:endPar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latest version is 4.0</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170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9044-C752-4A73-9BD1-039114F11C01}"/>
              </a:ext>
            </a:extLst>
          </p:cNvPr>
          <p:cNvSpPr>
            <a:spLocks noGrp="1"/>
          </p:cNvSpPr>
          <p:nvPr>
            <p:ph type="title" idx="4294967295"/>
          </p:nvPr>
        </p:nvSpPr>
        <p:spPr>
          <a:xfrm>
            <a:off x="0" y="284956"/>
            <a:ext cx="12192000" cy="731838"/>
          </a:xfrm>
        </p:spPr>
        <p:txBody>
          <a:bodyPr>
            <a:noAutofit/>
          </a:bodyPr>
          <a:lstStyle/>
          <a:p>
            <a:r>
              <a:rPr lang="en-US" sz="3600" dirty="0">
                <a:solidFill>
                  <a:schemeClr val="tx1"/>
                </a:solidFill>
                <a:latin typeface="Aptos Display" panose="020B0004020202020204" pitchFamily="34" charset="0"/>
              </a:rPr>
              <a:t>Example 1: Dichotomous Predictor, Simple Mediation</a:t>
            </a:r>
            <a:br>
              <a:rPr lang="en-US" sz="2800" dirty="0">
                <a:latin typeface="Aptos Display" panose="020B0004020202020204" pitchFamily="34" charset="0"/>
              </a:rPr>
            </a:br>
            <a:r>
              <a:rPr lang="en-US" sz="2800" dirty="0">
                <a:solidFill>
                  <a:schemeClr val="tx1"/>
                </a:solidFill>
                <a:latin typeface="Aptos Display" panose="020B0004020202020204" pitchFamily="34" charset="0"/>
              </a:rPr>
              <a:t>The PMI study</a:t>
            </a:r>
          </a:p>
        </p:txBody>
      </p:sp>
      <p:sp>
        <p:nvSpPr>
          <p:cNvPr id="3" name="Content Placeholder 2">
            <a:extLst>
              <a:ext uri="{FF2B5EF4-FFF2-40B4-BE49-F238E27FC236}">
                <a16:creationId xmlns:a16="http://schemas.microsoft.com/office/drawing/2014/main" id="{A7593240-D605-4A27-BCCA-A1E7740B26EE}"/>
              </a:ext>
            </a:extLst>
          </p:cNvPr>
          <p:cNvSpPr>
            <a:spLocks noGrp="1"/>
          </p:cNvSpPr>
          <p:nvPr>
            <p:ph idx="4294967295"/>
          </p:nvPr>
        </p:nvSpPr>
        <p:spPr>
          <a:xfrm>
            <a:off x="223024" y="1130300"/>
            <a:ext cx="10318750" cy="459740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participants in this study (43 male and 80 female) read one of two newspaper articles describing an economic crisis that may affect the price and supply of sugar in Israel</a:t>
            </a:r>
          </a:p>
          <a:p>
            <a:r>
              <a:rPr lang="en-US" sz="2000" dirty="0">
                <a:latin typeface="Calibri" panose="020F0502020204030204" pitchFamily="34" charset="0"/>
                <a:ea typeface="Calibri" panose="020F0502020204030204" pitchFamily="34" charset="0"/>
                <a:cs typeface="Calibri" panose="020F0502020204030204" pitchFamily="34" charset="0"/>
              </a:rPr>
              <a:t>Approximately half of the participants (n = 58) were given an article they were told would be appearing on the front page of a major Israeli newspaper (i.e., the ‘front-page’ condition). </a:t>
            </a:r>
          </a:p>
          <a:p>
            <a:r>
              <a:rPr lang="en-US" sz="2000" dirty="0">
                <a:latin typeface="Calibri" panose="020F0502020204030204" pitchFamily="34" charset="0"/>
                <a:ea typeface="Calibri" panose="020F0502020204030204" pitchFamily="34" charset="0"/>
                <a:cs typeface="Calibri" panose="020F0502020204030204" pitchFamily="34" charset="0"/>
              </a:rPr>
              <a:t>The remaining participants (n = 65) were given the same article but were told it would appear in the middle of an economic supplement of this newspaper (i.e., the interior page condition)</a:t>
            </a:r>
          </a:p>
          <a:p>
            <a:r>
              <a:rPr lang="en-US" sz="2000" dirty="0">
                <a:latin typeface="Calibri" panose="020F0502020204030204" pitchFamily="34" charset="0"/>
                <a:ea typeface="Calibri" panose="020F0502020204030204" pitchFamily="34" charset="0"/>
                <a:cs typeface="Calibri" panose="020F0502020204030204" pitchFamily="34" charset="0"/>
              </a:rPr>
              <a:t>The participants were asked about their reactions to the story including their intention to buy sugar (REACTION)</a:t>
            </a:r>
          </a:p>
          <a:p>
            <a:r>
              <a:rPr lang="en-US" sz="2000" dirty="0">
                <a:latin typeface="Calibri" panose="020F0502020204030204" pitchFamily="34" charset="0"/>
                <a:ea typeface="Calibri" panose="020F0502020204030204" pitchFamily="34" charset="0"/>
                <a:cs typeface="Calibri" panose="020F0502020204030204" pitchFamily="34" charset="0"/>
              </a:rPr>
              <a:t>They were also asked questions about how much they believed others would buy sugar in the community (</a:t>
            </a:r>
            <a:r>
              <a:rPr lang="en-US" sz="2000" i="1" dirty="0">
                <a:latin typeface="Calibri" panose="020F0502020204030204" pitchFamily="34" charset="0"/>
                <a:ea typeface="Calibri" panose="020F0502020204030204" pitchFamily="34" charset="0"/>
                <a:cs typeface="Calibri" panose="020F0502020204030204" pitchFamily="34" charset="0"/>
              </a:rPr>
              <a:t>presumed media influence</a:t>
            </a:r>
            <a:r>
              <a:rPr lang="en-US" sz="2000" dirty="0">
                <a:latin typeface="Calibri" panose="020F0502020204030204" pitchFamily="34" charset="0"/>
                <a:ea typeface="Calibri" panose="020F0502020204030204" pitchFamily="34" charset="0"/>
                <a:cs typeface="Calibri" panose="020F0502020204030204" pitchFamily="34" charset="0"/>
              </a:rPr>
              <a:t> measured by PMI))</a:t>
            </a:r>
          </a:p>
          <a:p>
            <a:r>
              <a:rPr lang="en-US" sz="2000" dirty="0">
                <a:latin typeface="Calibri" panose="020F0502020204030204" pitchFamily="34" charset="0"/>
                <a:ea typeface="Calibri" panose="020F0502020204030204" pitchFamily="34" charset="0"/>
                <a:cs typeface="Calibri" panose="020F0502020204030204" pitchFamily="34" charset="0"/>
              </a:rPr>
              <a:t>The research hypothesis was that individuals who read the article on the front page would be more likely to think others would promptly buy sugar which in turn would lead them to buy sugar</a:t>
            </a:r>
          </a:p>
        </p:txBody>
      </p:sp>
    </p:spTree>
    <p:extLst>
      <p:ext uri="{BB962C8B-B14F-4D97-AF65-F5344CB8AC3E}">
        <p14:creationId xmlns:p14="http://schemas.microsoft.com/office/powerpoint/2010/main" val="3958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2539972-845F-4FED-8F25-FCEF24DC78E3}"/>
              </a:ext>
            </a:extLst>
          </p:cNvPr>
          <p:cNvPicPr>
            <a:picLocks noChangeAspect="1"/>
          </p:cNvPicPr>
          <p:nvPr/>
        </p:nvPicPr>
        <p:blipFill>
          <a:blip r:embed="rId2"/>
          <a:stretch>
            <a:fillRect/>
          </a:stretch>
        </p:blipFill>
        <p:spPr>
          <a:xfrm>
            <a:off x="643191" y="772408"/>
            <a:ext cx="5087521" cy="2974670"/>
          </a:xfrm>
          <a:prstGeom prst="rect">
            <a:avLst/>
          </a:prstGeom>
        </p:spPr>
      </p:pic>
      <p:sp>
        <p:nvSpPr>
          <p:cNvPr id="10" name="Title 9">
            <a:extLst>
              <a:ext uri="{FF2B5EF4-FFF2-40B4-BE49-F238E27FC236}">
                <a16:creationId xmlns:a16="http://schemas.microsoft.com/office/drawing/2014/main" id="{B0ABE20F-5681-46C6-84B4-E422E4D9F4AD}"/>
              </a:ext>
            </a:extLst>
          </p:cNvPr>
          <p:cNvSpPr>
            <a:spLocks noGrp="1"/>
          </p:cNvSpPr>
          <p:nvPr>
            <p:ph type="title" idx="4294967295"/>
          </p:nvPr>
        </p:nvSpPr>
        <p:spPr>
          <a:xfrm>
            <a:off x="1825625" y="4519613"/>
            <a:ext cx="10366375" cy="1054100"/>
          </a:xfrm>
        </p:spPr>
        <p:txBody>
          <a:bodyPr vert="horz" lIns="91440" tIns="45720" rIns="91440" bIns="45720" rtlCol="0" anchor="ctr">
            <a:normAutofit/>
          </a:bodyPr>
          <a:lstStyle/>
          <a:p>
            <a:pPr algn="ctr">
              <a:lnSpc>
                <a:spcPct val="83000"/>
              </a:lnSpc>
            </a:pPr>
            <a:r>
              <a:rPr lang="en-US" sz="4800" cap="all" spc="-100" dirty="0">
                <a:solidFill>
                  <a:schemeClr val="bg1"/>
                </a:solidFill>
              </a:rPr>
              <a:t>Descriptive Stats</a:t>
            </a:r>
          </a:p>
        </p:txBody>
      </p:sp>
      <p:pic>
        <p:nvPicPr>
          <p:cNvPr id="15" name="Picture 14">
            <a:extLst>
              <a:ext uri="{FF2B5EF4-FFF2-40B4-BE49-F238E27FC236}">
                <a16:creationId xmlns:a16="http://schemas.microsoft.com/office/drawing/2014/main" id="{DE6913F4-FE1D-4AE5-AB9D-599A84A90BBA}"/>
              </a:ext>
            </a:extLst>
          </p:cNvPr>
          <p:cNvPicPr>
            <a:picLocks noChangeAspect="1"/>
          </p:cNvPicPr>
          <p:nvPr/>
        </p:nvPicPr>
        <p:blipFill>
          <a:blip r:embed="rId3"/>
          <a:stretch>
            <a:fillRect/>
          </a:stretch>
        </p:blipFill>
        <p:spPr>
          <a:xfrm>
            <a:off x="6373903" y="817973"/>
            <a:ext cx="5087521" cy="2883540"/>
          </a:xfrm>
          <a:prstGeom prst="rect">
            <a:avLst/>
          </a:prstGeom>
        </p:spPr>
      </p:pic>
    </p:spTree>
    <p:extLst>
      <p:ext uri="{BB962C8B-B14F-4D97-AF65-F5344CB8AC3E}">
        <p14:creationId xmlns:p14="http://schemas.microsoft.com/office/powerpoint/2010/main" val="248779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117D3D-3E49-4CE7-A994-D64246A36B48}"/>
              </a:ext>
            </a:extLst>
          </p:cNvPr>
          <p:cNvSpPr>
            <a:spLocks noGrp="1"/>
          </p:cNvSpPr>
          <p:nvPr>
            <p:ph type="title" idx="4294967295"/>
          </p:nvPr>
        </p:nvSpPr>
        <p:spPr>
          <a:xfrm>
            <a:off x="89209" y="111125"/>
            <a:ext cx="9732963" cy="796925"/>
          </a:xfrm>
        </p:spPr>
        <p:txBody>
          <a:bodyPr vert="horz" lIns="91440" tIns="45720" rIns="91440" bIns="45720" rtlCol="0" anchor="ctr">
            <a:normAutofit/>
          </a:bodyPr>
          <a:lstStyle/>
          <a:p>
            <a:pPr>
              <a:lnSpc>
                <a:spcPct val="83000"/>
              </a:lnSpc>
            </a:pPr>
            <a:r>
              <a:rPr lang="en-US" sz="3600" cap="all" spc="-100" dirty="0">
                <a:solidFill>
                  <a:schemeClr val="tx1"/>
                </a:solidFill>
                <a:latin typeface="Aptos Display" panose="020B0004020202020204" pitchFamily="34" charset="0"/>
              </a:rPr>
              <a:t>Simple Mediation Model for PMI study</a:t>
            </a:r>
          </a:p>
        </p:txBody>
      </p:sp>
      <p:pic>
        <p:nvPicPr>
          <p:cNvPr id="6" name="Picture 5">
            <a:extLst>
              <a:ext uri="{FF2B5EF4-FFF2-40B4-BE49-F238E27FC236}">
                <a16:creationId xmlns:a16="http://schemas.microsoft.com/office/drawing/2014/main" id="{B872E246-BE10-46F7-8D26-F41387F695AE}"/>
              </a:ext>
            </a:extLst>
          </p:cNvPr>
          <p:cNvPicPr>
            <a:picLocks noChangeAspect="1"/>
          </p:cNvPicPr>
          <p:nvPr/>
        </p:nvPicPr>
        <p:blipFill rotWithShape="1">
          <a:blip r:embed="rId2"/>
          <a:srcRect t="2490"/>
          <a:stretch/>
        </p:blipFill>
        <p:spPr>
          <a:xfrm>
            <a:off x="1921311" y="1583473"/>
            <a:ext cx="8452802" cy="3235115"/>
          </a:xfrm>
          <a:prstGeom prst="rect">
            <a:avLst/>
          </a:prstGeom>
          <a:noFill/>
        </p:spPr>
      </p:pic>
      <p:sp>
        <p:nvSpPr>
          <p:cNvPr id="32" name="TextBox 31">
            <a:extLst>
              <a:ext uri="{FF2B5EF4-FFF2-40B4-BE49-F238E27FC236}">
                <a16:creationId xmlns:a16="http://schemas.microsoft.com/office/drawing/2014/main" id="{47B32706-E1C4-43C0-93F6-2FC3C403EB64}"/>
              </a:ext>
            </a:extLst>
          </p:cNvPr>
          <p:cNvSpPr txBox="1"/>
          <p:nvPr/>
        </p:nvSpPr>
        <p:spPr>
          <a:xfrm>
            <a:off x="2066276" y="3259723"/>
            <a:ext cx="150048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CONDITION</a:t>
            </a:r>
          </a:p>
        </p:txBody>
      </p:sp>
      <p:sp>
        <p:nvSpPr>
          <p:cNvPr id="34" name="TextBox 33">
            <a:extLst>
              <a:ext uri="{FF2B5EF4-FFF2-40B4-BE49-F238E27FC236}">
                <a16:creationId xmlns:a16="http://schemas.microsoft.com/office/drawing/2014/main" id="{A473676F-E2EC-4F56-B988-18364C018598}"/>
              </a:ext>
            </a:extLst>
          </p:cNvPr>
          <p:cNvSpPr txBox="1"/>
          <p:nvPr/>
        </p:nvSpPr>
        <p:spPr>
          <a:xfrm>
            <a:off x="5464433" y="1414196"/>
            <a:ext cx="126313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CBE9956C-29BC-4B26-A6E2-E2B66EF18773}"/>
              </a:ext>
            </a:extLst>
          </p:cNvPr>
          <p:cNvSpPr txBox="1"/>
          <p:nvPr/>
        </p:nvSpPr>
        <p:spPr>
          <a:xfrm>
            <a:off x="8758828" y="3259723"/>
            <a:ext cx="136689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REACTION</a:t>
            </a:r>
          </a:p>
        </p:txBody>
      </p:sp>
    </p:spTree>
    <p:extLst>
      <p:ext uri="{BB962C8B-B14F-4D97-AF65-F5344CB8AC3E}">
        <p14:creationId xmlns:p14="http://schemas.microsoft.com/office/powerpoint/2010/main" val="107695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832D-890E-4FD3-89C5-1D7E9FF45223}"/>
              </a:ext>
            </a:extLst>
          </p:cNvPr>
          <p:cNvSpPr>
            <a:spLocks noGrp="1"/>
          </p:cNvSpPr>
          <p:nvPr>
            <p:ph type="title" idx="4294967295"/>
          </p:nvPr>
        </p:nvSpPr>
        <p:spPr>
          <a:xfrm>
            <a:off x="111512" y="152285"/>
            <a:ext cx="11653024" cy="628301"/>
          </a:xfrm>
        </p:spPr>
        <p:txBody>
          <a:bodyPr>
            <a:normAutofit fontScale="90000"/>
          </a:bodyPr>
          <a:lstStyle/>
          <a:p>
            <a:r>
              <a:rPr lang="en-US" sz="3600" dirty="0">
                <a:solidFill>
                  <a:schemeClr val="tx1"/>
                </a:solidFill>
                <a:latin typeface="Aptos Display" panose="020B0004020202020204" pitchFamily="34" charset="0"/>
              </a:rPr>
              <a:t>Steps for Mediation, Moderation and Mediated Moderation</a:t>
            </a:r>
          </a:p>
        </p:txBody>
      </p:sp>
      <p:graphicFrame>
        <p:nvGraphicFramePr>
          <p:cNvPr id="5" name="Content Placeholder 2">
            <a:extLst>
              <a:ext uri="{FF2B5EF4-FFF2-40B4-BE49-F238E27FC236}">
                <a16:creationId xmlns:a16="http://schemas.microsoft.com/office/drawing/2014/main" id="{9D9FF652-8A58-41AA-85A6-5B25BE00A6CE}"/>
              </a:ext>
            </a:extLst>
          </p:cNvPr>
          <p:cNvGraphicFramePr>
            <a:graphicFrameLocks noGrp="1"/>
          </p:cNvGraphicFramePr>
          <p:nvPr>
            <p:ph idx="4294967295"/>
            <p:extLst>
              <p:ext uri="{D42A27DB-BD31-4B8C-83A1-F6EECF244321}">
                <p14:modId xmlns:p14="http://schemas.microsoft.com/office/powerpoint/2010/main" val="187368605"/>
              </p:ext>
            </p:extLst>
          </p:nvPr>
        </p:nvGraphicFramePr>
        <p:xfrm>
          <a:off x="1066800" y="780586"/>
          <a:ext cx="10058400" cy="3725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99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5E8974AA-A6A4-4E78-A577-A029735A8775}"/>
              </a:ext>
            </a:extLst>
          </p:cNvPr>
          <p:cNvPicPr>
            <a:picLocks noChangeAspect="1"/>
          </p:cNvPicPr>
          <p:nvPr/>
        </p:nvPicPr>
        <p:blipFill>
          <a:blip r:embed="rId2"/>
          <a:stretch>
            <a:fillRect/>
          </a:stretch>
        </p:blipFill>
        <p:spPr>
          <a:xfrm>
            <a:off x="367235" y="297181"/>
            <a:ext cx="5522393" cy="5273886"/>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3CD49939-72CB-4563-AFE0-B7E030D0F891}"/>
              </a:ext>
            </a:extLst>
          </p:cNvPr>
          <p:cNvPicPr>
            <a:picLocks noChangeAspect="1"/>
          </p:cNvPicPr>
          <p:nvPr/>
        </p:nvPicPr>
        <p:blipFill>
          <a:blip r:embed="rId3"/>
          <a:stretch>
            <a:fillRect/>
          </a:stretch>
        </p:blipFill>
        <p:spPr>
          <a:xfrm>
            <a:off x="6256864" y="932897"/>
            <a:ext cx="5613403" cy="4002455"/>
          </a:xfrm>
          <a:prstGeom prst="rect">
            <a:avLst/>
          </a:prstGeom>
        </p:spPr>
      </p:pic>
      <p:sp>
        <p:nvSpPr>
          <p:cNvPr id="4" name="Rectangle 3">
            <a:extLst>
              <a:ext uri="{FF2B5EF4-FFF2-40B4-BE49-F238E27FC236}">
                <a16:creationId xmlns:a16="http://schemas.microsoft.com/office/drawing/2014/main" id="{DED261A6-9EB6-4C92-B35B-4BC841ADE2AE}"/>
              </a:ext>
            </a:extLst>
          </p:cNvPr>
          <p:cNvSpPr/>
          <p:nvPr/>
        </p:nvSpPr>
        <p:spPr>
          <a:xfrm>
            <a:off x="367235" y="3291969"/>
            <a:ext cx="2375965"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Tree>
    <p:extLst>
      <p:ext uri="{BB962C8B-B14F-4D97-AF65-F5344CB8AC3E}">
        <p14:creationId xmlns:p14="http://schemas.microsoft.com/office/powerpoint/2010/main" val="296844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C8A0-497E-4AF5-A56D-D9C1FAF3B0FA}"/>
              </a:ext>
            </a:extLst>
          </p:cNvPr>
          <p:cNvSpPr>
            <a:spLocks noGrp="1"/>
          </p:cNvSpPr>
          <p:nvPr>
            <p:ph type="title" idx="4294967295"/>
          </p:nvPr>
        </p:nvSpPr>
        <p:spPr>
          <a:xfrm>
            <a:off x="100361" y="76916"/>
            <a:ext cx="10058400" cy="647913"/>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80AF4CC8-5DCC-4F27-9470-81533129D488}"/>
              </a:ext>
            </a:extLst>
          </p:cNvPr>
          <p:cNvSpPr>
            <a:spLocks noGrp="1"/>
          </p:cNvSpPr>
          <p:nvPr>
            <p:ph idx="4294967295"/>
          </p:nvPr>
        </p:nvSpPr>
        <p:spPr>
          <a:xfrm>
            <a:off x="338641" y="992691"/>
            <a:ext cx="10626725" cy="3646488"/>
          </a:xfrm>
        </p:spPr>
        <p:txBody>
          <a:bodyPr>
            <a:normAutofit/>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OUTCOME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pmi</a:t>
            </a: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this is the mediator variable</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       R-sq        MSE          F        df1        df2          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.1808      .0327     1.7026     4.0878     1.0000   121.0000      .0454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coeff</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constant</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5.3769      .1618    33.2222      .0000     5.0565     5.6973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cond</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.4765</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.2357     2.0218      .0454      .0099      .9431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228C3F-2F18-4D00-B8CA-1B4BFD3EE256}"/>
                  </a:ext>
                </a:extLst>
              </p:cNvPr>
              <p:cNvSpPr txBox="1"/>
              <p:nvPr/>
            </p:nvSpPr>
            <p:spPr>
              <a:xfrm>
                <a:off x="338641" y="4764823"/>
                <a:ext cx="2586093" cy="31611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acc>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=5.377+ .477</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0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4" name="TextBox 3">
                <a:extLst>
                  <a:ext uri="{FF2B5EF4-FFF2-40B4-BE49-F238E27FC236}">
                    <a16:creationId xmlns:a16="http://schemas.microsoft.com/office/drawing/2014/main" id="{CE228C3F-2F18-4D00-B8CA-1B4BFD3EE256}"/>
                  </a:ext>
                </a:extLst>
              </p:cNvPr>
              <p:cNvSpPr txBox="1">
                <a:spLocks noRot="1" noChangeAspect="1" noMove="1" noResize="1" noEditPoints="1" noAdjustHandles="1" noChangeArrowheads="1" noChangeShapeType="1" noTextEdit="1"/>
              </p:cNvSpPr>
              <p:nvPr/>
            </p:nvSpPr>
            <p:spPr>
              <a:xfrm>
                <a:off x="338641" y="4764823"/>
                <a:ext cx="2586093" cy="316112"/>
              </a:xfrm>
              <a:prstGeom prst="rect">
                <a:avLst/>
              </a:prstGeom>
              <a:blipFill>
                <a:blip r:embed="rId3"/>
                <a:stretch>
                  <a:fillRect l="-2123" t="-25490" r="-1415" b="-1176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4258E8F-0FB8-4C3D-B494-ED98E1404DEB}"/>
              </a:ext>
            </a:extLst>
          </p:cNvPr>
          <p:cNvSpPr txBox="1"/>
          <p:nvPr/>
        </p:nvSpPr>
        <p:spPr>
          <a:xfrm>
            <a:off x="3009357" y="4583875"/>
            <a:ext cx="695445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Students in the front-page article condition are .477 units higher on PMI, on average</a:t>
            </a:r>
          </a:p>
        </p:txBody>
      </p:sp>
      <p:pic>
        <p:nvPicPr>
          <p:cNvPr id="7" name="Picture 6">
            <a:extLst>
              <a:ext uri="{FF2B5EF4-FFF2-40B4-BE49-F238E27FC236}">
                <a16:creationId xmlns:a16="http://schemas.microsoft.com/office/drawing/2014/main" id="{D10172DD-6157-3305-D083-2F20B28FD112}"/>
              </a:ext>
            </a:extLst>
          </p:cNvPr>
          <p:cNvPicPr>
            <a:picLocks noChangeAspect="1"/>
          </p:cNvPicPr>
          <p:nvPr/>
        </p:nvPicPr>
        <p:blipFill>
          <a:blip r:embed="rId4"/>
          <a:stretch>
            <a:fillRect/>
          </a:stretch>
        </p:blipFill>
        <p:spPr>
          <a:xfrm>
            <a:off x="7219283" y="0"/>
            <a:ext cx="4634076" cy="1943904"/>
          </a:xfrm>
          <a:prstGeom prst="rect">
            <a:avLst/>
          </a:prstGeom>
        </p:spPr>
      </p:pic>
    </p:spTree>
    <p:extLst>
      <p:ext uri="{BB962C8B-B14F-4D97-AF65-F5344CB8AC3E}">
        <p14:creationId xmlns:p14="http://schemas.microsoft.com/office/powerpoint/2010/main" val="23841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CB7C-0DFD-4E26-A188-85DE9E0D2AF2}"/>
              </a:ext>
            </a:extLst>
          </p:cNvPr>
          <p:cNvSpPr>
            <a:spLocks noGrp="1"/>
          </p:cNvSpPr>
          <p:nvPr>
            <p:ph type="title" idx="4294967295"/>
          </p:nvPr>
        </p:nvSpPr>
        <p:spPr>
          <a:xfrm>
            <a:off x="0" y="219230"/>
            <a:ext cx="10058400" cy="684057"/>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7F6BDC1B-3BCF-4590-BCFF-038E14782688}"/>
              </a:ext>
            </a:extLst>
          </p:cNvPr>
          <p:cNvSpPr>
            <a:spLocks noGrp="1"/>
          </p:cNvSpPr>
          <p:nvPr>
            <p:ph idx="4294967295"/>
          </p:nvPr>
        </p:nvSpPr>
        <p:spPr>
          <a:xfrm>
            <a:off x="133814" y="1122517"/>
            <a:ext cx="10277475" cy="4146550"/>
          </a:xfrm>
        </p:spPr>
        <p:txBody>
          <a:bodyPr>
            <a:normAutofit fontScale="92500"/>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OUTCOME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 </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the dependent variable (intention to buy)</a:t>
            </a: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R       R-sq        MSE          F        df1        df2          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.4538      .2059     1.9404    15.5571     2.0000   120.0000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coeff</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constant      .5269      .5497      .9585      .3397     -.5615     1.6152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cond</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.2544</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.2558      .9943      </a:t>
            </a:r>
            <a:r>
              <a:rPr lang="en-US" sz="1800"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.3221</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-.2522      .7609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pmi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.5064</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.0970     5.2185      </a:t>
            </a:r>
            <a:r>
              <a:rPr lang="en-US" sz="1800"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.0000</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.3143      .6986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95FD78-8C5B-46B7-9EE1-F4877317BBF8}"/>
                  </a:ext>
                </a:extLst>
              </p:cNvPr>
              <p:cNvSpPr txBox="1"/>
              <p:nvPr/>
            </p:nvSpPr>
            <p:spPr>
              <a:xfrm>
                <a:off x="2594286" y="1163037"/>
                <a:ext cx="3078663" cy="28443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=.527+ .254</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+.506</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4" name="TextBox 3">
                <a:extLst>
                  <a:ext uri="{FF2B5EF4-FFF2-40B4-BE49-F238E27FC236}">
                    <a16:creationId xmlns:a16="http://schemas.microsoft.com/office/drawing/2014/main" id="{C295FD78-8C5B-46B7-9EE1-F4877317BBF8}"/>
                  </a:ext>
                </a:extLst>
              </p:cNvPr>
              <p:cNvSpPr txBox="1">
                <a:spLocks noRot="1" noChangeAspect="1" noMove="1" noResize="1" noEditPoints="1" noAdjustHandles="1" noChangeArrowheads="1" noChangeShapeType="1" noTextEdit="1"/>
              </p:cNvSpPr>
              <p:nvPr/>
            </p:nvSpPr>
            <p:spPr>
              <a:xfrm>
                <a:off x="2594286" y="1163037"/>
                <a:ext cx="3078663" cy="284437"/>
              </a:xfrm>
              <a:prstGeom prst="rect">
                <a:avLst/>
              </a:prstGeom>
              <a:blipFill>
                <a:blip r:embed="rId3"/>
                <a:stretch>
                  <a:fillRect l="-1188" t="-19565" r="-396" b="-10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C9495B2-D3E1-A529-AF97-47006DC82FBD}"/>
              </a:ext>
            </a:extLst>
          </p:cNvPr>
          <p:cNvPicPr>
            <a:picLocks noChangeAspect="1"/>
          </p:cNvPicPr>
          <p:nvPr/>
        </p:nvPicPr>
        <p:blipFill>
          <a:blip r:embed="rId4"/>
          <a:stretch>
            <a:fillRect/>
          </a:stretch>
        </p:blipFill>
        <p:spPr>
          <a:xfrm>
            <a:off x="7424110" y="0"/>
            <a:ext cx="4634076" cy="1943904"/>
          </a:xfrm>
          <a:prstGeom prst="rect">
            <a:avLst/>
          </a:prstGeom>
        </p:spPr>
      </p:pic>
      <p:sp>
        <p:nvSpPr>
          <p:cNvPr id="7" name="TextBox 6">
            <a:extLst>
              <a:ext uri="{FF2B5EF4-FFF2-40B4-BE49-F238E27FC236}">
                <a16:creationId xmlns:a16="http://schemas.microsoft.com/office/drawing/2014/main" id="{C726796E-14B0-4D7A-33BA-26D9760706CA}"/>
              </a:ext>
            </a:extLst>
          </p:cNvPr>
          <p:cNvSpPr txBox="1"/>
          <p:nvPr/>
        </p:nvSpPr>
        <p:spPr>
          <a:xfrm>
            <a:off x="133814" y="4950653"/>
            <a:ext cx="11630723" cy="1754326"/>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regression coefficient for presumed media influence, b = 0.506, means that two people assigned to the same experimental condition (i.e., equal on X) but that differ by one unit in their presumed media influence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 are estimated to differ by 0.506 units in intention to buy sugar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Another way to state that is: every one-unit increase in presumed media influence leads to a .5064 increase in intention to buy sugar regardless of whether participants read the front-page condition or interior condition</a:t>
            </a:r>
          </a:p>
        </p:txBody>
      </p:sp>
    </p:spTree>
    <p:extLst>
      <p:ext uri="{BB962C8B-B14F-4D97-AF65-F5344CB8AC3E}">
        <p14:creationId xmlns:p14="http://schemas.microsoft.com/office/powerpoint/2010/main" val="38597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4D120-0078-CB40-3623-A6FAAB187DCC}"/>
              </a:ext>
            </a:extLst>
          </p:cNvPr>
          <p:cNvSpPr>
            <a:spLocks noGrp="1"/>
          </p:cNvSpPr>
          <p:nvPr>
            <p:ph type="title"/>
          </p:nvPr>
        </p:nvSpPr>
        <p:spPr>
          <a:xfrm>
            <a:off x="0" y="274102"/>
            <a:ext cx="10648160" cy="794430"/>
          </a:xfrm>
        </p:spPr>
        <p:txBody>
          <a:bodyPr>
            <a:noAutofit/>
          </a:bodyPr>
          <a:lstStyle/>
          <a:p>
            <a:r>
              <a:rPr lang="en-US" sz="3200" dirty="0">
                <a:solidFill>
                  <a:schemeClr val="tx1"/>
                </a:solidFill>
                <a:latin typeface="Aptos Display" panose="020B0004020202020204" pitchFamily="34" charset="0"/>
                <a:ea typeface="Calibri" panose="020F0502020204030204" pitchFamily="34" charset="0"/>
                <a:cs typeface="Calibri" panose="020F0502020204030204" pitchFamily="34" charset="0"/>
              </a:rPr>
              <a:t>But note carefully, if you are going to transform you must be careful in interpreting the results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688E29B-0B6B-42CE-2F44-B11182047C6E}"/>
                  </a:ext>
                </a:extLst>
              </p:cNvPr>
              <p:cNvSpPr>
                <a:spLocks noGrp="1"/>
              </p:cNvSpPr>
              <p:nvPr>
                <p:ph idx="1"/>
              </p:nvPr>
            </p:nvSpPr>
            <p:spPr>
              <a:xfrm>
                <a:off x="156117" y="1118659"/>
                <a:ext cx="10492043" cy="5159478"/>
              </a:xfrm>
            </p:spPr>
            <p:txBody>
              <a:bodyPr>
                <a:normAutofit/>
              </a:bodyPr>
              <a:lstStyle/>
              <a:p>
                <a:r>
                  <a:rPr lang="en-US" sz="2000" dirty="0"/>
                  <a:t>You must understand log-linear models</a:t>
                </a:r>
              </a:p>
              <a:p>
                <a:pPr>
                  <a:spcBef>
                    <a:spcPts val="600"/>
                  </a:spcBef>
                  <a:spcAft>
                    <a:spcPts val="600"/>
                  </a:spcAft>
                </a:pPr>
                <a:r>
                  <a:rPr lang="en-US" sz="2000" dirty="0"/>
                  <a:t>Your new log-transformed regression model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𝑒</m:t>
                      </m:r>
                    </m:oMath>
                  </m:oMathPara>
                </a14:m>
                <a:endParaRPr lang="en-US" dirty="0"/>
              </a:p>
              <a:p>
                <a:pPr>
                  <a:spcBef>
                    <a:spcPts val="600"/>
                  </a:spcBef>
                  <a:spcAft>
                    <a:spcPts val="600"/>
                  </a:spcAft>
                </a:pPr>
                <a:r>
                  <a:rPr lang="en-US" sz="2000" dirty="0"/>
                  <a:t>The dependent variable 𝑌 has been transformed using a natural log</a:t>
                </a:r>
              </a:p>
              <a:p>
                <a:pPr>
                  <a:spcBef>
                    <a:spcPts val="600"/>
                  </a:spcBef>
                  <a:spcAft>
                    <a:spcPts val="600"/>
                  </a:spcAft>
                </a:pPr>
                <a:r>
                  <a:rPr lang="en-US" sz="2000" dirty="0"/>
                  <a:t>The independent variable 𝑋 remains in its original scale</a:t>
                </a:r>
              </a:p>
              <a:p>
                <a:pPr>
                  <a:spcBef>
                    <a:spcPts val="600"/>
                  </a:spcBef>
                  <a:spcAft>
                    <a:spcPts val="600"/>
                  </a:spcAft>
                </a:pPr>
                <a:r>
                  <a:rPr lang="en-US" sz="2000" dirty="0"/>
                  <a:t>To convert predictions back to the original scale of Y, you </a:t>
                </a:r>
                <a:r>
                  <a:rPr lang="en-US" sz="2000" b="1" dirty="0"/>
                  <a:t>exponentiate (?) How do you get from log(Y) back to Y?</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𝑌</m:t>
                                  </m:r>
                                </m:e>
                              </m:d>
                            </m:e>
                          </m:func>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𝑒</m:t>
                          </m:r>
                          <m:r>
                            <m:rPr>
                              <m:nor/>
                            </m:rPr>
                            <a:rPr lang="en-US" dirty="0"/>
                            <m:t> </m:t>
                          </m:r>
                        </m:sup>
                      </m:sSup>
                    </m:oMath>
                  </m:oMathPara>
                </a14:m>
                <a:endParaRPr lang="en-US" b="1" dirty="0"/>
              </a:p>
              <a:p>
                <a:pPr>
                  <a:spcBef>
                    <a:spcPts val="600"/>
                  </a:spcBef>
                  <a:spcAft>
                    <a:spcPts val="600"/>
                  </a:spcAft>
                </a:pPr>
                <a:r>
                  <a:rPr lang="en-US" dirty="0"/>
                  <a:t>This means:</a:t>
                </a:r>
              </a:p>
              <a:p>
                <a:pPr lvl="1"/>
                <a:r>
                  <a:rPr lang="en-US" dirty="0"/>
                  <a:t>The relationship between X and Y is </a:t>
                </a:r>
                <a:r>
                  <a:rPr lang="en-US" b="1" dirty="0"/>
                  <a:t>multiplicative</a:t>
                </a:r>
                <a:r>
                  <a:rPr lang="en-US" dirty="0"/>
                  <a:t>, not additive.</a:t>
                </a:r>
              </a:p>
              <a:p>
                <a:pPr lvl="1"/>
                <a:r>
                  <a:rPr lang="en-US" dirty="0"/>
                  <a:t>A one-unit change in </a:t>
                </a:r>
                <a:r>
                  <a:rPr lang="en-US" i="1" dirty="0"/>
                  <a:t>X</a:t>
                </a:r>
                <a:r>
                  <a:rPr lang="en-US" dirty="0"/>
                  <a:t> leads to a multiplicative change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up>
                    </m:sSup>
                  </m:oMath>
                </a14:m>
                <a:r>
                  <a:rPr lang="en-US" dirty="0"/>
                  <a:t> in </a:t>
                </a:r>
                <a:r>
                  <a:rPr lang="en-US" i="1" dirty="0"/>
                  <a:t>Y</a:t>
                </a:r>
              </a:p>
              <a:p>
                <a:pPr lvl="1"/>
                <a:r>
                  <a:rPr lang="en-US" dirty="0"/>
                  <a:t>To recover the actual effect of X on Y you must reverse the log transformation by exponentiating</a:t>
                </a:r>
              </a:p>
              <a:p>
                <a:pPr marL="0" indent="0">
                  <a:buNone/>
                </a:pPr>
                <a:endParaRPr lang="en-US" b="1" dirty="0"/>
              </a:p>
            </p:txBody>
          </p:sp>
        </mc:Choice>
        <mc:Fallback xmlns="">
          <p:sp>
            <p:nvSpPr>
              <p:cNvPr id="5" name="Content Placeholder 4">
                <a:extLst>
                  <a:ext uri="{FF2B5EF4-FFF2-40B4-BE49-F238E27FC236}">
                    <a16:creationId xmlns:a16="http://schemas.microsoft.com/office/drawing/2014/main" id="{4688E29B-0B6B-42CE-2F44-B11182047C6E}"/>
                  </a:ext>
                </a:extLst>
              </p:cNvPr>
              <p:cNvSpPr>
                <a:spLocks noGrp="1" noRot="1" noChangeAspect="1" noMove="1" noResize="1" noEditPoints="1" noAdjustHandles="1" noChangeArrowheads="1" noChangeShapeType="1" noTextEdit="1"/>
              </p:cNvSpPr>
              <p:nvPr>
                <p:ph idx="1"/>
              </p:nvPr>
            </p:nvSpPr>
            <p:spPr>
              <a:xfrm>
                <a:off x="156117" y="1118659"/>
                <a:ext cx="10492043" cy="5159478"/>
              </a:xfrm>
              <a:blipFill>
                <a:blip r:embed="rId3"/>
                <a:stretch>
                  <a:fillRect l="-697" t="-1300"/>
                </a:stretch>
              </a:blipFill>
            </p:spPr>
            <p:txBody>
              <a:bodyPr/>
              <a:lstStyle/>
              <a:p>
                <a:r>
                  <a:rPr lang="en-US">
                    <a:noFill/>
                  </a:rPr>
                  <a:t> </a:t>
                </a:r>
              </a:p>
            </p:txBody>
          </p:sp>
        </mc:Fallback>
      </mc:AlternateContent>
    </p:spTree>
    <p:extLst>
      <p:ext uri="{BB962C8B-B14F-4D97-AF65-F5344CB8AC3E}">
        <p14:creationId xmlns:p14="http://schemas.microsoft.com/office/powerpoint/2010/main" val="14342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FCB3-DC00-4537-8195-3A8A6224E011}"/>
              </a:ext>
            </a:extLst>
          </p:cNvPr>
          <p:cNvSpPr>
            <a:spLocks noGrp="1"/>
          </p:cNvSpPr>
          <p:nvPr>
            <p:ph type="title" idx="4294967295"/>
          </p:nvPr>
        </p:nvSpPr>
        <p:spPr>
          <a:xfrm>
            <a:off x="119063" y="88722"/>
            <a:ext cx="10058400" cy="816153"/>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4F180816-7FD2-4727-8420-B4A7BEF12239}"/>
              </a:ext>
            </a:extLst>
          </p:cNvPr>
          <p:cNvSpPr>
            <a:spLocks noGrp="1"/>
          </p:cNvSpPr>
          <p:nvPr>
            <p:ph idx="4294967295"/>
          </p:nvPr>
        </p:nvSpPr>
        <p:spPr>
          <a:xfrm>
            <a:off x="223024" y="1075041"/>
            <a:ext cx="10177463" cy="4268787"/>
          </a:xfrm>
        </p:spPr>
        <p:txBody>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Direct effect of X on 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Effect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.2544</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.2558      .9943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.3221</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-.2522      .7609</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Indirect effect(s) of X on 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Effect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BootSE</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BootLLCI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pmi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.2413      .1291      </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.0017      .5098</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0652838-794F-4320-9C7D-C24BB9590A2B}"/>
                  </a:ext>
                </a:extLst>
              </p:cNvPr>
              <p:cNvSpPr txBox="1"/>
              <p:nvPr/>
            </p:nvSpPr>
            <p:spPr>
              <a:xfrm>
                <a:off x="3687336" y="1375672"/>
                <a:ext cx="32488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𝑎𝑏</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→.4765</m:t>
                    </m:r>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(.5064) = .2413</a:t>
                </a:r>
              </a:p>
            </p:txBody>
          </p:sp>
        </mc:Choice>
        <mc:Fallback xmlns="">
          <p:sp>
            <p:nvSpPr>
              <p:cNvPr id="4" name="TextBox 3">
                <a:extLst>
                  <a:ext uri="{FF2B5EF4-FFF2-40B4-BE49-F238E27FC236}">
                    <a16:creationId xmlns:a16="http://schemas.microsoft.com/office/drawing/2014/main" id="{30652838-794F-4320-9C7D-C24BB9590A2B}"/>
                  </a:ext>
                </a:extLst>
              </p:cNvPr>
              <p:cNvSpPr txBox="1">
                <a:spLocks noRot="1" noChangeAspect="1" noMove="1" noResize="1" noEditPoints="1" noAdjustHandles="1" noChangeArrowheads="1" noChangeShapeType="1" noTextEdit="1"/>
              </p:cNvSpPr>
              <p:nvPr/>
            </p:nvSpPr>
            <p:spPr>
              <a:xfrm>
                <a:off x="3687336" y="1375672"/>
                <a:ext cx="3248838" cy="276999"/>
              </a:xfrm>
              <a:prstGeom prst="rect">
                <a:avLst/>
              </a:prstGeom>
              <a:blipFill>
                <a:blip r:embed="rId3"/>
                <a:stretch>
                  <a:fillRect l="-1876" t="-31111" r="-3565" b="-4888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DD05CF6-54EF-4893-BE6C-1B9DD462D6A4}"/>
              </a:ext>
            </a:extLst>
          </p:cNvPr>
          <p:cNvSpPr txBox="1"/>
          <p:nvPr/>
        </p:nvSpPr>
        <p:spPr>
          <a:xfrm>
            <a:off x="223024" y="3963300"/>
            <a:ext cx="90429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article condition on intention to buy operates through presumed media influence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Bootstrap confidence interval does not contain 0 and hence the result is significant</a:t>
            </a:r>
          </a:p>
        </p:txBody>
      </p:sp>
    </p:spTree>
    <p:extLst>
      <p:ext uri="{BB962C8B-B14F-4D97-AF65-F5344CB8AC3E}">
        <p14:creationId xmlns:p14="http://schemas.microsoft.com/office/powerpoint/2010/main" val="33822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5A8F93CC-8292-4F42-BD2F-00DF00990081}"/>
                  </a:ext>
                </a:extLst>
              </p:cNvPr>
              <p:cNvGraphicFramePr>
                <a:graphicFrameLocks noGrp="1"/>
              </p:cNvGraphicFramePr>
              <p:nvPr>
                <p:ph idx="4294967295"/>
                <p:extLst>
                  <p:ext uri="{D42A27DB-BD31-4B8C-83A1-F6EECF244321}">
                    <p14:modId xmlns:p14="http://schemas.microsoft.com/office/powerpoint/2010/main" val="2413338314"/>
                  </p:ext>
                </p:extLst>
              </p:nvPr>
            </p:nvGraphicFramePr>
            <p:xfrm>
              <a:off x="1579638" y="3315210"/>
              <a:ext cx="8397456" cy="3011120"/>
            </p:xfrm>
            <a:graphic>
              <a:graphicData uri="http://schemas.openxmlformats.org/drawingml/2006/table">
                <a:tbl>
                  <a:tblPr firstRow="1" bandRow="1">
                    <a:tableStyleId>{5C22544A-7EE6-4342-B048-85BDC9FD1C3A}</a:tableStyleId>
                  </a:tblPr>
                  <a:tblGrid>
                    <a:gridCol w="1614775">
                      <a:extLst>
                        <a:ext uri="{9D8B030D-6E8A-4147-A177-3AD203B41FA5}">
                          <a16:colId xmlns:a16="http://schemas.microsoft.com/office/drawing/2014/main" val="3366572074"/>
                        </a:ext>
                      </a:extLst>
                    </a:gridCol>
                    <a:gridCol w="653075">
                      <a:extLst>
                        <a:ext uri="{9D8B030D-6E8A-4147-A177-3AD203B41FA5}">
                          <a16:colId xmlns:a16="http://schemas.microsoft.com/office/drawing/2014/main" val="637998752"/>
                        </a:ext>
                      </a:extLst>
                    </a:gridCol>
                    <a:gridCol w="1008669">
                      <a:extLst>
                        <a:ext uri="{9D8B030D-6E8A-4147-A177-3AD203B41FA5}">
                          <a16:colId xmlns:a16="http://schemas.microsoft.com/office/drawing/2014/main" val="3397215247"/>
                        </a:ext>
                      </a:extLst>
                    </a:gridCol>
                    <a:gridCol w="830113">
                      <a:extLst>
                        <a:ext uri="{9D8B030D-6E8A-4147-A177-3AD203B41FA5}">
                          <a16:colId xmlns:a16="http://schemas.microsoft.com/office/drawing/2014/main" val="4115841168"/>
                        </a:ext>
                      </a:extLst>
                    </a:gridCol>
                    <a:gridCol w="955276">
                      <a:extLst>
                        <a:ext uri="{9D8B030D-6E8A-4147-A177-3AD203B41FA5}">
                          <a16:colId xmlns:a16="http://schemas.microsoft.com/office/drawing/2014/main" val="2421008922"/>
                        </a:ext>
                      </a:extLst>
                    </a:gridCol>
                    <a:gridCol w="604368">
                      <a:extLst>
                        <a:ext uri="{9D8B030D-6E8A-4147-A177-3AD203B41FA5}">
                          <a16:colId xmlns:a16="http://schemas.microsoft.com/office/drawing/2014/main" val="1126942156"/>
                        </a:ext>
                      </a:extLst>
                    </a:gridCol>
                    <a:gridCol w="868671">
                      <a:extLst>
                        <a:ext uri="{9D8B030D-6E8A-4147-A177-3AD203B41FA5}">
                          <a16:colId xmlns:a16="http://schemas.microsoft.com/office/drawing/2014/main" val="809137484"/>
                        </a:ext>
                      </a:extLst>
                    </a:gridCol>
                    <a:gridCol w="868671">
                      <a:extLst>
                        <a:ext uri="{9D8B030D-6E8A-4147-A177-3AD203B41FA5}">
                          <a16:colId xmlns:a16="http://schemas.microsoft.com/office/drawing/2014/main" val="1385701387"/>
                        </a:ext>
                      </a:extLst>
                    </a:gridCol>
                    <a:gridCol w="993838">
                      <a:extLst>
                        <a:ext uri="{9D8B030D-6E8A-4147-A177-3AD203B41FA5}">
                          <a16:colId xmlns:a16="http://schemas.microsoft.com/office/drawing/2014/main" val="846013567"/>
                        </a:ext>
                      </a:extLst>
                    </a:gridCol>
                  </a:tblGrid>
                  <a:tr h="0">
                    <a:tc gridSpan="9">
                      <a:txBody>
                        <a:bodyPr/>
                        <a:lstStyle/>
                        <a:p>
                          <a:r>
                            <a:rPr lang="en-US" sz="1800" dirty="0"/>
                            <a:t>Table. Model Coefficients for Mediation Analysis</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94614471"/>
                      </a:ext>
                    </a:extLst>
                  </a:tr>
                  <a:tr h="0">
                    <a:tc>
                      <a:txBody>
                        <a:bodyPr/>
                        <a:lstStyle/>
                        <a:p>
                          <a:endParaRPr lang="en-US" sz="1400"/>
                        </a:p>
                      </a:txBody>
                      <a:tcPr marL="128740" marR="128740" marT="64370" marB="64370"/>
                    </a:tc>
                    <a:tc>
                      <a:txBody>
                        <a:bodyPr/>
                        <a:lstStyle/>
                        <a:p>
                          <a:endParaRPr lang="en-US" sz="1400"/>
                        </a:p>
                      </a:txBody>
                      <a:tcPr marL="128740" marR="128740" marT="64370" marB="64370"/>
                    </a:tc>
                    <a:tc gridSpan="7">
                      <a:txBody>
                        <a:bodyPr/>
                        <a:lstStyle/>
                        <a:p>
                          <a:pPr algn="ctr"/>
                          <a:r>
                            <a:rPr lang="en-US" sz="1400" b="1" dirty="0"/>
                            <a:t>Consequent</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8081237"/>
                      </a:ext>
                    </a:extLst>
                  </a:tr>
                  <a:tr h="0">
                    <a:tc>
                      <a:txBody>
                        <a:bodyPr/>
                        <a:lstStyle/>
                        <a:p>
                          <a:endParaRPr lang="en-US" sz="1400"/>
                        </a:p>
                      </a:txBody>
                      <a:tcPr marL="128740" marR="128740" marT="64370" marB="64370"/>
                    </a:tc>
                    <a:tc>
                      <a:txBody>
                        <a:bodyPr/>
                        <a:lstStyle/>
                        <a:p>
                          <a:endParaRPr lang="en-US" sz="1400" dirty="0"/>
                        </a:p>
                      </a:txBody>
                      <a:tcPr marL="128740" marR="128740" marT="64370" marB="64370"/>
                    </a:tc>
                    <a:tc gridSpan="3">
                      <a:txBody>
                        <a:bodyPr/>
                        <a:lstStyle/>
                        <a:p>
                          <a:pPr algn="ctr"/>
                          <a:r>
                            <a:rPr lang="en-US" sz="1400" b="1"/>
                            <a:t>M(PMI)</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b="1" dirty="0"/>
                        </a:p>
                      </a:txBody>
                      <a:tcPr marL="128740" marR="128740" marT="64370" marB="64370"/>
                    </a:tc>
                    <a:tc gridSpan="3">
                      <a:txBody>
                        <a:bodyPr/>
                        <a:lstStyle/>
                        <a:p>
                          <a:pPr algn="ctr"/>
                          <a:r>
                            <a:rPr lang="en-US" sz="1400" b="1" dirty="0"/>
                            <a:t>Y(REACTION)</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30250886"/>
                      </a:ext>
                    </a:extLst>
                  </a:tr>
                  <a:tr h="0">
                    <a:tc>
                      <a:txBody>
                        <a:bodyPr/>
                        <a:lstStyle/>
                        <a:p>
                          <a:r>
                            <a:rPr lang="en-US" sz="1400" b="1"/>
                            <a:t>Antecedent</a:t>
                          </a:r>
                        </a:p>
                      </a:txBody>
                      <a:tcPr marL="128740" marR="128740" marT="64370" marB="64370"/>
                    </a:tc>
                    <a:tc>
                      <a:txBody>
                        <a:bodyPr/>
                        <a:lstStyle/>
                        <a:p>
                          <a:endParaRPr lang="en-US" sz="1400"/>
                        </a:p>
                      </a:txBody>
                      <a:tcPr marL="128740" marR="128740" marT="64370" marB="64370"/>
                    </a:tc>
                    <a:tc>
                      <a:txBody>
                        <a:bodyPr/>
                        <a:lstStyle/>
                        <a:p>
                          <a:r>
                            <a:rPr lang="en-US" sz="1400"/>
                            <a:t>Coeff.</a:t>
                          </a:r>
                        </a:p>
                      </a:txBody>
                      <a:tcPr marL="128740" marR="128740" marT="64370" marB="64370"/>
                    </a:tc>
                    <a:tc>
                      <a:txBody>
                        <a:bodyPr/>
                        <a:lstStyle/>
                        <a:p>
                          <a:r>
                            <a:rPr lang="en-US" sz="1400"/>
                            <a:t>SE</a:t>
                          </a:r>
                        </a:p>
                      </a:txBody>
                      <a:tcPr marL="128740" marR="128740" marT="64370" marB="64370"/>
                    </a:tc>
                    <a:tc>
                      <a:txBody>
                        <a:bodyPr/>
                        <a:lstStyle/>
                        <a:p>
                          <a:r>
                            <a:rPr lang="en-US" sz="1400"/>
                            <a:t>p</a:t>
                          </a:r>
                        </a:p>
                      </a:txBody>
                      <a:tcPr marL="128740" marR="128740" marT="64370" marB="64370"/>
                    </a:tc>
                    <a:tc>
                      <a:txBody>
                        <a:bodyPr/>
                        <a:lstStyle/>
                        <a:p>
                          <a:endParaRPr lang="en-US" sz="140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extLst>
                      <a:ext uri="{0D108BD9-81ED-4DB2-BD59-A6C34878D82A}">
                        <a16:rowId xmlns:a16="http://schemas.microsoft.com/office/drawing/2014/main" val="4275833112"/>
                      </a:ext>
                    </a:extLst>
                  </a:tr>
                  <a:tr h="0">
                    <a:tc>
                      <a:txBody>
                        <a:bodyPr/>
                        <a:lstStyle/>
                        <a:p>
                          <a:r>
                            <a:rPr lang="en-US" sz="1400"/>
                            <a:t> </a:t>
                          </a:r>
                          <a:r>
                            <a:rPr lang="en-US" sz="1400" i="1"/>
                            <a:t>X</a:t>
                          </a:r>
                          <a:r>
                            <a:rPr lang="en-US" sz="1400"/>
                            <a:t>(COND)</a:t>
                          </a:r>
                        </a:p>
                      </a:txBody>
                      <a:tcPr marL="128740" marR="128740" marT="64370" marB="64370"/>
                    </a:tc>
                    <a:tc>
                      <a:txBody>
                        <a:bodyPr/>
                        <a:lstStyle/>
                        <a:p>
                          <a:r>
                            <a:rPr lang="en-US" sz="1400" i="1"/>
                            <a:t>a</a:t>
                          </a:r>
                        </a:p>
                      </a:txBody>
                      <a:tcPr marL="128740" marR="128740" marT="64370" marB="64370"/>
                    </a:tc>
                    <a:tc>
                      <a:txBody>
                        <a:bodyPr/>
                        <a:lstStyle/>
                        <a:p>
                          <a:pPr algn="ctr"/>
                          <a:r>
                            <a:rPr lang="en-US" sz="1400"/>
                            <a:t>.477</a:t>
                          </a:r>
                        </a:p>
                      </a:txBody>
                      <a:tcPr marL="128740" marR="128740" marT="64370" marB="64370"/>
                    </a:tc>
                    <a:tc>
                      <a:txBody>
                        <a:bodyPr/>
                        <a:lstStyle/>
                        <a:p>
                          <a:pPr algn="ctr"/>
                          <a:r>
                            <a:rPr lang="en-US" sz="1400"/>
                            <a:t>.236</a:t>
                          </a:r>
                        </a:p>
                      </a:txBody>
                      <a:tcPr marL="128740" marR="128740" marT="64370" marB="64370"/>
                    </a:tc>
                    <a:tc>
                      <a:txBody>
                        <a:bodyPr/>
                        <a:lstStyle/>
                        <a:p>
                          <a:pPr algn="ctr"/>
                          <a:r>
                            <a:rPr lang="en-US" sz="1400"/>
                            <a:t>.045</a:t>
                          </a:r>
                        </a:p>
                      </a:txBody>
                      <a:tcPr marL="128740" marR="128740" marT="64370" marB="64370"/>
                    </a:tc>
                    <a:tc>
                      <a:txBody>
                        <a:bodyPr/>
                        <a:lstStyle/>
                        <a:p>
                          <a:pPr algn="ctr"/>
                          <a:r>
                            <a:rPr lang="en-US" sz="1400" i="1"/>
                            <a:t>c</a:t>
                          </a:r>
                          <a:r>
                            <a:rPr lang="en-US" sz="1400"/>
                            <a:t>'</a:t>
                          </a:r>
                        </a:p>
                      </a:txBody>
                      <a:tcPr marL="128740" marR="128740" marT="64370" marB="64370"/>
                    </a:tc>
                    <a:tc>
                      <a:txBody>
                        <a:bodyPr/>
                        <a:lstStyle/>
                        <a:p>
                          <a:pPr algn="ctr"/>
                          <a:r>
                            <a:rPr lang="en-US" sz="1400"/>
                            <a:t>.254</a:t>
                          </a:r>
                        </a:p>
                      </a:txBody>
                      <a:tcPr marL="128740" marR="128740" marT="64370" marB="64370"/>
                    </a:tc>
                    <a:tc>
                      <a:txBody>
                        <a:bodyPr/>
                        <a:lstStyle/>
                        <a:p>
                          <a:pPr algn="ctr"/>
                          <a:r>
                            <a:rPr lang="en-US" sz="1400" dirty="0"/>
                            <a:t>.256</a:t>
                          </a:r>
                        </a:p>
                      </a:txBody>
                      <a:tcPr marL="128740" marR="128740" marT="64370" marB="64370"/>
                    </a:tc>
                    <a:tc>
                      <a:txBody>
                        <a:bodyPr/>
                        <a:lstStyle/>
                        <a:p>
                          <a:pPr algn="ctr"/>
                          <a:r>
                            <a:rPr lang="en-US" sz="1400" dirty="0"/>
                            <a:t>.322</a:t>
                          </a:r>
                        </a:p>
                      </a:txBody>
                      <a:tcPr marL="128740" marR="128740" marT="64370" marB="64370"/>
                    </a:tc>
                    <a:extLst>
                      <a:ext uri="{0D108BD9-81ED-4DB2-BD59-A6C34878D82A}">
                        <a16:rowId xmlns:a16="http://schemas.microsoft.com/office/drawing/2014/main" val="4128905915"/>
                      </a:ext>
                    </a:extLst>
                  </a:tr>
                  <a:tr h="0">
                    <a:tc>
                      <a:txBody>
                        <a:bodyPr/>
                        <a:lstStyle/>
                        <a:p>
                          <a:r>
                            <a:rPr lang="en-US" sz="1400"/>
                            <a:t> </a:t>
                          </a:r>
                          <a:r>
                            <a:rPr lang="en-US" sz="1400" i="1"/>
                            <a:t>M</a:t>
                          </a:r>
                          <a:r>
                            <a:rPr lang="en-US" sz="1400"/>
                            <a:t>(PMI)</a:t>
                          </a:r>
                        </a:p>
                      </a:txBody>
                      <a:tcPr marL="128740" marR="128740" marT="64370" marB="64370"/>
                    </a:tc>
                    <a:tc>
                      <a:txBody>
                        <a:bodyPr/>
                        <a:lstStyle/>
                        <a:p>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i="1"/>
                            <a:t>b</a:t>
                          </a:r>
                        </a:p>
                      </a:txBody>
                      <a:tcPr marL="128740" marR="128740" marT="64370" marB="64370"/>
                    </a:tc>
                    <a:tc>
                      <a:txBody>
                        <a:bodyPr/>
                        <a:lstStyle/>
                        <a:p>
                          <a:pPr algn="ctr"/>
                          <a:r>
                            <a:rPr lang="en-US" sz="1400"/>
                            <a:t>.506</a:t>
                          </a:r>
                        </a:p>
                      </a:txBody>
                      <a:tcPr marL="128740" marR="128740" marT="64370" marB="64370"/>
                    </a:tc>
                    <a:tc>
                      <a:txBody>
                        <a:bodyPr/>
                        <a:lstStyle/>
                        <a:p>
                          <a:pPr algn="ctr"/>
                          <a:r>
                            <a:rPr lang="en-US" sz="1400" dirty="0"/>
                            <a:t>.097</a:t>
                          </a:r>
                        </a:p>
                      </a:txBody>
                      <a:tcPr marL="128740" marR="128740" marT="64370" marB="64370"/>
                    </a:tc>
                    <a:tc>
                      <a:txBody>
                        <a:bodyPr/>
                        <a:lstStyle/>
                        <a:p>
                          <a:pPr algn="ctr"/>
                          <a:r>
                            <a:rPr lang="en-US" sz="1400" dirty="0"/>
                            <a:t>&lt;.001</a:t>
                          </a:r>
                        </a:p>
                      </a:txBody>
                      <a:tcPr marL="128740" marR="128740" marT="64370" marB="64370"/>
                    </a:tc>
                    <a:extLst>
                      <a:ext uri="{0D108BD9-81ED-4DB2-BD59-A6C34878D82A}">
                        <a16:rowId xmlns:a16="http://schemas.microsoft.com/office/drawing/2014/main" val="168613641"/>
                      </a:ext>
                    </a:extLst>
                  </a:tr>
                  <a:tr h="0">
                    <a:tc>
                      <a:txBody>
                        <a:bodyPr/>
                        <a:lstStyle/>
                        <a:p>
                          <a:r>
                            <a:rPr lang="en-US" sz="1400"/>
                            <a:t> Constant</a:t>
                          </a:r>
                        </a:p>
                      </a:txBody>
                      <a:tcPr marL="128740" marR="128740" marT="64370" marB="64370"/>
                    </a:tc>
                    <a:tc>
                      <a:txBody>
                        <a:bodyPr/>
                        <a:lstStyle/>
                        <a:p>
                          <a:r>
                            <a:rPr lang="en-US" sz="1400"/>
                            <a:t>i</a:t>
                          </a:r>
                          <a:r>
                            <a:rPr lang="en-US" sz="1400" i="1"/>
                            <a:t>M</a:t>
                          </a:r>
                        </a:p>
                      </a:txBody>
                      <a:tcPr marL="128740" marR="128740" marT="64370" marB="64370"/>
                    </a:tc>
                    <a:tc>
                      <a:txBody>
                        <a:bodyPr/>
                        <a:lstStyle/>
                        <a:p>
                          <a:pPr algn="ctr"/>
                          <a:r>
                            <a:rPr lang="en-US" sz="1400"/>
                            <a:t>5.377</a:t>
                          </a:r>
                        </a:p>
                      </a:txBody>
                      <a:tcPr marL="128740" marR="128740" marT="64370" marB="64370"/>
                    </a:tc>
                    <a:tc>
                      <a:txBody>
                        <a:bodyPr/>
                        <a:lstStyle/>
                        <a:p>
                          <a:pPr algn="ctr"/>
                          <a:r>
                            <a:rPr lang="en-US" sz="1400"/>
                            <a:t>.162</a:t>
                          </a:r>
                        </a:p>
                      </a:txBody>
                      <a:tcPr marL="128740" marR="128740" marT="64370" marB="64370"/>
                    </a:tc>
                    <a:tc>
                      <a:txBody>
                        <a:bodyPr/>
                        <a:lstStyle/>
                        <a:p>
                          <a:pPr algn="ctr"/>
                          <a:r>
                            <a:rPr lang="en-US" sz="1400"/>
                            <a:t>&lt;.001</a:t>
                          </a:r>
                        </a:p>
                      </a:txBody>
                      <a:tcPr marL="128740" marR="128740" marT="64370" marB="64370"/>
                    </a:tc>
                    <a:tc>
                      <a:txBody>
                        <a:bodyPr/>
                        <a:lstStyle/>
                        <a:p>
                          <a:pPr algn="ctr"/>
                          <a:r>
                            <a:rPr lang="en-US" sz="1400"/>
                            <a:t>i</a:t>
                          </a:r>
                          <a:r>
                            <a:rPr lang="en-US" sz="1400" i="1"/>
                            <a:t>Y</a:t>
                          </a:r>
                        </a:p>
                      </a:txBody>
                      <a:tcPr marL="128740" marR="128740" marT="64370" marB="64370"/>
                    </a:tc>
                    <a:tc>
                      <a:txBody>
                        <a:bodyPr/>
                        <a:lstStyle/>
                        <a:p>
                          <a:pPr algn="ctr"/>
                          <a:r>
                            <a:rPr lang="en-US" sz="1400"/>
                            <a:t>.527</a:t>
                          </a:r>
                        </a:p>
                      </a:txBody>
                      <a:tcPr marL="128740" marR="128740" marT="64370" marB="64370"/>
                    </a:tc>
                    <a:tc>
                      <a:txBody>
                        <a:bodyPr/>
                        <a:lstStyle/>
                        <a:p>
                          <a:pPr algn="ctr"/>
                          <a:r>
                            <a:rPr lang="en-US" sz="1400" dirty="0"/>
                            <a:t>.550</a:t>
                          </a:r>
                        </a:p>
                      </a:txBody>
                      <a:tcPr marL="128740" marR="128740" marT="64370" marB="64370"/>
                    </a:tc>
                    <a:tc>
                      <a:txBody>
                        <a:bodyPr/>
                        <a:lstStyle/>
                        <a:p>
                          <a:pPr algn="ctr"/>
                          <a:r>
                            <a:rPr lang="en-US" sz="1400" dirty="0"/>
                            <a:t>.340</a:t>
                          </a:r>
                        </a:p>
                      </a:txBody>
                      <a:tcPr marL="128740" marR="128740" marT="64370" marB="64370"/>
                    </a:tc>
                    <a:extLst>
                      <a:ext uri="{0D108BD9-81ED-4DB2-BD59-A6C34878D82A}">
                        <a16:rowId xmlns:a16="http://schemas.microsoft.com/office/drawing/2014/main" val="2028997304"/>
                      </a:ext>
                    </a:extLst>
                  </a:tr>
                  <a:tr h="0">
                    <a:tc>
                      <a:txBody>
                        <a:bodyPr/>
                        <a:lstStyle/>
                        <a:p>
                          <a:endParaRPr lang="en-US" sz="1400"/>
                        </a:p>
                      </a:txBody>
                      <a:tcPr marL="128740" marR="128740" marT="64370" marB="64370"/>
                    </a:tc>
                    <a:tc>
                      <a:txBody>
                        <a:bodyPr/>
                        <a:lstStyle/>
                        <a:p>
                          <a:endParaRPr lang="en-US" sz="1400"/>
                        </a:p>
                      </a:txBody>
                      <a:tcPr marL="128740" marR="128740" marT="64370" marB="64370"/>
                    </a:tc>
                    <a:tc gridSpan="3">
                      <a:txBody>
                        <a:bodyPr/>
                        <a:lstStyle/>
                        <a:p>
                          <a:pPr algn="ctr"/>
                          <a14:m>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𝑅</m:t>
                                  </m:r>
                                </m:e>
                                <m:sup>
                                  <m:r>
                                    <a:rPr lang="en-US" sz="1400" b="0" i="1" dirty="0" smtClean="0">
                                      <a:latin typeface="Cambria Math" panose="02040503050406030204" pitchFamily="18" charset="0"/>
                                    </a:rPr>
                                    <m:t>2</m:t>
                                  </m:r>
                                </m:sup>
                              </m:sSup>
                            </m:oMath>
                          </a14:m>
                          <a:r>
                            <a:rPr lang="en-US" sz="1400"/>
                            <a:t>=.033</a:t>
                          </a:r>
                        </a:p>
                        <a:p>
                          <a:pPr algn="ctr"/>
                          <a:r>
                            <a:rPr lang="en-US" sz="1400" i="1"/>
                            <a:t>F</a:t>
                          </a:r>
                          <a:r>
                            <a:rPr lang="en-US" sz="1400"/>
                            <a:t>(1,121) = 4.088, p = .045</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a:p>
                      </a:txBody>
                      <a:tcPr marL="128740" marR="128740" marT="64370" marB="64370"/>
                    </a:tc>
                    <a:tc gridSpan="3">
                      <a:txBody>
                        <a:bodyPr/>
                        <a:lstStyle/>
                        <a:p>
                          <a:pPr algn="ctr"/>
                          <a14:m>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𝑅</m:t>
                                  </m:r>
                                </m:e>
                                <m:sup>
                                  <m:r>
                                    <a:rPr lang="en-US" sz="1400" b="0" i="1" dirty="0" smtClean="0">
                                      <a:latin typeface="Cambria Math" panose="02040503050406030204" pitchFamily="18" charset="0"/>
                                    </a:rPr>
                                    <m:t>2</m:t>
                                  </m:r>
                                </m:sup>
                              </m:sSup>
                            </m:oMath>
                          </a14:m>
                          <a:r>
                            <a:rPr lang="en-US" sz="1400" dirty="0"/>
                            <a:t>=.206</a:t>
                          </a:r>
                        </a:p>
                        <a:p>
                          <a:pPr algn="ctr"/>
                          <a:r>
                            <a:rPr lang="en-US" sz="1400" dirty="0"/>
                            <a:t>F(2,120)=15.557, p &lt; .001</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55923580"/>
                      </a:ext>
                    </a:extLst>
                  </a:tr>
                </a:tbl>
              </a:graphicData>
            </a:graphic>
          </p:graphicFrame>
        </mc:Choice>
        <mc:Fallback xmlns="">
          <p:graphicFrame>
            <p:nvGraphicFramePr>
              <p:cNvPr id="6" name="Table 6">
                <a:extLst>
                  <a:ext uri="{FF2B5EF4-FFF2-40B4-BE49-F238E27FC236}">
                    <a16:creationId xmlns:a16="http://schemas.microsoft.com/office/drawing/2014/main" id="{5A8F93CC-8292-4F42-BD2F-00DF00990081}"/>
                  </a:ext>
                </a:extLst>
              </p:cNvPr>
              <p:cNvGraphicFramePr>
                <a:graphicFrameLocks noGrp="1"/>
              </p:cNvGraphicFramePr>
              <p:nvPr>
                <p:ph idx="4294967295"/>
                <p:extLst>
                  <p:ext uri="{D42A27DB-BD31-4B8C-83A1-F6EECF244321}">
                    <p14:modId xmlns:p14="http://schemas.microsoft.com/office/powerpoint/2010/main" val="2413338314"/>
                  </p:ext>
                </p:extLst>
              </p:nvPr>
            </p:nvGraphicFramePr>
            <p:xfrm>
              <a:off x="1579638" y="3315210"/>
              <a:ext cx="8397456" cy="3011120"/>
            </p:xfrm>
            <a:graphic>
              <a:graphicData uri="http://schemas.openxmlformats.org/drawingml/2006/table">
                <a:tbl>
                  <a:tblPr firstRow="1" bandRow="1">
                    <a:tableStyleId>{5C22544A-7EE6-4342-B048-85BDC9FD1C3A}</a:tableStyleId>
                  </a:tblPr>
                  <a:tblGrid>
                    <a:gridCol w="1614775">
                      <a:extLst>
                        <a:ext uri="{9D8B030D-6E8A-4147-A177-3AD203B41FA5}">
                          <a16:colId xmlns:a16="http://schemas.microsoft.com/office/drawing/2014/main" val="3366572074"/>
                        </a:ext>
                      </a:extLst>
                    </a:gridCol>
                    <a:gridCol w="653075">
                      <a:extLst>
                        <a:ext uri="{9D8B030D-6E8A-4147-A177-3AD203B41FA5}">
                          <a16:colId xmlns:a16="http://schemas.microsoft.com/office/drawing/2014/main" val="637998752"/>
                        </a:ext>
                      </a:extLst>
                    </a:gridCol>
                    <a:gridCol w="1008669">
                      <a:extLst>
                        <a:ext uri="{9D8B030D-6E8A-4147-A177-3AD203B41FA5}">
                          <a16:colId xmlns:a16="http://schemas.microsoft.com/office/drawing/2014/main" val="3397215247"/>
                        </a:ext>
                      </a:extLst>
                    </a:gridCol>
                    <a:gridCol w="830113">
                      <a:extLst>
                        <a:ext uri="{9D8B030D-6E8A-4147-A177-3AD203B41FA5}">
                          <a16:colId xmlns:a16="http://schemas.microsoft.com/office/drawing/2014/main" val="4115841168"/>
                        </a:ext>
                      </a:extLst>
                    </a:gridCol>
                    <a:gridCol w="955276">
                      <a:extLst>
                        <a:ext uri="{9D8B030D-6E8A-4147-A177-3AD203B41FA5}">
                          <a16:colId xmlns:a16="http://schemas.microsoft.com/office/drawing/2014/main" val="2421008922"/>
                        </a:ext>
                      </a:extLst>
                    </a:gridCol>
                    <a:gridCol w="604368">
                      <a:extLst>
                        <a:ext uri="{9D8B030D-6E8A-4147-A177-3AD203B41FA5}">
                          <a16:colId xmlns:a16="http://schemas.microsoft.com/office/drawing/2014/main" val="1126942156"/>
                        </a:ext>
                      </a:extLst>
                    </a:gridCol>
                    <a:gridCol w="868671">
                      <a:extLst>
                        <a:ext uri="{9D8B030D-6E8A-4147-A177-3AD203B41FA5}">
                          <a16:colId xmlns:a16="http://schemas.microsoft.com/office/drawing/2014/main" val="809137484"/>
                        </a:ext>
                      </a:extLst>
                    </a:gridCol>
                    <a:gridCol w="868671">
                      <a:extLst>
                        <a:ext uri="{9D8B030D-6E8A-4147-A177-3AD203B41FA5}">
                          <a16:colId xmlns:a16="http://schemas.microsoft.com/office/drawing/2014/main" val="1385701387"/>
                        </a:ext>
                      </a:extLst>
                    </a:gridCol>
                    <a:gridCol w="993838">
                      <a:extLst>
                        <a:ext uri="{9D8B030D-6E8A-4147-A177-3AD203B41FA5}">
                          <a16:colId xmlns:a16="http://schemas.microsoft.com/office/drawing/2014/main" val="846013567"/>
                        </a:ext>
                      </a:extLst>
                    </a:gridCol>
                  </a:tblGrid>
                  <a:tr h="403060">
                    <a:tc gridSpan="9">
                      <a:txBody>
                        <a:bodyPr/>
                        <a:lstStyle/>
                        <a:p>
                          <a:r>
                            <a:rPr lang="en-US" sz="1800" dirty="0"/>
                            <a:t>Table. Model Coefficients for Mediation Analysis</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94614471"/>
                      </a:ext>
                    </a:extLst>
                  </a:tr>
                  <a:tr h="342100">
                    <a:tc>
                      <a:txBody>
                        <a:bodyPr/>
                        <a:lstStyle/>
                        <a:p>
                          <a:endParaRPr lang="en-US" sz="1400"/>
                        </a:p>
                      </a:txBody>
                      <a:tcPr marL="128740" marR="128740" marT="64370" marB="64370"/>
                    </a:tc>
                    <a:tc>
                      <a:txBody>
                        <a:bodyPr/>
                        <a:lstStyle/>
                        <a:p>
                          <a:endParaRPr lang="en-US" sz="1400"/>
                        </a:p>
                      </a:txBody>
                      <a:tcPr marL="128740" marR="128740" marT="64370" marB="64370"/>
                    </a:tc>
                    <a:tc gridSpan="7">
                      <a:txBody>
                        <a:bodyPr/>
                        <a:lstStyle/>
                        <a:p>
                          <a:pPr algn="ctr"/>
                          <a:r>
                            <a:rPr lang="en-US" sz="1400" b="1" dirty="0"/>
                            <a:t>Consequent</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8081237"/>
                      </a:ext>
                    </a:extLst>
                  </a:tr>
                  <a:tr h="342100">
                    <a:tc>
                      <a:txBody>
                        <a:bodyPr/>
                        <a:lstStyle/>
                        <a:p>
                          <a:endParaRPr lang="en-US" sz="1400"/>
                        </a:p>
                      </a:txBody>
                      <a:tcPr marL="128740" marR="128740" marT="64370" marB="64370"/>
                    </a:tc>
                    <a:tc>
                      <a:txBody>
                        <a:bodyPr/>
                        <a:lstStyle/>
                        <a:p>
                          <a:endParaRPr lang="en-US" sz="1400" dirty="0"/>
                        </a:p>
                      </a:txBody>
                      <a:tcPr marL="128740" marR="128740" marT="64370" marB="64370"/>
                    </a:tc>
                    <a:tc gridSpan="3">
                      <a:txBody>
                        <a:bodyPr/>
                        <a:lstStyle/>
                        <a:p>
                          <a:pPr algn="ctr"/>
                          <a:r>
                            <a:rPr lang="en-US" sz="1400" b="1"/>
                            <a:t>M(PMI)</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b="1" dirty="0"/>
                        </a:p>
                      </a:txBody>
                      <a:tcPr marL="128740" marR="128740" marT="64370" marB="64370"/>
                    </a:tc>
                    <a:tc gridSpan="3">
                      <a:txBody>
                        <a:bodyPr/>
                        <a:lstStyle/>
                        <a:p>
                          <a:pPr algn="ctr"/>
                          <a:r>
                            <a:rPr lang="en-US" sz="1400" b="1" dirty="0"/>
                            <a:t>Y(REACTION)</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30250886"/>
                      </a:ext>
                    </a:extLst>
                  </a:tr>
                  <a:tr h="342100">
                    <a:tc>
                      <a:txBody>
                        <a:bodyPr/>
                        <a:lstStyle/>
                        <a:p>
                          <a:r>
                            <a:rPr lang="en-US" sz="1400" b="1"/>
                            <a:t>Antecedent</a:t>
                          </a:r>
                        </a:p>
                      </a:txBody>
                      <a:tcPr marL="128740" marR="128740" marT="64370" marB="64370"/>
                    </a:tc>
                    <a:tc>
                      <a:txBody>
                        <a:bodyPr/>
                        <a:lstStyle/>
                        <a:p>
                          <a:endParaRPr lang="en-US" sz="1400"/>
                        </a:p>
                      </a:txBody>
                      <a:tcPr marL="128740" marR="128740" marT="64370" marB="64370"/>
                    </a:tc>
                    <a:tc>
                      <a:txBody>
                        <a:bodyPr/>
                        <a:lstStyle/>
                        <a:p>
                          <a:r>
                            <a:rPr lang="en-US" sz="1400"/>
                            <a:t>Coeff.</a:t>
                          </a:r>
                        </a:p>
                      </a:txBody>
                      <a:tcPr marL="128740" marR="128740" marT="64370" marB="64370"/>
                    </a:tc>
                    <a:tc>
                      <a:txBody>
                        <a:bodyPr/>
                        <a:lstStyle/>
                        <a:p>
                          <a:r>
                            <a:rPr lang="en-US" sz="1400"/>
                            <a:t>SE</a:t>
                          </a:r>
                        </a:p>
                      </a:txBody>
                      <a:tcPr marL="128740" marR="128740" marT="64370" marB="64370"/>
                    </a:tc>
                    <a:tc>
                      <a:txBody>
                        <a:bodyPr/>
                        <a:lstStyle/>
                        <a:p>
                          <a:r>
                            <a:rPr lang="en-US" sz="1400"/>
                            <a:t>p</a:t>
                          </a:r>
                        </a:p>
                      </a:txBody>
                      <a:tcPr marL="128740" marR="128740" marT="64370" marB="64370"/>
                    </a:tc>
                    <a:tc>
                      <a:txBody>
                        <a:bodyPr/>
                        <a:lstStyle/>
                        <a:p>
                          <a:endParaRPr lang="en-US" sz="140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extLst>
                      <a:ext uri="{0D108BD9-81ED-4DB2-BD59-A6C34878D82A}">
                        <a16:rowId xmlns:a16="http://schemas.microsoft.com/office/drawing/2014/main" val="4275833112"/>
                      </a:ext>
                    </a:extLst>
                  </a:tr>
                  <a:tr h="342100">
                    <a:tc>
                      <a:txBody>
                        <a:bodyPr/>
                        <a:lstStyle/>
                        <a:p>
                          <a:r>
                            <a:rPr lang="en-US" sz="1400"/>
                            <a:t> </a:t>
                          </a:r>
                          <a:r>
                            <a:rPr lang="en-US" sz="1400" i="1"/>
                            <a:t>X</a:t>
                          </a:r>
                          <a:r>
                            <a:rPr lang="en-US" sz="1400"/>
                            <a:t>(COND)</a:t>
                          </a:r>
                        </a:p>
                      </a:txBody>
                      <a:tcPr marL="128740" marR="128740" marT="64370" marB="64370"/>
                    </a:tc>
                    <a:tc>
                      <a:txBody>
                        <a:bodyPr/>
                        <a:lstStyle/>
                        <a:p>
                          <a:r>
                            <a:rPr lang="en-US" sz="1400" i="1"/>
                            <a:t>a</a:t>
                          </a:r>
                        </a:p>
                      </a:txBody>
                      <a:tcPr marL="128740" marR="128740" marT="64370" marB="64370"/>
                    </a:tc>
                    <a:tc>
                      <a:txBody>
                        <a:bodyPr/>
                        <a:lstStyle/>
                        <a:p>
                          <a:pPr algn="ctr"/>
                          <a:r>
                            <a:rPr lang="en-US" sz="1400"/>
                            <a:t>.477</a:t>
                          </a:r>
                        </a:p>
                      </a:txBody>
                      <a:tcPr marL="128740" marR="128740" marT="64370" marB="64370"/>
                    </a:tc>
                    <a:tc>
                      <a:txBody>
                        <a:bodyPr/>
                        <a:lstStyle/>
                        <a:p>
                          <a:pPr algn="ctr"/>
                          <a:r>
                            <a:rPr lang="en-US" sz="1400"/>
                            <a:t>.236</a:t>
                          </a:r>
                        </a:p>
                      </a:txBody>
                      <a:tcPr marL="128740" marR="128740" marT="64370" marB="64370"/>
                    </a:tc>
                    <a:tc>
                      <a:txBody>
                        <a:bodyPr/>
                        <a:lstStyle/>
                        <a:p>
                          <a:pPr algn="ctr"/>
                          <a:r>
                            <a:rPr lang="en-US" sz="1400"/>
                            <a:t>.045</a:t>
                          </a:r>
                        </a:p>
                      </a:txBody>
                      <a:tcPr marL="128740" marR="128740" marT="64370" marB="64370"/>
                    </a:tc>
                    <a:tc>
                      <a:txBody>
                        <a:bodyPr/>
                        <a:lstStyle/>
                        <a:p>
                          <a:pPr algn="ctr"/>
                          <a:r>
                            <a:rPr lang="en-US" sz="1400" i="1"/>
                            <a:t>c</a:t>
                          </a:r>
                          <a:r>
                            <a:rPr lang="en-US" sz="1400"/>
                            <a:t>'</a:t>
                          </a:r>
                        </a:p>
                      </a:txBody>
                      <a:tcPr marL="128740" marR="128740" marT="64370" marB="64370"/>
                    </a:tc>
                    <a:tc>
                      <a:txBody>
                        <a:bodyPr/>
                        <a:lstStyle/>
                        <a:p>
                          <a:pPr algn="ctr"/>
                          <a:r>
                            <a:rPr lang="en-US" sz="1400"/>
                            <a:t>.254</a:t>
                          </a:r>
                        </a:p>
                      </a:txBody>
                      <a:tcPr marL="128740" marR="128740" marT="64370" marB="64370"/>
                    </a:tc>
                    <a:tc>
                      <a:txBody>
                        <a:bodyPr/>
                        <a:lstStyle/>
                        <a:p>
                          <a:pPr algn="ctr"/>
                          <a:r>
                            <a:rPr lang="en-US" sz="1400" dirty="0"/>
                            <a:t>.256</a:t>
                          </a:r>
                        </a:p>
                      </a:txBody>
                      <a:tcPr marL="128740" marR="128740" marT="64370" marB="64370"/>
                    </a:tc>
                    <a:tc>
                      <a:txBody>
                        <a:bodyPr/>
                        <a:lstStyle/>
                        <a:p>
                          <a:pPr algn="ctr"/>
                          <a:r>
                            <a:rPr lang="en-US" sz="1400" dirty="0"/>
                            <a:t>.322</a:t>
                          </a:r>
                        </a:p>
                      </a:txBody>
                      <a:tcPr marL="128740" marR="128740" marT="64370" marB="64370"/>
                    </a:tc>
                    <a:extLst>
                      <a:ext uri="{0D108BD9-81ED-4DB2-BD59-A6C34878D82A}">
                        <a16:rowId xmlns:a16="http://schemas.microsoft.com/office/drawing/2014/main" val="4128905915"/>
                      </a:ext>
                    </a:extLst>
                  </a:tr>
                  <a:tr h="342100">
                    <a:tc>
                      <a:txBody>
                        <a:bodyPr/>
                        <a:lstStyle/>
                        <a:p>
                          <a:r>
                            <a:rPr lang="en-US" sz="1400"/>
                            <a:t> </a:t>
                          </a:r>
                          <a:r>
                            <a:rPr lang="en-US" sz="1400" i="1"/>
                            <a:t>M</a:t>
                          </a:r>
                          <a:r>
                            <a:rPr lang="en-US" sz="1400"/>
                            <a:t>(PMI)</a:t>
                          </a:r>
                        </a:p>
                      </a:txBody>
                      <a:tcPr marL="128740" marR="128740" marT="64370" marB="64370"/>
                    </a:tc>
                    <a:tc>
                      <a:txBody>
                        <a:bodyPr/>
                        <a:lstStyle/>
                        <a:p>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i="1"/>
                            <a:t>b</a:t>
                          </a:r>
                        </a:p>
                      </a:txBody>
                      <a:tcPr marL="128740" marR="128740" marT="64370" marB="64370"/>
                    </a:tc>
                    <a:tc>
                      <a:txBody>
                        <a:bodyPr/>
                        <a:lstStyle/>
                        <a:p>
                          <a:pPr algn="ctr"/>
                          <a:r>
                            <a:rPr lang="en-US" sz="1400"/>
                            <a:t>.506</a:t>
                          </a:r>
                        </a:p>
                      </a:txBody>
                      <a:tcPr marL="128740" marR="128740" marT="64370" marB="64370"/>
                    </a:tc>
                    <a:tc>
                      <a:txBody>
                        <a:bodyPr/>
                        <a:lstStyle/>
                        <a:p>
                          <a:pPr algn="ctr"/>
                          <a:r>
                            <a:rPr lang="en-US" sz="1400" dirty="0"/>
                            <a:t>.097</a:t>
                          </a:r>
                        </a:p>
                      </a:txBody>
                      <a:tcPr marL="128740" marR="128740" marT="64370" marB="64370"/>
                    </a:tc>
                    <a:tc>
                      <a:txBody>
                        <a:bodyPr/>
                        <a:lstStyle/>
                        <a:p>
                          <a:pPr algn="ctr"/>
                          <a:r>
                            <a:rPr lang="en-US" sz="1400" dirty="0"/>
                            <a:t>&lt;.001</a:t>
                          </a:r>
                        </a:p>
                      </a:txBody>
                      <a:tcPr marL="128740" marR="128740" marT="64370" marB="64370"/>
                    </a:tc>
                    <a:extLst>
                      <a:ext uri="{0D108BD9-81ED-4DB2-BD59-A6C34878D82A}">
                        <a16:rowId xmlns:a16="http://schemas.microsoft.com/office/drawing/2014/main" val="168613641"/>
                      </a:ext>
                    </a:extLst>
                  </a:tr>
                  <a:tr h="342100">
                    <a:tc>
                      <a:txBody>
                        <a:bodyPr/>
                        <a:lstStyle/>
                        <a:p>
                          <a:r>
                            <a:rPr lang="en-US" sz="1400"/>
                            <a:t> Constant</a:t>
                          </a:r>
                        </a:p>
                      </a:txBody>
                      <a:tcPr marL="128740" marR="128740" marT="64370" marB="64370"/>
                    </a:tc>
                    <a:tc>
                      <a:txBody>
                        <a:bodyPr/>
                        <a:lstStyle/>
                        <a:p>
                          <a:r>
                            <a:rPr lang="en-US" sz="1400"/>
                            <a:t>i</a:t>
                          </a:r>
                          <a:r>
                            <a:rPr lang="en-US" sz="1400" i="1"/>
                            <a:t>M</a:t>
                          </a:r>
                        </a:p>
                      </a:txBody>
                      <a:tcPr marL="128740" marR="128740" marT="64370" marB="64370"/>
                    </a:tc>
                    <a:tc>
                      <a:txBody>
                        <a:bodyPr/>
                        <a:lstStyle/>
                        <a:p>
                          <a:pPr algn="ctr"/>
                          <a:r>
                            <a:rPr lang="en-US" sz="1400"/>
                            <a:t>5.377</a:t>
                          </a:r>
                        </a:p>
                      </a:txBody>
                      <a:tcPr marL="128740" marR="128740" marT="64370" marB="64370"/>
                    </a:tc>
                    <a:tc>
                      <a:txBody>
                        <a:bodyPr/>
                        <a:lstStyle/>
                        <a:p>
                          <a:pPr algn="ctr"/>
                          <a:r>
                            <a:rPr lang="en-US" sz="1400"/>
                            <a:t>.162</a:t>
                          </a:r>
                        </a:p>
                      </a:txBody>
                      <a:tcPr marL="128740" marR="128740" marT="64370" marB="64370"/>
                    </a:tc>
                    <a:tc>
                      <a:txBody>
                        <a:bodyPr/>
                        <a:lstStyle/>
                        <a:p>
                          <a:pPr algn="ctr"/>
                          <a:r>
                            <a:rPr lang="en-US" sz="1400"/>
                            <a:t>&lt;.001</a:t>
                          </a:r>
                        </a:p>
                      </a:txBody>
                      <a:tcPr marL="128740" marR="128740" marT="64370" marB="64370"/>
                    </a:tc>
                    <a:tc>
                      <a:txBody>
                        <a:bodyPr/>
                        <a:lstStyle/>
                        <a:p>
                          <a:pPr algn="ctr"/>
                          <a:r>
                            <a:rPr lang="en-US" sz="1400"/>
                            <a:t>i</a:t>
                          </a:r>
                          <a:r>
                            <a:rPr lang="en-US" sz="1400" i="1"/>
                            <a:t>Y</a:t>
                          </a:r>
                        </a:p>
                      </a:txBody>
                      <a:tcPr marL="128740" marR="128740" marT="64370" marB="64370"/>
                    </a:tc>
                    <a:tc>
                      <a:txBody>
                        <a:bodyPr/>
                        <a:lstStyle/>
                        <a:p>
                          <a:pPr algn="ctr"/>
                          <a:r>
                            <a:rPr lang="en-US" sz="1400"/>
                            <a:t>.527</a:t>
                          </a:r>
                        </a:p>
                      </a:txBody>
                      <a:tcPr marL="128740" marR="128740" marT="64370" marB="64370"/>
                    </a:tc>
                    <a:tc>
                      <a:txBody>
                        <a:bodyPr/>
                        <a:lstStyle/>
                        <a:p>
                          <a:pPr algn="ctr"/>
                          <a:r>
                            <a:rPr lang="en-US" sz="1400" dirty="0"/>
                            <a:t>.550</a:t>
                          </a:r>
                        </a:p>
                      </a:txBody>
                      <a:tcPr marL="128740" marR="128740" marT="64370" marB="64370"/>
                    </a:tc>
                    <a:tc>
                      <a:txBody>
                        <a:bodyPr/>
                        <a:lstStyle/>
                        <a:p>
                          <a:pPr algn="ctr"/>
                          <a:r>
                            <a:rPr lang="en-US" sz="1400" dirty="0"/>
                            <a:t>.340</a:t>
                          </a:r>
                        </a:p>
                      </a:txBody>
                      <a:tcPr marL="128740" marR="128740" marT="64370" marB="64370"/>
                    </a:tc>
                    <a:extLst>
                      <a:ext uri="{0D108BD9-81ED-4DB2-BD59-A6C34878D82A}">
                        <a16:rowId xmlns:a16="http://schemas.microsoft.com/office/drawing/2014/main" val="2028997304"/>
                      </a:ext>
                    </a:extLst>
                  </a:tr>
                  <a:tr h="555460">
                    <a:tc>
                      <a:txBody>
                        <a:bodyPr/>
                        <a:lstStyle/>
                        <a:p>
                          <a:endParaRPr lang="en-US" sz="1400"/>
                        </a:p>
                      </a:txBody>
                      <a:tcPr marL="128740" marR="128740" marT="64370" marB="64370"/>
                    </a:tc>
                    <a:tc>
                      <a:txBody>
                        <a:bodyPr/>
                        <a:lstStyle/>
                        <a:p>
                          <a:endParaRPr lang="en-US" sz="1400"/>
                        </a:p>
                      </a:txBody>
                      <a:tcPr marL="128740" marR="128740" marT="64370" marB="64370"/>
                    </a:tc>
                    <a:tc gridSpan="3">
                      <a:txBody>
                        <a:bodyPr/>
                        <a:lstStyle/>
                        <a:p>
                          <a:endParaRPr lang="en-US"/>
                        </a:p>
                      </a:txBody>
                      <a:tcPr marL="128740" marR="128740" marT="64370" marB="64370">
                        <a:blipFill>
                          <a:blip r:embed="rId2"/>
                          <a:stretch>
                            <a:fillRect l="-81264" t="-446154" r="-120044" b="-7692"/>
                          </a:stretch>
                        </a:blipFill>
                      </a:tcPr>
                    </a:tc>
                    <a:tc hMerge="1">
                      <a:txBody>
                        <a:bodyPr/>
                        <a:lstStyle/>
                        <a:p>
                          <a:endParaRPr lang="en-US" dirty="0"/>
                        </a:p>
                      </a:txBody>
                      <a:tcPr/>
                    </a:tc>
                    <a:tc hMerge="1">
                      <a:txBody>
                        <a:bodyPr/>
                        <a:lstStyle/>
                        <a:p>
                          <a:endParaRPr lang="en-US" dirty="0"/>
                        </a:p>
                      </a:txBody>
                      <a:tcPr/>
                    </a:tc>
                    <a:tc>
                      <a:txBody>
                        <a:bodyPr/>
                        <a:lstStyle/>
                        <a:p>
                          <a:pPr algn="ctr"/>
                          <a:endParaRPr lang="en-US" sz="1400"/>
                        </a:p>
                      </a:txBody>
                      <a:tcPr marL="128740" marR="128740" marT="64370" marB="64370"/>
                    </a:tc>
                    <a:tc gridSpan="3">
                      <a:txBody>
                        <a:bodyPr/>
                        <a:lstStyle/>
                        <a:p>
                          <a:endParaRPr lang="en-US"/>
                        </a:p>
                      </a:txBody>
                      <a:tcPr marL="128740" marR="128740" marT="64370" marB="64370">
                        <a:blipFill>
                          <a:blip r:embed="rId2"/>
                          <a:stretch>
                            <a:fillRect l="-207813" t="-446154" r="-893" b="-7692"/>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55923580"/>
                      </a:ext>
                    </a:extLst>
                  </a:tr>
                </a:tbl>
              </a:graphicData>
            </a:graphic>
          </p:graphicFrame>
        </mc:Fallback>
      </mc:AlternateContent>
      <p:pic>
        <p:nvPicPr>
          <p:cNvPr id="23" name="Picture 22">
            <a:extLst>
              <a:ext uri="{FF2B5EF4-FFF2-40B4-BE49-F238E27FC236}">
                <a16:creationId xmlns:a16="http://schemas.microsoft.com/office/drawing/2014/main" id="{EDE67466-6F94-4201-A767-0BD6AB825D8B}"/>
              </a:ext>
            </a:extLst>
          </p:cNvPr>
          <p:cNvPicPr>
            <a:picLocks noChangeAspect="1"/>
          </p:cNvPicPr>
          <p:nvPr/>
        </p:nvPicPr>
        <p:blipFill rotWithShape="1">
          <a:blip r:embed="rId3"/>
          <a:srcRect l="12619" r="5131"/>
          <a:stretch/>
        </p:blipFill>
        <p:spPr>
          <a:xfrm>
            <a:off x="3585411" y="592630"/>
            <a:ext cx="4077904" cy="2404173"/>
          </a:xfrm>
          <a:prstGeom prst="rect">
            <a:avLst/>
          </a:prstGeom>
        </p:spPr>
      </p:pic>
      <p:sp>
        <p:nvSpPr>
          <p:cNvPr id="2" name="TextBox 1">
            <a:extLst>
              <a:ext uri="{FF2B5EF4-FFF2-40B4-BE49-F238E27FC236}">
                <a16:creationId xmlns:a16="http://schemas.microsoft.com/office/drawing/2014/main" id="{69127257-0671-0A39-BFE7-73888135DE89}"/>
              </a:ext>
            </a:extLst>
          </p:cNvPr>
          <p:cNvSpPr txBox="1"/>
          <p:nvPr/>
        </p:nvSpPr>
        <p:spPr>
          <a:xfrm>
            <a:off x="1719665" y="2197494"/>
            <a:ext cx="1884948" cy="738664"/>
          </a:xfrm>
          <a:prstGeom prst="rect">
            <a:avLst/>
          </a:prstGeom>
          <a:noFill/>
        </p:spPr>
        <p:txBody>
          <a:bodyPr wrap="square" rtlCol="0">
            <a:spAutoFit/>
          </a:bodyPr>
          <a:lstStyle/>
          <a:p>
            <a:pPr algn="r"/>
            <a:r>
              <a:rPr lang="en-US" sz="1400" dirty="0"/>
              <a:t>Location of newspaper article: front or back</a:t>
            </a:r>
          </a:p>
        </p:txBody>
      </p:sp>
      <p:sp>
        <p:nvSpPr>
          <p:cNvPr id="3" name="TextBox 2">
            <a:extLst>
              <a:ext uri="{FF2B5EF4-FFF2-40B4-BE49-F238E27FC236}">
                <a16:creationId xmlns:a16="http://schemas.microsoft.com/office/drawing/2014/main" id="{4E849596-9D8B-F4A7-2572-4A1EA172BBDA}"/>
              </a:ext>
            </a:extLst>
          </p:cNvPr>
          <p:cNvSpPr txBox="1"/>
          <p:nvPr/>
        </p:nvSpPr>
        <p:spPr>
          <a:xfrm>
            <a:off x="5778366" y="647320"/>
            <a:ext cx="1884948" cy="523220"/>
          </a:xfrm>
          <a:prstGeom prst="rect">
            <a:avLst/>
          </a:prstGeom>
          <a:noFill/>
        </p:spPr>
        <p:txBody>
          <a:bodyPr wrap="square" rtlCol="0">
            <a:spAutoFit/>
          </a:bodyPr>
          <a:lstStyle/>
          <a:p>
            <a:r>
              <a:rPr lang="en-US" sz="1400" dirty="0"/>
              <a:t>Importance of buying sugar</a:t>
            </a:r>
          </a:p>
        </p:txBody>
      </p:sp>
      <p:sp>
        <p:nvSpPr>
          <p:cNvPr id="4" name="TextBox 3">
            <a:extLst>
              <a:ext uri="{FF2B5EF4-FFF2-40B4-BE49-F238E27FC236}">
                <a16:creationId xmlns:a16="http://schemas.microsoft.com/office/drawing/2014/main" id="{28CE4A22-9490-E1DF-C5FD-CB0A1F8B9427}"/>
              </a:ext>
            </a:extLst>
          </p:cNvPr>
          <p:cNvSpPr txBox="1"/>
          <p:nvPr/>
        </p:nvSpPr>
        <p:spPr>
          <a:xfrm>
            <a:off x="7600849" y="2197494"/>
            <a:ext cx="1884948" cy="738664"/>
          </a:xfrm>
          <a:prstGeom prst="rect">
            <a:avLst/>
          </a:prstGeom>
          <a:noFill/>
        </p:spPr>
        <p:txBody>
          <a:bodyPr wrap="square" rtlCol="0">
            <a:spAutoFit/>
          </a:bodyPr>
          <a:lstStyle/>
          <a:p>
            <a:r>
              <a:rPr lang="en-US" sz="1400" dirty="0"/>
              <a:t>It is important to buy sugar, so I buy sugar</a:t>
            </a:r>
          </a:p>
        </p:txBody>
      </p:sp>
    </p:spTree>
    <p:extLst>
      <p:ext uri="{BB962C8B-B14F-4D97-AF65-F5344CB8AC3E}">
        <p14:creationId xmlns:p14="http://schemas.microsoft.com/office/powerpoint/2010/main" val="352945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FD4B36-966A-F77B-9A18-FF413604E9FA}"/>
              </a:ext>
            </a:extLst>
          </p:cNvPr>
          <p:cNvSpPr txBox="1"/>
          <p:nvPr/>
        </p:nvSpPr>
        <p:spPr>
          <a:xfrm>
            <a:off x="263911" y="3136754"/>
            <a:ext cx="11411415" cy="150810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1: Effect of Article Placement (X) on Presumed Media Influence (M)</a:t>
            </a:r>
          </a:p>
          <a:p>
            <a:r>
              <a:rPr lang="en-US" dirty="0">
                <a:latin typeface="Calibri" panose="020F0502020204030204" pitchFamily="34" charset="0"/>
                <a:ea typeface="Calibri" panose="020F0502020204030204" pitchFamily="34" charset="0"/>
                <a:cs typeface="Calibri" panose="020F0502020204030204" pitchFamily="34" charset="0"/>
              </a:rPr>
              <a:t>The first regression model examined whether article placement predicts presumed media influence (PMI). The results show that article placement has a significant positive effect on PMI (β = 0.4765, p = 0.0454), meaning that participants who saw the article on the front page perceived media influence to be stronger. The model explained 3.27% of the variance in PMI (R² = 0.0327, F(1,121) = 4.09, p = 0.0454).</a:t>
            </a:r>
          </a:p>
        </p:txBody>
      </p:sp>
      <p:sp>
        <p:nvSpPr>
          <p:cNvPr id="7" name="TextBox 6">
            <a:extLst>
              <a:ext uri="{FF2B5EF4-FFF2-40B4-BE49-F238E27FC236}">
                <a16:creationId xmlns:a16="http://schemas.microsoft.com/office/drawing/2014/main" id="{6F54C286-1495-ECDF-08F8-C1958298C97A}"/>
              </a:ext>
            </a:extLst>
          </p:cNvPr>
          <p:cNvSpPr txBox="1"/>
          <p:nvPr/>
        </p:nvSpPr>
        <p:spPr>
          <a:xfrm>
            <a:off x="263911" y="3136754"/>
            <a:ext cx="11177240" cy="206210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2: Effect of Article Placement (X) and PMI (M) on Reaction (Y)</a:t>
            </a:r>
          </a:p>
          <a:p>
            <a:r>
              <a:rPr lang="en-US" dirty="0">
                <a:latin typeface="Calibri" panose="020F0502020204030204" pitchFamily="34" charset="0"/>
                <a:ea typeface="Calibri" panose="020F0502020204030204" pitchFamily="34" charset="0"/>
                <a:cs typeface="Calibri" panose="020F0502020204030204" pitchFamily="34" charset="0"/>
              </a:rPr>
              <a:t>The second regression model examined whether article placement and PMI predict reaction. The model explained 20.59% of the variance in reaction (R² = 0.2059, F(2,120) = 15.56, p &lt; .001).</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PMI significantly predicted reaction (β = 0.5064, p &lt; .001), meaning that the stronger the perceived media influence, the stronger the reaction.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Article placement did not significantly predict reaction (β = 0.2544, p = 0.3221), indicating that article placement alone does not directly impact reaction.</a:t>
            </a:r>
          </a:p>
        </p:txBody>
      </p:sp>
      <p:sp>
        <p:nvSpPr>
          <p:cNvPr id="9" name="TextBox 8">
            <a:extLst>
              <a:ext uri="{FF2B5EF4-FFF2-40B4-BE49-F238E27FC236}">
                <a16:creationId xmlns:a16="http://schemas.microsoft.com/office/drawing/2014/main" id="{71DAA01E-9790-8783-E4BE-F3779D94A0FF}"/>
              </a:ext>
            </a:extLst>
          </p:cNvPr>
          <p:cNvSpPr txBox="1"/>
          <p:nvPr/>
        </p:nvSpPr>
        <p:spPr>
          <a:xfrm>
            <a:off x="260195" y="3136754"/>
            <a:ext cx="11411415" cy="150810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3: Direct vs. Indirect Effects</a:t>
            </a:r>
          </a:p>
          <a:p>
            <a:r>
              <a:rPr lang="en-US" dirty="0">
                <a:latin typeface="Calibri" panose="020F0502020204030204" pitchFamily="34" charset="0"/>
                <a:ea typeface="Calibri" panose="020F0502020204030204" pitchFamily="34" charset="0"/>
                <a:cs typeface="Calibri" panose="020F0502020204030204" pitchFamily="34" charset="0"/>
              </a:rPr>
              <a:t>The direct effect of article placement on reaction was not significant (β = 0.2544, p = 0.3221, CI [-0.2522, 0.7609]), meaning that seeing the article on the front page does not directly influence reaction. However, the indirect effect of article placement on reaction through PMI was significant (β = 0.2413, </a:t>
            </a:r>
            <a:r>
              <a:rPr lang="en-US" dirty="0" err="1">
                <a:latin typeface="Calibri" panose="020F0502020204030204" pitchFamily="34" charset="0"/>
                <a:ea typeface="Calibri" panose="020F0502020204030204" pitchFamily="34" charset="0"/>
                <a:cs typeface="Calibri" panose="020F0502020204030204" pitchFamily="34" charset="0"/>
              </a:rPr>
              <a:t>BootSE</a:t>
            </a:r>
            <a:r>
              <a:rPr lang="en-US" dirty="0">
                <a:latin typeface="Calibri" panose="020F0502020204030204" pitchFamily="34" charset="0"/>
                <a:ea typeface="Calibri" panose="020F0502020204030204" pitchFamily="34" charset="0"/>
                <a:cs typeface="Calibri" panose="020F0502020204030204" pitchFamily="34" charset="0"/>
              </a:rPr>
              <a:t> = 0.1314, 95% CI [0.0095, 0.5304]), meaning that mediation occurred.</a:t>
            </a:r>
          </a:p>
        </p:txBody>
      </p:sp>
      <p:pic>
        <p:nvPicPr>
          <p:cNvPr id="14" name="Picture 13">
            <a:extLst>
              <a:ext uri="{FF2B5EF4-FFF2-40B4-BE49-F238E27FC236}">
                <a16:creationId xmlns:a16="http://schemas.microsoft.com/office/drawing/2014/main" id="{CC670938-AE71-F2CF-C614-42A5152928A6}"/>
              </a:ext>
            </a:extLst>
          </p:cNvPr>
          <p:cNvPicPr>
            <a:picLocks noChangeAspect="1"/>
          </p:cNvPicPr>
          <p:nvPr/>
        </p:nvPicPr>
        <p:blipFill rotWithShape="1">
          <a:blip r:embed="rId2"/>
          <a:srcRect l="12619" r="5131"/>
          <a:stretch/>
        </p:blipFill>
        <p:spPr>
          <a:xfrm>
            <a:off x="3429294" y="258249"/>
            <a:ext cx="4077904" cy="2404173"/>
          </a:xfrm>
          <a:prstGeom prst="rect">
            <a:avLst/>
          </a:prstGeom>
        </p:spPr>
      </p:pic>
      <p:sp>
        <p:nvSpPr>
          <p:cNvPr id="15" name="TextBox 14">
            <a:extLst>
              <a:ext uri="{FF2B5EF4-FFF2-40B4-BE49-F238E27FC236}">
                <a16:creationId xmlns:a16="http://schemas.microsoft.com/office/drawing/2014/main" id="{6CB2E799-3909-D9BB-9E9B-E3D1A64634F4}"/>
              </a:ext>
            </a:extLst>
          </p:cNvPr>
          <p:cNvSpPr txBox="1"/>
          <p:nvPr/>
        </p:nvSpPr>
        <p:spPr>
          <a:xfrm>
            <a:off x="1563548" y="1863113"/>
            <a:ext cx="1884948" cy="738664"/>
          </a:xfrm>
          <a:prstGeom prst="rect">
            <a:avLst/>
          </a:prstGeom>
          <a:noFill/>
        </p:spPr>
        <p:txBody>
          <a:bodyPr wrap="square" rtlCol="0">
            <a:spAutoFit/>
          </a:bodyPr>
          <a:lstStyle/>
          <a:p>
            <a:pPr algn="r"/>
            <a:r>
              <a:rPr lang="en-US" sz="1400" dirty="0"/>
              <a:t>Location of newspaper article: front or back</a:t>
            </a:r>
          </a:p>
        </p:txBody>
      </p:sp>
      <p:sp>
        <p:nvSpPr>
          <p:cNvPr id="16" name="TextBox 15">
            <a:extLst>
              <a:ext uri="{FF2B5EF4-FFF2-40B4-BE49-F238E27FC236}">
                <a16:creationId xmlns:a16="http://schemas.microsoft.com/office/drawing/2014/main" id="{158AC501-63D0-D29A-9409-BBE1A5C32FA4}"/>
              </a:ext>
            </a:extLst>
          </p:cNvPr>
          <p:cNvSpPr txBox="1"/>
          <p:nvPr/>
        </p:nvSpPr>
        <p:spPr>
          <a:xfrm>
            <a:off x="5622249" y="312939"/>
            <a:ext cx="1884948" cy="523220"/>
          </a:xfrm>
          <a:prstGeom prst="rect">
            <a:avLst/>
          </a:prstGeom>
          <a:noFill/>
        </p:spPr>
        <p:txBody>
          <a:bodyPr wrap="square" rtlCol="0">
            <a:spAutoFit/>
          </a:bodyPr>
          <a:lstStyle/>
          <a:p>
            <a:r>
              <a:rPr lang="en-US" sz="1400" dirty="0"/>
              <a:t>Importance of buying sugar</a:t>
            </a:r>
          </a:p>
        </p:txBody>
      </p:sp>
      <p:sp>
        <p:nvSpPr>
          <p:cNvPr id="17" name="TextBox 16">
            <a:extLst>
              <a:ext uri="{FF2B5EF4-FFF2-40B4-BE49-F238E27FC236}">
                <a16:creationId xmlns:a16="http://schemas.microsoft.com/office/drawing/2014/main" id="{67DD8E71-CDFA-0278-9FAD-9C25B376A22E}"/>
              </a:ext>
            </a:extLst>
          </p:cNvPr>
          <p:cNvSpPr txBox="1"/>
          <p:nvPr/>
        </p:nvSpPr>
        <p:spPr>
          <a:xfrm>
            <a:off x="7444732" y="1863113"/>
            <a:ext cx="1884948" cy="738664"/>
          </a:xfrm>
          <a:prstGeom prst="rect">
            <a:avLst/>
          </a:prstGeom>
          <a:noFill/>
        </p:spPr>
        <p:txBody>
          <a:bodyPr wrap="square" rtlCol="0">
            <a:spAutoFit/>
          </a:bodyPr>
          <a:lstStyle/>
          <a:p>
            <a:r>
              <a:rPr lang="en-US" sz="1400" dirty="0"/>
              <a:t>It is important to buy sugar, so I buy sugar</a:t>
            </a:r>
          </a:p>
        </p:txBody>
      </p:sp>
    </p:spTree>
    <p:extLst>
      <p:ext uri="{BB962C8B-B14F-4D97-AF65-F5344CB8AC3E}">
        <p14:creationId xmlns:p14="http://schemas.microsoft.com/office/powerpoint/2010/main" val="425326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xit" presetSubtype="4" fill="hold" grpId="1" nodeType="withEffect">
                                  <p:stCondLst>
                                    <p:cond delay="0"/>
                                  </p:stCondLst>
                                  <p:childTnLst>
                                    <p:anim calcmode="lin" valueType="num">
                                      <p:cBhvr additive="base">
                                        <p:cTn id="20" dur="500"/>
                                        <p:tgtEl>
                                          <p:spTgt spid="7"/>
                                        </p:tgtEl>
                                        <p:attrNameLst>
                                          <p:attrName>ppt_x</p:attrName>
                                        </p:attrNameLst>
                                      </p:cBhvr>
                                      <p:tavLst>
                                        <p:tav tm="0">
                                          <p:val>
                                            <p:strVal val="ppt_x"/>
                                          </p:val>
                                        </p:tav>
                                        <p:tav tm="100000">
                                          <p:val>
                                            <p:strVal val="ppt_x"/>
                                          </p:val>
                                        </p:tav>
                                      </p:tavLst>
                                    </p:anim>
                                    <p:anim calcmode="lin" valueType="num">
                                      <p:cBhvr additive="base">
                                        <p:cTn id="21" dur="500"/>
                                        <p:tgtEl>
                                          <p:spTgt spid="7"/>
                                        </p:tgtEl>
                                        <p:attrNameLst>
                                          <p:attrName>ppt_y</p:attrName>
                                        </p:attrNameLst>
                                      </p:cBhvr>
                                      <p:tavLst>
                                        <p:tav tm="0">
                                          <p:val>
                                            <p:strVal val="ppt_y"/>
                                          </p:val>
                                        </p:tav>
                                        <p:tav tm="100000">
                                          <p:val>
                                            <p:strVal val="1+ppt_h/2"/>
                                          </p:val>
                                        </p:tav>
                                      </p:tavLst>
                                    </p:anim>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7" grpId="1"/>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A7462C-3C68-E625-61F9-C6E48665A4EC}"/>
              </a:ext>
            </a:extLst>
          </p:cNvPr>
          <p:cNvSpPr txBox="1"/>
          <p:nvPr/>
        </p:nvSpPr>
        <p:spPr>
          <a:xfrm>
            <a:off x="263912" y="258249"/>
            <a:ext cx="11679044" cy="150810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1: Effect of Article Placement (X) on Presumed Media Influence (M)</a:t>
            </a:r>
          </a:p>
          <a:p>
            <a:r>
              <a:rPr lang="en-US" dirty="0">
                <a:latin typeface="Calibri" panose="020F0502020204030204" pitchFamily="34" charset="0"/>
                <a:ea typeface="Calibri" panose="020F0502020204030204" pitchFamily="34" charset="0"/>
                <a:cs typeface="Calibri" panose="020F0502020204030204" pitchFamily="34" charset="0"/>
              </a:rPr>
              <a:t>The first regression model examined whether article placement predicts presumed media influence (PMI). The results show that article placement has a significant positive effect on PMI (β = 0.4765, p = 0.0454), meaning that participants who saw the article on the front page perceived media influence to be stronger. The model explained 3.27% of the variance in PMI (R² = 0.0327, F(1,121) = 4.09, p = 0.0454).</a:t>
            </a:r>
          </a:p>
        </p:txBody>
      </p:sp>
      <p:sp>
        <p:nvSpPr>
          <p:cNvPr id="5" name="TextBox 4">
            <a:extLst>
              <a:ext uri="{FF2B5EF4-FFF2-40B4-BE49-F238E27FC236}">
                <a16:creationId xmlns:a16="http://schemas.microsoft.com/office/drawing/2014/main" id="{80BB7899-6674-D1BD-67CD-13DBD156B874}"/>
              </a:ext>
            </a:extLst>
          </p:cNvPr>
          <p:cNvSpPr txBox="1"/>
          <p:nvPr/>
        </p:nvSpPr>
        <p:spPr>
          <a:xfrm>
            <a:off x="263912" y="2335029"/>
            <a:ext cx="11679045" cy="206210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2: Effect of Article Placement (X) and PMI (M) on Reaction (Y)</a:t>
            </a:r>
          </a:p>
          <a:p>
            <a:r>
              <a:rPr lang="en-US" dirty="0">
                <a:latin typeface="Calibri" panose="020F0502020204030204" pitchFamily="34" charset="0"/>
                <a:ea typeface="Calibri" panose="020F0502020204030204" pitchFamily="34" charset="0"/>
                <a:cs typeface="Calibri" panose="020F0502020204030204" pitchFamily="34" charset="0"/>
              </a:rPr>
              <a:t>The second regression model examined whether article placement and PMI predict reaction. The model explained 20.59% of the variance in reaction (R² = 0.2059, F(2,120) = 15.56, p &lt; .001).</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PMI significantly predicted reaction (β = 0.5064, p &lt; .001), meaning that the stronger the perceived media influence, the stronger the reaction.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Article placement did not significantly predict reaction (β = 0.2544, p = 0.3221), indicating that article placement alone does not directly impact reaction.</a:t>
            </a:r>
          </a:p>
        </p:txBody>
      </p:sp>
      <p:sp>
        <p:nvSpPr>
          <p:cNvPr id="6" name="TextBox 5">
            <a:extLst>
              <a:ext uri="{FF2B5EF4-FFF2-40B4-BE49-F238E27FC236}">
                <a16:creationId xmlns:a16="http://schemas.microsoft.com/office/drawing/2014/main" id="{F34B837B-E7D4-2331-0210-78D06B9C9377}"/>
              </a:ext>
            </a:extLst>
          </p:cNvPr>
          <p:cNvSpPr txBox="1"/>
          <p:nvPr/>
        </p:nvSpPr>
        <p:spPr>
          <a:xfrm>
            <a:off x="263912" y="4951130"/>
            <a:ext cx="11679044" cy="1508105"/>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 3: Direct vs. Indirect Effects</a:t>
            </a:r>
          </a:p>
          <a:p>
            <a:r>
              <a:rPr lang="en-US" dirty="0">
                <a:latin typeface="Calibri" panose="020F0502020204030204" pitchFamily="34" charset="0"/>
                <a:ea typeface="Calibri" panose="020F0502020204030204" pitchFamily="34" charset="0"/>
                <a:cs typeface="Calibri" panose="020F0502020204030204" pitchFamily="34" charset="0"/>
              </a:rPr>
              <a:t>The direct effect of article placement on reaction was not significant (β = 0.2544, p = 0.3221, CI [-0.2522, 0.7609]), meaning that seeing the article on the front page does not directly influence reaction. However, the indirect effect of article placement on reaction through PMI was significant (β = 0.2413, </a:t>
            </a:r>
            <a:r>
              <a:rPr lang="en-US" dirty="0" err="1">
                <a:latin typeface="Calibri" panose="020F0502020204030204" pitchFamily="34" charset="0"/>
                <a:ea typeface="Calibri" panose="020F0502020204030204" pitchFamily="34" charset="0"/>
                <a:cs typeface="Calibri" panose="020F0502020204030204" pitchFamily="34" charset="0"/>
              </a:rPr>
              <a:t>BootSE</a:t>
            </a:r>
            <a:r>
              <a:rPr lang="en-US" dirty="0">
                <a:latin typeface="Calibri" panose="020F0502020204030204" pitchFamily="34" charset="0"/>
                <a:ea typeface="Calibri" panose="020F0502020204030204" pitchFamily="34" charset="0"/>
                <a:cs typeface="Calibri" panose="020F0502020204030204" pitchFamily="34" charset="0"/>
              </a:rPr>
              <a:t> = 0.1314, 95% CI [0.0095, 0.5304]), meaning that mediation occurred.</a:t>
            </a:r>
          </a:p>
        </p:txBody>
      </p:sp>
    </p:spTree>
    <p:extLst>
      <p:ext uri="{BB962C8B-B14F-4D97-AF65-F5344CB8AC3E}">
        <p14:creationId xmlns:p14="http://schemas.microsoft.com/office/powerpoint/2010/main" val="18951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96AAF1-2BF8-CCBE-F949-61E757D41BC9}"/>
              </a:ext>
            </a:extLst>
          </p:cNvPr>
          <p:cNvSpPr txBox="1"/>
          <p:nvPr/>
        </p:nvSpPr>
        <p:spPr>
          <a:xfrm>
            <a:off x="191429" y="458956"/>
            <a:ext cx="11809141" cy="6247864"/>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 mediation analysis was conducted to examine whether Presumed Media Influence (PMI) explains the relationship between article placement and people's intention to buy sugar. To test this, two regression models were estimated. First, PMI was regressed on article placement to determine whether placement influenced PMI (path 𝑎). Next, the intention to buy sugar was regressed on both article placement and PMI to test whether PMI predicted sugar purchase intention (path 𝑏) and whether article placement still had a direct effect on purchase intention after accounting for PMI (𝑐′). The indirect effect of article placement on purchase intention through PMI was calculated as the product of 𝑎 and 𝑏 (𝑎𝑏).</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results showed that article placement significantly predicted PMI (𝑎=0.477,𝑝=.045), indicating that placing an article on the front page was associated with higher presumed media influence. In the second regression model, PMI significantly predicted sugar purchase intention (𝑏=0.506, 𝑝&lt;.001), meaning that greater perceived media influence led to a stronger intention to buy sugar. However, the direct effect of article placement on sugar purchase intention was not significant (𝑐′=0.254, 𝑝=.322), suggesting that once PMI was taken into account, where the article was placed no longer directly influenced purchase intentions. The indirect effect (𝑎𝑏=0.241) was significant, indicating that PMI fully mediated the relationship between article placement and sugar purchase intention. This suggests that front-page placement influences purchase intention because it increases presumed media influence, which in turn drives sugar-buying intentions. In other words, PMI is the mechanism explaining how article placement affects sugar purchase intention. If the goal is to influence people's buying decisions, enhancing the perceived influence of media coverage may be more impactful than simply changing article placement within a newspaper.</a:t>
            </a:r>
          </a:p>
        </p:txBody>
      </p:sp>
    </p:spTree>
    <p:extLst>
      <p:ext uri="{BB962C8B-B14F-4D97-AF65-F5344CB8AC3E}">
        <p14:creationId xmlns:p14="http://schemas.microsoft.com/office/powerpoint/2010/main" val="25283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35EC-2507-47D2-8005-44A4D2B8643A}"/>
              </a:ext>
            </a:extLst>
          </p:cNvPr>
          <p:cNvSpPr>
            <a:spLocks noGrp="1"/>
          </p:cNvSpPr>
          <p:nvPr>
            <p:ph type="title" idx="4294967295"/>
          </p:nvPr>
        </p:nvSpPr>
        <p:spPr>
          <a:xfrm>
            <a:off x="0" y="240371"/>
            <a:ext cx="11206163" cy="768350"/>
          </a:xfrm>
        </p:spPr>
        <p:txBody>
          <a:bodyPr>
            <a:noAutofit/>
          </a:bodyPr>
          <a:lstStyle/>
          <a:p>
            <a:r>
              <a:rPr lang="en-US" sz="3600" dirty="0">
                <a:solidFill>
                  <a:schemeClr val="tx1"/>
                </a:solidFill>
                <a:latin typeface="Aptos Display" panose="020B0004020202020204" pitchFamily="34" charset="0"/>
              </a:rPr>
              <a:t>Example 2: Continuous Predictor [with Controls]</a:t>
            </a:r>
            <a:br>
              <a:rPr lang="en-US" sz="3600" dirty="0">
                <a:solidFill>
                  <a:schemeClr val="tx1"/>
                </a:solidFill>
                <a:latin typeface="Aptos Display" panose="020B0004020202020204" pitchFamily="34" charset="0"/>
              </a:rPr>
            </a:br>
            <a:r>
              <a:rPr lang="en-US" sz="2800" dirty="0">
                <a:solidFill>
                  <a:schemeClr val="tx1"/>
                </a:solidFill>
                <a:latin typeface="Aptos Display" panose="020B0004020202020204" pitchFamily="34" charset="0"/>
              </a:rPr>
              <a:t>Economic Stress Among Small Business Owners</a:t>
            </a:r>
            <a:endParaRPr lang="en-US" sz="3600" dirty="0">
              <a:solidFill>
                <a:schemeClr val="tx1"/>
              </a:solidFill>
              <a:latin typeface="Aptos Display" panose="020B0004020202020204" pitchFamily="34" charset="0"/>
            </a:endParaRPr>
          </a:p>
        </p:txBody>
      </p:sp>
      <p:sp>
        <p:nvSpPr>
          <p:cNvPr id="3" name="Content Placeholder 2">
            <a:extLst>
              <a:ext uri="{FF2B5EF4-FFF2-40B4-BE49-F238E27FC236}">
                <a16:creationId xmlns:a16="http://schemas.microsoft.com/office/drawing/2014/main" id="{8305B99E-637C-462F-A7D9-C287992110E1}"/>
              </a:ext>
            </a:extLst>
          </p:cNvPr>
          <p:cNvSpPr>
            <a:spLocks noGrp="1"/>
          </p:cNvSpPr>
          <p:nvPr>
            <p:ph idx="4294967295"/>
          </p:nvPr>
        </p:nvSpPr>
        <p:spPr>
          <a:xfrm>
            <a:off x="179387" y="1008721"/>
            <a:ext cx="10847388" cy="4462462"/>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Participants in this study were </a:t>
            </a:r>
            <a:r>
              <a:rPr lang="en-US" sz="2000" i="1" dirty="0">
                <a:latin typeface="Calibri" panose="020F0502020204030204" pitchFamily="34" charset="0"/>
                <a:ea typeface="Calibri" panose="020F0502020204030204" pitchFamily="34" charset="0"/>
                <a:cs typeface="Calibri" panose="020F0502020204030204" pitchFamily="34" charset="0"/>
              </a:rPr>
              <a:t>N = </a:t>
            </a:r>
            <a:r>
              <a:rPr lang="en-US" sz="2000" dirty="0">
                <a:latin typeface="Calibri" panose="020F0502020204030204" pitchFamily="34" charset="0"/>
                <a:ea typeface="Calibri" panose="020F0502020204030204" pitchFamily="34" charset="0"/>
                <a:cs typeface="Calibri" panose="020F0502020204030204" pitchFamily="34" charset="0"/>
              </a:rPr>
              <a:t>262 entrepreneurs who were members of Business Networking International, a networking group for small-business owners, who responded to an online survey about recent performance of their business as well as their emotional and cognitive reactions to the economic climate</a:t>
            </a:r>
          </a:p>
          <a:p>
            <a:r>
              <a:rPr lang="en-US" sz="2000" dirty="0">
                <a:latin typeface="Calibri" panose="020F0502020204030204" pitchFamily="34" charset="0"/>
                <a:ea typeface="Calibri" panose="020F0502020204030204" pitchFamily="34" charset="0"/>
                <a:cs typeface="Calibri" panose="020F0502020204030204" pitchFamily="34" charset="0"/>
              </a:rPr>
              <a:t>Participants were asked about how their business was doing (the measure of economic stress, ESTRESS) along with their feelings related to their business (AFFECT) and intentions to withdrawal from being a business owner (higher scores == more withdrawal intentions)</a:t>
            </a:r>
          </a:p>
          <a:p>
            <a:r>
              <a:rPr lang="en-US" sz="2000" dirty="0">
                <a:latin typeface="Calibri" panose="020F0502020204030204" pitchFamily="34" charset="0"/>
                <a:ea typeface="Calibri" panose="020F0502020204030204" pitchFamily="34" charset="0"/>
                <a:cs typeface="Calibri" panose="020F0502020204030204" pitchFamily="34" charset="0"/>
              </a:rPr>
              <a:t>The hypothesis was that the effect of economic stress (X) on disengagement from entrepreneurial activities (Y) operates through depressed affect (M)</a:t>
            </a:r>
          </a:p>
          <a:p>
            <a:pPr marL="274320" lvl="1" indent="0">
              <a:buNone/>
            </a:pPr>
            <a:endParaRPr lang="en-US" dirty="0"/>
          </a:p>
        </p:txBody>
      </p:sp>
    </p:spTree>
    <p:extLst>
      <p:ext uri="{BB962C8B-B14F-4D97-AF65-F5344CB8AC3E}">
        <p14:creationId xmlns:p14="http://schemas.microsoft.com/office/powerpoint/2010/main" val="281279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1CEE42-9A04-224D-DBC6-9813C1E1A2D2}"/>
              </a:ext>
            </a:extLst>
          </p:cNvPr>
          <p:cNvSpPr txBox="1"/>
          <p:nvPr/>
        </p:nvSpPr>
        <p:spPr>
          <a:xfrm>
            <a:off x="245328" y="814039"/>
            <a:ext cx="11496906" cy="3108543"/>
          </a:xfrm>
          <a:prstGeom prst="rect">
            <a:avLst/>
          </a:prstGeom>
          <a:noFill/>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Summary of what we are doing: </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This study examined whether business-related affect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mediates the relationship between economic stress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estress</a:t>
            </a:r>
            <a:r>
              <a:rPr lang="en-US" sz="2000" dirty="0">
                <a:latin typeface="Calibri" panose="020F0502020204030204" pitchFamily="34" charset="0"/>
                <a:ea typeface="Calibri" panose="020F0502020204030204" pitchFamily="34" charset="0"/>
                <a:cs typeface="Calibri" panose="020F0502020204030204" pitchFamily="34" charset="0"/>
              </a:rPr>
              <a:t>) and intentions to withdraw from being a business owner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withdraw) using PROCESS Model 4 with a sample of 262 participants.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We expect that emotional stress will significantly predict affect, that affect will significantly predict withdrawal behavior, and that affect will be the mechanism by which economic stress is linked to withdrawal intentions among business owners (i.e., a mediation effect). </a:t>
            </a:r>
          </a:p>
        </p:txBody>
      </p:sp>
    </p:spTree>
    <p:extLst>
      <p:ext uri="{BB962C8B-B14F-4D97-AF65-F5344CB8AC3E}">
        <p14:creationId xmlns:p14="http://schemas.microsoft.com/office/powerpoint/2010/main" val="217144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117D3D-3E49-4CE7-A994-D64246A36B48}"/>
              </a:ext>
            </a:extLst>
          </p:cNvPr>
          <p:cNvSpPr>
            <a:spLocks noGrp="1"/>
          </p:cNvSpPr>
          <p:nvPr>
            <p:ph type="title" idx="4294967295"/>
          </p:nvPr>
        </p:nvSpPr>
        <p:spPr>
          <a:xfrm>
            <a:off x="100361" y="32131"/>
            <a:ext cx="11898351" cy="848815"/>
          </a:xfrm>
        </p:spPr>
        <p:txBody>
          <a:bodyPr vert="horz" lIns="91440" tIns="45720" rIns="91440" bIns="45720" rtlCol="0" anchor="ctr">
            <a:normAutofit/>
          </a:bodyPr>
          <a:lstStyle/>
          <a:p>
            <a:pPr>
              <a:lnSpc>
                <a:spcPct val="83000"/>
              </a:lnSpc>
            </a:pPr>
            <a:r>
              <a:rPr lang="en-US" sz="3600" cap="all" spc="-100" dirty="0">
                <a:solidFill>
                  <a:schemeClr val="tx1"/>
                </a:solidFill>
                <a:latin typeface="Aptos Display" panose="020B0004020202020204" pitchFamily="34" charset="0"/>
              </a:rPr>
              <a:t>Simple Mediation Model for Economic Stress study</a:t>
            </a:r>
          </a:p>
        </p:txBody>
      </p:sp>
      <p:pic>
        <p:nvPicPr>
          <p:cNvPr id="6" name="Picture 5">
            <a:extLst>
              <a:ext uri="{FF2B5EF4-FFF2-40B4-BE49-F238E27FC236}">
                <a16:creationId xmlns:a16="http://schemas.microsoft.com/office/drawing/2014/main" id="{B872E246-BE10-46F7-8D26-F41387F695AE}"/>
              </a:ext>
            </a:extLst>
          </p:cNvPr>
          <p:cNvPicPr>
            <a:picLocks noChangeAspect="1"/>
          </p:cNvPicPr>
          <p:nvPr/>
        </p:nvPicPr>
        <p:blipFill rotWithShape="1">
          <a:blip r:embed="rId2"/>
          <a:srcRect t="2490"/>
          <a:stretch/>
        </p:blipFill>
        <p:spPr>
          <a:xfrm>
            <a:off x="2335736" y="2174740"/>
            <a:ext cx="7427599" cy="2842742"/>
          </a:xfrm>
          <a:prstGeom prst="rect">
            <a:avLst/>
          </a:prstGeom>
          <a:noFill/>
        </p:spPr>
      </p:pic>
      <p:sp>
        <p:nvSpPr>
          <p:cNvPr id="63" name="TextBox 62">
            <a:extLst>
              <a:ext uri="{FF2B5EF4-FFF2-40B4-BE49-F238E27FC236}">
                <a16:creationId xmlns:a16="http://schemas.microsoft.com/office/drawing/2014/main" id="{8E8BE62D-384C-4FEF-AF46-C812021E2648}"/>
              </a:ext>
            </a:extLst>
          </p:cNvPr>
          <p:cNvSpPr txBox="1"/>
          <p:nvPr/>
        </p:nvSpPr>
        <p:spPr>
          <a:xfrm>
            <a:off x="2444947" y="3576096"/>
            <a:ext cx="150048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ESTRESS</a:t>
            </a:r>
          </a:p>
        </p:txBody>
      </p:sp>
      <p:sp>
        <p:nvSpPr>
          <p:cNvPr id="64" name="TextBox 63">
            <a:extLst>
              <a:ext uri="{FF2B5EF4-FFF2-40B4-BE49-F238E27FC236}">
                <a16:creationId xmlns:a16="http://schemas.microsoft.com/office/drawing/2014/main" id="{BF885B14-1030-45CE-B82B-2285F71831B9}"/>
              </a:ext>
            </a:extLst>
          </p:cNvPr>
          <p:cNvSpPr txBox="1"/>
          <p:nvPr/>
        </p:nvSpPr>
        <p:spPr>
          <a:xfrm>
            <a:off x="5417968" y="1974685"/>
            <a:ext cx="126313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AFFECT</a:t>
            </a:r>
          </a:p>
        </p:txBody>
      </p:sp>
      <p:sp>
        <p:nvSpPr>
          <p:cNvPr id="65" name="TextBox 64">
            <a:extLst>
              <a:ext uri="{FF2B5EF4-FFF2-40B4-BE49-F238E27FC236}">
                <a16:creationId xmlns:a16="http://schemas.microsoft.com/office/drawing/2014/main" id="{558D9D8C-4920-48B4-85D2-80E9EF1979CF}"/>
              </a:ext>
            </a:extLst>
          </p:cNvPr>
          <p:cNvSpPr txBox="1"/>
          <p:nvPr/>
        </p:nvSpPr>
        <p:spPr>
          <a:xfrm>
            <a:off x="8077256" y="3596111"/>
            <a:ext cx="18935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WITHDRAWAL</a:t>
            </a:r>
          </a:p>
        </p:txBody>
      </p:sp>
    </p:spTree>
    <p:extLst>
      <p:ext uri="{BB962C8B-B14F-4D97-AF65-F5344CB8AC3E}">
        <p14:creationId xmlns:p14="http://schemas.microsoft.com/office/powerpoint/2010/main" val="271852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1DE5-1CFD-4C8F-9167-FF9C54115E61}"/>
              </a:ext>
            </a:extLst>
          </p:cNvPr>
          <p:cNvSpPr>
            <a:spLocks noGrp="1"/>
          </p:cNvSpPr>
          <p:nvPr>
            <p:ph type="title" idx="4294967295"/>
          </p:nvPr>
        </p:nvSpPr>
        <p:spPr>
          <a:xfrm>
            <a:off x="0" y="152285"/>
            <a:ext cx="10058400" cy="594847"/>
          </a:xfrm>
        </p:spPr>
        <p:txBody>
          <a:bodyPr>
            <a:normAutofit fontScale="90000"/>
          </a:bodyPr>
          <a:lstStyle/>
          <a:p>
            <a:r>
              <a:rPr lang="en-US" sz="3600" dirty="0">
                <a:solidFill>
                  <a:schemeClr val="tx1"/>
                </a:solidFill>
                <a:latin typeface="Aptos Display" panose="020B0004020202020204" pitchFamily="34" charset="0"/>
              </a:rPr>
              <a:t>Results</a:t>
            </a:r>
          </a:p>
        </p:txBody>
      </p:sp>
      <p:sp>
        <p:nvSpPr>
          <p:cNvPr id="3" name="Content Placeholder 2">
            <a:extLst>
              <a:ext uri="{FF2B5EF4-FFF2-40B4-BE49-F238E27FC236}">
                <a16:creationId xmlns:a16="http://schemas.microsoft.com/office/drawing/2014/main" id="{2D678F60-ED09-4F8C-BD72-FC7FB551FBBE}"/>
              </a:ext>
            </a:extLst>
          </p:cNvPr>
          <p:cNvSpPr>
            <a:spLocks noGrp="1"/>
          </p:cNvSpPr>
          <p:nvPr>
            <p:ph idx="4294967295"/>
          </p:nvPr>
        </p:nvSpPr>
        <p:spPr>
          <a:xfrm>
            <a:off x="144966" y="1372297"/>
            <a:ext cx="10798175" cy="4324350"/>
          </a:xfrm>
        </p:spPr>
        <p:txBody>
          <a:bodyPr>
            <a:normAutofit fontScale="47500" lnSpcReduction="20000"/>
          </a:bodyPr>
          <a:lstStyle/>
          <a:p>
            <a:pPr marL="0" indent="0">
              <a:buNone/>
            </a:pPr>
            <a:r>
              <a:rPr lang="en-US" sz="3800" b="0" i="0" u="none" strike="noStrike" baseline="0" dirty="0">
                <a:solidFill>
                  <a:srgbClr val="000000"/>
                </a:solidFill>
                <a:latin typeface="Courier New" panose="02070309020205020404" pitchFamily="49" charset="0"/>
              </a:rPr>
              <a:t>OUTCOME VARIABLE:</a:t>
            </a:r>
          </a:p>
          <a:p>
            <a:pPr marL="0" indent="0">
              <a:buNone/>
            </a:pPr>
            <a:r>
              <a:rPr lang="en-US" sz="42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42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affect</a:t>
            </a:r>
          </a:p>
          <a:p>
            <a:pPr marL="0" indent="0">
              <a:buNone/>
            </a:pPr>
            <a:r>
              <a:rPr lang="en-US" sz="3800" b="0" i="0" u="none" strike="noStrike" baseline="0" dirty="0">
                <a:solidFill>
                  <a:srgbClr val="000000"/>
                </a:solidFill>
                <a:latin typeface="Courier New" panose="02070309020205020404" pitchFamily="49" charset="0"/>
              </a:rPr>
              <a:t>Model Summary</a:t>
            </a:r>
          </a:p>
          <a:p>
            <a:pPr marL="0" indent="0">
              <a:buNone/>
            </a:pPr>
            <a:r>
              <a:rPr lang="pt-BR" sz="3800" b="0" i="0" u="none" strike="noStrike" baseline="0" dirty="0">
                <a:solidFill>
                  <a:srgbClr val="000000"/>
                </a:solidFill>
                <a:latin typeface="Courier New" panose="02070309020205020404" pitchFamily="49" charset="0"/>
              </a:rPr>
              <a:t>          R       R-sq        MSE          F        df1        df2          p</a:t>
            </a:r>
          </a:p>
          <a:p>
            <a:pPr marL="0" indent="0">
              <a:buNone/>
            </a:pPr>
            <a:r>
              <a:rPr lang="en-US" sz="3800" b="0" i="0" u="none" strike="noStrike" baseline="0" dirty="0">
                <a:solidFill>
                  <a:srgbClr val="000000"/>
                </a:solidFill>
                <a:latin typeface="Courier New" panose="02070309020205020404" pitchFamily="49" charset="0"/>
              </a:rPr>
              <a:t>      .3401      .1156      .4650    33.9988     1.0000   260.0000      .0000</a:t>
            </a:r>
          </a:p>
          <a:p>
            <a:pPr marL="0" indent="0">
              <a:buNone/>
            </a:pPr>
            <a:r>
              <a:rPr lang="en-US" sz="3800" b="0" i="0" u="none" strike="noStrike" baseline="0" dirty="0">
                <a:solidFill>
                  <a:srgbClr val="000000"/>
                </a:solidFill>
                <a:latin typeface="Courier New" panose="02070309020205020404" pitchFamily="49" charset="0"/>
              </a:rPr>
              <a:t>Model</a:t>
            </a:r>
          </a:p>
          <a:p>
            <a:pPr marL="0" indent="0">
              <a:buNone/>
            </a:pPr>
            <a:r>
              <a:rPr lang="en-US" sz="3800" b="0" i="0" u="none" strike="noStrike" baseline="0" dirty="0">
                <a:solidFill>
                  <a:srgbClr val="000000"/>
                </a:solidFill>
                <a:latin typeface="Courier New" panose="02070309020205020404" pitchFamily="49" charset="0"/>
              </a:rPr>
              <a:t>              </a:t>
            </a:r>
            <a:r>
              <a:rPr lang="en-US" sz="3800" b="0" i="0" u="none" strike="noStrike" baseline="0" dirty="0" err="1">
                <a:solidFill>
                  <a:srgbClr val="000000"/>
                </a:solidFill>
                <a:latin typeface="Courier New" panose="02070309020205020404" pitchFamily="49" charset="0"/>
              </a:rPr>
              <a:t>coeff</a:t>
            </a:r>
            <a:r>
              <a:rPr lang="en-US" sz="3800" b="0" i="0" u="none" strike="noStrike" baseline="0" dirty="0">
                <a:solidFill>
                  <a:srgbClr val="000000"/>
                </a:solidFill>
                <a:latin typeface="Courier New" panose="02070309020205020404" pitchFamily="49" charset="0"/>
              </a:rPr>
              <a:t>         se          t          p       LLCI       ULCI</a:t>
            </a:r>
          </a:p>
          <a:p>
            <a:pPr marL="0" indent="0">
              <a:buNone/>
            </a:pPr>
            <a:r>
              <a:rPr lang="fr-FR" sz="3800" b="0" i="0" u="none" strike="noStrike" baseline="0" dirty="0">
                <a:solidFill>
                  <a:srgbClr val="000000"/>
                </a:solidFill>
                <a:latin typeface="Courier New" panose="02070309020205020404" pitchFamily="49" charset="0"/>
              </a:rPr>
              <a:t>constant      .7994      .1433     5.5777      .0000      .5172     1.0816</a:t>
            </a:r>
          </a:p>
          <a:p>
            <a:pPr marL="0" indent="0">
              <a:buNone/>
            </a:pPr>
            <a:r>
              <a:rPr lang="en-US" sz="3800" b="0" i="0" u="none" strike="noStrike" baseline="0" dirty="0" err="1">
                <a:solidFill>
                  <a:srgbClr val="000000"/>
                </a:solidFill>
                <a:latin typeface="Courier New" panose="02070309020205020404" pitchFamily="49" charset="0"/>
              </a:rPr>
              <a:t>estress</a:t>
            </a:r>
            <a:r>
              <a:rPr lang="en-US" sz="3800" b="0" i="0" u="none" strike="noStrike" baseline="0" dirty="0">
                <a:solidFill>
                  <a:srgbClr val="000000"/>
                </a:solidFill>
                <a:latin typeface="Courier New" panose="02070309020205020404" pitchFamily="49" charset="0"/>
              </a:rPr>
              <a:t>       .1729</a:t>
            </a:r>
            <a:r>
              <a:rPr lang="en-US" sz="3800" b="1" i="0" u="sng" strike="noStrike" baseline="0" dirty="0">
                <a:solidFill>
                  <a:srgbClr val="000000"/>
                </a:solidFill>
                <a:latin typeface="Courier New" panose="02070309020205020404" pitchFamily="49" charset="0"/>
              </a:rPr>
              <a:t>(a)</a:t>
            </a:r>
            <a:r>
              <a:rPr lang="en-US" sz="3800" b="0" i="0" u="none" strike="noStrike" baseline="0" dirty="0">
                <a:solidFill>
                  <a:srgbClr val="000000"/>
                </a:solidFill>
                <a:latin typeface="Courier New" panose="02070309020205020404" pitchFamily="49" charset="0"/>
              </a:rPr>
              <a:t>   .0296     5.8308      .0000      .1145      .2313</a:t>
            </a:r>
          </a:p>
          <a:p>
            <a:pPr marL="0" indent="0">
              <a:buNone/>
            </a:pPr>
            <a:r>
              <a:rPr lang="en-US" sz="2300" b="0" i="0" u="none" strike="noStrike" baseline="0" dirty="0">
                <a:solidFill>
                  <a:srgbClr val="000000"/>
                </a:solidFill>
                <a:latin typeface="Courier New" panose="02070309020205020404" pitchFamily="49" charset="0"/>
              </a:rPr>
              <a:t>  </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469B7E8-FDCB-44B1-AF86-BEEBEF45F0B8}"/>
                  </a:ext>
                </a:extLst>
              </p:cNvPr>
              <p:cNvSpPr txBox="1"/>
              <p:nvPr/>
            </p:nvSpPr>
            <p:spPr>
              <a:xfrm>
                <a:off x="241610" y="4650798"/>
                <a:ext cx="2920158" cy="3792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=.799+ .173</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4" name="TextBox 3">
                <a:extLst>
                  <a:ext uri="{FF2B5EF4-FFF2-40B4-BE49-F238E27FC236}">
                    <a16:creationId xmlns:a16="http://schemas.microsoft.com/office/drawing/2014/main" id="{F469B7E8-FDCB-44B1-AF86-BEEBEF45F0B8}"/>
                  </a:ext>
                </a:extLst>
              </p:cNvPr>
              <p:cNvSpPr txBox="1">
                <a:spLocks noRot="1" noChangeAspect="1" noMove="1" noResize="1" noEditPoints="1" noAdjustHandles="1" noChangeArrowheads="1" noChangeShapeType="1" noTextEdit="1"/>
              </p:cNvSpPr>
              <p:nvPr/>
            </p:nvSpPr>
            <p:spPr>
              <a:xfrm>
                <a:off x="241610" y="4650798"/>
                <a:ext cx="2920158" cy="379206"/>
              </a:xfrm>
              <a:prstGeom prst="rect">
                <a:avLst/>
              </a:prstGeom>
              <a:blipFill>
                <a:blip r:embed="rId3"/>
                <a:stretch>
                  <a:fillRect l="-2296" t="-17742" r="-1044" b="-80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A95A789-10D6-D4A8-81FC-A952ED6E5018}"/>
              </a:ext>
            </a:extLst>
          </p:cNvPr>
          <p:cNvPicPr>
            <a:picLocks noChangeAspect="1"/>
          </p:cNvPicPr>
          <p:nvPr/>
        </p:nvPicPr>
        <p:blipFill>
          <a:blip r:embed="rId4"/>
          <a:stretch>
            <a:fillRect/>
          </a:stretch>
        </p:blipFill>
        <p:spPr>
          <a:xfrm>
            <a:off x="7939668" y="0"/>
            <a:ext cx="4252332" cy="1924105"/>
          </a:xfrm>
          <a:prstGeom prst="rect">
            <a:avLst/>
          </a:prstGeom>
        </p:spPr>
      </p:pic>
      <p:sp>
        <p:nvSpPr>
          <p:cNvPr id="7" name="TextBox 6">
            <a:extLst>
              <a:ext uri="{FF2B5EF4-FFF2-40B4-BE49-F238E27FC236}">
                <a16:creationId xmlns:a16="http://schemas.microsoft.com/office/drawing/2014/main" id="{6CCFF8DA-EE39-D667-C102-46D58E8062E5}"/>
              </a:ext>
            </a:extLst>
          </p:cNvPr>
          <p:cNvSpPr txBox="1"/>
          <p:nvPr/>
        </p:nvSpPr>
        <p:spPr>
          <a:xfrm>
            <a:off x="241610" y="5234982"/>
            <a:ext cx="11708780" cy="1323439"/>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first regression model tested whether economic stress predicts affect. The results show that economic stress has a significant positive effect on affect (β = 0.1729, p &lt; .001), meaning that higher economic stress leads to increased affect. The model explained 11.56% of the variance in affect (R² = 0.1156, F(1,260) = 33.99, p &lt; .001).</a:t>
            </a:r>
          </a:p>
        </p:txBody>
      </p:sp>
    </p:spTree>
    <p:extLst>
      <p:ext uri="{BB962C8B-B14F-4D97-AF65-F5344CB8AC3E}">
        <p14:creationId xmlns:p14="http://schemas.microsoft.com/office/powerpoint/2010/main" val="273300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73A7B4C-3501-6446-BB47-E9C7A7A674EE}"/>
              </a:ext>
            </a:extLst>
          </p:cNvPr>
          <p:cNvGraphicFramePr>
            <a:graphicFrameLocks noGrp="1"/>
          </p:cNvGraphicFramePr>
          <p:nvPr>
            <p:extLst>
              <p:ext uri="{D42A27DB-BD31-4B8C-83A1-F6EECF244321}">
                <p14:modId xmlns:p14="http://schemas.microsoft.com/office/powerpoint/2010/main" val="3625610217"/>
              </p:ext>
            </p:extLst>
          </p:nvPr>
        </p:nvGraphicFramePr>
        <p:xfrm>
          <a:off x="401444" y="336484"/>
          <a:ext cx="11173522" cy="2194560"/>
        </p:xfrm>
        <a:graphic>
          <a:graphicData uri="http://schemas.openxmlformats.org/drawingml/2006/table">
            <a:tbl>
              <a:tblPr>
                <a:tableStyleId>{073A0DAA-6AF3-43AB-8588-CEC1D06C72B9}</a:tableStyleId>
              </a:tblPr>
              <a:tblGrid>
                <a:gridCol w="2146477">
                  <a:extLst>
                    <a:ext uri="{9D8B030D-6E8A-4147-A177-3AD203B41FA5}">
                      <a16:colId xmlns:a16="http://schemas.microsoft.com/office/drawing/2014/main" val="1039030454"/>
                    </a:ext>
                  </a:extLst>
                </a:gridCol>
                <a:gridCol w="2090986">
                  <a:extLst>
                    <a:ext uri="{9D8B030D-6E8A-4147-A177-3AD203B41FA5}">
                      <a16:colId xmlns:a16="http://schemas.microsoft.com/office/drawing/2014/main" val="243555989"/>
                    </a:ext>
                  </a:extLst>
                </a:gridCol>
                <a:gridCol w="1159727">
                  <a:extLst>
                    <a:ext uri="{9D8B030D-6E8A-4147-A177-3AD203B41FA5}">
                      <a16:colId xmlns:a16="http://schemas.microsoft.com/office/drawing/2014/main" val="1519229417"/>
                    </a:ext>
                  </a:extLst>
                </a:gridCol>
                <a:gridCol w="1115122">
                  <a:extLst>
                    <a:ext uri="{9D8B030D-6E8A-4147-A177-3AD203B41FA5}">
                      <a16:colId xmlns:a16="http://schemas.microsoft.com/office/drawing/2014/main" val="2124165410"/>
                    </a:ext>
                  </a:extLst>
                </a:gridCol>
                <a:gridCol w="989937">
                  <a:extLst>
                    <a:ext uri="{9D8B030D-6E8A-4147-A177-3AD203B41FA5}">
                      <a16:colId xmlns:a16="http://schemas.microsoft.com/office/drawing/2014/main" val="3822520629"/>
                    </a:ext>
                  </a:extLst>
                </a:gridCol>
                <a:gridCol w="1786717">
                  <a:extLst>
                    <a:ext uri="{9D8B030D-6E8A-4147-A177-3AD203B41FA5}">
                      <a16:colId xmlns:a16="http://schemas.microsoft.com/office/drawing/2014/main" val="557442161"/>
                    </a:ext>
                  </a:extLst>
                </a:gridCol>
                <a:gridCol w="1884556">
                  <a:extLst>
                    <a:ext uri="{9D8B030D-6E8A-4147-A177-3AD203B41FA5}">
                      <a16:colId xmlns:a16="http://schemas.microsoft.com/office/drawing/2014/main" val="3852044584"/>
                    </a:ext>
                  </a:extLst>
                </a:gridCol>
              </a:tblGrid>
              <a:tr h="914400">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Predictor</a:t>
                      </a:r>
                    </a:p>
                  </a:txBody>
                  <a:tcPr anchor="ctr"/>
                </a:tc>
                <a:tc>
                  <a:txBody>
                    <a:bodyPr/>
                    <a:lstStyle/>
                    <a:p>
                      <a:pPr algn="ctr"/>
                      <a:r>
                        <a:rPr lang="el-GR" sz="1800" b="1" dirty="0">
                          <a:latin typeface="Calibri" panose="020F0502020204030204" pitchFamily="34" charset="0"/>
                          <a:ea typeface="Calibri" panose="020F0502020204030204" pitchFamily="34" charset="0"/>
                          <a:cs typeface="Calibri" panose="020F0502020204030204" pitchFamily="34" charset="0"/>
                        </a:rPr>
                        <a:t>β (</a:t>
                      </a:r>
                      <a:r>
                        <a:rPr lang="en-US" sz="1800" b="1" dirty="0">
                          <a:latin typeface="Calibri" panose="020F0502020204030204" pitchFamily="34" charset="0"/>
                          <a:ea typeface="Calibri" panose="020F0502020204030204" pitchFamily="34" charset="0"/>
                          <a:cs typeface="Calibri" panose="020F0502020204030204" pitchFamily="34" charset="0"/>
                        </a:rPr>
                        <a:t>Unstandardized)</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t</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p</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95% CI (LL, UL)</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Standardized </a:t>
                      </a:r>
                      <a:r>
                        <a:rPr lang="el-GR" sz="1800" b="1" dirty="0">
                          <a:latin typeface="Calibri" panose="020F0502020204030204" pitchFamily="34" charset="0"/>
                          <a:ea typeface="Calibri" panose="020F0502020204030204" pitchFamily="34" charset="0"/>
                          <a:cs typeface="Calibri" panose="020F0502020204030204" pitchFamily="34" charset="0"/>
                        </a:rPr>
                        <a:t>β</a:t>
                      </a:r>
                    </a:p>
                  </a:txBody>
                  <a:tcPr anchor="ctr"/>
                </a:tc>
                <a:extLst>
                  <a:ext uri="{0D108BD9-81ED-4DB2-BD59-A6C34878D82A}">
                    <a16:rowId xmlns:a16="http://schemas.microsoft.com/office/drawing/2014/main" val="3684051909"/>
                  </a:ext>
                </a:extLst>
              </a:tr>
              <a:tr h="640080">
                <a:tc>
                  <a:txBody>
                    <a:bodyPr/>
                    <a:lstStyle/>
                    <a:p>
                      <a:r>
                        <a:rPr lang="en-US" sz="1800" b="0" dirty="0">
                          <a:latin typeface="Calibri" panose="020F0502020204030204" pitchFamily="34" charset="0"/>
                          <a:ea typeface="Calibri" panose="020F0502020204030204" pitchFamily="34" charset="0"/>
                          <a:cs typeface="Calibri" panose="020F0502020204030204" pitchFamily="34" charset="0"/>
                        </a:rPr>
                        <a:t>Constant</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0.7994</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0.1433</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5.58</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&lt; .001</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(0.5172, 1.0816)</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3087684507"/>
                  </a:ext>
                </a:extLst>
              </a:tr>
              <a:tr h="640080">
                <a:tc>
                  <a:txBody>
                    <a:bodyPr/>
                    <a:lstStyle/>
                    <a:p>
                      <a:r>
                        <a:rPr lang="en-US" sz="1800" b="0" dirty="0">
                          <a:latin typeface="Calibri" panose="020F0502020204030204" pitchFamily="34" charset="0"/>
                          <a:ea typeface="Calibri" panose="020F0502020204030204" pitchFamily="34" charset="0"/>
                          <a:cs typeface="Calibri" panose="020F0502020204030204" pitchFamily="34" charset="0"/>
                        </a:rPr>
                        <a:t>Economic Stress (X)</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0.1729</a:t>
                      </a:r>
                    </a:p>
                  </a:txBody>
                  <a:tcPr anchor="ctr"/>
                </a:tc>
                <a:tc>
                  <a:txBody>
                    <a:bodyPr/>
                    <a:lstStyle/>
                    <a:p>
                      <a:pPr algn="ctr"/>
                      <a:r>
                        <a:rPr lang="en-US" sz="1800">
                          <a:latin typeface="Calibri" panose="020F0502020204030204" pitchFamily="34" charset="0"/>
                          <a:ea typeface="Calibri" panose="020F0502020204030204" pitchFamily="34" charset="0"/>
                          <a:cs typeface="Calibri" panose="020F0502020204030204" pitchFamily="34" charset="0"/>
                        </a:rPr>
                        <a:t>0.0296</a:t>
                      </a:r>
                    </a:p>
                  </a:txBody>
                  <a:tcPr anchor="ctr"/>
                </a:tc>
                <a:tc>
                  <a:txBody>
                    <a:bodyPr/>
                    <a:lstStyle/>
                    <a:p>
                      <a:pPr algn="ctr"/>
                      <a:r>
                        <a:rPr lang="en-US" sz="1800">
                          <a:latin typeface="Calibri" panose="020F0502020204030204" pitchFamily="34" charset="0"/>
                          <a:ea typeface="Calibri" panose="020F0502020204030204" pitchFamily="34" charset="0"/>
                          <a:cs typeface="Calibri" panose="020F0502020204030204" pitchFamily="34" charset="0"/>
                        </a:rPr>
                        <a:t>5.83</a:t>
                      </a:r>
                    </a:p>
                  </a:txBody>
                  <a:tcPr anchor="ctr"/>
                </a:tc>
                <a:tc>
                  <a:txBody>
                    <a:bodyPr/>
                    <a:lstStyle/>
                    <a:p>
                      <a:pPr algn="ctr"/>
                      <a:r>
                        <a:rPr lang="en-US" sz="1800">
                          <a:latin typeface="Calibri" panose="020F0502020204030204" pitchFamily="34" charset="0"/>
                          <a:ea typeface="Calibri" panose="020F0502020204030204" pitchFamily="34" charset="0"/>
                          <a:cs typeface="Calibri" panose="020F0502020204030204" pitchFamily="34" charset="0"/>
                        </a:rPr>
                        <a:t>&lt; .001</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(0.1145, 0.2313)</a:t>
                      </a:r>
                    </a:p>
                  </a:txBody>
                  <a:tcPr anchor="ctr"/>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0.3401</a:t>
                      </a:r>
                    </a:p>
                  </a:txBody>
                  <a:tcPr anchor="ctr"/>
                </a:tc>
                <a:extLst>
                  <a:ext uri="{0D108BD9-81ED-4DB2-BD59-A6C34878D82A}">
                    <a16:rowId xmlns:a16="http://schemas.microsoft.com/office/drawing/2014/main" val="2865587248"/>
                  </a:ext>
                </a:extLst>
              </a:tr>
            </a:tbl>
          </a:graphicData>
        </a:graphic>
      </p:graphicFrame>
      <p:sp>
        <p:nvSpPr>
          <p:cNvPr id="6" name="TextBox 5">
            <a:extLst>
              <a:ext uri="{FF2B5EF4-FFF2-40B4-BE49-F238E27FC236}">
                <a16:creationId xmlns:a16="http://schemas.microsoft.com/office/drawing/2014/main" id="{11DADDCC-598E-E138-F72D-143C277B237C}"/>
              </a:ext>
            </a:extLst>
          </p:cNvPr>
          <p:cNvSpPr txBox="1"/>
          <p:nvPr/>
        </p:nvSpPr>
        <p:spPr>
          <a:xfrm>
            <a:off x="292720" y="2764831"/>
            <a:ext cx="11173522"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As emotional stress increases, affect also increases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every 1 unit increase in economic stress increases affect by .1729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318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B6D17-7D4D-654F-1F0C-3C0BBD36769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3C5A46-A013-DB8E-4148-C3F7F6FAD450}"/>
                  </a:ext>
                </a:extLst>
              </p:cNvPr>
              <p:cNvSpPr>
                <a:spLocks noGrp="1"/>
              </p:cNvSpPr>
              <p:nvPr>
                <p:ph type="title" idx="4294967295"/>
              </p:nvPr>
            </p:nvSpPr>
            <p:spPr>
              <a:xfrm>
                <a:off x="89209" y="85377"/>
                <a:ext cx="10058400" cy="539091"/>
              </a:xfrm>
            </p:spPr>
            <p:txBody>
              <a:bodyPr>
                <a:noAutofit/>
              </a:bodyPr>
              <a:lstStyle/>
              <a:p>
                <a:r>
                  <a:rPr lang="en-US" sz="3200" dirty="0">
                    <a:solidFill>
                      <a:schemeClr val="tx1"/>
                    </a:solidFill>
                    <a:latin typeface="Aptos Display" panose="020B0004020202020204" pitchFamily="34" charset="0"/>
                  </a:rPr>
                  <a:t>Interpreting </a:t>
                </a:r>
                <a14:m>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oMath>
                </a14:m>
                <a:r>
                  <a:rPr lang="en-US" sz="3200" dirty="0">
                    <a:solidFill>
                      <a:schemeClr val="tx1"/>
                    </a:solidFill>
                    <a:latin typeface="Aptos Display" panose="020B0004020202020204" pitchFamily="34" charset="0"/>
                  </a:rPr>
                  <a:t>after exponentiating</a:t>
                </a:r>
              </a:p>
            </p:txBody>
          </p:sp>
        </mc:Choice>
        <mc:Fallback xmlns="">
          <p:sp>
            <p:nvSpPr>
              <p:cNvPr id="2" name="Title 1">
                <a:extLst>
                  <a:ext uri="{FF2B5EF4-FFF2-40B4-BE49-F238E27FC236}">
                    <a16:creationId xmlns:a16="http://schemas.microsoft.com/office/drawing/2014/main" id="{423C5A46-A013-DB8E-4148-C3F7F6FAD450}"/>
                  </a:ext>
                </a:extLst>
              </p:cNvPr>
              <p:cNvSpPr>
                <a:spLocks noGrp="1" noRot="1" noChangeAspect="1" noMove="1" noResize="1" noEditPoints="1" noAdjustHandles="1" noChangeArrowheads="1" noChangeShapeType="1" noTextEdit="1"/>
              </p:cNvSpPr>
              <p:nvPr>
                <p:ph type="title" idx="4294967295"/>
              </p:nvPr>
            </p:nvSpPr>
            <p:spPr>
              <a:xfrm>
                <a:off x="89209" y="85377"/>
                <a:ext cx="10058400" cy="539091"/>
              </a:xfrm>
              <a:blipFill>
                <a:blip r:embed="rId2"/>
                <a:stretch>
                  <a:fillRect l="-1576" t="-21591" b="-38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C76356-6526-84B5-3072-DC5848C9FE5E}"/>
                  </a:ext>
                </a:extLst>
              </p:cNvPr>
              <p:cNvSpPr>
                <a:spLocks noGrp="1"/>
              </p:cNvSpPr>
              <p:nvPr>
                <p:ph idx="4294967295"/>
              </p:nvPr>
            </p:nvSpPr>
            <p:spPr>
              <a:xfrm>
                <a:off x="167268" y="624467"/>
                <a:ext cx="11519210" cy="5452948"/>
              </a:xfrm>
            </p:spPr>
            <p:txBody>
              <a:bodyPr>
                <a:normAutofit/>
              </a:bodyPr>
              <a:lstStyle/>
              <a:p>
                <a:pPr>
                  <a:spcBef>
                    <a:spcPts val="600"/>
                  </a:spcBef>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If, after log transforming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rPr>
                          <m:t>1</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=.05, then the proper interpretation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.05</m:t>
                          </m:r>
                        </m:sup>
                      </m:sSup>
                      <m:r>
                        <a:rPr lang="en-US" sz="2000" b="0" i="1" dirty="0" smtClean="0">
                          <a:latin typeface="Cambria Math" panose="02040503050406030204" pitchFamily="18" charset="0"/>
                        </a:rPr>
                        <m:t>~1.051</m:t>
                      </m:r>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lvl="1">
                  <a:spcBef>
                    <a:spcPts val="600"/>
                  </a:spcBef>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This means that a 1-unit change in X results in a 5.1% increase in Y</a:t>
                </a:r>
              </a:p>
              <a:p>
                <a:pPr>
                  <a:spcBef>
                    <a:spcPts val="600"/>
                  </a:spcBef>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Now, assume that I took the square root:</a:t>
                </a:r>
              </a:p>
              <a:p>
                <a:pPr lvl="1">
                  <a:spcBef>
                    <a:spcPts val="600"/>
                  </a:spcBef>
                  <a:spcAft>
                    <a:spcPts val="600"/>
                  </a:spcAft>
                </a:pP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Then: every unit increase in education increases income by (.05)</a:t>
                </a:r>
                <a:r>
                  <a:rPr lang="en-US" baseline="30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2</a:t>
                </a:r>
                <a:endPar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spcBef>
                    <a:spcPts val="600"/>
                  </a:spcBef>
                  <a:spcAft>
                    <a:spcPts val="6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9AC76356-6526-84B5-3072-DC5848C9FE5E}"/>
                  </a:ext>
                </a:extLst>
              </p:cNvPr>
              <p:cNvSpPr>
                <a:spLocks noGrp="1" noRot="1" noChangeAspect="1" noMove="1" noResize="1" noEditPoints="1" noAdjustHandles="1" noChangeArrowheads="1" noChangeShapeType="1" noTextEdit="1"/>
              </p:cNvSpPr>
              <p:nvPr>
                <p:ph idx="4294967295"/>
              </p:nvPr>
            </p:nvSpPr>
            <p:spPr>
              <a:xfrm>
                <a:off x="167268" y="624467"/>
                <a:ext cx="11519210" cy="5452948"/>
              </a:xfrm>
              <a:blipFill>
                <a:blip r:embed="rId3"/>
                <a:stretch>
                  <a:fillRect l="-476" t="-1117"/>
                </a:stretch>
              </a:blipFill>
            </p:spPr>
            <p:txBody>
              <a:bodyPr/>
              <a:lstStyle/>
              <a:p>
                <a:r>
                  <a:rPr lang="en-US">
                    <a:noFill/>
                  </a:rPr>
                  <a:t> </a:t>
                </a:r>
              </a:p>
            </p:txBody>
          </p:sp>
        </mc:Fallback>
      </mc:AlternateContent>
    </p:spTree>
    <p:extLst>
      <p:ext uri="{BB962C8B-B14F-4D97-AF65-F5344CB8AC3E}">
        <p14:creationId xmlns:p14="http://schemas.microsoft.com/office/powerpoint/2010/main" val="29220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9F3F1-FD73-43A5-AEA1-EB3FC0FEE94C}"/>
              </a:ext>
            </a:extLst>
          </p:cNvPr>
          <p:cNvSpPr>
            <a:spLocks noGrp="1"/>
          </p:cNvSpPr>
          <p:nvPr>
            <p:ph idx="4294967295"/>
          </p:nvPr>
        </p:nvSpPr>
        <p:spPr>
          <a:xfrm>
            <a:off x="189570" y="201225"/>
            <a:ext cx="11262732" cy="5283200"/>
          </a:xfrm>
        </p:spPr>
        <p:txBody>
          <a:bodyPr>
            <a:normAutofit/>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withdraw</a:t>
            </a:r>
            <a:endParaRPr lang="en-US" sz="18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.4247      .1804     1.2841    28.4946     2.0000   259.0000      .0000</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1.4471      .2520     5.7420      .0000      .9508     1.9433</a:t>
            </a:r>
          </a:p>
          <a:p>
            <a:pPr marL="0" indent="0">
              <a:buNone/>
            </a:pPr>
            <a:r>
              <a:rPr lang="en-US" sz="1800" b="0" i="0" u="none" strike="noStrike" baseline="0" dirty="0" err="1">
                <a:solidFill>
                  <a:srgbClr val="000000"/>
                </a:solidFill>
                <a:latin typeface="Courier New" panose="02070309020205020404" pitchFamily="49" charset="0"/>
              </a:rPr>
              <a:t>estress</a:t>
            </a:r>
            <a:r>
              <a:rPr lang="en-US" sz="1800" b="1" i="0" u="sng" strike="noStrike" baseline="0" dirty="0">
                <a:solidFill>
                  <a:srgbClr val="000000"/>
                </a:solidFill>
                <a:latin typeface="Courier New" panose="02070309020205020404" pitchFamily="49" charset="0"/>
              </a:rPr>
              <a:t>(c’)</a:t>
            </a:r>
            <a:r>
              <a:rPr lang="en-US" sz="1800" b="0" i="0" u="none" strike="noStrike" baseline="0" dirty="0">
                <a:solidFill>
                  <a:srgbClr val="000000"/>
                </a:solidFill>
                <a:latin typeface="Courier New" panose="02070309020205020404" pitchFamily="49" charset="0"/>
              </a:rPr>
              <a:t>  -.0768      .0524    -1.4667      .1437     -.1800      .0263</a:t>
            </a:r>
          </a:p>
          <a:p>
            <a:pPr marL="0" indent="0">
              <a:buNone/>
            </a:pPr>
            <a:r>
              <a:rPr lang="en-US" sz="1800" b="0" i="0" u="none" strike="noStrike" baseline="0" dirty="0">
                <a:solidFill>
                  <a:srgbClr val="000000"/>
                </a:solidFill>
                <a:latin typeface="Courier New" panose="02070309020205020404" pitchFamily="49" charset="0"/>
              </a:rPr>
              <a:t>affect</a:t>
            </a:r>
            <a:r>
              <a:rPr lang="en-US" sz="1800" b="1" i="0" u="sng" strike="noStrike" baseline="0" dirty="0">
                <a:solidFill>
                  <a:srgbClr val="000000"/>
                </a:solidFill>
                <a:latin typeface="Courier New" panose="02070309020205020404" pitchFamily="49" charset="0"/>
              </a:rPr>
              <a:t>(b)</a:t>
            </a:r>
            <a:r>
              <a:rPr lang="en-US" sz="1800" b="0" i="0" u="none" strike="noStrike" baseline="0" dirty="0">
                <a:solidFill>
                  <a:srgbClr val="000000"/>
                </a:solidFill>
                <a:latin typeface="Courier New" panose="02070309020205020404" pitchFamily="49" charset="0"/>
              </a:rPr>
              <a:t>     .7691      .1031     7.4627      .0000      .5662      .9721</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35AAEB1-5B8E-431D-A9E7-BA238C4CCA6C}"/>
                  </a:ext>
                </a:extLst>
              </p:cNvPr>
              <p:cNvSpPr txBox="1"/>
              <p:nvPr/>
            </p:nvSpPr>
            <p:spPr>
              <a:xfrm>
                <a:off x="373565" y="5069405"/>
                <a:ext cx="4051943" cy="3792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=1.45− .077</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+.769</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p:sp>
            <p:nvSpPr>
              <p:cNvPr id="4" name="TextBox 3">
                <a:extLst>
                  <a:ext uri="{FF2B5EF4-FFF2-40B4-BE49-F238E27FC236}">
                    <a16:creationId xmlns:a16="http://schemas.microsoft.com/office/drawing/2014/main" id="{B35AAEB1-5B8E-431D-A9E7-BA238C4CCA6C}"/>
                  </a:ext>
                </a:extLst>
              </p:cNvPr>
              <p:cNvSpPr txBox="1">
                <a:spLocks noRot="1" noChangeAspect="1" noMove="1" noResize="1" noEditPoints="1" noAdjustHandles="1" noChangeArrowheads="1" noChangeShapeType="1" noTextEdit="1"/>
              </p:cNvSpPr>
              <p:nvPr/>
            </p:nvSpPr>
            <p:spPr>
              <a:xfrm>
                <a:off x="373565" y="5069405"/>
                <a:ext cx="4051943" cy="379206"/>
              </a:xfrm>
              <a:prstGeom prst="rect">
                <a:avLst/>
              </a:prstGeom>
              <a:blipFill>
                <a:blip r:embed="rId3"/>
                <a:stretch>
                  <a:fillRect l="-1353" t="-17742" r="-752" b="-967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B0AAD68-189D-DC58-4F5B-23F94DDD4D61}"/>
              </a:ext>
            </a:extLst>
          </p:cNvPr>
          <p:cNvSpPr txBox="1"/>
          <p:nvPr/>
        </p:nvSpPr>
        <p:spPr>
          <a:xfrm>
            <a:off x="4721015" y="4905065"/>
            <a:ext cx="3888693" cy="707886"/>
          </a:xfrm>
          <a:prstGeom prst="rect">
            <a:avLst/>
          </a:prstGeom>
          <a:noFill/>
        </p:spPr>
        <p:txBody>
          <a:bodyPr wrap="non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Recall: c’ is the direct effect</a:t>
            </a:r>
          </a:p>
          <a:p>
            <a:r>
              <a:rPr lang="en-US" sz="2000" dirty="0">
                <a:latin typeface="Calibri" panose="020F0502020204030204" pitchFamily="34" charset="0"/>
                <a:ea typeface="Calibri" panose="020F0502020204030204" pitchFamily="34" charset="0"/>
                <a:cs typeface="Calibri" panose="020F0502020204030204" pitchFamily="34" charset="0"/>
              </a:rPr>
              <a:t>Total effect = direct + indirect effect</a:t>
            </a:r>
          </a:p>
        </p:txBody>
      </p:sp>
      <p:pic>
        <p:nvPicPr>
          <p:cNvPr id="6" name="Picture 5">
            <a:extLst>
              <a:ext uri="{FF2B5EF4-FFF2-40B4-BE49-F238E27FC236}">
                <a16:creationId xmlns:a16="http://schemas.microsoft.com/office/drawing/2014/main" id="{FC425F49-73AD-AC7C-59EB-88E34C2E0521}"/>
              </a:ext>
            </a:extLst>
          </p:cNvPr>
          <p:cNvPicPr>
            <a:picLocks noChangeAspect="1"/>
          </p:cNvPicPr>
          <p:nvPr/>
        </p:nvPicPr>
        <p:blipFill>
          <a:blip r:embed="rId4"/>
          <a:stretch>
            <a:fillRect/>
          </a:stretch>
        </p:blipFill>
        <p:spPr>
          <a:xfrm>
            <a:off x="8298161" y="-89694"/>
            <a:ext cx="3893839" cy="1761893"/>
          </a:xfrm>
          <a:prstGeom prst="rect">
            <a:avLst/>
          </a:prstGeom>
        </p:spPr>
      </p:pic>
      <p:sp>
        <p:nvSpPr>
          <p:cNvPr id="7" name="TextBox 6">
            <a:extLst>
              <a:ext uri="{FF2B5EF4-FFF2-40B4-BE49-F238E27FC236}">
                <a16:creationId xmlns:a16="http://schemas.microsoft.com/office/drawing/2014/main" id="{D952078A-F89C-94B9-8238-25E7DE398C41}"/>
              </a:ext>
            </a:extLst>
          </p:cNvPr>
          <p:cNvSpPr txBox="1"/>
          <p:nvPr/>
        </p:nvSpPr>
        <p:spPr>
          <a:xfrm>
            <a:off x="307492" y="5584972"/>
            <a:ext cx="11577015" cy="120032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second regression model tested whether economic stress and affect predict withdrawal behavior. The model explained 18.04% of the variance in withdrawal (R² = 0.1804, F(2,259) = 28.49, p &lt; .001). Affect was a significant positive predictor of withdrawal (β = 0.7691, p &lt; .001), whereas economic stress was not a significant predictor (β = -0.0768, p = 0.1437).</a:t>
            </a:r>
          </a:p>
        </p:txBody>
      </p:sp>
    </p:spTree>
    <p:extLst>
      <p:ext uri="{BB962C8B-B14F-4D97-AF65-F5344CB8AC3E}">
        <p14:creationId xmlns:p14="http://schemas.microsoft.com/office/powerpoint/2010/main" val="29400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E3D9F2B-6A48-2B43-7475-E421C6153AAC}"/>
              </a:ext>
            </a:extLst>
          </p:cNvPr>
          <p:cNvGraphicFramePr>
            <a:graphicFrameLocks noGrp="1"/>
          </p:cNvGraphicFramePr>
          <p:nvPr>
            <p:extLst>
              <p:ext uri="{D42A27DB-BD31-4B8C-83A1-F6EECF244321}">
                <p14:modId xmlns:p14="http://schemas.microsoft.com/office/powerpoint/2010/main" val="1291829827"/>
              </p:ext>
            </p:extLst>
          </p:nvPr>
        </p:nvGraphicFramePr>
        <p:xfrm>
          <a:off x="294578" y="328678"/>
          <a:ext cx="11581471" cy="2834640"/>
        </p:xfrm>
        <a:graphic>
          <a:graphicData uri="http://schemas.openxmlformats.org/drawingml/2006/table">
            <a:tbl>
              <a:tblPr>
                <a:tableStyleId>{073A0DAA-6AF3-43AB-8588-CEC1D06C72B9}</a:tableStyleId>
              </a:tblPr>
              <a:tblGrid>
                <a:gridCol w="2180993">
                  <a:extLst>
                    <a:ext uri="{9D8B030D-6E8A-4147-A177-3AD203B41FA5}">
                      <a16:colId xmlns:a16="http://schemas.microsoft.com/office/drawing/2014/main" val="3085546704"/>
                    </a:ext>
                  </a:extLst>
                </a:gridCol>
                <a:gridCol w="2051824">
                  <a:extLst>
                    <a:ext uri="{9D8B030D-6E8A-4147-A177-3AD203B41FA5}">
                      <a16:colId xmlns:a16="http://schemas.microsoft.com/office/drawing/2014/main" val="2910130255"/>
                    </a:ext>
                  </a:extLst>
                </a:gridCol>
                <a:gridCol w="1014761">
                  <a:extLst>
                    <a:ext uri="{9D8B030D-6E8A-4147-A177-3AD203B41FA5}">
                      <a16:colId xmlns:a16="http://schemas.microsoft.com/office/drawing/2014/main" val="2703541657"/>
                    </a:ext>
                  </a:extLst>
                </a:gridCol>
                <a:gridCol w="947854">
                  <a:extLst>
                    <a:ext uri="{9D8B030D-6E8A-4147-A177-3AD203B41FA5}">
                      <a16:colId xmlns:a16="http://schemas.microsoft.com/office/drawing/2014/main" val="3623625089"/>
                    </a:ext>
                  </a:extLst>
                </a:gridCol>
                <a:gridCol w="1126273">
                  <a:extLst>
                    <a:ext uri="{9D8B030D-6E8A-4147-A177-3AD203B41FA5}">
                      <a16:colId xmlns:a16="http://schemas.microsoft.com/office/drawing/2014/main" val="3705579432"/>
                    </a:ext>
                  </a:extLst>
                </a:gridCol>
                <a:gridCol w="2330605">
                  <a:extLst>
                    <a:ext uri="{9D8B030D-6E8A-4147-A177-3AD203B41FA5}">
                      <a16:colId xmlns:a16="http://schemas.microsoft.com/office/drawing/2014/main" val="2726072146"/>
                    </a:ext>
                  </a:extLst>
                </a:gridCol>
                <a:gridCol w="1929161">
                  <a:extLst>
                    <a:ext uri="{9D8B030D-6E8A-4147-A177-3AD203B41FA5}">
                      <a16:colId xmlns:a16="http://schemas.microsoft.com/office/drawing/2014/main" val="4285094178"/>
                    </a:ext>
                  </a:extLst>
                </a:gridCol>
              </a:tblGrid>
              <a:tr h="914400">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Predictor</a:t>
                      </a:r>
                    </a:p>
                  </a:txBody>
                  <a:tcPr anchor="ctr"/>
                </a:tc>
                <a:tc>
                  <a:txBody>
                    <a:bodyPr/>
                    <a:lstStyle/>
                    <a:p>
                      <a:pPr algn="ctr"/>
                      <a:r>
                        <a:rPr lang="el-GR" sz="1800" b="1" dirty="0">
                          <a:latin typeface="Calibri" panose="020F0502020204030204" pitchFamily="34" charset="0"/>
                          <a:ea typeface="Calibri" panose="020F0502020204030204" pitchFamily="34" charset="0"/>
                          <a:cs typeface="Calibri" panose="020F0502020204030204" pitchFamily="34" charset="0"/>
                        </a:rPr>
                        <a:t>β (</a:t>
                      </a:r>
                      <a:r>
                        <a:rPr lang="en-US" sz="1800" b="1" dirty="0">
                          <a:latin typeface="Calibri" panose="020F0502020204030204" pitchFamily="34" charset="0"/>
                          <a:ea typeface="Calibri" panose="020F0502020204030204" pitchFamily="34" charset="0"/>
                          <a:cs typeface="Calibri" panose="020F0502020204030204" pitchFamily="34" charset="0"/>
                        </a:rPr>
                        <a:t>Unstandardized)</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t</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p</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95% CI (LL, UL)</a:t>
                      </a:r>
                    </a:p>
                  </a:txBody>
                  <a:tcPr anchor="ct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Standardized </a:t>
                      </a:r>
                      <a:r>
                        <a:rPr lang="el-GR" sz="1800" b="1" dirty="0">
                          <a:latin typeface="Calibri" panose="020F0502020204030204" pitchFamily="34" charset="0"/>
                          <a:ea typeface="Calibri" panose="020F0502020204030204" pitchFamily="34" charset="0"/>
                          <a:cs typeface="Calibri" panose="020F0502020204030204" pitchFamily="34" charset="0"/>
                        </a:rPr>
                        <a:t>β</a:t>
                      </a:r>
                    </a:p>
                  </a:txBody>
                  <a:tcPr anchor="ctr"/>
                </a:tc>
                <a:extLst>
                  <a:ext uri="{0D108BD9-81ED-4DB2-BD59-A6C34878D82A}">
                    <a16:rowId xmlns:a16="http://schemas.microsoft.com/office/drawing/2014/main" val="3415345977"/>
                  </a:ext>
                </a:extLst>
              </a:tr>
              <a:tr h="640080">
                <a:tc>
                  <a:txBody>
                    <a:bodyPr/>
                    <a:lstStyle/>
                    <a:p>
                      <a:r>
                        <a:rPr lang="en-US" sz="1800" b="0">
                          <a:latin typeface="Calibri" panose="020F0502020204030204" pitchFamily="34" charset="0"/>
                          <a:ea typeface="Calibri" panose="020F0502020204030204" pitchFamily="34" charset="0"/>
                          <a:cs typeface="Calibri" panose="020F0502020204030204" pitchFamily="34" charset="0"/>
                        </a:rPr>
                        <a:t>Constant</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1.4471</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0.2520</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5.74</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&lt; .001</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(0.9508, 1.9433)</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a:t>
                      </a:r>
                    </a:p>
                  </a:txBody>
                  <a:tcPr anchor="ctr"/>
                </a:tc>
                <a:extLst>
                  <a:ext uri="{0D108BD9-81ED-4DB2-BD59-A6C34878D82A}">
                    <a16:rowId xmlns:a16="http://schemas.microsoft.com/office/drawing/2014/main" val="1504463478"/>
                  </a:ext>
                </a:extLst>
              </a:tr>
              <a:tr h="640080">
                <a:tc>
                  <a:txBody>
                    <a:bodyPr/>
                    <a:lstStyle/>
                    <a:p>
                      <a:r>
                        <a:rPr lang="en-US" sz="1800" b="0" dirty="0">
                          <a:latin typeface="Calibri" panose="020F0502020204030204" pitchFamily="34" charset="0"/>
                          <a:ea typeface="Calibri" panose="020F0502020204030204" pitchFamily="34" charset="0"/>
                          <a:cs typeface="Calibri" panose="020F0502020204030204" pitchFamily="34" charset="0"/>
                        </a:rPr>
                        <a:t>Economic Stress (X)</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-0.0768</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0.0524</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-1.47</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0.144</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(-0.1800, 0.0263)</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-0.0877</a:t>
                      </a:r>
                    </a:p>
                  </a:txBody>
                  <a:tcPr anchor="ctr"/>
                </a:tc>
                <a:extLst>
                  <a:ext uri="{0D108BD9-81ED-4DB2-BD59-A6C34878D82A}">
                    <a16:rowId xmlns:a16="http://schemas.microsoft.com/office/drawing/2014/main" val="3520127689"/>
                  </a:ext>
                </a:extLst>
              </a:tr>
              <a:tr h="640080">
                <a:tc>
                  <a:txBody>
                    <a:bodyPr/>
                    <a:lstStyle/>
                    <a:p>
                      <a:r>
                        <a:rPr lang="en-US" sz="1800" b="0">
                          <a:latin typeface="Calibri" panose="020F0502020204030204" pitchFamily="34" charset="0"/>
                          <a:ea typeface="Calibri" panose="020F0502020204030204" pitchFamily="34" charset="0"/>
                          <a:cs typeface="Calibri" panose="020F0502020204030204" pitchFamily="34" charset="0"/>
                        </a:rPr>
                        <a:t>Affect (M)</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0.7691</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0.1031</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7.46</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&lt; .001</a:t>
                      </a:r>
                    </a:p>
                  </a:txBody>
                  <a:tcPr anchor="ctr"/>
                </a:tc>
                <a:tc>
                  <a:txBody>
                    <a:bodyPr/>
                    <a:lstStyle/>
                    <a:p>
                      <a:pPr algn="ctr"/>
                      <a:r>
                        <a:rPr lang="en-US" sz="1800" b="0">
                          <a:latin typeface="Calibri" panose="020F0502020204030204" pitchFamily="34" charset="0"/>
                          <a:ea typeface="Calibri" panose="020F0502020204030204" pitchFamily="34" charset="0"/>
                          <a:cs typeface="Calibri" panose="020F0502020204030204" pitchFamily="34" charset="0"/>
                        </a:rPr>
                        <a:t>(0.5662, 0.9721)</a:t>
                      </a:r>
                    </a:p>
                  </a:txBody>
                  <a:tcPr anchor="ctr"/>
                </a:tc>
                <a:tc>
                  <a:txBody>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0.4464</a:t>
                      </a:r>
                    </a:p>
                  </a:txBody>
                  <a:tcPr anchor="ctr"/>
                </a:tc>
                <a:extLst>
                  <a:ext uri="{0D108BD9-81ED-4DB2-BD59-A6C34878D82A}">
                    <a16:rowId xmlns:a16="http://schemas.microsoft.com/office/drawing/2014/main" val="563479256"/>
                  </a:ext>
                </a:extLst>
              </a:tr>
            </a:tbl>
          </a:graphicData>
        </a:graphic>
      </p:graphicFrame>
      <p:sp>
        <p:nvSpPr>
          <p:cNvPr id="6" name="TextBox 5">
            <a:extLst>
              <a:ext uri="{FF2B5EF4-FFF2-40B4-BE49-F238E27FC236}">
                <a16:creationId xmlns:a16="http://schemas.microsoft.com/office/drawing/2014/main" id="{D1C5B1C5-7D80-D53A-19EB-A8E9BE48BEFC}"/>
              </a:ext>
            </a:extLst>
          </p:cNvPr>
          <p:cNvSpPr txBox="1"/>
          <p:nvPr/>
        </p:nvSpPr>
        <p:spPr>
          <a:xfrm>
            <a:off x="147753" y="3507278"/>
            <a:ext cx="11728295"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Higher affect leads to greater withdrawal, but economic stress does not directly predict withdrawal</a:t>
            </a:r>
          </a:p>
        </p:txBody>
      </p:sp>
    </p:spTree>
    <p:extLst>
      <p:ext uri="{BB962C8B-B14F-4D97-AF65-F5344CB8AC3E}">
        <p14:creationId xmlns:p14="http://schemas.microsoft.com/office/powerpoint/2010/main" val="267001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B36DA-FAC0-4179-A029-28A90438EEFF}"/>
              </a:ext>
            </a:extLst>
          </p:cNvPr>
          <p:cNvSpPr>
            <a:spLocks noGrp="1"/>
          </p:cNvSpPr>
          <p:nvPr>
            <p:ph idx="4294967295"/>
          </p:nvPr>
        </p:nvSpPr>
        <p:spPr>
          <a:xfrm>
            <a:off x="322324" y="367213"/>
            <a:ext cx="10442575" cy="4954587"/>
          </a:xfrm>
        </p:spPr>
        <p:txBody>
          <a:bodyPr>
            <a:normAutofit/>
          </a:bodyPr>
          <a:lstStyle/>
          <a:p>
            <a:pPr marL="0" indent="0">
              <a:buNone/>
            </a:pPr>
            <a:r>
              <a:rPr lang="en-US" sz="1800" b="1" i="0" u="none" strike="noStrike" baseline="0" dirty="0">
                <a:solidFill>
                  <a:srgbClr val="000000"/>
                </a:solidFill>
                <a:latin typeface="Courier New" panose="02070309020205020404" pitchFamily="49" charset="0"/>
              </a:rPr>
              <a:t>Total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.0561      .0542     1.0353      .3015     -.0506      .1629</a:t>
            </a:r>
          </a:p>
          <a:p>
            <a:pPr marL="0" indent="0">
              <a:buNone/>
            </a:pP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00"/>
                </a:solidFill>
                <a:latin typeface="Courier New" panose="02070309020205020404" pitchFamily="49" charset="0"/>
              </a:rPr>
              <a:t>Note: -.0768 + .1330 = .0561</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Direct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-.0768</a:t>
            </a:r>
            <a:r>
              <a:rPr lang="en-US" sz="1800" b="1" i="0" u="sng" strike="noStrike" baseline="0" dirty="0">
                <a:solidFill>
                  <a:srgbClr val="000000"/>
                </a:solidFill>
                <a:latin typeface="Courier New" panose="02070309020205020404" pitchFamily="49" charset="0"/>
              </a:rPr>
              <a:t>(c’)</a:t>
            </a:r>
            <a:r>
              <a:rPr lang="en-US" sz="1800" i="0" strike="noStrike" baseline="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.0524    -1.4667      .1437     -.1800      .0263</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Indirect effect(s) of X on Y:</a:t>
            </a:r>
          </a:p>
          <a:p>
            <a:pPr marL="0" indent="0">
              <a:buNone/>
            </a:pPr>
            <a:r>
              <a:rPr lang="en-US" sz="1800" b="0" i="0" u="none" strike="noStrike" baseline="0" dirty="0">
                <a:solidFill>
                  <a:srgbClr val="000000"/>
                </a:solidFill>
                <a:latin typeface="Courier New" panose="02070309020205020404" pitchFamily="49" charset="0"/>
              </a:rPr>
              <a:t>               Effect     </a:t>
            </a:r>
            <a:r>
              <a:rPr lang="en-US" sz="1800" b="0" i="0" u="none" strike="noStrike" baseline="0" dirty="0" err="1">
                <a:solidFill>
                  <a:srgbClr val="000000"/>
                </a:solidFill>
                <a:latin typeface="Courier New" panose="02070309020205020404" pitchFamily="49" charset="0"/>
              </a:rPr>
              <a:t>BootSE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BootLLCI</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BootULCI</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affect</a:t>
            </a:r>
            <a:r>
              <a:rPr lang="en-US" sz="1800" b="1" i="0" u="sng" strike="noStrike" baseline="0" dirty="0">
                <a:solidFill>
                  <a:srgbClr val="000000"/>
                </a:solidFill>
                <a:latin typeface="Courier New" panose="02070309020205020404" pitchFamily="49" charset="0"/>
              </a:rPr>
              <a:t>(ab)</a:t>
            </a:r>
            <a:r>
              <a:rPr lang="en-US" sz="1800" b="0" i="0" u="none" strike="noStrike" baseline="0" dirty="0">
                <a:solidFill>
                  <a:srgbClr val="000000"/>
                </a:solidFill>
                <a:latin typeface="Courier New" panose="02070309020205020404" pitchFamily="49" charset="0"/>
              </a:rPr>
              <a:t>      .1330      .0335      .0694      .2015</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196CA901-9481-45EB-A04F-1285D979C4AB}"/>
              </a:ext>
            </a:extLst>
          </p:cNvPr>
          <p:cNvSpPr txBox="1"/>
          <p:nvPr/>
        </p:nvSpPr>
        <p:spPr>
          <a:xfrm>
            <a:off x="322324" y="4932842"/>
            <a:ext cx="44414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total effect (c) is -.0768 + .1330=.056</a:t>
            </a:r>
          </a:p>
        </p:txBody>
      </p:sp>
      <p:sp>
        <p:nvSpPr>
          <p:cNvPr id="5" name="TextBox 4">
            <a:extLst>
              <a:ext uri="{FF2B5EF4-FFF2-40B4-BE49-F238E27FC236}">
                <a16:creationId xmlns:a16="http://schemas.microsoft.com/office/drawing/2014/main" id="{E2FF57B1-4D28-4B70-8E4A-BCC4112D5229}"/>
              </a:ext>
            </a:extLst>
          </p:cNvPr>
          <p:cNvSpPr txBox="1"/>
          <p:nvPr/>
        </p:nvSpPr>
        <p:spPr>
          <a:xfrm>
            <a:off x="4853983" y="4625065"/>
            <a:ext cx="67257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Every one-unit increase in economic stress leads to a .133 increase in intentions to withdraw as a result of the tendency for those under stress to have depressed affect</a:t>
            </a:r>
          </a:p>
        </p:txBody>
      </p:sp>
      <p:sp>
        <p:nvSpPr>
          <p:cNvPr id="6" name="TextBox 5">
            <a:extLst>
              <a:ext uri="{FF2B5EF4-FFF2-40B4-BE49-F238E27FC236}">
                <a16:creationId xmlns:a16="http://schemas.microsoft.com/office/drawing/2014/main" id="{9234CEF6-99C9-9413-7828-7318D8A9DF4E}"/>
              </a:ext>
            </a:extLst>
          </p:cNvPr>
          <p:cNvSpPr txBox="1"/>
          <p:nvPr/>
        </p:nvSpPr>
        <p:spPr>
          <a:xfrm>
            <a:off x="322324" y="5714322"/>
            <a:ext cx="11386456"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total effect model examined the direct effect of economic stress on withdrawal before considering affect. This effect was not significant (β = 0.0561, p = 0.3015), suggesting that economic stress alone does not predict withdrawal behavior.</a:t>
            </a:r>
          </a:p>
        </p:txBody>
      </p:sp>
    </p:spTree>
    <p:extLst>
      <p:ext uri="{BB962C8B-B14F-4D97-AF65-F5344CB8AC3E}">
        <p14:creationId xmlns:p14="http://schemas.microsoft.com/office/powerpoint/2010/main" val="20673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010AEE7-EE33-8860-0E4E-A360EF70E1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453C3-58A8-CC66-3C1A-A5A74E740728}"/>
              </a:ext>
            </a:extLst>
          </p:cNvPr>
          <p:cNvSpPr>
            <a:spLocks noGrp="1"/>
          </p:cNvSpPr>
          <p:nvPr>
            <p:ph idx="4294967295"/>
          </p:nvPr>
        </p:nvSpPr>
        <p:spPr>
          <a:xfrm>
            <a:off x="322324" y="367213"/>
            <a:ext cx="10442575" cy="4954587"/>
          </a:xfrm>
        </p:spPr>
        <p:txBody>
          <a:bodyPr>
            <a:normAutofit/>
          </a:bodyPr>
          <a:lstStyle/>
          <a:p>
            <a:pPr marL="0" indent="0">
              <a:buNone/>
            </a:pPr>
            <a:r>
              <a:rPr lang="en-US" sz="1800" b="1" i="0" u="none" strike="noStrike" baseline="0" dirty="0">
                <a:solidFill>
                  <a:srgbClr val="000000"/>
                </a:solidFill>
                <a:latin typeface="Courier New" panose="02070309020205020404" pitchFamily="49" charset="0"/>
              </a:rPr>
              <a:t>Indirect effect(s) of X on Y:</a:t>
            </a:r>
          </a:p>
          <a:p>
            <a:pPr marL="0" indent="0">
              <a:buNone/>
            </a:pPr>
            <a:r>
              <a:rPr lang="en-US" sz="1800" b="0" i="0" u="none" strike="noStrike" baseline="0" dirty="0">
                <a:solidFill>
                  <a:srgbClr val="000000"/>
                </a:solidFill>
                <a:latin typeface="Courier New" panose="02070309020205020404" pitchFamily="49" charset="0"/>
              </a:rPr>
              <a:t>               Effect     </a:t>
            </a:r>
            <a:r>
              <a:rPr lang="en-US" sz="1800" b="0" i="0" u="none" strike="noStrike" baseline="0" dirty="0" err="1">
                <a:solidFill>
                  <a:srgbClr val="000000"/>
                </a:solidFill>
                <a:latin typeface="Courier New" panose="02070309020205020404" pitchFamily="49" charset="0"/>
              </a:rPr>
              <a:t>BootSE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BootLLCI</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BootULCI</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affect</a:t>
            </a:r>
            <a:r>
              <a:rPr lang="en-US" sz="1800" b="1" i="0" u="sng" strike="noStrike" baseline="0" dirty="0">
                <a:solidFill>
                  <a:srgbClr val="000000"/>
                </a:solidFill>
                <a:latin typeface="Courier New" panose="02070309020205020404" pitchFamily="49" charset="0"/>
              </a:rPr>
              <a:t>(ab)</a:t>
            </a:r>
            <a:r>
              <a:rPr lang="en-US" sz="1800" b="0" i="0" u="none" strike="noStrike" baseline="0" dirty="0">
                <a:solidFill>
                  <a:srgbClr val="000000"/>
                </a:solidFill>
                <a:latin typeface="Courier New" panose="02070309020205020404" pitchFamily="49" charset="0"/>
              </a:rPr>
              <a:t>      .1330      .0335      .0694      .2015</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6" name="TextBox 5">
            <a:extLst>
              <a:ext uri="{FF2B5EF4-FFF2-40B4-BE49-F238E27FC236}">
                <a16:creationId xmlns:a16="http://schemas.microsoft.com/office/drawing/2014/main" id="{2C1362F5-62F2-64D2-E264-45998EAD2B26}"/>
              </a:ext>
            </a:extLst>
          </p:cNvPr>
          <p:cNvSpPr txBox="1"/>
          <p:nvPr/>
        </p:nvSpPr>
        <p:spPr>
          <a:xfrm>
            <a:off x="322324" y="1644177"/>
            <a:ext cx="11386456" cy="120032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indirect effect of emotional stress on withdrawal through affect was significant (β = 0.1330, </a:t>
            </a:r>
            <a:r>
              <a:rPr lang="en-US" dirty="0" err="1">
                <a:latin typeface="Calibri" panose="020F0502020204030204" pitchFamily="34" charset="0"/>
                <a:ea typeface="Calibri" panose="020F0502020204030204" pitchFamily="34" charset="0"/>
                <a:cs typeface="Calibri" panose="020F0502020204030204" pitchFamily="34" charset="0"/>
              </a:rPr>
              <a:t>BootSE</a:t>
            </a:r>
            <a:r>
              <a:rPr lang="en-US" dirty="0">
                <a:latin typeface="Calibri" panose="020F0502020204030204" pitchFamily="34" charset="0"/>
                <a:ea typeface="Calibri" panose="020F0502020204030204" pitchFamily="34" charset="0"/>
                <a:cs typeface="Calibri" panose="020F0502020204030204" pitchFamily="34" charset="0"/>
              </a:rPr>
              <a:t> = 0.0343, 95% CI [0.0676, 0.2047]), meaning affect fully mediates the relationship between emotional stress and withdrawal. The completely standardized indirect effect was also significant (β = 0.1518, 95% CI [0.0775, 0.2295]), confirming a moderate mediation effect.</a:t>
            </a:r>
          </a:p>
        </p:txBody>
      </p:sp>
    </p:spTree>
    <p:extLst>
      <p:ext uri="{BB962C8B-B14F-4D97-AF65-F5344CB8AC3E}">
        <p14:creationId xmlns:p14="http://schemas.microsoft.com/office/powerpoint/2010/main" val="661178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5C17E3D-B941-597C-2E04-02E5910FBE4B}"/>
              </a:ext>
            </a:extLst>
          </p:cNvPr>
          <p:cNvGraphicFramePr>
            <a:graphicFrameLocks noGrp="1"/>
          </p:cNvGraphicFramePr>
          <p:nvPr>
            <p:extLst>
              <p:ext uri="{D42A27DB-BD31-4B8C-83A1-F6EECF244321}">
                <p14:modId xmlns:p14="http://schemas.microsoft.com/office/powerpoint/2010/main" val="174175332"/>
              </p:ext>
            </p:extLst>
          </p:nvPr>
        </p:nvGraphicFramePr>
        <p:xfrm>
          <a:off x="245326" y="312234"/>
          <a:ext cx="11664174" cy="1906859"/>
        </p:xfrm>
        <a:graphic>
          <a:graphicData uri="http://schemas.openxmlformats.org/drawingml/2006/table">
            <a:tbl>
              <a:tblPr>
                <a:tableStyleId>{073A0DAA-6AF3-43AB-8588-CEC1D06C72B9}</a:tableStyleId>
              </a:tblPr>
              <a:tblGrid>
                <a:gridCol w="5229923">
                  <a:extLst>
                    <a:ext uri="{9D8B030D-6E8A-4147-A177-3AD203B41FA5}">
                      <a16:colId xmlns:a16="http://schemas.microsoft.com/office/drawing/2014/main" val="1262946117"/>
                    </a:ext>
                  </a:extLst>
                </a:gridCol>
                <a:gridCol w="2051824">
                  <a:extLst>
                    <a:ext uri="{9D8B030D-6E8A-4147-A177-3AD203B41FA5}">
                      <a16:colId xmlns:a16="http://schemas.microsoft.com/office/drawing/2014/main" val="2618781465"/>
                    </a:ext>
                  </a:extLst>
                </a:gridCol>
                <a:gridCol w="869795">
                  <a:extLst>
                    <a:ext uri="{9D8B030D-6E8A-4147-A177-3AD203B41FA5}">
                      <a16:colId xmlns:a16="http://schemas.microsoft.com/office/drawing/2014/main" val="1591944051"/>
                    </a:ext>
                  </a:extLst>
                </a:gridCol>
                <a:gridCol w="602166">
                  <a:extLst>
                    <a:ext uri="{9D8B030D-6E8A-4147-A177-3AD203B41FA5}">
                      <a16:colId xmlns:a16="http://schemas.microsoft.com/office/drawing/2014/main" val="790647142"/>
                    </a:ext>
                  </a:extLst>
                </a:gridCol>
                <a:gridCol w="966437">
                  <a:extLst>
                    <a:ext uri="{9D8B030D-6E8A-4147-A177-3AD203B41FA5}">
                      <a16:colId xmlns:a16="http://schemas.microsoft.com/office/drawing/2014/main" val="415164736"/>
                    </a:ext>
                  </a:extLst>
                </a:gridCol>
                <a:gridCol w="1944029">
                  <a:extLst>
                    <a:ext uri="{9D8B030D-6E8A-4147-A177-3AD203B41FA5}">
                      <a16:colId xmlns:a16="http://schemas.microsoft.com/office/drawing/2014/main" val="1588675931"/>
                    </a:ext>
                  </a:extLst>
                </a:gridCol>
              </a:tblGrid>
              <a:tr h="535259">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Effect</a:t>
                      </a:r>
                    </a:p>
                  </a:txBody>
                  <a:tcPr anchor="ctr"/>
                </a:tc>
                <a:tc>
                  <a:txBody>
                    <a:bodyPr/>
                    <a:lstStyle/>
                    <a:p>
                      <a:pPr algn="ctr"/>
                      <a:r>
                        <a:rPr lang="el-GR" b="1" dirty="0">
                          <a:latin typeface="Calibri" panose="020F0502020204030204" pitchFamily="34" charset="0"/>
                          <a:ea typeface="Calibri" panose="020F0502020204030204" pitchFamily="34" charset="0"/>
                          <a:cs typeface="Calibri" panose="020F0502020204030204" pitchFamily="34" charset="0"/>
                        </a:rPr>
                        <a:t>β (</a:t>
                      </a:r>
                      <a:r>
                        <a:rPr lang="en-US" b="1" dirty="0">
                          <a:latin typeface="Calibri" panose="020F0502020204030204" pitchFamily="34" charset="0"/>
                          <a:ea typeface="Calibri" panose="020F0502020204030204" pitchFamily="34" charset="0"/>
                          <a:cs typeface="Calibri" panose="020F0502020204030204" pitchFamily="34" charset="0"/>
                        </a:rPr>
                        <a:t>Unstandardized)</a:t>
                      </a:r>
                    </a:p>
                  </a:txBody>
                  <a:tcPr anchor="ctr"/>
                </a:tc>
                <a:tc>
                  <a: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SE</a:t>
                      </a:r>
                    </a:p>
                  </a:txBody>
                  <a:tcPr anchor="ctr"/>
                </a:tc>
                <a:tc>
                  <a: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t</a:t>
                      </a:r>
                    </a:p>
                  </a:txBody>
                  <a:tcPr anchor="ctr"/>
                </a:tc>
                <a:tc>
                  <a: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p</a:t>
                      </a:r>
                    </a:p>
                  </a:txBody>
                  <a:tcPr anchor="ctr"/>
                </a:tc>
                <a:tc>
                  <a:txBody>
                    <a:bodyPr/>
                    <a:lstStyle/>
                    <a:p>
                      <a:pPr algn="ctr"/>
                      <a:r>
                        <a:rPr lang="en-US" b="1" dirty="0">
                          <a:latin typeface="Calibri" panose="020F0502020204030204" pitchFamily="34" charset="0"/>
                          <a:ea typeface="Calibri" panose="020F0502020204030204" pitchFamily="34" charset="0"/>
                          <a:cs typeface="Calibri" panose="020F0502020204030204" pitchFamily="34" charset="0"/>
                        </a:rPr>
                        <a:t>95% CI (LL, UL)</a:t>
                      </a:r>
                    </a:p>
                  </a:txBody>
                  <a:tcPr anchor="ctr"/>
                </a:tc>
                <a:extLst>
                  <a:ext uri="{0D108BD9-81ED-4DB2-BD59-A6C34878D82A}">
                    <a16:rowId xmlns:a16="http://schemas.microsoft.com/office/drawing/2014/main" val="2053274799"/>
                  </a:ext>
                </a:extLst>
              </a:tr>
              <a:tr h="160940">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Total Effect (X → Y)</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0.0561</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0.0542</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1.04</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0.3015</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(-0.0506, 0.1629)</a:t>
                      </a:r>
                    </a:p>
                  </a:txBody>
                  <a:tcPr anchor="ctr"/>
                </a:tc>
                <a:extLst>
                  <a:ext uri="{0D108BD9-81ED-4DB2-BD59-A6C34878D82A}">
                    <a16:rowId xmlns:a16="http://schemas.microsoft.com/office/drawing/2014/main" val="319105179"/>
                  </a:ext>
                </a:extLst>
              </a:tr>
              <a:tr h="0">
                <a:tc>
                  <a:txBody>
                    <a:bodyPr/>
                    <a:lstStyle/>
                    <a:p>
                      <a:r>
                        <a:rPr lang="en-US" b="0">
                          <a:latin typeface="Calibri" panose="020F0502020204030204" pitchFamily="34" charset="0"/>
                          <a:ea typeface="Calibri" panose="020F0502020204030204" pitchFamily="34" charset="0"/>
                          <a:cs typeface="Calibri" panose="020F0502020204030204" pitchFamily="34" charset="0"/>
                        </a:rPr>
                        <a:t>Direct Effect (X → Y, controlling for M)</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-0.0768</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0.0524</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-1.47</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0.1437</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(-0.1800, 0.0263)</a:t>
                      </a:r>
                    </a:p>
                  </a:txBody>
                  <a:tcPr anchor="ctr"/>
                </a:tc>
                <a:extLst>
                  <a:ext uri="{0D108BD9-81ED-4DB2-BD59-A6C34878D82A}">
                    <a16:rowId xmlns:a16="http://schemas.microsoft.com/office/drawing/2014/main" val="1447369894"/>
                  </a:ext>
                </a:extLst>
              </a:tr>
              <a:tr h="0">
                <a:tc>
                  <a:txBody>
                    <a:bodyPr/>
                    <a:lstStyle/>
                    <a:p>
                      <a:r>
                        <a:rPr lang="fr-FR" b="0">
                          <a:latin typeface="Calibri" panose="020F0502020204030204" pitchFamily="34" charset="0"/>
                          <a:ea typeface="Calibri" panose="020F0502020204030204" pitchFamily="34" charset="0"/>
                          <a:cs typeface="Calibri" panose="020F0502020204030204" pitchFamily="34" charset="0"/>
                        </a:rPr>
                        <a:t>Indirect Effect (X → M → Y)</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0.1330</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0.0343</a:t>
                      </a:r>
                    </a:p>
                  </a:txBody>
                  <a:tcPr anchor="ctr"/>
                </a:tc>
                <a:tc>
                  <a:txBody>
                    <a:bodyPr/>
                    <a:lstStyle/>
                    <a:p>
                      <a:pPr algn="ctr"/>
                      <a:r>
                        <a:rPr lang="en-US" b="0">
                          <a:latin typeface="Calibri" panose="020F0502020204030204" pitchFamily="34" charset="0"/>
                          <a:ea typeface="Calibri" panose="020F0502020204030204" pitchFamily="34" charset="0"/>
                          <a:cs typeface="Calibri" panose="020F0502020204030204" pitchFamily="34" charset="0"/>
                        </a:rPr>
                        <a:t>—</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a:t>
                      </a:r>
                    </a:p>
                  </a:txBody>
                  <a:tcPr anchor="ctr"/>
                </a:tc>
                <a:tc>
                  <a:txBody>
                    <a:bodyPr/>
                    <a:lstStyle/>
                    <a:p>
                      <a:pPr algn="ctr"/>
                      <a:r>
                        <a:rPr lang="en-US" b="0" dirty="0">
                          <a:latin typeface="Calibri" panose="020F0502020204030204" pitchFamily="34" charset="0"/>
                          <a:ea typeface="Calibri" panose="020F0502020204030204" pitchFamily="34" charset="0"/>
                          <a:cs typeface="Calibri" panose="020F0502020204030204" pitchFamily="34" charset="0"/>
                        </a:rPr>
                        <a:t>(0.0676, 0.2047)</a:t>
                      </a:r>
                    </a:p>
                  </a:txBody>
                  <a:tcPr anchor="ctr"/>
                </a:tc>
                <a:extLst>
                  <a:ext uri="{0D108BD9-81ED-4DB2-BD59-A6C34878D82A}">
                    <a16:rowId xmlns:a16="http://schemas.microsoft.com/office/drawing/2014/main" val="384194226"/>
                  </a:ext>
                </a:extLst>
              </a:tr>
            </a:tbl>
          </a:graphicData>
        </a:graphic>
      </p:graphicFrame>
      <p:sp>
        <p:nvSpPr>
          <p:cNvPr id="6" name="TextBox 5">
            <a:extLst>
              <a:ext uri="{FF2B5EF4-FFF2-40B4-BE49-F238E27FC236}">
                <a16:creationId xmlns:a16="http://schemas.microsoft.com/office/drawing/2014/main" id="{E9D8531F-7F0C-D911-00F9-4C37E1A81872}"/>
              </a:ext>
            </a:extLst>
          </p:cNvPr>
          <p:cNvSpPr txBox="1"/>
          <p:nvPr/>
        </p:nvSpPr>
        <p:spPr>
          <a:xfrm>
            <a:off x="245326" y="2413337"/>
            <a:ext cx="11307336" cy="1015663"/>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Economic stress increases affect, which in turn increases withdrawal behavior. The relationship between economic stress and withdrawal is fully mediated by affect, meaning stress only leads to withdrawal through business </a:t>
            </a:r>
            <a:r>
              <a:rPr lang="en-US" sz="2000" i="1" dirty="0">
                <a:latin typeface="Calibri" panose="020F0502020204030204" pitchFamily="34" charset="0"/>
                <a:ea typeface="Calibri" panose="020F0502020204030204" pitchFamily="34" charset="0"/>
                <a:cs typeface="Calibri" panose="020F0502020204030204" pitchFamily="34" charset="0"/>
              </a:rPr>
              <a:t>affect</a:t>
            </a:r>
            <a:r>
              <a:rPr lang="en-US" sz="2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4936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272F-E9A3-A6C5-84CB-98BB0C40265C}"/>
              </a:ext>
            </a:extLst>
          </p:cNvPr>
          <p:cNvSpPr>
            <a:spLocks noGrp="1"/>
          </p:cNvSpPr>
          <p:nvPr>
            <p:ph type="title" idx="4294967295"/>
          </p:nvPr>
        </p:nvSpPr>
        <p:spPr>
          <a:xfrm>
            <a:off x="89209" y="85377"/>
            <a:ext cx="10058400" cy="539091"/>
          </a:xfrm>
        </p:spPr>
        <p:txBody>
          <a:bodyPr>
            <a:noAutofit/>
          </a:bodyPr>
          <a:lstStyle/>
          <a:p>
            <a:r>
              <a:rPr lang="en-US" sz="3200" dirty="0">
                <a:solidFill>
                  <a:schemeClr val="tx1"/>
                </a:solidFill>
                <a:latin typeface="Aptos Display" panose="020B0004020202020204" pitchFamily="34" charset="0"/>
              </a:rPr>
              <a:t>Example</a:t>
            </a:r>
          </a:p>
        </p:txBody>
      </p:sp>
      <p:sp>
        <p:nvSpPr>
          <p:cNvPr id="3" name="Content Placeholder 2">
            <a:extLst>
              <a:ext uri="{FF2B5EF4-FFF2-40B4-BE49-F238E27FC236}">
                <a16:creationId xmlns:a16="http://schemas.microsoft.com/office/drawing/2014/main" id="{15FA1860-9CF3-B889-22F5-43CFD5389182}"/>
              </a:ext>
            </a:extLst>
          </p:cNvPr>
          <p:cNvSpPr>
            <a:spLocks noGrp="1"/>
          </p:cNvSpPr>
          <p:nvPr>
            <p:ph idx="4294967295"/>
          </p:nvPr>
        </p:nvSpPr>
        <p:spPr>
          <a:xfrm>
            <a:off x="167268" y="624467"/>
            <a:ext cx="11519210" cy="5452948"/>
          </a:xfrm>
        </p:spPr>
        <p:txBody>
          <a:bodyPr>
            <a:normAutofit/>
          </a:bodyPr>
          <a:lstStyle/>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Use the data all-</a:t>
            </a:r>
            <a:r>
              <a:rPr lang="en-US" dirty="0" err="1">
                <a:latin typeface="Calibri" panose="020F0502020204030204" pitchFamily="34" charset="0"/>
                <a:ea typeface="Calibri" panose="020F0502020204030204" pitchFamily="34" charset="0"/>
                <a:cs typeface="Calibri" panose="020F0502020204030204" pitchFamily="34" charset="0"/>
              </a:rPr>
              <a:t>data.hti.sav</a:t>
            </a: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Look at the data</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Area Level Deprivation Index (Financial Strength, Economic Inequality, Education)</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Housing Transportation Index</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Geocoded food banks computed distances to food banks from each home location where the child was maltreated</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Computed distances to each SNAP retailer from each home location where the child was maltreated</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I was given evictions and child welfare involvement from the NM data collaborative</a:t>
            </a:r>
          </a:p>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are going to run a few regressions and apply a log transform to these data</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1</a:t>
            </a:r>
            <a:r>
              <a:rPr lang="en-US" sz="1900" dirty="0">
                <a:latin typeface="Calibri" panose="020F0502020204030204" pitchFamily="34" charset="0"/>
                <a:ea typeface="Calibri" panose="020F0502020204030204" pitchFamily="34" charset="0"/>
                <a:cs typeface="Calibri" panose="020F0502020204030204" pitchFamily="34" charset="0"/>
              </a:rPr>
              <a:t>: child maltreatment rate on three indices of area level deprivation</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2</a:t>
            </a:r>
            <a:r>
              <a:rPr lang="en-US" sz="1900" dirty="0">
                <a:latin typeface="Calibri" panose="020F0502020204030204" pitchFamily="34" charset="0"/>
                <a:ea typeface="Calibri" panose="020F0502020204030204" pitchFamily="34" charset="0"/>
                <a:cs typeface="Calibri" panose="020F0502020204030204" pitchFamily="34" charset="0"/>
              </a:rPr>
              <a:t>: child maltreatment rate on three indices of area level deprivation, housing and food insecurity</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3</a:t>
            </a:r>
            <a:r>
              <a:rPr lang="en-US" sz="1900" dirty="0">
                <a:latin typeface="Calibri" panose="020F0502020204030204" pitchFamily="34" charset="0"/>
                <a:ea typeface="Calibri" panose="020F0502020204030204" pitchFamily="34" charset="0"/>
                <a:cs typeface="Calibri" panose="020F0502020204030204" pitchFamily="34" charset="0"/>
              </a:rPr>
              <a:t>: maltreatment rate on three indices of area level deprivation, housing and food insecurity, and the HTI (the housing and transportation index)</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Select regression 3, look at model diagnostics, transform dependent variable, re-run regression &amp; interpret coefficients</a:t>
            </a:r>
          </a:p>
          <a:p>
            <a:endParaRPr lang="en-US" dirty="0"/>
          </a:p>
        </p:txBody>
      </p:sp>
    </p:spTree>
    <p:extLst>
      <p:ext uri="{BB962C8B-B14F-4D97-AF65-F5344CB8AC3E}">
        <p14:creationId xmlns:p14="http://schemas.microsoft.com/office/powerpoint/2010/main" val="281495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1512" y="111513"/>
            <a:ext cx="11318488" cy="691376"/>
          </a:xfrm>
        </p:spPr>
        <p:txBody>
          <a:bodyPr>
            <a:normAutofit/>
          </a:bodyPr>
          <a:lstStyle/>
          <a:p>
            <a:pPr eaLnBrk="1" hangingPunct="1"/>
            <a:r>
              <a:rPr lang="en-US" altLang="en-US" sz="3600" dirty="0">
                <a:solidFill>
                  <a:schemeClr val="tx1"/>
                </a:solidFill>
                <a:latin typeface="Aptos Display" panose="020B0004020202020204" pitchFamily="34" charset="0"/>
              </a:rPr>
              <a:t>What is Mediation?</a:t>
            </a:r>
          </a:p>
        </p:txBody>
      </p:sp>
      <p:sp>
        <p:nvSpPr>
          <p:cNvPr id="7171" name="Rectangle 3"/>
          <p:cNvSpPr>
            <a:spLocks noGrp="1" noChangeArrowheads="1"/>
          </p:cNvSpPr>
          <p:nvPr>
            <p:ph type="body" idx="4294967295"/>
          </p:nvPr>
        </p:nvSpPr>
        <p:spPr>
          <a:xfrm>
            <a:off x="111511" y="802889"/>
            <a:ext cx="11675327" cy="4594225"/>
          </a:xfrm>
        </p:spPr>
        <p:txBody>
          <a:bodyPr>
            <a:noAutofit/>
          </a:bodyPr>
          <a:lstStyle/>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The regression equations we have looked at so far examine whether independent variables have a “direct” effect on a dependent variable. Direct effects are common in social science research, but “indirect” effects are also common.</a:t>
            </a:r>
          </a:p>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The terms “indirect effects” and “mediation” are used interchangeably. To remember what mediation is, think about how </a:t>
            </a:r>
            <a:r>
              <a:rPr lang="en-US" altLang="zh-CN" sz="2000" i="1" dirty="0">
                <a:latin typeface="Calibri" panose="020F0502020204030204" pitchFamily="34" charset="0"/>
                <a:ea typeface="Calibri" panose="020F0502020204030204" pitchFamily="34" charset="0"/>
                <a:cs typeface="Calibri" panose="020F0502020204030204" pitchFamily="34" charset="0"/>
              </a:rPr>
              <a:t>mediators</a:t>
            </a:r>
            <a:r>
              <a:rPr lang="en-US" altLang="zh-CN" sz="2000" dirty="0">
                <a:latin typeface="Calibri" panose="020F0502020204030204" pitchFamily="34" charset="0"/>
                <a:ea typeface="Calibri" panose="020F0502020204030204" pitchFamily="34" charset="0"/>
                <a:cs typeface="Calibri" panose="020F0502020204030204" pitchFamily="34" charset="0"/>
              </a:rPr>
              <a:t> are people who work </a:t>
            </a:r>
            <a:r>
              <a:rPr lang="en-US" altLang="zh-CN" sz="2000" i="1" dirty="0">
                <a:latin typeface="Calibri" panose="020F0502020204030204" pitchFamily="34" charset="0"/>
                <a:ea typeface="Calibri" panose="020F0502020204030204" pitchFamily="34" charset="0"/>
                <a:cs typeface="Calibri" panose="020F0502020204030204" pitchFamily="34" charset="0"/>
              </a:rPr>
              <a:t>between</a:t>
            </a:r>
            <a:r>
              <a:rPr lang="en-US" altLang="zh-CN" sz="2000" dirty="0">
                <a:latin typeface="Calibri" panose="020F0502020204030204" pitchFamily="34" charset="0"/>
                <a:ea typeface="Calibri" panose="020F0502020204030204" pitchFamily="34" charset="0"/>
                <a:cs typeface="Calibri" panose="020F0502020204030204" pitchFamily="34" charset="0"/>
              </a:rPr>
              <a:t> two people to resolve a dispute. In statistics, mediators come between two variables.</a:t>
            </a:r>
          </a:p>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Mediation is present in statistics when the effects of an independent variable on a dependent variable occur fully or partially </a:t>
            </a:r>
            <a:r>
              <a:rPr lang="en-US" altLang="zh-CN" sz="2000" i="1" dirty="0">
                <a:latin typeface="Calibri" panose="020F0502020204030204" pitchFamily="34" charset="0"/>
                <a:ea typeface="Calibri" panose="020F0502020204030204" pitchFamily="34" charset="0"/>
                <a:cs typeface="Calibri" panose="020F0502020204030204" pitchFamily="34" charset="0"/>
              </a:rPr>
              <a:t>through </a:t>
            </a:r>
            <a:r>
              <a:rPr lang="en-US" altLang="zh-CN" sz="2000" dirty="0">
                <a:latin typeface="Calibri" panose="020F0502020204030204" pitchFamily="34" charset="0"/>
                <a:ea typeface="Calibri" panose="020F0502020204030204" pitchFamily="34" charset="0"/>
                <a:cs typeface="Calibri" panose="020F0502020204030204" pitchFamily="34" charset="0"/>
              </a:rPr>
              <a:t>its effects on another variable. </a:t>
            </a:r>
          </a:p>
        </p:txBody>
      </p:sp>
    </p:spTree>
    <p:custDataLst>
      <p:tags r:id="rId1"/>
    </p:custDataLst>
    <p:extLst>
      <p:ext uri="{BB962C8B-B14F-4D97-AF65-F5344CB8AC3E}">
        <p14:creationId xmlns:p14="http://schemas.microsoft.com/office/powerpoint/2010/main" val="2378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A564-253F-42F5-AE22-B4C538AEF374}"/>
              </a:ext>
            </a:extLst>
          </p:cNvPr>
          <p:cNvSpPr>
            <a:spLocks noGrp="1"/>
          </p:cNvSpPr>
          <p:nvPr>
            <p:ph type="title" idx="4294967295"/>
          </p:nvPr>
        </p:nvSpPr>
        <p:spPr>
          <a:xfrm>
            <a:off x="0" y="36514"/>
            <a:ext cx="11630722" cy="666014"/>
          </a:xfrm>
        </p:spPr>
        <p:txBody>
          <a:bodyPr/>
          <a:lstStyle/>
          <a:p>
            <a:r>
              <a:rPr lang="en-US" dirty="0">
                <a:solidFill>
                  <a:schemeClr val="tx1"/>
                </a:solidFill>
                <a:latin typeface="Aptos Display" panose="020B0004020202020204" pitchFamily="34" charset="0"/>
              </a:rPr>
              <a:t>What is Mediation?</a:t>
            </a:r>
          </a:p>
        </p:txBody>
      </p:sp>
      <p:sp>
        <p:nvSpPr>
          <p:cNvPr id="10" name="TextBox 9">
            <a:extLst>
              <a:ext uri="{FF2B5EF4-FFF2-40B4-BE49-F238E27FC236}">
                <a16:creationId xmlns:a16="http://schemas.microsoft.com/office/drawing/2014/main" id="{2B13ED9E-3583-4D8A-9EB6-82857F77FF3C}"/>
              </a:ext>
            </a:extLst>
          </p:cNvPr>
          <p:cNvSpPr txBox="1"/>
          <p:nvPr/>
        </p:nvSpPr>
        <p:spPr>
          <a:xfrm>
            <a:off x="809623" y="4587387"/>
            <a:ext cx="106410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These figures illustrate the classic depiction of statistical mediation.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Two possible mediation situations are pictured: complete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A</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and partial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B</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Complete</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is present when the independent variable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has an indirect effect on the dependent variable through the mediator and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 direct</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effect.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dotted line in figure A conveys that there is no direct effect of x on y. In the analysis output, the regression coefficient for x is nonsignificant. </a:t>
            </a:r>
          </a:p>
        </p:txBody>
      </p:sp>
      <p:pic>
        <p:nvPicPr>
          <p:cNvPr id="9" name="Picture 8" descr="Diagram&#10;&#10;Description automatically generated">
            <a:extLst>
              <a:ext uri="{FF2B5EF4-FFF2-40B4-BE49-F238E27FC236}">
                <a16:creationId xmlns:a16="http://schemas.microsoft.com/office/drawing/2014/main" id="{D074592A-C364-4CB9-B55D-C068FF0AA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3" y="702528"/>
            <a:ext cx="10826675" cy="3608892"/>
          </a:xfrm>
          <a:prstGeom prst="rect">
            <a:avLst/>
          </a:prstGeom>
        </p:spPr>
      </p:pic>
      <p:sp>
        <p:nvSpPr>
          <p:cNvPr id="3" name="TextBox 2">
            <a:extLst>
              <a:ext uri="{FF2B5EF4-FFF2-40B4-BE49-F238E27FC236}">
                <a16:creationId xmlns:a16="http://schemas.microsoft.com/office/drawing/2014/main" id="{8229611E-6251-663C-657F-ED2DA0199441}"/>
              </a:ext>
            </a:extLst>
          </p:cNvPr>
          <p:cNvSpPr txBox="1"/>
          <p:nvPr/>
        </p:nvSpPr>
        <p:spPr>
          <a:xfrm>
            <a:off x="2797971" y="3799880"/>
            <a:ext cx="1345240" cy="369332"/>
          </a:xfrm>
          <a:prstGeom prst="rect">
            <a:avLst/>
          </a:prstGeom>
          <a:noFill/>
        </p:spPr>
        <p:txBody>
          <a:bodyPr wrap="none" rtlCol="0">
            <a:spAutoFit/>
          </a:bodyPr>
          <a:lstStyle/>
          <a:p>
            <a:r>
              <a:rPr lang="en-US" dirty="0"/>
              <a:t>insignificant</a:t>
            </a:r>
          </a:p>
        </p:txBody>
      </p:sp>
      <p:sp>
        <p:nvSpPr>
          <p:cNvPr id="5" name="TextBox 4">
            <a:extLst>
              <a:ext uri="{FF2B5EF4-FFF2-40B4-BE49-F238E27FC236}">
                <a16:creationId xmlns:a16="http://schemas.microsoft.com/office/drawing/2014/main" id="{07FA5D81-B5C6-548D-2FC4-086B81955D83}"/>
              </a:ext>
            </a:extLst>
          </p:cNvPr>
          <p:cNvSpPr txBox="1"/>
          <p:nvPr/>
        </p:nvSpPr>
        <p:spPr>
          <a:xfrm>
            <a:off x="4207107" y="2612764"/>
            <a:ext cx="1170513" cy="369332"/>
          </a:xfrm>
          <a:prstGeom prst="rect">
            <a:avLst/>
          </a:prstGeom>
          <a:noFill/>
        </p:spPr>
        <p:txBody>
          <a:bodyPr wrap="none" rtlCol="0">
            <a:spAutoFit/>
          </a:bodyPr>
          <a:lstStyle/>
          <a:p>
            <a:r>
              <a:rPr lang="en-US" dirty="0"/>
              <a:t>significant</a:t>
            </a:r>
          </a:p>
        </p:txBody>
      </p:sp>
      <p:sp>
        <p:nvSpPr>
          <p:cNvPr id="6" name="TextBox 5">
            <a:extLst>
              <a:ext uri="{FF2B5EF4-FFF2-40B4-BE49-F238E27FC236}">
                <a16:creationId xmlns:a16="http://schemas.microsoft.com/office/drawing/2014/main" id="{64711404-6ECA-74E9-B58D-56938623799D}"/>
              </a:ext>
            </a:extLst>
          </p:cNvPr>
          <p:cNvSpPr txBox="1"/>
          <p:nvPr/>
        </p:nvSpPr>
        <p:spPr>
          <a:xfrm>
            <a:off x="1434104" y="2612764"/>
            <a:ext cx="1170513" cy="369332"/>
          </a:xfrm>
          <a:prstGeom prst="rect">
            <a:avLst/>
          </a:prstGeom>
          <a:noFill/>
        </p:spPr>
        <p:txBody>
          <a:bodyPr wrap="none" rtlCol="0">
            <a:spAutoFit/>
          </a:bodyPr>
          <a:lstStyle/>
          <a:p>
            <a:r>
              <a:rPr lang="en-US" dirty="0"/>
              <a:t>significant</a:t>
            </a:r>
          </a:p>
        </p:txBody>
      </p:sp>
    </p:spTree>
    <p:extLst>
      <p:ext uri="{BB962C8B-B14F-4D97-AF65-F5344CB8AC3E}">
        <p14:creationId xmlns:p14="http://schemas.microsoft.com/office/powerpoint/2010/main" val="19300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0E0DC1-158C-4E64-A99D-6A68E0AB6D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61BA564-253F-42F5-AE22-B4C538AEF374}"/>
              </a:ext>
            </a:extLst>
          </p:cNvPr>
          <p:cNvSpPr>
            <a:spLocks noGrp="1"/>
          </p:cNvSpPr>
          <p:nvPr>
            <p:ph type="title" idx="4294967295"/>
          </p:nvPr>
        </p:nvSpPr>
        <p:spPr>
          <a:xfrm>
            <a:off x="0" y="36513"/>
            <a:ext cx="9371013" cy="732921"/>
          </a:xfrm>
        </p:spPr>
        <p:txBody>
          <a:bodyPr/>
          <a:lstStyle/>
          <a:p>
            <a:r>
              <a:rPr lang="en-US" dirty="0">
                <a:solidFill>
                  <a:schemeClr val="tx1"/>
                </a:solidFill>
                <a:latin typeface="Aptos Display" panose="020B0004020202020204" pitchFamily="34" charset="0"/>
              </a:rPr>
              <a:t>What is Mediation?</a:t>
            </a:r>
          </a:p>
        </p:txBody>
      </p:sp>
      <p:sp>
        <p:nvSpPr>
          <p:cNvPr id="10" name="TextBox 9">
            <a:extLst>
              <a:ext uri="{FF2B5EF4-FFF2-40B4-BE49-F238E27FC236}">
                <a16:creationId xmlns:a16="http://schemas.microsoft.com/office/drawing/2014/main" id="{2B13ED9E-3583-4D8A-9EB6-82857F77FF3C}"/>
              </a:ext>
            </a:extLst>
          </p:cNvPr>
          <p:cNvSpPr txBox="1"/>
          <p:nvPr/>
        </p:nvSpPr>
        <p:spPr>
          <a:xfrm>
            <a:off x="783264" y="4534367"/>
            <a:ext cx="106410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B</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illustrates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partial</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prstClr val="black"/>
                </a:solidFill>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has an indirect effect on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through its effects on the mediator as in Figure A. It also has a direct effect (illustrated by the solid line from X to 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Its effect on Y is not totally explained by its effect on the mediator. We’ll see in a moment how to test for the indirect effect, but the direct effect is confirmed by a statistically significant coefficient for X in the regression output (as we have seen in regression output so far).</a:t>
            </a:r>
          </a:p>
        </p:txBody>
      </p:sp>
      <p:pic>
        <p:nvPicPr>
          <p:cNvPr id="9" name="Picture 8" descr="Diagram&#10;&#10;Description automatically generated">
            <a:extLst>
              <a:ext uri="{FF2B5EF4-FFF2-40B4-BE49-F238E27FC236}">
                <a16:creationId xmlns:a16="http://schemas.microsoft.com/office/drawing/2014/main" id="{D074592A-C364-4CB9-B55D-C068FF0AA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01" y="769434"/>
            <a:ext cx="10826675" cy="3608892"/>
          </a:xfrm>
          <a:prstGeom prst="rect">
            <a:avLst/>
          </a:prstGeom>
        </p:spPr>
      </p:pic>
    </p:spTree>
    <p:extLst>
      <p:ext uri="{BB962C8B-B14F-4D97-AF65-F5344CB8AC3E}">
        <p14:creationId xmlns:p14="http://schemas.microsoft.com/office/powerpoint/2010/main" val="2123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2299</TotalTime>
  <Words>6078</Words>
  <Application>Microsoft Office PowerPoint</Application>
  <PresentationFormat>Widescreen</PresentationFormat>
  <Paragraphs>606</Paragraphs>
  <Slides>54</Slides>
  <Notes>15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54</vt:i4>
      </vt:variant>
    </vt:vector>
  </HeadingPairs>
  <TitlesOfParts>
    <vt:vector size="69" baseType="lpstr">
      <vt:lpstr>Aptos</vt:lpstr>
      <vt:lpstr>Aptos Display</vt:lpstr>
      <vt:lpstr>Arial</vt:lpstr>
      <vt:lpstr>Calibri</vt:lpstr>
      <vt:lpstr>Cambria Math</vt:lpstr>
      <vt:lpstr>Corbel</vt:lpstr>
      <vt:lpstr>Courier New</vt:lpstr>
      <vt:lpstr>Garamond</vt:lpstr>
      <vt:lpstr>Sagona Book</vt:lpstr>
      <vt:lpstr>Sagona ExtraLight</vt:lpstr>
      <vt:lpstr>Wingdings</vt:lpstr>
      <vt:lpstr>Ecology 16x9</vt:lpstr>
      <vt:lpstr>2_Office Theme</vt:lpstr>
      <vt:lpstr>SavonVTI</vt:lpstr>
      <vt:lpstr>Office Theme</vt:lpstr>
      <vt:lpstr>PowerPoint Presentation</vt:lpstr>
      <vt:lpstr>Maternal Stress During Pregnancy Highly Predictive of IPV During Pregnancy </vt:lpstr>
      <vt:lpstr>A note on transformations for linear models</vt:lpstr>
      <vt:lpstr>But note carefully, if you are going to transform you must be careful in interpreting the results</vt:lpstr>
      <vt:lpstr>Interpreting β_1after exponentiating</vt:lpstr>
      <vt:lpstr>Example</vt:lpstr>
      <vt:lpstr>What is Mediation?</vt:lpstr>
      <vt:lpstr>What is Mediation?</vt:lpstr>
      <vt:lpstr>What is Mediation?</vt:lpstr>
      <vt:lpstr>Simple Linear Regression (in a diagram)</vt:lpstr>
      <vt:lpstr>Mediation Model Based on Stress Theory</vt:lpstr>
      <vt:lpstr>Mediation Model Based on Stress Theory</vt:lpstr>
      <vt:lpstr>PowerPoint Presentation</vt:lpstr>
      <vt:lpstr>PowerPoint Presentation</vt:lpstr>
      <vt:lpstr>How We Used to Test for Mediation in Regression? Traditional Steps: Note that the distinction between full and partial is archaic.</vt:lpstr>
      <vt:lpstr>What about Suppression?</vt:lpstr>
      <vt:lpstr>PowerPoint Presentation</vt:lpstr>
      <vt:lpstr>Recall our previous example: Confounding How is it different from mediation?</vt:lpstr>
      <vt:lpstr>Test yourself on full mediation, partial mediation, and supression</vt:lpstr>
      <vt:lpstr>Mediation, Moderation &amp; Conditional Process Analysis</vt:lpstr>
      <vt:lpstr>Introduction</vt:lpstr>
      <vt:lpstr>Conceptualizing a Mediation Process</vt:lpstr>
      <vt:lpstr>The Statistical Model</vt:lpstr>
      <vt:lpstr>The Direct effect of X on Y</vt:lpstr>
      <vt:lpstr>Simple Numeric Example</vt:lpstr>
      <vt:lpstr>The Indirect Effect of X on Y</vt:lpstr>
      <vt:lpstr>Indirect Effects</vt:lpstr>
      <vt:lpstr>What about the indirect effect?</vt:lpstr>
      <vt:lpstr>The Total Effect of X on Y</vt:lpstr>
      <vt:lpstr>Total Effect of X on Y</vt:lpstr>
      <vt:lpstr>Summary</vt:lpstr>
      <vt:lpstr>The Process Macro</vt:lpstr>
      <vt:lpstr>Example 1: Dichotomous Predictor, Simple Mediation The PMI study</vt:lpstr>
      <vt:lpstr>Descriptive Stats</vt:lpstr>
      <vt:lpstr>Simple Mediation Model for PMI study</vt:lpstr>
      <vt:lpstr>Steps for Mediation, Moderation and Mediated Moderation</vt:lpstr>
      <vt:lpstr>PowerPoint Presentation</vt:lpstr>
      <vt:lpstr>The Output</vt:lpstr>
      <vt:lpstr>The Output</vt:lpstr>
      <vt:lpstr>The Output</vt:lpstr>
      <vt:lpstr>PowerPoint Presentation</vt:lpstr>
      <vt:lpstr>PowerPoint Presentation</vt:lpstr>
      <vt:lpstr>PowerPoint Presentation</vt:lpstr>
      <vt:lpstr>PowerPoint Presentation</vt:lpstr>
      <vt:lpstr>Example 2: Continuous Predictor [with Controls] Economic Stress Among Small Business Owners</vt:lpstr>
      <vt:lpstr>PowerPoint Presentation</vt:lpstr>
      <vt:lpstr>Simple Mediation Model for Economic Stress study</vt:lpstr>
      <vt:lpstr>Results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Mediation, Moderation &amp; Conditional Process Analysis</dc:title>
  <dc:creator>Barboza-Salerno, Gia</dc:creator>
  <cp:lastModifiedBy>Barboza-Salerno, Gia</cp:lastModifiedBy>
  <cp:revision>30</cp:revision>
  <dcterms:created xsi:type="dcterms:W3CDTF">2023-02-21T13:31:07Z</dcterms:created>
  <dcterms:modified xsi:type="dcterms:W3CDTF">2025-03-16T16:28:17Z</dcterms:modified>
</cp:coreProperties>
</file>