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0" r:id="rId5"/>
  </p:sldMasterIdLst>
  <p:notesMasterIdLst>
    <p:notesMasterId r:id="rId75"/>
  </p:notesMasterIdLst>
  <p:sldIdLst>
    <p:sldId id="292" r:id="rId6"/>
    <p:sldId id="300" r:id="rId7"/>
    <p:sldId id="301" r:id="rId8"/>
    <p:sldId id="296" r:id="rId9"/>
    <p:sldId id="341" r:id="rId10"/>
    <p:sldId id="302" r:id="rId11"/>
    <p:sldId id="350" r:id="rId12"/>
    <p:sldId id="368" r:id="rId13"/>
    <p:sldId id="304" r:id="rId14"/>
    <p:sldId id="305" r:id="rId15"/>
    <p:sldId id="306" r:id="rId16"/>
    <p:sldId id="307" r:id="rId17"/>
    <p:sldId id="369" r:id="rId18"/>
    <p:sldId id="370" r:id="rId19"/>
    <p:sldId id="371" r:id="rId20"/>
    <p:sldId id="372" r:id="rId21"/>
    <p:sldId id="373" r:id="rId22"/>
    <p:sldId id="374" r:id="rId23"/>
    <p:sldId id="308" r:id="rId24"/>
    <p:sldId id="314" r:id="rId25"/>
    <p:sldId id="313" r:id="rId26"/>
    <p:sldId id="342" r:id="rId27"/>
    <p:sldId id="358" r:id="rId28"/>
    <p:sldId id="315" r:id="rId29"/>
    <p:sldId id="311" r:id="rId30"/>
    <p:sldId id="288" r:id="rId31"/>
    <p:sldId id="318" r:id="rId32"/>
    <p:sldId id="319" r:id="rId33"/>
    <p:sldId id="320" r:id="rId34"/>
    <p:sldId id="322" r:id="rId35"/>
    <p:sldId id="323" r:id="rId36"/>
    <p:sldId id="359" r:id="rId37"/>
    <p:sldId id="343" r:id="rId38"/>
    <p:sldId id="351" r:id="rId39"/>
    <p:sldId id="324" r:id="rId40"/>
    <p:sldId id="325" r:id="rId41"/>
    <p:sldId id="361" r:id="rId42"/>
    <p:sldId id="344" r:id="rId43"/>
    <p:sldId id="362" r:id="rId44"/>
    <p:sldId id="317" r:id="rId45"/>
    <p:sldId id="312" r:id="rId46"/>
    <p:sldId id="327" r:id="rId47"/>
    <p:sldId id="328" r:id="rId48"/>
    <p:sldId id="329" r:id="rId49"/>
    <p:sldId id="357" r:id="rId50"/>
    <p:sldId id="330" r:id="rId51"/>
    <p:sldId id="363" r:id="rId52"/>
    <p:sldId id="331" r:id="rId53"/>
    <p:sldId id="364" r:id="rId54"/>
    <p:sldId id="332" r:id="rId55"/>
    <p:sldId id="365" r:id="rId56"/>
    <p:sldId id="333" r:id="rId57"/>
    <p:sldId id="366" r:id="rId58"/>
    <p:sldId id="334" r:id="rId59"/>
    <p:sldId id="335" r:id="rId60"/>
    <p:sldId id="336" r:id="rId61"/>
    <p:sldId id="367" r:id="rId62"/>
    <p:sldId id="337" r:id="rId63"/>
    <p:sldId id="338" r:id="rId64"/>
    <p:sldId id="345" r:id="rId65"/>
    <p:sldId id="346" r:id="rId66"/>
    <p:sldId id="347" r:id="rId67"/>
    <p:sldId id="348" r:id="rId68"/>
    <p:sldId id="349" r:id="rId69"/>
    <p:sldId id="353" r:id="rId70"/>
    <p:sldId id="354" r:id="rId71"/>
    <p:sldId id="352" r:id="rId72"/>
    <p:sldId id="355" r:id="rId73"/>
    <p:sldId id="356"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a Barboza" initials="GB" lastIdx="1" clrIdx="0">
    <p:extLst>
      <p:ext uri="{19B8F6BF-5375-455C-9EA6-DF929625EA0E}">
        <p15:presenceInfo xmlns:p15="http://schemas.microsoft.com/office/powerpoint/2012/main" userId="Gia Barboz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81034-D0F0-416E-B5C5-00D4F3B52526}" v="432" dt="2023-03-02T13:32:50.083"/>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7" autoAdjust="0"/>
    <p:restoredTop sz="74226" autoAdjust="0"/>
  </p:normalViewPr>
  <p:slideViewPr>
    <p:cSldViewPr snapToGrid="0">
      <p:cViewPr varScale="1">
        <p:scale>
          <a:sx n="94" d="100"/>
          <a:sy n="94" d="100"/>
        </p:scale>
        <p:origin x="53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6.xml"/><Relationship Id="rId82" Type="http://schemas.microsoft.com/office/2015/10/relationships/revisionInfo" Target="revisionInfo.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commentAuthors" Target="commentAuthor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boza-Salerno, Gia" userId="9b623e98-14e8-48e8-ab26-76a41cddf137" providerId="ADAL" clId="{D1481034-D0F0-416E-B5C5-00D4F3B52526}"/>
    <pc:docChg chg="undo redo custSel addSld delSld modSld sldOrd">
      <pc:chgData name="Barboza-Salerno, Gia" userId="9b623e98-14e8-48e8-ab26-76a41cddf137" providerId="ADAL" clId="{D1481034-D0F0-416E-B5C5-00D4F3B52526}" dt="2023-03-02T13:34:43.191" v="4781" actId="27636"/>
      <pc:docMkLst>
        <pc:docMk/>
      </pc:docMkLst>
      <pc:sldChg chg="delSp modSp add mod setBg delDesignElem">
        <pc:chgData name="Barboza-Salerno, Gia" userId="9b623e98-14e8-48e8-ab26-76a41cddf137" providerId="ADAL" clId="{D1481034-D0F0-416E-B5C5-00D4F3B52526}" dt="2023-03-01T18:01:10.158" v="519" actId="20577"/>
        <pc:sldMkLst>
          <pc:docMk/>
          <pc:sldMk cId="3958018757" sldId="288"/>
        </pc:sldMkLst>
        <pc:spChg chg="mod">
          <ac:chgData name="Barboza-Salerno, Gia" userId="9b623e98-14e8-48e8-ab26-76a41cddf137" providerId="ADAL" clId="{D1481034-D0F0-416E-B5C5-00D4F3B52526}" dt="2023-03-01T18:01:10.158" v="519" actId="20577"/>
          <ac:spMkLst>
            <pc:docMk/>
            <pc:sldMk cId="3958018757" sldId="288"/>
            <ac:spMk id="2" creationId="{A0979044-C752-4A73-9BD1-039114F11C01}"/>
          </ac:spMkLst>
        </pc:spChg>
        <pc:spChg chg="del">
          <ac:chgData name="Barboza-Salerno, Gia" userId="9b623e98-14e8-48e8-ab26-76a41cddf137" providerId="ADAL" clId="{D1481034-D0F0-416E-B5C5-00D4F3B52526}" dt="2023-03-01T18:01:03.662" v="509"/>
          <ac:spMkLst>
            <pc:docMk/>
            <pc:sldMk cId="3958018757" sldId="288"/>
            <ac:spMk id="29" creationId="{70120F84-A866-4D9F-8B1C-9120A013D654}"/>
          </ac:spMkLst>
        </pc:spChg>
        <pc:spChg chg="del">
          <ac:chgData name="Barboza-Salerno, Gia" userId="9b623e98-14e8-48e8-ab26-76a41cddf137" providerId="ADAL" clId="{D1481034-D0F0-416E-B5C5-00D4F3B52526}" dt="2023-03-01T18:01:03.662" v="509"/>
          <ac:spMkLst>
            <pc:docMk/>
            <pc:sldMk cId="3958018757" sldId="288"/>
            <ac:spMk id="30" creationId="{252FEFEF-6AC0-46B6-AC09-11FC56196FA4}"/>
          </ac:spMkLst>
        </pc:spChg>
      </pc:sldChg>
      <pc:sldChg chg="modSp mod">
        <pc:chgData name="Barboza-Salerno, Gia" userId="9b623e98-14e8-48e8-ab26-76a41cddf137" providerId="ADAL" clId="{D1481034-D0F0-416E-B5C5-00D4F3B52526}" dt="2023-02-28T15:18:04.378" v="9" actId="1076"/>
        <pc:sldMkLst>
          <pc:docMk/>
          <pc:sldMk cId="2152082915" sldId="292"/>
        </pc:sldMkLst>
        <pc:spChg chg="mod">
          <ac:chgData name="Barboza-Salerno, Gia" userId="9b623e98-14e8-48e8-ab26-76a41cddf137" providerId="ADAL" clId="{D1481034-D0F0-416E-B5C5-00D4F3B52526}" dt="2023-02-28T15:18:04.378" v="9" actId="1076"/>
          <ac:spMkLst>
            <pc:docMk/>
            <pc:sldMk cId="2152082915" sldId="292"/>
            <ac:spMk id="2" creationId="{C0D7398C-75E5-4CB0-BA4F-D7D5CF2495D4}"/>
          </ac:spMkLst>
        </pc:spChg>
      </pc:sldChg>
      <pc:sldChg chg="modSp add mod ord">
        <pc:chgData name="Barboza-Salerno, Gia" userId="9b623e98-14e8-48e8-ab26-76a41cddf137" providerId="ADAL" clId="{D1481034-D0F0-416E-B5C5-00D4F3B52526}" dt="2023-03-02T13:04:25.502" v="3484" actId="20577"/>
        <pc:sldMkLst>
          <pc:docMk/>
          <pc:sldMk cId="2812792865" sldId="296"/>
        </pc:sldMkLst>
        <pc:spChg chg="mod">
          <ac:chgData name="Barboza-Salerno, Gia" userId="9b623e98-14e8-48e8-ab26-76a41cddf137" providerId="ADAL" clId="{D1481034-D0F0-416E-B5C5-00D4F3B52526}" dt="2023-03-02T13:04:25.502" v="3484" actId="20577"/>
          <ac:spMkLst>
            <pc:docMk/>
            <pc:sldMk cId="2812792865" sldId="296"/>
            <ac:spMk id="3" creationId="{8305B99E-637C-462F-A7D9-C287992110E1}"/>
          </ac:spMkLst>
        </pc:spChg>
      </pc:sldChg>
      <pc:sldChg chg="addSp delSp modSp mod">
        <pc:chgData name="Barboza-Salerno, Gia" userId="9b623e98-14e8-48e8-ab26-76a41cddf137" providerId="ADAL" clId="{D1481034-D0F0-416E-B5C5-00D4F3B52526}" dt="2023-03-02T12:52:31.581" v="3333" actId="115"/>
        <pc:sldMkLst>
          <pc:docMk/>
          <pc:sldMk cId="824716434" sldId="300"/>
        </pc:sldMkLst>
        <pc:spChg chg="add mod">
          <ac:chgData name="Barboza-Salerno, Gia" userId="9b623e98-14e8-48e8-ab26-76a41cddf137" providerId="ADAL" clId="{D1481034-D0F0-416E-B5C5-00D4F3B52526}" dt="2023-03-01T17:31:04.621" v="31" actId="1076"/>
          <ac:spMkLst>
            <pc:docMk/>
            <pc:sldMk cId="824716434" sldId="300"/>
            <ac:spMk id="2" creationId="{ED70EE37-EA48-E8EE-758B-AAB55B8DB11D}"/>
          </ac:spMkLst>
        </pc:spChg>
        <pc:spChg chg="add mod">
          <ac:chgData name="Barboza-Salerno, Gia" userId="9b623e98-14e8-48e8-ab26-76a41cddf137" providerId="ADAL" clId="{D1481034-D0F0-416E-B5C5-00D4F3B52526}" dt="2023-03-01T17:31:57.172" v="78" actId="1076"/>
          <ac:spMkLst>
            <pc:docMk/>
            <pc:sldMk cId="824716434" sldId="300"/>
            <ac:spMk id="3" creationId="{83E490BC-7DF1-EDBC-CFB0-230F72257914}"/>
          </ac:spMkLst>
        </pc:spChg>
        <pc:spChg chg="add del mod">
          <ac:chgData name="Barboza-Salerno, Gia" userId="9b623e98-14e8-48e8-ab26-76a41cddf137" providerId="ADAL" clId="{D1481034-D0F0-416E-B5C5-00D4F3B52526}" dt="2023-03-01T17:31:49.049" v="76" actId="21"/>
          <ac:spMkLst>
            <pc:docMk/>
            <pc:sldMk cId="824716434" sldId="300"/>
            <ac:spMk id="4" creationId="{3360B7B5-574F-7ED7-374C-7E5FA0D30C86}"/>
          </ac:spMkLst>
        </pc:spChg>
        <pc:spChg chg="add mod">
          <ac:chgData name="Barboza-Salerno, Gia" userId="9b623e98-14e8-48e8-ab26-76a41cddf137" providerId="ADAL" clId="{D1481034-D0F0-416E-B5C5-00D4F3B52526}" dt="2023-03-01T17:32:04.706" v="80" actId="1076"/>
          <ac:spMkLst>
            <pc:docMk/>
            <pc:sldMk cId="824716434" sldId="300"/>
            <ac:spMk id="6" creationId="{DF1640F0-378F-5AC3-7C8D-CCD3E277D4C7}"/>
          </ac:spMkLst>
        </pc:spChg>
        <pc:spChg chg="add mod">
          <ac:chgData name="Barboza-Salerno, Gia" userId="9b623e98-14e8-48e8-ab26-76a41cddf137" providerId="ADAL" clId="{D1481034-D0F0-416E-B5C5-00D4F3B52526}" dt="2023-03-01T17:32:01.336" v="79" actId="1076"/>
          <ac:spMkLst>
            <pc:docMk/>
            <pc:sldMk cId="824716434" sldId="300"/>
            <ac:spMk id="7" creationId="{2FFED1DF-1163-489E-6C32-4EBEDD72B43C}"/>
          </ac:spMkLst>
        </pc:spChg>
        <pc:spChg chg="mod">
          <ac:chgData name="Barboza-Salerno, Gia" userId="9b623e98-14e8-48e8-ab26-76a41cddf137" providerId="ADAL" clId="{D1481034-D0F0-416E-B5C5-00D4F3B52526}" dt="2023-03-02T12:52:31.581" v="3333" actId="115"/>
          <ac:spMkLst>
            <pc:docMk/>
            <pc:sldMk cId="824716434" sldId="300"/>
            <ac:spMk id="15" creationId="{0ED5538A-91BB-456E-A125-3F4EB860A431}"/>
          </ac:spMkLst>
        </pc:spChg>
        <pc:picChg chg="mod">
          <ac:chgData name="Barboza-Salerno, Gia" userId="9b623e98-14e8-48e8-ab26-76a41cddf137" providerId="ADAL" clId="{D1481034-D0F0-416E-B5C5-00D4F3B52526}" dt="2023-03-01T17:31:48.766" v="74" actId="1076"/>
          <ac:picMkLst>
            <pc:docMk/>
            <pc:sldMk cId="824716434" sldId="300"/>
            <ac:picMk id="5" creationId="{922AB532-7538-4D55-8B3F-69B106ECFBD3}"/>
          </ac:picMkLst>
        </pc:picChg>
      </pc:sldChg>
      <pc:sldChg chg="addSp delSp modSp mod">
        <pc:chgData name="Barboza-Salerno, Gia" userId="9b623e98-14e8-48e8-ab26-76a41cddf137" providerId="ADAL" clId="{D1481034-D0F0-416E-B5C5-00D4F3B52526}" dt="2023-03-01T17:33:47.690" v="119" actId="115"/>
        <pc:sldMkLst>
          <pc:docMk/>
          <pc:sldMk cId="1978048126" sldId="301"/>
        </pc:sldMkLst>
        <pc:spChg chg="mod">
          <ac:chgData name="Barboza-Salerno, Gia" userId="9b623e98-14e8-48e8-ab26-76a41cddf137" providerId="ADAL" clId="{D1481034-D0F0-416E-B5C5-00D4F3B52526}" dt="2023-03-01T17:33:31.958" v="112" actId="26606"/>
          <ac:spMkLst>
            <pc:docMk/>
            <pc:sldMk cId="1978048126" sldId="301"/>
            <ac:spMk id="5" creationId="{6AE13BA4-5D4F-4443-909C-0E99311541CF}"/>
          </ac:spMkLst>
        </pc:spChg>
        <pc:spChg chg="mod">
          <ac:chgData name="Barboza-Salerno, Gia" userId="9b623e98-14e8-48e8-ab26-76a41cddf137" providerId="ADAL" clId="{D1481034-D0F0-416E-B5C5-00D4F3B52526}" dt="2023-03-01T17:33:47.690" v="119" actId="115"/>
          <ac:spMkLst>
            <pc:docMk/>
            <pc:sldMk cId="1978048126" sldId="301"/>
            <ac:spMk id="6" creationId="{8A568858-E1D0-4241-B0CE-DF52AEE3B853}"/>
          </ac:spMkLst>
        </pc:spChg>
        <pc:spChg chg="add del">
          <ac:chgData name="Barboza-Salerno, Gia" userId="9b623e98-14e8-48e8-ab26-76a41cddf137" providerId="ADAL" clId="{D1481034-D0F0-416E-B5C5-00D4F3B52526}" dt="2023-03-01T17:33:31.958" v="112" actId="26606"/>
          <ac:spMkLst>
            <pc:docMk/>
            <pc:sldMk cId="1978048126" sldId="301"/>
            <ac:spMk id="28" creationId="{065FAA58-0EDC-412F-A5F8-01968BE6052E}"/>
          </ac:spMkLst>
        </pc:spChg>
        <pc:spChg chg="add del">
          <ac:chgData name="Barboza-Salerno, Gia" userId="9b623e98-14e8-48e8-ab26-76a41cddf137" providerId="ADAL" clId="{D1481034-D0F0-416E-B5C5-00D4F3B52526}" dt="2023-03-01T17:33:31.958" v="112" actId="26606"/>
          <ac:spMkLst>
            <pc:docMk/>
            <pc:sldMk cId="1978048126" sldId="301"/>
            <ac:spMk id="29" creationId="{C8089CB0-2F03-4E3C-ADBB-570A3BE78F86}"/>
          </ac:spMkLst>
        </pc:spChg>
        <pc:spChg chg="add del">
          <ac:chgData name="Barboza-Salerno, Gia" userId="9b623e98-14e8-48e8-ab26-76a41cddf137" providerId="ADAL" clId="{D1481034-D0F0-416E-B5C5-00D4F3B52526}" dt="2023-03-01T17:33:31.958" v="112" actId="26606"/>
          <ac:spMkLst>
            <pc:docMk/>
            <pc:sldMk cId="1978048126" sldId="301"/>
            <ac:spMk id="30" creationId="{0DBA80B1-3B69-49C0-8AC9-716ABA57F577}"/>
          </ac:spMkLst>
        </pc:spChg>
        <pc:spChg chg="add del">
          <ac:chgData name="Barboza-Salerno, Gia" userId="9b623e98-14e8-48e8-ab26-76a41cddf137" providerId="ADAL" clId="{D1481034-D0F0-416E-B5C5-00D4F3B52526}" dt="2023-03-01T17:33:31.958" v="112" actId="26606"/>
          <ac:spMkLst>
            <pc:docMk/>
            <pc:sldMk cId="1978048126" sldId="301"/>
            <ac:spMk id="31" creationId="{047E1103-B264-49BE-BC2A-F4E40BD33B41}"/>
          </ac:spMkLst>
        </pc:spChg>
        <pc:spChg chg="add del">
          <ac:chgData name="Barboza-Salerno, Gia" userId="9b623e98-14e8-48e8-ab26-76a41cddf137" providerId="ADAL" clId="{D1481034-D0F0-416E-B5C5-00D4F3B52526}" dt="2023-03-01T17:33:31.958" v="112" actId="26606"/>
          <ac:spMkLst>
            <pc:docMk/>
            <pc:sldMk cId="1978048126" sldId="301"/>
            <ac:spMk id="32" creationId="{52DA11B6-B538-4624-9628-98B823D761D5}"/>
          </ac:spMkLst>
        </pc:spChg>
        <pc:spChg chg="add del">
          <ac:chgData name="Barboza-Salerno, Gia" userId="9b623e98-14e8-48e8-ab26-76a41cddf137" providerId="ADAL" clId="{D1481034-D0F0-416E-B5C5-00D4F3B52526}" dt="2023-03-01T17:33:31.958" v="112" actId="26606"/>
          <ac:spMkLst>
            <pc:docMk/>
            <pc:sldMk cId="1978048126" sldId="301"/>
            <ac:spMk id="33" creationId="{CFB1CB5B-67A5-45DB-B8E1-7A09A642E3E4}"/>
          </ac:spMkLst>
        </pc:spChg>
        <pc:spChg chg="add">
          <ac:chgData name="Barboza-Salerno, Gia" userId="9b623e98-14e8-48e8-ab26-76a41cddf137" providerId="ADAL" clId="{D1481034-D0F0-416E-B5C5-00D4F3B52526}" dt="2023-03-01T17:33:31.958" v="112" actId="26606"/>
          <ac:spMkLst>
            <pc:docMk/>
            <pc:sldMk cId="1978048126" sldId="301"/>
            <ac:spMk id="38" creationId="{70120F84-A866-4D9F-8B1C-9120A013D654}"/>
          </ac:spMkLst>
        </pc:spChg>
        <pc:spChg chg="add">
          <ac:chgData name="Barboza-Salerno, Gia" userId="9b623e98-14e8-48e8-ab26-76a41cddf137" providerId="ADAL" clId="{D1481034-D0F0-416E-B5C5-00D4F3B52526}" dt="2023-03-01T17:33:31.958" v="112" actId="26606"/>
          <ac:spMkLst>
            <pc:docMk/>
            <pc:sldMk cId="1978048126" sldId="301"/>
            <ac:spMk id="40" creationId="{252FEFEF-6AC0-46B6-AC09-11FC56196FA4}"/>
          </ac:spMkLst>
        </pc:spChg>
        <pc:picChg chg="add del">
          <ac:chgData name="Barboza-Salerno, Gia" userId="9b623e98-14e8-48e8-ab26-76a41cddf137" providerId="ADAL" clId="{D1481034-D0F0-416E-B5C5-00D4F3B52526}" dt="2023-03-01T17:33:31.954" v="111" actId="26606"/>
          <ac:picMkLst>
            <pc:docMk/>
            <pc:sldMk cId="1978048126" sldId="301"/>
            <ac:picMk id="35" creationId="{926E404F-4BF4-8EFA-B8EB-4639669DB5A2}"/>
          </ac:picMkLst>
        </pc:picChg>
      </pc:sldChg>
      <pc:sldChg chg="addSp delSp modSp mod">
        <pc:chgData name="Barboza-Salerno, Gia" userId="9b623e98-14e8-48e8-ab26-76a41cddf137" providerId="ADAL" clId="{D1481034-D0F0-416E-B5C5-00D4F3B52526}" dt="2023-03-02T12:54:38.771" v="3365" actId="27636"/>
        <pc:sldMkLst>
          <pc:docMk/>
          <pc:sldMk cId="3559769457" sldId="302"/>
        </pc:sldMkLst>
        <pc:spChg chg="mod">
          <ac:chgData name="Barboza-Salerno, Gia" userId="9b623e98-14e8-48e8-ab26-76a41cddf137" providerId="ADAL" clId="{D1481034-D0F0-416E-B5C5-00D4F3B52526}" dt="2023-03-02T12:54:09.587" v="3361" actId="20577"/>
          <ac:spMkLst>
            <pc:docMk/>
            <pc:sldMk cId="3559769457" sldId="302"/>
            <ac:spMk id="2" creationId="{E1F465AD-3284-44E1-A531-F86604FD793B}"/>
          </ac:spMkLst>
        </pc:spChg>
        <pc:spChg chg="mod">
          <ac:chgData name="Barboza-Salerno, Gia" userId="9b623e98-14e8-48e8-ab26-76a41cddf137" providerId="ADAL" clId="{D1481034-D0F0-416E-B5C5-00D4F3B52526}" dt="2023-03-02T12:54:38.771" v="3365" actId="27636"/>
          <ac:spMkLst>
            <pc:docMk/>
            <pc:sldMk cId="3559769457" sldId="302"/>
            <ac:spMk id="3" creationId="{9AE23298-4E8F-4352-9779-446BB52E7195}"/>
          </ac:spMkLst>
        </pc:spChg>
        <pc:spChg chg="del">
          <ac:chgData name="Barboza-Salerno, Gia" userId="9b623e98-14e8-48e8-ab26-76a41cddf137" providerId="ADAL" clId="{D1481034-D0F0-416E-B5C5-00D4F3B52526}" dt="2023-03-01T17:33:54.350" v="120" actId="26606"/>
          <ac:spMkLst>
            <pc:docMk/>
            <pc:sldMk cId="3559769457" sldId="302"/>
            <ac:spMk id="12" creationId="{70120F84-A866-4D9F-8B1C-9120A013D654}"/>
          </ac:spMkLst>
        </pc:spChg>
        <pc:spChg chg="del">
          <ac:chgData name="Barboza-Salerno, Gia" userId="9b623e98-14e8-48e8-ab26-76a41cddf137" providerId="ADAL" clId="{D1481034-D0F0-416E-B5C5-00D4F3B52526}" dt="2023-03-01T17:33:54.350" v="120" actId="26606"/>
          <ac:spMkLst>
            <pc:docMk/>
            <pc:sldMk cId="3559769457" sldId="302"/>
            <ac:spMk id="13" creationId="{252FEFEF-6AC0-46B6-AC09-11FC56196FA4}"/>
          </ac:spMkLst>
        </pc:spChg>
        <pc:spChg chg="add">
          <ac:chgData name="Barboza-Salerno, Gia" userId="9b623e98-14e8-48e8-ab26-76a41cddf137" providerId="ADAL" clId="{D1481034-D0F0-416E-B5C5-00D4F3B52526}" dt="2023-03-01T17:33:54.350" v="120" actId="26606"/>
          <ac:spMkLst>
            <pc:docMk/>
            <pc:sldMk cId="3559769457" sldId="302"/>
            <ac:spMk id="18" creationId="{70120F84-A866-4D9F-8B1C-9120A013D654}"/>
          </ac:spMkLst>
        </pc:spChg>
        <pc:spChg chg="add">
          <ac:chgData name="Barboza-Salerno, Gia" userId="9b623e98-14e8-48e8-ab26-76a41cddf137" providerId="ADAL" clId="{D1481034-D0F0-416E-B5C5-00D4F3B52526}" dt="2023-03-01T17:33:54.350" v="120" actId="26606"/>
          <ac:spMkLst>
            <pc:docMk/>
            <pc:sldMk cId="3559769457" sldId="302"/>
            <ac:spMk id="20" creationId="{252FEFEF-6AC0-46B6-AC09-11FC56196FA4}"/>
          </ac:spMkLst>
        </pc:spChg>
      </pc:sldChg>
      <pc:sldChg chg="modSp mod modAnim">
        <pc:chgData name="Barboza-Salerno, Gia" userId="9b623e98-14e8-48e8-ab26-76a41cddf137" providerId="ADAL" clId="{D1481034-D0F0-416E-B5C5-00D4F3B52526}" dt="2023-03-02T12:58:56.076" v="3443" actId="14100"/>
        <pc:sldMkLst>
          <pc:docMk/>
          <pc:sldMk cId="817681348" sldId="303"/>
        </pc:sldMkLst>
        <pc:spChg chg="mod">
          <ac:chgData name="Barboza-Salerno, Gia" userId="9b623e98-14e8-48e8-ab26-76a41cddf137" providerId="ADAL" clId="{D1481034-D0F0-416E-B5C5-00D4F3B52526}" dt="2023-03-02T12:58:35.039" v="3439" actId="1076"/>
          <ac:spMkLst>
            <pc:docMk/>
            <pc:sldMk cId="817681348" sldId="303"/>
            <ac:spMk id="3" creationId="{6CD44CEE-7072-4969-944B-7177773DD6B0}"/>
          </ac:spMkLst>
        </pc:spChg>
        <pc:spChg chg="mod">
          <ac:chgData name="Barboza-Salerno, Gia" userId="9b623e98-14e8-48e8-ab26-76a41cddf137" providerId="ADAL" clId="{D1481034-D0F0-416E-B5C5-00D4F3B52526}" dt="2023-03-01T17:40:36.494" v="265" actId="20577"/>
          <ac:spMkLst>
            <pc:docMk/>
            <pc:sldMk cId="817681348" sldId="303"/>
            <ac:spMk id="12" creationId="{E1D8C91B-5D89-45BB-BF0E-696AA36E7FCF}"/>
          </ac:spMkLst>
        </pc:spChg>
        <pc:picChg chg="mod">
          <ac:chgData name="Barboza-Salerno, Gia" userId="9b623e98-14e8-48e8-ab26-76a41cddf137" providerId="ADAL" clId="{D1481034-D0F0-416E-B5C5-00D4F3B52526}" dt="2023-03-02T12:58:56.076" v="3443" actId="14100"/>
          <ac:picMkLst>
            <pc:docMk/>
            <pc:sldMk cId="817681348" sldId="303"/>
            <ac:picMk id="10" creationId="{D4626709-2E89-4984-8532-AC24544E04A5}"/>
          </ac:picMkLst>
        </pc:picChg>
      </pc:sldChg>
      <pc:sldChg chg="addSp modSp mod modAnim">
        <pc:chgData name="Barboza-Salerno, Gia" userId="9b623e98-14e8-48e8-ab26-76a41cddf137" providerId="ADAL" clId="{D1481034-D0F0-416E-B5C5-00D4F3B52526}" dt="2023-03-02T13:06:14.205" v="3565" actId="20577"/>
        <pc:sldMkLst>
          <pc:docMk/>
          <pc:sldMk cId="1608055459" sldId="304"/>
        </pc:sldMkLst>
        <pc:spChg chg="add mod">
          <ac:chgData name="Barboza-Salerno, Gia" userId="9b623e98-14e8-48e8-ab26-76a41cddf137" providerId="ADAL" clId="{D1481034-D0F0-416E-B5C5-00D4F3B52526}" dt="2023-03-01T17:57:33.600" v="438" actId="207"/>
          <ac:spMkLst>
            <pc:docMk/>
            <pc:sldMk cId="1608055459" sldId="304"/>
            <ac:spMk id="2" creationId="{1790D983-06F7-19B1-5D90-841EE357A586}"/>
          </ac:spMkLst>
        </pc:spChg>
        <pc:spChg chg="add mod">
          <ac:chgData name="Barboza-Salerno, Gia" userId="9b623e98-14e8-48e8-ab26-76a41cddf137" providerId="ADAL" clId="{D1481034-D0F0-416E-B5C5-00D4F3B52526}" dt="2023-03-01T17:57:57.077" v="505" actId="113"/>
          <ac:spMkLst>
            <pc:docMk/>
            <pc:sldMk cId="1608055459" sldId="304"/>
            <ac:spMk id="3" creationId="{86DB325D-3046-0250-8ED3-FE4545192385}"/>
          </ac:spMkLst>
        </pc:spChg>
        <pc:spChg chg="add mod">
          <ac:chgData name="Barboza-Salerno, Gia" userId="9b623e98-14e8-48e8-ab26-76a41cddf137" providerId="ADAL" clId="{D1481034-D0F0-416E-B5C5-00D4F3B52526}" dt="2023-03-02T13:06:07.133" v="3563" actId="20577"/>
          <ac:spMkLst>
            <pc:docMk/>
            <pc:sldMk cId="1608055459" sldId="304"/>
            <ac:spMk id="4" creationId="{B47A0975-914C-EC85-B495-70B266C2FB14}"/>
          </ac:spMkLst>
        </pc:spChg>
        <pc:spChg chg="mod">
          <ac:chgData name="Barboza-Salerno, Gia" userId="9b623e98-14e8-48e8-ab26-76a41cddf137" providerId="ADAL" clId="{D1481034-D0F0-416E-B5C5-00D4F3B52526}" dt="2023-03-02T13:06:14.205" v="3565" actId="20577"/>
          <ac:spMkLst>
            <pc:docMk/>
            <pc:sldMk cId="1608055459" sldId="304"/>
            <ac:spMk id="8" creationId="{79B6C065-6CBC-47AA-AFBF-1C211DB15FB9}"/>
          </ac:spMkLst>
        </pc:spChg>
      </pc:sldChg>
      <pc:sldChg chg="modSp mod">
        <pc:chgData name="Barboza-Salerno, Gia" userId="9b623e98-14e8-48e8-ab26-76a41cddf137" providerId="ADAL" clId="{D1481034-D0F0-416E-B5C5-00D4F3B52526}" dt="2023-03-02T13:00:41.529" v="3445" actId="13926"/>
        <pc:sldMkLst>
          <pc:docMk/>
          <pc:sldMk cId="1082440298" sldId="305"/>
        </pc:sldMkLst>
        <pc:spChg chg="mod">
          <ac:chgData name="Barboza-Salerno, Gia" userId="9b623e98-14e8-48e8-ab26-76a41cddf137" providerId="ADAL" clId="{D1481034-D0F0-416E-B5C5-00D4F3B52526}" dt="2023-03-02T13:00:41.529" v="3445" actId="13926"/>
          <ac:spMkLst>
            <pc:docMk/>
            <pc:sldMk cId="1082440298" sldId="305"/>
            <ac:spMk id="3" creationId="{0FE9F09D-4FAA-4D52-8D0E-3AC56C49B28C}"/>
          </ac:spMkLst>
        </pc:spChg>
      </pc:sldChg>
      <pc:sldChg chg="addSp modSp mod modAnim modNotesTx">
        <pc:chgData name="Barboza-Salerno, Gia" userId="9b623e98-14e8-48e8-ab26-76a41cddf137" providerId="ADAL" clId="{D1481034-D0F0-416E-B5C5-00D4F3B52526}" dt="2023-03-02T13:10:12.957" v="4246" actId="20577"/>
        <pc:sldMkLst>
          <pc:docMk/>
          <pc:sldMk cId="1389828709" sldId="306"/>
        </pc:sldMkLst>
        <pc:spChg chg="mod">
          <ac:chgData name="Barboza-Salerno, Gia" userId="9b623e98-14e8-48e8-ab26-76a41cddf137" providerId="ADAL" clId="{D1481034-D0F0-416E-B5C5-00D4F3B52526}" dt="2023-03-02T13:06:40.770" v="3566" actId="13926"/>
          <ac:spMkLst>
            <pc:docMk/>
            <pc:sldMk cId="1389828709" sldId="306"/>
            <ac:spMk id="3" creationId="{A44AF994-4620-434C-8652-E7B5EEFFF97A}"/>
          </ac:spMkLst>
        </pc:spChg>
        <pc:spChg chg="add mod">
          <ac:chgData name="Barboza-Salerno, Gia" userId="9b623e98-14e8-48e8-ab26-76a41cddf137" providerId="ADAL" clId="{D1481034-D0F0-416E-B5C5-00D4F3B52526}" dt="2023-03-02T13:07:16.317" v="3629" actId="20577"/>
          <ac:spMkLst>
            <pc:docMk/>
            <pc:sldMk cId="1389828709" sldId="306"/>
            <ac:spMk id="4" creationId="{809AFB28-2BD2-EB7E-668D-BB05B8221C61}"/>
          </ac:spMkLst>
        </pc:spChg>
      </pc:sldChg>
      <pc:sldChg chg="addSp delSp modSp mod">
        <pc:chgData name="Barboza-Salerno, Gia" userId="9b623e98-14e8-48e8-ab26-76a41cddf137" providerId="ADAL" clId="{D1481034-D0F0-416E-B5C5-00D4F3B52526}" dt="2023-03-02T13:12:30.838" v="4428" actId="20577"/>
        <pc:sldMkLst>
          <pc:docMk/>
          <pc:sldMk cId="2171022120" sldId="308"/>
        </pc:sldMkLst>
        <pc:spChg chg="mod">
          <ac:chgData name="Barboza-Salerno, Gia" userId="9b623e98-14e8-48e8-ab26-76a41cddf137" providerId="ADAL" clId="{D1481034-D0F0-416E-B5C5-00D4F3B52526}" dt="2023-03-02T13:12:30.838" v="4428" actId="20577"/>
          <ac:spMkLst>
            <pc:docMk/>
            <pc:sldMk cId="2171022120" sldId="308"/>
            <ac:spMk id="7" creationId="{E7CB60E1-A1E6-49B2-AAAC-DC676CC519FB}"/>
          </ac:spMkLst>
        </pc:spChg>
        <pc:spChg chg="mod">
          <ac:chgData name="Barboza-Salerno, Gia" userId="9b623e98-14e8-48e8-ab26-76a41cddf137" providerId="ADAL" clId="{D1481034-D0F0-416E-B5C5-00D4F3B52526}" dt="2023-03-02T13:12:20.587" v="4397" actId="403"/>
          <ac:spMkLst>
            <pc:docMk/>
            <pc:sldMk cId="2171022120" sldId="308"/>
            <ac:spMk id="8" creationId="{12433965-F23D-4438-B228-2595EF8B43EE}"/>
          </ac:spMkLst>
        </pc:spChg>
        <pc:spChg chg="del">
          <ac:chgData name="Barboza-Salerno, Gia" userId="9b623e98-14e8-48e8-ab26-76a41cddf137" providerId="ADAL" clId="{D1481034-D0F0-416E-B5C5-00D4F3B52526}" dt="2023-03-02T13:10:51.869" v="4247" actId="26606"/>
          <ac:spMkLst>
            <pc:docMk/>
            <pc:sldMk cId="2171022120" sldId="308"/>
            <ac:spMk id="13" creationId="{065FAA58-0EDC-412F-A5F8-01968BE6052E}"/>
          </ac:spMkLst>
        </pc:spChg>
        <pc:spChg chg="del">
          <ac:chgData name="Barboza-Salerno, Gia" userId="9b623e98-14e8-48e8-ab26-76a41cddf137" providerId="ADAL" clId="{D1481034-D0F0-416E-B5C5-00D4F3B52526}" dt="2023-03-02T13:10:51.869" v="4247" actId="26606"/>
          <ac:spMkLst>
            <pc:docMk/>
            <pc:sldMk cId="2171022120" sldId="308"/>
            <ac:spMk id="15" creationId="{C8089CB0-2F03-4E3C-ADBB-570A3BE78F86}"/>
          </ac:spMkLst>
        </pc:spChg>
        <pc:spChg chg="del">
          <ac:chgData name="Barboza-Salerno, Gia" userId="9b623e98-14e8-48e8-ab26-76a41cddf137" providerId="ADAL" clId="{D1481034-D0F0-416E-B5C5-00D4F3B52526}" dt="2023-03-02T13:10:51.869" v="4247" actId="26606"/>
          <ac:spMkLst>
            <pc:docMk/>
            <pc:sldMk cId="2171022120" sldId="308"/>
            <ac:spMk id="17" creationId="{0DBA80B1-3B69-49C0-8AC9-716ABA57F577}"/>
          </ac:spMkLst>
        </pc:spChg>
        <pc:spChg chg="del">
          <ac:chgData name="Barboza-Salerno, Gia" userId="9b623e98-14e8-48e8-ab26-76a41cddf137" providerId="ADAL" clId="{D1481034-D0F0-416E-B5C5-00D4F3B52526}" dt="2023-03-02T13:10:51.869" v="4247" actId="26606"/>
          <ac:spMkLst>
            <pc:docMk/>
            <pc:sldMk cId="2171022120" sldId="308"/>
            <ac:spMk id="19" creationId="{047E1103-B264-49BE-BC2A-F4E40BD33B41}"/>
          </ac:spMkLst>
        </pc:spChg>
        <pc:spChg chg="del">
          <ac:chgData name="Barboza-Salerno, Gia" userId="9b623e98-14e8-48e8-ab26-76a41cddf137" providerId="ADAL" clId="{D1481034-D0F0-416E-B5C5-00D4F3B52526}" dt="2023-03-02T13:10:51.869" v="4247" actId="26606"/>
          <ac:spMkLst>
            <pc:docMk/>
            <pc:sldMk cId="2171022120" sldId="308"/>
            <ac:spMk id="21" creationId="{52DA11B6-B538-4624-9628-98B823D761D5}"/>
          </ac:spMkLst>
        </pc:spChg>
        <pc:spChg chg="del">
          <ac:chgData name="Barboza-Salerno, Gia" userId="9b623e98-14e8-48e8-ab26-76a41cddf137" providerId="ADAL" clId="{D1481034-D0F0-416E-B5C5-00D4F3B52526}" dt="2023-03-02T13:10:51.869" v="4247" actId="26606"/>
          <ac:spMkLst>
            <pc:docMk/>
            <pc:sldMk cId="2171022120" sldId="308"/>
            <ac:spMk id="23" creationId="{CFB1CB5B-67A5-45DB-B8E1-7A09A642E3E4}"/>
          </ac:spMkLst>
        </pc:spChg>
        <pc:spChg chg="add">
          <ac:chgData name="Barboza-Salerno, Gia" userId="9b623e98-14e8-48e8-ab26-76a41cddf137" providerId="ADAL" clId="{D1481034-D0F0-416E-B5C5-00D4F3B52526}" dt="2023-03-02T13:10:51.869" v="4247" actId="26606"/>
          <ac:spMkLst>
            <pc:docMk/>
            <pc:sldMk cId="2171022120" sldId="308"/>
            <ac:spMk id="28" creationId="{70120F84-A866-4D9F-8B1C-9120A013D654}"/>
          </ac:spMkLst>
        </pc:spChg>
        <pc:spChg chg="add">
          <ac:chgData name="Barboza-Salerno, Gia" userId="9b623e98-14e8-48e8-ab26-76a41cddf137" providerId="ADAL" clId="{D1481034-D0F0-416E-B5C5-00D4F3B52526}" dt="2023-03-02T13:10:51.869" v="4247" actId="26606"/>
          <ac:spMkLst>
            <pc:docMk/>
            <pc:sldMk cId="2171022120" sldId="308"/>
            <ac:spMk id="30" creationId="{252FEFEF-6AC0-46B6-AC09-11FC56196FA4}"/>
          </ac:spMkLst>
        </pc:spChg>
      </pc:sldChg>
      <pc:sldChg chg="modSp mod modAnim">
        <pc:chgData name="Barboza-Salerno, Gia" userId="9b623e98-14e8-48e8-ab26-76a41cddf137" providerId="ADAL" clId="{D1481034-D0F0-416E-B5C5-00D4F3B52526}" dt="2023-03-01T17:51:04.619" v="385" actId="1076"/>
        <pc:sldMkLst>
          <pc:docMk/>
          <pc:sldMk cId="1537197397" sldId="313"/>
        </pc:sldMkLst>
        <pc:spChg chg="mod">
          <ac:chgData name="Barboza-Salerno, Gia" userId="9b623e98-14e8-48e8-ab26-76a41cddf137" providerId="ADAL" clId="{D1481034-D0F0-416E-B5C5-00D4F3B52526}" dt="2023-03-01T17:50:28.251" v="384" actId="20577"/>
          <ac:spMkLst>
            <pc:docMk/>
            <pc:sldMk cId="1537197397" sldId="313"/>
            <ac:spMk id="12" creationId="{084EE8AE-04E8-4B8A-9940-248EC2AABBBF}"/>
          </ac:spMkLst>
        </pc:spChg>
        <pc:picChg chg="mod">
          <ac:chgData name="Barboza-Salerno, Gia" userId="9b623e98-14e8-48e8-ab26-76a41cddf137" providerId="ADAL" clId="{D1481034-D0F0-416E-B5C5-00D4F3B52526}" dt="2023-03-01T17:51:04.619" v="385" actId="1076"/>
          <ac:picMkLst>
            <pc:docMk/>
            <pc:sldMk cId="1537197397" sldId="313"/>
            <ac:picMk id="5" creationId="{5EA0DC5F-A34E-4909-9BF2-239456714B44}"/>
          </ac:picMkLst>
        </pc:picChg>
      </pc:sldChg>
      <pc:sldChg chg="modSp mod modAnim">
        <pc:chgData name="Barboza-Salerno, Gia" userId="9b623e98-14e8-48e8-ab26-76a41cddf137" providerId="ADAL" clId="{D1481034-D0F0-416E-B5C5-00D4F3B52526}" dt="2023-03-02T13:14:04.574" v="4435" actId="115"/>
        <pc:sldMkLst>
          <pc:docMk/>
          <pc:sldMk cId="2575475118" sldId="314"/>
        </pc:sldMkLst>
        <pc:spChg chg="mod">
          <ac:chgData name="Barboza-Salerno, Gia" userId="9b623e98-14e8-48e8-ab26-76a41cddf137" providerId="ADAL" clId="{D1481034-D0F0-416E-B5C5-00D4F3B52526}" dt="2023-03-02T13:14:04.574" v="4435" actId="115"/>
          <ac:spMkLst>
            <pc:docMk/>
            <pc:sldMk cId="2575475118" sldId="314"/>
            <ac:spMk id="8" creationId="{E3D69870-D8AB-47A7-90D4-962F9D51F8C6}"/>
          </ac:spMkLst>
        </pc:spChg>
      </pc:sldChg>
      <pc:sldChg chg="modSp mod">
        <pc:chgData name="Barboza-Salerno, Gia" userId="9b623e98-14e8-48e8-ab26-76a41cddf137" providerId="ADAL" clId="{D1481034-D0F0-416E-B5C5-00D4F3B52526}" dt="2023-03-02T13:16:43.612" v="4444" actId="20577"/>
        <pc:sldMkLst>
          <pc:docMk/>
          <pc:sldMk cId="1230452317" sldId="315"/>
        </pc:sldMkLst>
        <pc:spChg chg="mod">
          <ac:chgData name="Barboza-Salerno, Gia" userId="9b623e98-14e8-48e8-ab26-76a41cddf137" providerId="ADAL" clId="{D1481034-D0F0-416E-B5C5-00D4F3B52526}" dt="2023-03-02T13:16:43.612" v="4444" actId="20577"/>
          <ac:spMkLst>
            <pc:docMk/>
            <pc:sldMk cId="1230452317" sldId="315"/>
            <ac:spMk id="3" creationId="{BE50C83D-BC7E-478D-AA29-CE5AF8D00A21}"/>
          </ac:spMkLst>
        </pc:spChg>
        <pc:spChg chg="mod">
          <ac:chgData name="Barboza-Salerno, Gia" userId="9b623e98-14e8-48e8-ab26-76a41cddf137" providerId="ADAL" clId="{D1481034-D0F0-416E-B5C5-00D4F3B52526}" dt="2023-03-02T13:16:12.137" v="4438" actId="1076"/>
          <ac:spMkLst>
            <pc:docMk/>
            <pc:sldMk cId="1230452317" sldId="315"/>
            <ac:spMk id="4" creationId="{9EF600D8-6ED1-429A-B35E-ED98D9D41510}"/>
          </ac:spMkLst>
        </pc:spChg>
        <pc:spChg chg="mod">
          <ac:chgData name="Barboza-Salerno, Gia" userId="9b623e98-14e8-48e8-ab26-76a41cddf137" providerId="ADAL" clId="{D1481034-D0F0-416E-B5C5-00D4F3B52526}" dt="2023-03-02T13:16:21.344" v="4441" actId="1076"/>
          <ac:spMkLst>
            <pc:docMk/>
            <pc:sldMk cId="1230452317" sldId="315"/>
            <ac:spMk id="5" creationId="{42B46A82-0083-41E4-9728-600E1BBC9F11}"/>
          </ac:spMkLst>
        </pc:spChg>
      </pc:sldChg>
      <pc:sldChg chg="modSp mod">
        <pc:chgData name="Barboza-Salerno, Gia" userId="9b623e98-14e8-48e8-ab26-76a41cddf137" providerId="ADAL" clId="{D1481034-D0F0-416E-B5C5-00D4F3B52526}" dt="2023-03-02T13:17:15.975" v="4450" actId="20577"/>
        <pc:sldMkLst>
          <pc:docMk/>
          <pc:sldMk cId="1972659133" sldId="317"/>
        </pc:sldMkLst>
        <pc:spChg chg="mod">
          <ac:chgData name="Barboza-Salerno, Gia" userId="9b623e98-14e8-48e8-ab26-76a41cddf137" providerId="ADAL" clId="{D1481034-D0F0-416E-B5C5-00D4F3B52526}" dt="2023-03-02T13:17:15.975" v="4450" actId="20577"/>
          <ac:spMkLst>
            <pc:docMk/>
            <pc:sldMk cId="1972659133" sldId="317"/>
            <ac:spMk id="12" creationId="{3CCA5172-CD3B-475C-9A18-59F159371EE7}"/>
          </ac:spMkLst>
        </pc:spChg>
      </pc:sldChg>
      <pc:sldChg chg="modSp mod">
        <pc:chgData name="Barboza-Salerno, Gia" userId="9b623e98-14e8-48e8-ab26-76a41cddf137" providerId="ADAL" clId="{D1481034-D0F0-416E-B5C5-00D4F3B52526}" dt="2023-03-01T17:53:23.519" v="422" actId="403"/>
        <pc:sldMkLst>
          <pc:docMk/>
          <pc:sldMk cId="1249638797" sldId="318"/>
        </pc:sldMkLst>
        <pc:spChg chg="mod">
          <ac:chgData name="Barboza-Salerno, Gia" userId="9b623e98-14e8-48e8-ab26-76a41cddf137" providerId="ADAL" clId="{D1481034-D0F0-416E-B5C5-00D4F3B52526}" dt="2023-03-01T17:53:23.519" v="422" actId="403"/>
          <ac:spMkLst>
            <pc:docMk/>
            <pc:sldMk cId="1249638797" sldId="318"/>
            <ac:spMk id="6" creationId="{3F80434C-6D1E-437B-8CA0-0CB3BE268A2E}"/>
          </ac:spMkLst>
        </pc:spChg>
      </pc:sldChg>
      <pc:sldChg chg="modSp mod">
        <pc:chgData name="Barboza-Salerno, Gia" userId="9b623e98-14e8-48e8-ab26-76a41cddf137" providerId="ADAL" clId="{D1481034-D0F0-416E-B5C5-00D4F3B52526}" dt="2023-03-01T17:54:02.644" v="423" actId="113"/>
        <pc:sldMkLst>
          <pc:docMk/>
          <pc:sldMk cId="3528982493" sldId="319"/>
        </pc:sldMkLst>
        <pc:spChg chg="mod">
          <ac:chgData name="Barboza-Salerno, Gia" userId="9b623e98-14e8-48e8-ab26-76a41cddf137" providerId="ADAL" clId="{D1481034-D0F0-416E-B5C5-00D4F3B52526}" dt="2023-03-01T17:54:02.644" v="423" actId="113"/>
          <ac:spMkLst>
            <pc:docMk/>
            <pc:sldMk cId="3528982493" sldId="319"/>
            <ac:spMk id="3" creationId="{20395886-9FBE-46C3-84C5-98D52AD54973}"/>
          </ac:spMkLst>
        </pc:spChg>
      </pc:sldChg>
      <pc:sldChg chg="addSp modSp mod modAnim">
        <pc:chgData name="Barboza-Salerno, Gia" userId="9b623e98-14e8-48e8-ab26-76a41cddf137" providerId="ADAL" clId="{D1481034-D0F0-416E-B5C5-00D4F3B52526}" dt="2023-03-01T18:03:39.914" v="590" actId="20577"/>
        <pc:sldMkLst>
          <pc:docMk/>
          <pc:sldMk cId="1150170428" sldId="320"/>
        </pc:sldMkLst>
        <pc:spChg chg="add mod">
          <ac:chgData name="Barboza-Salerno, Gia" userId="9b623e98-14e8-48e8-ab26-76a41cddf137" providerId="ADAL" clId="{D1481034-D0F0-416E-B5C5-00D4F3B52526}" dt="2023-03-01T18:02:10.459" v="521" actId="207"/>
          <ac:spMkLst>
            <pc:docMk/>
            <pc:sldMk cId="1150170428" sldId="320"/>
            <ac:spMk id="2" creationId="{EC8441E0-87B0-07E0-3237-D3C4120B31D7}"/>
          </ac:spMkLst>
        </pc:spChg>
        <pc:spChg chg="add mod">
          <ac:chgData name="Barboza-Salerno, Gia" userId="9b623e98-14e8-48e8-ab26-76a41cddf137" providerId="ADAL" clId="{D1481034-D0F0-416E-B5C5-00D4F3B52526}" dt="2023-03-01T18:02:35.042" v="585" actId="1076"/>
          <ac:spMkLst>
            <pc:docMk/>
            <pc:sldMk cId="1150170428" sldId="320"/>
            <ac:spMk id="3" creationId="{535706F4-A764-66C5-4F90-AFD5DB590B92}"/>
          </ac:spMkLst>
        </pc:spChg>
        <pc:spChg chg="mod">
          <ac:chgData name="Barboza-Salerno, Gia" userId="9b623e98-14e8-48e8-ab26-76a41cddf137" providerId="ADAL" clId="{D1481034-D0F0-416E-B5C5-00D4F3B52526}" dt="2023-03-01T18:03:39.914" v="590" actId="20577"/>
          <ac:spMkLst>
            <pc:docMk/>
            <pc:sldMk cId="1150170428" sldId="320"/>
            <ac:spMk id="6" creationId="{0BCB885F-5258-41F9-93CA-BCED42511EA5}"/>
          </ac:spMkLst>
        </pc:spChg>
      </pc:sldChg>
      <pc:sldChg chg="modSp mod">
        <pc:chgData name="Barboza-Salerno, Gia" userId="9b623e98-14e8-48e8-ab26-76a41cddf137" providerId="ADAL" clId="{D1481034-D0F0-416E-B5C5-00D4F3B52526}" dt="2023-03-01T18:04:06.282" v="592" actId="20577"/>
        <pc:sldMkLst>
          <pc:docMk/>
          <pc:sldMk cId="2100998203" sldId="322"/>
        </pc:sldMkLst>
        <pc:spChg chg="mod">
          <ac:chgData name="Barboza-Salerno, Gia" userId="9b623e98-14e8-48e8-ab26-76a41cddf137" providerId="ADAL" clId="{D1481034-D0F0-416E-B5C5-00D4F3B52526}" dt="2023-03-01T18:04:06.282" v="592" actId="20577"/>
          <ac:spMkLst>
            <pc:docMk/>
            <pc:sldMk cId="2100998203" sldId="322"/>
            <ac:spMk id="3" creationId="{E04C9486-66FE-4429-922E-CB179A0F95B7}"/>
          </ac:spMkLst>
        </pc:spChg>
      </pc:sldChg>
      <pc:sldChg chg="modSp mod">
        <pc:chgData name="Barboza-Salerno, Gia" userId="9b623e98-14e8-48e8-ab26-76a41cddf137" providerId="ADAL" clId="{D1481034-D0F0-416E-B5C5-00D4F3B52526}" dt="2023-03-01T18:07:15.766" v="759" actId="113"/>
        <pc:sldMkLst>
          <pc:docMk/>
          <pc:sldMk cId="767254756" sldId="323"/>
        </pc:sldMkLst>
        <pc:spChg chg="mod">
          <ac:chgData name="Barboza-Salerno, Gia" userId="9b623e98-14e8-48e8-ab26-76a41cddf137" providerId="ADAL" clId="{D1481034-D0F0-416E-B5C5-00D4F3B52526}" dt="2023-03-01T18:07:15.766" v="759" actId="113"/>
          <ac:spMkLst>
            <pc:docMk/>
            <pc:sldMk cId="767254756" sldId="323"/>
            <ac:spMk id="3" creationId="{ECA5AF75-43BE-44F8-8C78-1DCE5CB79F73}"/>
          </ac:spMkLst>
        </pc:spChg>
        <pc:spChg chg="mod">
          <ac:chgData name="Barboza-Salerno, Gia" userId="9b623e98-14e8-48e8-ab26-76a41cddf137" providerId="ADAL" clId="{D1481034-D0F0-416E-B5C5-00D4F3B52526}" dt="2023-03-01T18:06:35.454" v="751" actId="20577"/>
          <ac:spMkLst>
            <pc:docMk/>
            <pc:sldMk cId="767254756" sldId="323"/>
            <ac:spMk id="5" creationId="{78933968-83C3-46B3-8EF4-763474FF0BE0}"/>
          </ac:spMkLst>
        </pc:spChg>
      </pc:sldChg>
      <pc:sldChg chg="modSp modAnim">
        <pc:chgData name="Barboza-Salerno, Gia" userId="9b623e98-14e8-48e8-ab26-76a41cddf137" providerId="ADAL" clId="{D1481034-D0F0-416E-B5C5-00D4F3B52526}" dt="2023-03-02T13:25:05.229" v="4610" actId="33524"/>
        <pc:sldMkLst>
          <pc:docMk/>
          <pc:sldMk cId="3860998929" sldId="325"/>
        </pc:sldMkLst>
        <pc:spChg chg="mod">
          <ac:chgData name="Barboza-Salerno, Gia" userId="9b623e98-14e8-48e8-ab26-76a41cddf137" providerId="ADAL" clId="{D1481034-D0F0-416E-B5C5-00D4F3B52526}" dt="2023-03-02T13:25:05.229" v="4610" actId="33524"/>
          <ac:spMkLst>
            <pc:docMk/>
            <pc:sldMk cId="3860998929" sldId="325"/>
            <ac:spMk id="3" creationId="{E3EC4AAB-F4FD-40D9-9552-40084F5C0772}"/>
          </ac:spMkLst>
        </pc:spChg>
      </pc:sldChg>
      <pc:sldChg chg="addSp modSp mod">
        <pc:chgData name="Barboza-Salerno, Gia" userId="9b623e98-14e8-48e8-ab26-76a41cddf137" providerId="ADAL" clId="{D1481034-D0F0-416E-B5C5-00D4F3B52526}" dt="2023-03-02T13:29:04.304" v="4649" actId="113"/>
        <pc:sldMkLst>
          <pc:docMk/>
          <pc:sldMk cId="1086608003" sldId="327"/>
        </pc:sldMkLst>
        <pc:spChg chg="add mod">
          <ac:chgData name="Barboza-Salerno, Gia" userId="9b623e98-14e8-48e8-ab26-76a41cddf137" providerId="ADAL" clId="{D1481034-D0F0-416E-B5C5-00D4F3B52526}" dt="2023-03-01T18:23:06.355" v="1611" actId="1076"/>
          <ac:spMkLst>
            <pc:docMk/>
            <pc:sldMk cId="1086608003" sldId="327"/>
            <ac:spMk id="3" creationId="{2000486B-B7C5-EE00-55D0-AB63E346D61D}"/>
          </ac:spMkLst>
        </pc:spChg>
        <pc:spChg chg="mod">
          <ac:chgData name="Barboza-Salerno, Gia" userId="9b623e98-14e8-48e8-ab26-76a41cddf137" providerId="ADAL" clId="{D1481034-D0F0-416E-B5C5-00D4F3B52526}" dt="2023-03-01T18:20:47.830" v="1580" actId="20577"/>
          <ac:spMkLst>
            <pc:docMk/>
            <pc:sldMk cId="1086608003" sldId="327"/>
            <ac:spMk id="4" creationId="{6371575C-DF62-4357-8EFE-5F9175D993DB}"/>
          </ac:spMkLst>
        </pc:spChg>
        <pc:spChg chg="add mod">
          <ac:chgData name="Barboza-Salerno, Gia" userId="9b623e98-14e8-48e8-ab26-76a41cddf137" providerId="ADAL" clId="{D1481034-D0F0-416E-B5C5-00D4F3B52526}" dt="2023-03-01T18:23:02.176" v="1610" actId="1076"/>
          <ac:spMkLst>
            <pc:docMk/>
            <pc:sldMk cId="1086608003" sldId="327"/>
            <ac:spMk id="5" creationId="{C23006AC-E27B-9885-AF3D-330B2679A298}"/>
          </ac:spMkLst>
        </pc:spChg>
        <pc:spChg chg="add mod">
          <ac:chgData name="Barboza-Salerno, Gia" userId="9b623e98-14e8-48e8-ab26-76a41cddf137" providerId="ADAL" clId="{D1481034-D0F0-416E-B5C5-00D4F3B52526}" dt="2023-03-01T18:22:55.579" v="1609" actId="1076"/>
          <ac:spMkLst>
            <pc:docMk/>
            <pc:sldMk cId="1086608003" sldId="327"/>
            <ac:spMk id="9" creationId="{6D07B9E5-CAE5-C6FB-32B9-45B639AEA5A3}"/>
          </ac:spMkLst>
        </pc:spChg>
        <pc:spChg chg="add mod">
          <ac:chgData name="Barboza-Salerno, Gia" userId="9b623e98-14e8-48e8-ab26-76a41cddf137" providerId="ADAL" clId="{D1481034-D0F0-416E-B5C5-00D4F3B52526}" dt="2023-03-01T18:21:49.713" v="1597" actId="1076"/>
          <ac:spMkLst>
            <pc:docMk/>
            <pc:sldMk cId="1086608003" sldId="327"/>
            <ac:spMk id="11" creationId="{A86DF50D-CA3C-AEB6-D2CD-4A648AEAC353}"/>
          </ac:spMkLst>
        </pc:spChg>
        <pc:spChg chg="add mod">
          <ac:chgData name="Barboza-Salerno, Gia" userId="9b623e98-14e8-48e8-ab26-76a41cddf137" providerId="ADAL" clId="{D1481034-D0F0-416E-B5C5-00D4F3B52526}" dt="2023-03-02T13:29:04.304" v="4649" actId="113"/>
          <ac:spMkLst>
            <pc:docMk/>
            <pc:sldMk cId="1086608003" sldId="327"/>
            <ac:spMk id="12" creationId="{596FD64A-6211-DA49-6C47-6D580F4A8EEB}"/>
          </ac:spMkLst>
        </pc:spChg>
        <pc:picChg chg="mod">
          <ac:chgData name="Barboza-Salerno, Gia" userId="9b623e98-14e8-48e8-ab26-76a41cddf137" providerId="ADAL" clId="{D1481034-D0F0-416E-B5C5-00D4F3B52526}" dt="2023-03-01T18:22:16.996" v="1604" actId="1076"/>
          <ac:picMkLst>
            <pc:docMk/>
            <pc:sldMk cId="1086608003" sldId="327"/>
            <ac:picMk id="6" creationId="{987303D1-4957-4135-8193-7CFA005FBAA0}"/>
          </ac:picMkLst>
        </pc:picChg>
      </pc:sldChg>
      <pc:sldChg chg="modSp mod">
        <pc:chgData name="Barboza-Salerno, Gia" userId="9b623e98-14e8-48e8-ab26-76a41cddf137" providerId="ADAL" clId="{D1481034-D0F0-416E-B5C5-00D4F3B52526}" dt="2023-03-01T18:24:55.340" v="1612" actId="113"/>
        <pc:sldMkLst>
          <pc:docMk/>
          <pc:sldMk cId="3653316615" sldId="328"/>
        </pc:sldMkLst>
        <pc:spChg chg="mod">
          <ac:chgData name="Barboza-Salerno, Gia" userId="9b623e98-14e8-48e8-ab26-76a41cddf137" providerId="ADAL" clId="{D1481034-D0F0-416E-B5C5-00D4F3B52526}" dt="2023-03-01T18:24:55.340" v="1612" actId="113"/>
          <ac:spMkLst>
            <pc:docMk/>
            <pc:sldMk cId="3653316615" sldId="328"/>
            <ac:spMk id="6" creationId="{204578DA-8A93-4991-BE78-954EDB56AB34}"/>
          </ac:spMkLst>
        </pc:spChg>
      </pc:sldChg>
      <pc:sldChg chg="modSp mod">
        <pc:chgData name="Barboza-Salerno, Gia" userId="9b623e98-14e8-48e8-ab26-76a41cddf137" providerId="ADAL" clId="{D1481034-D0F0-416E-B5C5-00D4F3B52526}" dt="2023-03-02T13:29:25.146" v="4650" actId="113"/>
        <pc:sldMkLst>
          <pc:docMk/>
          <pc:sldMk cId="1568052406" sldId="329"/>
        </pc:sldMkLst>
        <pc:spChg chg="mod">
          <ac:chgData name="Barboza-Salerno, Gia" userId="9b623e98-14e8-48e8-ab26-76a41cddf137" providerId="ADAL" clId="{D1481034-D0F0-416E-B5C5-00D4F3B52526}" dt="2023-03-02T13:29:25.146" v="4650" actId="113"/>
          <ac:spMkLst>
            <pc:docMk/>
            <pc:sldMk cId="1568052406" sldId="329"/>
            <ac:spMk id="13" creationId="{E5BD1734-58B1-4971-A0E4-B398537AC68F}"/>
          </ac:spMkLst>
        </pc:spChg>
      </pc:sldChg>
      <pc:sldChg chg="modSp mod">
        <pc:chgData name="Barboza-Salerno, Gia" userId="9b623e98-14e8-48e8-ab26-76a41cddf137" providerId="ADAL" clId="{D1481034-D0F0-416E-B5C5-00D4F3B52526}" dt="2023-03-02T13:31:26.661" v="4739" actId="115"/>
        <pc:sldMkLst>
          <pc:docMk/>
          <pc:sldMk cId="35116468" sldId="333"/>
        </pc:sldMkLst>
        <pc:spChg chg="mod">
          <ac:chgData name="Barboza-Salerno, Gia" userId="9b623e98-14e8-48e8-ab26-76a41cddf137" providerId="ADAL" clId="{D1481034-D0F0-416E-B5C5-00D4F3B52526}" dt="2023-03-02T13:30:26.401" v="4692" actId="115"/>
          <ac:spMkLst>
            <pc:docMk/>
            <pc:sldMk cId="35116468" sldId="333"/>
            <ac:spMk id="3" creationId="{296295AB-FEEF-490E-8393-BC2E6BB52B74}"/>
          </ac:spMkLst>
        </pc:spChg>
        <pc:spChg chg="mod">
          <ac:chgData name="Barboza-Salerno, Gia" userId="9b623e98-14e8-48e8-ab26-76a41cddf137" providerId="ADAL" clId="{D1481034-D0F0-416E-B5C5-00D4F3B52526}" dt="2023-03-02T13:31:26.661" v="4739" actId="115"/>
          <ac:spMkLst>
            <pc:docMk/>
            <pc:sldMk cId="35116468" sldId="333"/>
            <ac:spMk id="5" creationId="{7E541FF7-1809-4574-BBCA-C725C8032DC8}"/>
          </ac:spMkLst>
        </pc:spChg>
      </pc:sldChg>
      <pc:sldChg chg="modAnim">
        <pc:chgData name="Barboza-Salerno, Gia" userId="9b623e98-14e8-48e8-ab26-76a41cddf137" providerId="ADAL" clId="{D1481034-D0F0-416E-B5C5-00D4F3B52526}" dt="2023-03-01T18:27:26.974" v="1658"/>
        <pc:sldMkLst>
          <pc:docMk/>
          <pc:sldMk cId="2012761925" sldId="334"/>
        </pc:sldMkLst>
      </pc:sldChg>
      <pc:sldChg chg="addSp modSp mod modNotesTx">
        <pc:chgData name="Barboza-Salerno, Gia" userId="9b623e98-14e8-48e8-ab26-76a41cddf137" providerId="ADAL" clId="{D1481034-D0F0-416E-B5C5-00D4F3B52526}" dt="2023-03-02T13:33:00.354" v="4748" actId="1076"/>
        <pc:sldMkLst>
          <pc:docMk/>
          <pc:sldMk cId="3390742638" sldId="338"/>
        </pc:sldMkLst>
        <pc:spChg chg="add mod">
          <ac:chgData name="Barboza-Salerno, Gia" userId="9b623e98-14e8-48e8-ab26-76a41cddf137" providerId="ADAL" clId="{D1481034-D0F0-416E-B5C5-00D4F3B52526}" dt="2023-03-01T18:30:54.905" v="1737" actId="1076"/>
          <ac:spMkLst>
            <pc:docMk/>
            <pc:sldMk cId="3390742638" sldId="338"/>
            <ac:spMk id="2" creationId="{00E96335-F6AD-5781-7606-EF9FB6549D1A}"/>
          </ac:spMkLst>
        </pc:spChg>
        <pc:spChg chg="mod">
          <ac:chgData name="Barboza-Salerno, Gia" userId="9b623e98-14e8-48e8-ab26-76a41cddf137" providerId="ADAL" clId="{D1481034-D0F0-416E-B5C5-00D4F3B52526}" dt="2023-03-02T13:32:58.298" v="4747" actId="1076"/>
          <ac:spMkLst>
            <pc:docMk/>
            <pc:sldMk cId="3390742638" sldId="338"/>
            <ac:spMk id="3" creationId="{B743605C-2ACC-48D8-8118-7AF362DC4447}"/>
          </ac:spMkLst>
        </pc:spChg>
        <pc:spChg chg="add mod">
          <ac:chgData name="Barboza-Salerno, Gia" userId="9b623e98-14e8-48e8-ab26-76a41cddf137" providerId="ADAL" clId="{D1481034-D0F0-416E-B5C5-00D4F3B52526}" dt="2023-03-01T18:34:30.256" v="1867" actId="20577"/>
          <ac:spMkLst>
            <pc:docMk/>
            <pc:sldMk cId="3390742638" sldId="338"/>
            <ac:spMk id="4" creationId="{88C3F791-FDAD-1B1A-073F-15B38C7EA55B}"/>
          </ac:spMkLst>
        </pc:spChg>
        <pc:spChg chg="add mod">
          <ac:chgData name="Barboza-Salerno, Gia" userId="9b623e98-14e8-48e8-ab26-76a41cddf137" providerId="ADAL" clId="{D1481034-D0F0-416E-B5C5-00D4F3B52526}" dt="2023-03-01T18:34:34.459" v="1868" actId="1076"/>
          <ac:spMkLst>
            <pc:docMk/>
            <pc:sldMk cId="3390742638" sldId="338"/>
            <ac:spMk id="6" creationId="{6C05D12B-F517-5924-A271-4510C4F62037}"/>
          </ac:spMkLst>
        </pc:spChg>
        <pc:spChg chg="add mod">
          <ac:chgData name="Barboza-Salerno, Gia" userId="9b623e98-14e8-48e8-ab26-76a41cddf137" providerId="ADAL" clId="{D1481034-D0F0-416E-B5C5-00D4F3B52526}" dt="2023-03-01T18:31:56.791" v="1846" actId="20577"/>
          <ac:spMkLst>
            <pc:docMk/>
            <pc:sldMk cId="3390742638" sldId="338"/>
            <ac:spMk id="7" creationId="{1721D0C6-6047-FD26-0E6A-16367588EEC3}"/>
          </ac:spMkLst>
        </pc:spChg>
        <pc:spChg chg="mod">
          <ac:chgData name="Barboza-Salerno, Gia" userId="9b623e98-14e8-48e8-ab26-76a41cddf137" providerId="ADAL" clId="{D1481034-D0F0-416E-B5C5-00D4F3B52526}" dt="2023-03-01T18:34:00.952" v="1847"/>
          <ac:spMkLst>
            <pc:docMk/>
            <pc:sldMk cId="3390742638" sldId="338"/>
            <ac:spMk id="20" creationId="{16404A43-3702-40A9-A5C1-0DD994A006BB}"/>
          </ac:spMkLst>
        </pc:spChg>
        <pc:spChg chg="mod">
          <ac:chgData name="Barboza-Salerno, Gia" userId="9b623e98-14e8-48e8-ab26-76a41cddf137" providerId="ADAL" clId="{D1481034-D0F0-416E-B5C5-00D4F3B52526}" dt="2023-03-01T18:34:17.589" v="1858" actId="14100"/>
          <ac:spMkLst>
            <pc:docMk/>
            <pc:sldMk cId="3390742638" sldId="338"/>
            <ac:spMk id="22" creationId="{5C5B406C-CDA5-4B46-8942-CF8F7D9C49FD}"/>
          </ac:spMkLst>
        </pc:spChg>
        <pc:spChg chg="mod">
          <ac:chgData name="Barboza-Salerno, Gia" userId="9b623e98-14e8-48e8-ab26-76a41cddf137" providerId="ADAL" clId="{D1481034-D0F0-416E-B5C5-00D4F3B52526}" dt="2023-03-01T18:30:54.905" v="1737" actId="1076"/>
          <ac:spMkLst>
            <pc:docMk/>
            <pc:sldMk cId="3390742638" sldId="338"/>
            <ac:spMk id="27" creationId="{35195C94-B08E-4760-A105-9947BA329C95}"/>
          </ac:spMkLst>
        </pc:spChg>
        <pc:spChg chg="mod">
          <ac:chgData name="Barboza-Salerno, Gia" userId="9b623e98-14e8-48e8-ab26-76a41cddf137" providerId="ADAL" clId="{D1481034-D0F0-416E-B5C5-00D4F3B52526}" dt="2023-03-02T13:32:55.925" v="4746" actId="1076"/>
          <ac:spMkLst>
            <pc:docMk/>
            <pc:sldMk cId="3390742638" sldId="338"/>
            <ac:spMk id="29" creationId="{B5C27476-A5DD-4BA0-B826-A27921B74F95}"/>
          </ac:spMkLst>
        </pc:spChg>
        <pc:picChg chg="mod">
          <ac:chgData name="Barboza-Salerno, Gia" userId="9b623e98-14e8-48e8-ab26-76a41cddf137" providerId="ADAL" clId="{D1481034-D0F0-416E-B5C5-00D4F3B52526}" dt="2023-03-01T18:30:54.905" v="1737" actId="1076"/>
          <ac:picMkLst>
            <pc:docMk/>
            <pc:sldMk cId="3390742638" sldId="338"/>
            <ac:picMk id="8" creationId="{4C5B9271-EE9B-4626-9E81-35400FE9355E}"/>
          </ac:picMkLst>
        </pc:picChg>
        <pc:picChg chg="mod">
          <ac:chgData name="Barboza-Salerno, Gia" userId="9b623e98-14e8-48e8-ab26-76a41cddf137" providerId="ADAL" clId="{D1481034-D0F0-416E-B5C5-00D4F3B52526}" dt="2023-03-02T13:33:00.354" v="4748" actId="1076"/>
          <ac:picMkLst>
            <pc:docMk/>
            <pc:sldMk cId="3390742638" sldId="338"/>
            <ac:picMk id="10" creationId="{2FABDD92-F36E-4CDB-8ACD-A3FBAE67D6AB}"/>
          </ac:picMkLst>
        </pc:picChg>
      </pc:sldChg>
      <pc:sldChg chg="addSp delSp modSp add del mod setBg delDesignElem">
        <pc:chgData name="Barboza-Salerno, Gia" userId="9b623e98-14e8-48e8-ab26-76a41cddf137" providerId="ADAL" clId="{D1481034-D0F0-416E-B5C5-00D4F3B52526}" dt="2023-03-02T13:05:08.373" v="3512" actId="20577"/>
        <pc:sldMkLst>
          <pc:docMk/>
          <pc:sldMk cId="2718528488" sldId="341"/>
        </pc:sldMkLst>
        <pc:spChg chg="add mod">
          <ac:chgData name="Barboza-Salerno, Gia" userId="9b623e98-14e8-48e8-ab26-76a41cddf137" providerId="ADAL" clId="{D1481034-D0F0-416E-B5C5-00D4F3B52526}" dt="2023-03-02T13:05:08.373" v="3512" actId="20577"/>
          <ac:spMkLst>
            <pc:docMk/>
            <pc:sldMk cId="2718528488" sldId="341"/>
            <ac:spMk id="3" creationId="{B85D02FD-659A-51F7-54FD-BFDB5C7E75F4}"/>
          </ac:spMkLst>
        </pc:spChg>
        <pc:spChg chg="add del">
          <ac:chgData name="Barboza-Salerno, Gia" userId="9b623e98-14e8-48e8-ab26-76a41cddf137" providerId="ADAL" clId="{D1481034-D0F0-416E-B5C5-00D4F3B52526}" dt="2023-03-01T17:56:56.596" v="435"/>
          <ac:spMkLst>
            <pc:docMk/>
            <pc:sldMk cId="2718528488" sldId="341"/>
            <ac:spMk id="51" creationId="{904DB13E-F722-4ED6-BB00-556651E95281}"/>
          </ac:spMkLst>
        </pc:spChg>
        <pc:spChg chg="add del">
          <ac:chgData name="Barboza-Salerno, Gia" userId="9b623e98-14e8-48e8-ab26-76a41cddf137" providerId="ADAL" clId="{D1481034-D0F0-416E-B5C5-00D4F3B52526}" dt="2023-03-01T17:56:56.596" v="435"/>
          <ac:spMkLst>
            <pc:docMk/>
            <pc:sldMk cId="2718528488" sldId="341"/>
            <ac:spMk id="52" creationId="{1E8D93C5-28EB-42D0-86CE-D804955653CC}"/>
          </ac:spMkLst>
        </pc:spChg>
        <pc:spChg chg="add del">
          <ac:chgData name="Barboza-Salerno, Gia" userId="9b623e98-14e8-48e8-ab26-76a41cddf137" providerId="ADAL" clId="{D1481034-D0F0-416E-B5C5-00D4F3B52526}" dt="2023-03-01T17:56:56.596" v="435"/>
          <ac:spMkLst>
            <pc:docMk/>
            <pc:sldMk cId="2718528488" sldId="341"/>
            <ac:spMk id="53" creationId="{AB1B1E7D-F76D-4744-AF85-239E6998A4C5}"/>
          </ac:spMkLst>
        </pc:spChg>
        <pc:spChg chg="add del">
          <ac:chgData name="Barboza-Salerno, Gia" userId="9b623e98-14e8-48e8-ab26-76a41cddf137" providerId="ADAL" clId="{D1481034-D0F0-416E-B5C5-00D4F3B52526}" dt="2023-03-01T17:56:56.596" v="435"/>
          <ac:spMkLst>
            <pc:docMk/>
            <pc:sldMk cId="2718528488" sldId="341"/>
            <ac:spMk id="54" creationId="{3BB65211-00DB-45B6-A223-033B2D19CBE8}"/>
          </ac:spMkLst>
        </pc:spChg>
        <pc:spChg chg="add del">
          <ac:chgData name="Barboza-Salerno, Gia" userId="9b623e98-14e8-48e8-ab26-76a41cddf137" providerId="ADAL" clId="{D1481034-D0F0-416E-B5C5-00D4F3B52526}" dt="2023-03-01T17:56:56.596" v="435"/>
          <ac:spMkLst>
            <pc:docMk/>
            <pc:sldMk cId="2718528488" sldId="341"/>
            <ac:spMk id="56" creationId="{56F7F177-4AE8-4934-A7F6-B3910259F21E}"/>
          </ac:spMkLst>
        </pc:spChg>
        <pc:spChg chg="add del">
          <ac:chgData name="Barboza-Salerno, Gia" userId="9b623e98-14e8-48e8-ab26-76a41cddf137" providerId="ADAL" clId="{D1481034-D0F0-416E-B5C5-00D4F3B52526}" dt="2023-03-01T17:56:56.596" v="435"/>
          <ac:spMkLst>
            <pc:docMk/>
            <pc:sldMk cId="2718528488" sldId="341"/>
            <ac:spMk id="57" creationId="{1DAC2350-FA6C-4B24-9A17-926C160E8CD9}"/>
          </ac:spMkLst>
        </pc:spChg>
        <pc:spChg chg="add del">
          <ac:chgData name="Barboza-Salerno, Gia" userId="9b623e98-14e8-48e8-ab26-76a41cddf137" providerId="ADAL" clId="{D1481034-D0F0-416E-B5C5-00D4F3B52526}" dt="2023-03-01T17:56:56.596" v="435"/>
          <ac:spMkLst>
            <pc:docMk/>
            <pc:sldMk cId="2718528488" sldId="341"/>
            <ac:spMk id="58" creationId="{2A637C44-0146-4C54-A1A1-57BC8E6C3C2B}"/>
          </ac:spMkLst>
        </pc:spChg>
        <pc:spChg chg="add del">
          <ac:chgData name="Barboza-Salerno, Gia" userId="9b623e98-14e8-48e8-ab26-76a41cddf137" providerId="ADAL" clId="{D1481034-D0F0-416E-B5C5-00D4F3B52526}" dt="2023-03-01T17:56:56.596" v="435"/>
          <ac:spMkLst>
            <pc:docMk/>
            <pc:sldMk cId="2718528488" sldId="341"/>
            <ac:spMk id="59" creationId="{6AB310E7-DE5C-4964-8CBB-E87A22B5BD59}"/>
          </ac:spMkLst>
        </pc:spChg>
        <pc:grpChg chg="add del">
          <ac:chgData name="Barboza-Salerno, Gia" userId="9b623e98-14e8-48e8-ab26-76a41cddf137" providerId="ADAL" clId="{D1481034-D0F0-416E-B5C5-00D4F3B52526}" dt="2023-03-01T17:56:56.596" v="435"/>
          <ac:grpSpMkLst>
            <pc:docMk/>
            <pc:sldMk cId="2718528488" sldId="341"/>
            <ac:grpSpMk id="55" creationId="{E26428D7-C6F3-473D-A360-A3F5C3E8728C}"/>
          </ac:grpSpMkLst>
        </pc:grpChg>
        <pc:cxnChg chg="add del">
          <ac:chgData name="Barboza-Salerno, Gia" userId="9b623e98-14e8-48e8-ab26-76a41cddf137" providerId="ADAL" clId="{D1481034-D0F0-416E-B5C5-00D4F3B52526}" dt="2023-03-01T17:56:56.596" v="435"/>
          <ac:cxnSpMkLst>
            <pc:docMk/>
            <pc:sldMk cId="2718528488" sldId="341"/>
            <ac:cxnSpMk id="60" creationId="{BC6D0BA2-2FCA-496D-A55A-C56A7B3E09D8}"/>
          </ac:cxnSpMkLst>
        </pc:cxnChg>
        <pc:cxnChg chg="add del">
          <ac:chgData name="Barboza-Salerno, Gia" userId="9b623e98-14e8-48e8-ab26-76a41cddf137" providerId="ADAL" clId="{D1481034-D0F0-416E-B5C5-00D4F3B52526}" dt="2023-03-01T17:56:56.596" v="435"/>
          <ac:cxnSpMkLst>
            <pc:docMk/>
            <pc:sldMk cId="2718528488" sldId="341"/>
            <ac:cxnSpMk id="61" creationId="{EA158404-99A1-4EB0-B63C-8744C273AC0A}"/>
          </ac:cxnSpMkLst>
        </pc:cxnChg>
        <pc:cxnChg chg="add del">
          <ac:chgData name="Barboza-Salerno, Gia" userId="9b623e98-14e8-48e8-ab26-76a41cddf137" providerId="ADAL" clId="{D1481034-D0F0-416E-B5C5-00D4F3B52526}" dt="2023-03-01T17:56:56.596" v="435"/>
          <ac:cxnSpMkLst>
            <pc:docMk/>
            <pc:sldMk cId="2718528488" sldId="341"/>
            <ac:cxnSpMk id="62" creationId="{B1848EA8-FE52-4762-AE9B-5D1DD4C33621}"/>
          </ac:cxnSpMkLst>
        </pc:cxnChg>
      </pc:sldChg>
      <pc:sldChg chg="modSp modAnim">
        <pc:chgData name="Barboza-Salerno, Gia" userId="9b623e98-14e8-48e8-ab26-76a41cddf137" providerId="ADAL" clId="{D1481034-D0F0-416E-B5C5-00D4F3B52526}" dt="2023-03-01T17:52:21.709" v="412" actId="20577"/>
        <pc:sldMkLst>
          <pc:docMk/>
          <pc:sldMk cId="4069080292" sldId="342"/>
        </pc:sldMkLst>
        <pc:spChg chg="mod">
          <ac:chgData name="Barboza-Salerno, Gia" userId="9b623e98-14e8-48e8-ab26-76a41cddf137" providerId="ADAL" clId="{D1481034-D0F0-416E-B5C5-00D4F3B52526}" dt="2023-03-01T17:52:21.709" v="412" actId="20577"/>
          <ac:spMkLst>
            <pc:docMk/>
            <pc:sldMk cId="4069080292" sldId="342"/>
            <ac:spMk id="8" creationId="{E3D69870-D8AB-47A7-90D4-962F9D51F8C6}"/>
          </ac:spMkLst>
        </pc:spChg>
      </pc:sldChg>
      <pc:sldChg chg="addSp modSp mod modAnim">
        <pc:chgData name="Barboza-Salerno, Gia" userId="9b623e98-14e8-48e8-ab26-76a41cddf137" providerId="ADAL" clId="{D1481034-D0F0-416E-B5C5-00D4F3B52526}" dt="2023-03-01T18:09:20.475" v="814"/>
        <pc:sldMkLst>
          <pc:docMk/>
          <pc:sldMk cId="3783989420" sldId="343"/>
        </pc:sldMkLst>
        <pc:spChg chg="add mod">
          <ac:chgData name="Barboza-Salerno, Gia" userId="9b623e98-14e8-48e8-ab26-76a41cddf137" providerId="ADAL" clId="{D1481034-D0F0-416E-B5C5-00D4F3B52526}" dt="2023-03-01T18:08:30.459" v="794" actId="1076"/>
          <ac:spMkLst>
            <pc:docMk/>
            <pc:sldMk cId="3783989420" sldId="343"/>
            <ac:spMk id="3" creationId="{43586FE6-3F4A-871D-222B-E3A2F86A5471}"/>
          </ac:spMkLst>
        </pc:spChg>
        <pc:spChg chg="mod">
          <ac:chgData name="Barboza-Salerno, Gia" userId="9b623e98-14e8-48e8-ab26-76a41cddf137" providerId="ADAL" clId="{D1481034-D0F0-416E-B5C5-00D4F3B52526}" dt="2023-03-01T18:08:49.380" v="809" actId="6549"/>
          <ac:spMkLst>
            <pc:docMk/>
            <pc:sldMk cId="3783989420" sldId="343"/>
            <ac:spMk id="4" creationId="{0A9B584D-CDAD-474B-96A3-CBB30179ADD7}"/>
          </ac:spMkLst>
        </pc:spChg>
        <pc:spChg chg="add mod">
          <ac:chgData name="Barboza-Salerno, Gia" userId="9b623e98-14e8-48e8-ab26-76a41cddf137" providerId="ADAL" clId="{D1481034-D0F0-416E-B5C5-00D4F3B52526}" dt="2023-03-01T18:08:30.459" v="794" actId="1076"/>
          <ac:spMkLst>
            <pc:docMk/>
            <pc:sldMk cId="3783989420" sldId="343"/>
            <ac:spMk id="11" creationId="{72E2B19C-079B-9511-20F8-48A48A5BD268}"/>
          </ac:spMkLst>
        </pc:spChg>
        <pc:spChg chg="mod">
          <ac:chgData name="Barboza-Salerno, Gia" userId="9b623e98-14e8-48e8-ab26-76a41cddf137" providerId="ADAL" clId="{D1481034-D0F0-416E-B5C5-00D4F3B52526}" dt="2023-03-01T18:07:37.992" v="783" actId="20577"/>
          <ac:spMkLst>
            <pc:docMk/>
            <pc:sldMk cId="3783989420" sldId="343"/>
            <ac:spMk id="12" creationId="{70BF7594-AC25-465B-A407-1DB31AD8AD2B}"/>
          </ac:spMkLst>
        </pc:spChg>
        <pc:spChg chg="add mod">
          <ac:chgData name="Barboza-Salerno, Gia" userId="9b623e98-14e8-48e8-ab26-76a41cddf137" providerId="ADAL" clId="{D1481034-D0F0-416E-B5C5-00D4F3B52526}" dt="2023-03-01T18:08:30.459" v="794" actId="1076"/>
          <ac:spMkLst>
            <pc:docMk/>
            <pc:sldMk cId="3783989420" sldId="343"/>
            <ac:spMk id="13" creationId="{F9064470-7713-F791-6BB1-40236BA2601C}"/>
          </ac:spMkLst>
        </pc:spChg>
        <pc:spChg chg="mod">
          <ac:chgData name="Barboza-Salerno, Gia" userId="9b623e98-14e8-48e8-ab26-76a41cddf137" providerId="ADAL" clId="{D1481034-D0F0-416E-B5C5-00D4F3B52526}" dt="2023-03-01T18:09:00.974" v="811" actId="33524"/>
          <ac:spMkLst>
            <pc:docMk/>
            <pc:sldMk cId="3783989420" sldId="343"/>
            <ac:spMk id="14" creationId="{2D69C13E-0F18-402B-AC7D-09104FD11CCD}"/>
          </ac:spMkLst>
        </pc:spChg>
        <pc:spChg chg="mod">
          <ac:chgData name="Barboza-Salerno, Gia" userId="9b623e98-14e8-48e8-ab26-76a41cddf137" providerId="ADAL" clId="{D1481034-D0F0-416E-B5C5-00D4F3B52526}" dt="2023-03-01T18:08:58.646" v="810" actId="33524"/>
          <ac:spMkLst>
            <pc:docMk/>
            <pc:sldMk cId="3783989420" sldId="343"/>
            <ac:spMk id="15" creationId="{07E85781-76CC-4F40-AECF-A6B918E00754}"/>
          </ac:spMkLst>
        </pc:spChg>
        <pc:spChg chg="add mod">
          <ac:chgData name="Barboza-Salerno, Gia" userId="9b623e98-14e8-48e8-ab26-76a41cddf137" providerId="ADAL" clId="{D1481034-D0F0-416E-B5C5-00D4F3B52526}" dt="2023-03-01T18:08:30.459" v="794" actId="1076"/>
          <ac:spMkLst>
            <pc:docMk/>
            <pc:sldMk cId="3783989420" sldId="343"/>
            <ac:spMk id="16" creationId="{292BEE67-7D78-A5C5-390D-A4764EF9D0EC}"/>
          </ac:spMkLst>
        </pc:spChg>
      </pc:sldChg>
      <pc:sldChg chg="addSp modSp mod modNotesTx">
        <pc:chgData name="Barboza-Salerno, Gia" userId="9b623e98-14e8-48e8-ab26-76a41cddf137" providerId="ADAL" clId="{D1481034-D0F0-416E-B5C5-00D4F3B52526}" dt="2023-03-01T18:43:34.126" v="2021" actId="20577"/>
        <pc:sldMkLst>
          <pc:docMk/>
          <pc:sldMk cId="1132537494" sldId="346"/>
        </pc:sldMkLst>
        <pc:spChg chg="mod">
          <ac:chgData name="Barboza-Salerno, Gia" userId="9b623e98-14e8-48e8-ab26-76a41cddf137" providerId="ADAL" clId="{D1481034-D0F0-416E-B5C5-00D4F3B52526}" dt="2023-03-01T18:40:24.208" v="1898" actId="207"/>
          <ac:spMkLst>
            <pc:docMk/>
            <pc:sldMk cId="1132537494" sldId="346"/>
            <ac:spMk id="3" creationId="{98A20375-0054-4811-9693-8366758348CA}"/>
          </ac:spMkLst>
        </pc:spChg>
        <pc:spChg chg="add mod">
          <ac:chgData name="Barboza-Salerno, Gia" userId="9b623e98-14e8-48e8-ab26-76a41cddf137" providerId="ADAL" clId="{D1481034-D0F0-416E-B5C5-00D4F3B52526}" dt="2023-03-01T18:42:30.645" v="1975" actId="1076"/>
          <ac:spMkLst>
            <pc:docMk/>
            <pc:sldMk cId="1132537494" sldId="346"/>
            <ac:spMk id="9" creationId="{42D5103B-B114-F4CA-3E6B-12B969772A48}"/>
          </ac:spMkLst>
        </pc:spChg>
        <pc:cxnChg chg="add mod">
          <ac:chgData name="Barboza-Salerno, Gia" userId="9b623e98-14e8-48e8-ab26-76a41cddf137" providerId="ADAL" clId="{D1481034-D0F0-416E-B5C5-00D4F3B52526}" dt="2023-03-01T18:41:20.095" v="1901" actId="14100"/>
          <ac:cxnSpMkLst>
            <pc:docMk/>
            <pc:sldMk cId="1132537494" sldId="346"/>
            <ac:cxnSpMk id="6" creationId="{4199903B-4614-71CB-CF79-A1A4809A6B6F}"/>
          </ac:cxnSpMkLst>
        </pc:cxnChg>
      </pc:sldChg>
      <pc:sldChg chg="addSp delSp modSp mod modAnim">
        <pc:chgData name="Barboza-Salerno, Gia" userId="9b623e98-14e8-48e8-ab26-76a41cddf137" providerId="ADAL" clId="{D1481034-D0F0-416E-B5C5-00D4F3B52526}" dt="2023-03-01T18:48:12.581" v="2139"/>
        <pc:sldMkLst>
          <pc:docMk/>
          <pc:sldMk cId="4121440776" sldId="347"/>
        </pc:sldMkLst>
        <pc:spChg chg="del">
          <ac:chgData name="Barboza-Salerno, Gia" userId="9b623e98-14e8-48e8-ab26-76a41cddf137" providerId="ADAL" clId="{D1481034-D0F0-416E-B5C5-00D4F3B52526}" dt="2023-03-01T18:47:08.433" v="2119" actId="478"/>
          <ac:spMkLst>
            <pc:docMk/>
            <pc:sldMk cId="4121440776" sldId="347"/>
            <ac:spMk id="2" creationId="{0AD5E5B8-6114-4A8F-BB9F-2B134D9B625D}"/>
          </ac:spMkLst>
        </pc:spChg>
        <pc:spChg chg="add">
          <ac:chgData name="Barboza-Salerno, Gia" userId="9b623e98-14e8-48e8-ab26-76a41cddf137" providerId="ADAL" clId="{D1481034-D0F0-416E-B5C5-00D4F3B52526}" dt="2023-03-01T18:45:26.671" v="2022" actId="11529"/>
          <ac:spMkLst>
            <pc:docMk/>
            <pc:sldMk cId="4121440776" sldId="347"/>
            <ac:spMk id="5" creationId="{BB0F3CA7-DB05-8B82-AA85-83E2911855DB}"/>
          </ac:spMkLst>
        </pc:spChg>
        <pc:spChg chg="add mod">
          <ac:chgData name="Barboza-Salerno, Gia" userId="9b623e98-14e8-48e8-ab26-76a41cddf137" providerId="ADAL" clId="{D1481034-D0F0-416E-B5C5-00D4F3B52526}" dt="2023-03-01T18:47:13.320" v="2121" actId="1076"/>
          <ac:spMkLst>
            <pc:docMk/>
            <pc:sldMk cId="4121440776" sldId="347"/>
            <ac:spMk id="6" creationId="{A3A13160-0978-F65D-62DD-C2F78540EE5C}"/>
          </ac:spMkLst>
        </pc:spChg>
        <pc:spChg chg="add mod">
          <ac:chgData name="Barboza-Salerno, Gia" userId="9b623e98-14e8-48e8-ab26-76a41cddf137" providerId="ADAL" clId="{D1481034-D0F0-416E-B5C5-00D4F3B52526}" dt="2023-03-01T18:47:22.101" v="2123" actId="1076"/>
          <ac:spMkLst>
            <pc:docMk/>
            <pc:sldMk cId="4121440776" sldId="347"/>
            <ac:spMk id="10" creationId="{3DA350E0-4845-566A-C0E3-C854317E7769}"/>
          </ac:spMkLst>
        </pc:spChg>
        <pc:spChg chg="add del mod">
          <ac:chgData name="Barboza-Salerno, Gia" userId="9b623e98-14e8-48e8-ab26-76a41cddf137" providerId="ADAL" clId="{D1481034-D0F0-416E-B5C5-00D4F3B52526}" dt="2023-03-01T18:47:10.070" v="2120" actId="478"/>
          <ac:spMkLst>
            <pc:docMk/>
            <pc:sldMk cId="4121440776" sldId="347"/>
            <ac:spMk id="16" creationId="{548B3165-B656-A48D-DC04-EEE83AECF31D}"/>
          </ac:spMkLst>
        </pc:spChg>
        <pc:cxnChg chg="add mod">
          <ac:chgData name="Barboza-Salerno, Gia" userId="9b623e98-14e8-48e8-ab26-76a41cddf137" providerId="ADAL" clId="{D1481034-D0F0-416E-B5C5-00D4F3B52526}" dt="2023-03-01T18:47:15.759" v="2122" actId="14100"/>
          <ac:cxnSpMkLst>
            <pc:docMk/>
            <pc:sldMk cId="4121440776" sldId="347"/>
            <ac:cxnSpMk id="8" creationId="{3FDD3D46-FD4B-24F3-7735-248DDEC17E16}"/>
          </ac:cxnSpMkLst>
        </pc:cxnChg>
        <pc:cxnChg chg="add mod">
          <ac:chgData name="Barboza-Salerno, Gia" userId="9b623e98-14e8-48e8-ab26-76a41cddf137" providerId="ADAL" clId="{D1481034-D0F0-416E-B5C5-00D4F3B52526}" dt="2023-03-01T18:47:24.765" v="2124" actId="14100"/>
          <ac:cxnSpMkLst>
            <pc:docMk/>
            <pc:sldMk cId="4121440776" sldId="347"/>
            <ac:cxnSpMk id="11" creationId="{D5C9D219-E870-316B-FF0F-5FB07D338E73}"/>
          </ac:cxnSpMkLst>
        </pc:cxnChg>
      </pc:sldChg>
      <pc:sldChg chg="modSp mod ord">
        <pc:chgData name="Barboza-Salerno, Gia" userId="9b623e98-14e8-48e8-ab26-76a41cddf137" providerId="ADAL" clId="{D1481034-D0F0-416E-B5C5-00D4F3B52526}" dt="2023-03-02T13:34:43.191" v="4781" actId="27636"/>
        <pc:sldMkLst>
          <pc:docMk/>
          <pc:sldMk cId="2376502683" sldId="349"/>
        </pc:sldMkLst>
        <pc:spChg chg="mod">
          <ac:chgData name="Barboza-Salerno, Gia" userId="9b623e98-14e8-48e8-ab26-76a41cddf137" providerId="ADAL" clId="{D1481034-D0F0-416E-B5C5-00D4F3B52526}" dt="2023-03-02T13:34:43.191" v="4781" actId="27636"/>
          <ac:spMkLst>
            <pc:docMk/>
            <pc:sldMk cId="2376502683" sldId="349"/>
            <ac:spMk id="3" creationId="{5AB68AE9-F3D1-463E-9DB6-52326B5F52C6}"/>
          </ac:spMkLst>
        </pc:spChg>
      </pc:sldChg>
      <pc:sldChg chg="addSp delSp modSp new mod setBg modAnim setClrOvrMap">
        <pc:chgData name="Barboza-Salerno, Gia" userId="9b623e98-14e8-48e8-ab26-76a41cddf137" providerId="ADAL" clId="{D1481034-D0F0-416E-B5C5-00D4F3B52526}" dt="2023-03-02T12:57:45.524" v="3430"/>
        <pc:sldMkLst>
          <pc:docMk/>
          <pc:sldMk cId="3231625672" sldId="350"/>
        </pc:sldMkLst>
        <pc:spChg chg="mod">
          <ac:chgData name="Barboza-Salerno, Gia" userId="9b623e98-14e8-48e8-ab26-76a41cddf137" providerId="ADAL" clId="{D1481034-D0F0-416E-B5C5-00D4F3B52526}" dt="2023-03-02T12:55:08.978" v="3402" actId="1076"/>
          <ac:spMkLst>
            <pc:docMk/>
            <pc:sldMk cId="3231625672" sldId="350"/>
            <ac:spMk id="2" creationId="{000AA8FC-17F3-FCEE-F217-BB772FD8F963}"/>
          </ac:spMkLst>
        </pc:spChg>
        <pc:spChg chg="mod ord">
          <ac:chgData name="Barboza-Salerno, Gia" userId="9b623e98-14e8-48e8-ab26-76a41cddf137" providerId="ADAL" clId="{D1481034-D0F0-416E-B5C5-00D4F3B52526}" dt="2023-03-02T12:55:47.696" v="3421" actId="27636"/>
          <ac:spMkLst>
            <pc:docMk/>
            <pc:sldMk cId="3231625672" sldId="350"/>
            <ac:spMk id="3" creationId="{0763153B-A15A-FB54-56BC-9E60A64DA88B}"/>
          </ac:spMkLst>
        </pc:spChg>
        <pc:spChg chg="add mod">
          <ac:chgData name="Barboza-Salerno, Gia" userId="9b623e98-14e8-48e8-ab26-76a41cddf137" providerId="ADAL" clId="{D1481034-D0F0-416E-B5C5-00D4F3B52526}" dt="2023-03-02T12:57:07.202" v="3426" actId="208"/>
          <ac:spMkLst>
            <pc:docMk/>
            <pc:sldMk cId="3231625672" sldId="350"/>
            <ac:spMk id="5" creationId="{76898E9B-0208-8371-05A1-FEE7ABA0B790}"/>
          </ac:spMkLst>
        </pc:spChg>
        <pc:spChg chg="add del">
          <ac:chgData name="Barboza-Salerno, Gia" userId="9b623e98-14e8-48e8-ab26-76a41cddf137" providerId="ADAL" clId="{D1481034-D0F0-416E-B5C5-00D4F3B52526}" dt="2023-03-01T17:38:54.820" v="182" actId="26606"/>
          <ac:spMkLst>
            <pc:docMk/>
            <pc:sldMk cId="3231625672" sldId="350"/>
            <ac:spMk id="9" creationId="{282E2A95-1A08-4118-83C6-B1CA5648E075}"/>
          </ac:spMkLst>
        </pc:spChg>
        <pc:spChg chg="add del">
          <ac:chgData name="Barboza-Salerno, Gia" userId="9b623e98-14e8-48e8-ab26-76a41cddf137" providerId="ADAL" clId="{D1481034-D0F0-416E-B5C5-00D4F3B52526}" dt="2023-03-01T17:38:54.820" v="182" actId="26606"/>
          <ac:spMkLst>
            <pc:docMk/>
            <pc:sldMk cId="3231625672" sldId="350"/>
            <ac:spMk id="11" creationId="{2FFEFC7E-85EE-4AC9-A351-FBEB13A1D622}"/>
          </ac:spMkLst>
        </pc:spChg>
        <pc:spChg chg="add del">
          <ac:chgData name="Barboza-Salerno, Gia" userId="9b623e98-14e8-48e8-ab26-76a41cddf137" providerId="ADAL" clId="{D1481034-D0F0-416E-B5C5-00D4F3B52526}" dt="2023-03-01T17:38:54.820" v="182" actId="26606"/>
          <ac:spMkLst>
            <pc:docMk/>
            <pc:sldMk cId="3231625672" sldId="350"/>
            <ac:spMk id="13" creationId="{CB2511BB-FC4C-45F3-94EB-661D6806C942}"/>
          </ac:spMkLst>
        </pc:spChg>
        <pc:spChg chg="add del">
          <ac:chgData name="Barboza-Salerno, Gia" userId="9b623e98-14e8-48e8-ab26-76a41cddf137" providerId="ADAL" clId="{D1481034-D0F0-416E-B5C5-00D4F3B52526}" dt="2023-03-01T17:38:54.820" v="182" actId="26606"/>
          <ac:spMkLst>
            <pc:docMk/>
            <pc:sldMk cId="3231625672" sldId="350"/>
            <ac:spMk id="15" creationId="{68DC0EC7-60EA-4BD3-BC04-D547DE1B2891}"/>
          </ac:spMkLst>
        </pc:spChg>
        <pc:spChg chg="add">
          <ac:chgData name="Barboza-Salerno, Gia" userId="9b623e98-14e8-48e8-ab26-76a41cddf137" providerId="ADAL" clId="{D1481034-D0F0-416E-B5C5-00D4F3B52526}" dt="2023-03-01T17:38:54.823" v="183" actId="26606"/>
          <ac:spMkLst>
            <pc:docMk/>
            <pc:sldMk cId="3231625672" sldId="350"/>
            <ac:spMk id="17" creationId="{0BBB6B01-5B73-410C-B70E-8CF2FA470D11}"/>
          </ac:spMkLst>
        </pc:spChg>
        <pc:spChg chg="add">
          <ac:chgData name="Barboza-Salerno, Gia" userId="9b623e98-14e8-48e8-ab26-76a41cddf137" providerId="ADAL" clId="{D1481034-D0F0-416E-B5C5-00D4F3B52526}" dt="2023-03-01T17:38:54.823" v="183" actId="26606"/>
          <ac:spMkLst>
            <pc:docMk/>
            <pc:sldMk cId="3231625672" sldId="350"/>
            <ac:spMk id="18" creationId="{8712F587-12D0-435C-8E3F-F44C36EE71B8}"/>
          </ac:spMkLst>
        </pc:spChg>
        <pc:picChg chg="add mod">
          <ac:chgData name="Barboza-Salerno, Gia" userId="9b623e98-14e8-48e8-ab26-76a41cddf137" providerId="ADAL" clId="{D1481034-D0F0-416E-B5C5-00D4F3B52526}" dt="2023-03-01T17:38:54.823" v="183" actId="26606"/>
          <ac:picMkLst>
            <pc:docMk/>
            <pc:sldMk cId="3231625672" sldId="350"/>
            <ac:picMk id="4" creationId="{90503557-65DE-030C-3ECC-E98A144506AA}"/>
          </ac:picMkLst>
        </pc:picChg>
        <pc:cxnChg chg="add mod">
          <ac:chgData name="Barboza-Salerno, Gia" userId="9b623e98-14e8-48e8-ab26-76a41cddf137" providerId="ADAL" clId="{D1481034-D0F0-416E-B5C5-00D4F3B52526}" dt="2023-03-02T12:56:34.375" v="3425" actId="13822"/>
          <ac:cxnSpMkLst>
            <pc:docMk/>
            <pc:sldMk cId="3231625672" sldId="350"/>
            <ac:cxnSpMk id="7" creationId="{3CC1774C-1A1B-2FAA-9F1B-CA528F9E546C}"/>
          </ac:cxnSpMkLst>
        </pc:cxnChg>
      </pc:sldChg>
      <pc:sldChg chg="addSp delSp modSp new mod modAnim">
        <pc:chgData name="Barboza-Salerno, Gia" userId="9b623e98-14e8-48e8-ab26-76a41cddf137" providerId="ADAL" clId="{D1481034-D0F0-416E-B5C5-00D4F3B52526}" dt="2023-03-02T13:22:28.823" v="4588" actId="1076"/>
        <pc:sldMkLst>
          <pc:docMk/>
          <pc:sldMk cId="419960810" sldId="351"/>
        </pc:sldMkLst>
        <pc:spChg chg="mod">
          <ac:chgData name="Barboza-Salerno, Gia" userId="9b623e98-14e8-48e8-ab26-76a41cddf137" providerId="ADAL" clId="{D1481034-D0F0-416E-B5C5-00D4F3B52526}" dt="2023-03-02T13:22:16.962" v="4586" actId="1076"/>
          <ac:spMkLst>
            <pc:docMk/>
            <pc:sldMk cId="419960810" sldId="351"/>
            <ac:spMk id="2" creationId="{B405E9BD-311E-F811-213F-377D253C1ABA}"/>
          </ac:spMkLst>
        </pc:spChg>
        <pc:spChg chg="del">
          <ac:chgData name="Barboza-Salerno, Gia" userId="9b623e98-14e8-48e8-ab26-76a41cddf137" providerId="ADAL" clId="{D1481034-D0F0-416E-B5C5-00D4F3B52526}" dt="2023-03-01T18:09:45.505" v="816"/>
          <ac:spMkLst>
            <pc:docMk/>
            <pc:sldMk cId="419960810" sldId="351"/>
            <ac:spMk id="3" creationId="{D351D91F-185D-7BAE-6369-3B5230C8113D}"/>
          </ac:spMkLst>
        </pc:spChg>
        <pc:spChg chg="add mod">
          <ac:chgData name="Barboza-Salerno, Gia" userId="9b623e98-14e8-48e8-ab26-76a41cddf137" providerId="ADAL" clId="{D1481034-D0F0-416E-B5C5-00D4F3B52526}" dt="2023-03-02T13:22:28.823" v="4588" actId="1076"/>
          <ac:spMkLst>
            <pc:docMk/>
            <pc:sldMk cId="419960810" sldId="351"/>
            <ac:spMk id="6" creationId="{5A9C92A0-FD00-EAAD-1752-9975755D5E1A}"/>
          </ac:spMkLst>
        </pc:spChg>
        <pc:picChg chg="add mod">
          <ac:chgData name="Barboza-Salerno, Gia" userId="9b623e98-14e8-48e8-ab26-76a41cddf137" providerId="ADAL" clId="{D1481034-D0F0-416E-B5C5-00D4F3B52526}" dt="2023-03-01T18:16:33.298" v="1564" actId="14100"/>
          <ac:picMkLst>
            <pc:docMk/>
            <pc:sldMk cId="419960810" sldId="351"/>
            <ac:picMk id="4" creationId="{1691BE5A-D8BF-8507-6615-175ACA91137B}"/>
          </ac:picMkLst>
        </pc:picChg>
      </pc:sldChg>
      <pc:sldChg chg="addSp delSp modSp new mod setBg">
        <pc:chgData name="Barboza-Salerno, Gia" userId="9b623e98-14e8-48e8-ab26-76a41cddf137" providerId="ADAL" clId="{D1481034-D0F0-416E-B5C5-00D4F3B52526}" dt="2023-03-01T20:39:38.129" v="2882" actId="1076"/>
        <pc:sldMkLst>
          <pc:docMk/>
          <pc:sldMk cId="3355133580" sldId="352"/>
        </pc:sldMkLst>
        <pc:spChg chg="del">
          <ac:chgData name="Barboza-Salerno, Gia" userId="9b623e98-14e8-48e8-ab26-76a41cddf137" providerId="ADAL" clId="{D1481034-D0F0-416E-B5C5-00D4F3B52526}" dt="2023-03-01T20:37:41.397" v="2870" actId="478"/>
          <ac:spMkLst>
            <pc:docMk/>
            <pc:sldMk cId="3355133580" sldId="352"/>
            <ac:spMk id="2" creationId="{38639135-444A-69D7-58AE-57B27146E27C}"/>
          </ac:spMkLst>
        </pc:spChg>
        <pc:spChg chg="del mod">
          <ac:chgData name="Barboza-Salerno, Gia" userId="9b623e98-14e8-48e8-ab26-76a41cddf137" providerId="ADAL" clId="{D1481034-D0F0-416E-B5C5-00D4F3B52526}" dt="2023-03-01T20:37:40.164" v="2869" actId="478"/>
          <ac:spMkLst>
            <pc:docMk/>
            <pc:sldMk cId="3355133580" sldId="352"/>
            <ac:spMk id="3" creationId="{B7FC21AA-9851-FF0E-B438-A170ABD94F53}"/>
          </ac:spMkLst>
        </pc:spChg>
        <pc:spChg chg="add del">
          <ac:chgData name="Barboza-Salerno, Gia" userId="9b623e98-14e8-48e8-ab26-76a41cddf137" providerId="ADAL" clId="{D1481034-D0F0-416E-B5C5-00D4F3B52526}" dt="2023-03-01T20:37:20.183" v="2865" actId="22"/>
          <ac:spMkLst>
            <pc:docMk/>
            <pc:sldMk cId="3355133580" sldId="352"/>
            <ac:spMk id="5" creationId="{365400CD-D42B-2579-F78E-76A3C0C377CB}"/>
          </ac:spMkLst>
        </pc:spChg>
        <pc:spChg chg="add">
          <ac:chgData name="Barboza-Salerno, Gia" userId="9b623e98-14e8-48e8-ab26-76a41cddf137" providerId="ADAL" clId="{D1481034-D0F0-416E-B5C5-00D4F3B52526}" dt="2023-03-01T20:39:25.739" v="2879" actId="26606"/>
          <ac:spMkLst>
            <pc:docMk/>
            <pc:sldMk cId="3355133580" sldId="352"/>
            <ac:spMk id="12" creationId="{1E94681D-2A4C-4A8D-B9B5-31D440D0328D}"/>
          </ac:spMkLst>
        </pc:spChg>
        <pc:spChg chg="add">
          <ac:chgData name="Barboza-Salerno, Gia" userId="9b623e98-14e8-48e8-ab26-76a41cddf137" providerId="ADAL" clId="{D1481034-D0F0-416E-B5C5-00D4F3B52526}" dt="2023-03-01T20:39:25.739" v="2879" actId="26606"/>
          <ac:spMkLst>
            <pc:docMk/>
            <pc:sldMk cId="3355133580" sldId="352"/>
            <ac:spMk id="14" creationId="{4EC7E010-C712-408D-9787-0842AFC9F4BB}"/>
          </ac:spMkLst>
        </pc:spChg>
        <pc:spChg chg="add">
          <ac:chgData name="Barboza-Salerno, Gia" userId="9b623e98-14e8-48e8-ab26-76a41cddf137" providerId="ADAL" clId="{D1481034-D0F0-416E-B5C5-00D4F3B52526}" dt="2023-03-01T20:39:25.739" v="2879" actId="26606"/>
          <ac:spMkLst>
            <pc:docMk/>
            <pc:sldMk cId="3355133580" sldId="352"/>
            <ac:spMk id="16" creationId="{0503FCEF-A9BA-4991-9220-E36615FB8B53}"/>
          </ac:spMkLst>
        </pc:spChg>
        <pc:spChg chg="add">
          <ac:chgData name="Barboza-Salerno, Gia" userId="9b623e98-14e8-48e8-ab26-76a41cddf137" providerId="ADAL" clId="{D1481034-D0F0-416E-B5C5-00D4F3B52526}" dt="2023-03-01T20:39:25.739" v="2879" actId="26606"/>
          <ac:spMkLst>
            <pc:docMk/>
            <pc:sldMk cId="3355133580" sldId="352"/>
            <ac:spMk id="18" creationId="{9664D085-C814-4D74-BCE0-2059F0DC0434}"/>
          </ac:spMkLst>
        </pc:spChg>
        <pc:spChg chg="add">
          <ac:chgData name="Barboza-Salerno, Gia" userId="9b623e98-14e8-48e8-ab26-76a41cddf137" providerId="ADAL" clId="{D1481034-D0F0-416E-B5C5-00D4F3B52526}" dt="2023-03-01T20:39:25.739" v="2879" actId="26606"/>
          <ac:spMkLst>
            <pc:docMk/>
            <pc:sldMk cId="3355133580" sldId="352"/>
            <ac:spMk id="20" creationId="{DDA5539E-D8B4-4F5A-B46F-C304F5D7A847}"/>
          </ac:spMkLst>
        </pc:spChg>
        <pc:picChg chg="add mod modCrop">
          <ac:chgData name="Barboza-Salerno, Gia" userId="9b623e98-14e8-48e8-ab26-76a41cddf137" providerId="ADAL" clId="{D1481034-D0F0-416E-B5C5-00D4F3B52526}" dt="2023-03-01T20:39:38.129" v="2882" actId="1076"/>
          <ac:picMkLst>
            <pc:docMk/>
            <pc:sldMk cId="3355133580" sldId="352"/>
            <ac:picMk id="7" creationId="{43F227AB-7FDE-DB46-B5C3-4D30D1E50935}"/>
          </ac:picMkLst>
        </pc:picChg>
      </pc:sldChg>
      <pc:sldChg chg="addSp delSp modSp new mod setBg">
        <pc:chgData name="Barboza-Salerno, Gia" userId="9b623e98-14e8-48e8-ab26-76a41cddf137" providerId="ADAL" clId="{D1481034-D0F0-416E-B5C5-00D4F3B52526}" dt="2023-03-01T20:38:35.328" v="2876" actId="26606"/>
        <pc:sldMkLst>
          <pc:docMk/>
          <pc:sldMk cId="1627485994" sldId="353"/>
        </pc:sldMkLst>
        <pc:spChg chg="del">
          <ac:chgData name="Barboza-Salerno, Gia" userId="9b623e98-14e8-48e8-ab26-76a41cddf137" providerId="ADAL" clId="{D1481034-D0F0-416E-B5C5-00D4F3B52526}" dt="2023-03-01T20:38:35.328" v="2876" actId="26606"/>
          <ac:spMkLst>
            <pc:docMk/>
            <pc:sldMk cId="1627485994" sldId="353"/>
            <ac:spMk id="2" creationId="{EC482845-01E0-6C36-BA72-C6CBF6B13764}"/>
          </ac:spMkLst>
        </pc:spChg>
        <pc:spChg chg="del">
          <ac:chgData name="Barboza-Salerno, Gia" userId="9b623e98-14e8-48e8-ab26-76a41cddf137" providerId="ADAL" clId="{D1481034-D0F0-416E-B5C5-00D4F3B52526}" dt="2023-03-01T20:38:31.493" v="2875" actId="22"/>
          <ac:spMkLst>
            <pc:docMk/>
            <pc:sldMk cId="1627485994" sldId="353"/>
            <ac:spMk id="3" creationId="{9EC0CA0C-A9AD-9818-AF39-3378799A916B}"/>
          </ac:spMkLst>
        </pc:spChg>
        <pc:spChg chg="add">
          <ac:chgData name="Barboza-Salerno, Gia" userId="9b623e98-14e8-48e8-ab26-76a41cddf137" providerId="ADAL" clId="{D1481034-D0F0-416E-B5C5-00D4F3B52526}" dt="2023-03-01T20:38:35.328" v="2876" actId="26606"/>
          <ac:spMkLst>
            <pc:docMk/>
            <pc:sldMk cId="1627485994" sldId="353"/>
            <ac:spMk id="10" creationId="{1E94681D-2A4C-4A8D-B9B5-31D440D0328D}"/>
          </ac:spMkLst>
        </pc:spChg>
        <pc:spChg chg="add">
          <ac:chgData name="Barboza-Salerno, Gia" userId="9b623e98-14e8-48e8-ab26-76a41cddf137" providerId="ADAL" clId="{D1481034-D0F0-416E-B5C5-00D4F3B52526}" dt="2023-03-01T20:38:35.328" v="2876" actId="26606"/>
          <ac:spMkLst>
            <pc:docMk/>
            <pc:sldMk cId="1627485994" sldId="353"/>
            <ac:spMk id="12" creationId="{4EC7E010-C712-408D-9787-0842AFC9F4BB}"/>
          </ac:spMkLst>
        </pc:spChg>
        <pc:spChg chg="add">
          <ac:chgData name="Barboza-Salerno, Gia" userId="9b623e98-14e8-48e8-ab26-76a41cddf137" providerId="ADAL" clId="{D1481034-D0F0-416E-B5C5-00D4F3B52526}" dt="2023-03-01T20:38:35.328" v="2876" actId="26606"/>
          <ac:spMkLst>
            <pc:docMk/>
            <pc:sldMk cId="1627485994" sldId="353"/>
            <ac:spMk id="14" creationId="{0503FCEF-A9BA-4991-9220-E36615FB8B53}"/>
          </ac:spMkLst>
        </pc:spChg>
        <pc:picChg chg="add mod ord">
          <ac:chgData name="Barboza-Salerno, Gia" userId="9b623e98-14e8-48e8-ab26-76a41cddf137" providerId="ADAL" clId="{D1481034-D0F0-416E-B5C5-00D4F3B52526}" dt="2023-03-01T20:38:35.328" v="2876" actId="26606"/>
          <ac:picMkLst>
            <pc:docMk/>
            <pc:sldMk cId="1627485994" sldId="353"/>
            <ac:picMk id="5" creationId="{37E36DBE-4A9D-CC32-0C76-8BF0894019FA}"/>
          </ac:picMkLst>
        </pc:picChg>
      </pc:sldChg>
      <pc:sldChg chg="addSp delSp modSp new mod">
        <pc:chgData name="Barboza-Salerno, Gia" userId="9b623e98-14e8-48e8-ab26-76a41cddf137" providerId="ADAL" clId="{D1481034-D0F0-416E-B5C5-00D4F3B52526}" dt="2023-03-01T20:39:10.655" v="2878" actId="22"/>
        <pc:sldMkLst>
          <pc:docMk/>
          <pc:sldMk cId="2401270037" sldId="354"/>
        </pc:sldMkLst>
        <pc:spChg chg="del">
          <ac:chgData name="Barboza-Salerno, Gia" userId="9b623e98-14e8-48e8-ab26-76a41cddf137" providerId="ADAL" clId="{D1481034-D0F0-416E-B5C5-00D4F3B52526}" dt="2023-03-01T20:39:10.655" v="2878" actId="22"/>
          <ac:spMkLst>
            <pc:docMk/>
            <pc:sldMk cId="2401270037" sldId="354"/>
            <ac:spMk id="3" creationId="{FD679726-6BB8-8D0B-E514-8B2A5E37DF67}"/>
          </ac:spMkLst>
        </pc:spChg>
        <pc:picChg chg="add mod ord">
          <ac:chgData name="Barboza-Salerno, Gia" userId="9b623e98-14e8-48e8-ab26-76a41cddf137" providerId="ADAL" clId="{D1481034-D0F0-416E-B5C5-00D4F3B52526}" dt="2023-03-01T20:39:10.655" v="2878" actId="22"/>
          <ac:picMkLst>
            <pc:docMk/>
            <pc:sldMk cId="2401270037" sldId="354"/>
            <ac:picMk id="5" creationId="{5BB60A98-F164-A0C9-9E98-9E657BBDD427}"/>
          </ac:picMkLst>
        </pc:picChg>
      </pc:sldChg>
      <pc:sldChg chg="addSp delSp modSp new mod modClrScheme chgLayout">
        <pc:chgData name="Barboza-Salerno, Gia" userId="9b623e98-14e8-48e8-ab26-76a41cddf137" providerId="ADAL" clId="{D1481034-D0F0-416E-B5C5-00D4F3B52526}" dt="2023-03-01T21:08:34.785" v="3331" actId="20577"/>
        <pc:sldMkLst>
          <pc:docMk/>
          <pc:sldMk cId="1978900884" sldId="355"/>
        </pc:sldMkLst>
        <pc:spChg chg="del">
          <ac:chgData name="Barboza-Salerno, Gia" userId="9b623e98-14e8-48e8-ab26-76a41cddf137" providerId="ADAL" clId="{D1481034-D0F0-416E-B5C5-00D4F3B52526}" dt="2023-03-01T21:04:38.870" v="2897" actId="478"/>
          <ac:spMkLst>
            <pc:docMk/>
            <pc:sldMk cId="1978900884" sldId="355"/>
            <ac:spMk id="2" creationId="{D09B9E97-9591-CE59-DAAC-77B229779B57}"/>
          </ac:spMkLst>
        </pc:spChg>
        <pc:spChg chg="del">
          <ac:chgData name="Barboza-Salerno, Gia" userId="9b623e98-14e8-48e8-ab26-76a41cddf137" providerId="ADAL" clId="{D1481034-D0F0-416E-B5C5-00D4F3B52526}" dt="2023-03-01T20:41:17.527" v="2884" actId="22"/>
          <ac:spMkLst>
            <pc:docMk/>
            <pc:sldMk cId="1978900884" sldId="355"/>
            <ac:spMk id="3" creationId="{56C9DF2D-0305-C2C5-FB8C-425CE265FEFD}"/>
          </ac:spMkLst>
        </pc:spChg>
        <pc:spChg chg="add del mod">
          <ac:chgData name="Barboza-Salerno, Gia" userId="9b623e98-14e8-48e8-ab26-76a41cddf137" providerId="ADAL" clId="{D1481034-D0F0-416E-B5C5-00D4F3B52526}" dt="2023-03-01T21:05:01.325" v="2901" actId="478"/>
          <ac:spMkLst>
            <pc:docMk/>
            <pc:sldMk cId="1978900884" sldId="355"/>
            <ac:spMk id="6" creationId="{EFFDAEBC-D8F1-E8EA-005D-3D3F06956422}"/>
          </ac:spMkLst>
        </pc:spChg>
        <pc:spChg chg="add mod ord">
          <ac:chgData name="Barboza-Salerno, Gia" userId="9b623e98-14e8-48e8-ab26-76a41cddf137" providerId="ADAL" clId="{D1481034-D0F0-416E-B5C5-00D4F3B52526}" dt="2023-03-01T21:08:34.785" v="3331" actId="20577"/>
          <ac:spMkLst>
            <pc:docMk/>
            <pc:sldMk cId="1978900884" sldId="355"/>
            <ac:spMk id="7" creationId="{E549B4D1-CAEF-913D-FB8D-81E72B196FC3}"/>
          </ac:spMkLst>
        </pc:spChg>
        <pc:spChg chg="add mod ord">
          <ac:chgData name="Barboza-Salerno, Gia" userId="9b623e98-14e8-48e8-ab26-76a41cddf137" providerId="ADAL" clId="{D1481034-D0F0-416E-B5C5-00D4F3B52526}" dt="2023-03-01T21:08:08.687" v="3303" actId="20577"/>
          <ac:spMkLst>
            <pc:docMk/>
            <pc:sldMk cId="1978900884" sldId="355"/>
            <ac:spMk id="8" creationId="{EFF6D47E-4428-3CC4-FE2E-107550B6B5CC}"/>
          </ac:spMkLst>
        </pc:spChg>
        <pc:picChg chg="add mod ord">
          <ac:chgData name="Barboza-Salerno, Gia" userId="9b623e98-14e8-48e8-ab26-76a41cddf137" providerId="ADAL" clId="{D1481034-D0F0-416E-B5C5-00D4F3B52526}" dt="2023-03-01T21:05:07.947" v="2902" actId="700"/>
          <ac:picMkLst>
            <pc:docMk/>
            <pc:sldMk cId="1978900884" sldId="355"/>
            <ac:picMk id="5" creationId="{E5BDA83C-3F76-6591-D493-0F633FEA2E0E}"/>
          </ac:picMkLst>
        </pc:picChg>
      </pc:sldChg>
      <pc:sldChg chg="addSp delSp modSp new mod setBg">
        <pc:chgData name="Barboza-Salerno, Gia" userId="9b623e98-14e8-48e8-ab26-76a41cddf137" providerId="ADAL" clId="{D1481034-D0F0-416E-B5C5-00D4F3B52526}" dt="2023-03-01T21:04:33.100" v="2896" actId="1076"/>
        <pc:sldMkLst>
          <pc:docMk/>
          <pc:sldMk cId="2687599681" sldId="356"/>
        </pc:sldMkLst>
        <pc:spChg chg="del">
          <ac:chgData name="Barboza-Salerno, Gia" userId="9b623e98-14e8-48e8-ab26-76a41cddf137" providerId="ADAL" clId="{D1481034-D0F0-416E-B5C5-00D4F3B52526}" dt="2023-03-01T21:04:17.628" v="2891" actId="478"/>
          <ac:spMkLst>
            <pc:docMk/>
            <pc:sldMk cId="2687599681" sldId="356"/>
            <ac:spMk id="2" creationId="{A2309531-591C-EC51-1198-44C56584FD21}"/>
          </ac:spMkLst>
        </pc:spChg>
        <pc:spChg chg="del">
          <ac:chgData name="Barboza-Salerno, Gia" userId="9b623e98-14e8-48e8-ab26-76a41cddf137" providerId="ADAL" clId="{D1481034-D0F0-416E-B5C5-00D4F3B52526}" dt="2023-03-01T20:41:35.883" v="2886" actId="22"/>
          <ac:spMkLst>
            <pc:docMk/>
            <pc:sldMk cId="2687599681" sldId="356"/>
            <ac:spMk id="3" creationId="{8319A2D1-00D1-8DFA-7DC4-9CE29E2A10D1}"/>
          </ac:spMkLst>
        </pc:spChg>
        <pc:spChg chg="add del">
          <ac:chgData name="Barboza-Salerno, Gia" userId="9b623e98-14e8-48e8-ab26-76a41cddf137" providerId="ADAL" clId="{D1481034-D0F0-416E-B5C5-00D4F3B52526}" dt="2023-03-01T21:04:23.786" v="2893" actId="478"/>
          <ac:spMkLst>
            <pc:docMk/>
            <pc:sldMk cId="2687599681" sldId="356"/>
            <ac:spMk id="11" creationId="{43B54946-7547-D5D3-E1C5-3331092BC026}"/>
          </ac:spMkLst>
        </pc:spChg>
        <pc:spChg chg="add del">
          <ac:chgData name="Barboza-Salerno, Gia" userId="9b623e98-14e8-48e8-ab26-76a41cddf137" providerId="ADAL" clId="{D1481034-D0F0-416E-B5C5-00D4F3B52526}" dt="2023-03-01T21:04:26.170" v="2894" actId="26606"/>
          <ac:spMkLst>
            <pc:docMk/>
            <pc:sldMk cId="2687599681" sldId="356"/>
            <ac:spMk id="14" creationId="{78632963-757B-40C2-BB84-FC6107A54DAD}"/>
          </ac:spMkLst>
        </pc:spChg>
        <pc:spChg chg="add del">
          <ac:chgData name="Barboza-Salerno, Gia" userId="9b623e98-14e8-48e8-ab26-76a41cddf137" providerId="ADAL" clId="{D1481034-D0F0-416E-B5C5-00D4F3B52526}" dt="2023-03-01T21:04:26.170" v="2894" actId="26606"/>
          <ac:spMkLst>
            <pc:docMk/>
            <pc:sldMk cId="2687599681" sldId="356"/>
            <ac:spMk id="16" creationId="{2853AE55-7E35-44B0-89F1-3F52B262AF33}"/>
          </ac:spMkLst>
        </pc:spChg>
        <pc:spChg chg="add del">
          <ac:chgData name="Barboza-Salerno, Gia" userId="9b623e98-14e8-48e8-ab26-76a41cddf137" providerId="ADAL" clId="{D1481034-D0F0-416E-B5C5-00D4F3B52526}" dt="2023-03-01T21:04:26.170" v="2894" actId="26606"/>
          <ac:spMkLst>
            <pc:docMk/>
            <pc:sldMk cId="2687599681" sldId="356"/>
            <ac:spMk id="18" creationId="{DBC4BE4D-4B50-4F51-9F85-4B5D60B02D81}"/>
          </ac:spMkLst>
        </pc:spChg>
        <pc:spChg chg="add">
          <ac:chgData name="Barboza-Salerno, Gia" userId="9b623e98-14e8-48e8-ab26-76a41cddf137" providerId="ADAL" clId="{D1481034-D0F0-416E-B5C5-00D4F3B52526}" dt="2023-03-01T21:04:26.170" v="2894" actId="26606"/>
          <ac:spMkLst>
            <pc:docMk/>
            <pc:sldMk cId="2687599681" sldId="356"/>
            <ac:spMk id="23" creationId="{1E94681D-2A4C-4A8D-B9B5-31D440D0328D}"/>
          </ac:spMkLst>
        </pc:spChg>
        <pc:spChg chg="add">
          <ac:chgData name="Barboza-Salerno, Gia" userId="9b623e98-14e8-48e8-ab26-76a41cddf137" providerId="ADAL" clId="{D1481034-D0F0-416E-B5C5-00D4F3B52526}" dt="2023-03-01T21:04:26.170" v="2894" actId="26606"/>
          <ac:spMkLst>
            <pc:docMk/>
            <pc:sldMk cId="2687599681" sldId="356"/>
            <ac:spMk id="25" creationId="{44A7A5B0-A86B-4B2D-B579-7DD9405944A2}"/>
          </ac:spMkLst>
        </pc:spChg>
        <pc:spChg chg="add">
          <ac:chgData name="Barboza-Salerno, Gia" userId="9b623e98-14e8-48e8-ab26-76a41cddf137" providerId="ADAL" clId="{D1481034-D0F0-416E-B5C5-00D4F3B52526}" dt="2023-03-01T21:04:26.170" v="2894" actId="26606"/>
          <ac:spMkLst>
            <pc:docMk/>
            <pc:sldMk cId="2687599681" sldId="356"/>
            <ac:spMk id="27" creationId="{D92E8A20-C7E5-410C-8629-67A1466260E3}"/>
          </ac:spMkLst>
        </pc:spChg>
        <pc:graphicFrameChg chg="add mod">
          <ac:chgData name="Barboza-Salerno, Gia" userId="9b623e98-14e8-48e8-ab26-76a41cddf137" providerId="ADAL" clId="{D1481034-D0F0-416E-B5C5-00D4F3B52526}" dt="2023-03-01T21:04:08.504" v="2889"/>
          <ac:graphicFrameMkLst>
            <pc:docMk/>
            <pc:sldMk cId="2687599681" sldId="356"/>
            <ac:graphicFrameMk id="6" creationId="{F64255A9-3210-E26B-9EF9-C51B66B3C4A7}"/>
          </ac:graphicFrameMkLst>
        </pc:graphicFrameChg>
        <pc:picChg chg="add mod ord">
          <ac:chgData name="Barboza-Salerno, Gia" userId="9b623e98-14e8-48e8-ab26-76a41cddf137" providerId="ADAL" clId="{D1481034-D0F0-416E-B5C5-00D4F3B52526}" dt="2023-03-01T21:04:33.100" v="2896" actId="1076"/>
          <ac:picMkLst>
            <pc:docMk/>
            <pc:sldMk cId="2687599681" sldId="356"/>
            <ac:picMk id="5" creationId="{ECC20AF8-C41C-F429-4AD4-4B8FB3A72491}"/>
          </ac:picMkLst>
        </pc:picChg>
        <pc:picChg chg="add mod">
          <ac:chgData name="Barboza-Salerno, Gia" userId="9b623e98-14e8-48e8-ab26-76a41cddf137" providerId="ADAL" clId="{D1481034-D0F0-416E-B5C5-00D4F3B52526}" dt="2023-03-01T21:04:26.170" v="2894" actId="26606"/>
          <ac:picMkLst>
            <pc:docMk/>
            <pc:sldMk cId="2687599681" sldId="356"/>
            <ac:picMk id="7" creationId="{BF704D74-DB5C-E0CD-9217-34DEB6A3FE2D}"/>
          </ac:picMkLst>
        </pc:picChg>
      </pc:sldChg>
      <pc:sldChg chg="addSp delSp modSp new mod setBg modClrScheme chgLayout">
        <pc:chgData name="Barboza-Salerno, Gia" userId="9b623e98-14e8-48e8-ab26-76a41cddf137" providerId="ADAL" clId="{D1481034-D0F0-416E-B5C5-00D4F3B52526}" dt="2023-03-02T13:29:52.901" v="4691" actId="26606"/>
        <pc:sldMkLst>
          <pc:docMk/>
          <pc:sldMk cId="3656842921" sldId="357"/>
        </pc:sldMkLst>
        <pc:spChg chg="del">
          <ac:chgData name="Barboza-Salerno, Gia" userId="9b623e98-14e8-48e8-ab26-76a41cddf137" providerId="ADAL" clId="{D1481034-D0F0-416E-B5C5-00D4F3B52526}" dt="2023-03-02T13:29:38.923" v="4652" actId="700"/>
          <ac:spMkLst>
            <pc:docMk/>
            <pc:sldMk cId="3656842921" sldId="357"/>
            <ac:spMk id="2" creationId="{C2605E90-A80C-31A0-D3B6-31B9CCF1D347}"/>
          </ac:spMkLst>
        </pc:spChg>
        <pc:spChg chg="del mod ord">
          <ac:chgData name="Barboza-Salerno, Gia" userId="9b623e98-14e8-48e8-ab26-76a41cddf137" providerId="ADAL" clId="{D1481034-D0F0-416E-B5C5-00D4F3B52526}" dt="2023-03-02T13:29:38.923" v="4652" actId="700"/>
          <ac:spMkLst>
            <pc:docMk/>
            <pc:sldMk cId="3656842921" sldId="357"/>
            <ac:spMk id="3" creationId="{CBE00B05-76B4-8D0F-96DB-E9A87648CF9C}"/>
          </ac:spMkLst>
        </pc:spChg>
        <pc:spChg chg="del">
          <ac:chgData name="Barboza-Salerno, Gia" userId="9b623e98-14e8-48e8-ab26-76a41cddf137" providerId="ADAL" clId="{D1481034-D0F0-416E-B5C5-00D4F3B52526}" dt="2023-03-02T13:29:38.923" v="4652" actId="700"/>
          <ac:spMkLst>
            <pc:docMk/>
            <pc:sldMk cId="3656842921" sldId="357"/>
            <ac:spMk id="4" creationId="{9B44CA02-6C8C-EB39-5947-E2EFF5F24B68}"/>
          </ac:spMkLst>
        </pc:spChg>
        <pc:spChg chg="add mod ord">
          <ac:chgData name="Barboza-Salerno, Gia" userId="9b623e98-14e8-48e8-ab26-76a41cddf137" providerId="ADAL" clId="{D1481034-D0F0-416E-B5C5-00D4F3B52526}" dt="2023-03-02T13:29:52.901" v="4691" actId="26606"/>
          <ac:spMkLst>
            <pc:docMk/>
            <pc:sldMk cId="3656842921" sldId="357"/>
            <ac:spMk id="5" creationId="{2CF9A02E-1308-055B-E8C8-4B5F5933CC63}"/>
          </ac:spMkLst>
        </pc:spChg>
        <pc:spChg chg="add">
          <ac:chgData name="Barboza-Salerno, Gia" userId="9b623e98-14e8-48e8-ab26-76a41cddf137" providerId="ADAL" clId="{D1481034-D0F0-416E-B5C5-00D4F3B52526}" dt="2023-03-02T13:29:52.901" v="4691" actId="26606"/>
          <ac:spMkLst>
            <pc:docMk/>
            <pc:sldMk cId="3656842921" sldId="357"/>
            <ac:spMk id="11" creationId="{904DB13E-F722-4ED6-BB00-556651E95281}"/>
          </ac:spMkLst>
        </pc:spChg>
        <pc:spChg chg="add">
          <ac:chgData name="Barboza-Salerno, Gia" userId="9b623e98-14e8-48e8-ab26-76a41cddf137" providerId="ADAL" clId="{D1481034-D0F0-416E-B5C5-00D4F3B52526}" dt="2023-03-02T13:29:52.901" v="4691" actId="26606"/>
          <ac:spMkLst>
            <pc:docMk/>
            <pc:sldMk cId="3656842921" sldId="357"/>
            <ac:spMk id="13" creationId="{1419E3D9-C5FB-41A9-B6D2-DFB210BB6211}"/>
          </ac:spMkLst>
        </pc:spChg>
        <pc:spChg chg="add">
          <ac:chgData name="Barboza-Salerno, Gia" userId="9b623e98-14e8-48e8-ab26-76a41cddf137" providerId="ADAL" clId="{D1481034-D0F0-416E-B5C5-00D4F3B52526}" dt="2023-03-02T13:29:52.901" v="4691" actId="26606"/>
          <ac:spMkLst>
            <pc:docMk/>
            <pc:sldMk cId="3656842921" sldId="357"/>
            <ac:spMk id="15" creationId="{367909BF-1DF7-4ACE-8F58-6CF719BB27E5}"/>
          </ac:spMkLst>
        </pc:spChg>
        <pc:spChg chg="add">
          <ac:chgData name="Barboza-Salerno, Gia" userId="9b623e98-14e8-48e8-ab26-76a41cddf137" providerId="ADAL" clId="{D1481034-D0F0-416E-B5C5-00D4F3B52526}" dt="2023-03-02T13:29:52.901" v="4691" actId="26606"/>
          <ac:spMkLst>
            <pc:docMk/>
            <pc:sldMk cId="3656842921" sldId="357"/>
            <ac:spMk id="17" creationId="{89E8BEDB-0BBC-4F21-9CFB-8530D664C343}"/>
          </ac:spMkLst>
        </pc:spChg>
        <pc:spChg chg="add">
          <ac:chgData name="Barboza-Salerno, Gia" userId="9b623e98-14e8-48e8-ab26-76a41cddf137" providerId="ADAL" clId="{D1481034-D0F0-416E-B5C5-00D4F3B52526}" dt="2023-03-02T13:29:52.901" v="4691" actId="26606"/>
          <ac:spMkLst>
            <pc:docMk/>
            <pc:sldMk cId="3656842921" sldId="357"/>
            <ac:spMk id="24" creationId="{420551B3-B4DA-48EE-988C-4FAEAEB5CE98}"/>
          </ac:spMkLst>
        </pc:spChg>
        <pc:spChg chg="add">
          <ac:chgData name="Barboza-Salerno, Gia" userId="9b623e98-14e8-48e8-ab26-76a41cddf137" providerId="ADAL" clId="{D1481034-D0F0-416E-B5C5-00D4F3B52526}" dt="2023-03-02T13:29:52.901" v="4691" actId="26606"/>
          <ac:spMkLst>
            <pc:docMk/>
            <pc:sldMk cId="3656842921" sldId="357"/>
            <ac:spMk id="26" creationId="{4063B759-00FC-46D1-9898-8E8625268FAF}"/>
          </ac:spMkLst>
        </pc:spChg>
        <pc:spChg chg="add">
          <ac:chgData name="Barboza-Salerno, Gia" userId="9b623e98-14e8-48e8-ab26-76a41cddf137" providerId="ADAL" clId="{D1481034-D0F0-416E-B5C5-00D4F3B52526}" dt="2023-03-02T13:29:52.901" v="4691" actId="26606"/>
          <ac:spMkLst>
            <pc:docMk/>
            <pc:sldMk cId="3656842921" sldId="357"/>
            <ac:spMk id="28" creationId="{D5B012D8-7F27-4758-9AC6-C889B154BD73}"/>
          </ac:spMkLst>
        </pc:spChg>
        <pc:grpChg chg="add">
          <ac:chgData name="Barboza-Salerno, Gia" userId="9b623e98-14e8-48e8-ab26-76a41cddf137" providerId="ADAL" clId="{D1481034-D0F0-416E-B5C5-00D4F3B52526}" dt="2023-03-02T13:29:52.901" v="4691" actId="26606"/>
          <ac:grpSpMkLst>
            <pc:docMk/>
            <pc:sldMk cId="3656842921" sldId="357"/>
            <ac:grpSpMk id="19" creationId="{E26428D7-C6F3-473D-A360-A3F5C3E8728C}"/>
          </ac:grpSpMkLst>
        </pc:grpChg>
        <pc:picChg chg="add">
          <ac:chgData name="Barboza-Salerno, Gia" userId="9b623e98-14e8-48e8-ab26-76a41cddf137" providerId="ADAL" clId="{D1481034-D0F0-416E-B5C5-00D4F3B52526}" dt="2023-03-02T13:29:52.901" v="4691" actId="26606"/>
          <ac:picMkLst>
            <pc:docMk/>
            <pc:sldMk cId="3656842921" sldId="357"/>
            <ac:picMk id="7" creationId="{8682FA38-5761-F199-7098-E22F3123349C}"/>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Conditional</a:t>
            </a:r>
            <a:r>
              <a:rPr lang="en-US" sz="2400" baseline="0"/>
              <a:t> Effect of PTS on DELINQUENCY</a:t>
            </a:r>
            <a:endParaRPr lang="en-US" sz="2400"/>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HETERO</c:v>
          </c:tx>
          <c:spPr>
            <a:ln w="15875" cap="rnd">
              <a:solidFill>
                <a:schemeClr val="accent1">
                  <a:lumMod val="75000"/>
                </a:schemeClr>
              </a:solidFill>
              <a:prstDash val="lgDashDot"/>
              <a:round/>
            </a:ln>
            <a:effectLst/>
          </c:spPr>
          <c:marker>
            <c:symbol val="none"/>
          </c:marker>
          <c:cat>
            <c:strRef>
              <c:f>Sheet1!$B$5:$B$7</c:f>
              <c:strCache>
                <c:ptCount val="3"/>
                <c:pt idx="0">
                  <c:v>16th</c:v>
                </c:pt>
                <c:pt idx="1">
                  <c:v> 50th</c:v>
                </c:pt>
                <c:pt idx="2">
                  <c:v>84th</c:v>
                </c:pt>
              </c:strCache>
            </c:strRef>
          </c:cat>
          <c:val>
            <c:numRef>
              <c:f>Sheet1!$C$5:$C$7</c:f>
              <c:numCache>
                <c:formatCode>General</c:formatCode>
                <c:ptCount val="3"/>
                <c:pt idx="0">
                  <c:v>1.9502999999999999</c:v>
                </c:pt>
                <c:pt idx="1">
                  <c:v>1.6877</c:v>
                </c:pt>
                <c:pt idx="2">
                  <c:v>1.4629000000000001</c:v>
                </c:pt>
              </c:numCache>
            </c:numRef>
          </c:val>
          <c:smooth val="0"/>
          <c:extLst>
            <c:ext xmlns:c16="http://schemas.microsoft.com/office/drawing/2014/chart" uri="{C3380CC4-5D6E-409C-BE32-E72D297353CC}">
              <c16:uniqueId val="{00000000-2A9B-41D9-ADD7-4300A88013D8}"/>
            </c:ext>
          </c:extLst>
        </c:ser>
        <c:ser>
          <c:idx val="1"/>
          <c:order val="1"/>
          <c:tx>
            <c:strRef>
              <c:f>Sheet1!$D$4</c:f>
              <c:strCache>
                <c:ptCount val="1"/>
                <c:pt idx="0">
                  <c:v>SEXMIN</c:v>
                </c:pt>
              </c:strCache>
            </c:strRef>
          </c:tx>
          <c:spPr>
            <a:ln w="15875" cap="rnd">
              <a:solidFill>
                <a:schemeClr val="accent6"/>
              </a:solidFill>
              <a:prstDash val="dash"/>
              <a:round/>
            </a:ln>
            <a:effectLst/>
          </c:spPr>
          <c:marker>
            <c:symbol val="none"/>
          </c:marker>
          <c:val>
            <c:numRef>
              <c:f>Sheet1!$C$8:$C$10</c:f>
              <c:numCache>
                <c:formatCode>General</c:formatCode>
                <c:ptCount val="3"/>
                <c:pt idx="0">
                  <c:v>2.3027000000000002</c:v>
                </c:pt>
                <c:pt idx="1">
                  <c:v>3.5466000000000002</c:v>
                </c:pt>
                <c:pt idx="2">
                  <c:v>4.6115000000000004</c:v>
                </c:pt>
              </c:numCache>
            </c:numRef>
          </c:val>
          <c:smooth val="0"/>
          <c:extLst>
            <c:ext xmlns:c16="http://schemas.microsoft.com/office/drawing/2014/chart" uri="{C3380CC4-5D6E-409C-BE32-E72D297353CC}">
              <c16:uniqueId val="{00000001-2A9B-41D9-ADD7-4300A88013D8}"/>
            </c:ext>
          </c:extLst>
        </c:ser>
        <c:dLbls>
          <c:showLegendKey val="0"/>
          <c:showVal val="0"/>
          <c:showCatName val="0"/>
          <c:showSerName val="0"/>
          <c:showPercent val="0"/>
          <c:showBubbleSize val="0"/>
        </c:dLbls>
        <c:smooth val="0"/>
        <c:axId val="304423360"/>
        <c:axId val="304424608"/>
      </c:lineChart>
      <c:catAx>
        <c:axId val="304423360"/>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PTS percentiles</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04424608"/>
        <c:crosses val="autoZero"/>
        <c:auto val="1"/>
        <c:lblAlgn val="ctr"/>
        <c:lblOffset val="100"/>
        <c:noMultiLvlLbl val="0"/>
      </c:catAx>
      <c:valAx>
        <c:axId val="304424608"/>
        <c:scaling>
          <c:orientation val="minMax"/>
        </c:scaling>
        <c:delete val="0"/>
        <c:axPos val="l"/>
        <c:majorGridlines>
          <c:spPr>
            <a:ln w="9525" cap="flat" cmpd="sng" algn="ctr">
              <a:noFill/>
              <a:prstDash val="sysDash"/>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Delinquency</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04423360"/>
        <c:crosses val="autoZero"/>
        <c:crossBetween val="between"/>
        <c:majorUnit val="1"/>
      </c:valAx>
      <c:spPr>
        <a:solidFill>
          <a:schemeClr val="accent1">
            <a:lumMod val="40000"/>
            <a:lumOff val="60000"/>
            <a:alpha val="23000"/>
          </a:schemeClr>
        </a:solidFill>
        <a:ln>
          <a:solidFill>
            <a:schemeClr val="tx1"/>
          </a:solid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BF58E8-DF1B-4582-B089-104BEF92481D}" type="datetimeFigureOut">
              <a:rPr lang="en-US" smtClean="0"/>
              <a:t>3/16/2025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4B6730-10A4-4367-9D5C-52DA2F643AF2}" type="slidenum">
              <a:rPr lang="en-US" smtClean="0"/>
              <a:t>‹#›</a:t>
            </a:fld>
            <a:endParaRPr lang="en-US"/>
          </a:p>
        </p:txBody>
      </p:sp>
    </p:spTree>
    <p:extLst>
      <p:ext uri="{BB962C8B-B14F-4D97-AF65-F5344CB8AC3E}">
        <p14:creationId xmlns:p14="http://schemas.microsoft.com/office/powerpoint/2010/main" val="767497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specifically, the experience of stress results in feelings of despondency and hopelessness, and higher levels of depressed affect will result in a greater the desire to withdraw from one’s role as a small-business owner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BA189D-B7BB-42B6-A5C4-78F83E6AF4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9169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4B6730-10A4-4367-9D5C-52DA2F643AF2}" type="slidenum">
              <a:rPr lang="en-US" smtClean="0"/>
              <a:t>33</a:t>
            </a:fld>
            <a:endParaRPr lang="en-US"/>
          </a:p>
        </p:txBody>
      </p:sp>
    </p:spTree>
    <p:extLst>
      <p:ext uri="{BB962C8B-B14F-4D97-AF65-F5344CB8AC3E}">
        <p14:creationId xmlns:p14="http://schemas.microsoft.com/office/powerpoint/2010/main" val="37898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statistical model translates into three equations, because the model contains three consequent variables</a:t>
            </a:r>
          </a:p>
        </p:txBody>
      </p:sp>
      <p:sp>
        <p:nvSpPr>
          <p:cNvPr id="4" name="Slide Number Placeholder 3"/>
          <p:cNvSpPr>
            <a:spLocks noGrp="1"/>
          </p:cNvSpPr>
          <p:nvPr>
            <p:ph type="sldNum" sz="quarter" idx="5"/>
          </p:nvPr>
        </p:nvSpPr>
        <p:spPr/>
        <p:txBody>
          <a:bodyPr/>
          <a:lstStyle/>
          <a:p>
            <a:fld id="{A8BA189D-B7BB-42B6-A5C4-78F83E6AF486}" type="slidenum">
              <a:rPr lang="en-US" smtClean="0"/>
              <a:t>42</a:t>
            </a:fld>
            <a:endParaRPr lang="en-US"/>
          </a:p>
        </p:txBody>
      </p:sp>
    </p:spTree>
    <p:extLst>
      <p:ext uri="{BB962C8B-B14F-4D97-AF65-F5344CB8AC3E}">
        <p14:creationId xmlns:p14="http://schemas.microsoft.com/office/powerpoint/2010/main" val="1518445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direct effect of the manipulation in this serial multiple mediator model is exactly the same as in the parallel multiple mediator model because whether the mediators are modeled as causally influencing each other or not does not change the model of Y</a:t>
            </a:r>
          </a:p>
          <a:p>
            <a:r>
              <a:rPr lang="en-US" dirty="0"/>
              <a:t>Location of the article in the newspaper continues to be unrelated to intentions to buy sugar independent of the effect of perceived importance and presumed media influence</a:t>
            </a:r>
          </a:p>
        </p:txBody>
      </p:sp>
      <p:sp>
        <p:nvSpPr>
          <p:cNvPr id="4" name="Slide Number Placeholder 3"/>
          <p:cNvSpPr>
            <a:spLocks noGrp="1"/>
          </p:cNvSpPr>
          <p:nvPr>
            <p:ph type="sldNum" sz="quarter" idx="5"/>
          </p:nvPr>
        </p:nvSpPr>
        <p:spPr/>
        <p:txBody>
          <a:bodyPr/>
          <a:lstStyle/>
          <a:p>
            <a:fld id="{A8BA189D-B7BB-42B6-A5C4-78F83E6AF486}" type="slidenum">
              <a:rPr lang="en-US" smtClean="0"/>
              <a:t>50</a:t>
            </a:fld>
            <a:endParaRPr lang="en-US"/>
          </a:p>
        </p:txBody>
      </p:sp>
    </p:spTree>
    <p:extLst>
      <p:ext uri="{BB962C8B-B14F-4D97-AF65-F5344CB8AC3E}">
        <p14:creationId xmlns:p14="http://schemas.microsoft.com/office/powerpoint/2010/main" val="3836269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BA189D-B7BB-42B6-A5C4-78F83E6AF486}" type="slidenum">
              <a:rPr lang="en-US" smtClean="0"/>
              <a:t>52</a:t>
            </a:fld>
            <a:endParaRPr lang="en-US"/>
          </a:p>
        </p:txBody>
      </p:sp>
    </p:spTree>
    <p:extLst>
      <p:ext uri="{BB962C8B-B14F-4D97-AF65-F5344CB8AC3E}">
        <p14:creationId xmlns:p14="http://schemas.microsoft.com/office/powerpoint/2010/main" val="223217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interpretation is that no specific indirect effect is statistically different than any other specific indirect effect.</a:t>
            </a:r>
          </a:p>
        </p:txBody>
      </p:sp>
      <p:sp>
        <p:nvSpPr>
          <p:cNvPr id="4" name="Slide Number Placeholder 3"/>
          <p:cNvSpPr>
            <a:spLocks noGrp="1"/>
          </p:cNvSpPr>
          <p:nvPr>
            <p:ph type="sldNum" sz="quarter" idx="5"/>
          </p:nvPr>
        </p:nvSpPr>
        <p:spPr/>
        <p:txBody>
          <a:bodyPr/>
          <a:lstStyle/>
          <a:p>
            <a:fld id="{A8BA189D-B7BB-42B6-A5C4-78F83E6AF486}" type="slidenum">
              <a:rPr lang="en-US" smtClean="0"/>
              <a:t>56</a:t>
            </a:fld>
            <a:endParaRPr lang="en-US"/>
          </a:p>
        </p:txBody>
      </p:sp>
    </p:spTree>
    <p:extLst>
      <p:ext uri="{BB962C8B-B14F-4D97-AF65-F5344CB8AC3E}">
        <p14:creationId xmlns:p14="http://schemas.microsoft.com/office/powerpoint/2010/main" val="2011932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effect of PTSS on DELINQ is greater for SEXMIN compared to non-SEXMIN</a:t>
            </a:r>
          </a:p>
        </p:txBody>
      </p:sp>
      <p:sp>
        <p:nvSpPr>
          <p:cNvPr id="4" name="Slide Number Placeholder 3"/>
          <p:cNvSpPr>
            <a:spLocks noGrp="1"/>
          </p:cNvSpPr>
          <p:nvPr>
            <p:ph type="sldNum" sz="quarter" idx="5"/>
          </p:nvPr>
        </p:nvSpPr>
        <p:spPr/>
        <p:txBody>
          <a:bodyPr/>
          <a:lstStyle/>
          <a:p>
            <a:fld id="{AF4B6730-10A4-4367-9D5C-52DA2F643AF2}" type="slidenum">
              <a:rPr lang="en-US" smtClean="0"/>
              <a:t>59</a:t>
            </a:fld>
            <a:endParaRPr lang="en-US"/>
          </a:p>
        </p:txBody>
      </p:sp>
    </p:spTree>
    <p:extLst>
      <p:ext uri="{BB962C8B-B14F-4D97-AF65-F5344CB8AC3E}">
        <p14:creationId xmlns:p14="http://schemas.microsoft.com/office/powerpoint/2010/main" val="2841308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effect of PTS on delinquency depends on sexual minority status</a:t>
            </a:r>
          </a:p>
          <a:p>
            <a:r>
              <a:rPr lang="en-US" dirty="0"/>
              <a:t>1.7075 - .0450ptss + 1.7454 + .2579ptss</a:t>
            </a:r>
          </a:p>
        </p:txBody>
      </p:sp>
      <p:sp>
        <p:nvSpPr>
          <p:cNvPr id="4" name="Slide Number Placeholder 3"/>
          <p:cNvSpPr>
            <a:spLocks noGrp="1"/>
          </p:cNvSpPr>
          <p:nvPr>
            <p:ph type="sldNum" sz="quarter" idx="5"/>
          </p:nvPr>
        </p:nvSpPr>
        <p:spPr/>
        <p:txBody>
          <a:bodyPr/>
          <a:lstStyle/>
          <a:p>
            <a:fld id="{AF4B6730-10A4-4367-9D5C-52DA2F643AF2}" type="slidenum">
              <a:rPr lang="en-US" smtClean="0"/>
              <a:t>61</a:t>
            </a:fld>
            <a:endParaRPr lang="en-US"/>
          </a:p>
        </p:txBody>
      </p:sp>
    </p:spTree>
    <p:extLst>
      <p:ext uri="{BB962C8B-B14F-4D97-AF65-F5344CB8AC3E}">
        <p14:creationId xmlns:p14="http://schemas.microsoft.com/office/powerpoint/2010/main" val="4156062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4B6730-10A4-4367-9D5C-52DA2F643AF2}" type="slidenum">
              <a:rPr lang="en-US" smtClean="0"/>
              <a:t>7</a:t>
            </a:fld>
            <a:endParaRPr lang="en-US"/>
          </a:p>
        </p:txBody>
      </p:sp>
    </p:spTree>
    <p:extLst>
      <p:ext uri="{BB962C8B-B14F-4D97-AF65-F5344CB8AC3E}">
        <p14:creationId xmlns:p14="http://schemas.microsoft.com/office/powerpoint/2010/main" val="1212281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after adjusting for the possibility of spurious or epiphenomenal association resulting from these three covariates, the indirect effect of economic stress on withdrawal intentions through depressed affect is positive and statistically different from zero (point estimate = 0.113, with a 95% bootstrap confidence interval of 0.058 to 0.173).</a:t>
            </a:r>
          </a:p>
          <a:p>
            <a:r>
              <a:rPr lang="en-US" dirty="0"/>
              <a:t>Another way to say this is: the effect of economic stress among business owners on their intention to withdraw operates through depressed affect.</a:t>
            </a:r>
          </a:p>
          <a:p>
            <a:r>
              <a:rPr lang="en-US" dirty="0"/>
              <a:t>NOTE CAREFULLY: the indirect effect is positive but that is because BOTH a and b are negative. You must look to the sign of the variables in order to interpret the results meaningfully</a:t>
            </a:r>
          </a:p>
          <a:p>
            <a:r>
              <a:rPr lang="en-US" dirty="0"/>
              <a:t>EX. We would NOT conclude that the mediation effect operates through a higher amount of affect just because the coefficient on the indirect effect is positive</a:t>
            </a:r>
          </a:p>
        </p:txBody>
      </p:sp>
      <p:sp>
        <p:nvSpPr>
          <p:cNvPr id="4" name="Slide Number Placeholder 3"/>
          <p:cNvSpPr>
            <a:spLocks noGrp="1"/>
          </p:cNvSpPr>
          <p:nvPr>
            <p:ph type="sldNum" sz="quarter" idx="5"/>
          </p:nvPr>
        </p:nvSpPr>
        <p:spPr/>
        <p:txBody>
          <a:bodyPr/>
          <a:lstStyle/>
          <a:p>
            <a:fld id="{A8BA189D-B7BB-42B6-A5C4-78F83E6AF486}" type="slidenum">
              <a:rPr lang="en-US" smtClean="0"/>
              <a:t>11</a:t>
            </a:fld>
            <a:endParaRPr lang="en-US"/>
          </a:p>
        </p:txBody>
      </p:sp>
    </p:spTree>
    <p:extLst>
      <p:ext uri="{BB962C8B-B14F-4D97-AF65-F5344CB8AC3E}">
        <p14:creationId xmlns:p14="http://schemas.microsoft.com/office/powerpoint/2010/main" val="1838961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two entrepreneurs who differ by one unit in their economic stress differ by about one-</a:t>
            </a:r>
            <a:r>
              <a:rPr lang="en-US" dirty="0" err="1"/>
              <a:t>fifeteenth</a:t>
            </a:r>
            <a:r>
              <a:rPr lang="en-US" dirty="0"/>
              <a:t> of a standard deviation in their intentions to withdraw from entrepreneurship as a result of the effect of stress on depressed affect</a:t>
            </a:r>
          </a:p>
          <a:p>
            <a:endParaRPr lang="en-US" dirty="0"/>
          </a:p>
          <a:p>
            <a:r>
              <a:rPr lang="en-US" dirty="0"/>
              <a:t>Independent of this indirect mechanism, the entrepreneur one unit higher in economic stress is estimated to be 0.087 standard deviations lower in withdrawal intentions</a:t>
            </a:r>
          </a:p>
        </p:txBody>
      </p:sp>
      <p:sp>
        <p:nvSpPr>
          <p:cNvPr id="4" name="Slide Number Placeholder 3"/>
          <p:cNvSpPr>
            <a:spLocks noGrp="1"/>
          </p:cNvSpPr>
          <p:nvPr>
            <p:ph type="sldNum" sz="quarter" idx="5"/>
          </p:nvPr>
        </p:nvSpPr>
        <p:spPr/>
        <p:txBody>
          <a:bodyPr/>
          <a:lstStyle/>
          <a:p>
            <a:fld id="{A8BA189D-B7BB-42B6-A5C4-78F83E6AF486}" type="slidenum">
              <a:rPr lang="en-US" smtClean="0"/>
              <a:t>12</a:t>
            </a:fld>
            <a:endParaRPr lang="en-US"/>
          </a:p>
        </p:txBody>
      </p:sp>
    </p:spTree>
    <p:extLst>
      <p:ext uri="{BB962C8B-B14F-4D97-AF65-F5344CB8AC3E}">
        <p14:creationId xmlns:p14="http://schemas.microsoft.com/office/powerpoint/2010/main" val="1228128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279B97-CDBE-4DA3-B310-DAFAFCA50C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4954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the </a:t>
            </a:r>
            <a:r>
              <a:rPr lang="en-US" dirty="0" err="1"/>
              <a:t>i</a:t>
            </a:r>
            <a:r>
              <a:rPr lang="en-US" dirty="0"/>
              <a:t> subscript on the parameters now</a:t>
            </a:r>
          </a:p>
          <a:p>
            <a:endParaRPr lang="en-US" dirty="0"/>
          </a:p>
          <a:p>
            <a:r>
              <a:rPr lang="en-US" dirty="0"/>
              <a:t>a1, a2, and a3 quantify the amount by which two cases that differ by one unit on X are estimated to differ on M1, M2, and M3, respectively. </a:t>
            </a:r>
          </a:p>
          <a:p>
            <a:endParaRPr lang="en-US" dirty="0"/>
          </a:p>
          <a:p>
            <a:r>
              <a:rPr lang="en-US" dirty="0"/>
              <a:t>b1 estimates the amount by which two cases that differ by one unit on M1 differ on Y holding M2, M3, and X constant etc.</a:t>
            </a:r>
          </a:p>
        </p:txBody>
      </p:sp>
      <p:sp>
        <p:nvSpPr>
          <p:cNvPr id="4" name="Slide Number Placeholder 3"/>
          <p:cNvSpPr>
            <a:spLocks noGrp="1"/>
          </p:cNvSpPr>
          <p:nvPr>
            <p:ph type="sldNum" sz="quarter" idx="5"/>
          </p:nvPr>
        </p:nvSpPr>
        <p:spPr/>
        <p:txBody>
          <a:bodyPr/>
          <a:lstStyle/>
          <a:p>
            <a:fld id="{A8BA189D-B7BB-42B6-A5C4-78F83E6AF486}" type="slidenum">
              <a:rPr lang="en-US" smtClean="0"/>
              <a:t>21</a:t>
            </a:fld>
            <a:endParaRPr lang="en-US"/>
          </a:p>
        </p:txBody>
      </p:sp>
    </p:spTree>
    <p:extLst>
      <p:ext uri="{BB962C8B-B14F-4D97-AF65-F5344CB8AC3E}">
        <p14:creationId xmlns:p14="http://schemas.microsoft.com/office/powerpoint/2010/main" val="414456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Estimation of indirect effects in a parallel multiple mediator model with both presumed media influence and perceived importance as mediators would allow for a one for each of the mediators (M1 and M2), and one for the outcome Y.</a:t>
            </a:r>
          </a:p>
        </p:txBody>
      </p:sp>
      <p:sp>
        <p:nvSpPr>
          <p:cNvPr id="4" name="Slide Number Placeholder 3"/>
          <p:cNvSpPr>
            <a:spLocks noGrp="1"/>
          </p:cNvSpPr>
          <p:nvPr>
            <p:ph type="sldNum" sz="quarter" idx="5"/>
          </p:nvPr>
        </p:nvSpPr>
        <p:spPr/>
        <p:txBody>
          <a:bodyPr/>
          <a:lstStyle/>
          <a:p>
            <a:fld id="{A8BA189D-B7BB-42B6-A5C4-78F83E6AF486}" type="slidenum">
              <a:rPr lang="en-US" smtClean="0"/>
              <a:t>28</a:t>
            </a:fld>
            <a:endParaRPr lang="en-US"/>
          </a:p>
        </p:txBody>
      </p:sp>
    </p:spTree>
    <p:extLst>
      <p:ext uri="{BB962C8B-B14F-4D97-AF65-F5344CB8AC3E}">
        <p14:creationId xmlns:p14="http://schemas.microsoft.com/office/powerpoint/2010/main" val="635219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4B6730-10A4-4367-9D5C-52DA2F643AF2}" type="slidenum">
              <a:rPr lang="en-US" smtClean="0"/>
              <a:t>29</a:t>
            </a:fld>
            <a:endParaRPr lang="en-US"/>
          </a:p>
        </p:txBody>
      </p:sp>
    </p:spTree>
    <p:extLst>
      <p:ext uri="{BB962C8B-B14F-4D97-AF65-F5344CB8AC3E}">
        <p14:creationId xmlns:p14="http://schemas.microsoft.com/office/powerpoint/2010/main" val="2825419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BA189D-B7BB-42B6-A5C4-78F83E6AF486}" type="slidenum">
              <a:rPr lang="en-US" smtClean="0"/>
              <a:t>31</a:t>
            </a:fld>
            <a:endParaRPr lang="en-US"/>
          </a:p>
        </p:txBody>
      </p:sp>
    </p:spTree>
    <p:extLst>
      <p:ext uri="{BB962C8B-B14F-4D97-AF65-F5344CB8AC3E}">
        <p14:creationId xmlns:p14="http://schemas.microsoft.com/office/powerpoint/2010/main" val="1251204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3/16/2025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600200" y="0"/>
            <a:ext cx="5029200" cy="594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Tree>
    <p:extLst>
      <p:ext uri="{BB962C8B-B14F-4D97-AF65-F5344CB8AC3E}">
        <p14:creationId xmlns:p14="http://schemas.microsoft.com/office/powerpoint/2010/main" val="1184364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230044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pic>
        <p:nvPicPr>
          <p:cNvPr id="11" name="Picture 10" descr="Closeup of green plant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pic>
        <p:nvPicPr>
          <p:cNvPr id="9" name="Picture 8" descr="Wave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spTree>
    <p:extLst>
      <p:ext uri="{BB962C8B-B14F-4D97-AF65-F5344CB8AC3E}">
        <p14:creationId xmlns:p14="http://schemas.microsoft.com/office/powerpoint/2010/main" val="475216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331206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09699" y="2434147"/>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34147"/>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9CD8D479-8942-46E8-A226-A4E01F7A105C}" type="slidenum">
              <a:rPr/>
              <a:t>‹#›</a:t>
            </a:fld>
            <a:endParaRPr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202300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374898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3620176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4" y="919616"/>
            <a:ext cx="4155622" cy="2532888"/>
          </a:xfrm>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682434" y="3502152"/>
            <a:ext cx="4155622" cy="2479548"/>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1979280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5" y="919616"/>
            <a:ext cx="4155622" cy="2532888"/>
          </a:xfrm>
        </p:spPr>
        <p:txBody>
          <a:bodyPr anchor="b"/>
          <a:lstStyle>
            <a:lvl1pPr>
              <a:defRPr sz="320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82435" y="3502152"/>
            <a:ext cx="4155622" cy="2479547"/>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149655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818460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190500"/>
            <a:ext cx="7734300" cy="5986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33462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3/16/2025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3/16/2025</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3/16/2025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3/16/2025</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rPr lang="en-US" dirty="0"/>
              <a:t>E</a:t>
            </a:r>
            <a:r>
              <a:rPr dirty="0"/>
              <a:t>dit Master text styles</a:t>
            </a:r>
          </a:p>
          <a:p>
            <a:pPr lvl="1"/>
            <a:r>
              <a:rPr dirty="0"/>
              <a:t>Second level</a:t>
            </a:r>
          </a:p>
          <a:p>
            <a:pPr lvl="2"/>
            <a:r>
              <a:rPr dirty="0"/>
              <a:t>Third level</a:t>
            </a:r>
          </a:p>
          <a:p>
            <a:pPr lvl="3"/>
            <a:r>
              <a:rPr dirty="0"/>
              <a:t>Fourth level</a:t>
            </a:r>
          </a:p>
          <a:p>
            <a:pPr lvl="4"/>
            <a:r>
              <a:rPr dirty="0"/>
              <a:t>Fifth level</a:t>
            </a:r>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9CD8D479-8942-46E8-A226-A4E01F7A105C}" type="slidenum">
              <a:rPr lang="en-US" smtClean="0"/>
              <a:pPr/>
              <a:t>‹#›</a:t>
            </a:fld>
            <a:endParaRPr lang="en-US" dirty="0"/>
          </a:p>
        </p:txBody>
      </p:sp>
      <p:sp>
        <p:nvSpPr>
          <p:cNvPr id="4" name="Date Placeholder 3"/>
          <p:cNvSpPr>
            <a:spLocks noGrp="1"/>
          </p:cNvSpPr>
          <p:nvPr>
            <p:ph type="dt" sz="half" idx="2"/>
          </p:nvPr>
        </p:nvSpPr>
        <p:spPr>
          <a:xfrm>
            <a:off x="453403" y="6629400"/>
            <a:ext cx="100066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endParaRPr lang="en-US" dirty="0"/>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1100">
                <a:solidFill>
                  <a:schemeClr val="accent1">
                    <a:lumMod val="50000"/>
                  </a:schemeClr>
                </a:solidFill>
              </a:defRPr>
            </a:lvl1pPr>
          </a:lstStyle>
          <a:p>
            <a:r>
              <a:rPr lang="en-US"/>
              <a:t>Natasha K. Bowen, March 23-24, 2018</a:t>
            </a:r>
            <a:endParaRPr lang="en-US" dirty="0"/>
          </a:p>
        </p:txBody>
      </p:sp>
    </p:spTree>
    <p:extLst>
      <p:ext uri="{BB962C8B-B14F-4D97-AF65-F5344CB8AC3E}">
        <p14:creationId xmlns:p14="http://schemas.microsoft.com/office/powerpoint/2010/main" val="263453579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5.png"/><Relationship Id="rId7" Type="http://schemas.openxmlformats.org/officeDocument/2006/relationships/image" Target="../media/image260.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100.png"/><Relationship Id="rId10" Type="http://schemas.openxmlformats.org/officeDocument/2006/relationships/image" Target="../media/image29.png"/><Relationship Id="rId4" Type="http://schemas.openxmlformats.org/officeDocument/2006/relationships/image" Target="../media/image16.png"/><Relationship Id="rId9"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36.png"/><Relationship Id="rId1" Type="http://schemas.openxmlformats.org/officeDocument/2006/relationships/slideLayout" Target="../slideLayouts/slideLayout4.xml"/><Relationship Id="rId5" Type="http://schemas.openxmlformats.org/officeDocument/2006/relationships/image" Target="../media/image48.png"/><Relationship Id="rId4" Type="http://schemas.openxmlformats.org/officeDocument/2006/relationships/image" Target="../media/image47.png"/></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330.png"/><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cardiomoon.shinyapps.io/processR/" TargetMode="Externa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398C-75E5-4CB0-BA4F-D7D5CF2495D4}"/>
              </a:ext>
            </a:extLst>
          </p:cNvPr>
          <p:cNvSpPr>
            <a:spLocks noGrp="1"/>
          </p:cNvSpPr>
          <p:nvPr>
            <p:ph type="ctrTitle" idx="4294967295"/>
          </p:nvPr>
        </p:nvSpPr>
        <p:spPr>
          <a:xfrm>
            <a:off x="250984" y="331788"/>
            <a:ext cx="11690032" cy="3300412"/>
          </a:xfrm>
        </p:spPr>
        <p:txBody>
          <a:bodyPr>
            <a:normAutofit fontScale="90000"/>
          </a:bodyPr>
          <a:lstStyle/>
          <a:p>
            <a:r>
              <a:rPr lang="en-US" sz="4800" dirty="0"/>
              <a:t>Mediation, Moderation &amp; Conditional Process Analysis: Continued</a:t>
            </a:r>
            <a:br>
              <a:rPr lang="en-US" sz="4800" dirty="0"/>
            </a:br>
            <a:br>
              <a:rPr lang="en-US" sz="4800" dirty="0"/>
            </a:br>
            <a:r>
              <a:rPr lang="en-US" sz="4800" dirty="0"/>
              <a:t>Stats II</a:t>
            </a:r>
            <a:br>
              <a:rPr lang="en-US" sz="4800" dirty="0"/>
            </a:br>
            <a:r>
              <a:rPr lang="en-US" sz="4800" dirty="0"/>
              <a:t>Week 11: March 17, 2025</a:t>
            </a:r>
          </a:p>
        </p:txBody>
      </p:sp>
    </p:spTree>
    <p:extLst>
      <p:ext uri="{BB962C8B-B14F-4D97-AF65-F5344CB8AC3E}">
        <p14:creationId xmlns:p14="http://schemas.microsoft.com/office/powerpoint/2010/main" val="2152082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1796-6826-486E-9F83-1E786C172932}"/>
              </a:ext>
            </a:extLst>
          </p:cNvPr>
          <p:cNvSpPr>
            <a:spLocks noGrp="1"/>
          </p:cNvSpPr>
          <p:nvPr>
            <p:ph type="title"/>
          </p:nvPr>
        </p:nvSpPr>
        <p:spPr>
          <a:xfrm>
            <a:off x="587298" y="540753"/>
            <a:ext cx="10058400" cy="729006"/>
          </a:xfrm>
        </p:spPr>
        <p:txBody>
          <a:bodyPr/>
          <a:lstStyle/>
          <a:p>
            <a:r>
              <a:rPr lang="en-US" dirty="0"/>
              <a:t>Example 3: Affect (M) on Withdrawal (Y)</a:t>
            </a:r>
          </a:p>
        </p:txBody>
      </p:sp>
      <p:sp>
        <p:nvSpPr>
          <p:cNvPr id="3" name="Content Placeholder 2">
            <a:extLst>
              <a:ext uri="{FF2B5EF4-FFF2-40B4-BE49-F238E27FC236}">
                <a16:creationId xmlns:a16="http://schemas.microsoft.com/office/drawing/2014/main" id="{0FE9F09D-4FAA-4D52-8D0E-3AC56C49B28C}"/>
              </a:ext>
            </a:extLst>
          </p:cNvPr>
          <p:cNvSpPr>
            <a:spLocks noGrp="1"/>
          </p:cNvSpPr>
          <p:nvPr>
            <p:ph idx="1"/>
          </p:nvPr>
        </p:nvSpPr>
        <p:spPr>
          <a:xfrm>
            <a:off x="587298" y="1349298"/>
            <a:ext cx="10537902" cy="4603446"/>
          </a:xfrm>
        </p:spPr>
        <p:txBody>
          <a:bodyPr>
            <a:normAutofit fontScale="77500" lnSpcReduction="20000"/>
          </a:bodyPr>
          <a:lstStyle/>
          <a:p>
            <a:pPr marL="0" indent="0">
              <a:buNone/>
            </a:pPr>
            <a:r>
              <a:rPr lang="en-US" sz="1800" b="0" i="0" u="none" strike="noStrike" baseline="0" dirty="0">
                <a:solidFill>
                  <a:srgbClr val="000000"/>
                </a:solidFill>
                <a:latin typeface="Courier New" panose="02070309020205020404" pitchFamily="49" charset="0"/>
              </a:rPr>
              <a:t>OUTCOME VARIABLE:</a:t>
            </a:r>
          </a:p>
          <a:p>
            <a:pPr marL="0" indent="0">
              <a:buNone/>
            </a:pPr>
            <a:r>
              <a:rPr lang="en-US" sz="1800" b="0" i="0" u="none" strike="noStrike" baseline="0" dirty="0">
                <a:solidFill>
                  <a:srgbClr val="000000"/>
                </a:solidFill>
                <a:latin typeface="Courier New" panose="02070309020205020404" pitchFamily="49" charset="0"/>
              </a:rPr>
              <a:t> </a:t>
            </a:r>
            <a:r>
              <a:rPr lang="en-US" sz="1800" b="1" i="0" u="sng" strike="noStrike" baseline="0" dirty="0">
                <a:solidFill>
                  <a:srgbClr val="000000"/>
                </a:solidFill>
                <a:latin typeface="Courier New" panose="02070309020205020404" pitchFamily="49" charset="0"/>
              </a:rPr>
              <a:t>withdraw</a:t>
            </a:r>
          </a:p>
          <a:p>
            <a:pPr marL="0" indent="0">
              <a:buNone/>
            </a:pPr>
            <a:r>
              <a:rPr lang="en-US" sz="1800" b="0" i="0" u="none" strike="noStrike" baseline="0" dirty="0">
                <a:solidFill>
                  <a:srgbClr val="000000"/>
                </a:solidFill>
                <a:latin typeface="Courier New" panose="02070309020205020404" pitchFamily="49" charset="0"/>
              </a:rPr>
              <a:t>Model Summary</a:t>
            </a:r>
          </a:p>
          <a:p>
            <a:pPr marL="0" indent="0">
              <a:buNone/>
            </a:pPr>
            <a:r>
              <a:rPr lang="pt-BR" sz="1800" b="0" i="0" u="none" strike="noStrike" baseline="0" dirty="0">
                <a:solidFill>
                  <a:srgbClr val="000000"/>
                </a:solidFill>
                <a:latin typeface="Courier New" panose="02070309020205020404" pitchFamily="49" charset="0"/>
              </a:rPr>
              <a:t>          R       R-sq        MSE          F        df1        df2          p</a:t>
            </a:r>
          </a:p>
          <a:p>
            <a:pPr marL="0" indent="0">
              <a:buNone/>
            </a:pPr>
            <a:r>
              <a:rPr lang="en-US" sz="1800" b="0" i="0" u="none" strike="noStrike" baseline="0" dirty="0">
                <a:solidFill>
                  <a:srgbClr val="000000"/>
                </a:solidFill>
                <a:latin typeface="Courier New" panose="02070309020205020404" pitchFamily="49" charset="0"/>
              </a:rPr>
              <a:t>      .4539      .2060     1.2586    13.2824     5.0000   256.0000      .0000</a:t>
            </a:r>
          </a:p>
          <a:p>
            <a:pPr marL="0" indent="0">
              <a:buNone/>
            </a:pPr>
            <a:r>
              <a:rPr lang="en-US" sz="1800" b="0" i="0" u="none" strike="noStrike" baseline="0" dirty="0">
                <a:solidFill>
                  <a:srgbClr val="000000"/>
                </a:solidFill>
                <a:latin typeface="Courier New" panose="02070309020205020404" pitchFamily="49" charset="0"/>
              </a:rPr>
              <a:t>Model</a:t>
            </a:r>
          </a:p>
          <a:p>
            <a:pPr marL="0" indent="0">
              <a:buNone/>
            </a:pP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coeff</a:t>
            </a:r>
            <a:r>
              <a:rPr lang="en-US" sz="1800" b="0" i="0" u="none" strike="noStrike" baseline="0" dirty="0">
                <a:solidFill>
                  <a:srgbClr val="000000"/>
                </a:solidFill>
                <a:latin typeface="Courier New" panose="02070309020205020404" pitchFamily="49" charset="0"/>
              </a:rPr>
              <a:t>         se          t          p       LLCI       ULCI</a:t>
            </a:r>
          </a:p>
          <a:p>
            <a:pPr marL="0" indent="0">
              <a:buNone/>
            </a:pPr>
            <a:r>
              <a:rPr lang="fr-FR" sz="1800" b="0" i="0" u="none" strike="noStrike" baseline="0" dirty="0">
                <a:solidFill>
                  <a:srgbClr val="000000"/>
                </a:solidFill>
                <a:latin typeface="Courier New" panose="02070309020205020404" pitchFamily="49" charset="0"/>
              </a:rPr>
              <a:t>constant (</a:t>
            </a:r>
            <a:r>
              <a:rPr lang="fr-FR" sz="1800" b="1" i="0" u="none" strike="noStrike" baseline="0" dirty="0" err="1">
                <a:solidFill>
                  <a:srgbClr val="000000"/>
                </a:solidFill>
                <a:latin typeface="Courier New" panose="02070309020205020404" pitchFamily="49" charset="0"/>
              </a:rPr>
              <a:t>iY</a:t>
            </a:r>
            <a:r>
              <a:rPr lang="fr-FR" sz="1800" b="0" i="0" u="none" strike="noStrike" baseline="0" dirty="0">
                <a:solidFill>
                  <a:srgbClr val="000000"/>
                </a:solidFill>
                <a:latin typeface="Courier New" panose="02070309020205020404" pitchFamily="49" charset="0"/>
              </a:rPr>
              <a:t>)    2.7461      .5502     4.9913      .0000     1.6626     3.8295</a:t>
            </a:r>
          </a:p>
          <a:p>
            <a:pPr marL="0" indent="0">
              <a:buNone/>
            </a:pPr>
            <a:r>
              <a:rPr lang="en-US" sz="1800" dirty="0" err="1">
                <a:solidFill>
                  <a:srgbClr val="000000"/>
                </a:solidFill>
                <a:latin typeface="Courier New" panose="02070309020205020404" pitchFamily="49" charset="0"/>
              </a:rPr>
              <a:t>e</a:t>
            </a:r>
            <a:r>
              <a:rPr lang="en-US" sz="1800" b="0" i="0" u="none" strike="noStrike" baseline="0" dirty="0" err="1">
                <a:solidFill>
                  <a:srgbClr val="000000"/>
                </a:solidFill>
                <a:latin typeface="Courier New" panose="02070309020205020404" pitchFamily="49" charset="0"/>
              </a:rPr>
              <a:t>stress</a:t>
            </a:r>
            <a:r>
              <a:rPr lang="en-US" sz="1800" b="0" i="0" u="none" strike="noStrike" baseline="0" dirty="0">
                <a:solidFill>
                  <a:srgbClr val="000000"/>
                </a:solidFill>
                <a:latin typeface="Courier New" panose="02070309020205020404" pitchFamily="49" charset="0"/>
              </a:rPr>
              <a:t>(</a:t>
            </a:r>
            <a:r>
              <a:rPr lang="en-US" sz="1800" b="1" i="0" u="none" strike="noStrike" baseline="0" dirty="0">
                <a:solidFill>
                  <a:srgbClr val="000000"/>
                </a:solidFill>
                <a:latin typeface="Courier New" panose="02070309020205020404" pitchFamily="49" charset="0"/>
              </a:rPr>
              <a:t>c’</a:t>
            </a:r>
            <a:r>
              <a:rPr lang="en-US" sz="1800" b="0" i="0" u="none" strike="noStrike" baseline="0" dirty="0">
                <a:solidFill>
                  <a:srgbClr val="000000"/>
                </a:solidFill>
                <a:latin typeface="Courier New" panose="02070309020205020404" pitchFamily="49" charset="0"/>
              </a:rPr>
              <a:t>)      -.0935      .0527    -1.7751      .0771     -.1973      .0102 (</a:t>
            </a:r>
            <a:r>
              <a:rPr lang="en-US" sz="1800" b="1" i="0" u="sng" strike="noStrike" baseline="0" dirty="0">
                <a:solidFill>
                  <a:srgbClr val="000000"/>
                </a:solidFill>
                <a:latin typeface="Courier New" panose="02070309020205020404" pitchFamily="49" charset="0"/>
              </a:rPr>
              <a:t>direct effect)</a:t>
            </a:r>
            <a:endParaRPr lang="en-US" sz="1800" b="0" i="0" u="none" strike="noStrike" baseline="0" dirty="0">
              <a:solidFill>
                <a:srgbClr val="000000"/>
              </a:solidFill>
              <a:latin typeface="Courier New" panose="02070309020205020404" pitchFamily="49" charset="0"/>
            </a:endParaRPr>
          </a:p>
          <a:p>
            <a:pPr marL="0" indent="0">
              <a:buNone/>
            </a:pPr>
            <a:r>
              <a:rPr lang="en-US" sz="1800" dirty="0">
                <a:solidFill>
                  <a:srgbClr val="000000"/>
                </a:solidFill>
                <a:latin typeface="Courier New" panose="02070309020205020404" pitchFamily="49" charset="0"/>
              </a:rPr>
              <a:t>a</a:t>
            </a:r>
            <a:r>
              <a:rPr lang="en-US" sz="1800" b="0" i="0" u="none" strike="noStrike" baseline="0" dirty="0">
                <a:solidFill>
                  <a:srgbClr val="000000"/>
                </a:solidFill>
                <a:latin typeface="Courier New" panose="02070309020205020404" pitchFamily="49" charset="0"/>
              </a:rPr>
              <a:t>ffect(</a:t>
            </a:r>
            <a:r>
              <a:rPr lang="en-US" sz="1800" b="1" i="0" u="none" strike="noStrike" baseline="0" dirty="0">
                <a:solidFill>
                  <a:srgbClr val="000000"/>
                </a:solidFill>
                <a:latin typeface="Courier New" panose="02070309020205020404" pitchFamily="49" charset="0"/>
              </a:rPr>
              <a:t>b</a:t>
            </a:r>
            <a:r>
              <a:rPr lang="en-US" sz="1800" b="0" i="0" u="none" strike="noStrike" baseline="0" dirty="0">
                <a:solidFill>
                  <a:srgbClr val="000000"/>
                </a:solidFill>
                <a:latin typeface="Courier New" panose="02070309020205020404" pitchFamily="49" charset="0"/>
              </a:rPr>
              <a:t>)         .7071      .1049     6.7420      .0000      .5006      .9137</a:t>
            </a:r>
          </a:p>
          <a:p>
            <a:pPr marL="0" indent="0">
              <a:buNone/>
            </a:pPr>
            <a:r>
              <a:rPr lang="es-ES" sz="1800" dirty="0">
                <a:solidFill>
                  <a:srgbClr val="000000"/>
                </a:solidFill>
                <a:highlight>
                  <a:srgbClr val="FFFF00"/>
                </a:highlight>
                <a:latin typeface="Courier New" panose="02070309020205020404" pitchFamily="49" charset="0"/>
              </a:rPr>
              <a:t>e</a:t>
            </a:r>
            <a:r>
              <a:rPr lang="es-ES" sz="1800" b="0" i="0" u="none" strike="noStrike" baseline="0" dirty="0">
                <a:solidFill>
                  <a:srgbClr val="000000"/>
                </a:solidFill>
                <a:highlight>
                  <a:srgbClr val="FFFF00"/>
                </a:highlight>
                <a:latin typeface="Courier New" panose="02070309020205020404" pitchFamily="49" charset="0"/>
              </a:rPr>
              <a:t>se(</a:t>
            </a:r>
            <a:r>
              <a:rPr lang="es-ES" sz="1800" b="1" i="0" u="none" strike="noStrike" baseline="0" dirty="0">
                <a:solidFill>
                  <a:srgbClr val="000000"/>
                </a:solidFill>
                <a:highlight>
                  <a:srgbClr val="FFFF00"/>
                </a:highlight>
                <a:latin typeface="Courier New" panose="02070309020205020404" pitchFamily="49" charset="0"/>
              </a:rPr>
              <a:t>g1</a:t>
            </a:r>
            <a:r>
              <a:rPr lang="es-ES" sz="1800" b="0" i="0" u="none" strike="noStrike" baseline="0" dirty="0">
                <a:solidFill>
                  <a:srgbClr val="000000"/>
                </a:solidFill>
                <a:highlight>
                  <a:srgbClr val="FFFF00"/>
                </a:highlight>
                <a:latin typeface="Courier New" panose="02070309020205020404" pitchFamily="49" charset="0"/>
              </a:rPr>
              <a:t>)          -.2121      .0764    -2.7769      .0059     -.3625     -.0617</a:t>
            </a:r>
          </a:p>
          <a:p>
            <a:pPr marL="0" indent="0">
              <a:buNone/>
            </a:pPr>
            <a:r>
              <a:rPr lang="sv-SE" sz="1800" dirty="0">
                <a:solidFill>
                  <a:srgbClr val="000000"/>
                </a:solidFill>
                <a:latin typeface="Courier New" panose="02070309020205020404" pitchFamily="49" charset="0"/>
              </a:rPr>
              <a:t>s</a:t>
            </a:r>
            <a:r>
              <a:rPr lang="sv-SE" sz="1800" b="0" i="0" u="none" strike="noStrike" baseline="0" dirty="0">
                <a:solidFill>
                  <a:srgbClr val="000000"/>
                </a:solidFill>
                <a:latin typeface="Courier New" panose="02070309020205020404" pitchFamily="49" charset="0"/>
              </a:rPr>
              <a:t>ex(</a:t>
            </a:r>
            <a:r>
              <a:rPr lang="sv-SE" sz="1800" b="1" i="0" u="none" strike="noStrike" baseline="0" dirty="0">
                <a:solidFill>
                  <a:srgbClr val="000000"/>
                </a:solidFill>
                <a:latin typeface="Courier New" panose="02070309020205020404" pitchFamily="49" charset="0"/>
              </a:rPr>
              <a:t>g2</a:t>
            </a:r>
            <a:r>
              <a:rPr lang="sv-SE" sz="1800" b="0" i="0" u="none" strike="noStrike" baseline="0" dirty="0">
                <a:solidFill>
                  <a:srgbClr val="000000"/>
                </a:solidFill>
                <a:latin typeface="Courier New" panose="02070309020205020404" pitchFamily="49" charset="0"/>
              </a:rPr>
              <a:t>)           .1274      .1441      .8838      .3776     -.1565      .4112</a:t>
            </a:r>
          </a:p>
          <a:p>
            <a:pPr marL="0" indent="0">
              <a:buNone/>
            </a:pPr>
            <a:r>
              <a:rPr lang="fr-FR" sz="1800" dirty="0">
                <a:solidFill>
                  <a:srgbClr val="000000"/>
                </a:solidFill>
                <a:latin typeface="Courier New" panose="02070309020205020404" pitchFamily="49" charset="0"/>
              </a:rPr>
              <a:t>t</a:t>
            </a:r>
            <a:r>
              <a:rPr lang="fr-FR" sz="1800" b="0" i="0" u="none" strike="noStrike" baseline="0" dirty="0">
                <a:solidFill>
                  <a:srgbClr val="000000"/>
                </a:solidFill>
                <a:latin typeface="Courier New" panose="02070309020205020404" pitchFamily="49" charset="0"/>
              </a:rPr>
              <a:t>enure(</a:t>
            </a:r>
            <a:r>
              <a:rPr lang="fr-FR" sz="1800" b="1" i="0" u="none" strike="noStrike" baseline="0" dirty="0">
                <a:solidFill>
                  <a:srgbClr val="000000"/>
                </a:solidFill>
                <a:latin typeface="Courier New" panose="02070309020205020404" pitchFamily="49" charset="0"/>
              </a:rPr>
              <a:t>g3</a:t>
            </a:r>
            <a:r>
              <a:rPr lang="fr-FR" sz="1800" b="0" i="0" u="none" strike="noStrike" baseline="0" dirty="0">
                <a:solidFill>
                  <a:srgbClr val="000000"/>
                </a:solidFill>
                <a:latin typeface="Courier New" panose="02070309020205020404" pitchFamily="49" charset="0"/>
              </a:rPr>
              <a:t>)       -.0021      .0106     -.1940      .8463     -.0230      .0189</a:t>
            </a:r>
          </a:p>
          <a:p>
            <a:pPr marL="0" indent="0">
              <a:buNone/>
            </a:pPr>
            <a:r>
              <a:rPr lang="en-US" sz="1800" b="0" i="0" u="none" strike="noStrike" baseline="0" dirty="0">
                <a:solidFill>
                  <a:srgbClr val="000000"/>
                </a:solidFill>
                <a:latin typeface="Courier New" panose="02070309020205020404" pitchFamily="49" charset="0"/>
              </a:rPr>
              <a:t>  </a:t>
            </a:r>
          </a:p>
          <a:p>
            <a:endParaRPr lang="en-US" dirty="0"/>
          </a:p>
        </p:txBody>
      </p:sp>
    </p:spTree>
    <p:extLst>
      <p:ext uri="{BB962C8B-B14F-4D97-AF65-F5344CB8AC3E}">
        <p14:creationId xmlns:p14="http://schemas.microsoft.com/office/powerpoint/2010/main" val="1082440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20151-C174-40FD-87BE-3C7A3EFD2B9B}"/>
              </a:ext>
            </a:extLst>
          </p:cNvPr>
          <p:cNvSpPr>
            <a:spLocks noGrp="1"/>
          </p:cNvSpPr>
          <p:nvPr>
            <p:ph type="title"/>
          </p:nvPr>
        </p:nvSpPr>
        <p:spPr>
          <a:xfrm>
            <a:off x="553895" y="471943"/>
            <a:ext cx="10058400" cy="584775"/>
          </a:xfrm>
        </p:spPr>
        <p:txBody>
          <a:bodyPr>
            <a:normAutofit fontScale="90000"/>
          </a:bodyPr>
          <a:lstStyle/>
          <a:p>
            <a:r>
              <a:rPr lang="en-US" dirty="0"/>
              <a:t>Example 3: Indirect Effect</a:t>
            </a:r>
          </a:p>
        </p:txBody>
      </p:sp>
      <p:sp>
        <p:nvSpPr>
          <p:cNvPr id="3" name="Content Placeholder 2">
            <a:extLst>
              <a:ext uri="{FF2B5EF4-FFF2-40B4-BE49-F238E27FC236}">
                <a16:creationId xmlns:a16="http://schemas.microsoft.com/office/drawing/2014/main" id="{A44AF994-4620-434C-8652-E7B5EEFFF97A}"/>
              </a:ext>
            </a:extLst>
          </p:cNvPr>
          <p:cNvSpPr>
            <a:spLocks noGrp="1"/>
          </p:cNvSpPr>
          <p:nvPr>
            <p:ph idx="1"/>
          </p:nvPr>
        </p:nvSpPr>
        <p:spPr>
          <a:xfrm>
            <a:off x="960120" y="1248949"/>
            <a:ext cx="10271760" cy="4080115"/>
          </a:xfrm>
        </p:spPr>
        <p:txBody>
          <a:bodyPr>
            <a:normAutofit fontScale="85000" lnSpcReduction="10000"/>
          </a:bodyPr>
          <a:lstStyle/>
          <a:p>
            <a:pPr marL="0" indent="0">
              <a:buNone/>
            </a:pPr>
            <a:r>
              <a:rPr lang="en-US" sz="1800" b="1" i="0" u="sng" strike="noStrike" baseline="0" dirty="0">
                <a:solidFill>
                  <a:srgbClr val="000000"/>
                </a:solidFill>
                <a:latin typeface="Courier New" panose="02070309020205020404" pitchFamily="49" charset="0"/>
              </a:rPr>
              <a:t>Total effect </a:t>
            </a:r>
            <a:r>
              <a:rPr lang="en-US" sz="1800" b="0" i="0" u="none" strike="noStrike" baseline="0" dirty="0">
                <a:solidFill>
                  <a:srgbClr val="000000"/>
                </a:solidFill>
                <a:latin typeface="Courier New" panose="02070309020205020404" pitchFamily="49" charset="0"/>
              </a:rPr>
              <a:t>of X on Y</a:t>
            </a:r>
          </a:p>
          <a:p>
            <a:pPr marL="0" indent="0">
              <a:buNone/>
            </a:pPr>
            <a:r>
              <a:rPr lang="fr-FR" sz="1800" b="0" i="0" u="none" strike="noStrike" baseline="0" dirty="0">
                <a:solidFill>
                  <a:srgbClr val="000000"/>
                </a:solidFill>
                <a:latin typeface="Courier New" panose="02070309020205020404" pitchFamily="49" charset="0"/>
              </a:rPr>
              <a:t>     </a:t>
            </a:r>
            <a:r>
              <a:rPr lang="fr-FR" sz="1800" b="0" i="0" u="none" strike="noStrike" baseline="0" dirty="0" err="1">
                <a:solidFill>
                  <a:srgbClr val="000000"/>
                </a:solidFill>
                <a:latin typeface="Courier New" panose="02070309020205020404" pitchFamily="49" charset="0"/>
              </a:rPr>
              <a:t>Effect</a:t>
            </a:r>
            <a:r>
              <a:rPr lang="fr-FR" sz="1800" b="0" i="0" u="none" strike="noStrike" baseline="0" dirty="0">
                <a:solidFill>
                  <a:srgbClr val="000000"/>
                </a:solidFill>
                <a:latin typeface="Courier New" panose="02070309020205020404" pitchFamily="49" charset="0"/>
              </a:rPr>
              <a:t>         se          t          p       LLCI       ULCI</a:t>
            </a:r>
          </a:p>
          <a:p>
            <a:pPr marL="0" indent="0">
              <a:buNone/>
            </a:pPr>
            <a:r>
              <a:rPr lang="en-US" sz="1800" b="0" i="0" u="none" strike="noStrike" baseline="0" dirty="0">
                <a:solidFill>
                  <a:srgbClr val="000000"/>
                </a:solidFill>
                <a:latin typeface="Courier New" panose="02070309020205020404" pitchFamily="49" charset="0"/>
              </a:rPr>
              <a:t>      .0191      .0541      .3535      .7240     -.0874      .1257</a:t>
            </a:r>
          </a:p>
          <a:p>
            <a:pPr marL="0" indent="0">
              <a:buNone/>
            </a:pPr>
            <a:r>
              <a:rPr lang="en-US" sz="1800" b="0" i="0" u="none" strike="noStrike" baseline="0" dirty="0">
                <a:solidFill>
                  <a:srgbClr val="000000"/>
                </a:solidFill>
                <a:latin typeface="Courier New" panose="02070309020205020404" pitchFamily="49" charset="0"/>
              </a:rPr>
              <a:t>  </a:t>
            </a:r>
          </a:p>
          <a:p>
            <a:pPr marL="0" indent="0">
              <a:buNone/>
            </a:pPr>
            <a:r>
              <a:rPr lang="en-US" sz="1800" b="1" i="0" u="sng" strike="noStrike" baseline="0" dirty="0">
                <a:solidFill>
                  <a:srgbClr val="000000"/>
                </a:solidFill>
                <a:latin typeface="Courier New" panose="02070309020205020404" pitchFamily="49" charset="0"/>
              </a:rPr>
              <a:t>Direct effect </a:t>
            </a:r>
            <a:r>
              <a:rPr lang="en-US" sz="1800" b="0" i="0" u="none" strike="noStrike" baseline="0" dirty="0">
                <a:solidFill>
                  <a:srgbClr val="000000"/>
                </a:solidFill>
                <a:latin typeface="Courier New" panose="02070309020205020404" pitchFamily="49" charset="0"/>
              </a:rPr>
              <a:t>of X on Y ---&gt; </a:t>
            </a:r>
            <a:r>
              <a:rPr lang="en-US" sz="1800" b="1" i="0" u="none" strike="noStrike" baseline="0" dirty="0">
                <a:solidFill>
                  <a:srgbClr val="000000"/>
                </a:solidFill>
                <a:latin typeface="Courier New" panose="02070309020205020404" pitchFamily="49" charset="0"/>
              </a:rPr>
              <a:t>c’ from previous slide</a:t>
            </a:r>
          </a:p>
          <a:p>
            <a:pPr marL="0" indent="0">
              <a:buNone/>
            </a:pPr>
            <a:r>
              <a:rPr lang="fr-FR" sz="1800" b="0" i="0" u="none" strike="noStrike" baseline="0" dirty="0">
                <a:solidFill>
                  <a:srgbClr val="000000"/>
                </a:solidFill>
                <a:latin typeface="Courier New" panose="02070309020205020404" pitchFamily="49" charset="0"/>
              </a:rPr>
              <a:t>     </a:t>
            </a:r>
            <a:r>
              <a:rPr lang="fr-FR" sz="1800" b="0" i="0" u="none" strike="noStrike" baseline="0" dirty="0" err="1">
                <a:solidFill>
                  <a:srgbClr val="000000"/>
                </a:solidFill>
                <a:latin typeface="Courier New" panose="02070309020205020404" pitchFamily="49" charset="0"/>
              </a:rPr>
              <a:t>Effect</a:t>
            </a:r>
            <a:r>
              <a:rPr lang="fr-FR" sz="1800" b="0" i="0" u="none" strike="noStrike" baseline="0" dirty="0">
                <a:solidFill>
                  <a:srgbClr val="000000"/>
                </a:solidFill>
                <a:latin typeface="Courier New" panose="02070309020205020404" pitchFamily="49" charset="0"/>
              </a:rPr>
              <a:t>         se          t          p       LLCI       ULCI</a:t>
            </a:r>
          </a:p>
          <a:p>
            <a:pPr marL="0" indent="0">
              <a:buNone/>
            </a:pPr>
            <a:r>
              <a:rPr lang="en-US" sz="1800" b="0" i="0" u="sng" strike="noStrike" baseline="0" dirty="0">
                <a:solidFill>
                  <a:srgbClr val="000000"/>
                </a:solidFill>
                <a:latin typeface="Courier New" panose="02070309020205020404" pitchFamily="49" charset="0"/>
              </a:rPr>
              <a:t>     -.0935      .0527    -1.7751      .0771     -.1973      .0102</a:t>
            </a:r>
          </a:p>
          <a:p>
            <a:pPr marL="0" indent="0">
              <a:buNone/>
            </a:pPr>
            <a:r>
              <a:rPr lang="en-US" sz="1800" b="1" i="0" u="sng" strike="noStrike" baseline="0" dirty="0">
                <a:solidFill>
                  <a:srgbClr val="000000"/>
                </a:solidFill>
                <a:latin typeface="Courier New" panose="02070309020205020404" pitchFamily="49" charset="0"/>
              </a:rPr>
              <a:t>Indirect effect</a:t>
            </a:r>
            <a:r>
              <a:rPr lang="en-US" sz="1800" b="0" i="0" u="none" strike="noStrike" baseline="0" dirty="0">
                <a:solidFill>
                  <a:srgbClr val="000000"/>
                </a:solidFill>
                <a:latin typeface="Courier New" panose="02070309020205020404" pitchFamily="49" charset="0"/>
              </a:rPr>
              <a:t>(s) of X on Y:</a:t>
            </a:r>
          </a:p>
          <a:p>
            <a:pPr marL="0" indent="0">
              <a:buNone/>
            </a:pPr>
            <a:r>
              <a:rPr lang="en-US" sz="1800" b="0" i="0" u="none" strike="noStrike" baseline="0" dirty="0">
                <a:solidFill>
                  <a:srgbClr val="000000"/>
                </a:solidFill>
                <a:latin typeface="Courier New" panose="02070309020205020404" pitchFamily="49" charset="0"/>
              </a:rPr>
              <a:t>           Effect     </a:t>
            </a:r>
            <a:r>
              <a:rPr lang="en-US" sz="1800" b="0" i="0" u="none" strike="noStrike" baseline="0" dirty="0" err="1">
                <a:solidFill>
                  <a:srgbClr val="000000"/>
                </a:solidFill>
                <a:latin typeface="Courier New" panose="02070309020205020404" pitchFamily="49" charset="0"/>
              </a:rPr>
              <a:t>BootSE</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BootLLCI</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BootULCI</a:t>
            </a:r>
            <a:endParaRPr lang="en-US" sz="1800" b="0" i="0" u="none" strike="noStrike" baseline="0" dirty="0">
              <a:solidFill>
                <a:srgbClr val="000000"/>
              </a:solidFill>
              <a:latin typeface="Courier New" panose="02070309020205020404" pitchFamily="49" charset="0"/>
            </a:endParaRPr>
          </a:p>
          <a:p>
            <a:pPr marL="0" indent="0">
              <a:buNone/>
            </a:pPr>
            <a:r>
              <a:rPr lang="en-US" sz="1800" b="0" i="0" u="none" strike="noStrike" baseline="0" dirty="0">
                <a:solidFill>
                  <a:srgbClr val="000000"/>
                </a:solidFill>
                <a:highlight>
                  <a:srgbClr val="FFFF00"/>
                </a:highlight>
                <a:latin typeface="Courier New" panose="02070309020205020404" pitchFamily="49" charset="0"/>
              </a:rPr>
              <a:t>affect      .1127      .0291      .0567      .1728</a:t>
            </a:r>
          </a:p>
          <a:p>
            <a:pPr marL="0" indent="0">
              <a:buNone/>
            </a:pPr>
            <a:r>
              <a:rPr lang="en-US" sz="1800" b="0" i="0" u="none" strike="noStrike" baseline="0" dirty="0">
                <a:solidFill>
                  <a:srgbClr val="000000"/>
                </a:solidFill>
                <a:latin typeface="Courier New" panose="02070309020205020404" pitchFamily="49" charset="0"/>
              </a:rPr>
              <a:t>  </a:t>
            </a:r>
          </a:p>
          <a:p>
            <a:endParaRPr lang="en-US" dirty="0"/>
          </a:p>
        </p:txBody>
      </p:sp>
      <p:sp>
        <p:nvSpPr>
          <p:cNvPr id="5" name="TextBox 4">
            <a:extLst>
              <a:ext uri="{FF2B5EF4-FFF2-40B4-BE49-F238E27FC236}">
                <a16:creationId xmlns:a16="http://schemas.microsoft.com/office/drawing/2014/main" id="{6C541C5F-356E-4862-B517-9A684942BF69}"/>
              </a:ext>
            </a:extLst>
          </p:cNvPr>
          <p:cNvSpPr txBox="1"/>
          <p:nvPr/>
        </p:nvSpPr>
        <p:spPr>
          <a:xfrm>
            <a:off x="960120" y="4844864"/>
            <a:ext cx="3657600" cy="369332"/>
          </a:xfrm>
          <a:prstGeom prst="rect">
            <a:avLst/>
          </a:prstGeom>
          <a:noFill/>
        </p:spPr>
        <p:txBody>
          <a:bodyPr wrap="square">
            <a:spAutoFit/>
          </a:bodyPr>
          <a:lstStyle/>
          <a:p>
            <a:r>
              <a:rPr lang="de-DE" dirty="0"/>
              <a:t>c = c ′ + ab </a:t>
            </a:r>
            <a:r>
              <a:rPr lang="de-DE" dirty="0">
                <a:sym typeface="Wingdings" panose="05000000000000000000" pitchFamily="2" charset="2"/>
              </a:rPr>
              <a:t> </a:t>
            </a:r>
            <a:r>
              <a:rPr lang="de-DE" dirty="0"/>
              <a:t>−0.094 + 0.113 =.019</a:t>
            </a:r>
            <a:endParaRPr lang="en-US" dirty="0"/>
          </a:p>
        </p:txBody>
      </p:sp>
      <p:sp>
        <p:nvSpPr>
          <p:cNvPr id="9" name="TextBox 8">
            <a:extLst>
              <a:ext uri="{FF2B5EF4-FFF2-40B4-BE49-F238E27FC236}">
                <a16:creationId xmlns:a16="http://schemas.microsoft.com/office/drawing/2014/main" id="{7A04AEBE-3F16-4B86-B4D4-F793A8400D8A}"/>
              </a:ext>
            </a:extLst>
          </p:cNvPr>
          <p:cNvSpPr txBox="1"/>
          <p:nvPr/>
        </p:nvSpPr>
        <p:spPr>
          <a:xfrm>
            <a:off x="960120" y="5673532"/>
            <a:ext cx="10777728" cy="584775"/>
          </a:xfrm>
          <a:prstGeom prst="rect">
            <a:avLst/>
          </a:prstGeom>
          <a:noFill/>
        </p:spPr>
        <p:txBody>
          <a:bodyPr wrap="square">
            <a:sp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Note: </a:t>
            </a:r>
            <a:r>
              <a:rPr lang="en-US" sz="1600" dirty="0">
                <a:latin typeface="Calibri" panose="020F0502020204030204" pitchFamily="34" charset="0"/>
                <a:ea typeface="Calibri" panose="020F0502020204030204" pitchFamily="34" charset="0"/>
                <a:cs typeface="Calibri" panose="020F0502020204030204" pitchFamily="34" charset="0"/>
              </a:rPr>
              <a:t>this relationship between the total, direct, and indirect effect of X applies to models with covariates so long as the covariates are included in the equations for both </a:t>
            </a:r>
            <a:r>
              <a:rPr lang="en-US" sz="1600" i="1" dirty="0">
                <a:latin typeface="Calibri" panose="020F0502020204030204" pitchFamily="34" charset="0"/>
                <a:ea typeface="Calibri" panose="020F0502020204030204" pitchFamily="34" charset="0"/>
                <a:cs typeface="Calibri" panose="020F0502020204030204" pitchFamily="34" charset="0"/>
              </a:rPr>
              <a:t>Y</a:t>
            </a:r>
            <a:r>
              <a:rPr lang="en-US" sz="1600" dirty="0">
                <a:latin typeface="Calibri" panose="020F0502020204030204" pitchFamily="34" charset="0"/>
                <a:ea typeface="Calibri" panose="020F0502020204030204" pitchFamily="34" charset="0"/>
                <a:cs typeface="Calibri" panose="020F0502020204030204" pitchFamily="34" charset="0"/>
              </a:rPr>
              <a:t> and </a:t>
            </a:r>
            <a:r>
              <a:rPr lang="en-US" sz="1600" i="1" dirty="0">
                <a:latin typeface="Calibri" panose="020F0502020204030204" pitchFamily="34" charset="0"/>
                <a:ea typeface="Calibri" panose="020F0502020204030204" pitchFamily="34" charset="0"/>
                <a:cs typeface="Calibri" panose="020F0502020204030204" pitchFamily="34" charset="0"/>
              </a:rPr>
              <a:t>M</a:t>
            </a:r>
            <a:r>
              <a:rPr lang="en-US" sz="1600" dirty="0">
                <a:latin typeface="Calibri" panose="020F0502020204030204" pitchFamily="34" charset="0"/>
                <a:ea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809AFB28-2BD2-EB7E-668D-BB05B8221C61}"/>
              </a:ext>
            </a:extLst>
          </p:cNvPr>
          <p:cNvSpPr txBox="1"/>
          <p:nvPr/>
        </p:nvSpPr>
        <p:spPr>
          <a:xfrm>
            <a:off x="960120" y="5329064"/>
            <a:ext cx="6725944" cy="369332"/>
          </a:xfrm>
          <a:prstGeom prst="rect">
            <a:avLst/>
          </a:prstGeom>
          <a:noFill/>
        </p:spPr>
        <p:txBody>
          <a:bodyPr wrap="non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AFFECT mediates the relationship between ESTRESS and WITHDRAW</a:t>
            </a:r>
          </a:p>
        </p:txBody>
      </p:sp>
    </p:spTree>
    <p:extLst>
      <p:ext uri="{BB962C8B-B14F-4D97-AF65-F5344CB8AC3E}">
        <p14:creationId xmlns:p14="http://schemas.microsoft.com/office/powerpoint/2010/main" val="1389828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4D635-EF16-4578-B18B-A1B1B24A8F1C}"/>
              </a:ext>
            </a:extLst>
          </p:cNvPr>
          <p:cNvSpPr>
            <a:spLocks noGrp="1"/>
          </p:cNvSpPr>
          <p:nvPr>
            <p:ph type="title"/>
          </p:nvPr>
        </p:nvSpPr>
        <p:spPr>
          <a:xfrm>
            <a:off x="6579450" y="727627"/>
            <a:ext cx="4957553" cy="694773"/>
          </a:xfrm>
        </p:spPr>
        <p:txBody>
          <a:bodyPr>
            <a:normAutofit/>
          </a:bodyPr>
          <a:lstStyle/>
          <a:p>
            <a:r>
              <a:rPr lang="en-US" dirty="0"/>
              <a:t>Effect Sizes</a:t>
            </a:r>
          </a:p>
        </p:txBody>
      </p:sp>
      <p:sp>
        <p:nvSpPr>
          <p:cNvPr id="31" name="Rectangle 30">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endParaRPr lang="en-US"/>
          </a:p>
        </p:txBody>
      </p:sp>
      <p:sp>
        <p:nvSpPr>
          <p:cNvPr id="33" name="Rectangle 32">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endParaRPr lang="en-US"/>
          </a:p>
        </p:txBody>
      </p:sp>
      <p:pic>
        <p:nvPicPr>
          <p:cNvPr id="5" name="Picture 4">
            <a:extLst>
              <a:ext uri="{FF2B5EF4-FFF2-40B4-BE49-F238E27FC236}">
                <a16:creationId xmlns:a16="http://schemas.microsoft.com/office/drawing/2014/main" id="{F6F0F46C-06C6-451B-AF15-88B94990D897}"/>
              </a:ext>
            </a:extLst>
          </p:cNvPr>
          <p:cNvPicPr>
            <a:picLocks noChangeAspect="1"/>
          </p:cNvPicPr>
          <p:nvPr/>
        </p:nvPicPr>
        <p:blipFill>
          <a:blip r:embed="rId3"/>
          <a:stretch>
            <a:fillRect/>
          </a:stretch>
        </p:blipFill>
        <p:spPr>
          <a:xfrm>
            <a:off x="968196" y="1705461"/>
            <a:ext cx="4823043" cy="3447078"/>
          </a:xfrm>
          <a:prstGeom prst="rect">
            <a:avLst/>
          </a:prstGeom>
        </p:spPr>
      </p:pic>
      <p:sp>
        <p:nvSpPr>
          <p:cNvPr id="3" name="Content Placeholder 2">
            <a:extLst>
              <a:ext uri="{FF2B5EF4-FFF2-40B4-BE49-F238E27FC236}">
                <a16:creationId xmlns:a16="http://schemas.microsoft.com/office/drawing/2014/main" id="{10BB067D-124D-4941-A772-DBF436BB1937}"/>
              </a:ext>
            </a:extLst>
          </p:cNvPr>
          <p:cNvSpPr>
            <a:spLocks noGrp="1"/>
          </p:cNvSpPr>
          <p:nvPr>
            <p:ph idx="1"/>
          </p:nvPr>
        </p:nvSpPr>
        <p:spPr>
          <a:xfrm>
            <a:off x="6579450" y="1422400"/>
            <a:ext cx="4957554" cy="4612639"/>
          </a:xfrm>
        </p:spPr>
        <p:txBody>
          <a:bodyPr>
            <a:normAutofit fontScale="92500" lnSpcReduction="20000"/>
          </a:bodyPr>
          <a:lstStyle/>
          <a:p>
            <a:pPr marL="0" indent="0">
              <a:lnSpc>
                <a:spcPct val="110000"/>
              </a:lnSpc>
              <a:buNone/>
            </a:pPr>
            <a:r>
              <a:rPr lang="en-US" sz="1500" dirty="0">
                <a:latin typeface="Calibri" panose="020F0502020204030204" pitchFamily="34" charset="0"/>
                <a:ea typeface="Calibri" panose="020F0502020204030204" pitchFamily="34" charset="0"/>
                <a:cs typeface="Calibri" panose="020F0502020204030204" pitchFamily="34" charset="0"/>
              </a:rPr>
              <a:t>Are the observed effects large or small?</a:t>
            </a:r>
          </a:p>
          <a:p>
            <a:pPr marL="0" indent="0">
              <a:lnSpc>
                <a:spcPct val="110000"/>
              </a:lnSpc>
              <a:buNone/>
            </a:pPr>
            <a:r>
              <a:rPr lang="en-US" sz="1500" dirty="0">
                <a:latin typeface="Calibri" panose="020F0502020204030204" pitchFamily="34" charset="0"/>
                <a:ea typeface="Calibri" panose="020F0502020204030204" pitchFamily="34" charset="0"/>
                <a:cs typeface="Calibri" panose="020F0502020204030204" pitchFamily="34" charset="0"/>
              </a:rPr>
              <a:t>Process can print the partially standardized effect sizes to give it context relative to the variability in the outcome</a:t>
            </a:r>
          </a:p>
          <a:p>
            <a:pPr marL="0" indent="0">
              <a:lnSpc>
                <a:spcPct val="110000"/>
              </a:lnSpc>
              <a:buNone/>
            </a:pPr>
            <a:r>
              <a:rPr lang="en-US" sz="1500" dirty="0">
                <a:latin typeface="Calibri" panose="020F0502020204030204" pitchFamily="34" charset="0"/>
                <a:ea typeface="Calibri" panose="020F0502020204030204" pitchFamily="34" charset="0"/>
                <a:cs typeface="Calibri" panose="020F0502020204030204" pitchFamily="34" charset="0"/>
              </a:rPr>
              <a:t>The completely standardized indirect effect is .1518 and the completely standardized direct effect is -.0877</a:t>
            </a:r>
          </a:p>
          <a:p>
            <a:pPr marL="0" indent="0">
              <a:lnSpc>
                <a:spcPct val="110000"/>
              </a:lnSpc>
              <a:buNone/>
            </a:pPr>
            <a:endParaRPr lang="en-US" sz="1500" b="0" i="0" u="none" strike="noStrike" baseline="0" dirty="0">
              <a:latin typeface="Courier New" panose="02070309020205020404" pitchFamily="49" charset="0"/>
            </a:endParaRPr>
          </a:p>
          <a:p>
            <a:pPr marL="0" indent="0">
              <a:lnSpc>
                <a:spcPct val="110000"/>
              </a:lnSpc>
              <a:buNone/>
            </a:pPr>
            <a:r>
              <a:rPr lang="en-US" sz="1500" b="1" i="0" u="none" strike="noStrike" baseline="0" dirty="0">
                <a:latin typeface="Courier New" panose="02070309020205020404" pitchFamily="49" charset="0"/>
              </a:rPr>
              <a:t>Completely standardized indirect effect(s) of X on Y:</a:t>
            </a:r>
          </a:p>
          <a:p>
            <a:pPr marL="0" indent="0">
              <a:lnSpc>
                <a:spcPct val="110000"/>
              </a:lnSpc>
              <a:buNone/>
            </a:pPr>
            <a:r>
              <a:rPr lang="en-US" sz="1500" b="0" i="0" u="none" strike="noStrike" baseline="0" dirty="0">
                <a:latin typeface="Courier New" panose="02070309020205020404" pitchFamily="49" charset="0"/>
              </a:rPr>
              <a:t>           Effect     </a:t>
            </a:r>
            <a:r>
              <a:rPr lang="en-US" sz="1500" b="0" i="0" u="none" strike="noStrike" baseline="0" dirty="0" err="1">
                <a:latin typeface="Courier New" panose="02070309020205020404" pitchFamily="49" charset="0"/>
              </a:rPr>
              <a:t>BootSE</a:t>
            </a:r>
            <a:r>
              <a:rPr lang="en-US" sz="1500" b="0" i="0" u="none" strike="noStrike" baseline="0" dirty="0">
                <a:latin typeface="Courier New" panose="02070309020205020404" pitchFamily="49" charset="0"/>
              </a:rPr>
              <a:t>   </a:t>
            </a:r>
            <a:r>
              <a:rPr lang="en-US" sz="1500" b="0" i="0" u="none" strike="noStrike" baseline="0" dirty="0" err="1">
                <a:latin typeface="Courier New" panose="02070309020205020404" pitchFamily="49" charset="0"/>
              </a:rPr>
              <a:t>BootLLCI</a:t>
            </a:r>
            <a:r>
              <a:rPr lang="en-US" sz="1500" b="0" i="0" u="none" strike="noStrike" baseline="0" dirty="0">
                <a:latin typeface="Courier New" panose="02070309020205020404" pitchFamily="49" charset="0"/>
              </a:rPr>
              <a:t>   </a:t>
            </a:r>
            <a:r>
              <a:rPr lang="en-US" sz="1500" b="0" i="0" u="none" strike="noStrike" baseline="0" dirty="0" err="1">
                <a:latin typeface="Courier New" panose="02070309020205020404" pitchFamily="49" charset="0"/>
              </a:rPr>
              <a:t>BootULCI</a:t>
            </a:r>
            <a:endParaRPr lang="en-US" sz="1500" b="0" i="0" u="none" strike="noStrike" baseline="0" dirty="0">
              <a:latin typeface="Courier New" panose="02070309020205020404" pitchFamily="49" charset="0"/>
            </a:endParaRPr>
          </a:p>
          <a:p>
            <a:pPr marL="0" indent="0">
              <a:lnSpc>
                <a:spcPct val="110000"/>
              </a:lnSpc>
              <a:buNone/>
            </a:pPr>
            <a:r>
              <a:rPr lang="en-US" sz="1500" b="0" i="0" u="none" strike="noStrike" baseline="0" dirty="0">
                <a:latin typeface="Courier New" panose="02070309020205020404" pitchFamily="49" charset="0"/>
              </a:rPr>
              <a:t>affect      </a:t>
            </a:r>
            <a:r>
              <a:rPr lang="en-US" sz="1500" b="1" i="0" u="none" strike="noStrike" baseline="0" dirty="0">
                <a:latin typeface="Courier New" panose="02070309020205020404" pitchFamily="49" charset="0"/>
              </a:rPr>
              <a:t>.1518      </a:t>
            </a:r>
            <a:r>
              <a:rPr lang="en-US" sz="1500" b="0" i="0" u="none" strike="noStrike" baseline="0" dirty="0">
                <a:latin typeface="Courier New" panose="02070309020205020404" pitchFamily="49" charset="0"/>
              </a:rPr>
              <a:t>.0375      .0803      .2288</a:t>
            </a:r>
          </a:p>
          <a:p>
            <a:pPr marL="0" indent="0">
              <a:lnSpc>
                <a:spcPct val="110000"/>
              </a:lnSpc>
              <a:buNone/>
            </a:pPr>
            <a:r>
              <a:rPr lang="en-US" sz="1500" b="1" i="0" u="none" strike="noStrike" baseline="0" dirty="0">
                <a:latin typeface="Courier New" panose="02070309020205020404" pitchFamily="49" charset="0"/>
              </a:rPr>
              <a:t>Standardized coefficients</a:t>
            </a:r>
          </a:p>
          <a:p>
            <a:pPr marL="0" indent="0">
              <a:lnSpc>
                <a:spcPct val="110000"/>
              </a:lnSpc>
              <a:buNone/>
            </a:pPr>
            <a:r>
              <a:rPr lang="en-US" sz="1500" b="0" i="0" u="none" strike="noStrike" baseline="0" dirty="0">
                <a:latin typeface="Courier New" panose="02070309020205020404" pitchFamily="49" charset="0"/>
              </a:rPr>
              <a:t>             </a:t>
            </a:r>
            <a:r>
              <a:rPr lang="en-US" sz="1500" b="0" i="0" u="none" strike="noStrike" baseline="0" dirty="0" err="1">
                <a:latin typeface="Courier New" panose="02070309020205020404" pitchFamily="49" charset="0"/>
              </a:rPr>
              <a:t>coeff</a:t>
            </a:r>
            <a:endParaRPr lang="en-US" sz="1500" b="0" i="0" u="none" strike="noStrike" baseline="0" dirty="0">
              <a:latin typeface="Courier New" panose="02070309020205020404" pitchFamily="49" charset="0"/>
            </a:endParaRPr>
          </a:p>
          <a:p>
            <a:pPr marL="0" indent="0">
              <a:lnSpc>
                <a:spcPct val="110000"/>
              </a:lnSpc>
              <a:buNone/>
            </a:pPr>
            <a:r>
              <a:rPr lang="en-US" sz="1500" b="0" i="0" u="none" strike="noStrike" baseline="0" dirty="0" err="1">
                <a:latin typeface="Courier New" panose="02070309020205020404" pitchFamily="49" charset="0"/>
              </a:rPr>
              <a:t>estress</a:t>
            </a:r>
            <a:r>
              <a:rPr lang="en-US" sz="1500" b="0" i="0" u="none" strike="noStrike" baseline="0" dirty="0">
                <a:latin typeface="Courier New" panose="02070309020205020404" pitchFamily="49" charset="0"/>
              </a:rPr>
              <a:t>     </a:t>
            </a:r>
            <a:r>
              <a:rPr lang="en-US" sz="1500" b="1" i="0" u="none" strike="noStrike" baseline="0" dirty="0">
                <a:latin typeface="Courier New" panose="02070309020205020404" pitchFamily="49" charset="0"/>
              </a:rPr>
              <a:t>-.0877</a:t>
            </a:r>
          </a:p>
          <a:p>
            <a:pPr marL="0" indent="0">
              <a:lnSpc>
                <a:spcPct val="110000"/>
              </a:lnSpc>
              <a:buNone/>
            </a:pPr>
            <a:r>
              <a:rPr lang="en-US" sz="1500" b="0" i="0" u="none" strike="noStrike" baseline="0" dirty="0">
                <a:latin typeface="Courier New" panose="02070309020205020404" pitchFamily="49" charset="0"/>
              </a:rPr>
              <a:t>affect       .4464</a:t>
            </a:r>
          </a:p>
          <a:p>
            <a:pPr>
              <a:lnSpc>
                <a:spcPct val="110000"/>
              </a:lnSpc>
            </a:pPr>
            <a:endParaRPr lang="en-US" sz="1000" dirty="0"/>
          </a:p>
        </p:txBody>
      </p:sp>
    </p:spTree>
    <p:extLst>
      <p:ext uri="{BB962C8B-B14F-4D97-AF65-F5344CB8AC3E}">
        <p14:creationId xmlns:p14="http://schemas.microsoft.com/office/powerpoint/2010/main" val="4088255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C3F8-9A79-6BFC-580D-677E1BBFED5A}"/>
              </a:ext>
            </a:extLst>
          </p:cNvPr>
          <p:cNvSpPr>
            <a:spLocks noGrp="1"/>
          </p:cNvSpPr>
          <p:nvPr>
            <p:ph type="title" idx="4294967295"/>
          </p:nvPr>
        </p:nvSpPr>
        <p:spPr>
          <a:xfrm>
            <a:off x="0" y="141134"/>
            <a:ext cx="10058400" cy="862477"/>
          </a:xfrm>
        </p:spPr>
        <p:txBody>
          <a:bodyPr>
            <a:normAutofit/>
          </a:bodyPr>
          <a:lstStyle/>
          <a:p>
            <a:r>
              <a:rPr lang="en-US" sz="3600" dirty="0">
                <a:solidFill>
                  <a:schemeClr val="tx1"/>
                </a:solidFill>
                <a:latin typeface="Aptos Display" panose="020B0004020202020204" pitchFamily="34" charset="0"/>
              </a:rPr>
              <a:t>Practice</a:t>
            </a:r>
          </a:p>
        </p:txBody>
      </p:sp>
      <p:sp>
        <p:nvSpPr>
          <p:cNvPr id="3" name="Content Placeholder 2">
            <a:extLst>
              <a:ext uri="{FF2B5EF4-FFF2-40B4-BE49-F238E27FC236}">
                <a16:creationId xmlns:a16="http://schemas.microsoft.com/office/drawing/2014/main" id="{5B8F326A-404F-5A0A-D5B7-6BE7FAE0A8D4}"/>
              </a:ext>
            </a:extLst>
          </p:cNvPr>
          <p:cNvSpPr>
            <a:spLocks noGrp="1"/>
          </p:cNvSpPr>
          <p:nvPr>
            <p:ph idx="4294967295"/>
          </p:nvPr>
        </p:nvSpPr>
        <p:spPr>
          <a:xfrm>
            <a:off x="122663" y="1088678"/>
            <a:ext cx="11686478" cy="2100572"/>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 have longitudinal data from the NASCW that has information about children who have been investigated by CPS for different types of abuse or neglect</a:t>
            </a:r>
          </a:p>
          <a:p>
            <a:r>
              <a:rPr lang="en-US" sz="2000" dirty="0">
                <a:latin typeface="Calibri" panose="020F0502020204030204" pitchFamily="34" charset="0"/>
                <a:ea typeface="Calibri" panose="020F0502020204030204" pitchFamily="34" charset="0"/>
                <a:cs typeface="Calibri" panose="020F0502020204030204" pitchFamily="34" charset="0"/>
              </a:rPr>
              <a:t>Let’s test whether (1) children investigated for abuse or neglect who have witnessed severe violence at Wave 1 (EV_W1) are more likely to engage in externalizing behavior at Wave 3 (bcext3); and (2) post-traumatic stress at Wave 1 (tra1) is the mechanism violence exposure is linked to externalizing behavior.</a:t>
            </a:r>
          </a:p>
        </p:txBody>
      </p:sp>
    </p:spTree>
    <p:extLst>
      <p:ext uri="{BB962C8B-B14F-4D97-AF65-F5344CB8AC3E}">
        <p14:creationId xmlns:p14="http://schemas.microsoft.com/office/powerpoint/2010/main" val="323843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7981AA-BDD1-4123-E37D-86CE1D19297F}"/>
              </a:ext>
            </a:extLst>
          </p:cNvPr>
          <p:cNvPicPr>
            <a:picLocks noChangeAspect="1"/>
          </p:cNvPicPr>
          <p:nvPr/>
        </p:nvPicPr>
        <p:blipFill>
          <a:blip r:embed="rId2"/>
          <a:srcRect t="27846"/>
          <a:stretch/>
        </p:blipFill>
        <p:spPr>
          <a:xfrm>
            <a:off x="267631" y="869795"/>
            <a:ext cx="7772398" cy="4543663"/>
          </a:xfrm>
          <a:prstGeom prst="rect">
            <a:avLst/>
          </a:prstGeom>
        </p:spPr>
      </p:pic>
      <p:sp>
        <p:nvSpPr>
          <p:cNvPr id="9" name="Content Placeholder 8">
            <a:extLst>
              <a:ext uri="{FF2B5EF4-FFF2-40B4-BE49-F238E27FC236}">
                <a16:creationId xmlns:a16="http://schemas.microsoft.com/office/drawing/2014/main" id="{2B68A216-146B-818F-1CA8-AA0F79626004}"/>
              </a:ext>
            </a:extLst>
          </p:cNvPr>
          <p:cNvSpPr>
            <a:spLocks noGrp="1"/>
          </p:cNvSpPr>
          <p:nvPr>
            <p:ph idx="4294967295"/>
          </p:nvPr>
        </p:nvSpPr>
        <p:spPr>
          <a:xfrm>
            <a:off x="267631" y="5584051"/>
            <a:ext cx="9259229" cy="1146048"/>
          </a:xfrm>
        </p:spPr>
        <p:txBody>
          <a:bodyPr>
            <a:normAutofit/>
          </a:bodyPr>
          <a:lstStyle/>
          <a:p>
            <a:r>
              <a:rPr 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Look at the regression of Wave 1 violence exposure on traumatic symptoms</a:t>
            </a:r>
          </a:p>
          <a:p>
            <a:r>
              <a:rPr 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Every one unit increase in violence exposure increases PTS symptoms by 1.9423 (p &lt; .001)</a:t>
            </a:r>
          </a:p>
        </p:txBody>
      </p:sp>
      <p:sp>
        <p:nvSpPr>
          <p:cNvPr id="3" name="Title 1">
            <a:extLst>
              <a:ext uri="{FF2B5EF4-FFF2-40B4-BE49-F238E27FC236}">
                <a16:creationId xmlns:a16="http://schemas.microsoft.com/office/drawing/2014/main" id="{E4F0AB82-CB69-D32F-32BC-90B3ED486CFF}"/>
              </a:ext>
            </a:extLst>
          </p:cNvPr>
          <p:cNvSpPr txBox="1">
            <a:spLocks/>
          </p:cNvSpPr>
          <p:nvPr/>
        </p:nvSpPr>
        <p:spPr>
          <a:xfrm>
            <a:off x="110545" y="144424"/>
            <a:ext cx="9802889" cy="647313"/>
          </a:xfrm>
          <a:prstGeom prst="rect">
            <a:avLst/>
          </a:prstGeom>
        </p:spPr>
        <p:txBody>
          <a:bodyPr vert="horz" lIns="91440" tIns="45720" rIns="91440" bIns="45720" rtlCol="0" anchor="b">
            <a:normAutofit/>
          </a:bodyPr>
          <a:lst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Aptos Display" panose="020B0004020202020204" pitchFamily="34" charset="0"/>
                <a:ea typeface="+mj-ea"/>
                <a:cs typeface="+mj-cs"/>
              </a:rPr>
              <a:t>Step 1</a:t>
            </a:r>
          </a:p>
        </p:txBody>
      </p:sp>
    </p:spTree>
    <p:extLst>
      <p:ext uri="{BB962C8B-B14F-4D97-AF65-F5344CB8AC3E}">
        <p14:creationId xmlns:p14="http://schemas.microsoft.com/office/powerpoint/2010/main" val="380413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D7F539-F4BF-F290-9A1D-0794FA687470}"/>
              </a:ext>
            </a:extLst>
          </p:cNvPr>
          <p:cNvPicPr>
            <a:picLocks noChangeAspect="1"/>
          </p:cNvPicPr>
          <p:nvPr/>
        </p:nvPicPr>
        <p:blipFill>
          <a:blip r:embed="rId2"/>
          <a:stretch>
            <a:fillRect/>
          </a:stretch>
        </p:blipFill>
        <p:spPr>
          <a:xfrm>
            <a:off x="313687" y="990350"/>
            <a:ext cx="9019884" cy="3500937"/>
          </a:xfrm>
          <a:prstGeom prst="rect">
            <a:avLst/>
          </a:prstGeom>
        </p:spPr>
      </p:pic>
      <p:sp>
        <p:nvSpPr>
          <p:cNvPr id="9" name="Content Placeholder 8">
            <a:extLst>
              <a:ext uri="{FF2B5EF4-FFF2-40B4-BE49-F238E27FC236}">
                <a16:creationId xmlns:a16="http://schemas.microsoft.com/office/drawing/2014/main" id="{0C2CF7A3-9ED8-CEC7-89EE-2B3D151EE3D5}"/>
              </a:ext>
            </a:extLst>
          </p:cNvPr>
          <p:cNvSpPr>
            <a:spLocks noGrp="1"/>
          </p:cNvSpPr>
          <p:nvPr>
            <p:ph idx="4294967295"/>
          </p:nvPr>
        </p:nvSpPr>
        <p:spPr>
          <a:xfrm>
            <a:off x="516189" y="5177560"/>
            <a:ext cx="10519317" cy="917110"/>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Look at the regression of violence exposure and PTS on externalizing behavior at time 3</a:t>
            </a:r>
          </a:p>
          <a:p>
            <a:r>
              <a:rPr 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Both violence exposure and PTS at time 1 increase externalizing behavior at time 3</a:t>
            </a:r>
          </a:p>
        </p:txBody>
      </p:sp>
      <p:sp>
        <p:nvSpPr>
          <p:cNvPr id="3" name="Title 1">
            <a:extLst>
              <a:ext uri="{FF2B5EF4-FFF2-40B4-BE49-F238E27FC236}">
                <a16:creationId xmlns:a16="http://schemas.microsoft.com/office/drawing/2014/main" id="{B8558CF5-B969-F319-6C02-CBB52E58148F}"/>
              </a:ext>
            </a:extLst>
          </p:cNvPr>
          <p:cNvSpPr txBox="1">
            <a:spLocks/>
          </p:cNvSpPr>
          <p:nvPr/>
        </p:nvSpPr>
        <p:spPr>
          <a:xfrm>
            <a:off x="110545" y="144424"/>
            <a:ext cx="9802889" cy="647313"/>
          </a:xfrm>
          <a:prstGeom prst="rect">
            <a:avLst/>
          </a:prstGeom>
        </p:spPr>
        <p:txBody>
          <a:bodyPr vert="horz" lIns="91440" tIns="45720" rIns="91440" bIns="45720" rtlCol="0" anchor="b">
            <a:normAutofit/>
          </a:bodyPr>
          <a:lst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Aptos Display" panose="020B0004020202020204" pitchFamily="34" charset="0"/>
                <a:ea typeface="+mj-ea"/>
                <a:cs typeface="+mj-cs"/>
              </a:rPr>
              <a:t>Step 2</a:t>
            </a:r>
          </a:p>
        </p:txBody>
      </p:sp>
    </p:spTree>
    <p:extLst>
      <p:ext uri="{BB962C8B-B14F-4D97-AF65-F5344CB8AC3E}">
        <p14:creationId xmlns:p14="http://schemas.microsoft.com/office/powerpoint/2010/main" val="308965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67D63C-2378-7BD9-9D6A-3CC65DC520C9}"/>
              </a:ext>
            </a:extLst>
          </p:cNvPr>
          <p:cNvPicPr>
            <a:picLocks noChangeAspect="1"/>
          </p:cNvPicPr>
          <p:nvPr/>
        </p:nvPicPr>
        <p:blipFill>
          <a:blip r:embed="rId2"/>
          <a:stretch>
            <a:fillRect/>
          </a:stretch>
        </p:blipFill>
        <p:spPr>
          <a:xfrm>
            <a:off x="110545" y="791737"/>
            <a:ext cx="9746706" cy="3854450"/>
          </a:xfrm>
          <a:prstGeom prst="rect">
            <a:avLst/>
          </a:prstGeom>
        </p:spPr>
      </p:pic>
      <p:sp>
        <p:nvSpPr>
          <p:cNvPr id="9" name="Content Placeholder 8">
            <a:extLst>
              <a:ext uri="{FF2B5EF4-FFF2-40B4-BE49-F238E27FC236}">
                <a16:creationId xmlns:a16="http://schemas.microsoft.com/office/drawing/2014/main" id="{B1F39645-DC08-FF5A-7FA3-663A28E5F530}"/>
              </a:ext>
            </a:extLst>
          </p:cNvPr>
          <p:cNvSpPr>
            <a:spLocks noGrp="1"/>
          </p:cNvSpPr>
          <p:nvPr>
            <p:ph idx="4294967295"/>
          </p:nvPr>
        </p:nvSpPr>
        <p:spPr>
          <a:xfrm>
            <a:off x="381894" y="4501221"/>
            <a:ext cx="9802888" cy="1357738"/>
          </a:xfrm>
        </p:spPr>
        <p:txBody>
          <a:bodyPr>
            <a:normAutofit/>
          </a:bodyPr>
          <a:lstStyle/>
          <a:p>
            <a:r>
              <a:rPr 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Look at the ‘Total Effects’ output</a:t>
            </a:r>
          </a:p>
          <a:p>
            <a:r>
              <a:rPr 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The total effect of violence exposure on externalizing is equal to the indirect and direct effect</a:t>
            </a:r>
          </a:p>
        </p:txBody>
      </p:sp>
      <p:sp>
        <p:nvSpPr>
          <p:cNvPr id="3" name="Title 1">
            <a:extLst>
              <a:ext uri="{FF2B5EF4-FFF2-40B4-BE49-F238E27FC236}">
                <a16:creationId xmlns:a16="http://schemas.microsoft.com/office/drawing/2014/main" id="{E5B5FAAC-0D6E-160F-DB3A-81660C448B80}"/>
              </a:ext>
            </a:extLst>
          </p:cNvPr>
          <p:cNvSpPr txBox="1">
            <a:spLocks/>
          </p:cNvSpPr>
          <p:nvPr/>
        </p:nvSpPr>
        <p:spPr>
          <a:xfrm>
            <a:off x="110545" y="144424"/>
            <a:ext cx="9802889" cy="647313"/>
          </a:xfrm>
          <a:prstGeom prst="rect">
            <a:avLst/>
          </a:prstGeom>
        </p:spPr>
        <p:txBody>
          <a:bodyPr vert="horz" lIns="91440" tIns="45720" rIns="91440" bIns="45720" rtlCol="0" anchor="b">
            <a:normAutofit/>
          </a:bodyPr>
          <a:lst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Aptos Display" panose="020B0004020202020204" pitchFamily="34" charset="0"/>
                <a:ea typeface="+mj-ea"/>
                <a:cs typeface="+mj-cs"/>
              </a:rPr>
              <a:t>Step 3</a:t>
            </a:r>
          </a:p>
        </p:txBody>
      </p:sp>
    </p:spTree>
    <p:extLst>
      <p:ext uri="{BB962C8B-B14F-4D97-AF65-F5344CB8AC3E}">
        <p14:creationId xmlns:p14="http://schemas.microsoft.com/office/powerpoint/2010/main" val="137754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19164B-529D-D3A1-DBFE-9E01A0101267}"/>
              </a:ext>
            </a:extLst>
          </p:cNvPr>
          <p:cNvPicPr>
            <a:picLocks noChangeAspect="1"/>
          </p:cNvPicPr>
          <p:nvPr/>
        </p:nvPicPr>
        <p:blipFill>
          <a:blip r:embed="rId2"/>
          <a:stretch>
            <a:fillRect/>
          </a:stretch>
        </p:blipFill>
        <p:spPr>
          <a:xfrm>
            <a:off x="559014" y="964169"/>
            <a:ext cx="7237877" cy="3262788"/>
          </a:xfrm>
          <a:prstGeom prst="rect">
            <a:avLst/>
          </a:prstGeom>
        </p:spPr>
      </p:pic>
      <p:sp>
        <p:nvSpPr>
          <p:cNvPr id="2" name="Title 1">
            <a:extLst>
              <a:ext uri="{FF2B5EF4-FFF2-40B4-BE49-F238E27FC236}">
                <a16:creationId xmlns:a16="http://schemas.microsoft.com/office/drawing/2014/main" id="{918B0BCF-082D-8BC1-CB61-152E5293216F}"/>
              </a:ext>
            </a:extLst>
          </p:cNvPr>
          <p:cNvSpPr>
            <a:spLocks noGrp="1"/>
          </p:cNvSpPr>
          <p:nvPr>
            <p:ph type="title" idx="4294967295"/>
          </p:nvPr>
        </p:nvSpPr>
        <p:spPr>
          <a:xfrm>
            <a:off x="110545" y="144424"/>
            <a:ext cx="9802889" cy="647313"/>
          </a:xfrm>
        </p:spPr>
        <p:txBody>
          <a:bodyPr anchor="b">
            <a:normAutofit/>
          </a:bodyPr>
          <a:lstStyle/>
          <a:p>
            <a:r>
              <a:rPr lang="en-US" sz="3600" dirty="0">
                <a:solidFill>
                  <a:schemeClr val="tx1"/>
                </a:solidFill>
                <a:latin typeface="Aptos Display" panose="020B0004020202020204" pitchFamily="34" charset="0"/>
              </a:rPr>
              <a:t>Step 4</a:t>
            </a:r>
          </a:p>
        </p:txBody>
      </p:sp>
      <p:sp>
        <p:nvSpPr>
          <p:cNvPr id="9" name="Content Placeholder 8">
            <a:extLst>
              <a:ext uri="{FF2B5EF4-FFF2-40B4-BE49-F238E27FC236}">
                <a16:creationId xmlns:a16="http://schemas.microsoft.com/office/drawing/2014/main" id="{32C0736D-3B7D-D763-B02E-E3ED17D4D2DE}"/>
              </a:ext>
            </a:extLst>
          </p:cNvPr>
          <p:cNvSpPr>
            <a:spLocks noGrp="1"/>
          </p:cNvSpPr>
          <p:nvPr>
            <p:ph idx="4294967295"/>
          </p:nvPr>
        </p:nvSpPr>
        <p:spPr>
          <a:xfrm>
            <a:off x="479503" y="4262437"/>
            <a:ext cx="12348117" cy="2595563"/>
          </a:xfrm>
        </p:spPr>
        <p:txBody>
          <a:bodyPr>
            <a:normAutofit/>
          </a:bodyPr>
          <a:lstStyle/>
          <a:p>
            <a:r>
              <a:rPr 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Examine the indirect and direct effect in relation to the total effect</a:t>
            </a:r>
          </a:p>
          <a:p>
            <a:r>
              <a:rPr 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The indirect effect is .1896 and the confidence interval does not include 0 so it is significant</a:t>
            </a:r>
          </a:p>
          <a:p>
            <a:r>
              <a:rPr 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The direct effect is .8237</a:t>
            </a:r>
          </a:p>
          <a:p>
            <a:r>
              <a:rPr 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.8327 + .1896 = 1.0133</a:t>
            </a:r>
          </a:p>
        </p:txBody>
      </p:sp>
    </p:spTree>
    <p:extLst>
      <p:ext uri="{BB962C8B-B14F-4D97-AF65-F5344CB8AC3E}">
        <p14:creationId xmlns:p14="http://schemas.microsoft.com/office/powerpoint/2010/main" val="145122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BA16-3406-DA12-BEF4-50429952449D}"/>
              </a:ext>
            </a:extLst>
          </p:cNvPr>
          <p:cNvSpPr>
            <a:spLocks noGrp="1"/>
          </p:cNvSpPr>
          <p:nvPr>
            <p:ph type="title" idx="4294967295"/>
          </p:nvPr>
        </p:nvSpPr>
        <p:spPr>
          <a:xfrm>
            <a:off x="89210" y="87003"/>
            <a:ext cx="10058400" cy="817872"/>
          </a:xfrm>
        </p:spPr>
        <p:txBody>
          <a:bodyPr>
            <a:normAutofit/>
          </a:bodyPr>
          <a:lstStyle/>
          <a:p>
            <a:r>
              <a:rPr lang="en-US" sz="3600" dirty="0">
                <a:solidFill>
                  <a:schemeClr val="tx1"/>
                </a:solidFill>
                <a:latin typeface="Aptos Display" panose="020B0004020202020204" pitchFamily="34" charset="0"/>
              </a:rPr>
              <a:t>Draw conclusions</a:t>
            </a:r>
          </a:p>
        </p:txBody>
      </p:sp>
      <p:sp>
        <p:nvSpPr>
          <p:cNvPr id="3" name="Content Placeholder 2">
            <a:extLst>
              <a:ext uri="{FF2B5EF4-FFF2-40B4-BE49-F238E27FC236}">
                <a16:creationId xmlns:a16="http://schemas.microsoft.com/office/drawing/2014/main" id="{5664D0A5-6EE6-9205-B60C-35B6C7E8A58B}"/>
              </a:ext>
            </a:extLst>
          </p:cNvPr>
          <p:cNvSpPr>
            <a:spLocks noGrp="1"/>
          </p:cNvSpPr>
          <p:nvPr>
            <p:ph idx="4294967295"/>
          </p:nvPr>
        </p:nvSpPr>
        <p:spPr>
          <a:xfrm>
            <a:off x="167269" y="904875"/>
            <a:ext cx="10058400" cy="3849687"/>
          </a:xfrm>
        </p:spPr>
        <p:txBody>
          <a:bodyPr>
            <a:norm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Traumatic symptoms is a mechanism that links violence exposure to externalizing problem behavior in childhood among youth with CPS involvement</a:t>
            </a:r>
          </a:p>
          <a:p>
            <a:pPr lvl="1"/>
            <a:r>
              <a:rPr lang="en-US" dirty="0">
                <a:latin typeface="Calibri" panose="020F0502020204030204" pitchFamily="34" charset="0"/>
                <a:ea typeface="Calibri" panose="020F0502020204030204" pitchFamily="34" charset="0"/>
                <a:cs typeface="Calibri" panose="020F0502020204030204" pitchFamily="34" charset="0"/>
              </a:rPr>
              <a:t>The total effect of VIOL EX on EXT behavior </a:t>
            </a:r>
            <a:r>
              <a:rPr lang="en-US"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1.0133</a:t>
            </a:r>
          </a:p>
          <a:p>
            <a:pPr lvl="1"/>
            <a:r>
              <a:rPr lang="en-US"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This is broken down into both direct and indirect effects</a:t>
            </a:r>
          </a:p>
          <a:p>
            <a:pPr lvl="2"/>
            <a:r>
              <a:rPr lang="en-US" sz="18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Direct: controlling for the mediation, how the independent variable affects the outcome</a:t>
            </a:r>
          </a:p>
          <a:p>
            <a:pPr lvl="2"/>
            <a:r>
              <a:rPr lang="en-US" sz="18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Indirect: how the mediator effects the outcome</a:t>
            </a:r>
          </a:p>
          <a:p>
            <a:pPr lvl="1"/>
            <a:r>
              <a:rPr lang="en-US"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PTS explains .1896/1.0133 = .1871 </a:t>
            </a:r>
            <a:r>
              <a:rPr lang="en-US"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18.71% of the total effect</a:t>
            </a:r>
          </a:p>
          <a:p>
            <a:pPr lvl="2"/>
            <a:r>
              <a:rPr lang="en-US" sz="18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This means that 18.71% of the total effect is explained by PTS symptoms</a:t>
            </a:r>
          </a:p>
          <a:p>
            <a:pPr lvl="1"/>
            <a:r>
              <a:rPr lang="en-US"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The proportion of indirect to direct effect is .1871 / .8372</a:t>
            </a:r>
            <a:endParaRPr lang="en-US"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Deal with child’s trauma from violence exposure to reduce long-term behavioral outcomes</a:t>
            </a:r>
          </a:p>
        </p:txBody>
      </p:sp>
    </p:spTree>
    <p:extLst>
      <p:ext uri="{BB962C8B-B14F-4D97-AF65-F5344CB8AC3E}">
        <p14:creationId xmlns:p14="http://schemas.microsoft.com/office/powerpoint/2010/main" val="99340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7CB60E1-A1E6-49B2-AAAC-DC676CC519FB}"/>
              </a:ext>
            </a:extLst>
          </p:cNvPr>
          <p:cNvSpPr>
            <a:spLocks noGrp="1"/>
          </p:cNvSpPr>
          <p:nvPr>
            <p:ph type="title" idx="4294967295"/>
          </p:nvPr>
        </p:nvSpPr>
        <p:spPr>
          <a:xfrm>
            <a:off x="91440" y="118110"/>
            <a:ext cx="9791700" cy="1044575"/>
          </a:xfrm>
        </p:spPr>
        <p:txBody>
          <a:bodyPr>
            <a:normAutofit fontScale="90000"/>
          </a:bodyPr>
          <a:lstStyle/>
          <a:p>
            <a:r>
              <a:rPr lang="en-US" dirty="0"/>
              <a:t>Example 4</a:t>
            </a:r>
            <a:br>
              <a:rPr lang="en-US" dirty="0"/>
            </a:br>
            <a:r>
              <a:rPr lang="en-US" sz="2700" dirty="0"/>
              <a:t>Models with More than One Mediator </a:t>
            </a:r>
            <a:r>
              <a:rPr lang="en-US" sz="2700" dirty="0">
                <a:sym typeface="Wingdings" panose="05000000000000000000" pitchFamily="2" charset="2"/>
              </a:rPr>
              <a:t> Parallel Mediation Models</a:t>
            </a:r>
            <a:endParaRPr lang="en-US" dirty="0"/>
          </a:p>
        </p:txBody>
      </p:sp>
      <p:sp>
        <p:nvSpPr>
          <p:cNvPr id="8" name="Content Placeholder 7">
            <a:extLst>
              <a:ext uri="{FF2B5EF4-FFF2-40B4-BE49-F238E27FC236}">
                <a16:creationId xmlns:a16="http://schemas.microsoft.com/office/drawing/2014/main" id="{12433965-F23D-4438-B228-2595EF8B43EE}"/>
              </a:ext>
            </a:extLst>
          </p:cNvPr>
          <p:cNvSpPr>
            <a:spLocks noGrp="1"/>
          </p:cNvSpPr>
          <p:nvPr>
            <p:ph idx="4294967295"/>
          </p:nvPr>
        </p:nvSpPr>
        <p:spPr>
          <a:xfrm>
            <a:off x="193040" y="1162685"/>
            <a:ext cx="11409680" cy="4984115"/>
          </a:xfrm>
        </p:spPr>
        <p:txBody>
          <a:bodyPr>
            <a:normAutofit lnSpcReduction="10000"/>
          </a:bodyPr>
          <a:lstStyle/>
          <a:p>
            <a:r>
              <a:rPr lang="en-US" sz="2000" dirty="0">
                <a:latin typeface="Calibri" panose="020F0502020204030204" pitchFamily="34" charset="0"/>
                <a:ea typeface="Calibri" panose="020F0502020204030204" pitchFamily="34" charset="0"/>
                <a:cs typeface="Calibri" panose="020F0502020204030204" pitchFamily="34" charset="0"/>
              </a:rPr>
              <a:t>Simple mediation models are </a:t>
            </a:r>
            <a:r>
              <a:rPr lang="en-US" sz="2000" b="1" dirty="0">
                <a:latin typeface="Calibri" panose="020F0502020204030204" pitchFamily="34" charset="0"/>
                <a:ea typeface="Calibri" panose="020F0502020204030204" pitchFamily="34" charset="0"/>
                <a:cs typeface="Calibri" panose="020F0502020204030204" pitchFamily="34" charset="0"/>
              </a:rPr>
              <a:t>limited</a:t>
            </a:r>
            <a:r>
              <a:rPr lang="en-US" sz="2000" dirty="0">
                <a:latin typeface="Calibri" panose="020F0502020204030204" pitchFamily="34" charset="0"/>
                <a:ea typeface="Calibri" panose="020F0502020204030204" pitchFamily="34" charset="0"/>
                <a:cs typeface="Calibri" panose="020F0502020204030204" pitchFamily="34" charset="0"/>
              </a:rPr>
              <a:t> because they assume that </a:t>
            </a:r>
            <a:r>
              <a:rPr lang="en-US" sz="2000" b="1" dirty="0">
                <a:latin typeface="Calibri" panose="020F0502020204030204" pitchFamily="34" charset="0"/>
                <a:ea typeface="Calibri" panose="020F0502020204030204" pitchFamily="34" charset="0"/>
                <a:cs typeface="Calibri" panose="020F0502020204030204" pitchFamily="34" charset="0"/>
              </a:rPr>
              <a:t>X influences Y through only one mediator (M)</a:t>
            </a:r>
            <a:r>
              <a:rPr lang="en-US" sz="2000" dirty="0">
                <a:latin typeface="Calibri" panose="020F0502020204030204" pitchFamily="34" charset="0"/>
                <a:ea typeface="Calibri" panose="020F0502020204030204" pitchFamily="34" charset="0"/>
                <a:cs typeface="Calibri" panose="020F0502020204030204" pitchFamily="34" charset="0"/>
              </a:rPr>
              <a:t>. However, in reality, most effects </a:t>
            </a:r>
            <a:r>
              <a:rPr lang="en-US" sz="2000" b="1" dirty="0">
                <a:latin typeface="Calibri" panose="020F0502020204030204" pitchFamily="34" charset="0"/>
                <a:ea typeface="Calibri" panose="020F0502020204030204" pitchFamily="34" charset="0"/>
                <a:cs typeface="Calibri" panose="020F0502020204030204" pitchFamily="34" charset="0"/>
              </a:rPr>
              <a:t>operate through multiple pathways simultaneously</a:t>
            </a:r>
            <a:r>
              <a:rPr lang="en-US" sz="2000" dirty="0">
                <a:latin typeface="Calibri" panose="020F0502020204030204" pitchFamily="34" charset="0"/>
                <a:ea typeface="Calibri" panose="020F0502020204030204" pitchFamily="34" charset="0"/>
                <a:cs typeface="Calibri" panose="020F0502020204030204" pitchFamily="34" charset="0"/>
              </a:rPr>
              <a:t>, meaning that a single mediator often does not fully explain the relationship between X and Y</a:t>
            </a:r>
          </a:p>
          <a:p>
            <a:r>
              <a:rPr lang="en-US" sz="2000" b="1" dirty="0">
                <a:latin typeface="Calibri" panose="020F0502020204030204" pitchFamily="34" charset="0"/>
                <a:ea typeface="Calibri" panose="020F0502020204030204" pitchFamily="34" charset="0"/>
                <a:cs typeface="Calibri" panose="020F0502020204030204" pitchFamily="34" charset="0"/>
              </a:rPr>
              <a:t>Why This is Problematic:</a:t>
            </a:r>
          </a:p>
          <a:p>
            <a:pPr lvl="1"/>
            <a:r>
              <a:rPr lang="en-US" sz="1800" b="1" dirty="0">
                <a:latin typeface="Calibri" panose="020F0502020204030204" pitchFamily="34" charset="0"/>
                <a:ea typeface="Calibri" panose="020F0502020204030204" pitchFamily="34" charset="0"/>
                <a:cs typeface="Calibri" panose="020F0502020204030204" pitchFamily="34" charset="0"/>
              </a:rPr>
              <a:t>Multiple Mechanisms Exist:</a:t>
            </a:r>
            <a:r>
              <a:rPr lang="en-US" sz="1800" dirty="0">
                <a:latin typeface="Calibri" panose="020F0502020204030204" pitchFamily="34" charset="0"/>
                <a:ea typeface="Calibri" panose="020F0502020204030204" pitchFamily="34" charset="0"/>
                <a:cs typeface="Calibri" panose="020F0502020204030204" pitchFamily="34" charset="0"/>
              </a:rPr>
              <a:t> The effect of X on Y is rarely due to just one mediator—there are usually </a:t>
            </a:r>
            <a:r>
              <a:rPr lang="en-US" sz="1800" b="1" dirty="0">
                <a:latin typeface="Calibri" panose="020F0502020204030204" pitchFamily="34" charset="0"/>
                <a:ea typeface="Calibri" panose="020F0502020204030204" pitchFamily="34" charset="0"/>
                <a:cs typeface="Calibri" panose="020F0502020204030204" pitchFamily="34" charset="0"/>
              </a:rPr>
              <a:t>multiple contributing factors</a:t>
            </a:r>
            <a:r>
              <a:rPr lang="en-US" sz="1800" dirty="0">
                <a:latin typeface="Calibri" panose="020F0502020204030204" pitchFamily="34" charset="0"/>
                <a:ea typeface="Calibri" panose="020F0502020204030204" pitchFamily="34" charset="0"/>
                <a:cs typeface="Calibri" panose="020F0502020204030204" pitchFamily="34" charset="0"/>
              </a:rPr>
              <a:t> or pathways.</a:t>
            </a:r>
          </a:p>
          <a:p>
            <a:pPr lvl="1"/>
            <a:r>
              <a:rPr lang="en-US" sz="1800" b="1" dirty="0">
                <a:latin typeface="Calibri" panose="020F0502020204030204" pitchFamily="34" charset="0"/>
                <a:ea typeface="Calibri" panose="020F0502020204030204" pitchFamily="34" charset="0"/>
                <a:cs typeface="Calibri" panose="020F0502020204030204" pitchFamily="34" charset="0"/>
              </a:rPr>
              <a:t>Mediators Can Be Mediated:</a:t>
            </a:r>
            <a:r>
              <a:rPr lang="en-US" sz="1800" dirty="0">
                <a:latin typeface="Calibri" panose="020F0502020204030204" pitchFamily="34" charset="0"/>
                <a:ea typeface="Calibri" panose="020F0502020204030204" pitchFamily="34" charset="0"/>
                <a:cs typeface="Calibri" panose="020F0502020204030204" pitchFamily="34" charset="0"/>
              </a:rPr>
              <a:t> A mediator (M) may itself be influenced by another mediator, creating </a:t>
            </a:r>
            <a:r>
              <a:rPr lang="en-US" sz="1800" b="1" dirty="0">
                <a:latin typeface="Calibri" panose="020F0502020204030204" pitchFamily="34" charset="0"/>
                <a:ea typeface="Calibri" panose="020F0502020204030204" pitchFamily="34" charset="0"/>
                <a:cs typeface="Calibri" panose="020F0502020204030204" pitchFamily="34" charset="0"/>
              </a:rPr>
              <a:t>a chain of effects</a:t>
            </a:r>
            <a:r>
              <a:rPr lang="en-US" sz="1800" dirty="0">
                <a:latin typeface="Calibri" panose="020F0502020204030204" pitchFamily="34" charset="0"/>
                <a:ea typeface="Calibri" panose="020F0502020204030204" pitchFamily="34" charset="0"/>
                <a:cs typeface="Calibri" panose="020F0502020204030204" pitchFamily="34" charset="0"/>
              </a:rPr>
              <a:t> rather than a simple, direct link.</a:t>
            </a:r>
          </a:p>
          <a:p>
            <a:pPr lvl="1"/>
            <a:r>
              <a:rPr lang="en-US" sz="1800" b="1" dirty="0">
                <a:latin typeface="Calibri" panose="020F0502020204030204" pitchFamily="34" charset="0"/>
                <a:ea typeface="Calibri" panose="020F0502020204030204" pitchFamily="34" charset="0"/>
                <a:cs typeface="Calibri" panose="020F0502020204030204" pitchFamily="34" charset="0"/>
              </a:rPr>
              <a:t>Misinterpretation of the Direct Effect:</a:t>
            </a:r>
            <a:r>
              <a:rPr lang="en-US" sz="1800" dirty="0">
                <a:latin typeface="Calibri" panose="020F0502020204030204" pitchFamily="34" charset="0"/>
                <a:ea typeface="Calibri" panose="020F0502020204030204" pitchFamily="34" charset="0"/>
                <a:cs typeface="Calibri" panose="020F0502020204030204" pitchFamily="34" charset="0"/>
              </a:rPr>
              <a:t> The so-called “direct effect” (c') might actually reflect </a:t>
            </a:r>
            <a:r>
              <a:rPr lang="en-US" sz="1800" b="1" dirty="0">
                <a:latin typeface="Calibri" panose="020F0502020204030204" pitchFamily="34" charset="0"/>
                <a:ea typeface="Calibri" panose="020F0502020204030204" pitchFamily="34" charset="0"/>
                <a:cs typeface="Calibri" panose="020F0502020204030204" pitchFamily="34" charset="0"/>
              </a:rPr>
              <a:t>the combined influence of multiple unmodeled mediators</a:t>
            </a:r>
            <a:r>
              <a:rPr lang="en-US" sz="1800" dirty="0">
                <a:latin typeface="Calibri" panose="020F0502020204030204" pitchFamily="34" charset="0"/>
                <a:ea typeface="Calibri" panose="020F0502020204030204" pitchFamily="34" charset="0"/>
                <a:cs typeface="Calibri" panose="020F0502020204030204" pitchFamily="34" charset="0"/>
              </a:rPr>
              <a:t>, rather than a truly direct causal pathway.</a:t>
            </a:r>
          </a:p>
          <a:p>
            <a:r>
              <a:rPr lang="en-US" sz="2000" b="1" dirty="0">
                <a:latin typeface="Calibri" panose="020F0502020204030204" pitchFamily="34" charset="0"/>
                <a:ea typeface="Calibri" panose="020F0502020204030204" pitchFamily="34" charset="0"/>
                <a:cs typeface="Calibri" panose="020F0502020204030204" pitchFamily="34" charset="0"/>
              </a:rPr>
              <a:t>Choosing the Right Mediation Model:</a:t>
            </a:r>
          </a:p>
          <a:p>
            <a:pPr lvl="1">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Use Serial Mediation</a:t>
            </a:r>
            <a:r>
              <a:rPr lang="en-US" sz="1800" dirty="0">
                <a:latin typeface="Calibri" panose="020F0502020204030204" pitchFamily="34" charset="0"/>
                <a:ea typeface="Calibri" panose="020F0502020204030204" pitchFamily="34" charset="0"/>
                <a:cs typeface="Calibri" panose="020F0502020204030204" pitchFamily="34" charset="0"/>
              </a:rPr>
              <a:t> if you believe </a:t>
            </a:r>
            <a:r>
              <a:rPr lang="en-US" sz="1800" b="1" dirty="0">
                <a:latin typeface="Calibri" panose="020F0502020204030204" pitchFamily="34" charset="0"/>
                <a:ea typeface="Calibri" panose="020F0502020204030204" pitchFamily="34" charset="0"/>
                <a:cs typeface="Calibri" panose="020F0502020204030204" pitchFamily="34" charset="0"/>
              </a:rPr>
              <a:t>multiple mediators influence each other in a sequence</a:t>
            </a:r>
            <a:r>
              <a:rPr lang="en-US" sz="1800" dirty="0">
                <a:latin typeface="Calibri" panose="020F0502020204030204" pitchFamily="34" charset="0"/>
                <a:ea typeface="Calibri" panose="020F0502020204030204" pitchFamily="34" charset="0"/>
                <a:cs typeface="Calibri" panose="020F0502020204030204" pitchFamily="34" charset="0"/>
              </a:rPr>
              <a:t>, meaning the effect of X on Y passes through multiple steps (e.g., X → M1 → M2 → Y).</a:t>
            </a:r>
          </a:p>
          <a:p>
            <a:pPr lvl="1">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Use Parallel Mediation</a:t>
            </a:r>
            <a:r>
              <a:rPr lang="en-US" sz="1800" dirty="0">
                <a:latin typeface="Calibri" panose="020F0502020204030204" pitchFamily="34" charset="0"/>
                <a:ea typeface="Calibri" panose="020F0502020204030204" pitchFamily="34" charset="0"/>
                <a:cs typeface="Calibri" panose="020F0502020204030204" pitchFamily="34" charset="0"/>
              </a:rPr>
              <a:t> if you assume </a:t>
            </a:r>
            <a:r>
              <a:rPr lang="en-US" sz="1800" b="1" dirty="0">
                <a:latin typeface="Calibri" panose="020F0502020204030204" pitchFamily="34" charset="0"/>
                <a:ea typeface="Calibri" panose="020F0502020204030204" pitchFamily="34" charset="0"/>
                <a:cs typeface="Calibri" panose="020F0502020204030204" pitchFamily="34" charset="0"/>
              </a:rPr>
              <a:t>multiple mediators work independently</a:t>
            </a:r>
            <a:r>
              <a:rPr lang="en-US" sz="1800" dirty="0">
                <a:latin typeface="Calibri" panose="020F0502020204030204" pitchFamily="34" charset="0"/>
                <a:ea typeface="Calibri" panose="020F0502020204030204" pitchFamily="34" charset="0"/>
                <a:cs typeface="Calibri" panose="020F0502020204030204" pitchFamily="34" charset="0"/>
              </a:rPr>
              <a:t>, meaning each mediator has its own separate path from X to Y (e.g., X → M1 → Y and X → M2 → Y, but M1 and M2 do not influence each other).</a:t>
            </a:r>
            <a:endParaRPr lang="en-US" sz="7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1022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2AB532-7538-4D55-8B3F-69B106ECFBD3}"/>
              </a:ext>
            </a:extLst>
          </p:cNvPr>
          <p:cNvPicPr>
            <a:picLocks noGrp="1" noChangeAspect="1"/>
          </p:cNvPicPr>
          <p:nvPr>
            <p:ph type="pic" idx="1"/>
          </p:nvPr>
        </p:nvPicPr>
        <p:blipFill rotWithShape="1">
          <a:blip r:embed="rId2"/>
          <a:stretch/>
        </p:blipFill>
        <p:spPr>
          <a:xfrm>
            <a:off x="228599" y="1263828"/>
            <a:ext cx="7696201" cy="4330343"/>
          </a:xfrm>
          <a:noFill/>
        </p:spPr>
      </p:pic>
      <p:sp>
        <p:nvSpPr>
          <p:cNvPr id="14" name="Title 2">
            <a:extLst>
              <a:ext uri="{FF2B5EF4-FFF2-40B4-BE49-F238E27FC236}">
                <a16:creationId xmlns:a16="http://schemas.microsoft.com/office/drawing/2014/main" id="{AC09ED38-48A4-4FB4-BBA4-63E67075259C}"/>
              </a:ext>
            </a:extLst>
          </p:cNvPr>
          <p:cNvSpPr>
            <a:spLocks noGrp="1"/>
          </p:cNvSpPr>
          <p:nvPr>
            <p:ph type="title"/>
          </p:nvPr>
        </p:nvSpPr>
        <p:spPr>
          <a:xfrm>
            <a:off x="8477250" y="603504"/>
            <a:ext cx="3144774" cy="1645920"/>
          </a:xfrm>
        </p:spPr>
        <p:txBody>
          <a:bodyPr/>
          <a:lstStyle/>
          <a:p>
            <a:r>
              <a:rPr lang="en-US" dirty="0"/>
              <a:t>Adding to the Mediation Model, </a:t>
            </a:r>
            <a:r>
              <a:rPr lang="en-US" dirty="0" err="1"/>
              <a:t>pt</a:t>
            </a:r>
            <a:r>
              <a:rPr lang="en-US" dirty="0"/>
              <a:t> 1</a:t>
            </a:r>
          </a:p>
        </p:txBody>
      </p:sp>
      <p:sp>
        <p:nvSpPr>
          <p:cNvPr id="15" name="Text Placeholder 3">
            <a:extLst>
              <a:ext uri="{FF2B5EF4-FFF2-40B4-BE49-F238E27FC236}">
                <a16:creationId xmlns:a16="http://schemas.microsoft.com/office/drawing/2014/main" id="{0ED5538A-91BB-456E-A125-3F4EB860A431}"/>
              </a:ext>
            </a:extLst>
          </p:cNvPr>
          <p:cNvSpPr>
            <a:spLocks noGrp="1"/>
          </p:cNvSpPr>
          <p:nvPr>
            <p:ph type="body" sz="half" idx="2"/>
          </p:nvPr>
        </p:nvSpPr>
        <p:spPr>
          <a:xfrm>
            <a:off x="8477250" y="2386584"/>
            <a:ext cx="3144774" cy="3867912"/>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It is very useful to remove the effect of </a:t>
            </a:r>
            <a:r>
              <a:rPr lang="en-US" b="1" u="sng" dirty="0">
                <a:latin typeface="Calibri" panose="020F0502020204030204" pitchFamily="34" charset="0"/>
                <a:ea typeface="Calibri" panose="020F0502020204030204" pitchFamily="34" charset="0"/>
                <a:cs typeface="Calibri" panose="020F0502020204030204" pitchFamily="34" charset="0"/>
              </a:rPr>
              <a:t>confounding variables</a:t>
            </a:r>
            <a:r>
              <a:rPr lang="en-US" dirty="0">
                <a:latin typeface="Calibri" panose="020F0502020204030204" pitchFamily="34" charset="0"/>
                <a:ea typeface="Calibri" panose="020F0502020204030204" pitchFamily="34" charset="0"/>
                <a:cs typeface="Calibri" panose="020F0502020204030204" pitchFamily="34" charset="0"/>
              </a:rPr>
              <a:t> on the ‘causal’ associations between the variables</a:t>
            </a:r>
          </a:p>
          <a:p>
            <a:r>
              <a:rPr lang="en-US" dirty="0">
                <a:latin typeface="Calibri" panose="020F0502020204030204" pitchFamily="34" charset="0"/>
                <a:ea typeface="Calibri" panose="020F0502020204030204" pitchFamily="34" charset="0"/>
                <a:cs typeface="Calibri" panose="020F0502020204030204" pitchFamily="34" charset="0"/>
              </a:rPr>
              <a:t>Process allows us to include covariates on M, Y or </a:t>
            </a:r>
            <a:r>
              <a:rPr lang="en-US" u="sng" dirty="0">
                <a:latin typeface="Calibri" panose="020F0502020204030204" pitchFamily="34" charset="0"/>
                <a:ea typeface="Calibri" panose="020F0502020204030204" pitchFamily="34" charset="0"/>
                <a:cs typeface="Calibri" panose="020F0502020204030204" pitchFamily="34" charset="0"/>
              </a:rPr>
              <a:t>both</a:t>
            </a:r>
          </a:p>
          <a:p>
            <a:r>
              <a:rPr lang="en-US" dirty="0">
                <a:latin typeface="Calibri" panose="020F0502020204030204" pitchFamily="34" charset="0"/>
                <a:ea typeface="Calibri" panose="020F0502020204030204" pitchFamily="34" charset="0"/>
                <a:cs typeface="Calibri" panose="020F0502020204030204" pitchFamily="34" charset="0"/>
              </a:rPr>
              <a:t>q is the number of variables, C stands for ‘covariate’ and f and g are unknown parameters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880CE4D-F502-46BE-8E18-ABB74CA39959}"/>
                  </a:ext>
                </a:extLst>
              </p:cNvPr>
              <p:cNvSpPr txBox="1"/>
              <p:nvPr/>
            </p:nvSpPr>
            <p:spPr>
              <a:xfrm>
                <a:off x="2694433" y="4294631"/>
                <a:ext cx="5099304" cy="2361031"/>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𝑀</m:t>
                          </m:r>
                        </m:sub>
                      </m:sSub>
                      <m:r>
                        <a:rPr lang="en-US" b="0" i="1" smtClean="0">
                          <a:latin typeface="Cambria Math" panose="02040503050406030204" pitchFamily="18" charset="0"/>
                        </a:rPr>
                        <m:t>+</m:t>
                      </m:r>
                      <m:r>
                        <a:rPr lang="en-US" b="0" i="1" smtClean="0">
                          <a:latin typeface="Cambria Math" panose="02040503050406030204" pitchFamily="18" charset="0"/>
                        </a:rPr>
                        <m:t>𝑎𝑋</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𝑞</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𝑖</m:t>
                              </m:r>
                            </m:sub>
                          </m:sSub>
                          <m:r>
                            <a:rPr lang="en-US" b="0" i="1" smtClean="0">
                              <a:latin typeface="Cambria Math" panose="02040503050406030204" pitchFamily="18" charset="0"/>
                            </a:rPr>
                            <m:t>+</m:t>
                          </m:r>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𝑀</m:t>
                          </m:r>
                        </m:sub>
                      </m:sSub>
                    </m:oMath>
                  </m:oMathPara>
                </a14:m>
                <a:endParaRPr lang="en-US" dirty="0"/>
              </a:p>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𝑌</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𝑏𝑀</m:t>
                      </m:r>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𝑞</m:t>
                          </m:r>
                        </m:sup>
                        <m:e>
                          <m:sSub>
                            <m:sSubPr>
                              <m:ctrlPr>
                                <a:rPr lang="en-US" i="1">
                                  <a:latin typeface="Cambria Math" panose="02040503050406030204" pitchFamily="18" charset="0"/>
                                </a:rPr>
                              </m:ctrlPr>
                            </m:sSubPr>
                            <m:e>
                              <m:r>
                                <a:rPr lang="en-US" b="0" i="1" smtClean="0">
                                  <a:latin typeface="Cambria Math" panose="02040503050406030204" pitchFamily="18" charset="0"/>
                                </a:rPr>
                                <m:t>𝑔</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m:t>
                          </m:r>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𝑌</m:t>
                          </m:r>
                        </m:sub>
                      </m:sSub>
                    </m:oMath>
                  </m:oMathPara>
                </a14:m>
                <a:endParaRPr lang="en-US" dirty="0"/>
              </a:p>
            </p:txBody>
          </p:sp>
        </mc:Choice>
        <mc:Fallback xmlns="">
          <p:sp>
            <p:nvSpPr>
              <p:cNvPr id="11" name="TextBox 10">
                <a:extLst>
                  <a:ext uri="{FF2B5EF4-FFF2-40B4-BE49-F238E27FC236}">
                    <a16:creationId xmlns:a16="http://schemas.microsoft.com/office/drawing/2014/main" id="{E880CE4D-F502-46BE-8E18-ABB74CA39959}"/>
                  </a:ext>
                </a:extLst>
              </p:cNvPr>
              <p:cNvSpPr txBox="1">
                <a:spLocks noRot="1" noChangeAspect="1" noMove="1" noResize="1" noEditPoints="1" noAdjustHandles="1" noChangeArrowheads="1" noChangeShapeType="1" noTextEdit="1"/>
              </p:cNvSpPr>
              <p:nvPr/>
            </p:nvSpPr>
            <p:spPr>
              <a:xfrm>
                <a:off x="2694433" y="4294631"/>
                <a:ext cx="5099304" cy="2361031"/>
              </a:xfrm>
              <a:prstGeom prst="rect">
                <a:avLst/>
              </a:prstGeom>
              <a:blipFill>
                <a:blip r:embed="rId3"/>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ED70EE37-EA48-E8EE-758B-AAB55B8DB11D}"/>
              </a:ext>
            </a:extLst>
          </p:cNvPr>
          <p:cNvSpPr txBox="1"/>
          <p:nvPr/>
        </p:nvSpPr>
        <p:spPr>
          <a:xfrm>
            <a:off x="202312" y="5385992"/>
            <a:ext cx="1808608" cy="369332"/>
          </a:xfrm>
          <a:prstGeom prst="rect">
            <a:avLst/>
          </a:prstGeom>
          <a:noFill/>
        </p:spPr>
        <p:txBody>
          <a:bodyPr wrap="square" rtlCol="0">
            <a:spAutoFit/>
          </a:bodyPr>
          <a:lstStyle/>
          <a:p>
            <a:r>
              <a:rPr lang="en-US" dirty="0"/>
              <a:t>q covariates</a:t>
            </a:r>
          </a:p>
        </p:txBody>
      </p:sp>
      <p:sp>
        <p:nvSpPr>
          <p:cNvPr id="3" name="TextBox 2">
            <a:extLst>
              <a:ext uri="{FF2B5EF4-FFF2-40B4-BE49-F238E27FC236}">
                <a16:creationId xmlns:a16="http://schemas.microsoft.com/office/drawing/2014/main" id="{83E490BC-7DF1-EDBC-CFB0-230F72257914}"/>
              </a:ext>
            </a:extLst>
          </p:cNvPr>
          <p:cNvSpPr txBox="1"/>
          <p:nvPr/>
        </p:nvSpPr>
        <p:spPr>
          <a:xfrm>
            <a:off x="112967" y="2787547"/>
            <a:ext cx="2998089" cy="369332"/>
          </a:xfrm>
          <a:prstGeom prst="rect">
            <a:avLst/>
          </a:prstGeom>
          <a:noFill/>
        </p:spPr>
        <p:txBody>
          <a:bodyPr wrap="square" rtlCol="0">
            <a:spAutoFit/>
          </a:bodyPr>
          <a:lstStyle/>
          <a:p>
            <a:r>
              <a:rPr lang="en-US" dirty="0"/>
              <a:t>Independent Variable</a:t>
            </a:r>
          </a:p>
        </p:txBody>
      </p:sp>
      <p:sp>
        <p:nvSpPr>
          <p:cNvPr id="6" name="TextBox 5">
            <a:extLst>
              <a:ext uri="{FF2B5EF4-FFF2-40B4-BE49-F238E27FC236}">
                <a16:creationId xmlns:a16="http://schemas.microsoft.com/office/drawing/2014/main" id="{DF1640F0-378F-5AC3-7C8D-CCD3E277D4C7}"/>
              </a:ext>
            </a:extLst>
          </p:cNvPr>
          <p:cNvSpPr txBox="1"/>
          <p:nvPr/>
        </p:nvSpPr>
        <p:spPr>
          <a:xfrm>
            <a:off x="3111056" y="1280463"/>
            <a:ext cx="2998089" cy="369332"/>
          </a:xfrm>
          <a:prstGeom prst="rect">
            <a:avLst/>
          </a:prstGeom>
          <a:noFill/>
        </p:spPr>
        <p:txBody>
          <a:bodyPr wrap="square" rtlCol="0">
            <a:spAutoFit/>
          </a:bodyPr>
          <a:lstStyle/>
          <a:p>
            <a:r>
              <a:rPr lang="en-US" dirty="0"/>
              <a:t>Mediator Variable</a:t>
            </a:r>
          </a:p>
        </p:txBody>
      </p:sp>
      <p:sp>
        <p:nvSpPr>
          <p:cNvPr id="7" name="TextBox 6">
            <a:extLst>
              <a:ext uri="{FF2B5EF4-FFF2-40B4-BE49-F238E27FC236}">
                <a16:creationId xmlns:a16="http://schemas.microsoft.com/office/drawing/2014/main" id="{2FFED1DF-1163-489E-6C32-4EBEDD72B43C}"/>
              </a:ext>
            </a:extLst>
          </p:cNvPr>
          <p:cNvSpPr txBox="1"/>
          <p:nvPr/>
        </p:nvSpPr>
        <p:spPr>
          <a:xfrm>
            <a:off x="5779200" y="2787547"/>
            <a:ext cx="2998089" cy="369332"/>
          </a:xfrm>
          <a:prstGeom prst="rect">
            <a:avLst/>
          </a:prstGeom>
          <a:noFill/>
        </p:spPr>
        <p:txBody>
          <a:bodyPr wrap="square" rtlCol="0">
            <a:spAutoFit/>
          </a:bodyPr>
          <a:lstStyle/>
          <a:p>
            <a:r>
              <a:rPr lang="en-US" dirty="0"/>
              <a:t>Dependent Variable</a:t>
            </a:r>
          </a:p>
        </p:txBody>
      </p:sp>
    </p:spTree>
    <p:extLst>
      <p:ext uri="{BB962C8B-B14F-4D97-AF65-F5344CB8AC3E}">
        <p14:creationId xmlns:p14="http://schemas.microsoft.com/office/powerpoint/2010/main" val="824716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BB2EE56-57FD-43CE-8A09-B43BFEBF7229}"/>
              </a:ext>
            </a:extLst>
          </p:cNvPr>
          <p:cNvSpPr>
            <a:spLocks noGrp="1"/>
          </p:cNvSpPr>
          <p:nvPr>
            <p:ph type="title" idx="4294967295"/>
          </p:nvPr>
        </p:nvSpPr>
        <p:spPr>
          <a:xfrm>
            <a:off x="91440" y="155893"/>
            <a:ext cx="10058400" cy="748982"/>
          </a:xfrm>
        </p:spPr>
        <p:txBody>
          <a:bodyPr/>
          <a:lstStyle/>
          <a:p>
            <a:r>
              <a:rPr lang="en-US" sz="4000" dirty="0"/>
              <a:t>The Parallel Multiple Mediator Model</a:t>
            </a:r>
            <a:endParaRPr lang="en-US" dirty="0"/>
          </a:p>
        </p:txBody>
      </p:sp>
      <p:sp>
        <p:nvSpPr>
          <p:cNvPr id="8" name="Content Placeholder 7">
            <a:extLst>
              <a:ext uri="{FF2B5EF4-FFF2-40B4-BE49-F238E27FC236}">
                <a16:creationId xmlns:a16="http://schemas.microsoft.com/office/drawing/2014/main" id="{E3D69870-D8AB-47A7-90D4-962F9D51F8C6}"/>
              </a:ext>
            </a:extLst>
          </p:cNvPr>
          <p:cNvSpPr>
            <a:spLocks noGrp="1"/>
          </p:cNvSpPr>
          <p:nvPr>
            <p:ph idx="4294967295"/>
          </p:nvPr>
        </p:nvSpPr>
        <p:spPr>
          <a:xfrm>
            <a:off x="254000" y="904875"/>
            <a:ext cx="11562080" cy="3849687"/>
          </a:xfrm>
        </p:spPr>
        <p:txBody>
          <a:bodyPr>
            <a:noAutofit/>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In a parallel multiple mediator model, the independent (i.e., antecedent) variable </a:t>
            </a: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is modeled as influencing the dependent variable (i.e., the consequent) </a:t>
            </a:r>
            <a:r>
              <a:rPr lang="en-US" sz="2000" i="1" dirty="0">
                <a:latin typeface="Calibri" panose="020F0502020204030204" pitchFamily="34" charset="0"/>
                <a:ea typeface="Calibri" panose="020F0502020204030204" pitchFamily="34" charset="0"/>
                <a:cs typeface="Calibri" panose="020F0502020204030204" pitchFamily="34" charset="0"/>
              </a:rPr>
              <a:t>Y</a:t>
            </a:r>
            <a:r>
              <a:rPr lang="en-US" sz="2000" dirty="0">
                <a:latin typeface="Calibri" panose="020F0502020204030204" pitchFamily="34" charset="0"/>
                <a:ea typeface="Calibri" panose="020F0502020204030204" pitchFamily="34" charset="0"/>
                <a:cs typeface="Calibri" panose="020F0502020204030204" pitchFamily="34" charset="0"/>
              </a:rPr>
              <a:t> directly as well as indirectly through </a:t>
            </a:r>
            <a:r>
              <a:rPr lang="en-US" sz="2000" u="sng" dirty="0">
                <a:latin typeface="Calibri" panose="020F0502020204030204" pitchFamily="34" charset="0"/>
                <a:ea typeface="Calibri" panose="020F0502020204030204" pitchFamily="34" charset="0"/>
                <a:cs typeface="Calibri" panose="020F0502020204030204" pitchFamily="34" charset="0"/>
              </a:rPr>
              <a:t>two or more mediators</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i="1" dirty="0">
                <a:latin typeface="Calibri" panose="020F0502020204030204" pitchFamily="34" charset="0"/>
                <a:ea typeface="Calibri" panose="020F0502020204030204" pitchFamily="34" charset="0"/>
                <a:cs typeface="Calibri" panose="020F0502020204030204" pitchFamily="34" charset="0"/>
              </a:rPr>
              <a:t>with the condition that no mediator causally influences another</a:t>
            </a:r>
          </a:p>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In a parallel multiple mediator model, </a:t>
            </a: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exerts its effect on Y </a:t>
            </a:r>
            <a:r>
              <a:rPr lang="en-US" sz="2000" u="sng" dirty="0">
                <a:latin typeface="Calibri" panose="020F0502020204030204" pitchFamily="34" charset="0"/>
                <a:ea typeface="Calibri" panose="020F0502020204030204" pitchFamily="34" charset="0"/>
                <a:cs typeface="Calibri" panose="020F0502020204030204" pitchFamily="34" charset="0"/>
              </a:rPr>
              <a:t>through </a:t>
            </a:r>
            <a:r>
              <a:rPr lang="en-US" sz="2000" i="1" u="sng" dirty="0">
                <a:latin typeface="Calibri" panose="020F0502020204030204" pitchFamily="34" charset="0"/>
                <a:ea typeface="Calibri" panose="020F0502020204030204" pitchFamily="34" charset="0"/>
                <a:cs typeface="Calibri" panose="020F0502020204030204" pitchFamily="34" charset="0"/>
              </a:rPr>
              <a:t>k</a:t>
            </a:r>
            <a:r>
              <a:rPr lang="en-US" sz="2000" u="sng" dirty="0">
                <a:latin typeface="Calibri" panose="020F0502020204030204" pitchFamily="34" charset="0"/>
                <a:ea typeface="Calibri" panose="020F0502020204030204" pitchFamily="34" charset="0"/>
                <a:cs typeface="Calibri" panose="020F0502020204030204" pitchFamily="34" charset="0"/>
              </a:rPr>
              <a:t> + 1 pathways</a:t>
            </a:r>
          </a:p>
          <a:p>
            <a:pPr lvl="1"/>
            <a:r>
              <a:rPr lang="en-US" sz="1800" i="1" dirty="0">
                <a:latin typeface="Calibri" panose="020F0502020204030204" pitchFamily="34" charset="0"/>
                <a:ea typeface="Calibri" panose="020F0502020204030204" pitchFamily="34" charset="0"/>
                <a:cs typeface="Calibri" panose="020F0502020204030204" pitchFamily="34" charset="0"/>
              </a:rPr>
              <a:t>k = </a:t>
            </a:r>
            <a:r>
              <a:rPr lang="en-US" sz="1800" dirty="0">
                <a:latin typeface="Calibri" panose="020F0502020204030204" pitchFamily="34" charset="0"/>
                <a:ea typeface="Calibri" panose="020F0502020204030204" pitchFamily="34" charset="0"/>
                <a:cs typeface="Calibri" panose="020F0502020204030204" pitchFamily="34" charset="0"/>
              </a:rPr>
              <a:t>the number of mediators in the model</a:t>
            </a:r>
          </a:p>
          <a:p>
            <a:pPr lvl="1"/>
            <a:r>
              <a:rPr lang="en-US" sz="1800" dirty="0">
                <a:latin typeface="Calibri" panose="020F0502020204030204" pitchFamily="34" charset="0"/>
                <a:ea typeface="Calibri" panose="020F0502020204030204" pitchFamily="34" charset="0"/>
                <a:cs typeface="Calibri" panose="020F0502020204030204" pitchFamily="34" charset="0"/>
              </a:rPr>
              <a:t>One pathway is direct, from X to Y without passing through any of the proposed mediators</a:t>
            </a:r>
          </a:p>
          <a:p>
            <a:pPr lvl="1"/>
            <a:r>
              <a:rPr lang="en-US" sz="1800" dirty="0">
                <a:latin typeface="Calibri" panose="020F0502020204030204" pitchFamily="34" charset="0"/>
                <a:ea typeface="Calibri" panose="020F0502020204030204" pitchFamily="34" charset="0"/>
                <a:cs typeface="Calibri" panose="020F0502020204030204" pitchFamily="34" charset="0"/>
              </a:rPr>
              <a:t>The other </a:t>
            </a:r>
            <a:r>
              <a:rPr lang="en-US" sz="1800" i="1" dirty="0">
                <a:latin typeface="Calibri" panose="020F0502020204030204" pitchFamily="34" charset="0"/>
                <a:ea typeface="Calibri" panose="020F0502020204030204" pitchFamily="34" charset="0"/>
                <a:cs typeface="Calibri" panose="020F0502020204030204" pitchFamily="34" charset="0"/>
              </a:rPr>
              <a:t>k</a:t>
            </a:r>
            <a:r>
              <a:rPr lang="en-US" sz="1800" dirty="0">
                <a:latin typeface="Calibri" panose="020F0502020204030204" pitchFamily="34" charset="0"/>
                <a:ea typeface="Calibri" panose="020F0502020204030204" pitchFamily="34" charset="0"/>
                <a:cs typeface="Calibri" panose="020F0502020204030204" pitchFamily="34" charset="0"/>
              </a:rPr>
              <a:t> pathways are indirect, each through a single mediator</a:t>
            </a:r>
          </a:p>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In a multiple mediator model, the indirect effects are referred to as specific indirect effects</a:t>
            </a:r>
          </a:p>
          <a:p>
            <a:pPr lvl="1"/>
            <a:r>
              <a:rPr lang="en-US" sz="1800" dirty="0">
                <a:latin typeface="Calibri" panose="020F0502020204030204" pitchFamily="34" charset="0"/>
                <a:ea typeface="Calibri" panose="020F0502020204030204" pitchFamily="34" charset="0"/>
                <a:cs typeface="Calibri" panose="020F0502020204030204" pitchFamily="34" charset="0"/>
              </a:rPr>
              <a:t>A model with </a:t>
            </a:r>
            <a:r>
              <a:rPr lang="en-US" sz="1800" i="1" dirty="0">
                <a:latin typeface="Calibri" panose="020F0502020204030204" pitchFamily="34" charset="0"/>
                <a:ea typeface="Calibri" panose="020F0502020204030204" pitchFamily="34" charset="0"/>
                <a:cs typeface="Calibri" panose="020F0502020204030204" pitchFamily="34" charset="0"/>
              </a:rPr>
              <a:t>k</a:t>
            </a:r>
            <a:r>
              <a:rPr lang="en-US" sz="1800" dirty="0">
                <a:latin typeface="Calibri" panose="020F0502020204030204" pitchFamily="34" charset="0"/>
                <a:ea typeface="Calibri" panose="020F0502020204030204" pitchFamily="34" charset="0"/>
                <a:cs typeface="Calibri" panose="020F0502020204030204" pitchFamily="34" charset="0"/>
              </a:rPr>
              <a:t> mediators has k specific indirect effects</a:t>
            </a:r>
          </a:p>
          <a:p>
            <a:pPr lvl="2"/>
            <a:r>
              <a:rPr lang="en-US" sz="1800" dirty="0">
                <a:latin typeface="Calibri" panose="020F0502020204030204" pitchFamily="34" charset="0"/>
                <a:ea typeface="Calibri" panose="020F0502020204030204" pitchFamily="34" charset="0"/>
                <a:cs typeface="Calibri" panose="020F0502020204030204" pitchFamily="34" charset="0"/>
              </a:rPr>
              <a:t> One through M1 (X → M1 → Y), one through M2 (X → M2 → Y) … up through M</a:t>
            </a:r>
            <a:r>
              <a:rPr lang="en-US" sz="1800" baseline="-25000" dirty="0">
                <a:latin typeface="Calibri" panose="020F0502020204030204" pitchFamily="34" charset="0"/>
                <a:ea typeface="Calibri" panose="020F0502020204030204" pitchFamily="34" charset="0"/>
                <a:cs typeface="Calibri" panose="020F0502020204030204" pitchFamily="34" charset="0"/>
              </a:rPr>
              <a:t>k</a:t>
            </a:r>
            <a:r>
              <a:rPr lang="en-US" sz="1800" dirty="0">
                <a:latin typeface="Calibri" panose="020F0502020204030204" pitchFamily="34" charset="0"/>
                <a:ea typeface="Calibri" panose="020F0502020204030204" pitchFamily="34" charset="0"/>
                <a:cs typeface="Calibri" panose="020F0502020204030204" pitchFamily="34" charset="0"/>
              </a:rPr>
              <a:t> (X → M</a:t>
            </a:r>
            <a:r>
              <a:rPr lang="en-US" sz="1800" baseline="-25000" dirty="0">
                <a:latin typeface="Calibri" panose="020F0502020204030204" pitchFamily="34" charset="0"/>
                <a:ea typeface="Calibri" panose="020F0502020204030204" pitchFamily="34" charset="0"/>
                <a:cs typeface="Calibri" panose="020F0502020204030204" pitchFamily="34" charset="0"/>
              </a:rPr>
              <a:t>k</a:t>
            </a:r>
            <a:r>
              <a:rPr lang="en-US" sz="1800" dirty="0">
                <a:latin typeface="Calibri" panose="020F0502020204030204" pitchFamily="34" charset="0"/>
                <a:ea typeface="Calibri" panose="020F0502020204030204" pitchFamily="34" charset="0"/>
                <a:cs typeface="Calibri" panose="020F0502020204030204" pitchFamily="34" charset="0"/>
              </a:rPr>
              <a:t> → Y)</a:t>
            </a:r>
          </a:p>
        </p:txBody>
      </p:sp>
    </p:spTree>
    <p:extLst>
      <p:ext uri="{BB962C8B-B14F-4D97-AF65-F5344CB8AC3E}">
        <p14:creationId xmlns:p14="http://schemas.microsoft.com/office/powerpoint/2010/main" val="257547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 calcmode="lin" valueType="num">
                                      <p:cBhvr additive="base">
                                        <p:cTn id="1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 calcmode="lin" valueType="num">
                                      <p:cBhvr additive="base">
                                        <p:cTn id="17"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 calcmode="lin" valueType="num">
                                      <p:cBhvr additive="base">
                                        <p:cTn id="2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 calcmode="lin" valueType="num">
                                      <p:cBhvr additive="base">
                                        <p:cTn id="2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additive="base">
                                        <p:cTn id="3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 calcmode="lin" valueType="num">
                                      <p:cBhvr additive="base">
                                        <p:cTn id="35"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A0DC5F-A34E-4909-9BF2-239456714B44}"/>
              </a:ext>
            </a:extLst>
          </p:cNvPr>
          <p:cNvPicPr>
            <a:picLocks noChangeAspect="1"/>
          </p:cNvPicPr>
          <p:nvPr/>
        </p:nvPicPr>
        <p:blipFill>
          <a:blip r:embed="rId3"/>
          <a:stretch>
            <a:fillRect/>
          </a:stretch>
        </p:blipFill>
        <p:spPr>
          <a:xfrm>
            <a:off x="6617992" y="484920"/>
            <a:ext cx="4589725" cy="3499663"/>
          </a:xfrm>
          <a:prstGeom prst="rect">
            <a:avLst/>
          </a:prstGeom>
          <a:noFill/>
          <a:ln>
            <a:noFill/>
          </a:ln>
        </p:spPr>
      </p:pic>
      <p:pic>
        <p:nvPicPr>
          <p:cNvPr id="9" name="Picture 8">
            <a:extLst>
              <a:ext uri="{FF2B5EF4-FFF2-40B4-BE49-F238E27FC236}">
                <a16:creationId xmlns:a16="http://schemas.microsoft.com/office/drawing/2014/main" id="{7AE348D3-C909-4051-916A-3446DF097CB0}"/>
              </a:ext>
            </a:extLst>
          </p:cNvPr>
          <p:cNvPicPr>
            <a:picLocks noChangeAspect="1"/>
          </p:cNvPicPr>
          <p:nvPr/>
        </p:nvPicPr>
        <p:blipFill>
          <a:blip r:embed="rId4"/>
          <a:stretch>
            <a:fillRect/>
          </a:stretch>
        </p:blipFill>
        <p:spPr>
          <a:xfrm>
            <a:off x="1156711" y="209634"/>
            <a:ext cx="4300531" cy="3973137"/>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84EE8AE-04E8-4B8A-9940-248EC2AABBBF}"/>
                  </a:ext>
                </a:extLst>
              </p:cNvPr>
              <p:cNvSpPr txBox="1"/>
              <p:nvPr/>
            </p:nvSpPr>
            <p:spPr>
              <a:xfrm>
                <a:off x="1321812" y="4345758"/>
                <a:ext cx="3892801" cy="548612"/>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𝑖</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 </m:t>
                      </m:r>
                      <m:r>
                        <m:rPr>
                          <m:sty m:val="p"/>
                        </m:rPr>
                        <a:rPr lang="en-US" b="0" i="0" smtClean="0">
                          <a:latin typeface="Cambria Math" panose="02040503050406030204" pitchFamily="18" charset="0"/>
                          <a:ea typeface="Cambria Math" panose="02040503050406030204" pitchFamily="18" charset="0"/>
                        </a:rPr>
                        <m:t>to</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𝑘</m:t>
                      </m:r>
                    </m:oMath>
                  </m:oMathPara>
                </a14:m>
                <a:endParaRPr lang="en-US" dirty="0"/>
              </a:p>
            </p:txBody>
          </p:sp>
        </mc:Choice>
        <mc:Fallback xmlns="">
          <p:sp>
            <p:nvSpPr>
              <p:cNvPr id="12" name="TextBox 11">
                <a:extLst>
                  <a:ext uri="{FF2B5EF4-FFF2-40B4-BE49-F238E27FC236}">
                    <a16:creationId xmlns:a16="http://schemas.microsoft.com/office/drawing/2014/main" id="{084EE8AE-04E8-4B8A-9940-248EC2AABBBF}"/>
                  </a:ext>
                </a:extLst>
              </p:cNvPr>
              <p:cNvSpPr txBox="1">
                <a:spLocks noRot="1" noChangeAspect="1" noMove="1" noResize="1" noEditPoints="1" noAdjustHandles="1" noChangeArrowheads="1" noChangeShapeType="1" noTextEdit="1"/>
              </p:cNvSpPr>
              <p:nvPr/>
            </p:nvSpPr>
            <p:spPr>
              <a:xfrm>
                <a:off x="1321812" y="4345758"/>
                <a:ext cx="3892801" cy="54861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12B9F40-FE60-4ADA-9657-6A3050444283}"/>
                  </a:ext>
                </a:extLst>
              </p:cNvPr>
              <p:cNvSpPr txBox="1"/>
              <p:nvPr/>
            </p:nvSpPr>
            <p:spPr>
              <a:xfrm>
                <a:off x="1624133" y="4828632"/>
                <a:ext cx="3365686" cy="8769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𝑌</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𝑋</m:t>
                      </m:r>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rPr>
                            <m:t>𝑘</m:t>
                          </m:r>
                        </m:sup>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0" i="1" smtClean="0">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𝑌</m:t>
                          </m:r>
                        </m:sub>
                      </m:sSub>
                    </m:oMath>
                  </m:oMathPara>
                </a14:m>
                <a:endParaRPr lang="en-US" dirty="0"/>
              </a:p>
            </p:txBody>
          </p:sp>
        </mc:Choice>
        <mc:Fallback xmlns="">
          <p:sp>
            <p:nvSpPr>
              <p:cNvPr id="14" name="TextBox 13">
                <a:extLst>
                  <a:ext uri="{FF2B5EF4-FFF2-40B4-BE49-F238E27FC236}">
                    <a16:creationId xmlns:a16="http://schemas.microsoft.com/office/drawing/2014/main" id="{812B9F40-FE60-4ADA-9657-6A3050444283}"/>
                  </a:ext>
                </a:extLst>
              </p:cNvPr>
              <p:cNvSpPr txBox="1">
                <a:spLocks noRot="1" noChangeAspect="1" noMove="1" noResize="1" noEditPoints="1" noAdjustHandles="1" noChangeArrowheads="1" noChangeShapeType="1" noTextEdit="1"/>
              </p:cNvSpPr>
              <p:nvPr/>
            </p:nvSpPr>
            <p:spPr>
              <a:xfrm>
                <a:off x="1624133" y="4828632"/>
                <a:ext cx="3365686" cy="87690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2381CE3-3E7D-48F0-82C7-A420983B7927}"/>
                  </a:ext>
                </a:extLst>
              </p:cNvPr>
              <p:cNvSpPr txBox="1"/>
              <p:nvPr/>
            </p:nvSpPr>
            <p:spPr>
              <a:xfrm>
                <a:off x="6868849" y="4806422"/>
                <a:ext cx="3592727" cy="560153"/>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𝑖</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2</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sSub>
                            <m:sSubPr>
                              <m:ctrlPr>
                                <a:rPr lang="en-US" i="1" smtClean="0">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2</m:t>
                              </m:r>
                            </m:sub>
                          </m:sSub>
                        </m:sub>
                      </m:sSub>
                    </m:oMath>
                  </m:oMathPara>
                </a14:m>
                <a:endParaRPr lang="en-US" dirty="0"/>
              </a:p>
            </p:txBody>
          </p:sp>
        </mc:Choice>
        <mc:Fallback xmlns="">
          <p:sp>
            <p:nvSpPr>
              <p:cNvPr id="16" name="TextBox 15">
                <a:extLst>
                  <a:ext uri="{FF2B5EF4-FFF2-40B4-BE49-F238E27FC236}">
                    <a16:creationId xmlns:a16="http://schemas.microsoft.com/office/drawing/2014/main" id="{C2381CE3-3E7D-48F0-82C7-A420983B7927}"/>
                  </a:ext>
                </a:extLst>
              </p:cNvPr>
              <p:cNvSpPr txBox="1">
                <a:spLocks noRot="1" noChangeAspect="1" noMove="1" noResize="1" noEditPoints="1" noAdjustHandles="1" noChangeArrowheads="1" noChangeShapeType="1" noTextEdit="1"/>
              </p:cNvSpPr>
              <p:nvPr/>
            </p:nvSpPr>
            <p:spPr>
              <a:xfrm>
                <a:off x="6868849" y="4806422"/>
                <a:ext cx="3592727" cy="56015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AC502D8-6AEF-4EBC-93C9-486C6881262A}"/>
                  </a:ext>
                </a:extLst>
              </p:cNvPr>
              <p:cNvSpPr txBox="1"/>
              <p:nvPr/>
            </p:nvSpPr>
            <p:spPr>
              <a:xfrm>
                <a:off x="6868852" y="4345758"/>
                <a:ext cx="3592727" cy="560153"/>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𝑖</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sSub>
                            <m:sSubPr>
                              <m:ctrlPr>
                                <a:rPr lang="en-US" i="1" smtClean="0">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1</m:t>
                              </m:r>
                            </m:sub>
                          </m:sSub>
                        </m:sub>
                      </m:sSub>
                    </m:oMath>
                  </m:oMathPara>
                </a14:m>
                <a:endParaRPr lang="en-US" dirty="0"/>
              </a:p>
            </p:txBody>
          </p:sp>
        </mc:Choice>
        <mc:Fallback xmlns="">
          <p:sp>
            <p:nvSpPr>
              <p:cNvPr id="17" name="TextBox 16">
                <a:extLst>
                  <a:ext uri="{FF2B5EF4-FFF2-40B4-BE49-F238E27FC236}">
                    <a16:creationId xmlns:a16="http://schemas.microsoft.com/office/drawing/2014/main" id="{2AC502D8-6AEF-4EBC-93C9-486C6881262A}"/>
                  </a:ext>
                </a:extLst>
              </p:cNvPr>
              <p:cNvSpPr txBox="1">
                <a:spLocks noRot="1" noChangeAspect="1" noMove="1" noResize="1" noEditPoints="1" noAdjustHandles="1" noChangeArrowheads="1" noChangeShapeType="1" noTextEdit="1"/>
              </p:cNvSpPr>
              <p:nvPr/>
            </p:nvSpPr>
            <p:spPr>
              <a:xfrm>
                <a:off x="6868852" y="4345758"/>
                <a:ext cx="3592727" cy="56015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EB18B6-7DE4-4749-A326-004230633930}"/>
                  </a:ext>
                </a:extLst>
              </p:cNvPr>
              <p:cNvSpPr txBox="1"/>
              <p:nvPr/>
            </p:nvSpPr>
            <p:spPr>
              <a:xfrm>
                <a:off x="6868850" y="5267086"/>
                <a:ext cx="3592727" cy="560153"/>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𝑖</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3</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sSub>
                            <m:sSubPr>
                              <m:ctrlPr>
                                <a:rPr lang="en-US" i="1" smtClean="0">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3</m:t>
                              </m:r>
                            </m:sub>
                          </m:sSub>
                        </m:sub>
                      </m:sSub>
                    </m:oMath>
                  </m:oMathPara>
                </a14:m>
                <a:endParaRPr lang="en-US" dirty="0"/>
              </a:p>
            </p:txBody>
          </p:sp>
        </mc:Choice>
        <mc:Fallback xmlns="">
          <p:sp>
            <p:nvSpPr>
              <p:cNvPr id="18" name="TextBox 17">
                <a:extLst>
                  <a:ext uri="{FF2B5EF4-FFF2-40B4-BE49-F238E27FC236}">
                    <a16:creationId xmlns:a16="http://schemas.microsoft.com/office/drawing/2014/main" id="{20EB18B6-7DE4-4749-A326-004230633930}"/>
                  </a:ext>
                </a:extLst>
              </p:cNvPr>
              <p:cNvSpPr txBox="1">
                <a:spLocks noRot="1" noChangeAspect="1" noMove="1" noResize="1" noEditPoints="1" noAdjustHandles="1" noChangeArrowheads="1" noChangeShapeType="1" noTextEdit="1"/>
              </p:cNvSpPr>
              <p:nvPr/>
            </p:nvSpPr>
            <p:spPr>
              <a:xfrm>
                <a:off x="6868850" y="5267086"/>
                <a:ext cx="3592727" cy="56015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A13BE44-7851-41C0-9123-0CF5DA0F7650}"/>
                  </a:ext>
                </a:extLst>
              </p:cNvPr>
              <p:cNvSpPr txBox="1"/>
              <p:nvPr/>
            </p:nvSpPr>
            <p:spPr>
              <a:xfrm>
                <a:off x="6291990" y="6003748"/>
                <a:ext cx="462653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𝑌</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𝑀</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𝑒</m:t>
                          </m:r>
                        </m:e>
                        <m:sub>
                          <m:r>
                            <a:rPr lang="en-US" b="0" i="1" smtClean="0">
                              <a:latin typeface="Cambria Math" panose="02040503050406030204" pitchFamily="18" charset="0"/>
                            </a:rPr>
                            <m:t>𝑌</m:t>
                          </m:r>
                        </m:sub>
                      </m:sSub>
                    </m:oMath>
                  </m:oMathPara>
                </a14:m>
                <a:endParaRPr lang="en-US" dirty="0"/>
              </a:p>
            </p:txBody>
          </p:sp>
        </mc:Choice>
        <mc:Fallback xmlns="">
          <p:sp>
            <p:nvSpPr>
              <p:cNvPr id="20" name="TextBox 19">
                <a:extLst>
                  <a:ext uri="{FF2B5EF4-FFF2-40B4-BE49-F238E27FC236}">
                    <a16:creationId xmlns:a16="http://schemas.microsoft.com/office/drawing/2014/main" id="{6A13BE44-7851-41C0-9123-0CF5DA0F7650}"/>
                  </a:ext>
                </a:extLst>
              </p:cNvPr>
              <p:cNvSpPr txBox="1">
                <a:spLocks noRot="1" noChangeAspect="1" noMove="1" noResize="1" noEditPoints="1" noAdjustHandles="1" noChangeArrowheads="1" noChangeShapeType="1" noTextEdit="1"/>
              </p:cNvSpPr>
              <p:nvPr/>
            </p:nvSpPr>
            <p:spPr>
              <a:xfrm>
                <a:off x="6291990" y="6003748"/>
                <a:ext cx="4626533" cy="369332"/>
              </a:xfrm>
              <a:prstGeom prst="rect">
                <a:avLst/>
              </a:prstGeom>
              <a:blipFill>
                <a:blip r:embed="rId10"/>
                <a:stretch>
                  <a:fillRect b="-3333"/>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E089DC7E-5F14-4F97-89E1-1AE2C4BCD8E4}"/>
              </a:ext>
            </a:extLst>
          </p:cNvPr>
          <p:cNvSpPr/>
          <p:nvPr/>
        </p:nvSpPr>
        <p:spPr>
          <a:xfrm>
            <a:off x="7453178" y="4345758"/>
            <a:ext cx="2384854" cy="1424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7197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0" grpId="0"/>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BB2EE56-57FD-43CE-8A09-B43BFEBF7229}"/>
              </a:ext>
            </a:extLst>
          </p:cNvPr>
          <p:cNvSpPr>
            <a:spLocks noGrp="1"/>
          </p:cNvSpPr>
          <p:nvPr>
            <p:ph type="title" idx="4294967295"/>
          </p:nvPr>
        </p:nvSpPr>
        <p:spPr>
          <a:xfrm>
            <a:off x="121920" y="166846"/>
            <a:ext cx="11501120" cy="952182"/>
          </a:xfrm>
        </p:spPr>
        <p:txBody>
          <a:bodyPr/>
          <a:lstStyle/>
          <a:p>
            <a:r>
              <a:rPr lang="en-US" sz="4000" dirty="0"/>
              <a:t>Indirect Effects in Parallel Mediation Models</a:t>
            </a:r>
            <a:endParaRPr lang="en-US" dirty="0"/>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E3D69870-D8AB-47A7-90D4-962F9D51F8C6}"/>
                  </a:ext>
                </a:extLst>
              </p:cNvPr>
              <p:cNvSpPr>
                <a:spLocks noGrp="1"/>
              </p:cNvSpPr>
              <p:nvPr>
                <p:ph idx="4294967295"/>
              </p:nvPr>
            </p:nvSpPr>
            <p:spPr>
              <a:xfrm>
                <a:off x="213360" y="963295"/>
                <a:ext cx="10058400" cy="4205288"/>
              </a:xfrm>
            </p:spPr>
            <p:txBody>
              <a:bodyPr>
                <a:noAutofit/>
              </a:bodyPr>
              <a:lstStyle/>
              <a:p>
                <a:pPr>
                  <a:lnSpc>
                    <a:spcPct val="100000"/>
                  </a:lnSpc>
                </a:pPr>
                <a:r>
                  <a:rPr lang="it-IT" sz="2000" dirty="0">
                    <a:latin typeface="Calibri" panose="020F0502020204030204" pitchFamily="34" charset="0"/>
                    <a:ea typeface="Calibri" panose="020F0502020204030204" pitchFamily="34" charset="0"/>
                    <a:cs typeface="Calibri" panose="020F0502020204030204" pitchFamily="34" charset="0"/>
                  </a:rPr>
                  <a:t>In a </a:t>
                </a:r>
                <a:r>
                  <a:rPr lang="it-IT" sz="2000" b="1" dirty="0">
                    <a:latin typeface="Calibri" panose="020F0502020204030204" pitchFamily="34" charset="0"/>
                    <a:ea typeface="Calibri" panose="020F0502020204030204" pitchFamily="34" charset="0"/>
                    <a:cs typeface="Calibri" panose="020F0502020204030204" pitchFamily="34" charset="0"/>
                  </a:rPr>
                  <a:t>parallel mediation model</a:t>
                </a:r>
                <a:r>
                  <a:rPr lang="it-IT" sz="2000" dirty="0">
                    <a:latin typeface="Calibri" panose="020F0502020204030204" pitchFamily="34" charset="0"/>
                    <a:ea typeface="Calibri" panose="020F0502020204030204" pitchFamily="34" charset="0"/>
                    <a:cs typeface="Calibri" panose="020F0502020204030204" pitchFamily="34" charset="0"/>
                  </a:rPr>
                  <a:t>, multiple mediators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b="0" i="1" smtClean="0">
                        <a:latin typeface="Cambria Math" panose="02040503050406030204" pitchFamily="18" charset="0"/>
                      </a:rPr>
                      <m:t>) </m:t>
                    </m:r>
                  </m:oMath>
                </a14:m>
                <a:r>
                  <a:rPr lang="en-US" sz="2000" dirty="0">
                    <a:latin typeface="Calibri" panose="020F0502020204030204" pitchFamily="34" charset="0"/>
                    <a:ea typeface="Calibri" panose="020F0502020204030204" pitchFamily="34" charset="0"/>
                    <a:cs typeface="Calibri" panose="020F0502020204030204" pitchFamily="34" charset="0"/>
                  </a:rPr>
                  <a:t>operate </a:t>
                </a:r>
                <a:r>
                  <a:rPr lang="en-US" sz="2000" b="1" dirty="0">
                    <a:latin typeface="Calibri" panose="020F0502020204030204" pitchFamily="34" charset="0"/>
                    <a:ea typeface="Calibri" panose="020F0502020204030204" pitchFamily="34" charset="0"/>
                    <a:cs typeface="Calibri" panose="020F0502020204030204" pitchFamily="34" charset="0"/>
                  </a:rPr>
                  <a:t>independently</a:t>
                </a:r>
                <a:r>
                  <a:rPr lang="en-US" sz="2000" dirty="0">
                    <a:latin typeface="Calibri" panose="020F0502020204030204" pitchFamily="34" charset="0"/>
                    <a:ea typeface="Calibri" panose="020F0502020204030204" pitchFamily="34" charset="0"/>
                    <a:cs typeface="Calibri" panose="020F0502020204030204" pitchFamily="34" charset="0"/>
                  </a:rPr>
                  <a:t> to explain the relationship between X and Y. Each mediator transmits part of the effect of X on Y, but they do </a:t>
                </a:r>
                <a:r>
                  <a:rPr lang="en-US" sz="2000" b="1" dirty="0">
                    <a:latin typeface="Calibri" panose="020F0502020204030204" pitchFamily="34" charset="0"/>
                    <a:ea typeface="Calibri" panose="020F0502020204030204" pitchFamily="34" charset="0"/>
                    <a:cs typeface="Calibri" panose="020F0502020204030204" pitchFamily="34" charset="0"/>
                  </a:rPr>
                  <a:t>not</a:t>
                </a:r>
                <a:r>
                  <a:rPr lang="en-US" sz="2000" dirty="0">
                    <a:latin typeface="Calibri" panose="020F0502020204030204" pitchFamily="34" charset="0"/>
                    <a:ea typeface="Calibri" panose="020F0502020204030204" pitchFamily="34" charset="0"/>
                    <a:cs typeface="Calibri" panose="020F0502020204030204" pitchFamily="34" charset="0"/>
                  </a:rPr>
                  <a:t> influence each other.</a:t>
                </a:r>
              </a:p>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Just like in a simple mediation model, the </a:t>
                </a:r>
                <a:r>
                  <a:rPr lang="en-US" sz="2000" b="1" dirty="0">
                    <a:latin typeface="Calibri" panose="020F0502020204030204" pitchFamily="34" charset="0"/>
                    <a:ea typeface="Calibri" panose="020F0502020204030204" pitchFamily="34" charset="0"/>
                    <a:cs typeface="Calibri" panose="020F0502020204030204" pitchFamily="34" charset="0"/>
                  </a:rPr>
                  <a:t>indirect effect</a:t>
                </a:r>
                <a:r>
                  <a:rPr lang="en-US" sz="2000" dirty="0">
                    <a:latin typeface="Calibri" panose="020F0502020204030204" pitchFamily="34" charset="0"/>
                    <a:ea typeface="Calibri" panose="020F0502020204030204" pitchFamily="34" charset="0"/>
                    <a:cs typeface="Calibri" panose="020F0502020204030204" pitchFamily="34" charset="0"/>
                  </a:rPr>
                  <a:t> of X on Y through a specific mediator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 </m:t>
                    </m:r>
                  </m:oMath>
                </a14:m>
                <a:r>
                  <a:rPr lang="en-US" sz="2000" dirty="0">
                    <a:latin typeface="Calibri" panose="020F0502020204030204" pitchFamily="34" charset="0"/>
                    <a:ea typeface="Calibri" panose="020F0502020204030204" pitchFamily="34" charset="0"/>
                    <a:cs typeface="Calibri" panose="020F0502020204030204" pitchFamily="34" charset="0"/>
                  </a:rPr>
                  <a:t>​ is calculated as the </a:t>
                </a:r>
                <a:r>
                  <a:rPr lang="en-US" sz="2000" b="1" dirty="0">
                    <a:latin typeface="Calibri" panose="020F0502020204030204" pitchFamily="34" charset="0"/>
                    <a:ea typeface="Calibri" panose="020F0502020204030204" pitchFamily="34" charset="0"/>
                    <a:cs typeface="Calibri" panose="020F0502020204030204" pitchFamily="34" charset="0"/>
                  </a:rPr>
                  <a:t>product of the paths</a:t>
                </a:r>
                <a:r>
                  <a:rPr lang="en-US" sz="2000" dirty="0">
                    <a:latin typeface="Calibri" panose="020F0502020204030204" pitchFamily="34" charset="0"/>
                    <a:ea typeface="Calibri" panose="020F0502020204030204" pitchFamily="34" charset="0"/>
                    <a:cs typeface="Calibri" panose="020F0502020204030204" pitchFamily="34" charset="0"/>
                  </a:rPr>
                  <a:t> linking X to Y via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oMath>
                </a14:m>
                <a:r>
                  <a:rPr lang="en-US" sz="2000" dirty="0">
                    <a:latin typeface="Calibri" panose="020F0502020204030204" pitchFamily="34" charset="0"/>
                    <a:ea typeface="Calibri" panose="020F0502020204030204" pitchFamily="34" charset="0"/>
                    <a:cs typeface="Calibri" panose="020F0502020204030204" pitchFamily="34" charset="0"/>
                  </a:rPr>
                  <a:t>.</a:t>
                </a:r>
              </a:p>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The </a:t>
                </a:r>
                <a:r>
                  <a:rPr lang="en-US" sz="2000" b="1" dirty="0">
                    <a:latin typeface="Calibri" panose="020F0502020204030204" pitchFamily="34" charset="0"/>
                    <a:ea typeface="Calibri" panose="020F0502020204030204" pitchFamily="34" charset="0"/>
                    <a:cs typeface="Calibri" panose="020F0502020204030204" pitchFamily="34" charset="0"/>
                  </a:rPr>
                  <a:t>specific indirect effect</a:t>
                </a:r>
                <a:r>
                  <a:rPr lang="en-US" sz="2000" dirty="0">
                    <a:latin typeface="Calibri" panose="020F0502020204030204" pitchFamily="34" charset="0"/>
                    <a:ea typeface="Calibri" panose="020F0502020204030204" pitchFamily="34" charset="0"/>
                    <a:cs typeface="Calibri" panose="020F0502020204030204" pitchFamily="34" charset="0"/>
                  </a:rPr>
                  <a:t> of X on Y through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oMath>
                </a14:m>
                <a:r>
                  <a:rPr lang="en-US" sz="2000" dirty="0">
                    <a:latin typeface="Calibri" panose="020F0502020204030204" pitchFamily="34" charset="0"/>
                    <a:ea typeface="Calibri" panose="020F0502020204030204" pitchFamily="34" charset="0"/>
                    <a:cs typeface="Calibri" panose="020F0502020204030204" pitchFamily="34" charset="0"/>
                  </a:rPr>
                  <a:t> is estimated as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𝑏</m:t>
                        </m:r>
                      </m:e>
                      <m:sub>
                        <m:r>
                          <a:rPr lang="en-US" sz="2000" i="1">
                            <a:latin typeface="Cambria Math" panose="02040503050406030204" pitchFamily="18" charset="0"/>
                          </a:rPr>
                          <m:t>𝑖</m:t>
                        </m:r>
                      </m:sub>
                    </m:sSub>
                    <m:r>
                      <a:rPr lang="en-US" sz="2000" b="0" i="1" smtClean="0">
                        <a:latin typeface="Cambria Math" panose="02040503050406030204" pitchFamily="18" charset="0"/>
                      </a:rPr>
                      <m:t> </m:t>
                    </m:r>
                  </m:oMath>
                </a14:m>
                <a:r>
                  <a:rPr lang="en-US" sz="2000" dirty="0">
                    <a:latin typeface="Calibri" panose="020F0502020204030204" pitchFamily="34" charset="0"/>
                    <a:ea typeface="Calibri" panose="020F0502020204030204" pitchFamily="34" charset="0"/>
                    <a:cs typeface="Calibri" panose="020F0502020204030204" pitchFamily="34" charset="0"/>
                  </a:rPr>
                  <a:t>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𝑖</m:t>
                        </m:r>
                      </m:sub>
                    </m:sSub>
                    <m:r>
                      <a:rPr lang="en-US" sz="2000" i="1">
                        <a:latin typeface="Cambria Math" panose="02040503050406030204" pitchFamily="18" charset="0"/>
                      </a:rPr>
                      <m:t> </m:t>
                    </m:r>
                  </m:oMath>
                </a14:m>
                <a:r>
                  <a:rPr lang="en-US" sz="2000" dirty="0">
                    <a:latin typeface="Calibri" panose="020F0502020204030204" pitchFamily="34" charset="0"/>
                    <a:ea typeface="Calibri" panose="020F0502020204030204" pitchFamily="34" charset="0"/>
                    <a:cs typeface="Calibri" panose="020F0502020204030204" pitchFamily="34" charset="0"/>
                  </a:rPr>
                  <a:t>is the effect of X on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 </m:t>
                    </m:r>
                  </m:oMath>
                </a14:m>
                <a:r>
                  <a:rPr lang="en-US" sz="2000" dirty="0">
                    <a:latin typeface="Calibri" panose="020F0502020204030204" pitchFamily="34" charset="0"/>
                    <a:ea typeface="Calibri" panose="020F0502020204030204" pitchFamily="34" charset="0"/>
                    <a:cs typeface="Calibri" panose="020F0502020204030204" pitchFamily="34" charset="0"/>
                  </a:rPr>
                  <a:t>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𝑖</m:t>
                        </m:r>
                      </m:sub>
                    </m:sSub>
                  </m:oMath>
                </a14:m>
                <a:r>
                  <a:rPr lang="en-US" sz="2000" dirty="0">
                    <a:latin typeface="Calibri" panose="020F0502020204030204" pitchFamily="34" charset="0"/>
                    <a:ea typeface="Calibri" panose="020F0502020204030204" pitchFamily="34" charset="0"/>
                    <a:cs typeface="Calibri" panose="020F0502020204030204" pitchFamily="34" charset="0"/>
                  </a:rPr>
                  <a:t> is the effect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oMath>
                </a14:m>
                <a:r>
                  <a:rPr lang="en-US" sz="2000" dirty="0">
                    <a:latin typeface="Calibri" panose="020F0502020204030204" pitchFamily="34" charset="0"/>
                    <a:ea typeface="Calibri" panose="020F0502020204030204" pitchFamily="34" charset="0"/>
                    <a:cs typeface="Calibri" panose="020F0502020204030204" pitchFamily="34" charset="0"/>
                  </a:rPr>
                  <a:t> on Y, controlling for X and any other mediators​</a:t>
                </a:r>
              </a:p>
            </p:txBody>
          </p:sp>
        </mc:Choice>
        <mc:Fallback>
          <p:sp>
            <p:nvSpPr>
              <p:cNvPr id="8" name="Content Placeholder 7">
                <a:extLst>
                  <a:ext uri="{FF2B5EF4-FFF2-40B4-BE49-F238E27FC236}">
                    <a16:creationId xmlns:a16="http://schemas.microsoft.com/office/drawing/2014/main" id="{E3D69870-D8AB-47A7-90D4-962F9D51F8C6}"/>
                  </a:ext>
                </a:extLst>
              </p:cNvPr>
              <p:cNvSpPr>
                <a:spLocks noGrp="1" noRot="1" noChangeAspect="1" noMove="1" noResize="1" noEditPoints="1" noAdjustHandles="1" noChangeArrowheads="1" noChangeShapeType="1" noTextEdit="1"/>
              </p:cNvSpPr>
              <p:nvPr>
                <p:ph idx="4294967295"/>
              </p:nvPr>
            </p:nvSpPr>
            <p:spPr>
              <a:xfrm>
                <a:off x="213360" y="963295"/>
                <a:ext cx="10058400" cy="4205288"/>
              </a:xfrm>
              <a:blipFill>
                <a:blip r:embed="rId2"/>
                <a:stretch>
                  <a:fillRect l="-545" t="-725" r="-727"/>
                </a:stretch>
              </a:blipFill>
            </p:spPr>
            <p:txBody>
              <a:bodyPr/>
              <a:lstStyle/>
              <a:p>
                <a:r>
                  <a:rPr lang="en-US">
                    <a:noFill/>
                  </a:rPr>
                  <a:t> </a:t>
                </a:r>
              </a:p>
            </p:txBody>
          </p:sp>
        </mc:Fallback>
      </mc:AlternateContent>
    </p:spTree>
    <p:extLst>
      <p:ext uri="{BB962C8B-B14F-4D97-AF65-F5344CB8AC3E}">
        <p14:creationId xmlns:p14="http://schemas.microsoft.com/office/powerpoint/2010/main" val="4069080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130F7-5E65-60B3-DCED-15F4A519501A}"/>
              </a:ext>
            </a:extLst>
          </p:cNvPr>
          <p:cNvSpPr>
            <a:spLocks noGrp="1"/>
          </p:cNvSpPr>
          <p:nvPr>
            <p:ph type="title" idx="4294967295"/>
          </p:nvPr>
        </p:nvSpPr>
        <p:spPr>
          <a:xfrm>
            <a:off x="101600" y="166053"/>
            <a:ext cx="10058400" cy="738822"/>
          </a:xfrm>
        </p:spPr>
        <p:txBody>
          <a:bodyPr/>
          <a:lstStyle/>
          <a:p>
            <a:r>
              <a:rPr lang="en-US" dirty="0"/>
              <a:t>Interpretation of Indirect Effects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B452A36-5ED5-F3EF-ABBC-F727F5CD203F}"/>
                  </a:ext>
                </a:extLst>
              </p:cNvPr>
              <p:cNvSpPr>
                <a:spLocks noGrp="1"/>
              </p:cNvSpPr>
              <p:nvPr>
                <p:ph idx="4294967295"/>
              </p:nvPr>
            </p:nvSpPr>
            <p:spPr>
              <a:xfrm>
                <a:off x="233680" y="904875"/>
                <a:ext cx="10058400" cy="3849687"/>
              </a:xfrm>
            </p:spPr>
            <p:txBody>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 The </a:t>
                </a:r>
                <a:r>
                  <a:rPr lang="en-US" sz="2000" b="1" dirty="0">
                    <a:latin typeface="Calibri" panose="020F0502020204030204" pitchFamily="34" charset="0"/>
                    <a:ea typeface="Calibri" panose="020F0502020204030204" pitchFamily="34" charset="0"/>
                    <a:cs typeface="Calibri" panose="020F0502020204030204" pitchFamily="34" charset="0"/>
                  </a:rPr>
                  <a:t>interpretation of a specific indirect effect</a:t>
                </a:r>
                <a:r>
                  <a:rPr lang="en-US" sz="2000" dirty="0">
                    <a:latin typeface="Calibri" panose="020F0502020204030204" pitchFamily="34" charset="0"/>
                    <a:ea typeface="Calibri" panose="020F0502020204030204" pitchFamily="34" charset="0"/>
                    <a:cs typeface="Calibri" panose="020F0502020204030204" pitchFamily="34" charset="0"/>
                  </a:rPr>
                  <a:t> remains the same as in a simple mediation model but now includes an additional condition:</a:t>
                </a:r>
              </a:p>
              <a:p>
                <a:pPr lvl="1"/>
                <a:r>
                  <a:rPr lang="en-US" sz="1800" dirty="0">
                    <a:latin typeface="Calibri" panose="020F0502020204030204" pitchFamily="34" charset="0"/>
                    <a:ea typeface="Calibri" panose="020F0502020204030204" pitchFamily="34" charset="0"/>
                    <a:cs typeface="Calibri" panose="020F0502020204030204" pitchFamily="34" charset="0"/>
                  </a:rPr>
                  <a:t>The indirect effect of X on Y through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𝑀</m:t>
                        </m:r>
                      </m:e>
                      <m:sub>
                        <m:r>
                          <a:rPr lang="en-US" sz="1800" i="1">
                            <a:latin typeface="Cambria Math" panose="02040503050406030204" pitchFamily="18" charset="0"/>
                          </a:rPr>
                          <m:t>𝑖</m:t>
                        </m:r>
                      </m:sub>
                    </m:sSub>
                  </m:oMath>
                </a14:m>
                <a:r>
                  <a:rPr lang="en-US" sz="1800" dirty="0">
                    <a:latin typeface="Calibri" panose="020F0502020204030204" pitchFamily="34" charset="0"/>
                    <a:ea typeface="Calibri" panose="020F0502020204030204" pitchFamily="34" charset="0"/>
                    <a:cs typeface="Calibri" panose="020F0502020204030204" pitchFamily="34" charset="0"/>
                  </a:rPr>
                  <a:t> ​ reflects </a:t>
                </a:r>
                <a:r>
                  <a:rPr lang="en-US" sz="1800" b="1" dirty="0">
                    <a:latin typeface="Calibri" panose="020F0502020204030204" pitchFamily="34" charset="0"/>
                    <a:ea typeface="Calibri" panose="020F0502020204030204" pitchFamily="34" charset="0"/>
                    <a:cs typeface="Calibri" panose="020F0502020204030204" pitchFamily="34" charset="0"/>
                  </a:rPr>
                  <a:t>only the effect operating through </a:t>
                </a:r>
                <a:r>
                  <a:rPr lang="en-US" sz="1800" i="1" dirty="0">
                    <a:latin typeface="Calibri" panose="020F0502020204030204" pitchFamily="34" charset="0"/>
                    <a:ea typeface="Calibri" panose="020F0502020204030204" pitchFamily="34" charset="0"/>
                    <a:cs typeface="Calibri" panose="020F0502020204030204" pitchFamily="34" charset="0"/>
                  </a:rPr>
                  <a:t>Mi</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while controlling for all other mediators and covariates</a:t>
                </a:r>
                <a:r>
                  <a:rPr lang="en-US" sz="1800" dirty="0">
                    <a:latin typeface="Calibri" panose="020F0502020204030204" pitchFamily="34" charset="0"/>
                    <a:ea typeface="Calibri" panose="020F0502020204030204" pitchFamily="34" charset="0"/>
                    <a:cs typeface="Calibri" panose="020F0502020204030204" pitchFamily="34" charset="0"/>
                  </a:rPr>
                  <a:t> in the model</a:t>
                </a:r>
              </a:p>
              <a:p>
                <a:pPr lvl="1"/>
                <a:r>
                  <a:rPr lang="en-US" sz="1800" dirty="0">
                    <a:latin typeface="Calibri" panose="020F0502020204030204" pitchFamily="34" charset="0"/>
                    <a:ea typeface="Calibri" panose="020F0502020204030204" pitchFamily="34" charset="0"/>
                    <a:cs typeface="Calibri" panose="020F0502020204030204" pitchFamily="34" charset="0"/>
                  </a:rPr>
                  <a:t>Since </a:t>
                </a:r>
                <a:r>
                  <a:rPr lang="en-US" sz="1800" b="1" dirty="0">
                    <a:latin typeface="Calibri" panose="020F0502020204030204" pitchFamily="34" charset="0"/>
                    <a:ea typeface="Calibri" panose="020F0502020204030204" pitchFamily="34" charset="0"/>
                    <a:cs typeface="Calibri" panose="020F0502020204030204" pitchFamily="34" charset="0"/>
                  </a:rPr>
                  <a:t>parallel mediators operate independently</a:t>
                </a:r>
                <a:r>
                  <a:rPr lang="en-US" sz="1800" dirty="0">
                    <a:latin typeface="Calibri" panose="020F0502020204030204" pitchFamily="34" charset="0"/>
                    <a:ea typeface="Calibri" panose="020F0502020204030204" pitchFamily="34" charset="0"/>
                    <a:cs typeface="Calibri" panose="020F0502020204030204" pitchFamily="34" charset="0"/>
                  </a:rPr>
                  <a:t>, their total indirect effect is calculated as the </a:t>
                </a:r>
                <a:r>
                  <a:rPr lang="en-US" sz="1800" b="1" dirty="0">
                    <a:latin typeface="Calibri" panose="020F0502020204030204" pitchFamily="34" charset="0"/>
                    <a:ea typeface="Calibri" panose="020F0502020204030204" pitchFamily="34" charset="0"/>
                    <a:cs typeface="Calibri" panose="020F0502020204030204" pitchFamily="34" charset="0"/>
                  </a:rPr>
                  <a:t>sum of all specific indirect effects</a:t>
                </a:r>
                <a:r>
                  <a:rPr lang="en-US" sz="1800" dirty="0">
                    <a:latin typeface="Calibri" panose="020F0502020204030204" pitchFamily="34" charset="0"/>
                    <a:ea typeface="Calibri" panose="020F0502020204030204" pitchFamily="34" charset="0"/>
                    <a:cs typeface="Calibri" panose="020F0502020204030204" pitchFamily="34" charset="0"/>
                  </a:rPr>
                  <a:t> across mediators: </a:t>
                </a:r>
                <a14:m>
                  <m:oMath xmlns:m="http://schemas.openxmlformats.org/officeDocument/2006/math">
                    <m:nary>
                      <m:naryPr>
                        <m:chr m:val="∑"/>
                        <m:subHide m:val="on"/>
                        <m:supHide m:val="on"/>
                        <m:ctrlPr>
                          <a:rPr lang="en-US" sz="1800" i="1" smtClean="0">
                            <a:latin typeface="Cambria Math" panose="02040503050406030204" pitchFamily="18" charset="0"/>
                          </a:rPr>
                        </m:ctrlPr>
                      </m:naryPr>
                      <m:sub/>
                      <m:sup/>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𝑖</m:t>
                            </m:r>
                          </m:sub>
                        </m:sSub>
                      </m:e>
                    </m:nary>
                  </m:oMath>
                </a14:m>
                <a:endParaRPr lang="en-US" sz="1800" dirty="0">
                  <a:latin typeface="Calibri" panose="020F0502020204030204" pitchFamily="34" charset="0"/>
                  <a:ea typeface="Calibri" panose="020F0502020204030204" pitchFamily="34" charset="0"/>
                  <a:cs typeface="Calibri" panose="020F0502020204030204" pitchFamily="34" charset="0"/>
                </a:endParaRPr>
              </a:p>
              <a:p>
                <a:pPr lvl="1"/>
                <a:r>
                  <a:rPr lang="en-US" sz="1800" dirty="0">
                    <a:latin typeface="Calibri" panose="020F0502020204030204" pitchFamily="34" charset="0"/>
                    <a:ea typeface="Calibri" panose="020F0502020204030204" pitchFamily="34" charset="0"/>
                    <a:cs typeface="Calibri" panose="020F0502020204030204" pitchFamily="34" charset="0"/>
                  </a:rPr>
                  <a:t> This sum represents the combined indirect influence of X on Y through all mediators, assuming each mediator has an </a:t>
                </a:r>
                <a:r>
                  <a:rPr lang="en-US" sz="1800" b="1" dirty="0">
                    <a:latin typeface="Calibri" panose="020F0502020204030204" pitchFamily="34" charset="0"/>
                    <a:ea typeface="Calibri" panose="020F0502020204030204" pitchFamily="34" charset="0"/>
                    <a:cs typeface="Calibri" panose="020F0502020204030204" pitchFamily="34" charset="0"/>
                  </a:rPr>
                  <a:t>independent</a:t>
                </a:r>
                <a:r>
                  <a:rPr lang="en-US" sz="1800" dirty="0">
                    <a:latin typeface="Calibri" panose="020F0502020204030204" pitchFamily="34" charset="0"/>
                    <a:ea typeface="Calibri" panose="020F0502020204030204" pitchFamily="34" charset="0"/>
                    <a:cs typeface="Calibri" panose="020F0502020204030204" pitchFamily="34" charset="0"/>
                  </a:rPr>
                  <a:t> contribution.</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3B452A36-5ED5-F3EF-ABBC-F727F5CD203F}"/>
                  </a:ext>
                </a:extLst>
              </p:cNvPr>
              <p:cNvSpPr>
                <a:spLocks noGrp="1" noRot="1" noChangeAspect="1" noMove="1" noResize="1" noEditPoints="1" noAdjustHandles="1" noChangeArrowheads="1" noChangeShapeType="1" noTextEdit="1"/>
              </p:cNvSpPr>
              <p:nvPr>
                <p:ph idx="4294967295"/>
              </p:nvPr>
            </p:nvSpPr>
            <p:spPr>
              <a:xfrm>
                <a:off x="233680" y="904875"/>
                <a:ext cx="10058400" cy="3849687"/>
              </a:xfrm>
              <a:blipFill>
                <a:blip r:embed="rId2"/>
                <a:stretch>
                  <a:fillRect l="-545" t="-791" r="-424"/>
                </a:stretch>
              </a:blipFill>
            </p:spPr>
            <p:txBody>
              <a:bodyPr/>
              <a:lstStyle/>
              <a:p>
                <a:r>
                  <a:rPr lang="en-US">
                    <a:noFill/>
                  </a:rPr>
                  <a:t> </a:t>
                </a:r>
              </a:p>
            </p:txBody>
          </p:sp>
        </mc:Fallback>
      </mc:AlternateContent>
    </p:spTree>
    <p:extLst>
      <p:ext uri="{BB962C8B-B14F-4D97-AF65-F5344CB8AC3E}">
        <p14:creationId xmlns:p14="http://schemas.microsoft.com/office/powerpoint/2010/main" val="3512909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F3D3C-0DB1-4727-941D-0DC7342CBBD0}"/>
              </a:ext>
            </a:extLst>
          </p:cNvPr>
          <p:cNvSpPr>
            <a:spLocks noGrp="1"/>
          </p:cNvSpPr>
          <p:nvPr>
            <p:ph type="title" idx="4294967295"/>
          </p:nvPr>
        </p:nvSpPr>
        <p:spPr>
          <a:xfrm>
            <a:off x="81280" y="115254"/>
            <a:ext cx="10058400" cy="830262"/>
          </a:xfrm>
        </p:spPr>
        <p:txBody>
          <a:bodyPr/>
          <a:lstStyle/>
          <a:p>
            <a:r>
              <a:rPr lang="en-US" sz="3600" dirty="0"/>
              <a:t>The Parallel Multiple Mediator Model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50C83D-BC7E-478D-AA29-CE5AF8D00A21}"/>
                  </a:ext>
                </a:extLst>
              </p:cNvPr>
              <p:cNvSpPr>
                <a:spLocks noGrp="1"/>
              </p:cNvSpPr>
              <p:nvPr>
                <p:ph idx="4294967295"/>
              </p:nvPr>
            </p:nvSpPr>
            <p:spPr>
              <a:xfrm>
                <a:off x="243840" y="1046798"/>
                <a:ext cx="10058400" cy="3849687"/>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When added together, the specific indirect effects yield the total indirect effect of X on Y through all mediators in the model</a:t>
                </a: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pPr lvl="1"/>
                <a:r>
                  <a:rPr lang="en-US" sz="1800" b="1" dirty="0">
                    <a:latin typeface="Calibri" panose="020F0502020204030204" pitchFamily="34" charset="0"/>
                    <a:ea typeface="Calibri" panose="020F0502020204030204" pitchFamily="34" charset="0"/>
                    <a:cs typeface="Calibri" panose="020F0502020204030204" pitchFamily="34" charset="0"/>
                  </a:rPr>
                  <a:t>Example</a:t>
                </a:r>
                <a:r>
                  <a:rPr lang="en-US" sz="1800" dirty="0">
                    <a:latin typeface="Calibri" panose="020F0502020204030204" pitchFamily="34" charset="0"/>
                    <a:ea typeface="Calibri" panose="020F0502020204030204" pitchFamily="34" charset="0"/>
                    <a:cs typeface="Calibri" panose="020F0502020204030204" pitchFamily="34" charset="0"/>
                  </a:rPr>
                  <a:t>: in a parallel multiple mediator model with three mediators (k=3) the total indirect effect of X on Y is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m:t>
                        </m:r>
                      </m:sub>
                    </m:sSub>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oMath>
                </a14:m>
                <a:r>
                  <a:rPr lang="en-US"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2</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b="0" i="1" smtClean="0">
                            <a:latin typeface="Cambria Math" panose="02040503050406030204" pitchFamily="18" charset="0"/>
                          </a:rPr>
                          <m:t>2</m:t>
                        </m:r>
                      </m:sub>
                    </m:sSub>
                  </m:oMath>
                </a14:m>
                <a:r>
                  <a:rPr lang="en-US" sz="1800" dirty="0">
                    <a:latin typeface="Calibri" panose="020F0502020204030204" pitchFamily="34" charset="0"/>
                    <a:ea typeface="Calibri" panose="020F0502020204030204" pitchFamily="34" charset="0"/>
                    <a:cs typeface="Calibri" panose="020F0502020204030204" pitchFamily="34" charset="0"/>
                  </a:rPr>
                  <a:t>+</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3</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b="0" i="1" smtClean="0">
                            <a:latin typeface="Cambria Math" panose="02040503050406030204" pitchFamily="18" charset="0"/>
                          </a:rPr>
                          <m:t>3</m:t>
                        </m:r>
                      </m:sub>
                    </m:sSub>
                  </m:oMath>
                </a14:m>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The sum of the direct and indirect effects is the </a:t>
                </a:r>
                <a:r>
                  <a:rPr lang="en-US" sz="2000" u="sng" dirty="0">
                    <a:latin typeface="Calibri" panose="020F0502020204030204" pitchFamily="34" charset="0"/>
                    <a:ea typeface="Calibri" panose="020F0502020204030204" pitchFamily="34" charset="0"/>
                    <a:cs typeface="Calibri" panose="020F0502020204030204" pitchFamily="34" charset="0"/>
                  </a:rPr>
                  <a:t>total</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u="sng" dirty="0">
                    <a:latin typeface="Calibri" panose="020F0502020204030204" pitchFamily="34" charset="0"/>
                    <a:ea typeface="Calibri" panose="020F0502020204030204" pitchFamily="34" charset="0"/>
                    <a:cs typeface="Calibri" panose="020F0502020204030204" pitchFamily="34" charset="0"/>
                  </a:rPr>
                  <a:t>effect</a:t>
                </a:r>
                <a:r>
                  <a:rPr lang="en-US" sz="2000" dirty="0">
                    <a:latin typeface="Calibri" panose="020F0502020204030204" pitchFamily="34" charset="0"/>
                    <a:ea typeface="Calibri" panose="020F0502020204030204" pitchFamily="34" charset="0"/>
                    <a:cs typeface="Calibri" panose="020F0502020204030204" pitchFamily="34" charset="0"/>
                  </a:rPr>
                  <a:t> of X</a:t>
                </a:r>
              </a:p>
            </p:txBody>
          </p:sp>
        </mc:Choice>
        <mc:Fallback>
          <p:sp>
            <p:nvSpPr>
              <p:cNvPr id="3" name="Content Placeholder 2">
                <a:extLst>
                  <a:ext uri="{FF2B5EF4-FFF2-40B4-BE49-F238E27FC236}">
                    <a16:creationId xmlns:a16="http://schemas.microsoft.com/office/drawing/2014/main" id="{BE50C83D-BC7E-478D-AA29-CE5AF8D00A21}"/>
                  </a:ext>
                </a:extLst>
              </p:cNvPr>
              <p:cNvSpPr>
                <a:spLocks noGrp="1" noRot="1" noChangeAspect="1" noMove="1" noResize="1" noEditPoints="1" noAdjustHandles="1" noChangeArrowheads="1" noChangeShapeType="1" noTextEdit="1"/>
              </p:cNvSpPr>
              <p:nvPr>
                <p:ph idx="4294967295"/>
              </p:nvPr>
            </p:nvSpPr>
            <p:spPr>
              <a:xfrm>
                <a:off x="243840" y="1046798"/>
                <a:ext cx="10058400" cy="3849687"/>
              </a:xfrm>
              <a:blipFill>
                <a:blip r:embed="rId2"/>
                <a:stretch>
                  <a:fillRect l="-545" r="-1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EF600D8-6ED1-429A-B35E-ED98D9D41510}"/>
                  </a:ext>
                </a:extLst>
              </p:cNvPr>
              <p:cNvSpPr txBox="1"/>
              <p:nvPr/>
            </p:nvSpPr>
            <p:spPr>
              <a:xfrm>
                <a:off x="3502921" y="1965166"/>
                <a:ext cx="3958520" cy="7845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Total</m:t>
                      </m:r>
                      <m:r>
                        <a:rPr lang="en-US" b="0" i="0" smtClean="0">
                          <a:latin typeface="Cambria Math" panose="02040503050406030204" pitchFamily="18" charset="0"/>
                        </a:rPr>
                        <m:t> </m:t>
                      </m:r>
                      <m:r>
                        <m:rPr>
                          <m:sty m:val="p"/>
                        </m:rPr>
                        <a:rPr lang="en-US" b="0" i="0" smtClean="0">
                          <a:latin typeface="Cambria Math" panose="02040503050406030204" pitchFamily="18" charset="0"/>
                        </a:rPr>
                        <m:t>Indirect</m:t>
                      </m:r>
                      <m:r>
                        <a:rPr lang="en-US" b="0" i="0" smtClean="0">
                          <a:latin typeface="Cambria Math" panose="02040503050406030204" pitchFamily="18" charset="0"/>
                        </a:rPr>
                        <m:t> </m:t>
                      </m:r>
                      <m:r>
                        <m:rPr>
                          <m:sty m:val="p"/>
                        </m:rPr>
                        <a:rPr lang="en-US" b="0" i="0" smtClean="0">
                          <a:latin typeface="Cambria Math" panose="02040503050406030204" pitchFamily="18" charset="0"/>
                        </a:rPr>
                        <m:t>effect</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a:rPr lang="en-US" b="0" i="1" smtClean="0">
                          <a:latin typeface="Cambria Math" panose="02040503050406030204" pitchFamily="18" charset="0"/>
                        </a:rPr>
                        <m:t>𝑋</m:t>
                      </m:r>
                      <m:r>
                        <a:rPr lang="en-US" b="0" i="0" smtClean="0">
                          <a:latin typeface="Cambria Math" panose="02040503050406030204" pitchFamily="18" charset="0"/>
                        </a:rPr>
                        <m:t> </m:t>
                      </m:r>
                      <m:r>
                        <m:rPr>
                          <m:sty m:val="p"/>
                        </m:rPr>
                        <a:rPr lang="en-US" b="0" i="0" smtClean="0">
                          <a:latin typeface="Cambria Math" panose="02040503050406030204" pitchFamily="18" charset="0"/>
                        </a:rPr>
                        <m:t>on</m:t>
                      </m:r>
                      <m:r>
                        <a:rPr lang="en-US" b="0" i="0"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𝑖</m:t>
                              </m:r>
                            </m:sub>
                          </m:sSub>
                        </m:e>
                      </m:nary>
                    </m:oMath>
                  </m:oMathPara>
                </a14:m>
                <a:endParaRPr lang="en-US" dirty="0"/>
              </a:p>
            </p:txBody>
          </p:sp>
        </mc:Choice>
        <mc:Fallback>
          <p:sp>
            <p:nvSpPr>
              <p:cNvPr id="4" name="TextBox 3">
                <a:extLst>
                  <a:ext uri="{FF2B5EF4-FFF2-40B4-BE49-F238E27FC236}">
                    <a16:creationId xmlns:a16="http://schemas.microsoft.com/office/drawing/2014/main" id="{9EF600D8-6ED1-429A-B35E-ED98D9D41510}"/>
                  </a:ext>
                </a:extLst>
              </p:cNvPr>
              <p:cNvSpPr txBox="1">
                <a:spLocks noRot="1" noChangeAspect="1" noMove="1" noResize="1" noEditPoints="1" noAdjustHandles="1" noChangeArrowheads="1" noChangeShapeType="1" noTextEdit="1"/>
              </p:cNvSpPr>
              <p:nvPr/>
            </p:nvSpPr>
            <p:spPr>
              <a:xfrm>
                <a:off x="3502921" y="1965166"/>
                <a:ext cx="3958520" cy="78457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2B46A82-0083-41E4-9728-600E1BBC9F11}"/>
                  </a:ext>
                </a:extLst>
              </p:cNvPr>
              <p:cNvSpPr txBox="1"/>
              <p:nvPr/>
            </p:nvSpPr>
            <p:spPr>
              <a:xfrm>
                <a:off x="4550767" y="4111911"/>
                <a:ext cx="1679947" cy="7845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𝑖</m:t>
                              </m:r>
                            </m:sub>
                          </m:sSub>
                        </m:e>
                      </m:nary>
                    </m:oMath>
                  </m:oMathPara>
                </a14:m>
                <a:endParaRPr lang="en-US" dirty="0"/>
              </a:p>
            </p:txBody>
          </p:sp>
        </mc:Choice>
        <mc:Fallback>
          <p:sp>
            <p:nvSpPr>
              <p:cNvPr id="5" name="TextBox 4">
                <a:extLst>
                  <a:ext uri="{FF2B5EF4-FFF2-40B4-BE49-F238E27FC236}">
                    <a16:creationId xmlns:a16="http://schemas.microsoft.com/office/drawing/2014/main" id="{42B46A82-0083-41E4-9728-600E1BBC9F11}"/>
                  </a:ext>
                </a:extLst>
              </p:cNvPr>
              <p:cNvSpPr txBox="1">
                <a:spLocks noRot="1" noChangeAspect="1" noMove="1" noResize="1" noEditPoints="1" noAdjustHandles="1" noChangeArrowheads="1" noChangeShapeType="1" noTextEdit="1"/>
              </p:cNvSpPr>
              <p:nvPr/>
            </p:nvSpPr>
            <p:spPr>
              <a:xfrm>
                <a:off x="4550767" y="4111911"/>
                <a:ext cx="1679947" cy="78457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30452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25" name="Rectangle 24">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7" name="Rectangle 26">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29" name="Group 2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0" name="Straight Connector 29">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4" name="Rectangle 33">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8C962718-CDC5-488F-93C9-EEB3E3C95413}"/>
              </a:ext>
            </a:extLst>
          </p:cNvPr>
          <p:cNvPicPr>
            <a:picLocks noGrp="1" noChangeAspect="1"/>
          </p:cNvPicPr>
          <p:nvPr>
            <p:ph idx="1"/>
          </p:nvPr>
        </p:nvPicPr>
        <p:blipFill>
          <a:blip r:embed="rId2"/>
          <a:stretch>
            <a:fillRect/>
          </a:stretch>
        </p:blipFill>
        <p:spPr>
          <a:xfrm>
            <a:off x="806708" y="643467"/>
            <a:ext cx="4804315" cy="3447288"/>
          </a:xfrm>
          <a:prstGeom prst="rect">
            <a:avLst/>
          </a:prstGeom>
          <a:noFill/>
        </p:spPr>
      </p:pic>
      <p:pic>
        <p:nvPicPr>
          <p:cNvPr id="12" name="Content Placeholder 7">
            <a:extLst>
              <a:ext uri="{FF2B5EF4-FFF2-40B4-BE49-F238E27FC236}">
                <a16:creationId xmlns:a16="http://schemas.microsoft.com/office/drawing/2014/main" id="{F50D7FB9-166F-4783-A9DD-DA5B69BB66DB}"/>
              </a:ext>
            </a:extLst>
          </p:cNvPr>
          <p:cNvPicPr>
            <a:picLocks noChangeAspect="1"/>
          </p:cNvPicPr>
          <p:nvPr/>
        </p:nvPicPr>
        <p:blipFill>
          <a:blip r:embed="rId3"/>
          <a:stretch>
            <a:fillRect/>
          </a:stretch>
        </p:blipFill>
        <p:spPr>
          <a:xfrm>
            <a:off x="6454446" y="644075"/>
            <a:ext cx="5057375" cy="3446072"/>
          </a:xfrm>
          <a:prstGeom prst="rect">
            <a:avLst/>
          </a:prstGeom>
        </p:spPr>
      </p:pic>
      <p:sp>
        <p:nvSpPr>
          <p:cNvPr id="36" name="Rectangle 35">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6119"/>
            <a:ext cx="12192000" cy="2251881"/>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txBody>
          <a:bodyPr/>
          <a:lstStyle/>
          <a:p>
            <a:endParaRPr lang="en-US"/>
          </a:p>
        </p:txBody>
      </p:sp>
      <p:sp>
        <p:nvSpPr>
          <p:cNvPr id="40" name="Rectangle 39">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txBody>
          <a:bodyPr/>
          <a:lstStyle/>
          <a:p>
            <a:endParaRPr lang="en-US"/>
          </a:p>
        </p:txBody>
      </p:sp>
      <p:sp>
        <p:nvSpPr>
          <p:cNvPr id="16" name="Title 1">
            <a:extLst>
              <a:ext uri="{FF2B5EF4-FFF2-40B4-BE49-F238E27FC236}">
                <a16:creationId xmlns:a16="http://schemas.microsoft.com/office/drawing/2014/main" id="{D43B8A88-FC73-4A7E-BEC8-7210A7CD8172}"/>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4100" cap="all" spc="-100"/>
              <a:t>Simple Mediation v Parallel Mediation</a:t>
            </a:r>
          </a:p>
        </p:txBody>
      </p:sp>
      <p:cxnSp>
        <p:nvCxnSpPr>
          <p:cNvPr id="42" name="Straight Connector 41">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320980"/>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9044-C752-4A73-9BD1-039114F11C01}"/>
              </a:ext>
            </a:extLst>
          </p:cNvPr>
          <p:cNvSpPr>
            <a:spLocks noGrp="1"/>
          </p:cNvSpPr>
          <p:nvPr>
            <p:ph type="title" idx="4294967295"/>
          </p:nvPr>
        </p:nvSpPr>
        <p:spPr>
          <a:xfrm>
            <a:off x="101600" y="284956"/>
            <a:ext cx="10712450" cy="731838"/>
          </a:xfrm>
        </p:spPr>
        <p:txBody>
          <a:bodyPr>
            <a:normAutofit fontScale="90000"/>
          </a:bodyPr>
          <a:lstStyle/>
          <a:p>
            <a:r>
              <a:rPr lang="en-US" sz="4000" b="1" dirty="0"/>
              <a:t>Example 1 (again): </a:t>
            </a:r>
            <a:br>
              <a:rPr lang="en-US" sz="2800" b="1" dirty="0"/>
            </a:br>
            <a:r>
              <a:rPr lang="en-US" sz="2800" dirty="0"/>
              <a:t>Dichotomous Predictor, Simple Mediation The PMI study</a:t>
            </a:r>
          </a:p>
        </p:txBody>
      </p:sp>
      <p:sp>
        <p:nvSpPr>
          <p:cNvPr id="3" name="Content Placeholder 2">
            <a:extLst>
              <a:ext uri="{FF2B5EF4-FFF2-40B4-BE49-F238E27FC236}">
                <a16:creationId xmlns:a16="http://schemas.microsoft.com/office/drawing/2014/main" id="{A7593240-D605-4A27-BCCA-A1E7740B26EE}"/>
              </a:ext>
            </a:extLst>
          </p:cNvPr>
          <p:cNvSpPr>
            <a:spLocks noGrp="1"/>
          </p:cNvSpPr>
          <p:nvPr>
            <p:ph idx="4294967295"/>
          </p:nvPr>
        </p:nvSpPr>
        <p:spPr>
          <a:xfrm>
            <a:off x="193040" y="1130300"/>
            <a:ext cx="11521440" cy="4597400"/>
          </a:xfrm>
        </p:spPr>
        <p:txBody>
          <a:bodyPr>
            <a:normAutofit/>
          </a:bodyPr>
          <a:lstStyle/>
          <a:p>
            <a:pPr>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The participants in this study (43 male and 80 female) read one of two newspaper articles describing an economic crisis that may affect the price and supply of sugar in Israel</a:t>
            </a:r>
          </a:p>
          <a:p>
            <a:pPr>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Approximately half of the participants (n = 58) were given an article they were told would be appearing on the front page of a major Israeli newspaper (i.e., the ‘front-page’ condition). </a:t>
            </a:r>
          </a:p>
          <a:p>
            <a:pPr>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The remaining participants (n = 65) were given the same article but were told it would appear in the middle of an economic supplement of this newspaper (i.e., the interior page condition)</a:t>
            </a:r>
          </a:p>
          <a:p>
            <a:pPr>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The participants were asked about their reactions to the story including their intention to buy sugar (REACTION)</a:t>
            </a:r>
          </a:p>
          <a:p>
            <a:pPr>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They were also asked questions about how much they believed others would buy sugar in the community (</a:t>
            </a:r>
            <a:r>
              <a:rPr lang="en-US" sz="1800" i="1" dirty="0">
                <a:latin typeface="Calibri" panose="020F0502020204030204" pitchFamily="34" charset="0"/>
                <a:ea typeface="Calibri" panose="020F0502020204030204" pitchFamily="34" charset="0"/>
                <a:cs typeface="Calibri" panose="020F0502020204030204" pitchFamily="34" charset="0"/>
              </a:rPr>
              <a:t>presumed media influence</a:t>
            </a:r>
            <a:r>
              <a:rPr lang="en-US" sz="1800" dirty="0">
                <a:latin typeface="Calibri" panose="020F0502020204030204" pitchFamily="34" charset="0"/>
                <a:ea typeface="Calibri" panose="020F0502020204030204" pitchFamily="34" charset="0"/>
                <a:cs typeface="Calibri" panose="020F0502020204030204" pitchFamily="34" charset="0"/>
              </a:rPr>
              <a:t> measured by PMI))</a:t>
            </a:r>
          </a:p>
          <a:p>
            <a:pPr>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The research hypothesis was that individuals who read the article on the front page would be more likely to think others would promptly buy sugar which in turn would lead them to buy sugar</a:t>
            </a:r>
          </a:p>
        </p:txBody>
      </p:sp>
    </p:spTree>
    <p:extLst>
      <p:ext uri="{BB962C8B-B14F-4D97-AF65-F5344CB8AC3E}">
        <p14:creationId xmlns:p14="http://schemas.microsoft.com/office/powerpoint/2010/main" val="3958018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CDE233D-53AD-4FC5-B21B-46F4764EBB90}"/>
              </a:ext>
            </a:extLst>
          </p:cNvPr>
          <p:cNvSpPr>
            <a:spLocks noGrp="1"/>
          </p:cNvSpPr>
          <p:nvPr>
            <p:ph type="title" idx="4294967295"/>
          </p:nvPr>
        </p:nvSpPr>
        <p:spPr>
          <a:xfrm>
            <a:off x="91440" y="94298"/>
            <a:ext cx="10058400" cy="698182"/>
          </a:xfrm>
        </p:spPr>
        <p:txBody>
          <a:bodyPr/>
          <a:lstStyle/>
          <a:p>
            <a:r>
              <a:rPr lang="en-US" dirty="0"/>
              <a:t>Example 4: Parallel Mediation using PMI</a:t>
            </a:r>
          </a:p>
        </p:txBody>
      </p:sp>
      <p:sp>
        <p:nvSpPr>
          <p:cNvPr id="6" name="Content Placeholder 5">
            <a:extLst>
              <a:ext uri="{FF2B5EF4-FFF2-40B4-BE49-F238E27FC236}">
                <a16:creationId xmlns:a16="http://schemas.microsoft.com/office/drawing/2014/main" id="{3F80434C-6D1E-437B-8CA0-0CB3BE268A2E}"/>
              </a:ext>
            </a:extLst>
          </p:cNvPr>
          <p:cNvSpPr>
            <a:spLocks noGrp="1"/>
          </p:cNvSpPr>
          <p:nvPr>
            <p:ph idx="4294967295"/>
          </p:nvPr>
        </p:nvSpPr>
        <p:spPr>
          <a:xfrm>
            <a:off x="213360" y="792480"/>
            <a:ext cx="11490960" cy="3849687"/>
          </a:xfrm>
        </p:spPr>
        <p:txBody>
          <a:bodyPr>
            <a:normAutofit/>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In addition to the variables we already explored, the dataset has a variable measuring perceived issue importance (IMPORT)</a:t>
            </a:r>
          </a:p>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This variable measured people’s beliefs about how important the potential sugar shortage was using two questions that were aggregated to form the IMPORT variable</a:t>
            </a:r>
          </a:p>
          <a:p>
            <a:pPr lvl="1"/>
            <a:r>
              <a:rPr lang="en-US" sz="1800" b="1" dirty="0">
                <a:latin typeface="Calibri" panose="020F0502020204030204" pitchFamily="34" charset="0"/>
                <a:ea typeface="Calibri" panose="020F0502020204030204" pitchFamily="34" charset="0"/>
                <a:cs typeface="Calibri" panose="020F0502020204030204" pitchFamily="34" charset="0"/>
              </a:rPr>
              <a:t>Note</a:t>
            </a:r>
            <a:r>
              <a:rPr lang="en-US" sz="1800" dirty="0">
                <a:latin typeface="Calibri" panose="020F0502020204030204" pitchFamily="34" charset="0"/>
                <a:ea typeface="Calibri" panose="020F0502020204030204" pitchFamily="34" charset="0"/>
                <a:cs typeface="Calibri" panose="020F0502020204030204" pitchFamily="34" charset="0"/>
              </a:rPr>
              <a:t>: we are still going to use Model 4 because it allows us to incorporate more than one mediator variable</a:t>
            </a:r>
          </a:p>
        </p:txBody>
      </p:sp>
    </p:spTree>
    <p:extLst>
      <p:ext uri="{BB962C8B-B14F-4D97-AF65-F5344CB8AC3E}">
        <p14:creationId xmlns:p14="http://schemas.microsoft.com/office/powerpoint/2010/main" val="1249638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DD4262-CC34-49B2-B46C-44D119346F46}"/>
              </a:ext>
            </a:extLst>
          </p:cNvPr>
          <p:cNvPicPr>
            <a:picLocks noChangeAspect="1"/>
          </p:cNvPicPr>
          <p:nvPr/>
        </p:nvPicPr>
        <p:blipFill>
          <a:blip r:embed="rId3"/>
          <a:stretch>
            <a:fillRect/>
          </a:stretch>
        </p:blipFill>
        <p:spPr>
          <a:xfrm>
            <a:off x="228599" y="514064"/>
            <a:ext cx="7696201" cy="5829872"/>
          </a:xfrm>
          <a:prstGeom prst="rect">
            <a:avLst/>
          </a:prstGeom>
          <a:noFill/>
          <a:ln>
            <a:noFill/>
          </a:ln>
        </p:spPr>
      </p:pic>
      <p:sp>
        <p:nvSpPr>
          <p:cNvPr id="10" name="Title 2">
            <a:extLst>
              <a:ext uri="{FF2B5EF4-FFF2-40B4-BE49-F238E27FC236}">
                <a16:creationId xmlns:a16="http://schemas.microsoft.com/office/drawing/2014/main" id="{34A02BF8-53B4-49EE-A40A-4441D2F749AD}"/>
              </a:ext>
            </a:extLst>
          </p:cNvPr>
          <p:cNvSpPr>
            <a:spLocks noGrp="1"/>
          </p:cNvSpPr>
          <p:nvPr>
            <p:ph type="title"/>
          </p:nvPr>
        </p:nvSpPr>
        <p:spPr>
          <a:xfrm>
            <a:off x="8477250" y="603504"/>
            <a:ext cx="3144774" cy="1645920"/>
          </a:xfrm>
        </p:spPr>
        <p:txBody>
          <a:bodyPr/>
          <a:lstStyle/>
          <a:p>
            <a:r>
              <a:rPr lang="en-US" dirty="0"/>
              <a:t>The statistical diagram</a:t>
            </a:r>
          </a:p>
        </p:txBody>
      </p:sp>
      <p:sp>
        <p:nvSpPr>
          <p:cNvPr id="3" name="Content Placeholder 2">
            <a:extLst>
              <a:ext uri="{FF2B5EF4-FFF2-40B4-BE49-F238E27FC236}">
                <a16:creationId xmlns:a16="http://schemas.microsoft.com/office/drawing/2014/main" id="{20395886-9FBE-46C3-84C5-98D52AD54973}"/>
              </a:ext>
            </a:extLst>
          </p:cNvPr>
          <p:cNvSpPr>
            <a:spLocks noGrp="1"/>
          </p:cNvSpPr>
          <p:nvPr>
            <p:ph type="body" sz="half" idx="2"/>
          </p:nvPr>
        </p:nvSpPr>
        <p:spPr>
          <a:xfrm>
            <a:off x="8477250" y="2386584"/>
            <a:ext cx="3144774" cy="3511296"/>
          </a:xfrm>
        </p:spPr>
        <p:txBody>
          <a:bodyPr>
            <a:normAutofit/>
          </a:bodyPr>
          <a:lstStyle/>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Simultaneous test of each mediating mechanism while accounting for the (non-causal) association between them</a:t>
            </a: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The model has three </a:t>
            </a:r>
            <a:r>
              <a:rPr lang="en-US" b="1" dirty="0">
                <a:latin typeface="Calibri" panose="020F0502020204030204" pitchFamily="34" charset="0"/>
                <a:ea typeface="Calibri" panose="020F0502020204030204" pitchFamily="34" charset="0"/>
                <a:cs typeface="Calibri" panose="020F0502020204030204" pitchFamily="34" charset="0"/>
              </a:rPr>
              <a:t>consequent</a:t>
            </a:r>
            <a:r>
              <a:rPr lang="en-US" dirty="0">
                <a:latin typeface="Calibri" panose="020F0502020204030204" pitchFamily="34" charset="0"/>
                <a:ea typeface="Calibri" panose="020F0502020204030204" pitchFamily="34" charset="0"/>
                <a:cs typeface="Calibri" panose="020F0502020204030204" pitchFamily="34" charset="0"/>
              </a:rPr>
              <a:t> variables, so it requires three equations to estimate all the effects</a:t>
            </a:r>
          </a:p>
        </p:txBody>
      </p:sp>
    </p:spTree>
    <p:extLst>
      <p:ext uri="{BB962C8B-B14F-4D97-AF65-F5344CB8AC3E}">
        <p14:creationId xmlns:p14="http://schemas.microsoft.com/office/powerpoint/2010/main" val="3528982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BCB885F-5258-41F9-93CA-BCED42511EA5}"/>
              </a:ext>
            </a:extLst>
          </p:cNvPr>
          <p:cNvSpPr>
            <a:spLocks noGrp="1"/>
          </p:cNvSpPr>
          <p:nvPr>
            <p:ph idx="1"/>
          </p:nvPr>
        </p:nvSpPr>
        <p:spPr>
          <a:xfrm>
            <a:off x="546410" y="463296"/>
            <a:ext cx="11106614" cy="5937504"/>
          </a:xfrm>
        </p:spPr>
        <p:txBody>
          <a:bodyPr>
            <a:noAutofit/>
          </a:bodyPr>
          <a:lstStyle/>
          <a:p>
            <a:pPr marL="0" indent="0">
              <a:buNone/>
            </a:pPr>
            <a:r>
              <a:rPr lang="en-US" sz="1600" b="1" i="0" u="none" strike="noStrike" baseline="0" dirty="0">
                <a:solidFill>
                  <a:srgbClr val="000000"/>
                </a:solidFill>
                <a:latin typeface="Courier New" panose="02070309020205020404" pitchFamily="49" charset="0"/>
              </a:rPr>
              <a:t>Model Summary: </a:t>
            </a:r>
            <a:r>
              <a:rPr lang="en-US" sz="1600" b="1" i="0" u="none" strike="noStrike" baseline="0" dirty="0" err="1">
                <a:solidFill>
                  <a:srgbClr val="000000"/>
                </a:solidFill>
                <a:latin typeface="Courier New" panose="02070309020205020404" pitchFamily="49" charset="0"/>
              </a:rPr>
              <a:t>pmi</a:t>
            </a:r>
            <a:r>
              <a:rPr lang="en-US" sz="1600" b="1" i="0" u="none" strike="noStrike" baseline="0" dirty="0">
                <a:solidFill>
                  <a:srgbClr val="000000"/>
                </a:solidFill>
                <a:latin typeface="Courier New" panose="02070309020205020404" pitchFamily="49" charset="0"/>
              </a:rPr>
              <a:t> (M2)</a:t>
            </a:r>
          </a:p>
          <a:p>
            <a:pPr marL="0" indent="0">
              <a:buNone/>
            </a:pPr>
            <a:r>
              <a:rPr lang="pt-BR" sz="1600" b="0" i="0" u="none" strike="noStrike" baseline="0" dirty="0">
                <a:solidFill>
                  <a:srgbClr val="000000"/>
                </a:solidFill>
                <a:latin typeface="Courier New" panose="02070309020205020404" pitchFamily="49" charset="0"/>
              </a:rPr>
              <a:t>          R       R-sq        MSE          F        df1        df2          p</a:t>
            </a:r>
          </a:p>
          <a:p>
            <a:pPr marL="0" indent="0">
              <a:buNone/>
            </a:pPr>
            <a:r>
              <a:rPr lang="en-US" sz="1600" b="0" i="0" u="none" strike="noStrike" baseline="0" dirty="0">
                <a:solidFill>
                  <a:srgbClr val="000000"/>
                </a:solidFill>
                <a:latin typeface="Courier New" panose="02070309020205020404" pitchFamily="49" charset="0"/>
              </a:rPr>
              <a:t>      .1808      .0327     1.7026     4.0878     1.0000   121.0000      .0454</a:t>
            </a:r>
          </a:p>
          <a:p>
            <a:pPr marL="0" indent="0">
              <a:buNone/>
            </a:pPr>
            <a:r>
              <a:rPr lang="en-US" sz="1600" b="0" i="0" u="none" strike="noStrike" baseline="0" dirty="0" err="1">
                <a:solidFill>
                  <a:srgbClr val="000000"/>
                </a:solidFill>
                <a:latin typeface="Courier New" panose="02070309020205020404" pitchFamily="49" charset="0"/>
              </a:rPr>
              <a:t>coeff</a:t>
            </a:r>
            <a:r>
              <a:rPr lang="en-US" sz="1600" b="0" i="0" u="none" strike="noStrike" baseline="0" dirty="0">
                <a:solidFill>
                  <a:srgbClr val="000000"/>
                </a:solidFill>
                <a:latin typeface="Courier New" panose="02070309020205020404" pitchFamily="49" charset="0"/>
              </a:rPr>
              <a:t>           se          t          p       </a:t>
            </a:r>
            <a:r>
              <a:rPr lang="en-US" sz="1600" dirty="0">
                <a:solidFill>
                  <a:srgbClr val="000000"/>
                </a:solidFill>
                <a:latin typeface="Courier New" panose="02070309020205020404" pitchFamily="49" charset="0"/>
              </a:rPr>
              <a:t>   </a:t>
            </a:r>
            <a:r>
              <a:rPr lang="en-US" sz="1600" b="0" i="0" u="none" strike="noStrike" baseline="0" dirty="0">
                <a:solidFill>
                  <a:srgbClr val="000000"/>
                </a:solidFill>
                <a:latin typeface="Courier New" panose="02070309020205020404" pitchFamily="49" charset="0"/>
              </a:rPr>
              <a:t>LLCI       ULCI</a:t>
            </a:r>
          </a:p>
          <a:p>
            <a:pPr marL="0" indent="0">
              <a:buNone/>
            </a:pPr>
            <a:r>
              <a:rPr lang="fr-FR" sz="1600" b="0" i="0" u="none" strike="noStrike" baseline="0" dirty="0">
                <a:solidFill>
                  <a:srgbClr val="000000"/>
                </a:solidFill>
                <a:latin typeface="Courier New" panose="02070309020205020404" pitchFamily="49" charset="0"/>
              </a:rPr>
              <a:t>Constant	5.3769      .1618    33.2222      .0000     5.0565     5.6973</a:t>
            </a:r>
          </a:p>
          <a:p>
            <a:pPr marL="0" indent="0">
              <a:buNone/>
            </a:pPr>
            <a:r>
              <a:rPr lang="fr-FR" sz="1600" b="0" i="0" u="none" strike="noStrike" baseline="0" dirty="0" err="1">
                <a:solidFill>
                  <a:srgbClr val="000000"/>
                </a:solidFill>
                <a:latin typeface="Courier New" panose="02070309020205020404" pitchFamily="49" charset="0"/>
              </a:rPr>
              <a:t>cond</a:t>
            </a:r>
            <a:r>
              <a:rPr lang="fr-FR" sz="1600" b="0" i="0" u="none" strike="noStrike" baseline="0" dirty="0">
                <a:solidFill>
                  <a:srgbClr val="000000"/>
                </a:solidFill>
                <a:latin typeface="Courier New" panose="02070309020205020404" pitchFamily="49" charset="0"/>
              </a:rPr>
              <a:t>          .4765</a:t>
            </a:r>
            <a:r>
              <a:rPr lang="fr-FR" sz="1600" b="1" i="0" u="sng" strike="noStrike" baseline="0" dirty="0">
                <a:solidFill>
                  <a:srgbClr val="000000"/>
                </a:solidFill>
                <a:latin typeface="Courier New" panose="02070309020205020404" pitchFamily="49" charset="0"/>
              </a:rPr>
              <a:t>(a2)</a:t>
            </a:r>
            <a:r>
              <a:rPr lang="fr-FR" sz="1600" b="0" i="0" u="none" strike="noStrike" baseline="0" dirty="0">
                <a:solidFill>
                  <a:srgbClr val="000000"/>
                </a:solidFill>
                <a:latin typeface="Courier New" panose="02070309020205020404" pitchFamily="49" charset="0"/>
              </a:rPr>
              <a:t>    .2357     2.0218      .0454      .0099      .9431</a:t>
            </a:r>
          </a:p>
          <a:p>
            <a:pPr marL="0" indent="0">
              <a:buNone/>
            </a:pPr>
            <a:endParaRPr lang="en-US" sz="1600" b="1" i="0" u="none" strike="noStrike" baseline="0" dirty="0">
              <a:solidFill>
                <a:srgbClr val="000000"/>
              </a:solidFill>
              <a:latin typeface="Courier New" panose="02070309020205020404" pitchFamily="49" charset="0"/>
            </a:endParaRPr>
          </a:p>
          <a:p>
            <a:pPr marL="0" indent="0">
              <a:buNone/>
            </a:pPr>
            <a:r>
              <a:rPr lang="en-US" sz="1600" b="1" i="0" u="none" strike="noStrike" baseline="0" dirty="0">
                <a:solidFill>
                  <a:srgbClr val="000000"/>
                </a:solidFill>
                <a:latin typeface="Courier New" panose="02070309020205020404" pitchFamily="49" charset="0"/>
              </a:rPr>
              <a:t>Model Summary: import (M1)</a:t>
            </a:r>
          </a:p>
          <a:p>
            <a:pPr marL="0" indent="0">
              <a:buNone/>
            </a:pPr>
            <a:r>
              <a:rPr lang="pt-BR" sz="1600" b="0" i="0" u="none" strike="noStrike" baseline="0" dirty="0">
                <a:solidFill>
                  <a:srgbClr val="000000"/>
                </a:solidFill>
                <a:latin typeface="Courier New" panose="02070309020205020404" pitchFamily="49" charset="0"/>
              </a:rPr>
              <a:t>          R       R-sq        MSE          F        df1        df2          p</a:t>
            </a:r>
          </a:p>
          <a:p>
            <a:pPr marL="0" indent="0">
              <a:buNone/>
            </a:pPr>
            <a:r>
              <a:rPr lang="en-US" sz="1600" b="0" i="0" u="none" strike="noStrike" baseline="0" dirty="0">
                <a:solidFill>
                  <a:srgbClr val="000000"/>
                </a:solidFill>
                <a:latin typeface="Courier New" panose="02070309020205020404" pitchFamily="49" charset="0"/>
              </a:rPr>
              <a:t>      .1809      .0327     2.9411     4.0942     1.0000   121.0000      .0452</a:t>
            </a:r>
          </a:p>
          <a:p>
            <a:pPr marL="0" indent="0">
              <a:buNone/>
            </a:pPr>
            <a:r>
              <a:rPr lang="en-US" sz="1600" b="0" i="0" u="none" strike="noStrike" baseline="0" dirty="0">
                <a:solidFill>
                  <a:srgbClr val="000000"/>
                </a:solidFill>
                <a:latin typeface="Courier New" panose="02070309020205020404" pitchFamily="49" charset="0"/>
              </a:rPr>
              <a:t>Model</a:t>
            </a:r>
          </a:p>
          <a:p>
            <a:pPr marL="0" indent="0">
              <a:buNone/>
            </a:pP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000000"/>
                </a:solidFill>
                <a:latin typeface="Courier New" panose="02070309020205020404" pitchFamily="49" charset="0"/>
              </a:rPr>
              <a:t>coeff</a:t>
            </a:r>
            <a:r>
              <a:rPr lang="en-US" sz="1600" b="0" i="0" u="none" strike="noStrike" baseline="0" dirty="0">
                <a:solidFill>
                  <a:srgbClr val="000000"/>
                </a:solidFill>
                <a:latin typeface="Courier New" panose="02070309020205020404" pitchFamily="49" charset="0"/>
              </a:rPr>
              <a:t>         se          t          p       LLCI       ULCI</a:t>
            </a:r>
          </a:p>
          <a:p>
            <a:pPr marL="0" indent="0">
              <a:buNone/>
            </a:pPr>
            <a:r>
              <a:rPr lang="fr-FR" sz="1600" b="0" i="0" u="none" strike="noStrike" baseline="0" dirty="0">
                <a:solidFill>
                  <a:srgbClr val="000000"/>
                </a:solidFill>
                <a:latin typeface="Courier New" panose="02070309020205020404" pitchFamily="49" charset="0"/>
              </a:rPr>
              <a:t>constant     3.9077      .2127    18.3704      .0000     3.4866     4.3288</a:t>
            </a:r>
          </a:p>
          <a:p>
            <a:pPr marL="0" indent="0">
              <a:buNone/>
            </a:pPr>
            <a:r>
              <a:rPr lang="fr-FR" sz="1600" b="0" i="0" u="none" strike="noStrike" baseline="0" dirty="0" err="1">
                <a:solidFill>
                  <a:srgbClr val="000000"/>
                </a:solidFill>
                <a:latin typeface="Courier New" panose="02070309020205020404" pitchFamily="49" charset="0"/>
              </a:rPr>
              <a:t>cond</a:t>
            </a:r>
            <a:r>
              <a:rPr lang="fr-FR" sz="1600" b="0" i="0" u="none" strike="noStrike" baseline="0" dirty="0">
                <a:solidFill>
                  <a:srgbClr val="000000"/>
                </a:solidFill>
                <a:latin typeface="Courier New" panose="02070309020205020404" pitchFamily="49" charset="0"/>
              </a:rPr>
              <a:t>         .6268</a:t>
            </a:r>
            <a:r>
              <a:rPr lang="fr-FR" sz="1600" b="1" i="0" u="sng" strike="noStrike" baseline="0" dirty="0">
                <a:solidFill>
                  <a:srgbClr val="000000"/>
                </a:solidFill>
                <a:latin typeface="Courier New" panose="02070309020205020404" pitchFamily="49" charset="0"/>
              </a:rPr>
              <a:t>(a1)</a:t>
            </a:r>
            <a:r>
              <a:rPr lang="fr-FR" sz="1600" b="0" i="0" u="none" strike="noStrike" baseline="0" dirty="0">
                <a:solidFill>
                  <a:srgbClr val="000000"/>
                </a:solidFill>
                <a:latin typeface="Courier New" panose="02070309020205020404" pitchFamily="49" charset="0"/>
              </a:rPr>
              <a:t>   .3098     2.0234      .0452      .0135     1.2401</a:t>
            </a:r>
          </a:p>
          <a:p>
            <a:pPr marL="0" indent="0">
              <a:buNone/>
            </a:pPr>
            <a:r>
              <a:rPr lang="en-US" sz="1600" b="0" i="0" u="none" strike="noStrike" baseline="0" dirty="0">
                <a:solidFill>
                  <a:srgbClr val="000000"/>
                </a:solidFill>
                <a:latin typeface="Courier New" panose="02070309020205020404" pitchFamily="49" charset="0"/>
              </a:rPr>
              <a:t>  </a:t>
            </a:r>
          </a:p>
        </p:txBody>
      </p:sp>
      <p:sp>
        <p:nvSpPr>
          <p:cNvPr id="2" name="Rectangle 1">
            <a:extLst>
              <a:ext uri="{FF2B5EF4-FFF2-40B4-BE49-F238E27FC236}">
                <a16:creationId xmlns:a16="http://schemas.microsoft.com/office/drawing/2014/main" id="{EC8441E0-87B0-07E0-3237-D3C4120B31D7}"/>
              </a:ext>
            </a:extLst>
          </p:cNvPr>
          <p:cNvSpPr/>
          <p:nvPr/>
        </p:nvSpPr>
        <p:spPr>
          <a:xfrm>
            <a:off x="546410" y="463296"/>
            <a:ext cx="4436407" cy="2965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35706F4-A764-66C5-4F90-AFD5DB590B92}"/>
              </a:ext>
            </a:extLst>
          </p:cNvPr>
          <p:cNvSpPr txBox="1"/>
          <p:nvPr/>
        </p:nvSpPr>
        <p:spPr>
          <a:xfrm>
            <a:off x="4982817" y="326483"/>
            <a:ext cx="5793766" cy="646331"/>
          </a:xfrm>
          <a:prstGeom prst="rect">
            <a:avLst/>
          </a:prstGeom>
          <a:noFill/>
        </p:spPr>
        <p:txBody>
          <a:bodyPr wrap="non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These estimates are </a:t>
            </a:r>
            <a:r>
              <a:rPr lang="en-US" b="1" u="sng" dirty="0">
                <a:latin typeface="Calibri" panose="020F0502020204030204" pitchFamily="34" charset="0"/>
                <a:ea typeface="Calibri" panose="020F0502020204030204" pitchFamily="34" charset="0"/>
                <a:cs typeface="Calibri" panose="020F0502020204030204" pitchFamily="34" charset="0"/>
              </a:rPr>
              <a:t>the same</a:t>
            </a:r>
            <a:r>
              <a:rPr lang="en-US" b="1" dirty="0">
                <a:latin typeface="Calibri" panose="020F0502020204030204" pitchFamily="34" charset="0"/>
                <a:ea typeface="Calibri" panose="020F0502020204030204" pitchFamily="34" charset="0"/>
                <a:cs typeface="Calibri" panose="020F0502020204030204" pitchFamily="34" charset="0"/>
              </a:rPr>
              <a:t> as those we got in the single </a:t>
            </a:r>
          </a:p>
          <a:p>
            <a:r>
              <a:rPr lang="en-US" b="1" dirty="0">
                <a:latin typeface="Calibri" panose="020F0502020204030204" pitchFamily="34" charset="0"/>
                <a:ea typeface="Calibri" panose="020F0502020204030204" pitchFamily="34" charset="0"/>
                <a:cs typeface="Calibri" panose="020F0502020204030204" pitchFamily="34" charset="0"/>
              </a:rPr>
              <a:t>mediation model (?)</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017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E13BA4-5D4F-4443-909C-0E99311541CF}"/>
              </a:ext>
            </a:extLst>
          </p:cNvPr>
          <p:cNvSpPr>
            <a:spLocks noGrp="1"/>
          </p:cNvSpPr>
          <p:nvPr>
            <p:ph type="title" idx="4294967295"/>
          </p:nvPr>
        </p:nvSpPr>
        <p:spPr>
          <a:xfrm>
            <a:off x="172720" y="118111"/>
            <a:ext cx="9793288" cy="765810"/>
          </a:xfrm>
        </p:spPr>
        <p:txBody>
          <a:bodyPr>
            <a:normAutofit/>
          </a:bodyPr>
          <a:lstStyle/>
          <a:p>
            <a:r>
              <a:rPr lang="en-US" dirty="0"/>
              <a:t>Model Interpretation</a:t>
            </a:r>
          </a:p>
        </p:txBody>
      </p:sp>
      <p:sp>
        <p:nvSpPr>
          <p:cNvPr id="6" name="Content Placeholder 5">
            <a:extLst>
              <a:ext uri="{FF2B5EF4-FFF2-40B4-BE49-F238E27FC236}">
                <a16:creationId xmlns:a16="http://schemas.microsoft.com/office/drawing/2014/main" id="{8A568858-E1D0-4241-B0CE-DF52AEE3B853}"/>
              </a:ext>
            </a:extLst>
          </p:cNvPr>
          <p:cNvSpPr>
            <a:spLocks noGrp="1"/>
          </p:cNvSpPr>
          <p:nvPr>
            <p:ph idx="4294967295"/>
          </p:nvPr>
        </p:nvSpPr>
        <p:spPr>
          <a:xfrm>
            <a:off x="294640" y="883921"/>
            <a:ext cx="11623040" cy="4135755"/>
          </a:xfrm>
        </p:spPr>
        <p:txBody>
          <a:bodyPr>
            <a:normAutofit fontScale="70000" lnSpcReduction="20000"/>
          </a:bodyPr>
          <a:lstStyle/>
          <a:p>
            <a:r>
              <a:rPr lang="en-US" sz="3200" dirty="0">
                <a:latin typeface="Calibri" panose="020F0502020204030204" pitchFamily="34" charset="0"/>
                <a:ea typeface="Calibri" panose="020F0502020204030204" pitchFamily="34" charset="0"/>
                <a:cs typeface="Calibri" panose="020F0502020204030204" pitchFamily="34" charset="0"/>
              </a:rPr>
              <a:t>The interpretation of </a:t>
            </a:r>
            <a:r>
              <a:rPr lang="en-US" sz="3200" b="1" dirty="0">
                <a:latin typeface="Calibri" panose="020F0502020204030204" pitchFamily="34" charset="0"/>
                <a:ea typeface="Calibri" panose="020F0502020204030204" pitchFamily="34" charset="0"/>
                <a:cs typeface="Calibri" panose="020F0502020204030204" pitchFamily="34" charset="0"/>
              </a:rPr>
              <a:t>direct, indirect, and total effects</a:t>
            </a:r>
            <a:r>
              <a:rPr lang="en-US" sz="3200" dirty="0">
                <a:latin typeface="Calibri" panose="020F0502020204030204" pitchFamily="34" charset="0"/>
                <a:ea typeface="Calibri" panose="020F0502020204030204" pitchFamily="34" charset="0"/>
                <a:cs typeface="Calibri" panose="020F0502020204030204" pitchFamily="34" charset="0"/>
              </a:rPr>
              <a:t> remains the same, but now these effects are understood while </a:t>
            </a:r>
            <a:r>
              <a:rPr lang="en-US" sz="3200" b="1" dirty="0">
                <a:latin typeface="Calibri" panose="020F0502020204030204" pitchFamily="34" charset="0"/>
                <a:ea typeface="Calibri" panose="020F0502020204030204" pitchFamily="34" charset="0"/>
                <a:cs typeface="Calibri" panose="020F0502020204030204" pitchFamily="34" charset="0"/>
              </a:rPr>
              <a:t>holding all covariates (C's) constant</a:t>
            </a:r>
            <a:r>
              <a:rPr lang="en-US" sz="3200" dirty="0">
                <a:latin typeface="Calibri" panose="020F0502020204030204" pitchFamily="34" charset="0"/>
                <a:ea typeface="Calibri" panose="020F0502020204030204" pitchFamily="34" charset="0"/>
                <a:cs typeface="Calibri" panose="020F0502020204030204" pitchFamily="34" charset="0"/>
              </a:rPr>
              <a:t>.</a:t>
            </a:r>
          </a:p>
          <a:p>
            <a:r>
              <a:rPr lang="en-US" sz="3200" dirty="0">
                <a:latin typeface="Calibri" panose="020F0502020204030204" pitchFamily="34" charset="0"/>
                <a:ea typeface="Calibri" panose="020F0502020204030204" pitchFamily="34" charset="0"/>
                <a:cs typeface="Calibri" panose="020F0502020204030204" pitchFamily="34" charset="0"/>
              </a:rPr>
              <a:t>Definitions with Covariate Control:</a:t>
            </a:r>
          </a:p>
          <a:p>
            <a:pPr lvl="1">
              <a:buFont typeface="Arial" panose="020B0604020202020204" pitchFamily="34" charset="0"/>
              <a:buChar char="•"/>
            </a:pPr>
            <a:r>
              <a:rPr lang="en-US" sz="2900" b="1" dirty="0">
                <a:latin typeface="Calibri" panose="020F0502020204030204" pitchFamily="34" charset="0"/>
                <a:ea typeface="Calibri" panose="020F0502020204030204" pitchFamily="34" charset="0"/>
                <a:cs typeface="Calibri" panose="020F0502020204030204" pitchFamily="34" charset="0"/>
              </a:rPr>
              <a:t>Direct Effect (c'): </a:t>
            </a:r>
            <a:r>
              <a:rPr lang="en-US" sz="2900" dirty="0">
                <a:latin typeface="Calibri" panose="020F0502020204030204" pitchFamily="34" charset="0"/>
                <a:ea typeface="Calibri" panose="020F0502020204030204" pitchFamily="34" charset="0"/>
                <a:cs typeface="Calibri" panose="020F0502020204030204" pitchFamily="34" charset="0"/>
              </a:rPr>
              <a:t>The change in Y for a one-unit increase in X, while controlling for the mediator (M) and covariates (C).</a:t>
            </a:r>
          </a:p>
          <a:p>
            <a:pPr lvl="1">
              <a:buFont typeface="Arial" panose="020B0604020202020204" pitchFamily="34" charset="0"/>
              <a:buChar char="•"/>
            </a:pPr>
            <a:r>
              <a:rPr lang="en-US" sz="2900" b="1" dirty="0">
                <a:latin typeface="Calibri" panose="020F0502020204030204" pitchFamily="34" charset="0"/>
                <a:ea typeface="Calibri" panose="020F0502020204030204" pitchFamily="34" charset="0"/>
                <a:cs typeface="Calibri" panose="020F0502020204030204" pitchFamily="34" charset="0"/>
              </a:rPr>
              <a:t>Indirect Effect (ab): </a:t>
            </a:r>
            <a:r>
              <a:rPr lang="en-US" sz="2900" dirty="0">
                <a:latin typeface="Calibri" panose="020F0502020204030204" pitchFamily="34" charset="0"/>
                <a:ea typeface="Calibri" panose="020F0502020204030204" pitchFamily="34" charset="0"/>
                <a:cs typeface="Calibri" panose="020F0502020204030204" pitchFamily="34" charset="0"/>
              </a:rPr>
              <a:t>The portion of X's effect on Y that operates through the mediator (M). It quantifies the change in Y due to X affecting M, which in turn affects Y, while controlling for C.</a:t>
            </a:r>
          </a:p>
          <a:p>
            <a:pPr lvl="1">
              <a:buFont typeface="Arial" panose="020B0604020202020204" pitchFamily="34" charset="0"/>
              <a:buChar char="•"/>
            </a:pPr>
            <a:r>
              <a:rPr lang="en-US" sz="2900" b="1" dirty="0">
                <a:latin typeface="Calibri" panose="020F0502020204030204" pitchFamily="34" charset="0"/>
                <a:ea typeface="Calibri" panose="020F0502020204030204" pitchFamily="34" charset="0"/>
                <a:cs typeface="Calibri" panose="020F0502020204030204" pitchFamily="34" charset="0"/>
              </a:rPr>
              <a:t>Total Effect (c): </a:t>
            </a:r>
            <a:r>
              <a:rPr lang="en-US" sz="2900" dirty="0">
                <a:latin typeface="Calibri" panose="020F0502020204030204" pitchFamily="34" charset="0"/>
                <a:ea typeface="Calibri" panose="020F0502020204030204" pitchFamily="34" charset="0"/>
                <a:cs typeface="Calibri" panose="020F0502020204030204" pitchFamily="34" charset="0"/>
              </a:rPr>
              <a:t>The overall change in Y for a one-unit increase in X, controlling for C but not separating out mediation effects. The total effect is the sum of the direct and indirect effects: c = c' + ab</a:t>
            </a:r>
          </a:p>
          <a:p>
            <a:pPr>
              <a:buFont typeface="Arial" panose="020B0604020202020204" pitchFamily="34" charset="0"/>
              <a:buChar char="•"/>
            </a:pPr>
            <a:r>
              <a:rPr lang="en-US" sz="3200" dirty="0">
                <a:latin typeface="Calibri" panose="020F0502020204030204" pitchFamily="34" charset="0"/>
                <a:ea typeface="Calibri" panose="020F0502020204030204" pitchFamily="34" charset="0"/>
                <a:cs typeface="Calibri" panose="020F0502020204030204" pitchFamily="34" charset="0"/>
              </a:rPr>
              <a:t>By controlling for C, we ensure that the estimated relationships between X, M, and Y are not confounded by these additional factors.</a:t>
            </a:r>
          </a:p>
        </p:txBody>
      </p:sp>
    </p:spTree>
    <p:extLst>
      <p:ext uri="{BB962C8B-B14F-4D97-AF65-F5344CB8AC3E}">
        <p14:creationId xmlns:p14="http://schemas.microsoft.com/office/powerpoint/2010/main" val="1978048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4C9486-66FE-4429-922E-CB179A0F95B7}"/>
              </a:ext>
            </a:extLst>
          </p:cNvPr>
          <p:cNvSpPr>
            <a:spLocks noGrp="1"/>
          </p:cNvSpPr>
          <p:nvPr>
            <p:ph idx="1"/>
          </p:nvPr>
        </p:nvSpPr>
        <p:spPr>
          <a:xfrm>
            <a:off x="673768" y="745957"/>
            <a:ext cx="10768264" cy="5354053"/>
          </a:xfrm>
        </p:spPr>
        <p:txBody>
          <a:bodyPr>
            <a:normAutofit/>
          </a:bodyPr>
          <a:lstStyle/>
          <a:p>
            <a:pPr marL="0" indent="0">
              <a:buNone/>
            </a:pPr>
            <a:r>
              <a:rPr lang="en-US" sz="1600" b="0" i="0" u="none" strike="noStrike" baseline="0" dirty="0">
                <a:solidFill>
                  <a:srgbClr val="000000"/>
                </a:solidFill>
                <a:latin typeface="Courier New" panose="02070309020205020404" pitchFamily="49" charset="0"/>
              </a:rPr>
              <a:t>OUTCOME VARIABLE:</a:t>
            </a:r>
          </a:p>
          <a:p>
            <a:pPr marL="0" indent="0">
              <a:buNone/>
            </a:pPr>
            <a:r>
              <a:rPr lang="en-US" sz="1600" b="0" i="0" u="none" strike="noStrike" baseline="0" dirty="0">
                <a:solidFill>
                  <a:srgbClr val="000000"/>
                </a:solidFill>
                <a:latin typeface="Courier New" panose="02070309020205020404" pitchFamily="49" charset="0"/>
              </a:rPr>
              <a:t> reaction</a:t>
            </a:r>
          </a:p>
          <a:p>
            <a:pPr marL="0" indent="0">
              <a:buNone/>
            </a:pPr>
            <a:r>
              <a:rPr lang="en-US" sz="1600" b="0" i="0" u="none" strike="noStrike" baseline="0" dirty="0">
                <a:solidFill>
                  <a:srgbClr val="000000"/>
                </a:solidFill>
                <a:latin typeface="Courier New" panose="02070309020205020404" pitchFamily="49" charset="0"/>
              </a:rPr>
              <a:t>Model Summary</a:t>
            </a:r>
          </a:p>
          <a:p>
            <a:pPr marL="0" indent="0">
              <a:buNone/>
            </a:pPr>
            <a:r>
              <a:rPr lang="pt-BR" sz="1600" b="0" i="0" u="none" strike="noStrike" baseline="0" dirty="0">
                <a:solidFill>
                  <a:srgbClr val="000000"/>
                </a:solidFill>
                <a:latin typeface="Courier New" panose="02070309020205020404" pitchFamily="49" charset="0"/>
              </a:rPr>
              <a:t>          R       R-sq        MSE          F        df1        df2          p</a:t>
            </a:r>
          </a:p>
          <a:p>
            <a:pPr marL="0" indent="0">
              <a:buNone/>
            </a:pPr>
            <a:r>
              <a:rPr lang="en-US" sz="1600" b="0" i="0" u="none" strike="noStrike" baseline="0" dirty="0">
                <a:solidFill>
                  <a:srgbClr val="000000"/>
                </a:solidFill>
                <a:latin typeface="Courier New" panose="02070309020205020404" pitchFamily="49" charset="0"/>
              </a:rPr>
              <a:t>      .5702      </a:t>
            </a:r>
            <a:r>
              <a:rPr lang="en-US" sz="1600" b="1" i="0" u="sng" strike="noStrike" baseline="0" dirty="0">
                <a:solidFill>
                  <a:srgbClr val="000000"/>
                </a:solidFill>
                <a:latin typeface="Courier New" panose="02070309020205020404" pitchFamily="49" charset="0"/>
              </a:rPr>
              <a:t>.3251</a:t>
            </a:r>
            <a:r>
              <a:rPr lang="en-US" sz="1600" b="0" i="0" u="none" strike="noStrike" baseline="0" dirty="0">
                <a:solidFill>
                  <a:srgbClr val="000000"/>
                </a:solidFill>
                <a:latin typeface="Courier New" panose="02070309020205020404" pitchFamily="49" charset="0"/>
              </a:rPr>
              <a:t>     1.6628    19.1118     3.0000   119.0000      .0000</a:t>
            </a:r>
          </a:p>
          <a:p>
            <a:pPr marL="0" indent="0">
              <a:buNone/>
            </a:pPr>
            <a:r>
              <a:rPr lang="en-US" sz="1600" b="0" i="0" u="none" strike="noStrike" baseline="0" dirty="0">
                <a:solidFill>
                  <a:srgbClr val="000000"/>
                </a:solidFill>
                <a:latin typeface="Courier New" panose="02070309020205020404" pitchFamily="49" charset="0"/>
              </a:rPr>
              <a:t>Model</a:t>
            </a:r>
          </a:p>
          <a:p>
            <a:pPr marL="0" indent="0">
              <a:buNone/>
            </a:pP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000000"/>
                </a:solidFill>
                <a:latin typeface="Courier New" panose="02070309020205020404" pitchFamily="49" charset="0"/>
              </a:rPr>
              <a:t>coeff</a:t>
            </a:r>
            <a:r>
              <a:rPr lang="en-US" sz="1600" b="0" i="0" u="none" strike="noStrike" baseline="0" dirty="0">
                <a:solidFill>
                  <a:srgbClr val="000000"/>
                </a:solidFill>
                <a:latin typeface="Courier New" panose="02070309020205020404" pitchFamily="49" charset="0"/>
              </a:rPr>
              <a:t>         se          t          p       LLCI       ULCI</a:t>
            </a:r>
          </a:p>
          <a:p>
            <a:pPr marL="0" indent="0">
              <a:buNone/>
            </a:pPr>
            <a:r>
              <a:rPr lang="fr-FR" sz="1600" b="0" i="0" u="none" strike="noStrike" baseline="0" dirty="0">
                <a:solidFill>
                  <a:srgbClr val="000000"/>
                </a:solidFill>
                <a:latin typeface="Courier New" panose="02070309020205020404" pitchFamily="49" charset="0"/>
              </a:rPr>
              <a:t>constant     -.1498      .5298     -.2828      .7778    -1.1989      .8993</a:t>
            </a:r>
          </a:p>
          <a:p>
            <a:pPr marL="0" indent="0">
              <a:buNone/>
            </a:pPr>
            <a:r>
              <a:rPr lang="fr-FR" sz="1600" b="0" i="0" u="none" strike="noStrike" baseline="0" dirty="0" err="1">
                <a:solidFill>
                  <a:srgbClr val="000000"/>
                </a:solidFill>
                <a:latin typeface="Courier New" panose="02070309020205020404" pitchFamily="49" charset="0"/>
              </a:rPr>
              <a:t>cond</a:t>
            </a:r>
            <a:r>
              <a:rPr lang="fr-FR" sz="1600" b="0" i="0" u="none" strike="noStrike" baseline="0" dirty="0">
                <a:solidFill>
                  <a:srgbClr val="000000"/>
                </a:solidFill>
                <a:latin typeface="Courier New" panose="02070309020205020404" pitchFamily="49" charset="0"/>
              </a:rPr>
              <a:t>          .1034</a:t>
            </a:r>
            <a:r>
              <a:rPr lang="fr-FR" sz="1600" b="1" i="0" u="sng" strike="noStrike" baseline="0" dirty="0">
                <a:solidFill>
                  <a:srgbClr val="000000"/>
                </a:solidFill>
                <a:latin typeface="Courier New" panose="02070309020205020404" pitchFamily="49" charset="0"/>
              </a:rPr>
              <a:t>(c’)</a:t>
            </a:r>
            <a:r>
              <a:rPr lang="fr-FR" sz="1600" b="0" i="0" u="none" strike="noStrike" baseline="0" dirty="0">
                <a:solidFill>
                  <a:srgbClr val="000000"/>
                </a:solidFill>
                <a:latin typeface="Courier New" panose="02070309020205020404" pitchFamily="49" charset="0"/>
              </a:rPr>
              <a:t>  .2391      .4324      .6662     -.3701      .5768</a:t>
            </a:r>
          </a:p>
          <a:p>
            <a:pPr marL="0" indent="0">
              <a:buNone/>
            </a:pPr>
            <a:r>
              <a:rPr lang="pl-PL" sz="1600" b="0" i="0" u="none" strike="noStrike" baseline="0" dirty="0">
                <a:solidFill>
                  <a:srgbClr val="000000"/>
                </a:solidFill>
                <a:latin typeface="Courier New" panose="02070309020205020404" pitchFamily="49" charset="0"/>
              </a:rPr>
              <a:t>pmi           .3965</a:t>
            </a:r>
            <a:r>
              <a:rPr lang="en-US" sz="1600" b="1" i="0" u="sng" strike="noStrike" baseline="0" dirty="0">
                <a:solidFill>
                  <a:srgbClr val="000000"/>
                </a:solidFill>
                <a:latin typeface="Courier New" panose="02070309020205020404" pitchFamily="49" charset="0"/>
              </a:rPr>
              <a:t>(b2)</a:t>
            </a:r>
            <a:r>
              <a:rPr lang="pl-PL" sz="1600" b="0" i="0" u="none" strike="noStrike" baseline="0" dirty="0">
                <a:solidFill>
                  <a:srgbClr val="000000"/>
                </a:solidFill>
                <a:latin typeface="Courier New" panose="02070309020205020404" pitchFamily="49" charset="0"/>
              </a:rPr>
              <a:t>  .0930     4.2645      .0000      .2124      .5806</a:t>
            </a:r>
          </a:p>
          <a:p>
            <a:pPr marL="0" indent="0">
              <a:buNone/>
            </a:pPr>
            <a:r>
              <a:rPr lang="fr-FR" sz="1600" b="0" i="0" u="none" strike="noStrike" baseline="0" dirty="0">
                <a:solidFill>
                  <a:srgbClr val="000000"/>
                </a:solidFill>
                <a:latin typeface="Courier New" panose="02070309020205020404" pitchFamily="49" charset="0"/>
              </a:rPr>
              <a:t>import        .3244</a:t>
            </a:r>
            <a:r>
              <a:rPr lang="fr-FR" sz="1600" b="1" i="0" u="sng" strike="noStrike" baseline="0" dirty="0">
                <a:solidFill>
                  <a:srgbClr val="000000"/>
                </a:solidFill>
                <a:latin typeface="Courier New" panose="02070309020205020404" pitchFamily="49" charset="0"/>
              </a:rPr>
              <a:t>(b1)</a:t>
            </a:r>
            <a:r>
              <a:rPr lang="fr-FR" sz="1600" b="0" i="0" u="none" strike="noStrike" baseline="0" dirty="0">
                <a:solidFill>
                  <a:srgbClr val="000000"/>
                </a:solidFill>
                <a:latin typeface="Courier New" panose="02070309020205020404" pitchFamily="49" charset="0"/>
              </a:rPr>
              <a:t>  .0707     4.5857      .0000      .1843      .4645</a:t>
            </a:r>
          </a:p>
          <a:p>
            <a:pPr marL="0" indent="0">
              <a:buNone/>
            </a:pPr>
            <a:r>
              <a:rPr lang="en-US" sz="1600" b="0" i="0" u="none" strike="noStrike" baseline="0" dirty="0">
                <a:solidFill>
                  <a:srgbClr val="000000"/>
                </a:solidFill>
                <a:latin typeface="Courier New" panose="02070309020205020404" pitchFamily="49" charset="0"/>
              </a:rPr>
              <a:t>  </a:t>
            </a:r>
          </a:p>
          <a:p>
            <a:endParaRPr lang="en-US" dirty="0"/>
          </a:p>
        </p:txBody>
      </p:sp>
    </p:spTree>
    <p:extLst>
      <p:ext uri="{BB962C8B-B14F-4D97-AF65-F5344CB8AC3E}">
        <p14:creationId xmlns:p14="http://schemas.microsoft.com/office/powerpoint/2010/main" val="2100998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A5AF75-43BE-44F8-8C78-1DCE5CB79F73}"/>
              </a:ext>
            </a:extLst>
          </p:cNvPr>
          <p:cNvSpPr>
            <a:spLocks noGrp="1"/>
          </p:cNvSpPr>
          <p:nvPr>
            <p:ph idx="1"/>
          </p:nvPr>
        </p:nvSpPr>
        <p:spPr>
          <a:xfrm>
            <a:off x="541421" y="757989"/>
            <a:ext cx="10996863" cy="5378116"/>
          </a:xfrm>
        </p:spPr>
        <p:txBody>
          <a:bodyPr>
            <a:normAutofit/>
          </a:bodyPr>
          <a:lstStyle/>
          <a:p>
            <a:pPr marL="0" indent="0">
              <a:buNone/>
            </a:pPr>
            <a:r>
              <a:rPr lang="en-US" sz="1800" b="1" i="0" u="none" strike="noStrike" baseline="0" dirty="0">
                <a:solidFill>
                  <a:srgbClr val="000000"/>
                </a:solidFill>
                <a:latin typeface="Courier New" panose="02070309020205020404" pitchFamily="49" charset="0"/>
              </a:rPr>
              <a:t>Direct effect of X on Y</a:t>
            </a:r>
          </a:p>
          <a:p>
            <a:pPr marL="0" indent="0">
              <a:buNone/>
            </a:pPr>
            <a:r>
              <a:rPr lang="fr-FR" sz="1800" b="0" i="0" u="none" strike="noStrike" baseline="0" dirty="0">
                <a:solidFill>
                  <a:srgbClr val="000000"/>
                </a:solidFill>
                <a:latin typeface="Courier New" panose="02070309020205020404" pitchFamily="49" charset="0"/>
              </a:rPr>
              <a:t>     </a:t>
            </a:r>
            <a:r>
              <a:rPr lang="fr-FR" sz="1800" b="0" i="0" u="none" strike="noStrike" baseline="0" dirty="0" err="1">
                <a:solidFill>
                  <a:srgbClr val="000000"/>
                </a:solidFill>
                <a:latin typeface="Courier New" panose="02070309020205020404" pitchFamily="49" charset="0"/>
              </a:rPr>
              <a:t>Effect</a:t>
            </a:r>
            <a:r>
              <a:rPr lang="fr-FR" sz="1800" b="0" i="0" u="none" strike="noStrike" baseline="0" dirty="0">
                <a:solidFill>
                  <a:srgbClr val="000000"/>
                </a:solidFill>
                <a:latin typeface="Courier New" panose="02070309020205020404" pitchFamily="49" charset="0"/>
              </a:rPr>
              <a:t>         se          t          p       LLCI       ULCI</a:t>
            </a:r>
          </a:p>
          <a:p>
            <a:pPr marL="0" indent="0">
              <a:buNone/>
            </a:pPr>
            <a:r>
              <a:rPr lang="en-US" sz="1800" b="0" i="0" u="none" strike="noStrike" baseline="0" dirty="0">
                <a:solidFill>
                  <a:srgbClr val="000000"/>
                </a:solidFill>
                <a:latin typeface="Courier New" panose="02070309020205020404" pitchFamily="49" charset="0"/>
              </a:rPr>
              <a:t>      .1034      .2391      .4324      </a:t>
            </a:r>
            <a:r>
              <a:rPr lang="en-US" sz="1800" b="1" i="0" u="none" strike="noStrike" baseline="0" dirty="0">
                <a:solidFill>
                  <a:srgbClr val="000000"/>
                </a:solidFill>
                <a:latin typeface="Courier New" panose="02070309020205020404" pitchFamily="49" charset="0"/>
              </a:rPr>
              <a:t>.6662</a:t>
            </a:r>
            <a:r>
              <a:rPr lang="en-US" sz="1800" b="0" i="0" u="none" strike="noStrike" baseline="0" dirty="0">
                <a:solidFill>
                  <a:srgbClr val="000000"/>
                </a:solidFill>
                <a:latin typeface="Courier New" panose="02070309020205020404" pitchFamily="49" charset="0"/>
              </a:rPr>
              <a:t>     -.3701      .5768</a:t>
            </a:r>
          </a:p>
          <a:p>
            <a:pPr marL="0" indent="0">
              <a:buNone/>
            </a:pPr>
            <a:endParaRPr lang="en-US" sz="1800" b="0" i="0" u="none" strike="noStrike" baseline="0" dirty="0">
              <a:solidFill>
                <a:srgbClr val="000000"/>
              </a:solidFill>
              <a:latin typeface="Courier New" panose="02070309020205020404" pitchFamily="49" charset="0"/>
            </a:endParaRPr>
          </a:p>
          <a:p>
            <a:pPr marL="0" indent="0">
              <a:buNone/>
            </a:pPr>
            <a:endParaRPr lang="en-US" sz="1800" b="0" i="0" u="none" strike="noStrike" baseline="0" dirty="0">
              <a:solidFill>
                <a:srgbClr val="000000"/>
              </a:solidFill>
              <a:latin typeface="Courier New" panose="02070309020205020404" pitchFamily="49" charset="0"/>
            </a:endParaRPr>
          </a:p>
          <a:p>
            <a:pPr marL="0" indent="0">
              <a:buNone/>
            </a:pPr>
            <a:endParaRPr lang="en-US" sz="1800" dirty="0">
              <a:solidFill>
                <a:srgbClr val="000000"/>
              </a:solidFill>
              <a:latin typeface="Courier New" panose="02070309020205020404" pitchFamily="49" charset="0"/>
            </a:endParaRPr>
          </a:p>
          <a:p>
            <a:pPr marL="0" indent="0">
              <a:buNone/>
            </a:pPr>
            <a:endParaRPr lang="en-US" sz="1800" b="0" i="0" u="none" strike="noStrike" baseline="0" dirty="0">
              <a:solidFill>
                <a:srgbClr val="000000"/>
              </a:solidFill>
              <a:latin typeface="Courier New" panose="02070309020205020404" pitchFamily="49" charset="0"/>
            </a:endParaRPr>
          </a:p>
          <a:p>
            <a:endParaRPr lang="en-US" dirty="0"/>
          </a:p>
        </p:txBody>
      </p:sp>
      <p:sp>
        <p:nvSpPr>
          <p:cNvPr id="5" name="TextBox 4">
            <a:extLst>
              <a:ext uri="{FF2B5EF4-FFF2-40B4-BE49-F238E27FC236}">
                <a16:creationId xmlns:a16="http://schemas.microsoft.com/office/drawing/2014/main" id="{78933968-83C3-46B3-8EF4-763474FF0BE0}"/>
              </a:ext>
            </a:extLst>
          </p:cNvPr>
          <p:cNvSpPr txBox="1"/>
          <p:nvPr/>
        </p:nvSpPr>
        <p:spPr>
          <a:xfrm>
            <a:off x="541421" y="2114098"/>
            <a:ext cx="10656973" cy="1323439"/>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direct effect of being told the article was to be published on the front page (X = condition) on the intention to buy sugar (Y = intentions) is small and non-significant (p &gt; 0.05)</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confidence interval includes zero, meaning that there is no evidence of a direct effect of the article position on purchase intention</a:t>
            </a:r>
          </a:p>
        </p:txBody>
      </p:sp>
    </p:spTree>
    <p:extLst>
      <p:ext uri="{BB962C8B-B14F-4D97-AF65-F5344CB8AC3E}">
        <p14:creationId xmlns:p14="http://schemas.microsoft.com/office/powerpoint/2010/main" val="767254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6B6561-95B9-88BC-2008-BA7B6B9E7F1A}"/>
              </a:ext>
            </a:extLst>
          </p:cNvPr>
          <p:cNvSpPr>
            <a:spLocks noGrp="1"/>
          </p:cNvSpPr>
          <p:nvPr>
            <p:ph idx="1"/>
          </p:nvPr>
        </p:nvSpPr>
        <p:spPr>
          <a:xfrm>
            <a:off x="619760" y="690880"/>
            <a:ext cx="10058400" cy="3849624"/>
          </a:xfrm>
        </p:spPr>
        <p:txBody>
          <a:bodyPr/>
          <a:lstStyle/>
          <a:p>
            <a:pPr marL="0" indent="0">
              <a:buNone/>
            </a:pPr>
            <a:r>
              <a:rPr lang="en-US" sz="1400" b="1" i="0" u="none" strike="noStrike" baseline="0">
                <a:solidFill>
                  <a:srgbClr val="000000"/>
                </a:solidFill>
                <a:latin typeface="Courier New" panose="02070309020205020404" pitchFamily="49" charset="0"/>
              </a:rPr>
              <a:t>Indirect effect(s) of X on Y:</a:t>
            </a:r>
          </a:p>
          <a:p>
            <a:pPr marL="0" indent="0">
              <a:buNone/>
            </a:pPr>
            <a:r>
              <a:rPr lang="en-US" sz="1400" b="0" i="0" u="none" strike="noStrike" baseline="0">
                <a:solidFill>
                  <a:srgbClr val="000000"/>
                </a:solidFill>
                <a:latin typeface="Courier New" panose="02070309020205020404" pitchFamily="49" charset="0"/>
              </a:rPr>
              <a:t>           Effect     BootSE   BootLLCI   BootULCI</a:t>
            </a:r>
          </a:p>
          <a:p>
            <a:pPr marL="0" indent="0">
              <a:buNone/>
            </a:pPr>
            <a:r>
              <a:rPr lang="en-US" sz="1400" b="1" i="0" u="none" strike="noStrike" baseline="0">
                <a:solidFill>
                  <a:srgbClr val="000000"/>
                </a:solidFill>
                <a:latin typeface="Courier New" panose="02070309020205020404" pitchFamily="49" charset="0"/>
              </a:rPr>
              <a:t>TOTAL       .3923      </a:t>
            </a:r>
            <a:r>
              <a:rPr lang="en-US" sz="1400" b="0" i="0" u="none" strike="noStrike" baseline="0">
                <a:solidFill>
                  <a:srgbClr val="000000"/>
                </a:solidFill>
                <a:latin typeface="Courier New" panose="02070309020205020404" pitchFamily="49" charset="0"/>
              </a:rPr>
              <a:t>.1629      </a:t>
            </a:r>
            <a:r>
              <a:rPr lang="en-US" sz="1400" b="0" i="0" u="sng" strike="noStrike" baseline="0">
                <a:solidFill>
                  <a:srgbClr val="000000"/>
                </a:solidFill>
                <a:latin typeface="Courier New" panose="02070309020205020404" pitchFamily="49" charset="0"/>
              </a:rPr>
              <a:t>.0814      .7233</a:t>
            </a:r>
          </a:p>
          <a:p>
            <a:pPr marL="0" indent="0">
              <a:buNone/>
            </a:pPr>
            <a:r>
              <a:rPr lang="pl-PL" sz="1400" b="0" i="0" u="none" strike="noStrike" baseline="0">
                <a:solidFill>
                  <a:srgbClr val="000000"/>
                </a:solidFill>
                <a:latin typeface="Courier New" panose="02070309020205020404" pitchFamily="49" charset="0"/>
              </a:rPr>
              <a:t>pmi         .1890      .1047     -.0009      .4071</a:t>
            </a:r>
          </a:p>
          <a:p>
            <a:pPr marL="0" indent="0">
              <a:buNone/>
            </a:pPr>
            <a:r>
              <a:rPr lang="fr-FR" sz="1400" b="0" i="0" u="none" strike="noStrike" baseline="0">
                <a:solidFill>
                  <a:srgbClr val="000000"/>
                </a:solidFill>
                <a:latin typeface="Courier New" panose="02070309020205020404" pitchFamily="49" charset="0"/>
              </a:rPr>
              <a:t>import      .2033      .1126      </a:t>
            </a:r>
            <a:r>
              <a:rPr lang="fr-FR" sz="1400" b="0" i="0" u="sng" strike="noStrike" baseline="0">
                <a:solidFill>
                  <a:srgbClr val="000000"/>
                </a:solidFill>
                <a:latin typeface="Courier New" panose="02070309020205020404" pitchFamily="49" charset="0"/>
              </a:rPr>
              <a:t>.0021      .4424</a:t>
            </a:r>
          </a:p>
          <a:p>
            <a:pPr marL="0" indent="0">
              <a:buNone/>
            </a:pPr>
            <a:r>
              <a:rPr lang="en-US" sz="1400" b="0" i="0" u="none" strike="noStrike" baseline="0">
                <a:solidFill>
                  <a:srgbClr val="000000"/>
                </a:solidFill>
                <a:latin typeface="Courier New" panose="02070309020205020404" pitchFamily="49" charset="0"/>
              </a:rPr>
              <a:t>  </a:t>
            </a:r>
          </a:p>
          <a:p>
            <a:endParaRPr lang="en-US" dirty="0"/>
          </a:p>
        </p:txBody>
      </p:sp>
      <p:graphicFrame>
        <p:nvGraphicFramePr>
          <p:cNvPr id="4" name="Table 3">
            <a:extLst>
              <a:ext uri="{FF2B5EF4-FFF2-40B4-BE49-F238E27FC236}">
                <a16:creationId xmlns:a16="http://schemas.microsoft.com/office/drawing/2014/main" id="{24294590-93C2-428A-C46D-021F63B98D7A}"/>
              </a:ext>
            </a:extLst>
          </p:cNvPr>
          <p:cNvGraphicFramePr>
            <a:graphicFrameLocks noGrp="1"/>
          </p:cNvGraphicFramePr>
          <p:nvPr>
            <p:extLst>
              <p:ext uri="{D42A27DB-BD31-4B8C-83A1-F6EECF244321}">
                <p14:modId xmlns:p14="http://schemas.microsoft.com/office/powerpoint/2010/main" val="686934998"/>
              </p:ext>
            </p:extLst>
          </p:nvPr>
        </p:nvGraphicFramePr>
        <p:xfrm>
          <a:off x="749300" y="2742824"/>
          <a:ext cx="10833100" cy="3302376"/>
        </p:xfrm>
        <a:graphic>
          <a:graphicData uri="http://schemas.openxmlformats.org/drawingml/2006/table">
            <a:tbl>
              <a:tblPr>
                <a:tableStyleId>{D7AC3CCA-C797-4891-BE02-D94E43425B78}</a:tableStyleId>
              </a:tblPr>
              <a:tblGrid>
                <a:gridCol w="2021840">
                  <a:extLst>
                    <a:ext uri="{9D8B030D-6E8A-4147-A177-3AD203B41FA5}">
                      <a16:colId xmlns:a16="http://schemas.microsoft.com/office/drawing/2014/main" val="4027852261"/>
                    </a:ext>
                  </a:extLst>
                </a:gridCol>
                <a:gridCol w="1117600">
                  <a:extLst>
                    <a:ext uri="{9D8B030D-6E8A-4147-A177-3AD203B41FA5}">
                      <a16:colId xmlns:a16="http://schemas.microsoft.com/office/drawing/2014/main" val="275735012"/>
                    </a:ext>
                  </a:extLst>
                </a:gridCol>
                <a:gridCol w="1513840">
                  <a:extLst>
                    <a:ext uri="{9D8B030D-6E8A-4147-A177-3AD203B41FA5}">
                      <a16:colId xmlns:a16="http://schemas.microsoft.com/office/drawing/2014/main" val="2088622917"/>
                    </a:ext>
                  </a:extLst>
                </a:gridCol>
                <a:gridCol w="939800">
                  <a:extLst>
                    <a:ext uri="{9D8B030D-6E8A-4147-A177-3AD203B41FA5}">
                      <a16:colId xmlns:a16="http://schemas.microsoft.com/office/drawing/2014/main" val="877116273"/>
                    </a:ext>
                  </a:extLst>
                </a:gridCol>
                <a:gridCol w="975360">
                  <a:extLst>
                    <a:ext uri="{9D8B030D-6E8A-4147-A177-3AD203B41FA5}">
                      <a16:colId xmlns:a16="http://schemas.microsoft.com/office/drawing/2014/main" val="4030568639"/>
                    </a:ext>
                  </a:extLst>
                </a:gridCol>
                <a:gridCol w="4264660">
                  <a:extLst>
                    <a:ext uri="{9D8B030D-6E8A-4147-A177-3AD203B41FA5}">
                      <a16:colId xmlns:a16="http://schemas.microsoft.com/office/drawing/2014/main" val="3464695638"/>
                    </a:ext>
                  </a:extLst>
                </a:gridCol>
              </a:tblGrid>
              <a:tr h="178462">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Mediator</a:t>
                      </a:r>
                    </a:p>
                  </a:txBody>
                  <a:tcPr marL="25495" marR="25495" marT="12747" marB="12747" anchor="ctr"/>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Effect</a:t>
                      </a:r>
                    </a:p>
                  </a:txBody>
                  <a:tcPr marL="25495" marR="25495" marT="12747" marB="12747" anchor="ctr"/>
                </a:tc>
                <a:tc>
                  <a:txBody>
                    <a:bodyPr/>
                    <a:lstStyle/>
                    <a:p>
                      <a:pPr algn="ctr"/>
                      <a:r>
                        <a:rPr lang="en-US" sz="1800" b="1" dirty="0" err="1">
                          <a:latin typeface="Calibri" panose="020F0502020204030204" pitchFamily="34" charset="0"/>
                          <a:ea typeface="Calibri" panose="020F0502020204030204" pitchFamily="34" charset="0"/>
                          <a:cs typeface="Calibri" panose="020F0502020204030204" pitchFamily="34" charset="0"/>
                        </a:rPr>
                        <a:t>BootSE</a:t>
                      </a:r>
                      <a:endParaRPr lang="en-US" sz="1800" b="1" dirty="0">
                        <a:latin typeface="Calibri" panose="020F0502020204030204" pitchFamily="34" charset="0"/>
                        <a:ea typeface="Calibri" panose="020F0502020204030204" pitchFamily="34" charset="0"/>
                        <a:cs typeface="Calibri" panose="020F0502020204030204" pitchFamily="34" charset="0"/>
                      </a:endParaRPr>
                    </a:p>
                  </a:txBody>
                  <a:tcPr marL="25495" marR="25495" marT="12747" marB="12747" anchor="ctr"/>
                </a:tc>
                <a:tc>
                  <a:txBody>
                    <a:bodyPr/>
                    <a:lstStyle/>
                    <a:p>
                      <a:pPr algn="ctr"/>
                      <a:r>
                        <a:rPr lang="en-US" sz="1800" b="1" dirty="0" err="1">
                          <a:latin typeface="Calibri" panose="020F0502020204030204" pitchFamily="34" charset="0"/>
                          <a:ea typeface="Calibri" panose="020F0502020204030204" pitchFamily="34" charset="0"/>
                          <a:cs typeface="Calibri" panose="020F0502020204030204" pitchFamily="34" charset="0"/>
                        </a:rPr>
                        <a:t>BootLLCI</a:t>
                      </a:r>
                      <a:endParaRPr lang="en-US" sz="1800" b="1" dirty="0">
                        <a:latin typeface="Calibri" panose="020F0502020204030204" pitchFamily="34" charset="0"/>
                        <a:ea typeface="Calibri" panose="020F0502020204030204" pitchFamily="34" charset="0"/>
                        <a:cs typeface="Calibri" panose="020F0502020204030204" pitchFamily="34" charset="0"/>
                      </a:endParaRPr>
                    </a:p>
                  </a:txBody>
                  <a:tcPr marL="25495" marR="25495" marT="12747" marB="12747" anchor="ctr"/>
                </a:tc>
                <a:tc>
                  <a:txBody>
                    <a:bodyPr/>
                    <a:lstStyle/>
                    <a:p>
                      <a:pPr algn="ctr"/>
                      <a:r>
                        <a:rPr lang="en-US" sz="1800" b="1" dirty="0" err="1">
                          <a:latin typeface="Calibri" panose="020F0502020204030204" pitchFamily="34" charset="0"/>
                          <a:ea typeface="Calibri" panose="020F0502020204030204" pitchFamily="34" charset="0"/>
                          <a:cs typeface="Calibri" panose="020F0502020204030204" pitchFamily="34" charset="0"/>
                        </a:rPr>
                        <a:t>BootULCI</a:t>
                      </a:r>
                      <a:endParaRPr lang="en-US" sz="1800" b="1" dirty="0">
                        <a:latin typeface="Calibri" panose="020F0502020204030204" pitchFamily="34" charset="0"/>
                        <a:ea typeface="Calibri" panose="020F0502020204030204" pitchFamily="34" charset="0"/>
                        <a:cs typeface="Calibri" panose="020F0502020204030204" pitchFamily="34" charset="0"/>
                      </a:endParaRPr>
                    </a:p>
                  </a:txBody>
                  <a:tcPr marL="25495" marR="25495" marT="12747" marB="12747" anchor="ctr"/>
                </a:tc>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Interpretation</a:t>
                      </a:r>
                    </a:p>
                  </a:txBody>
                  <a:tcPr marL="25495" marR="25495" marT="12747" marB="12747" anchor="ctr"/>
                </a:tc>
                <a:extLst>
                  <a:ext uri="{0D108BD9-81ED-4DB2-BD59-A6C34878D82A}">
                    <a16:rowId xmlns:a16="http://schemas.microsoft.com/office/drawing/2014/main" val="2455823497"/>
                  </a:ext>
                </a:extLst>
              </a:tr>
              <a:tr h="267124">
                <a:tc>
                  <a:txBody>
                    <a:bodyPr/>
                    <a:lstStyle/>
                    <a:p>
                      <a:r>
                        <a:rPr lang="en-US" sz="1600" b="0" dirty="0">
                          <a:latin typeface="Calibri" panose="020F0502020204030204" pitchFamily="34" charset="0"/>
                          <a:ea typeface="Calibri" panose="020F0502020204030204" pitchFamily="34" charset="0"/>
                          <a:cs typeface="Calibri" panose="020F0502020204030204" pitchFamily="34" charset="0"/>
                        </a:rPr>
                        <a:t>Total Indirect Effect</a:t>
                      </a:r>
                    </a:p>
                  </a:txBody>
                  <a:tcPr marL="25495" marR="25495" marT="12747" marB="12747" anchor="ctr"/>
                </a:tc>
                <a:tc>
                  <a:txBody>
                    <a:bodyPr/>
                    <a:lstStyle/>
                    <a:p>
                      <a:pPr algn="ctr"/>
                      <a:r>
                        <a:rPr lang="en-US" sz="1600" b="1" dirty="0">
                          <a:latin typeface="Calibri" panose="020F0502020204030204" pitchFamily="34" charset="0"/>
                          <a:ea typeface="Calibri" panose="020F0502020204030204" pitchFamily="34" charset="0"/>
                          <a:cs typeface="Calibri" panose="020F0502020204030204" pitchFamily="34" charset="0"/>
                        </a:rPr>
                        <a:t>0.3923</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marL="25495" marR="25495" marT="12747" marB="12747" anchor="ct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0.1629</a:t>
                      </a:r>
                    </a:p>
                  </a:txBody>
                  <a:tcPr marL="25495" marR="25495" marT="12747" marB="12747" anchor="ctr"/>
                </a:tc>
                <a:tc>
                  <a:txBody>
                    <a:bodyPr/>
                    <a:lstStyle/>
                    <a:p>
                      <a:pPr algn="ctr"/>
                      <a:r>
                        <a:rPr lang="en-US" sz="1600" b="1" dirty="0">
                          <a:latin typeface="Calibri" panose="020F0502020204030204" pitchFamily="34" charset="0"/>
                          <a:ea typeface="Calibri" panose="020F0502020204030204" pitchFamily="34" charset="0"/>
                          <a:cs typeface="Calibri" panose="020F0502020204030204" pitchFamily="34" charset="0"/>
                        </a:rPr>
                        <a:t>0.0814</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marL="25495" marR="25495" marT="12747" marB="12747" anchor="ctr"/>
                </a:tc>
                <a:tc>
                  <a:txBody>
                    <a:bodyPr/>
                    <a:lstStyle/>
                    <a:p>
                      <a:pPr algn="ctr"/>
                      <a:r>
                        <a:rPr lang="en-US" sz="1600" b="1" dirty="0">
                          <a:latin typeface="Calibri" panose="020F0502020204030204" pitchFamily="34" charset="0"/>
                          <a:ea typeface="Calibri" panose="020F0502020204030204" pitchFamily="34" charset="0"/>
                          <a:cs typeface="Calibri" panose="020F0502020204030204" pitchFamily="34" charset="0"/>
                        </a:rPr>
                        <a:t>0.7233</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marL="25495" marR="25495" marT="12747" marB="12747" anchor="ctr"/>
                </a:tc>
                <a:tc>
                  <a:txBody>
                    <a:bodyPr/>
                    <a:lstStyle/>
                    <a:p>
                      <a:r>
                        <a:rPr lang="en-US" sz="1600" b="0" dirty="0">
                          <a:latin typeface="Calibri" panose="020F0502020204030204" pitchFamily="34" charset="0"/>
                          <a:ea typeface="Calibri" panose="020F0502020204030204" pitchFamily="34" charset="0"/>
                          <a:cs typeface="Calibri" panose="020F0502020204030204" pitchFamily="34" charset="0"/>
                        </a:rPr>
                        <a:t>The overall mediation effect (sum of PMI and IMPORT) is significant, as the CI does not include zero. This suggests that the article influences purchase intention indirectly.</a:t>
                      </a:r>
                    </a:p>
                  </a:txBody>
                  <a:tcPr marL="25495" marR="25495" marT="12747" marB="12747" anchor="ctr"/>
                </a:tc>
                <a:extLst>
                  <a:ext uri="{0D108BD9-81ED-4DB2-BD59-A6C34878D82A}">
                    <a16:rowId xmlns:a16="http://schemas.microsoft.com/office/drawing/2014/main" val="1131287573"/>
                  </a:ext>
                </a:extLst>
              </a:tr>
              <a:tr h="228930">
                <a:tc>
                  <a:txBody>
                    <a:bodyPr/>
                    <a:lstStyle/>
                    <a:p>
                      <a:r>
                        <a:rPr lang="en-US" sz="1600" b="0">
                          <a:latin typeface="Calibri" panose="020F0502020204030204" pitchFamily="34" charset="0"/>
                          <a:ea typeface="Calibri" panose="020F0502020204030204" pitchFamily="34" charset="0"/>
                          <a:cs typeface="Calibri" panose="020F0502020204030204" pitchFamily="34" charset="0"/>
                        </a:rPr>
                        <a:t>PMI (Presumed Media Influence)</a:t>
                      </a:r>
                    </a:p>
                  </a:txBody>
                  <a:tcPr marL="25495" marR="25495" marT="12747" marB="12747" anchor="ct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0.1890</a:t>
                      </a:r>
                    </a:p>
                  </a:txBody>
                  <a:tcPr marL="25495" marR="25495" marT="12747" marB="12747" anchor="ctr"/>
                </a:tc>
                <a:tc>
                  <a:txBody>
                    <a:bodyPr/>
                    <a:lstStyle/>
                    <a:p>
                      <a:pPr algn="ctr"/>
                      <a:r>
                        <a:rPr lang="en-US" sz="1600">
                          <a:latin typeface="Calibri" panose="020F0502020204030204" pitchFamily="34" charset="0"/>
                          <a:ea typeface="Calibri" panose="020F0502020204030204" pitchFamily="34" charset="0"/>
                          <a:cs typeface="Calibri" panose="020F0502020204030204" pitchFamily="34" charset="0"/>
                        </a:rPr>
                        <a:t>0.1047</a:t>
                      </a:r>
                    </a:p>
                  </a:txBody>
                  <a:tcPr marL="25495" marR="25495" marT="12747" marB="12747" anchor="ct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-0.0009</a:t>
                      </a:r>
                    </a:p>
                  </a:txBody>
                  <a:tcPr marL="25495" marR="25495" marT="12747" marB="12747" anchor="ct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0.4071</a:t>
                      </a:r>
                    </a:p>
                  </a:txBody>
                  <a:tcPr marL="25495" marR="25495" marT="12747" marB="12747" anchor="ctr"/>
                </a:tc>
                <a:tc>
                  <a:txBody>
                    <a:bodyPr/>
                    <a:lstStyle/>
                    <a:p>
                      <a:r>
                        <a:rPr lang="en-US" sz="1600" b="0" dirty="0">
                          <a:latin typeface="Calibri" panose="020F0502020204030204" pitchFamily="34" charset="0"/>
                          <a:ea typeface="Calibri" panose="020F0502020204030204" pitchFamily="34" charset="0"/>
                          <a:cs typeface="Calibri" panose="020F0502020204030204" pitchFamily="34" charset="0"/>
                        </a:rPr>
                        <a:t>The CI includes zero, meaning this mediation path is not statistically significant at the conventional 95% confidence level. However, it is significant at a slightly higher level of significance, suggesting a potential indirect effect through PMI.</a:t>
                      </a:r>
                    </a:p>
                  </a:txBody>
                  <a:tcPr marL="25495" marR="25495" marT="12747" marB="12747" anchor="ctr"/>
                </a:tc>
                <a:extLst>
                  <a:ext uri="{0D108BD9-81ED-4DB2-BD59-A6C34878D82A}">
                    <a16:rowId xmlns:a16="http://schemas.microsoft.com/office/drawing/2014/main" val="734189358"/>
                  </a:ext>
                </a:extLst>
              </a:tr>
              <a:tr h="0">
                <a:tc>
                  <a:txBody>
                    <a:bodyPr/>
                    <a:lstStyle/>
                    <a:p>
                      <a:r>
                        <a:rPr lang="en-US" sz="1600" b="0" dirty="0">
                          <a:latin typeface="Calibri" panose="020F0502020204030204" pitchFamily="34" charset="0"/>
                          <a:ea typeface="Calibri" panose="020F0502020204030204" pitchFamily="34" charset="0"/>
                          <a:cs typeface="Calibri" panose="020F0502020204030204" pitchFamily="34" charset="0"/>
                        </a:rPr>
                        <a:t>IMPORT (Intention to Import Sugar)</a:t>
                      </a:r>
                    </a:p>
                  </a:txBody>
                  <a:tcPr marL="25495" marR="25495" marT="12747" marB="12747" anchor="ctr"/>
                </a:tc>
                <a:tc>
                  <a:txBody>
                    <a:bodyPr/>
                    <a:lstStyle/>
                    <a:p>
                      <a:pPr algn="ctr"/>
                      <a:r>
                        <a:rPr lang="en-US" sz="1600" b="1">
                          <a:latin typeface="Calibri" panose="020F0502020204030204" pitchFamily="34" charset="0"/>
                          <a:ea typeface="Calibri" panose="020F0502020204030204" pitchFamily="34" charset="0"/>
                          <a:cs typeface="Calibri" panose="020F0502020204030204" pitchFamily="34" charset="0"/>
                        </a:rPr>
                        <a:t>0.2033</a:t>
                      </a:r>
                      <a:endParaRPr lang="en-US" sz="1600">
                        <a:latin typeface="Calibri" panose="020F0502020204030204" pitchFamily="34" charset="0"/>
                        <a:ea typeface="Calibri" panose="020F0502020204030204" pitchFamily="34" charset="0"/>
                        <a:cs typeface="Calibri" panose="020F0502020204030204" pitchFamily="34" charset="0"/>
                      </a:endParaRPr>
                    </a:p>
                  </a:txBody>
                  <a:tcPr marL="25495" marR="25495" marT="12747" marB="12747" anchor="ctr"/>
                </a:tc>
                <a:tc>
                  <a:txBody>
                    <a:bodyPr/>
                    <a:lstStyle/>
                    <a:p>
                      <a:pPr algn="ctr"/>
                      <a:r>
                        <a:rPr lang="en-US" sz="1600">
                          <a:latin typeface="Calibri" panose="020F0502020204030204" pitchFamily="34" charset="0"/>
                          <a:ea typeface="Calibri" panose="020F0502020204030204" pitchFamily="34" charset="0"/>
                          <a:cs typeface="Calibri" panose="020F0502020204030204" pitchFamily="34" charset="0"/>
                        </a:rPr>
                        <a:t>0.1126</a:t>
                      </a:r>
                    </a:p>
                  </a:txBody>
                  <a:tcPr marL="25495" marR="25495" marT="12747" marB="12747" anchor="ctr"/>
                </a:tc>
                <a:tc>
                  <a:txBody>
                    <a:bodyPr/>
                    <a:lstStyle/>
                    <a:p>
                      <a:pPr algn="ctr"/>
                      <a:r>
                        <a:rPr lang="en-US" sz="1600" b="1">
                          <a:latin typeface="Calibri" panose="020F0502020204030204" pitchFamily="34" charset="0"/>
                          <a:ea typeface="Calibri" panose="020F0502020204030204" pitchFamily="34" charset="0"/>
                          <a:cs typeface="Calibri" panose="020F0502020204030204" pitchFamily="34" charset="0"/>
                        </a:rPr>
                        <a:t>0.0021</a:t>
                      </a:r>
                      <a:endParaRPr lang="en-US" sz="1600">
                        <a:latin typeface="Calibri" panose="020F0502020204030204" pitchFamily="34" charset="0"/>
                        <a:ea typeface="Calibri" panose="020F0502020204030204" pitchFamily="34" charset="0"/>
                        <a:cs typeface="Calibri" panose="020F0502020204030204" pitchFamily="34" charset="0"/>
                      </a:endParaRPr>
                    </a:p>
                  </a:txBody>
                  <a:tcPr marL="25495" marR="25495" marT="12747" marB="12747" anchor="ctr"/>
                </a:tc>
                <a:tc>
                  <a:txBody>
                    <a:bodyPr/>
                    <a:lstStyle/>
                    <a:p>
                      <a:pPr algn="ctr"/>
                      <a:r>
                        <a:rPr lang="en-US" sz="1600" b="1" dirty="0">
                          <a:latin typeface="Calibri" panose="020F0502020204030204" pitchFamily="34" charset="0"/>
                          <a:ea typeface="Calibri" panose="020F0502020204030204" pitchFamily="34" charset="0"/>
                          <a:cs typeface="Calibri" panose="020F0502020204030204" pitchFamily="34" charset="0"/>
                        </a:rPr>
                        <a:t>0.4424</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marL="25495" marR="25495" marT="12747" marB="12747" anchor="ctr"/>
                </a:tc>
                <a:tc>
                  <a:txBody>
                    <a:bodyPr/>
                    <a:lstStyle/>
                    <a:p>
                      <a:r>
                        <a:rPr lang="en-US" sz="1600" b="0" dirty="0">
                          <a:latin typeface="Calibri" panose="020F0502020204030204" pitchFamily="34" charset="0"/>
                          <a:ea typeface="Calibri" panose="020F0502020204030204" pitchFamily="34" charset="0"/>
                          <a:cs typeface="Calibri" panose="020F0502020204030204" pitchFamily="34" charset="0"/>
                        </a:rPr>
                        <a:t>This path is significant (CI does not include zero), meaning that the article influences purchase intention indirectly through IMPORT.</a:t>
                      </a:r>
                    </a:p>
                  </a:txBody>
                  <a:tcPr marL="25495" marR="25495" marT="12747" marB="12747" anchor="ctr"/>
                </a:tc>
                <a:extLst>
                  <a:ext uri="{0D108BD9-81ED-4DB2-BD59-A6C34878D82A}">
                    <a16:rowId xmlns:a16="http://schemas.microsoft.com/office/drawing/2014/main" val="1146899601"/>
                  </a:ext>
                </a:extLst>
              </a:tr>
            </a:tbl>
          </a:graphicData>
        </a:graphic>
      </p:graphicFrame>
    </p:spTree>
    <p:extLst>
      <p:ext uri="{BB962C8B-B14F-4D97-AF65-F5344CB8AC3E}">
        <p14:creationId xmlns:p14="http://schemas.microsoft.com/office/powerpoint/2010/main" val="1126872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75596-9769-4050-8272-C89E5DBF2FB9}"/>
              </a:ext>
            </a:extLst>
          </p:cNvPr>
          <p:cNvSpPr>
            <a:spLocks noGrp="1"/>
          </p:cNvSpPr>
          <p:nvPr>
            <p:ph type="title"/>
          </p:nvPr>
        </p:nvSpPr>
        <p:spPr>
          <a:xfrm>
            <a:off x="461927" y="451165"/>
            <a:ext cx="10058400" cy="673679"/>
          </a:xfrm>
        </p:spPr>
        <p:txBody>
          <a:bodyPr/>
          <a:lstStyle/>
          <a:p>
            <a:r>
              <a:rPr lang="en-US" dirty="0"/>
              <a:t>Interpreting the Indirect Effects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A9B584D-CDAD-474B-96A3-CBB30179ADD7}"/>
                  </a:ext>
                </a:extLst>
              </p:cNvPr>
              <p:cNvSpPr txBox="1"/>
              <p:nvPr/>
            </p:nvSpPr>
            <p:spPr>
              <a:xfrm>
                <a:off x="634609" y="1124844"/>
                <a:ext cx="86010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𝑇𝐼𝑛𝑑</m:t>
                      </m:r>
                      <m:r>
                        <a:rPr lang="en-US" b="0" i="1" smtClean="0">
                          <a:latin typeface="Cambria Math" panose="02040503050406030204" pitchFamily="18" charset="0"/>
                        </a:rPr>
                        <m:t>       =    </m:t>
                      </m:r>
                      <m:r>
                        <a:rPr lang="en-US" b="0" i="1" smtClean="0">
                          <a:latin typeface="Cambria Math" panose="02040503050406030204" pitchFamily="18" charset="0"/>
                        </a:rPr>
                        <m:t>𝑎</m:t>
                      </m:r>
                      <m:r>
                        <a:rPr lang="en-US" b="0" i="1" smtClean="0">
                          <a:latin typeface="Cambria Math" panose="02040503050406030204" pitchFamily="18" charset="0"/>
                        </a:rPr>
                        <m:t>1</m:t>
                      </m:r>
                      <m:r>
                        <a:rPr lang="en-US" b="0" i="1" smtClean="0">
                          <a:latin typeface="Cambria Math" panose="02040503050406030204" pitchFamily="18" charset="0"/>
                        </a:rPr>
                        <m:t>𝑏</m:t>
                      </m:r>
                      <m:r>
                        <a:rPr lang="en-US" b="0" i="1" smtClean="0">
                          <a:latin typeface="Cambria Math" panose="02040503050406030204" pitchFamily="18" charset="0"/>
                        </a:rPr>
                        <m:t>1+    </m:t>
                      </m:r>
                      <m:r>
                        <a:rPr lang="en-US" b="0" i="1" smtClean="0">
                          <a:latin typeface="Cambria Math" panose="02040503050406030204" pitchFamily="18" charset="0"/>
                        </a:rPr>
                        <m:t>𝑎</m:t>
                      </m:r>
                      <m:r>
                        <a:rPr lang="en-US" b="0" i="1" smtClean="0">
                          <a:latin typeface="Cambria Math" panose="02040503050406030204" pitchFamily="18" charset="0"/>
                        </a:rPr>
                        <m:t>2</m:t>
                      </m:r>
                      <m:r>
                        <a:rPr lang="en-US" b="0" i="1" smtClean="0">
                          <a:latin typeface="Cambria Math" panose="02040503050406030204" pitchFamily="18" charset="0"/>
                        </a:rPr>
                        <m:t>𝑏</m:t>
                      </m:r>
                      <m:r>
                        <a:rPr lang="en-US" b="0" i="1" smtClean="0">
                          <a:latin typeface="Cambria Math" panose="02040503050406030204" pitchFamily="18" charset="0"/>
                        </a:rPr>
                        <m:t>2=.4765</m:t>
                      </m:r>
                      <m:d>
                        <m:dPr>
                          <m:ctrlPr>
                            <a:rPr lang="en-US" b="0" i="1" smtClean="0">
                              <a:latin typeface="Cambria Math" panose="02040503050406030204" pitchFamily="18" charset="0"/>
                            </a:rPr>
                          </m:ctrlPr>
                        </m:dPr>
                        <m:e>
                          <m:r>
                            <a:rPr lang="en-US" b="0" i="1" smtClean="0">
                              <a:latin typeface="Cambria Math" panose="02040503050406030204" pitchFamily="18" charset="0"/>
                            </a:rPr>
                            <m:t>.3965</m:t>
                          </m:r>
                        </m:e>
                      </m:d>
                      <m:r>
                        <a:rPr lang="en-US" b="0" i="1" smtClean="0">
                          <a:latin typeface="Cambria Math" panose="02040503050406030204" pitchFamily="18" charset="0"/>
                        </a:rPr>
                        <m:t>+.3244</m:t>
                      </m:r>
                      <m:d>
                        <m:dPr>
                          <m:ctrlPr>
                            <a:rPr lang="en-US" b="0" i="1" smtClean="0">
                              <a:latin typeface="Cambria Math" panose="02040503050406030204" pitchFamily="18" charset="0"/>
                            </a:rPr>
                          </m:ctrlPr>
                        </m:dPr>
                        <m:e>
                          <m:r>
                            <a:rPr lang="en-US" b="0" i="1" smtClean="0">
                              <a:latin typeface="Cambria Math" panose="02040503050406030204" pitchFamily="18" charset="0"/>
                            </a:rPr>
                            <m:t>.6268</m:t>
                          </m:r>
                        </m:e>
                      </m:d>
                      <m:r>
                        <a:rPr lang="en-US" i="1">
                          <a:latin typeface="Cambria Math" panose="02040503050406030204" pitchFamily="18" charset="0"/>
                        </a:rPr>
                        <m:t>=</m:t>
                      </m:r>
                      <m:r>
                        <a:rPr lang="en-US" b="0" i="1" smtClean="0">
                          <a:latin typeface="Cambria Math" panose="02040503050406030204" pitchFamily="18" charset="0"/>
                        </a:rPr>
                        <m:t>0.189+</m:t>
                      </m:r>
                      <m:r>
                        <a:rPr lang="en-US" i="1">
                          <a:latin typeface="Cambria Math" panose="02040503050406030204" pitchFamily="18" charset="0"/>
                        </a:rPr>
                        <m:t>0.203</m:t>
                      </m:r>
                      <m:r>
                        <a:rPr lang="en-US" b="1" i="1" smtClean="0">
                          <a:latin typeface="Cambria Math" panose="02040503050406030204" pitchFamily="18" charset="0"/>
                        </a:rPr>
                        <m:t>=.</m:t>
                      </m:r>
                      <m:r>
                        <a:rPr lang="en-US" b="1" i="1" smtClean="0">
                          <a:latin typeface="Cambria Math" panose="02040503050406030204" pitchFamily="18" charset="0"/>
                        </a:rPr>
                        <m:t>𝟑𝟗𝟐</m:t>
                      </m:r>
                    </m:oMath>
                  </m:oMathPara>
                </a14:m>
                <a:endParaRPr lang="en-US" b="1" dirty="0"/>
              </a:p>
            </p:txBody>
          </p:sp>
        </mc:Choice>
        <mc:Fallback>
          <p:sp>
            <p:nvSpPr>
              <p:cNvPr id="4" name="TextBox 3">
                <a:extLst>
                  <a:ext uri="{FF2B5EF4-FFF2-40B4-BE49-F238E27FC236}">
                    <a16:creationId xmlns:a16="http://schemas.microsoft.com/office/drawing/2014/main" id="{0A9B584D-CDAD-474B-96A3-CBB30179ADD7}"/>
                  </a:ext>
                </a:extLst>
              </p:cNvPr>
              <p:cNvSpPr txBox="1">
                <a:spLocks noRot="1" noChangeAspect="1" noMove="1" noResize="1" noEditPoints="1" noAdjustHandles="1" noChangeArrowheads="1" noChangeShapeType="1" noTextEdit="1"/>
              </p:cNvSpPr>
              <p:nvPr/>
            </p:nvSpPr>
            <p:spPr>
              <a:xfrm>
                <a:off x="634609" y="1124844"/>
                <a:ext cx="8601073" cy="276999"/>
              </a:xfrm>
              <a:prstGeom prst="rect">
                <a:avLst/>
              </a:prstGeom>
              <a:blipFill>
                <a:blip r:embed="rId3"/>
                <a:stretch>
                  <a:fillRect b="-11111"/>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CC4E6612-8272-4D1B-B2EF-5BFE42243905}"/>
              </a:ext>
            </a:extLst>
          </p:cNvPr>
          <p:cNvSpPr/>
          <p:nvPr/>
        </p:nvSpPr>
        <p:spPr>
          <a:xfrm rot="16200000">
            <a:off x="769381" y="1397088"/>
            <a:ext cx="276999" cy="286513"/>
          </a:xfrm>
          <a:prstGeom prst="leftBrace">
            <a:avLst>
              <a:gd name="adj1" fmla="val 8333"/>
              <a:gd name="adj2" fmla="val 5439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4B757C56-31A2-47CE-A1B9-8168D0A36638}"/>
              </a:ext>
            </a:extLst>
          </p:cNvPr>
          <p:cNvSpPr/>
          <p:nvPr/>
        </p:nvSpPr>
        <p:spPr>
          <a:xfrm rot="16200000">
            <a:off x="2192164" y="1284212"/>
            <a:ext cx="277000" cy="619596"/>
          </a:xfrm>
          <a:prstGeom prst="leftBrace">
            <a:avLst>
              <a:gd name="adj1" fmla="val 8333"/>
              <a:gd name="adj2" fmla="val 5439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A871E4FB-35F3-4E91-B360-C458BA013B31}"/>
              </a:ext>
            </a:extLst>
          </p:cNvPr>
          <p:cNvSpPr/>
          <p:nvPr/>
        </p:nvSpPr>
        <p:spPr>
          <a:xfrm rot="16200000">
            <a:off x="3257494" y="1331749"/>
            <a:ext cx="228925" cy="619595"/>
          </a:xfrm>
          <a:prstGeom prst="leftBrace">
            <a:avLst>
              <a:gd name="adj1" fmla="val 8333"/>
              <a:gd name="adj2" fmla="val 5439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F73981A5-7D52-4D86-8432-EB389AC90383}"/>
              </a:ext>
            </a:extLst>
          </p:cNvPr>
          <p:cNvSpPr txBox="1"/>
          <p:nvPr/>
        </p:nvSpPr>
        <p:spPr>
          <a:xfrm>
            <a:off x="305797" y="1746707"/>
            <a:ext cx="1280157" cy="923330"/>
          </a:xfrm>
          <a:prstGeom prst="rect">
            <a:avLst/>
          </a:prstGeom>
          <a:noFill/>
        </p:spPr>
        <p:txBody>
          <a:bodyPr wrap="square" rtlCol="0">
            <a:spAutoFit/>
          </a:bodyPr>
          <a:lstStyle/>
          <a:p>
            <a:pPr algn="ctr"/>
            <a:r>
              <a:rPr lang="en-US" dirty="0"/>
              <a:t>Total indirect effect</a:t>
            </a:r>
          </a:p>
        </p:txBody>
      </p:sp>
      <p:sp>
        <p:nvSpPr>
          <p:cNvPr id="9" name="TextBox 8">
            <a:extLst>
              <a:ext uri="{FF2B5EF4-FFF2-40B4-BE49-F238E27FC236}">
                <a16:creationId xmlns:a16="http://schemas.microsoft.com/office/drawing/2014/main" id="{54F59A0D-A3FE-43FC-98E0-426C80510DFC}"/>
              </a:ext>
            </a:extLst>
          </p:cNvPr>
          <p:cNvSpPr txBox="1"/>
          <p:nvPr/>
        </p:nvSpPr>
        <p:spPr>
          <a:xfrm>
            <a:off x="1789268" y="1746707"/>
            <a:ext cx="1280157" cy="923330"/>
          </a:xfrm>
          <a:prstGeom prst="rect">
            <a:avLst/>
          </a:prstGeom>
          <a:noFill/>
        </p:spPr>
        <p:txBody>
          <a:bodyPr wrap="square" rtlCol="0">
            <a:spAutoFit/>
          </a:bodyPr>
          <a:lstStyle/>
          <a:p>
            <a:pPr algn="ctr"/>
            <a:r>
              <a:rPr lang="en-US" dirty="0"/>
              <a:t>Indirect effect of </a:t>
            </a:r>
            <a:r>
              <a:rPr lang="en-US" dirty="0" err="1"/>
              <a:t>pmi</a:t>
            </a:r>
            <a:endParaRPr lang="en-US" dirty="0"/>
          </a:p>
        </p:txBody>
      </p:sp>
      <p:sp>
        <p:nvSpPr>
          <p:cNvPr id="10" name="TextBox 9">
            <a:extLst>
              <a:ext uri="{FF2B5EF4-FFF2-40B4-BE49-F238E27FC236}">
                <a16:creationId xmlns:a16="http://schemas.microsoft.com/office/drawing/2014/main" id="{17226D39-CF2E-413E-A3D1-612BE6E6BFEC}"/>
              </a:ext>
            </a:extLst>
          </p:cNvPr>
          <p:cNvSpPr txBox="1"/>
          <p:nvPr/>
        </p:nvSpPr>
        <p:spPr>
          <a:xfrm>
            <a:off x="2936118" y="1746707"/>
            <a:ext cx="1280157" cy="923330"/>
          </a:xfrm>
          <a:prstGeom prst="rect">
            <a:avLst/>
          </a:prstGeom>
          <a:noFill/>
        </p:spPr>
        <p:txBody>
          <a:bodyPr wrap="square" rtlCol="0">
            <a:spAutoFit/>
          </a:bodyPr>
          <a:lstStyle/>
          <a:p>
            <a:pPr algn="ctr"/>
            <a:r>
              <a:rPr lang="en-US" dirty="0"/>
              <a:t>Indirect effect of import</a:t>
            </a:r>
          </a:p>
        </p:txBody>
      </p:sp>
      <p:sp>
        <p:nvSpPr>
          <p:cNvPr id="12" name="TextBox 11">
            <a:extLst>
              <a:ext uri="{FF2B5EF4-FFF2-40B4-BE49-F238E27FC236}">
                <a16:creationId xmlns:a16="http://schemas.microsoft.com/office/drawing/2014/main" id="{70BF7594-AC25-465B-A407-1DB31AD8AD2B}"/>
              </a:ext>
            </a:extLst>
          </p:cNvPr>
          <p:cNvSpPr txBox="1"/>
          <p:nvPr/>
        </p:nvSpPr>
        <p:spPr>
          <a:xfrm>
            <a:off x="634609" y="2862204"/>
            <a:ext cx="11069711" cy="2308324"/>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Total Indirect Effect: </a:t>
            </a:r>
            <a:r>
              <a:rPr lang="en-US" dirty="0">
                <a:latin typeface="Calibri" panose="020F0502020204030204" pitchFamily="34" charset="0"/>
                <a:ea typeface="Calibri" panose="020F0502020204030204" pitchFamily="34" charset="0"/>
                <a:cs typeface="Calibri" panose="020F0502020204030204" pitchFamily="34" charset="0"/>
              </a:rPr>
              <a:t>On average, people in the front-page condition had an intention to buy sugar that was 0.392 units higher due to the article's influence on the mediators, which in turn affected their purchase intention. </a:t>
            </a:r>
          </a:p>
          <a:p>
            <a:r>
              <a:rPr lang="en-US" b="1" dirty="0">
                <a:latin typeface="Calibri" panose="020F0502020204030204" pitchFamily="34" charset="0"/>
                <a:ea typeface="Calibri" panose="020F0502020204030204" pitchFamily="34" charset="0"/>
                <a:cs typeface="Calibri" panose="020F0502020204030204" pitchFamily="34" charset="0"/>
              </a:rPr>
              <a:t>PMI </a:t>
            </a:r>
            <a:r>
              <a:rPr lang="en-US" dirty="0">
                <a:latin typeface="Calibri" panose="020F0502020204030204" pitchFamily="34" charset="0"/>
                <a:ea typeface="Calibri" panose="020F0502020204030204" pitchFamily="34" charset="0"/>
                <a:cs typeface="Calibri" panose="020F0502020204030204" pitchFamily="34" charset="0"/>
              </a:rPr>
              <a:t>(Presumed Media Influence): People in the front-page condition had an intention to buy sugar that was 0.189 units higher because the article's placement influenced their perception of media importance, which then affected their purchase intention.</a:t>
            </a:r>
          </a:p>
          <a:p>
            <a:r>
              <a:rPr lang="en-US" b="1" dirty="0">
                <a:latin typeface="Calibri" panose="020F0502020204030204" pitchFamily="34" charset="0"/>
                <a:ea typeface="Calibri" panose="020F0502020204030204" pitchFamily="34" charset="0"/>
                <a:cs typeface="Calibri" panose="020F0502020204030204" pitchFamily="34" charset="0"/>
              </a:rPr>
              <a:t>IMPORT </a:t>
            </a:r>
            <a:r>
              <a:rPr lang="en-US" dirty="0">
                <a:latin typeface="Calibri" panose="020F0502020204030204" pitchFamily="34" charset="0"/>
                <a:ea typeface="Calibri" panose="020F0502020204030204" pitchFamily="34" charset="0"/>
                <a:cs typeface="Calibri" panose="020F0502020204030204" pitchFamily="34" charset="0"/>
              </a:rPr>
              <a:t>(Perceived Importance of the Article): People in the front-page condition had an intention to buy sugar that was 0.203 units higher due to the article's influence on their perception of its importance, which then shaped their intention to purchase sugar.</a:t>
            </a:r>
          </a:p>
        </p:txBody>
      </p:sp>
      <p:sp>
        <p:nvSpPr>
          <p:cNvPr id="3" name="Left Brace 2">
            <a:extLst>
              <a:ext uri="{FF2B5EF4-FFF2-40B4-BE49-F238E27FC236}">
                <a16:creationId xmlns:a16="http://schemas.microsoft.com/office/drawing/2014/main" id="{43586FE6-3F4A-871D-222B-E3A2F86A5471}"/>
              </a:ext>
            </a:extLst>
          </p:cNvPr>
          <p:cNvSpPr/>
          <p:nvPr/>
        </p:nvSpPr>
        <p:spPr>
          <a:xfrm rot="16200000">
            <a:off x="4376406" y="1139377"/>
            <a:ext cx="277000" cy="936441"/>
          </a:xfrm>
          <a:prstGeom prst="leftBrace">
            <a:avLst>
              <a:gd name="adj1" fmla="val 8333"/>
              <a:gd name="adj2" fmla="val 5439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72E2B19C-079B-9511-20F8-48A48A5BD268}"/>
              </a:ext>
            </a:extLst>
          </p:cNvPr>
          <p:cNvSpPr/>
          <p:nvPr/>
        </p:nvSpPr>
        <p:spPr>
          <a:xfrm rot="16200000">
            <a:off x="5992018" y="1093226"/>
            <a:ext cx="228926" cy="1096638"/>
          </a:xfrm>
          <a:prstGeom prst="leftBrace">
            <a:avLst>
              <a:gd name="adj1" fmla="val 8333"/>
              <a:gd name="adj2" fmla="val 5439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F9064470-7713-F791-6BB1-40236BA2601C}"/>
              </a:ext>
            </a:extLst>
          </p:cNvPr>
          <p:cNvSpPr txBox="1"/>
          <p:nvPr/>
        </p:nvSpPr>
        <p:spPr>
          <a:xfrm>
            <a:off x="4046685" y="1746707"/>
            <a:ext cx="1280157" cy="923330"/>
          </a:xfrm>
          <a:prstGeom prst="rect">
            <a:avLst/>
          </a:prstGeom>
          <a:noFill/>
        </p:spPr>
        <p:txBody>
          <a:bodyPr wrap="square" rtlCol="0">
            <a:spAutoFit/>
          </a:bodyPr>
          <a:lstStyle/>
          <a:p>
            <a:pPr algn="ctr"/>
            <a:r>
              <a:rPr lang="en-US" dirty="0"/>
              <a:t>Indirect effect of </a:t>
            </a:r>
            <a:r>
              <a:rPr lang="en-US" dirty="0" err="1"/>
              <a:t>pmi</a:t>
            </a:r>
            <a:endParaRPr lang="en-US" dirty="0"/>
          </a:p>
        </p:txBody>
      </p:sp>
      <p:sp>
        <p:nvSpPr>
          <p:cNvPr id="16" name="TextBox 15">
            <a:extLst>
              <a:ext uri="{FF2B5EF4-FFF2-40B4-BE49-F238E27FC236}">
                <a16:creationId xmlns:a16="http://schemas.microsoft.com/office/drawing/2014/main" id="{292BEE67-7D78-A5C5-390D-A4764EF9D0EC}"/>
              </a:ext>
            </a:extLst>
          </p:cNvPr>
          <p:cNvSpPr txBox="1"/>
          <p:nvPr/>
        </p:nvSpPr>
        <p:spPr>
          <a:xfrm>
            <a:off x="5326842" y="1847441"/>
            <a:ext cx="1599640" cy="923330"/>
          </a:xfrm>
          <a:prstGeom prst="rect">
            <a:avLst/>
          </a:prstGeom>
          <a:noFill/>
        </p:spPr>
        <p:txBody>
          <a:bodyPr wrap="square" rtlCol="0">
            <a:spAutoFit/>
          </a:bodyPr>
          <a:lstStyle/>
          <a:p>
            <a:pPr algn="ctr"/>
            <a:r>
              <a:rPr lang="en-US" dirty="0"/>
              <a:t>Indirect effect of import</a:t>
            </a:r>
          </a:p>
        </p:txBody>
      </p:sp>
    </p:spTree>
    <p:extLst>
      <p:ext uri="{BB962C8B-B14F-4D97-AF65-F5344CB8AC3E}">
        <p14:creationId xmlns:p14="http://schemas.microsoft.com/office/powerpoint/2010/main" val="378398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E9BD-311E-F811-213F-377D253C1ABA}"/>
              </a:ext>
            </a:extLst>
          </p:cNvPr>
          <p:cNvSpPr>
            <a:spLocks noGrp="1"/>
          </p:cNvSpPr>
          <p:nvPr>
            <p:ph type="title"/>
          </p:nvPr>
        </p:nvSpPr>
        <p:spPr>
          <a:xfrm>
            <a:off x="704850" y="466106"/>
            <a:ext cx="10058400" cy="875398"/>
          </a:xfrm>
        </p:spPr>
        <p:txBody>
          <a:bodyPr/>
          <a:lstStyle/>
          <a:p>
            <a:r>
              <a:rPr lang="en-US" dirty="0"/>
              <a:t>Interpreting the mediation effect</a:t>
            </a:r>
          </a:p>
        </p:txBody>
      </p:sp>
      <p:pic>
        <p:nvPicPr>
          <p:cNvPr id="4" name="Content Placeholder 3">
            <a:extLst>
              <a:ext uri="{FF2B5EF4-FFF2-40B4-BE49-F238E27FC236}">
                <a16:creationId xmlns:a16="http://schemas.microsoft.com/office/drawing/2014/main" id="{1691BE5A-D8BF-8507-6615-175ACA91137B}"/>
              </a:ext>
            </a:extLst>
          </p:cNvPr>
          <p:cNvPicPr>
            <a:picLocks noGrp="1" noChangeAspect="1"/>
          </p:cNvPicPr>
          <p:nvPr>
            <p:ph idx="1"/>
          </p:nvPr>
        </p:nvPicPr>
        <p:blipFill>
          <a:blip r:embed="rId2"/>
          <a:stretch>
            <a:fillRect/>
          </a:stretch>
        </p:blipFill>
        <p:spPr>
          <a:xfrm>
            <a:off x="704850" y="1817192"/>
            <a:ext cx="5011064" cy="3794091"/>
          </a:xfrm>
          <a:prstGeom prst="rect">
            <a:avLst/>
          </a:prstGeom>
          <a:noFill/>
          <a:ln>
            <a:noFill/>
          </a:ln>
        </p:spPr>
      </p:pic>
      <p:sp>
        <p:nvSpPr>
          <p:cNvPr id="6" name="TextBox 5">
            <a:extLst>
              <a:ext uri="{FF2B5EF4-FFF2-40B4-BE49-F238E27FC236}">
                <a16:creationId xmlns:a16="http://schemas.microsoft.com/office/drawing/2014/main" id="{5A9C92A0-FD00-EAAD-1752-9975755D5E1A}"/>
              </a:ext>
            </a:extLst>
          </p:cNvPr>
          <p:cNvSpPr txBox="1"/>
          <p:nvPr/>
        </p:nvSpPr>
        <p:spPr>
          <a:xfrm>
            <a:off x="5979569" y="1313581"/>
            <a:ext cx="5698435" cy="4801314"/>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Hayes</a:t>
            </a:r>
            <a:r>
              <a:rPr lang="en-US" dirty="0">
                <a:latin typeface="Calibri" panose="020F0502020204030204" pitchFamily="34" charset="0"/>
                <a:ea typeface="Calibri" panose="020F0502020204030204" pitchFamily="34" charset="0"/>
                <a:cs typeface="Calibri" panose="020F0502020204030204" pitchFamily="34" charset="0"/>
              </a:rPr>
              <a:t>: People assigned to the front-page condition were, on average, 0.203 units higher in their intention to buy sugar as a result of the effect of article location on perceived importance of article </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GEBS: </a:t>
            </a:r>
            <a:r>
              <a:rPr lang="en-US" dirty="0">
                <a:latin typeface="Calibri" panose="020F0502020204030204" pitchFamily="34" charset="0"/>
                <a:ea typeface="Calibri" panose="020F0502020204030204" pitchFamily="34" charset="0"/>
                <a:cs typeface="Calibri" panose="020F0502020204030204" pitchFamily="34" charset="0"/>
              </a:rPr>
              <a:t>People assigned to the front-page condition are more likely to buy sugar due to the perception that being on the front page means that the potential sugar shortage is somehow significant</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GEBS : </a:t>
            </a:r>
            <a:r>
              <a:rPr lang="en-US" dirty="0">
                <a:latin typeface="Calibri" panose="020F0502020204030204" pitchFamily="34" charset="0"/>
                <a:ea typeface="Calibri" panose="020F0502020204030204" pitchFamily="34" charset="0"/>
                <a:cs typeface="Calibri" panose="020F0502020204030204" pitchFamily="34" charset="0"/>
              </a:rPr>
              <a:t>The effect of article placement on intention to buy sugar operates through people’s perceptions about the importance of the article</a:t>
            </a:r>
            <a:endParaRPr lang="en-US" b="1"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Note</a:t>
            </a:r>
            <a:r>
              <a:rPr lang="en-US" dirty="0">
                <a:latin typeface="Calibri" panose="020F0502020204030204" pitchFamily="34" charset="0"/>
                <a:ea typeface="Calibri" panose="020F0502020204030204" pitchFamily="34" charset="0"/>
                <a:cs typeface="Calibri" panose="020F0502020204030204" pitchFamily="34" charset="0"/>
              </a:rPr>
              <a:t>: the article’s condition ALSO increases the perception that the sugar shortage is important, but that is separate from the mediation effect!</a:t>
            </a:r>
          </a:p>
        </p:txBody>
      </p:sp>
    </p:spTree>
    <p:extLst>
      <p:ext uri="{BB962C8B-B14F-4D97-AF65-F5344CB8AC3E}">
        <p14:creationId xmlns:p14="http://schemas.microsoft.com/office/powerpoint/2010/main" val="41996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 calcmode="lin" valueType="num">
                                      <p:cBhvr additive="base">
                                        <p:cTn id="1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 calcmode="lin" valueType="num">
                                      <p:cBhvr additive="base">
                                        <p:cTn id="1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048E-5848-4018-8910-D6768340349D}"/>
              </a:ext>
            </a:extLst>
          </p:cNvPr>
          <p:cNvSpPr>
            <a:spLocks noGrp="1"/>
          </p:cNvSpPr>
          <p:nvPr>
            <p:ph type="title" idx="4294967295"/>
          </p:nvPr>
        </p:nvSpPr>
        <p:spPr>
          <a:xfrm>
            <a:off x="172720" y="145098"/>
            <a:ext cx="10058400" cy="709612"/>
          </a:xfrm>
        </p:spPr>
        <p:txBody>
          <a:bodyPr/>
          <a:lstStyle/>
          <a:p>
            <a:r>
              <a:rPr lang="en-US" dirty="0"/>
              <a:t>The total effect</a:t>
            </a:r>
          </a:p>
        </p:txBody>
      </p:sp>
      <p:sp>
        <p:nvSpPr>
          <p:cNvPr id="3" name="Content Placeholder 2">
            <a:extLst>
              <a:ext uri="{FF2B5EF4-FFF2-40B4-BE49-F238E27FC236}">
                <a16:creationId xmlns:a16="http://schemas.microsoft.com/office/drawing/2014/main" id="{5B345060-1611-4728-AB7A-8E6204773C0D}"/>
              </a:ext>
            </a:extLst>
          </p:cNvPr>
          <p:cNvSpPr>
            <a:spLocks noGrp="1"/>
          </p:cNvSpPr>
          <p:nvPr>
            <p:ph idx="4294967295"/>
          </p:nvPr>
        </p:nvSpPr>
        <p:spPr>
          <a:xfrm>
            <a:off x="243841" y="854711"/>
            <a:ext cx="11480799" cy="4650740"/>
          </a:xfrm>
        </p:spPr>
        <p:txBody>
          <a:bodyPr>
            <a:noAutofit/>
          </a:bodyPr>
          <a:lstStyle/>
          <a:p>
            <a:pPr>
              <a:lnSpc>
                <a:spcPct val="10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total effect of X on Y remains the same regardless of the specific mediators included in the model. This means that the total effect is not defined by the mediators chosen—rather, it is simply the overall relationship between X and Y.</a:t>
            </a:r>
          </a:p>
          <a:p>
            <a:pPr>
              <a:lnSpc>
                <a:spcPct val="10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This is why the total effect in this model is the same as in the simple mediation model from Example 1, even though additional mediators may have been introduced.</a:t>
            </a:r>
          </a:p>
          <a:p>
            <a:pPr>
              <a:lnSpc>
                <a:spcPct val="10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How the Total Effect is Partitioned:</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total effect can be decomposed into: </a:t>
            </a:r>
          </a:p>
          <a:p>
            <a:pPr lvl="2">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Total Effect + Direct Effect + SUM(Specific Indirect Effects)</a:t>
            </a:r>
          </a:p>
          <a:p>
            <a:pPr lvl="2">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In this case with two indirect effects: </a:t>
            </a:r>
          </a:p>
          <a:p>
            <a:pPr lvl="3">
              <a:buFont typeface="Arial" panose="020B0604020202020204" pitchFamily="34" charset="0"/>
              <a:buChar char="•"/>
            </a:pPr>
            <a:r>
              <a:rPr lang="pt-BR" sz="1800" dirty="0">
                <a:latin typeface="Calibri" panose="020F0502020204030204" pitchFamily="34" charset="0"/>
                <a:ea typeface="Calibri" panose="020F0502020204030204" pitchFamily="34" charset="0"/>
                <a:cs typeface="Calibri" panose="020F0502020204030204" pitchFamily="34" charset="0"/>
              </a:rPr>
              <a:t>c = c ′ + a1b1 + a2b2 = 0.103 + 0.203 + 0.189 = 0.496</a:t>
            </a:r>
          </a:p>
          <a:p>
            <a:pPr lvl="3">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direct effect is the effect of X on Y that is not mediated by any proposed mediators</a:t>
            </a:r>
          </a:p>
          <a:p>
            <a:pPr lvl="3">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Specific Indirect Effects: The individual mediation effects of each mediator (e.g., PMI, IMPORT)</a:t>
            </a:r>
          </a:p>
        </p:txBody>
      </p:sp>
    </p:spTree>
    <p:extLst>
      <p:ext uri="{BB962C8B-B14F-4D97-AF65-F5344CB8AC3E}">
        <p14:creationId xmlns:p14="http://schemas.microsoft.com/office/powerpoint/2010/main" val="1145873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F5E2-F43E-4E02-802E-22BC4879E052}"/>
              </a:ext>
            </a:extLst>
          </p:cNvPr>
          <p:cNvSpPr>
            <a:spLocks noGrp="1"/>
          </p:cNvSpPr>
          <p:nvPr>
            <p:ph type="title" idx="4294967295"/>
          </p:nvPr>
        </p:nvSpPr>
        <p:spPr>
          <a:xfrm>
            <a:off x="142240" y="237173"/>
            <a:ext cx="10058400" cy="667702"/>
          </a:xfrm>
        </p:spPr>
        <p:txBody>
          <a:bodyPr/>
          <a:lstStyle/>
          <a:p>
            <a:r>
              <a:rPr lang="en-US" dirty="0"/>
              <a:t>Limits of parallel process models</a:t>
            </a:r>
          </a:p>
        </p:txBody>
      </p:sp>
      <p:sp>
        <p:nvSpPr>
          <p:cNvPr id="3" name="Content Placeholder 2">
            <a:extLst>
              <a:ext uri="{FF2B5EF4-FFF2-40B4-BE49-F238E27FC236}">
                <a16:creationId xmlns:a16="http://schemas.microsoft.com/office/drawing/2014/main" id="{E3EC4AAB-F4FD-40D9-9552-40084F5C0772}"/>
              </a:ext>
            </a:extLst>
          </p:cNvPr>
          <p:cNvSpPr>
            <a:spLocks noGrp="1"/>
          </p:cNvSpPr>
          <p:nvPr>
            <p:ph idx="4294967295"/>
          </p:nvPr>
        </p:nvSpPr>
        <p:spPr>
          <a:xfrm>
            <a:off x="223520" y="904875"/>
            <a:ext cx="11490960" cy="3849687"/>
          </a:xfrm>
        </p:spPr>
        <p:txBody>
          <a:bodyPr>
            <a:normAutofit/>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Assumes multiple mediators operate independently—one mediator does not causally influence another</a:t>
            </a:r>
          </a:p>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Each mediator represents a separate, parallel pathway from X (predictor) to Y (outcome)</a:t>
            </a:r>
          </a:p>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This assumption may not always be realistic since many psychological and social processes involve interactions between mediators</a:t>
            </a:r>
          </a:p>
        </p:txBody>
      </p:sp>
    </p:spTree>
    <p:extLst>
      <p:ext uri="{BB962C8B-B14F-4D97-AF65-F5344CB8AC3E}">
        <p14:creationId xmlns:p14="http://schemas.microsoft.com/office/powerpoint/2010/main" val="3860998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DBF8-CA15-0A32-6E09-ACAD07ACBFC1}"/>
              </a:ext>
            </a:extLst>
          </p:cNvPr>
          <p:cNvSpPr>
            <a:spLocks noGrp="1"/>
          </p:cNvSpPr>
          <p:nvPr>
            <p:ph type="title" idx="4294967295"/>
          </p:nvPr>
        </p:nvSpPr>
        <p:spPr>
          <a:xfrm>
            <a:off x="111760" y="145733"/>
            <a:ext cx="10058400" cy="759142"/>
          </a:xfrm>
        </p:spPr>
        <p:txBody>
          <a:bodyPr/>
          <a:lstStyle/>
          <a:p>
            <a:r>
              <a:rPr lang="en-US" dirty="0"/>
              <a:t>Serial Mediation</a:t>
            </a:r>
          </a:p>
        </p:txBody>
      </p:sp>
      <p:sp>
        <p:nvSpPr>
          <p:cNvPr id="3" name="Content Placeholder 2">
            <a:extLst>
              <a:ext uri="{FF2B5EF4-FFF2-40B4-BE49-F238E27FC236}">
                <a16:creationId xmlns:a16="http://schemas.microsoft.com/office/drawing/2014/main" id="{E734DFEF-A0B7-1C42-B3E6-FB00E617B79A}"/>
              </a:ext>
            </a:extLst>
          </p:cNvPr>
          <p:cNvSpPr>
            <a:spLocks noGrp="1"/>
          </p:cNvSpPr>
          <p:nvPr>
            <p:ph idx="4294967295"/>
          </p:nvPr>
        </p:nvSpPr>
        <p:spPr>
          <a:xfrm>
            <a:off x="304800" y="904875"/>
            <a:ext cx="11572240" cy="4164965"/>
          </a:xfrm>
        </p:spPr>
        <p:txBody>
          <a:bodyPr>
            <a:normAutofit/>
          </a:bodyPr>
          <a:lstStyle/>
          <a:p>
            <a:pPr>
              <a:lnSpc>
                <a:spcPct val="10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Rejects the assumption that mediators are independent—instead, it models causal relationships between mediators</a:t>
            </a:r>
          </a:p>
          <a:p>
            <a:pPr>
              <a:lnSpc>
                <a:spcPct val="10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X first influences M1, which then affects M2, and so on, ultimately influencing Y</a:t>
            </a:r>
          </a:p>
          <a:p>
            <a:pPr>
              <a:lnSpc>
                <a:spcPct val="10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goal is to examine both direct and indirect effects while modeling a stepwise causal process</a:t>
            </a:r>
          </a:p>
          <a:p>
            <a:pPr>
              <a:lnSpc>
                <a:spcPct val="100000"/>
              </a:lnSpc>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Example: </a:t>
            </a:r>
            <a:r>
              <a:rPr lang="en-US" sz="2000" dirty="0">
                <a:latin typeface="Calibri" panose="020F0502020204030204" pitchFamily="34" charset="0"/>
                <a:ea typeface="Calibri" panose="020F0502020204030204" pitchFamily="34" charset="0"/>
                <a:cs typeface="Calibri" panose="020F0502020204030204" pitchFamily="34" charset="0"/>
              </a:rPr>
              <a:t>suppose we are interested in the mediation effect of school bonding (school attachment and academic achievement) on the association between child abuse and adult violence perpetration</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In a parallel model, school attachment (M1) and academic achievement (M2) would be assumed to independently mediate the effect of child maltreatment (X) on violence perpetration (Y)</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In a serial model, child maltreatment first reduces school attachment (M1), which then lowers academic achievement (M2), ultimately influencing bad outcomes (Y)</a:t>
            </a:r>
          </a:p>
          <a:p>
            <a:pPr>
              <a:lnSpc>
                <a:spcPct val="100000"/>
              </a:lnSpc>
            </a:pPr>
            <a:endParaRPr lang="en-US" dirty="0"/>
          </a:p>
        </p:txBody>
      </p:sp>
    </p:spTree>
    <p:extLst>
      <p:ext uri="{BB962C8B-B14F-4D97-AF65-F5344CB8AC3E}">
        <p14:creationId xmlns:p14="http://schemas.microsoft.com/office/powerpoint/2010/main" val="18423534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9539-7D1F-4E81-BD68-C9D3A2A10A37}"/>
              </a:ext>
            </a:extLst>
          </p:cNvPr>
          <p:cNvSpPr>
            <a:spLocks noGrp="1"/>
          </p:cNvSpPr>
          <p:nvPr>
            <p:ph type="title" idx="4294967295"/>
          </p:nvPr>
        </p:nvSpPr>
        <p:spPr>
          <a:xfrm>
            <a:off x="71120" y="56833"/>
            <a:ext cx="11795760" cy="857885"/>
          </a:xfrm>
        </p:spPr>
        <p:txBody>
          <a:bodyPr/>
          <a:lstStyle/>
          <a:p>
            <a:r>
              <a:rPr lang="en-US" dirty="0"/>
              <a:t>Key Differences Between Serial and Parallel Mediation</a:t>
            </a:r>
          </a:p>
        </p:txBody>
      </p:sp>
      <p:sp>
        <p:nvSpPr>
          <p:cNvPr id="3" name="Content Placeholder 2">
            <a:extLst>
              <a:ext uri="{FF2B5EF4-FFF2-40B4-BE49-F238E27FC236}">
                <a16:creationId xmlns:a16="http://schemas.microsoft.com/office/drawing/2014/main" id="{17911412-78BE-45BF-A1F9-EA1F6E203120}"/>
              </a:ext>
            </a:extLst>
          </p:cNvPr>
          <p:cNvSpPr>
            <a:spLocks noGrp="1"/>
          </p:cNvSpPr>
          <p:nvPr>
            <p:ph idx="4294967295"/>
          </p:nvPr>
        </p:nvSpPr>
        <p:spPr>
          <a:xfrm>
            <a:off x="162560" y="914718"/>
            <a:ext cx="10058400" cy="3849687"/>
          </a:xfrm>
        </p:spPr>
        <p:txBody>
          <a:bodyPr/>
          <a:lstStyle/>
          <a:p>
            <a:pPr>
              <a:lnSpc>
                <a:spcPct val="10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In both serial and parallel mediation, the total effect of X on Y is partitioned into direct and indirect effects</a:t>
            </a:r>
          </a:p>
          <a:p>
            <a:pPr>
              <a:lnSpc>
                <a:spcPct val="10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This means that part of X’s influence on Y occurs directly, while part occurs indirectly through mediators</a:t>
            </a:r>
          </a:p>
          <a:p>
            <a:pPr>
              <a:lnSpc>
                <a:spcPct val="10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Regression weights in both models represent the strength of relationships between variables at each step of the mediation pathway.</a:t>
            </a:r>
          </a:p>
          <a:p>
            <a:pPr>
              <a:lnSpc>
                <a:spcPct val="10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These coefficients estimate the expected difference in Y for a one-unit change in X, as it propagates through the mediators.</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9183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17D82D1-F352-B03F-97C9-4E723396C4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F8FDDF-BB3A-C85E-0B90-042B7FF413AE}"/>
              </a:ext>
            </a:extLst>
          </p:cNvPr>
          <p:cNvSpPr>
            <a:spLocks noGrp="1"/>
          </p:cNvSpPr>
          <p:nvPr>
            <p:ph type="title" idx="4294967295"/>
          </p:nvPr>
        </p:nvSpPr>
        <p:spPr>
          <a:xfrm>
            <a:off x="0" y="0"/>
            <a:ext cx="11877040" cy="840422"/>
          </a:xfrm>
        </p:spPr>
        <p:txBody>
          <a:bodyPr/>
          <a:lstStyle/>
          <a:p>
            <a:r>
              <a:rPr lang="en-US" dirty="0"/>
              <a:t>Key Differences Between Serial and Parallel Mediation</a:t>
            </a:r>
          </a:p>
        </p:txBody>
      </p:sp>
      <p:sp>
        <p:nvSpPr>
          <p:cNvPr id="3" name="Content Placeholder 2">
            <a:extLst>
              <a:ext uri="{FF2B5EF4-FFF2-40B4-BE49-F238E27FC236}">
                <a16:creationId xmlns:a16="http://schemas.microsoft.com/office/drawing/2014/main" id="{D8034D1F-4565-ADE0-DF77-2549E2C6F598}"/>
              </a:ext>
            </a:extLst>
          </p:cNvPr>
          <p:cNvSpPr>
            <a:spLocks noGrp="1"/>
          </p:cNvSpPr>
          <p:nvPr>
            <p:ph idx="4294967295"/>
          </p:nvPr>
        </p:nvSpPr>
        <p:spPr>
          <a:xfrm>
            <a:off x="121920" y="840422"/>
            <a:ext cx="10058400" cy="3849687"/>
          </a:xfrm>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Mediators influence each other in a causal sequence—X affects M1, which then affects M2, ultimately influencing Y</a:t>
            </a:r>
          </a:p>
          <a:p>
            <a:r>
              <a:rPr lang="en-US" sz="2000" dirty="0">
                <a:latin typeface="Calibri" panose="020F0502020204030204" pitchFamily="34" charset="0"/>
                <a:ea typeface="Calibri" panose="020F0502020204030204" pitchFamily="34" charset="0"/>
                <a:cs typeface="Calibri" panose="020F0502020204030204" pitchFamily="34" charset="0"/>
              </a:rPr>
              <a:t>The order of mediators matters, as each mediator transmits the effect of the previous step</a:t>
            </a:r>
          </a:p>
          <a:p>
            <a:r>
              <a:rPr lang="en-US" sz="2000" dirty="0">
                <a:latin typeface="Calibri" panose="020F0502020204030204" pitchFamily="34" charset="0"/>
                <a:ea typeface="Calibri" panose="020F0502020204030204" pitchFamily="34" charset="0"/>
                <a:cs typeface="Calibri" panose="020F0502020204030204" pitchFamily="34" charset="0"/>
              </a:rPr>
              <a:t>The total indirect effect is still the sum of individual pathways, but the paths include chains of effects (e.g., X → M1 → M2 → Y)</a:t>
            </a:r>
          </a:p>
          <a:p>
            <a:r>
              <a:rPr lang="en-US" sz="2000" dirty="0">
                <a:latin typeface="Calibri" panose="020F0502020204030204" pitchFamily="34" charset="0"/>
                <a:ea typeface="Calibri" panose="020F0502020204030204" pitchFamily="34" charset="0"/>
                <a:cs typeface="Calibri" panose="020F0502020204030204" pitchFamily="34" charset="0"/>
              </a:rPr>
              <a:t>Parallel mediation is model 4 in PROCESS, serial mediation is model 6</a:t>
            </a:r>
          </a:p>
        </p:txBody>
      </p:sp>
    </p:spTree>
    <p:extLst>
      <p:ext uri="{BB962C8B-B14F-4D97-AF65-F5344CB8AC3E}">
        <p14:creationId xmlns:p14="http://schemas.microsoft.com/office/powerpoint/2010/main" val="3621244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435EC-2507-47D2-8005-44A4D2B8643A}"/>
              </a:ext>
            </a:extLst>
          </p:cNvPr>
          <p:cNvSpPr>
            <a:spLocks noGrp="1"/>
          </p:cNvSpPr>
          <p:nvPr>
            <p:ph type="title" idx="4294967295"/>
          </p:nvPr>
        </p:nvSpPr>
        <p:spPr>
          <a:xfrm>
            <a:off x="179387" y="243840"/>
            <a:ext cx="11206163" cy="768350"/>
          </a:xfrm>
        </p:spPr>
        <p:txBody>
          <a:bodyPr>
            <a:normAutofit fontScale="90000"/>
          </a:bodyPr>
          <a:lstStyle/>
          <a:p>
            <a:r>
              <a:rPr lang="en-US" sz="3300" b="1" dirty="0"/>
              <a:t>Example 2</a:t>
            </a:r>
            <a:r>
              <a:rPr lang="en-US" sz="3300" dirty="0"/>
              <a:t>: Continuous Predictor with Controls</a:t>
            </a:r>
            <a:br>
              <a:rPr lang="en-US" sz="3300" dirty="0"/>
            </a:br>
            <a:r>
              <a:rPr lang="en-US" sz="2700" dirty="0"/>
              <a:t>Economic Stress Among Small Business Owners</a:t>
            </a:r>
            <a:endParaRPr lang="en-US" sz="3300" dirty="0"/>
          </a:p>
        </p:txBody>
      </p:sp>
      <p:sp>
        <p:nvSpPr>
          <p:cNvPr id="3" name="Content Placeholder 2">
            <a:extLst>
              <a:ext uri="{FF2B5EF4-FFF2-40B4-BE49-F238E27FC236}">
                <a16:creationId xmlns:a16="http://schemas.microsoft.com/office/drawing/2014/main" id="{8305B99E-637C-462F-A7D9-C287992110E1}"/>
              </a:ext>
            </a:extLst>
          </p:cNvPr>
          <p:cNvSpPr>
            <a:spLocks noGrp="1"/>
          </p:cNvSpPr>
          <p:nvPr>
            <p:ph idx="4294967295"/>
          </p:nvPr>
        </p:nvSpPr>
        <p:spPr>
          <a:xfrm>
            <a:off x="358774" y="1197769"/>
            <a:ext cx="11335386" cy="4462462"/>
          </a:xfrm>
        </p:spPr>
        <p:txBody>
          <a:bodyPr>
            <a:normAutofit/>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Participants in this study were </a:t>
            </a:r>
            <a:r>
              <a:rPr lang="en-US" sz="2000" i="1" dirty="0">
                <a:latin typeface="Calibri" panose="020F0502020204030204" pitchFamily="34" charset="0"/>
                <a:ea typeface="Calibri" panose="020F0502020204030204" pitchFamily="34" charset="0"/>
                <a:cs typeface="Calibri" panose="020F0502020204030204" pitchFamily="34" charset="0"/>
              </a:rPr>
              <a:t>N = </a:t>
            </a:r>
            <a:r>
              <a:rPr lang="en-US" sz="2000" dirty="0">
                <a:latin typeface="Calibri" panose="020F0502020204030204" pitchFamily="34" charset="0"/>
                <a:ea typeface="Calibri" panose="020F0502020204030204" pitchFamily="34" charset="0"/>
                <a:cs typeface="Calibri" panose="020F0502020204030204" pitchFamily="34" charset="0"/>
              </a:rPr>
              <a:t>262 entrepreneurs who were members of Business Networking International, a networking group for small-business owners, who responded to an online survey about recent performance of their business as well as their emotional and cognitive reactions to the economic climate</a:t>
            </a:r>
          </a:p>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Participants were asked about how their business was doing (the measure of economic stress, ESTRESS) along with their feelings related to their business (AFFECT: higher scores = more depressed affect) and intentions to withdrawal from being a business owner (higher scores == more withdrawal intentions)</a:t>
            </a:r>
          </a:p>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The hypothesis was that the effect of economic stress (X) on disengagement from entrepreneurial activities (Y) operates through depressed affect (M)</a:t>
            </a:r>
          </a:p>
          <a:p>
            <a:pPr marL="274320" lvl="1" indent="0">
              <a:buNone/>
            </a:pPr>
            <a:endParaRPr lang="en-US" dirty="0"/>
          </a:p>
        </p:txBody>
      </p:sp>
      <p:sp>
        <p:nvSpPr>
          <p:cNvPr id="4" name="TextBox 3">
            <a:extLst>
              <a:ext uri="{FF2B5EF4-FFF2-40B4-BE49-F238E27FC236}">
                <a16:creationId xmlns:a16="http://schemas.microsoft.com/office/drawing/2014/main" id="{5BBD0A5C-BDD3-58F0-62CA-C3DC899F0880}"/>
              </a:ext>
            </a:extLst>
          </p:cNvPr>
          <p:cNvSpPr txBox="1"/>
          <p:nvPr/>
        </p:nvSpPr>
        <p:spPr>
          <a:xfrm>
            <a:off x="10670386" y="0"/>
            <a:ext cx="1342227" cy="400110"/>
          </a:xfrm>
          <a:prstGeom prst="rect">
            <a:avLst/>
          </a:prstGeom>
          <a:noFill/>
        </p:spPr>
        <p:txBody>
          <a:bodyPr wrap="none" rtlCol="0">
            <a:spAutoFit/>
          </a:bodyPr>
          <a:lstStyle/>
          <a:p>
            <a:r>
              <a:rPr lang="en-US" sz="2000" b="1" dirty="0" err="1">
                <a:latin typeface="Calibri" panose="020F0502020204030204" pitchFamily="34" charset="0"/>
                <a:ea typeface="Calibri" panose="020F0502020204030204" pitchFamily="34" charset="0"/>
                <a:cs typeface="Calibri" panose="020F0502020204030204" pitchFamily="34" charset="0"/>
              </a:rPr>
              <a:t>estress.sav</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27928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A15328F-C96E-40F8-B7E6-3E6AEA77C749}"/>
              </a:ext>
            </a:extLst>
          </p:cNvPr>
          <p:cNvSpPr>
            <a:spLocks noGrp="1"/>
          </p:cNvSpPr>
          <p:nvPr>
            <p:ph type="title" idx="4294967295"/>
          </p:nvPr>
        </p:nvSpPr>
        <p:spPr>
          <a:xfrm>
            <a:off x="152400" y="114618"/>
            <a:ext cx="11694160" cy="1371600"/>
          </a:xfrm>
        </p:spPr>
        <p:txBody>
          <a:bodyPr>
            <a:normAutofit/>
          </a:bodyPr>
          <a:lstStyle/>
          <a:p>
            <a:r>
              <a:rPr lang="en-US" dirty="0"/>
              <a:t>Child Maltreatment, School Bonds, and Adult Violence: A Serial Mediation Model</a:t>
            </a:r>
          </a:p>
        </p:txBody>
      </p:sp>
      <p:pic>
        <p:nvPicPr>
          <p:cNvPr id="5" name="Content Placeholder 4" descr="Diagram&#10;&#10;Description automatically generated">
            <a:extLst>
              <a:ext uri="{FF2B5EF4-FFF2-40B4-BE49-F238E27FC236}">
                <a16:creationId xmlns:a16="http://schemas.microsoft.com/office/drawing/2014/main" id="{0FDB1A47-8202-479A-A9BD-E216E2F16752}"/>
              </a:ext>
            </a:extLst>
          </p:cNvPr>
          <p:cNvPicPr>
            <a:picLocks noGrp="1" noChangeAspect="1"/>
          </p:cNvPicPr>
          <p:nvPr>
            <p:ph sz="half" idx="4294967295"/>
          </p:nvPr>
        </p:nvPicPr>
        <p:blipFill>
          <a:blip r:embed="rId2"/>
          <a:srcRect l="3210"/>
          <a:stretch/>
        </p:blipFill>
        <p:spPr>
          <a:xfrm>
            <a:off x="179307" y="1486218"/>
            <a:ext cx="5820173" cy="4752022"/>
          </a:xfrm>
          <a:noFill/>
        </p:spPr>
      </p:pic>
      <p:sp>
        <p:nvSpPr>
          <p:cNvPr id="12" name="Content Placeholder 3">
            <a:extLst>
              <a:ext uri="{FF2B5EF4-FFF2-40B4-BE49-F238E27FC236}">
                <a16:creationId xmlns:a16="http://schemas.microsoft.com/office/drawing/2014/main" id="{3CCA5172-CD3B-475C-9A18-59F159371EE7}"/>
              </a:ext>
            </a:extLst>
          </p:cNvPr>
          <p:cNvSpPr>
            <a:spLocks noGrp="1"/>
          </p:cNvSpPr>
          <p:nvPr>
            <p:ph sz="half" idx="4294967295"/>
          </p:nvPr>
        </p:nvSpPr>
        <p:spPr>
          <a:xfrm>
            <a:off x="6096000" y="1609725"/>
            <a:ext cx="5750560" cy="4425315"/>
          </a:xfrm>
        </p:spPr>
        <p:txBody>
          <a:bodyPr>
            <a:normAutofit fontScale="70000" lnSpcReduction="20000"/>
          </a:bodyPr>
          <a:lstStyle/>
          <a:p>
            <a:pPr>
              <a:lnSpc>
                <a:spcPct val="120000"/>
              </a:lnSpc>
            </a:pPr>
            <a:r>
              <a:rPr lang="en-US" sz="2400" b="1" dirty="0">
                <a:latin typeface="Calibri" panose="020F0502020204030204" pitchFamily="34" charset="0"/>
                <a:ea typeface="Calibri" panose="020F0502020204030204" pitchFamily="34" charset="0"/>
                <a:cs typeface="Calibri" panose="020F0502020204030204" pitchFamily="34" charset="0"/>
              </a:rPr>
              <a:t>Hypothesis 1: </a:t>
            </a:r>
            <a:r>
              <a:rPr lang="en-US" sz="2400" dirty="0">
                <a:latin typeface="Calibri" panose="020F0502020204030204" pitchFamily="34" charset="0"/>
                <a:ea typeface="Calibri" panose="020F0502020204030204" pitchFamily="34" charset="0"/>
                <a:cs typeface="Calibri" panose="020F0502020204030204" pitchFamily="34" charset="0"/>
              </a:rPr>
              <a:t>Physically abused children who engage in violence as youth (vs. those not physically abused but who engaged in violence as youths) will have lower levels of school connectedness, engagement, and achievement, and will be more likely to persist in violent behavior as adults (i.e., there will be a direct effect between CPA and persistence in adult violence). </a:t>
            </a:r>
          </a:p>
          <a:p>
            <a:pPr>
              <a:lnSpc>
                <a:spcPct val="120000"/>
              </a:lnSpc>
            </a:pPr>
            <a:r>
              <a:rPr lang="en-US" sz="2400" b="1" dirty="0">
                <a:latin typeface="Calibri" panose="020F0502020204030204" pitchFamily="34" charset="0"/>
                <a:ea typeface="Calibri" panose="020F0502020204030204" pitchFamily="34" charset="0"/>
                <a:cs typeface="Calibri" panose="020F0502020204030204" pitchFamily="34" charset="0"/>
              </a:rPr>
              <a:t>Hypothesis 2: </a:t>
            </a:r>
            <a:r>
              <a:rPr lang="en-US" sz="2400" dirty="0">
                <a:latin typeface="Calibri" panose="020F0502020204030204" pitchFamily="34" charset="0"/>
                <a:ea typeface="Calibri" panose="020F0502020204030204" pitchFamily="34" charset="0"/>
                <a:cs typeface="Calibri" panose="020F0502020204030204" pitchFamily="34" charset="0"/>
              </a:rPr>
              <a:t>School characteristics will both </a:t>
            </a:r>
            <a:r>
              <a:rPr lang="en-US" sz="2400" b="1" dirty="0">
                <a:latin typeface="Calibri" panose="020F0502020204030204" pitchFamily="34" charset="0"/>
                <a:ea typeface="Calibri" panose="020F0502020204030204" pitchFamily="34" charset="0"/>
                <a:cs typeface="Calibri" panose="020F0502020204030204" pitchFamily="34" charset="0"/>
              </a:rPr>
              <a:t>independently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b="1" dirty="0">
                <a:latin typeface="Calibri" panose="020F0502020204030204" pitchFamily="34" charset="0"/>
                <a:ea typeface="Calibri" panose="020F0502020204030204" pitchFamily="34" charset="0"/>
                <a:cs typeface="Calibri" panose="020F0502020204030204" pitchFamily="34" charset="0"/>
              </a:rPr>
              <a:t>jointly</a:t>
            </a:r>
            <a:r>
              <a:rPr lang="en-US" sz="2400" dirty="0">
                <a:latin typeface="Calibri" panose="020F0502020204030204" pitchFamily="34" charset="0"/>
                <a:ea typeface="Calibri" panose="020F0502020204030204" pitchFamily="34" charset="0"/>
                <a:cs typeface="Calibri" panose="020F0502020204030204" pitchFamily="34" charset="0"/>
              </a:rPr>
              <a:t>, and </a:t>
            </a:r>
            <a:r>
              <a:rPr lang="en-US" sz="2400" b="1" u="sng" dirty="0">
                <a:latin typeface="Calibri" panose="020F0502020204030204" pitchFamily="34" charset="0"/>
                <a:ea typeface="Calibri" panose="020F0502020204030204" pitchFamily="34" charset="0"/>
                <a:cs typeface="Calibri" panose="020F0502020204030204" pitchFamily="34" charset="0"/>
              </a:rPr>
              <a:t>serially</a:t>
            </a:r>
            <a:r>
              <a:rPr lang="en-US" sz="2400" dirty="0">
                <a:latin typeface="Calibri" panose="020F0502020204030204" pitchFamily="34" charset="0"/>
                <a:ea typeface="Calibri" panose="020F0502020204030204" pitchFamily="34" charset="0"/>
                <a:cs typeface="Calibri" panose="020F0502020204030204" pitchFamily="34" charset="0"/>
              </a:rPr>
              <a:t> (i.e., as a sequence) mediate the relationship between CPA and persistence in adult violence (i.e., school social bonds will indirectly affect the relationship between CPA and adult violence perpetration). </a:t>
            </a:r>
          </a:p>
          <a:p>
            <a:pPr>
              <a:lnSpc>
                <a:spcPct val="120000"/>
              </a:lnSpc>
            </a:pPr>
            <a:r>
              <a:rPr lang="en-US" sz="2400" b="1" dirty="0">
                <a:latin typeface="Calibri" panose="020F0502020204030204" pitchFamily="34" charset="0"/>
                <a:ea typeface="Calibri" panose="020F0502020204030204" pitchFamily="34" charset="0"/>
                <a:cs typeface="Calibri" panose="020F0502020204030204" pitchFamily="34" charset="0"/>
              </a:rPr>
              <a:t>Hypothesis 3: </a:t>
            </a:r>
            <a:r>
              <a:rPr lang="en-US" sz="2400" dirty="0">
                <a:latin typeface="Calibri" panose="020F0502020204030204" pitchFamily="34" charset="0"/>
                <a:ea typeface="Calibri" panose="020F0502020204030204" pitchFamily="34" charset="0"/>
                <a:cs typeface="Calibri" panose="020F0502020204030204" pitchFamily="34" charset="0"/>
              </a:rPr>
              <a:t>Gender will moderate the mediation effect of school characteristics on the relationship between CPA and adult violence perpetration</a:t>
            </a:r>
          </a:p>
        </p:txBody>
      </p:sp>
    </p:spTree>
    <p:extLst>
      <p:ext uri="{BB962C8B-B14F-4D97-AF65-F5344CB8AC3E}">
        <p14:creationId xmlns:p14="http://schemas.microsoft.com/office/powerpoint/2010/main" val="2720293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1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19">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43" name="Rectangle 21">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44" name="Rectangle 23">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45" name="Group 2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7" name="Straight Connector 26">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6" name="Rectangle 30">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8C962718-CDC5-488F-93C9-EEB3E3C95413}"/>
              </a:ext>
            </a:extLst>
          </p:cNvPr>
          <p:cNvPicPr>
            <a:picLocks noGrp="1" noChangeAspect="1"/>
          </p:cNvPicPr>
          <p:nvPr>
            <p:ph idx="1"/>
          </p:nvPr>
        </p:nvPicPr>
        <p:blipFill>
          <a:blip r:embed="rId2"/>
          <a:stretch>
            <a:fillRect/>
          </a:stretch>
        </p:blipFill>
        <p:spPr>
          <a:xfrm>
            <a:off x="806708" y="643467"/>
            <a:ext cx="4804315" cy="3447288"/>
          </a:xfrm>
          <a:prstGeom prst="rect">
            <a:avLst/>
          </a:prstGeom>
          <a:noFill/>
        </p:spPr>
      </p:pic>
      <p:pic>
        <p:nvPicPr>
          <p:cNvPr id="13" name="Content Placeholder 8">
            <a:extLst>
              <a:ext uri="{FF2B5EF4-FFF2-40B4-BE49-F238E27FC236}">
                <a16:creationId xmlns:a16="http://schemas.microsoft.com/office/drawing/2014/main" id="{AA51D219-FDBD-4BB8-B1E3-B6CFFB7C8B5E}"/>
              </a:ext>
            </a:extLst>
          </p:cNvPr>
          <p:cNvPicPr>
            <a:picLocks noChangeAspect="1"/>
          </p:cNvPicPr>
          <p:nvPr/>
        </p:nvPicPr>
        <p:blipFill>
          <a:blip r:embed="rId3"/>
          <a:stretch>
            <a:fillRect/>
          </a:stretch>
        </p:blipFill>
        <p:spPr>
          <a:xfrm>
            <a:off x="6417734" y="827871"/>
            <a:ext cx="5130799" cy="3078479"/>
          </a:xfrm>
          <a:prstGeom prst="rect">
            <a:avLst/>
          </a:prstGeom>
        </p:spPr>
      </p:pic>
      <p:sp>
        <p:nvSpPr>
          <p:cNvPr id="47" name="Rectangle 32">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6119"/>
            <a:ext cx="12192000" cy="2251881"/>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4">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txBody>
          <a:bodyPr/>
          <a:lstStyle/>
          <a:p>
            <a:endParaRPr lang="en-US"/>
          </a:p>
        </p:txBody>
      </p:sp>
      <p:sp>
        <p:nvSpPr>
          <p:cNvPr id="49" name="Rectangle 36">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txBody>
          <a:bodyPr/>
          <a:lstStyle/>
          <a:p>
            <a:endParaRPr lang="en-US"/>
          </a:p>
        </p:txBody>
      </p:sp>
      <p:sp>
        <p:nvSpPr>
          <p:cNvPr id="2" name="Title 1">
            <a:extLst>
              <a:ext uri="{FF2B5EF4-FFF2-40B4-BE49-F238E27FC236}">
                <a16:creationId xmlns:a16="http://schemas.microsoft.com/office/drawing/2014/main" id="{22F353AD-A170-4400-A8D3-F49F26367AF7}"/>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4400" cap="all" spc="-100"/>
              <a:t>Simple Mediation v Serial Mediation</a:t>
            </a:r>
          </a:p>
        </p:txBody>
      </p:sp>
      <p:cxnSp>
        <p:nvCxnSpPr>
          <p:cNvPr id="50" name="Straight Connector 38">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47373"/>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8432-5ABD-45CC-927E-190BC20F5FD2}"/>
              </a:ext>
            </a:extLst>
          </p:cNvPr>
          <p:cNvSpPr>
            <a:spLocks noGrp="1"/>
          </p:cNvSpPr>
          <p:nvPr>
            <p:ph type="title"/>
          </p:nvPr>
        </p:nvSpPr>
        <p:spPr/>
        <p:txBody>
          <a:bodyPr/>
          <a:lstStyle/>
          <a:p>
            <a:r>
              <a:rPr lang="en-US" dirty="0"/>
              <a:t>A Two-Mediator Serial Model</a:t>
            </a:r>
          </a:p>
        </p:txBody>
      </p:sp>
      <p:pic>
        <p:nvPicPr>
          <p:cNvPr id="6" name="Content Placeholder 5">
            <a:extLst>
              <a:ext uri="{FF2B5EF4-FFF2-40B4-BE49-F238E27FC236}">
                <a16:creationId xmlns:a16="http://schemas.microsoft.com/office/drawing/2014/main" id="{987303D1-4957-4135-8193-7CFA005FBAA0}"/>
              </a:ext>
            </a:extLst>
          </p:cNvPr>
          <p:cNvPicPr>
            <a:picLocks noGrp="1" noChangeAspect="1"/>
          </p:cNvPicPr>
          <p:nvPr>
            <p:ph idx="1"/>
          </p:nvPr>
        </p:nvPicPr>
        <p:blipFill>
          <a:blip r:embed="rId3"/>
          <a:stretch>
            <a:fillRect/>
          </a:stretch>
        </p:blipFill>
        <p:spPr>
          <a:xfrm>
            <a:off x="1450474" y="358179"/>
            <a:ext cx="5629275" cy="2771775"/>
          </a:xfrm>
        </p:spPr>
      </p:pic>
      <p:sp>
        <p:nvSpPr>
          <p:cNvPr id="4" name="Text Placeholder 3">
            <a:extLst>
              <a:ext uri="{FF2B5EF4-FFF2-40B4-BE49-F238E27FC236}">
                <a16:creationId xmlns:a16="http://schemas.microsoft.com/office/drawing/2014/main" id="{6371575C-DF62-4357-8EFE-5F9175D993DB}"/>
              </a:ext>
            </a:extLst>
          </p:cNvPr>
          <p:cNvSpPr>
            <a:spLocks noGrp="1"/>
          </p:cNvSpPr>
          <p:nvPr>
            <p:ph type="body" sz="half" idx="2"/>
          </p:nvPr>
        </p:nvSpPr>
        <p:spPr/>
        <p:txBody>
          <a:bodyPr/>
          <a:lstStyle/>
          <a:p>
            <a:r>
              <a:rPr lang="en-US" i="1" dirty="0">
                <a:latin typeface="Calibri" panose="020F0502020204030204" pitchFamily="34" charset="0"/>
                <a:ea typeface="Calibri" panose="020F0502020204030204" pitchFamily="34" charset="0"/>
                <a:cs typeface="Calibri" panose="020F0502020204030204" pitchFamily="34" charset="0"/>
              </a:rPr>
              <a:t>X</a:t>
            </a:r>
            <a:r>
              <a:rPr lang="en-US" dirty="0">
                <a:latin typeface="Calibri" panose="020F0502020204030204" pitchFamily="34" charset="0"/>
                <a:ea typeface="Calibri" panose="020F0502020204030204" pitchFamily="34" charset="0"/>
                <a:cs typeface="Calibri" panose="020F0502020204030204" pitchFamily="34" charset="0"/>
              </a:rPr>
              <a:t> affects </a:t>
            </a:r>
            <a:r>
              <a:rPr lang="en-US" i="1" dirty="0">
                <a:latin typeface="Calibri" panose="020F0502020204030204" pitchFamily="34" charset="0"/>
                <a:ea typeface="Calibri" panose="020F0502020204030204" pitchFamily="34" charset="0"/>
                <a:cs typeface="Calibri" panose="020F0502020204030204" pitchFamily="34" charset="0"/>
              </a:rPr>
              <a:t>Y</a:t>
            </a:r>
            <a:r>
              <a:rPr lang="en-US" dirty="0">
                <a:latin typeface="Calibri" panose="020F0502020204030204" pitchFamily="34" charset="0"/>
                <a:ea typeface="Calibri" panose="020F0502020204030204" pitchFamily="34" charset="0"/>
                <a:cs typeface="Calibri" panose="020F0502020204030204" pitchFamily="34" charset="0"/>
              </a:rPr>
              <a:t> through four pathways</a:t>
            </a:r>
          </a:p>
          <a:p>
            <a:r>
              <a:rPr lang="en-US" dirty="0">
                <a:latin typeface="Calibri" panose="020F0502020204030204" pitchFamily="34" charset="0"/>
                <a:ea typeface="Calibri" panose="020F0502020204030204" pitchFamily="34" charset="0"/>
                <a:cs typeface="Calibri" panose="020F0502020204030204" pitchFamily="34" charset="0"/>
              </a:rPr>
              <a:t>Three indirect pathways (1, 2, 3) and a direct pathway (4)</a:t>
            </a:r>
          </a:p>
          <a:p>
            <a:r>
              <a:rPr lang="en-US" dirty="0">
                <a:latin typeface="Calibri" panose="020F0502020204030204" pitchFamily="34" charset="0"/>
                <a:ea typeface="Calibri" panose="020F0502020204030204" pitchFamily="34" charset="0"/>
                <a:cs typeface="Calibri" panose="020F0502020204030204" pitchFamily="34" charset="0"/>
              </a:rPr>
              <a:t>With three mediators the model becomes complex quickly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933DE30-14FF-4953-9E14-008C7A9302D7}"/>
                  </a:ext>
                </a:extLst>
              </p:cNvPr>
              <p:cNvSpPr txBox="1"/>
              <p:nvPr/>
            </p:nvSpPr>
            <p:spPr>
              <a:xfrm>
                <a:off x="983749" y="3429000"/>
                <a:ext cx="6096000" cy="548612"/>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𝑖</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1</m:t>
                              </m:r>
                            </m:sub>
                          </m:sSub>
                        </m:sub>
                      </m:sSub>
                    </m:oMath>
                  </m:oMathPara>
                </a14:m>
                <a:endParaRPr lang="en-US" dirty="0"/>
              </a:p>
            </p:txBody>
          </p:sp>
        </mc:Choice>
        <mc:Fallback xmlns="">
          <p:sp>
            <p:nvSpPr>
              <p:cNvPr id="7" name="TextBox 6">
                <a:extLst>
                  <a:ext uri="{FF2B5EF4-FFF2-40B4-BE49-F238E27FC236}">
                    <a16:creationId xmlns:a16="http://schemas.microsoft.com/office/drawing/2014/main" id="{2933DE30-14FF-4953-9E14-008C7A9302D7}"/>
                  </a:ext>
                </a:extLst>
              </p:cNvPr>
              <p:cNvSpPr txBox="1">
                <a:spLocks noRot="1" noChangeAspect="1" noMove="1" noResize="1" noEditPoints="1" noAdjustHandles="1" noChangeArrowheads="1" noChangeShapeType="1" noTextEdit="1"/>
              </p:cNvSpPr>
              <p:nvPr/>
            </p:nvSpPr>
            <p:spPr>
              <a:xfrm>
                <a:off x="983749" y="3429000"/>
                <a:ext cx="6096000" cy="54861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F1911CB-5810-45C5-921A-EDC5E47E7962}"/>
                  </a:ext>
                </a:extLst>
              </p:cNvPr>
              <p:cNvSpPr txBox="1"/>
              <p:nvPr/>
            </p:nvSpPr>
            <p:spPr>
              <a:xfrm>
                <a:off x="2174836" y="4538808"/>
                <a:ext cx="351876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𝑌</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𝑌</m:t>
                          </m:r>
                        </m:sub>
                      </m:sSub>
                    </m:oMath>
                  </m:oMathPara>
                </a14:m>
                <a:endParaRPr lang="en-US" dirty="0"/>
              </a:p>
            </p:txBody>
          </p:sp>
        </mc:Choice>
        <mc:Fallback xmlns="">
          <p:sp>
            <p:nvSpPr>
              <p:cNvPr id="8" name="TextBox 7">
                <a:extLst>
                  <a:ext uri="{FF2B5EF4-FFF2-40B4-BE49-F238E27FC236}">
                    <a16:creationId xmlns:a16="http://schemas.microsoft.com/office/drawing/2014/main" id="{DF1911CB-5810-45C5-921A-EDC5E47E7962}"/>
                  </a:ext>
                </a:extLst>
              </p:cNvPr>
              <p:cNvSpPr txBox="1">
                <a:spLocks noRot="1" noChangeAspect="1" noMove="1" noResize="1" noEditPoints="1" noAdjustHandles="1" noChangeArrowheads="1" noChangeShapeType="1" noTextEdit="1"/>
              </p:cNvSpPr>
              <p:nvPr/>
            </p:nvSpPr>
            <p:spPr>
              <a:xfrm>
                <a:off x="2174836" y="4538808"/>
                <a:ext cx="3518761" cy="369332"/>
              </a:xfrm>
              <a:prstGeom prst="rect">
                <a:avLst/>
              </a:prstGeom>
              <a:blipFill>
                <a:blip r:embed="rId5"/>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E856041-18F0-4972-A4EC-56431591880B}"/>
                  </a:ext>
                </a:extLst>
              </p:cNvPr>
              <p:cNvSpPr txBox="1"/>
              <p:nvPr/>
            </p:nvSpPr>
            <p:spPr>
              <a:xfrm>
                <a:off x="985837" y="4000584"/>
                <a:ext cx="6093912"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𝑖</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2</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𝑑</m:t>
                          </m:r>
                        </m:e>
                        <m:sub>
                          <m:r>
                            <a:rPr lang="en-US" i="1">
                              <a:latin typeface="Cambria Math" panose="02040503050406030204" pitchFamily="18" charset="0"/>
                            </a:rPr>
                            <m:t>2</m:t>
                          </m:r>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2</m:t>
                              </m:r>
                            </m:sub>
                          </m:sSub>
                        </m:sub>
                      </m:sSub>
                    </m:oMath>
                  </m:oMathPara>
                </a14:m>
                <a:endParaRPr lang="en-US" dirty="0"/>
              </a:p>
            </p:txBody>
          </p:sp>
        </mc:Choice>
        <mc:Fallback xmlns="">
          <p:sp>
            <p:nvSpPr>
              <p:cNvPr id="10" name="TextBox 9">
                <a:extLst>
                  <a:ext uri="{FF2B5EF4-FFF2-40B4-BE49-F238E27FC236}">
                    <a16:creationId xmlns:a16="http://schemas.microsoft.com/office/drawing/2014/main" id="{AE856041-18F0-4972-A4EC-56431591880B}"/>
                  </a:ext>
                </a:extLst>
              </p:cNvPr>
              <p:cNvSpPr txBox="1">
                <a:spLocks noRot="1" noChangeAspect="1" noMove="1" noResize="1" noEditPoints="1" noAdjustHandles="1" noChangeArrowheads="1" noChangeShapeType="1" noTextEdit="1"/>
              </p:cNvSpPr>
              <p:nvPr/>
            </p:nvSpPr>
            <p:spPr>
              <a:xfrm>
                <a:off x="985837" y="4000584"/>
                <a:ext cx="6093912" cy="404213"/>
              </a:xfrm>
              <a:prstGeom prst="rect">
                <a:avLst/>
              </a:prstGeom>
              <a:blipFill>
                <a:blip r:embed="rId6"/>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2000486B-B7C5-EE00-55D0-AB63E346D61D}"/>
              </a:ext>
            </a:extLst>
          </p:cNvPr>
          <p:cNvSpPr txBox="1"/>
          <p:nvPr/>
        </p:nvSpPr>
        <p:spPr>
          <a:xfrm>
            <a:off x="2398282" y="1839386"/>
            <a:ext cx="298480" cy="369332"/>
          </a:xfrm>
          <a:prstGeom prst="rect">
            <a:avLst/>
          </a:prstGeom>
          <a:noFill/>
        </p:spPr>
        <p:txBody>
          <a:bodyPr wrap="none" rtlCol="0">
            <a:spAutoFit/>
          </a:bodyPr>
          <a:lstStyle/>
          <a:p>
            <a:r>
              <a:rPr lang="en-US" b="1" dirty="0"/>
              <a:t>1</a:t>
            </a:r>
          </a:p>
        </p:txBody>
      </p:sp>
      <p:sp>
        <p:nvSpPr>
          <p:cNvPr id="5" name="TextBox 4">
            <a:extLst>
              <a:ext uri="{FF2B5EF4-FFF2-40B4-BE49-F238E27FC236}">
                <a16:creationId xmlns:a16="http://schemas.microsoft.com/office/drawing/2014/main" id="{C23006AC-E27B-9885-AF3D-330B2679A298}"/>
              </a:ext>
            </a:extLst>
          </p:cNvPr>
          <p:cNvSpPr txBox="1"/>
          <p:nvPr/>
        </p:nvSpPr>
        <p:spPr>
          <a:xfrm>
            <a:off x="3385987" y="1839386"/>
            <a:ext cx="322524" cy="369332"/>
          </a:xfrm>
          <a:prstGeom prst="rect">
            <a:avLst/>
          </a:prstGeom>
          <a:noFill/>
        </p:spPr>
        <p:txBody>
          <a:bodyPr wrap="none" rtlCol="0">
            <a:spAutoFit/>
          </a:bodyPr>
          <a:lstStyle/>
          <a:p>
            <a:r>
              <a:rPr lang="en-US" b="1" dirty="0"/>
              <a:t>2</a:t>
            </a:r>
          </a:p>
        </p:txBody>
      </p:sp>
      <p:sp>
        <p:nvSpPr>
          <p:cNvPr id="9" name="TextBox 8">
            <a:extLst>
              <a:ext uri="{FF2B5EF4-FFF2-40B4-BE49-F238E27FC236}">
                <a16:creationId xmlns:a16="http://schemas.microsoft.com/office/drawing/2014/main" id="{6D07B9E5-CAE5-C6FB-32B9-45B639AEA5A3}"/>
              </a:ext>
            </a:extLst>
          </p:cNvPr>
          <p:cNvSpPr txBox="1"/>
          <p:nvPr/>
        </p:nvSpPr>
        <p:spPr>
          <a:xfrm>
            <a:off x="4107856" y="1192376"/>
            <a:ext cx="314510" cy="369332"/>
          </a:xfrm>
          <a:prstGeom prst="rect">
            <a:avLst/>
          </a:prstGeom>
          <a:noFill/>
        </p:spPr>
        <p:txBody>
          <a:bodyPr wrap="none" rtlCol="0">
            <a:spAutoFit/>
          </a:bodyPr>
          <a:lstStyle/>
          <a:p>
            <a:r>
              <a:rPr lang="en-US" b="1" dirty="0"/>
              <a:t>3</a:t>
            </a:r>
          </a:p>
        </p:txBody>
      </p:sp>
      <p:sp>
        <p:nvSpPr>
          <p:cNvPr id="11" name="TextBox 10">
            <a:extLst>
              <a:ext uri="{FF2B5EF4-FFF2-40B4-BE49-F238E27FC236}">
                <a16:creationId xmlns:a16="http://schemas.microsoft.com/office/drawing/2014/main" id="{A86DF50D-CA3C-AEB6-D2CD-4A648AEAC353}"/>
              </a:ext>
            </a:extLst>
          </p:cNvPr>
          <p:cNvSpPr txBox="1"/>
          <p:nvPr/>
        </p:nvSpPr>
        <p:spPr>
          <a:xfrm>
            <a:off x="4031749" y="2765236"/>
            <a:ext cx="320922" cy="369332"/>
          </a:xfrm>
          <a:prstGeom prst="rect">
            <a:avLst/>
          </a:prstGeom>
          <a:noFill/>
        </p:spPr>
        <p:txBody>
          <a:bodyPr wrap="none" rtlCol="0">
            <a:spAutoFit/>
          </a:bodyPr>
          <a:lstStyle/>
          <a:p>
            <a:r>
              <a:rPr lang="en-US" b="1" dirty="0"/>
              <a:t>4</a:t>
            </a:r>
          </a:p>
        </p:txBody>
      </p:sp>
      <p:sp>
        <p:nvSpPr>
          <p:cNvPr id="12" name="TextBox 11">
            <a:extLst>
              <a:ext uri="{FF2B5EF4-FFF2-40B4-BE49-F238E27FC236}">
                <a16:creationId xmlns:a16="http://schemas.microsoft.com/office/drawing/2014/main" id="{596FD64A-6211-DA49-6C47-6D580F4A8EEB}"/>
              </a:ext>
            </a:extLst>
          </p:cNvPr>
          <p:cNvSpPr txBox="1"/>
          <p:nvPr/>
        </p:nvSpPr>
        <p:spPr>
          <a:xfrm>
            <a:off x="653143" y="5769429"/>
            <a:ext cx="3341812" cy="369332"/>
          </a:xfrm>
          <a:prstGeom prst="rect">
            <a:avLst/>
          </a:prstGeom>
          <a:noFill/>
        </p:spPr>
        <p:txBody>
          <a:bodyPr wrap="non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What is the serial indirect effect?</a:t>
            </a:r>
          </a:p>
        </p:txBody>
      </p:sp>
    </p:spTree>
    <p:extLst>
      <p:ext uri="{BB962C8B-B14F-4D97-AF65-F5344CB8AC3E}">
        <p14:creationId xmlns:p14="http://schemas.microsoft.com/office/powerpoint/2010/main" val="10866080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54DB1F-C524-4846-8A23-A2A18C1E90B0}"/>
              </a:ext>
            </a:extLst>
          </p:cNvPr>
          <p:cNvSpPr>
            <a:spLocks noGrp="1"/>
          </p:cNvSpPr>
          <p:nvPr>
            <p:ph type="title"/>
          </p:nvPr>
        </p:nvSpPr>
        <p:spPr>
          <a:xfrm>
            <a:off x="8458200" y="607392"/>
            <a:ext cx="3161963" cy="1645920"/>
          </a:xfrm>
        </p:spPr>
        <p:txBody>
          <a:bodyPr anchor="b">
            <a:normAutofit/>
          </a:bodyPr>
          <a:lstStyle/>
          <a:p>
            <a:r>
              <a:rPr lang="en-US" dirty="0"/>
              <a:t>Two Mediators in Serial</a:t>
            </a:r>
          </a:p>
        </p:txBody>
      </p:sp>
      <p:pic>
        <p:nvPicPr>
          <p:cNvPr id="7" name="Content Placeholder 5" descr="Diagram&#10;&#10;Description automatically generated">
            <a:extLst>
              <a:ext uri="{FF2B5EF4-FFF2-40B4-BE49-F238E27FC236}">
                <a16:creationId xmlns:a16="http://schemas.microsoft.com/office/drawing/2014/main" id="{9974ACFB-3EB4-42A7-9650-56E6C567015A}"/>
              </a:ext>
            </a:extLst>
          </p:cNvPr>
          <p:cNvPicPr>
            <a:picLocks noChangeAspect="1"/>
          </p:cNvPicPr>
          <p:nvPr/>
        </p:nvPicPr>
        <p:blipFill>
          <a:blip r:embed="rId2"/>
          <a:stretch>
            <a:fillRect/>
          </a:stretch>
        </p:blipFill>
        <p:spPr>
          <a:xfrm>
            <a:off x="579329" y="402159"/>
            <a:ext cx="6858000" cy="3377564"/>
          </a:xfrm>
          <a:prstGeom prst="rect">
            <a:avLst/>
          </a:prstGeom>
          <a:noFill/>
        </p:spPr>
      </p:pic>
      <p:sp>
        <p:nvSpPr>
          <p:cNvPr id="6" name="Content Placeholder 5">
            <a:extLst>
              <a:ext uri="{FF2B5EF4-FFF2-40B4-BE49-F238E27FC236}">
                <a16:creationId xmlns:a16="http://schemas.microsoft.com/office/drawing/2014/main" id="{204578DA-8A93-4991-BE78-954EDB56AB34}"/>
              </a:ext>
            </a:extLst>
          </p:cNvPr>
          <p:cNvSpPr>
            <a:spLocks noGrp="1"/>
          </p:cNvSpPr>
          <p:nvPr>
            <p:ph type="body" sz="half" idx="2"/>
          </p:nvPr>
        </p:nvSpPr>
        <p:spPr>
          <a:xfrm>
            <a:off x="8458200" y="2336800"/>
            <a:ext cx="3161963" cy="3606800"/>
          </a:xfrm>
        </p:spPr>
        <p:txBody>
          <a:bodyPr>
            <a:normAutofit/>
          </a:bodyPr>
          <a:lstStyle/>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The three specific indirect effects are each estimated as the product of the regression weights linking X to Y through at least one M</a:t>
            </a:r>
          </a:p>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The specific indirect effect of X on Y through only M1 is a1b1</a:t>
            </a:r>
          </a:p>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The specific indirect effect through M2 only is a2b2</a:t>
            </a:r>
          </a:p>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The specific indirect effect through both M1 and M2 in </a:t>
            </a:r>
            <a:r>
              <a:rPr lang="en-US" sz="1600" b="1" dirty="0">
                <a:latin typeface="Calibri" panose="020F0502020204030204" pitchFamily="34" charset="0"/>
                <a:ea typeface="Calibri" panose="020F0502020204030204" pitchFamily="34" charset="0"/>
                <a:cs typeface="Calibri" panose="020F0502020204030204" pitchFamily="34" charset="0"/>
              </a:rPr>
              <a:t>serial</a:t>
            </a:r>
            <a:r>
              <a:rPr lang="en-US" sz="1600" dirty="0">
                <a:latin typeface="Calibri" panose="020F0502020204030204" pitchFamily="34" charset="0"/>
                <a:ea typeface="Calibri" panose="020F0502020204030204" pitchFamily="34" charset="0"/>
                <a:cs typeface="Calibri" panose="020F0502020204030204" pitchFamily="34" charset="0"/>
              </a:rPr>
              <a:t> is a1d21b2</a:t>
            </a:r>
          </a:p>
        </p:txBody>
      </p:sp>
      <p:sp>
        <p:nvSpPr>
          <p:cNvPr id="11" name="TextBox 10">
            <a:extLst>
              <a:ext uri="{FF2B5EF4-FFF2-40B4-BE49-F238E27FC236}">
                <a16:creationId xmlns:a16="http://schemas.microsoft.com/office/drawing/2014/main" id="{BC940ABB-BF8B-4A06-BADA-0B37146A0359}"/>
              </a:ext>
            </a:extLst>
          </p:cNvPr>
          <p:cNvSpPr txBox="1"/>
          <p:nvPr/>
        </p:nvSpPr>
        <p:spPr>
          <a:xfrm>
            <a:off x="686844" y="4140200"/>
            <a:ext cx="7025397" cy="646331"/>
          </a:xfrm>
          <a:prstGeom prst="rect">
            <a:avLst/>
          </a:prstGeom>
          <a:noFill/>
        </p:spPr>
        <p:txBody>
          <a:bodyPr wrap="square">
            <a:spAutoFit/>
          </a:bodyPr>
          <a:lstStyle/>
          <a:p>
            <a:r>
              <a:rPr lang="pt-BR" dirty="0">
                <a:latin typeface="Calibri" panose="020F0502020204030204" pitchFamily="34" charset="0"/>
                <a:ea typeface="Calibri" panose="020F0502020204030204" pitchFamily="34" charset="0"/>
                <a:cs typeface="Calibri" panose="020F0502020204030204" pitchFamily="34" charset="0"/>
              </a:rPr>
              <a:t>Total effect = direct effect + total indirect effect (i.e. sum of indirect effects)</a:t>
            </a:r>
            <a:endParaRPr lang="en-US"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06D92A0-CBA4-4949-B557-1C3C2FA5C381}"/>
                  </a:ext>
                </a:extLst>
              </p:cNvPr>
              <p:cNvSpPr txBox="1"/>
              <p:nvPr/>
            </p:nvSpPr>
            <p:spPr>
              <a:xfrm>
                <a:off x="1739085" y="4962342"/>
                <a:ext cx="453848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𝑐</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b="0" i="1" smtClean="0">
                              <a:latin typeface="Cambria Math" panose="02040503050406030204" pitchFamily="18" charset="0"/>
                            </a:rPr>
                            <m:t>1</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𝑑</m:t>
                          </m:r>
                        </m:e>
                        <m:sub>
                          <m:r>
                            <a:rPr lang="en-US" sz="2400" i="1">
                              <a:latin typeface="Cambria Math" panose="02040503050406030204" pitchFamily="18" charset="0"/>
                            </a:rPr>
                            <m:t>2</m:t>
                          </m:r>
                          <m:r>
                            <a:rPr lang="en-US" sz="2400" b="0" i="1" smtClean="0">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2</m:t>
                          </m:r>
                        </m:sub>
                      </m:sSub>
                    </m:oMath>
                  </m:oMathPara>
                </a14:m>
                <a:endParaRPr lang="en-US" sz="2400" dirty="0"/>
              </a:p>
            </p:txBody>
          </p:sp>
        </mc:Choice>
        <mc:Fallback xmlns="">
          <p:sp>
            <p:nvSpPr>
              <p:cNvPr id="2" name="TextBox 1">
                <a:extLst>
                  <a:ext uri="{FF2B5EF4-FFF2-40B4-BE49-F238E27FC236}">
                    <a16:creationId xmlns:a16="http://schemas.microsoft.com/office/drawing/2014/main" id="{806D92A0-CBA4-4949-B557-1C3C2FA5C381}"/>
                  </a:ext>
                </a:extLst>
              </p:cNvPr>
              <p:cNvSpPr txBox="1">
                <a:spLocks noRot="1" noChangeAspect="1" noMove="1" noResize="1" noEditPoints="1" noAdjustHandles="1" noChangeArrowheads="1" noChangeShapeType="1" noTextEdit="1"/>
              </p:cNvSpPr>
              <p:nvPr/>
            </p:nvSpPr>
            <p:spPr>
              <a:xfrm>
                <a:off x="1739085" y="4962342"/>
                <a:ext cx="4538487" cy="369332"/>
              </a:xfrm>
              <a:prstGeom prst="rect">
                <a:avLst/>
              </a:prstGeom>
              <a:blipFill>
                <a:blip r:embed="rId3"/>
                <a:stretch>
                  <a:fillRect l="-537" r="-134" b="-14754"/>
                </a:stretch>
              </a:blipFill>
            </p:spPr>
            <p:txBody>
              <a:bodyPr/>
              <a:lstStyle/>
              <a:p>
                <a:r>
                  <a:rPr lang="en-US">
                    <a:noFill/>
                  </a:rPr>
                  <a:t> </a:t>
                </a:r>
              </a:p>
            </p:txBody>
          </p:sp>
        </mc:Fallback>
      </mc:AlternateContent>
    </p:spTree>
    <p:extLst>
      <p:ext uri="{BB962C8B-B14F-4D97-AF65-F5344CB8AC3E}">
        <p14:creationId xmlns:p14="http://schemas.microsoft.com/office/powerpoint/2010/main" val="3653316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A3595E6-79C6-4BDE-A848-0FEFFB5F9C65}"/>
              </a:ext>
            </a:extLst>
          </p:cNvPr>
          <p:cNvPicPr>
            <a:picLocks noChangeAspect="1"/>
          </p:cNvPicPr>
          <p:nvPr/>
        </p:nvPicPr>
        <p:blipFill>
          <a:blip r:embed="rId2"/>
          <a:stretch>
            <a:fillRect/>
          </a:stretch>
        </p:blipFill>
        <p:spPr>
          <a:xfrm>
            <a:off x="162251" y="125010"/>
            <a:ext cx="4241783" cy="6732990"/>
          </a:xfrm>
          <a:prstGeom prst="rect">
            <a:avLst/>
          </a:prstGeom>
          <a:noFill/>
          <a:ln>
            <a:noFill/>
          </a:ln>
        </p:spPr>
      </p:pic>
      <p:sp>
        <p:nvSpPr>
          <p:cNvPr id="5" name="Title 4">
            <a:extLst>
              <a:ext uri="{FF2B5EF4-FFF2-40B4-BE49-F238E27FC236}">
                <a16:creationId xmlns:a16="http://schemas.microsoft.com/office/drawing/2014/main" id="{5351564A-C0FB-49B0-8FFE-701B3A9656A0}"/>
              </a:ext>
            </a:extLst>
          </p:cNvPr>
          <p:cNvSpPr>
            <a:spLocks noGrp="1"/>
          </p:cNvSpPr>
          <p:nvPr>
            <p:ph type="title"/>
          </p:nvPr>
        </p:nvSpPr>
        <p:spPr>
          <a:xfrm>
            <a:off x="8477250" y="603504"/>
            <a:ext cx="3144774" cy="1645920"/>
          </a:xfrm>
        </p:spPr>
        <p:txBody>
          <a:bodyPr anchor="b">
            <a:normAutofit/>
          </a:bodyPr>
          <a:lstStyle/>
          <a:p>
            <a:pPr>
              <a:lnSpc>
                <a:spcPct val="90000"/>
              </a:lnSpc>
            </a:pPr>
            <a:r>
              <a:rPr lang="en-US" sz="2200" dirty="0"/>
              <a:t>Parallel multiple mediator model of the presumed media influence</a:t>
            </a:r>
            <a:br>
              <a:rPr lang="en-US" sz="2200" dirty="0"/>
            </a:br>
            <a:r>
              <a:rPr lang="en-US" sz="2200" dirty="0"/>
              <a:t>study</a:t>
            </a:r>
          </a:p>
        </p:txBody>
      </p:sp>
      <p:sp>
        <p:nvSpPr>
          <p:cNvPr id="13" name="Text Placeholder 3">
            <a:extLst>
              <a:ext uri="{FF2B5EF4-FFF2-40B4-BE49-F238E27FC236}">
                <a16:creationId xmlns:a16="http://schemas.microsoft.com/office/drawing/2014/main" id="{E5BD1734-58B1-4971-A0E4-B398537AC68F}"/>
              </a:ext>
            </a:extLst>
          </p:cNvPr>
          <p:cNvSpPr>
            <a:spLocks noGrp="1"/>
          </p:cNvSpPr>
          <p:nvPr>
            <p:ph type="body" sz="half" idx="2"/>
          </p:nvPr>
        </p:nvSpPr>
        <p:spPr>
          <a:xfrm>
            <a:off x="8477250" y="2386584"/>
            <a:ext cx="3144774" cy="3511296"/>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We need to use </a:t>
            </a:r>
            <a:r>
              <a:rPr lang="en-US" b="1" dirty="0">
                <a:latin typeface="Calibri" panose="020F0502020204030204" pitchFamily="34" charset="0"/>
                <a:ea typeface="Calibri" panose="020F0502020204030204" pitchFamily="34" charset="0"/>
                <a:cs typeface="Calibri" panose="020F0502020204030204" pitchFamily="34" charset="0"/>
              </a:rPr>
              <a:t>model 6 </a:t>
            </a:r>
            <a:r>
              <a:rPr lang="en-US" dirty="0">
                <a:latin typeface="Calibri" panose="020F0502020204030204" pitchFamily="34" charset="0"/>
                <a:ea typeface="Calibri" panose="020F0502020204030204" pitchFamily="34" charset="0"/>
                <a:cs typeface="Calibri" panose="020F0502020204030204" pitchFamily="34" charset="0"/>
              </a:rPr>
              <a:t>to do this analysis</a:t>
            </a:r>
          </a:p>
          <a:p>
            <a:r>
              <a:rPr lang="en-US" dirty="0">
                <a:latin typeface="Calibri" panose="020F0502020204030204" pitchFamily="34" charset="0"/>
                <a:ea typeface="Calibri" panose="020F0502020204030204" pitchFamily="34" charset="0"/>
                <a:cs typeface="Calibri" panose="020F0502020204030204" pitchFamily="34" charset="0"/>
              </a:rPr>
              <a:t>This model can take up to 4 serial mediators</a:t>
            </a:r>
          </a:p>
          <a:p>
            <a:r>
              <a:rPr lang="en-US" dirty="0">
                <a:latin typeface="Calibri" panose="020F0502020204030204" pitchFamily="34" charset="0"/>
                <a:ea typeface="Calibri" panose="020F0502020204030204" pitchFamily="34" charset="0"/>
                <a:cs typeface="Calibri" panose="020F0502020204030204" pitchFamily="34" charset="0"/>
              </a:rPr>
              <a:t>The order you enter the mediators matters, so for M1 </a:t>
            </a:r>
            <a:r>
              <a:rPr lang="en-US"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M2 enter M1 first</a:t>
            </a:r>
          </a:p>
          <a:p>
            <a:r>
              <a:rPr lang="en-US"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In our model, Import  PMI so enter Import first</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BB4E6E87-3F37-4729-B7BD-16DC36F84B2A}"/>
              </a:ext>
            </a:extLst>
          </p:cNvPr>
          <p:cNvPicPr>
            <a:picLocks noChangeAspect="1"/>
          </p:cNvPicPr>
          <p:nvPr/>
        </p:nvPicPr>
        <p:blipFill>
          <a:blip r:embed="rId3"/>
          <a:stretch>
            <a:fillRect/>
          </a:stretch>
        </p:blipFill>
        <p:spPr>
          <a:xfrm>
            <a:off x="4297526" y="3429000"/>
            <a:ext cx="3182937" cy="2633597"/>
          </a:xfrm>
          <a:prstGeom prst="rect">
            <a:avLst/>
          </a:prstGeom>
          <a:solidFill>
            <a:schemeClr val="bg1"/>
          </a:solidFill>
          <a:ln w="15875">
            <a:solidFill>
              <a:schemeClr val="tx1">
                <a:lumMod val="65000"/>
                <a:lumOff val="35000"/>
              </a:schemeClr>
            </a:solidFill>
          </a:ln>
        </p:spPr>
      </p:pic>
    </p:spTree>
    <p:extLst>
      <p:ext uri="{BB962C8B-B14F-4D97-AF65-F5344CB8AC3E}">
        <p14:creationId xmlns:p14="http://schemas.microsoft.com/office/powerpoint/2010/main" val="1568052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5" name="Rectangle 14">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7" name="Rectangle 16">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9" name="Group 1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0" name="Straight Connector 19">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ime compass on hand">
            <a:extLst>
              <a:ext uri="{FF2B5EF4-FFF2-40B4-BE49-F238E27FC236}">
                <a16:creationId xmlns:a16="http://schemas.microsoft.com/office/drawing/2014/main" id="{8682FA38-5761-F199-7098-E22F3123349C}"/>
              </a:ext>
            </a:extLst>
          </p:cNvPr>
          <p:cNvPicPr>
            <a:picLocks noChangeAspect="1"/>
          </p:cNvPicPr>
          <p:nvPr/>
        </p:nvPicPr>
        <p:blipFill rotWithShape="1">
          <a:blip r:embed="rId2"/>
          <a:srcRect t="15413"/>
          <a:stretch/>
        </p:blipFill>
        <p:spPr>
          <a:xfrm>
            <a:off x="3" y="-22"/>
            <a:ext cx="12191997" cy="6858022"/>
          </a:xfrm>
          <a:prstGeom prst="rect">
            <a:avLst/>
          </a:prstGeom>
        </p:spPr>
      </p:pic>
      <p:sp>
        <p:nvSpPr>
          <p:cNvPr id="26" name="Rectangle 25">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397938"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37374"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CF9A02E-1308-055B-E8C8-4B5F5933CC63}"/>
              </a:ext>
            </a:extLst>
          </p:cNvPr>
          <p:cNvSpPr>
            <a:spLocks noGrp="1"/>
          </p:cNvSpPr>
          <p:nvPr>
            <p:ph type="title"/>
          </p:nvPr>
        </p:nvSpPr>
        <p:spPr>
          <a:xfrm>
            <a:off x="6096006" y="643467"/>
            <a:ext cx="5452529" cy="3569242"/>
          </a:xfrm>
        </p:spPr>
        <p:txBody>
          <a:bodyPr vert="horz" lIns="91440" tIns="45720" rIns="91440" bIns="45720" rtlCol="0" anchor="t">
            <a:normAutofit/>
          </a:bodyPr>
          <a:lstStyle/>
          <a:p>
            <a:pPr algn="r">
              <a:lnSpc>
                <a:spcPct val="83000"/>
              </a:lnSpc>
            </a:pPr>
            <a:r>
              <a:rPr lang="en-US" sz="6000" cap="all" spc="-100">
                <a:solidFill>
                  <a:schemeClr val="bg1"/>
                </a:solidFill>
              </a:rPr>
              <a:t>Take the output ONE step at a time!!</a:t>
            </a:r>
          </a:p>
        </p:txBody>
      </p:sp>
    </p:spTree>
    <p:extLst>
      <p:ext uri="{BB962C8B-B14F-4D97-AF65-F5344CB8AC3E}">
        <p14:creationId xmlns:p14="http://schemas.microsoft.com/office/powerpoint/2010/main" val="36568429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FB62B4-75DA-4809-A438-265BB5734F83}"/>
              </a:ext>
            </a:extLst>
          </p:cNvPr>
          <p:cNvSpPr>
            <a:spLocks noGrp="1"/>
          </p:cNvSpPr>
          <p:nvPr>
            <p:ph type="title"/>
          </p:nvPr>
        </p:nvSpPr>
        <p:spPr>
          <a:xfrm>
            <a:off x="583666" y="630563"/>
            <a:ext cx="10058400" cy="897448"/>
          </a:xfrm>
        </p:spPr>
        <p:txBody>
          <a:bodyPr>
            <a:normAutofit fontScale="90000"/>
          </a:bodyPr>
          <a:lstStyle/>
          <a:p>
            <a:r>
              <a:rPr lang="en-US" dirty="0"/>
              <a:t>Step 1: Does X Affect the First Mediator (IMPORT)?</a:t>
            </a:r>
          </a:p>
        </p:txBody>
      </p:sp>
      <p:sp>
        <p:nvSpPr>
          <p:cNvPr id="6" name="Content Placeholder 5">
            <a:extLst>
              <a:ext uri="{FF2B5EF4-FFF2-40B4-BE49-F238E27FC236}">
                <a16:creationId xmlns:a16="http://schemas.microsoft.com/office/drawing/2014/main" id="{4A1E653C-5094-4C26-81F4-C4AB4FA4B424}"/>
              </a:ext>
            </a:extLst>
          </p:cNvPr>
          <p:cNvSpPr>
            <a:spLocks noGrp="1"/>
          </p:cNvSpPr>
          <p:nvPr>
            <p:ph idx="1"/>
          </p:nvPr>
        </p:nvSpPr>
        <p:spPr>
          <a:xfrm>
            <a:off x="842211" y="1528011"/>
            <a:ext cx="10282989" cy="4424733"/>
          </a:xfrm>
        </p:spPr>
        <p:txBody>
          <a:bodyPr>
            <a:normAutofit fontScale="92500"/>
          </a:bodyPr>
          <a:lstStyle/>
          <a:p>
            <a:pPr marL="0" indent="0">
              <a:buNone/>
            </a:pPr>
            <a:r>
              <a:rPr lang="en-US" sz="1800" b="0" i="0" u="none" strike="noStrike" baseline="0" dirty="0">
                <a:solidFill>
                  <a:srgbClr val="000000"/>
                </a:solidFill>
                <a:latin typeface="Courier New" panose="02070309020205020404" pitchFamily="49" charset="0"/>
              </a:rPr>
              <a:t>OUTCOME VARIABLE:</a:t>
            </a:r>
          </a:p>
          <a:p>
            <a:pPr marL="0" indent="0">
              <a:buNone/>
            </a:pP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00"/>
                </a:solidFill>
                <a:latin typeface="Courier New" panose="02070309020205020404" pitchFamily="49" charset="0"/>
              </a:rPr>
              <a:t>import</a:t>
            </a:r>
          </a:p>
          <a:p>
            <a:pPr marL="0" indent="0">
              <a:buNone/>
            </a:pPr>
            <a:r>
              <a:rPr lang="en-US" sz="1800" b="0" i="0" u="none" strike="noStrike" baseline="0" dirty="0">
                <a:solidFill>
                  <a:srgbClr val="000000"/>
                </a:solidFill>
                <a:latin typeface="Courier New" panose="02070309020205020404" pitchFamily="49" charset="0"/>
              </a:rPr>
              <a:t>Model Summary</a:t>
            </a:r>
          </a:p>
          <a:p>
            <a:pPr marL="0" indent="0">
              <a:buNone/>
            </a:pPr>
            <a:r>
              <a:rPr lang="pt-BR" sz="1800" b="0" i="0" u="none" strike="noStrike" baseline="0" dirty="0">
                <a:solidFill>
                  <a:srgbClr val="000000"/>
                </a:solidFill>
                <a:latin typeface="Courier New" panose="02070309020205020404" pitchFamily="49" charset="0"/>
              </a:rPr>
              <a:t>          R       R-sq        MSE          F        df1        df2          p</a:t>
            </a:r>
          </a:p>
          <a:p>
            <a:pPr marL="0" indent="0">
              <a:buNone/>
            </a:pPr>
            <a:r>
              <a:rPr lang="en-US" sz="1800" b="0" i="0" u="none" strike="noStrike" baseline="0" dirty="0">
                <a:solidFill>
                  <a:srgbClr val="000000"/>
                </a:solidFill>
                <a:latin typeface="Courier New" panose="02070309020205020404" pitchFamily="49" charset="0"/>
              </a:rPr>
              <a:t>      .1809      .0327     2.9411     4.0942     1.0000   121.0000      .0452</a:t>
            </a:r>
          </a:p>
          <a:p>
            <a:pPr marL="0" indent="0">
              <a:buNone/>
            </a:pPr>
            <a:r>
              <a:rPr lang="en-US" sz="1800" b="0" i="0" u="none" strike="noStrike" baseline="0" dirty="0">
                <a:solidFill>
                  <a:srgbClr val="000000"/>
                </a:solidFill>
                <a:latin typeface="Courier New" panose="02070309020205020404" pitchFamily="49" charset="0"/>
              </a:rPr>
              <a:t>Model</a:t>
            </a:r>
          </a:p>
          <a:p>
            <a:pPr marL="0" indent="0">
              <a:buNone/>
            </a:pP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coeff</a:t>
            </a:r>
            <a:r>
              <a:rPr lang="en-US" sz="1800" b="0" i="0" u="none" strike="noStrike" baseline="0" dirty="0">
                <a:solidFill>
                  <a:srgbClr val="000000"/>
                </a:solidFill>
                <a:latin typeface="Courier New" panose="02070309020205020404" pitchFamily="49" charset="0"/>
              </a:rPr>
              <a:t>         se          t          p       LLCI       ULCI</a:t>
            </a:r>
          </a:p>
          <a:p>
            <a:pPr marL="0" indent="0">
              <a:buNone/>
            </a:pPr>
            <a:r>
              <a:rPr lang="fr-FR" sz="1800" b="0" i="0" u="none" strike="noStrike" baseline="0" dirty="0">
                <a:solidFill>
                  <a:srgbClr val="000000"/>
                </a:solidFill>
                <a:latin typeface="Courier New" panose="02070309020205020404" pitchFamily="49" charset="0"/>
              </a:rPr>
              <a:t>constant     3.9077      .2127    18.3704      .0000     3.4866     4.3288</a:t>
            </a:r>
          </a:p>
          <a:p>
            <a:pPr marL="0" indent="0">
              <a:buNone/>
            </a:pPr>
            <a:r>
              <a:rPr lang="fr-FR" sz="1800" b="0" i="0" u="none" strike="noStrike" baseline="0" dirty="0" err="1">
                <a:solidFill>
                  <a:srgbClr val="000000"/>
                </a:solidFill>
                <a:latin typeface="Courier New" panose="02070309020205020404" pitchFamily="49" charset="0"/>
              </a:rPr>
              <a:t>cond</a:t>
            </a:r>
            <a:r>
              <a:rPr lang="fr-FR" sz="1800" b="0" i="0" u="none" strike="noStrike" baseline="0" dirty="0">
                <a:solidFill>
                  <a:srgbClr val="000000"/>
                </a:solidFill>
                <a:latin typeface="Courier New" panose="02070309020205020404" pitchFamily="49" charset="0"/>
              </a:rPr>
              <a:t> </a:t>
            </a:r>
            <a:r>
              <a:rPr lang="fr-FR" sz="1800" b="1" i="0" u="sng" strike="noStrike" baseline="0" dirty="0">
                <a:solidFill>
                  <a:srgbClr val="000000"/>
                </a:solidFill>
                <a:latin typeface="Courier New" panose="02070309020205020404" pitchFamily="49" charset="0"/>
              </a:rPr>
              <a:t>(a1)</a:t>
            </a:r>
            <a:r>
              <a:rPr lang="fr-FR" sz="1800" b="0" i="0" u="none" strike="noStrike" baseline="0" dirty="0">
                <a:solidFill>
                  <a:srgbClr val="000000"/>
                </a:solidFill>
                <a:latin typeface="Courier New" panose="02070309020205020404" pitchFamily="49" charset="0"/>
              </a:rPr>
              <a:t>     .6268      .3098     2.0234      .0452      .0135     1.2401</a:t>
            </a:r>
            <a:endParaRPr lang="en-US" sz="1800" b="0" i="0" u="none" strike="noStrike" baseline="0" dirty="0">
              <a:solidFill>
                <a:srgbClr val="000000"/>
              </a:solidFill>
              <a:latin typeface="Courier New" panose="02070309020205020404" pitchFamily="49" charset="0"/>
            </a:endParaRPr>
          </a:p>
          <a:p>
            <a:endParaRPr lang="en-US" dirty="0"/>
          </a:p>
        </p:txBody>
      </p:sp>
    </p:spTree>
    <p:extLst>
      <p:ext uri="{BB962C8B-B14F-4D97-AF65-F5344CB8AC3E}">
        <p14:creationId xmlns:p14="http://schemas.microsoft.com/office/powerpoint/2010/main" val="2104804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FD2D-4D55-594F-B34D-A420169B080B}"/>
              </a:ext>
            </a:extLst>
          </p:cNvPr>
          <p:cNvSpPr>
            <a:spLocks noGrp="1"/>
          </p:cNvSpPr>
          <p:nvPr>
            <p:ph type="title" idx="4294967295"/>
          </p:nvPr>
        </p:nvSpPr>
        <p:spPr>
          <a:xfrm>
            <a:off x="172720" y="145733"/>
            <a:ext cx="10058400" cy="759142"/>
          </a:xfrm>
        </p:spPr>
        <p:txBody>
          <a:bodyPr/>
          <a:lstStyle/>
          <a:p>
            <a:r>
              <a:rPr lang="en-US" dirty="0"/>
              <a:t>Step 1 Interpretation</a:t>
            </a:r>
          </a:p>
        </p:txBody>
      </p:sp>
      <p:sp>
        <p:nvSpPr>
          <p:cNvPr id="3" name="Content Placeholder 2">
            <a:extLst>
              <a:ext uri="{FF2B5EF4-FFF2-40B4-BE49-F238E27FC236}">
                <a16:creationId xmlns:a16="http://schemas.microsoft.com/office/drawing/2014/main" id="{17B422AF-61B3-77D8-823B-F23164723ECF}"/>
              </a:ext>
            </a:extLst>
          </p:cNvPr>
          <p:cNvSpPr>
            <a:spLocks noGrp="1"/>
          </p:cNvSpPr>
          <p:nvPr>
            <p:ph idx="4294967295"/>
          </p:nvPr>
        </p:nvSpPr>
        <p:spPr>
          <a:xfrm>
            <a:off x="172720" y="833438"/>
            <a:ext cx="10058400" cy="3849687"/>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first model looks at whether article placement (</a:t>
            </a:r>
            <a:r>
              <a:rPr lang="en-US" sz="2000" dirty="0" err="1">
                <a:latin typeface="Calibri" panose="020F0502020204030204" pitchFamily="34" charset="0"/>
                <a:ea typeface="Calibri" panose="020F0502020204030204" pitchFamily="34" charset="0"/>
                <a:cs typeface="Calibri" panose="020F0502020204030204" pitchFamily="34" charset="0"/>
              </a:rPr>
              <a:t>cond</a:t>
            </a:r>
            <a:r>
              <a:rPr lang="en-US" sz="2000" dirty="0">
                <a:latin typeface="Calibri" panose="020F0502020204030204" pitchFamily="34" charset="0"/>
                <a:ea typeface="Calibri" panose="020F0502020204030204" pitchFamily="34" charset="0"/>
                <a:cs typeface="Calibri" panose="020F0502020204030204" pitchFamily="34" charset="0"/>
              </a:rPr>
              <a:t>) influences IMPORT (M1)</a:t>
            </a:r>
          </a:p>
          <a:p>
            <a:pPr lvl="1"/>
            <a:r>
              <a:rPr lang="en-US" sz="1800" dirty="0">
                <a:latin typeface="Calibri" panose="020F0502020204030204" pitchFamily="34" charset="0"/>
                <a:ea typeface="Calibri" panose="020F0502020204030204" pitchFamily="34" charset="0"/>
                <a:cs typeface="Calibri" panose="020F0502020204030204" pitchFamily="34" charset="0"/>
              </a:rPr>
              <a:t>X significantly predicts IMPORT (β = 0.6268, p = 0.0452)</a:t>
            </a:r>
          </a:p>
          <a:p>
            <a:pPr lvl="1"/>
            <a:r>
              <a:rPr lang="en-US" sz="1800" dirty="0">
                <a:latin typeface="Calibri" panose="020F0502020204030204" pitchFamily="34" charset="0"/>
                <a:ea typeface="Calibri" panose="020F0502020204030204" pitchFamily="34" charset="0"/>
                <a:cs typeface="Calibri" panose="020F0502020204030204" pitchFamily="34" charset="0"/>
              </a:rPr>
              <a:t>This means that people who saw the article on the front page perceived it as more important</a:t>
            </a:r>
          </a:p>
          <a:p>
            <a:pPr lvl="1"/>
            <a:r>
              <a:rPr lang="en-US" sz="1800" dirty="0">
                <a:latin typeface="Calibri" panose="020F0502020204030204" pitchFamily="34" charset="0"/>
                <a:ea typeface="Calibri" panose="020F0502020204030204" pitchFamily="34" charset="0"/>
                <a:cs typeface="Calibri" panose="020F0502020204030204" pitchFamily="34" charset="0"/>
              </a:rPr>
              <a:t>The confidence interval (CI) [0.0135, 1.2401] does not contain zero, confirming a significant effect</a:t>
            </a:r>
          </a:p>
          <a:p>
            <a:pPr lvl="1"/>
            <a:r>
              <a:rPr lang="en-US" sz="1800" dirty="0">
                <a:latin typeface="Calibri" panose="020F0502020204030204" pitchFamily="34" charset="0"/>
                <a:ea typeface="Calibri" panose="020F0502020204030204" pitchFamily="34" charset="0"/>
                <a:cs typeface="Calibri" panose="020F0502020204030204" pitchFamily="34" charset="0"/>
              </a:rPr>
              <a:t>Interpretation: Seeing the article on the front page increases the perceived importance of the article</a:t>
            </a:r>
          </a:p>
        </p:txBody>
      </p:sp>
    </p:spTree>
    <p:extLst>
      <p:ext uri="{BB962C8B-B14F-4D97-AF65-F5344CB8AC3E}">
        <p14:creationId xmlns:p14="http://schemas.microsoft.com/office/powerpoint/2010/main" val="3150622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ADE331-E1C3-4293-9FA6-DD998A081EE5}"/>
              </a:ext>
            </a:extLst>
          </p:cNvPr>
          <p:cNvSpPr>
            <a:spLocks noGrp="1"/>
          </p:cNvSpPr>
          <p:nvPr>
            <p:ph idx="1"/>
          </p:nvPr>
        </p:nvSpPr>
        <p:spPr>
          <a:xfrm>
            <a:off x="601577" y="1750646"/>
            <a:ext cx="10523621" cy="4426634"/>
          </a:xfrm>
        </p:spPr>
        <p:txBody>
          <a:bodyPr>
            <a:normAutofit fontScale="47500" lnSpcReduction="20000"/>
          </a:bodyPr>
          <a:lstStyle/>
          <a:p>
            <a:pPr marL="0" indent="0">
              <a:buNone/>
            </a:pPr>
            <a:r>
              <a:rPr lang="en-US" sz="2900" b="0" i="0" u="none" strike="noStrike" baseline="0" dirty="0">
                <a:solidFill>
                  <a:srgbClr val="000000"/>
                </a:solidFill>
                <a:latin typeface="Courier New" panose="02070309020205020404" pitchFamily="49" charset="0"/>
              </a:rPr>
              <a:t>OUTCOME VARIABLE:</a:t>
            </a:r>
          </a:p>
          <a:p>
            <a:pPr marL="0" indent="0">
              <a:buNone/>
            </a:pPr>
            <a:r>
              <a:rPr lang="en-US" sz="2900" b="0" i="0" u="none" strike="noStrike" baseline="0" dirty="0">
                <a:solidFill>
                  <a:srgbClr val="000000"/>
                </a:solidFill>
                <a:latin typeface="Courier New" panose="02070309020205020404" pitchFamily="49" charset="0"/>
              </a:rPr>
              <a:t> </a:t>
            </a:r>
            <a:r>
              <a:rPr lang="en-US" sz="2900" b="0" i="0" u="none" strike="noStrike" baseline="0" dirty="0" err="1">
                <a:solidFill>
                  <a:srgbClr val="000000"/>
                </a:solidFill>
                <a:latin typeface="Courier New" panose="02070309020205020404" pitchFamily="49" charset="0"/>
              </a:rPr>
              <a:t>pmi</a:t>
            </a:r>
            <a:endParaRPr lang="en-US" sz="2900" b="0" i="0" u="none" strike="noStrike" baseline="0" dirty="0">
              <a:solidFill>
                <a:srgbClr val="000000"/>
              </a:solidFill>
              <a:latin typeface="Courier New" panose="02070309020205020404" pitchFamily="49" charset="0"/>
            </a:endParaRPr>
          </a:p>
          <a:p>
            <a:pPr marL="0" indent="0">
              <a:buNone/>
            </a:pPr>
            <a:endParaRPr lang="en-US" sz="2900" b="0" i="0" u="none" strike="noStrike" baseline="0" dirty="0">
              <a:solidFill>
                <a:srgbClr val="000000"/>
              </a:solidFill>
              <a:latin typeface="Courier New" panose="02070309020205020404" pitchFamily="49" charset="0"/>
            </a:endParaRPr>
          </a:p>
          <a:p>
            <a:pPr marL="0" indent="0">
              <a:buNone/>
            </a:pPr>
            <a:r>
              <a:rPr lang="en-US" sz="2900" b="0" i="0" u="none" strike="noStrike" baseline="0" dirty="0">
                <a:solidFill>
                  <a:srgbClr val="000000"/>
                </a:solidFill>
                <a:latin typeface="Courier New" panose="02070309020205020404" pitchFamily="49" charset="0"/>
              </a:rPr>
              <a:t>Model Summary</a:t>
            </a:r>
          </a:p>
          <a:p>
            <a:pPr marL="0" indent="0">
              <a:buNone/>
            </a:pPr>
            <a:r>
              <a:rPr lang="pt-BR" sz="2900" b="0" i="0" u="none" strike="noStrike" baseline="0" dirty="0">
                <a:solidFill>
                  <a:srgbClr val="000000"/>
                </a:solidFill>
                <a:latin typeface="Courier New" panose="02070309020205020404" pitchFamily="49" charset="0"/>
              </a:rPr>
              <a:t>          R       R-sq        MSE          F        df1        df2          p</a:t>
            </a:r>
          </a:p>
          <a:p>
            <a:pPr marL="0" indent="0">
              <a:buNone/>
            </a:pPr>
            <a:r>
              <a:rPr lang="en-US" sz="2900" b="0" i="0" u="none" strike="noStrike" baseline="0" dirty="0">
                <a:solidFill>
                  <a:srgbClr val="000000"/>
                </a:solidFill>
                <a:latin typeface="Courier New" panose="02070309020205020404" pitchFamily="49" charset="0"/>
              </a:rPr>
              <a:t>      .3114      .0970     1.6027     6.4428     2.0000   120.0000      .0022</a:t>
            </a:r>
          </a:p>
          <a:p>
            <a:pPr marL="0" indent="0">
              <a:buNone/>
            </a:pPr>
            <a:endParaRPr lang="en-US" sz="2900" b="0" i="0" u="none" strike="noStrike" baseline="0" dirty="0">
              <a:solidFill>
                <a:srgbClr val="000000"/>
              </a:solidFill>
              <a:latin typeface="Courier New" panose="02070309020205020404" pitchFamily="49" charset="0"/>
            </a:endParaRPr>
          </a:p>
          <a:p>
            <a:pPr marL="0" indent="0">
              <a:buNone/>
            </a:pPr>
            <a:r>
              <a:rPr lang="en-US" sz="2900" b="0" i="0" u="none" strike="noStrike" baseline="0" dirty="0">
                <a:solidFill>
                  <a:srgbClr val="000000"/>
                </a:solidFill>
                <a:latin typeface="Courier New" panose="02070309020205020404" pitchFamily="49" charset="0"/>
              </a:rPr>
              <a:t>Model</a:t>
            </a:r>
          </a:p>
          <a:p>
            <a:pPr marL="0" indent="0">
              <a:buNone/>
            </a:pPr>
            <a:r>
              <a:rPr lang="en-US" sz="2900" b="0" i="0" u="none" strike="noStrike" baseline="0" dirty="0">
                <a:solidFill>
                  <a:srgbClr val="000000"/>
                </a:solidFill>
                <a:latin typeface="Courier New" panose="02070309020205020404" pitchFamily="49" charset="0"/>
              </a:rPr>
              <a:t>              </a:t>
            </a:r>
            <a:r>
              <a:rPr lang="en-US" sz="2900" b="0" i="0" u="none" strike="noStrike" baseline="0" dirty="0" err="1">
                <a:solidFill>
                  <a:srgbClr val="000000"/>
                </a:solidFill>
                <a:latin typeface="Courier New" panose="02070309020205020404" pitchFamily="49" charset="0"/>
              </a:rPr>
              <a:t>coeff</a:t>
            </a:r>
            <a:r>
              <a:rPr lang="en-US" sz="2900" b="0" i="0" u="none" strike="noStrike" baseline="0" dirty="0">
                <a:solidFill>
                  <a:srgbClr val="000000"/>
                </a:solidFill>
                <a:latin typeface="Courier New" panose="02070309020205020404" pitchFamily="49" charset="0"/>
              </a:rPr>
              <a:t>         se          t          p       LLCI       ULCI</a:t>
            </a:r>
          </a:p>
          <a:p>
            <a:pPr marL="0" indent="0">
              <a:buNone/>
            </a:pPr>
            <a:r>
              <a:rPr lang="fr-FR" sz="2900" b="0" i="0" u="none" strike="noStrike" baseline="0" dirty="0">
                <a:solidFill>
                  <a:srgbClr val="000000"/>
                </a:solidFill>
                <a:latin typeface="Courier New" panose="02070309020205020404" pitchFamily="49" charset="0"/>
              </a:rPr>
              <a:t>constant     4.6104      .3057    15.0836      .0000     4.0053     5.2156</a:t>
            </a:r>
          </a:p>
          <a:p>
            <a:pPr marL="0" indent="0">
              <a:buNone/>
            </a:pPr>
            <a:r>
              <a:rPr lang="fr-FR" sz="2900" b="0" i="0" u="none" strike="noStrike" baseline="0" dirty="0">
                <a:solidFill>
                  <a:srgbClr val="000000"/>
                </a:solidFill>
                <a:latin typeface="Courier New" panose="02070309020205020404" pitchFamily="49" charset="0"/>
              </a:rPr>
              <a:t>Cond (</a:t>
            </a:r>
            <a:r>
              <a:rPr lang="fr-FR" sz="2900" b="1" i="0" u="none" strike="noStrike" baseline="0" dirty="0">
                <a:solidFill>
                  <a:srgbClr val="000000"/>
                </a:solidFill>
                <a:latin typeface="Courier New" panose="02070309020205020404" pitchFamily="49" charset="0"/>
              </a:rPr>
              <a:t>a2</a:t>
            </a:r>
            <a:r>
              <a:rPr lang="fr-FR" sz="2900" b="0" i="0" u="none" strike="noStrike" baseline="0" dirty="0">
                <a:solidFill>
                  <a:srgbClr val="000000"/>
                </a:solidFill>
                <a:latin typeface="Courier New" panose="02070309020205020404" pitchFamily="49" charset="0"/>
              </a:rPr>
              <a:t>)     .3536      .2325     1.5207      .1310     -.1068      .8139</a:t>
            </a:r>
          </a:p>
          <a:p>
            <a:pPr marL="0" indent="0">
              <a:buNone/>
            </a:pPr>
            <a:r>
              <a:rPr lang="fr-FR" sz="2900" b="0" i="0" u="none" strike="noStrike" baseline="0" dirty="0">
                <a:solidFill>
                  <a:srgbClr val="000000"/>
                </a:solidFill>
                <a:latin typeface="Courier New" panose="02070309020205020404" pitchFamily="49" charset="0"/>
              </a:rPr>
              <a:t>import (</a:t>
            </a:r>
            <a:r>
              <a:rPr lang="fr-FR" sz="2900" b="1" i="0" u="none" strike="noStrike" baseline="0" dirty="0">
                <a:solidFill>
                  <a:srgbClr val="000000"/>
                </a:solidFill>
                <a:latin typeface="Courier New" panose="02070309020205020404" pitchFamily="49" charset="0"/>
              </a:rPr>
              <a:t>d21</a:t>
            </a:r>
            <a:r>
              <a:rPr lang="fr-FR" sz="2900" b="0" i="0" u="none" strike="noStrike" baseline="0" dirty="0">
                <a:solidFill>
                  <a:srgbClr val="000000"/>
                </a:solidFill>
                <a:latin typeface="Courier New" panose="02070309020205020404" pitchFamily="49" charset="0"/>
              </a:rPr>
              <a:t>)  .1961      .0671     2.9228      .0041      .0633      .3290</a:t>
            </a:r>
          </a:p>
          <a:p>
            <a:pPr marL="0" indent="0">
              <a:buNone/>
            </a:pPr>
            <a:endParaRPr lang="en-US" sz="1800" b="0" i="0" u="none" strike="noStrike" baseline="0" dirty="0">
              <a:solidFill>
                <a:srgbClr val="000000"/>
              </a:solidFill>
              <a:latin typeface="Courier New" panose="02070309020205020404" pitchFamily="49" charset="0"/>
            </a:endParaRPr>
          </a:p>
          <a:p>
            <a:pPr marL="0" indent="0">
              <a:buNone/>
            </a:pPr>
            <a:r>
              <a:rPr lang="en-US" sz="1800" b="0" i="0" u="none" strike="noStrike" baseline="0" dirty="0">
                <a:solidFill>
                  <a:srgbClr val="000000"/>
                </a:solidFill>
                <a:latin typeface="Courier New" panose="02070309020205020404" pitchFamily="49" charset="0"/>
              </a:rPr>
              <a:t>  </a:t>
            </a:r>
          </a:p>
          <a:p>
            <a:endParaRPr lang="en-US" dirty="0"/>
          </a:p>
        </p:txBody>
      </p:sp>
      <p:sp>
        <p:nvSpPr>
          <p:cNvPr id="4" name="TextBox 3">
            <a:extLst>
              <a:ext uri="{FF2B5EF4-FFF2-40B4-BE49-F238E27FC236}">
                <a16:creationId xmlns:a16="http://schemas.microsoft.com/office/drawing/2014/main" id="{24EC6390-9DF6-0DC7-1DDE-CB28097DAA67}"/>
              </a:ext>
            </a:extLst>
          </p:cNvPr>
          <p:cNvSpPr txBox="1"/>
          <p:nvPr/>
        </p:nvSpPr>
        <p:spPr>
          <a:xfrm>
            <a:off x="494898" y="555675"/>
            <a:ext cx="11036702" cy="1077218"/>
          </a:xfrm>
          <a:prstGeom prst="rect">
            <a:avLst/>
          </a:prstGeom>
          <a:noFill/>
        </p:spPr>
        <p:txBody>
          <a:bodyPr wrap="square">
            <a:spAutoFit/>
          </a:bodyPr>
          <a:lstStyle/>
          <a:p>
            <a:r>
              <a:rPr lang="en-US" sz="3200" dirty="0">
                <a:latin typeface="Sagona ExtraLight (Headings)"/>
              </a:rPr>
              <a:t>Step 2: Does IMPORT (M1) Influence the Second Mediator (PMI)?</a:t>
            </a:r>
          </a:p>
        </p:txBody>
      </p:sp>
    </p:spTree>
    <p:extLst>
      <p:ext uri="{BB962C8B-B14F-4D97-AF65-F5344CB8AC3E}">
        <p14:creationId xmlns:p14="http://schemas.microsoft.com/office/powerpoint/2010/main" val="34005258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2755A-4E2F-983C-30DC-29C8D11F47AD}"/>
              </a:ext>
            </a:extLst>
          </p:cNvPr>
          <p:cNvSpPr>
            <a:spLocks noGrp="1"/>
          </p:cNvSpPr>
          <p:nvPr>
            <p:ph type="title" idx="4294967295"/>
          </p:nvPr>
        </p:nvSpPr>
        <p:spPr>
          <a:xfrm>
            <a:off x="182880" y="115253"/>
            <a:ext cx="10058400" cy="789622"/>
          </a:xfrm>
        </p:spPr>
        <p:txBody>
          <a:bodyPr/>
          <a:lstStyle/>
          <a:p>
            <a:r>
              <a:rPr lang="en-US" dirty="0"/>
              <a:t>Step 2 Interpretation</a:t>
            </a:r>
          </a:p>
        </p:txBody>
      </p:sp>
      <p:sp>
        <p:nvSpPr>
          <p:cNvPr id="3" name="Content Placeholder 2">
            <a:extLst>
              <a:ext uri="{FF2B5EF4-FFF2-40B4-BE49-F238E27FC236}">
                <a16:creationId xmlns:a16="http://schemas.microsoft.com/office/drawing/2014/main" id="{6B5D2540-FF4E-269F-D3D1-DFEB3D139E6F}"/>
              </a:ext>
            </a:extLst>
          </p:cNvPr>
          <p:cNvSpPr>
            <a:spLocks noGrp="1"/>
          </p:cNvSpPr>
          <p:nvPr>
            <p:ph idx="4294967295"/>
          </p:nvPr>
        </p:nvSpPr>
        <p:spPr>
          <a:xfrm>
            <a:off x="254000" y="792798"/>
            <a:ext cx="10058400" cy="3849687"/>
          </a:xfrm>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Now, we test whether </a:t>
            </a:r>
            <a:r>
              <a:rPr lang="en-US" sz="2000" b="1" dirty="0">
                <a:latin typeface="Calibri" panose="020F0502020204030204" pitchFamily="34" charset="0"/>
                <a:ea typeface="Calibri" panose="020F0502020204030204" pitchFamily="34" charset="0"/>
                <a:cs typeface="Calibri" panose="020F0502020204030204" pitchFamily="34" charset="0"/>
              </a:rPr>
              <a:t>IMPORT influences PMI</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IMPORT significantly predicts PMI (β = 0.1961, p = 0.0041).</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X (</a:t>
            </a:r>
            <a:r>
              <a:rPr lang="en-US" sz="1800" dirty="0" err="1">
                <a:latin typeface="Calibri" panose="020F0502020204030204" pitchFamily="34" charset="0"/>
                <a:ea typeface="Calibri" panose="020F0502020204030204" pitchFamily="34" charset="0"/>
                <a:cs typeface="Calibri" panose="020F0502020204030204" pitchFamily="34" charset="0"/>
              </a:rPr>
              <a:t>cond</a:t>
            </a:r>
            <a:r>
              <a:rPr lang="en-US" sz="1800" dirty="0">
                <a:latin typeface="Calibri" panose="020F0502020204030204" pitchFamily="34" charset="0"/>
                <a:ea typeface="Calibri" panose="020F0502020204030204" pitchFamily="34" charset="0"/>
                <a:cs typeface="Calibri" panose="020F0502020204030204" pitchFamily="34" charset="0"/>
              </a:rPr>
              <a:t>) does not directly predict PMI (β = 0.3536, p = 0.1310), meaning article placement alone doesn’t significantly change perceived media influence unless IMPORT is considered.</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CI for IMPORT’s effect on PMI [0.0633, 0.3290] does not include zero, confirming a significant effect.</a:t>
            </a:r>
          </a:p>
          <a:p>
            <a:pPr lvl="1"/>
            <a:r>
              <a:rPr lang="en-US" sz="1800" dirty="0">
                <a:latin typeface="Calibri" panose="020F0502020204030204" pitchFamily="34" charset="0"/>
                <a:ea typeface="Calibri" panose="020F0502020204030204" pitchFamily="34" charset="0"/>
                <a:cs typeface="Calibri" panose="020F0502020204030204" pitchFamily="34" charset="0"/>
              </a:rPr>
              <a:t>Interpretation: When people perceive an article as more important, they are more likely to believe the media is influencing public opinion.</a:t>
            </a:r>
          </a:p>
          <a:p>
            <a:endParaRPr lang="en-US" dirty="0"/>
          </a:p>
        </p:txBody>
      </p:sp>
    </p:spTree>
    <p:extLst>
      <p:ext uri="{BB962C8B-B14F-4D97-AF65-F5344CB8AC3E}">
        <p14:creationId xmlns:p14="http://schemas.microsoft.com/office/powerpoint/2010/main" val="1598280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A117D3D-3E49-4CE7-A994-D64246A36B48}"/>
              </a:ext>
            </a:extLst>
          </p:cNvPr>
          <p:cNvSpPr>
            <a:spLocks noGrp="1"/>
          </p:cNvSpPr>
          <p:nvPr>
            <p:ph type="title" idx="4294967295"/>
          </p:nvPr>
        </p:nvSpPr>
        <p:spPr>
          <a:xfrm>
            <a:off x="1391920" y="3829513"/>
            <a:ext cx="9732963" cy="652530"/>
          </a:xfrm>
        </p:spPr>
        <p:txBody>
          <a:bodyPr vert="horz" lIns="91440" tIns="45720" rIns="91440" bIns="45720" rtlCol="0" anchor="ctr">
            <a:normAutofit/>
          </a:bodyPr>
          <a:lstStyle/>
          <a:p>
            <a:pPr algn="ctr">
              <a:lnSpc>
                <a:spcPct val="83000"/>
              </a:lnSpc>
            </a:pPr>
            <a:r>
              <a:rPr lang="en-US" sz="3200" cap="all" spc="-100" dirty="0">
                <a:latin typeface="Calibri" panose="020F0502020204030204" pitchFamily="34" charset="0"/>
                <a:ea typeface="Calibri" panose="020F0502020204030204" pitchFamily="34" charset="0"/>
                <a:cs typeface="Calibri" panose="020F0502020204030204" pitchFamily="34" charset="0"/>
              </a:rPr>
              <a:t>Simple Mediation Model for Economic Stress study</a:t>
            </a:r>
          </a:p>
        </p:txBody>
      </p:sp>
      <p:pic>
        <p:nvPicPr>
          <p:cNvPr id="6" name="Picture 5">
            <a:extLst>
              <a:ext uri="{FF2B5EF4-FFF2-40B4-BE49-F238E27FC236}">
                <a16:creationId xmlns:a16="http://schemas.microsoft.com/office/drawing/2014/main" id="{B872E246-BE10-46F7-8D26-F41387F695AE}"/>
              </a:ext>
            </a:extLst>
          </p:cNvPr>
          <p:cNvPicPr>
            <a:picLocks noChangeAspect="1"/>
          </p:cNvPicPr>
          <p:nvPr/>
        </p:nvPicPr>
        <p:blipFill rotWithShape="1">
          <a:blip r:embed="rId2"/>
          <a:srcRect t="2490"/>
          <a:stretch/>
        </p:blipFill>
        <p:spPr>
          <a:xfrm>
            <a:off x="2937475" y="1542323"/>
            <a:ext cx="5791879" cy="2216708"/>
          </a:xfrm>
          <a:prstGeom prst="rect">
            <a:avLst/>
          </a:prstGeom>
          <a:noFill/>
        </p:spPr>
      </p:pic>
      <p:sp>
        <p:nvSpPr>
          <p:cNvPr id="63" name="TextBox 62">
            <a:extLst>
              <a:ext uri="{FF2B5EF4-FFF2-40B4-BE49-F238E27FC236}">
                <a16:creationId xmlns:a16="http://schemas.microsoft.com/office/drawing/2014/main" id="{8E8BE62D-384C-4FEF-AF46-C812021E2648}"/>
              </a:ext>
            </a:extLst>
          </p:cNvPr>
          <p:cNvSpPr txBox="1"/>
          <p:nvPr/>
        </p:nvSpPr>
        <p:spPr>
          <a:xfrm>
            <a:off x="1731691" y="3113390"/>
            <a:ext cx="150048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Sagona Book" panose="02020404030301010803"/>
                <a:ea typeface="+mn-ea"/>
                <a:cs typeface="+mn-cs"/>
              </a:rPr>
              <a:t>ESTRESS</a:t>
            </a:r>
          </a:p>
        </p:txBody>
      </p:sp>
      <p:sp>
        <p:nvSpPr>
          <p:cNvPr id="64" name="TextBox 63">
            <a:extLst>
              <a:ext uri="{FF2B5EF4-FFF2-40B4-BE49-F238E27FC236}">
                <a16:creationId xmlns:a16="http://schemas.microsoft.com/office/drawing/2014/main" id="{BF885B14-1030-45CE-B82B-2285F71831B9}"/>
              </a:ext>
            </a:extLst>
          </p:cNvPr>
          <p:cNvSpPr txBox="1"/>
          <p:nvPr/>
        </p:nvSpPr>
        <p:spPr>
          <a:xfrm>
            <a:off x="5201847" y="1398237"/>
            <a:ext cx="126313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Sagona Book" panose="02020404030301010803"/>
                <a:ea typeface="+mn-ea"/>
                <a:cs typeface="+mn-cs"/>
              </a:rPr>
              <a:t>AFFECT</a:t>
            </a:r>
          </a:p>
        </p:txBody>
      </p:sp>
      <p:sp>
        <p:nvSpPr>
          <p:cNvPr id="65" name="TextBox 64">
            <a:extLst>
              <a:ext uri="{FF2B5EF4-FFF2-40B4-BE49-F238E27FC236}">
                <a16:creationId xmlns:a16="http://schemas.microsoft.com/office/drawing/2014/main" id="{558D9D8C-4920-48B4-85D2-80E9EF1979CF}"/>
              </a:ext>
            </a:extLst>
          </p:cNvPr>
          <p:cNvSpPr txBox="1"/>
          <p:nvPr/>
        </p:nvSpPr>
        <p:spPr>
          <a:xfrm>
            <a:off x="8500755" y="3131269"/>
            <a:ext cx="189354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Sagona Book" panose="02020404030301010803"/>
                <a:ea typeface="+mn-ea"/>
                <a:cs typeface="+mn-cs"/>
              </a:rPr>
              <a:t>WITHDRAWAL</a:t>
            </a:r>
          </a:p>
        </p:txBody>
      </p:sp>
      <p:sp>
        <p:nvSpPr>
          <p:cNvPr id="3" name="TextBox 2">
            <a:extLst>
              <a:ext uri="{FF2B5EF4-FFF2-40B4-BE49-F238E27FC236}">
                <a16:creationId xmlns:a16="http://schemas.microsoft.com/office/drawing/2014/main" id="{B85D02FD-659A-51F7-54FD-BFDB5C7E75F4}"/>
              </a:ext>
            </a:extLst>
          </p:cNvPr>
          <p:cNvSpPr txBox="1"/>
          <p:nvPr/>
        </p:nvSpPr>
        <p:spPr>
          <a:xfrm>
            <a:off x="233851" y="124855"/>
            <a:ext cx="11633029" cy="1015663"/>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Pollack and Hayes proposed that economic stress leads to depressed affect, which in turn enhances a business owner’s intention to leave entrepreneurship and pursue another vocation. </a:t>
            </a:r>
            <a:r>
              <a:rPr lang="en-US" sz="2000" i="1" dirty="0">
                <a:latin typeface="Calibri" panose="020F0502020204030204" pitchFamily="34" charset="0"/>
                <a:ea typeface="Calibri" panose="020F0502020204030204" pitchFamily="34" charset="0"/>
                <a:cs typeface="Calibri" panose="020F0502020204030204" pitchFamily="34" charset="0"/>
              </a:rPr>
              <a:t>This is a not a question about whether there is an effect, but how</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85284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3CD6A4-4853-4993-8C1A-A60AD33E1E99}"/>
              </a:ext>
            </a:extLst>
          </p:cNvPr>
          <p:cNvSpPr>
            <a:spLocks noGrp="1"/>
          </p:cNvSpPr>
          <p:nvPr>
            <p:ph idx="1"/>
          </p:nvPr>
        </p:nvSpPr>
        <p:spPr>
          <a:xfrm>
            <a:off x="673768" y="794084"/>
            <a:ext cx="10451432" cy="5158660"/>
          </a:xfrm>
        </p:spPr>
        <p:txBody>
          <a:bodyPr>
            <a:normAutofit fontScale="25000" lnSpcReduction="20000"/>
          </a:bodyPr>
          <a:lstStyle/>
          <a:p>
            <a:pPr marL="0" indent="0">
              <a:buNone/>
            </a:pPr>
            <a:r>
              <a:rPr lang="en-US" sz="6400" b="0" i="0" u="none" strike="noStrike" baseline="0" dirty="0">
                <a:solidFill>
                  <a:srgbClr val="000000"/>
                </a:solidFill>
                <a:latin typeface="Courier New" panose="02070309020205020404" pitchFamily="49" charset="0"/>
              </a:rPr>
              <a:t>OUTCOME VARIABLE:</a:t>
            </a:r>
          </a:p>
          <a:p>
            <a:pPr marL="0" indent="0">
              <a:buNone/>
            </a:pPr>
            <a:r>
              <a:rPr lang="en-US" sz="6400" b="1" i="0" u="none" strike="noStrike" baseline="0" dirty="0">
                <a:solidFill>
                  <a:srgbClr val="000000"/>
                </a:solidFill>
                <a:latin typeface="Courier New" panose="02070309020205020404" pitchFamily="49" charset="0"/>
              </a:rPr>
              <a:t> reaction</a:t>
            </a:r>
          </a:p>
          <a:p>
            <a:pPr marL="0" indent="0">
              <a:buNone/>
            </a:pPr>
            <a:endParaRPr lang="en-US" sz="6400" b="0" i="0" u="none" strike="noStrike" baseline="0" dirty="0">
              <a:solidFill>
                <a:srgbClr val="000000"/>
              </a:solidFill>
              <a:latin typeface="Courier New" panose="02070309020205020404" pitchFamily="49" charset="0"/>
            </a:endParaRPr>
          </a:p>
          <a:p>
            <a:pPr marL="0" indent="0">
              <a:buNone/>
            </a:pPr>
            <a:r>
              <a:rPr lang="en-US" sz="6400" b="0" i="0" u="none" strike="noStrike" baseline="0" dirty="0">
                <a:solidFill>
                  <a:srgbClr val="000000"/>
                </a:solidFill>
                <a:latin typeface="Courier New" panose="02070309020205020404" pitchFamily="49" charset="0"/>
              </a:rPr>
              <a:t>Model Summary</a:t>
            </a:r>
          </a:p>
          <a:p>
            <a:pPr marL="0" indent="0">
              <a:buNone/>
            </a:pPr>
            <a:r>
              <a:rPr lang="pt-BR" sz="6400" b="0" i="0" u="none" strike="noStrike" baseline="0" dirty="0">
                <a:solidFill>
                  <a:srgbClr val="000000"/>
                </a:solidFill>
                <a:latin typeface="Courier New" panose="02070309020205020404" pitchFamily="49" charset="0"/>
              </a:rPr>
              <a:t>          R       R-sq        MSE          F        df1        df2          p</a:t>
            </a:r>
          </a:p>
          <a:p>
            <a:pPr marL="0" indent="0">
              <a:buNone/>
            </a:pPr>
            <a:r>
              <a:rPr lang="en-US" sz="6400" b="0" i="0" u="none" strike="noStrike" baseline="0" dirty="0">
                <a:solidFill>
                  <a:srgbClr val="000000"/>
                </a:solidFill>
                <a:latin typeface="Courier New" panose="02070309020205020404" pitchFamily="49" charset="0"/>
              </a:rPr>
              <a:t>      .5702      .3251     1.6628    19.1118     3.0000   119.0000      .0000</a:t>
            </a:r>
          </a:p>
          <a:p>
            <a:pPr marL="0" indent="0">
              <a:buNone/>
            </a:pPr>
            <a:endParaRPr lang="en-US" sz="6400" b="0" i="0" u="none" strike="noStrike" baseline="0" dirty="0">
              <a:solidFill>
                <a:srgbClr val="000000"/>
              </a:solidFill>
              <a:latin typeface="Courier New" panose="02070309020205020404" pitchFamily="49" charset="0"/>
            </a:endParaRPr>
          </a:p>
          <a:p>
            <a:pPr marL="0" indent="0">
              <a:buNone/>
            </a:pPr>
            <a:r>
              <a:rPr lang="en-US" sz="6400" b="0" i="0" u="none" strike="noStrike" baseline="0" dirty="0">
                <a:solidFill>
                  <a:srgbClr val="000000"/>
                </a:solidFill>
                <a:latin typeface="Courier New" panose="02070309020205020404" pitchFamily="49" charset="0"/>
              </a:rPr>
              <a:t>Model</a:t>
            </a:r>
          </a:p>
          <a:p>
            <a:pPr marL="0" indent="0">
              <a:buNone/>
            </a:pPr>
            <a:r>
              <a:rPr lang="en-US" sz="6400" b="0" i="0" u="none" strike="noStrike" baseline="0" dirty="0">
                <a:solidFill>
                  <a:srgbClr val="000000"/>
                </a:solidFill>
                <a:latin typeface="Courier New" panose="02070309020205020404" pitchFamily="49" charset="0"/>
              </a:rPr>
              <a:t>              </a:t>
            </a:r>
            <a:r>
              <a:rPr lang="en-US" sz="6400" b="0" i="0" u="none" strike="noStrike" baseline="0" dirty="0" err="1">
                <a:solidFill>
                  <a:srgbClr val="000000"/>
                </a:solidFill>
                <a:latin typeface="Courier New" panose="02070309020205020404" pitchFamily="49" charset="0"/>
              </a:rPr>
              <a:t>coeff</a:t>
            </a:r>
            <a:r>
              <a:rPr lang="en-US" sz="6400" b="0" i="0" u="none" strike="noStrike" baseline="0" dirty="0">
                <a:solidFill>
                  <a:srgbClr val="000000"/>
                </a:solidFill>
                <a:latin typeface="Courier New" panose="02070309020205020404" pitchFamily="49" charset="0"/>
              </a:rPr>
              <a:t>         se          t          p       LLCI       ULCI</a:t>
            </a:r>
          </a:p>
          <a:p>
            <a:pPr marL="0" indent="0">
              <a:buNone/>
            </a:pPr>
            <a:r>
              <a:rPr lang="fr-FR" sz="6400" b="0" i="0" u="none" strike="noStrike" baseline="0" dirty="0">
                <a:solidFill>
                  <a:srgbClr val="000000"/>
                </a:solidFill>
                <a:latin typeface="Courier New" panose="02070309020205020404" pitchFamily="49" charset="0"/>
              </a:rPr>
              <a:t>constant     -.1498      .5298     -.2828      .7778    -1.1989      .8993</a:t>
            </a:r>
          </a:p>
          <a:p>
            <a:pPr marL="0" indent="0">
              <a:buNone/>
            </a:pPr>
            <a:r>
              <a:rPr lang="fr-FR" sz="6400" b="0" i="0" u="none" strike="noStrike" baseline="0" dirty="0" err="1">
                <a:solidFill>
                  <a:srgbClr val="000000"/>
                </a:solidFill>
                <a:latin typeface="Courier New" panose="02070309020205020404" pitchFamily="49" charset="0"/>
              </a:rPr>
              <a:t>cond</a:t>
            </a:r>
            <a:r>
              <a:rPr lang="fr-FR" sz="6400" b="0" i="0" u="none" strike="noStrike" baseline="0" dirty="0">
                <a:solidFill>
                  <a:srgbClr val="000000"/>
                </a:solidFill>
                <a:latin typeface="Courier New" panose="02070309020205020404" pitchFamily="49" charset="0"/>
              </a:rPr>
              <a:t> </a:t>
            </a:r>
            <a:r>
              <a:rPr lang="fr-FR" sz="6400" b="1" u="sng" strike="noStrike" baseline="0" dirty="0">
                <a:solidFill>
                  <a:srgbClr val="000000"/>
                </a:solidFill>
                <a:latin typeface="Courier New" panose="02070309020205020404" pitchFamily="49" charset="0"/>
              </a:rPr>
              <a:t>(c’)</a:t>
            </a:r>
            <a:r>
              <a:rPr lang="fr-FR" sz="6400" b="0" i="0" u="none" strike="noStrike" baseline="0" dirty="0">
                <a:solidFill>
                  <a:srgbClr val="000000"/>
                </a:solidFill>
                <a:latin typeface="Courier New" panose="02070309020205020404" pitchFamily="49" charset="0"/>
              </a:rPr>
              <a:t>     .1034      .2391      .4324      .6662     -.3701      .5768</a:t>
            </a:r>
          </a:p>
          <a:p>
            <a:pPr marL="0" indent="0">
              <a:buNone/>
            </a:pPr>
            <a:r>
              <a:rPr lang="fr-FR" sz="6400" b="0" i="0" u="none" strike="noStrike" baseline="0" dirty="0">
                <a:solidFill>
                  <a:srgbClr val="000000"/>
                </a:solidFill>
                <a:latin typeface="Courier New" panose="02070309020205020404" pitchFamily="49" charset="0"/>
              </a:rPr>
              <a:t>Import</a:t>
            </a:r>
            <a:r>
              <a:rPr lang="fr-FR" sz="6400" b="1" i="0" u="sng" strike="noStrike" baseline="0" dirty="0">
                <a:solidFill>
                  <a:srgbClr val="000000"/>
                </a:solidFill>
                <a:latin typeface="Courier New" panose="02070309020205020404" pitchFamily="49" charset="0"/>
              </a:rPr>
              <a:t>(b1)</a:t>
            </a:r>
            <a:r>
              <a:rPr lang="fr-FR" sz="6400" b="0" i="0" u="none" strike="noStrike" baseline="0" dirty="0">
                <a:solidFill>
                  <a:srgbClr val="000000"/>
                </a:solidFill>
                <a:latin typeface="Courier New" panose="02070309020205020404" pitchFamily="49" charset="0"/>
              </a:rPr>
              <a:t>    .3244      .0707     4.5857      .0000      .1843      .4645</a:t>
            </a:r>
          </a:p>
          <a:p>
            <a:pPr marL="0" indent="0">
              <a:buNone/>
            </a:pPr>
            <a:r>
              <a:rPr lang="pl-PL" sz="6400" b="0" i="0" u="none" strike="noStrike" baseline="0" dirty="0">
                <a:solidFill>
                  <a:srgbClr val="000000"/>
                </a:solidFill>
                <a:latin typeface="Courier New" panose="02070309020205020404" pitchFamily="49" charset="0"/>
              </a:rPr>
              <a:t>pmi </a:t>
            </a:r>
            <a:r>
              <a:rPr lang="en-US" sz="6400" b="1" i="0" u="sng" strike="noStrike" baseline="0" dirty="0">
                <a:solidFill>
                  <a:srgbClr val="000000"/>
                </a:solidFill>
                <a:latin typeface="Courier New" panose="02070309020205020404" pitchFamily="49" charset="0"/>
              </a:rPr>
              <a:t>(b2)</a:t>
            </a:r>
            <a:r>
              <a:rPr lang="pl-PL" sz="6400" b="0" i="0" u="none" strike="noStrike" baseline="0" dirty="0">
                <a:solidFill>
                  <a:srgbClr val="000000"/>
                </a:solidFill>
                <a:latin typeface="Courier New" panose="02070309020205020404" pitchFamily="49" charset="0"/>
              </a:rPr>
              <a:t>      .3965      .0930     4.2645      .0000      .2124      .5806</a:t>
            </a:r>
          </a:p>
          <a:p>
            <a:pPr marL="0" indent="0">
              <a:buNone/>
            </a:pPr>
            <a:r>
              <a:rPr lang="en-US" sz="2400" b="0" i="0" u="none" strike="noStrike" baseline="0" dirty="0">
                <a:solidFill>
                  <a:srgbClr val="000000"/>
                </a:solidFill>
                <a:latin typeface="Courier New" panose="02070309020205020404" pitchFamily="49" charset="0"/>
              </a:rPr>
              <a:t>  </a:t>
            </a:r>
          </a:p>
          <a:p>
            <a:endParaRPr lang="en-US" dirty="0"/>
          </a:p>
        </p:txBody>
      </p:sp>
      <p:sp>
        <p:nvSpPr>
          <p:cNvPr id="4" name="TextBox 3">
            <a:extLst>
              <a:ext uri="{FF2B5EF4-FFF2-40B4-BE49-F238E27FC236}">
                <a16:creationId xmlns:a16="http://schemas.microsoft.com/office/drawing/2014/main" id="{B997FED6-5B5C-621B-3D63-1A3E2BD14CC6}"/>
              </a:ext>
            </a:extLst>
          </p:cNvPr>
          <p:cNvSpPr txBox="1"/>
          <p:nvPr/>
        </p:nvSpPr>
        <p:spPr>
          <a:xfrm>
            <a:off x="528320" y="424752"/>
            <a:ext cx="11297920" cy="369332"/>
          </a:xfrm>
          <a:prstGeom prst="rect">
            <a:avLst/>
          </a:prstGeom>
          <a:noFill/>
        </p:spPr>
        <p:txBody>
          <a:bodyPr wrap="square">
            <a:spAutoFit/>
          </a:bodyPr>
          <a:lstStyle/>
          <a:p>
            <a:r>
              <a:rPr lang="en-US" dirty="0"/>
              <a:t>Step 3: Do IMPORT and PMI Predict Purchase Intention (Reaction)?</a:t>
            </a:r>
          </a:p>
        </p:txBody>
      </p:sp>
    </p:spTree>
    <p:extLst>
      <p:ext uri="{BB962C8B-B14F-4D97-AF65-F5344CB8AC3E}">
        <p14:creationId xmlns:p14="http://schemas.microsoft.com/office/powerpoint/2010/main" val="40917127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6A32-0D7D-3199-CBC8-E6BD7D57F7BF}"/>
              </a:ext>
            </a:extLst>
          </p:cNvPr>
          <p:cNvSpPr>
            <a:spLocks noGrp="1"/>
          </p:cNvSpPr>
          <p:nvPr>
            <p:ph type="title" idx="4294967295"/>
          </p:nvPr>
        </p:nvSpPr>
        <p:spPr>
          <a:xfrm>
            <a:off x="162560" y="115253"/>
            <a:ext cx="10058400" cy="789622"/>
          </a:xfrm>
        </p:spPr>
        <p:txBody>
          <a:bodyPr/>
          <a:lstStyle/>
          <a:p>
            <a:r>
              <a:rPr lang="en-US" dirty="0"/>
              <a:t>Step 3 Interpretation</a:t>
            </a:r>
          </a:p>
        </p:txBody>
      </p:sp>
      <p:sp>
        <p:nvSpPr>
          <p:cNvPr id="3" name="Content Placeholder 2">
            <a:extLst>
              <a:ext uri="{FF2B5EF4-FFF2-40B4-BE49-F238E27FC236}">
                <a16:creationId xmlns:a16="http://schemas.microsoft.com/office/drawing/2014/main" id="{99E656AF-AC42-EA54-FBE1-FC5149986E99}"/>
              </a:ext>
            </a:extLst>
          </p:cNvPr>
          <p:cNvSpPr>
            <a:spLocks noGrp="1"/>
          </p:cNvSpPr>
          <p:nvPr>
            <p:ph idx="4294967295"/>
          </p:nvPr>
        </p:nvSpPr>
        <p:spPr>
          <a:xfrm>
            <a:off x="294640" y="813118"/>
            <a:ext cx="10058400" cy="3849687"/>
          </a:xfrm>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Now, we check whether IMPORT and PMI influence </a:t>
            </a:r>
            <a:r>
              <a:rPr lang="en-US" sz="2000" b="1" dirty="0">
                <a:latin typeface="Calibri" panose="020F0502020204030204" pitchFamily="34" charset="0"/>
                <a:ea typeface="Calibri" panose="020F0502020204030204" pitchFamily="34" charset="0"/>
                <a:cs typeface="Calibri" panose="020F0502020204030204" pitchFamily="34" charset="0"/>
              </a:rPr>
              <a:t>reaction (purchase intention, Y)</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IMPORT significantly predicts purchase intention (β = 0.3244, p &lt; .001).</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PMI significantly predicts purchase intention (β = 0.3965, p &lt; .001).</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X (</a:t>
            </a:r>
            <a:r>
              <a:rPr lang="en-US" sz="1800" dirty="0" err="1">
                <a:latin typeface="Calibri" panose="020F0502020204030204" pitchFamily="34" charset="0"/>
                <a:ea typeface="Calibri" panose="020F0502020204030204" pitchFamily="34" charset="0"/>
                <a:cs typeface="Calibri" panose="020F0502020204030204" pitchFamily="34" charset="0"/>
              </a:rPr>
              <a:t>cond</a:t>
            </a:r>
            <a:r>
              <a:rPr lang="en-US" sz="1800" dirty="0">
                <a:latin typeface="Calibri" panose="020F0502020204030204" pitchFamily="34" charset="0"/>
                <a:ea typeface="Calibri" panose="020F0502020204030204" pitchFamily="34" charset="0"/>
                <a:cs typeface="Calibri" panose="020F0502020204030204" pitchFamily="34" charset="0"/>
              </a:rPr>
              <a:t>) does not significantly predict purchase intention directly (β = 0.1034, p = 0.6662).</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CI for IMPORT’s effect on reaction [0.1843, 0.4645] and PMI’s effect on reaction [0.2124, 0.5806] do not include zero, confirming significant effects.</a:t>
            </a:r>
          </a:p>
          <a:p>
            <a:r>
              <a:rPr lang="en-US" sz="2000" b="1" dirty="0">
                <a:latin typeface="Calibri" panose="020F0502020204030204" pitchFamily="34" charset="0"/>
                <a:ea typeface="Calibri" panose="020F0502020204030204" pitchFamily="34" charset="0"/>
                <a:cs typeface="Calibri" panose="020F0502020204030204" pitchFamily="34" charset="0"/>
              </a:rPr>
              <a:t>Interpretation:</a:t>
            </a:r>
            <a:r>
              <a:rPr lang="en-US" sz="2000" dirty="0">
                <a:latin typeface="Calibri" panose="020F0502020204030204" pitchFamily="34" charset="0"/>
                <a:ea typeface="Calibri" panose="020F0502020204030204" pitchFamily="34" charset="0"/>
                <a:cs typeface="Calibri" panose="020F0502020204030204" pitchFamily="34" charset="0"/>
              </a:rPr>
              <a:t> The more important people perceive the article, and the more they believe media influences public opinion, the stronger their intention to buy sugar.</a:t>
            </a:r>
          </a:p>
          <a:p>
            <a:endParaRPr lang="en-US" dirty="0"/>
          </a:p>
        </p:txBody>
      </p:sp>
    </p:spTree>
    <p:extLst>
      <p:ext uri="{BB962C8B-B14F-4D97-AF65-F5344CB8AC3E}">
        <p14:creationId xmlns:p14="http://schemas.microsoft.com/office/powerpoint/2010/main" val="3274169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6295AB-FEEF-490E-8393-BC2E6BB52B74}"/>
              </a:ext>
            </a:extLst>
          </p:cNvPr>
          <p:cNvSpPr>
            <a:spLocks noGrp="1"/>
          </p:cNvSpPr>
          <p:nvPr>
            <p:ph idx="1"/>
          </p:nvPr>
        </p:nvSpPr>
        <p:spPr>
          <a:xfrm>
            <a:off x="664678" y="1094339"/>
            <a:ext cx="10379242" cy="5122565"/>
          </a:xfrm>
        </p:spPr>
        <p:txBody>
          <a:bodyPr>
            <a:normAutofit/>
          </a:bodyPr>
          <a:lstStyle/>
          <a:p>
            <a:pPr marL="0" indent="0">
              <a:buNone/>
            </a:pPr>
            <a:r>
              <a:rPr lang="en-US" sz="1600" b="0" i="0" u="none" strike="noStrike" baseline="0" dirty="0">
                <a:solidFill>
                  <a:srgbClr val="000000"/>
                </a:solidFill>
                <a:latin typeface="Courier New" panose="02070309020205020404" pitchFamily="49" charset="0"/>
              </a:rPr>
              <a:t>Indirect effect(s) of X on Y:</a:t>
            </a:r>
          </a:p>
          <a:p>
            <a:pPr marL="0" indent="0">
              <a:buNone/>
            </a:pPr>
            <a:r>
              <a:rPr lang="en-US" sz="1600" b="0" i="0" u="none" strike="noStrike" baseline="0" dirty="0">
                <a:solidFill>
                  <a:srgbClr val="000000"/>
                </a:solidFill>
                <a:latin typeface="Courier New" panose="02070309020205020404" pitchFamily="49" charset="0"/>
              </a:rPr>
              <a:t>      		Effect     </a:t>
            </a:r>
            <a:r>
              <a:rPr lang="en-US" sz="1600" b="0" i="0" u="none" strike="noStrike" baseline="0" dirty="0" err="1">
                <a:solidFill>
                  <a:srgbClr val="000000"/>
                </a:solidFill>
                <a:latin typeface="Courier New" panose="02070309020205020404" pitchFamily="49" charset="0"/>
              </a:rPr>
              <a:t>BootSE</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000000"/>
                </a:solidFill>
                <a:latin typeface="Courier New" panose="02070309020205020404" pitchFamily="49" charset="0"/>
              </a:rPr>
              <a:t>BootLLCI</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000000"/>
                </a:solidFill>
                <a:latin typeface="Courier New" panose="02070309020205020404" pitchFamily="49" charset="0"/>
              </a:rPr>
              <a:t>BootULCI</a:t>
            </a:r>
            <a:endParaRPr lang="en-US" sz="1600" b="0" i="0" u="none" strike="noStrike" baseline="0" dirty="0">
              <a:solidFill>
                <a:srgbClr val="000000"/>
              </a:solidFill>
              <a:latin typeface="Courier New" panose="02070309020205020404" pitchFamily="49" charset="0"/>
            </a:endParaRPr>
          </a:p>
          <a:p>
            <a:pPr marL="0" indent="0">
              <a:buNone/>
            </a:pPr>
            <a:r>
              <a:rPr lang="en-US" sz="1600" b="0" i="0" u="none" strike="noStrike" baseline="0" dirty="0">
                <a:solidFill>
                  <a:srgbClr val="000000"/>
                </a:solidFill>
                <a:latin typeface="Courier New" panose="02070309020205020404" pitchFamily="49" charset="0"/>
              </a:rPr>
              <a:t>TOTAL      	.3923      .1672      .0835      .7329</a:t>
            </a:r>
          </a:p>
          <a:p>
            <a:pPr marL="0" indent="0">
              <a:buNone/>
            </a:pPr>
            <a:r>
              <a:rPr lang="da-DK" sz="1600" b="0" i="0" u="none" strike="noStrike" baseline="0" dirty="0">
                <a:solidFill>
                  <a:srgbClr val="000000"/>
                </a:solidFill>
                <a:latin typeface="Courier New" panose="02070309020205020404" pitchFamily="49" charset="0"/>
              </a:rPr>
              <a:t>Ind1 </a:t>
            </a:r>
            <a:r>
              <a:rPr lang="da-DK" sz="1600" b="1" i="0" u="sng" strike="noStrike" baseline="0" dirty="0">
                <a:solidFill>
                  <a:srgbClr val="000000"/>
                </a:solidFill>
                <a:latin typeface="Courier New" panose="02070309020205020404" pitchFamily="49" charset="0"/>
              </a:rPr>
              <a:t>(a1b1)</a:t>
            </a:r>
            <a:r>
              <a:rPr lang="da-DK" sz="1600" b="0" i="0" u="none" strike="noStrike" baseline="0" dirty="0">
                <a:solidFill>
                  <a:srgbClr val="000000"/>
                </a:solidFill>
                <a:latin typeface="Courier New" panose="02070309020205020404" pitchFamily="49" charset="0"/>
              </a:rPr>
              <a:t>	.2033      .1157      .0002      .4531</a:t>
            </a:r>
          </a:p>
          <a:p>
            <a:pPr marL="0" indent="0">
              <a:buNone/>
            </a:pPr>
            <a:r>
              <a:rPr lang="da-DK" sz="1600" b="0" i="0" u="none" strike="noStrike" baseline="0" dirty="0">
                <a:solidFill>
                  <a:srgbClr val="000000"/>
                </a:solidFill>
                <a:latin typeface="Courier New" panose="02070309020205020404" pitchFamily="49" charset="0"/>
              </a:rPr>
              <a:t>Ind2 </a:t>
            </a:r>
            <a:r>
              <a:rPr lang="da-DK" sz="1600" b="1" i="0" u="sng" strike="noStrike" baseline="0" dirty="0">
                <a:solidFill>
                  <a:srgbClr val="000000"/>
                </a:solidFill>
                <a:latin typeface="Courier New" panose="02070309020205020404" pitchFamily="49" charset="0"/>
              </a:rPr>
              <a:t>(a2b2)</a:t>
            </a:r>
            <a:r>
              <a:rPr lang="da-DK" sz="1600" b="0" i="0" u="none" strike="noStrike" baseline="0" dirty="0">
                <a:solidFill>
                  <a:srgbClr val="000000"/>
                </a:solidFill>
                <a:latin typeface="Courier New" panose="02070309020205020404" pitchFamily="49" charset="0"/>
              </a:rPr>
              <a:t>    .1402      .1017     -.0496      .3502</a:t>
            </a:r>
          </a:p>
          <a:p>
            <a:pPr marL="0" indent="0">
              <a:buNone/>
            </a:pPr>
            <a:r>
              <a:rPr lang="da-DK" sz="1600" b="0" i="0" u="none" strike="noStrike" baseline="0" dirty="0">
                <a:solidFill>
                  <a:srgbClr val="000000"/>
                </a:solidFill>
                <a:latin typeface="Courier New" panose="02070309020205020404" pitchFamily="49" charset="0"/>
              </a:rPr>
              <a:t>Ind3 </a:t>
            </a:r>
            <a:r>
              <a:rPr lang="da-DK" sz="1600" b="1" i="0" u="sng" strike="noStrike" baseline="0" dirty="0">
                <a:solidFill>
                  <a:srgbClr val="000000"/>
                </a:solidFill>
                <a:latin typeface="Courier New" panose="02070309020205020404" pitchFamily="49" charset="0"/>
              </a:rPr>
              <a:t>(a1d21b2)</a:t>
            </a:r>
            <a:r>
              <a:rPr lang="da-DK" sz="1600" b="0" i="0" u="none" strike="noStrike" baseline="0" dirty="0">
                <a:solidFill>
                  <a:srgbClr val="000000"/>
                </a:solidFill>
                <a:latin typeface="Courier New" panose="02070309020205020404" pitchFamily="49" charset="0"/>
              </a:rPr>
              <a:t> .0488      .0357     -.0004      .1371</a:t>
            </a:r>
          </a:p>
          <a:p>
            <a:pPr marL="0" indent="0">
              <a:buNone/>
            </a:pPr>
            <a:r>
              <a:rPr lang="en-US" sz="1600" b="0" i="0" u="none" strike="noStrike" baseline="0" dirty="0">
                <a:solidFill>
                  <a:srgbClr val="000000"/>
                </a:solidFill>
                <a:latin typeface="Courier New" panose="02070309020205020404" pitchFamily="49" charset="0"/>
              </a:rPr>
              <a:t>Indirect effect key:</a:t>
            </a:r>
          </a:p>
          <a:p>
            <a:pPr marL="0" indent="0">
              <a:buNone/>
            </a:pPr>
            <a:r>
              <a:rPr lang="en-US" sz="1600" b="0" i="0" u="none" strike="noStrike" baseline="0" dirty="0">
                <a:solidFill>
                  <a:srgbClr val="000000"/>
                </a:solidFill>
                <a:latin typeface="Courier New" panose="02070309020205020404" pitchFamily="49" charset="0"/>
              </a:rPr>
              <a:t>Ind1 </a:t>
            </a:r>
            <a:r>
              <a:rPr lang="en-US" sz="1600" b="0" i="0" u="none" strike="noStrike" baseline="0" dirty="0" err="1">
                <a:solidFill>
                  <a:srgbClr val="000000"/>
                </a:solidFill>
                <a:latin typeface="Courier New" panose="02070309020205020404" pitchFamily="49" charset="0"/>
              </a:rPr>
              <a:t>cond</a:t>
            </a:r>
            <a:r>
              <a:rPr lang="en-US" sz="1600" b="0" i="0" u="none" strike="noStrike" baseline="0" dirty="0">
                <a:solidFill>
                  <a:srgbClr val="000000"/>
                </a:solidFill>
                <a:latin typeface="Courier New" panose="02070309020205020404" pitchFamily="49" charset="0"/>
              </a:rPr>
              <a:t> -&gt; import -&gt; </a:t>
            </a:r>
            <a:r>
              <a:rPr lang="en-US" sz="1600" i="0" u="none" strike="noStrike" baseline="0" dirty="0">
                <a:solidFill>
                  <a:srgbClr val="000000"/>
                </a:solidFill>
                <a:latin typeface="Courier New" panose="02070309020205020404" pitchFamily="49" charset="0"/>
              </a:rPr>
              <a:t>reaction</a:t>
            </a:r>
            <a:r>
              <a:rPr lang="en-US" sz="1600" b="1" i="0" u="none" strike="noStrike" baseline="0" dirty="0">
                <a:solidFill>
                  <a:srgbClr val="000000"/>
                </a:solidFill>
                <a:latin typeface="Courier New" panose="02070309020205020404" pitchFamily="49" charset="0"/>
              </a:rPr>
              <a:t> </a:t>
            </a:r>
            <a:r>
              <a:rPr lang="en-US" sz="1100" b="1" i="0" u="sng" strike="noStrike" baseline="0" dirty="0">
                <a:solidFill>
                  <a:srgbClr val="000000"/>
                </a:solidFill>
                <a:latin typeface="Courier New" panose="02070309020205020404" pitchFamily="49" charset="0"/>
              </a:rPr>
              <a:t>(specific ind. effect of article location on reactions via importance)</a:t>
            </a:r>
            <a:endParaRPr lang="en-US" sz="1600" b="1" i="0" u="sng" strike="noStrike" baseline="0" dirty="0">
              <a:solidFill>
                <a:srgbClr val="000000"/>
              </a:solidFill>
              <a:latin typeface="Courier New" panose="02070309020205020404" pitchFamily="49" charset="0"/>
            </a:endParaRPr>
          </a:p>
          <a:p>
            <a:pPr marL="0" indent="0">
              <a:buNone/>
            </a:pPr>
            <a:r>
              <a:rPr lang="en-US" sz="1600" b="0" i="0" u="none" strike="noStrike" baseline="0" dirty="0">
                <a:solidFill>
                  <a:srgbClr val="000000"/>
                </a:solidFill>
                <a:latin typeface="Courier New" panose="02070309020205020404" pitchFamily="49" charset="0"/>
              </a:rPr>
              <a:t>Ind2 </a:t>
            </a:r>
            <a:r>
              <a:rPr lang="en-US" sz="1600" b="0" i="0" u="none" strike="noStrike" baseline="0" dirty="0" err="1">
                <a:solidFill>
                  <a:srgbClr val="000000"/>
                </a:solidFill>
                <a:latin typeface="Courier New" panose="02070309020205020404" pitchFamily="49" charset="0"/>
              </a:rPr>
              <a:t>cond</a:t>
            </a:r>
            <a:r>
              <a:rPr lang="en-US" sz="1600" b="0" i="0" u="none" strike="noStrike" baseline="0" dirty="0">
                <a:solidFill>
                  <a:srgbClr val="000000"/>
                </a:solidFill>
                <a:latin typeface="Courier New" panose="02070309020205020404" pitchFamily="49" charset="0"/>
              </a:rPr>
              <a:t> -&gt; </a:t>
            </a:r>
            <a:r>
              <a:rPr lang="en-US" sz="1600" b="0" i="0" u="none" strike="noStrike" baseline="0" dirty="0" err="1">
                <a:solidFill>
                  <a:srgbClr val="000000"/>
                </a:solidFill>
                <a:latin typeface="Courier New" panose="02070309020205020404" pitchFamily="49" charset="0"/>
              </a:rPr>
              <a:t>pmi</a:t>
            </a:r>
            <a:r>
              <a:rPr lang="en-US" sz="1600" b="0" i="0" u="none" strike="noStrike" baseline="0" dirty="0">
                <a:solidFill>
                  <a:srgbClr val="000000"/>
                </a:solidFill>
                <a:latin typeface="Courier New" panose="02070309020205020404" pitchFamily="49" charset="0"/>
              </a:rPr>
              <a:t> -&gt; reaction</a:t>
            </a:r>
          </a:p>
          <a:p>
            <a:pPr marL="0" indent="0">
              <a:buNone/>
            </a:pPr>
            <a:r>
              <a:rPr lang="en-US" sz="1600" b="0" i="0" u="none" strike="noStrike" baseline="0" dirty="0">
                <a:solidFill>
                  <a:srgbClr val="000000"/>
                </a:solidFill>
                <a:latin typeface="Courier New" panose="02070309020205020404" pitchFamily="49" charset="0"/>
              </a:rPr>
              <a:t>Ind3 </a:t>
            </a:r>
            <a:r>
              <a:rPr lang="en-US" sz="1600" b="0" i="0" u="none" strike="noStrike" baseline="0" dirty="0" err="1">
                <a:solidFill>
                  <a:srgbClr val="000000"/>
                </a:solidFill>
                <a:latin typeface="Courier New" panose="02070309020205020404" pitchFamily="49" charset="0"/>
              </a:rPr>
              <a:t>cond</a:t>
            </a:r>
            <a:r>
              <a:rPr lang="en-US" sz="1600" b="0" i="0" u="none" strike="noStrike" baseline="0" dirty="0">
                <a:solidFill>
                  <a:srgbClr val="000000"/>
                </a:solidFill>
                <a:latin typeface="Courier New" panose="02070309020205020404" pitchFamily="49" charset="0"/>
              </a:rPr>
              <a:t> -&gt; import -&gt; </a:t>
            </a:r>
            <a:r>
              <a:rPr lang="en-US" sz="1600" b="0" i="0" u="none" strike="noStrike" baseline="0" dirty="0" err="1">
                <a:solidFill>
                  <a:srgbClr val="000000"/>
                </a:solidFill>
                <a:latin typeface="Courier New" panose="02070309020205020404" pitchFamily="49" charset="0"/>
              </a:rPr>
              <a:t>pmi</a:t>
            </a:r>
            <a:r>
              <a:rPr lang="en-US" sz="1600" b="0" i="0" u="none" strike="noStrike" baseline="0" dirty="0">
                <a:solidFill>
                  <a:srgbClr val="000000"/>
                </a:solidFill>
                <a:latin typeface="Courier New" panose="02070309020205020404" pitchFamily="49" charset="0"/>
              </a:rPr>
              <a:t> -&gt; reaction (</a:t>
            </a:r>
            <a:r>
              <a:rPr lang="en-US" sz="1600" b="0" i="0" u="sng" strike="noStrike" baseline="0" dirty="0">
                <a:solidFill>
                  <a:srgbClr val="000000"/>
                </a:solidFill>
                <a:latin typeface="Courier New" panose="02070309020205020404" pitchFamily="49" charset="0"/>
              </a:rPr>
              <a:t>this is the only thing that is NEW</a:t>
            </a:r>
            <a:r>
              <a:rPr lang="en-US" sz="1600" b="0" i="0" u="none" strike="noStrike" baseline="0" dirty="0">
                <a:solidFill>
                  <a:srgbClr val="000000"/>
                </a:solidFill>
                <a:latin typeface="Courier New" panose="02070309020205020404" pitchFamily="49" charset="0"/>
              </a:rPr>
              <a:t>)</a:t>
            </a:r>
          </a:p>
          <a:p>
            <a:pPr marL="0" indent="0">
              <a:buNone/>
            </a:pPr>
            <a:r>
              <a:rPr lang="en-US" sz="500" b="0" i="0" u="none" strike="noStrike" baseline="0" dirty="0">
                <a:solidFill>
                  <a:srgbClr val="000000"/>
                </a:solidFill>
                <a:latin typeface="Courier New" panose="02070309020205020404" pitchFamily="49" charset="0"/>
              </a:rPr>
              <a:t>  </a:t>
            </a:r>
          </a:p>
          <a:p>
            <a:endParaRPr lang="en-US" sz="400" dirty="0"/>
          </a:p>
        </p:txBody>
      </p:sp>
      <p:sp>
        <p:nvSpPr>
          <p:cNvPr id="5" name="TextBox 4">
            <a:extLst>
              <a:ext uri="{FF2B5EF4-FFF2-40B4-BE49-F238E27FC236}">
                <a16:creationId xmlns:a16="http://schemas.microsoft.com/office/drawing/2014/main" id="{7E541FF7-1809-4574-BBCA-C725C8032DC8}"/>
              </a:ext>
            </a:extLst>
          </p:cNvPr>
          <p:cNvSpPr txBox="1"/>
          <p:nvPr/>
        </p:nvSpPr>
        <p:spPr>
          <a:xfrm>
            <a:off x="664678" y="5238474"/>
            <a:ext cx="10700084" cy="1107996"/>
          </a:xfrm>
          <a:prstGeom prst="rect">
            <a:avLst/>
          </a:prstGeom>
          <a:noFill/>
        </p:spPr>
        <p:txBody>
          <a:bodyPr wrap="square">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Interpretation of </a:t>
            </a:r>
            <a:r>
              <a:rPr lang="en-US" sz="1600" b="1" dirty="0">
                <a:latin typeface="Calibri" panose="020F0502020204030204" pitchFamily="34" charset="0"/>
                <a:ea typeface="Calibri" panose="020F0502020204030204" pitchFamily="34" charset="0"/>
                <a:cs typeface="Calibri" panose="020F0502020204030204" pitchFamily="34" charset="0"/>
              </a:rPr>
              <a:t>ind3</a:t>
            </a:r>
            <a:r>
              <a:rPr lang="en-US" sz="1600" dirty="0">
                <a:latin typeface="Calibri" panose="020F0502020204030204" pitchFamily="34" charset="0"/>
                <a:ea typeface="Calibri" panose="020F0502020204030204" pitchFamily="34" charset="0"/>
                <a:cs typeface="Calibri" panose="020F0502020204030204" pitchFamily="34" charset="0"/>
              </a:rPr>
              <a:t>: Relative to those assigned to the interior page condition, those told the article would appear in the front page (</a:t>
            </a:r>
            <a:r>
              <a:rPr lang="en-US" sz="1600" b="1" u="sng" dirty="0" err="1">
                <a:latin typeface="Calibri" panose="020F0502020204030204" pitchFamily="34" charset="0"/>
                <a:ea typeface="Calibri" panose="020F0502020204030204" pitchFamily="34" charset="0"/>
                <a:cs typeface="Calibri" panose="020F0502020204030204" pitchFamily="34" charset="0"/>
              </a:rPr>
              <a:t>cond</a:t>
            </a:r>
            <a:r>
              <a:rPr lang="en-US" sz="1600" dirty="0">
                <a:latin typeface="Calibri" panose="020F0502020204030204" pitchFamily="34" charset="0"/>
                <a:ea typeface="Calibri" panose="020F0502020204030204" pitchFamily="34" charset="0"/>
                <a:cs typeface="Calibri" panose="020F0502020204030204" pitchFamily="34" charset="0"/>
              </a:rPr>
              <a:t>) perceived the sugar shortage as more important (</a:t>
            </a:r>
            <a:r>
              <a:rPr lang="en-US" sz="1600" b="1" u="sng" dirty="0">
                <a:latin typeface="Calibri" panose="020F0502020204030204" pitchFamily="34" charset="0"/>
                <a:ea typeface="Calibri" panose="020F0502020204030204" pitchFamily="34" charset="0"/>
                <a:cs typeface="Calibri" panose="020F0502020204030204" pitchFamily="34" charset="0"/>
              </a:rPr>
              <a:t>import</a:t>
            </a:r>
            <a:r>
              <a:rPr lang="en-US" sz="1600" dirty="0">
                <a:latin typeface="Calibri" panose="020F0502020204030204" pitchFamily="34" charset="0"/>
                <a:ea typeface="Calibri" panose="020F0502020204030204" pitchFamily="34" charset="0"/>
                <a:cs typeface="Calibri" panose="020F0502020204030204" pitchFamily="34" charset="0"/>
              </a:rPr>
              <a:t>) which in turn was associated with a greater perception that others would be influenced by the article (</a:t>
            </a:r>
            <a:r>
              <a:rPr lang="en-US" sz="1600" b="1" u="sng" dirty="0" err="1">
                <a:latin typeface="Calibri" panose="020F0502020204030204" pitchFamily="34" charset="0"/>
                <a:ea typeface="Calibri" panose="020F0502020204030204" pitchFamily="34" charset="0"/>
                <a:cs typeface="Calibri" panose="020F0502020204030204" pitchFamily="34" charset="0"/>
              </a:rPr>
              <a:t>pmi</a:t>
            </a:r>
            <a:r>
              <a:rPr lang="en-US" sz="1600" dirty="0">
                <a:latin typeface="Calibri" panose="020F0502020204030204" pitchFamily="34" charset="0"/>
                <a:ea typeface="Calibri" panose="020F0502020204030204" pitchFamily="34" charset="0"/>
                <a:cs typeface="Calibri" panose="020F0502020204030204" pitchFamily="34" charset="0"/>
              </a:rPr>
              <a:t>) which led to a greater intention to buy sugar (</a:t>
            </a:r>
            <a:r>
              <a:rPr lang="en-US" sz="1600" b="1" u="sng" dirty="0">
                <a:latin typeface="Calibri" panose="020F0502020204030204" pitchFamily="34" charset="0"/>
                <a:ea typeface="Calibri" panose="020F0502020204030204" pitchFamily="34" charset="0"/>
                <a:cs typeface="Calibri" panose="020F0502020204030204" pitchFamily="34" charset="0"/>
              </a:rPr>
              <a:t>reaction</a:t>
            </a:r>
            <a:r>
              <a:rPr lang="en-US" sz="1600" dirty="0">
                <a:latin typeface="Calibri" panose="020F0502020204030204" pitchFamily="34" charset="0"/>
                <a:ea typeface="Calibri" panose="020F0502020204030204" pitchFamily="34" charset="0"/>
                <a:cs typeface="Calibri" panose="020F0502020204030204" pitchFamily="34" charset="0"/>
              </a:rPr>
              <a:t>)</a:t>
            </a:r>
          </a:p>
          <a:p>
            <a:r>
              <a:rPr lang="en-US" sz="1600" b="1" dirty="0">
                <a:latin typeface="Calibri" panose="020F0502020204030204" pitchFamily="34" charset="0"/>
                <a:ea typeface="Calibri" panose="020F0502020204030204" pitchFamily="34" charset="0"/>
                <a:cs typeface="Calibri" panose="020F0502020204030204" pitchFamily="34" charset="0"/>
              </a:rPr>
              <a:t>Note: </a:t>
            </a:r>
            <a:r>
              <a:rPr lang="en-US" sz="1600" dirty="0">
                <a:latin typeface="Calibri" panose="020F0502020204030204" pitchFamily="34" charset="0"/>
                <a:ea typeface="Calibri" panose="020F0502020204030204" pitchFamily="34" charset="0"/>
                <a:cs typeface="Calibri" panose="020F0502020204030204" pitchFamily="34" charset="0"/>
              </a:rPr>
              <a:t>must look to the pattern of coefficients in the model (i.e., positive or negative)</a:t>
            </a:r>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48541623-22C0-6FA4-C073-C741DC7D4C67}"/>
              </a:ext>
            </a:extLst>
          </p:cNvPr>
          <p:cNvSpPr>
            <a:spLocks noGrp="1"/>
          </p:cNvSpPr>
          <p:nvPr>
            <p:ph type="title"/>
          </p:nvPr>
        </p:nvSpPr>
        <p:spPr>
          <a:xfrm>
            <a:off x="508000" y="511530"/>
            <a:ext cx="10058400" cy="393726"/>
          </a:xfrm>
        </p:spPr>
        <p:txBody>
          <a:bodyPr>
            <a:normAutofit fontScale="90000"/>
          </a:bodyPr>
          <a:lstStyle/>
          <a:p>
            <a:r>
              <a:rPr lang="en-US" dirty="0"/>
              <a:t>Step 4: Direct vs. Indirect Effects</a:t>
            </a:r>
          </a:p>
        </p:txBody>
      </p:sp>
    </p:spTree>
    <p:extLst>
      <p:ext uri="{BB962C8B-B14F-4D97-AF65-F5344CB8AC3E}">
        <p14:creationId xmlns:p14="http://schemas.microsoft.com/office/powerpoint/2010/main" val="351164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BF65-3359-3AB9-48E5-A49AED2F8EA1}"/>
              </a:ext>
            </a:extLst>
          </p:cNvPr>
          <p:cNvSpPr>
            <a:spLocks noGrp="1"/>
          </p:cNvSpPr>
          <p:nvPr>
            <p:ph type="title" idx="4294967295"/>
          </p:nvPr>
        </p:nvSpPr>
        <p:spPr>
          <a:xfrm>
            <a:off x="142240" y="196365"/>
            <a:ext cx="10058400" cy="708510"/>
          </a:xfrm>
        </p:spPr>
        <p:txBody>
          <a:bodyPr/>
          <a:lstStyle/>
          <a:p>
            <a:r>
              <a:rPr lang="en-US" dirty="0"/>
              <a:t>Step 4: Interpretation</a:t>
            </a:r>
          </a:p>
        </p:txBody>
      </p:sp>
      <p:sp>
        <p:nvSpPr>
          <p:cNvPr id="3" name="Content Placeholder 2">
            <a:extLst>
              <a:ext uri="{FF2B5EF4-FFF2-40B4-BE49-F238E27FC236}">
                <a16:creationId xmlns:a16="http://schemas.microsoft.com/office/drawing/2014/main" id="{9AC76C49-3EEF-AB39-92C3-D8ABDD4EA1FC}"/>
              </a:ext>
            </a:extLst>
          </p:cNvPr>
          <p:cNvSpPr>
            <a:spLocks noGrp="1"/>
          </p:cNvSpPr>
          <p:nvPr>
            <p:ph idx="4294967295"/>
          </p:nvPr>
        </p:nvSpPr>
        <p:spPr>
          <a:xfrm>
            <a:off x="233680" y="904875"/>
            <a:ext cx="10058400" cy="3849687"/>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a:t>
            </a:r>
            <a:r>
              <a:rPr lang="en-US" sz="2000" b="1" dirty="0">
                <a:latin typeface="Calibri" panose="020F0502020204030204" pitchFamily="34" charset="0"/>
                <a:ea typeface="Calibri" panose="020F0502020204030204" pitchFamily="34" charset="0"/>
                <a:cs typeface="Calibri" panose="020F0502020204030204" pitchFamily="34" charset="0"/>
              </a:rPr>
              <a:t>direct effect</a:t>
            </a:r>
            <a:r>
              <a:rPr lang="en-US" sz="2000" dirty="0">
                <a:latin typeface="Calibri" panose="020F0502020204030204" pitchFamily="34" charset="0"/>
                <a:ea typeface="Calibri" panose="020F0502020204030204" pitchFamily="34" charset="0"/>
                <a:cs typeface="Calibri" panose="020F0502020204030204" pitchFamily="34" charset="0"/>
              </a:rPr>
              <a:t> of X on Y (purchase intention) is </a:t>
            </a:r>
            <a:r>
              <a:rPr lang="en-US" sz="2000" b="1" dirty="0">
                <a:latin typeface="Calibri" panose="020F0502020204030204" pitchFamily="34" charset="0"/>
                <a:ea typeface="Calibri" panose="020F0502020204030204" pitchFamily="34" charset="0"/>
                <a:cs typeface="Calibri" panose="020F0502020204030204" pitchFamily="34" charset="0"/>
              </a:rPr>
              <a:t>not significant</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β = 0.1034, p = 0.6662</a:t>
            </a:r>
            <a:r>
              <a:rPr lang="en-US" sz="2000" dirty="0">
                <a:latin typeface="Calibri" panose="020F0502020204030204" pitchFamily="34" charset="0"/>
                <a:ea typeface="Calibri" panose="020F0502020204030204" pitchFamily="34" charset="0"/>
                <a:cs typeface="Calibri" panose="020F0502020204030204" pitchFamily="34" charset="0"/>
              </a:rPr>
              <a:t>), meaning the article's placement does not directly influence purchase intention.</a:t>
            </a:r>
          </a:p>
          <a:p>
            <a:r>
              <a:rPr lang="en-US" sz="2000" dirty="0">
                <a:latin typeface="Calibri" panose="020F0502020204030204" pitchFamily="34" charset="0"/>
                <a:ea typeface="Calibri" panose="020F0502020204030204" pitchFamily="34" charset="0"/>
                <a:cs typeface="Calibri" panose="020F0502020204030204" pitchFamily="34" charset="0"/>
              </a:rPr>
              <a:t>However, the </a:t>
            </a:r>
            <a:r>
              <a:rPr lang="en-US" sz="2000" b="1" dirty="0">
                <a:latin typeface="Calibri" panose="020F0502020204030204" pitchFamily="34" charset="0"/>
                <a:ea typeface="Calibri" panose="020F0502020204030204" pitchFamily="34" charset="0"/>
                <a:cs typeface="Calibri" panose="020F0502020204030204" pitchFamily="34" charset="0"/>
              </a:rPr>
              <a:t>total indirect effect is significant</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β = 0.3923, CI [0.0836, 0.7352]</a:t>
            </a:r>
            <a:r>
              <a:rPr lang="en-US" sz="2000" dirty="0">
                <a:latin typeface="Calibri" panose="020F0502020204030204" pitchFamily="34" charset="0"/>
                <a:ea typeface="Calibri" panose="020F0502020204030204" pitchFamily="34" charset="0"/>
                <a:cs typeface="Calibri" panose="020F0502020204030204" pitchFamily="34" charset="0"/>
              </a:rPr>
              <a:t>), meaning </a:t>
            </a:r>
            <a:r>
              <a:rPr lang="en-US" sz="2000" b="1" dirty="0">
                <a:latin typeface="Calibri" panose="020F0502020204030204" pitchFamily="34" charset="0"/>
                <a:ea typeface="Calibri" panose="020F0502020204030204" pitchFamily="34" charset="0"/>
                <a:cs typeface="Calibri" panose="020F0502020204030204" pitchFamily="34" charset="0"/>
              </a:rPr>
              <a:t>mediation is occurring</a:t>
            </a:r>
            <a:r>
              <a:rPr lang="en-US" sz="2000" dirty="0">
                <a:latin typeface="Calibri" panose="020F0502020204030204" pitchFamily="34" charset="0"/>
                <a:ea typeface="Calibri" panose="020F0502020204030204" pitchFamily="34" charset="0"/>
                <a:cs typeface="Calibri" panose="020F0502020204030204" pitchFamily="34" charset="0"/>
              </a:rPr>
              <a:t>.</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81D4C3D5-4680-2F89-3581-75FDDA0C9EBF}"/>
              </a:ext>
            </a:extLst>
          </p:cNvPr>
          <p:cNvGraphicFramePr>
            <a:graphicFrameLocks noGrp="1"/>
          </p:cNvGraphicFramePr>
          <p:nvPr>
            <p:extLst>
              <p:ext uri="{D42A27DB-BD31-4B8C-83A1-F6EECF244321}">
                <p14:modId xmlns:p14="http://schemas.microsoft.com/office/powerpoint/2010/main" val="2949383646"/>
              </p:ext>
            </p:extLst>
          </p:nvPr>
        </p:nvGraphicFramePr>
        <p:xfrm>
          <a:off x="477520" y="2677010"/>
          <a:ext cx="11358880" cy="2656672"/>
        </p:xfrm>
        <a:graphic>
          <a:graphicData uri="http://schemas.openxmlformats.org/drawingml/2006/table">
            <a:tbl>
              <a:tblPr/>
              <a:tblGrid>
                <a:gridCol w="2713765">
                  <a:extLst>
                    <a:ext uri="{9D8B030D-6E8A-4147-A177-3AD203B41FA5}">
                      <a16:colId xmlns:a16="http://schemas.microsoft.com/office/drawing/2014/main" val="1709109383"/>
                    </a:ext>
                  </a:extLst>
                </a:gridCol>
                <a:gridCol w="1522914">
                  <a:extLst>
                    <a:ext uri="{9D8B030D-6E8A-4147-A177-3AD203B41FA5}">
                      <a16:colId xmlns:a16="http://schemas.microsoft.com/office/drawing/2014/main" val="826602220"/>
                    </a:ext>
                  </a:extLst>
                </a:gridCol>
                <a:gridCol w="1603068">
                  <a:extLst>
                    <a:ext uri="{9D8B030D-6E8A-4147-A177-3AD203B41FA5}">
                      <a16:colId xmlns:a16="http://schemas.microsoft.com/office/drawing/2014/main" val="4165598820"/>
                    </a:ext>
                  </a:extLst>
                </a:gridCol>
                <a:gridCol w="1969483">
                  <a:extLst>
                    <a:ext uri="{9D8B030D-6E8A-4147-A177-3AD203B41FA5}">
                      <a16:colId xmlns:a16="http://schemas.microsoft.com/office/drawing/2014/main" val="128218898"/>
                    </a:ext>
                  </a:extLst>
                </a:gridCol>
                <a:gridCol w="3549650">
                  <a:extLst>
                    <a:ext uri="{9D8B030D-6E8A-4147-A177-3AD203B41FA5}">
                      <a16:colId xmlns:a16="http://schemas.microsoft.com/office/drawing/2014/main" val="1370765941"/>
                    </a:ext>
                  </a:extLst>
                </a:gridCol>
              </a:tblGrid>
              <a:tr h="187790">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Indirect Path</a:t>
                      </a:r>
                    </a:p>
                  </a:txBody>
                  <a:tcPr marL="46947" marR="46947" marT="23474" marB="23474" anchor="ctr">
                    <a:lnL>
                      <a:noFill/>
                    </a:lnL>
                    <a:lnR>
                      <a:noFill/>
                    </a:lnR>
                    <a:lnT>
                      <a:noFill/>
                    </a:lnT>
                    <a:lnB>
                      <a:noFill/>
                    </a:lnB>
                    <a:noFill/>
                  </a:tcPr>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Effect</a:t>
                      </a:r>
                    </a:p>
                  </a:txBody>
                  <a:tcPr marL="46947" marR="46947" marT="23474" marB="23474" anchor="ctr">
                    <a:lnL>
                      <a:noFill/>
                    </a:lnL>
                    <a:lnR>
                      <a:noFill/>
                    </a:lnR>
                    <a:lnT>
                      <a:noFill/>
                    </a:lnT>
                    <a:lnB>
                      <a:noFill/>
                    </a:lnB>
                    <a:noFill/>
                  </a:tcPr>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SE</a:t>
                      </a:r>
                    </a:p>
                  </a:txBody>
                  <a:tcPr marL="46947" marR="46947" marT="23474" marB="23474" anchor="ctr">
                    <a:lnL>
                      <a:noFill/>
                    </a:lnL>
                    <a:lnR>
                      <a:noFill/>
                    </a:lnR>
                    <a:lnT>
                      <a:noFill/>
                    </a:lnT>
                    <a:lnB>
                      <a:noFill/>
                    </a:lnB>
                    <a:noFill/>
                  </a:tcPr>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95% CI</a:t>
                      </a:r>
                    </a:p>
                  </a:txBody>
                  <a:tcPr marL="46947" marR="46947" marT="23474" marB="23474" anchor="ctr">
                    <a:lnL>
                      <a:noFill/>
                    </a:lnL>
                    <a:lnR>
                      <a:noFill/>
                    </a:lnR>
                    <a:lnT>
                      <a:noFill/>
                    </a:lnT>
                    <a:lnB>
                      <a:noFill/>
                    </a:lnB>
                    <a:noFill/>
                  </a:tcPr>
                </a:tc>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Interpretation</a:t>
                      </a:r>
                    </a:p>
                  </a:txBody>
                  <a:tcPr marL="46947" marR="46947" marT="23474" marB="23474" anchor="ctr">
                    <a:lnL>
                      <a:noFill/>
                    </a:lnL>
                    <a:lnR>
                      <a:noFill/>
                    </a:lnR>
                    <a:lnT>
                      <a:noFill/>
                    </a:lnT>
                    <a:lnB>
                      <a:noFill/>
                    </a:lnB>
                    <a:noFill/>
                  </a:tcPr>
                </a:tc>
                <a:extLst>
                  <a:ext uri="{0D108BD9-81ED-4DB2-BD59-A6C34878D82A}">
                    <a16:rowId xmlns:a16="http://schemas.microsoft.com/office/drawing/2014/main" val="4177244474"/>
                  </a:ext>
                </a:extLst>
              </a:tr>
              <a:tr h="0">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Ind1: X → IMPORT → Y</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marL="46947" marR="46947" marT="23474" marB="23474" anchor="ctr">
                    <a:lnL>
                      <a:noFill/>
                    </a:lnL>
                    <a:lnR>
                      <a:noFill/>
                    </a:lnR>
                    <a:lnT>
                      <a:noFill/>
                    </a:lnT>
                    <a:lnB>
                      <a:noFill/>
                    </a:lnB>
                    <a:noFill/>
                  </a:tcP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0.2033</a:t>
                      </a:r>
                    </a:p>
                  </a:txBody>
                  <a:tcPr marL="46947" marR="46947" marT="23474" marB="23474" anchor="ctr">
                    <a:lnL>
                      <a:noFill/>
                    </a:lnL>
                    <a:lnR>
                      <a:noFill/>
                    </a:lnR>
                    <a:lnT>
                      <a:noFill/>
                    </a:lnT>
                    <a:lnB>
                      <a:noFill/>
                    </a:lnB>
                    <a:noFill/>
                  </a:tcP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0.1165</a:t>
                      </a:r>
                    </a:p>
                  </a:txBody>
                  <a:tcPr marL="46947" marR="46947" marT="23474" marB="23474" anchor="ctr">
                    <a:lnL>
                      <a:noFill/>
                    </a:lnL>
                    <a:lnR>
                      <a:noFill/>
                    </a:lnR>
                    <a:lnT>
                      <a:noFill/>
                    </a:lnT>
                    <a:lnB>
                      <a:noFill/>
                    </a:lnB>
                    <a:noFill/>
                  </a:tcP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[0.0048, 0.4656]</a:t>
                      </a:r>
                    </a:p>
                  </a:txBody>
                  <a:tcPr marL="46947" marR="46947" marT="23474" marB="23474"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Front-page placement increases IMPORT, which increases purchase intention.</a:t>
                      </a:r>
                    </a:p>
                  </a:txBody>
                  <a:tcPr marL="46947" marR="46947" marT="23474" marB="23474" anchor="ctr">
                    <a:lnL>
                      <a:noFill/>
                    </a:lnL>
                    <a:lnR>
                      <a:noFill/>
                    </a:lnR>
                    <a:lnT>
                      <a:noFill/>
                    </a:lnT>
                    <a:lnB>
                      <a:noFill/>
                    </a:lnB>
                    <a:noFill/>
                  </a:tcPr>
                </a:tc>
                <a:extLst>
                  <a:ext uri="{0D108BD9-81ED-4DB2-BD59-A6C34878D82A}">
                    <a16:rowId xmlns:a16="http://schemas.microsoft.com/office/drawing/2014/main" val="585127141"/>
                  </a:ext>
                </a:extLst>
              </a:tr>
              <a:tr h="0">
                <a:tc>
                  <a:txBody>
                    <a:bodyPr/>
                    <a:lstStyle/>
                    <a:p>
                      <a:r>
                        <a:rPr lang="en-US" sz="1600" b="1">
                          <a:latin typeface="Calibri" panose="020F0502020204030204" pitchFamily="34" charset="0"/>
                          <a:ea typeface="Calibri" panose="020F0502020204030204" pitchFamily="34" charset="0"/>
                          <a:cs typeface="Calibri" panose="020F0502020204030204" pitchFamily="34" charset="0"/>
                        </a:rPr>
                        <a:t>Ind2: X → PMI → Y</a:t>
                      </a:r>
                      <a:endParaRPr lang="en-US" sz="1600">
                        <a:latin typeface="Calibri" panose="020F0502020204030204" pitchFamily="34" charset="0"/>
                        <a:ea typeface="Calibri" panose="020F0502020204030204" pitchFamily="34" charset="0"/>
                        <a:cs typeface="Calibri" panose="020F0502020204030204" pitchFamily="34" charset="0"/>
                      </a:endParaRPr>
                    </a:p>
                  </a:txBody>
                  <a:tcPr marL="46947" marR="46947" marT="23474" marB="23474" anchor="ctr">
                    <a:lnL>
                      <a:noFill/>
                    </a:lnL>
                    <a:lnR>
                      <a:noFill/>
                    </a:lnR>
                    <a:lnT>
                      <a:noFill/>
                    </a:lnT>
                    <a:lnB>
                      <a:noFill/>
                    </a:lnB>
                    <a:noFill/>
                  </a:tcP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0.1402</a:t>
                      </a:r>
                    </a:p>
                  </a:txBody>
                  <a:tcPr marL="46947" marR="46947" marT="23474" marB="23474" anchor="ctr">
                    <a:lnL>
                      <a:noFill/>
                    </a:lnL>
                    <a:lnR>
                      <a:noFill/>
                    </a:lnR>
                    <a:lnT>
                      <a:noFill/>
                    </a:lnT>
                    <a:lnB>
                      <a:noFill/>
                    </a:lnB>
                    <a:noFill/>
                  </a:tcP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0.1028</a:t>
                      </a:r>
                    </a:p>
                  </a:txBody>
                  <a:tcPr marL="46947" marR="46947" marT="23474" marB="23474" anchor="ctr">
                    <a:lnL>
                      <a:noFill/>
                    </a:lnL>
                    <a:lnR>
                      <a:noFill/>
                    </a:lnR>
                    <a:lnT>
                      <a:noFill/>
                    </a:lnT>
                    <a:lnB>
                      <a:noFill/>
                    </a:lnB>
                    <a:noFill/>
                  </a:tcP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[-0.0459, 0.3656]</a:t>
                      </a:r>
                    </a:p>
                  </a:txBody>
                  <a:tcPr marL="46947" marR="46947" marT="23474" marB="23474"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Not significant—front-page placement does not significantly influence PMI, which then affects Y.</a:t>
                      </a:r>
                    </a:p>
                  </a:txBody>
                  <a:tcPr marL="46947" marR="46947" marT="23474" marB="23474" anchor="ctr">
                    <a:lnL>
                      <a:noFill/>
                    </a:lnL>
                    <a:lnR>
                      <a:noFill/>
                    </a:lnR>
                    <a:lnT>
                      <a:noFill/>
                    </a:lnT>
                    <a:lnB>
                      <a:noFill/>
                    </a:lnB>
                    <a:noFill/>
                  </a:tcPr>
                </a:tc>
                <a:extLst>
                  <a:ext uri="{0D108BD9-81ED-4DB2-BD59-A6C34878D82A}">
                    <a16:rowId xmlns:a16="http://schemas.microsoft.com/office/drawing/2014/main" val="1055283367"/>
                  </a:ext>
                </a:extLst>
              </a:tr>
              <a:tr h="0">
                <a:tc>
                  <a:txBody>
                    <a:bodyPr/>
                    <a:lstStyle/>
                    <a:p>
                      <a:r>
                        <a:rPr lang="es-ES" sz="1600" b="1" dirty="0">
                          <a:latin typeface="Calibri" panose="020F0502020204030204" pitchFamily="34" charset="0"/>
                          <a:ea typeface="Calibri" panose="020F0502020204030204" pitchFamily="34" charset="0"/>
                          <a:cs typeface="Calibri" panose="020F0502020204030204" pitchFamily="34" charset="0"/>
                        </a:rPr>
                        <a:t>Ind3: X → IMPORT → PMI → Y</a:t>
                      </a:r>
                      <a:endParaRPr lang="es-ES" sz="1600" dirty="0">
                        <a:latin typeface="Calibri" panose="020F0502020204030204" pitchFamily="34" charset="0"/>
                        <a:ea typeface="Calibri" panose="020F0502020204030204" pitchFamily="34" charset="0"/>
                        <a:cs typeface="Calibri" panose="020F0502020204030204" pitchFamily="34" charset="0"/>
                      </a:endParaRPr>
                    </a:p>
                  </a:txBody>
                  <a:tcPr marL="46947" marR="46947" marT="23474" marB="23474" anchor="ctr">
                    <a:lnL>
                      <a:noFill/>
                    </a:lnL>
                    <a:lnR>
                      <a:noFill/>
                    </a:lnR>
                    <a:lnT>
                      <a:noFill/>
                    </a:lnT>
                    <a:lnB>
                      <a:noFill/>
                    </a:lnB>
                    <a:noFill/>
                  </a:tcPr>
                </a:tc>
                <a:tc>
                  <a:txBody>
                    <a:bodyPr/>
                    <a:lstStyle/>
                    <a:p>
                      <a:pPr algn="ctr"/>
                      <a:r>
                        <a:rPr lang="en-US" sz="1600">
                          <a:latin typeface="Calibri" panose="020F0502020204030204" pitchFamily="34" charset="0"/>
                          <a:ea typeface="Calibri" panose="020F0502020204030204" pitchFamily="34" charset="0"/>
                          <a:cs typeface="Calibri" panose="020F0502020204030204" pitchFamily="34" charset="0"/>
                        </a:rPr>
                        <a:t>0.0488</a:t>
                      </a:r>
                    </a:p>
                  </a:txBody>
                  <a:tcPr marL="46947" marR="46947" marT="23474" marB="23474" anchor="ctr">
                    <a:lnL>
                      <a:noFill/>
                    </a:lnL>
                    <a:lnR>
                      <a:noFill/>
                    </a:lnR>
                    <a:lnT>
                      <a:noFill/>
                    </a:lnT>
                    <a:lnB>
                      <a:noFill/>
                    </a:lnB>
                    <a:noFill/>
                  </a:tcPr>
                </a:tc>
                <a:tc>
                  <a:txBody>
                    <a:bodyPr/>
                    <a:lstStyle/>
                    <a:p>
                      <a:pPr algn="ctr"/>
                      <a:r>
                        <a:rPr lang="en-US" sz="1600">
                          <a:latin typeface="Calibri" panose="020F0502020204030204" pitchFamily="34" charset="0"/>
                          <a:ea typeface="Calibri" panose="020F0502020204030204" pitchFamily="34" charset="0"/>
                          <a:cs typeface="Calibri" panose="020F0502020204030204" pitchFamily="34" charset="0"/>
                        </a:rPr>
                        <a:t>0.0348</a:t>
                      </a:r>
                    </a:p>
                  </a:txBody>
                  <a:tcPr marL="46947" marR="46947" marT="23474" marB="23474" anchor="ctr">
                    <a:lnL>
                      <a:noFill/>
                    </a:lnL>
                    <a:lnR>
                      <a:noFill/>
                    </a:lnR>
                    <a:lnT>
                      <a:noFill/>
                    </a:lnT>
                    <a:lnB>
                      <a:noFill/>
                    </a:lnB>
                    <a:noFill/>
                  </a:tcP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[-0.0006, 0.1340]</a:t>
                      </a:r>
                    </a:p>
                  </a:txBody>
                  <a:tcPr marL="46947" marR="46947" marT="23474" marB="23474"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Borderline significance—front-page placement increases IMPORT, which increases PMI, leading to higher purchase intention.</a:t>
                      </a:r>
                    </a:p>
                  </a:txBody>
                  <a:tcPr marL="46947" marR="46947" marT="23474" marB="23474" anchor="ctr">
                    <a:lnL>
                      <a:noFill/>
                    </a:lnL>
                    <a:lnR>
                      <a:noFill/>
                    </a:lnR>
                    <a:lnT>
                      <a:noFill/>
                    </a:lnT>
                    <a:lnB>
                      <a:noFill/>
                    </a:lnB>
                    <a:noFill/>
                  </a:tcPr>
                </a:tc>
                <a:extLst>
                  <a:ext uri="{0D108BD9-81ED-4DB2-BD59-A6C34878D82A}">
                    <a16:rowId xmlns:a16="http://schemas.microsoft.com/office/drawing/2014/main" val="2773072786"/>
                  </a:ext>
                </a:extLst>
              </a:tr>
            </a:tbl>
          </a:graphicData>
        </a:graphic>
      </p:graphicFrame>
      <p:sp>
        <p:nvSpPr>
          <p:cNvPr id="7" name="TextBox 6">
            <a:extLst>
              <a:ext uri="{FF2B5EF4-FFF2-40B4-BE49-F238E27FC236}">
                <a16:creationId xmlns:a16="http://schemas.microsoft.com/office/drawing/2014/main" id="{5CD6C2E2-534A-2C57-4A1C-C942B4B66275}"/>
              </a:ext>
            </a:extLst>
          </p:cNvPr>
          <p:cNvSpPr txBox="1"/>
          <p:nvPr/>
        </p:nvSpPr>
        <p:spPr>
          <a:xfrm>
            <a:off x="477520" y="5547042"/>
            <a:ext cx="10769600" cy="861774"/>
          </a:xfrm>
          <a:prstGeom prst="rect">
            <a:avLst/>
          </a:prstGeom>
          <a:noFill/>
        </p:spPr>
        <p:txBody>
          <a:bodyPr wrap="square">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IMPORT alone is the strongest mediator (Ind1 is significant).</a:t>
            </a:r>
          </a:p>
          <a:p>
            <a:r>
              <a:rPr lang="en-US" sz="1600" dirty="0">
                <a:latin typeface="Calibri" panose="020F0502020204030204" pitchFamily="34" charset="0"/>
                <a:ea typeface="Calibri" panose="020F0502020204030204" pitchFamily="34" charset="0"/>
                <a:cs typeface="Calibri" panose="020F0502020204030204" pitchFamily="34" charset="0"/>
              </a:rPr>
              <a:t>PMI alone is not a strong mediator (Ind2 is not significant).</a:t>
            </a:r>
          </a:p>
          <a:p>
            <a:r>
              <a:rPr lang="en-US" sz="1600" dirty="0">
                <a:latin typeface="Calibri" panose="020F0502020204030204" pitchFamily="34" charset="0"/>
                <a:ea typeface="Calibri" panose="020F0502020204030204" pitchFamily="34" charset="0"/>
                <a:cs typeface="Calibri" panose="020F0502020204030204" pitchFamily="34" charset="0"/>
              </a:rPr>
              <a:t>The serial mediation path (Ind3: X → IMPORT → PMI → Y) is weak but has borderline significance</a:t>
            </a:r>
          </a:p>
        </p:txBody>
      </p:sp>
    </p:spTree>
    <p:extLst>
      <p:ext uri="{BB962C8B-B14F-4D97-AF65-F5344CB8AC3E}">
        <p14:creationId xmlns:p14="http://schemas.microsoft.com/office/powerpoint/2010/main" val="37768262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24247A-B02C-464E-AC6C-C094B289200A}"/>
              </a:ext>
            </a:extLst>
          </p:cNvPr>
          <p:cNvSpPr>
            <a:spLocks noGrp="1"/>
          </p:cNvSpPr>
          <p:nvPr>
            <p:ph type="title"/>
          </p:nvPr>
        </p:nvSpPr>
        <p:spPr/>
        <p:txBody>
          <a:bodyPr/>
          <a:lstStyle/>
          <a:p>
            <a:r>
              <a:rPr lang="en-US" dirty="0"/>
              <a:t>Statistical Model</a:t>
            </a:r>
          </a:p>
        </p:txBody>
      </p:sp>
      <p:pic>
        <p:nvPicPr>
          <p:cNvPr id="8" name="Content Placeholder 7">
            <a:extLst>
              <a:ext uri="{FF2B5EF4-FFF2-40B4-BE49-F238E27FC236}">
                <a16:creationId xmlns:a16="http://schemas.microsoft.com/office/drawing/2014/main" id="{984C11C4-67EF-49CB-8EFA-8E2D2D8EE5E7}"/>
              </a:ext>
            </a:extLst>
          </p:cNvPr>
          <p:cNvPicPr>
            <a:picLocks noGrp="1" noChangeAspect="1"/>
          </p:cNvPicPr>
          <p:nvPr>
            <p:ph sz="half" idx="1"/>
          </p:nvPr>
        </p:nvPicPr>
        <p:blipFill>
          <a:blip r:embed="rId2"/>
          <a:stretch>
            <a:fillRect/>
          </a:stretch>
        </p:blipFill>
        <p:spPr>
          <a:xfrm>
            <a:off x="1212850" y="2162969"/>
            <a:ext cx="4371975" cy="3629025"/>
          </a:xfr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544D46E-E9A8-4EC4-8211-10C6D005117E}"/>
                  </a:ext>
                </a:extLst>
              </p:cNvPr>
              <p:cNvSpPr txBox="1"/>
              <p:nvPr/>
            </p:nvSpPr>
            <p:spPr>
              <a:xfrm>
                <a:off x="6839211" y="2674306"/>
                <a:ext cx="2203680" cy="284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1</m:t>
                              </m:r>
                            </m:sub>
                          </m:sSub>
                        </m:e>
                      </m:acc>
                      <m:r>
                        <a:rPr lang="en-US" b="0" i="1" smtClean="0">
                          <a:latin typeface="Cambria Math" panose="02040503050406030204" pitchFamily="18" charset="0"/>
                        </a:rPr>
                        <m:t>=3.908+0.627</m:t>
                      </m:r>
                      <m:r>
                        <a:rPr lang="en-US" b="0" i="1" smtClean="0">
                          <a:latin typeface="Cambria Math" panose="02040503050406030204" pitchFamily="18" charset="0"/>
                        </a:rPr>
                        <m:t>𝑋</m:t>
                      </m:r>
                    </m:oMath>
                  </m:oMathPara>
                </a14:m>
                <a:endParaRPr lang="en-US" dirty="0"/>
              </a:p>
            </p:txBody>
          </p:sp>
        </mc:Choice>
        <mc:Fallback xmlns="">
          <p:sp>
            <p:nvSpPr>
              <p:cNvPr id="9" name="TextBox 8">
                <a:extLst>
                  <a:ext uri="{FF2B5EF4-FFF2-40B4-BE49-F238E27FC236}">
                    <a16:creationId xmlns:a16="http://schemas.microsoft.com/office/drawing/2014/main" id="{F544D46E-E9A8-4EC4-8211-10C6D005117E}"/>
                  </a:ext>
                </a:extLst>
              </p:cNvPr>
              <p:cNvSpPr txBox="1">
                <a:spLocks noRot="1" noChangeAspect="1" noMove="1" noResize="1" noEditPoints="1" noAdjustHandles="1" noChangeArrowheads="1" noChangeShapeType="1" noTextEdit="1"/>
              </p:cNvSpPr>
              <p:nvPr/>
            </p:nvSpPr>
            <p:spPr>
              <a:xfrm>
                <a:off x="6839211" y="2674306"/>
                <a:ext cx="2203680" cy="284180"/>
              </a:xfrm>
              <a:prstGeom prst="rect">
                <a:avLst/>
              </a:prstGeom>
              <a:blipFill>
                <a:blip r:embed="rId3"/>
                <a:stretch>
                  <a:fillRect l="-1939" t="-17391" r="-1939" b="-1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9071731-4DB9-46E4-9170-16154047029B}"/>
                  </a:ext>
                </a:extLst>
              </p:cNvPr>
              <p:cNvSpPr txBox="1"/>
              <p:nvPr/>
            </p:nvSpPr>
            <p:spPr>
              <a:xfrm>
                <a:off x="6839211" y="3334418"/>
                <a:ext cx="3139064" cy="284180"/>
              </a:xfrm>
              <a:prstGeom prst="rect">
                <a:avLst/>
              </a:prstGeom>
              <a:noFill/>
            </p:spPr>
            <p:txBody>
              <a:bodyPr wrap="none" lIns="0" tIns="0" rIns="0" bIns="0" rtlCol="0">
                <a:spAutoFit/>
              </a:bodyPr>
              <a:lstStyle/>
              <a:p>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2</m:t>
                            </m:r>
                          </m:sub>
                        </m:sSub>
                      </m:e>
                    </m:acc>
                    <m:r>
                      <a:rPr lang="en-US" b="0" i="1" smtClean="0">
                        <a:latin typeface="Cambria Math" panose="02040503050406030204" pitchFamily="18" charset="0"/>
                      </a:rPr>
                      <m:t>=4.61+0.354</m:t>
                    </m:r>
                    <m:r>
                      <a:rPr lang="en-US" b="0" i="1" smtClean="0">
                        <a:latin typeface="Cambria Math" panose="02040503050406030204" pitchFamily="18" charset="0"/>
                      </a:rPr>
                      <m:t>𝑋</m:t>
                    </m:r>
                    <m:r>
                      <a:rPr lang="en-US" b="0" i="1" smtClean="0">
                        <a:latin typeface="Cambria Math" panose="02040503050406030204" pitchFamily="18" charset="0"/>
                      </a:rPr>
                      <m:t>+0.</m:t>
                    </m:r>
                  </m:oMath>
                </a14:m>
                <a:r>
                  <a:rPr lang="en-US" dirty="0"/>
                  <a:t>196</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𝑀</m:t>
                        </m:r>
                      </m:e>
                      <m:sub>
                        <m:r>
                          <a:rPr lang="en-US" b="0" i="1" dirty="0" smtClean="0">
                            <a:latin typeface="Cambria Math" panose="02040503050406030204" pitchFamily="18" charset="0"/>
                          </a:rPr>
                          <m:t>1</m:t>
                        </m:r>
                      </m:sub>
                    </m:sSub>
                  </m:oMath>
                </a14:m>
                <a:endParaRPr lang="en-US" dirty="0"/>
              </a:p>
            </p:txBody>
          </p:sp>
        </mc:Choice>
        <mc:Fallback xmlns="">
          <p:sp>
            <p:nvSpPr>
              <p:cNvPr id="12" name="TextBox 11">
                <a:extLst>
                  <a:ext uri="{FF2B5EF4-FFF2-40B4-BE49-F238E27FC236}">
                    <a16:creationId xmlns:a16="http://schemas.microsoft.com/office/drawing/2014/main" id="{99071731-4DB9-46E4-9170-16154047029B}"/>
                  </a:ext>
                </a:extLst>
              </p:cNvPr>
              <p:cNvSpPr txBox="1">
                <a:spLocks noRot="1" noChangeAspect="1" noMove="1" noResize="1" noEditPoints="1" noAdjustHandles="1" noChangeArrowheads="1" noChangeShapeType="1" noTextEdit="1"/>
              </p:cNvSpPr>
              <p:nvPr/>
            </p:nvSpPr>
            <p:spPr>
              <a:xfrm>
                <a:off x="6839211" y="3334418"/>
                <a:ext cx="3139064" cy="284180"/>
              </a:xfrm>
              <a:prstGeom prst="rect">
                <a:avLst/>
              </a:prstGeom>
              <a:blipFill>
                <a:blip r:embed="rId4"/>
                <a:stretch>
                  <a:fillRect l="-2718" t="-25532" r="-583" b="-468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6B77326-0924-4740-95C4-3A43FC44DED0}"/>
                  </a:ext>
                </a:extLst>
              </p:cNvPr>
              <p:cNvSpPr txBox="1"/>
              <p:nvPr/>
            </p:nvSpPr>
            <p:spPr>
              <a:xfrm>
                <a:off x="6839211" y="3994530"/>
                <a:ext cx="3484415" cy="284437"/>
              </a:xfrm>
              <a:prstGeom prst="rect">
                <a:avLst/>
              </a:prstGeom>
              <a:noFill/>
            </p:spPr>
            <p:txBody>
              <a:bodyPr wrap="none" lIns="0" tIns="0" rIns="0" bIns="0" rtlCol="0">
                <a:spAutoFit/>
              </a:bodyPr>
              <a:lstStyle/>
              <a:p>
                <a14:m>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𝑌</m:t>
                        </m:r>
                      </m:e>
                    </m:acc>
                  </m:oMath>
                </a14:m>
                <a:r>
                  <a:rPr lang="en-US" dirty="0">
                    <a:latin typeface="Cambria Math" panose="02040503050406030204" pitchFamily="18" charset="0"/>
                    <a:ea typeface="Cambria Math" panose="02040503050406030204" pitchFamily="18" charset="0"/>
                  </a:rPr>
                  <a:t>=-.150+.103X+.324</a:t>
                </a:r>
                <a14:m>
                  <m:oMath xmlns:m="http://schemas.openxmlformats.org/officeDocument/2006/math">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𝑀</m:t>
                        </m:r>
                      </m:e>
                      <m:sub>
                        <m:r>
                          <a:rPr lang="en-US" i="1" dirty="0">
                            <a:latin typeface="Cambria Math" panose="02040503050406030204" pitchFamily="18" charset="0"/>
                            <a:ea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+.397</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𝑀</m:t>
                        </m:r>
                      </m:e>
                      <m:sub>
                        <m:r>
                          <a:rPr lang="en-US" b="0" i="1" dirty="0" smtClean="0">
                            <a:latin typeface="Cambria Math" panose="02040503050406030204" pitchFamily="18" charset="0"/>
                            <a:ea typeface="Cambria Math" panose="02040503050406030204" pitchFamily="18" charset="0"/>
                          </a:rPr>
                          <m:t>2</m:t>
                        </m:r>
                      </m:sub>
                    </m:sSub>
                  </m:oMath>
                </a14:m>
                <a:endParaRPr lang="en-US" dirty="0">
                  <a:latin typeface="Cambria Math" panose="02040503050406030204" pitchFamily="18" charset="0"/>
                  <a:ea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16B77326-0924-4740-95C4-3A43FC44DED0}"/>
                  </a:ext>
                </a:extLst>
              </p:cNvPr>
              <p:cNvSpPr txBox="1">
                <a:spLocks noRot="1" noChangeAspect="1" noMove="1" noResize="1" noEditPoints="1" noAdjustHandles="1" noChangeArrowheads="1" noChangeShapeType="1" noTextEdit="1"/>
              </p:cNvSpPr>
              <p:nvPr/>
            </p:nvSpPr>
            <p:spPr>
              <a:xfrm>
                <a:off x="6839211" y="3994530"/>
                <a:ext cx="3484415" cy="284437"/>
              </a:xfrm>
              <a:prstGeom prst="rect">
                <a:avLst/>
              </a:prstGeom>
              <a:blipFill>
                <a:blip r:embed="rId5"/>
                <a:stretch>
                  <a:fillRect l="-2448" t="-25532" r="-175" b="-48936"/>
                </a:stretch>
              </a:blipFill>
            </p:spPr>
            <p:txBody>
              <a:bodyPr/>
              <a:lstStyle/>
              <a:p>
                <a:r>
                  <a:rPr lang="en-US">
                    <a:noFill/>
                  </a:rPr>
                  <a:t> </a:t>
                </a:r>
              </a:p>
            </p:txBody>
          </p:sp>
        </mc:Fallback>
      </mc:AlternateContent>
    </p:spTree>
    <p:extLst>
      <p:ext uri="{BB962C8B-B14F-4D97-AF65-F5344CB8AC3E}">
        <p14:creationId xmlns:p14="http://schemas.microsoft.com/office/powerpoint/2010/main" val="201276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82D7-2F96-4398-BB70-505894193275}"/>
              </a:ext>
            </a:extLst>
          </p:cNvPr>
          <p:cNvSpPr>
            <a:spLocks noGrp="1"/>
          </p:cNvSpPr>
          <p:nvPr>
            <p:ph type="title"/>
          </p:nvPr>
        </p:nvSpPr>
        <p:spPr>
          <a:xfrm>
            <a:off x="467360" y="429234"/>
            <a:ext cx="11094720" cy="1371600"/>
          </a:xfrm>
        </p:spPr>
        <p:txBody>
          <a:bodyPr/>
          <a:lstStyle/>
          <a:p>
            <a:r>
              <a:rPr lang="en-US" dirty="0"/>
              <a:t>Are the indirect effects significantly different from each other?</a:t>
            </a:r>
          </a:p>
        </p:txBody>
      </p:sp>
      <p:pic>
        <p:nvPicPr>
          <p:cNvPr id="6" name="Content Placeholder 5">
            <a:extLst>
              <a:ext uri="{FF2B5EF4-FFF2-40B4-BE49-F238E27FC236}">
                <a16:creationId xmlns:a16="http://schemas.microsoft.com/office/drawing/2014/main" id="{51D53AD6-C34A-4ED8-9917-DEAF5B14782F}"/>
              </a:ext>
            </a:extLst>
          </p:cNvPr>
          <p:cNvPicPr>
            <a:picLocks noGrp="1" noChangeAspect="1"/>
          </p:cNvPicPr>
          <p:nvPr>
            <p:ph sz="half" idx="1"/>
          </p:nvPr>
        </p:nvPicPr>
        <p:blipFill>
          <a:blip r:embed="rId2"/>
          <a:stretch>
            <a:fillRect/>
          </a:stretch>
        </p:blipFill>
        <p:spPr>
          <a:xfrm>
            <a:off x="838200" y="2004344"/>
            <a:ext cx="5394960" cy="3847816"/>
          </a:xfrm>
        </p:spPr>
      </p:pic>
      <p:sp>
        <p:nvSpPr>
          <p:cNvPr id="4" name="Content Placeholder 3">
            <a:extLst>
              <a:ext uri="{FF2B5EF4-FFF2-40B4-BE49-F238E27FC236}">
                <a16:creationId xmlns:a16="http://schemas.microsoft.com/office/drawing/2014/main" id="{A79242BF-626F-417F-BE0E-2401F5E34AB6}"/>
              </a:ext>
            </a:extLst>
          </p:cNvPr>
          <p:cNvSpPr>
            <a:spLocks noGrp="1"/>
          </p:cNvSpPr>
          <p:nvPr>
            <p:ph sz="half" idx="2"/>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Contrasts calculates all possible pairwise comparisons between specific indirect effects </a:t>
            </a:r>
          </a:p>
          <a:p>
            <a:r>
              <a:rPr lang="en-US" dirty="0">
                <a:latin typeface="Calibri" panose="020F0502020204030204" pitchFamily="34" charset="0"/>
                <a:ea typeface="Calibri" panose="020F0502020204030204" pitchFamily="34" charset="0"/>
                <a:cs typeface="Calibri" panose="020F0502020204030204" pitchFamily="34" charset="0"/>
              </a:rPr>
              <a:t>These comparisons are found in the PROCESS output in the rows labeled “(C1),” “(C2),” etc.</a:t>
            </a:r>
          </a:p>
        </p:txBody>
      </p:sp>
    </p:spTree>
    <p:extLst>
      <p:ext uri="{BB962C8B-B14F-4D97-AF65-F5344CB8AC3E}">
        <p14:creationId xmlns:p14="http://schemas.microsoft.com/office/powerpoint/2010/main" val="38575778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ACEF02-30C4-445D-9BB7-3BC0279EC42C}"/>
              </a:ext>
            </a:extLst>
          </p:cNvPr>
          <p:cNvSpPr>
            <a:spLocks noGrp="1"/>
          </p:cNvSpPr>
          <p:nvPr>
            <p:ph type="title"/>
          </p:nvPr>
        </p:nvSpPr>
        <p:spPr>
          <a:xfrm>
            <a:off x="597569" y="606499"/>
            <a:ext cx="10058400" cy="885417"/>
          </a:xfrm>
        </p:spPr>
        <p:txBody>
          <a:bodyPr/>
          <a:lstStyle/>
          <a:p>
            <a:r>
              <a:rPr lang="en-US" dirty="0"/>
              <a:t>Step 5: Contrasts of Indirect Effects</a:t>
            </a:r>
          </a:p>
        </p:txBody>
      </p:sp>
      <p:sp>
        <p:nvSpPr>
          <p:cNvPr id="6" name="Content Placeholder 5">
            <a:extLst>
              <a:ext uri="{FF2B5EF4-FFF2-40B4-BE49-F238E27FC236}">
                <a16:creationId xmlns:a16="http://schemas.microsoft.com/office/drawing/2014/main" id="{3D94DFD8-23CB-4C25-93D3-8264AA714198}"/>
              </a:ext>
            </a:extLst>
          </p:cNvPr>
          <p:cNvSpPr>
            <a:spLocks noGrp="1"/>
          </p:cNvSpPr>
          <p:nvPr>
            <p:ph idx="1"/>
          </p:nvPr>
        </p:nvSpPr>
        <p:spPr>
          <a:xfrm>
            <a:off x="1066800" y="1718110"/>
            <a:ext cx="10058400" cy="4662370"/>
          </a:xfrm>
        </p:spPr>
        <p:txBody>
          <a:bodyPr>
            <a:normAutofit fontScale="25000" lnSpcReduction="20000"/>
          </a:bodyPr>
          <a:lstStyle/>
          <a:p>
            <a:pPr marL="0" indent="0">
              <a:buNone/>
            </a:pPr>
            <a:r>
              <a:rPr lang="en-US" sz="5600" b="0" i="0" u="none" strike="noStrike" baseline="0" dirty="0">
                <a:solidFill>
                  <a:srgbClr val="000000"/>
                </a:solidFill>
                <a:latin typeface="Courier New" panose="02070309020205020404" pitchFamily="49" charset="0"/>
              </a:rPr>
              <a:t>Indirect effect(s) of X on Y:</a:t>
            </a:r>
          </a:p>
          <a:p>
            <a:pPr marL="0" indent="0">
              <a:buNone/>
            </a:pPr>
            <a:r>
              <a:rPr lang="en-US" sz="5600" b="0" i="0" u="none" strike="noStrike" baseline="0" dirty="0">
                <a:solidFill>
                  <a:srgbClr val="000000"/>
                </a:solidFill>
                <a:latin typeface="Courier New" panose="02070309020205020404" pitchFamily="49" charset="0"/>
              </a:rPr>
              <a:t>          Effect     </a:t>
            </a:r>
            <a:r>
              <a:rPr lang="en-US" sz="5600" b="0" i="0" u="none" strike="noStrike" baseline="0" dirty="0" err="1">
                <a:solidFill>
                  <a:srgbClr val="000000"/>
                </a:solidFill>
                <a:latin typeface="Courier New" panose="02070309020205020404" pitchFamily="49" charset="0"/>
              </a:rPr>
              <a:t>BootSE</a:t>
            </a:r>
            <a:r>
              <a:rPr lang="en-US" sz="5600" b="0" i="0" u="none" strike="noStrike" baseline="0" dirty="0">
                <a:solidFill>
                  <a:srgbClr val="000000"/>
                </a:solidFill>
                <a:latin typeface="Courier New" panose="02070309020205020404" pitchFamily="49" charset="0"/>
              </a:rPr>
              <a:t>   </a:t>
            </a:r>
            <a:r>
              <a:rPr lang="en-US" sz="5600" b="0" i="0" u="none" strike="noStrike" baseline="0" dirty="0" err="1">
                <a:solidFill>
                  <a:srgbClr val="000000"/>
                </a:solidFill>
                <a:latin typeface="Courier New" panose="02070309020205020404" pitchFamily="49" charset="0"/>
              </a:rPr>
              <a:t>BootLLCI</a:t>
            </a:r>
            <a:r>
              <a:rPr lang="en-US" sz="5600" b="0" i="0" u="none" strike="noStrike" baseline="0" dirty="0">
                <a:solidFill>
                  <a:srgbClr val="000000"/>
                </a:solidFill>
                <a:latin typeface="Courier New" panose="02070309020205020404" pitchFamily="49" charset="0"/>
              </a:rPr>
              <a:t>   </a:t>
            </a:r>
            <a:r>
              <a:rPr lang="en-US" sz="5600" b="0" i="0" u="none" strike="noStrike" baseline="0" dirty="0" err="1">
                <a:solidFill>
                  <a:srgbClr val="000000"/>
                </a:solidFill>
                <a:latin typeface="Courier New" panose="02070309020205020404" pitchFamily="49" charset="0"/>
              </a:rPr>
              <a:t>BootULCI</a:t>
            </a:r>
            <a:endParaRPr lang="en-US" sz="5600" b="0" i="0" u="none" strike="noStrike" baseline="0" dirty="0">
              <a:solidFill>
                <a:srgbClr val="000000"/>
              </a:solidFill>
              <a:latin typeface="Courier New" panose="02070309020205020404" pitchFamily="49" charset="0"/>
            </a:endParaRPr>
          </a:p>
          <a:p>
            <a:pPr marL="0" indent="0">
              <a:buNone/>
            </a:pPr>
            <a:r>
              <a:rPr lang="en-US" sz="5600" b="0" i="0" u="none" strike="noStrike" baseline="0" dirty="0">
                <a:solidFill>
                  <a:srgbClr val="000000"/>
                </a:solidFill>
                <a:latin typeface="Courier New" panose="02070309020205020404" pitchFamily="49" charset="0"/>
              </a:rPr>
              <a:t>TOTAL      .3923      .1664      .0788      .7306</a:t>
            </a:r>
          </a:p>
          <a:p>
            <a:pPr marL="0" indent="0">
              <a:buNone/>
            </a:pPr>
            <a:r>
              <a:rPr lang="da-DK" sz="5600" b="0" i="0" u="none" strike="noStrike" baseline="0" dirty="0">
                <a:solidFill>
                  <a:srgbClr val="000000"/>
                </a:solidFill>
                <a:latin typeface="Courier New" panose="02070309020205020404" pitchFamily="49" charset="0"/>
              </a:rPr>
              <a:t>Ind1       .2033      .1168      .0009      .4541</a:t>
            </a:r>
          </a:p>
          <a:p>
            <a:pPr marL="0" indent="0">
              <a:buNone/>
            </a:pPr>
            <a:r>
              <a:rPr lang="da-DK" sz="5600" b="0" i="0" u="none" strike="noStrike" baseline="0" dirty="0">
                <a:solidFill>
                  <a:srgbClr val="000000"/>
                </a:solidFill>
                <a:latin typeface="Courier New" panose="02070309020205020404" pitchFamily="49" charset="0"/>
              </a:rPr>
              <a:t>Ind2       .1402      .0997     -.0405      .3547</a:t>
            </a:r>
          </a:p>
          <a:p>
            <a:pPr marL="0" indent="0">
              <a:buNone/>
            </a:pPr>
            <a:r>
              <a:rPr lang="da-DK" sz="5600" b="0" i="0" u="none" strike="noStrike" baseline="0" dirty="0">
                <a:solidFill>
                  <a:srgbClr val="000000"/>
                </a:solidFill>
                <a:latin typeface="Courier New" panose="02070309020205020404" pitchFamily="49" charset="0"/>
              </a:rPr>
              <a:t>Ind3       .0488      .0360     -.0005      .1365</a:t>
            </a:r>
          </a:p>
          <a:p>
            <a:pPr marL="0" indent="0">
              <a:buNone/>
            </a:pPr>
            <a:r>
              <a:rPr lang="en-US" sz="5600" b="0" i="0" u="none" strike="noStrike" baseline="0" dirty="0">
                <a:solidFill>
                  <a:srgbClr val="000000"/>
                </a:solidFill>
                <a:latin typeface="Courier New" panose="02070309020205020404" pitchFamily="49" charset="0"/>
              </a:rPr>
              <a:t>(C1)       .0631      .1583     -.2311      .3897</a:t>
            </a:r>
          </a:p>
          <a:p>
            <a:pPr marL="0" indent="0">
              <a:buNone/>
            </a:pPr>
            <a:r>
              <a:rPr lang="en-US" sz="5600" b="0" i="0" u="none" strike="noStrike" baseline="0" dirty="0">
                <a:solidFill>
                  <a:srgbClr val="000000"/>
                </a:solidFill>
                <a:latin typeface="Courier New" panose="02070309020205020404" pitchFamily="49" charset="0"/>
              </a:rPr>
              <a:t>(C2)       .1546      .1008     -.0036      .3830</a:t>
            </a:r>
          </a:p>
          <a:p>
            <a:pPr marL="0" indent="0">
              <a:buNone/>
            </a:pPr>
            <a:r>
              <a:rPr lang="en-US" sz="5600" b="0" i="0" u="none" strike="noStrike" baseline="0" dirty="0">
                <a:solidFill>
                  <a:srgbClr val="000000"/>
                </a:solidFill>
                <a:latin typeface="Courier New" panose="02070309020205020404" pitchFamily="49" charset="0"/>
              </a:rPr>
              <a:t>(C3)       .0915      .1082     -.1210      .3142</a:t>
            </a:r>
          </a:p>
          <a:p>
            <a:pPr marL="0" indent="0">
              <a:buNone/>
            </a:pPr>
            <a:endParaRPr lang="en-US" sz="5600" b="0" i="0" u="none" strike="noStrike" baseline="0" dirty="0">
              <a:solidFill>
                <a:srgbClr val="000000"/>
              </a:solidFill>
              <a:latin typeface="Courier New" panose="02070309020205020404" pitchFamily="49" charset="0"/>
            </a:endParaRPr>
          </a:p>
          <a:p>
            <a:pPr marL="0" indent="0">
              <a:buNone/>
            </a:pPr>
            <a:r>
              <a:rPr lang="en-US" sz="5600" b="0" i="0" u="none" strike="noStrike" baseline="0" dirty="0">
                <a:solidFill>
                  <a:srgbClr val="000000"/>
                </a:solidFill>
                <a:latin typeface="Courier New" panose="02070309020205020404" pitchFamily="49" charset="0"/>
              </a:rPr>
              <a:t>Specific indirect effect contrast definition(s):</a:t>
            </a:r>
          </a:p>
          <a:p>
            <a:pPr marL="0" indent="0">
              <a:buNone/>
            </a:pPr>
            <a:r>
              <a:rPr lang="en-US" sz="5600" b="0" i="0" u="none" strike="noStrike" baseline="0" dirty="0">
                <a:solidFill>
                  <a:srgbClr val="000000"/>
                </a:solidFill>
                <a:latin typeface="Courier New" panose="02070309020205020404" pitchFamily="49" charset="0"/>
              </a:rPr>
              <a:t>(C1)          Ind1      minus   Ind2</a:t>
            </a:r>
          </a:p>
          <a:p>
            <a:pPr marL="0" indent="0">
              <a:buNone/>
            </a:pPr>
            <a:r>
              <a:rPr lang="en-US" sz="5600" b="0" i="0" u="none" strike="noStrike" baseline="0" dirty="0">
                <a:solidFill>
                  <a:srgbClr val="000000"/>
                </a:solidFill>
                <a:latin typeface="Courier New" panose="02070309020205020404" pitchFamily="49" charset="0"/>
              </a:rPr>
              <a:t>(C2)          Ind1      minus   Ind3</a:t>
            </a:r>
          </a:p>
          <a:p>
            <a:pPr marL="0" indent="0">
              <a:buNone/>
            </a:pPr>
            <a:r>
              <a:rPr lang="en-US" sz="5600" b="0" i="0" u="none" strike="noStrike" baseline="0" dirty="0">
                <a:solidFill>
                  <a:srgbClr val="000000"/>
                </a:solidFill>
                <a:latin typeface="Courier New" panose="02070309020205020404" pitchFamily="49" charset="0"/>
              </a:rPr>
              <a:t>(C3)          Ind2      minus   Ind3</a:t>
            </a:r>
          </a:p>
          <a:p>
            <a:pPr marL="0" indent="0">
              <a:buNone/>
            </a:pPr>
            <a:r>
              <a:rPr lang="en-US" sz="5600" b="0" i="0" u="none" strike="noStrike" baseline="0" dirty="0">
                <a:solidFill>
                  <a:srgbClr val="000000"/>
                </a:solidFill>
                <a:latin typeface="Courier New" panose="02070309020205020404" pitchFamily="49" charset="0"/>
              </a:rPr>
              <a:t>  </a:t>
            </a:r>
          </a:p>
          <a:p>
            <a:endParaRPr lang="en-US" dirty="0"/>
          </a:p>
        </p:txBody>
      </p:sp>
      <p:sp>
        <p:nvSpPr>
          <p:cNvPr id="8" name="TextBox 7">
            <a:extLst>
              <a:ext uri="{FF2B5EF4-FFF2-40B4-BE49-F238E27FC236}">
                <a16:creationId xmlns:a16="http://schemas.microsoft.com/office/drawing/2014/main" id="{FD86F2B2-3096-47A8-80BB-8EB34CB782E4}"/>
              </a:ext>
            </a:extLst>
          </p:cNvPr>
          <p:cNvSpPr txBox="1"/>
          <p:nvPr/>
        </p:nvSpPr>
        <p:spPr>
          <a:xfrm>
            <a:off x="6423860" y="3639730"/>
            <a:ext cx="4701340" cy="369332"/>
          </a:xfrm>
          <a:prstGeom prst="rect">
            <a:avLst/>
          </a:prstGeom>
          <a:noFill/>
        </p:spPr>
        <p:txBody>
          <a:bodyPr wrap="square">
            <a:spAutoFit/>
          </a:bodyPr>
          <a:lstStyle/>
          <a:p>
            <a:r>
              <a:rPr lang="pt-BR" dirty="0"/>
              <a:t>C1 = a1b1 − a2b2 = 0.203 − 0.140 = 0.063</a:t>
            </a:r>
            <a:endParaRPr lang="en-US" dirty="0"/>
          </a:p>
        </p:txBody>
      </p:sp>
      <p:sp>
        <p:nvSpPr>
          <p:cNvPr id="9" name="TextBox 8">
            <a:extLst>
              <a:ext uri="{FF2B5EF4-FFF2-40B4-BE49-F238E27FC236}">
                <a16:creationId xmlns:a16="http://schemas.microsoft.com/office/drawing/2014/main" id="{2CAF646A-8D0E-4308-AD8B-E8F39EBB0301}"/>
              </a:ext>
            </a:extLst>
          </p:cNvPr>
          <p:cNvSpPr txBox="1"/>
          <p:nvPr/>
        </p:nvSpPr>
        <p:spPr>
          <a:xfrm>
            <a:off x="6403807" y="4009062"/>
            <a:ext cx="4721393" cy="369332"/>
          </a:xfrm>
          <a:prstGeom prst="rect">
            <a:avLst/>
          </a:prstGeom>
          <a:noFill/>
        </p:spPr>
        <p:txBody>
          <a:bodyPr wrap="square">
            <a:spAutoFit/>
          </a:bodyPr>
          <a:lstStyle/>
          <a:p>
            <a:r>
              <a:rPr lang="pt-BR" dirty="0"/>
              <a:t>C2 = a1b1 − a1d21b2 = 0.203 − 0.049 = 0.155</a:t>
            </a:r>
            <a:endParaRPr lang="en-US" dirty="0"/>
          </a:p>
        </p:txBody>
      </p:sp>
      <p:sp>
        <p:nvSpPr>
          <p:cNvPr id="13" name="TextBox 12">
            <a:extLst>
              <a:ext uri="{FF2B5EF4-FFF2-40B4-BE49-F238E27FC236}">
                <a16:creationId xmlns:a16="http://schemas.microsoft.com/office/drawing/2014/main" id="{6DF744DE-04F1-4F8E-B313-575EE1A473BB}"/>
              </a:ext>
            </a:extLst>
          </p:cNvPr>
          <p:cNvSpPr txBox="1"/>
          <p:nvPr/>
        </p:nvSpPr>
        <p:spPr>
          <a:xfrm>
            <a:off x="6423860" y="4377508"/>
            <a:ext cx="4921919" cy="369332"/>
          </a:xfrm>
          <a:prstGeom prst="rect">
            <a:avLst/>
          </a:prstGeom>
          <a:noFill/>
        </p:spPr>
        <p:txBody>
          <a:bodyPr wrap="square">
            <a:spAutoFit/>
          </a:bodyPr>
          <a:lstStyle/>
          <a:p>
            <a:r>
              <a:rPr lang="pt-BR" dirty="0"/>
              <a:t>C3 = a2b2 − a1d21b2 = 0.140 − 0.049 = 0.091 </a:t>
            </a:r>
            <a:endParaRPr lang="en-US" dirty="0"/>
          </a:p>
        </p:txBody>
      </p:sp>
    </p:spTree>
    <p:extLst>
      <p:ext uri="{BB962C8B-B14F-4D97-AF65-F5344CB8AC3E}">
        <p14:creationId xmlns:p14="http://schemas.microsoft.com/office/powerpoint/2010/main" val="19208774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7283-9EF2-2458-44E4-1BA421FE1803}"/>
              </a:ext>
            </a:extLst>
          </p:cNvPr>
          <p:cNvSpPr>
            <a:spLocks noGrp="1"/>
          </p:cNvSpPr>
          <p:nvPr>
            <p:ph type="title"/>
          </p:nvPr>
        </p:nvSpPr>
        <p:spPr>
          <a:xfrm>
            <a:off x="172720" y="175234"/>
            <a:ext cx="10058400" cy="725269"/>
          </a:xfrm>
        </p:spPr>
        <p:txBody>
          <a:bodyPr/>
          <a:lstStyle/>
          <a:p>
            <a:r>
              <a:rPr lang="en-US" dirty="0"/>
              <a:t>Step 5: Indirect Effect Contrasts</a:t>
            </a:r>
          </a:p>
        </p:txBody>
      </p:sp>
      <p:sp>
        <p:nvSpPr>
          <p:cNvPr id="3" name="Content Placeholder 2">
            <a:extLst>
              <a:ext uri="{FF2B5EF4-FFF2-40B4-BE49-F238E27FC236}">
                <a16:creationId xmlns:a16="http://schemas.microsoft.com/office/drawing/2014/main" id="{10659994-7361-A8DF-47DD-CE7C0032FD28}"/>
              </a:ext>
            </a:extLst>
          </p:cNvPr>
          <p:cNvSpPr>
            <a:spLocks noGrp="1"/>
          </p:cNvSpPr>
          <p:nvPr>
            <p:ph idx="1"/>
          </p:nvPr>
        </p:nvSpPr>
        <p:spPr>
          <a:xfrm>
            <a:off x="325120" y="900503"/>
            <a:ext cx="10058400" cy="3849624"/>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Contrast tests compare the strength of different mediation pathways.</a:t>
            </a:r>
          </a:p>
        </p:txBody>
      </p:sp>
      <p:graphicFrame>
        <p:nvGraphicFramePr>
          <p:cNvPr id="8" name="Table 7">
            <a:extLst>
              <a:ext uri="{FF2B5EF4-FFF2-40B4-BE49-F238E27FC236}">
                <a16:creationId xmlns:a16="http://schemas.microsoft.com/office/drawing/2014/main" id="{83890A4E-F363-83FE-15FC-11577A9409B1}"/>
              </a:ext>
            </a:extLst>
          </p:cNvPr>
          <p:cNvGraphicFramePr>
            <a:graphicFrameLocks noGrp="1"/>
          </p:cNvGraphicFramePr>
          <p:nvPr>
            <p:extLst>
              <p:ext uri="{D42A27DB-BD31-4B8C-83A1-F6EECF244321}">
                <p14:modId xmlns:p14="http://schemas.microsoft.com/office/powerpoint/2010/main" val="133611458"/>
              </p:ext>
            </p:extLst>
          </p:nvPr>
        </p:nvGraphicFramePr>
        <p:xfrm>
          <a:off x="548640" y="1395241"/>
          <a:ext cx="11115040" cy="2681861"/>
        </p:xfrm>
        <a:graphic>
          <a:graphicData uri="http://schemas.openxmlformats.org/drawingml/2006/table">
            <a:tbl>
              <a:tblPr/>
              <a:tblGrid>
                <a:gridCol w="1594324">
                  <a:extLst>
                    <a:ext uri="{9D8B030D-6E8A-4147-A177-3AD203B41FA5}">
                      <a16:colId xmlns:a16="http://schemas.microsoft.com/office/drawing/2014/main" val="552342532"/>
                    </a:ext>
                  </a:extLst>
                </a:gridCol>
                <a:gridCol w="2872045">
                  <a:extLst>
                    <a:ext uri="{9D8B030D-6E8A-4147-A177-3AD203B41FA5}">
                      <a16:colId xmlns:a16="http://schemas.microsoft.com/office/drawing/2014/main" val="3984867641"/>
                    </a:ext>
                  </a:extLst>
                </a:gridCol>
                <a:gridCol w="938503">
                  <a:extLst>
                    <a:ext uri="{9D8B030D-6E8A-4147-A177-3AD203B41FA5}">
                      <a16:colId xmlns:a16="http://schemas.microsoft.com/office/drawing/2014/main" val="872355100"/>
                    </a:ext>
                  </a:extLst>
                </a:gridCol>
                <a:gridCol w="972425">
                  <a:extLst>
                    <a:ext uri="{9D8B030D-6E8A-4147-A177-3AD203B41FA5}">
                      <a16:colId xmlns:a16="http://schemas.microsoft.com/office/drawing/2014/main" val="2621683938"/>
                    </a:ext>
                  </a:extLst>
                </a:gridCol>
                <a:gridCol w="1673475">
                  <a:extLst>
                    <a:ext uri="{9D8B030D-6E8A-4147-A177-3AD203B41FA5}">
                      <a16:colId xmlns:a16="http://schemas.microsoft.com/office/drawing/2014/main" val="9017210"/>
                    </a:ext>
                  </a:extLst>
                </a:gridCol>
                <a:gridCol w="3064268">
                  <a:extLst>
                    <a:ext uri="{9D8B030D-6E8A-4147-A177-3AD203B41FA5}">
                      <a16:colId xmlns:a16="http://schemas.microsoft.com/office/drawing/2014/main" val="1867784971"/>
                    </a:ext>
                  </a:extLst>
                </a:gridCol>
              </a:tblGrid>
              <a:tr h="341111">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Contrast</a:t>
                      </a:r>
                    </a:p>
                  </a:txBody>
                  <a:tcPr marL="48730" marR="48730" marT="24365" marB="24365" anchor="ctr">
                    <a:lnL>
                      <a:noFill/>
                    </a:lnL>
                    <a:lnR>
                      <a:noFill/>
                    </a:lnR>
                    <a:lnT>
                      <a:noFill/>
                    </a:lnT>
                    <a:lnB>
                      <a:noFill/>
                    </a:lnB>
                    <a:noFill/>
                  </a:tcPr>
                </a:tc>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Definition</a:t>
                      </a:r>
                    </a:p>
                  </a:txBody>
                  <a:tcPr marL="48730" marR="48730" marT="24365" marB="24365" anchor="ctr">
                    <a:lnL>
                      <a:noFill/>
                    </a:lnL>
                    <a:lnR>
                      <a:noFill/>
                    </a:lnR>
                    <a:lnT>
                      <a:noFill/>
                    </a:lnT>
                    <a:lnB>
                      <a:noFill/>
                    </a:lnB>
                    <a:noFill/>
                  </a:tcPr>
                </a:tc>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Effect</a:t>
                      </a:r>
                    </a:p>
                  </a:txBody>
                  <a:tcPr marL="48730" marR="48730" marT="24365" marB="24365" anchor="ctr">
                    <a:lnL>
                      <a:noFill/>
                    </a:lnL>
                    <a:lnR>
                      <a:noFill/>
                    </a:lnR>
                    <a:lnT>
                      <a:noFill/>
                    </a:lnT>
                    <a:lnB>
                      <a:noFill/>
                    </a:lnB>
                    <a:noFill/>
                  </a:tcPr>
                </a:tc>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SE</a:t>
                      </a:r>
                    </a:p>
                  </a:txBody>
                  <a:tcPr marL="48730" marR="48730" marT="24365" marB="24365" anchor="ctr">
                    <a:lnL>
                      <a:noFill/>
                    </a:lnL>
                    <a:lnR>
                      <a:noFill/>
                    </a:lnR>
                    <a:lnT>
                      <a:noFill/>
                    </a:lnT>
                    <a:lnB>
                      <a:noFill/>
                    </a:lnB>
                    <a:noFill/>
                  </a:tcPr>
                </a:tc>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95% CI</a:t>
                      </a:r>
                    </a:p>
                  </a:txBody>
                  <a:tcPr marL="48730" marR="48730" marT="24365" marB="24365" anchor="ctr">
                    <a:lnL>
                      <a:noFill/>
                    </a:lnL>
                    <a:lnR>
                      <a:noFill/>
                    </a:lnR>
                    <a:lnT>
                      <a:noFill/>
                    </a:lnT>
                    <a:lnB>
                      <a:noFill/>
                    </a:lnB>
                    <a:noFill/>
                  </a:tcPr>
                </a:tc>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Interpretation</a:t>
                      </a:r>
                    </a:p>
                  </a:txBody>
                  <a:tcPr marL="48730" marR="48730" marT="24365" marB="24365" anchor="ctr">
                    <a:lnL>
                      <a:noFill/>
                    </a:lnL>
                    <a:lnR>
                      <a:noFill/>
                    </a:lnR>
                    <a:lnT>
                      <a:noFill/>
                    </a:lnT>
                    <a:lnB>
                      <a:noFill/>
                    </a:lnB>
                    <a:noFill/>
                  </a:tcPr>
                </a:tc>
                <a:extLst>
                  <a:ext uri="{0D108BD9-81ED-4DB2-BD59-A6C34878D82A}">
                    <a16:rowId xmlns:a16="http://schemas.microsoft.com/office/drawing/2014/main" val="2542044412"/>
                  </a:ext>
                </a:extLst>
              </a:tr>
              <a:tr h="0">
                <a:tc>
                  <a:txBody>
                    <a:bodyPr/>
                    <a:lstStyle/>
                    <a:p>
                      <a:r>
                        <a:rPr lang="en-US" sz="1600" b="0" dirty="0">
                          <a:latin typeface="Calibri" panose="020F0502020204030204" pitchFamily="34" charset="0"/>
                          <a:ea typeface="Calibri" panose="020F0502020204030204" pitchFamily="34" charset="0"/>
                          <a:cs typeface="Calibri" panose="020F0502020204030204" pitchFamily="34" charset="0"/>
                        </a:rPr>
                        <a:t>C1: Ind1 - Ind2</a:t>
                      </a:r>
                    </a:p>
                  </a:txBody>
                  <a:tcPr marL="48730" marR="48730" marT="24365" marB="24365"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IMPORT vs. PMI</a:t>
                      </a:r>
                    </a:p>
                  </a:txBody>
                  <a:tcPr marL="48730" marR="48730" marT="24365" marB="24365"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0.0631</a:t>
                      </a:r>
                    </a:p>
                  </a:txBody>
                  <a:tcPr marL="48730" marR="48730" marT="24365" marB="24365"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0.1612</a:t>
                      </a:r>
                    </a:p>
                  </a:txBody>
                  <a:tcPr marL="48730" marR="48730" marT="24365" marB="24365"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[-0.2441, 0.3882]</a:t>
                      </a:r>
                    </a:p>
                  </a:txBody>
                  <a:tcPr marL="48730" marR="48730" marT="24365" marB="24365"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No significant difference between IMPORT and PMI’s mediation effects.</a:t>
                      </a:r>
                    </a:p>
                  </a:txBody>
                  <a:tcPr marL="48730" marR="48730" marT="24365" marB="24365" anchor="ctr">
                    <a:lnL>
                      <a:noFill/>
                    </a:lnL>
                    <a:lnR>
                      <a:noFill/>
                    </a:lnR>
                    <a:lnT>
                      <a:noFill/>
                    </a:lnT>
                    <a:lnB>
                      <a:noFill/>
                    </a:lnB>
                    <a:noFill/>
                  </a:tcPr>
                </a:tc>
                <a:extLst>
                  <a:ext uri="{0D108BD9-81ED-4DB2-BD59-A6C34878D82A}">
                    <a16:rowId xmlns:a16="http://schemas.microsoft.com/office/drawing/2014/main" val="4174500622"/>
                  </a:ext>
                </a:extLst>
              </a:tr>
              <a:tr h="0">
                <a:tc>
                  <a:txBody>
                    <a:bodyPr/>
                    <a:lstStyle/>
                    <a:p>
                      <a:r>
                        <a:rPr lang="en-US" sz="1600" b="0" dirty="0">
                          <a:latin typeface="Calibri" panose="020F0502020204030204" pitchFamily="34" charset="0"/>
                          <a:ea typeface="Calibri" panose="020F0502020204030204" pitchFamily="34" charset="0"/>
                          <a:cs typeface="Calibri" panose="020F0502020204030204" pitchFamily="34" charset="0"/>
                        </a:rPr>
                        <a:t>C2: Ind1 - Ind3</a:t>
                      </a:r>
                    </a:p>
                  </a:txBody>
                  <a:tcPr marL="48730" marR="48730" marT="24365" marB="24365"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IMPORT vs. IMPORT → PMI</a:t>
                      </a:r>
                    </a:p>
                  </a:txBody>
                  <a:tcPr marL="48730" marR="48730" marT="24365" marB="24365"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0.1546</a:t>
                      </a:r>
                    </a:p>
                  </a:txBody>
                  <a:tcPr marL="48730" marR="48730" marT="24365" marB="24365"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0.1003</a:t>
                      </a:r>
                    </a:p>
                  </a:txBody>
                  <a:tcPr marL="48730" marR="48730" marT="24365" marB="24365"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[-0.0036, 0.3859]</a:t>
                      </a:r>
                    </a:p>
                  </a:txBody>
                  <a:tcPr marL="48730" marR="48730" marT="24365" marB="24365"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No significant difference between IMPORT alone vs. IMPORT + PMI pathway.</a:t>
                      </a:r>
                    </a:p>
                  </a:txBody>
                  <a:tcPr marL="48730" marR="48730" marT="24365" marB="24365" anchor="ctr">
                    <a:lnL>
                      <a:noFill/>
                    </a:lnL>
                    <a:lnR>
                      <a:noFill/>
                    </a:lnR>
                    <a:lnT>
                      <a:noFill/>
                    </a:lnT>
                    <a:lnB>
                      <a:noFill/>
                    </a:lnB>
                    <a:noFill/>
                  </a:tcPr>
                </a:tc>
                <a:extLst>
                  <a:ext uri="{0D108BD9-81ED-4DB2-BD59-A6C34878D82A}">
                    <a16:rowId xmlns:a16="http://schemas.microsoft.com/office/drawing/2014/main" val="640049574"/>
                  </a:ext>
                </a:extLst>
              </a:tr>
              <a:tr h="0">
                <a:tc>
                  <a:txBody>
                    <a:bodyPr/>
                    <a:lstStyle/>
                    <a:p>
                      <a:r>
                        <a:rPr lang="en-US" sz="1600" b="0" dirty="0">
                          <a:latin typeface="Calibri" panose="020F0502020204030204" pitchFamily="34" charset="0"/>
                          <a:ea typeface="Calibri" panose="020F0502020204030204" pitchFamily="34" charset="0"/>
                          <a:cs typeface="Calibri" panose="020F0502020204030204" pitchFamily="34" charset="0"/>
                        </a:rPr>
                        <a:t>C3: Ind2 - Ind3</a:t>
                      </a:r>
                    </a:p>
                  </a:txBody>
                  <a:tcPr marL="48730" marR="48730" marT="24365" marB="24365"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PMI vs. IMPORT → PMI</a:t>
                      </a:r>
                    </a:p>
                  </a:txBody>
                  <a:tcPr marL="48730" marR="48730" marT="24365" marB="24365"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0.0915</a:t>
                      </a:r>
                    </a:p>
                  </a:txBody>
                  <a:tcPr marL="48730" marR="48730" marT="24365" marB="24365"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0.1103</a:t>
                      </a:r>
                    </a:p>
                  </a:txBody>
                  <a:tcPr marL="48730" marR="48730" marT="24365" marB="24365"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[-0.1234, 0.3224]</a:t>
                      </a:r>
                    </a:p>
                  </a:txBody>
                  <a:tcPr marL="48730" marR="48730" marT="24365" marB="24365"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No significant difference between PMI alone vs. IMPORT → PMI pathway.</a:t>
                      </a:r>
                    </a:p>
                  </a:txBody>
                  <a:tcPr marL="48730" marR="48730" marT="24365" marB="24365" anchor="ctr">
                    <a:lnL>
                      <a:noFill/>
                    </a:lnL>
                    <a:lnR>
                      <a:noFill/>
                    </a:lnR>
                    <a:lnT>
                      <a:noFill/>
                    </a:lnT>
                    <a:lnB>
                      <a:noFill/>
                    </a:lnB>
                    <a:noFill/>
                  </a:tcPr>
                </a:tc>
                <a:extLst>
                  <a:ext uri="{0D108BD9-81ED-4DB2-BD59-A6C34878D82A}">
                    <a16:rowId xmlns:a16="http://schemas.microsoft.com/office/drawing/2014/main" val="4283485667"/>
                  </a:ext>
                </a:extLst>
              </a:tr>
            </a:tbl>
          </a:graphicData>
        </a:graphic>
      </p:graphicFrame>
      <p:sp>
        <p:nvSpPr>
          <p:cNvPr id="10" name="TextBox 9">
            <a:extLst>
              <a:ext uri="{FF2B5EF4-FFF2-40B4-BE49-F238E27FC236}">
                <a16:creationId xmlns:a16="http://schemas.microsoft.com/office/drawing/2014/main" id="{CBBA9E54-974F-3602-0826-C5956F5CC029}"/>
              </a:ext>
            </a:extLst>
          </p:cNvPr>
          <p:cNvSpPr txBox="1"/>
          <p:nvPr/>
        </p:nvSpPr>
        <p:spPr>
          <a:xfrm>
            <a:off x="436880" y="4248674"/>
            <a:ext cx="10810240" cy="646331"/>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None of these contrasts are statistically significant, meaning </a:t>
            </a:r>
            <a:r>
              <a:rPr lang="en-US" b="1" dirty="0">
                <a:latin typeface="Calibri" panose="020F0502020204030204" pitchFamily="34" charset="0"/>
                <a:ea typeface="Calibri" panose="020F0502020204030204" pitchFamily="34" charset="0"/>
                <a:cs typeface="Calibri" panose="020F0502020204030204" pitchFamily="34" charset="0"/>
              </a:rPr>
              <a:t>no one mediation path is significantly stronger than the others</a:t>
            </a:r>
            <a:r>
              <a:rPr lang="en-US"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2256227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C6FE5FD-F9D1-4FF5-85FF-DFFDB8FA75F6}"/>
              </a:ext>
            </a:extLst>
          </p:cNvPr>
          <p:cNvSpPr>
            <a:spLocks noGrp="1"/>
          </p:cNvSpPr>
          <p:nvPr>
            <p:ph type="title"/>
          </p:nvPr>
        </p:nvSpPr>
        <p:spPr>
          <a:xfrm>
            <a:off x="8458200" y="607392"/>
            <a:ext cx="3161963" cy="1645920"/>
          </a:xfrm>
        </p:spPr>
        <p:txBody>
          <a:bodyPr/>
          <a:lstStyle/>
          <a:p>
            <a:r>
              <a:rPr lang="en-US" dirty="0"/>
              <a:t>Combining Models</a:t>
            </a:r>
          </a:p>
        </p:txBody>
      </p:sp>
      <p:pic>
        <p:nvPicPr>
          <p:cNvPr id="5" name="Content Placeholder 4">
            <a:extLst>
              <a:ext uri="{FF2B5EF4-FFF2-40B4-BE49-F238E27FC236}">
                <a16:creationId xmlns:a16="http://schemas.microsoft.com/office/drawing/2014/main" id="{359E76BC-0199-4900-8640-83220163AFC9}"/>
              </a:ext>
            </a:extLst>
          </p:cNvPr>
          <p:cNvPicPr>
            <a:picLocks noGrp="1" noChangeAspect="1"/>
          </p:cNvPicPr>
          <p:nvPr>
            <p:ph idx="1"/>
          </p:nvPr>
        </p:nvPicPr>
        <p:blipFill>
          <a:blip r:embed="rId2"/>
          <a:stretch>
            <a:fillRect/>
          </a:stretch>
        </p:blipFill>
        <p:spPr>
          <a:xfrm>
            <a:off x="1792705" y="398255"/>
            <a:ext cx="4834037" cy="6061490"/>
          </a:xfrm>
          <a:noFill/>
        </p:spPr>
      </p:pic>
      <p:sp>
        <p:nvSpPr>
          <p:cNvPr id="12" name="Text Placeholder 3">
            <a:extLst>
              <a:ext uri="{FF2B5EF4-FFF2-40B4-BE49-F238E27FC236}">
                <a16:creationId xmlns:a16="http://schemas.microsoft.com/office/drawing/2014/main" id="{5C2E8E1A-1F95-49E4-9777-AB18FCA648CF}"/>
              </a:ext>
            </a:extLst>
          </p:cNvPr>
          <p:cNvSpPr>
            <a:spLocks noGrp="1"/>
          </p:cNvSpPr>
          <p:nvPr>
            <p:ph type="body" sz="half" idx="2"/>
          </p:nvPr>
        </p:nvSpPr>
        <p:spPr>
          <a:xfrm>
            <a:off x="8458200" y="2336800"/>
            <a:ext cx="3161963" cy="3606800"/>
          </a:xfrm>
        </p:spPr>
        <p:txBody>
          <a:bodyPr>
            <a:normAutofit lnSpcReduction="10000"/>
          </a:bodyPr>
          <a:lstStyle/>
          <a:p>
            <a:r>
              <a:rPr lang="en-US" dirty="0"/>
              <a:t>This model includes both parallel and serial mediators (so cool!)</a:t>
            </a:r>
          </a:p>
          <a:p>
            <a:r>
              <a:rPr lang="en-US" dirty="0"/>
              <a:t>You cannot do many variations of this model using process but you can estimate this model (?)</a:t>
            </a:r>
          </a:p>
          <a:p>
            <a:r>
              <a:rPr lang="en-US" dirty="0"/>
              <a:t>This is model 81</a:t>
            </a:r>
          </a:p>
          <a:p>
            <a:r>
              <a:rPr lang="en-US" dirty="0"/>
              <a:t>Look through the dozens of models in the back of the book</a:t>
            </a:r>
          </a:p>
        </p:txBody>
      </p:sp>
    </p:spTree>
    <p:extLst>
      <p:ext uri="{BB962C8B-B14F-4D97-AF65-F5344CB8AC3E}">
        <p14:creationId xmlns:p14="http://schemas.microsoft.com/office/powerpoint/2010/main" val="1790120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9" name="Rectangle 18">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1" name="Rectangle 20">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23" name="Group 22">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4" name="Straight Connector 23">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C5B9271-EE9B-4626-9E81-35400FE9355E}"/>
              </a:ext>
            </a:extLst>
          </p:cNvPr>
          <p:cNvPicPr>
            <a:picLocks noChangeAspect="1"/>
          </p:cNvPicPr>
          <p:nvPr/>
        </p:nvPicPr>
        <p:blipFill>
          <a:blip r:embed="rId3"/>
          <a:stretch>
            <a:fillRect/>
          </a:stretch>
        </p:blipFill>
        <p:spPr>
          <a:xfrm>
            <a:off x="503156" y="876971"/>
            <a:ext cx="5130796" cy="2360166"/>
          </a:xfrm>
          <a:prstGeom prst="rect">
            <a:avLst/>
          </a:prstGeom>
        </p:spPr>
      </p:pic>
      <p:pic>
        <p:nvPicPr>
          <p:cNvPr id="10" name="Picture 9">
            <a:extLst>
              <a:ext uri="{FF2B5EF4-FFF2-40B4-BE49-F238E27FC236}">
                <a16:creationId xmlns:a16="http://schemas.microsoft.com/office/drawing/2014/main" id="{2FABDD92-F36E-4CDB-8ACD-A3FBAE67D6AB}"/>
              </a:ext>
            </a:extLst>
          </p:cNvPr>
          <p:cNvPicPr>
            <a:picLocks noChangeAspect="1"/>
          </p:cNvPicPr>
          <p:nvPr/>
        </p:nvPicPr>
        <p:blipFill>
          <a:blip r:embed="rId4"/>
          <a:stretch>
            <a:fillRect/>
          </a:stretch>
        </p:blipFill>
        <p:spPr>
          <a:xfrm>
            <a:off x="6417914" y="1236359"/>
            <a:ext cx="5130799" cy="2206243"/>
          </a:xfrm>
          <a:prstGeom prst="rect">
            <a:avLst/>
          </a:prstGeom>
        </p:spPr>
      </p:pic>
      <p:sp>
        <p:nvSpPr>
          <p:cNvPr id="30" name="Rectangle 29">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6119"/>
            <a:ext cx="12192000" cy="2251881"/>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txBody>
          <a:bodyPr/>
          <a:lstStyle/>
          <a:p>
            <a:endParaRPr lang="en-US"/>
          </a:p>
        </p:txBody>
      </p:sp>
      <p:sp>
        <p:nvSpPr>
          <p:cNvPr id="34" name="Rectangle 3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txBody>
          <a:bodyPr/>
          <a:lstStyle/>
          <a:p>
            <a:endParaRPr lang="en-US"/>
          </a:p>
        </p:txBody>
      </p:sp>
      <p:sp>
        <p:nvSpPr>
          <p:cNvPr id="5" name="Title 4">
            <a:extLst>
              <a:ext uri="{FF2B5EF4-FFF2-40B4-BE49-F238E27FC236}">
                <a16:creationId xmlns:a16="http://schemas.microsoft.com/office/drawing/2014/main" id="{E030AF8E-16E1-41A7-A443-3C856FCA5F13}"/>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4400" cap="all" spc="-100" dirty="0">
                <a:solidFill>
                  <a:schemeClr val="tx1"/>
                </a:solidFill>
              </a:rPr>
              <a:t>Simple Moderation</a:t>
            </a:r>
          </a:p>
        </p:txBody>
      </p:sp>
      <p:cxnSp>
        <p:nvCxnSpPr>
          <p:cNvPr id="36" name="Straight Connector 35">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6404A43-3702-40A9-A5C1-0DD994A006BB}"/>
              </a:ext>
            </a:extLst>
          </p:cNvPr>
          <p:cNvSpPr txBox="1"/>
          <p:nvPr/>
        </p:nvSpPr>
        <p:spPr>
          <a:xfrm>
            <a:off x="742001" y="3152086"/>
            <a:ext cx="1005347" cy="369332"/>
          </a:xfrm>
          <a:prstGeom prst="rect">
            <a:avLst/>
          </a:prstGeom>
          <a:noFill/>
        </p:spPr>
        <p:txBody>
          <a:bodyPr wrap="square" rtlCol="0">
            <a:spAutoFit/>
          </a:bodyPr>
          <a:lstStyle/>
          <a:p>
            <a:r>
              <a:rPr lang="en-US" dirty="0">
                <a:solidFill>
                  <a:schemeClr val="bg1"/>
                </a:solidFill>
              </a:rPr>
              <a:t>PTSS</a:t>
            </a:r>
          </a:p>
        </p:txBody>
      </p:sp>
      <p:sp>
        <p:nvSpPr>
          <p:cNvPr id="22" name="TextBox 21">
            <a:extLst>
              <a:ext uri="{FF2B5EF4-FFF2-40B4-BE49-F238E27FC236}">
                <a16:creationId xmlns:a16="http://schemas.microsoft.com/office/drawing/2014/main" id="{5C5B406C-CDA5-4B46-8942-CF8F7D9C49FD}"/>
              </a:ext>
            </a:extLst>
          </p:cNvPr>
          <p:cNvSpPr txBox="1"/>
          <p:nvPr/>
        </p:nvSpPr>
        <p:spPr>
          <a:xfrm>
            <a:off x="4589934" y="3160175"/>
            <a:ext cx="1282863" cy="369332"/>
          </a:xfrm>
          <a:prstGeom prst="rect">
            <a:avLst/>
          </a:prstGeom>
          <a:noFill/>
        </p:spPr>
        <p:txBody>
          <a:bodyPr wrap="square" rtlCol="0">
            <a:spAutoFit/>
          </a:bodyPr>
          <a:lstStyle/>
          <a:p>
            <a:r>
              <a:rPr lang="en-US" dirty="0">
                <a:solidFill>
                  <a:schemeClr val="bg1"/>
                </a:solidFill>
              </a:rPr>
              <a:t>DELINQ</a:t>
            </a:r>
          </a:p>
        </p:txBody>
      </p:sp>
      <p:sp>
        <p:nvSpPr>
          <p:cNvPr id="27" name="TextBox 26">
            <a:extLst>
              <a:ext uri="{FF2B5EF4-FFF2-40B4-BE49-F238E27FC236}">
                <a16:creationId xmlns:a16="http://schemas.microsoft.com/office/drawing/2014/main" id="{35195C94-B08E-4760-A105-9947BA329C95}"/>
              </a:ext>
            </a:extLst>
          </p:cNvPr>
          <p:cNvSpPr txBox="1"/>
          <p:nvPr/>
        </p:nvSpPr>
        <p:spPr>
          <a:xfrm>
            <a:off x="2349311" y="709734"/>
            <a:ext cx="1236120" cy="369332"/>
          </a:xfrm>
          <a:prstGeom prst="rect">
            <a:avLst/>
          </a:prstGeom>
          <a:noFill/>
        </p:spPr>
        <p:txBody>
          <a:bodyPr wrap="square" rtlCol="0">
            <a:spAutoFit/>
          </a:bodyPr>
          <a:lstStyle/>
          <a:p>
            <a:pPr algn="ctr"/>
            <a:r>
              <a:rPr lang="en-US" dirty="0">
                <a:solidFill>
                  <a:schemeClr val="bg1"/>
                </a:solidFill>
              </a:rPr>
              <a:t>SEXMIN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743605C-2ACC-48D8-8118-7AF362DC4447}"/>
                  </a:ext>
                </a:extLst>
              </p:cNvPr>
              <p:cNvSpPr txBox="1"/>
              <p:nvPr/>
            </p:nvSpPr>
            <p:spPr>
              <a:xfrm>
                <a:off x="7489863" y="3673434"/>
                <a:ext cx="3200492" cy="276999"/>
              </a:xfrm>
              <a:prstGeom prst="rect">
                <a:avLst/>
              </a:prstGeom>
              <a:noFill/>
            </p:spPr>
            <p:txBody>
              <a:bodyPr wrap="none" lIns="0" tIns="0" rIns="0" bIns="0" rtlCol="0">
                <a:spAutoFit/>
              </a:bodyPr>
              <a:lstStyle/>
              <a:p>
                <a14:m>
                  <m:oMath xmlns:m="http://schemas.openxmlformats.org/officeDocument/2006/math">
                    <m:r>
                      <a:rPr lang="en-US" b="0" i="1" smtClean="0">
                        <a:solidFill>
                          <a:schemeClr val="bg1"/>
                        </a:solidFill>
                        <a:latin typeface="Cambria Math" panose="02040503050406030204" pitchFamily="18" charset="0"/>
                      </a:rPr>
                      <m:t>𝑌</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𝑖</m:t>
                        </m:r>
                      </m:e>
                      <m:sub>
                        <m:r>
                          <a:rPr lang="en-US" b="0" i="1" smtClean="0">
                            <a:solidFill>
                              <a:schemeClr val="bg1"/>
                            </a:solidFill>
                            <a:latin typeface="Cambria Math" panose="02040503050406030204" pitchFamily="18" charset="0"/>
                          </a:rPr>
                          <m:t>𝑌</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𝑏</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𝑋</m:t>
                    </m:r>
                  </m:oMath>
                </a14:m>
                <a:r>
                  <a:rPr lang="en-US" dirty="0">
                    <a:solidFill>
                      <a:schemeClr val="bg1"/>
                    </a:solidFill>
                  </a:rPr>
                  <a:t>+ </a:t>
                </a:r>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𝑏</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𝑊</m:t>
                    </m:r>
                  </m:oMath>
                </a14:m>
                <a:r>
                  <a:rPr lang="en-US" dirty="0">
                    <a:solidFill>
                      <a:schemeClr val="bg1"/>
                    </a:solidFill>
                  </a:rPr>
                  <a:t>+ </a:t>
                </a:r>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𝑏</m:t>
                        </m:r>
                      </m:e>
                      <m:sub>
                        <m:r>
                          <a:rPr lang="en-US" b="0" i="1" smtClean="0">
                            <a:solidFill>
                              <a:schemeClr val="bg1"/>
                            </a:solidFill>
                            <a:latin typeface="Cambria Math" panose="02040503050406030204" pitchFamily="18" charset="0"/>
                          </a:rPr>
                          <m:t>3</m:t>
                        </m:r>
                      </m:sub>
                    </m:sSub>
                    <m:r>
                      <a:rPr lang="en-US" i="1">
                        <a:solidFill>
                          <a:schemeClr val="bg1"/>
                        </a:solidFill>
                        <a:latin typeface="Cambria Math" panose="02040503050406030204" pitchFamily="18" charset="0"/>
                      </a:rPr>
                      <m:t>𝑋</m:t>
                    </m:r>
                    <m:r>
                      <a:rPr lang="en-US" b="0" i="1" smtClean="0">
                        <a:solidFill>
                          <a:schemeClr val="bg1"/>
                        </a:solidFill>
                        <a:latin typeface="Cambria Math" panose="02040503050406030204" pitchFamily="18" charset="0"/>
                      </a:rPr>
                      <m:t>𝑊</m:t>
                    </m:r>
                    <m:r>
                      <a:rPr lang="en-US" b="0" i="0" smtClean="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𝑒</m:t>
                        </m:r>
                      </m:e>
                      <m:sub>
                        <m:r>
                          <a:rPr lang="en-US" b="0" i="1" smtClean="0">
                            <a:solidFill>
                              <a:schemeClr val="bg1"/>
                            </a:solidFill>
                            <a:latin typeface="Cambria Math" panose="02040503050406030204" pitchFamily="18" charset="0"/>
                          </a:rPr>
                          <m:t>𝑌</m:t>
                        </m:r>
                      </m:sub>
                    </m:sSub>
                  </m:oMath>
                </a14:m>
                <a:endParaRPr lang="en-US" dirty="0">
                  <a:solidFill>
                    <a:schemeClr val="bg1"/>
                  </a:solidFill>
                </a:endParaRPr>
              </a:p>
            </p:txBody>
          </p:sp>
        </mc:Choice>
        <mc:Fallback xmlns="">
          <p:sp>
            <p:nvSpPr>
              <p:cNvPr id="3" name="TextBox 2">
                <a:extLst>
                  <a:ext uri="{FF2B5EF4-FFF2-40B4-BE49-F238E27FC236}">
                    <a16:creationId xmlns:a16="http://schemas.microsoft.com/office/drawing/2014/main" id="{B743605C-2ACC-48D8-8118-7AF362DC4447}"/>
                  </a:ext>
                </a:extLst>
              </p:cNvPr>
              <p:cNvSpPr txBox="1">
                <a:spLocks noRot="1" noChangeAspect="1" noMove="1" noResize="1" noEditPoints="1" noAdjustHandles="1" noChangeArrowheads="1" noChangeShapeType="1" noTextEdit="1"/>
              </p:cNvSpPr>
              <p:nvPr/>
            </p:nvSpPr>
            <p:spPr>
              <a:xfrm>
                <a:off x="7489863" y="3673434"/>
                <a:ext cx="3200492" cy="276999"/>
              </a:xfrm>
              <a:prstGeom prst="rect">
                <a:avLst/>
              </a:prstGeom>
              <a:blipFill>
                <a:blip r:embed="rId5"/>
                <a:stretch>
                  <a:fillRect l="-2667" t="-28889" r="-381" b="-5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5C27476-A5DD-4BA0-B826-A27921B74F95}"/>
                  </a:ext>
                </a:extLst>
              </p:cNvPr>
              <p:cNvSpPr txBox="1"/>
              <p:nvPr/>
            </p:nvSpPr>
            <p:spPr>
              <a:xfrm>
                <a:off x="6187394" y="4050550"/>
                <a:ext cx="5949449" cy="276999"/>
              </a:xfrm>
              <a:prstGeom prst="rect">
                <a:avLst/>
              </a:prstGeom>
              <a:noFill/>
            </p:spPr>
            <p:txBody>
              <a:bodyPr wrap="none" lIns="0" tIns="0" rIns="0" bIns="0" rtlCol="0">
                <a:spAutoFit/>
              </a:bodyPr>
              <a:lstStyle/>
              <a:p>
                <a14:m>
                  <m:oMath xmlns:m="http://schemas.openxmlformats.org/officeDocument/2006/math">
                    <m:r>
                      <a:rPr lang="en-US" b="0" i="1" smtClean="0">
                        <a:solidFill>
                          <a:schemeClr val="bg1"/>
                        </a:solidFill>
                        <a:latin typeface="Cambria Math" panose="02040503050406030204" pitchFamily="18" charset="0"/>
                      </a:rPr>
                      <m:t>𝐷𝐸𝐿𝐼𝑁𝑄</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𝑖</m:t>
                        </m:r>
                      </m:e>
                      <m:sub>
                        <m:r>
                          <a:rPr lang="en-US" b="0" i="1" smtClean="0">
                            <a:solidFill>
                              <a:schemeClr val="bg1"/>
                            </a:solidFill>
                            <a:latin typeface="Cambria Math" panose="02040503050406030204" pitchFamily="18" charset="0"/>
                          </a:rPr>
                          <m:t>𝑌</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𝑏</m:t>
                        </m:r>
                      </m:e>
                      <m:sub>
                        <m:r>
                          <a:rPr lang="en-US" b="0" i="1" smtClean="0">
                            <a:solidFill>
                              <a:schemeClr val="bg1"/>
                            </a:solidFill>
                            <a:latin typeface="Cambria Math" panose="02040503050406030204" pitchFamily="18" charset="0"/>
                          </a:rPr>
                          <m:t>1</m:t>
                        </m:r>
                      </m:sub>
                    </m:sSub>
                    <m:r>
                      <m:rPr>
                        <m:sty m:val="p"/>
                      </m:rPr>
                      <a:rPr lang="en-US" b="0" i="0" smtClean="0">
                        <a:solidFill>
                          <a:schemeClr val="bg1"/>
                        </a:solidFill>
                        <a:latin typeface="Cambria Math" panose="02040503050406030204" pitchFamily="18" charset="0"/>
                      </a:rPr>
                      <m:t>PTSS</m:t>
                    </m:r>
                  </m:oMath>
                </a14:m>
                <a:r>
                  <a:rPr lang="en-US" dirty="0">
                    <a:solidFill>
                      <a:schemeClr val="bg1"/>
                    </a:solidFill>
                  </a:rPr>
                  <a:t>+ </a:t>
                </a:r>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𝑏</m:t>
                        </m:r>
                      </m:e>
                      <m:sub>
                        <m:r>
                          <a:rPr lang="en-US" b="0" i="1" smtClean="0">
                            <a:solidFill>
                              <a:schemeClr val="bg1"/>
                            </a:solidFill>
                            <a:latin typeface="Cambria Math" panose="02040503050406030204" pitchFamily="18" charset="0"/>
                          </a:rPr>
                          <m:t>2</m:t>
                        </m:r>
                      </m:sub>
                    </m:sSub>
                    <m:r>
                      <m:rPr>
                        <m:sty m:val="p"/>
                      </m:rPr>
                      <a:rPr lang="en-US" b="0" i="0" smtClean="0">
                        <a:solidFill>
                          <a:schemeClr val="bg1"/>
                        </a:solidFill>
                        <a:latin typeface="Cambria Math" panose="02040503050406030204" pitchFamily="18" charset="0"/>
                      </a:rPr>
                      <m:t>SEXMIN</m:t>
                    </m:r>
                  </m:oMath>
                </a14:m>
                <a:r>
                  <a:rPr lang="en-US" dirty="0">
                    <a:solidFill>
                      <a:schemeClr val="bg1"/>
                    </a:solidFill>
                  </a:rPr>
                  <a:t>+ </a:t>
                </a:r>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𝑏</m:t>
                        </m:r>
                      </m:e>
                      <m:sub>
                        <m:r>
                          <a:rPr lang="en-US" b="0" i="1" smtClean="0">
                            <a:solidFill>
                              <a:schemeClr val="bg1"/>
                            </a:solidFill>
                            <a:latin typeface="Cambria Math" panose="02040503050406030204" pitchFamily="18" charset="0"/>
                          </a:rPr>
                          <m:t>3</m:t>
                        </m:r>
                      </m:sub>
                    </m:sSub>
                    <m:r>
                      <m:rPr>
                        <m:sty m:val="p"/>
                      </m:rPr>
                      <a:rPr lang="en-US" b="0" i="0" smtClean="0">
                        <a:solidFill>
                          <a:schemeClr val="bg1"/>
                        </a:solidFill>
                        <a:latin typeface="Cambria Math" panose="02040503050406030204" pitchFamily="18" charset="0"/>
                      </a:rPr>
                      <m:t>PTSS</m:t>
                    </m:r>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SEXMIN</m:t>
                    </m:r>
                    <m:r>
                      <a:rPr lang="en-US" b="0" i="0" smtClean="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𝑒</m:t>
                        </m:r>
                      </m:e>
                      <m:sub>
                        <m:r>
                          <a:rPr lang="en-US" b="0" i="1" smtClean="0">
                            <a:solidFill>
                              <a:schemeClr val="bg1"/>
                            </a:solidFill>
                            <a:latin typeface="Cambria Math" panose="02040503050406030204" pitchFamily="18" charset="0"/>
                          </a:rPr>
                          <m:t>𝑌</m:t>
                        </m:r>
                      </m:sub>
                    </m:sSub>
                  </m:oMath>
                </a14:m>
                <a:endParaRPr lang="en-US" dirty="0">
                  <a:solidFill>
                    <a:schemeClr val="bg1"/>
                  </a:solidFill>
                </a:endParaRPr>
              </a:p>
            </p:txBody>
          </p:sp>
        </mc:Choice>
        <mc:Fallback xmlns="">
          <p:sp>
            <p:nvSpPr>
              <p:cNvPr id="29" name="TextBox 28">
                <a:extLst>
                  <a:ext uri="{FF2B5EF4-FFF2-40B4-BE49-F238E27FC236}">
                    <a16:creationId xmlns:a16="http://schemas.microsoft.com/office/drawing/2014/main" id="{B5C27476-A5DD-4BA0-B826-A27921B74F95}"/>
                  </a:ext>
                </a:extLst>
              </p:cNvPr>
              <p:cNvSpPr txBox="1">
                <a:spLocks noRot="1" noChangeAspect="1" noMove="1" noResize="1" noEditPoints="1" noAdjustHandles="1" noChangeArrowheads="1" noChangeShapeType="1" noTextEdit="1"/>
              </p:cNvSpPr>
              <p:nvPr/>
            </p:nvSpPr>
            <p:spPr>
              <a:xfrm>
                <a:off x="6187394" y="4050550"/>
                <a:ext cx="5949449" cy="276999"/>
              </a:xfrm>
              <a:prstGeom prst="rect">
                <a:avLst/>
              </a:prstGeom>
              <a:blipFill>
                <a:blip r:embed="rId6"/>
                <a:stretch>
                  <a:fillRect l="-1742" t="-28261" b="-50000"/>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00E96335-F6AD-5781-7606-EF9FB6549D1A}"/>
              </a:ext>
            </a:extLst>
          </p:cNvPr>
          <p:cNvSpPr txBox="1"/>
          <p:nvPr/>
        </p:nvSpPr>
        <p:spPr>
          <a:xfrm>
            <a:off x="3511609" y="720980"/>
            <a:ext cx="1111907" cy="369332"/>
          </a:xfrm>
          <a:prstGeom prst="rect">
            <a:avLst/>
          </a:prstGeom>
          <a:noFill/>
        </p:spPr>
        <p:txBody>
          <a:bodyPr wrap="none" rtlCol="0">
            <a:spAutoFit/>
          </a:bodyPr>
          <a:lstStyle/>
          <a:p>
            <a:r>
              <a:rPr lang="en-US" dirty="0">
                <a:solidFill>
                  <a:schemeClr val="bg1"/>
                </a:solidFill>
              </a:rPr>
              <a:t>(Yes/No)</a:t>
            </a:r>
          </a:p>
        </p:txBody>
      </p:sp>
      <p:sp>
        <p:nvSpPr>
          <p:cNvPr id="4" name="TextBox 3">
            <a:extLst>
              <a:ext uri="{FF2B5EF4-FFF2-40B4-BE49-F238E27FC236}">
                <a16:creationId xmlns:a16="http://schemas.microsoft.com/office/drawing/2014/main" id="{88C3F791-FDAD-1B1A-073F-15B38C7EA55B}"/>
              </a:ext>
            </a:extLst>
          </p:cNvPr>
          <p:cNvSpPr txBox="1"/>
          <p:nvPr/>
        </p:nvSpPr>
        <p:spPr>
          <a:xfrm>
            <a:off x="4152891" y="3442602"/>
            <a:ext cx="2140586" cy="369332"/>
          </a:xfrm>
          <a:prstGeom prst="rect">
            <a:avLst/>
          </a:prstGeom>
          <a:noFill/>
        </p:spPr>
        <p:txBody>
          <a:bodyPr wrap="none" rtlCol="0">
            <a:spAutoFit/>
          </a:bodyPr>
          <a:lstStyle/>
          <a:p>
            <a:r>
              <a:rPr lang="en-US" dirty="0">
                <a:solidFill>
                  <a:schemeClr val="bg1"/>
                </a:solidFill>
              </a:rPr>
              <a:t>Number of Events</a:t>
            </a:r>
          </a:p>
        </p:txBody>
      </p:sp>
      <p:sp>
        <p:nvSpPr>
          <p:cNvPr id="6" name="TextBox 5">
            <a:extLst>
              <a:ext uri="{FF2B5EF4-FFF2-40B4-BE49-F238E27FC236}">
                <a16:creationId xmlns:a16="http://schemas.microsoft.com/office/drawing/2014/main" id="{6C05D12B-F517-5924-A271-4510C4F62037}"/>
              </a:ext>
            </a:extLst>
          </p:cNvPr>
          <p:cNvSpPr txBox="1"/>
          <p:nvPr/>
        </p:nvSpPr>
        <p:spPr>
          <a:xfrm>
            <a:off x="166116" y="3436198"/>
            <a:ext cx="2572051" cy="369332"/>
          </a:xfrm>
          <a:prstGeom prst="rect">
            <a:avLst/>
          </a:prstGeom>
          <a:noFill/>
        </p:spPr>
        <p:txBody>
          <a:bodyPr wrap="none" rtlCol="0">
            <a:spAutoFit/>
          </a:bodyPr>
          <a:lstStyle/>
          <a:p>
            <a:r>
              <a:rPr lang="en-US" dirty="0">
                <a:solidFill>
                  <a:schemeClr val="bg1"/>
                </a:solidFill>
              </a:rPr>
              <a:t>Number of Symptoms</a:t>
            </a:r>
          </a:p>
        </p:txBody>
      </p:sp>
      <p:sp>
        <p:nvSpPr>
          <p:cNvPr id="7" name="TextBox 6">
            <a:extLst>
              <a:ext uri="{FF2B5EF4-FFF2-40B4-BE49-F238E27FC236}">
                <a16:creationId xmlns:a16="http://schemas.microsoft.com/office/drawing/2014/main" id="{1721D0C6-6047-FD26-0E6A-16367588EEC3}"/>
              </a:ext>
            </a:extLst>
          </p:cNvPr>
          <p:cNvSpPr txBox="1"/>
          <p:nvPr/>
        </p:nvSpPr>
        <p:spPr>
          <a:xfrm>
            <a:off x="6596720" y="278296"/>
            <a:ext cx="1620444" cy="369332"/>
          </a:xfrm>
          <a:prstGeom prst="rect">
            <a:avLst/>
          </a:prstGeom>
          <a:noFill/>
        </p:spPr>
        <p:txBody>
          <a:bodyPr wrap="none" rtlCol="0">
            <a:spAutoFit/>
          </a:bodyPr>
          <a:lstStyle/>
          <a:p>
            <a:r>
              <a:rPr lang="en-US" b="1" dirty="0">
                <a:solidFill>
                  <a:schemeClr val="bg1"/>
                </a:solidFill>
              </a:rPr>
              <a:t>Hypothesis?</a:t>
            </a:r>
          </a:p>
        </p:txBody>
      </p:sp>
    </p:spTree>
    <p:extLst>
      <p:ext uri="{BB962C8B-B14F-4D97-AF65-F5344CB8AC3E}">
        <p14:creationId xmlns:p14="http://schemas.microsoft.com/office/powerpoint/2010/main" val="339074263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65AD-3284-44E1-A531-F86604FD793B}"/>
              </a:ext>
            </a:extLst>
          </p:cNvPr>
          <p:cNvSpPr>
            <a:spLocks noGrp="1"/>
          </p:cNvSpPr>
          <p:nvPr>
            <p:ph type="title" idx="4294967295"/>
          </p:nvPr>
        </p:nvSpPr>
        <p:spPr>
          <a:xfrm>
            <a:off x="162560" y="178753"/>
            <a:ext cx="11744960" cy="1527175"/>
          </a:xfrm>
        </p:spPr>
        <p:txBody>
          <a:bodyPr>
            <a:normAutofit/>
          </a:bodyPr>
          <a:lstStyle/>
          <a:p>
            <a:r>
              <a:rPr lang="en-US" sz="3200" dirty="0"/>
              <a:t>Example 3 with Covariates</a:t>
            </a:r>
            <a:br>
              <a:rPr lang="en-US" sz="3200" b="1" dirty="0"/>
            </a:br>
            <a:r>
              <a:rPr lang="en-US" sz="2400" dirty="0"/>
              <a:t>Continuous Predictor with Economic Stress Among Small Business Owners and Covariates</a:t>
            </a:r>
            <a:endParaRPr lang="en-US" sz="3200" dirty="0"/>
          </a:p>
        </p:txBody>
      </p:sp>
      <p:sp>
        <p:nvSpPr>
          <p:cNvPr id="3" name="Content Placeholder 2">
            <a:extLst>
              <a:ext uri="{FF2B5EF4-FFF2-40B4-BE49-F238E27FC236}">
                <a16:creationId xmlns:a16="http://schemas.microsoft.com/office/drawing/2014/main" id="{9AE23298-4E8F-4352-9779-446BB52E7195}"/>
              </a:ext>
            </a:extLst>
          </p:cNvPr>
          <p:cNvSpPr>
            <a:spLocks noGrp="1"/>
          </p:cNvSpPr>
          <p:nvPr>
            <p:ph idx="4294967295"/>
          </p:nvPr>
        </p:nvSpPr>
        <p:spPr>
          <a:xfrm>
            <a:off x="284480" y="1705928"/>
            <a:ext cx="10850563" cy="3919537"/>
          </a:xfrm>
        </p:spPr>
        <p:txBody>
          <a:bodyPr>
            <a:normAutofit/>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Let’s add three covariates, </a:t>
            </a:r>
            <a:r>
              <a:rPr lang="en-US" sz="2000" b="1" dirty="0">
                <a:latin typeface="Calibri" panose="020F0502020204030204" pitchFamily="34" charset="0"/>
                <a:ea typeface="Calibri" panose="020F0502020204030204" pitchFamily="34" charset="0"/>
                <a:cs typeface="Calibri" panose="020F0502020204030204" pitchFamily="34" charset="0"/>
              </a:rPr>
              <a:t>gender, self-efficacy, and company tenure,</a:t>
            </a:r>
            <a:r>
              <a:rPr lang="en-US" sz="2000" dirty="0">
                <a:latin typeface="Calibri" panose="020F0502020204030204" pitchFamily="34" charset="0"/>
                <a:ea typeface="Calibri" panose="020F0502020204030204" pitchFamily="34" charset="0"/>
                <a:cs typeface="Calibri" panose="020F0502020204030204" pitchFamily="34" charset="0"/>
              </a:rPr>
              <a:t> to the previous example exploring the mediating impact of </a:t>
            </a:r>
            <a:r>
              <a:rPr lang="en-US" sz="2000" i="1" dirty="0">
                <a:latin typeface="Calibri" panose="020F0502020204030204" pitchFamily="34" charset="0"/>
                <a:ea typeface="Calibri" panose="020F0502020204030204" pitchFamily="34" charset="0"/>
                <a:cs typeface="Calibri" panose="020F0502020204030204" pitchFamily="34" charset="0"/>
              </a:rPr>
              <a:t>affect</a:t>
            </a:r>
            <a:r>
              <a:rPr lang="en-US" sz="2000" dirty="0">
                <a:latin typeface="Calibri" panose="020F0502020204030204" pitchFamily="34" charset="0"/>
                <a:ea typeface="Calibri" panose="020F0502020204030204" pitchFamily="34" charset="0"/>
                <a:cs typeface="Calibri" panose="020F0502020204030204" pitchFamily="34" charset="0"/>
              </a:rPr>
              <a:t> on the relationship between </a:t>
            </a:r>
            <a:r>
              <a:rPr lang="en-US" sz="2000" i="1" dirty="0">
                <a:latin typeface="Calibri" panose="020F0502020204030204" pitchFamily="34" charset="0"/>
                <a:ea typeface="Calibri" panose="020F0502020204030204" pitchFamily="34" charset="0"/>
                <a:cs typeface="Calibri" panose="020F0502020204030204" pitchFamily="34" charset="0"/>
              </a:rPr>
              <a:t>economic stress </a:t>
            </a:r>
            <a:r>
              <a:rPr lang="en-US" sz="2000" dirty="0">
                <a:latin typeface="Calibri" panose="020F0502020204030204" pitchFamily="34" charset="0"/>
                <a:ea typeface="Calibri" panose="020F0502020204030204" pitchFamily="34" charset="0"/>
                <a:cs typeface="Calibri" panose="020F0502020204030204" pitchFamily="34" charset="0"/>
              </a:rPr>
              <a:t>and </a:t>
            </a:r>
            <a:r>
              <a:rPr lang="en-US" sz="2000" i="1" dirty="0">
                <a:latin typeface="Calibri" panose="020F0502020204030204" pitchFamily="34" charset="0"/>
                <a:ea typeface="Calibri" panose="020F0502020204030204" pitchFamily="34" charset="0"/>
                <a:cs typeface="Calibri" panose="020F0502020204030204" pitchFamily="34" charset="0"/>
              </a:rPr>
              <a:t>withdrawal tendency </a:t>
            </a:r>
            <a:r>
              <a:rPr lang="en-US" sz="2000" dirty="0">
                <a:latin typeface="Calibri" panose="020F0502020204030204" pitchFamily="34" charset="0"/>
                <a:ea typeface="Calibri" panose="020F0502020204030204" pitchFamily="34" charset="0"/>
                <a:cs typeface="Calibri" panose="020F0502020204030204" pitchFamily="34" charset="0"/>
              </a:rPr>
              <a:t>among business owners</a:t>
            </a:r>
          </a:p>
          <a:p>
            <a:pPr lvl="1"/>
            <a:r>
              <a:rPr lang="en-US" sz="2000" b="1" dirty="0">
                <a:latin typeface="Calibri" panose="020F0502020204030204" pitchFamily="34" charset="0"/>
                <a:ea typeface="Calibri" panose="020F0502020204030204" pitchFamily="34" charset="0"/>
                <a:cs typeface="Calibri" panose="020F0502020204030204" pitchFamily="34" charset="0"/>
              </a:rPr>
              <a:t>Note</a:t>
            </a:r>
            <a:r>
              <a:rPr lang="en-US" sz="2000" dirty="0">
                <a:latin typeface="Calibri" panose="020F0502020204030204" pitchFamily="34" charset="0"/>
                <a:ea typeface="Calibri" panose="020F0502020204030204" pitchFamily="34" charset="0"/>
                <a:cs typeface="Calibri" panose="020F0502020204030204" pitchFamily="34" charset="0"/>
              </a:rPr>
              <a:t>: the theoretical model is </a:t>
            </a:r>
            <a:r>
              <a:rPr lang="en-US" sz="2000" i="1" dirty="0">
                <a:latin typeface="Calibri" panose="020F0502020204030204" pitchFamily="34" charset="0"/>
                <a:ea typeface="Calibri" panose="020F0502020204030204" pitchFamily="34" charset="0"/>
                <a:cs typeface="Calibri" panose="020F0502020204030204" pitchFamily="34" charset="0"/>
              </a:rPr>
              <a:t>basically</a:t>
            </a:r>
            <a:r>
              <a:rPr lang="en-US" sz="2000" dirty="0">
                <a:latin typeface="Calibri" panose="020F0502020204030204" pitchFamily="34" charset="0"/>
                <a:ea typeface="Calibri" panose="020F0502020204030204" pitchFamily="34" charset="0"/>
                <a:cs typeface="Calibri" panose="020F0502020204030204" pitchFamily="34" charset="0"/>
              </a:rPr>
              <a:t> the same for simple mediation without covariates but now our statistical model changes a bit. </a:t>
            </a:r>
          </a:p>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Let’s run the model controlling for these effects on </a:t>
            </a:r>
            <a:r>
              <a:rPr lang="en-US" sz="2000" i="1" dirty="0">
                <a:latin typeface="Calibri" panose="020F0502020204030204" pitchFamily="34" charset="0"/>
                <a:ea typeface="Calibri" panose="020F0502020204030204" pitchFamily="34" charset="0"/>
                <a:cs typeface="Calibri" panose="020F0502020204030204" pitchFamily="34" charset="0"/>
              </a:rPr>
              <a:t>M</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i="1" dirty="0">
                <a:latin typeface="Calibri" panose="020F0502020204030204" pitchFamily="34" charset="0"/>
                <a:ea typeface="Calibri" panose="020F0502020204030204" pitchFamily="34" charset="0"/>
                <a:cs typeface="Calibri" panose="020F0502020204030204" pitchFamily="34" charset="0"/>
              </a:rPr>
              <a:t>Y</a:t>
            </a:r>
          </a:p>
        </p:txBody>
      </p:sp>
    </p:spTree>
    <p:extLst>
      <p:ext uri="{BB962C8B-B14F-4D97-AF65-F5344CB8AC3E}">
        <p14:creationId xmlns:p14="http://schemas.microsoft.com/office/powerpoint/2010/main" val="35597694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43">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45">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71" name="Rectangle 47">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72" name="Rectangle 49">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73" name="Group 51">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53" name="Straight Connector 52">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74" name="Rectangle 56">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E5EF0325-403A-4B00-A91C-590F97F64599}"/>
              </a:ext>
            </a:extLst>
          </p:cNvPr>
          <p:cNvPicPr>
            <a:picLocks noChangeAspect="1"/>
          </p:cNvPicPr>
          <p:nvPr/>
        </p:nvPicPr>
        <p:blipFill>
          <a:blip r:embed="rId2"/>
          <a:stretch>
            <a:fillRect/>
          </a:stretch>
        </p:blipFill>
        <p:spPr>
          <a:xfrm>
            <a:off x="1490889" y="734473"/>
            <a:ext cx="3677106" cy="3447288"/>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7E670D4D-6F01-43A3-9E35-90A48FCB3EE3}"/>
              </a:ext>
            </a:extLst>
          </p:cNvPr>
          <p:cNvPicPr>
            <a:picLocks noChangeAspect="1"/>
          </p:cNvPicPr>
          <p:nvPr/>
        </p:nvPicPr>
        <p:blipFill>
          <a:blip r:embed="rId3"/>
          <a:stretch>
            <a:fillRect/>
          </a:stretch>
        </p:blipFill>
        <p:spPr>
          <a:xfrm>
            <a:off x="6450530" y="779351"/>
            <a:ext cx="4814470" cy="3446072"/>
          </a:xfrm>
          <a:prstGeom prst="rect">
            <a:avLst/>
          </a:prstGeom>
        </p:spPr>
      </p:pic>
      <p:sp>
        <p:nvSpPr>
          <p:cNvPr id="75" name="Rectangle 58">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6119"/>
            <a:ext cx="12192000" cy="2251881"/>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0">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txBody>
          <a:bodyPr/>
          <a:lstStyle/>
          <a:p>
            <a:endParaRPr lang="en-US"/>
          </a:p>
        </p:txBody>
      </p:sp>
      <p:sp>
        <p:nvSpPr>
          <p:cNvPr id="77" name="Rectangle 6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txBody>
          <a:bodyPr/>
          <a:lstStyle/>
          <a:p>
            <a:endParaRPr lang="en-US"/>
          </a:p>
        </p:txBody>
      </p:sp>
      <p:sp>
        <p:nvSpPr>
          <p:cNvPr id="2" name="Title 1">
            <a:extLst>
              <a:ext uri="{FF2B5EF4-FFF2-40B4-BE49-F238E27FC236}">
                <a16:creationId xmlns:a16="http://schemas.microsoft.com/office/drawing/2014/main" id="{5CCA16FC-5107-45D4-A4D5-3106C307C8A4}"/>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4400" cap="all" spc="-100">
                <a:solidFill>
                  <a:schemeClr val="tx1"/>
                </a:solidFill>
              </a:rPr>
              <a:t>Example 7: Simple Moderation</a:t>
            </a:r>
          </a:p>
        </p:txBody>
      </p:sp>
      <p:cxnSp>
        <p:nvCxnSpPr>
          <p:cNvPr id="78" name="Straight Connector 64">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847ED083-6C4A-4012-A032-94EBB1FB848E}"/>
              </a:ext>
            </a:extLst>
          </p:cNvPr>
          <p:cNvSpPr txBox="1"/>
          <p:nvPr/>
        </p:nvSpPr>
        <p:spPr>
          <a:xfrm>
            <a:off x="241956" y="12097"/>
            <a:ext cx="6093994" cy="369332"/>
          </a:xfrm>
          <a:prstGeom prst="rect">
            <a:avLst/>
          </a:prstGeom>
          <a:noFill/>
        </p:spPr>
        <p:txBody>
          <a:bodyPr wrap="square">
            <a:spAutoFit/>
          </a:bodyPr>
          <a:lstStyle/>
          <a:p>
            <a:r>
              <a:rPr lang="en-US" dirty="0">
                <a:solidFill>
                  <a:schemeClr val="bg1"/>
                </a:solidFill>
              </a:rPr>
              <a:t>Open </a:t>
            </a:r>
            <a:r>
              <a:rPr lang="en-US" dirty="0" err="1">
                <a:solidFill>
                  <a:schemeClr val="bg1"/>
                </a:solidFill>
              </a:rPr>
              <a:t>sexmin_pts_delinq.sav</a:t>
            </a:r>
            <a:endParaRPr lang="en-US" dirty="0">
              <a:solidFill>
                <a:schemeClr val="bg1"/>
              </a:solidFill>
            </a:endParaRPr>
          </a:p>
        </p:txBody>
      </p:sp>
      <p:cxnSp>
        <p:nvCxnSpPr>
          <p:cNvPr id="10" name="Straight Arrow Connector 9">
            <a:extLst>
              <a:ext uri="{FF2B5EF4-FFF2-40B4-BE49-F238E27FC236}">
                <a16:creationId xmlns:a16="http://schemas.microsoft.com/office/drawing/2014/main" id="{FC72262F-0442-4F6A-A119-8055859122C6}"/>
              </a:ext>
            </a:extLst>
          </p:cNvPr>
          <p:cNvCxnSpPr/>
          <p:nvPr/>
        </p:nvCxnSpPr>
        <p:spPr>
          <a:xfrm>
            <a:off x="166116" y="2927670"/>
            <a:ext cx="1281685" cy="0"/>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619389"/>
      </p:ext>
    </p:extLst>
  </p:cSld>
  <p:clrMapOvr>
    <a:overrideClrMapping bg1="dk1" tx1="lt1" bg2="dk2" tx2="lt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D134-9C99-4046-B835-EEB12FC5AA8A}"/>
              </a:ext>
            </a:extLst>
          </p:cNvPr>
          <p:cNvSpPr>
            <a:spLocks noGrp="1"/>
          </p:cNvSpPr>
          <p:nvPr>
            <p:ph type="title"/>
          </p:nvPr>
        </p:nvSpPr>
        <p:spPr>
          <a:xfrm>
            <a:off x="436880" y="422646"/>
            <a:ext cx="10058400" cy="867232"/>
          </a:xfrm>
        </p:spPr>
        <p:txBody>
          <a:bodyPr/>
          <a:lstStyle/>
          <a:p>
            <a:r>
              <a:rPr lang="en-US" dirty="0"/>
              <a:t>Moderation Results</a:t>
            </a:r>
          </a:p>
        </p:txBody>
      </p:sp>
      <p:sp>
        <p:nvSpPr>
          <p:cNvPr id="3" name="Content Placeholder 2">
            <a:extLst>
              <a:ext uri="{FF2B5EF4-FFF2-40B4-BE49-F238E27FC236}">
                <a16:creationId xmlns:a16="http://schemas.microsoft.com/office/drawing/2014/main" id="{98A20375-0054-4811-9693-8366758348CA}"/>
              </a:ext>
            </a:extLst>
          </p:cNvPr>
          <p:cNvSpPr>
            <a:spLocks noGrp="1"/>
          </p:cNvSpPr>
          <p:nvPr>
            <p:ph idx="1"/>
          </p:nvPr>
        </p:nvSpPr>
        <p:spPr>
          <a:xfrm>
            <a:off x="1066800" y="2103120"/>
            <a:ext cx="10058400" cy="4297680"/>
          </a:xfrm>
        </p:spPr>
        <p:txBody>
          <a:bodyPr>
            <a:normAutofit fontScale="25000" lnSpcReduction="20000"/>
          </a:bodyPr>
          <a:lstStyle/>
          <a:p>
            <a:pPr marL="0" indent="0">
              <a:buNone/>
            </a:pPr>
            <a:r>
              <a:rPr lang="en-US" sz="5600" b="0" i="0" u="none" strike="noStrike" baseline="0" dirty="0">
                <a:solidFill>
                  <a:srgbClr val="000000"/>
                </a:solidFill>
                <a:latin typeface="Courier New" panose="02070309020205020404" pitchFamily="49" charset="0"/>
              </a:rPr>
              <a:t>OUTCOME VARIABLE:</a:t>
            </a:r>
          </a:p>
          <a:p>
            <a:pPr marL="0" indent="0">
              <a:buNone/>
            </a:pPr>
            <a:r>
              <a:rPr lang="en-US" sz="5600" b="0" i="0" u="none" strike="noStrike" baseline="0" dirty="0">
                <a:solidFill>
                  <a:srgbClr val="000000"/>
                </a:solidFill>
                <a:latin typeface="Courier New" panose="02070309020205020404" pitchFamily="49" charset="0"/>
              </a:rPr>
              <a:t> </a:t>
            </a:r>
            <a:r>
              <a:rPr lang="en-US" sz="5600" b="0" i="0" u="none" strike="noStrike" baseline="0" dirty="0" err="1">
                <a:solidFill>
                  <a:srgbClr val="000000"/>
                </a:solidFill>
                <a:latin typeface="Courier New" panose="02070309020205020404" pitchFamily="49" charset="0"/>
              </a:rPr>
              <a:t>delinq</a:t>
            </a:r>
            <a:endParaRPr lang="en-US" sz="5600" b="0" i="0" u="none" strike="noStrike" baseline="0" dirty="0">
              <a:solidFill>
                <a:srgbClr val="000000"/>
              </a:solidFill>
              <a:latin typeface="Courier New" panose="02070309020205020404" pitchFamily="49" charset="0"/>
            </a:endParaRPr>
          </a:p>
          <a:p>
            <a:pPr marL="0" indent="0">
              <a:buNone/>
            </a:pPr>
            <a:r>
              <a:rPr lang="en-US" sz="5600" b="0" i="0" u="none" strike="noStrike" baseline="0" dirty="0">
                <a:solidFill>
                  <a:srgbClr val="000000"/>
                </a:solidFill>
                <a:latin typeface="Courier New" panose="02070309020205020404" pitchFamily="49" charset="0"/>
              </a:rPr>
              <a:t>Model Summary</a:t>
            </a:r>
          </a:p>
          <a:p>
            <a:pPr marL="0" indent="0">
              <a:buNone/>
            </a:pPr>
            <a:r>
              <a:rPr lang="pt-BR" sz="5600" b="0" i="0" u="none" strike="noStrike" baseline="0" dirty="0">
                <a:solidFill>
                  <a:srgbClr val="000000"/>
                </a:solidFill>
                <a:latin typeface="Courier New" panose="02070309020205020404" pitchFamily="49" charset="0"/>
              </a:rPr>
              <a:t>          R       R-sq        MSE          F        df1        df2          p</a:t>
            </a:r>
          </a:p>
          <a:p>
            <a:pPr marL="0" indent="0">
              <a:buNone/>
            </a:pPr>
            <a:r>
              <a:rPr lang="en-US" sz="5600" b="0" i="0" u="none" strike="noStrike" baseline="0" dirty="0">
                <a:solidFill>
                  <a:srgbClr val="000000"/>
                </a:solidFill>
                <a:latin typeface="Courier New" panose="02070309020205020404" pitchFamily="49" charset="0"/>
              </a:rPr>
              <a:t>      .3750      .1406     6.3057     6.5985     3.0000   121.0000      .0004</a:t>
            </a:r>
          </a:p>
          <a:p>
            <a:pPr marL="0" indent="0">
              <a:buNone/>
            </a:pPr>
            <a:r>
              <a:rPr lang="en-US" sz="5600" b="0" i="0" u="none" strike="noStrike" baseline="0" dirty="0">
                <a:solidFill>
                  <a:srgbClr val="000000"/>
                </a:solidFill>
                <a:latin typeface="Courier New" panose="02070309020205020404" pitchFamily="49" charset="0"/>
              </a:rPr>
              <a:t>Model</a:t>
            </a:r>
          </a:p>
          <a:p>
            <a:pPr marL="0" indent="0">
              <a:buNone/>
            </a:pPr>
            <a:r>
              <a:rPr lang="en-US" sz="5600" b="0" i="0" u="none" strike="noStrike" baseline="0" dirty="0">
                <a:solidFill>
                  <a:srgbClr val="000000"/>
                </a:solidFill>
                <a:latin typeface="Courier New" panose="02070309020205020404" pitchFamily="49" charset="0"/>
              </a:rPr>
              <a:t>              </a:t>
            </a:r>
            <a:r>
              <a:rPr lang="en-US" sz="5600" b="0" i="0" u="none" strike="noStrike" baseline="0" dirty="0" err="1">
                <a:solidFill>
                  <a:srgbClr val="000000"/>
                </a:solidFill>
                <a:latin typeface="Courier New" panose="02070309020205020404" pitchFamily="49" charset="0"/>
              </a:rPr>
              <a:t>coeff</a:t>
            </a:r>
            <a:r>
              <a:rPr lang="en-US" sz="5600" b="0" i="0" u="none" strike="noStrike" baseline="0" dirty="0">
                <a:solidFill>
                  <a:srgbClr val="000000"/>
                </a:solidFill>
                <a:latin typeface="Courier New" panose="02070309020205020404" pitchFamily="49" charset="0"/>
              </a:rPr>
              <a:t>         se          t          p       LLCI       ULCI</a:t>
            </a:r>
          </a:p>
          <a:p>
            <a:pPr marL="0" indent="0">
              <a:buNone/>
            </a:pPr>
            <a:r>
              <a:rPr lang="fr-FR" sz="5600" b="0" i="0" u="none" strike="noStrike" baseline="0" dirty="0">
                <a:solidFill>
                  <a:srgbClr val="000000"/>
                </a:solidFill>
                <a:latin typeface="Courier New" panose="02070309020205020404" pitchFamily="49" charset="0"/>
              </a:rPr>
              <a:t>constant     1.7075      .2633     6.4837      .0000     1.1861     2.2288</a:t>
            </a:r>
          </a:p>
          <a:p>
            <a:pPr marL="0" indent="0">
              <a:buNone/>
            </a:pPr>
            <a:r>
              <a:rPr lang="en-US" sz="5600" b="0" i="0" u="none" strike="noStrike" baseline="0" dirty="0" err="1">
                <a:solidFill>
                  <a:srgbClr val="FF0000"/>
                </a:solidFill>
                <a:latin typeface="Courier New" panose="02070309020205020404" pitchFamily="49" charset="0"/>
              </a:rPr>
              <a:t>ptss</a:t>
            </a:r>
            <a:r>
              <a:rPr lang="en-US" sz="5600" b="0" i="0" u="none" strike="noStrike" baseline="0" dirty="0">
                <a:solidFill>
                  <a:srgbClr val="FF0000"/>
                </a:solidFill>
                <a:latin typeface="Courier New" panose="02070309020205020404" pitchFamily="49" charset="0"/>
              </a:rPr>
              <a:t>         -.0450      .0617     -.7291      .4673     -.1671      .0771</a:t>
            </a:r>
          </a:p>
          <a:p>
            <a:pPr marL="0" indent="0">
              <a:buNone/>
            </a:pPr>
            <a:r>
              <a:rPr lang="sv-SE" sz="5600" b="1" i="0" u="none" strike="noStrike" baseline="0" dirty="0">
                <a:solidFill>
                  <a:srgbClr val="000000"/>
                </a:solidFill>
                <a:latin typeface="Courier New" panose="02070309020205020404" pitchFamily="49" charset="0"/>
              </a:rPr>
              <a:t>sexmin       1.7454      .5290     3.2991      .0013      .6980     2.7927</a:t>
            </a:r>
          </a:p>
          <a:p>
            <a:pPr marL="0" indent="0">
              <a:buNone/>
            </a:pPr>
            <a:r>
              <a:rPr lang="en-US" sz="5600" b="1" i="0" u="none" strike="noStrike" baseline="0" dirty="0">
                <a:solidFill>
                  <a:srgbClr val="000000"/>
                </a:solidFill>
                <a:latin typeface="Courier New" panose="02070309020205020404" pitchFamily="49" charset="0"/>
              </a:rPr>
              <a:t>Int_1         .2579      .1246     2.0707      .0405      .0113      .5046</a:t>
            </a:r>
          </a:p>
          <a:p>
            <a:pPr marL="0" indent="0">
              <a:buNone/>
            </a:pPr>
            <a:r>
              <a:rPr lang="en-US" sz="5600" b="0" i="0" u="none" strike="noStrike" baseline="0" dirty="0">
                <a:solidFill>
                  <a:srgbClr val="000000"/>
                </a:solidFill>
                <a:latin typeface="Courier New" panose="02070309020205020404" pitchFamily="49" charset="0"/>
              </a:rPr>
              <a:t>  </a:t>
            </a:r>
          </a:p>
          <a:p>
            <a:endParaRPr lang="en-US" dirty="0"/>
          </a:p>
        </p:txBody>
      </p:sp>
      <p:sp>
        <p:nvSpPr>
          <p:cNvPr id="5" name="TextBox 4">
            <a:extLst>
              <a:ext uri="{FF2B5EF4-FFF2-40B4-BE49-F238E27FC236}">
                <a16:creationId xmlns:a16="http://schemas.microsoft.com/office/drawing/2014/main" id="{E7827619-54B7-42BE-A228-DA02E7D8D0FE}"/>
              </a:ext>
            </a:extLst>
          </p:cNvPr>
          <p:cNvSpPr txBox="1"/>
          <p:nvPr/>
        </p:nvSpPr>
        <p:spPr>
          <a:xfrm>
            <a:off x="4899860" y="1817223"/>
            <a:ext cx="6093994" cy="923330"/>
          </a:xfrm>
          <a:prstGeom prst="rect">
            <a:avLst/>
          </a:prstGeom>
          <a:noFill/>
        </p:spPr>
        <p:txBody>
          <a:bodyPr wrap="square">
            <a:spAutoFit/>
          </a:bodyPr>
          <a:lstStyle/>
          <a:p>
            <a:r>
              <a:rPr lang="en-US" sz="1800" b="1" i="0" u="none" strike="noStrike" baseline="0" dirty="0">
                <a:solidFill>
                  <a:srgbClr val="000000"/>
                </a:solidFill>
                <a:latin typeface="Courier New" panose="02070309020205020404" pitchFamily="49" charset="0"/>
              </a:rPr>
              <a:t>Product terms key:</a:t>
            </a:r>
          </a:p>
          <a:p>
            <a:r>
              <a:rPr lang="sv-SE" sz="1800" b="0" i="0" u="none" strike="noStrike" baseline="0" dirty="0">
                <a:solidFill>
                  <a:srgbClr val="000000"/>
                </a:solidFill>
                <a:latin typeface="Courier New" panose="02070309020205020404" pitchFamily="49" charset="0"/>
              </a:rPr>
              <a:t> </a:t>
            </a:r>
            <a:r>
              <a:rPr lang="sv-SE" sz="1800" b="1" i="0" u="none" strike="noStrike" baseline="0" dirty="0">
                <a:solidFill>
                  <a:srgbClr val="000000"/>
                </a:solidFill>
                <a:latin typeface="Courier New" panose="02070309020205020404" pitchFamily="49" charset="0"/>
              </a:rPr>
              <a:t>Int_1    :        ptss     x        sexmin</a:t>
            </a:r>
          </a:p>
          <a:p>
            <a:r>
              <a:rPr lang="en-US" sz="1800" b="0" i="0" u="none" strike="noStrike" baseline="0" dirty="0">
                <a:solidFill>
                  <a:srgbClr val="000000"/>
                </a:solidFill>
                <a:latin typeface="Courier New" panose="02070309020205020404" pitchFamily="49" charset="0"/>
              </a:rPr>
              <a:t>  </a:t>
            </a:r>
          </a:p>
        </p:txBody>
      </p:sp>
      <p:cxnSp>
        <p:nvCxnSpPr>
          <p:cNvPr id="6" name="Straight Arrow Connector 5">
            <a:extLst>
              <a:ext uri="{FF2B5EF4-FFF2-40B4-BE49-F238E27FC236}">
                <a16:creationId xmlns:a16="http://schemas.microsoft.com/office/drawing/2014/main" id="{4199903B-4614-71CB-CF79-A1A4809A6B6F}"/>
              </a:ext>
            </a:extLst>
          </p:cNvPr>
          <p:cNvCxnSpPr>
            <a:cxnSpLocks/>
          </p:cNvCxnSpPr>
          <p:nvPr/>
        </p:nvCxnSpPr>
        <p:spPr>
          <a:xfrm flipV="1">
            <a:off x="1736035" y="2358887"/>
            <a:ext cx="3286539" cy="3193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2D5103B-B114-F4CA-3E6B-12B969772A48}"/>
              </a:ext>
            </a:extLst>
          </p:cNvPr>
          <p:cNvSpPr txBox="1"/>
          <p:nvPr/>
        </p:nvSpPr>
        <p:spPr>
          <a:xfrm>
            <a:off x="689113" y="5846074"/>
            <a:ext cx="6763646" cy="369332"/>
          </a:xfrm>
          <a:prstGeom prst="rect">
            <a:avLst/>
          </a:prstGeom>
          <a:noFill/>
        </p:spPr>
        <p:txBody>
          <a:bodyPr wrap="none" rtlCol="0">
            <a:spAutoFit/>
          </a:bodyPr>
          <a:lstStyle/>
          <a:p>
            <a:r>
              <a:rPr lang="en-US" dirty="0"/>
              <a:t>Let’s write out the equations for SEXMIN = 1 and SEXMIN = 0</a:t>
            </a:r>
          </a:p>
        </p:txBody>
      </p:sp>
    </p:spTree>
    <p:extLst>
      <p:ext uri="{BB962C8B-B14F-4D97-AF65-F5344CB8AC3E}">
        <p14:creationId xmlns:p14="http://schemas.microsoft.com/office/powerpoint/2010/main" val="11325374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006D86-6070-49C6-9A72-392898920CD1}"/>
              </a:ext>
            </a:extLst>
          </p:cNvPr>
          <p:cNvSpPr>
            <a:spLocks noGrp="1"/>
          </p:cNvSpPr>
          <p:nvPr>
            <p:ph idx="1"/>
          </p:nvPr>
        </p:nvSpPr>
        <p:spPr/>
        <p:txBody>
          <a:bodyPr>
            <a:normAutofit/>
          </a:bodyPr>
          <a:lstStyle/>
          <a:p>
            <a:pPr marL="0" indent="0">
              <a:buNone/>
            </a:pPr>
            <a:r>
              <a:rPr lang="en-US" sz="1600" b="0" i="0" u="none" strike="noStrike" baseline="0" dirty="0">
                <a:solidFill>
                  <a:srgbClr val="000000"/>
                </a:solidFill>
                <a:latin typeface="Courier New" panose="02070309020205020404" pitchFamily="49" charset="0"/>
              </a:rPr>
              <a:t>Conditional effects of the focal predictor at values of the moderator(s):</a:t>
            </a:r>
          </a:p>
          <a:p>
            <a:pPr marL="0" indent="0">
              <a:buNone/>
            </a:pPr>
            <a:endParaRPr lang="en-US" sz="1600" b="0" i="0" u="none" strike="noStrike" baseline="0" dirty="0">
              <a:solidFill>
                <a:srgbClr val="000000"/>
              </a:solidFill>
              <a:latin typeface="Courier New" panose="02070309020205020404" pitchFamily="49" charset="0"/>
            </a:endParaRPr>
          </a:p>
          <a:p>
            <a:pPr marL="0" indent="0">
              <a:buNone/>
            </a:pPr>
            <a:r>
              <a:rPr lang="fr-FR" sz="1600" b="0" i="0" u="none" strike="noStrike" baseline="0" dirty="0">
                <a:solidFill>
                  <a:srgbClr val="000000"/>
                </a:solidFill>
                <a:latin typeface="Courier New" panose="02070309020205020404" pitchFamily="49" charset="0"/>
              </a:rPr>
              <a:t>     </a:t>
            </a:r>
            <a:r>
              <a:rPr lang="fr-FR" sz="1600" b="0" i="0" u="none" strike="noStrike" baseline="0" dirty="0" err="1">
                <a:solidFill>
                  <a:srgbClr val="000000"/>
                </a:solidFill>
                <a:latin typeface="Courier New" panose="02070309020205020404" pitchFamily="49" charset="0"/>
              </a:rPr>
              <a:t>sexmin</a:t>
            </a:r>
            <a:r>
              <a:rPr lang="fr-FR" sz="1600" b="0" i="0" u="none" strike="noStrike" baseline="0" dirty="0">
                <a:solidFill>
                  <a:srgbClr val="000000"/>
                </a:solidFill>
                <a:latin typeface="Courier New" panose="02070309020205020404" pitchFamily="49" charset="0"/>
              </a:rPr>
              <a:t>     </a:t>
            </a:r>
            <a:r>
              <a:rPr lang="fr-FR" sz="1600" b="0" i="0" u="none" strike="noStrike" baseline="0" dirty="0" err="1">
                <a:solidFill>
                  <a:srgbClr val="000000"/>
                </a:solidFill>
                <a:latin typeface="Courier New" panose="02070309020205020404" pitchFamily="49" charset="0"/>
              </a:rPr>
              <a:t>Effect</a:t>
            </a:r>
            <a:r>
              <a:rPr lang="fr-FR" sz="1600" b="0" i="0" u="none" strike="noStrike" baseline="0" dirty="0">
                <a:solidFill>
                  <a:srgbClr val="000000"/>
                </a:solidFill>
                <a:latin typeface="Courier New" panose="02070309020205020404" pitchFamily="49" charset="0"/>
              </a:rPr>
              <a:t>         se          t          p       LLCI       ULCI</a:t>
            </a:r>
          </a:p>
          <a:p>
            <a:pPr marL="0" indent="0">
              <a:buNone/>
            </a:pPr>
            <a:r>
              <a:rPr lang="en-US" sz="1600" b="0" i="0" u="none" strike="noStrike" baseline="0" dirty="0">
                <a:solidFill>
                  <a:srgbClr val="000000"/>
                </a:solidFill>
                <a:latin typeface="Courier New" panose="02070309020205020404" pitchFamily="49" charset="0"/>
              </a:rPr>
              <a:t>      .0000     -.0450      .0617     -.7291      .4673     -.1671      .0771</a:t>
            </a:r>
          </a:p>
          <a:p>
            <a:pPr marL="0" indent="0">
              <a:buNone/>
            </a:pPr>
            <a:r>
              <a:rPr lang="en-US" sz="1600" b="0" i="0" u="none" strike="noStrike" baseline="0" dirty="0">
                <a:solidFill>
                  <a:srgbClr val="000000"/>
                </a:solidFill>
                <a:latin typeface="Courier New" panose="02070309020205020404" pitchFamily="49" charset="0"/>
              </a:rPr>
              <a:t>     1.0000      .2130      .1082     1.9677      .0514     -.0013      .4273</a:t>
            </a:r>
          </a:p>
          <a:p>
            <a:pPr marL="0" indent="0">
              <a:buNone/>
            </a:pPr>
            <a:r>
              <a:rPr lang="en-US" sz="1600" b="0" i="0" u="none" strike="noStrike" baseline="0" dirty="0">
                <a:solidFill>
                  <a:srgbClr val="000000"/>
                </a:solidFill>
                <a:latin typeface="Courier New" panose="02070309020205020404" pitchFamily="49" charset="0"/>
              </a:rPr>
              <a:t>  </a:t>
            </a:r>
          </a:p>
          <a:p>
            <a:endParaRPr lang="en-US" dirty="0"/>
          </a:p>
        </p:txBody>
      </p:sp>
      <p:sp>
        <p:nvSpPr>
          <p:cNvPr id="4" name="TextBox 3">
            <a:extLst>
              <a:ext uri="{FF2B5EF4-FFF2-40B4-BE49-F238E27FC236}">
                <a16:creationId xmlns:a16="http://schemas.microsoft.com/office/drawing/2014/main" id="{694FA37C-F5A0-4E55-9F99-74B4B6156E85}"/>
              </a:ext>
            </a:extLst>
          </p:cNvPr>
          <p:cNvSpPr txBox="1"/>
          <p:nvPr/>
        </p:nvSpPr>
        <p:spPr>
          <a:xfrm>
            <a:off x="1395663" y="4523873"/>
            <a:ext cx="8241552" cy="1200329"/>
          </a:xfrm>
          <a:prstGeom prst="rect">
            <a:avLst/>
          </a:prstGeom>
          <a:noFill/>
        </p:spPr>
        <p:txBody>
          <a:bodyPr wrap="non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This table gives the conditional effect of X on Y at values of the moderator</a:t>
            </a:r>
          </a:p>
          <a:p>
            <a:r>
              <a:rPr lang="en-US" dirty="0">
                <a:latin typeface="Calibri" panose="020F0502020204030204" pitchFamily="34" charset="0"/>
                <a:ea typeface="Calibri" panose="020F0502020204030204" pitchFamily="34" charset="0"/>
                <a:cs typeface="Calibri" panose="020F0502020204030204" pitchFamily="34" charset="0"/>
              </a:rPr>
              <a:t>So, here the effect is the effect of PTS on DELINQ for different sexual minority statuses</a:t>
            </a:r>
          </a:p>
          <a:p>
            <a:r>
              <a:rPr lang="en-US" dirty="0">
                <a:latin typeface="Calibri" panose="020F0502020204030204" pitchFamily="34" charset="0"/>
                <a:ea typeface="Calibri" panose="020F0502020204030204" pitchFamily="34" charset="0"/>
                <a:cs typeface="Calibri" panose="020F0502020204030204" pitchFamily="34" charset="0"/>
              </a:rPr>
              <a:t>The effect is negative for strictly heterosexual youth and positive for </a:t>
            </a:r>
            <a:r>
              <a:rPr lang="en-US" dirty="0" err="1">
                <a:latin typeface="Calibri" panose="020F0502020204030204" pitchFamily="34" charset="0"/>
                <a:ea typeface="Calibri" panose="020F0502020204030204" pitchFamily="34" charset="0"/>
                <a:cs typeface="Calibri" panose="020F0502020204030204" pitchFamily="34" charset="0"/>
              </a:rPr>
              <a:t>sexmin</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Neither effect is significant</a:t>
            </a:r>
          </a:p>
        </p:txBody>
      </p:sp>
      <p:sp>
        <p:nvSpPr>
          <p:cNvPr id="5" name="Left Brace 4">
            <a:extLst>
              <a:ext uri="{FF2B5EF4-FFF2-40B4-BE49-F238E27FC236}">
                <a16:creationId xmlns:a16="http://schemas.microsoft.com/office/drawing/2014/main" id="{BB0F3CA7-DB05-8B82-AA85-83E2911855DB}"/>
              </a:ext>
            </a:extLst>
          </p:cNvPr>
          <p:cNvSpPr/>
          <p:nvPr/>
        </p:nvSpPr>
        <p:spPr>
          <a:xfrm>
            <a:off x="1298713" y="3273287"/>
            <a:ext cx="463826" cy="10220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A3A13160-0978-F65D-62DD-C2F78540EE5C}"/>
              </a:ext>
            </a:extLst>
          </p:cNvPr>
          <p:cNvSpPr txBox="1"/>
          <p:nvPr/>
        </p:nvSpPr>
        <p:spPr>
          <a:xfrm>
            <a:off x="1583635" y="720590"/>
            <a:ext cx="7013908" cy="369332"/>
          </a:xfrm>
          <a:prstGeom prst="rect">
            <a:avLst/>
          </a:prstGeom>
          <a:noFill/>
        </p:spPr>
        <p:txBody>
          <a:bodyPr wrap="non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The effect of PTSS on DELINQ for HETEROSEXUAL YOUTH (NOT SEXMIN)</a:t>
            </a:r>
          </a:p>
        </p:txBody>
      </p:sp>
      <p:cxnSp>
        <p:nvCxnSpPr>
          <p:cNvPr id="8" name="Straight Arrow Connector 7">
            <a:extLst>
              <a:ext uri="{FF2B5EF4-FFF2-40B4-BE49-F238E27FC236}">
                <a16:creationId xmlns:a16="http://schemas.microsoft.com/office/drawing/2014/main" id="{3FDD3D46-FD4B-24F3-7735-248DDEC17E16}"/>
              </a:ext>
            </a:extLst>
          </p:cNvPr>
          <p:cNvCxnSpPr>
            <a:cxnSpLocks/>
            <a:endCxn id="6" idx="2"/>
          </p:cNvCxnSpPr>
          <p:nvPr/>
        </p:nvCxnSpPr>
        <p:spPr>
          <a:xfrm flipV="1">
            <a:off x="2491409" y="1089922"/>
            <a:ext cx="2599180" cy="2420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DA350E0-4845-566A-C0E3-C854317E7769}"/>
              </a:ext>
            </a:extLst>
          </p:cNvPr>
          <p:cNvSpPr txBox="1"/>
          <p:nvPr/>
        </p:nvSpPr>
        <p:spPr>
          <a:xfrm>
            <a:off x="1774496" y="5952744"/>
            <a:ext cx="8643007"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The effect of PTSS on DELINQ for HETEROSEXUAL YOUTH (NOT SEXMIN)</a:t>
            </a:r>
          </a:p>
        </p:txBody>
      </p:sp>
      <p:cxnSp>
        <p:nvCxnSpPr>
          <p:cNvPr id="11" name="Straight Arrow Connector 10">
            <a:extLst>
              <a:ext uri="{FF2B5EF4-FFF2-40B4-BE49-F238E27FC236}">
                <a16:creationId xmlns:a16="http://schemas.microsoft.com/office/drawing/2014/main" id="{D5C9D219-E870-316B-FF0F-5FB07D338E73}"/>
              </a:ext>
            </a:extLst>
          </p:cNvPr>
          <p:cNvCxnSpPr>
            <a:cxnSpLocks/>
            <a:endCxn id="10" idx="0"/>
          </p:cNvCxnSpPr>
          <p:nvPr/>
        </p:nvCxnSpPr>
        <p:spPr>
          <a:xfrm>
            <a:off x="2470235" y="3975652"/>
            <a:ext cx="3625765" cy="19770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44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9">
            <a:extLst>
              <a:ext uri="{FF2B5EF4-FFF2-40B4-BE49-F238E27FC236}">
                <a16:creationId xmlns:a16="http://schemas.microsoft.com/office/drawing/2014/main" id="{AEE537B6-098D-494F-9A54-F22CD0977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1">
            <a:extLst>
              <a:ext uri="{FF2B5EF4-FFF2-40B4-BE49-F238E27FC236}">
                <a16:creationId xmlns:a16="http://schemas.microsoft.com/office/drawing/2014/main" id="{07328FD4-8F4F-45D0-B179-C09F34FF8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82" y="407588"/>
            <a:ext cx="5532146" cy="6066184"/>
          </a:xfrm>
          <a:prstGeom prst="rect">
            <a:avLst/>
          </a:prstGeom>
          <a:noFill/>
          <a:ln w="6350" cap="sq" cmpd="sng" algn="ctr">
            <a:solidFill>
              <a:srgbClr val="404040"/>
            </a:solidFill>
            <a:prstDash val="solid"/>
            <a:miter lim="800000"/>
          </a:ln>
          <a:effectLst/>
        </p:spPr>
        <p:txBody>
          <a:bodyPr/>
          <a:lstStyle/>
          <a:p>
            <a:endParaRPr lang="en-US"/>
          </a:p>
        </p:txBody>
      </p:sp>
      <p:sp>
        <p:nvSpPr>
          <p:cNvPr id="41" name="Rectangle 33">
            <a:extLst>
              <a:ext uri="{FF2B5EF4-FFF2-40B4-BE49-F238E27FC236}">
                <a16:creationId xmlns:a16="http://schemas.microsoft.com/office/drawing/2014/main" id="{4D22A8B8-E29F-4EB2-95D4-3C24EF234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5">
            <a:extLst>
              <a:ext uri="{FF2B5EF4-FFF2-40B4-BE49-F238E27FC236}">
                <a16:creationId xmlns:a16="http://schemas.microsoft.com/office/drawing/2014/main" id="{451EF9F5-BAA7-45A5-BD84-F3184FCED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CDB31F-E6A2-43A1-9F13-A6FB910E1FDC}"/>
              </a:ext>
            </a:extLst>
          </p:cNvPr>
          <p:cNvSpPr>
            <a:spLocks noGrp="1"/>
          </p:cNvSpPr>
          <p:nvPr>
            <p:ph type="title"/>
          </p:nvPr>
        </p:nvSpPr>
        <p:spPr>
          <a:xfrm>
            <a:off x="6846137" y="727627"/>
            <a:ext cx="4602152" cy="656006"/>
          </a:xfrm>
        </p:spPr>
        <p:txBody>
          <a:bodyPr>
            <a:normAutofit/>
          </a:bodyPr>
          <a:lstStyle/>
          <a:p>
            <a:r>
              <a:rPr lang="en-US" dirty="0"/>
              <a:t>Data to graph</a:t>
            </a:r>
          </a:p>
        </p:txBody>
      </p:sp>
      <p:sp>
        <p:nvSpPr>
          <p:cNvPr id="3" name="Content Placeholder 2">
            <a:extLst>
              <a:ext uri="{FF2B5EF4-FFF2-40B4-BE49-F238E27FC236}">
                <a16:creationId xmlns:a16="http://schemas.microsoft.com/office/drawing/2014/main" id="{8261A572-B749-4A2E-B5C4-8C111865A745}"/>
              </a:ext>
            </a:extLst>
          </p:cNvPr>
          <p:cNvSpPr>
            <a:spLocks noGrp="1"/>
          </p:cNvSpPr>
          <p:nvPr>
            <p:ph idx="1"/>
          </p:nvPr>
        </p:nvSpPr>
        <p:spPr>
          <a:xfrm>
            <a:off x="6846136" y="1383633"/>
            <a:ext cx="4800431" cy="5231513"/>
          </a:xfrm>
        </p:spPr>
        <p:txBody>
          <a:bodyPr>
            <a:normAutofit fontScale="55000" lnSpcReduction="20000"/>
          </a:bodyPr>
          <a:lstStyle/>
          <a:p>
            <a:pPr marL="0" indent="0">
              <a:lnSpc>
                <a:spcPct val="110000"/>
              </a:lnSpc>
              <a:buNone/>
            </a:pPr>
            <a:r>
              <a:rPr lang="en-US" sz="2400" b="0" i="0" u="none" strike="noStrike" baseline="0" dirty="0">
                <a:latin typeface="Courier New" panose="02070309020205020404" pitchFamily="49" charset="0"/>
              </a:rPr>
              <a:t>Data for visualizing the conditional effect of the focal predictor:</a:t>
            </a:r>
          </a:p>
          <a:p>
            <a:pPr marL="0" indent="0">
              <a:lnSpc>
                <a:spcPct val="110000"/>
              </a:lnSpc>
              <a:buNone/>
            </a:pPr>
            <a:r>
              <a:rPr lang="en-US" sz="2400" b="0" i="0" u="none" strike="noStrike" baseline="0" dirty="0">
                <a:latin typeface="Courier New" panose="02070309020205020404" pitchFamily="49" charset="0"/>
              </a:rPr>
              <a:t>Paste text below into a SPSS syntax window and execute to produce plot.</a:t>
            </a:r>
          </a:p>
          <a:p>
            <a:pPr marL="0" indent="0">
              <a:lnSpc>
                <a:spcPct val="110000"/>
              </a:lnSpc>
              <a:buNone/>
            </a:pPr>
            <a:endParaRPr lang="en-US" sz="2400" b="0" i="0" u="none" strike="noStrike" baseline="0" dirty="0">
              <a:latin typeface="Courier New" panose="02070309020205020404" pitchFamily="49" charset="0"/>
            </a:endParaRPr>
          </a:p>
          <a:p>
            <a:pPr marL="0" indent="0">
              <a:lnSpc>
                <a:spcPct val="110000"/>
              </a:lnSpc>
              <a:buNone/>
            </a:pPr>
            <a:r>
              <a:rPr lang="en-US" sz="2400" b="0" i="0" u="none" strike="noStrike" baseline="0" dirty="0">
                <a:latin typeface="Courier New" panose="02070309020205020404" pitchFamily="49" charset="0"/>
              </a:rPr>
              <a:t>DATA LIST FREE/</a:t>
            </a:r>
          </a:p>
          <a:p>
            <a:pPr marL="0" indent="0">
              <a:lnSpc>
                <a:spcPct val="110000"/>
              </a:lnSpc>
              <a:buNone/>
            </a:pPr>
            <a:r>
              <a:rPr lang="en-US" sz="2400" b="0" i="0" u="none" strike="noStrike" baseline="0" dirty="0">
                <a:latin typeface="Courier New" panose="02070309020205020404" pitchFamily="49" charset="0"/>
              </a:rPr>
              <a:t>   </a:t>
            </a:r>
            <a:r>
              <a:rPr lang="en-US" sz="2400" b="0" i="0" u="none" strike="noStrike" baseline="0" dirty="0" err="1">
                <a:latin typeface="Courier New" panose="02070309020205020404" pitchFamily="49" charset="0"/>
              </a:rPr>
              <a:t>ptss</a:t>
            </a:r>
            <a:r>
              <a:rPr lang="en-US" sz="2400" b="0" i="0" u="none" strike="noStrike" baseline="0" dirty="0">
                <a:latin typeface="Courier New" panose="02070309020205020404" pitchFamily="49" charset="0"/>
              </a:rPr>
              <a:t>       </a:t>
            </a:r>
            <a:r>
              <a:rPr lang="en-US" sz="2400" b="0" i="0" u="none" strike="noStrike" baseline="0" dirty="0" err="1">
                <a:latin typeface="Courier New" panose="02070309020205020404" pitchFamily="49" charset="0"/>
              </a:rPr>
              <a:t>sexmin</a:t>
            </a:r>
            <a:r>
              <a:rPr lang="en-US" sz="2400" b="0" i="0" u="none" strike="noStrike" baseline="0" dirty="0">
                <a:latin typeface="Courier New" panose="02070309020205020404" pitchFamily="49" charset="0"/>
              </a:rPr>
              <a:t>     </a:t>
            </a:r>
            <a:r>
              <a:rPr lang="en-US" sz="2400" b="0" i="0" u="none" strike="noStrike" baseline="0" dirty="0" err="1">
                <a:latin typeface="Courier New" panose="02070309020205020404" pitchFamily="49" charset="0"/>
              </a:rPr>
              <a:t>delinq</a:t>
            </a:r>
            <a:r>
              <a:rPr lang="en-US" sz="2400" b="0" i="0" u="none" strike="noStrike" baseline="0" dirty="0">
                <a:latin typeface="Courier New" panose="02070309020205020404" pitchFamily="49" charset="0"/>
              </a:rPr>
              <a:t>     .</a:t>
            </a:r>
          </a:p>
          <a:p>
            <a:pPr marL="0" indent="0">
              <a:lnSpc>
                <a:spcPct val="110000"/>
              </a:lnSpc>
              <a:buNone/>
            </a:pPr>
            <a:r>
              <a:rPr lang="en-US" sz="2400" b="0" i="0" u="none" strike="noStrike" baseline="0" dirty="0">
                <a:latin typeface="Courier New" panose="02070309020205020404" pitchFamily="49" charset="0"/>
              </a:rPr>
              <a:t>BEGIN DATA.</a:t>
            </a:r>
          </a:p>
          <a:p>
            <a:pPr marL="0" indent="0">
              <a:lnSpc>
                <a:spcPct val="110000"/>
              </a:lnSpc>
              <a:buNone/>
            </a:pPr>
            <a:r>
              <a:rPr lang="en-US" sz="2400" b="0" i="0" u="none" strike="noStrike" baseline="0" dirty="0">
                <a:latin typeface="Courier New" panose="02070309020205020404" pitchFamily="49" charset="0"/>
              </a:rPr>
              <a:t>    -5.4000      .0000     1.9503</a:t>
            </a:r>
          </a:p>
          <a:p>
            <a:pPr marL="0" indent="0">
              <a:lnSpc>
                <a:spcPct val="110000"/>
              </a:lnSpc>
              <a:buNone/>
            </a:pPr>
            <a:r>
              <a:rPr lang="en-US" sz="2400" b="0" i="0" u="none" strike="noStrike" baseline="0" dirty="0">
                <a:latin typeface="Courier New" panose="02070309020205020404" pitchFamily="49" charset="0"/>
              </a:rPr>
              <a:t>      .4400      .0000     1.6877</a:t>
            </a:r>
          </a:p>
          <a:p>
            <a:pPr marL="0" indent="0">
              <a:lnSpc>
                <a:spcPct val="110000"/>
              </a:lnSpc>
              <a:buNone/>
            </a:pPr>
            <a:r>
              <a:rPr lang="en-US" sz="2400" b="0" i="0" u="none" strike="noStrike" baseline="0" dirty="0">
                <a:latin typeface="Courier New" panose="02070309020205020404" pitchFamily="49" charset="0"/>
              </a:rPr>
              <a:t>     5.4400      .0000     1.4629</a:t>
            </a:r>
          </a:p>
          <a:p>
            <a:pPr marL="0" indent="0">
              <a:lnSpc>
                <a:spcPct val="110000"/>
              </a:lnSpc>
              <a:buNone/>
            </a:pPr>
            <a:r>
              <a:rPr lang="en-US" sz="2400" b="0" i="0" u="none" strike="noStrike" baseline="0" dirty="0">
                <a:latin typeface="Courier New" panose="02070309020205020404" pitchFamily="49" charset="0"/>
              </a:rPr>
              <a:t>    -5.4000     1.0000     2.3027</a:t>
            </a:r>
          </a:p>
          <a:p>
            <a:pPr marL="0" indent="0">
              <a:lnSpc>
                <a:spcPct val="110000"/>
              </a:lnSpc>
              <a:buNone/>
            </a:pPr>
            <a:r>
              <a:rPr lang="en-US" sz="2400" b="0" i="0" u="none" strike="noStrike" baseline="0" dirty="0">
                <a:latin typeface="Courier New" panose="02070309020205020404" pitchFamily="49" charset="0"/>
              </a:rPr>
              <a:t>      .4400     1.0000     3.5466</a:t>
            </a:r>
          </a:p>
          <a:p>
            <a:pPr marL="0" indent="0">
              <a:lnSpc>
                <a:spcPct val="110000"/>
              </a:lnSpc>
              <a:buNone/>
            </a:pPr>
            <a:r>
              <a:rPr lang="en-US" sz="2400" b="0" i="0" u="none" strike="noStrike" baseline="0" dirty="0">
                <a:latin typeface="Courier New" panose="02070309020205020404" pitchFamily="49" charset="0"/>
              </a:rPr>
              <a:t>     5.4400     1.0000     4.6115</a:t>
            </a:r>
          </a:p>
          <a:p>
            <a:pPr marL="0" indent="0">
              <a:lnSpc>
                <a:spcPct val="110000"/>
              </a:lnSpc>
              <a:buNone/>
            </a:pPr>
            <a:r>
              <a:rPr lang="en-US" sz="2400" b="0" i="0" u="none" strike="noStrike" baseline="0" dirty="0">
                <a:latin typeface="Courier New" panose="02070309020205020404" pitchFamily="49" charset="0"/>
              </a:rPr>
              <a:t>END DATA.</a:t>
            </a:r>
          </a:p>
          <a:p>
            <a:pPr marL="0" indent="0">
              <a:lnSpc>
                <a:spcPct val="110000"/>
              </a:lnSpc>
              <a:buNone/>
            </a:pPr>
            <a:r>
              <a:rPr lang="en-US" sz="2400" b="0" i="0" u="none" strike="noStrike" baseline="0" dirty="0">
                <a:latin typeface="Courier New" panose="02070309020205020404" pitchFamily="49" charset="0"/>
              </a:rPr>
              <a:t>GRAPH/SCATTERPLOT=</a:t>
            </a:r>
          </a:p>
          <a:p>
            <a:pPr marL="0" indent="0">
              <a:lnSpc>
                <a:spcPct val="110000"/>
              </a:lnSpc>
              <a:buNone/>
            </a:pPr>
            <a:r>
              <a:rPr lang="en-US" sz="2400" b="0" i="0" u="none" strike="noStrike" baseline="0" dirty="0">
                <a:latin typeface="Courier New" panose="02070309020205020404" pitchFamily="49" charset="0"/>
              </a:rPr>
              <a:t> </a:t>
            </a:r>
            <a:r>
              <a:rPr lang="en-US" sz="2400" b="0" i="0" u="none" strike="noStrike" baseline="0" dirty="0" err="1">
                <a:latin typeface="Courier New" panose="02070309020205020404" pitchFamily="49" charset="0"/>
              </a:rPr>
              <a:t>ptss</a:t>
            </a:r>
            <a:r>
              <a:rPr lang="en-US" sz="2400" b="0" i="0" u="none" strike="noStrike" baseline="0" dirty="0">
                <a:latin typeface="Courier New" panose="02070309020205020404" pitchFamily="49" charset="0"/>
              </a:rPr>
              <a:t>     WITH     </a:t>
            </a:r>
            <a:r>
              <a:rPr lang="en-US" sz="2400" b="0" i="0" u="none" strike="noStrike" baseline="0" dirty="0" err="1">
                <a:latin typeface="Courier New" panose="02070309020205020404" pitchFamily="49" charset="0"/>
              </a:rPr>
              <a:t>delinq</a:t>
            </a:r>
            <a:r>
              <a:rPr lang="en-US" sz="2400" b="0" i="0" u="none" strike="noStrike" baseline="0" dirty="0">
                <a:latin typeface="Courier New" panose="02070309020205020404" pitchFamily="49" charset="0"/>
              </a:rPr>
              <a:t>   BY       </a:t>
            </a:r>
            <a:r>
              <a:rPr lang="en-US" sz="2400" b="0" i="0" u="none" strike="noStrike" baseline="0" dirty="0" err="1">
                <a:latin typeface="Courier New" panose="02070309020205020404" pitchFamily="49" charset="0"/>
              </a:rPr>
              <a:t>sexmin</a:t>
            </a:r>
            <a:r>
              <a:rPr lang="en-US" sz="2400" b="0" i="0" u="none" strike="noStrike" baseline="0" dirty="0">
                <a:latin typeface="Courier New" panose="02070309020205020404" pitchFamily="49" charset="0"/>
              </a:rPr>
              <a:t>   .</a:t>
            </a:r>
          </a:p>
          <a:p>
            <a:pPr marL="0" indent="0">
              <a:lnSpc>
                <a:spcPct val="110000"/>
              </a:lnSpc>
              <a:buNone/>
            </a:pPr>
            <a:r>
              <a:rPr lang="en-US" sz="2400" b="0" i="0" u="none" strike="noStrike" baseline="0" dirty="0">
                <a:latin typeface="Courier New" panose="02070309020205020404" pitchFamily="49" charset="0"/>
              </a:rPr>
              <a:t>  </a:t>
            </a:r>
          </a:p>
          <a:p>
            <a:pPr>
              <a:lnSpc>
                <a:spcPct val="110000"/>
              </a:lnSpc>
            </a:pPr>
            <a:endParaRPr lang="en-US" sz="600" dirty="0"/>
          </a:p>
        </p:txBody>
      </p:sp>
      <p:graphicFrame>
        <p:nvGraphicFramePr>
          <p:cNvPr id="17" name="Chart 16">
            <a:extLst>
              <a:ext uri="{FF2B5EF4-FFF2-40B4-BE49-F238E27FC236}">
                <a16:creationId xmlns:a16="http://schemas.microsoft.com/office/drawing/2014/main" id="{4F0B0D6B-7B05-4C00-A5E3-5440B36C7E6F}"/>
              </a:ext>
            </a:extLst>
          </p:cNvPr>
          <p:cNvGraphicFramePr>
            <a:graphicFrameLocks/>
          </p:cNvGraphicFramePr>
          <p:nvPr>
            <p:extLst>
              <p:ext uri="{D42A27DB-BD31-4B8C-83A1-F6EECF244321}">
                <p14:modId xmlns:p14="http://schemas.microsoft.com/office/powerpoint/2010/main" val="1029651881"/>
              </p:ext>
            </p:extLst>
          </p:nvPr>
        </p:nvGraphicFramePr>
        <p:xfrm>
          <a:off x="882713" y="913324"/>
          <a:ext cx="4572418" cy="507581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C8308B71-5341-4C10-9849-E675620F3DD0}"/>
              </a:ext>
            </a:extLst>
          </p:cNvPr>
          <p:cNvSpPr txBox="1"/>
          <p:nvPr/>
        </p:nvSpPr>
        <p:spPr>
          <a:xfrm>
            <a:off x="554375" y="543992"/>
            <a:ext cx="3141950" cy="369332"/>
          </a:xfrm>
          <a:prstGeom prst="rect">
            <a:avLst/>
          </a:prstGeom>
          <a:noFill/>
        </p:spPr>
        <p:txBody>
          <a:bodyPr wrap="non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Plotting effects moderation.xlsx</a:t>
            </a:r>
          </a:p>
        </p:txBody>
      </p:sp>
    </p:spTree>
    <p:extLst>
      <p:ext uri="{BB962C8B-B14F-4D97-AF65-F5344CB8AC3E}">
        <p14:creationId xmlns:p14="http://schemas.microsoft.com/office/powerpoint/2010/main" val="18531575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234F-9886-43C3-B618-ED4039B413D2}"/>
              </a:ext>
            </a:extLst>
          </p:cNvPr>
          <p:cNvSpPr>
            <a:spLocks noGrp="1"/>
          </p:cNvSpPr>
          <p:nvPr>
            <p:ph type="title" idx="4294967295"/>
          </p:nvPr>
        </p:nvSpPr>
        <p:spPr>
          <a:xfrm>
            <a:off x="132080" y="175578"/>
            <a:ext cx="10058400" cy="708342"/>
          </a:xfrm>
        </p:spPr>
        <p:txBody>
          <a:bodyPr/>
          <a:lstStyle/>
          <a:p>
            <a:r>
              <a:rPr lang="en-US" dirty="0"/>
              <a:t>Using Process in R</a:t>
            </a:r>
          </a:p>
        </p:txBody>
      </p:sp>
      <p:sp>
        <p:nvSpPr>
          <p:cNvPr id="3" name="Content Placeholder 2">
            <a:extLst>
              <a:ext uri="{FF2B5EF4-FFF2-40B4-BE49-F238E27FC236}">
                <a16:creationId xmlns:a16="http://schemas.microsoft.com/office/drawing/2014/main" id="{5AB68AE9-F3D1-463E-9DB6-52326B5F52C6}"/>
              </a:ext>
            </a:extLst>
          </p:cNvPr>
          <p:cNvSpPr>
            <a:spLocks noGrp="1"/>
          </p:cNvSpPr>
          <p:nvPr>
            <p:ph idx="4294967295"/>
          </p:nvPr>
        </p:nvSpPr>
        <p:spPr>
          <a:xfrm>
            <a:off x="325120" y="883920"/>
            <a:ext cx="11988800" cy="4451350"/>
          </a:xfrm>
        </p:spPr>
        <p:txBody>
          <a:bodyPr>
            <a:no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Play with </a:t>
            </a:r>
            <a:r>
              <a:rPr lang="en-US" sz="2000" dirty="0">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https://cardiomoon.shinyapps.io/processR/</a:t>
            </a:r>
            <a:r>
              <a:rPr lang="en-US" sz="2000" dirty="0">
                <a:latin typeface="Calibri" panose="020F0502020204030204" pitchFamily="34" charset="0"/>
                <a:ea typeface="Calibri" panose="020F0502020204030204" pitchFamily="34" charset="0"/>
                <a:cs typeface="Calibri" panose="020F0502020204030204" pitchFamily="34" charset="0"/>
              </a:rPr>
              <a:t> </a:t>
            </a:r>
          </a:p>
          <a:p>
            <a:r>
              <a:rPr lang="en-US" sz="2000" dirty="0">
                <a:latin typeface="Calibri" panose="020F0502020204030204" pitchFamily="34" charset="0"/>
                <a:ea typeface="Calibri" panose="020F0502020204030204" pitchFamily="34" charset="0"/>
                <a:cs typeface="Calibri" panose="020F0502020204030204" pitchFamily="34" charset="0"/>
              </a:rPr>
              <a:t>Look through PROCESS models</a:t>
            </a:r>
          </a:p>
          <a:p>
            <a:pPr lvl="1"/>
            <a:r>
              <a:rPr lang="en-US" sz="1800" b="1" dirty="0">
                <a:latin typeface="Calibri" panose="020F0502020204030204" pitchFamily="34" charset="0"/>
                <a:ea typeface="Calibri" panose="020F0502020204030204" pitchFamily="34" charset="0"/>
                <a:cs typeface="Calibri" panose="020F0502020204030204" pitchFamily="34" charset="0"/>
              </a:rPr>
              <a:t>Example</a:t>
            </a:r>
            <a:r>
              <a:rPr lang="en-US" sz="1800" dirty="0">
                <a:latin typeface="Calibri" panose="020F0502020204030204" pitchFamily="34" charset="0"/>
                <a:ea typeface="Calibri" panose="020F0502020204030204" pitchFamily="34" charset="0"/>
                <a:cs typeface="Calibri" panose="020F0502020204030204" pitchFamily="34" charset="0"/>
              </a:rPr>
              <a:t>: Run a parallel mediation model to test whether depression at time 3 OR 4 is the mechanism by which traumatic stress (at time 1) is associated with delinquent behavior (time 4) using the </a:t>
            </a:r>
            <a:r>
              <a:rPr lang="en-US" sz="1800" b="1" u="sng" dirty="0" err="1">
                <a:latin typeface="Calibri" panose="020F0502020204030204" pitchFamily="34" charset="0"/>
                <a:ea typeface="Calibri" panose="020F0502020204030204" pitchFamily="34" charset="0"/>
                <a:cs typeface="Calibri" panose="020F0502020204030204" pitchFamily="34" charset="0"/>
              </a:rPr>
              <a:t>ptx</a:t>
            </a:r>
            <a:r>
              <a:rPr lang="en-US" sz="1800" b="1" u="sng" dirty="0">
                <a:latin typeface="Calibri" panose="020F0502020204030204" pitchFamily="34" charset="0"/>
                <a:ea typeface="Calibri" panose="020F0502020204030204" pitchFamily="34" charset="0"/>
                <a:cs typeface="Calibri" panose="020F0502020204030204" pitchFamily="34" charset="0"/>
              </a:rPr>
              <a:t> vex mod </a:t>
            </a:r>
            <a:r>
              <a:rPr lang="en-US" sz="1800" b="1" u="sng" dirty="0" err="1">
                <a:latin typeface="Calibri" panose="020F0502020204030204" pitchFamily="34" charset="0"/>
                <a:ea typeface="Calibri" panose="020F0502020204030204" pitchFamily="34" charset="0"/>
                <a:cs typeface="Calibri" panose="020F0502020204030204" pitchFamily="34" charset="0"/>
              </a:rPr>
              <a:t>mediation.sav</a:t>
            </a:r>
            <a:r>
              <a:rPr lang="en-US" sz="1800" b="1" u="sng"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data</a:t>
            </a:r>
          </a:p>
          <a:p>
            <a:pPr lvl="1"/>
            <a:r>
              <a:rPr lang="en-US" sz="1800" b="1" dirty="0">
                <a:latin typeface="Calibri" panose="020F0502020204030204" pitchFamily="34" charset="0"/>
                <a:ea typeface="Calibri" panose="020F0502020204030204" pitchFamily="34" charset="0"/>
                <a:cs typeface="Calibri" panose="020F0502020204030204" pitchFamily="34" charset="0"/>
              </a:rPr>
              <a:t>Example: </a:t>
            </a:r>
            <a:r>
              <a:rPr lang="en-US" sz="1800" dirty="0">
                <a:latin typeface="Calibri" panose="020F0502020204030204" pitchFamily="34" charset="0"/>
                <a:ea typeface="Calibri" panose="020F0502020204030204" pitchFamily="34" charset="0"/>
                <a:cs typeface="Calibri" panose="020F0502020204030204" pitchFamily="34" charset="0"/>
              </a:rPr>
              <a:t>Run a serial mediation model to test whether depression at time 3 AND 4 is the mechanism by which traumatic stress (at time 1) is associated with delinquent behavior (time 4) using the </a:t>
            </a:r>
            <a:r>
              <a:rPr lang="en-US" sz="1800" b="1" u="sng" dirty="0" err="1">
                <a:latin typeface="Calibri" panose="020F0502020204030204" pitchFamily="34" charset="0"/>
                <a:ea typeface="Calibri" panose="020F0502020204030204" pitchFamily="34" charset="0"/>
                <a:cs typeface="Calibri" panose="020F0502020204030204" pitchFamily="34" charset="0"/>
              </a:rPr>
              <a:t>ptx</a:t>
            </a:r>
            <a:r>
              <a:rPr lang="en-US" sz="1800" b="1" u="sng" dirty="0">
                <a:latin typeface="Calibri" panose="020F0502020204030204" pitchFamily="34" charset="0"/>
                <a:ea typeface="Calibri" panose="020F0502020204030204" pitchFamily="34" charset="0"/>
                <a:cs typeface="Calibri" panose="020F0502020204030204" pitchFamily="34" charset="0"/>
              </a:rPr>
              <a:t> vex mod </a:t>
            </a:r>
            <a:r>
              <a:rPr lang="en-US" sz="1800" b="1" u="sng" dirty="0" err="1">
                <a:latin typeface="Calibri" panose="020F0502020204030204" pitchFamily="34" charset="0"/>
                <a:ea typeface="Calibri" panose="020F0502020204030204" pitchFamily="34" charset="0"/>
                <a:cs typeface="Calibri" panose="020F0502020204030204" pitchFamily="34" charset="0"/>
              </a:rPr>
              <a:t>mediation.sav</a:t>
            </a:r>
            <a:r>
              <a:rPr lang="en-US" sz="1800" b="1" u="sng"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data</a:t>
            </a:r>
          </a:p>
          <a:p>
            <a:pPr lvl="2"/>
            <a:r>
              <a:rPr lang="en-US" sz="1900" b="1" dirty="0">
                <a:latin typeface="Calibri" panose="020F0502020204030204" pitchFamily="34" charset="0"/>
                <a:ea typeface="Calibri" panose="020F0502020204030204" pitchFamily="34" charset="0"/>
                <a:cs typeface="Calibri" panose="020F0502020204030204" pitchFamily="34" charset="0"/>
              </a:rPr>
              <a:t>Hint: </a:t>
            </a:r>
            <a:r>
              <a:rPr lang="en-US" sz="1900" dirty="0">
                <a:latin typeface="Calibri" panose="020F0502020204030204" pitchFamily="34" charset="0"/>
                <a:ea typeface="Calibri" panose="020F0502020204030204" pitchFamily="34" charset="0"/>
                <a:cs typeface="Calibri" panose="020F0502020204030204" pitchFamily="34" charset="0"/>
              </a:rPr>
              <a:t>look for the appropriate model in the process template Modelos.pdf</a:t>
            </a:r>
          </a:p>
          <a:p>
            <a:pPr lvl="1"/>
            <a:r>
              <a:rPr lang="en-US" sz="1800" b="1" dirty="0">
                <a:latin typeface="Calibri" panose="020F0502020204030204" pitchFamily="34" charset="0"/>
                <a:ea typeface="Calibri" panose="020F0502020204030204" pitchFamily="34" charset="0"/>
                <a:cs typeface="Calibri" panose="020F0502020204030204" pitchFamily="34" charset="0"/>
              </a:rPr>
              <a:t>Example</a:t>
            </a:r>
            <a:r>
              <a:rPr lang="en-US" sz="1800" dirty="0">
                <a:latin typeface="Calibri" panose="020F0502020204030204" pitchFamily="34" charset="0"/>
                <a:ea typeface="Calibri" panose="020F0502020204030204" pitchFamily="34" charset="0"/>
                <a:cs typeface="Calibri" panose="020F0502020204030204" pitchFamily="34" charset="0"/>
              </a:rPr>
              <a:t>: Using the same data, run a moderation model that tests whether younger children who have higher levels of PTSS will have higher levels of delinquent behavior compared to ???</a:t>
            </a:r>
          </a:p>
        </p:txBody>
      </p:sp>
    </p:spTree>
    <p:extLst>
      <p:ext uri="{BB962C8B-B14F-4D97-AF65-F5344CB8AC3E}">
        <p14:creationId xmlns:p14="http://schemas.microsoft.com/office/powerpoint/2010/main" val="23765026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E36DBE-4A9D-CC32-0C76-8BF0894019FA}"/>
              </a:ext>
            </a:extLst>
          </p:cNvPr>
          <p:cNvPicPr>
            <a:picLocks noGrp="1" noChangeAspect="1"/>
          </p:cNvPicPr>
          <p:nvPr>
            <p:ph idx="4294967295"/>
          </p:nvPr>
        </p:nvPicPr>
        <p:blipFill>
          <a:blip r:embed="rId2"/>
          <a:stretch>
            <a:fillRect/>
          </a:stretch>
        </p:blipFill>
        <p:spPr>
          <a:xfrm>
            <a:off x="267873" y="358140"/>
            <a:ext cx="11656254" cy="5565140"/>
          </a:xfrm>
          <a:prstGeom prst="rect">
            <a:avLst/>
          </a:prstGeom>
        </p:spPr>
      </p:pic>
    </p:spTree>
    <p:extLst>
      <p:ext uri="{BB962C8B-B14F-4D97-AF65-F5344CB8AC3E}">
        <p14:creationId xmlns:p14="http://schemas.microsoft.com/office/powerpoint/2010/main" val="16274859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B60A98-F164-A0C9-9E98-9E657BBDD427}"/>
              </a:ext>
            </a:extLst>
          </p:cNvPr>
          <p:cNvPicPr>
            <a:picLocks noGrp="1" noChangeAspect="1"/>
          </p:cNvPicPr>
          <p:nvPr>
            <p:ph idx="4294967295"/>
          </p:nvPr>
        </p:nvPicPr>
        <p:blipFill>
          <a:blip r:embed="rId2"/>
          <a:stretch>
            <a:fillRect/>
          </a:stretch>
        </p:blipFill>
        <p:spPr>
          <a:xfrm>
            <a:off x="2479040" y="772478"/>
            <a:ext cx="7082698" cy="5069522"/>
          </a:xfrm>
        </p:spPr>
      </p:pic>
    </p:spTree>
    <p:extLst>
      <p:ext uri="{BB962C8B-B14F-4D97-AF65-F5344CB8AC3E}">
        <p14:creationId xmlns:p14="http://schemas.microsoft.com/office/powerpoint/2010/main" val="24012700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F227AB-7FDE-DB46-B5C3-4D30D1E50935}"/>
              </a:ext>
            </a:extLst>
          </p:cNvPr>
          <p:cNvPicPr>
            <a:picLocks noChangeAspect="1"/>
          </p:cNvPicPr>
          <p:nvPr/>
        </p:nvPicPr>
        <p:blipFill rotWithShape="1">
          <a:blip r:embed="rId2"/>
          <a:srcRect t="34168"/>
          <a:stretch/>
        </p:blipFill>
        <p:spPr>
          <a:xfrm>
            <a:off x="2478366" y="156933"/>
            <a:ext cx="7235268" cy="6204768"/>
          </a:xfrm>
          <a:prstGeom prst="rect">
            <a:avLst/>
          </a:prstGeom>
        </p:spPr>
      </p:pic>
    </p:spTree>
    <p:extLst>
      <p:ext uri="{BB962C8B-B14F-4D97-AF65-F5344CB8AC3E}">
        <p14:creationId xmlns:p14="http://schemas.microsoft.com/office/powerpoint/2010/main" val="33551335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US"/>
          </a:p>
        </p:txBody>
      </p:sp>
      <p:sp>
        <p:nvSpPr>
          <p:cNvPr id="17" name="Rectangle 16">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7" name="Title 6">
            <a:extLst>
              <a:ext uri="{FF2B5EF4-FFF2-40B4-BE49-F238E27FC236}">
                <a16:creationId xmlns:a16="http://schemas.microsoft.com/office/drawing/2014/main" id="{E549B4D1-CAEF-913D-FB8D-81E72B196FC3}"/>
              </a:ext>
            </a:extLst>
          </p:cNvPr>
          <p:cNvSpPr>
            <a:spLocks noGrp="1"/>
          </p:cNvSpPr>
          <p:nvPr>
            <p:ph type="title"/>
          </p:nvPr>
        </p:nvSpPr>
        <p:spPr>
          <a:xfrm>
            <a:off x="6579450" y="727627"/>
            <a:ext cx="4957553" cy="1645920"/>
          </a:xfrm>
        </p:spPr>
        <p:txBody>
          <a:bodyPr vert="horz" lIns="91440" tIns="45720" rIns="91440" bIns="45720" rtlCol="0" anchor="ctr">
            <a:normAutofit/>
          </a:bodyPr>
          <a:lstStyle/>
          <a:p>
            <a:pPr>
              <a:lnSpc>
                <a:spcPct val="90000"/>
              </a:lnSpc>
            </a:pPr>
            <a:r>
              <a:rPr lang="en-US" sz="3600" dirty="0">
                <a:solidFill>
                  <a:schemeClr val="tx1">
                    <a:lumMod val="85000"/>
                    <a:lumOff val="15000"/>
                  </a:schemeClr>
                </a:solidFill>
              </a:rPr>
              <a:t>The Johnson-</a:t>
            </a:r>
            <a:r>
              <a:rPr lang="en-US" sz="3600" dirty="0" err="1">
                <a:solidFill>
                  <a:schemeClr val="tx1">
                    <a:lumMod val="85000"/>
                    <a:lumOff val="15000"/>
                  </a:schemeClr>
                </a:solidFill>
              </a:rPr>
              <a:t>Neyman</a:t>
            </a:r>
            <a:r>
              <a:rPr lang="en-US" sz="3600" dirty="0">
                <a:solidFill>
                  <a:schemeClr val="tx1">
                    <a:lumMod val="85000"/>
                    <a:lumOff val="15000"/>
                  </a:schemeClr>
                </a:solidFill>
              </a:rPr>
              <a:t> Technique</a:t>
            </a:r>
          </a:p>
        </p:txBody>
      </p:sp>
      <p:sp>
        <p:nvSpPr>
          <p:cNvPr id="19" name="Rectangle 18">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endParaRPr lang="en-US"/>
          </a:p>
        </p:txBody>
      </p:sp>
      <p:sp>
        <p:nvSpPr>
          <p:cNvPr id="21" name="Rectangle 20">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endParaRPr lang="en-US"/>
          </a:p>
        </p:txBody>
      </p:sp>
      <p:pic>
        <p:nvPicPr>
          <p:cNvPr id="5" name="Content Placeholder 4">
            <a:extLst>
              <a:ext uri="{FF2B5EF4-FFF2-40B4-BE49-F238E27FC236}">
                <a16:creationId xmlns:a16="http://schemas.microsoft.com/office/drawing/2014/main" id="{E5BDA83C-3F76-6591-D493-0F633FEA2E0E}"/>
              </a:ext>
            </a:extLst>
          </p:cNvPr>
          <p:cNvPicPr>
            <a:picLocks noGrp="1" noChangeAspect="1"/>
          </p:cNvPicPr>
          <p:nvPr>
            <p:ph idx="1"/>
          </p:nvPr>
        </p:nvPicPr>
        <p:blipFill>
          <a:blip r:embed="rId2"/>
          <a:stretch>
            <a:fillRect/>
          </a:stretch>
        </p:blipFill>
        <p:spPr>
          <a:xfrm>
            <a:off x="1205256" y="1634948"/>
            <a:ext cx="4414438" cy="3606268"/>
          </a:xfrm>
          <a:prstGeom prst="rect">
            <a:avLst/>
          </a:prstGeom>
        </p:spPr>
      </p:pic>
      <p:sp>
        <p:nvSpPr>
          <p:cNvPr id="8" name="Text Placeholder 7">
            <a:extLst>
              <a:ext uri="{FF2B5EF4-FFF2-40B4-BE49-F238E27FC236}">
                <a16:creationId xmlns:a16="http://schemas.microsoft.com/office/drawing/2014/main" id="{EFF6D47E-4428-3CC4-FE2E-107550B6B5CC}"/>
              </a:ext>
            </a:extLst>
          </p:cNvPr>
          <p:cNvSpPr>
            <a:spLocks noGrp="1"/>
          </p:cNvSpPr>
          <p:nvPr>
            <p:ph type="body" sz="half" idx="2"/>
          </p:nvPr>
        </p:nvSpPr>
        <p:spPr>
          <a:xfrm>
            <a:off x="6579450" y="2538919"/>
            <a:ext cx="4957554" cy="3496120"/>
          </a:xfrm>
        </p:spPr>
        <p:txBody>
          <a:bodyPr vert="horz" lIns="91440" tIns="45720" rIns="91440" bIns="45720" rtlCol="0">
            <a:normAutofit/>
          </a:bodyPr>
          <a:lstStyle/>
          <a:p>
            <a:pPr indent="-182880">
              <a:lnSpc>
                <a:spcPct val="100000"/>
              </a:lnSpc>
              <a:buFont typeface="Garamond" pitchFamily="18" charset="0"/>
              <a:buChar char="◦"/>
            </a:pPr>
            <a:r>
              <a:rPr lang="en-US" dirty="0">
                <a:latin typeface="Calibri" panose="020F0502020204030204" pitchFamily="34" charset="0"/>
                <a:ea typeface="Calibri" panose="020F0502020204030204" pitchFamily="34" charset="0"/>
                <a:cs typeface="Calibri" panose="020F0502020204030204" pitchFamily="34" charset="0"/>
              </a:rPr>
              <a:t>The J-N technique is a powerful approach to visualizing regions of significance</a:t>
            </a:r>
          </a:p>
          <a:p>
            <a:pPr indent="-182880">
              <a:lnSpc>
                <a:spcPct val="100000"/>
              </a:lnSpc>
              <a:buFont typeface="Garamond" pitchFamily="18" charset="0"/>
              <a:buChar char="◦"/>
            </a:pPr>
            <a:r>
              <a:rPr lang="en-US" dirty="0">
                <a:latin typeface="Calibri" panose="020F0502020204030204" pitchFamily="34" charset="0"/>
                <a:ea typeface="Calibri" panose="020F0502020204030204" pitchFamily="34" charset="0"/>
                <a:cs typeface="Calibri" panose="020F0502020204030204" pitchFamily="34" charset="0"/>
              </a:rPr>
              <a:t>The J-N gives the value for which the moderation is significant </a:t>
            </a:r>
          </a:p>
          <a:p>
            <a:pPr indent="-182880">
              <a:lnSpc>
                <a:spcPct val="100000"/>
              </a:lnSpc>
              <a:buFont typeface="Garamond" pitchFamily="18" charset="0"/>
              <a:buChar char="◦"/>
            </a:pPr>
            <a:r>
              <a:rPr lang="en-US" dirty="0">
                <a:latin typeface="Calibri" panose="020F0502020204030204" pitchFamily="34" charset="0"/>
                <a:ea typeface="Calibri" panose="020F0502020204030204" pitchFamily="34" charset="0"/>
                <a:cs typeface="Calibri" panose="020F0502020204030204" pitchFamily="34" charset="0"/>
              </a:rPr>
              <a:t>Here that value is 8.43, meaning that all values above that are significant moderators above that value</a:t>
            </a:r>
          </a:p>
          <a:p>
            <a:pPr indent="-182880">
              <a:lnSpc>
                <a:spcPct val="100000"/>
              </a:lnSpc>
              <a:buFont typeface="Garamond" pitchFamily="18" charset="0"/>
              <a:buChar char="◦"/>
            </a:pPr>
            <a:r>
              <a:rPr lang="en-US" dirty="0">
                <a:latin typeface="Calibri" panose="020F0502020204030204" pitchFamily="34" charset="0"/>
                <a:ea typeface="Calibri" panose="020F0502020204030204" pitchFamily="34" charset="0"/>
                <a:cs typeface="Calibri" panose="020F0502020204030204" pitchFamily="34" charset="0"/>
              </a:rPr>
              <a:t>This also means that 86.18% of the ages fall above the age at which the moderator is significant</a:t>
            </a:r>
          </a:p>
        </p:txBody>
      </p:sp>
    </p:spTree>
    <p:extLst>
      <p:ext uri="{BB962C8B-B14F-4D97-AF65-F5344CB8AC3E}">
        <p14:creationId xmlns:p14="http://schemas.microsoft.com/office/powerpoint/2010/main" val="19789008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C20AF8-C41C-F429-4AD4-4B8FB3A72491}"/>
              </a:ext>
            </a:extLst>
          </p:cNvPr>
          <p:cNvPicPr>
            <a:picLocks noChangeAspect="1"/>
          </p:cNvPicPr>
          <p:nvPr/>
        </p:nvPicPr>
        <p:blipFill>
          <a:blip r:embed="rId2"/>
          <a:stretch>
            <a:fillRect/>
          </a:stretch>
        </p:blipFill>
        <p:spPr>
          <a:xfrm>
            <a:off x="2492608" y="4136552"/>
            <a:ext cx="3211059" cy="2470785"/>
          </a:xfrm>
          <a:prstGeom prst="rect">
            <a:avLst/>
          </a:prstGeom>
        </p:spPr>
      </p:pic>
      <p:pic>
        <p:nvPicPr>
          <p:cNvPr id="3" name="Picture 2">
            <a:extLst>
              <a:ext uri="{FF2B5EF4-FFF2-40B4-BE49-F238E27FC236}">
                <a16:creationId xmlns:a16="http://schemas.microsoft.com/office/drawing/2014/main" id="{C3585F69-5F1D-1913-BC2D-58CD8F387B4F}"/>
              </a:ext>
            </a:extLst>
          </p:cNvPr>
          <p:cNvPicPr>
            <a:picLocks noChangeAspect="1"/>
          </p:cNvPicPr>
          <p:nvPr/>
        </p:nvPicPr>
        <p:blipFill>
          <a:blip r:embed="rId3"/>
          <a:stretch>
            <a:fillRect/>
          </a:stretch>
        </p:blipFill>
        <p:spPr>
          <a:xfrm>
            <a:off x="1727201" y="117396"/>
            <a:ext cx="8453120" cy="4019156"/>
          </a:xfrm>
          <a:prstGeom prst="rect">
            <a:avLst/>
          </a:prstGeom>
        </p:spPr>
      </p:pic>
      <p:graphicFrame>
        <p:nvGraphicFramePr>
          <p:cNvPr id="4" name="Table 3">
            <a:extLst>
              <a:ext uri="{FF2B5EF4-FFF2-40B4-BE49-F238E27FC236}">
                <a16:creationId xmlns:a16="http://schemas.microsoft.com/office/drawing/2014/main" id="{7E3D7885-E3E0-8AB5-545A-4F6CED89164B}"/>
              </a:ext>
            </a:extLst>
          </p:cNvPr>
          <p:cNvGraphicFramePr>
            <a:graphicFrameLocks noGrp="1"/>
          </p:cNvGraphicFramePr>
          <p:nvPr>
            <p:extLst>
              <p:ext uri="{D42A27DB-BD31-4B8C-83A1-F6EECF244321}">
                <p14:modId xmlns:p14="http://schemas.microsoft.com/office/powerpoint/2010/main" val="1744084154"/>
              </p:ext>
            </p:extLst>
          </p:nvPr>
        </p:nvGraphicFramePr>
        <p:xfrm>
          <a:off x="5584094" y="4327921"/>
          <a:ext cx="3658797" cy="2228850"/>
        </p:xfrm>
        <a:graphic>
          <a:graphicData uri="http://schemas.openxmlformats.org/drawingml/2006/table">
            <a:tbl>
              <a:tblPr>
                <a:tableStyleId>{9D7B26C5-4107-4FEC-AEDC-1716B250A1EF}</a:tableStyleId>
              </a:tblPr>
              <a:tblGrid>
                <a:gridCol w="1219599">
                  <a:extLst>
                    <a:ext uri="{9D8B030D-6E8A-4147-A177-3AD203B41FA5}">
                      <a16:colId xmlns:a16="http://schemas.microsoft.com/office/drawing/2014/main" val="478811144"/>
                    </a:ext>
                  </a:extLst>
                </a:gridCol>
                <a:gridCol w="1219599">
                  <a:extLst>
                    <a:ext uri="{9D8B030D-6E8A-4147-A177-3AD203B41FA5}">
                      <a16:colId xmlns:a16="http://schemas.microsoft.com/office/drawing/2014/main" val="3066103163"/>
                    </a:ext>
                  </a:extLst>
                </a:gridCol>
                <a:gridCol w="1219599">
                  <a:extLst>
                    <a:ext uri="{9D8B030D-6E8A-4147-A177-3AD203B41FA5}">
                      <a16:colId xmlns:a16="http://schemas.microsoft.com/office/drawing/2014/main" val="2968721390"/>
                    </a:ext>
                  </a:extLst>
                </a:gridCol>
              </a:tblGrid>
              <a:tr h="190500">
                <a:tc>
                  <a:txBody>
                    <a:bodyPr/>
                    <a:lstStyle/>
                    <a:p>
                      <a:pPr algn="ctr" fontAlgn="b"/>
                      <a:r>
                        <a:rPr lang="en-US" sz="1400" u="none" strike="noStrike" dirty="0">
                          <a:effectLst/>
                        </a:rPr>
                        <a:t>age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tra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err="1">
                          <a:effectLst/>
                        </a:rPr>
                        <a:t>delin</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0443086"/>
                  </a:ext>
                </a:extLst>
              </a:tr>
              <a:tr h="190500">
                <a:tc>
                  <a:txBody>
                    <a:bodyPr/>
                    <a:lstStyle/>
                    <a:p>
                      <a:pPr algn="ctr" fontAlgn="b"/>
                      <a:r>
                        <a:rPr lang="en-US" sz="1400" u="none" strike="noStrike" dirty="0">
                          <a:effectLst/>
                          <a:latin typeface="Aptos" panose="020B0004020202020204" pitchFamily="34" charset="0"/>
                        </a:rPr>
                        <a:t>9</a:t>
                      </a:r>
                      <a:endParaRPr lang="en-US" sz="1400" b="0" i="0" u="none" strike="noStrike" dirty="0">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39</a:t>
                      </a:r>
                      <a:endParaRPr lang="en-US" sz="1400" b="0" i="0" u="none" strike="noStrike" dirty="0">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a:effectLst/>
                          <a:latin typeface="Aptos" panose="020B0004020202020204" pitchFamily="34" charset="0"/>
                        </a:rPr>
                        <a:t>58.4152</a:t>
                      </a:r>
                      <a:endParaRPr lang="en-US" sz="1400" b="0" i="0" u="none" strike="noStrike">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2725930169"/>
                  </a:ext>
                </a:extLst>
              </a:tr>
              <a:tr h="190500">
                <a:tc>
                  <a:txBody>
                    <a:bodyPr/>
                    <a:lstStyle/>
                    <a:p>
                      <a:pPr algn="ctr" fontAlgn="b"/>
                      <a:r>
                        <a:rPr lang="en-US" sz="1400" u="none" strike="noStrike" dirty="0">
                          <a:effectLst/>
                          <a:latin typeface="Aptos" panose="020B0004020202020204" pitchFamily="34" charset="0"/>
                        </a:rPr>
                        <a:t>9</a:t>
                      </a:r>
                      <a:endParaRPr lang="en-US" sz="1400" b="0" i="0" u="none" strike="noStrike" dirty="0">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49</a:t>
                      </a:r>
                      <a:endParaRPr lang="en-US" sz="1400" b="0" i="0" u="none" strike="noStrike" dirty="0">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a:effectLst/>
                          <a:latin typeface="Aptos" panose="020B0004020202020204" pitchFamily="34" charset="0"/>
                        </a:rPr>
                        <a:t>59.1281</a:t>
                      </a:r>
                      <a:endParaRPr lang="en-US" sz="1400" b="0" i="0" u="none" strike="noStrike">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1396328918"/>
                  </a:ext>
                </a:extLst>
              </a:tr>
              <a:tr h="190500">
                <a:tc>
                  <a:txBody>
                    <a:bodyPr/>
                    <a:lstStyle/>
                    <a:p>
                      <a:pPr algn="ctr" fontAlgn="b"/>
                      <a:r>
                        <a:rPr lang="en-US" sz="1400" u="none" strike="noStrike">
                          <a:effectLst/>
                          <a:latin typeface="Aptos" panose="020B0004020202020204" pitchFamily="34" charset="0"/>
                        </a:rPr>
                        <a:t>9</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62</a:t>
                      </a:r>
                      <a:endParaRPr lang="en-US" sz="1400" b="0" i="0" u="none" strike="noStrike" dirty="0">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a:effectLst/>
                          <a:latin typeface="Aptos" panose="020B0004020202020204" pitchFamily="34" charset="0"/>
                        </a:rPr>
                        <a:t>60.0548</a:t>
                      </a:r>
                      <a:endParaRPr lang="en-US" sz="1400" b="0" i="0" u="none" strike="noStrike">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3293886312"/>
                  </a:ext>
                </a:extLst>
              </a:tr>
              <a:tr h="190500">
                <a:tc>
                  <a:txBody>
                    <a:bodyPr/>
                    <a:lstStyle/>
                    <a:p>
                      <a:pPr algn="ctr" fontAlgn="b"/>
                      <a:r>
                        <a:rPr lang="en-US" sz="1400" u="none" strike="noStrike">
                          <a:effectLst/>
                          <a:latin typeface="Aptos" panose="020B0004020202020204" pitchFamily="34" charset="0"/>
                        </a:rPr>
                        <a:t>11</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39</a:t>
                      </a:r>
                      <a:endParaRPr lang="en-US" sz="1400" b="0" i="0" u="none" strike="noStrike" dirty="0">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59.3569</a:t>
                      </a:r>
                      <a:endParaRPr lang="en-US" sz="1400" b="0" i="0" u="none" strike="noStrike" dirty="0">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2445992148"/>
                  </a:ext>
                </a:extLst>
              </a:tr>
              <a:tr h="190500">
                <a:tc>
                  <a:txBody>
                    <a:bodyPr/>
                    <a:lstStyle/>
                    <a:p>
                      <a:pPr algn="ctr" fontAlgn="b"/>
                      <a:r>
                        <a:rPr lang="en-US" sz="1400" u="none" strike="noStrike">
                          <a:effectLst/>
                          <a:latin typeface="Aptos" panose="020B0004020202020204" pitchFamily="34" charset="0"/>
                        </a:rPr>
                        <a:t>11</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49</a:t>
                      </a:r>
                      <a:endParaRPr lang="en-US" sz="1400" b="0" i="0" u="none" strike="noStrike" dirty="0">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60.5131</a:t>
                      </a:r>
                      <a:endParaRPr lang="en-US" sz="1400" b="0" i="0" u="none" strike="noStrike" dirty="0">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1528246526"/>
                  </a:ext>
                </a:extLst>
              </a:tr>
              <a:tr h="190500">
                <a:tc>
                  <a:txBody>
                    <a:bodyPr/>
                    <a:lstStyle/>
                    <a:p>
                      <a:pPr algn="ctr" fontAlgn="b"/>
                      <a:r>
                        <a:rPr lang="en-US" sz="1400" u="none" strike="noStrike">
                          <a:effectLst/>
                          <a:latin typeface="Aptos" panose="020B0004020202020204" pitchFamily="34" charset="0"/>
                        </a:rPr>
                        <a:t>11</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a:effectLst/>
                          <a:latin typeface="Aptos" panose="020B0004020202020204" pitchFamily="34" charset="0"/>
                        </a:rPr>
                        <a:t>62</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62.0161</a:t>
                      </a:r>
                      <a:endParaRPr lang="en-US" sz="1400" b="0" i="0" u="none" strike="noStrike" dirty="0">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480495152"/>
                  </a:ext>
                </a:extLst>
              </a:tr>
              <a:tr h="190500">
                <a:tc>
                  <a:txBody>
                    <a:bodyPr/>
                    <a:lstStyle/>
                    <a:p>
                      <a:pPr algn="ctr" fontAlgn="b"/>
                      <a:r>
                        <a:rPr lang="en-US" sz="1400" u="none" strike="noStrike">
                          <a:effectLst/>
                          <a:latin typeface="Aptos" panose="020B0004020202020204" pitchFamily="34" charset="0"/>
                        </a:rPr>
                        <a:t>14</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a:effectLst/>
                          <a:latin typeface="Aptos" panose="020B0004020202020204" pitchFamily="34" charset="0"/>
                        </a:rPr>
                        <a:t>39</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60.7695</a:t>
                      </a:r>
                      <a:endParaRPr lang="en-US" sz="1400" b="0" i="0" u="none" strike="noStrike" dirty="0">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3805816800"/>
                  </a:ext>
                </a:extLst>
              </a:tr>
              <a:tr h="190500">
                <a:tc>
                  <a:txBody>
                    <a:bodyPr/>
                    <a:lstStyle/>
                    <a:p>
                      <a:pPr algn="ctr" fontAlgn="b"/>
                      <a:r>
                        <a:rPr lang="en-US" sz="1400" u="none" strike="noStrike">
                          <a:effectLst/>
                          <a:latin typeface="Aptos" panose="020B0004020202020204" pitchFamily="34" charset="0"/>
                        </a:rPr>
                        <a:t>14</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a:effectLst/>
                          <a:latin typeface="Aptos" panose="020B0004020202020204" pitchFamily="34" charset="0"/>
                        </a:rPr>
                        <a:t>49</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62.5906</a:t>
                      </a:r>
                      <a:endParaRPr lang="en-US" sz="1400" b="0" i="0" u="none" strike="noStrike" dirty="0">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1645217815"/>
                  </a:ext>
                </a:extLst>
              </a:tr>
              <a:tr h="190500">
                <a:tc>
                  <a:txBody>
                    <a:bodyPr/>
                    <a:lstStyle/>
                    <a:p>
                      <a:pPr algn="ctr" fontAlgn="b"/>
                      <a:r>
                        <a:rPr lang="en-US" sz="1400" u="none" strike="noStrike">
                          <a:effectLst/>
                          <a:latin typeface="Aptos" panose="020B0004020202020204" pitchFamily="34" charset="0"/>
                        </a:rPr>
                        <a:t>14</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a:effectLst/>
                          <a:latin typeface="Aptos" panose="020B0004020202020204" pitchFamily="34" charset="0"/>
                        </a:rPr>
                        <a:t>62</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64.9579</a:t>
                      </a:r>
                      <a:endParaRPr lang="en-US" sz="1400" b="0" i="0" u="none" strike="noStrike" dirty="0">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4186298523"/>
                  </a:ext>
                </a:extLst>
              </a:tr>
            </a:tbl>
          </a:graphicData>
        </a:graphic>
      </p:graphicFrame>
    </p:spTree>
    <p:extLst>
      <p:ext uri="{BB962C8B-B14F-4D97-AF65-F5344CB8AC3E}">
        <p14:creationId xmlns:p14="http://schemas.microsoft.com/office/powerpoint/2010/main" val="2687599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A8FC-17F3-FCEE-F217-BB772FD8F963}"/>
              </a:ext>
            </a:extLst>
          </p:cNvPr>
          <p:cNvSpPr>
            <a:spLocks noGrp="1"/>
          </p:cNvSpPr>
          <p:nvPr>
            <p:ph type="title"/>
          </p:nvPr>
        </p:nvSpPr>
        <p:spPr>
          <a:xfrm>
            <a:off x="6579450" y="455484"/>
            <a:ext cx="4957553" cy="1645920"/>
          </a:xfrm>
        </p:spPr>
        <p:txBody>
          <a:bodyPr>
            <a:normAutofit/>
          </a:bodyPr>
          <a:lstStyle/>
          <a:p>
            <a:r>
              <a:rPr lang="en-US" sz="2800" dirty="0"/>
              <a:t>First, what should we expect: Hypotheses about C</a:t>
            </a:r>
          </a:p>
        </p:txBody>
      </p:sp>
      <p:sp>
        <p:nvSpPr>
          <p:cNvPr id="17" name="Rectangle 8">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endParaRPr lang="en-US"/>
          </a:p>
        </p:txBody>
      </p:sp>
      <p:sp>
        <p:nvSpPr>
          <p:cNvPr id="18" name="Rectangle 10">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endParaRPr lang="en-US"/>
          </a:p>
        </p:txBody>
      </p:sp>
      <p:pic>
        <p:nvPicPr>
          <p:cNvPr id="4" name="Content Placeholder 9">
            <a:extLst>
              <a:ext uri="{FF2B5EF4-FFF2-40B4-BE49-F238E27FC236}">
                <a16:creationId xmlns:a16="http://schemas.microsoft.com/office/drawing/2014/main" id="{90503557-65DE-030C-3ECC-E98A144506AA}"/>
              </a:ext>
            </a:extLst>
          </p:cNvPr>
          <p:cNvPicPr>
            <a:picLocks noChangeAspect="1"/>
          </p:cNvPicPr>
          <p:nvPr/>
        </p:nvPicPr>
        <p:blipFill>
          <a:blip r:embed="rId3"/>
          <a:stretch>
            <a:fillRect/>
          </a:stretch>
        </p:blipFill>
        <p:spPr>
          <a:xfrm>
            <a:off x="1205256" y="1970282"/>
            <a:ext cx="4414438" cy="2935601"/>
          </a:xfrm>
          <a:prstGeom prst="rect">
            <a:avLst/>
          </a:prstGeom>
        </p:spPr>
      </p:pic>
      <p:sp>
        <p:nvSpPr>
          <p:cNvPr id="3" name="Content Placeholder 2">
            <a:extLst>
              <a:ext uri="{FF2B5EF4-FFF2-40B4-BE49-F238E27FC236}">
                <a16:creationId xmlns:a16="http://schemas.microsoft.com/office/drawing/2014/main" id="{0763153B-A15A-FB54-56BC-9E60A64DA88B}"/>
              </a:ext>
            </a:extLst>
          </p:cNvPr>
          <p:cNvSpPr>
            <a:spLocks noGrp="1"/>
          </p:cNvSpPr>
          <p:nvPr>
            <p:ph idx="1"/>
          </p:nvPr>
        </p:nvSpPr>
        <p:spPr>
          <a:xfrm>
            <a:off x="6579450" y="1970282"/>
            <a:ext cx="4957554" cy="4064757"/>
          </a:xfrm>
        </p:spPr>
        <p:txBody>
          <a:bodyPr>
            <a:norm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For self-efficacy (ESE)</a:t>
            </a:r>
          </a:p>
          <a:p>
            <a:pPr lvl="1"/>
            <a:r>
              <a:rPr lang="en-US" sz="1600" dirty="0">
                <a:latin typeface="Calibri" panose="020F0502020204030204" pitchFamily="34" charset="0"/>
                <a:ea typeface="Calibri" panose="020F0502020204030204" pitchFamily="34" charset="0"/>
                <a:cs typeface="Calibri" panose="020F0502020204030204" pitchFamily="34" charset="0"/>
              </a:rPr>
              <a:t>People who feel relatively more confident in their abilities may tend to feel relatively less economic stress, less prone to feeling negative and down about their business, and less likely to withdraw.</a:t>
            </a:r>
          </a:p>
          <a:p>
            <a:r>
              <a:rPr lang="en-US" sz="1800" b="1" dirty="0">
                <a:latin typeface="Calibri" panose="020F0502020204030204" pitchFamily="34" charset="0"/>
                <a:ea typeface="Calibri" panose="020F0502020204030204" pitchFamily="34" charset="0"/>
                <a:cs typeface="Calibri" panose="020F0502020204030204" pitchFamily="34" charset="0"/>
              </a:rPr>
              <a:t>For tenure (TENURE)</a:t>
            </a:r>
          </a:p>
          <a:p>
            <a:pPr lvl="1"/>
            <a:r>
              <a:rPr lang="en-US" sz="1600" dirty="0">
                <a:latin typeface="Calibri" panose="020F0502020204030204" pitchFamily="34" charset="0"/>
                <a:ea typeface="Calibri" panose="020F0502020204030204" pitchFamily="34" charset="0"/>
                <a:cs typeface="Calibri" panose="020F0502020204030204" pitchFamily="34" charset="0"/>
              </a:rPr>
              <a:t>People who have been in business longer may tend to feel relatively less economic stress due to their relative greater levels of experience handling negative situations (or they may feel more stress because they have more to lose)</a:t>
            </a:r>
          </a:p>
          <a:p>
            <a:r>
              <a:rPr lang="en-US" sz="1800" b="1" dirty="0">
                <a:latin typeface="Calibri" panose="020F0502020204030204" pitchFamily="34" charset="0"/>
                <a:ea typeface="Calibri" panose="020F0502020204030204" pitchFamily="34" charset="0"/>
                <a:cs typeface="Calibri" panose="020F0502020204030204" pitchFamily="34" charset="0"/>
              </a:rPr>
              <a:t>For SEX: </a:t>
            </a:r>
            <a:r>
              <a:rPr lang="en-US" sz="1800" dirty="0">
                <a:latin typeface="Calibri" panose="020F0502020204030204" pitchFamily="34" charset="0"/>
                <a:ea typeface="Calibri" panose="020F0502020204030204" pitchFamily="34" charset="0"/>
                <a:cs typeface="Calibri" panose="020F0502020204030204" pitchFamily="34" charset="0"/>
              </a:rPr>
              <a:t>(?)</a:t>
            </a:r>
          </a:p>
          <a:p>
            <a:endParaRPr lang="en-US" dirty="0"/>
          </a:p>
        </p:txBody>
      </p:sp>
      <p:sp>
        <p:nvSpPr>
          <p:cNvPr id="5" name="Rectangle 4">
            <a:extLst>
              <a:ext uri="{FF2B5EF4-FFF2-40B4-BE49-F238E27FC236}">
                <a16:creationId xmlns:a16="http://schemas.microsoft.com/office/drawing/2014/main" id="{76898E9B-0208-8371-05A1-FEE7ABA0B790}"/>
              </a:ext>
            </a:extLst>
          </p:cNvPr>
          <p:cNvSpPr/>
          <p:nvPr/>
        </p:nvSpPr>
        <p:spPr>
          <a:xfrm>
            <a:off x="1632857" y="3624943"/>
            <a:ext cx="1012372" cy="511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CC1774C-1A1B-2FAA-9F1B-CA528F9E546C}"/>
              </a:ext>
            </a:extLst>
          </p:cNvPr>
          <p:cNvCxnSpPr/>
          <p:nvPr/>
        </p:nvCxnSpPr>
        <p:spPr>
          <a:xfrm flipV="1">
            <a:off x="2645229" y="2231571"/>
            <a:ext cx="4071257" cy="1676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3162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additive="base">
                                        <p:cTn id="4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D4626709-2E89-4984-8532-AC24544E04A5}"/>
              </a:ext>
            </a:extLst>
          </p:cNvPr>
          <p:cNvPicPr>
            <a:picLocks noGrp="1" noChangeAspect="1"/>
          </p:cNvPicPr>
          <p:nvPr>
            <p:ph sz="quarter" idx="4294967295"/>
          </p:nvPr>
        </p:nvPicPr>
        <p:blipFill>
          <a:blip r:embed="rId2"/>
          <a:stretch>
            <a:fillRect/>
          </a:stretch>
        </p:blipFill>
        <p:spPr>
          <a:xfrm>
            <a:off x="5322219" y="50180"/>
            <a:ext cx="6781263" cy="4511559"/>
          </a:xfrm>
          <a:prstGeom prst="rect">
            <a:avLst/>
          </a:prstGeom>
        </p:spPr>
      </p:pic>
      <p:sp>
        <p:nvSpPr>
          <p:cNvPr id="6" name="Title 5">
            <a:extLst>
              <a:ext uri="{FF2B5EF4-FFF2-40B4-BE49-F238E27FC236}">
                <a16:creationId xmlns:a16="http://schemas.microsoft.com/office/drawing/2014/main" id="{0764A075-B4B3-49C2-A096-9E7ED7281516}"/>
              </a:ext>
            </a:extLst>
          </p:cNvPr>
          <p:cNvSpPr>
            <a:spLocks noGrp="1"/>
          </p:cNvSpPr>
          <p:nvPr>
            <p:ph type="title" idx="4294967295"/>
          </p:nvPr>
        </p:nvSpPr>
        <p:spPr>
          <a:xfrm>
            <a:off x="88518" y="-1205"/>
            <a:ext cx="10058400" cy="759370"/>
          </a:xfrm>
        </p:spPr>
        <p:txBody>
          <a:bodyPr>
            <a:normAutofit/>
          </a:bodyPr>
          <a:lstStyle/>
          <a:p>
            <a:r>
              <a:rPr lang="en-US" sz="3600" dirty="0">
                <a:solidFill>
                  <a:schemeClr val="tx1"/>
                </a:solidFill>
                <a:latin typeface="Aptos Display" panose="020B0004020202020204" pitchFamily="34" charset="0"/>
              </a:rPr>
              <a:t>Example 3,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D44CEE-7072-4969-944B-7177773DD6B0}"/>
                  </a:ext>
                </a:extLst>
              </p:cNvPr>
              <p:cNvSpPr>
                <a:spLocks noGrp="1"/>
              </p:cNvSpPr>
              <p:nvPr>
                <p:ph sz="half" idx="4294967295"/>
              </p:nvPr>
            </p:nvSpPr>
            <p:spPr>
              <a:xfrm>
                <a:off x="323385" y="974765"/>
                <a:ext cx="10247971" cy="3898318"/>
              </a:xfrm>
            </p:spPr>
            <p:txBody>
              <a:bodyPr>
                <a:normAutofit/>
              </a:bodyPr>
              <a:lstStyle/>
              <a:p>
                <a:r>
                  <a:rPr lang="en-US" i="1" dirty="0">
                    <a:latin typeface="Cambria Math" panose="02040503050406030204" pitchFamily="18" charset="0"/>
                  </a:rPr>
                  <a:t>Equation for the mediating effect</a:t>
                </a:r>
                <a:endParaRPr lang="en-US" b="0" i="1" dirty="0">
                  <a:latin typeface="Cambria Math" panose="02040503050406030204" pitchFamily="18" charset="0"/>
                </a:endParaRPr>
              </a:p>
              <a:p>
                <a:pPr marL="0" indent="0" algn="ctr">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𝑀</m:t>
                          </m:r>
                        </m:sub>
                      </m:sSub>
                      <m:r>
                        <a:rPr lang="en-US" b="0" i="1" smtClean="0">
                          <a:latin typeface="Cambria Math" panose="02040503050406030204" pitchFamily="18" charset="0"/>
                        </a:rPr>
                        <m:t>+</m:t>
                      </m:r>
                      <m:r>
                        <a:rPr lang="en-US" b="0" i="1" smtClean="0">
                          <a:latin typeface="Cambria Math" panose="02040503050406030204" pitchFamily="18" charset="0"/>
                        </a:rPr>
                        <m:t>𝑎𝑋</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𝑞</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𝑖</m:t>
                              </m:r>
                            </m:sub>
                          </m:sSub>
                          <m:r>
                            <a:rPr lang="en-US" b="0" i="1" smtClean="0">
                              <a:latin typeface="Cambria Math" panose="02040503050406030204" pitchFamily="18" charset="0"/>
                            </a:rPr>
                            <m:t>+</m:t>
                          </m:r>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𝑀</m:t>
                          </m:r>
                        </m:sub>
                      </m:sSub>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=3</m:t>
                      </m:r>
                    </m:oMath>
                  </m:oMathPara>
                </a14:m>
                <a:endParaRPr lang="en-US" b="0" i="1" dirty="0">
                  <a:latin typeface="Cambria Math" panose="02040503050406030204" pitchFamily="18" charset="0"/>
                </a:endParaRPr>
              </a:p>
              <a:p>
                <a:pPr marL="0" indent="0" algn="ctr">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𝑀</m:t>
                          </m:r>
                        </m:sub>
                      </m:sSub>
                      <m:r>
                        <a:rPr lang="en-US" b="0" i="1" smtClean="0">
                          <a:latin typeface="Cambria Math" panose="02040503050406030204" pitchFamily="18" charset="0"/>
                        </a:rPr>
                        <m:t>+</m:t>
                      </m:r>
                      <m:r>
                        <a:rPr lang="en-US" b="0" i="1" smtClean="0">
                          <a:latin typeface="Cambria Math" panose="02040503050406030204" pitchFamily="18" charset="0"/>
                        </a:rPr>
                        <m:t>𝑎𝑋</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3</m:t>
                          </m:r>
                        </m:sub>
                      </m:sSub>
                      <m:sSub>
                        <m:sSubPr>
                          <m:ctrlPr>
                            <a:rPr lang="en-US" i="1" smtClean="0">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𝑀</m:t>
                          </m:r>
                        </m:sub>
                      </m:sSub>
                    </m:oMath>
                  </m:oMathPara>
                </a14:m>
                <a:endParaRPr lang="en-US" dirty="0"/>
              </a:p>
              <a:p>
                <a:endParaRPr lang="en-US" b="0" i="1" dirty="0">
                  <a:latin typeface="Cambria Math" panose="02040503050406030204" pitchFamily="18" charset="0"/>
                </a:endParaRPr>
              </a:p>
              <a:p>
                <a:r>
                  <a:rPr lang="en-US" b="0" i="1" dirty="0">
                    <a:latin typeface="Cambria Math" panose="02040503050406030204" pitchFamily="18" charset="0"/>
                  </a:rPr>
                  <a:t>Equation for the consequent</a:t>
                </a:r>
              </a:p>
              <a:p>
                <a:pPr marL="0" indent="0" algn="ctr">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𝑌</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𝑏𝑀</m:t>
                      </m:r>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𝑞</m:t>
                          </m:r>
                        </m:sup>
                        <m:e>
                          <m:sSub>
                            <m:sSubPr>
                              <m:ctrlPr>
                                <a:rPr lang="en-US" i="1">
                                  <a:latin typeface="Cambria Math" panose="02040503050406030204" pitchFamily="18" charset="0"/>
                                </a:rPr>
                              </m:ctrlPr>
                            </m:sSubPr>
                            <m:e>
                              <m:r>
                                <a:rPr lang="en-US" b="0" i="1" smtClean="0">
                                  <a:latin typeface="Cambria Math" panose="02040503050406030204" pitchFamily="18" charset="0"/>
                                </a:rPr>
                                <m:t>𝑔</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m:t>
                          </m:r>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𝑌</m:t>
                          </m:r>
                        </m:sub>
                      </m:sSub>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𝑌</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𝑏𝑀</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𝑔</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𝑔</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𝑔</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𝑌</m:t>
                          </m:r>
                        </m:sub>
                      </m:sSub>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6CD44CEE-7072-4969-944B-7177773DD6B0}"/>
                  </a:ext>
                </a:extLst>
              </p:cNvPr>
              <p:cNvSpPr>
                <a:spLocks noGrp="1" noRot="1" noChangeAspect="1" noMove="1" noResize="1" noEditPoints="1" noAdjustHandles="1" noChangeArrowheads="1" noChangeShapeType="1" noTextEdit="1"/>
              </p:cNvSpPr>
              <p:nvPr>
                <p:ph sz="half" idx="4294967295"/>
              </p:nvPr>
            </p:nvSpPr>
            <p:spPr>
              <a:xfrm>
                <a:off x="323385" y="974765"/>
                <a:ext cx="10247971" cy="3898318"/>
              </a:xfrm>
              <a:blipFill>
                <a:blip r:embed="rId3"/>
                <a:stretch>
                  <a:fillRect l="-654" t="-2034"/>
                </a:stretch>
              </a:blipFill>
            </p:spPr>
            <p:txBody>
              <a:bodyPr/>
              <a:lstStyle/>
              <a:p>
                <a:r>
                  <a:rPr lang="en-US">
                    <a:noFill/>
                  </a:rPr>
                  <a:t> </a:t>
                </a:r>
              </a:p>
            </p:txBody>
          </p:sp>
        </mc:Fallback>
      </mc:AlternateContent>
      <p:sp>
        <p:nvSpPr>
          <p:cNvPr id="8" name="Text Placeholder 7">
            <a:extLst>
              <a:ext uri="{FF2B5EF4-FFF2-40B4-BE49-F238E27FC236}">
                <a16:creationId xmlns:a16="http://schemas.microsoft.com/office/drawing/2014/main" id="{EB95F756-3626-4B41-B6F5-9A0DD92AF9D8}"/>
              </a:ext>
            </a:extLst>
          </p:cNvPr>
          <p:cNvSpPr>
            <a:spLocks noGrp="1"/>
          </p:cNvSpPr>
          <p:nvPr>
            <p:ph type="body" sz="quarter" idx="4294967295"/>
          </p:nvPr>
        </p:nvSpPr>
        <p:spPr>
          <a:xfrm>
            <a:off x="5907281" y="296970"/>
            <a:ext cx="4664075" cy="410016"/>
          </a:xfrm>
        </p:spPr>
        <p:txBody>
          <a:bodyPr>
            <a:norm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Statistical Model</a:t>
            </a:r>
          </a:p>
        </p:txBody>
      </p:sp>
      <p:sp>
        <p:nvSpPr>
          <p:cNvPr id="12" name="TextBox 11">
            <a:extLst>
              <a:ext uri="{FF2B5EF4-FFF2-40B4-BE49-F238E27FC236}">
                <a16:creationId xmlns:a16="http://schemas.microsoft.com/office/drawing/2014/main" id="{E1D8C91B-5D89-45BB-BF0E-696AA36E7FCF}"/>
              </a:ext>
            </a:extLst>
          </p:cNvPr>
          <p:cNvSpPr txBox="1"/>
          <p:nvPr/>
        </p:nvSpPr>
        <p:spPr>
          <a:xfrm>
            <a:off x="9097971" y="3505261"/>
            <a:ext cx="2946769"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 simple mediation model with q=3 antecedent X variables</a:t>
            </a:r>
          </a:p>
        </p:txBody>
      </p:sp>
    </p:spTree>
    <p:extLst>
      <p:ext uri="{BB962C8B-B14F-4D97-AF65-F5344CB8AC3E}">
        <p14:creationId xmlns:p14="http://schemas.microsoft.com/office/powerpoint/2010/main" val="222562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8D9B20-F924-4903-855D-E6E2EFEE0AC3}"/>
              </a:ext>
            </a:extLst>
          </p:cNvPr>
          <p:cNvSpPr>
            <a:spLocks noGrp="1"/>
          </p:cNvSpPr>
          <p:nvPr>
            <p:ph type="title"/>
          </p:nvPr>
        </p:nvSpPr>
        <p:spPr>
          <a:xfrm>
            <a:off x="542692" y="553384"/>
            <a:ext cx="10058400" cy="885123"/>
          </a:xfrm>
        </p:spPr>
        <p:txBody>
          <a:bodyPr/>
          <a:lstStyle/>
          <a:p>
            <a:r>
              <a:rPr lang="en-US" dirty="0"/>
              <a:t>Example 3: </a:t>
            </a:r>
            <a:r>
              <a:rPr lang="en-US" dirty="0" err="1"/>
              <a:t>Estress</a:t>
            </a:r>
            <a:r>
              <a:rPr lang="en-US" dirty="0"/>
              <a:t> (</a:t>
            </a:r>
            <a:r>
              <a:rPr lang="en-US" i="1" dirty="0"/>
              <a:t>X)</a:t>
            </a:r>
            <a:r>
              <a:rPr lang="en-US" dirty="0"/>
              <a:t> on Affect (</a:t>
            </a:r>
            <a:r>
              <a:rPr lang="en-US" i="1" dirty="0"/>
              <a:t>M)</a:t>
            </a:r>
          </a:p>
        </p:txBody>
      </p:sp>
      <p:sp>
        <p:nvSpPr>
          <p:cNvPr id="8" name="Content Placeholder 7">
            <a:extLst>
              <a:ext uri="{FF2B5EF4-FFF2-40B4-BE49-F238E27FC236}">
                <a16:creationId xmlns:a16="http://schemas.microsoft.com/office/drawing/2014/main" id="{79B6C065-6CBC-47AA-AFBF-1C211DB15FB9}"/>
              </a:ext>
            </a:extLst>
          </p:cNvPr>
          <p:cNvSpPr>
            <a:spLocks noGrp="1"/>
          </p:cNvSpPr>
          <p:nvPr>
            <p:ph idx="1"/>
          </p:nvPr>
        </p:nvSpPr>
        <p:spPr>
          <a:xfrm>
            <a:off x="858644" y="1672683"/>
            <a:ext cx="10266556" cy="4542723"/>
          </a:xfrm>
        </p:spPr>
        <p:txBody>
          <a:bodyPr>
            <a:normAutofit fontScale="85000" lnSpcReduction="20000"/>
          </a:bodyPr>
          <a:lstStyle/>
          <a:p>
            <a:pPr marL="0" indent="0">
              <a:buNone/>
            </a:pPr>
            <a:r>
              <a:rPr lang="en-US" sz="1800" b="0" i="0" u="none" strike="noStrike" baseline="0" dirty="0">
                <a:solidFill>
                  <a:srgbClr val="000000"/>
                </a:solidFill>
                <a:latin typeface="Courier New" panose="02070309020205020404" pitchFamily="49" charset="0"/>
              </a:rPr>
              <a:t>OUTCOME VARIABLE:</a:t>
            </a:r>
          </a:p>
          <a:p>
            <a:pPr marL="0" indent="0">
              <a:buNone/>
            </a:pPr>
            <a:r>
              <a:rPr lang="en-US" sz="1800" b="0" i="0" u="none" strike="noStrike" baseline="0" dirty="0">
                <a:solidFill>
                  <a:srgbClr val="000000"/>
                </a:solidFill>
                <a:latin typeface="Courier New" panose="02070309020205020404" pitchFamily="49" charset="0"/>
              </a:rPr>
              <a:t> </a:t>
            </a:r>
            <a:r>
              <a:rPr lang="en-US" sz="1800" b="1" i="0" u="sng" strike="noStrike" baseline="0" dirty="0">
                <a:solidFill>
                  <a:srgbClr val="000000"/>
                </a:solidFill>
                <a:latin typeface="Courier New" panose="02070309020205020404" pitchFamily="49" charset="0"/>
              </a:rPr>
              <a:t>affect</a:t>
            </a:r>
          </a:p>
          <a:p>
            <a:pPr marL="0" indent="0">
              <a:buNone/>
            </a:pPr>
            <a:r>
              <a:rPr lang="en-US" sz="1800" b="0" i="0" u="none" strike="noStrike" baseline="0" dirty="0">
                <a:solidFill>
                  <a:srgbClr val="000000"/>
                </a:solidFill>
                <a:latin typeface="Courier New" panose="02070309020205020404" pitchFamily="49" charset="0"/>
              </a:rPr>
              <a:t>Model Summary</a:t>
            </a:r>
          </a:p>
          <a:p>
            <a:pPr marL="0" indent="0">
              <a:buNone/>
            </a:pPr>
            <a:r>
              <a:rPr lang="pt-BR" sz="1800" b="0" i="0" u="none" strike="noStrike" baseline="0" dirty="0">
                <a:solidFill>
                  <a:srgbClr val="000000"/>
                </a:solidFill>
                <a:latin typeface="Courier New" panose="02070309020205020404" pitchFamily="49" charset="0"/>
              </a:rPr>
              <a:t>          R       R-sq        MSE          F        df1        df2          p</a:t>
            </a:r>
          </a:p>
          <a:p>
            <a:pPr marL="0" indent="0">
              <a:buNone/>
            </a:pPr>
            <a:r>
              <a:rPr lang="en-US" sz="1800" b="0" i="0" u="none" strike="noStrike" baseline="0" dirty="0">
                <a:solidFill>
                  <a:srgbClr val="000000"/>
                </a:solidFill>
                <a:latin typeface="Courier New" panose="02070309020205020404" pitchFamily="49" charset="0"/>
              </a:rPr>
              <a:t>      .4039      .1631      .4452    12.5231     4.0000   257.0000      .0000</a:t>
            </a:r>
          </a:p>
          <a:p>
            <a:pPr marL="0" indent="0">
              <a:buNone/>
            </a:pPr>
            <a:r>
              <a:rPr lang="en-US" sz="1800" b="0" i="0" u="none" strike="noStrike" baseline="0" dirty="0">
                <a:solidFill>
                  <a:srgbClr val="000000"/>
                </a:solidFill>
                <a:latin typeface="Courier New" panose="02070309020205020404" pitchFamily="49" charset="0"/>
              </a:rPr>
              <a:t>Model</a:t>
            </a:r>
          </a:p>
          <a:p>
            <a:pPr marL="0" indent="0">
              <a:buNone/>
            </a:pP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coeff</a:t>
            </a:r>
            <a:r>
              <a:rPr lang="en-US" sz="1800" b="0" i="0" u="none" strike="noStrike" baseline="0" dirty="0">
                <a:solidFill>
                  <a:srgbClr val="000000"/>
                </a:solidFill>
                <a:latin typeface="Courier New" panose="02070309020205020404" pitchFamily="49" charset="0"/>
              </a:rPr>
              <a:t>         se          t          p       LLCI       ULCI</a:t>
            </a:r>
          </a:p>
          <a:p>
            <a:pPr marL="0" indent="0">
              <a:buNone/>
            </a:pPr>
            <a:r>
              <a:rPr lang="fr-FR" sz="1800" b="0" i="0" u="none" strike="noStrike" baseline="0" dirty="0">
                <a:solidFill>
                  <a:srgbClr val="000000"/>
                </a:solidFill>
                <a:latin typeface="Courier New" panose="02070309020205020404" pitchFamily="49" charset="0"/>
              </a:rPr>
              <a:t>Constant</a:t>
            </a:r>
            <a:r>
              <a:rPr lang="fr-FR" sz="1800" b="1" i="0" u="sng" strike="noStrike" baseline="0" dirty="0">
                <a:solidFill>
                  <a:srgbClr val="000000"/>
                </a:solidFill>
                <a:latin typeface="Courier New" panose="02070309020205020404" pitchFamily="49" charset="0"/>
              </a:rPr>
              <a:t>(</a:t>
            </a:r>
            <a:r>
              <a:rPr lang="fr-FR" sz="1800" b="1" i="0" u="sng" strike="noStrike" baseline="0" dirty="0" err="1">
                <a:solidFill>
                  <a:srgbClr val="000000"/>
                </a:solidFill>
                <a:latin typeface="Courier New" panose="02070309020205020404" pitchFamily="49" charset="0"/>
              </a:rPr>
              <a:t>iM</a:t>
            </a:r>
            <a:r>
              <a:rPr lang="fr-FR" sz="1800" b="1" i="0" u="sng" strike="noStrike" baseline="0" dirty="0">
                <a:solidFill>
                  <a:srgbClr val="000000"/>
                </a:solidFill>
                <a:latin typeface="Courier New" panose="02070309020205020404" pitchFamily="49" charset="0"/>
              </a:rPr>
              <a:t>)</a:t>
            </a:r>
            <a:r>
              <a:rPr lang="fr-FR" sz="1800" b="0" i="0" u="none" strike="noStrike" baseline="0" dirty="0">
                <a:solidFill>
                  <a:srgbClr val="000000"/>
                </a:solidFill>
                <a:latin typeface="Courier New" panose="02070309020205020404" pitchFamily="49" charset="0"/>
              </a:rPr>
              <a:t>     1.7855      .3077     5.8033      .0000     1.1796     2.3914</a:t>
            </a:r>
          </a:p>
          <a:p>
            <a:pPr marL="0" indent="0">
              <a:buNone/>
            </a:pPr>
            <a:r>
              <a:rPr lang="en-US" sz="1800" b="0" i="0" u="none" strike="noStrike" baseline="0" dirty="0" err="1">
                <a:solidFill>
                  <a:srgbClr val="000000"/>
                </a:solidFill>
                <a:latin typeface="Courier New" panose="02070309020205020404" pitchFamily="49" charset="0"/>
              </a:rPr>
              <a:t>estress</a:t>
            </a:r>
            <a:r>
              <a:rPr lang="en-US" sz="1800" b="0" i="0" u="none" strike="noStrike" baseline="0" dirty="0">
                <a:solidFill>
                  <a:srgbClr val="000000"/>
                </a:solidFill>
                <a:latin typeface="Courier New" panose="02070309020205020404" pitchFamily="49" charset="0"/>
              </a:rPr>
              <a:t>(</a:t>
            </a:r>
            <a:r>
              <a:rPr lang="en-US" sz="1800" b="1" i="0" u="none" strike="noStrike" baseline="0" dirty="0">
                <a:solidFill>
                  <a:srgbClr val="000000"/>
                </a:solidFill>
                <a:latin typeface="Courier New" panose="02070309020205020404" pitchFamily="49" charset="0"/>
              </a:rPr>
              <a:t>a</a:t>
            </a:r>
            <a:r>
              <a:rPr lang="en-US" sz="1800" b="0" i="0" u="none" strike="noStrike" baseline="0" dirty="0">
                <a:solidFill>
                  <a:srgbClr val="000000"/>
                </a:solidFill>
                <a:latin typeface="Courier New" panose="02070309020205020404" pitchFamily="49" charset="0"/>
              </a:rPr>
              <a:t>)        .1593      .0297     5.3612      .0000      .1008      .2179</a:t>
            </a:r>
          </a:p>
          <a:p>
            <a:pPr marL="0" indent="0">
              <a:buNone/>
            </a:pPr>
            <a:r>
              <a:rPr lang="es-ES" sz="1800" dirty="0">
                <a:solidFill>
                  <a:srgbClr val="000000"/>
                </a:solidFill>
                <a:highlight>
                  <a:srgbClr val="FFFF00"/>
                </a:highlight>
                <a:latin typeface="Courier New" panose="02070309020205020404" pitchFamily="49" charset="0"/>
              </a:rPr>
              <a:t>e</a:t>
            </a:r>
            <a:r>
              <a:rPr lang="es-ES" sz="1800" b="0" i="0" u="none" strike="noStrike" baseline="0" dirty="0">
                <a:solidFill>
                  <a:srgbClr val="000000"/>
                </a:solidFill>
                <a:highlight>
                  <a:srgbClr val="FFFF00"/>
                </a:highlight>
                <a:latin typeface="Courier New" panose="02070309020205020404" pitchFamily="49" charset="0"/>
              </a:rPr>
              <a:t>se(</a:t>
            </a:r>
            <a:r>
              <a:rPr lang="es-ES" sz="1800" b="1" i="0" u="none" strike="noStrike" baseline="0" dirty="0">
                <a:solidFill>
                  <a:srgbClr val="000000"/>
                </a:solidFill>
                <a:highlight>
                  <a:srgbClr val="FFFF00"/>
                </a:highlight>
                <a:latin typeface="Courier New" panose="02070309020205020404" pitchFamily="49" charset="0"/>
              </a:rPr>
              <a:t>f1</a:t>
            </a:r>
            <a:r>
              <a:rPr lang="es-ES" sz="1800" b="0" i="0" u="none" strike="noStrike" baseline="0" dirty="0">
                <a:solidFill>
                  <a:srgbClr val="000000"/>
                </a:solidFill>
                <a:highlight>
                  <a:srgbClr val="FFFF00"/>
                </a:highlight>
                <a:latin typeface="Courier New" panose="02070309020205020404" pitchFamily="49" charset="0"/>
              </a:rPr>
              <a:t>)          -.1549      .0444    -3.4892      .0006     </a:t>
            </a:r>
            <a:r>
              <a:rPr lang="es-ES" sz="1800" b="0" i="0" u="none" strike="noStrike" baseline="0" dirty="0">
                <a:solidFill>
                  <a:srgbClr val="000000"/>
                </a:solidFill>
                <a:latin typeface="Courier New" panose="02070309020205020404" pitchFamily="49" charset="0"/>
              </a:rPr>
              <a:t>-.2423     -.0675</a:t>
            </a:r>
          </a:p>
          <a:p>
            <a:pPr marL="0" indent="0">
              <a:buNone/>
            </a:pPr>
            <a:r>
              <a:rPr lang="sv-SE" sz="1800" dirty="0">
                <a:solidFill>
                  <a:srgbClr val="000000"/>
                </a:solidFill>
                <a:latin typeface="Courier New" panose="02070309020205020404" pitchFamily="49" charset="0"/>
              </a:rPr>
              <a:t>s</a:t>
            </a:r>
            <a:r>
              <a:rPr lang="sv-SE" sz="1800" b="0" i="0" u="none" strike="noStrike" baseline="0" dirty="0">
                <a:solidFill>
                  <a:srgbClr val="000000"/>
                </a:solidFill>
                <a:latin typeface="Courier New" panose="02070309020205020404" pitchFamily="49" charset="0"/>
              </a:rPr>
              <a:t>ex(</a:t>
            </a:r>
            <a:r>
              <a:rPr lang="sv-SE" sz="1800" b="1" i="0" u="none" strike="noStrike" baseline="0" dirty="0">
                <a:solidFill>
                  <a:srgbClr val="000000"/>
                </a:solidFill>
                <a:latin typeface="Courier New" panose="02070309020205020404" pitchFamily="49" charset="0"/>
              </a:rPr>
              <a:t>f2</a:t>
            </a:r>
            <a:r>
              <a:rPr lang="sv-SE" sz="1800" b="0" i="0" u="none" strike="noStrike" baseline="0" dirty="0">
                <a:solidFill>
                  <a:srgbClr val="000000"/>
                </a:solidFill>
                <a:latin typeface="Courier New" panose="02070309020205020404" pitchFamily="49" charset="0"/>
              </a:rPr>
              <a:t>)           .0148      .0857      .1726      .8631     -.1540      .1836</a:t>
            </a:r>
          </a:p>
          <a:p>
            <a:pPr marL="0" indent="0">
              <a:buNone/>
            </a:pPr>
            <a:r>
              <a:rPr lang="fr-FR" sz="1800" b="0" i="0" u="none" strike="noStrike" baseline="0" dirty="0">
                <a:solidFill>
                  <a:srgbClr val="000000"/>
                </a:solidFill>
                <a:latin typeface="Courier New" panose="02070309020205020404" pitchFamily="49" charset="0"/>
              </a:rPr>
              <a:t>tenure(</a:t>
            </a:r>
            <a:r>
              <a:rPr lang="fr-FR" sz="1800" b="1" i="0" u="none" strike="noStrike" baseline="0" dirty="0">
                <a:solidFill>
                  <a:srgbClr val="000000"/>
                </a:solidFill>
                <a:latin typeface="Courier New" panose="02070309020205020404" pitchFamily="49" charset="0"/>
              </a:rPr>
              <a:t>f3</a:t>
            </a:r>
            <a:r>
              <a:rPr lang="fr-FR" sz="1800" b="0" i="0" u="none" strike="noStrike" baseline="0" dirty="0">
                <a:solidFill>
                  <a:srgbClr val="000000"/>
                </a:solidFill>
                <a:latin typeface="Courier New" panose="02070309020205020404" pitchFamily="49" charset="0"/>
              </a:rPr>
              <a:t>)       -.0108      .0063    -1.7227      .0861     -.0232      .0016</a:t>
            </a:r>
          </a:p>
          <a:p>
            <a:pPr marL="0" indent="0">
              <a:buNone/>
            </a:pPr>
            <a:r>
              <a:rPr lang="en-US" sz="1800" b="0" i="0" u="none" strike="noStrike" baseline="0" dirty="0">
                <a:solidFill>
                  <a:srgbClr val="000000"/>
                </a:solidFill>
                <a:latin typeface="Courier New" panose="02070309020205020404" pitchFamily="49" charset="0"/>
              </a:rPr>
              <a:t>  </a:t>
            </a:r>
          </a:p>
          <a:p>
            <a:endParaRPr lang="en-US" dirty="0"/>
          </a:p>
        </p:txBody>
      </p:sp>
      <p:sp>
        <p:nvSpPr>
          <p:cNvPr id="2" name="Rectangle 1">
            <a:extLst>
              <a:ext uri="{FF2B5EF4-FFF2-40B4-BE49-F238E27FC236}">
                <a16:creationId xmlns:a16="http://schemas.microsoft.com/office/drawing/2014/main" id="{1790D983-06F7-19B1-5D90-841EE357A586}"/>
              </a:ext>
            </a:extLst>
          </p:cNvPr>
          <p:cNvSpPr/>
          <p:nvPr/>
        </p:nvSpPr>
        <p:spPr>
          <a:xfrm>
            <a:off x="689113" y="1438507"/>
            <a:ext cx="3260035" cy="47768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DB325D-3046-0250-8ED3-FE4545192385}"/>
              </a:ext>
            </a:extLst>
          </p:cNvPr>
          <p:cNvSpPr txBox="1"/>
          <p:nvPr/>
        </p:nvSpPr>
        <p:spPr>
          <a:xfrm>
            <a:off x="4095569" y="1650858"/>
            <a:ext cx="6534481" cy="369332"/>
          </a:xfrm>
          <a:prstGeom prst="rect">
            <a:avLst/>
          </a:prstGeom>
          <a:noFill/>
        </p:spPr>
        <p:txBody>
          <a:bodyPr wrap="non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These estimates are different from the simple mediation model (?)</a:t>
            </a:r>
          </a:p>
        </p:txBody>
      </p:sp>
      <p:sp>
        <p:nvSpPr>
          <p:cNvPr id="4" name="TextBox 3">
            <a:extLst>
              <a:ext uri="{FF2B5EF4-FFF2-40B4-BE49-F238E27FC236}">
                <a16:creationId xmlns:a16="http://schemas.microsoft.com/office/drawing/2014/main" id="{B47A0975-914C-EC85-B495-70B266C2FB14}"/>
              </a:ext>
            </a:extLst>
          </p:cNvPr>
          <p:cNvSpPr txBox="1"/>
          <p:nvPr/>
        </p:nvSpPr>
        <p:spPr>
          <a:xfrm>
            <a:off x="4118679" y="2069700"/>
            <a:ext cx="4545283" cy="369332"/>
          </a:xfrm>
          <a:prstGeom prst="rect">
            <a:avLst/>
          </a:prstGeom>
          <a:noFill/>
        </p:spPr>
        <p:txBody>
          <a:bodyPr wrap="non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How to interpret the effect of ESE on AFFECT?</a:t>
            </a:r>
          </a:p>
        </p:txBody>
      </p:sp>
    </p:spTree>
    <p:extLst>
      <p:ext uri="{BB962C8B-B14F-4D97-AF65-F5344CB8AC3E}">
        <p14:creationId xmlns:p14="http://schemas.microsoft.com/office/powerpoint/2010/main" val="160805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Ecology 16x9">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 ecology education photo presentation.potx" id="{C2041BFC-79DD-469A-9C9C-CE3A45FF64F3}" vid="{F6D325B2-35D9-40C5-B4CD-C0A8483D565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{4C04F13C-D681-4F2F-95C8-DE3A194DB962}tf78829772_win32</Template>
  <TotalTime>2767</TotalTime>
  <Words>7000</Words>
  <Application>Microsoft Office PowerPoint</Application>
  <PresentationFormat>Widescreen</PresentationFormat>
  <Paragraphs>633</Paragraphs>
  <Slides>69</Slides>
  <Notes>16</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69</vt:i4>
      </vt:variant>
    </vt:vector>
  </HeadingPairs>
  <TitlesOfParts>
    <vt:vector size="83" baseType="lpstr">
      <vt:lpstr>Aptos</vt:lpstr>
      <vt:lpstr>Aptos Display</vt:lpstr>
      <vt:lpstr>Arial</vt:lpstr>
      <vt:lpstr>Calibri</vt:lpstr>
      <vt:lpstr>Cambria Math</vt:lpstr>
      <vt:lpstr>Corbel</vt:lpstr>
      <vt:lpstr>Courier New</vt:lpstr>
      <vt:lpstr>Garamond</vt:lpstr>
      <vt:lpstr>Sagona Book</vt:lpstr>
      <vt:lpstr>Sagona ExtraLight</vt:lpstr>
      <vt:lpstr>Sagona ExtraLight (Headings)</vt:lpstr>
      <vt:lpstr>Wingdings</vt:lpstr>
      <vt:lpstr>SavonVTI</vt:lpstr>
      <vt:lpstr>Ecology 16x9</vt:lpstr>
      <vt:lpstr>Mediation, Moderation &amp; Conditional Process Analysis: Continued  Stats II Week 11: March 17, 2025</vt:lpstr>
      <vt:lpstr>Adding to the Mediation Model, pt 1</vt:lpstr>
      <vt:lpstr>Model Interpretation</vt:lpstr>
      <vt:lpstr>Example 2: Continuous Predictor with Controls Economic Stress Among Small Business Owners</vt:lpstr>
      <vt:lpstr>Simple Mediation Model for Economic Stress study</vt:lpstr>
      <vt:lpstr>Example 3 with Covariates Continuous Predictor with Economic Stress Among Small Business Owners and Covariates</vt:lpstr>
      <vt:lpstr>First, what should we expect: Hypotheses about C</vt:lpstr>
      <vt:lpstr>Example 3, cont’d</vt:lpstr>
      <vt:lpstr>Example 3: Estress (X) on Affect (M)</vt:lpstr>
      <vt:lpstr>Example 3: Affect (M) on Withdrawal (Y)</vt:lpstr>
      <vt:lpstr>Example 3: Indirect Effect</vt:lpstr>
      <vt:lpstr>Effect Sizes</vt:lpstr>
      <vt:lpstr>Practice</vt:lpstr>
      <vt:lpstr>PowerPoint Presentation</vt:lpstr>
      <vt:lpstr>PowerPoint Presentation</vt:lpstr>
      <vt:lpstr>PowerPoint Presentation</vt:lpstr>
      <vt:lpstr>Step 4</vt:lpstr>
      <vt:lpstr>Draw conclusions</vt:lpstr>
      <vt:lpstr>Example 4 Models with More than One Mediator  Parallel Mediation Models</vt:lpstr>
      <vt:lpstr>The Parallel Multiple Mediator Model</vt:lpstr>
      <vt:lpstr>PowerPoint Presentation</vt:lpstr>
      <vt:lpstr>Indirect Effects in Parallel Mediation Models</vt:lpstr>
      <vt:lpstr>Interpretation of Indirect Effects</vt:lpstr>
      <vt:lpstr>The Parallel Multiple Mediator Model</vt:lpstr>
      <vt:lpstr>Simple Mediation v Parallel Mediation</vt:lpstr>
      <vt:lpstr>Example 1 (again):  Dichotomous Predictor, Simple Mediation The PMI study</vt:lpstr>
      <vt:lpstr>Example 4: Parallel Mediation using PMI</vt:lpstr>
      <vt:lpstr>The statistical diagram</vt:lpstr>
      <vt:lpstr>PowerPoint Presentation</vt:lpstr>
      <vt:lpstr>PowerPoint Presentation</vt:lpstr>
      <vt:lpstr>PowerPoint Presentation</vt:lpstr>
      <vt:lpstr>PowerPoint Presentation</vt:lpstr>
      <vt:lpstr>Interpreting the Indirect Effects</vt:lpstr>
      <vt:lpstr>Interpreting the mediation effect</vt:lpstr>
      <vt:lpstr>The total effect</vt:lpstr>
      <vt:lpstr>Limits of parallel process models</vt:lpstr>
      <vt:lpstr>Serial Mediation</vt:lpstr>
      <vt:lpstr>Key Differences Between Serial and Parallel Mediation</vt:lpstr>
      <vt:lpstr>Key Differences Between Serial and Parallel Mediation</vt:lpstr>
      <vt:lpstr>Child Maltreatment, School Bonds, and Adult Violence: A Serial Mediation Model</vt:lpstr>
      <vt:lpstr>Simple Mediation v Serial Mediation</vt:lpstr>
      <vt:lpstr>A Two-Mediator Serial Model</vt:lpstr>
      <vt:lpstr>Two Mediators in Serial</vt:lpstr>
      <vt:lpstr>Parallel multiple mediator model of the presumed media influence study</vt:lpstr>
      <vt:lpstr>Take the output ONE step at a time!!</vt:lpstr>
      <vt:lpstr>Step 1: Does X Affect the First Mediator (IMPORT)?</vt:lpstr>
      <vt:lpstr>Step 1 Interpretation</vt:lpstr>
      <vt:lpstr>PowerPoint Presentation</vt:lpstr>
      <vt:lpstr>Step 2 Interpretation</vt:lpstr>
      <vt:lpstr>PowerPoint Presentation</vt:lpstr>
      <vt:lpstr>Step 3 Interpretation</vt:lpstr>
      <vt:lpstr>Step 4: Direct vs. Indirect Effects</vt:lpstr>
      <vt:lpstr>Step 4: Interpretation</vt:lpstr>
      <vt:lpstr>Statistical Model</vt:lpstr>
      <vt:lpstr>Are the indirect effects significantly different from each other?</vt:lpstr>
      <vt:lpstr>Step 5: Contrasts of Indirect Effects</vt:lpstr>
      <vt:lpstr>Step 5: Indirect Effect Contrasts</vt:lpstr>
      <vt:lpstr>Combining Models</vt:lpstr>
      <vt:lpstr>Simple Moderation</vt:lpstr>
      <vt:lpstr>Example 7: Simple Moderation</vt:lpstr>
      <vt:lpstr>Moderation Results</vt:lpstr>
      <vt:lpstr>PowerPoint Presentation</vt:lpstr>
      <vt:lpstr>Data to graph</vt:lpstr>
      <vt:lpstr>Using Process in R</vt:lpstr>
      <vt:lpstr>PowerPoint Presentation</vt:lpstr>
      <vt:lpstr>PowerPoint Presentation</vt:lpstr>
      <vt:lpstr>PowerPoint Presentation</vt:lpstr>
      <vt:lpstr>The Johnson-Neyman Technique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Mediation, Moderation &amp; Conditional Process Analysis</dc:title>
  <dc:creator>Gia Barboza</dc:creator>
  <cp:lastModifiedBy>Barboza-Salerno, Gia</cp:lastModifiedBy>
  <cp:revision>59</cp:revision>
  <dcterms:created xsi:type="dcterms:W3CDTF">2021-10-21T14:05:42Z</dcterms:created>
  <dcterms:modified xsi:type="dcterms:W3CDTF">2025-03-16T16:38:36Z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