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0" r:id="rId3"/>
  </p:sldMasterIdLst>
  <p:notesMasterIdLst>
    <p:notesMasterId r:id="rId56"/>
  </p:notesMasterIdLst>
  <p:sldIdLst>
    <p:sldId id="256" r:id="rId4"/>
    <p:sldId id="361" r:id="rId5"/>
    <p:sldId id="317" r:id="rId6"/>
    <p:sldId id="344" r:id="rId7"/>
    <p:sldId id="362" r:id="rId8"/>
    <p:sldId id="312" r:id="rId9"/>
    <p:sldId id="393" r:id="rId10"/>
    <p:sldId id="384" r:id="rId11"/>
    <p:sldId id="386" r:id="rId12"/>
    <p:sldId id="327" r:id="rId13"/>
    <p:sldId id="328" r:id="rId14"/>
    <p:sldId id="329" r:id="rId15"/>
    <p:sldId id="357" r:id="rId16"/>
    <p:sldId id="330" r:id="rId17"/>
    <p:sldId id="363" r:id="rId18"/>
    <p:sldId id="331" r:id="rId19"/>
    <p:sldId id="364" r:id="rId20"/>
    <p:sldId id="332" r:id="rId21"/>
    <p:sldId id="365" r:id="rId22"/>
    <p:sldId id="333" r:id="rId23"/>
    <p:sldId id="366" r:id="rId24"/>
    <p:sldId id="334" r:id="rId25"/>
    <p:sldId id="395" r:id="rId26"/>
    <p:sldId id="335" r:id="rId27"/>
    <p:sldId id="336" r:id="rId28"/>
    <p:sldId id="367" r:id="rId29"/>
    <p:sldId id="337" r:id="rId30"/>
    <p:sldId id="375" r:id="rId31"/>
    <p:sldId id="377" r:id="rId32"/>
    <p:sldId id="378" r:id="rId33"/>
    <p:sldId id="379" r:id="rId34"/>
    <p:sldId id="387" r:id="rId35"/>
    <p:sldId id="388" r:id="rId36"/>
    <p:sldId id="389" r:id="rId37"/>
    <p:sldId id="390" r:id="rId38"/>
    <p:sldId id="392" r:id="rId39"/>
    <p:sldId id="338" r:id="rId40"/>
    <p:sldId id="345" r:id="rId41"/>
    <p:sldId id="346" r:id="rId42"/>
    <p:sldId id="380" r:id="rId43"/>
    <p:sldId id="381" r:id="rId44"/>
    <p:sldId id="347" r:id="rId45"/>
    <p:sldId id="348" r:id="rId46"/>
    <p:sldId id="382" r:id="rId47"/>
    <p:sldId id="383" r:id="rId48"/>
    <p:sldId id="349" r:id="rId49"/>
    <p:sldId id="353" r:id="rId50"/>
    <p:sldId id="354" r:id="rId51"/>
    <p:sldId id="352" r:id="rId52"/>
    <p:sldId id="355" r:id="rId53"/>
    <p:sldId id="356" r:id="rId54"/>
    <p:sldId id="39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89339" autoAdjust="0"/>
  </p:normalViewPr>
  <p:slideViewPr>
    <p:cSldViewPr snapToGrid="0">
      <p:cViewPr varScale="1">
        <p:scale>
          <a:sx n="88" d="100"/>
          <a:sy n="88" d="100"/>
        </p:scale>
        <p:origin x="9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Conditional</a:t>
            </a:r>
            <a:r>
              <a:rPr lang="en-US" sz="2400" baseline="0"/>
              <a:t> Effect of PTS on DELINQUENCY</a:t>
            </a:r>
            <a:endParaRPr lang="en-US" sz="2400"/>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HETERO</c:v>
          </c:tx>
          <c:spPr>
            <a:ln w="15875" cap="rnd">
              <a:solidFill>
                <a:schemeClr val="accent1">
                  <a:lumMod val="75000"/>
                </a:schemeClr>
              </a:solidFill>
              <a:prstDash val="lgDashDot"/>
              <a:round/>
            </a:ln>
            <a:effectLst/>
          </c:spPr>
          <c:marker>
            <c:symbol val="none"/>
          </c:marker>
          <c:cat>
            <c:strRef>
              <c:f>Sheet1!$B$5:$B$7</c:f>
              <c:strCache>
                <c:ptCount val="3"/>
                <c:pt idx="0">
                  <c:v>16th</c:v>
                </c:pt>
                <c:pt idx="1">
                  <c:v> 50th</c:v>
                </c:pt>
                <c:pt idx="2">
                  <c:v>84th</c:v>
                </c:pt>
              </c:strCache>
            </c:strRef>
          </c:cat>
          <c:val>
            <c:numRef>
              <c:f>Sheet1!$C$5:$C$7</c:f>
              <c:numCache>
                <c:formatCode>General</c:formatCode>
                <c:ptCount val="3"/>
                <c:pt idx="0">
                  <c:v>1.9502999999999999</c:v>
                </c:pt>
                <c:pt idx="1">
                  <c:v>1.6877</c:v>
                </c:pt>
                <c:pt idx="2">
                  <c:v>1.4629000000000001</c:v>
                </c:pt>
              </c:numCache>
            </c:numRef>
          </c:val>
          <c:smooth val="0"/>
          <c:extLst>
            <c:ext xmlns:c16="http://schemas.microsoft.com/office/drawing/2014/chart" uri="{C3380CC4-5D6E-409C-BE32-E72D297353CC}">
              <c16:uniqueId val="{00000000-2A9B-41D9-ADD7-4300A88013D8}"/>
            </c:ext>
          </c:extLst>
        </c:ser>
        <c:ser>
          <c:idx val="1"/>
          <c:order val="1"/>
          <c:tx>
            <c:strRef>
              <c:f>Sheet1!$D$4</c:f>
              <c:strCache>
                <c:ptCount val="1"/>
                <c:pt idx="0">
                  <c:v>SEXMIN</c:v>
                </c:pt>
              </c:strCache>
            </c:strRef>
          </c:tx>
          <c:spPr>
            <a:ln w="15875" cap="rnd">
              <a:solidFill>
                <a:schemeClr val="accent6"/>
              </a:solidFill>
              <a:prstDash val="dash"/>
              <a:round/>
            </a:ln>
            <a:effectLst/>
          </c:spPr>
          <c:marker>
            <c:symbol val="none"/>
          </c:marker>
          <c:val>
            <c:numRef>
              <c:f>Sheet1!$C$8:$C$10</c:f>
              <c:numCache>
                <c:formatCode>General</c:formatCode>
                <c:ptCount val="3"/>
                <c:pt idx="0">
                  <c:v>2.3027000000000002</c:v>
                </c:pt>
                <c:pt idx="1">
                  <c:v>3.5466000000000002</c:v>
                </c:pt>
                <c:pt idx="2">
                  <c:v>4.6115000000000004</c:v>
                </c:pt>
              </c:numCache>
            </c:numRef>
          </c:val>
          <c:smooth val="0"/>
          <c:extLst>
            <c:ext xmlns:c16="http://schemas.microsoft.com/office/drawing/2014/chart" uri="{C3380CC4-5D6E-409C-BE32-E72D297353CC}">
              <c16:uniqueId val="{00000001-2A9B-41D9-ADD7-4300A88013D8}"/>
            </c:ext>
          </c:extLst>
        </c:ser>
        <c:dLbls>
          <c:showLegendKey val="0"/>
          <c:showVal val="0"/>
          <c:showCatName val="0"/>
          <c:showSerName val="0"/>
          <c:showPercent val="0"/>
          <c:showBubbleSize val="0"/>
        </c:dLbls>
        <c:smooth val="0"/>
        <c:axId val="304423360"/>
        <c:axId val="304424608"/>
      </c:lineChart>
      <c:catAx>
        <c:axId val="30442336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PTS percentiles</a:t>
                </a:r>
              </a:p>
            </c:rich>
          </c:tx>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4608"/>
        <c:crosses val="autoZero"/>
        <c:auto val="1"/>
        <c:lblAlgn val="ctr"/>
        <c:lblOffset val="100"/>
        <c:noMultiLvlLbl val="0"/>
      </c:catAx>
      <c:valAx>
        <c:axId val="304424608"/>
        <c:scaling>
          <c:orientation val="minMax"/>
        </c:scaling>
        <c:delete val="0"/>
        <c:axPos val="l"/>
        <c:majorGridlines>
          <c:spPr>
            <a:ln w="9525" cap="flat" cmpd="sng" algn="ctr">
              <a:noFill/>
              <a:prstDash val="sysDash"/>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a:t>Delinquency</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304423360"/>
        <c:crosses val="autoZero"/>
        <c:crossBetween val="between"/>
        <c:majorUnit val="1"/>
      </c:valAx>
      <c:spPr>
        <a:solidFill>
          <a:schemeClr val="accent1">
            <a:lumMod val="40000"/>
            <a:lumOff val="60000"/>
            <a:alpha val="23000"/>
          </a:schemeClr>
        </a:solid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9FFBE-5030-44F7-83E7-E49D8BAB088D}"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C0375-9184-403A-85CD-55874B7EAD60}" type="slidenum">
              <a:rPr lang="en-US" smtClean="0"/>
              <a:t>‹#›</a:t>
            </a:fld>
            <a:endParaRPr lang="en-US"/>
          </a:p>
        </p:txBody>
      </p:sp>
    </p:spTree>
    <p:extLst>
      <p:ext uri="{BB962C8B-B14F-4D97-AF65-F5344CB8AC3E}">
        <p14:creationId xmlns:p14="http://schemas.microsoft.com/office/powerpoint/2010/main" val="84198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51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0017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D4FC0-8BFA-02E2-324E-3A5A5B5F8F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4D0F99-7B38-D0F5-F286-B27FA1AECF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0A6F04-C4EC-EBD3-67A8-06B9FDD94F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75C5F-CE69-ACF2-FF79-B9FDF9E52B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6491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930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statistical model translates into three equations, because the model contains three consequent variables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44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direct effect of the manipulation in this serial multiple mediator model is exactly the same as in the parallel multiple mediator model because whether the mediators are modeled as causally influencing each other or not does not change the model of Y</a:t>
            </a:r>
          </a:p>
          <a:p>
            <a:r>
              <a:rPr lang="en-US" dirty="0"/>
              <a:t>Location of the article in the newspaper continues to be unrelated to intentions to buy sugar independent of the effect of perceived importance and presumed media influence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6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21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interpretation is that no specific indirect effect is statistically different than any other specific indirect effect.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193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extent to which VEX affects depression </a:t>
            </a:r>
            <a:r>
              <a:rPr lang="en-US" i="1" dirty="0"/>
              <a:t>through its impact on PTSS.</a:t>
            </a:r>
            <a:endParaRPr lang="en-US" dirty="0"/>
          </a:p>
          <a:p>
            <a:r>
              <a:rPr lang="en-US" dirty="0"/>
              <a:t>The extent to which PTSS affects depression </a:t>
            </a:r>
            <a:r>
              <a:rPr lang="en-US" i="1" dirty="0"/>
              <a:t>through its impact on school connectedness.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29455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PTSS on DELINQ is greater for SEXMIN compared to non-SEXMIN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308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effect of PTS on delinquency depends on sexual minority status</a:t>
            </a:r>
          </a:p>
          <a:p>
            <a:r>
              <a:rPr lang="en-US" dirty="0"/>
              <a:t>1.7075 - .0450ptss + 1.7454 + .2579ptss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06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3.xml"/><Relationship Id="rId4" Type="http://schemas.openxmlformats.org/officeDocument/2006/relationships/image" Target="../media/image4.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F039-32D2-293C-D670-0167184C3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3F04A-0F7B-AEA5-51ED-30DC772D5F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6EB90A-6476-F911-A7F6-2724BDCE0493}"/>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768D7B67-550E-8325-7144-925CE64D77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1F7E7-A7C4-FD63-1305-FFBC843D6C44}"/>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522954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CA61-854C-4976-3C7D-98F6E8BFDE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F0DE0C-8314-05AF-E84A-DB264D6FC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3D5417-7BD0-9C34-31C6-B811AD80F706}"/>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E6479E03-DF60-436E-C8F9-9E1D8FC43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26810-2401-7FFF-0FC0-6F041B8D84BE}"/>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01243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CE2A38-ED3C-7207-F246-65C45A7C2E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90427-3C42-FD07-5538-AB086BD36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B2921-9904-B859-F998-F258754D10AC}"/>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BD470090-9FB9-D96D-896B-C94245B5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08290-349D-D281-4444-AC36064194A6}"/>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701039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3/23/2025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37010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6929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3/23/2025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72256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46644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7247349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41900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4823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3/23/2025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2426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68C4-101F-A679-3437-B44F4E062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75E4D2-5404-95BA-0B10-657356C2B5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C34571-93ED-8FFF-0D98-15129D0CAE49}"/>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8B272A13-702D-EBB0-69A4-6810FC0A7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3417A-3FE2-0A55-9780-60436F1CAC67}"/>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6953368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3/23/2025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96997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127422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67850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249142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39183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269916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004961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487032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90565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738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B21F3-4F7E-2A85-E23D-F16B8EBC6D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8C9CE3-21E4-4B56-58FD-09F9BBA3EB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CCDE84-ABC0-E396-D500-2C097585C020}"/>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9D333C73-1ECE-38EF-BB6B-6A65D1F59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A7F046-E863-535D-AD77-54CEABDC4006}"/>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7475378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09084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78078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999F-CDB7-A9EE-3AEF-9DB5D41A2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9ECD6-AB5E-84EA-F434-F10F7AFB4E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772E62-B707-F521-C2A4-F5055780E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0410CA-E343-4276-52EF-1B564A7DE330}"/>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31612A79-395B-94DA-8BE1-2812708A3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5C291-A52A-F8A0-051C-17798E573E32}"/>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433423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0F75-9138-1F7D-92EE-0BE392DF5E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EE45-6254-0E31-8BDF-D45A5B2539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A14D07-231B-B25D-7E16-C861380358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E8E2F-28DF-E986-54CA-7EA7498D81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9D5B46-E07A-72EC-1B3E-33976DCE9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DF654-C2E4-AA24-28D2-A96FB8F14471}"/>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8" name="Footer Placeholder 7">
            <a:extLst>
              <a:ext uri="{FF2B5EF4-FFF2-40B4-BE49-F238E27FC236}">
                <a16:creationId xmlns:a16="http://schemas.microsoft.com/office/drawing/2014/main" id="{F0050825-1A03-D7C3-3F68-A1E2FA8470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636ED3-483C-1900-A145-9F331A6BC405}"/>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239301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8C82-AD4D-1328-F120-7AAD1EE3BB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E55C49-3A51-BC9F-82F2-0B9DC73082C7}"/>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4" name="Footer Placeholder 3">
            <a:extLst>
              <a:ext uri="{FF2B5EF4-FFF2-40B4-BE49-F238E27FC236}">
                <a16:creationId xmlns:a16="http://schemas.microsoft.com/office/drawing/2014/main" id="{AF4BEC37-57F0-F914-45C6-0B9C7CAF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D52B3A-CA23-7C2B-573C-47F6750B5ECC}"/>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190723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C85647-4BD3-3B10-A08A-630902E47931}"/>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3" name="Footer Placeholder 2">
            <a:extLst>
              <a:ext uri="{FF2B5EF4-FFF2-40B4-BE49-F238E27FC236}">
                <a16:creationId xmlns:a16="http://schemas.microsoft.com/office/drawing/2014/main" id="{37CA6488-67B4-79F2-4B27-00E0533506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4F34E8-8038-FA59-FCAA-69B3E038B1B8}"/>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6829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2D6D-83F7-CD6E-17FD-92FD219C64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EEC56-6C22-4CB8-3806-F826F4F0D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B786C1-B926-EAE5-37F1-074FDE967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50530-BB16-82BD-6BE7-713A2871E227}"/>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108CBACA-D2BD-DB37-AF4B-C15D9AD068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ABD511-E86B-1460-7280-A1E86C5FB40D}"/>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037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456D-1B7E-C03C-A45A-FDE4852E8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873F69-AA3E-B82F-6047-15FBFAA45C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1A6B03-5339-2BC0-3048-54CD58579B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522743-650D-08D6-0E19-E2E041C4BF1F}"/>
              </a:ext>
            </a:extLst>
          </p:cNvPr>
          <p:cNvSpPr>
            <a:spLocks noGrp="1"/>
          </p:cNvSpPr>
          <p:nvPr>
            <p:ph type="dt" sz="half" idx="10"/>
          </p:nvPr>
        </p:nvSpPr>
        <p:spPr/>
        <p:txBody>
          <a:bodyPr/>
          <a:lstStyle/>
          <a:p>
            <a:fld id="{9D62F507-0A30-4342-87F2-630C73F7079A}" type="datetimeFigureOut">
              <a:rPr lang="en-US" smtClean="0"/>
              <a:t>3/23/2025</a:t>
            </a:fld>
            <a:endParaRPr lang="en-US"/>
          </a:p>
        </p:txBody>
      </p:sp>
      <p:sp>
        <p:nvSpPr>
          <p:cNvPr id="6" name="Footer Placeholder 5">
            <a:extLst>
              <a:ext uri="{FF2B5EF4-FFF2-40B4-BE49-F238E27FC236}">
                <a16:creationId xmlns:a16="http://schemas.microsoft.com/office/drawing/2014/main" id="{1ABDF524-8719-CA35-3114-320230AEA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07034-5033-F143-9C31-63D2BFC52A4B}"/>
              </a:ext>
            </a:extLst>
          </p:cNvPr>
          <p:cNvSpPr>
            <a:spLocks noGrp="1"/>
          </p:cNvSpPr>
          <p:nvPr>
            <p:ph type="sldNum" sz="quarter" idx="12"/>
          </p:nvPr>
        </p:nvSpPr>
        <p:spPr/>
        <p:txBody>
          <a:bodyPr/>
          <a:lstStyle/>
          <a:p>
            <a:fld id="{BEFFC7CB-9F86-4672-9B53-E32DEA5CA613}" type="slidenum">
              <a:rPr lang="en-US" smtClean="0"/>
              <a:t>‹#›</a:t>
            </a:fld>
            <a:endParaRPr lang="en-US"/>
          </a:p>
        </p:txBody>
      </p:sp>
    </p:spTree>
    <p:extLst>
      <p:ext uri="{BB962C8B-B14F-4D97-AF65-F5344CB8AC3E}">
        <p14:creationId xmlns:p14="http://schemas.microsoft.com/office/powerpoint/2010/main" val="323605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BEF010-B379-9559-D468-19D6F8532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3F16DE-4F33-4FC3-4BF9-A29B0C209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4C1FB-B49C-8A82-3905-0B9B3C5E9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62F507-0A30-4342-87F2-630C73F7079A}" type="datetimeFigureOut">
              <a:rPr lang="en-US" smtClean="0"/>
              <a:t>3/23/2025</a:t>
            </a:fld>
            <a:endParaRPr lang="en-US"/>
          </a:p>
        </p:txBody>
      </p:sp>
      <p:sp>
        <p:nvSpPr>
          <p:cNvPr id="5" name="Footer Placeholder 4">
            <a:extLst>
              <a:ext uri="{FF2B5EF4-FFF2-40B4-BE49-F238E27FC236}">
                <a16:creationId xmlns:a16="http://schemas.microsoft.com/office/drawing/2014/main" id="{A2109CD6-07CC-DEC4-9CD0-D30BB39740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1ECA28-AABE-F73E-F49C-6AEA51D64F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FFC7CB-9F86-4672-9B53-E32DEA5CA613}" type="slidenum">
              <a:rPr lang="en-US" smtClean="0"/>
              <a:t>‹#›</a:t>
            </a:fld>
            <a:endParaRPr lang="en-US"/>
          </a:p>
        </p:txBody>
      </p:sp>
    </p:spTree>
    <p:extLst>
      <p:ext uri="{BB962C8B-B14F-4D97-AF65-F5344CB8AC3E}">
        <p14:creationId xmlns:p14="http://schemas.microsoft.com/office/powerpoint/2010/main" val="15382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3/23/2025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8181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3121852347"/>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18.png"/><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hyperlink" Target="https://cardiomoon.shinyapps.io/processR/" TargetMode="Externa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03E10-E36D-FEDA-49D8-82A5C9301B0E}"/>
              </a:ext>
            </a:extLst>
          </p:cNvPr>
          <p:cNvSpPr>
            <a:spLocks noGrp="1"/>
          </p:cNvSpPr>
          <p:nvPr>
            <p:ph type="ctrTitle"/>
          </p:nvPr>
        </p:nvSpPr>
        <p:spPr/>
        <p:txBody>
          <a:bodyPr/>
          <a:lstStyle/>
          <a:p>
            <a:r>
              <a:rPr lang="en-US" dirty="0"/>
              <a:t>Mediation and Moderation (Part 3)</a:t>
            </a:r>
          </a:p>
        </p:txBody>
      </p:sp>
      <p:sp>
        <p:nvSpPr>
          <p:cNvPr id="3" name="Subtitle 2">
            <a:extLst>
              <a:ext uri="{FF2B5EF4-FFF2-40B4-BE49-F238E27FC236}">
                <a16:creationId xmlns:a16="http://schemas.microsoft.com/office/drawing/2014/main" id="{7C1EFF11-4778-F8EC-69E0-55C1E8375F95}"/>
              </a:ext>
            </a:extLst>
          </p:cNvPr>
          <p:cNvSpPr>
            <a:spLocks noGrp="1"/>
          </p:cNvSpPr>
          <p:nvPr>
            <p:ph type="subTitle" idx="1"/>
          </p:nvPr>
        </p:nvSpPr>
        <p:spPr/>
        <p:txBody>
          <a:bodyPr/>
          <a:lstStyle/>
          <a:p>
            <a:r>
              <a:rPr lang="en-US" dirty="0"/>
              <a:t>3/23/2025</a:t>
            </a:r>
          </a:p>
        </p:txBody>
      </p:sp>
    </p:spTree>
    <p:extLst>
      <p:ext uri="{BB962C8B-B14F-4D97-AF65-F5344CB8AC3E}">
        <p14:creationId xmlns:p14="http://schemas.microsoft.com/office/powerpoint/2010/main" val="97679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38432-5ABD-45CC-927E-190BC20F5FD2}"/>
              </a:ext>
            </a:extLst>
          </p:cNvPr>
          <p:cNvSpPr>
            <a:spLocks noGrp="1"/>
          </p:cNvSpPr>
          <p:nvPr>
            <p:ph type="title"/>
          </p:nvPr>
        </p:nvSpPr>
        <p:spPr/>
        <p:txBody>
          <a:bodyPr/>
          <a:lstStyle/>
          <a:p>
            <a:r>
              <a:rPr lang="en-US" dirty="0"/>
              <a:t>A Two-Mediator Serial Model</a:t>
            </a:r>
          </a:p>
        </p:txBody>
      </p:sp>
      <p:pic>
        <p:nvPicPr>
          <p:cNvPr id="6" name="Content Placeholder 5">
            <a:extLst>
              <a:ext uri="{FF2B5EF4-FFF2-40B4-BE49-F238E27FC236}">
                <a16:creationId xmlns:a16="http://schemas.microsoft.com/office/drawing/2014/main" id="{987303D1-4957-4135-8193-7CFA005FBAA0}"/>
              </a:ext>
            </a:extLst>
          </p:cNvPr>
          <p:cNvPicPr>
            <a:picLocks noGrp="1" noChangeAspect="1"/>
          </p:cNvPicPr>
          <p:nvPr>
            <p:ph idx="1"/>
          </p:nvPr>
        </p:nvPicPr>
        <p:blipFill>
          <a:blip r:embed="rId3"/>
          <a:stretch>
            <a:fillRect/>
          </a:stretch>
        </p:blipFill>
        <p:spPr>
          <a:xfrm>
            <a:off x="1450474" y="358179"/>
            <a:ext cx="5629275" cy="2771775"/>
          </a:xfrm>
        </p:spPr>
      </p:pic>
      <p:sp>
        <p:nvSpPr>
          <p:cNvPr id="4" name="Text Placeholder 3">
            <a:extLst>
              <a:ext uri="{FF2B5EF4-FFF2-40B4-BE49-F238E27FC236}">
                <a16:creationId xmlns:a16="http://schemas.microsoft.com/office/drawing/2014/main" id="{6371575C-DF62-4357-8EFE-5F9175D993DB}"/>
              </a:ext>
            </a:extLst>
          </p:cNvPr>
          <p:cNvSpPr>
            <a:spLocks noGrp="1"/>
          </p:cNvSpPr>
          <p:nvPr>
            <p:ph type="body" sz="half" idx="2"/>
          </p:nvPr>
        </p:nvSpPr>
        <p:spPr/>
        <p:txBody>
          <a:bodyPr/>
          <a:lstStyle/>
          <a:p>
            <a:r>
              <a:rPr lang="en-US" i="1" dirty="0">
                <a:latin typeface="Calibri" panose="020F0502020204030204" pitchFamily="34" charset="0"/>
                <a:ea typeface="Calibri" panose="020F0502020204030204" pitchFamily="34" charset="0"/>
                <a:cs typeface="Calibri" panose="020F0502020204030204" pitchFamily="34" charset="0"/>
              </a:rPr>
              <a:t>X</a:t>
            </a:r>
            <a:r>
              <a:rPr lang="en-US" dirty="0">
                <a:latin typeface="Calibri" panose="020F0502020204030204" pitchFamily="34" charset="0"/>
                <a:ea typeface="Calibri" panose="020F0502020204030204" pitchFamily="34" charset="0"/>
                <a:cs typeface="Calibri" panose="020F0502020204030204" pitchFamily="34" charset="0"/>
              </a:rPr>
              <a:t> affects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 through four pathways: three indirect pathways (1, 2, 3) and a direct pathway (4)</a:t>
            </a:r>
          </a:p>
          <a:p>
            <a:r>
              <a:rPr lang="en-US" dirty="0">
                <a:latin typeface="Calibri" panose="020F0502020204030204" pitchFamily="34" charset="0"/>
                <a:ea typeface="Calibri" panose="020F0502020204030204" pitchFamily="34" charset="0"/>
                <a:cs typeface="Calibri" panose="020F0502020204030204" pitchFamily="34" charset="0"/>
              </a:rPr>
              <a:t>With three mediators the model becomes complex quickly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933DE30-14FF-4953-9E14-008C7A9302D7}"/>
                  </a:ext>
                </a:extLst>
              </p:cNvPr>
              <p:cNvSpPr txBox="1"/>
              <p:nvPr/>
            </p:nvSpPr>
            <p:spPr>
              <a:xfrm>
                <a:off x="983749" y="3429000"/>
                <a:ext cx="6096000" cy="54861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7" name="TextBox 6">
                <a:extLst>
                  <a:ext uri="{FF2B5EF4-FFF2-40B4-BE49-F238E27FC236}">
                    <a16:creationId xmlns:a16="http://schemas.microsoft.com/office/drawing/2014/main" id="{2933DE30-14FF-4953-9E14-008C7A9302D7}"/>
                  </a:ext>
                </a:extLst>
              </p:cNvPr>
              <p:cNvSpPr txBox="1">
                <a:spLocks noRot="1" noChangeAspect="1" noMove="1" noResize="1" noEditPoints="1" noAdjustHandles="1" noChangeArrowheads="1" noChangeShapeType="1" noTextEdit="1"/>
              </p:cNvSpPr>
              <p:nvPr/>
            </p:nvSpPr>
            <p:spPr>
              <a:xfrm>
                <a:off x="983749" y="3429000"/>
                <a:ext cx="6096000" cy="54861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1911CB-5810-45C5-921A-EDC5E47E7962}"/>
                  </a:ext>
                </a:extLst>
              </p:cNvPr>
              <p:cNvSpPr txBox="1"/>
              <p:nvPr/>
            </p:nvSpPr>
            <p:spPr>
              <a:xfrm>
                <a:off x="2174836" y="4538808"/>
                <a:ext cx="351876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8" name="TextBox 7">
                <a:extLst>
                  <a:ext uri="{FF2B5EF4-FFF2-40B4-BE49-F238E27FC236}">
                    <a16:creationId xmlns:a16="http://schemas.microsoft.com/office/drawing/2014/main" id="{DF1911CB-5810-45C5-921A-EDC5E47E7962}"/>
                  </a:ext>
                </a:extLst>
              </p:cNvPr>
              <p:cNvSpPr txBox="1">
                <a:spLocks noRot="1" noChangeAspect="1" noMove="1" noResize="1" noEditPoints="1" noAdjustHandles="1" noChangeArrowheads="1" noChangeShapeType="1" noTextEdit="1"/>
              </p:cNvSpPr>
              <p:nvPr/>
            </p:nvSpPr>
            <p:spPr>
              <a:xfrm>
                <a:off x="2174836" y="4538808"/>
                <a:ext cx="3518761" cy="369332"/>
              </a:xfrm>
              <a:prstGeom prst="rect">
                <a:avLst/>
              </a:prstGeom>
              <a:blipFill>
                <a:blip r:embed="rId5"/>
                <a:stretch>
                  <a:fillRect b="-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E856041-18F0-4972-A4EC-56431591880B}"/>
                  </a:ext>
                </a:extLst>
              </p:cNvPr>
              <p:cNvSpPr txBox="1"/>
              <p:nvPr/>
            </p:nvSpPr>
            <p:spPr>
              <a:xfrm>
                <a:off x="985837" y="4000584"/>
                <a:ext cx="6093912" cy="40421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10" name="TextBox 9">
                <a:extLst>
                  <a:ext uri="{FF2B5EF4-FFF2-40B4-BE49-F238E27FC236}">
                    <a16:creationId xmlns:a16="http://schemas.microsoft.com/office/drawing/2014/main" id="{AE856041-18F0-4972-A4EC-56431591880B}"/>
                  </a:ext>
                </a:extLst>
              </p:cNvPr>
              <p:cNvSpPr txBox="1">
                <a:spLocks noRot="1" noChangeAspect="1" noMove="1" noResize="1" noEditPoints="1" noAdjustHandles="1" noChangeArrowheads="1" noChangeShapeType="1" noTextEdit="1"/>
              </p:cNvSpPr>
              <p:nvPr/>
            </p:nvSpPr>
            <p:spPr>
              <a:xfrm>
                <a:off x="985837" y="4000584"/>
                <a:ext cx="6093912" cy="404213"/>
              </a:xfrm>
              <a:prstGeom prst="rect">
                <a:avLst/>
              </a:prstGeom>
              <a:blipFill>
                <a:blip r:embed="rId6"/>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2000486B-B7C5-EE00-55D0-AB63E346D61D}"/>
              </a:ext>
            </a:extLst>
          </p:cNvPr>
          <p:cNvSpPr txBox="1"/>
          <p:nvPr/>
        </p:nvSpPr>
        <p:spPr>
          <a:xfrm>
            <a:off x="2398282" y="1839386"/>
            <a:ext cx="29848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1</a:t>
            </a:r>
          </a:p>
        </p:txBody>
      </p:sp>
      <p:sp>
        <p:nvSpPr>
          <p:cNvPr id="5" name="TextBox 4">
            <a:extLst>
              <a:ext uri="{FF2B5EF4-FFF2-40B4-BE49-F238E27FC236}">
                <a16:creationId xmlns:a16="http://schemas.microsoft.com/office/drawing/2014/main" id="{C23006AC-E27B-9885-AF3D-330B2679A298}"/>
              </a:ext>
            </a:extLst>
          </p:cNvPr>
          <p:cNvSpPr txBox="1"/>
          <p:nvPr/>
        </p:nvSpPr>
        <p:spPr>
          <a:xfrm>
            <a:off x="3385987" y="1839386"/>
            <a:ext cx="32252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2</a:t>
            </a:r>
          </a:p>
        </p:txBody>
      </p:sp>
      <p:sp>
        <p:nvSpPr>
          <p:cNvPr id="9" name="TextBox 8">
            <a:extLst>
              <a:ext uri="{FF2B5EF4-FFF2-40B4-BE49-F238E27FC236}">
                <a16:creationId xmlns:a16="http://schemas.microsoft.com/office/drawing/2014/main" id="{6D07B9E5-CAE5-C6FB-32B9-45B639AEA5A3}"/>
              </a:ext>
            </a:extLst>
          </p:cNvPr>
          <p:cNvSpPr txBox="1"/>
          <p:nvPr/>
        </p:nvSpPr>
        <p:spPr>
          <a:xfrm>
            <a:off x="4107856" y="1192376"/>
            <a:ext cx="3145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3</a:t>
            </a:r>
          </a:p>
        </p:txBody>
      </p:sp>
      <p:sp>
        <p:nvSpPr>
          <p:cNvPr id="11" name="TextBox 10">
            <a:extLst>
              <a:ext uri="{FF2B5EF4-FFF2-40B4-BE49-F238E27FC236}">
                <a16:creationId xmlns:a16="http://schemas.microsoft.com/office/drawing/2014/main" id="{A86DF50D-CA3C-AEB6-D2CD-4A648AEAC353}"/>
              </a:ext>
            </a:extLst>
          </p:cNvPr>
          <p:cNvSpPr txBox="1"/>
          <p:nvPr/>
        </p:nvSpPr>
        <p:spPr>
          <a:xfrm>
            <a:off x="4031749" y="2765236"/>
            <a:ext cx="3209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4</a:t>
            </a:r>
          </a:p>
        </p:txBody>
      </p:sp>
      <p:sp>
        <p:nvSpPr>
          <p:cNvPr id="12" name="TextBox 11">
            <a:extLst>
              <a:ext uri="{FF2B5EF4-FFF2-40B4-BE49-F238E27FC236}">
                <a16:creationId xmlns:a16="http://schemas.microsoft.com/office/drawing/2014/main" id="{596FD64A-6211-DA49-6C47-6D580F4A8EEB}"/>
              </a:ext>
            </a:extLst>
          </p:cNvPr>
          <p:cNvSpPr txBox="1"/>
          <p:nvPr/>
        </p:nvSpPr>
        <p:spPr>
          <a:xfrm>
            <a:off x="653143" y="5769429"/>
            <a:ext cx="33418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serial indirect effect?</a:t>
            </a:r>
          </a:p>
        </p:txBody>
      </p:sp>
    </p:spTree>
    <p:extLst>
      <p:ext uri="{BB962C8B-B14F-4D97-AF65-F5344CB8AC3E}">
        <p14:creationId xmlns:p14="http://schemas.microsoft.com/office/powerpoint/2010/main" val="1086608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54DB1F-C524-4846-8A23-A2A18C1E90B0}"/>
              </a:ext>
            </a:extLst>
          </p:cNvPr>
          <p:cNvSpPr>
            <a:spLocks noGrp="1"/>
          </p:cNvSpPr>
          <p:nvPr>
            <p:ph type="title"/>
          </p:nvPr>
        </p:nvSpPr>
        <p:spPr>
          <a:xfrm>
            <a:off x="8458200" y="607392"/>
            <a:ext cx="3161963" cy="1645920"/>
          </a:xfrm>
        </p:spPr>
        <p:txBody>
          <a:bodyPr anchor="b">
            <a:normAutofit/>
          </a:bodyPr>
          <a:lstStyle/>
          <a:p>
            <a:r>
              <a:rPr lang="en-US" dirty="0"/>
              <a:t>Two Mediators in Serial</a:t>
            </a:r>
          </a:p>
        </p:txBody>
      </p:sp>
      <p:pic>
        <p:nvPicPr>
          <p:cNvPr id="7" name="Content Placeholder 5" descr="Diagram&#10;&#10;Description automatically generated">
            <a:extLst>
              <a:ext uri="{FF2B5EF4-FFF2-40B4-BE49-F238E27FC236}">
                <a16:creationId xmlns:a16="http://schemas.microsoft.com/office/drawing/2014/main" id="{9974ACFB-3EB4-42A7-9650-56E6C567015A}"/>
              </a:ext>
            </a:extLst>
          </p:cNvPr>
          <p:cNvPicPr>
            <a:picLocks noChangeAspect="1"/>
          </p:cNvPicPr>
          <p:nvPr/>
        </p:nvPicPr>
        <p:blipFill>
          <a:blip r:embed="rId2"/>
          <a:stretch>
            <a:fillRect/>
          </a:stretch>
        </p:blipFill>
        <p:spPr>
          <a:xfrm>
            <a:off x="579329" y="402159"/>
            <a:ext cx="6858000" cy="3377564"/>
          </a:xfrm>
          <a:prstGeom prst="rect">
            <a:avLst/>
          </a:prstGeom>
          <a:noFill/>
        </p:spPr>
      </p:pic>
      <p:sp>
        <p:nvSpPr>
          <p:cNvPr id="6" name="Content Placeholder 5">
            <a:extLst>
              <a:ext uri="{FF2B5EF4-FFF2-40B4-BE49-F238E27FC236}">
                <a16:creationId xmlns:a16="http://schemas.microsoft.com/office/drawing/2014/main" id="{204578DA-8A93-4991-BE78-954EDB56AB34}"/>
              </a:ext>
            </a:extLst>
          </p:cNvPr>
          <p:cNvSpPr>
            <a:spLocks noGrp="1"/>
          </p:cNvSpPr>
          <p:nvPr>
            <p:ph type="body" sz="half" idx="2"/>
          </p:nvPr>
        </p:nvSpPr>
        <p:spPr>
          <a:xfrm>
            <a:off x="8458200" y="2336800"/>
            <a:ext cx="3161963" cy="3606800"/>
          </a:xfrm>
        </p:spPr>
        <p:txBody>
          <a:bodyPr>
            <a:normAutofit/>
          </a:bodyPr>
          <a:lstStyle/>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three specific indirect effects are each estimated as the product of the regression weights linking X to Y through at least one M</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of X on Y through only M1 is a1b1</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M2 only is a2b2</a:t>
            </a:r>
          </a:p>
          <a:p>
            <a:pPr>
              <a:lnSpc>
                <a:spcPct val="100000"/>
              </a:lnSpc>
            </a:pPr>
            <a:r>
              <a:rPr lang="en-US" sz="1600" dirty="0">
                <a:latin typeface="Calibri" panose="020F0502020204030204" pitchFamily="34" charset="0"/>
                <a:ea typeface="Calibri" panose="020F0502020204030204" pitchFamily="34" charset="0"/>
                <a:cs typeface="Calibri" panose="020F0502020204030204" pitchFamily="34" charset="0"/>
              </a:rPr>
              <a:t>The specific indirect effect through both M1 and M2 in </a:t>
            </a:r>
            <a:r>
              <a:rPr lang="en-US" sz="1600" b="1" dirty="0">
                <a:latin typeface="Calibri" panose="020F0502020204030204" pitchFamily="34" charset="0"/>
                <a:ea typeface="Calibri" panose="020F0502020204030204" pitchFamily="34" charset="0"/>
                <a:cs typeface="Calibri" panose="020F0502020204030204" pitchFamily="34" charset="0"/>
              </a:rPr>
              <a:t>serial</a:t>
            </a:r>
            <a:r>
              <a:rPr lang="en-US" sz="1600" dirty="0">
                <a:latin typeface="Calibri" panose="020F0502020204030204" pitchFamily="34" charset="0"/>
                <a:ea typeface="Calibri" panose="020F0502020204030204" pitchFamily="34" charset="0"/>
                <a:cs typeface="Calibri" panose="020F0502020204030204" pitchFamily="34" charset="0"/>
              </a:rPr>
              <a:t> is a1d21b2</a:t>
            </a:r>
          </a:p>
        </p:txBody>
      </p:sp>
      <p:sp>
        <p:nvSpPr>
          <p:cNvPr id="11" name="TextBox 10">
            <a:extLst>
              <a:ext uri="{FF2B5EF4-FFF2-40B4-BE49-F238E27FC236}">
                <a16:creationId xmlns:a16="http://schemas.microsoft.com/office/drawing/2014/main" id="{BC940ABB-BF8B-4A06-BADA-0B37146A0359}"/>
              </a:ext>
            </a:extLst>
          </p:cNvPr>
          <p:cNvSpPr txBox="1"/>
          <p:nvPr/>
        </p:nvSpPr>
        <p:spPr>
          <a:xfrm>
            <a:off x="686844" y="4140200"/>
            <a:ext cx="702539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Total effect = direct effect + total indirect effect (i.e. sum of indirect effects)</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6D92A0-CBA4-4949-B557-1C3C2FA5C381}"/>
                  </a:ext>
                </a:extLst>
              </p:cNvPr>
              <p:cNvSpPr txBox="1"/>
              <p:nvPr/>
            </p:nvSpPr>
            <p:spPr>
              <a:xfrm>
                <a:off x="1739085" y="4962342"/>
                <a:ext cx="453848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Sub>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2" name="TextBox 1">
                <a:extLst>
                  <a:ext uri="{FF2B5EF4-FFF2-40B4-BE49-F238E27FC236}">
                    <a16:creationId xmlns:a16="http://schemas.microsoft.com/office/drawing/2014/main" id="{806D92A0-CBA4-4949-B557-1C3C2FA5C381}"/>
                  </a:ext>
                </a:extLst>
              </p:cNvPr>
              <p:cNvSpPr txBox="1">
                <a:spLocks noRot="1" noChangeAspect="1" noMove="1" noResize="1" noEditPoints="1" noAdjustHandles="1" noChangeArrowheads="1" noChangeShapeType="1" noTextEdit="1"/>
              </p:cNvSpPr>
              <p:nvPr/>
            </p:nvSpPr>
            <p:spPr>
              <a:xfrm>
                <a:off x="1739085" y="4962342"/>
                <a:ext cx="4538487" cy="369332"/>
              </a:xfrm>
              <a:prstGeom prst="rect">
                <a:avLst/>
              </a:prstGeom>
              <a:blipFill>
                <a:blip r:embed="rId3"/>
                <a:stretch>
                  <a:fillRect l="-537" r="-134" b="-14754"/>
                </a:stretch>
              </a:blipFill>
            </p:spPr>
            <p:txBody>
              <a:bodyPr/>
              <a:lstStyle/>
              <a:p>
                <a:r>
                  <a:rPr lang="en-US">
                    <a:noFill/>
                  </a:rPr>
                  <a:t> </a:t>
                </a:r>
              </a:p>
            </p:txBody>
          </p:sp>
        </mc:Fallback>
      </mc:AlternateContent>
    </p:spTree>
    <p:extLst>
      <p:ext uri="{BB962C8B-B14F-4D97-AF65-F5344CB8AC3E}">
        <p14:creationId xmlns:p14="http://schemas.microsoft.com/office/powerpoint/2010/main" val="365331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3595E6-79C6-4BDE-A848-0FEFFB5F9C65}"/>
              </a:ext>
            </a:extLst>
          </p:cNvPr>
          <p:cNvPicPr>
            <a:picLocks noChangeAspect="1"/>
          </p:cNvPicPr>
          <p:nvPr/>
        </p:nvPicPr>
        <p:blipFill>
          <a:blip r:embed="rId2"/>
          <a:stretch>
            <a:fillRect/>
          </a:stretch>
        </p:blipFill>
        <p:spPr>
          <a:xfrm>
            <a:off x="162251" y="125010"/>
            <a:ext cx="4241783" cy="6732990"/>
          </a:xfrm>
          <a:prstGeom prst="rect">
            <a:avLst/>
          </a:prstGeom>
          <a:noFill/>
          <a:ln>
            <a:noFill/>
          </a:ln>
        </p:spPr>
      </p:pic>
      <p:sp>
        <p:nvSpPr>
          <p:cNvPr id="5" name="Title 4">
            <a:extLst>
              <a:ext uri="{FF2B5EF4-FFF2-40B4-BE49-F238E27FC236}">
                <a16:creationId xmlns:a16="http://schemas.microsoft.com/office/drawing/2014/main" id="{5351564A-C0FB-49B0-8FFE-701B3A9656A0}"/>
              </a:ext>
            </a:extLst>
          </p:cNvPr>
          <p:cNvSpPr>
            <a:spLocks noGrp="1"/>
          </p:cNvSpPr>
          <p:nvPr>
            <p:ph type="title"/>
          </p:nvPr>
        </p:nvSpPr>
        <p:spPr>
          <a:xfrm>
            <a:off x="8477250" y="603504"/>
            <a:ext cx="3144774" cy="1645920"/>
          </a:xfrm>
        </p:spPr>
        <p:txBody>
          <a:bodyPr anchor="b">
            <a:normAutofit/>
          </a:bodyPr>
          <a:lstStyle/>
          <a:p>
            <a:pPr>
              <a:lnSpc>
                <a:spcPct val="90000"/>
              </a:lnSpc>
            </a:pPr>
            <a:r>
              <a:rPr lang="en-US" sz="2200" dirty="0"/>
              <a:t>Multiple mediator model of the presumed media influence</a:t>
            </a:r>
            <a:br>
              <a:rPr lang="en-US" sz="2200" dirty="0"/>
            </a:br>
            <a:r>
              <a:rPr lang="en-US" sz="2200" dirty="0"/>
              <a:t>study</a:t>
            </a:r>
          </a:p>
        </p:txBody>
      </p:sp>
      <p:sp>
        <p:nvSpPr>
          <p:cNvPr id="13" name="Text Placeholder 3">
            <a:extLst>
              <a:ext uri="{FF2B5EF4-FFF2-40B4-BE49-F238E27FC236}">
                <a16:creationId xmlns:a16="http://schemas.microsoft.com/office/drawing/2014/main" id="{E5BD1734-58B1-4971-A0E4-B398537AC68F}"/>
              </a:ext>
            </a:extLst>
          </p:cNvPr>
          <p:cNvSpPr>
            <a:spLocks noGrp="1"/>
          </p:cNvSpPr>
          <p:nvPr>
            <p:ph type="body" sz="half" idx="2"/>
          </p:nvPr>
        </p:nvSpPr>
        <p:spPr>
          <a:xfrm>
            <a:off x="8477250" y="2386584"/>
            <a:ext cx="3144774" cy="3511296"/>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We need to use </a:t>
            </a:r>
            <a:r>
              <a:rPr lang="en-US" b="1" dirty="0">
                <a:latin typeface="Calibri" panose="020F0502020204030204" pitchFamily="34" charset="0"/>
                <a:ea typeface="Calibri" panose="020F0502020204030204" pitchFamily="34" charset="0"/>
                <a:cs typeface="Calibri" panose="020F0502020204030204" pitchFamily="34" charset="0"/>
              </a:rPr>
              <a:t>model 6 </a:t>
            </a:r>
            <a:r>
              <a:rPr lang="en-US" dirty="0">
                <a:latin typeface="Calibri" panose="020F0502020204030204" pitchFamily="34" charset="0"/>
                <a:ea typeface="Calibri" panose="020F0502020204030204" pitchFamily="34" charset="0"/>
                <a:cs typeface="Calibri" panose="020F0502020204030204" pitchFamily="34" charset="0"/>
              </a:rPr>
              <a:t>to do this analysis</a:t>
            </a:r>
          </a:p>
          <a:p>
            <a:r>
              <a:rPr lang="en-US" dirty="0">
                <a:latin typeface="Calibri" panose="020F0502020204030204" pitchFamily="34" charset="0"/>
                <a:ea typeface="Calibri" panose="020F0502020204030204" pitchFamily="34" charset="0"/>
                <a:cs typeface="Calibri" panose="020F0502020204030204" pitchFamily="34" charset="0"/>
              </a:rPr>
              <a:t>This model can take up to 4 serial mediators</a:t>
            </a:r>
          </a:p>
          <a:p>
            <a:r>
              <a:rPr lang="en-US" dirty="0">
                <a:latin typeface="Calibri" panose="020F0502020204030204" pitchFamily="34" charset="0"/>
                <a:ea typeface="Calibri" panose="020F0502020204030204" pitchFamily="34" charset="0"/>
                <a:cs typeface="Calibri" panose="020F0502020204030204" pitchFamily="34" charset="0"/>
              </a:rPr>
              <a:t>The order you enter the mediators matters, so for M1 </a:t>
            </a: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M2 enter M1 first</a:t>
            </a:r>
          </a:p>
          <a:p>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In our model, Import  PMI so enter Import first</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B4E6E87-3F37-4729-B7BD-16DC36F84B2A}"/>
              </a:ext>
            </a:extLst>
          </p:cNvPr>
          <p:cNvPicPr>
            <a:picLocks noChangeAspect="1"/>
          </p:cNvPicPr>
          <p:nvPr/>
        </p:nvPicPr>
        <p:blipFill>
          <a:blip r:embed="rId3"/>
          <a:stretch>
            <a:fillRect/>
          </a:stretch>
        </p:blipFill>
        <p:spPr>
          <a:xfrm>
            <a:off x="4297526" y="3429000"/>
            <a:ext cx="3182937" cy="2633597"/>
          </a:xfrm>
          <a:prstGeom prst="rect">
            <a:avLst/>
          </a:prstGeom>
          <a:solidFill>
            <a:schemeClr val="bg1"/>
          </a:solidFill>
          <a:ln w="15875">
            <a:solidFill>
              <a:schemeClr val="tx1">
                <a:lumMod val="65000"/>
                <a:lumOff val="35000"/>
              </a:schemeClr>
            </a:solidFill>
          </a:ln>
        </p:spPr>
      </p:pic>
    </p:spTree>
    <p:extLst>
      <p:ext uri="{BB962C8B-B14F-4D97-AF65-F5344CB8AC3E}">
        <p14:creationId xmlns:p14="http://schemas.microsoft.com/office/powerpoint/2010/main" val="1568052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13" name="Rectangle 12">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5" name="Rectangle 14">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7" name="Rectangle 16">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19" name="Group 18">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0" name="Straight Connector 19">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7" name="Picture 6" descr="Time compass on hand">
            <a:extLst>
              <a:ext uri="{FF2B5EF4-FFF2-40B4-BE49-F238E27FC236}">
                <a16:creationId xmlns:a16="http://schemas.microsoft.com/office/drawing/2014/main" id="{8682FA38-5761-F199-7098-E22F3123349C}"/>
              </a:ext>
            </a:extLst>
          </p:cNvPr>
          <p:cNvPicPr>
            <a:picLocks noChangeAspect="1"/>
          </p:cNvPicPr>
          <p:nvPr/>
        </p:nvPicPr>
        <p:blipFill rotWithShape="1">
          <a:blip r:embed="rId2"/>
          <a:srcRect t="15413"/>
          <a:stretch/>
        </p:blipFill>
        <p:spPr>
          <a:xfrm>
            <a:off x="3" y="-22"/>
            <a:ext cx="12191997" cy="6858022"/>
          </a:xfrm>
          <a:prstGeom prst="rect">
            <a:avLst/>
          </a:prstGeom>
        </p:spPr>
      </p:pic>
      <p:sp>
        <p:nvSpPr>
          <p:cNvPr id="26" name="Rectangle 25">
            <a:extLst>
              <a:ext uri="{FF2B5EF4-FFF2-40B4-BE49-F238E27FC236}">
                <a16:creationId xmlns:a16="http://schemas.microsoft.com/office/drawing/2014/main" id="{4063B759-00FC-46D1-9898-8E8625268F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97938" y="1397930"/>
            <a:ext cx="6858003" cy="4062128"/>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8" name="Rectangle 27">
            <a:extLst>
              <a:ext uri="{FF2B5EF4-FFF2-40B4-BE49-F238E27FC236}">
                <a16:creationId xmlns:a16="http://schemas.microsoft.com/office/drawing/2014/main" id="{D5B012D8-7F27-4758-9AC6-C889B154BD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37374" y="1100316"/>
            <a:ext cx="6858003" cy="4657347"/>
          </a:xfrm>
          <a:prstGeom prst="rect">
            <a:avLst/>
          </a:prstGeom>
          <a:gradFill flip="none" rotWithShape="1">
            <a:gsLst>
              <a:gs pos="48000">
                <a:schemeClr val="tx1">
                  <a:alpha val="24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2CF9A02E-1308-055B-E8C8-4B5F5933CC63}"/>
              </a:ext>
            </a:extLst>
          </p:cNvPr>
          <p:cNvSpPr>
            <a:spLocks noGrp="1"/>
          </p:cNvSpPr>
          <p:nvPr>
            <p:ph type="title"/>
          </p:nvPr>
        </p:nvSpPr>
        <p:spPr>
          <a:xfrm>
            <a:off x="6096006" y="643467"/>
            <a:ext cx="5452529" cy="3569242"/>
          </a:xfrm>
        </p:spPr>
        <p:txBody>
          <a:bodyPr vert="horz" lIns="91440" tIns="45720" rIns="91440" bIns="45720" rtlCol="0" anchor="t">
            <a:normAutofit/>
          </a:bodyPr>
          <a:lstStyle/>
          <a:p>
            <a:pPr algn="r">
              <a:lnSpc>
                <a:spcPct val="83000"/>
              </a:lnSpc>
            </a:pPr>
            <a:r>
              <a:rPr lang="en-US" sz="6000" cap="all" spc="-100">
                <a:solidFill>
                  <a:schemeClr val="bg1"/>
                </a:solidFill>
              </a:rPr>
              <a:t>Take the output ONE step at a time!!</a:t>
            </a:r>
          </a:p>
        </p:txBody>
      </p:sp>
    </p:spTree>
    <p:extLst>
      <p:ext uri="{BB962C8B-B14F-4D97-AF65-F5344CB8AC3E}">
        <p14:creationId xmlns:p14="http://schemas.microsoft.com/office/powerpoint/2010/main" val="365684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FB62B4-75DA-4809-A438-265BB5734F83}"/>
              </a:ext>
            </a:extLst>
          </p:cNvPr>
          <p:cNvSpPr>
            <a:spLocks noGrp="1"/>
          </p:cNvSpPr>
          <p:nvPr>
            <p:ph type="title"/>
          </p:nvPr>
        </p:nvSpPr>
        <p:spPr>
          <a:xfrm>
            <a:off x="583666" y="502494"/>
            <a:ext cx="10541534" cy="1025517"/>
          </a:xfrm>
        </p:spPr>
        <p:txBody>
          <a:bodyPr>
            <a:noAutofit/>
          </a:bodyPr>
          <a:lstStyle/>
          <a:p>
            <a:r>
              <a:rPr lang="en-US" b="1" dirty="0"/>
              <a:t>Step 1</a:t>
            </a:r>
            <a:r>
              <a:rPr lang="en-US" dirty="0"/>
              <a:t>: Does X Affect the First Mediator (IMPORT)?</a:t>
            </a:r>
          </a:p>
        </p:txBody>
      </p:sp>
      <p:sp>
        <p:nvSpPr>
          <p:cNvPr id="6" name="Content Placeholder 5">
            <a:extLst>
              <a:ext uri="{FF2B5EF4-FFF2-40B4-BE49-F238E27FC236}">
                <a16:creationId xmlns:a16="http://schemas.microsoft.com/office/drawing/2014/main" id="{4A1E653C-5094-4C26-81F4-C4AB4FA4B424}"/>
              </a:ext>
            </a:extLst>
          </p:cNvPr>
          <p:cNvSpPr>
            <a:spLocks noGrp="1"/>
          </p:cNvSpPr>
          <p:nvPr>
            <p:ph idx="1"/>
          </p:nvPr>
        </p:nvSpPr>
        <p:spPr>
          <a:xfrm>
            <a:off x="842211" y="1528011"/>
            <a:ext cx="10282989" cy="4424733"/>
          </a:xfrm>
        </p:spPr>
        <p:txBody>
          <a:bodyPr>
            <a:normAutofit fontScale="925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00"/>
                </a:solidFill>
                <a:latin typeface="Courier New" panose="02070309020205020404" pitchFamily="49" charset="0"/>
              </a:rPr>
              <a:t>import</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.1809      .0327     2.9411     4.0942     1.0000   121.0000      .0452</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3.9077      .2127    18.3704      .0000     3.4866     4.3288</a:t>
            </a:r>
          </a:p>
          <a:p>
            <a:pPr marL="0" indent="0">
              <a:buNone/>
            </a:pPr>
            <a:r>
              <a:rPr lang="fr-FR" sz="1800" b="0" i="0" u="none" strike="noStrike" baseline="0" dirty="0" err="1">
                <a:solidFill>
                  <a:srgbClr val="000000"/>
                </a:solidFill>
                <a:latin typeface="Courier New" panose="02070309020205020404" pitchFamily="49" charset="0"/>
              </a:rPr>
              <a:t>cond</a:t>
            </a:r>
            <a:r>
              <a:rPr lang="fr-FR" sz="1800" b="0" i="0" u="none" strike="noStrike" baseline="0" dirty="0">
                <a:solidFill>
                  <a:srgbClr val="000000"/>
                </a:solidFill>
                <a:latin typeface="Courier New" panose="02070309020205020404" pitchFamily="49" charset="0"/>
              </a:rPr>
              <a:t> </a:t>
            </a:r>
            <a:r>
              <a:rPr lang="fr-FR" sz="1800" b="1" i="0" u="sng" strike="noStrike" baseline="0" dirty="0">
                <a:solidFill>
                  <a:srgbClr val="000000"/>
                </a:solidFill>
                <a:latin typeface="Courier New" panose="02070309020205020404" pitchFamily="49" charset="0"/>
              </a:rPr>
              <a:t>(a1)</a:t>
            </a:r>
            <a:r>
              <a:rPr lang="fr-FR" sz="1800" b="0" i="0" u="none" strike="noStrike" baseline="0" dirty="0">
                <a:solidFill>
                  <a:srgbClr val="000000"/>
                </a:solidFill>
                <a:latin typeface="Courier New" panose="02070309020205020404" pitchFamily="49" charset="0"/>
              </a:rPr>
              <a:t>     .6268      .3098     2.0234      .0452      .0135     1.2401</a:t>
            </a:r>
            <a:endParaRPr lang="en-US" sz="1800" b="0" i="0" u="none" strike="noStrike" baseline="0" dirty="0">
              <a:solidFill>
                <a:srgbClr val="000000"/>
              </a:solidFill>
              <a:latin typeface="Courier New" panose="02070309020205020404" pitchFamily="49" charset="0"/>
            </a:endParaRPr>
          </a:p>
          <a:p>
            <a:endParaRPr lang="en-US" dirty="0"/>
          </a:p>
        </p:txBody>
      </p:sp>
    </p:spTree>
    <p:extLst>
      <p:ext uri="{BB962C8B-B14F-4D97-AF65-F5344CB8AC3E}">
        <p14:creationId xmlns:p14="http://schemas.microsoft.com/office/powerpoint/2010/main" val="21048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0FD2D-4D55-594F-B34D-A420169B080B}"/>
              </a:ext>
            </a:extLst>
          </p:cNvPr>
          <p:cNvSpPr>
            <a:spLocks noGrp="1"/>
          </p:cNvSpPr>
          <p:nvPr>
            <p:ph type="title" idx="4294967295"/>
          </p:nvPr>
        </p:nvSpPr>
        <p:spPr>
          <a:xfrm>
            <a:off x="172720" y="145733"/>
            <a:ext cx="10058400" cy="759142"/>
          </a:xfrm>
        </p:spPr>
        <p:txBody>
          <a:bodyPr/>
          <a:lstStyle/>
          <a:p>
            <a:r>
              <a:rPr lang="en-US" dirty="0"/>
              <a:t>Step 1 Interpretation</a:t>
            </a:r>
          </a:p>
        </p:txBody>
      </p:sp>
      <p:sp>
        <p:nvSpPr>
          <p:cNvPr id="3" name="Content Placeholder 2">
            <a:extLst>
              <a:ext uri="{FF2B5EF4-FFF2-40B4-BE49-F238E27FC236}">
                <a16:creationId xmlns:a16="http://schemas.microsoft.com/office/drawing/2014/main" id="{17B422AF-61B3-77D8-823B-F23164723ECF}"/>
              </a:ext>
            </a:extLst>
          </p:cNvPr>
          <p:cNvSpPr>
            <a:spLocks noGrp="1"/>
          </p:cNvSpPr>
          <p:nvPr>
            <p:ph idx="4294967295"/>
          </p:nvPr>
        </p:nvSpPr>
        <p:spPr>
          <a:xfrm>
            <a:off x="172720" y="833438"/>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first model looks at whether article placement (</a:t>
            </a:r>
            <a:r>
              <a:rPr lang="en-US" sz="2000" dirty="0" err="1">
                <a:latin typeface="Calibri" panose="020F0502020204030204" pitchFamily="34" charset="0"/>
                <a:ea typeface="Calibri" panose="020F0502020204030204" pitchFamily="34" charset="0"/>
                <a:cs typeface="Calibri" panose="020F0502020204030204" pitchFamily="34" charset="0"/>
              </a:rPr>
              <a:t>cond</a:t>
            </a:r>
            <a:r>
              <a:rPr lang="en-US" sz="2000" dirty="0">
                <a:latin typeface="Calibri" panose="020F0502020204030204" pitchFamily="34" charset="0"/>
                <a:ea typeface="Calibri" panose="020F0502020204030204" pitchFamily="34" charset="0"/>
                <a:cs typeface="Calibri" panose="020F0502020204030204" pitchFamily="34" charset="0"/>
              </a:rPr>
              <a:t>) influences IMPORT (M1)</a:t>
            </a:r>
          </a:p>
          <a:p>
            <a:pPr lvl="1"/>
            <a:r>
              <a:rPr lang="en-US" sz="1800" dirty="0">
                <a:latin typeface="Calibri" panose="020F0502020204030204" pitchFamily="34" charset="0"/>
                <a:ea typeface="Calibri" panose="020F0502020204030204" pitchFamily="34" charset="0"/>
                <a:cs typeface="Calibri" panose="020F0502020204030204" pitchFamily="34" charset="0"/>
              </a:rPr>
              <a:t>X significantly predicts IMPORT (β = 0.6268, p = 0.0452)</a:t>
            </a:r>
          </a:p>
          <a:p>
            <a:pPr lvl="1"/>
            <a:r>
              <a:rPr lang="en-US" sz="1800" dirty="0">
                <a:latin typeface="Calibri" panose="020F0502020204030204" pitchFamily="34" charset="0"/>
                <a:ea typeface="Calibri" panose="020F0502020204030204" pitchFamily="34" charset="0"/>
                <a:cs typeface="Calibri" panose="020F0502020204030204" pitchFamily="34" charset="0"/>
              </a:rPr>
              <a:t>This means that people who saw the article on the front page perceived it as more important</a:t>
            </a:r>
          </a:p>
          <a:p>
            <a:pPr lvl="1"/>
            <a:r>
              <a:rPr lang="en-US" sz="1800" dirty="0">
                <a:latin typeface="Calibri" panose="020F0502020204030204" pitchFamily="34" charset="0"/>
                <a:ea typeface="Calibri" panose="020F0502020204030204" pitchFamily="34" charset="0"/>
                <a:cs typeface="Calibri" panose="020F0502020204030204" pitchFamily="34" charset="0"/>
              </a:rPr>
              <a:t>The confidence interval (CI) [0.0135, 1.2401] does not contain zero, confirming a significant effect</a:t>
            </a:r>
          </a:p>
          <a:p>
            <a:pPr lvl="1"/>
            <a:r>
              <a:rPr lang="en-US" sz="1800" b="1" dirty="0">
                <a:latin typeface="Calibri" panose="020F0502020204030204" pitchFamily="34" charset="0"/>
                <a:ea typeface="Calibri" panose="020F0502020204030204" pitchFamily="34" charset="0"/>
                <a:cs typeface="Calibri" panose="020F0502020204030204" pitchFamily="34" charset="0"/>
              </a:rPr>
              <a:t>Interpretation</a:t>
            </a:r>
            <a:r>
              <a:rPr lang="en-US" sz="1800" dirty="0">
                <a:latin typeface="Calibri" panose="020F0502020204030204" pitchFamily="34" charset="0"/>
                <a:ea typeface="Calibri" panose="020F0502020204030204" pitchFamily="34" charset="0"/>
                <a:cs typeface="Calibri" panose="020F0502020204030204" pitchFamily="34" charset="0"/>
              </a:rPr>
              <a:t>: Seeing the article on the front page increases the perceived importance of the article</a:t>
            </a:r>
          </a:p>
        </p:txBody>
      </p:sp>
    </p:spTree>
    <p:extLst>
      <p:ext uri="{BB962C8B-B14F-4D97-AF65-F5344CB8AC3E}">
        <p14:creationId xmlns:p14="http://schemas.microsoft.com/office/powerpoint/2010/main" val="3150622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DE331-E1C3-4293-9FA6-DD998A081EE5}"/>
              </a:ext>
            </a:extLst>
          </p:cNvPr>
          <p:cNvSpPr>
            <a:spLocks noGrp="1"/>
          </p:cNvSpPr>
          <p:nvPr>
            <p:ph idx="1"/>
          </p:nvPr>
        </p:nvSpPr>
        <p:spPr>
          <a:xfrm>
            <a:off x="601577" y="1750646"/>
            <a:ext cx="10523621" cy="4426634"/>
          </a:xfrm>
        </p:spPr>
        <p:txBody>
          <a:bodyPr>
            <a:normAutofit fontScale="47500" lnSpcReduction="20000"/>
          </a:bodyPr>
          <a:lstStyle/>
          <a:p>
            <a:pPr marL="0" indent="0">
              <a:buNone/>
            </a:pPr>
            <a:r>
              <a:rPr lang="en-US" sz="2900" b="0" i="0" u="none" strike="noStrike" baseline="0" dirty="0">
                <a:solidFill>
                  <a:srgbClr val="000000"/>
                </a:solidFill>
                <a:latin typeface="Courier New" panose="02070309020205020404" pitchFamily="49" charset="0"/>
              </a:rPr>
              <a:t>OUTCOME VARIABLE:</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pmi</a:t>
            </a:r>
            <a:endParaRPr lang="en-US" sz="2900" b="0" i="0" u="none" strike="noStrike" baseline="0" dirty="0">
              <a:solidFill>
                <a:srgbClr val="000000"/>
              </a:solidFill>
              <a:latin typeface="Courier New" panose="02070309020205020404" pitchFamily="49" charset="0"/>
            </a:endParaRP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 Summary</a:t>
            </a:r>
          </a:p>
          <a:p>
            <a:pPr marL="0" indent="0">
              <a:buNone/>
            </a:pPr>
            <a:r>
              <a:rPr lang="pt-BR" sz="2900" b="0" i="0" u="none" strike="noStrike" baseline="0" dirty="0">
                <a:solidFill>
                  <a:srgbClr val="000000"/>
                </a:solidFill>
                <a:latin typeface="Courier New" panose="02070309020205020404" pitchFamily="49" charset="0"/>
              </a:rPr>
              <a:t>          R       R-sq        MSE          F        df1        df2          p</a:t>
            </a:r>
          </a:p>
          <a:p>
            <a:pPr marL="0" indent="0">
              <a:buNone/>
            </a:pPr>
            <a:r>
              <a:rPr lang="en-US" sz="2900" b="0" i="0" u="none" strike="noStrike" baseline="0" dirty="0">
                <a:solidFill>
                  <a:srgbClr val="000000"/>
                </a:solidFill>
                <a:latin typeface="Courier New" panose="02070309020205020404" pitchFamily="49" charset="0"/>
              </a:rPr>
              <a:t>      .3114      .0970     1.6027     6.4428     2.0000   120.0000      .0022</a:t>
            </a:r>
          </a:p>
          <a:p>
            <a:pPr marL="0" indent="0">
              <a:buNone/>
            </a:pPr>
            <a:endParaRPr lang="en-US" sz="2900" b="0" i="0" u="none" strike="noStrike" baseline="0" dirty="0">
              <a:solidFill>
                <a:srgbClr val="000000"/>
              </a:solidFill>
              <a:latin typeface="Courier New" panose="02070309020205020404" pitchFamily="49" charset="0"/>
            </a:endParaRPr>
          </a:p>
          <a:p>
            <a:pPr marL="0" indent="0">
              <a:buNone/>
            </a:pPr>
            <a:r>
              <a:rPr lang="en-US" sz="2900" b="0" i="0" u="none" strike="noStrike" baseline="0" dirty="0">
                <a:solidFill>
                  <a:srgbClr val="000000"/>
                </a:solidFill>
                <a:latin typeface="Courier New" panose="02070309020205020404" pitchFamily="49" charset="0"/>
              </a:rPr>
              <a:t>Model</a:t>
            </a:r>
          </a:p>
          <a:p>
            <a:pPr marL="0" indent="0">
              <a:buNone/>
            </a:pPr>
            <a:r>
              <a:rPr lang="en-US" sz="2900" b="0" i="0" u="none" strike="noStrike" baseline="0" dirty="0">
                <a:solidFill>
                  <a:srgbClr val="000000"/>
                </a:solidFill>
                <a:latin typeface="Courier New" panose="02070309020205020404" pitchFamily="49" charset="0"/>
              </a:rPr>
              <a:t>              </a:t>
            </a:r>
            <a:r>
              <a:rPr lang="en-US" sz="2900" b="0" i="0" u="none" strike="noStrike" baseline="0" dirty="0" err="1">
                <a:solidFill>
                  <a:srgbClr val="000000"/>
                </a:solidFill>
                <a:latin typeface="Courier New" panose="02070309020205020404" pitchFamily="49" charset="0"/>
              </a:rPr>
              <a:t>coeff</a:t>
            </a:r>
            <a:r>
              <a:rPr lang="en-US" sz="2900" b="0" i="0" u="none" strike="noStrike" baseline="0" dirty="0">
                <a:solidFill>
                  <a:srgbClr val="000000"/>
                </a:solidFill>
                <a:latin typeface="Courier New" panose="02070309020205020404" pitchFamily="49" charset="0"/>
              </a:rPr>
              <a:t>         se          t          p       LLCI       ULCI</a:t>
            </a:r>
          </a:p>
          <a:p>
            <a:pPr marL="0" indent="0">
              <a:buNone/>
            </a:pPr>
            <a:r>
              <a:rPr lang="fr-FR" sz="2900" b="0" i="0" u="none" strike="noStrike" baseline="0" dirty="0">
                <a:solidFill>
                  <a:srgbClr val="000000"/>
                </a:solidFill>
                <a:latin typeface="Courier New" panose="02070309020205020404" pitchFamily="49" charset="0"/>
              </a:rPr>
              <a:t>constant     4.6104      .3057    15.0836      .0000     4.0053     5.2156</a:t>
            </a:r>
          </a:p>
          <a:p>
            <a:pPr marL="0" indent="0">
              <a:buNone/>
            </a:pPr>
            <a:r>
              <a:rPr lang="fr-FR" sz="2900" b="0" i="0" u="none" strike="noStrike" baseline="0" dirty="0">
                <a:solidFill>
                  <a:srgbClr val="000000"/>
                </a:solidFill>
                <a:latin typeface="Courier New" panose="02070309020205020404" pitchFamily="49" charset="0"/>
              </a:rPr>
              <a:t>Cond (</a:t>
            </a:r>
            <a:r>
              <a:rPr lang="fr-FR" sz="2900" b="1" i="0" u="none" strike="noStrike" baseline="0" dirty="0">
                <a:solidFill>
                  <a:srgbClr val="000000"/>
                </a:solidFill>
                <a:latin typeface="Courier New" panose="02070309020205020404" pitchFamily="49" charset="0"/>
              </a:rPr>
              <a:t>a2</a:t>
            </a:r>
            <a:r>
              <a:rPr lang="fr-FR" sz="2900" b="0" i="0" u="none" strike="noStrike" baseline="0" dirty="0">
                <a:solidFill>
                  <a:srgbClr val="000000"/>
                </a:solidFill>
                <a:latin typeface="Courier New" panose="02070309020205020404" pitchFamily="49" charset="0"/>
              </a:rPr>
              <a:t>)     .3536      .2325     1.5207      .1310     -.1068      .8139</a:t>
            </a:r>
          </a:p>
          <a:p>
            <a:pPr marL="0" indent="0">
              <a:buNone/>
            </a:pPr>
            <a:r>
              <a:rPr lang="fr-FR" sz="2900" b="0" i="0" u="none" strike="noStrike" baseline="0" dirty="0">
                <a:solidFill>
                  <a:srgbClr val="000000"/>
                </a:solidFill>
                <a:latin typeface="Courier New" panose="02070309020205020404" pitchFamily="49" charset="0"/>
              </a:rPr>
              <a:t>import (</a:t>
            </a:r>
            <a:r>
              <a:rPr lang="fr-FR" sz="2900" b="1" i="0" u="none" strike="noStrike" baseline="0" dirty="0">
                <a:solidFill>
                  <a:srgbClr val="000000"/>
                </a:solidFill>
                <a:latin typeface="Courier New" panose="02070309020205020404" pitchFamily="49" charset="0"/>
              </a:rPr>
              <a:t>d21</a:t>
            </a:r>
            <a:r>
              <a:rPr lang="fr-FR" sz="2900" b="0" i="0" u="none" strike="noStrike" baseline="0" dirty="0">
                <a:solidFill>
                  <a:srgbClr val="000000"/>
                </a:solidFill>
                <a:latin typeface="Courier New" panose="02070309020205020404" pitchFamily="49" charset="0"/>
              </a:rPr>
              <a:t>)  .1961      .0671     2.9228      .0041      .0633      .3290</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24EC6390-9DF6-0DC7-1DDE-CB28097DAA67}"/>
              </a:ext>
            </a:extLst>
          </p:cNvPr>
          <p:cNvSpPr txBox="1"/>
          <p:nvPr/>
        </p:nvSpPr>
        <p:spPr>
          <a:xfrm>
            <a:off x="484738" y="454075"/>
            <a:ext cx="11036702"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Sagona ExtraLight (Headings)"/>
                <a:ea typeface="+mn-ea"/>
                <a:cs typeface="+mn-cs"/>
              </a:rPr>
              <a:t>Step 2: </a:t>
            </a:r>
            <a:r>
              <a:rPr kumimoji="0" lang="en-US" sz="3600" b="0" i="0" u="none" strike="noStrike" kern="1200" cap="none" spc="0" normalizeH="0" baseline="0" noProof="0" dirty="0">
                <a:ln>
                  <a:noFill/>
                </a:ln>
                <a:solidFill>
                  <a:prstClr val="black"/>
                </a:solidFill>
                <a:effectLst/>
                <a:uLnTx/>
                <a:uFillTx/>
                <a:latin typeface="Sagona ExtraLight (Headings)"/>
                <a:ea typeface="+mn-ea"/>
                <a:cs typeface="+mn-cs"/>
              </a:rPr>
              <a:t>Does IMPORT (M1) Influence the Second Mediator (PMI)?</a:t>
            </a:r>
          </a:p>
        </p:txBody>
      </p:sp>
    </p:spTree>
    <p:extLst>
      <p:ext uri="{BB962C8B-B14F-4D97-AF65-F5344CB8AC3E}">
        <p14:creationId xmlns:p14="http://schemas.microsoft.com/office/powerpoint/2010/main" val="3400525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755A-4E2F-983C-30DC-29C8D11F47AD}"/>
              </a:ext>
            </a:extLst>
          </p:cNvPr>
          <p:cNvSpPr>
            <a:spLocks noGrp="1"/>
          </p:cNvSpPr>
          <p:nvPr>
            <p:ph type="title" idx="4294967295"/>
          </p:nvPr>
        </p:nvSpPr>
        <p:spPr>
          <a:xfrm>
            <a:off x="182880" y="115253"/>
            <a:ext cx="10058400" cy="789622"/>
          </a:xfrm>
        </p:spPr>
        <p:txBody>
          <a:bodyPr/>
          <a:lstStyle/>
          <a:p>
            <a:r>
              <a:rPr lang="en-US" dirty="0"/>
              <a:t>Step 2 Interpretation</a:t>
            </a:r>
          </a:p>
        </p:txBody>
      </p:sp>
      <p:sp>
        <p:nvSpPr>
          <p:cNvPr id="3" name="Content Placeholder 2">
            <a:extLst>
              <a:ext uri="{FF2B5EF4-FFF2-40B4-BE49-F238E27FC236}">
                <a16:creationId xmlns:a16="http://schemas.microsoft.com/office/drawing/2014/main" id="{6B5D2540-FF4E-269F-D3D1-DFEB3D139E6F}"/>
              </a:ext>
            </a:extLst>
          </p:cNvPr>
          <p:cNvSpPr>
            <a:spLocks noGrp="1"/>
          </p:cNvSpPr>
          <p:nvPr>
            <p:ph idx="4294967295"/>
          </p:nvPr>
        </p:nvSpPr>
        <p:spPr>
          <a:xfrm>
            <a:off x="254000" y="792798"/>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Now, we test whether </a:t>
            </a:r>
            <a:r>
              <a:rPr lang="en-US" sz="2000" b="1" dirty="0">
                <a:latin typeface="Calibri" panose="020F0502020204030204" pitchFamily="34" charset="0"/>
                <a:ea typeface="Calibri" panose="020F0502020204030204" pitchFamily="34" charset="0"/>
                <a:cs typeface="Calibri" panose="020F0502020204030204" pitchFamily="34" charset="0"/>
              </a:rPr>
              <a:t>IMPORT influences PMI</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PMI (β = 0.1961, p = 0.0041).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directly predict PMI (β = 0.3536, p = 0.1310), meaning article placement alone doesn’t significantly change perceived media influence unless IMPORT is considered.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PMI [0.0633, 0.3290] does not include zero, confirming a significant effect.</a:t>
            </a:r>
          </a:p>
          <a:p>
            <a:pPr lvl="1"/>
            <a:r>
              <a:rPr lang="en-US" sz="1800" b="1" dirty="0">
                <a:latin typeface="Calibri" panose="020F0502020204030204" pitchFamily="34" charset="0"/>
                <a:ea typeface="Calibri" panose="020F0502020204030204" pitchFamily="34" charset="0"/>
                <a:cs typeface="Calibri" panose="020F0502020204030204" pitchFamily="34" charset="0"/>
              </a:rPr>
              <a:t>Interpretation</a:t>
            </a:r>
            <a:r>
              <a:rPr lang="en-US" sz="1800" dirty="0">
                <a:latin typeface="Calibri" panose="020F0502020204030204" pitchFamily="34" charset="0"/>
                <a:ea typeface="Calibri" panose="020F0502020204030204" pitchFamily="34" charset="0"/>
                <a:cs typeface="Calibri" panose="020F0502020204030204" pitchFamily="34" charset="0"/>
              </a:rPr>
              <a:t>: When people perceive an article as more important, they are more likely to believe the media is influencing public opinion.</a:t>
            </a:r>
          </a:p>
          <a:p>
            <a:endParaRPr lang="en-US" dirty="0"/>
          </a:p>
        </p:txBody>
      </p:sp>
    </p:spTree>
    <p:extLst>
      <p:ext uri="{BB962C8B-B14F-4D97-AF65-F5344CB8AC3E}">
        <p14:creationId xmlns:p14="http://schemas.microsoft.com/office/powerpoint/2010/main" val="1598280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CD6A4-4853-4993-8C1A-A60AD33E1E99}"/>
              </a:ext>
            </a:extLst>
          </p:cNvPr>
          <p:cNvSpPr>
            <a:spLocks noGrp="1"/>
          </p:cNvSpPr>
          <p:nvPr>
            <p:ph idx="1"/>
          </p:nvPr>
        </p:nvSpPr>
        <p:spPr>
          <a:xfrm>
            <a:off x="565390" y="1578906"/>
            <a:ext cx="10451432" cy="5158660"/>
          </a:xfrm>
        </p:spPr>
        <p:txBody>
          <a:bodyPr>
            <a:normAutofit fontScale="25000" lnSpcReduction="20000"/>
          </a:bodyPr>
          <a:lstStyle/>
          <a:p>
            <a:pPr marL="0" indent="0">
              <a:buNone/>
            </a:pPr>
            <a:r>
              <a:rPr lang="en-US" sz="6400" b="0" i="0" u="none" strike="noStrike" baseline="0" dirty="0">
                <a:solidFill>
                  <a:srgbClr val="000000"/>
                </a:solidFill>
                <a:latin typeface="Courier New" panose="02070309020205020404" pitchFamily="49" charset="0"/>
              </a:rPr>
              <a:t>OUTCOME VARIABLE:</a:t>
            </a:r>
          </a:p>
          <a:p>
            <a:pPr marL="0" indent="0">
              <a:buNone/>
            </a:pPr>
            <a:r>
              <a:rPr lang="en-US" sz="6400" b="1" i="0" u="none" strike="noStrike" baseline="0" dirty="0">
                <a:solidFill>
                  <a:srgbClr val="000000"/>
                </a:solidFill>
                <a:latin typeface="Courier New" panose="02070309020205020404" pitchFamily="49" charset="0"/>
              </a:rPr>
              <a:t> reaction</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 Summary</a:t>
            </a:r>
          </a:p>
          <a:p>
            <a:pPr marL="0" indent="0">
              <a:buNone/>
            </a:pPr>
            <a:r>
              <a:rPr lang="pt-BR" sz="6400" b="0" i="0" u="none" strike="noStrike" baseline="0" dirty="0">
                <a:solidFill>
                  <a:srgbClr val="000000"/>
                </a:solidFill>
                <a:latin typeface="Courier New" panose="02070309020205020404" pitchFamily="49" charset="0"/>
              </a:rPr>
              <a:t>          R       R-sq        MSE          F        df1        df2          p</a:t>
            </a:r>
          </a:p>
          <a:p>
            <a:pPr marL="0" indent="0">
              <a:buNone/>
            </a:pPr>
            <a:r>
              <a:rPr lang="en-US" sz="6400" b="0" i="0" u="none" strike="noStrike" baseline="0" dirty="0">
                <a:solidFill>
                  <a:srgbClr val="000000"/>
                </a:solidFill>
                <a:latin typeface="Courier New" panose="02070309020205020404" pitchFamily="49" charset="0"/>
              </a:rPr>
              <a:t>      .5702      .3251     1.6628    19.1118     3.0000   119.0000      .0000</a:t>
            </a:r>
          </a:p>
          <a:p>
            <a:pPr marL="0" indent="0">
              <a:buNone/>
            </a:pPr>
            <a:endParaRPr lang="en-US" sz="6400" b="0" i="0" u="none" strike="noStrike" baseline="0" dirty="0">
              <a:solidFill>
                <a:srgbClr val="000000"/>
              </a:solidFill>
              <a:latin typeface="Courier New" panose="02070309020205020404" pitchFamily="49" charset="0"/>
            </a:endParaRPr>
          </a:p>
          <a:p>
            <a:pPr marL="0" indent="0">
              <a:buNone/>
            </a:pPr>
            <a:r>
              <a:rPr lang="en-US" sz="6400" b="0" i="0" u="none" strike="noStrike" baseline="0" dirty="0">
                <a:solidFill>
                  <a:srgbClr val="000000"/>
                </a:solidFill>
                <a:latin typeface="Courier New" panose="02070309020205020404" pitchFamily="49" charset="0"/>
              </a:rPr>
              <a:t>Model</a:t>
            </a:r>
          </a:p>
          <a:p>
            <a:pPr marL="0" indent="0">
              <a:buNone/>
            </a:pPr>
            <a:r>
              <a:rPr lang="en-US" sz="6400" b="0" i="0" u="none" strike="noStrike" baseline="0" dirty="0">
                <a:solidFill>
                  <a:srgbClr val="000000"/>
                </a:solidFill>
                <a:latin typeface="Courier New" panose="02070309020205020404" pitchFamily="49" charset="0"/>
              </a:rPr>
              <a:t>              </a:t>
            </a:r>
            <a:r>
              <a:rPr lang="en-US" sz="6400" b="0" i="0" u="none" strike="noStrike" baseline="0" dirty="0" err="1">
                <a:solidFill>
                  <a:srgbClr val="000000"/>
                </a:solidFill>
                <a:latin typeface="Courier New" panose="02070309020205020404" pitchFamily="49" charset="0"/>
              </a:rPr>
              <a:t>coeff</a:t>
            </a:r>
            <a:r>
              <a:rPr lang="en-US" sz="6400" b="0" i="0" u="none" strike="noStrike" baseline="0" dirty="0">
                <a:solidFill>
                  <a:srgbClr val="000000"/>
                </a:solidFill>
                <a:latin typeface="Courier New" panose="02070309020205020404" pitchFamily="49" charset="0"/>
              </a:rPr>
              <a:t>         se          t          p       LLCI       ULCI</a:t>
            </a:r>
          </a:p>
          <a:p>
            <a:pPr marL="0" indent="0">
              <a:buNone/>
            </a:pPr>
            <a:r>
              <a:rPr lang="fr-FR" sz="6400" b="0" i="0" u="none" strike="noStrike" baseline="0" dirty="0">
                <a:solidFill>
                  <a:srgbClr val="000000"/>
                </a:solidFill>
                <a:latin typeface="Courier New" panose="02070309020205020404" pitchFamily="49" charset="0"/>
              </a:rPr>
              <a:t>constant     -.1498      .5298     -.2828      .7778    -1.1989      .8993</a:t>
            </a:r>
          </a:p>
          <a:p>
            <a:pPr marL="0" indent="0">
              <a:buNone/>
            </a:pPr>
            <a:r>
              <a:rPr lang="fr-FR" sz="6400" b="0" i="0" u="none" strike="noStrike" baseline="0" dirty="0" err="1">
                <a:solidFill>
                  <a:srgbClr val="000000"/>
                </a:solidFill>
                <a:latin typeface="Courier New" panose="02070309020205020404" pitchFamily="49" charset="0"/>
              </a:rPr>
              <a:t>cond</a:t>
            </a:r>
            <a:r>
              <a:rPr lang="fr-FR" sz="6400" b="0" i="0" u="none" strike="noStrike" baseline="0" dirty="0">
                <a:solidFill>
                  <a:srgbClr val="000000"/>
                </a:solidFill>
                <a:latin typeface="Courier New" panose="02070309020205020404" pitchFamily="49" charset="0"/>
              </a:rPr>
              <a:t> </a:t>
            </a:r>
            <a:r>
              <a:rPr lang="fr-FR" sz="6400" b="1" u="sng" strike="noStrike" baseline="0" dirty="0">
                <a:solidFill>
                  <a:srgbClr val="000000"/>
                </a:solidFill>
                <a:latin typeface="Courier New" panose="02070309020205020404" pitchFamily="49" charset="0"/>
              </a:rPr>
              <a:t>(c’)</a:t>
            </a:r>
            <a:r>
              <a:rPr lang="fr-FR" sz="6400" b="0" i="0" u="none" strike="noStrike" baseline="0" dirty="0">
                <a:solidFill>
                  <a:srgbClr val="000000"/>
                </a:solidFill>
                <a:latin typeface="Courier New" panose="02070309020205020404" pitchFamily="49" charset="0"/>
              </a:rPr>
              <a:t>     .1034      .2391      .4324      .6662     -.3701      .5768</a:t>
            </a:r>
          </a:p>
          <a:p>
            <a:pPr marL="0" indent="0">
              <a:buNone/>
            </a:pPr>
            <a:r>
              <a:rPr lang="fr-FR" sz="6400" b="0" i="0" u="none" strike="noStrike" baseline="0" dirty="0">
                <a:solidFill>
                  <a:srgbClr val="000000"/>
                </a:solidFill>
                <a:latin typeface="Courier New" panose="02070309020205020404" pitchFamily="49" charset="0"/>
              </a:rPr>
              <a:t>Import</a:t>
            </a:r>
            <a:r>
              <a:rPr lang="fr-FR" sz="6400" b="1" i="0" u="sng" strike="noStrike" baseline="0" dirty="0">
                <a:solidFill>
                  <a:srgbClr val="000000"/>
                </a:solidFill>
                <a:latin typeface="Courier New" panose="02070309020205020404" pitchFamily="49" charset="0"/>
              </a:rPr>
              <a:t>(b1)</a:t>
            </a:r>
            <a:r>
              <a:rPr lang="fr-FR" sz="6400" b="0" i="0" u="none" strike="noStrike" baseline="0" dirty="0">
                <a:solidFill>
                  <a:srgbClr val="000000"/>
                </a:solidFill>
                <a:latin typeface="Courier New" panose="02070309020205020404" pitchFamily="49" charset="0"/>
              </a:rPr>
              <a:t>    .3244      .0707     4.5857      .0000      .1843      .4645</a:t>
            </a:r>
          </a:p>
          <a:p>
            <a:pPr marL="0" indent="0">
              <a:buNone/>
            </a:pPr>
            <a:r>
              <a:rPr lang="pl-PL" sz="6400" b="0" i="0" u="none" strike="noStrike" baseline="0" dirty="0">
                <a:solidFill>
                  <a:srgbClr val="000000"/>
                </a:solidFill>
                <a:latin typeface="Courier New" panose="02070309020205020404" pitchFamily="49" charset="0"/>
              </a:rPr>
              <a:t>pmi </a:t>
            </a:r>
            <a:r>
              <a:rPr lang="en-US" sz="6400" b="1" i="0" u="sng" strike="noStrike" baseline="0" dirty="0">
                <a:solidFill>
                  <a:srgbClr val="000000"/>
                </a:solidFill>
                <a:latin typeface="Courier New" panose="02070309020205020404" pitchFamily="49" charset="0"/>
              </a:rPr>
              <a:t>(b2)</a:t>
            </a:r>
            <a:r>
              <a:rPr lang="pl-PL" sz="6400" b="0" i="0" u="none" strike="noStrike" baseline="0" dirty="0">
                <a:solidFill>
                  <a:srgbClr val="000000"/>
                </a:solidFill>
                <a:latin typeface="Courier New" panose="02070309020205020404" pitchFamily="49" charset="0"/>
              </a:rPr>
              <a:t>      .3965      .0930     4.2645      .0000      .2124      .5806</a:t>
            </a:r>
          </a:p>
          <a:p>
            <a:pPr marL="0" indent="0">
              <a:buNone/>
            </a:pPr>
            <a:r>
              <a:rPr lang="en-US" sz="24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B997FED6-5B5C-621B-3D63-1A3E2BD14CC6}"/>
              </a:ext>
            </a:extLst>
          </p:cNvPr>
          <p:cNvSpPr txBox="1"/>
          <p:nvPr/>
        </p:nvSpPr>
        <p:spPr>
          <a:xfrm>
            <a:off x="565390" y="378577"/>
            <a:ext cx="11297920"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Sagona ExtraLight (Headings)"/>
              </a:rPr>
              <a:t>Step 3: </a:t>
            </a:r>
            <a:r>
              <a:rPr kumimoji="0" lang="en-US" sz="3600" b="0" i="0" u="none" strike="noStrike" kern="1200" cap="none" spc="0" normalizeH="0" baseline="0" noProof="0" dirty="0">
                <a:ln>
                  <a:noFill/>
                </a:ln>
                <a:solidFill>
                  <a:prstClr val="black"/>
                </a:solidFill>
                <a:effectLst/>
                <a:uLnTx/>
                <a:uFillTx/>
                <a:latin typeface="Sagona ExtraLight (Headings)"/>
              </a:rPr>
              <a:t>Do IMPORT and PMI Predict Purchase Intention (Reaction)?</a:t>
            </a:r>
          </a:p>
        </p:txBody>
      </p:sp>
    </p:spTree>
    <p:extLst>
      <p:ext uri="{BB962C8B-B14F-4D97-AF65-F5344CB8AC3E}">
        <p14:creationId xmlns:p14="http://schemas.microsoft.com/office/powerpoint/2010/main" val="4091712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6A32-0D7D-3199-CBC8-E6BD7D57F7BF}"/>
              </a:ext>
            </a:extLst>
          </p:cNvPr>
          <p:cNvSpPr>
            <a:spLocks noGrp="1"/>
          </p:cNvSpPr>
          <p:nvPr>
            <p:ph type="title" idx="4294967295"/>
          </p:nvPr>
        </p:nvSpPr>
        <p:spPr>
          <a:xfrm>
            <a:off x="162560" y="115253"/>
            <a:ext cx="10058400" cy="789622"/>
          </a:xfrm>
        </p:spPr>
        <p:txBody>
          <a:bodyPr/>
          <a:lstStyle/>
          <a:p>
            <a:r>
              <a:rPr lang="en-US" dirty="0"/>
              <a:t>Step 3 Interpretation</a:t>
            </a:r>
          </a:p>
        </p:txBody>
      </p:sp>
      <p:sp>
        <p:nvSpPr>
          <p:cNvPr id="3" name="Content Placeholder 2">
            <a:extLst>
              <a:ext uri="{FF2B5EF4-FFF2-40B4-BE49-F238E27FC236}">
                <a16:creationId xmlns:a16="http://schemas.microsoft.com/office/drawing/2014/main" id="{99E656AF-AC42-EA54-FBE1-FC5149986E99}"/>
              </a:ext>
            </a:extLst>
          </p:cNvPr>
          <p:cNvSpPr>
            <a:spLocks noGrp="1"/>
          </p:cNvSpPr>
          <p:nvPr>
            <p:ph idx="4294967295"/>
          </p:nvPr>
        </p:nvSpPr>
        <p:spPr>
          <a:xfrm>
            <a:off x="294640" y="813118"/>
            <a:ext cx="10058400" cy="3849687"/>
          </a:xfrm>
        </p:spPr>
        <p:txBody>
          <a:bodyPr/>
          <a:lstStyle/>
          <a:p>
            <a:r>
              <a:rPr lang="en-US" sz="1800" dirty="0">
                <a:latin typeface="Calibri" panose="020F0502020204030204" pitchFamily="34" charset="0"/>
                <a:ea typeface="Calibri" panose="020F0502020204030204" pitchFamily="34" charset="0"/>
                <a:cs typeface="Calibri" panose="020F0502020204030204" pitchFamily="34" charset="0"/>
              </a:rPr>
              <a:t>Now, we check whether IMPORT and PMI influence </a:t>
            </a:r>
            <a:r>
              <a:rPr lang="en-US" sz="1800" b="1" dirty="0">
                <a:latin typeface="Calibri" panose="020F0502020204030204" pitchFamily="34" charset="0"/>
                <a:ea typeface="Calibri" panose="020F0502020204030204" pitchFamily="34" charset="0"/>
                <a:cs typeface="Calibri" panose="020F0502020204030204" pitchFamily="34" charset="0"/>
              </a:rPr>
              <a:t>reaction (purchase intention, Y)</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IMPORT significantly predicts purchase intention (β = 0.3244,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PMI significantly predicts purchase intention (β = 0.3965, p &lt; .001)</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X (</a:t>
            </a:r>
            <a:r>
              <a:rPr lang="en-US" sz="1800" dirty="0" err="1">
                <a:latin typeface="Calibri" panose="020F0502020204030204" pitchFamily="34" charset="0"/>
                <a:ea typeface="Calibri" panose="020F0502020204030204" pitchFamily="34" charset="0"/>
                <a:cs typeface="Calibri" panose="020F0502020204030204" pitchFamily="34" charset="0"/>
              </a:rPr>
              <a:t>cond</a:t>
            </a:r>
            <a:r>
              <a:rPr lang="en-US" sz="1800" dirty="0">
                <a:latin typeface="Calibri" panose="020F0502020204030204" pitchFamily="34" charset="0"/>
                <a:ea typeface="Calibri" panose="020F0502020204030204" pitchFamily="34" charset="0"/>
                <a:cs typeface="Calibri" panose="020F0502020204030204" pitchFamily="34" charset="0"/>
              </a:rPr>
              <a:t>) does not significantly predict purchase intention directly (β = 0.1034, p = 0.6662).</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CI for IMPORT’s effect on reaction [0.1843, 0.4645] and PMI’s effect on reaction [0.2124, 0.5806] do not include zero, confirming significant effects</a:t>
            </a:r>
          </a:p>
          <a:p>
            <a:pPr lvl="1">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Interpretation:</a:t>
            </a:r>
            <a:r>
              <a:rPr lang="en-US" sz="1800" dirty="0">
                <a:latin typeface="Calibri" panose="020F0502020204030204" pitchFamily="34" charset="0"/>
                <a:ea typeface="Calibri" panose="020F0502020204030204" pitchFamily="34" charset="0"/>
                <a:cs typeface="Calibri" panose="020F0502020204030204" pitchFamily="34" charset="0"/>
              </a:rPr>
              <a:t> The more important people perceive the article, and the more they believe media influences public opinion, the stronger their intention to buy sugar</a:t>
            </a:r>
          </a:p>
          <a:p>
            <a:endParaRPr lang="en-US" dirty="0"/>
          </a:p>
        </p:txBody>
      </p:sp>
    </p:spTree>
    <p:extLst>
      <p:ext uri="{BB962C8B-B14F-4D97-AF65-F5344CB8AC3E}">
        <p14:creationId xmlns:p14="http://schemas.microsoft.com/office/powerpoint/2010/main" val="327416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DBF8-CA15-0A32-6E09-ACAD07ACBFC1}"/>
              </a:ext>
            </a:extLst>
          </p:cNvPr>
          <p:cNvSpPr>
            <a:spLocks noGrp="1"/>
          </p:cNvSpPr>
          <p:nvPr>
            <p:ph type="title" idx="4294967295"/>
          </p:nvPr>
        </p:nvSpPr>
        <p:spPr>
          <a:xfrm>
            <a:off x="111760" y="145733"/>
            <a:ext cx="10058400" cy="759142"/>
          </a:xfrm>
        </p:spPr>
        <p:txBody>
          <a:bodyPr/>
          <a:lstStyle/>
          <a:p>
            <a:r>
              <a:rPr lang="en-US" dirty="0"/>
              <a:t>Serial Mediation</a:t>
            </a:r>
          </a:p>
        </p:txBody>
      </p:sp>
      <p:sp>
        <p:nvSpPr>
          <p:cNvPr id="3" name="Content Placeholder 2">
            <a:extLst>
              <a:ext uri="{FF2B5EF4-FFF2-40B4-BE49-F238E27FC236}">
                <a16:creationId xmlns:a16="http://schemas.microsoft.com/office/drawing/2014/main" id="{E734DFEF-A0B7-1C42-B3E6-FB00E617B79A}"/>
              </a:ext>
            </a:extLst>
          </p:cNvPr>
          <p:cNvSpPr>
            <a:spLocks noGrp="1"/>
          </p:cNvSpPr>
          <p:nvPr>
            <p:ph idx="4294967295"/>
          </p:nvPr>
        </p:nvSpPr>
        <p:spPr>
          <a:xfrm>
            <a:off x="309880" y="904875"/>
            <a:ext cx="11572240" cy="4411708"/>
          </a:xfrm>
        </p:spPr>
        <p:txBody>
          <a:bodyPr>
            <a:norm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Rejects the assumption that mediators are independent—instead, it models </a:t>
            </a:r>
            <a:r>
              <a:rPr lang="en-US" sz="2000" b="1" i="1" dirty="0">
                <a:latin typeface="Calibri" panose="020F0502020204030204" pitchFamily="34" charset="0"/>
                <a:ea typeface="Calibri" panose="020F0502020204030204" pitchFamily="34" charset="0"/>
                <a:cs typeface="Calibri" panose="020F0502020204030204" pitchFamily="34" charset="0"/>
              </a:rPr>
              <a:t>potentially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i="1" dirty="0">
                <a:latin typeface="Calibri" panose="020F0502020204030204" pitchFamily="34" charset="0"/>
                <a:ea typeface="Calibri" panose="020F0502020204030204" pitchFamily="34" charset="0"/>
                <a:cs typeface="Calibri" panose="020F0502020204030204" pitchFamily="34" charset="0"/>
              </a:rPr>
              <a:t>causal mechanisms </a:t>
            </a:r>
            <a:r>
              <a:rPr lang="en-US" sz="2000" dirty="0">
                <a:latin typeface="Calibri" panose="020F0502020204030204" pitchFamily="34" charset="0"/>
                <a:ea typeface="Calibri" panose="020F0502020204030204" pitchFamily="34" charset="0"/>
                <a:cs typeface="Calibri" panose="020F0502020204030204" pitchFamily="34" charset="0"/>
              </a:rPr>
              <a:t>between mediators</a:t>
            </a:r>
          </a:p>
          <a:p>
            <a:pPr>
              <a:lnSpc>
                <a:spcPct val="100000"/>
              </a:lnSpc>
              <a:buFont typeface="Arial" panose="020B0604020202020204" pitchFamily="34" charset="0"/>
              <a:buChar char="•"/>
            </a:pP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first influences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1</a:t>
            </a:r>
            <a:r>
              <a:rPr lang="en-US" sz="2000" dirty="0">
                <a:latin typeface="Calibri" panose="020F0502020204030204" pitchFamily="34" charset="0"/>
                <a:ea typeface="Calibri" panose="020F0502020204030204" pitchFamily="34" charset="0"/>
                <a:cs typeface="Calibri" panose="020F0502020204030204" pitchFamily="34" charset="0"/>
              </a:rPr>
              <a:t>, which then affects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and so on, ultimately influencing </a:t>
            </a:r>
            <a:r>
              <a:rPr lang="en-US" sz="2000" i="1" dirty="0">
                <a:latin typeface="Calibri" panose="020F0502020204030204" pitchFamily="34" charset="0"/>
                <a:ea typeface="Calibri" panose="020F0502020204030204" pitchFamily="34" charset="0"/>
                <a:cs typeface="Calibri" panose="020F0502020204030204" pitchFamily="34" charset="0"/>
              </a:rPr>
              <a:t>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goal is to </a:t>
            </a:r>
            <a:r>
              <a:rPr lang="en-US" sz="2000" b="1" u="sng" dirty="0">
                <a:latin typeface="Calibri" panose="020F0502020204030204" pitchFamily="34" charset="0"/>
                <a:ea typeface="Calibri" panose="020F0502020204030204" pitchFamily="34" charset="0"/>
                <a:cs typeface="Calibri" panose="020F0502020204030204" pitchFamily="34" charset="0"/>
              </a:rPr>
              <a:t>examine both direct and indirect </a:t>
            </a:r>
            <a:r>
              <a:rPr lang="en-US" sz="2000" dirty="0">
                <a:latin typeface="Calibri" panose="020F0502020204030204" pitchFamily="34" charset="0"/>
                <a:ea typeface="Calibri" panose="020F0502020204030204" pitchFamily="34" charset="0"/>
                <a:cs typeface="Calibri" panose="020F0502020204030204" pitchFamily="34" charset="0"/>
              </a:rPr>
              <a:t>effects while modeling a stepwise causal process</a:t>
            </a:r>
          </a:p>
          <a:p>
            <a:pPr>
              <a:lnSpc>
                <a:spcPct val="100000"/>
              </a:lnSpc>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Example: </a:t>
            </a:r>
            <a:r>
              <a:rPr lang="en-US" sz="2000" dirty="0">
                <a:latin typeface="Calibri" panose="020F0502020204030204" pitchFamily="34" charset="0"/>
                <a:ea typeface="Calibri" panose="020F0502020204030204" pitchFamily="34" charset="0"/>
                <a:cs typeface="Calibri" panose="020F0502020204030204" pitchFamily="34" charset="0"/>
              </a:rPr>
              <a:t>suppose we are interested in the mediation effect of school bonding (school attachment, connectedness, and academic achievement) on the association between child abuse and adult violence perpetration</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Parallel (?)</a:t>
            </a:r>
          </a:p>
          <a:p>
            <a:pPr lvl="2">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In a parallel model, school attachment (</a:t>
            </a:r>
            <a:r>
              <a:rPr lang="en-US" sz="1700" i="1" dirty="0">
                <a:latin typeface="Calibri" panose="020F0502020204030204" pitchFamily="34" charset="0"/>
                <a:ea typeface="Calibri" panose="020F0502020204030204" pitchFamily="34" charset="0"/>
                <a:cs typeface="Calibri" panose="020F0502020204030204" pitchFamily="34" charset="0"/>
              </a:rPr>
              <a:t>M</a:t>
            </a:r>
            <a:r>
              <a:rPr lang="en-US" sz="1700" baseline="-25000" dirty="0">
                <a:latin typeface="Calibri" panose="020F0502020204030204" pitchFamily="34" charset="0"/>
                <a:ea typeface="Calibri" panose="020F0502020204030204" pitchFamily="34" charset="0"/>
                <a:cs typeface="Calibri" panose="020F0502020204030204" pitchFamily="34" charset="0"/>
              </a:rPr>
              <a:t>1</a:t>
            </a:r>
            <a:r>
              <a:rPr lang="en-US" sz="1700" dirty="0">
                <a:latin typeface="Calibri" panose="020F0502020204030204" pitchFamily="34" charset="0"/>
                <a:ea typeface="Calibri" panose="020F0502020204030204" pitchFamily="34" charset="0"/>
                <a:cs typeface="Calibri" panose="020F0502020204030204" pitchFamily="34" charset="0"/>
              </a:rPr>
              <a:t>), school connection (</a:t>
            </a:r>
            <a:r>
              <a:rPr lang="en-US" sz="1700" i="1" dirty="0">
                <a:latin typeface="Calibri" panose="020F0502020204030204" pitchFamily="34" charset="0"/>
                <a:ea typeface="Calibri" panose="020F0502020204030204" pitchFamily="34" charset="0"/>
                <a:cs typeface="Calibri" panose="020F0502020204030204" pitchFamily="34" charset="0"/>
              </a:rPr>
              <a:t>M</a:t>
            </a:r>
            <a:r>
              <a:rPr lang="en-US" sz="1700" baseline="-25000" dirty="0">
                <a:latin typeface="Calibri" panose="020F0502020204030204" pitchFamily="34" charset="0"/>
                <a:ea typeface="Calibri" panose="020F0502020204030204" pitchFamily="34" charset="0"/>
                <a:cs typeface="Calibri" panose="020F0502020204030204" pitchFamily="34" charset="0"/>
              </a:rPr>
              <a:t>2</a:t>
            </a:r>
            <a:r>
              <a:rPr lang="en-US" sz="1700" dirty="0">
                <a:latin typeface="Calibri" panose="020F0502020204030204" pitchFamily="34" charset="0"/>
                <a:ea typeface="Calibri" panose="020F0502020204030204" pitchFamily="34" charset="0"/>
                <a:cs typeface="Calibri" panose="020F0502020204030204" pitchFamily="34" charset="0"/>
              </a:rPr>
              <a:t>), and academic achievement (</a:t>
            </a:r>
            <a:r>
              <a:rPr lang="en-US" sz="1700" i="1" dirty="0">
                <a:latin typeface="Calibri" panose="020F0502020204030204" pitchFamily="34" charset="0"/>
                <a:ea typeface="Calibri" panose="020F0502020204030204" pitchFamily="34" charset="0"/>
                <a:cs typeface="Calibri" panose="020F0502020204030204" pitchFamily="34" charset="0"/>
              </a:rPr>
              <a:t>M</a:t>
            </a:r>
            <a:r>
              <a:rPr lang="en-US" sz="1700" baseline="-25000" dirty="0">
                <a:latin typeface="Calibri" panose="020F0502020204030204" pitchFamily="34" charset="0"/>
                <a:ea typeface="Calibri" panose="020F0502020204030204" pitchFamily="34" charset="0"/>
                <a:cs typeface="Calibri" panose="020F0502020204030204" pitchFamily="34" charset="0"/>
              </a:rPr>
              <a:t>3</a:t>
            </a:r>
            <a:r>
              <a:rPr lang="en-US" sz="1700" dirty="0">
                <a:latin typeface="Calibri" panose="020F0502020204030204" pitchFamily="34" charset="0"/>
                <a:ea typeface="Calibri" panose="020F0502020204030204" pitchFamily="34" charset="0"/>
                <a:cs typeface="Calibri" panose="020F0502020204030204" pitchFamily="34" charset="0"/>
              </a:rPr>
              <a:t>) would be assumed to independently mediate the effect of child maltreatment (</a:t>
            </a:r>
            <a:r>
              <a:rPr lang="en-US" sz="1700" i="1" dirty="0">
                <a:latin typeface="Calibri" panose="020F0502020204030204" pitchFamily="34" charset="0"/>
                <a:ea typeface="Calibri" panose="020F0502020204030204" pitchFamily="34" charset="0"/>
                <a:cs typeface="Calibri" panose="020F0502020204030204" pitchFamily="34" charset="0"/>
              </a:rPr>
              <a:t>X</a:t>
            </a:r>
            <a:r>
              <a:rPr lang="en-US" sz="1700" dirty="0">
                <a:latin typeface="Calibri" panose="020F0502020204030204" pitchFamily="34" charset="0"/>
                <a:ea typeface="Calibri" panose="020F0502020204030204" pitchFamily="34" charset="0"/>
                <a:cs typeface="Calibri" panose="020F0502020204030204" pitchFamily="34" charset="0"/>
              </a:rPr>
              <a:t>) on violence perpetration (</a:t>
            </a:r>
            <a:r>
              <a:rPr lang="en-US" sz="1700" i="1" dirty="0">
                <a:latin typeface="Calibri" panose="020F0502020204030204" pitchFamily="34" charset="0"/>
                <a:ea typeface="Calibri" panose="020F0502020204030204" pitchFamily="34" charset="0"/>
                <a:cs typeface="Calibri" panose="020F0502020204030204" pitchFamily="34" charset="0"/>
              </a:rPr>
              <a:t>Y</a:t>
            </a:r>
            <a:r>
              <a:rPr lang="en-US" sz="17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Serial (?)</a:t>
            </a:r>
          </a:p>
          <a:p>
            <a:pPr lvl="2">
              <a:buFont typeface="Arial" panose="020B0604020202020204" pitchFamily="34" charset="0"/>
              <a:buChar char="•"/>
            </a:pPr>
            <a:r>
              <a:rPr lang="en-US" sz="1700" dirty="0">
                <a:latin typeface="Calibri" panose="020F0502020204030204" pitchFamily="34" charset="0"/>
                <a:ea typeface="Calibri" panose="020F0502020204030204" pitchFamily="34" charset="0"/>
                <a:cs typeface="Calibri" panose="020F0502020204030204" pitchFamily="34" charset="0"/>
              </a:rPr>
              <a:t>In a serial model, child maltreatment first reduces school attachment (</a:t>
            </a:r>
            <a:r>
              <a:rPr lang="en-US" sz="1700" i="1" dirty="0">
                <a:latin typeface="Calibri" panose="020F0502020204030204" pitchFamily="34" charset="0"/>
                <a:ea typeface="Calibri" panose="020F0502020204030204" pitchFamily="34" charset="0"/>
                <a:cs typeface="Calibri" panose="020F0502020204030204" pitchFamily="34" charset="0"/>
              </a:rPr>
              <a:t>M</a:t>
            </a:r>
            <a:r>
              <a:rPr lang="en-US" sz="1700" baseline="-25000" dirty="0">
                <a:latin typeface="Calibri" panose="020F0502020204030204" pitchFamily="34" charset="0"/>
                <a:ea typeface="Calibri" panose="020F0502020204030204" pitchFamily="34" charset="0"/>
                <a:cs typeface="Calibri" panose="020F0502020204030204" pitchFamily="34" charset="0"/>
              </a:rPr>
              <a:t>1</a:t>
            </a:r>
            <a:r>
              <a:rPr lang="en-US" sz="1700" dirty="0">
                <a:latin typeface="Calibri" panose="020F0502020204030204" pitchFamily="34" charset="0"/>
                <a:ea typeface="Calibri" panose="020F0502020204030204" pitchFamily="34" charset="0"/>
                <a:cs typeface="Calibri" panose="020F0502020204030204" pitchFamily="34" charset="0"/>
              </a:rPr>
              <a:t>), which then lowers academic achievement (</a:t>
            </a:r>
            <a:r>
              <a:rPr lang="en-US" sz="1700" i="1" dirty="0">
                <a:latin typeface="Calibri" panose="020F0502020204030204" pitchFamily="34" charset="0"/>
                <a:ea typeface="Calibri" panose="020F0502020204030204" pitchFamily="34" charset="0"/>
                <a:cs typeface="Calibri" panose="020F0502020204030204" pitchFamily="34" charset="0"/>
              </a:rPr>
              <a:t>M</a:t>
            </a:r>
            <a:r>
              <a:rPr lang="en-US" sz="1700" baseline="-25000" dirty="0">
                <a:latin typeface="Calibri" panose="020F0502020204030204" pitchFamily="34" charset="0"/>
                <a:ea typeface="Calibri" panose="020F0502020204030204" pitchFamily="34" charset="0"/>
                <a:cs typeface="Calibri" panose="020F0502020204030204" pitchFamily="34" charset="0"/>
              </a:rPr>
              <a:t>2</a:t>
            </a:r>
            <a:r>
              <a:rPr lang="en-US" sz="1700" dirty="0">
                <a:latin typeface="Calibri" panose="020F0502020204030204" pitchFamily="34" charset="0"/>
                <a:ea typeface="Calibri" panose="020F0502020204030204" pitchFamily="34" charset="0"/>
                <a:cs typeface="Calibri" panose="020F0502020204030204" pitchFamily="34" charset="0"/>
              </a:rPr>
              <a:t>), ultimately influencing bad outcomes (</a:t>
            </a:r>
            <a:r>
              <a:rPr lang="en-US" sz="1700" i="1" dirty="0">
                <a:latin typeface="Calibri" panose="020F0502020204030204" pitchFamily="34" charset="0"/>
                <a:ea typeface="Calibri" panose="020F0502020204030204" pitchFamily="34" charset="0"/>
                <a:cs typeface="Calibri" panose="020F0502020204030204" pitchFamily="34" charset="0"/>
              </a:rPr>
              <a:t>Y</a:t>
            </a:r>
            <a:r>
              <a:rPr lang="en-US" sz="17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endParaRPr lang="en-US" dirty="0"/>
          </a:p>
        </p:txBody>
      </p:sp>
    </p:spTree>
    <p:extLst>
      <p:ext uri="{BB962C8B-B14F-4D97-AF65-F5344CB8AC3E}">
        <p14:creationId xmlns:p14="http://schemas.microsoft.com/office/powerpoint/2010/main" val="184235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6295AB-FEEF-490E-8393-BC2E6BB52B74}"/>
              </a:ext>
            </a:extLst>
          </p:cNvPr>
          <p:cNvSpPr>
            <a:spLocks noGrp="1"/>
          </p:cNvSpPr>
          <p:nvPr>
            <p:ph idx="1"/>
          </p:nvPr>
        </p:nvSpPr>
        <p:spPr>
          <a:xfrm>
            <a:off x="664678" y="1094339"/>
            <a:ext cx="10379242" cy="5122565"/>
          </a:xfrm>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Indirect effect(s) of X on Y:</a:t>
            </a:r>
          </a:p>
          <a:p>
            <a:pPr marL="0" indent="0">
              <a:buNone/>
            </a:pPr>
            <a:r>
              <a:rPr lang="en-US" sz="1600" b="0" i="0" u="none" strike="noStrike" baseline="0" dirty="0">
                <a:solidFill>
                  <a:srgbClr val="000000"/>
                </a:solidFill>
                <a:latin typeface="Courier New" panose="02070309020205020404" pitchFamily="49" charset="0"/>
              </a:rPr>
              <a:t>      		Effect     </a:t>
            </a:r>
            <a:r>
              <a:rPr lang="en-US" sz="1600" b="0" i="0" u="none" strike="noStrike" baseline="0" dirty="0" err="1">
                <a:solidFill>
                  <a:srgbClr val="000000"/>
                </a:solidFill>
                <a:latin typeface="Courier New" panose="02070309020205020404" pitchFamily="49" charset="0"/>
              </a:rPr>
              <a:t>BootSE</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BootLLCI</a:t>
            </a:r>
            <a:r>
              <a:rPr lang="en-US" sz="1600" b="0" i="0" u="none" strike="noStrike" baseline="0" dirty="0">
                <a:solidFill>
                  <a:srgbClr val="000000"/>
                </a:solidFill>
                <a:latin typeface="Courier New" panose="02070309020205020404" pitchFamily="49" charset="0"/>
              </a:rPr>
              <a:t>   </a:t>
            </a:r>
            <a:r>
              <a:rPr lang="en-US" sz="1600" b="0" i="0" u="none" strike="noStrike" baseline="0" dirty="0" err="1">
                <a:solidFill>
                  <a:srgbClr val="000000"/>
                </a:solidFill>
                <a:latin typeface="Courier New" panose="02070309020205020404" pitchFamily="49" charset="0"/>
              </a:rPr>
              <a:t>BootULCI</a:t>
            </a:r>
            <a:endParaRPr lang="en-US" sz="1600" b="0" i="0" u="none"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TOTAL      	.3923      .1672      .0835      .7329</a:t>
            </a:r>
          </a:p>
          <a:p>
            <a:pPr marL="0" indent="0">
              <a:buNone/>
            </a:pPr>
            <a:r>
              <a:rPr lang="da-DK" sz="1600" b="0" i="0" u="none" strike="noStrike" baseline="0" dirty="0">
                <a:solidFill>
                  <a:srgbClr val="000000"/>
                </a:solidFill>
                <a:latin typeface="Courier New" panose="02070309020205020404" pitchFamily="49" charset="0"/>
              </a:rPr>
              <a:t>Ind1 </a:t>
            </a:r>
            <a:r>
              <a:rPr lang="da-DK" sz="1600" b="1" i="0" u="sng" strike="noStrike" baseline="0" dirty="0">
                <a:solidFill>
                  <a:srgbClr val="000000"/>
                </a:solidFill>
                <a:latin typeface="Courier New" panose="02070309020205020404" pitchFamily="49" charset="0"/>
              </a:rPr>
              <a:t>(a1b1)</a:t>
            </a:r>
            <a:r>
              <a:rPr lang="da-DK" sz="1600" b="0" i="0" u="none" strike="noStrike" baseline="0" dirty="0">
                <a:solidFill>
                  <a:srgbClr val="000000"/>
                </a:solidFill>
                <a:latin typeface="Courier New" panose="02070309020205020404" pitchFamily="49" charset="0"/>
              </a:rPr>
              <a:t>	.2033      .1157      .0002      .4531</a:t>
            </a:r>
          </a:p>
          <a:p>
            <a:pPr marL="0" indent="0">
              <a:buNone/>
            </a:pPr>
            <a:r>
              <a:rPr lang="da-DK" sz="1600" b="0" i="0" u="none" strike="noStrike" baseline="0" dirty="0">
                <a:solidFill>
                  <a:srgbClr val="000000"/>
                </a:solidFill>
                <a:latin typeface="Courier New" panose="02070309020205020404" pitchFamily="49" charset="0"/>
              </a:rPr>
              <a:t>Ind2 </a:t>
            </a:r>
            <a:r>
              <a:rPr lang="da-DK" sz="1600" b="1" i="0" u="sng" strike="noStrike" baseline="0" dirty="0">
                <a:solidFill>
                  <a:srgbClr val="000000"/>
                </a:solidFill>
                <a:latin typeface="Courier New" panose="02070309020205020404" pitchFamily="49" charset="0"/>
              </a:rPr>
              <a:t>(a2b2)</a:t>
            </a:r>
            <a:r>
              <a:rPr lang="da-DK" sz="1600" b="0" i="0" u="none" strike="noStrike" baseline="0" dirty="0">
                <a:solidFill>
                  <a:srgbClr val="000000"/>
                </a:solidFill>
                <a:latin typeface="Courier New" panose="02070309020205020404" pitchFamily="49" charset="0"/>
              </a:rPr>
              <a:t>    .1402      .1017     -.0496      .3502</a:t>
            </a:r>
          </a:p>
          <a:p>
            <a:pPr marL="0" indent="0">
              <a:buNone/>
            </a:pPr>
            <a:r>
              <a:rPr lang="da-DK" sz="1600" b="0" i="0" u="none" strike="noStrike" baseline="0" dirty="0">
                <a:solidFill>
                  <a:srgbClr val="000000"/>
                </a:solidFill>
                <a:latin typeface="Courier New" panose="02070309020205020404" pitchFamily="49" charset="0"/>
              </a:rPr>
              <a:t>Ind3 </a:t>
            </a:r>
            <a:r>
              <a:rPr lang="da-DK" sz="1600" b="1" i="0" u="sng" strike="noStrike" baseline="0" dirty="0">
                <a:solidFill>
                  <a:srgbClr val="000000"/>
                </a:solidFill>
                <a:latin typeface="Courier New" panose="02070309020205020404" pitchFamily="49" charset="0"/>
              </a:rPr>
              <a:t>(a1d21b2)</a:t>
            </a:r>
            <a:r>
              <a:rPr lang="da-DK" sz="1600" b="0" i="0" u="none" strike="noStrike" baseline="0" dirty="0">
                <a:solidFill>
                  <a:srgbClr val="000000"/>
                </a:solidFill>
                <a:latin typeface="Courier New" panose="02070309020205020404" pitchFamily="49" charset="0"/>
              </a:rPr>
              <a:t> .0488      .0357     -.0004      .1371</a:t>
            </a:r>
          </a:p>
          <a:p>
            <a:pPr marL="0" indent="0">
              <a:buNone/>
            </a:pPr>
            <a:r>
              <a:rPr lang="en-US" sz="1600" b="0" i="0" u="none" strike="noStrike" baseline="0" dirty="0">
                <a:solidFill>
                  <a:srgbClr val="000000"/>
                </a:solidFill>
                <a:latin typeface="Courier New" panose="02070309020205020404" pitchFamily="49" charset="0"/>
              </a:rPr>
              <a:t>Indirect effect key:</a:t>
            </a:r>
          </a:p>
          <a:p>
            <a:pPr marL="0" indent="0">
              <a:buNone/>
            </a:pPr>
            <a:r>
              <a:rPr lang="en-US" sz="1600" b="0" i="0" u="none" strike="noStrike" baseline="0" dirty="0">
                <a:solidFill>
                  <a:srgbClr val="000000"/>
                </a:solidFill>
                <a:latin typeface="Courier New" panose="02070309020205020404" pitchFamily="49" charset="0"/>
              </a:rPr>
              <a:t>Ind1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i="0" u="none" strike="noStrike" baseline="0" dirty="0">
                <a:solidFill>
                  <a:srgbClr val="000000"/>
                </a:solidFill>
                <a:latin typeface="Courier New" panose="02070309020205020404" pitchFamily="49" charset="0"/>
              </a:rPr>
              <a:t>reaction</a:t>
            </a:r>
            <a:r>
              <a:rPr lang="en-US" sz="1600" b="1" i="0" u="none" strike="noStrike" baseline="0" dirty="0">
                <a:solidFill>
                  <a:srgbClr val="000000"/>
                </a:solidFill>
                <a:latin typeface="Courier New" panose="02070309020205020404" pitchFamily="49" charset="0"/>
              </a:rPr>
              <a:t> </a:t>
            </a:r>
            <a:r>
              <a:rPr lang="en-US" sz="1600" b="1" i="0" u="sng" strike="noStrike" baseline="0" dirty="0">
                <a:solidFill>
                  <a:srgbClr val="000000"/>
                </a:solidFill>
                <a:latin typeface="Courier New" panose="02070309020205020404" pitchFamily="49" charset="0"/>
              </a:rPr>
              <a:t>(specific ind. effect of article location on reactions via importance)</a:t>
            </a:r>
            <a:endParaRPr lang="en-US" sz="2400" b="1" i="0" u="sng" strike="noStrike" baseline="0" dirty="0">
              <a:solidFill>
                <a:srgbClr val="000000"/>
              </a:solidFill>
              <a:latin typeface="Courier New" panose="02070309020205020404" pitchFamily="49" charset="0"/>
            </a:endParaRPr>
          </a:p>
          <a:p>
            <a:pPr marL="0" indent="0">
              <a:buNone/>
            </a:pPr>
            <a:r>
              <a:rPr lang="en-US" sz="1600" b="0" i="0" u="none" strike="noStrike" baseline="0" dirty="0">
                <a:solidFill>
                  <a:srgbClr val="000000"/>
                </a:solidFill>
                <a:latin typeface="Courier New" panose="02070309020205020404" pitchFamily="49" charset="0"/>
              </a:rPr>
              <a:t>Ind2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a:t>
            </a:r>
          </a:p>
          <a:p>
            <a:pPr marL="0" indent="0">
              <a:buNone/>
            </a:pPr>
            <a:r>
              <a:rPr lang="en-US" sz="1600" b="0" i="0" u="none" strike="noStrike" baseline="0" dirty="0">
                <a:solidFill>
                  <a:srgbClr val="000000"/>
                </a:solidFill>
                <a:latin typeface="Courier New" panose="02070309020205020404" pitchFamily="49" charset="0"/>
              </a:rPr>
              <a:t>Ind3 </a:t>
            </a:r>
            <a:r>
              <a:rPr lang="en-US" sz="1600" b="0" i="0" u="none" strike="noStrike" baseline="0" dirty="0" err="1">
                <a:solidFill>
                  <a:srgbClr val="000000"/>
                </a:solidFill>
                <a:latin typeface="Courier New" panose="02070309020205020404" pitchFamily="49" charset="0"/>
              </a:rPr>
              <a:t>cond</a:t>
            </a:r>
            <a:r>
              <a:rPr lang="en-US" sz="1600" b="0" i="0" u="none" strike="noStrike" baseline="0" dirty="0">
                <a:solidFill>
                  <a:srgbClr val="000000"/>
                </a:solidFill>
                <a:latin typeface="Courier New" panose="02070309020205020404" pitchFamily="49" charset="0"/>
              </a:rPr>
              <a:t> -&gt; import -&gt; </a:t>
            </a:r>
            <a:r>
              <a:rPr lang="en-US" sz="1600" b="0" i="0" u="none" strike="noStrike" baseline="0" dirty="0" err="1">
                <a:solidFill>
                  <a:srgbClr val="000000"/>
                </a:solidFill>
                <a:latin typeface="Courier New" panose="02070309020205020404" pitchFamily="49" charset="0"/>
              </a:rPr>
              <a:t>pmi</a:t>
            </a:r>
            <a:r>
              <a:rPr lang="en-US" sz="1600" b="0" i="0" u="none" strike="noStrike" baseline="0" dirty="0">
                <a:solidFill>
                  <a:srgbClr val="000000"/>
                </a:solidFill>
                <a:latin typeface="Courier New" panose="02070309020205020404" pitchFamily="49" charset="0"/>
              </a:rPr>
              <a:t> -&gt; reaction </a:t>
            </a:r>
            <a:r>
              <a:rPr lang="en-US" sz="1600" b="1" i="0" u="none" strike="noStrike" baseline="0" dirty="0">
                <a:solidFill>
                  <a:srgbClr val="FF0000"/>
                </a:solidFill>
                <a:latin typeface="Courier New" panose="02070309020205020404" pitchFamily="49" charset="0"/>
              </a:rPr>
              <a:t>(</a:t>
            </a:r>
            <a:r>
              <a:rPr lang="en-US" sz="1600" b="1" i="0" u="sng" strike="noStrike" baseline="0" dirty="0">
                <a:solidFill>
                  <a:srgbClr val="FF0000"/>
                </a:solidFill>
                <a:latin typeface="Courier New" panose="02070309020205020404" pitchFamily="49" charset="0"/>
              </a:rPr>
              <a:t>this is the only thing that is NEW</a:t>
            </a:r>
            <a:r>
              <a:rPr lang="en-US" sz="1600" b="1" i="0" u="none" strike="noStrike" baseline="0" dirty="0">
                <a:solidFill>
                  <a:srgbClr val="FF0000"/>
                </a:solidFill>
                <a:latin typeface="Courier New" panose="02070309020205020404" pitchFamily="49" charset="0"/>
              </a:rPr>
              <a:t>)</a:t>
            </a:r>
          </a:p>
          <a:p>
            <a:pPr marL="0" indent="0">
              <a:buNone/>
            </a:pPr>
            <a:r>
              <a:rPr lang="en-US" sz="500" b="0" i="0" u="none" strike="noStrike" baseline="0" dirty="0">
                <a:solidFill>
                  <a:srgbClr val="000000"/>
                </a:solidFill>
                <a:latin typeface="Courier New" panose="02070309020205020404" pitchFamily="49" charset="0"/>
              </a:rPr>
              <a:t>  </a:t>
            </a:r>
          </a:p>
          <a:p>
            <a:endParaRPr lang="en-US" sz="400" dirty="0"/>
          </a:p>
        </p:txBody>
      </p:sp>
      <p:sp>
        <p:nvSpPr>
          <p:cNvPr id="5" name="TextBox 4">
            <a:extLst>
              <a:ext uri="{FF2B5EF4-FFF2-40B4-BE49-F238E27FC236}">
                <a16:creationId xmlns:a16="http://schemas.microsoft.com/office/drawing/2014/main" id="{7E541FF7-1809-4574-BBCA-C725C8032DC8}"/>
              </a:ext>
            </a:extLst>
          </p:cNvPr>
          <p:cNvSpPr txBox="1"/>
          <p:nvPr/>
        </p:nvSpPr>
        <p:spPr>
          <a:xfrm>
            <a:off x="664678" y="5416656"/>
            <a:ext cx="10700084" cy="110799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Interpretation of </a:t>
            </a: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ind3</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Relative to those assigned to the interior page condition, those told the article would appear in the front page (</a:t>
            </a:r>
            <a:r>
              <a:rPr kumimoji="0" lang="en-US" sz="1600" b="1" i="0" u="sng"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perceived the sugar shortage as more important (</a:t>
            </a:r>
            <a:r>
              <a:rPr kumimoji="0" lang="en-US" sz="16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import</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which in turn was associated with a greater perception that others would be influenced by the article (</a:t>
            </a:r>
            <a:r>
              <a:rPr kumimoji="0" lang="en-US" sz="1600" b="1" i="0" u="sng"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which led to a greater intention to buy sugar (</a:t>
            </a:r>
            <a:r>
              <a:rPr kumimoji="0" lang="en-US" sz="16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reaction</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Note: </a:t>
            </a: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must look to the pattern of coefficients in the model (i.e., positive or negative)</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8541623-22C0-6FA4-C073-C741DC7D4C67}"/>
              </a:ext>
            </a:extLst>
          </p:cNvPr>
          <p:cNvSpPr>
            <a:spLocks noGrp="1"/>
          </p:cNvSpPr>
          <p:nvPr>
            <p:ph type="title"/>
          </p:nvPr>
        </p:nvSpPr>
        <p:spPr>
          <a:xfrm>
            <a:off x="508000" y="511530"/>
            <a:ext cx="10058400" cy="393726"/>
          </a:xfrm>
        </p:spPr>
        <p:txBody>
          <a:bodyPr>
            <a:normAutofit fontScale="90000"/>
          </a:bodyPr>
          <a:lstStyle/>
          <a:p>
            <a:r>
              <a:rPr lang="en-US" b="1" dirty="0"/>
              <a:t>Step 4: </a:t>
            </a:r>
            <a:r>
              <a:rPr lang="en-US" dirty="0"/>
              <a:t>Direct vs. Indirect Effects</a:t>
            </a:r>
          </a:p>
        </p:txBody>
      </p:sp>
    </p:spTree>
    <p:extLst>
      <p:ext uri="{BB962C8B-B14F-4D97-AF65-F5344CB8AC3E}">
        <p14:creationId xmlns:p14="http://schemas.microsoft.com/office/powerpoint/2010/main" val="35116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BF65-3359-3AB9-48E5-A49AED2F8EA1}"/>
              </a:ext>
            </a:extLst>
          </p:cNvPr>
          <p:cNvSpPr>
            <a:spLocks noGrp="1"/>
          </p:cNvSpPr>
          <p:nvPr>
            <p:ph type="title" idx="4294967295"/>
          </p:nvPr>
        </p:nvSpPr>
        <p:spPr>
          <a:xfrm>
            <a:off x="142240" y="196365"/>
            <a:ext cx="10058400" cy="708510"/>
          </a:xfrm>
        </p:spPr>
        <p:txBody>
          <a:bodyPr/>
          <a:lstStyle/>
          <a:p>
            <a:r>
              <a:rPr lang="en-US" b="1" dirty="0"/>
              <a:t>Step 4: </a:t>
            </a:r>
            <a:r>
              <a:rPr lang="en-US" dirty="0"/>
              <a:t>Interpretation (for clarity)</a:t>
            </a:r>
          </a:p>
        </p:txBody>
      </p:sp>
      <p:sp>
        <p:nvSpPr>
          <p:cNvPr id="3" name="Content Placeholder 2">
            <a:extLst>
              <a:ext uri="{FF2B5EF4-FFF2-40B4-BE49-F238E27FC236}">
                <a16:creationId xmlns:a16="http://schemas.microsoft.com/office/drawing/2014/main" id="{9AC76C49-3EEF-AB39-92C3-D8ABDD4EA1FC}"/>
              </a:ext>
            </a:extLst>
          </p:cNvPr>
          <p:cNvSpPr>
            <a:spLocks noGrp="1"/>
          </p:cNvSpPr>
          <p:nvPr>
            <p:ph idx="4294967295"/>
          </p:nvPr>
        </p:nvSpPr>
        <p:spPr>
          <a:xfrm>
            <a:off x="233680" y="904875"/>
            <a:ext cx="10058400" cy="3849687"/>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dirty="0">
                <a:latin typeface="Calibri" panose="020F0502020204030204" pitchFamily="34" charset="0"/>
                <a:ea typeface="Calibri" panose="020F0502020204030204" pitchFamily="34" charset="0"/>
                <a:cs typeface="Calibri" panose="020F0502020204030204" pitchFamily="34" charset="0"/>
              </a:rPr>
              <a:t>direct effect</a:t>
            </a:r>
            <a:r>
              <a:rPr lang="en-US" sz="2000" dirty="0">
                <a:latin typeface="Calibri" panose="020F0502020204030204" pitchFamily="34" charset="0"/>
                <a:ea typeface="Calibri" panose="020F0502020204030204" pitchFamily="34" charset="0"/>
                <a:cs typeface="Calibri" panose="020F0502020204030204" pitchFamily="34" charset="0"/>
              </a:rPr>
              <a:t> of X on Y (purchase intention) is </a:t>
            </a:r>
            <a:r>
              <a:rPr lang="en-US" sz="2000" b="1" dirty="0">
                <a:latin typeface="Calibri" panose="020F0502020204030204" pitchFamily="34" charset="0"/>
                <a:ea typeface="Calibri" panose="020F0502020204030204" pitchFamily="34" charset="0"/>
                <a:cs typeface="Calibri" panose="020F0502020204030204" pitchFamily="34" charset="0"/>
              </a:rPr>
              <a:t>not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0.1034, p = 0.6662</a:t>
            </a:r>
            <a:r>
              <a:rPr lang="en-US" sz="2000" dirty="0">
                <a:latin typeface="Calibri" panose="020F0502020204030204" pitchFamily="34" charset="0"/>
                <a:ea typeface="Calibri" panose="020F0502020204030204" pitchFamily="34" charset="0"/>
                <a:cs typeface="Calibri" panose="020F0502020204030204" pitchFamily="34" charset="0"/>
              </a:rPr>
              <a:t>), meaning the article's placement does not directly influence purchase intention.</a:t>
            </a:r>
          </a:p>
          <a:p>
            <a:r>
              <a:rPr lang="en-US" sz="2000" dirty="0">
                <a:latin typeface="Calibri" panose="020F0502020204030204" pitchFamily="34" charset="0"/>
                <a:ea typeface="Calibri" panose="020F0502020204030204" pitchFamily="34" charset="0"/>
                <a:cs typeface="Calibri" panose="020F0502020204030204" pitchFamily="34" charset="0"/>
              </a:rPr>
              <a:t>However, the </a:t>
            </a:r>
            <a:r>
              <a:rPr lang="en-US" sz="2000" b="1" dirty="0">
                <a:latin typeface="Calibri" panose="020F0502020204030204" pitchFamily="34" charset="0"/>
                <a:ea typeface="Calibri" panose="020F0502020204030204" pitchFamily="34" charset="0"/>
                <a:cs typeface="Calibri" panose="020F0502020204030204" pitchFamily="34" charset="0"/>
              </a:rPr>
              <a:t>total indirect effect is significant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β = 0.3923, CI [0.0836, 0.7352]</a:t>
            </a:r>
            <a:r>
              <a:rPr lang="en-US" sz="2000" dirty="0">
                <a:latin typeface="Calibri" panose="020F0502020204030204" pitchFamily="34" charset="0"/>
                <a:ea typeface="Calibri" panose="020F0502020204030204" pitchFamily="34" charset="0"/>
                <a:cs typeface="Calibri" panose="020F0502020204030204" pitchFamily="34" charset="0"/>
              </a:rPr>
              <a:t>), meaning </a:t>
            </a:r>
            <a:r>
              <a:rPr lang="en-US" sz="2000" b="1" dirty="0">
                <a:latin typeface="Calibri" panose="020F0502020204030204" pitchFamily="34" charset="0"/>
                <a:ea typeface="Calibri" panose="020F0502020204030204" pitchFamily="34" charset="0"/>
                <a:cs typeface="Calibri" panose="020F0502020204030204" pitchFamily="34" charset="0"/>
              </a:rPr>
              <a:t>mediation is occurring</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81D4C3D5-4680-2F89-3581-75FDDA0C9EBF}"/>
              </a:ext>
            </a:extLst>
          </p:cNvPr>
          <p:cNvGraphicFramePr>
            <a:graphicFrameLocks noGrp="1"/>
          </p:cNvGraphicFramePr>
          <p:nvPr/>
        </p:nvGraphicFramePr>
        <p:xfrm>
          <a:off x="477520" y="2677010"/>
          <a:ext cx="11358880" cy="2656672"/>
        </p:xfrm>
        <a:graphic>
          <a:graphicData uri="http://schemas.openxmlformats.org/drawingml/2006/table">
            <a:tbl>
              <a:tblPr/>
              <a:tblGrid>
                <a:gridCol w="2713765">
                  <a:extLst>
                    <a:ext uri="{9D8B030D-6E8A-4147-A177-3AD203B41FA5}">
                      <a16:colId xmlns:a16="http://schemas.microsoft.com/office/drawing/2014/main" val="1709109383"/>
                    </a:ext>
                  </a:extLst>
                </a:gridCol>
                <a:gridCol w="1522914">
                  <a:extLst>
                    <a:ext uri="{9D8B030D-6E8A-4147-A177-3AD203B41FA5}">
                      <a16:colId xmlns:a16="http://schemas.microsoft.com/office/drawing/2014/main" val="826602220"/>
                    </a:ext>
                  </a:extLst>
                </a:gridCol>
                <a:gridCol w="1603068">
                  <a:extLst>
                    <a:ext uri="{9D8B030D-6E8A-4147-A177-3AD203B41FA5}">
                      <a16:colId xmlns:a16="http://schemas.microsoft.com/office/drawing/2014/main" val="4165598820"/>
                    </a:ext>
                  </a:extLst>
                </a:gridCol>
                <a:gridCol w="1969483">
                  <a:extLst>
                    <a:ext uri="{9D8B030D-6E8A-4147-A177-3AD203B41FA5}">
                      <a16:colId xmlns:a16="http://schemas.microsoft.com/office/drawing/2014/main" val="128218898"/>
                    </a:ext>
                  </a:extLst>
                </a:gridCol>
                <a:gridCol w="3549650">
                  <a:extLst>
                    <a:ext uri="{9D8B030D-6E8A-4147-A177-3AD203B41FA5}">
                      <a16:colId xmlns:a16="http://schemas.microsoft.com/office/drawing/2014/main" val="1370765941"/>
                    </a:ext>
                  </a:extLst>
                </a:gridCol>
              </a:tblGrid>
              <a:tr h="187790">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Indirect Path</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6947" marR="46947" marT="23474" marB="23474" anchor="ctr">
                    <a:lnL>
                      <a:noFill/>
                    </a:lnL>
                    <a:lnR>
                      <a:noFill/>
                    </a:lnR>
                    <a:lnT>
                      <a:noFill/>
                    </a:lnT>
                    <a:lnB>
                      <a:noFill/>
                    </a:lnB>
                    <a:noFill/>
                  </a:tcPr>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6947" marR="46947" marT="23474" marB="23474"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4177244474"/>
                  </a:ext>
                </a:extLst>
              </a:tr>
              <a:tr h="0">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Ind1: X → IMPORT → Y</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0.2033</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0.1165</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[0.0048, 0.4656]</a:t>
                      </a:r>
                    </a:p>
                  </a:txBody>
                  <a:tcPr marL="46947" marR="46947" marT="23474" marB="23474"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Front-page placement increases IMPORT, which increases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585127141"/>
                  </a:ext>
                </a:extLst>
              </a:tr>
              <a:tr h="0">
                <a:tc>
                  <a:txBody>
                    <a:bodyPr/>
                    <a:lstStyle/>
                    <a:p>
                      <a:r>
                        <a:rPr lang="en-US" sz="1600" b="1">
                          <a:latin typeface="Calibri" panose="020F0502020204030204" pitchFamily="34" charset="0"/>
                          <a:ea typeface="Calibri" panose="020F0502020204030204" pitchFamily="34" charset="0"/>
                          <a:cs typeface="Calibri" panose="020F0502020204030204" pitchFamily="34" charset="0"/>
                        </a:rPr>
                        <a:t>Ind2: X → PMI → Y</a:t>
                      </a:r>
                      <a:endParaRPr lang="en-US" sz="160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0.1402</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0.1028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[-0.0459, 0.3656]</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Not significant—front-page placement does not significantly influence PMI, which then affects Y.</a:t>
                      </a:r>
                    </a:p>
                  </a:txBody>
                  <a:tcPr marL="46947" marR="46947" marT="23474" marB="23474" anchor="ctr">
                    <a:lnL>
                      <a:noFill/>
                    </a:lnL>
                    <a:lnR>
                      <a:noFill/>
                    </a:lnR>
                    <a:lnT>
                      <a:noFill/>
                    </a:lnT>
                    <a:lnB>
                      <a:noFill/>
                    </a:lnB>
                    <a:noFill/>
                  </a:tcPr>
                </a:tc>
                <a:extLst>
                  <a:ext uri="{0D108BD9-81ED-4DB2-BD59-A6C34878D82A}">
                    <a16:rowId xmlns:a16="http://schemas.microsoft.com/office/drawing/2014/main" val="1055283367"/>
                  </a:ext>
                </a:extLst>
              </a:tr>
              <a:tr h="0">
                <a:tc>
                  <a:txBody>
                    <a:bodyPr/>
                    <a:lstStyle/>
                    <a:p>
                      <a:r>
                        <a:rPr lang="es-ES" sz="1600" b="1" dirty="0">
                          <a:latin typeface="Calibri" panose="020F0502020204030204" pitchFamily="34" charset="0"/>
                          <a:ea typeface="Calibri" panose="020F0502020204030204" pitchFamily="34" charset="0"/>
                          <a:cs typeface="Calibri" panose="020F0502020204030204" pitchFamily="34" charset="0"/>
                        </a:rPr>
                        <a:t>Ind3: X → IMPORT → PMI → Y</a:t>
                      </a:r>
                      <a:endParaRPr lang="es-ES" sz="1600" dirty="0">
                        <a:latin typeface="Calibri" panose="020F0502020204030204" pitchFamily="34" charset="0"/>
                        <a:ea typeface="Calibri" panose="020F0502020204030204" pitchFamily="34" charset="0"/>
                        <a:cs typeface="Calibri" panose="020F0502020204030204" pitchFamily="34" charset="0"/>
                      </a:endParaRP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0.0488</a:t>
                      </a:r>
                    </a:p>
                  </a:txBody>
                  <a:tcPr marL="46947" marR="46947" marT="23474" marB="23474" anchor="ctr">
                    <a:lnL>
                      <a:noFill/>
                    </a:lnL>
                    <a:lnR>
                      <a:noFill/>
                    </a:lnR>
                    <a:lnT>
                      <a:noFill/>
                    </a:lnT>
                    <a:lnB>
                      <a:noFill/>
                    </a:lnB>
                    <a:noFill/>
                  </a:tcPr>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0.0348</a:t>
                      </a:r>
                    </a:p>
                  </a:txBody>
                  <a:tcPr marL="46947" marR="46947" marT="23474" marB="23474" anchor="ctr">
                    <a:lnL>
                      <a:noFill/>
                    </a:lnL>
                    <a:lnR>
                      <a:noFill/>
                    </a:lnR>
                    <a:lnT>
                      <a:noFill/>
                    </a:lnT>
                    <a:lnB>
                      <a:noFill/>
                    </a:lnB>
                    <a:noFill/>
                  </a:tcPr>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[-0.0006, 0.1340]</a:t>
                      </a:r>
                    </a:p>
                  </a:txBody>
                  <a:tcPr marL="46947" marR="46947" marT="23474" marB="23474"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Borderline significance—front-page placement increases IMPORT, which increases PMI, leading to higher purchase intention.</a:t>
                      </a:r>
                    </a:p>
                  </a:txBody>
                  <a:tcPr marL="46947" marR="46947" marT="23474" marB="23474" anchor="ctr">
                    <a:lnL>
                      <a:noFill/>
                    </a:lnL>
                    <a:lnR>
                      <a:noFill/>
                    </a:lnR>
                    <a:lnT>
                      <a:noFill/>
                    </a:lnT>
                    <a:lnB>
                      <a:noFill/>
                    </a:lnB>
                    <a:noFill/>
                  </a:tcPr>
                </a:tc>
                <a:extLst>
                  <a:ext uri="{0D108BD9-81ED-4DB2-BD59-A6C34878D82A}">
                    <a16:rowId xmlns:a16="http://schemas.microsoft.com/office/drawing/2014/main" val="2773072786"/>
                  </a:ext>
                </a:extLst>
              </a:tr>
            </a:tbl>
          </a:graphicData>
        </a:graphic>
      </p:graphicFrame>
      <p:sp>
        <p:nvSpPr>
          <p:cNvPr id="7" name="TextBox 6">
            <a:extLst>
              <a:ext uri="{FF2B5EF4-FFF2-40B4-BE49-F238E27FC236}">
                <a16:creationId xmlns:a16="http://schemas.microsoft.com/office/drawing/2014/main" id="{5CD6C2E2-534A-2C57-4A1C-C942B4B66275}"/>
              </a:ext>
            </a:extLst>
          </p:cNvPr>
          <p:cNvSpPr txBox="1"/>
          <p:nvPr/>
        </p:nvSpPr>
        <p:spPr>
          <a:xfrm>
            <a:off x="477520" y="5547042"/>
            <a:ext cx="10769600" cy="8617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IMPORT alone is the strongest mediator (Ind1 is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 alone is not a strong mediator (Ind2 is not significant).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serial mediation path (Ind3: X → IMPORT → PMI → Y) is weak but has borderline significance</a:t>
            </a:r>
          </a:p>
        </p:txBody>
      </p:sp>
    </p:spTree>
    <p:extLst>
      <p:ext uri="{BB962C8B-B14F-4D97-AF65-F5344CB8AC3E}">
        <p14:creationId xmlns:p14="http://schemas.microsoft.com/office/powerpoint/2010/main" val="377682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24247A-B02C-464E-AC6C-C094B289200A}"/>
              </a:ext>
            </a:extLst>
          </p:cNvPr>
          <p:cNvSpPr>
            <a:spLocks noGrp="1"/>
          </p:cNvSpPr>
          <p:nvPr>
            <p:ph type="title"/>
          </p:nvPr>
        </p:nvSpPr>
        <p:spPr/>
        <p:txBody>
          <a:bodyPr/>
          <a:lstStyle/>
          <a:p>
            <a:r>
              <a:rPr lang="en-US" dirty="0"/>
              <a:t>Statistical Model</a:t>
            </a:r>
          </a:p>
        </p:txBody>
      </p:sp>
      <p:pic>
        <p:nvPicPr>
          <p:cNvPr id="8" name="Content Placeholder 7">
            <a:extLst>
              <a:ext uri="{FF2B5EF4-FFF2-40B4-BE49-F238E27FC236}">
                <a16:creationId xmlns:a16="http://schemas.microsoft.com/office/drawing/2014/main" id="{984C11C4-67EF-49CB-8EFA-8E2D2D8EE5E7}"/>
              </a:ext>
            </a:extLst>
          </p:cNvPr>
          <p:cNvPicPr>
            <a:picLocks noGrp="1" noChangeAspect="1"/>
          </p:cNvPicPr>
          <p:nvPr>
            <p:ph sz="half" idx="1"/>
          </p:nvPr>
        </p:nvPicPr>
        <p:blipFill>
          <a:blip r:embed="rId2"/>
          <a:stretch>
            <a:fillRect/>
          </a:stretch>
        </p:blipFill>
        <p:spPr>
          <a:xfrm>
            <a:off x="1212850" y="2162969"/>
            <a:ext cx="4371975" cy="3629025"/>
          </a:xfr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44D46E-E9A8-4EC4-8211-10C6D005117E}"/>
                  </a:ext>
                </a:extLst>
              </p:cNvPr>
              <p:cNvSpPr txBox="1"/>
              <p:nvPr/>
            </p:nvSpPr>
            <p:spPr>
              <a:xfrm>
                <a:off x="6839211" y="2674306"/>
                <a:ext cx="2203680" cy="28418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=3.908+0.627</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9" name="TextBox 8">
                <a:extLst>
                  <a:ext uri="{FF2B5EF4-FFF2-40B4-BE49-F238E27FC236}">
                    <a16:creationId xmlns:a16="http://schemas.microsoft.com/office/drawing/2014/main" id="{F544D46E-E9A8-4EC4-8211-10C6D005117E}"/>
                  </a:ext>
                </a:extLst>
              </p:cNvPr>
              <p:cNvSpPr txBox="1">
                <a:spLocks noRot="1" noChangeAspect="1" noMove="1" noResize="1" noEditPoints="1" noAdjustHandles="1" noChangeArrowheads="1" noChangeShapeType="1" noTextEdit="1"/>
              </p:cNvSpPr>
              <p:nvPr/>
            </p:nvSpPr>
            <p:spPr>
              <a:xfrm>
                <a:off x="6839211" y="2674306"/>
                <a:ext cx="2203680" cy="284180"/>
              </a:xfrm>
              <a:prstGeom prst="rect">
                <a:avLst/>
              </a:prstGeom>
              <a:blipFill>
                <a:blip r:embed="rId3"/>
                <a:stretch>
                  <a:fillRect l="-1939" t="-17391" r="-1939" b="-1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9071731-4DB9-46E4-9170-16154047029B}"/>
                  </a:ext>
                </a:extLst>
              </p:cNvPr>
              <p:cNvSpPr txBox="1"/>
              <p:nvPr/>
            </p:nvSpPr>
            <p:spPr>
              <a:xfrm>
                <a:off x="6839211" y="3334418"/>
                <a:ext cx="3139064" cy="28418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=4.61+0.354</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196</a:t>
                </a:r>
                <a14:m>
                  <m:oMath xmlns:m="http://schemas.openxmlformats.org/officeDocument/2006/math">
                    <m:sSub>
                      <m:sSubPr>
                        <m:ctrlP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𝑀</m:t>
                        </m:r>
                      </m:e>
                      <m: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12" name="TextBox 11">
                <a:extLst>
                  <a:ext uri="{FF2B5EF4-FFF2-40B4-BE49-F238E27FC236}">
                    <a16:creationId xmlns:a16="http://schemas.microsoft.com/office/drawing/2014/main" id="{99071731-4DB9-46E4-9170-16154047029B}"/>
                  </a:ext>
                </a:extLst>
              </p:cNvPr>
              <p:cNvSpPr txBox="1">
                <a:spLocks noRot="1" noChangeAspect="1" noMove="1" noResize="1" noEditPoints="1" noAdjustHandles="1" noChangeArrowheads="1" noChangeShapeType="1" noTextEdit="1"/>
              </p:cNvSpPr>
              <p:nvPr/>
            </p:nvSpPr>
            <p:spPr>
              <a:xfrm>
                <a:off x="6839211" y="3334418"/>
                <a:ext cx="3139064" cy="284180"/>
              </a:xfrm>
              <a:prstGeom prst="rect">
                <a:avLst/>
              </a:prstGeom>
              <a:blipFill>
                <a:blip r:embed="rId4"/>
                <a:stretch>
                  <a:fillRect l="-2718" t="-25532" r="-583" b="-468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6B77326-0924-4740-95C4-3A43FC44DED0}"/>
                  </a:ext>
                </a:extLst>
              </p:cNvPr>
              <p:cNvSpPr txBox="1"/>
              <p:nvPr/>
            </p:nvSpPr>
            <p:spPr>
              <a:xfrm>
                <a:off x="6839211" y="3994530"/>
                <a:ext cx="3484415" cy="28443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e>
                    </m:acc>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=-.150+.103X+.324</a:t>
                </a:r>
                <a14:m>
                  <m:oMath xmlns:m="http://schemas.openxmlformats.org/officeDocument/2006/math">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𝑀</m:t>
                        </m:r>
                      </m:e>
                      <m:sub>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+.397</m:t>
                    </m:r>
                    <m:sSub>
                      <m:sSubPr>
                        <m:ctrlP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ctrlPr>
                      </m:sSubPr>
                      <m:e>
                        <m:r>
                          <a:rPr kumimoji="0" lang="en-US"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𝑀</m:t>
                        </m:r>
                      </m:e>
                      <m:sub>
                        <m:r>
                          <a:rPr kumimoji="0" lang="en-US"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sub>
                    </m:sSub>
                  </m:oMath>
                </a14:m>
                <a:endPar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endParaRPr>
              </a:p>
            </p:txBody>
          </p:sp>
        </mc:Choice>
        <mc:Fallback xmlns="">
          <p:sp>
            <p:nvSpPr>
              <p:cNvPr id="15" name="TextBox 14">
                <a:extLst>
                  <a:ext uri="{FF2B5EF4-FFF2-40B4-BE49-F238E27FC236}">
                    <a16:creationId xmlns:a16="http://schemas.microsoft.com/office/drawing/2014/main" id="{16B77326-0924-4740-95C4-3A43FC44DED0}"/>
                  </a:ext>
                </a:extLst>
              </p:cNvPr>
              <p:cNvSpPr txBox="1">
                <a:spLocks noRot="1" noChangeAspect="1" noMove="1" noResize="1" noEditPoints="1" noAdjustHandles="1" noChangeArrowheads="1" noChangeShapeType="1" noTextEdit="1"/>
              </p:cNvSpPr>
              <p:nvPr/>
            </p:nvSpPr>
            <p:spPr>
              <a:xfrm>
                <a:off x="6839211" y="3994530"/>
                <a:ext cx="3484415" cy="284437"/>
              </a:xfrm>
              <a:prstGeom prst="rect">
                <a:avLst/>
              </a:prstGeom>
              <a:blipFill>
                <a:blip r:embed="rId5"/>
                <a:stretch>
                  <a:fillRect l="-2448" t="-25532" r="-175" b="-48936"/>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1C4C883E-5725-DD7F-142A-5A8E2FA029E9}"/>
              </a:ext>
            </a:extLst>
          </p:cNvPr>
          <p:cNvSpPr txBox="1"/>
          <p:nvPr/>
        </p:nvSpPr>
        <p:spPr>
          <a:xfrm>
            <a:off x="6363730" y="1000897"/>
            <a:ext cx="517032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Open the dataset </a:t>
            </a:r>
            <a:r>
              <a:rPr kumimoji="0" lang="en-US" sz="1800" b="1" i="0" u="none" strike="noStrike" kern="1200" cap="none" spc="0" normalizeH="0" baseline="0" noProof="0" dirty="0" err="1">
                <a:ln>
                  <a:noFill/>
                </a:ln>
                <a:solidFill>
                  <a:prstClr val="black"/>
                </a:solidFill>
                <a:effectLst/>
                <a:uLnTx/>
                <a:uFillTx/>
                <a:latin typeface="Sagona Book" panose="02020404030301010803"/>
                <a:ea typeface="+mn-ea"/>
                <a:cs typeface="+mn-cs"/>
              </a:rPr>
              <a:t>pmi.sav</a:t>
            </a: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 and run the serial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mediation model</a:t>
            </a:r>
          </a:p>
        </p:txBody>
      </p:sp>
    </p:spTree>
    <p:extLst>
      <p:ext uri="{BB962C8B-B14F-4D97-AF65-F5344CB8AC3E}">
        <p14:creationId xmlns:p14="http://schemas.microsoft.com/office/powerpoint/2010/main" val="2012761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EFE1AA0-11DF-C5B8-A992-E17164AFC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EC2FA-F850-BF2B-4265-B000932774B6}"/>
              </a:ext>
            </a:extLst>
          </p:cNvPr>
          <p:cNvSpPr>
            <a:spLocks noGrp="1"/>
          </p:cNvSpPr>
          <p:nvPr>
            <p:ph type="title" idx="4294967295"/>
          </p:nvPr>
        </p:nvSpPr>
        <p:spPr>
          <a:xfrm>
            <a:off x="162560" y="115253"/>
            <a:ext cx="10058400" cy="789622"/>
          </a:xfrm>
        </p:spPr>
        <p:txBody>
          <a:bodyPr/>
          <a:lstStyle/>
          <a:p>
            <a:r>
              <a:rPr lang="en-US" dirty="0"/>
              <a:t>Bonus: Contrasts in specific indirect effects</a:t>
            </a:r>
          </a:p>
        </p:txBody>
      </p:sp>
      <p:sp>
        <p:nvSpPr>
          <p:cNvPr id="3" name="Content Placeholder 2">
            <a:extLst>
              <a:ext uri="{FF2B5EF4-FFF2-40B4-BE49-F238E27FC236}">
                <a16:creationId xmlns:a16="http://schemas.microsoft.com/office/drawing/2014/main" id="{A3B3E1D4-3CE0-26D0-12C0-A84D6643F469}"/>
              </a:ext>
            </a:extLst>
          </p:cNvPr>
          <p:cNvSpPr>
            <a:spLocks noGrp="1"/>
          </p:cNvSpPr>
          <p:nvPr>
            <p:ph idx="4294967295"/>
          </p:nvPr>
        </p:nvSpPr>
        <p:spPr>
          <a:xfrm>
            <a:off x="294640" y="813118"/>
            <a:ext cx="11384280" cy="5455602"/>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Defined: </a:t>
            </a:r>
            <a:r>
              <a:rPr lang="en-US" sz="2000" dirty="0">
                <a:latin typeface="Calibri" panose="020F0502020204030204" pitchFamily="34" charset="0"/>
                <a:ea typeface="Calibri" panose="020F0502020204030204" pitchFamily="34" charset="0"/>
                <a:cs typeface="Calibri" panose="020F0502020204030204" pitchFamily="34" charset="0"/>
              </a:rPr>
              <a:t>a contrast in specific indirect effects refers to the comparison between two or more distinct pathways through which an independent variable (X) influences a dependent variable (Y) via multiple mediators (e.g., M₁, M₂, etc.) arranged in a sequential order</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We may want to compare the size or significance of individual indirect pathways</a:t>
            </a:r>
          </a:p>
          <a:p>
            <a:r>
              <a:rPr lang="en-US" sz="2000" dirty="0">
                <a:latin typeface="Calibri" panose="020F0502020204030204" pitchFamily="34" charset="0"/>
                <a:ea typeface="Calibri" panose="020F0502020204030204" pitchFamily="34" charset="0"/>
                <a:cs typeface="Calibri" panose="020F0502020204030204" pitchFamily="34" charset="0"/>
              </a:rPr>
              <a:t>Example: </a:t>
            </a:r>
          </a:p>
          <a:p>
            <a:pPr lvl="1"/>
            <a:r>
              <a:rPr lang="en-US" sz="1800" dirty="0">
                <a:latin typeface="Calibri" panose="020F0502020204030204" pitchFamily="34" charset="0"/>
                <a:ea typeface="Calibri" panose="020F0502020204030204" pitchFamily="34" charset="0"/>
                <a:cs typeface="Calibri" panose="020F0502020204030204" pitchFamily="34" charset="0"/>
              </a:rPr>
              <a:t>The indirect effect through M1 only is significantly different from the effect through M1 and M2 in sequence</a:t>
            </a:r>
          </a:p>
          <a:p>
            <a:pPr lvl="1"/>
            <a:r>
              <a:rPr lang="en-US" sz="1800" dirty="0">
                <a:latin typeface="Calibri" panose="020F0502020204030204" pitchFamily="34" charset="0"/>
                <a:ea typeface="Calibri" panose="020F0502020204030204" pitchFamily="34" charset="0"/>
                <a:cs typeface="Calibri" panose="020F0502020204030204" pitchFamily="34" charset="0"/>
              </a:rPr>
              <a:t>The indirect effect through M1 → M2 is stronger or weaker than the effect through M1 alone</a:t>
            </a:r>
          </a:p>
          <a:p>
            <a:pPr lvl="1"/>
            <a:r>
              <a:rPr lang="en-US" sz="1800" dirty="0">
                <a:latin typeface="Calibri" panose="020F0502020204030204" pitchFamily="34" charset="0"/>
                <a:ea typeface="Calibri" panose="020F0502020204030204" pitchFamily="34" charset="0"/>
                <a:cs typeface="Calibri" panose="020F0502020204030204" pitchFamily="34" charset="0"/>
              </a:rPr>
              <a:t>Is the path CPA → CONNECT → PERSIST stronger than CPA → CONNECT → OUTCOME → PERSIST ?</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3A0B77D-7244-EC03-06F3-D62885E7475B}"/>
              </a:ext>
            </a:extLst>
          </p:cNvPr>
          <p:cNvSpPr txBox="1"/>
          <p:nvPr/>
        </p:nvSpPr>
        <p:spPr>
          <a:xfrm>
            <a:off x="513080" y="2075657"/>
            <a:ext cx="6106160" cy="369332"/>
          </a:xfrm>
          <a:prstGeom prst="rect">
            <a:avLst/>
          </a:prstGeom>
          <a:noFill/>
        </p:spPr>
        <p:txBody>
          <a:bodyPr wrap="square">
            <a:spAutoFit/>
          </a:bodyPr>
          <a:lstStyle/>
          <a:p>
            <a:r>
              <a:rPr lang="en-US" dirty="0"/>
              <a:t>X → M1 → M2 → Y</a:t>
            </a:r>
          </a:p>
        </p:txBody>
      </p:sp>
      <p:sp>
        <p:nvSpPr>
          <p:cNvPr id="7" name="TextBox 6">
            <a:extLst>
              <a:ext uri="{FF2B5EF4-FFF2-40B4-BE49-F238E27FC236}">
                <a16:creationId xmlns:a16="http://schemas.microsoft.com/office/drawing/2014/main" id="{B8DFE5C2-F93D-6529-8690-3807CBDEF40F}"/>
              </a:ext>
            </a:extLst>
          </p:cNvPr>
          <p:cNvSpPr txBox="1"/>
          <p:nvPr/>
        </p:nvSpPr>
        <p:spPr>
          <a:xfrm>
            <a:off x="2504440" y="2075657"/>
            <a:ext cx="6106160" cy="369332"/>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X affects M1, which in turn affects M2, which finally affects Y</a:t>
            </a:r>
          </a:p>
        </p:txBody>
      </p:sp>
      <p:sp>
        <p:nvSpPr>
          <p:cNvPr id="10" name="TextBox 9">
            <a:extLst>
              <a:ext uri="{FF2B5EF4-FFF2-40B4-BE49-F238E27FC236}">
                <a16:creationId xmlns:a16="http://schemas.microsoft.com/office/drawing/2014/main" id="{1E96AAF8-538C-57D1-384D-175A54EABC6D}"/>
              </a:ext>
            </a:extLst>
          </p:cNvPr>
          <p:cNvSpPr txBox="1"/>
          <p:nvPr/>
        </p:nvSpPr>
        <p:spPr>
          <a:xfrm>
            <a:off x="513080" y="2505670"/>
            <a:ext cx="6106160" cy="923330"/>
          </a:xfrm>
          <a:prstGeom prst="rect">
            <a:avLst/>
          </a:prstGeom>
          <a:noFill/>
        </p:spPr>
        <p:txBody>
          <a:bodyPr wrap="square">
            <a:spAutoFit/>
          </a:bodyPr>
          <a:lstStyle/>
          <a:p>
            <a:r>
              <a:rPr lang="en-US" dirty="0"/>
              <a:t>X → M1 → Y</a:t>
            </a:r>
          </a:p>
          <a:p>
            <a:r>
              <a:rPr lang="en-US" dirty="0"/>
              <a:t>X → M2 → Y</a:t>
            </a:r>
          </a:p>
          <a:p>
            <a:r>
              <a:rPr lang="en-US" dirty="0"/>
              <a:t>X → M1 → M2 → Y ← </a:t>
            </a:r>
            <a:r>
              <a:rPr lang="en-US" dirty="0">
                <a:latin typeface="Calibri" panose="020F0502020204030204" pitchFamily="34" charset="0"/>
                <a:ea typeface="Calibri" panose="020F0502020204030204" pitchFamily="34" charset="0"/>
                <a:cs typeface="Calibri" panose="020F0502020204030204" pitchFamily="34" charset="0"/>
              </a:rPr>
              <a:t>the full serial path</a:t>
            </a:r>
          </a:p>
        </p:txBody>
      </p:sp>
    </p:spTree>
    <p:extLst>
      <p:ext uri="{BB962C8B-B14F-4D97-AF65-F5344CB8AC3E}">
        <p14:creationId xmlns:p14="http://schemas.microsoft.com/office/powerpoint/2010/main" val="414172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82D7-2F96-4398-BB70-505894193275}"/>
              </a:ext>
            </a:extLst>
          </p:cNvPr>
          <p:cNvSpPr>
            <a:spLocks noGrp="1"/>
          </p:cNvSpPr>
          <p:nvPr>
            <p:ph type="title"/>
          </p:nvPr>
        </p:nvSpPr>
        <p:spPr>
          <a:xfrm>
            <a:off x="467360" y="429234"/>
            <a:ext cx="11094720" cy="1371600"/>
          </a:xfrm>
        </p:spPr>
        <p:txBody>
          <a:bodyPr/>
          <a:lstStyle/>
          <a:p>
            <a:r>
              <a:rPr lang="en-US" dirty="0"/>
              <a:t>Are the indirect effects significantly different from each other?</a:t>
            </a:r>
          </a:p>
        </p:txBody>
      </p:sp>
      <p:pic>
        <p:nvPicPr>
          <p:cNvPr id="6" name="Content Placeholder 5">
            <a:extLst>
              <a:ext uri="{FF2B5EF4-FFF2-40B4-BE49-F238E27FC236}">
                <a16:creationId xmlns:a16="http://schemas.microsoft.com/office/drawing/2014/main" id="{51D53AD6-C34A-4ED8-9917-DEAF5B14782F}"/>
              </a:ext>
            </a:extLst>
          </p:cNvPr>
          <p:cNvPicPr>
            <a:picLocks noGrp="1" noChangeAspect="1"/>
          </p:cNvPicPr>
          <p:nvPr>
            <p:ph sz="half" idx="1"/>
          </p:nvPr>
        </p:nvPicPr>
        <p:blipFill>
          <a:blip r:embed="rId2"/>
          <a:stretch>
            <a:fillRect/>
          </a:stretch>
        </p:blipFill>
        <p:spPr>
          <a:xfrm>
            <a:off x="838200" y="2004344"/>
            <a:ext cx="5394960" cy="3847816"/>
          </a:xfrm>
        </p:spPr>
      </p:pic>
      <p:sp>
        <p:nvSpPr>
          <p:cNvPr id="4" name="Content Placeholder 3">
            <a:extLst>
              <a:ext uri="{FF2B5EF4-FFF2-40B4-BE49-F238E27FC236}">
                <a16:creationId xmlns:a16="http://schemas.microsoft.com/office/drawing/2014/main" id="{A79242BF-626F-417F-BE0E-2401F5E34AB6}"/>
              </a:ext>
            </a:extLst>
          </p:cNvPr>
          <p:cNvSpPr>
            <a:spLocks noGrp="1"/>
          </p:cNvSpPr>
          <p:nvPr>
            <p:ph sz="half" idx="2"/>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Contrasts calculates all possible pairwise comparisons between specific indirect effects </a:t>
            </a:r>
          </a:p>
          <a:p>
            <a:r>
              <a:rPr lang="en-US" dirty="0">
                <a:latin typeface="Calibri" panose="020F0502020204030204" pitchFamily="34" charset="0"/>
                <a:ea typeface="Calibri" panose="020F0502020204030204" pitchFamily="34" charset="0"/>
                <a:cs typeface="Calibri" panose="020F0502020204030204" pitchFamily="34" charset="0"/>
              </a:rPr>
              <a:t>These comparisons are found in the PROCESS output in the rows labeled “(C1),” “(C2),” etc.</a:t>
            </a:r>
          </a:p>
        </p:txBody>
      </p:sp>
    </p:spTree>
    <p:extLst>
      <p:ext uri="{BB962C8B-B14F-4D97-AF65-F5344CB8AC3E}">
        <p14:creationId xmlns:p14="http://schemas.microsoft.com/office/powerpoint/2010/main" val="3857577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ACEF02-30C4-445D-9BB7-3BC0279EC42C}"/>
              </a:ext>
            </a:extLst>
          </p:cNvPr>
          <p:cNvSpPr>
            <a:spLocks noGrp="1"/>
          </p:cNvSpPr>
          <p:nvPr>
            <p:ph type="title"/>
          </p:nvPr>
        </p:nvSpPr>
        <p:spPr>
          <a:xfrm>
            <a:off x="597569" y="606499"/>
            <a:ext cx="10058400" cy="885417"/>
          </a:xfrm>
        </p:spPr>
        <p:txBody>
          <a:bodyPr/>
          <a:lstStyle/>
          <a:p>
            <a:r>
              <a:rPr lang="en-US" b="1" dirty="0"/>
              <a:t>Step 5: </a:t>
            </a:r>
            <a:r>
              <a:rPr lang="en-US" dirty="0"/>
              <a:t>Contrasts of Indirect Effects</a:t>
            </a:r>
          </a:p>
        </p:txBody>
      </p:sp>
      <p:sp>
        <p:nvSpPr>
          <p:cNvPr id="6" name="Content Placeholder 5">
            <a:extLst>
              <a:ext uri="{FF2B5EF4-FFF2-40B4-BE49-F238E27FC236}">
                <a16:creationId xmlns:a16="http://schemas.microsoft.com/office/drawing/2014/main" id="{3D94DFD8-23CB-4C25-93D3-8264AA714198}"/>
              </a:ext>
            </a:extLst>
          </p:cNvPr>
          <p:cNvSpPr>
            <a:spLocks noGrp="1"/>
          </p:cNvSpPr>
          <p:nvPr>
            <p:ph idx="1"/>
          </p:nvPr>
        </p:nvSpPr>
        <p:spPr>
          <a:xfrm>
            <a:off x="1066800" y="1718110"/>
            <a:ext cx="10058400" cy="466237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Indirect effect(s) of X on Y:</a:t>
            </a:r>
          </a:p>
          <a:p>
            <a:pPr marL="0" indent="0">
              <a:buNone/>
            </a:pPr>
            <a:r>
              <a:rPr lang="en-US" sz="5600" b="0" i="0" u="none" strike="noStrike" baseline="0" dirty="0">
                <a:solidFill>
                  <a:srgbClr val="000000"/>
                </a:solidFill>
                <a:latin typeface="Courier New" panose="02070309020205020404" pitchFamily="49" charset="0"/>
              </a:rPr>
              <a:t>          Effect     </a:t>
            </a:r>
            <a:r>
              <a:rPr lang="en-US" sz="5600" b="0" i="0" u="none" strike="noStrike" baseline="0" dirty="0" err="1">
                <a:solidFill>
                  <a:srgbClr val="000000"/>
                </a:solidFill>
                <a:latin typeface="Courier New" panose="02070309020205020404" pitchFamily="49" charset="0"/>
              </a:rPr>
              <a:t>BootSE</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BootLLCI</a:t>
            </a: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BootULCI</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TOTAL      .3923      .1664      .0788      .7306</a:t>
            </a:r>
          </a:p>
          <a:p>
            <a:pPr marL="0" indent="0">
              <a:buNone/>
            </a:pPr>
            <a:r>
              <a:rPr lang="da-DK" sz="5600" b="0" i="0" u="none" strike="noStrike" baseline="0" dirty="0">
                <a:solidFill>
                  <a:srgbClr val="000000"/>
                </a:solidFill>
                <a:latin typeface="Courier New" panose="02070309020205020404" pitchFamily="49" charset="0"/>
              </a:rPr>
              <a:t>Ind1       .2033      .1168      .0009      .4541</a:t>
            </a:r>
          </a:p>
          <a:p>
            <a:pPr marL="0" indent="0">
              <a:buNone/>
            </a:pPr>
            <a:r>
              <a:rPr lang="da-DK" sz="5600" b="0" i="0" u="none" strike="noStrike" baseline="0" dirty="0">
                <a:solidFill>
                  <a:srgbClr val="000000"/>
                </a:solidFill>
                <a:latin typeface="Courier New" panose="02070309020205020404" pitchFamily="49" charset="0"/>
              </a:rPr>
              <a:t>Ind2       .1402      .0997     -.0405      .3547</a:t>
            </a:r>
          </a:p>
          <a:p>
            <a:pPr marL="0" indent="0">
              <a:buNone/>
            </a:pPr>
            <a:r>
              <a:rPr lang="da-DK" sz="5600" b="0" i="0" u="none" strike="noStrike" baseline="0" dirty="0">
                <a:solidFill>
                  <a:srgbClr val="000000"/>
                </a:solidFill>
                <a:latin typeface="Courier New" panose="02070309020205020404" pitchFamily="49" charset="0"/>
              </a:rPr>
              <a:t>Ind3       .0488      .0360     -.0005      .1365</a:t>
            </a:r>
          </a:p>
          <a:p>
            <a:pPr marL="0" indent="0">
              <a:buNone/>
            </a:pPr>
            <a:r>
              <a:rPr lang="en-US" sz="5600" b="0" i="0" u="none" strike="noStrike" baseline="0" dirty="0">
                <a:solidFill>
                  <a:srgbClr val="000000"/>
                </a:solidFill>
                <a:latin typeface="Courier New" panose="02070309020205020404" pitchFamily="49" charset="0"/>
              </a:rPr>
              <a:t>(C1)       .0631      .1583     -.2311      .3897</a:t>
            </a:r>
          </a:p>
          <a:p>
            <a:pPr marL="0" indent="0">
              <a:buNone/>
            </a:pPr>
            <a:r>
              <a:rPr lang="en-US" sz="5600" b="0" i="0" u="none" strike="noStrike" baseline="0" dirty="0">
                <a:solidFill>
                  <a:srgbClr val="000000"/>
                </a:solidFill>
                <a:latin typeface="Courier New" panose="02070309020205020404" pitchFamily="49" charset="0"/>
              </a:rPr>
              <a:t>(C2)       .1546      .1008     -.0036      .3830</a:t>
            </a:r>
          </a:p>
          <a:p>
            <a:pPr marL="0" indent="0">
              <a:buNone/>
            </a:pPr>
            <a:r>
              <a:rPr lang="en-US" sz="5600" b="0" i="0" u="none" strike="noStrike" baseline="0" dirty="0">
                <a:solidFill>
                  <a:srgbClr val="000000"/>
                </a:solidFill>
                <a:latin typeface="Courier New" panose="02070309020205020404" pitchFamily="49" charset="0"/>
              </a:rPr>
              <a:t>(C3)       .0915      .1082     -.1210      .3142</a:t>
            </a:r>
          </a:p>
          <a:p>
            <a:pPr marL="0" indent="0">
              <a:buNone/>
            </a:pP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Specific indirect effect contrast definition(s):</a:t>
            </a:r>
          </a:p>
          <a:p>
            <a:pPr marL="0" indent="0">
              <a:buNone/>
            </a:pPr>
            <a:r>
              <a:rPr lang="en-US" sz="5600" b="0" i="0" u="none" strike="noStrike" baseline="0" dirty="0">
                <a:solidFill>
                  <a:srgbClr val="000000"/>
                </a:solidFill>
                <a:latin typeface="Courier New" panose="02070309020205020404" pitchFamily="49" charset="0"/>
              </a:rPr>
              <a:t>(C1)          Ind1      minus   Ind2</a:t>
            </a:r>
          </a:p>
          <a:p>
            <a:pPr marL="0" indent="0">
              <a:buNone/>
            </a:pPr>
            <a:r>
              <a:rPr lang="en-US" sz="5600" b="0" i="0" u="none" strike="noStrike" baseline="0" dirty="0">
                <a:solidFill>
                  <a:srgbClr val="000000"/>
                </a:solidFill>
                <a:latin typeface="Courier New" panose="02070309020205020404" pitchFamily="49" charset="0"/>
              </a:rPr>
              <a:t>(C2)          Ind1      minus   Ind3</a:t>
            </a:r>
          </a:p>
          <a:p>
            <a:pPr marL="0" indent="0">
              <a:buNone/>
            </a:pPr>
            <a:r>
              <a:rPr lang="en-US" sz="5600" b="0" i="0" u="none" strike="noStrike" baseline="0" dirty="0">
                <a:solidFill>
                  <a:srgbClr val="000000"/>
                </a:solidFill>
                <a:latin typeface="Courier New" panose="02070309020205020404" pitchFamily="49" charset="0"/>
              </a:rPr>
              <a:t>(C3)          Ind2      minus   Ind3</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8" name="TextBox 7">
            <a:extLst>
              <a:ext uri="{FF2B5EF4-FFF2-40B4-BE49-F238E27FC236}">
                <a16:creationId xmlns:a16="http://schemas.microsoft.com/office/drawing/2014/main" id="{FD86F2B2-3096-47A8-80BB-8EB34CB782E4}"/>
              </a:ext>
            </a:extLst>
          </p:cNvPr>
          <p:cNvSpPr txBox="1"/>
          <p:nvPr/>
        </p:nvSpPr>
        <p:spPr>
          <a:xfrm>
            <a:off x="6423860" y="3639730"/>
            <a:ext cx="470134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C1 = a1b1 − a2b2 = 0.203 − 0.140 = 0.063</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
        <p:nvSpPr>
          <p:cNvPr id="9" name="TextBox 8">
            <a:extLst>
              <a:ext uri="{FF2B5EF4-FFF2-40B4-BE49-F238E27FC236}">
                <a16:creationId xmlns:a16="http://schemas.microsoft.com/office/drawing/2014/main" id="{2CAF646A-8D0E-4308-AD8B-E8F39EBB0301}"/>
              </a:ext>
            </a:extLst>
          </p:cNvPr>
          <p:cNvSpPr txBox="1"/>
          <p:nvPr/>
        </p:nvSpPr>
        <p:spPr>
          <a:xfrm>
            <a:off x="6403807" y="4009062"/>
            <a:ext cx="472139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C2 = a1b1 − a1d21b2 = 0.203 − 0.049 = 0.155</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
        <p:nvSpPr>
          <p:cNvPr id="13" name="TextBox 12">
            <a:extLst>
              <a:ext uri="{FF2B5EF4-FFF2-40B4-BE49-F238E27FC236}">
                <a16:creationId xmlns:a16="http://schemas.microsoft.com/office/drawing/2014/main" id="{6DF744DE-04F1-4F8E-B313-575EE1A473BB}"/>
              </a:ext>
            </a:extLst>
          </p:cNvPr>
          <p:cNvSpPr txBox="1"/>
          <p:nvPr/>
        </p:nvSpPr>
        <p:spPr>
          <a:xfrm>
            <a:off x="6423860" y="4377508"/>
            <a:ext cx="492191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0" i="0" u="none" strike="noStrike" kern="1200" cap="none" spc="0" normalizeH="0" baseline="0" noProof="0" dirty="0">
                <a:ln>
                  <a:noFill/>
                </a:ln>
                <a:solidFill>
                  <a:prstClr val="black"/>
                </a:solidFill>
                <a:effectLst/>
                <a:uLnTx/>
                <a:uFillTx/>
                <a:latin typeface="Sagona Book" panose="02020404030301010803"/>
                <a:ea typeface="+mn-ea"/>
                <a:cs typeface="+mn-cs"/>
              </a:rPr>
              <a:t>C3 = a2b2 − a1d21b2 = 0.140 − 0.049 = 0.091 </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Tree>
    <p:extLst>
      <p:ext uri="{BB962C8B-B14F-4D97-AF65-F5344CB8AC3E}">
        <p14:creationId xmlns:p14="http://schemas.microsoft.com/office/powerpoint/2010/main" val="1920877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C7283-9EF2-2458-44E4-1BA421FE1803}"/>
              </a:ext>
            </a:extLst>
          </p:cNvPr>
          <p:cNvSpPr>
            <a:spLocks noGrp="1"/>
          </p:cNvSpPr>
          <p:nvPr>
            <p:ph type="title"/>
          </p:nvPr>
        </p:nvSpPr>
        <p:spPr>
          <a:xfrm>
            <a:off x="172720" y="175234"/>
            <a:ext cx="10058400" cy="725269"/>
          </a:xfrm>
        </p:spPr>
        <p:txBody>
          <a:bodyPr/>
          <a:lstStyle/>
          <a:p>
            <a:r>
              <a:rPr lang="en-US" dirty="0"/>
              <a:t>Step 5: Indirect Effect Contrasts</a:t>
            </a:r>
          </a:p>
        </p:txBody>
      </p:sp>
      <p:sp>
        <p:nvSpPr>
          <p:cNvPr id="3" name="Content Placeholder 2">
            <a:extLst>
              <a:ext uri="{FF2B5EF4-FFF2-40B4-BE49-F238E27FC236}">
                <a16:creationId xmlns:a16="http://schemas.microsoft.com/office/drawing/2014/main" id="{10659994-7361-A8DF-47DD-CE7C0032FD28}"/>
              </a:ext>
            </a:extLst>
          </p:cNvPr>
          <p:cNvSpPr>
            <a:spLocks noGrp="1"/>
          </p:cNvSpPr>
          <p:nvPr>
            <p:ph idx="1"/>
          </p:nvPr>
        </p:nvSpPr>
        <p:spPr>
          <a:xfrm>
            <a:off x="325120" y="900503"/>
            <a:ext cx="10058400" cy="38496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Contrast tests compare the strength of different mediation pathways.</a:t>
            </a:r>
          </a:p>
        </p:txBody>
      </p:sp>
      <p:graphicFrame>
        <p:nvGraphicFramePr>
          <p:cNvPr id="8" name="Table 7">
            <a:extLst>
              <a:ext uri="{FF2B5EF4-FFF2-40B4-BE49-F238E27FC236}">
                <a16:creationId xmlns:a16="http://schemas.microsoft.com/office/drawing/2014/main" id="{83890A4E-F363-83FE-15FC-11577A9409B1}"/>
              </a:ext>
            </a:extLst>
          </p:cNvPr>
          <p:cNvGraphicFramePr>
            <a:graphicFrameLocks noGrp="1"/>
          </p:cNvGraphicFramePr>
          <p:nvPr/>
        </p:nvGraphicFramePr>
        <p:xfrm>
          <a:off x="548640" y="1395241"/>
          <a:ext cx="11115040" cy="2681861"/>
        </p:xfrm>
        <a:graphic>
          <a:graphicData uri="http://schemas.openxmlformats.org/drawingml/2006/table">
            <a:tbl>
              <a:tblPr/>
              <a:tblGrid>
                <a:gridCol w="1594324">
                  <a:extLst>
                    <a:ext uri="{9D8B030D-6E8A-4147-A177-3AD203B41FA5}">
                      <a16:colId xmlns:a16="http://schemas.microsoft.com/office/drawing/2014/main" val="552342532"/>
                    </a:ext>
                  </a:extLst>
                </a:gridCol>
                <a:gridCol w="2872045">
                  <a:extLst>
                    <a:ext uri="{9D8B030D-6E8A-4147-A177-3AD203B41FA5}">
                      <a16:colId xmlns:a16="http://schemas.microsoft.com/office/drawing/2014/main" val="3984867641"/>
                    </a:ext>
                  </a:extLst>
                </a:gridCol>
                <a:gridCol w="938503">
                  <a:extLst>
                    <a:ext uri="{9D8B030D-6E8A-4147-A177-3AD203B41FA5}">
                      <a16:colId xmlns:a16="http://schemas.microsoft.com/office/drawing/2014/main" val="872355100"/>
                    </a:ext>
                  </a:extLst>
                </a:gridCol>
                <a:gridCol w="972425">
                  <a:extLst>
                    <a:ext uri="{9D8B030D-6E8A-4147-A177-3AD203B41FA5}">
                      <a16:colId xmlns:a16="http://schemas.microsoft.com/office/drawing/2014/main" val="2621683938"/>
                    </a:ext>
                  </a:extLst>
                </a:gridCol>
                <a:gridCol w="1673475">
                  <a:extLst>
                    <a:ext uri="{9D8B030D-6E8A-4147-A177-3AD203B41FA5}">
                      <a16:colId xmlns:a16="http://schemas.microsoft.com/office/drawing/2014/main" val="9017210"/>
                    </a:ext>
                  </a:extLst>
                </a:gridCol>
                <a:gridCol w="3064268">
                  <a:extLst>
                    <a:ext uri="{9D8B030D-6E8A-4147-A177-3AD203B41FA5}">
                      <a16:colId xmlns:a16="http://schemas.microsoft.com/office/drawing/2014/main" val="1867784971"/>
                    </a:ext>
                  </a:extLst>
                </a:gridCol>
              </a:tblGrid>
              <a:tr h="341111">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Contrast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Definition</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Effect</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SE</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95% CI</a:t>
                      </a:r>
                    </a:p>
                  </a:txBody>
                  <a:tcPr marL="48730" marR="48730" marT="24365" marB="24365" anchor="ctr">
                    <a:lnL>
                      <a:noFill/>
                    </a:lnL>
                    <a:lnR>
                      <a:noFill/>
                    </a:lnR>
                    <a:lnT>
                      <a:noFill/>
                    </a:lnT>
                    <a:lnB>
                      <a:noFill/>
                    </a:lnB>
                    <a:noFill/>
                  </a:tcPr>
                </a:tc>
                <a:tc>
                  <a: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Interpretation</a:t>
                      </a:r>
                    </a:p>
                  </a:txBody>
                  <a:tcPr marL="48730" marR="48730" marT="24365" marB="24365" anchor="ctr">
                    <a:lnL>
                      <a:noFill/>
                    </a:lnL>
                    <a:lnR>
                      <a:noFill/>
                    </a:lnR>
                    <a:lnT>
                      <a:noFill/>
                    </a:lnT>
                    <a:lnB>
                      <a:noFill/>
                    </a:lnB>
                    <a:noFill/>
                  </a:tcPr>
                </a:tc>
                <a:extLst>
                  <a:ext uri="{0D108BD9-81ED-4DB2-BD59-A6C34878D82A}">
                    <a16:rowId xmlns:a16="http://schemas.microsoft.com/office/drawing/2014/main" val="254204441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C1: Ind1 - Ind2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IMPORT vs.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0.0631</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0.1612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[-0.2441, 0.3882]</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and PMI’s mediation effects.</a:t>
                      </a:r>
                    </a:p>
                  </a:txBody>
                  <a:tcPr marL="48730" marR="48730" marT="24365" marB="24365" anchor="ctr">
                    <a:lnL>
                      <a:noFill/>
                    </a:lnL>
                    <a:lnR>
                      <a:noFill/>
                    </a:lnR>
                    <a:lnT>
                      <a:noFill/>
                    </a:lnT>
                    <a:lnB>
                      <a:noFill/>
                    </a:lnB>
                    <a:noFill/>
                  </a:tcPr>
                </a:tc>
                <a:extLst>
                  <a:ext uri="{0D108BD9-81ED-4DB2-BD59-A6C34878D82A}">
                    <a16:rowId xmlns:a16="http://schemas.microsoft.com/office/drawing/2014/main" val="4174500622"/>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C2: Ind1 -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IMPORT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0.1546</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0.1003</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[-0.0036, 0.3859]</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IMPORT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640049574"/>
                  </a:ext>
                </a:extLst>
              </a:tr>
              <a:tr h="0">
                <a:tc>
                  <a:txBody>
                    <a:bodyPr/>
                    <a:lstStyle/>
                    <a:p>
                      <a:r>
                        <a:rPr lang="en-US" sz="1600" b="0" dirty="0">
                          <a:latin typeface="Calibri" panose="020F0502020204030204" pitchFamily="34" charset="0"/>
                          <a:ea typeface="Calibri" panose="020F0502020204030204" pitchFamily="34" charset="0"/>
                          <a:cs typeface="Calibri" panose="020F0502020204030204" pitchFamily="34" charset="0"/>
                        </a:rPr>
                        <a:t>C3: Ind2 - Ind3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PMI vs. IMPORT → PMI</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0.0915</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0.1103</a:t>
                      </a:r>
                    </a:p>
                  </a:txBody>
                  <a:tcPr marL="48730" marR="48730" marT="24365" marB="24365" anchor="ctr">
                    <a:lnL>
                      <a:noFill/>
                    </a:lnL>
                    <a:lnR>
                      <a:noFill/>
                    </a:lnR>
                    <a:lnT>
                      <a:noFill/>
                    </a:lnT>
                    <a:lnB>
                      <a:noFill/>
                    </a:lnB>
                    <a:noFill/>
                  </a:tcPr>
                </a:tc>
                <a:tc>
                  <a:txBody>
                    <a:bodyPr/>
                    <a:lstStyle/>
                    <a:p>
                      <a:r>
                        <a:rPr lang="en-US" sz="1600">
                          <a:latin typeface="Calibri" panose="020F0502020204030204" pitchFamily="34" charset="0"/>
                          <a:ea typeface="Calibri" panose="020F0502020204030204" pitchFamily="34" charset="0"/>
                          <a:cs typeface="Calibri" panose="020F0502020204030204" pitchFamily="34" charset="0"/>
                        </a:rPr>
                        <a:t>[-0.1234, 0.3224]</a:t>
                      </a:r>
                    </a:p>
                  </a:txBody>
                  <a:tcPr marL="48730" marR="48730" marT="24365" marB="24365" anchor="ctr">
                    <a:lnL>
                      <a:noFill/>
                    </a:lnL>
                    <a:lnR>
                      <a:noFill/>
                    </a:lnR>
                    <a:lnT>
                      <a:noFill/>
                    </a:lnT>
                    <a:lnB>
                      <a:noFill/>
                    </a:lnB>
                    <a:noFill/>
                  </a:tcPr>
                </a:tc>
                <a:tc>
                  <a:txBody>
                    <a:bodyPr/>
                    <a:lstStyle/>
                    <a:p>
                      <a:r>
                        <a:rPr lang="en-US" sz="1600" dirty="0">
                          <a:latin typeface="Calibri" panose="020F0502020204030204" pitchFamily="34" charset="0"/>
                          <a:ea typeface="Calibri" panose="020F0502020204030204" pitchFamily="34" charset="0"/>
                          <a:cs typeface="Calibri" panose="020F0502020204030204" pitchFamily="34" charset="0"/>
                        </a:rPr>
                        <a:t>No significant difference between PMI alone vs. IMPORT → PMI pathway.</a:t>
                      </a:r>
                    </a:p>
                  </a:txBody>
                  <a:tcPr marL="48730" marR="48730" marT="24365" marB="24365" anchor="ctr">
                    <a:lnL>
                      <a:noFill/>
                    </a:lnL>
                    <a:lnR>
                      <a:noFill/>
                    </a:lnR>
                    <a:lnT>
                      <a:noFill/>
                    </a:lnT>
                    <a:lnB>
                      <a:noFill/>
                    </a:lnB>
                    <a:noFill/>
                  </a:tcPr>
                </a:tc>
                <a:extLst>
                  <a:ext uri="{0D108BD9-81ED-4DB2-BD59-A6C34878D82A}">
                    <a16:rowId xmlns:a16="http://schemas.microsoft.com/office/drawing/2014/main" val="4283485667"/>
                  </a:ext>
                </a:extLst>
              </a:tr>
            </a:tbl>
          </a:graphicData>
        </a:graphic>
      </p:graphicFrame>
      <p:sp>
        <p:nvSpPr>
          <p:cNvPr id="10" name="TextBox 9">
            <a:extLst>
              <a:ext uri="{FF2B5EF4-FFF2-40B4-BE49-F238E27FC236}">
                <a16:creationId xmlns:a16="http://schemas.microsoft.com/office/drawing/2014/main" id="{CBBA9E54-974F-3602-0826-C5956F5CC029}"/>
              </a:ext>
            </a:extLst>
          </p:cNvPr>
          <p:cNvSpPr txBox="1"/>
          <p:nvPr/>
        </p:nvSpPr>
        <p:spPr>
          <a:xfrm>
            <a:off x="436880" y="4248674"/>
            <a:ext cx="1081024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None of these contrasts are statistically significant, meaning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 one mediation path is significantly stronger than the others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25622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C6FE5FD-F9D1-4FF5-85FF-DFFDB8FA75F6}"/>
              </a:ext>
            </a:extLst>
          </p:cNvPr>
          <p:cNvSpPr>
            <a:spLocks noGrp="1"/>
          </p:cNvSpPr>
          <p:nvPr>
            <p:ph type="title"/>
          </p:nvPr>
        </p:nvSpPr>
        <p:spPr>
          <a:xfrm>
            <a:off x="8458200" y="607392"/>
            <a:ext cx="3161963" cy="164592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Combining Models</a:t>
            </a:r>
          </a:p>
        </p:txBody>
      </p:sp>
      <p:pic>
        <p:nvPicPr>
          <p:cNvPr id="5" name="Content Placeholder 4">
            <a:extLst>
              <a:ext uri="{FF2B5EF4-FFF2-40B4-BE49-F238E27FC236}">
                <a16:creationId xmlns:a16="http://schemas.microsoft.com/office/drawing/2014/main" id="{359E76BC-0199-4900-8640-83220163AFC9}"/>
              </a:ext>
            </a:extLst>
          </p:cNvPr>
          <p:cNvPicPr>
            <a:picLocks noGrp="1" noChangeAspect="1"/>
          </p:cNvPicPr>
          <p:nvPr>
            <p:ph idx="1"/>
          </p:nvPr>
        </p:nvPicPr>
        <p:blipFill>
          <a:blip r:embed="rId2"/>
          <a:stretch>
            <a:fillRect/>
          </a:stretch>
        </p:blipFill>
        <p:spPr>
          <a:xfrm>
            <a:off x="1792705" y="398255"/>
            <a:ext cx="4834037" cy="6061490"/>
          </a:xfrm>
          <a:noFill/>
        </p:spPr>
      </p:pic>
      <p:sp>
        <p:nvSpPr>
          <p:cNvPr id="12" name="Text Placeholder 3">
            <a:extLst>
              <a:ext uri="{FF2B5EF4-FFF2-40B4-BE49-F238E27FC236}">
                <a16:creationId xmlns:a16="http://schemas.microsoft.com/office/drawing/2014/main" id="{5C2E8E1A-1F95-49E4-9777-AB18FCA648CF}"/>
              </a:ext>
            </a:extLst>
          </p:cNvPr>
          <p:cNvSpPr>
            <a:spLocks noGrp="1"/>
          </p:cNvSpPr>
          <p:nvPr>
            <p:ph type="body" sz="half" idx="2"/>
          </p:nvPr>
        </p:nvSpPr>
        <p:spPr>
          <a:xfrm>
            <a:off x="8458200" y="2336800"/>
            <a:ext cx="3161963" cy="36068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This model includes both parallel and serial mediators (so cool!)</a:t>
            </a:r>
          </a:p>
          <a:p>
            <a:r>
              <a:rPr lang="en-US" dirty="0">
                <a:latin typeface="Calibri" panose="020F0502020204030204" pitchFamily="34" charset="0"/>
                <a:ea typeface="Calibri" panose="020F0502020204030204" pitchFamily="34" charset="0"/>
                <a:cs typeface="Calibri" panose="020F0502020204030204" pitchFamily="34" charset="0"/>
              </a:rPr>
              <a:t>You cannot do many variations of this model using process but you can estimate this model (?)</a:t>
            </a:r>
          </a:p>
          <a:p>
            <a:r>
              <a:rPr lang="en-US" dirty="0">
                <a:latin typeface="Calibri" panose="020F0502020204030204" pitchFamily="34" charset="0"/>
                <a:ea typeface="Calibri" panose="020F0502020204030204" pitchFamily="34" charset="0"/>
                <a:cs typeface="Calibri" panose="020F0502020204030204" pitchFamily="34" charset="0"/>
              </a:rPr>
              <a:t>This is model 81</a:t>
            </a:r>
          </a:p>
          <a:p>
            <a:r>
              <a:rPr lang="en-US" dirty="0">
                <a:latin typeface="Calibri" panose="020F0502020204030204" pitchFamily="34" charset="0"/>
                <a:ea typeface="Calibri" panose="020F0502020204030204" pitchFamily="34" charset="0"/>
                <a:cs typeface="Calibri" panose="020F0502020204030204" pitchFamily="34" charset="0"/>
              </a:rPr>
              <a:t>Look through the dozens of models in the back of the book</a:t>
            </a:r>
          </a:p>
        </p:txBody>
      </p:sp>
    </p:spTree>
    <p:extLst>
      <p:ext uri="{BB962C8B-B14F-4D97-AF65-F5344CB8AC3E}">
        <p14:creationId xmlns:p14="http://schemas.microsoft.com/office/powerpoint/2010/main" val="17901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564478-2309-6E27-69E0-16F013C003B7}"/>
              </a:ext>
            </a:extLst>
          </p:cNvPr>
          <p:cNvPicPr>
            <a:picLocks noGrp="1" noChangeAspect="1"/>
          </p:cNvPicPr>
          <p:nvPr>
            <p:ph idx="4294967295"/>
          </p:nvPr>
        </p:nvPicPr>
        <p:blipFill>
          <a:blip r:embed="rId3"/>
          <a:stretch>
            <a:fillRect/>
          </a:stretch>
        </p:blipFill>
        <p:spPr>
          <a:xfrm>
            <a:off x="233680" y="972819"/>
            <a:ext cx="5963920" cy="3357089"/>
          </a:xfrm>
        </p:spPr>
      </p:pic>
      <p:sp>
        <p:nvSpPr>
          <p:cNvPr id="8" name="TextBox 7">
            <a:extLst>
              <a:ext uri="{FF2B5EF4-FFF2-40B4-BE49-F238E27FC236}">
                <a16:creationId xmlns:a16="http://schemas.microsoft.com/office/drawing/2014/main" id="{A36F9381-B695-5884-C0B0-5EE3449DF493}"/>
              </a:ext>
            </a:extLst>
          </p:cNvPr>
          <p:cNvSpPr txBox="1"/>
          <p:nvPr/>
        </p:nvSpPr>
        <p:spPr>
          <a:xfrm>
            <a:off x="233680" y="68168"/>
            <a:ext cx="609600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Context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Investigating how exposure to community violence (X) affects youth depressive symptoms (Y), mediated by psychological and social factors.</a:t>
            </a:r>
          </a:p>
        </p:txBody>
      </p:sp>
      <p:sp>
        <p:nvSpPr>
          <p:cNvPr id="10" name="TextBox 9">
            <a:extLst>
              <a:ext uri="{FF2B5EF4-FFF2-40B4-BE49-F238E27FC236}">
                <a16:creationId xmlns:a16="http://schemas.microsoft.com/office/drawing/2014/main" id="{BC5DACF8-5D0F-EC61-EB96-CDF722F8CD25}"/>
              </a:ext>
            </a:extLst>
          </p:cNvPr>
          <p:cNvSpPr txBox="1"/>
          <p:nvPr/>
        </p:nvSpPr>
        <p:spPr>
          <a:xfrm>
            <a:off x="6543040" y="193603"/>
            <a:ext cx="5415280" cy="646330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Variables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Exposure to community violence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Post-traumatic stress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School connectedness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Peer support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Depressive symptoms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Interpretation of Pathways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a₁, a₂, a₃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Direct effects of exposure on each mediator</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d₂₁, d₃₁</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PTSD symptoms influence school connectedness and peer support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b₁, b₂, b₃</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Each mediator’s effect on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Direct effect of exposure on depression, after accounting for mediators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Do you understand?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specific indirect effect of PTSS (M1) on the association between exposure to CV and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specific indirect effect of school connectedness  (M2) on the effect of PTSS on depressive symptoms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What is the total indirect effect of M1?</a:t>
            </a:r>
          </a:p>
        </p:txBody>
      </p:sp>
      <p:sp>
        <p:nvSpPr>
          <p:cNvPr id="12" name="TextBox 11">
            <a:extLst>
              <a:ext uri="{FF2B5EF4-FFF2-40B4-BE49-F238E27FC236}">
                <a16:creationId xmlns:a16="http://schemas.microsoft.com/office/drawing/2014/main" id="{A173BD0A-AABE-AB04-CDF6-A42E565694C1}"/>
              </a:ext>
            </a:extLst>
          </p:cNvPr>
          <p:cNvSpPr txBox="1"/>
          <p:nvPr/>
        </p:nvSpPr>
        <p:spPr>
          <a:xfrm>
            <a:off x="304800" y="4481508"/>
            <a:ext cx="6096000"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model allows testing whether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PTSD symptoms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act as a primary response to violence exposure, and whether they indirectly influence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depressive symptoms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through weakened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school and peer relationships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It also assesses whether school connectedness and peer support are independent mechanisms against depression. Social workers could use this to design multi-pronged interventions focused on trauma-informed treatment and prosocial peer support.</a:t>
            </a:r>
          </a:p>
        </p:txBody>
      </p:sp>
    </p:spTree>
    <p:extLst>
      <p:ext uri="{BB962C8B-B14F-4D97-AF65-F5344CB8AC3E}">
        <p14:creationId xmlns:p14="http://schemas.microsoft.com/office/powerpoint/2010/main" val="270995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anim calcmode="lin" valueType="num">
                                      <p:cBhvr additive="base">
                                        <p:cTn id="1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 calcmode="lin" valueType="num">
                                      <p:cBhvr additive="base">
                                        <p:cTn id="1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 calcmode="lin" valueType="num">
                                      <p:cBhvr additive="base">
                                        <p:cTn id="2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anim calcmode="lin" valueType="num">
                                      <p:cBhvr additive="base">
                                        <p:cTn id="29"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8" end="8"/>
                                            </p:txEl>
                                          </p:spTgt>
                                        </p:tgtEl>
                                        <p:attrNameLst>
                                          <p:attrName>style.visibility</p:attrName>
                                        </p:attrNameLst>
                                      </p:cBhvr>
                                      <p:to>
                                        <p:strVal val="visible"/>
                                      </p:to>
                                    </p:set>
                                    <p:anim calcmode="lin" valueType="num">
                                      <p:cBhvr additive="base">
                                        <p:cTn id="33"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9" end="9"/>
                                            </p:txEl>
                                          </p:spTgt>
                                        </p:tgtEl>
                                        <p:attrNameLst>
                                          <p:attrName>style.visibility</p:attrName>
                                        </p:attrNameLst>
                                      </p:cBhvr>
                                      <p:to>
                                        <p:strVal val="visible"/>
                                      </p:to>
                                    </p:set>
                                    <p:anim calcmode="lin" valueType="num">
                                      <p:cBhvr additive="base">
                                        <p:cTn id="3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xEl>
                                              <p:pRg st="10" end="10"/>
                                            </p:txEl>
                                          </p:spTgt>
                                        </p:tgtEl>
                                        <p:attrNameLst>
                                          <p:attrName>style.visibility</p:attrName>
                                        </p:attrNameLst>
                                      </p:cBhvr>
                                      <p:to>
                                        <p:strVal val="visible"/>
                                      </p:to>
                                    </p:set>
                                    <p:anim calcmode="lin" valueType="num">
                                      <p:cBhvr additive="base">
                                        <p:cTn id="41"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12" end="12"/>
                                            </p:txEl>
                                          </p:spTgt>
                                        </p:tgtEl>
                                        <p:attrNameLst>
                                          <p:attrName>style.visibility</p:attrName>
                                        </p:attrNameLst>
                                      </p:cBhvr>
                                      <p:to>
                                        <p:strVal val="visible"/>
                                      </p:to>
                                    </p:set>
                                    <p:anim calcmode="lin" valueType="num">
                                      <p:cBhvr additive="base">
                                        <p:cTn id="47"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xEl>
                                              <p:pRg st="13" end="13"/>
                                            </p:txEl>
                                          </p:spTgt>
                                        </p:tgtEl>
                                        <p:attrNameLst>
                                          <p:attrName>style.visibility</p:attrName>
                                        </p:attrNameLst>
                                      </p:cBhvr>
                                      <p:to>
                                        <p:strVal val="visible"/>
                                      </p:to>
                                    </p:set>
                                    <p:anim calcmode="lin" valueType="num">
                                      <p:cBhvr additive="base">
                                        <p:cTn id="51"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0">
                                            <p:txEl>
                                              <p:pRg st="14" end="14"/>
                                            </p:txEl>
                                          </p:spTgt>
                                        </p:tgtEl>
                                        <p:attrNameLst>
                                          <p:attrName>style.visibility</p:attrName>
                                        </p:attrNameLst>
                                      </p:cBhvr>
                                      <p:to>
                                        <p:strVal val="visible"/>
                                      </p:to>
                                    </p:set>
                                    <p:anim calcmode="lin" valueType="num">
                                      <p:cBhvr additive="base">
                                        <p:cTn id="55"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D1ABFF-E33B-4B42-24A0-A542A148725A}"/>
              </a:ext>
            </a:extLst>
          </p:cNvPr>
          <p:cNvSpPr txBox="1"/>
          <p:nvPr/>
        </p:nvSpPr>
        <p:spPr>
          <a:xfrm>
            <a:off x="314960" y="234295"/>
            <a:ext cx="1171448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total indirect effect of M₁ (PTSS) on depressive symptoms (Y) in Model A includes all mediated pathways that start at M₁ and end at Y, whether direct or via other mediators</a:t>
            </a:r>
          </a:p>
        </p:txBody>
      </p:sp>
      <p:graphicFrame>
        <p:nvGraphicFramePr>
          <p:cNvPr id="16" name="Table 15">
            <a:extLst>
              <a:ext uri="{FF2B5EF4-FFF2-40B4-BE49-F238E27FC236}">
                <a16:creationId xmlns:a16="http://schemas.microsoft.com/office/drawing/2014/main" id="{A20F00FF-940C-1F2F-A491-C4487D6FFD2E}"/>
              </a:ext>
            </a:extLst>
          </p:cNvPr>
          <p:cNvGraphicFramePr>
            <a:graphicFrameLocks noGrp="1"/>
          </p:cNvGraphicFramePr>
          <p:nvPr/>
        </p:nvGraphicFramePr>
        <p:xfrm>
          <a:off x="548640" y="1076960"/>
          <a:ext cx="11277600" cy="1487325"/>
        </p:xfrm>
        <a:graphic>
          <a:graphicData uri="http://schemas.openxmlformats.org/drawingml/2006/table">
            <a:tbl>
              <a:tblPr firstRow="1" firstCol="1" bandRow="1">
                <a:tableStyleId>{616DA210-FB5B-4158-B5E0-FEB733F419BA}</a:tableStyleId>
              </a:tblPr>
              <a:tblGrid>
                <a:gridCol w="3758396">
                  <a:extLst>
                    <a:ext uri="{9D8B030D-6E8A-4147-A177-3AD203B41FA5}">
                      <a16:colId xmlns:a16="http://schemas.microsoft.com/office/drawing/2014/main" val="299092670"/>
                    </a:ext>
                  </a:extLst>
                </a:gridCol>
                <a:gridCol w="3759602">
                  <a:extLst>
                    <a:ext uri="{9D8B030D-6E8A-4147-A177-3AD203B41FA5}">
                      <a16:colId xmlns:a16="http://schemas.microsoft.com/office/drawing/2014/main" val="3268637278"/>
                    </a:ext>
                  </a:extLst>
                </a:gridCol>
                <a:gridCol w="3759602">
                  <a:extLst>
                    <a:ext uri="{9D8B030D-6E8A-4147-A177-3AD203B41FA5}">
                      <a16:colId xmlns:a16="http://schemas.microsoft.com/office/drawing/2014/main" val="3099739282"/>
                    </a:ext>
                  </a:extLst>
                </a:gridCol>
              </a:tblGrid>
              <a:tr h="50800">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Path</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Description</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Expression</a:t>
                      </a:r>
                    </a:p>
                  </a:txBody>
                  <a:tcPr marL="68580" marR="68580" marT="0" marB="0"/>
                </a:tc>
                <a:extLst>
                  <a:ext uri="{0D108BD9-81ED-4DB2-BD59-A6C34878D82A}">
                    <a16:rowId xmlns:a16="http://schemas.microsoft.com/office/drawing/2014/main" val="1993959600"/>
                  </a:ext>
                </a:extLst>
              </a:tr>
              <a:tr h="299621">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X → M₁ → Y</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Specific indirect effect via M₁</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a₁ · b₁</a:t>
                      </a:r>
                    </a:p>
                  </a:txBody>
                  <a:tcPr marL="68580" marR="68580" marT="0" marB="0"/>
                </a:tc>
                <a:extLst>
                  <a:ext uri="{0D108BD9-81ED-4DB2-BD59-A6C34878D82A}">
                    <a16:rowId xmlns:a16="http://schemas.microsoft.com/office/drawing/2014/main" val="1647157009"/>
                  </a:ext>
                </a:extLst>
              </a:tr>
              <a:tr h="162560">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X → M₁ → M₂ → Y</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Specific indirect via M₁ and M₂</a:t>
                      </a:r>
                    </a:p>
                  </a:txBody>
                  <a:tcPr marL="68580" marR="68580" marT="0" marB="0"/>
                </a:tc>
                <a:tc>
                  <a:txBody>
                    <a:bodyPr/>
                    <a:lstStyle/>
                    <a:p>
                      <a:pPr marL="0" marR="0">
                        <a:lnSpc>
                          <a:spcPct val="115000"/>
                        </a:lnSpc>
                        <a:spcAft>
                          <a:spcPts val="800"/>
                        </a:spcAft>
                      </a:pPr>
                      <a:r>
                        <a:rPr lang="en-US" sz="1800" kern="100">
                          <a:effectLst/>
                          <a:latin typeface="Calibri" panose="020F0502020204030204" pitchFamily="34" charset="0"/>
                          <a:ea typeface="Calibri" panose="020F0502020204030204" pitchFamily="34" charset="0"/>
                          <a:cs typeface="Calibri" panose="020F0502020204030204" pitchFamily="34" charset="0"/>
                        </a:rPr>
                        <a:t>a₁ · d₂₁ · b₂</a:t>
                      </a:r>
                    </a:p>
                  </a:txBody>
                  <a:tcPr marL="68580" marR="68580" marT="0" marB="0"/>
                </a:tc>
                <a:extLst>
                  <a:ext uri="{0D108BD9-81ED-4DB2-BD59-A6C34878D82A}">
                    <a16:rowId xmlns:a16="http://schemas.microsoft.com/office/drawing/2014/main" val="1203117820"/>
                  </a:ext>
                </a:extLst>
              </a:tr>
              <a:tr h="66548">
                <a:tc>
                  <a:txBody>
                    <a:bodyPr/>
                    <a:lstStyle/>
                    <a:p>
                      <a:pPr marL="0" marR="0">
                        <a:lnSpc>
                          <a:spcPct val="115000"/>
                        </a:lnSpc>
                        <a:spcAft>
                          <a:spcPts val="800"/>
                        </a:spcAft>
                      </a:pPr>
                      <a:r>
                        <a:rPr lang="en-US" sz="1800" b="0" kern="100">
                          <a:effectLst/>
                          <a:latin typeface="Calibri" panose="020F0502020204030204" pitchFamily="34" charset="0"/>
                          <a:ea typeface="Calibri" panose="020F0502020204030204" pitchFamily="34" charset="0"/>
                          <a:cs typeface="Calibri" panose="020F0502020204030204" pitchFamily="34" charset="0"/>
                        </a:rPr>
                        <a:t>X → M₁ → M₃ → Y</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Specific indirect via M₁ and M₃</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a₁ · d₃₁ · b₃</a:t>
                      </a:r>
                    </a:p>
                  </a:txBody>
                  <a:tcPr marL="68580" marR="68580" marT="0" marB="0"/>
                </a:tc>
                <a:extLst>
                  <a:ext uri="{0D108BD9-81ED-4DB2-BD59-A6C34878D82A}">
                    <a16:rowId xmlns:a16="http://schemas.microsoft.com/office/drawing/2014/main" val="1581449124"/>
                  </a:ext>
                </a:extLst>
              </a:tr>
              <a:tr h="194056">
                <a:tc>
                  <a:txBody>
                    <a:bodyPr/>
                    <a:lstStyle/>
                    <a:p>
                      <a:pPr marL="0" marR="0">
                        <a:lnSpc>
                          <a:spcPct val="115000"/>
                        </a:lnSpc>
                        <a:spcAft>
                          <a:spcPts val="800"/>
                        </a:spcAft>
                      </a:pPr>
                      <a:r>
                        <a:rPr lang="en-US" sz="1800" b="0" kern="100" dirty="0">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Total indirect via M₁</a:t>
                      </a:r>
                    </a:p>
                  </a:txBody>
                  <a:tcPr marL="68580" marR="68580" marT="0" marB="0"/>
                </a:tc>
                <a:tc>
                  <a:txBody>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a₁ · b₁ + a₁ · d₂₁ · b₂ + a₁ · d₃₁ · b₃</a:t>
                      </a:r>
                    </a:p>
                  </a:txBody>
                  <a:tcPr marL="68580" marR="68580" marT="0" marB="0"/>
                </a:tc>
                <a:extLst>
                  <a:ext uri="{0D108BD9-81ED-4DB2-BD59-A6C34878D82A}">
                    <a16:rowId xmlns:a16="http://schemas.microsoft.com/office/drawing/2014/main" val="1125474547"/>
                  </a:ext>
                </a:extLst>
              </a:tr>
            </a:tbl>
          </a:graphicData>
        </a:graphic>
      </p:graphicFrame>
    </p:spTree>
    <p:extLst>
      <p:ext uri="{BB962C8B-B14F-4D97-AF65-F5344CB8AC3E}">
        <p14:creationId xmlns:p14="http://schemas.microsoft.com/office/powerpoint/2010/main" val="711361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A15328F-C96E-40F8-B7E6-3E6AEA77C749}"/>
              </a:ext>
            </a:extLst>
          </p:cNvPr>
          <p:cNvSpPr>
            <a:spLocks noGrp="1"/>
          </p:cNvSpPr>
          <p:nvPr>
            <p:ph type="title" idx="4294967295"/>
          </p:nvPr>
        </p:nvSpPr>
        <p:spPr>
          <a:xfrm>
            <a:off x="152400" y="114618"/>
            <a:ext cx="11694160" cy="1371600"/>
          </a:xfrm>
        </p:spPr>
        <p:txBody>
          <a:bodyPr>
            <a:normAutofit/>
          </a:bodyPr>
          <a:lstStyle/>
          <a:p>
            <a:r>
              <a:rPr lang="en-US" dirty="0"/>
              <a:t>Child Maltreatment, School Bonds, and Adult Violence: A Serial Mediation Model</a:t>
            </a:r>
          </a:p>
        </p:txBody>
      </p:sp>
      <p:sp>
        <p:nvSpPr>
          <p:cNvPr id="12" name="Content Placeholder 3">
            <a:extLst>
              <a:ext uri="{FF2B5EF4-FFF2-40B4-BE49-F238E27FC236}">
                <a16:creationId xmlns:a16="http://schemas.microsoft.com/office/drawing/2014/main" id="{3CCA5172-CD3B-475C-9A18-59F159371EE7}"/>
              </a:ext>
            </a:extLst>
          </p:cNvPr>
          <p:cNvSpPr>
            <a:spLocks noGrp="1"/>
          </p:cNvSpPr>
          <p:nvPr>
            <p:ph sz="half" idx="4294967295"/>
          </p:nvPr>
        </p:nvSpPr>
        <p:spPr>
          <a:xfrm>
            <a:off x="6096000" y="1609725"/>
            <a:ext cx="5750560" cy="4425315"/>
          </a:xfrm>
        </p:spPr>
        <p:txBody>
          <a:bodyPr>
            <a:normAutofit fontScale="70000" lnSpcReduction="20000"/>
          </a:bodyPr>
          <a:lstStyle/>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1: </a:t>
            </a:r>
            <a:r>
              <a:rPr lang="en-US" sz="2400" dirty="0">
                <a:latin typeface="Calibri" panose="020F0502020204030204" pitchFamily="34" charset="0"/>
                <a:ea typeface="Calibri" panose="020F0502020204030204" pitchFamily="34" charset="0"/>
                <a:cs typeface="Calibri" panose="020F0502020204030204" pitchFamily="34" charset="0"/>
              </a:rPr>
              <a:t>Physically abused children who engage in violence as youth (vs. those not physically abused but who engaged in violence as youths) will have lower levels of school connectedness, engagement, and achievement, and will be more likely to persist in violent behavior as adults (i.e., there will be a direct effect between CPA and persistence in adult violence).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2: </a:t>
            </a:r>
            <a:r>
              <a:rPr lang="en-US" sz="2400" dirty="0">
                <a:latin typeface="Calibri" panose="020F0502020204030204" pitchFamily="34" charset="0"/>
                <a:ea typeface="Calibri" panose="020F0502020204030204" pitchFamily="34" charset="0"/>
                <a:cs typeface="Calibri" panose="020F0502020204030204" pitchFamily="34" charset="0"/>
              </a:rPr>
              <a:t>School characteristics will both </a:t>
            </a:r>
            <a:r>
              <a:rPr lang="en-US" sz="2400" b="1" dirty="0">
                <a:latin typeface="Calibri" panose="020F0502020204030204" pitchFamily="34" charset="0"/>
                <a:ea typeface="Calibri" panose="020F0502020204030204" pitchFamily="34" charset="0"/>
                <a:cs typeface="Calibri" panose="020F0502020204030204" pitchFamily="34" charset="0"/>
              </a:rPr>
              <a:t>independently</a:t>
            </a:r>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jointly</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b="1" u="sng" dirty="0">
                <a:latin typeface="Calibri" panose="020F0502020204030204" pitchFamily="34" charset="0"/>
                <a:ea typeface="Calibri" panose="020F0502020204030204" pitchFamily="34" charset="0"/>
                <a:cs typeface="Calibri" panose="020F0502020204030204" pitchFamily="34" charset="0"/>
              </a:rPr>
              <a:t>serially</a:t>
            </a:r>
            <a:r>
              <a:rPr lang="en-US" sz="2400" dirty="0">
                <a:latin typeface="Calibri" panose="020F0502020204030204" pitchFamily="34" charset="0"/>
                <a:ea typeface="Calibri" panose="020F0502020204030204" pitchFamily="34" charset="0"/>
                <a:cs typeface="Calibri" panose="020F0502020204030204" pitchFamily="34" charset="0"/>
              </a:rPr>
              <a:t> (i.e., as a sequence) mediate the relationship between CPA and persistence in adult violence (i.e., school social bonds will indirectly affect the relationship between CPA and adult violence perpetration). </a:t>
            </a:r>
          </a:p>
          <a:p>
            <a:pPr>
              <a:lnSpc>
                <a:spcPct val="120000"/>
              </a:lnSpc>
            </a:pPr>
            <a:r>
              <a:rPr lang="en-US" sz="2400" b="1" dirty="0">
                <a:latin typeface="Calibri" panose="020F0502020204030204" pitchFamily="34" charset="0"/>
                <a:ea typeface="Calibri" panose="020F0502020204030204" pitchFamily="34" charset="0"/>
                <a:cs typeface="Calibri" panose="020F0502020204030204" pitchFamily="34" charset="0"/>
              </a:rPr>
              <a:t>Hypothesis 3: </a:t>
            </a:r>
            <a:r>
              <a:rPr lang="en-US" sz="2400" dirty="0">
                <a:latin typeface="Calibri" panose="020F0502020204030204" pitchFamily="34" charset="0"/>
                <a:ea typeface="Calibri" panose="020F0502020204030204" pitchFamily="34" charset="0"/>
                <a:cs typeface="Calibri" panose="020F0502020204030204" pitchFamily="34" charset="0"/>
              </a:rPr>
              <a:t>Sex of child will moderate the mediation effect of school characteristics on the relationship between CPA and adult violence perpetration</a:t>
            </a:r>
          </a:p>
        </p:txBody>
      </p:sp>
      <p:pic>
        <p:nvPicPr>
          <p:cNvPr id="3" name="Picture 2">
            <a:extLst>
              <a:ext uri="{FF2B5EF4-FFF2-40B4-BE49-F238E27FC236}">
                <a16:creationId xmlns:a16="http://schemas.microsoft.com/office/drawing/2014/main" id="{0CD62DDB-2CAF-266B-738D-AC46479A7479}"/>
              </a:ext>
            </a:extLst>
          </p:cNvPr>
          <p:cNvPicPr>
            <a:picLocks noChangeAspect="1"/>
          </p:cNvPicPr>
          <p:nvPr/>
        </p:nvPicPr>
        <p:blipFill>
          <a:blip r:embed="rId2"/>
          <a:stretch>
            <a:fillRect/>
          </a:stretch>
        </p:blipFill>
        <p:spPr>
          <a:xfrm>
            <a:off x="67346" y="1609725"/>
            <a:ext cx="5932134" cy="4689148"/>
          </a:xfrm>
          <a:prstGeom prst="rect">
            <a:avLst/>
          </a:prstGeom>
        </p:spPr>
      </p:pic>
    </p:spTree>
    <p:extLst>
      <p:ext uri="{BB962C8B-B14F-4D97-AF65-F5344CB8AC3E}">
        <p14:creationId xmlns:p14="http://schemas.microsoft.com/office/powerpoint/2010/main" val="10683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39EAEA-13F9-2D20-F7D7-2104B5984168}"/>
              </a:ext>
            </a:extLst>
          </p:cNvPr>
          <p:cNvPicPr>
            <a:picLocks noChangeAspect="1"/>
          </p:cNvPicPr>
          <p:nvPr/>
        </p:nvPicPr>
        <p:blipFill>
          <a:blip r:embed="rId2"/>
          <a:stretch>
            <a:fillRect/>
          </a:stretch>
        </p:blipFill>
        <p:spPr>
          <a:xfrm>
            <a:off x="233680" y="437500"/>
            <a:ext cx="5902952" cy="4062246"/>
          </a:xfrm>
          <a:prstGeom prst="rect">
            <a:avLst/>
          </a:prstGeom>
        </p:spPr>
      </p:pic>
      <p:sp>
        <p:nvSpPr>
          <p:cNvPr id="6" name="TextBox 5">
            <a:extLst>
              <a:ext uri="{FF2B5EF4-FFF2-40B4-BE49-F238E27FC236}">
                <a16:creationId xmlns:a16="http://schemas.microsoft.com/office/drawing/2014/main" id="{7AD27057-1295-2111-022D-48A297459060}"/>
              </a:ext>
            </a:extLst>
          </p:cNvPr>
          <p:cNvSpPr txBox="1"/>
          <p:nvPr/>
        </p:nvSpPr>
        <p:spPr>
          <a:xfrm>
            <a:off x="233680" y="68168"/>
            <a:ext cx="60960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rbel" panose="020B0503020204020204"/>
                <a:ea typeface="+mn-ea"/>
                <a:cs typeface="+mn-cs"/>
              </a:rPr>
              <a:t>Context</a:t>
            </a: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 your turn</a:t>
            </a:r>
          </a:p>
        </p:txBody>
      </p:sp>
    </p:spTree>
    <p:extLst>
      <p:ext uri="{BB962C8B-B14F-4D97-AF65-F5344CB8AC3E}">
        <p14:creationId xmlns:p14="http://schemas.microsoft.com/office/powerpoint/2010/main" val="29397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77F4E6-7AD4-531E-FBEB-337E575BAD8F}"/>
              </a:ext>
            </a:extLst>
          </p:cNvPr>
          <p:cNvSpPr txBox="1"/>
          <p:nvPr/>
        </p:nvSpPr>
        <p:spPr>
          <a:xfrm>
            <a:off x="193040" y="213360"/>
            <a:ext cx="12179616" cy="16312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Before we continue to moderation, we are going to look at a real example from my RM class examining the serial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mediation of stressors during pregnancy, substance misuse, and poor health outcomes on the association between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experiencing IPV during pregnancy and poor birth outcomes (i.e., low birth weight).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Then we are going to assess your knowledge of mediation.</a:t>
            </a:r>
          </a:p>
        </p:txBody>
      </p:sp>
    </p:spTree>
    <p:extLst>
      <p:ext uri="{BB962C8B-B14F-4D97-AF65-F5344CB8AC3E}">
        <p14:creationId xmlns:p14="http://schemas.microsoft.com/office/powerpoint/2010/main" val="400669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17362-3C07-FF26-6361-6826DB4473B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897609F-67A4-A536-5852-88A1586AE566}"/>
              </a:ext>
            </a:extLst>
          </p:cNvPr>
          <p:cNvSpPr txBox="1"/>
          <p:nvPr/>
        </p:nvSpPr>
        <p:spPr>
          <a:xfrm>
            <a:off x="106543" y="608776"/>
            <a:ext cx="11335814" cy="21872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Research objectives:</a:t>
            </a:r>
          </a:p>
          <a:p>
            <a:pPr marL="342900" marR="0" lvl="0" indent="-34290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assess the direct relationship between intimate partner violence (IPV) before pregnancy and low birth weight (LBW); </a:t>
            </a:r>
          </a:p>
          <a:p>
            <a:pPr marL="342900" marR="0" lvl="0" indent="-342900" algn="l" defTabSz="914400" rtl="0" eaLnBrk="1" fontAlgn="auto" latinLnBrk="0" hangingPunct="1">
              <a:lnSpc>
                <a:spcPct val="115000"/>
              </a:lnSpc>
              <a:spcBef>
                <a:spcPts val="0"/>
              </a:spcBef>
              <a:spcAft>
                <a:spcPts val="800"/>
              </a:spcAft>
              <a:buClrTx/>
              <a:buSzTx/>
              <a:buFont typeface="Arial" panose="020B0604020202020204" pitchFamily="34" charset="0"/>
              <a:buChar char="•"/>
              <a:tabLst/>
              <a:defRPr/>
            </a:pPr>
            <a:r>
              <a:rPr kumimoji="0" lang="en-US" sz="1800" b="0"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To examine whether stress-related factors during pregnancy (e.g., financial strain, social instability), of first-trimester substance misuse, and poor health outcomes mediate the relationship between IPV and LBW in serial.</a:t>
            </a: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4906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0F855D-155E-4BDE-DC33-94B0CD70B3CA}"/>
              </a:ext>
            </a:extLst>
          </p:cNvPr>
          <p:cNvSpPr txBox="1"/>
          <p:nvPr/>
        </p:nvSpPr>
        <p:spPr>
          <a:xfrm>
            <a:off x="160637" y="536695"/>
            <a:ext cx="11640064" cy="4104393"/>
          </a:xfrm>
          <a:prstGeom prst="rect">
            <a:avLst/>
          </a:prstGeom>
          <a:noFill/>
        </p:spPr>
        <p:txBody>
          <a:bodyPr wrap="square">
            <a:spAutoFit/>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Background: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Women who experience intimate partner violence (IPV) in the 12 months before pregnancy are at increased risk of adverse birth outcomes. The literature examining the relationship between IPV and low birth weight (LBW) has focused narrowly on direct associations rather than a broader view exploring the underlying pathways linking IPV to birth outcomes. The present study applies the biopsychosocial model to examine (a) the direct association between IPV and LBW and (b) the indirect association conceptualized as heightened stress during pregnancy—such as financial strain (e.g., problems paying rent or mortgage) and social instability (e.g., divorce or separation, moving to a new address, homelessness)—leads to first-trimester substance misuse, which in turn contributes to poor health outcomes (e.g., high blood pressure), ultimately increasing the risk of LBW. </a:t>
            </a:r>
          </a:p>
          <a:p>
            <a:pPr marL="0" marR="0" lvl="0" indent="0" algn="l" defTabSz="914400" rtl="0" eaLnBrk="1" fontAlgn="auto" latinLnBrk="0" hangingPunct="1">
              <a:lnSpc>
                <a:spcPct val="115000"/>
              </a:lnSpc>
              <a:spcBef>
                <a:spcPts val="0"/>
              </a:spcBef>
              <a:spcAft>
                <a:spcPts val="800"/>
              </a:spcAft>
              <a:buClrTx/>
              <a:buSzTx/>
              <a:buFontTx/>
              <a:buNone/>
              <a:tabLst/>
              <a:defRPr/>
            </a:pPr>
            <a:endPar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80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Methods: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Using data from the Pregnancy Risk Assessment Monitoring System (PRAMS) Analytic Research File (ARF) from 2016 to 2022, we conducted a serial mediation analysis using the PROCESS macro in R to evaluate these hypothesized relationships. </a:t>
            </a:r>
          </a:p>
        </p:txBody>
      </p:sp>
    </p:spTree>
    <p:extLst>
      <p:ext uri="{BB962C8B-B14F-4D97-AF65-F5344CB8AC3E}">
        <p14:creationId xmlns:p14="http://schemas.microsoft.com/office/powerpoint/2010/main" val="3652437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48AFE4-4EA3-BB6F-AD8D-2E452DEEE957}"/>
              </a:ext>
            </a:extLst>
          </p:cNvPr>
          <p:cNvSpPr txBox="1"/>
          <p:nvPr/>
        </p:nvSpPr>
        <p:spPr>
          <a:xfrm>
            <a:off x="410401" y="505237"/>
            <a:ext cx="11464441" cy="36933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Results: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Consistent with previous research, results indicate that women who experience IPV before pregnancy have a higher likelihood of delivering a low-birth-weight infant. Results showed that the association is totally mediated by the effects of stress during pregnancy, early substance misuse, and deteriorating maternal health. We further found that the relationship between IPV and LBW operates through an accumulating pathway in which IPV-related stress increases substance use in the first trimester, contributing to poor maternal health and adverse birth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Conclusions: </a:t>
            </a:r>
            <a:r>
              <a:rPr kumimoji="0" lang="en-US" sz="18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rPr>
              <a:t>These findings underscore the importance of early intervention efforts to address IPV-related stress and substance use in pregnancy to improve maternal and infant health outcomes. However, it is important to note that Ohio is excluded from PRAMS data for these years, which limits the ability to capture trends in the state. This highlights a critical policy gap—Ohio must expand its inclusion in PRAMS to better protect vulnerable pregnant individuals, particularly those exposed to abuse, through early intervention and comprehensive health surveillance to improve maternal and infant health outcomes.</a:t>
            </a:r>
            <a:endPar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419338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1ECEA19A-A965-B5DD-B6C6-2F0B22D81D7F}"/>
              </a:ext>
            </a:extLst>
          </p:cNvPr>
          <p:cNvGraphicFramePr>
            <a:graphicFrameLocks noGrp="1"/>
          </p:cNvGraphicFramePr>
          <p:nvPr/>
        </p:nvGraphicFramePr>
        <p:xfrm>
          <a:off x="468175" y="629229"/>
          <a:ext cx="11255650" cy="3488904"/>
        </p:xfrm>
        <a:graphic>
          <a:graphicData uri="http://schemas.openxmlformats.org/drawingml/2006/table">
            <a:tbl>
              <a:tblPr firstRow="1" bandRow="1">
                <a:tableStyleId>{9D7B26C5-4107-4FEC-AEDC-1716B250A1EF}</a:tableStyleId>
              </a:tblPr>
              <a:tblGrid>
                <a:gridCol w="1930429">
                  <a:extLst>
                    <a:ext uri="{9D8B030D-6E8A-4147-A177-3AD203B41FA5}">
                      <a16:colId xmlns:a16="http://schemas.microsoft.com/office/drawing/2014/main" val="1152645519"/>
                    </a:ext>
                  </a:extLst>
                </a:gridCol>
                <a:gridCol w="1182119">
                  <a:extLst>
                    <a:ext uri="{9D8B030D-6E8A-4147-A177-3AD203B41FA5}">
                      <a16:colId xmlns:a16="http://schemas.microsoft.com/office/drawing/2014/main" val="1114879385"/>
                    </a:ext>
                  </a:extLst>
                </a:gridCol>
                <a:gridCol w="1383956">
                  <a:extLst>
                    <a:ext uri="{9D8B030D-6E8A-4147-A177-3AD203B41FA5}">
                      <a16:colId xmlns:a16="http://schemas.microsoft.com/office/drawing/2014/main" val="2776140506"/>
                    </a:ext>
                  </a:extLst>
                </a:gridCol>
                <a:gridCol w="2965622">
                  <a:extLst>
                    <a:ext uri="{9D8B030D-6E8A-4147-A177-3AD203B41FA5}">
                      <a16:colId xmlns:a16="http://schemas.microsoft.com/office/drawing/2014/main" val="2626598348"/>
                    </a:ext>
                  </a:extLst>
                </a:gridCol>
                <a:gridCol w="2323070">
                  <a:extLst>
                    <a:ext uri="{9D8B030D-6E8A-4147-A177-3AD203B41FA5}">
                      <a16:colId xmlns:a16="http://schemas.microsoft.com/office/drawing/2014/main" val="3564534159"/>
                    </a:ext>
                  </a:extLst>
                </a:gridCol>
                <a:gridCol w="1470454">
                  <a:extLst>
                    <a:ext uri="{9D8B030D-6E8A-4147-A177-3AD203B41FA5}">
                      <a16:colId xmlns:a16="http://schemas.microsoft.com/office/drawing/2014/main" val="2850420869"/>
                    </a:ext>
                  </a:extLst>
                </a:gridCol>
              </a:tblGrid>
              <a:tr h="780786">
                <a:tc gridSpan="6">
                  <a:txBody>
                    <a:bodyPr/>
                    <a:lstStyle/>
                    <a:p>
                      <a:pPr algn="l" fontAlgn="t"/>
                      <a:r>
                        <a:rPr lang="en-US" sz="2500" b="0" u="none" strike="noStrike" cap="none" spc="0" dirty="0">
                          <a:solidFill>
                            <a:schemeClr val="tx1"/>
                          </a:solidFill>
                          <a:effectLst/>
                        </a:rPr>
                        <a:t>Table. Impact of IPV on LBW (PRAMS study)</a:t>
                      </a:r>
                      <a:endParaRPr lang="en-US" sz="2500" b="0" i="0" u="none" strike="noStrike" cap="none" spc="0" dirty="0">
                        <a:solidFill>
                          <a:schemeClr val="tx1"/>
                        </a:solidFill>
                        <a:effectLst/>
                        <a:latin typeface="Arial" panose="020B0604020202020204" pitchFamily="34" charset="0"/>
                      </a:endParaRPr>
                    </a:p>
                  </a:txBody>
                  <a:tcPr marL="214441" marR="11455" marT="164955" marB="164955" anchor="ctr"/>
                </a:tc>
                <a:tc hMerge="1">
                  <a:txBody>
                    <a:bodyPr/>
                    <a:lstStyle/>
                    <a:p>
                      <a:pPr algn="ct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l"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ct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tc hMerge="1">
                  <a:txBody>
                    <a:bodyPr/>
                    <a:lstStyle/>
                    <a:p>
                      <a:pPr algn="r" fontAlgn="t"/>
                      <a:endParaRPr lang="en-US" sz="2500" b="0" i="0" u="none" strike="noStrike" cap="none" spc="0" dirty="0">
                        <a:solidFill>
                          <a:schemeClr val="bg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4226774947"/>
                  </a:ext>
                </a:extLst>
              </a:tr>
              <a:tr h="780786">
                <a:tc>
                  <a:txBody>
                    <a:bodyPr/>
                    <a:lstStyle/>
                    <a:p>
                      <a:pPr algn="l" fontAlgn="t"/>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b"/>
                      <a:r>
                        <a:rPr lang="en-US" sz="1800" b="0" i="0" u="none" strike="noStrike" dirty="0">
                          <a:solidFill>
                            <a:schemeClr val="tx1"/>
                          </a:solidFill>
                          <a:effectLst/>
                          <a:latin typeface="Arial" panose="020B0604020202020204" pitchFamily="34" charset="0"/>
                        </a:rPr>
                        <a:t>Beta</a:t>
                      </a:r>
                    </a:p>
                  </a:txBody>
                  <a:tcPr marL="6350" marR="6350" marT="6350" marB="0" anchor="ctr"/>
                </a:tc>
                <a:tc>
                  <a:txBody>
                    <a:bodyPr/>
                    <a:lstStyle/>
                    <a:p>
                      <a:pPr algn="ctr" fontAlgn="t"/>
                      <a:r>
                        <a:rPr lang="en-US" sz="1800" b="0" i="0" u="none" strike="noStrike" cap="none" spc="0" dirty="0">
                          <a:solidFill>
                            <a:schemeClr val="tx1"/>
                          </a:solidFill>
                          <a:effectLst/>
                          <a:latin typeface="Arial" panose="020B0604020202020204" pitchFamily="34" charset="0"/>
                        </a:rPr>
                        <a:t>SE</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Standardized Beta</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t</a:t>
                      </a:r>
                    </a:p>
                  </a:txBody>
                  <a:tcPr marL="214441" marR="11455" marT="164955" marB="164955" anchor="ctr"/>
                </a:tc>
                <a:tc>
                  <a:txBody>
                    <a:bodyPr/>
                    <a:lstStyle/>
                    <a:p>
                      <a:pPr algn="ctr" fontAlgn="t"/>
                      <a:r>
                        <a:rPr lang="en-US" sz="1800" b="0" i="0" u="none" strike="noStrike" cap="none" spc="0" dirty="0">
                          <a:solidFill>
                            <a:schemeClr val="tx1"/>
                          </a:solidFill>
                          <a:effectLst/>
                          <a:latin typeface="Arial" panose="020B0604020202020204" pitchFamily="34" charset="0"/>
                        </a:rPr>
                        <a:t>p-value</a:t>
                      </a:r>
                    </a:p>
                  </a:txBody>
                  <a:tcPr marL="214441" marR="11455" marT="164955" marB="164955" anchor="ctr"/>
                </a:tc>
                <a:extLst>
                  <a:ext uri="{0D108BD9-81ED-4DB2-BD59-A6C34878D82A}">
                    <a16:rowId xmlns:a16="http://schemas.microsoft.com/office/drawing/2014/main" val="3686600928"/>
                  </a:ext>
                </a:extLst>
              </a:tr>
              <a:tr h="780786">
                <a:tc>
                  <a:txBody>
                    <a:bodyPr/>
                    <a:lstStyle/>
                    <a:p>
                      <a:pPr algn="l" fontAlgn="t"/>
                      <a:r>
                        <a:rPr lang="en-US" sz="1800" b="0" u="none" strike="noStrike" cap="none" spc="0" dirty="0">
                          <a:solidFill>
                            <a:schemeClr val="tx1"/>
                          </a:solidFill>
                          <a:effectLst/>
                        </a:rPr>
                        <a:t>(Constant)</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3122.878</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1.584</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 </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dirty="0">
                          <a:solidFill>
                            <a:schemeClr val="tx1"/>
                          </a:solidFill>
                          <a:effectLst/>
                        </a:rPr>
                        <a:t>1971.194</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b="0" u="none" strike="noStrike" cap="none" spc="0">
                          <a:solidFill>
                            <a:schemeClr val="tx1"/>
                          </a:solidFill>
                          <a:effectLst/>
                        </a:rPr>
                        <a:t>0.000</a:t>
                      </a:r>
                      <a:endParaRPr lang="en-US" sz="1800" b="0" i="0" u="none" strike="noStrike" cap="none" spc="0">
                        <a:solidFill>
                          <a:schemeClr val="tx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3712930626"/>
                  </a:ext>
                </a:extLst>
              </a:tr>
              <a:tr h="780786">
                <a:tc>
                  <a:txBody>
                    <a:bodyPr/>
                    <a:lstStyle/>
                    <a:p>
                      <a:pPr algn="l" fontAlgn="t"/>
                      <a:r>
                        <a:rPr lang="en-US" sz="1800" u="none" strike="noStrike" cap="none" spc="0" dirty="0">
                          <a:solidFill>
                            <a:schemeClr val="tx1"/>
                          </a:solidFill>
                          <a:effectLst/>
                        </a:rPr>
                        <a:t>IPV</a:t>
                      </a:r>
                      <a:endParaRPr lang="en-US" sz="1800" b="0" i="0" u="none" strike="noStrike" cap="none" spc="0" dirty="0">
                        <a:solidFill>
                          <a:schemeClr val="tx1"/>
                        </a:solidFill>
                        <a:effectLst/>
                        <a:latin typeface="Arial" panose="020B0604020202020204" pitchFamily="34" charset="0"/>
                      </a:endParaRPr>
                    </a:p>
                  </a:txBody>
                  <a:tcPr marL="214441" marR="11455" marT="164955" marB="164955"/>
                </a:tc>
                <a:tc>
                  <a:txBody>
                    <a:bodyPr/>
                    <a:lstStyle/>
                    <a:p>
                      <a:pPr algn="ctr" fontAlgn="t"/>
                      <a:r>
                        <a:rPr lang="en-US" sz="1800" u="none" strike="noStrike" cap="none" spc="0" dirty="0">
                          <a:solidFill>
                            <a:schemeClr val="tx1"/>
                          </a:solidFill>
                          <a:effectLst/>
                        </a:rPr>
                        <a:t>-117.4690</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8.743</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-0.029</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-13.435</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tc>
                  <a:txBody>
                    <a:bodyPr/>
                    <a:lstStyle/>
                    <a:p>
                      <a:pPr algn="ctr" fontAlgn="t"/>
                      <a:r>
                        <a:rPr lang="en-US" sz="1800" u="none" strike="noStrike" cap="none" spc="0" dirty="0">
                          <a:solidFill>
                            <a:schemeClr val="tx1"/>
                          </a:solidFill>
                          <a:effectLst/>
                        </a:rPr>
                        <a:t>0.000</a:t>
                      </a:r>
                      <a:endParaRPr lang="en-US" sz="1800" b="0" i="0" u="none" strike="noStrike" cap="none" spc="0" dirty="0">
                        <a:solidFill>
                          <a:schemeClr val="tx1"/>
                        </a:solidFill>
                        <a:effectLst/>
                        <a:latin typeface="Arial" panose="020B0604020202020204" pitchFamily="34" charset="0"/>
                      </a:endParaRPr>
                    </a:p>
                  </a:txBody>
                  <a:tcPr marL="214441" marR="11455" marT="164955" marB="164955" anchor="ctr"/>
                </a:tc>
                <a:extLst>
                  <a:ext uri="{0D108BD9-81ED-4DB2-BD59-A6C34878D82A}">
                    <a16:rowId xmlns:a16="http://schemas.microsoft.com/office/drawing/2014/main" val="2764380138"/>
                  </a:ext>
                </a:extLst>
              </a:tr>
              <a:tr h="238860">
                <a:tc gridSpan="6">
                  <a:txBody>
                    <a:bodyPr/>
                    <a:lstStyle/>
                    <a:p>
                      <a:r>
                        <a:rPr lang="en-US" sz="1800" dirty="0"/>
                        <a:t>Dep. Var. LBW</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29085761"/>
                  </a:ext>
                </a:extLst>
              </a:tr>
            </a:tbl>
          </a:graphicData>
        </a:graphic>
      </p:graphicFrame>
      <p:sp>
        <p:nvSpPr>
          <p:cNvPr id="13" name="TextBox 12">
            <a:extLst>
              <a:ext uri="{FF2B5EF4-FFF2-40B4-BE49-F238E27FC236}">
                <a16:creationId xmlns:a16="http://schemas.microsoft.com/office/drawing/2014/main" id="{C5329055-81F4-664D-6126-8DD9968E412E}"/>
              </a:ext>
            </a:extLst>
          </p:cNvPr>
          <p:cNvSpPr txBox="1"/>
          <p:nvPr/>
        </p:nvSpPr>
        <p:spPr>
          <a:xfrm>
            <a:off x="468175" y="4250725"/>
            <a:ext cx="10808280" cy="163121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Women and other pregnant persons who experience abuse prior to their pregnancy have babies that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are about one-quarter of a pound (i.e., 117.47 grams) smaller, on average, compared to those who do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 experience abuse.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Let’s examine the potential pathways by which these effects may take place. Open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fullprams.sav</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26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qua and green fractal background like floral petal">
            <a:extLst>
              <a:ext uri="{FF2B5EF4-FFF2-40B4-BE49-F238E27FC236}">
                <a16:creationId xmlns:a16="http://schemas.microsoft.com/office/drawing/2014/main" id="{B4C21519-8B66-289A-C20A-1F3E75D10248}"/>
              </a:ext>
            </a:extLst>
          </p:cNvPr>
          <p:cNvPicPr>
            <a:picLocks noChangeAspect="1"/>
          </p:cNvPicPr>
          <p:nvPr/>
        </p:nvPicPr>
        <p:blipFill>
          <a:blip r:embed="rId2"/>
          <a:srcRect b="5436"/>
          <a:stretch/>
        </p:blipFill>
        <p:spPr>
          <a:xfrm>
            <a:off x="2522358" y="10"/>
            <a:ext cx="9669642" cy="6857990"/>
          </a:xfrm>
          <a:prstGeom prst="rect">
            <a:avLst/>
          </a:prstGeom>
        </p:spPr>
      </p:pic>
      <p:sp>
        <p:nvSpPr>
          <p:cNvPr id="21" name="Rectangle 2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F494796C-8454-9CEF-D262-87512669FA54}"/>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a:t>Effect Moderation</a:t>
            </a:r>
          </a:p>
        </p:txBody>
      </p:sp>
      <p:sp>
        <p:nvSpPr>
          <p:cNvPr id="4" name="Slide Number Placeholder 3">
            <a:extLst>
              <a:ext uri="{FF2B5EF4-FFF2-40B4-BE49-F238E27FC236}">
                <a16:creationId xmlns:a16="http://schemas.microsoft.com/office/drawing/2014/main" id="{278F3C78-96A1-4416-4E66-1EC34C678C0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9CD8D479-8942-46E8-A226-A4E01F7A105C}" type="slidenum">
              <a:rPr lang="en-US">
                <a:solidFill>
                  <a:srgbClr val="FFFFFF"/>
                </a:solidFill>
                <a:latin typeface="Calibri" panose="020F0502020204030204"/>
              </a:rPr>
              <a:pPr>
                <a:spcAft>
                  <a:spcPts val="600"/>
                </a:spcAft>
                <a:defRPr/>
              </a:pPr>
              <a:t>36</a:t>
            </a:fld>
            <a:endParaRPr lang="en-US">
              <a:solidFill>
                <a:srgbClr val="FFFFFF"/>
              </a:solidFill>
              <a:latin typeface="Calibri" panose="020F0502020204030204"/>
            </a:endParaRPr>
          </a:p>
        </p:txBody>
      </p:sp>
    </p:spTree>
    <p:extLst>
      <p:ext uri="{BB962C8B-B14F-4D97-AF65-F5344CB8AC3E}">
        <p14:creationId xmlns:p14="http://schemas.microsoft.com/office/powerpoint/2010/main" val="300458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17" name="Rectangle 16">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9" name="Rectangle 18">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1" name="Rectangle 20">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23" name="Group 22">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24" name="Straight Connector 23">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8" name="Picture 7">
            <a:extLst>
              <a:ext uri="{FF2B5EF4-FFF2-40B4-BE49-F238E27FC236}">
                <a16:creationId xmlns:a16="http://schemas.microsoft.com/office/drawing/2014/main" id="{4C5B9271-EE9B-4626-9E81-35400FE9355E}"/>
              </a:ext>
            </a:extLst>
          </p:cNvPr>
          <p:cNvPicPr>
            <a:picLocks noChangeAspect="1"/>
          </p:cNvPicPr>
          <p:nvPr/>
        </p:nvPicPr>
        <p:blipFill>
          <a:blip r:embed="rId3"/>
          <a:stretch>
            <a:fillRect/>
          </a:stretch>
        </p:blipFill>
        <p:spPr>
          <a:xfrm>
            <a:off x="503156" y="876971"/>
            <a:ext cx="5130796" cy="2360166"/>
          </a:xfrm>
          <a:prstGeom prst="rect">
            <a:avLst/>
          </a:prstGeom>
        </p:spPr>
      </p:pic>
      <p:pic>
        <p:nvPicPr>
          <p:cNvPr id="10" name="Picture 9">
            <a:extLst>
              <a:ext uri="{FF2B5EF4-FFF2-40B4-BE49-F238E27FC236}">
                <a16:creationId xmlns:a16="http://schemas.microsoft.com/office/drawing/2014/main" id="{2FABDD92-F36E-4CDB-8ACD-A3FBAE67D6AB}"/>
              </a:ext>
            </a:extLst>
          </p:cNvPr>
          <p:cNvPicPr>
            <a:picLocks noChangeAspect="1"/>
          </p:cNvPicPr>
          <p:nvPr/>
        </p:nvPicPr>
        <p:blipFill>
          <a:blip r:embed="rId4"/>
          <a:stretch>
            <a:fillRect/>
          </a:stretch>
        </p:blipFill>
        <p:spPr>
          <a:xfrm>
            <a:off x="6417914" y="1236359"/>
            <a:ext cx="5130799" cy="2206243"/>
          </a:xfrm>
          <a:prstGeom prst="rect">
            <a:avLst/>
          </a:prstGeom>
        </p:spPr>
      </p:pic>
      <p:sp>
        <p:nvSpPr>
          <p:cNvPr id="30" name="Rectangle 29">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2" name="Rectangle 3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4" name="Rectangle 3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E030AF8E-16E1-41A7-A443-3C856FCA5F13}"/>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dirty="0">
                <a:solidFill>
                  <a:schemeClr val="tx1"/>
                </a:solidFill>
              </a:rPr>
              <a:t>Simple Moderation</a:t>
            </a:r>
          </a:p>
        </p:txBody>
      </p:sp>
      <p:cxnSp>
        <p:nvCxnSpPr>
          <p:cNvPr id="36" name="Straight Connector 35">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6404A43-3702-40A9-A5C1-0DD994A006BB}"/>
              </a:ext>
            </a:extLst>
          </p:cNvPr>
          <p:cNvSpPr txBox="1"/>
          <p:nvPr/>
        </p:nvSpPr>
        <p:spPr>
          <a:xfrm>
            <a:off x="742001" y="3152086"/>
            <a:ext cx="10053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PTSS</a:t>
            </a:r>
          </a:p>
        </p:txBody>
      </p:sp>
      <p:sp>
        <p:nvSpPr>
          <p:cNvPr id="22" name="TextBox 21">
            <a:extLst>
              <a:ext uri="{FF2B5EF4-FFF2-40B4-BE49-F238E27FC236}">
                <a16:creationId xmlns:a16="http://schemas.microsoft.com/office/drawing/2014/main" id="{5C5B406C-CDA5-4B46-8942-CF8F7D9C49FD}"/>
              </a:ext>
            </a:extLst>
          </p:cNvPr>
          <p:cNvSpPr txBox="1"/>
          <p:nvPr/>
        </p:nvSpPr>
        <p:spPr>
          <a:xfrm>
            <a:off x="4589934" y="3160175"/>
            <a:ext cx="12828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p>
        </p:txBody>
      </p:sp>
      <p:sp>
        <p:nvSpPr>
          <p:cNvPr id="27" name="TextBox 26">
            <a:extLst>
              <a:ext uri="{FF2B5EF4-FFF2-40B4-BE49-F238E27FC236}">
                <a16:creationId xmlns:a16="http://schemas.microsoft.com/office/drawing/2014/main" id="{35195C94-B08E-4760-A105-9947BA329C95}"/>
              </a:ext>
            </a:extLst>
          </p:cNvPr>
          <p:cNvSpPr txBox="1"/>
          <p:nvPr/>
        </p:nvSpPr>
        <p:spPr>
          <a:xfrm>
            <a:off x="2349311" y="709734"/>
            <a:ext cx="123612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43605C-2ACC-48D8-8118-7AF362DC4447}"/>
                  </a:ext>
                </a:extLst>
              </p:cNvPr>
              <p:cNvSpPr txBox="1"/>
              <p:nvPr/>
            </p:nvSpPr>
            <p:spPr>
              <a:xfrm>
                <a:off x="7489863" y="3673434"/>
                <a:ext cx="3200492"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𝑊</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3" name="TextBox 2">
                <a:extLst>
                  <a:ext uri="{FF2B5EF4-FFF2-40B4-BE49-F238E27FC236}">
                    <a16:creationId xmlns:a16="http://schemas.microsoft.com/office/drawing/2014/main" id="{B743605C-2ACC-48D8-8118-7AF362DC4447}"/>
                  </a:ext>
                </a:extLst>
              </p:cNvPr>
              <p:cNvSpPr txBox="1">
                <a:spLocks noRot="1" noChangeAspect="1" noMove="1" noResize="1" noEditPoints="1" noAdjustHandles="1" noChangeArrowheads="1" noChangeShapeType="1" noTextEdit="1"/>
              </p:cNvSpPr>
              <p:nvPr/>
            </p:nvSpPr>
            <p:spPr>
              <a:xfrm>
                <a:off x="7489863" y="3673434"/>
                <a:ext cx="3200492" cy="276999"/>
              </a:xfrm>
              <a:prstGeom prst="rect">
                <a:avLst/>
              </a:prstGeom>
              <a:blipFill>
                <a:blip r:embed="rId5"/>
                <a:stretch>
                  <a:fillRect l="-2667" t="-28889" r="-381" b="-5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C27476-A5DD-4BA0-B826-A27921B74F95}"/>
                  </a:ext>
                </a:extLst>
              </p:cNvPr>
              <p:cNvSpPr txBox="1"/>
              <p:nvPr/>
            </p:nvSpPr>
            <p:spPr>
              <a:xfrm>
                <a:off x="6187394" y="4050550"/>
                <a:ext cx="5949449"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𝐷𝐸𝐿𝐼𝑁𝑄</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PTSS</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SEXMIN</m:t>
                    </m:r>
                  </m:oMath>
                </a14:m>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𝑏</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PTSS</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SEXMIN</m:t>
                    </m:r>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29" name="TextBox 28">
                <a:extLst>
                  <a:ext uri="{FF2B5EF4-FFF2-40B4-BE49-F238E27FC236}">
                    <a16:creationId xmlns:a16="http://schemas.microsoft.com/office/drawing/2014/main" id="{B5C27476-A5DD-4BA0-B826-A27921B74F95}"/>
                  </a:ext>
                </a:extLst>
              </p:cNvPr>
              <p:cNvSpPr txBox="1">
                <a:spLocks noRot="1" noChangeAspect="1" noMove="1" noResize="1" noEditPoints="1" noAdjustHandles="1" noChangeArrowheads="1" noChangeShapeType="1" noTextEdit="1"/>
              </p:cNvSpPr>
              <p:nvPr/>
            </p:nvSpPr>
            <p:spPr>
              <a:xfrm>
                <a:off x="6187394" y="4050550"/>
                <a:ext cx="5949449" cy="276999"/>
              </a:xfrm>
              <a:prstGeom prst="rect">
                <a:avLst/>
              </a:prstGeom>
              <a:blipFill>
                <a:blip r:embed="rId6"/>
                <a:stretch>
                  <a:fillRect l="-1742" t="-28261" b="-5000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00E96335-F6AD-5781-7606-EF9FB6549D1A}"/>
              </a:ext>
            </a:extLst>
          </p:cNvPr>
          <p:cNvSpPr txBox="1"/>
          <p:nvPr/>
        </p:nvSpPr>
        <p:spPr>
          <a:xfrm>
            <a:off x="3511609" y="720980"/>
            <a:ext cx="9872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(Yes/No)</a:t>
            </a:r>
          </a:p>
        </p:txBody>
      </p:sp>
      <p:sp>
        <p:nvSpPr>
          <p:cNvPr id="4" name="TextBox 3">
            <a:extLst>
              <a:ext uri="{FF2B5EF4-FFF2-40B4-BE49-F238E27FC236}">
                <a16:creationId xmlns:a16="http://schemas.microsoft.com/office/drawing/2014/main" id="{88C3F791-FDAD-1B1A-073F-15B38C7EA55B}"/>
              </a:ext>
            </a:extLst>
          </p:cNvPr>
          <p:cNvSpPr txBox="1"/>
          <p:nvPr/>
        </p:nvSpPr>
        <p:spPr>
          <a:xfrm>
            <a:off x="4152891" y="3442602"/>
            <a:ext cx="186608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Number of Events</a:t>
            </a:r>
          </a:p>
        </p:txBody>
      </p:sp>
      <p:sp>
        <p:nvSpPr>
          <p:cNvPr id="6" name="TextBox 5">
            <a:extLst>
              <a:ext uri="{FF2B5EF4-FFF2-40B4-BE49-F238E27FC236}">
                <a16:creationId xmlns:a16="http://schemas.microsoft.com/office/drawing/2014/main" id="{6C05D12B-F517-5924-A271-4510C4F62037}"/>
              </a:ext>
            </a:extLst>
          </p:cNvPr>
          <p:cNvSpPr txBox="1"/>
          <p:nvPr/>
        </p:nvSpPr>
        <p:spPr>
          <a:xfrm>
            <a:off x="166116" y="3436198"/>
            <a:ext cx="223843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Number of Symptoms</a:t>
            </a:r>
          </a:p>
        </p:txBody>
      </p:sp>
      <p:sp>
        <p:nvSpPr>
          <p:cNvPr id="7" name="TextBox 6">
            <a:extLst>
              <a:ext uri="{FF2B5EF4-FFF2-40B4-BE49-F238E27FC236}">
                <a16:creationId xmlns:a16="http://schemas.microsoft.com/office/drawing/2014/main" id="{1721D0C6-6047-FD26-0E6A-16367588EEC3}"/>
              </a:ext>
            </a:extLst>
          </p:cNvPr>
          <p:cNvSpPr txBox="1"/>
          <p:nvPr/>
        </p:nvSpPr>
        <p:spPr>
          <a:xfrm>
            <a:off x="6596720" y="278296"/>
            <a:ext cx="16204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agona Book" panose="02020404030301010803"/>
                <a:ea typeface="+mn-ea"/>
                <a:cs typeface="+mn-cs"/>
              </a:rPr>
              <a:t>Hypothesis?</a:t>
            </a:r>
          </a:p>
        </p:txBody>
      </p:sp>
    </p:spTree>
    <p:extLst>
      <p:ext uri="{BB962C8B-B14F-4D97-AF65-F5344CB8AC3E}">
        <p14:creationId xmlns:p14="http://schemas.microsoft.com/office/powerpoint/2010/main" val="339074263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43">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useBgFill="1">
        <p:nvSpPr>
          <p:cNvPr id="70" name="Rectangle 45">
            <a:extLst>
              <a:ext uri="{FF2B5EF4-FFF2-40B4-BE49-F238E27FC236}">
                <a16:creationId xmlns:a16="http://schemas.microsoft.com/office/drawing/2014/main" id="{66A413F7-FFE1-42E7-8C6C-E9CCC477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1" name="Rectangle 47">
            <a:extLst>
              <a:ext uri="{FF2B5EF4-FFF2-40B4-BE49-F238E27FC236}">
                <a16:creationId xmlns:a16="http://schemas.microsoft.com/office/drawing/2014/main" id="{BCE0B0FD-3413-40CC-A7D8-6A5058608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2" name="Rectangle 49">
            <a:extLst>
              <a:ext uri="{FF2B5EF4-FFF2-40B4-BE49-F238E27FC236}">
                <a16:creationId xmlns:a16="http://schemas.microsoft.com/office/drawing/2014/main" id="{50C4C044-5B1C-40C8-8C7B-AA5E6D879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grpSp>
        <p:nvGrpSpPr>
          <p:cNvPr id="73" name="Group 51">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53" name="Straight Connector 52">
              <a:extLst>
                <a:ext uri="{FF2B5EF4-FFF2-40B4-BE49-F238E27FC236}">
                  <a16:creationId xmlns:a16="http://schemas.microsoft.com/office/drawing/2014/main" id="{00163F5F-1439-4827-8F7A-B08BDDEFB9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677414-C3D2-4430-876D-9092D633F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181D20-1D81-447D-9854-10DDB10D54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74" name="Rectangle 56">
            <a:extLst>
              <a:ext uri="{FF2B5EF4-FFF2-40B4-BE49-F238E27FC236}">
                <a16:creationId xmlns:a16="http://schemas.microsoft.com/office/drawing/2014/main" id="{A6020133-135E-4D08-9F4A-D76B87578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pic>
        <p:nvPicPr>
          <p:cNvPr id="5" name="Picture 4" descr="Graphical user interface, application&#10;&#10;Description automatically generated">
            <a:extLst>
              <a:ext uri="{FF2B5EF4-FFF2-40B4-BE49-F238E27FC236}">
                <a16:creationId xmlns:a16="http://schemas.microsoft.com/office/drawing/2014/main" id="{E5EF0325-403A-4B00-A91C-590F97F64599}"/>
              </a:ext>
            </a:extLst>
          </p:cNvPr>
          <p:cNvPicPr>
            <a:picLocks noChangeAspect="1"/>
          </p:cNvPicPr>
          <p:nvPr/>
        </p:nvPicPr>
        <p:blipFill>
          <a:blip r:embed="rId2"/>
          <a:stretch>
            <a:fillRect/>
          </a:stretch>
        </p:blipFill>
        <p:spPr>
          <a:xfrm>
            <a:off x="1490889" y="734473"/>
            <a:ext cx="3677106" cy="3447288"/>
          </a:xfrm>
          <a:prstGeom prst="rect">
            <a:avLst/>
          </a:prstGeom>
        </p:spPr>
      </p:pic>
      <p:pic>
        <p:nvPicPr>
          <p:cNvPr id="7" name="Picture 6" descr="Graphical user interface, text, application, email&#10;&#10;Description automatically generated">
            <a:extLst>
              <a:ext uri="{FF2B5EF4-FFF2-40B4-BE49-F238E27FC236}">
                <a16:creationId xmlns:a16="http://schemas.microsoft.com/office/drawing/2014/main" id="{7E670D4D-6F01-43A3-9E35-90A48FCB3EE3}"/>
              </a:ext>
            </a:extLst>
          </p:cNvPr>
          <p:cNvPicPr>
            <a:picLocks noChangeAspect="1"/>
          </p:cNvPicPr>
          <p:nvPr/>
        </p:nvPicPr>
        <p:blipFill>
          <a:blip r:embed="rId3"/>
          <a:stretch>
            <a:fillRect/>
          </a:stretch>
        </p:blipFill>
        <p:spPr>
          <a:xfrm>
            <a:off x="6450530" y="779351"/>
            <a:ext cx="4814470" cy="3446072"/>
          </a:xfrm>
          <a:prstGeom prst="rect">
            <a:avLst/>
          </a:prstGeom>
        </p:spPr>
      </p:pic>
      <p:sp>
        <p:nvSpPr>
          <p:cNvPr id="75" name="Rectangle 58">
            <a:extLst>
              <a:ext uri="{FF2B5EF4-FFF2-40B4-BE49-F238E27FC236}">
                <a16:creationId xmlns:a16="http://schemas.microsoft.com/office/drawing/2014/main" id="{0E7CA313-2F4B-4574-8399-12EF6A1BF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06119"/>
            <a:ext cx="12192000" cy="2251881"/>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6" name="Rectangle 6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77" name="Rectangle 6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5CCA16FC-5107-45D4-A4D5-3106C307C8A4}"/>
              </a:ext>
            </a:extLst>
          </p:cNvPr>
          <p:cNvSpPr>
            <a:spLocks noGrp="1"/>
          </p:cNvSpPr>
          <p:nvPr>
            <p:ph type="title"/>
          </p:nvPr>
        </p:nvSpPr>
        <p:spPr>
          <a:xfrm>
            <a:off x="372723" y="4956811"/>
            <a:ext cx="11439414" cy="897439"/>
          </a:xfrm>
        </p:spPr>
        <p:txBody>
          <a:bodyPr vert="horz" lIns="91440" tIns="45720" rIns="91440" bIns="45720" rtlCol="0" anchor="ctr">
            <a:normAutofit/>
          </a:bodyPr>
          <a:lstStyle/>
          <a:p>
            <a:pPr algn="ctr">
              <a:lnSpc>
                <a:spcPct val="83000"/>
              </a:lnSpc>
            </a:pPr>
            <a:r>
              <a:rPr lang="en-US" sz="4400" cap="all" spc="-100">
                <a:solidFill>
                  <a:schemeClr val="tx1"/>
                </a:solidFill>
              </a:rPr>
              <a:t>Example 7: Simple Moderation</a:t>
            </a:r>
          </a:p>
        </p:txBody>
      </p:sp>
      <p:cxnSp>
        <p:nvCxnSpPr>
          <p:cNvPr id="78" name="Straight Connector 64">
            <a:extLst>
              <a:ext uri="{FF2B5EF4-FFF2-40B4-BE49-F238E27FC236}">
                <a16:creationId xmlns:a16="http://schemas.microsoft.com/office/drawing/2014/main" id="{A5EECEE2-745A-4C3E-9A46-1B2ACCDC02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93533"/>
            <a:ext cx="0" cy="174715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847ED083-6C4A-4012-A032-94EBB1FB848E}"/>
              </a:ext>
            </a:extLst>
          </p:cNvPr>
          <p:cNvSpPr txBox="1"/>
          <p:nvPr/>
        </p:nvSpPr>
        <p:spPr>
          <a:xfrm>
            <a:off x="241956" y="12097"/>
            <a:ext cx="60939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Open </a:t>
            </a:r>
            <a:r>
              <a:rPr kumimoji="0" lang="en-US" sz="18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sexmin_pts_delinq.sav</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cxnSp>
        <p:nvCxnSpPr>
          <p:cNvPr id="10" name="Straight Arrow Connector 9">
            <a:extLst>
              <a:ext uri="{FF2B5EF4-FFF2-40B4-BE49-F238E27FC236}">
                <a16:creationId xmlns:a16="http://schemas.microsoft.com/office/drawing/2014/main" id="{FC72262F-0442-4F6A-A119-8055859122C6}"/>
              </a:ext>
            </a:extLst>
          </p:cNvPr>
          <p:cNvCxnSpPr/>
          <p:nvPr/>
        </p:nvCxnSpPr>
        <p:spPr>
          <a:xfrm>
            <a:off x="166116" y="2927670"/>
            <a:ext cx="1281685" cy="0"/>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619389"/>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D134-9C99-4046-B835-EEB12FC5AA8A}"/>
              </a:ext>
            </a:extLst>
          </p:cNvPr>
          <p:cNvSpPr>
            <a:spLocks noGrp="1"/>
          </p:cNvSpPr>
          <p:nvPr>
            <p:ph type="title"/>
          </p:nvPr>
        </p:nvSpPr>
        <p:spPr>
          <a:xfrm>
            <a:off x="436880" y="422646"/>
            <a:ext cx="10058400" cy="867232"/>
          </a:xfrm>
        </p:spPr>
        <p:txBody>
          <a:bodyPr/>
          <a:lstStyle/>
          <a:p>
            <a:r>
              <a:rPr lang="en-US" dirty="0"/>
              <a:t>Moderation Results</a:t>
            </a:r>
          </a:p>
        </p:txBody>
      </p:sp>
      <p:sp>
        <p:nvSpPr>
          <p:cNvPr id="3" name="Content Placeholder 2">
            <a:extLst>
              <a:ext uri="{FF2B5EF4-FFF2-40B4-BE49-F238E27FC236}">
                <a16:creationId xmlns:a16="http://schemas.microsoft.com/office/drawing/2014/main" id="{98A20375-0054-4811-9693-8366758348CA}"/>
              </a:ext>
            </a:extLst>
          </p:cNvPr>
          <p:cNvSpPr>
            <a:spLocks noGrp="1"/>
          </p:cNvSpPr>
          <p:nvPr>
            <p:ph idx="1"/>
          </p:nvPr>
        </p:nvSpPr>
        <p:spPr>
          <a:xfrm>
            <a:off x="1066800" y="2103120"/>
            <a:ext cx="10058400" cy="4297680"/>
          </a:xfrm>
        </p:spPr>
        <p:txBody>
          <a:bodyPr>
            <a:normAutofit fontScale="25000" lnSpcReduction="20000"/>
          </a:bodyPr>
          <a:lstStyle/>
          <a:p>
            <a:pPr marL="0" indent="0">
              <a:buNone/>
            </a:pPr>
            <a:r>
              <a:rPr lang="en-US" sz="5600" b="0" i="0" u="none" strike="noStrike" baseline="0" dirty="0">
                <a:solidFill>
                  <a:srgbClr val="000000"/>
                </a:solidFill>
                <a:latin typeface="Courier New" panose="02070309020205020404" pitchFamily="49" charset="0"/>
              </a:rPr>
              <a:t>OUTCOME VARIABLE:</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delinq</a:t>
            </a:r>
            <a:endParaRPr lang="en-US" sz="5600" b="0" i="0" u="none" strike="noStrike" baseline="0" dirty="0">
              <a:solidFill>
                <a:srgbClr val="000000"/>
              </a:solidFill>
              <a:latin typeface="Courier New" panose="02070309020205020404" pitchFamily="49" charset="0"/>
            </a:endParaRPr>
          </a:p>
          <a:p>
            <a:pPr marL="0" indent="0">
              <a:buNone/>
            </a:pPr>
            <a:r>
              <a:rPr lang="en-US" sz="5600" b="0" i="0" u="none" strike="noStrike" baseline="0" dirty="0">
                <a:solidFill>
                  <a:srgbClr val="000000"/>
                </a:solidFill>
                <a:latin typeface="Courier New" panose="02070309020205020404" pitchFamily="49" charset="0"/>
              </a:rPr>
              <a:t>Model Summary</a:t>
            </a:r>
          </a:p>
          <a:p>
            <a:pPr marL="0" indent="0">
              <a:buNone/>
            </a:pPr>
            <a:r>
              <a:rPr lang="pt-BR" sz="5600" b="0" i="0" u="none" strike="noStrike" baseline="0" dirty="0">
                <a:solidFill>
                  <a:srgbClr val="000000"/>
                </a:solidFill>
                <a:latin typeface="Courier New" panose="02070309020205020404" pitchFamily="49" charset="0"/>
              </a:rPr>
              <a:t>          R       R-sq        MSE          F        df1        df2          p</a:t>
            </a:r>
          </a:p>
          <a:p>
            <a:pPr marL="0" indent="0">
              <a:buNone/>
            </a:pPr>
            <a:r>
              <a:rPr lang="en-US" sz="5600" b="0" i="0" u="none" strike="noStrike" baseline="0" dirty="0">
                <a:solidFill>
                  <a:srgbClr val="000000"/>
                </a:solidFill>
                <a:latin typeface="Courier New" panose="02070309020205020404" pitchFamily="49" charset="0"/>
              </a:rPr>
              <a:t>      .3750      .1406     6.3057     6.5985     3.0000   121.0000      .0004</a:t>
            </a:r>
          </a:p>
          <a:p>
            <a:pPr marL="0" indent="0">
              <a:buNone/>
            </a:pPr>
            <a:r>
              <a:rPr lang="en-US" sz="5600" b="0" i="0" u="none" strike="noStrike" baseline="0" dirty="0">
                <a:solidFill>
                  <a:srgbClr val="000000"/>
                </a:solidFill>
                <a:latin typeface="Courier New" panose="02070309020205020404" pitchFamily="49" charset="0"/>
              </a:rPr>
              <a:t>Model</a:t>
            </a:r>
          </a:p>
          <a:p>
            <a:pPr marL="0" indent="0">
              <a:buNone/>
            </a:pPr>
            <a:r>
              <a:rPr lang="en-US" sz="5600" b="0" i="0" u="none" strike="noStrike" baseline="0" dirty="0">
                <a:solidFill>
                  <a:srgbClr val="000000"/>
                </a:solidFill>
                <a:latin typeface="Courier New" panose="02070309020205020404" pitchFamily="49" charset="0"/>
              </a:rPr>
              <a:t>              </a:t>
            </a:r>
            <a:r>
              <a:rPr lang="en-US" sz="5600" b="0" i="0" u="none" strike="noStrike" baseline="0" dirty="0" err="1">
                <a:solidFill>
                  <a:srgbClr val="000000"/>
                </a:solidFill>
                <a:latin typeface="Courier New" panose="02070309020205020404" pitchFamily="49" charset="0"/>
              </a:rPr>
              <a:t>coeff</a:t>
            </a:r>
            <a:r>
              <a:rPr lang="en-US" sz="5600" b="0" i="0" u="none" strike="noStrike" baseline="0" dirty="0">
                <a:solidFill>
                  <a:srgbClr val="000000"/>
                </a:solidFill>
                <a:latin typeface="Courier New" panose="02070309020205020404" pitchFamily="49" charset="0"/>
              </a:rPr>
              <a:t>         se          t          p       LLCI       ULCI</a:t>
            </a:r>
          </a:p>
          <a:p>
            <a:pPr marL="0" indent="0">
              <a:buNone/>
            </a:pPr>
            <a:r>
              <a:rPr lang="fr-FR" sz="5600" b="0" i="0" u="none" strike="noStrike" baseline="0" dirty="0">
                <a:solidFill>
                  <a:srgbClr val="000000"/>
                </a:solidFill>
                <a:latin typeface="Courier New" panose="02070309020205020404" pitchFamily="49" charset="0"/>
              </a:rPr>
              <a:t>constant     1.7075      .2633     6.4837      .0000     1.1861     2.2288</a:t>
            </a:r>
          </a:p>
          <a:p>
            <a:pPr marL="0" indent="0">
              <a:buNone/>
            </a:pPr>
            <a:r>
              <a:rPr lang="en-US" sz="5600" b="0" i="0" u="none" strike="noStrike" baseline="0" dirty="0" err="1">
                <a:solidFill>
                  <a:srgbClr val="FF0000"/>
                </a:solidFill>
                <a:latin typeface="Courier New" panose="02070309020205020404" pitchFamily="49" charset="0"/>
              </a:rPr>
              <a:t>ptss</a:t>
            </a:r>
            <a:r>
              <a:rPr lang="en-US" sz="5600" b="0" i="0" u="none" strike="noStrike" baseline="0" dirty="0">
                <a:solidFill>
                  <a:srgbClr val="FF0000"/>
                </a:solidFill>
                <a:latin typeface="Courier New" panose="02070309020205020404" pitchFamily="49" charset="0"/>
              </a:rPr>
              <a:t>         -.0450      .0617     -.7291      .4673     -.1671      .0771</a:t>
            </a:r>
          </a:p>
          <a:p>
            <a:pPr marL="0" indent="0">
              <a:buNone/>
            </a:pPr>
            <a:r>
              <a:rPr lang="sv-SE" sz="5600" b="1" i="0" u="none" strike="noStrike" baseline="0" dirty="0">
                <a:solidFill>
                  <a:srgbClr val="000000"/>
                </a:solidFill>
                <a:latin typeface="Courier New" panose="02070309020205020404" pitchFamily="49" charset="0"/>
              </a:rPr>
              <a:t>sexmin       1.7454      .5290     3.2991      .0013      .6980     2.7927</a:t>
            </a:r>
          </a:p>
          <a:p>
            <a:pPr marL="0" indent="0">
              <a:buNone/>
            </a:pPr>
            <a:r>
              <a:rPr lang="en-US" sz="5600" b="1" i="0" u="none" strike="noStrike" baseline="0" dirty="0">
                <a:solidFill>
                  <a:srgbClr val="000000"/>
                </a:solidFill>
                <a:latin typeface="Courier New" panose="02070309020205020404" pitchFamily="49" charset="0"/>
              </a:rPr>
              <a:t>Int_1         .2579      .1246     2.0707      .0405      .0113      .5046</a:t>
            </a:r>
          </a:p>
          <a:p>
            <a:pPr marL="0" indent="0">
              <a:buNone/>
            </a:pPr>
            <a:r>
              <a:rPr lang="en-US" sz="5600" b="0" i="0" u="none" strike="noStrike" baseline="0" dirty="0">
                <a:solidFill>
                  <a:srgbClr val="000000"/>
                </a:solidFill>
                <a:latin typeface="Courier New" panose="02070309020205020404" pitchFamily="49" charset="0"/>
              </a:rPr>
              <a:t>  </a:t>
            </a:r>
          </a:p>
          <a:p>
            <a:endParaRPr lang="en-US" dirty="0"/>
          </a:p>
        </p:txBody>
      </p:sp>
      <p:sp>
        <p:nvSpPr>
          <p:cNvPr id="5" name="TextBox 4">
            <a:extLst>
              <a:ext uri="{FF2B5EF4-FFF2-40B4-BE49-F238E27FC236}">
                <a16:creationId xmlns:a16="http://schemas.microsoft.com/office/drawing/2014/main" id="{E7827619-54B7-42BE-A228-DA02E7D8D0FE}"/>
              </a:ext>
            </a:extLst>
          </p:cNvPr>
          <p:cNvSpPr txBox="1"/>
          <p:nvPr/>
        </p:nvSpPr>
        <p:spPr>
          <a:xfrm>
            <a:off x="4899860" y="1817223"/>
            <a:ext cx="6093994"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Product terms 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sv-SE" sz="18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Int_1    :        ptss     x        sexmin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p:txBody>
      </p:sp>
      <p:cxnSp>
        <p:nvCxnSpPr>
          <p:cNvPr id="6" name="Straight Arrow Connector 5">
            <a:extLst>
              <a:ext uri="{FF2B5EF4-FFF2-40B4-BE49-F238E27FC236}">
                <a16:creationId xmlns:a16="http://schemas.microsoft.com/office/drawing/2014/main" id="{4199903B-4614-71CB-CF79-A1A4809A6B6F}"/>
              </a:ext>
            </a:extLst>
          </p:cNvPr>
          <p:cNvCxnSpPr>
            <a:cxnSpLocks/>
          </p:cNvCxnSpPr>
          <p:nvPr/>
        </p:nvCxnSpPr>
        <p:spPr>
          <a:xfrm flipV="1">
            <a:off x="1736035" y="2358887"/>
            <a:ext cx="3286539" cy="3193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2D5103B-B114-F4CA-3E6B-12B969772A48}"/>
              </a:ext>
            </a:extLst>
          </p:cNvPr>
          <p:cNvSpPr txBox="1"/>
          <p:nvPr/>
        </p:nvSpPr>
        <p:spPr>
          <a:xfrm>
            <a:off x="689113" y="5846074"/>
            <a:ext cx="676364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Let’s write out the equations for SEXMIN = 1 and SEXMIN = 0</a:t>
            </a:r>
          </a:p>
        </p:txBody>
      </p:sp>
    </p:spTree>
    <p:extLst>
      <p:ext uri="{BB962C8B-B14F-4D97-AF65-F5344CB8AC3E}">
        <p14:creationId xmlns:p14="http://schemas.microsoft.com/office/powerpoint/2010/main" val="113253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9539-7D1F-4E81-BD68-C9D3A2A10A37}"/>
              </a:ext>
            </a:extLst>
          </p:cNvPr>
          <p:cNvSpPr>
            <a:spLocks noGrp="1"/>
          </p:cNvSpPr>
          <p:nvPr>
            <p:ph type="title" idx="4294967295"/>
          </p:nvPr>
        </p:nvSpPr>
        <p:spPr>
          <a:xfrm>
            <a:off x="71120" y="56833"/>
            <a:ext cx="11795760" cy="857885"/>
          </a:xfrm>
        </p:spPr>
        <p:txBody>
          <a:bodyPr/>
          <a:lstStyle/>
          <a:p>
            <a:r>
              <a:rPr lang="en-US" dirty="0"/>
              <a:t>Serial and Parallel Mediation: Similarities</a:t>
            </a:r>
          </a:p>
        </p:txBody>
      </p:sp>
      <p:sp>
        <p:nvSpPr>
          <p:cNvPr id="3" name="Content Placeholder 2">
            <a:extLst>
              <a:ext uri="{FF2B5EF4-FFF2-40B4-BE49-F238E27FC236}">
                <a16:creationId xmlns:a16="http://schemas.microsoft.com/office/drawing/2014/main" id="{17911412-78BE-45BF-A1F9-EA1F6E203120}"/>
              </a:ext>
            </a:extLst>
          </p:cNvPr>
          <p:cNvSpPr>
            <a:spLocks noGrp="1"/>
          </p:cNvSpPr>
          <p:nvPr>
            <p:ph idx="4294967295"/>
          </p:nvPr>
        </p:nvSpPr>
        <p:spPr>
          <a:xfrm>
            <a:off x="162559" y="914718"/>
            <a:ext cx="11440435" cy="4114482"/>
          </a:xfrm>
        </p:spPr>
        <p:txBody>
          <a:bodyPr>
            <a:norm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 both serial and parallel mediation, the </a:t>
            </a:r>
            <a:r>
              <a:rPr lang="en-US" sz="2000" b="1" dirty="0">
                <a:latin typeface="Calibri" panose="020F0502020204030204" pitchFamily="34" charset="0"/>
                <a:ea typeface="Calibri" panose="020F0502020204030204" pitchFamily="34" charset="0"/>
                <a:cs typeface="Calibri" panose="020F0502020204030204" pitchFamily="34" charset="0"/>
              </a:rPr>
              <a:t>total</a:t>
            </a:r>
            <a:r>
              <a:rPr lang="en-US" sz="2000" dirty="0">
                <a:latin typeface="Calibri" panose="020F0502020204030204" pitchFamily="34" charset="0"/>
                <a:ea typeface="Calibri" panose="020F0502020204030204" pitchFamily="34" charset="0"/>
                <a:cs typeface="Calibri" panose="020F0502020204030204" pitchFamily="34" charset="0"/>
              </a:rPr>
              <a:t>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is </a:t>
            </a:r>
            <a:r>
              <a:rPr lang="en-US" sz="2000" b="1" i="1" dirty="0">
                <a:latin typeface="Calibri" panose="020F0502020204030204" pitchFamily="34" charset="0"/>
                <a:ea typeface="Calibri" panose="020F0502020204030204" pitchFamily="34" charset="0"/>
                <a:cs typeface="Calibri" panose="020F0502020204030204" pitchFamily="34" charset="0"/>
              </a:rPr>
              <a:t>partitioned</a:t>
            </a:r>
            <a:r>
              <a:rPr lang="en-US" sz="2000" dirty="0">
                <a:latin typeface="Calibri" panose="020F0502020204030204" pitchFamily="34" charset="0"/>
                <a:ea typeface="Calibri" panose="020F0502020204030204" pitchFamily="34" charset="0"/>
                <a:cs typeface="Calibri" panose="020F0502020204030204" pitchFamily="34" charset="0"/>
              </a:rPr>
              <a:t> into direct and indirect effects. The idea is that the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can be split into two parts:</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Direct effect: the part of </a:t>
            </a:r>
            <a:r>
              <a:rPr lang="en-US" sz="1800" i="1" dirty="0">
                <a:latin typeface="Calibri" panose="020F0502020204030204" pitchFamily="34" charset="0"/>
                <a:ea typeface="Calibri" panose="020F0502020204030204" pitchFamily="34" charset="0"/>
                <a:cs typeface="Calibri" panose="020F0502020204030204" pitchFamily="34" charset="0"/>
              </a:rPr>
              <a:t>X</a:t>
            </a:r>
            <a:r>
              <a:rPr lang="en-US" sz="1800" dirty="0">
                <a:latin typeface="Calibri" panose="020F0502020204030204" pitchFamily="34" charset="0"/>
                <a:ea typeface="Calibri" panose="020F0502020204030204" pitchFamily="34" charset="0"/>
                <a:cs typeface="Calibri" panose="020F0502020204030204" pitchFamily="34" charset="0"/>
              </a:rPr>
              <a:t>’s influence on Y that does NOT operate through the mediators (c’)</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Indirect effect(s): the part of </a:t>
            </a:r>
            <a:r>
              <a:rPr lang="en-US" sz="1800" i="1" dirty="0">
                <a:latin typeface="Calibri" panose="020F0502020204030204" pitchFamily="34" charset="0"/>
                <a:ea typeface="Calibri" panose="020F0502020204030204" pitchFamily="34" charset="0"/>
                <a:cs typeface="Calibri" panose="020F0502020204030204" pitchFamily="34" charset="0"/>
              </a:rPr>
              <a:t>X</a:t>
            </a:r>
            <a:r>
              <a:rPr lang="en-US" sz="1800" dirty="0">
                <a:latin typeface="Calibri" panose="020F0502020204030204" pitchFamily="34" charset="0"/>
                <a:ea typeface="Calibri" panose="020F0502020204030204" pitchFamily="34" charset="0"/>
                <a:cs typeface="Calibri" panose="020F0502020204030204" pitchFamily="34" charset="0"/>
              </a:rPr>
              <a:t>’s influence that passes through one or more mediators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means that part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’s influence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occurs directly, while part occurs indirectly through mediators</a:t>
            </a:r>
          </a:p>
          <a:p>
            <a:pPr>
              <a:lnSpc>
                <a:spcPct val="100000"/>
              </a:lnSpc>
              <a:buFont typeface="Arial" panose="020B0604020202020204" pitchFamily="34" charset="0"/>
              <a:buChar char="•"/>
            </a:pPr>
            <a:r>
              <a:rPr lang="en-US" sz="2000" b="1" i="1" dirty="0">
                <a:latin typeface="Calibri" panose="020F0502020204030204" pitchFamily="34" charset="0"/>
                <a:ea typeface="Calibri" panose="020F0502020204030204" pitchFamily="34" charset="0"/>
                <a:cs typeface="Calibri" panose="020F0502020204030204" pitchFamily="34" charset="0"/>
              </a:rPr>
              <a:t>Regression weights </a:t>
            </a:r>
            <a:r>
              <a:rPr lang="en-US" sz="2000" dirty="0">
                <a:latin typeface="Calibri" panose="020F0502020204030204" pitchFamily="34" charset="0"/>
                <a:ea typeface="Calibri" panose="020F0502020204030204" pitchFamily="34" charset="0"/>
                <a:cs typeface="Calibri" panose="020F0502020204030204" pitchFamily="34" charset="0"/>
              </a:rPr>
              <a:t>in both models represent the strength of relationships between variables at each step of the mediation pathway</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These coefficients estimate the expected difference in </a:t>
            </a:r>
            <a:r>
              <a:rPr lang="en-US" sz="1800" i="1" dirty="0">
                <a:latin typeface="Calibri" panose="020F0502020204030204" pitchFamily="34" charset="0"/>
                <a:ea typeface="Calibri" panose="020F0502020204030204" pitchFamily="34" charset="0"/>
                <a:cs typeface="Calibri" panose="020F0502020204030204" pitchFamily="34" charset="0"/>
              </a:rPr>
              <a:t>Y</a:t>
            </a:r>
            <a:r>
              <a:rPr lang="en-US" sz="1800" dirty="0">
                <a:latin typeface="Calibri" panose="020F0502020204030204" pitchFamily="34" charset="0"/>
                <a:ea typeface="Calibri" panose="020F0502020204030204" pitchFamily="34" charset="0"/>
                <a:cs typeface="Calibri" panose="020F0502020204030204" pitchFamily="34" charset="0"/>
              </a:rPr>
              <a:t> for a one-unit change in </a:t>
            </a:r>
            <a:r>
              <a:rPr lang="en-US" sz="1800" i="1" dirty="0">
                <a:latin typeface="Calibri" panose="020F0502020204030204" pitchFamily="34" charset="0"/>
                <a:ea typeface="Calibri" panose="020F0502020204030204" pitchFamily="34" charset="0"/>
                <a:cs typeface="Calibri" panose="020F0502020204030204" pitchFamily="34" charset="0"/>
              </a:rPr>
              <a:t>X</a:t>
            </a:r>
            <a:r>
              <a:rPr lang="en-US" sz="1800" dirty="0">
                <a:latin typeface="Calibri" panose="020F0502020204030204" pitchFamily="34" charset="0"/>
                <a:ea typeface="Calibri" panose="020F0502020204030204" pitchFamily="34" charset="0"/>
                <a:cs typeface="Calibri" panose="020F0502020204030204" pitchFamily="34" charset="0"/>
              </a:rPr>
              <a:t>, as it propagates through the mediators</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mediation, we </a:t>
            </a:r>
            <a:r>
              <a:rPr lang="en-US" sz="1800" b="1" i="1" dirty="0">
                <a:latin typeface="Calibri" panose="020F0502020204030204" pitchFamily="34" charset="0"/>
                <a:ea typeface="Calibri" panose="020F0502020204030204" pitchFamily="34" charset="0"/>
                <a:cs typeface="Calibri" panose="020F0502020204030204" pitchFamily="34" charset="0"/>
              </a:rPr>
              <a:t>multiply these coefficients </a:t>
            </a:r>
            <a:r>
              <a:rPr lang="en-US" sz="1800" dirty="0">
                <a:latin typeface="Calibri" panose="020F0502020204030204" pitchFamily="34" charset="0"/>
                <a:ea typeface="Calibri" panose="020F0502020204030204" pitchFamily="34" charset="0"/>
                <a:cs typeface="Calibri" panose="020F0502020204030204" pitchFamily="34" charset="0"/>
              </a:rPr>
              <a:t>along a path to get the indirect effect through that path</a:t>
            </a:r>
          </a:p>
          <a:p>
            <a:pPr>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918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8EC046A-A845-9A7B-DFE0-FD822313382D}"/>
                  </a:ext>
                </a:extLst>
              </p:cNvPr>
              <p:cNvSpPr txBox="1"/>
              <p:nvPr/>
            </p:nvSpPr>
            <p:spPr>
              <a:xfrm>
                <a:off x="1704702" y="526577"/>
                <a:ext cx="8189871"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𝑑𝑒𝑙𝑖𝑛𝑞</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𝑃𝑇𝑆𝑆</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𝑆𝐸𝑋𝑀𝐼𝑁</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𝛽</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𝑃𝑇𝑆𝑆</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𝑆𝐸𝑋𝑀𝐼𝑁</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p:sp>
            <p:nvSpPr>
              <p:cNvPr id="4" name="TextBox 3">
                <a:extLst>
                  <a:ext uri="{FF2B5EF4-FFF2-40B4-BE49-F238E27FC236}">
                    <a16:creationId xmlns:a16="http://schemas.microsoft.com/office/drawing/2014/main" id="{68EC046A-A845-9A7B-DFE0-FD822313382D}"/>
                  </a:ext>
                </a:extLst>
              </p:cNvPr>
              <p:cNvSpPr txBox="1">
                <a:spLocks noRot="1" noChangeAspect="1" noMove="1" noResize="1" noEditPoints="1" noAdjustHandles="1" noChangeArrowheads="1" noChangeShapeType="1" noTextEdit="1"/>
              </p:cNvSpPr>
              <p:nvPr/>
            </p:nvSpPr>
            <p:spPr>
              <a:xfrm>
                <a:off x="1704702" y="526577"/>
                <a:ext cx="8189871" cy="369332"/>
              </a:xfrm>
              <a:prstGeom prst="rect">
                <a:avLst/>
              </a:prstGeom>
              <a:blipFill>
                <a:blip r:embed="rId2"/>
                <a:stretch>
                  <a:fillRect l="-223" r="-223" b="-344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8FA9856-B3B3-9484-AAD8-2F9002FCB4C5}"/>
              </a:ext>
            </a:extLst>
          </p:cNvPr>
          <p:cNvSpPr txBox="1"/>
          <p:nvPr/>
        </p:nvSpPr>
        <p:spPr>
          <a:xfrm>
            <a:off x="1879962" y="3072830"/>
            <a:ext cx="8432075" cy="267765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0 (not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 + 1.7454 + 0.2579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(re-arrange):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(1.7075 + 1.7454) + (−0.0450+0.2579) x PTSS</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3.4529 + 0.2129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PTSS</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graphicFrame>
        <p:nvGraphicFramePr>
          <p:cNvPr id="13" name="Table 12">
            <a:extLst>
              <a:ext uri="{FF2B5EF4-FFF2-40B4-BE49-F238E27FC236}">
                <a16:creationId xmlns:a16="http://schemas.microsoft.com/office/drawing/2014/main" id="{24C52E14-7B5F-9DE6-91B7-483F8CB6A9C4}"/>
              </a:ext>
            </a:extLst>
          </p:cNvPr>
          <p:cNvGraphicFramePr>
            <a:graphicFrameLocks noGrp="1"/>
          </p:cNvGraphicFramePr>
          <p:nvPr/>
        </p:nvGraphicFramePr>
        <p:xfrm>
          <a:off x="1861455" y="1067284"/>
          <a:ext cx="4918168" cy="1803945"/>
        </p:xfrm>
        <a:graphic>
          <a:graphicData uri="http://schemas.openxmlformats.org/drawingml/2006/table">
            <a:tbl>
              <a:tblPr firstRow="1" firstCol="1" bandRow="1">
                <a:tableStyleId>{D7AC3CCA-C797-4891-BE02-D94E43425B78}</a:tableStyleId>
              </a:tblPr>
              <a:tblGrid>
                <a:gridCol w="3520442">
                  <a:extLst>
                    <a:ext uri="{9D8B030D-6E8A-4147-A177-3AD203B41FA5}">
                      <a16:colId xmlns:a16="http://schemas.microsoft.com/office/drawing/2014/main" val="38836601"/>
                    </a:ext>
                  </a:extLst>
                </a:gridCol>
                <a:gridCol w="1397726">
                  <a:extLst>
                    <a:ext uri="{9D8B030D-6E8A-4147-A177-3AD203B41FA5}">
                      <a16:colId xmlns:a16="http://schemas.microsoft.com/office/drawing/2014/main" val="3864438800"/>
                    </a:ext>
                  </a:extLst>
                </a:gridCol>
              </a:tblGrid>
              <a:tr h="360789">
                <a:tc>
                  <a:txBody>
                    <a:bodyPr/>
                    <a:lstStyle/>
                    <a:p>
                      <a:pPr marL="0" marR="0">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Term</a:t>
                      </a:r>
                    </a:p>
                  </a:txBody>
                  <a:tcPr marL="68580" marR="68580" marT="0" marB="0"/>
                </a:tc>
                <a:tc>
                  <a:txBody>
                    <a:bodyPr/>
                    <a:lstStyle/>
                    <a:p>
                      <a:pPr marL="0" marR="0">
                        <a:lnSpc>
                          <a:spcPct val="115000"/>
                        </a:lnSpc>
                        <a:spcAft>
                          <a:spcPts val="800"/>
                        </a:spcAft>
                      </a:pPr>
                      <a:r>
                        <a:rPr lang="en-US" sz="2000" kern="100">
                          <a:effectLst/>
                          <a:latin typeface="Calibri" panose="020F0502020204030204" pitchFamily="34" charset="0"/>
                          <a:ea typeface="Calibri" panose="020F0502020204030204" pitchFamily="34" charset="0"/>
                          <a:cs typeface="Calibri" panose="020F0502020204030204" pitchFamily="34" charset="0"/>
                        </a:rPr>
                        <a:t>Coefficient</a:t>
                      </a:r>
                    </a:p>
                  </a:txBody>
                  <a:tcPr marL="68580" marR="68580" marT="0" marB="0"/>
                </a:tc>
                <a:extLst>
                  <a:ext uri="{0D108BD9-81ED-4DB2-BD59-A6C34878D82A}">
                    <a16:rowId xmlns:a16="http://schemas.microsoft.com/office/drawing/2014/main" val="16840442"/>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Intercept</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1.7075</a:t>
                      </a:r>
                    </a:p>
                  </a:txBody>
                  <a:tcPr marL="68580" marR="68580" marT="0" marB="0"/>
                </a:tc>
                <a:extLst>
                  <a:ext uri="{0D108BD9-81ED-4DB2-BD59-A6C34878D82A}">
                    <a16:rowId xmlns:a16="http://schemas.microsoft.com/office/drawing/2014/main" val="1098508607"/>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PTSS</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–0.0450</a:t>
                      </a:r>
                    </a:p>
                  </a:txBody>
                  <a:tcPr marL="68580" marR="68580" marT="0" marB="0"/>
                </a:tc>
                <a:extLst>
                  <a:ext uri="{0D108BD9-81ED-4DB2-BD59-A6C34878D82A}">
                    <a16:rowId xmlns:a16="http://schemas.microsoft.com/office/drawing/2014/main" val="3084762701"/>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Sex Minority</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1.7454</a:t>
                      </a:r>
                    </a:p>
                  </a:txBody>
                  <a:tcPr marL="68580" marR="68580" marT="0" marB="0"/>
                </a:tc>
                <a:extLst>
                  <a:ext uri="{0D108BD9-81ED-4DB2-BD59-A6C34878D82A}">
                    <a16:rowId xmlns:a16="http://schemas.microsoft.com/office/drawing/2014/main" val="2138746369"/>
                  </a:ext>
                </a:extLst>
              </a:tr>
              <a:tr h="360789">
                <a:tc>
                  <a:txBody>
                    <a:bodyPr/>
                    <a:lstStyle/>
                    <a:p>
                      <a:pPr marL="0" marR="0">
                        <a:lnSpc>
                          <a:spcPct val="115000"/>
                        </a:lnSpc>
                        <a:spcAft>
                          <a:spcPts val="800"/>
                        </a:spcAft>
                      </a:pPr>
                      <a:r>
                        <a:rPr lang="en-US" sz="2000" b="0" kern="100" dirty="0">
                          <a:effectLst/>
                          <a:latin typeface="Calibri" panose="020F0502020204030204" pitchFamily="34" charset="0"/>
                          <a:ea typeface="Calibri" panose="020F0502020204030204" pitchFamily="34" charset="0"/>
                          <a:cs typeface="Calibri" panose="020F0502020204030204" pitchFamily="34" charset="0"/>
                        </a:rPr>
                        <a:t>Interaction (</a:t>
                      </a:r>
                      <a:r>
                        <a:rPr lang="en-US" sz="2000" b="0" dirty="0">
                          <a:latin typeface="Calibri" panose="020F0502020204030204" pitchFamily="34" charset="0"/>
                          <a:ea typeface="Calibri" panose="020F0502020204030204" pitchFamily="34" charset="0"/>
                          <a:cs typeface="Calibri" panose="020F0502020204030204" pitchFamily="34" charset="0"/>
                        </a:rPr>
                        <a:t>PTSS</a:t>
                      </a:r>
                      <a:r>
                        <a:rPr lang="en-US" sz="2000" b="0" kern="100" dirty="0">
                          <a:effectLst/>
                          <a:latin typeface="Calibri" panose="020F0502020204030204" pitchFamily="34" charset="0"/>
                          <a:ea typeface="Calibri" panose="020F0502020204030204" pitchFamily="34" charset="0"/>
                          <a:cs typeface="Calibri" panose="020F0502020204030204" pitchFamily="34" charset="0"/>
                        </a:rPr>
                        <a:t> × </a:t>
                      </a:r>
                      <a:r>
                        <a:rPr lang="en-US" sz="2000" b="0" kern="100" dirty="0" err="1">
                          <a:effectLst/>
                          <a:latin typeface="Calibri" panose="020F0502020204030204" pitchFamily="34" charset="0"/>
                          <a:ea typeface="Calibri" panose="020F0502020204030204" pitchFamily="34" charset="0"/>
                          <a:cs typeface="Calibri" panose="020F0502020204030204" pitchFamily="34" charset="0"/>
                        </a:rPr>
                        <a:t>sexmin</a:t>
                      </a:r>
                      <a:r>
                        <a:rPr lang="en-US" sz="2000" b="0" kern="100" dirty="0">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tc>
                <a:tc>
                  <a:txBody>
                    <a:bodyPr/>
                    <a:lstStyle/>
                    <a:p>
                      <a:pPr marL="0" marR="0" algn="r">
                        <a:lnSpc>
                          <a:spcPct val="115000"/>
                        </a:lnSpc>
                        <a:spcAft>
                          <a:spcPts val="800"/>
                        </a:spcAft>
                      </a:pPr>
                      <a:r>
                        <a:rPr lang="en-US" sz="2000" kern="100" dirty="0">
                          <a:effectLst/>
                          <a:latin typeface="Calibri" panose="020F0502020204030204" pitchFamily="34" charset="0"/>
                          <a:ea typeface="Calibri" panose="020F0502020204030204" pitchFamily="34" charset="0"/>
                          <a:cs typeface="Calibri" panose="020F0502020204030204" pitchFamily="34" charset="0"/>
                        </a:rPr>
                        <a:t>0.2579</a:t>
                      </a:r>
                    </a:p>
                  </a:txBody>
                  <a:tcPr marL="68580" marR="68580" marT="0" marB="0"/>
                </a:tc>
                <a:extLst>
                  <a:ext uri="{0D108BD9-81ED-4DB2-BD59-A6C34878D82A}">
                    <a16:rowId xmlns:a16="http://schemas.microsoft.com/office/drawing/2014/main" val="789335088"/>
                  </a:ext>
                </a:extLst>
              </a:tr>
            </a:tbl>
          </a:graphicData>
        </a:graphic>
      </p:graphicFrame>
    </p:spTree>
    <p:extLst>
      <p:ext uri="{BB962C8B-B14F-4D97-AF65-F5344CB8AC3E}">
        <p14:creationId xmlns:p14="http://schemas.microsoft.com/office/powerpoint/2010/main" val="165291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anim calcmode="lin" valueType="num">
                                      <p:cBhvr additive="base">
                                        <p:cTn id="1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 calcmode="lin" valueType="num">
                                      <p:cBhvr additive="base">
                                        <p:cTn id="1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 calcmode="lin" valueType="num">
                                      <p:cBhvr additive="base">
                                        <p:cTn id="2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9A7DCB-B11B-73DD-2D9F-F6E3A937532B}"/>
              </a:ext>
            </a:extLst>
          </p:cNvPr>
          <p:cNvSpPr txBox="1"/>
          <p:nvPr/>
        </p:nvSpPr>
        <p:spPr>
          <a:xfrm>
            <a:off x="413208" y="1166405"/>
            <a:ext cx="7831759"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0 (not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1.707 – 0.045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12 = 1.1675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a:t>
            </a:r>
            <a:r>
              <a:rPr kumimoji="0" lang="en-US"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1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delinq</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 3.4529 + 0.2129 </a:t>
            </a:r>
            <a:r>
              <a:rPr kumimoji="0" lang="en-US" sz="2000" b="1"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12 = 6.0077</a:t>
            </a:r>
          </a:p>
        </p:txBody>
      </p:sp>
      <p:sp>
        <p:nvSpPr>
          <p:cNvPr id="6" name="TextBox 5">
            <a:extLst>
              <a:ext uri="{FF2B5EF4-FFF2-40B4-BE49-F238E27FC236}">
                <a16:creationId xmlns:a16="http://schemas.microsoft.com/office/drawing/2014/main" id="{F941421F-28D8-527C-4C94-4F055114A166}"/>
              </a:ext>
            </a:extLst>
          </p:cNvPr>
          <p:cNvSpPr txBox="1"/>
          <p:nvPr/>
        </p:nvSpPr>
        <p:spPr>
          <a:xfrm>
            <a:off x="286230" y="335408"/>
            <a:ext cx="11332029"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For a PTSS score of 12 what is delinquency for sexual minorities and persons who are not sexual minorities?</a:t>
            </a:r>
          </a:p>
        </p:txBody>
      </p:sp>
      <p:sp>
        <p:nvSpPr>
          <p:cNvPr id="7" name="TextBox 6">
            <a:extLst>
              <a:ext uri="{FF2B5EF4-FFF2-40B4-BE49-F238E27FC236}">
                <a16:creationId xmlns:a16="http://schemas.microsoft.com/office/drawing/2014/main" id="{A03B84B7-37EA-C552-EA65-07500045E859}"/>
              </a:ext>
            </a:extLst>
          </p:cNvPr>
          <p:cNvSpPr txBox="1"/>
          <p:nvPr/>
        </p:nvSpPr>
        <p:spPr>
          <a:xfrm>
            <a:off x="286230" y="2613392"/>
            <a:ext cx="11332029"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clearly demonstrates the interaction effect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 are interested in whether the effect of PTSS on delinquency is different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conditional on one’s status as a sexual minority.</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non-sexual minorities, PTSS has a flat effect (i.e., slope = -.045)</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For sexual minorities, PTSS has a strong positive effect (i.e., .02129)</a:t>
            </a:r>
          </a:p>
        </p:txBody>
      </p:sp>
    </p:spTree>
    <p:extLst>
      <p:ext uri="{BB962C8B-B14F-4D97-AF65-F5344CB8AC3E}">
        <p14:creationId xmlns:p14="http://schemas.microsoft.com/office/powerpoint/2010/main" val="2046263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006D86-6070-49C6-9A72-392898920CD1}"/>
              </a:ext>
            </a:extLst>
          </p:cNvPr>
          <p:cNvSpPr>
            <a:spLocks noGrp="1"/>
          </p:cNvSpPr>
          <p:nvPr>
            <p:ph idx="1"/>
          </p:nvPr>
        </p:nvSpPr>
        <p:spPr/>
        <p:txBody>
          <a:bodyPr>
            <a:normAutofit/>
          </a:bodyPr>
          <a:lstStyle/>
          <a:p>
            <a:pPr marL="0" indent="0">
              <a:buNone/>
            </a:pPr>
            <a:r>
              <a:rPr lang="en-US" sz="1600" b="0" i="0" u="none" strike="noStrike" baseline="0" dirty="0">
                <a:solidFill>
                  <a:srgbClr val="000000"/>
                </a:solidFill>
                <a:latin typeface="Courier New" panose="02070309020205020404" pitchFamily="49" charset="0"/>
              </a:rPr>
              <a:t>Conditional effects of the focal predictor at values of the moderator(s):</a:t>
            </a:r>
          </a:p>
          <a:p>
            <a:pPr marL="0" indent="0">
              <a:buNone/>
            </a:pPr>
            <a:endParaRPr lang="en-US" sz="1600" b="0" i="0" u="none" strike="noStrike" baseline="0" dirty="0">
              <a:solidFill>
                <a:srgbClr val="000000"/>
              </a:solidFill>
              <a:latin typeface="Courier New" panose="02070309020205020404" pitchFamily="49" charset="0"/>
            </a:endParaRPr>
          </a:p>
          <a:p>
            <a:pPr marL="0" indent="0">
              <a:buNone/>
            </a:pP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sexmin</a:t>
            </a:r>
            <a:r>
              <a:rPr lang="fr-FR" sz="1600" b="0" i="0" u="none" strike="noStrike" baseline="0" dirty="0">
                <a:solidFill>
                  <a:srgbClr val="000000"/>
                </a:solidFill>
                <a:latin typeface="Courier New" panose="02070309020205020404" pitchFamily="49" charset="0"/>
              </a:rPr>
              <a:t>     </a:t>
            </a:r>
            <a:r>
              <a:rPr lang="fr-FR" sz="1600" b="0" i="0" u="none" strike="noStrike" baseline="0" dirty="0" err="1">
                <a:solidFill>
                  <a:srgbClr val="000000"/>
                </a:solidFill>
                <a:latin typeface="Courier New" panose="02070309020205020404" pitchFamily="49" charset="0"/>
              </a:rPr>
              <a:t>Effect</a:t>
            </a:r>
            <a:r>
              <a:rPr lang="fr-FR" sz="1600" b="0" i="0" u="none" strike="noStrike" baseline="0" dirty="0">
                <a:solidFill>
                  <a:srgbClr val="000000"/>
                </a:solidFill>
                <a:latin typeface="Courier New" panose="02070309020205020404" pitchFamily="49" charset="0"/>
              </a:rPr>
              <a:t>         se          t          p       LLCI       ULCI</a:t>
            </a:r>
          </a:p>
          <a:p>
            <a:pPr marL="0" indent="0">
              <a:buNone/>
            </a:pPr>
            <a:r>
              <a:rPr lang="en-US" sz="1600" b="0" i="0" u="none" strike="noStrike" baseline="0" dirty="0">
                <a:solidFill>
                  <a:srgbClr val="000000"/>
                </a:solidFill>
                <a:latin typeface="Courier New" panose="02070309020205020404" pitchFamily="49" charset="0"/>
              </a:rPr>
              <a:t>      .0000     -.0450      .0617     -.7291      .4673     -.1671      .0771</a:t>
            </a:r>
          </a:p>
          <a:p>
            <a:pPr marL="0" indent="0">
              <a:buNone/>
            </a:pPr>
            <a:r>
              <a:rPr lang="en-US" sz="1600" b="0" i="0" u="none" strike="noStrike" baseline="0" dirty="0">
                <a:solidFill>
                  <a:srgbClr val="000000"/>
                </a:solidFill>
                <a:latin typeface="Courier New" panose="02070309020205020404" pitchFamily="49" charset="0"/>
              </a:rPr>
              <a:t>     1.0000      .2130      .1082     1.9677      .0514     -.0013      .4273</a:t>
            </a:r>
          </a:p>
          <a:p>
            <a:pPr marL="0" indent="0">
              <a:buNone/>
            </a:pPr>
            <a:r>
              <a:rPr lang="en-US" sz="16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694FA37C-F5A0-4E55-9F99-74B4B6156E85}"/>
              </a:ext>
            </a:extLst>
          </p:cNvPr>
          <p:cNvSpPr txBox="1"/>
          <p:nvPr/>
        </p:nvSpPr>
        <p:spPr>
          <a:xfrm>
            <a:off x="1395663" y="4523873"/>
            <a:ext cx="8241552"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table gives the conditional effect of X on Y at values of the moderator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 here the effect is the effect of PTS on DELINQ for different sexual minority statuses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is negative for strictly heterosexual youth and positive for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result for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sexmin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is significant</a:t>
            </a:r>
          </a:p>
        </p:txBody>
      </p:sp>
      <p:sp>
        <p:nvSpPr>
          <p:cNvPr id="5" name="Left Brace 4">
            <a:extLst>
              <a:ext uri="{FF2B5EF4-FFF2-40B4-BE49-F238E27FC236}">
                <a16:creationId xmlns:a16="http://schemas.microsoft.com/office/drawing/2014/main" id="{BB0F3CA7-DB05-8B82-AA85-83E2911855DB}"/>
              </a:ext>
            </a:extLst>
          </p:cNvPr>
          <p:cNvSpPr/>
          <p:nvPr/>
        </p:nvSpPr>
        <p:spPr>
          <a:xfrm>
            <a:off x="1298713" y="3273287"/>
            <a:ext cx="463826" cy="10220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6" name="TextBox 5">
            <a:extLst>
              <a:ext uri="{FF2B5EF4-FFF2-40B4-BE49-F238E27FC236}">
                <a16:creationId xmlns:a16="http://schemas.microsoft.com/office/drawing/2014/main" id="{A3A13160-0978-F65D-62DD-C2F78540EE5C}"/>
              </a:ext>
            </a:extLst>
          </p:cNvPr>
          <p:cNvSpPr txBox="1"/>
          <p:nvPr/>
        </p:nvSpPr>
        <p:spPr>
          <a:xfrm>
            <a:off x="1583635" y="720590"/>
            <a:ext cx="70139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8" name="Straight Arrow Connector 7">
            <a:extLst>
              <a:ext uri="{FF2B5EF4-FFF2-40B4-BE49-F238E27FC236}">
                <a16:creationId xmlns:a16="http://schemas.microsoft.com/office/drawing/2014/main" id="{3FDD3D46-FD4B-24F3-7735-248DDEC17E16}"/>
              </a:ext>
            </a:extLst>
          </p:cNvPr>
          <p:cNvCxnSpPr>
            <a:cxnSpLocks/>
            <a:endCxn id="6" idx="2"/>
          </p:cNvCxnSpPr>
          <p:nvPr/>
        </p:nvCxnSpPr>
        <p:spPr>
          <a:xfrm flipV="1">
            <a:off x="2491409" y="1089922"/>
            <a:ext cx="2599180" cy="2420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DA350E0-4845-566A-C0E3-C854317E7769}"/>
              </a:ext>
            </a:extLst>
          </p:cNvPr>
          <p:cNvSpPr txBox="1"/>
          <p:nvPr/>
        </p:nvSpPr>
        <p:spPr>
          <a:xfrm>
            <a:off x="1774496" y="5952744"/>
            <a:ext cx="864300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PTSS on DELINQ for HETEROSEXUAL YOUTH (NOT SEXMIN)</a:t>
            </a:r>
          </a:p>
        </p:txBody>
      </p:sp>
      <p:cxnSp>
        <p:nvCxnSpPr>
          <p:cNvPr id="11" name="Straight Arrow Connector 10">
            <a:extLst>
              <a:ext uri="{FF2B5EF4-FFF2-40B4-BE49-F238E27FC236}">
                <a16:creationId xmlns:a16="http://schemas.microsoft.com/office/drawing/2014/main" id="{D5C9D219-E870-316B-FF0F-5FB07D338E73}"/>
              </a:ext>
            </a:extLst>
          </p:cNvPr>
          <p:cNvCxnSpPr>
            <a:cxnSpLocks/>
            <a:endCxn id="10" idx="0"/>
          </p:cNvCxnSpPr>
          <p:nvPr/>
        </p:nvCxnSpPr>
        <p:spPr>
          <a:xfrm>
            <a:off x="2470235" y="3975652"/>
            <a:ext cx="3625765" cy="197709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440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29">
            <a:extLst>
              <a:ext uri="{FF2B5EF4-FFF2-40B4-BE49-F238E27FC236}">
                <a16:creationId xmlns:a16="http://schemas.microsoft.com/office/drawing/2014/main" id="{AEE537B6-098D-494F-9A54-F22CD0977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0" name="Rectangle 31">
            <a:extLst>
              <a:ext uri="{FF2B5EF4-FFF2-40B4-BE49-F238E27FC236}">
                <a16:creationId xmlns:a16="http://schemas.microsoft.com/office/drawing/2014/main" id="{07328FD4-8F4F-45D0-B179-C09F34FF8E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8082" y="407588"/>
            <a:ext cx="5532146" cy="6066184"/>
          </a:xfrm>
          <a:prstGeom prst="rect">
            <a:avLst/>
          </a:prstGeom>
          <a:noFill/>
          <a:ln w="6350" cap="sq" cmpd="sng" algn="ctr">
            <a:solidFill>
              <a:srgbClr val="404040"/>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41" name="Rectangle 33">
            <a:extLst>
              <a:ext uri="{FF2B5EF4-FFF2-40B4-BE49-F238E27FC236}">
                <a16:creationId xmlns:a16="http://schemas.microsoft.com/office/drawing/2014/main" id="{4D22A8B8-E29F-4EB2-95D4-3C24EF234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9709" y="253548"/>
            <a:ext cx="561219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42" name="Rectangle 35">
            <a:extLst>
              <a:ext uri="{FF2B5EF4-FFF2-40B4-BE49-F238E27FC236}">
                <a16:creationId xmlns:a16="http://schemas.microsoft.com/office/drawing/2014/main" id="{451EF9F5-BAA7-45A5-BD84-F3184FCE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87542" y="407588"/>
            <a:ext cx="5299768" cy="6022878"/>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7ACDB31F-E6A2-43A1-9F13-A6FB910E1FDC}"/>
              </a:ext>
            </a:extLst>
          </p:cNvPr>
          <p:cNvSpPr>
            <a:spLocks noGrp="1"/>
          </p:cNvSpPr>
          <p:nvPr>
            <p:ph type="title"/>
          </p:nvPr>
        </p:nvSpPr>
        <p:spPr>
          <a:xfrm>
            <a:off x="6846137" y="727627"/>
            <a:ext cx="4602152" cy="656006"/>
          </a:xfrm>
        </p:spPr>
        <p:txBody>
          <a:bodyPr>
            <a:normAutofit/>
          </a:bodyPr>
          <a:lstStyle/>
          <a:p>
            <a:r>
              <a:rPr lang="en-US" dirty="0"/>
              <a:t>Data to graph</a:t>
            </a:r>
          </a:p>
        </p:txBody>
      </p:sp>
      <p:sp>
        <p:nvSpPr>
          <p:cNvPr id="3" name="Content Placeholder 2">
            <a:extLst>
              <a:ext uri="{FF2B5EF4-FFF2-40B4-BE49-F238E27FC236}">
                <a16:creationId xmlns:a16="http://schemas.microsoft.com/office/drawing/2014/main" id="{8261A572-B749-4A2E-B5C4-8C111865A745}"/>
              </a:ext>
            </a:extLst>
          </p:cNvPr>
          <p:cNvSpPr>
            <a:spLocks noGrp="1"/>
          </p:cNvSpPr>
          <p:nvPr>
            <p:ph idx="1"/>
          </p:nvPr>
        </p:nvSpPr>
        <p:spPr>
          <a:xfrm>
            <a:off x="6846136" y="1383633"/>
            <a:ext cx="4800431" cy="5231513"/>
          </a:xfrm>
        </p:spPr>
        <p:txBody>
          <a:bodyPr>
            <a:normAutofit fontScale="55000" lnSpcReduction="20000"/>
          </a:bodyPr>
          <a:lstStyle/>
          <a:p>
            <a:pPr marL="0" indent="0">
              <a:lnSpc>
                <a:spcPct val="110000"/>
              </a:lnSpc>
              <a:buNone/>
            </a:pPr>
            <a:r>
              <a:rPr lang="en-US" sz="2400" b="0" i="0" u="none" strike="noStrike" baseline="0" dirty="0">
                <a:latin typeface="Courier New" panose="02070309020205020404" pitchFamily="49" charset="0"/>
              </a:rPr>
              <a:t>Data for visualizing the conditional effect of the focal predictor:</a:t>
            </a:r>
          </a:p>
          <a:p>
            <a:pPr marL="0" indent="0">
              <a:lnSpc>
                <a:spcPct val="110000"/>
              </a:lnSpc>
              <a:buNone/>
            </a:pPr>
            <a:r>
              <a:rPr lang="en-US" sz="2400" b="0" i="0" u="none" strike="noStrike" baseline="0" dirty="0">
                <a:latin typeface="Courier New" panose="02070309020205020404" pitchFamily="49" charset="0"/>
              </a:rPr>
              <a:t>Paste text below into a SPSS syntax window and execute to produce plot.</a:t>
            </a:r>
          </a:p>
          <a:p>
            <a:pPr marL="0" indent="0">
              <a:lnSpc>
                <a:spcPct val="110000"/>
              </a:lnSpc>
              <a:buNone/>
            </a:pPr>
            <a:endParaRPr lang="en-US" sz="2400" b="0" i="0" u="none" strike="noStrike" baseline="0" dirty="0">
              <a:latin typeface="Courier New" panose="02070309020205020404" pitchFamily="49" charset="0"/>
            </a:endParaRPr>
          </a:p>
          <a:p>
            <a:pPr marL="0" indent="0">
              <a:lnSpc>
                <a:spcPct val="110000"/>
              </a:lnSpc>
              <a:buNone/>
            </a:pPr>
            <a:r>
              <a:rPr lang="en-US" sz="2400" b="0" i="0" u="none" strike="noStrike" baseline="0" dirty="0">
                <a:latin typeface="Courier New" panose="02070309020205020404" pitchFamily="49" charset="0"/>
              </a:rPr>
              <a:t>DATA LIST FREE/</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BEGIN DATA.</a:t>
            </a:r>
          </a:p>
          <a:p>
            <a:pPr marL="0" indent="0">
              <a:lnSpc>
                <a:spcPct val="110000"/>
              </a:lnSpc>
              <a:buNone/>
            </a:pPr>
            <a:r>
              <a:rPr lang="en-US" sz="2400" b="0" i="0" u="none" strike="noStrike" baseline="0" dirty="0">
                <a:latin typeface="Courier New" panose="02070309020205020404" pitchFamily="49" charset="0"/>
              </a:rPr>
              <a:t>    -5.4000      .0000     1.9503</a:t>
            </a:r>
          </a:p>
          <a:p>
            <a:pPr marL="0" indent="0">
              <a:lnSpc>
                <a:spcPct val="110000"/>
              </a:lnSpc>
              <a:buNone/>
            </a:pPr>
            <a:r>
              <a:rPr lang="en-US" sz="2400" b="0" i="0" u="none" strike="noStrike" baseline="0" dirty="0">
                <a:latin typeface="Courier New" panose="02070309020205020404" pitchFamily="49" charset="0"/>
              </a:rPr>
              <a:t>      .4400      .0000     1.6877</a:t>
            </a:r>
          </a:p>
          <a:p>
            <a:pPr marL="0" indent="0">
              <a:lnSpc>
                <a:spcPct val="110000"/>
              </a:lnSpc>
              <a:buNone/>
            </a:pPr>
            <a:r>
              <a:rPr lang="en-US" sz="2400" b="0" i="0" u="none" strike="noStrike" baseline="0" dirty="0">
                <a:latin typeface="Courier New" panose="02070309020205020404" pitchFamily="49" charset="0"/>
              </a:rPr>
              <a:t>     5.4400      .0000     1.4629</a:t>
            </a:r>
          </a:p>
          <a:p>
            <a:pPr marL="0" indent="0">
              <a:lnSpc>
                <a:spcPct val="110000"/>
              </a:lnSpc>
              <a:buNone/>
            </a:pPr>
            <a:r>
              <a:rPr lang="en-US" sz="2400" b="0" i="0" u="none" strike="noStrike" baseline="0" dirty="0">
                <a:latin typeface="Courier New" panose="02070309020205020404" pitchFamily="49" charset="0"/>
              </a:rPr>
              <a:t>    -5.4000     1.0000     2.3027</a:t>
            </a:r>
          </a:p>
          <a:p>
            <a:pPr marL="0" indent="0">
              <a:lnSpc>
                <a:spcPct val="110000"/>
              </a:lnSpc>
              <a:buNone/>
            </a:pPr>
            <a:r>
              <a:rPr lang="en-US" sz="2400" b="0" i="0" u="none" strike="noStrike" baseline="0" dirty="0">
                <a:latin typeface="Courier New" panose="02070309020205020404" pitchFamily="49" charset="0"/>
              </a:rPr>
              <a:t>      .4400     1.0000     3.5466</a:t>
            </a:r>
          </a:p>
          <a:p>
            <a:pPr marL="0" indent="0">
              <a:lnSpc>
                <a:spcPct val="110000"/>
              </a:lnSpc>
              <a:buNone/>
            </a:pPr>
            <a:r>
              <a:rPr lang="en-US" sz="2400" b="0" i="0" u="none" strike="noStrike" baseline="0" dirty="0">
                <a:latin typeface="Courier New" panose="02070309020205020404" pitchFamily="49" charset="0"/>
              </a:rPr>
              <a:t>     5.4400     1.0000     4.6115</a:t>
            </a:r>
          </a:p>
          <a:p>
            <a:pPr marL="0" indent="0">
              <a:lnSpc>
                <a:spcPct val="110000"/>
              </a:lnSpc>
              <a:buNone/>
            </a:pPr>
            <a:r>
              <a:rPr lang="en-US" sz="2400" b="0" i="0" u="none" strike="noStrike" baseline="0" dirty="0">
                <a:latin typeface="Courier New" panose="02070309020205020404" pitchFamily="49" charset="0"/>
              </a:rPr>
              <a:t>END DATA.</a:t>
            </a:r>
          </a:p>
          <a:p>
            <a:pPr marL="0" indent="0">
              <a:lnSpc>
                <a:spcPct val="110000"/>
              </a:lnSpc>
              <a:buNone/>
            </a:pPr>
            <a:r>
              <a:rPr lang="en-US" sz="2400" b="0" i="0" u="none" strike="noStrike" baseline="0" dirty="0">
                <a:latin typeface="Courier New" panose="02070309020205020404" pitchFamily="49" charset="0"/>
              </a:rPr>
              <a:t>GRAPH/SCATTERPLOT=</a:t>
            </a:r>
          </a:p>
          <a:p>
            <a:pPr marL="0" indent="0">
              <a:lnSpc>
                <a:spcPct val="110000"/>
              </a:lnSpc>
              <a:buNone/>
            </a:pPr>
            <a:r>
              <a:rPr lang="en-US" sz="2400" b="0" i="0" u="none" strike="noStrike" baseline="0" dirty="0">
                <a:latin typeface="Courier New" panose="02070309020205020404" pitchFamily="49" charset="0"/>
              </a:rPr>
              <a:t> </a:t>
            </a:r>
            <a:r>
              <a:rPr lang="en-US" sz="2400" b="0" i="0" u="none" strike="noStrike" baseline="0" dirty="0" err="1">
                <a:latin typeface="Courier New" panose="02070309020205020404" pitchFamily="49" charset="0"/>
              </a:rPr>
              <a:t>ptss</a:t>
            </a:r>
            <a:r>
              <a:rPr lang="en-US" sz="2400" b="0" i="0" u="none" strike="noStrike" baseline="0" dirty="0">
                <a:latin typeface="Courier New" panose="02070309020205020404" pitchFamily="49" charset="0"/>
              </a:rPr>
              <a:t>     WITH     </a:t>
            </a:r>
            <a:r>
              <a:rPr lang="en-US" sz="2400" b="0" i="0" u="none" strike="noStrike" baseline="0" dirty="0" err="1">
                <a:latin typeface="Courier New" panose="02070309020205020404" pitchFamily="49" charset="0"/>
              </a:rPr>
              <a:t>delinq</a:t>
            </a:r>
            <a:r>
              <a:rPr lang="en-US" sz="2400" b="0" i="0" u="none" strike="noStrike" baseline="0" dirty="0">
                <a:latin typeface="Courier New" panose="02070309020205020404" pitchFamily="49" charset="0"/>
              </a:rPr>
              <a:t>   BY       </a:t>
            </a:r>
            <a:r>
              <a:rPr lang="en-US" sz="2400" b="0" i="0" u="none" strike="noStrike" baseline="0" dirty="0" err="1">
                <a:latin typeface="Courier New" panose="02070309020205020404" pitchFamily="49" charset="0"/>
              </a:rPr>
              <a:t>sexmin</a:t>
            </a:r>
            <a:r>
              <a:rPr lang="en-US" sz="2400" b="0" i="0" u="none" strike="noStrike" baseline="0" dirty="0">
                <a:latin typeface="Courier New" panose="02070309020205020404" pitchFamily="49" charset="0"/>
              </a:rPr>
              <a:t>   .</a:t>
            </a:r>
          </a:p>
          <a:p>
            <a:pPr marL="0" indent="0">
              <a:lnSpc>
                <a:spcPct val="110000"/>
              </a:lnSpc>
              <a:buNone/>
            </a:pPr>
            <a:r>
              <a:rPr lang="en-US" sz="2400" b="0" i="0" u="none" strike="noStrike" baseline="0" dirty="0">
                <a:latin typeface="Courier New" panose="02070309020205020404" pitchFamily="49" charset="0"/>
              </a:rPr>
              <a:t>  </a:t>
            </a:r>
          </a:p>
          <a:p>
            <a:pPr>
              <a:lnSpc>
                <a:spcPct val="110000"/>
              </a:lnSpc>
            </a:pPr>
            <a:endParaRPr lang="en-US" sz="600" dirty="0"/>
          </a:p>
        </p:txBody>
      </p:sp>
      <p:graphicFrame>
        <p:nvGraphicFramePr>
          <p:cNvPr id="17" name="Chart 16">
            <a:extLst>
              <a:ext uri="{FF2B5EF4-FFF2-40B4-BE49-F238E27FC236}">
                <a16:creationId xmlns:a16="http://schemas.microsoft.com/office/drawing/2014/main" id="{4F0B0D6B-7B05-4C00-A5E3-5440B36C7E6F}"/>
              </a:ext>
            </a:extLst>
          </p:cNvPr>
          <p:cNvGraphicFramePr>
            <a:graphicFrameLocks/>
          </p:cNvGraphicFramePr>
          <p:nvPr/>
        </p:nvGraphicFramePr>
        <p:xfrm>
          <a:off x="882713" y="913324"/>
          <a:ext cx="4572418" cy="5075816"/>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C8308B71-5341-4C10-9849-E675620F3DD0}"/>
              </a:ext>
            </a:extLst>
          </p:cNvPr>
          <p:cNvSpPr txBox="1"/>
          <p:nvPr/>
        </p:nvSpPr>
        <p:spPr>
          <a:xfrm>
            <a:off x="554375" y="543992"/>
            <a:ext cx="31419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Plotting effects moderation.xlsx</a:t>
            </a:r>
          </a:p>
        </p:txBody>
      </p:sp>
    </p:spTree>
    <p:extLst>
      <p:ext uri="{BB962C8B-B14F-4D97-AF65-F5344CB8AC3E}">
        <p14:creationId xmlns:p14="http://schemas.microsoft.com/office/powerpoint/2010/main" val="1853157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B9771C5-143F-492F-43FD-80C0110CEFD0}"/>
              </a:ext>
            </a:extLst>
          </p:cNvPr>
          <p:cNvSpPr>
            <a:spLocks noGrp="1"/>
          </p:cNvSpPr>
          <p:nvPr>
            <p:ph type="title"/>
          </p:nvPr>
        </p:nvSpPr>
        <p:spPr>
          <a:xfrm>
            <a:off x="140676" y="219456"/>
            <a:ext cx="11772649" cy="1371600"/>
          </a:xfrm>
        </p:spPr>
        <p:txBody>
          <a:bodyPr>
            <a:normAutofit/>
          </a:bodyPr>
          <a:lstStyle/>
          <a:p>
            <a:r>
              <a:rPr lang="en-US" sz="4400" dirty="0">
                <a:latin typeface="Sagona ExtraLight (Headings)"/>
                <a:ea typeface="Calibri" panose="020F0502020204030204" pitchFamily="34" charset="0"/>
                <a:cs typeface="Calibri" panose="020F0502020204030204" pitchFamily="34" charset="0"/>
              </a:rPr>
              <a:t>The Johnson-</a:t>
            </a:r>
            <a:r>
              <a:rPr lang="en-US" sz="4400" dirty="0" err="1">
                <a:latin typeface="Sagona ExtraLight (Headings)"/>
                <a:ea typeface="Calibri" panose="020F0502020204030204" pitchFamily="34" charset="0"/>
                <a:cs typeface="Calibri" panose="020F0502020204030204" pitchFamily="34" charset="0"/>
              </a:rPr>
              <a:t>Neyman</a:t>
            </a:r>
            <a:r>
              <a:rPr lang="en-US" sz="4400" dirty="0">
                <a:latin typeface="Sagona ExtraLight (Headings)"/>
                <a:ea typeface="Calibri" panose="020F0502020204030204" pitchFamily="34" charset="0"/>
                <a:cs typeface="Calibri" panose="020F0502020204030204" pitchFamily="34" charset="0"/>
              </a:rPr>
              <a:t> (J-N) </a:t>
            </a:r>
            <a:br>
              <a:rPr lang="en-US" sz="3600" dirty="0">
                <a:latin typeface="Sagona ExtraLight (Headings)"/>
                <a:ea typeface="Calibri" panose="020F0502020204030204" pitchFamily="34" charset="0"/>
                <a:cs typeface="Calibri" panose="020F0502020204030204" pitchFamily="34" charset="0"/>
              </a:rPr>
            </a:br>
            <a:r>
              <a:rPr lang="en-US" sz="3600" dirty="0">
                <a:latin typeface="Sagona ExtraLight (Headings)"/>
                <a:ea typeface="Calibri" panose="020F0502020204030204" pitchFamily="34" charset="0"/>
                <a:cs typeface="Calibri" panose="020F0502020204030204" pitchFamily="34" charset="0"/>
              </a:rPr>
              <a:t>Regions of Significance</a:t>
            </a:r>
          </a:p>
        </p:txBody>
      </p:sp>
      <p:sp>
        <p:nvSpPr>
          <p:cNvPr id="9" name="Content Placeholder 8">
            <a:extLst>
              <a:ext uri="{FF2B5EF4-FFF2-40B4-BE49-F238E27FC236}">
                <a16:creationId xmlns:a16="http://schemas.microsoft.com/office/drawing/2014/main" id="{BBB7794D-CAC9-BDC3-0853-46B299E5E5CD}"/>
              </a:ext>
            </a:extLst>
          </p:cNvPr>
          <p:cNvSpPr>
            <a:spLocks noGrp="1"/>
          </p:cNvSpPr>
          <p:nvPr>
            <p:ph idx="1"/>
          </p:nvPr>
        </p:nvSpPr>
        <p:spPr>
          <a:xfrm>
            <a:off x="278675" y="1504188"/>
            <a:ext cx="11373394" cy="3849624"/>
          </a:xfrm>
        </p:spPr>
        <p:txBody>
          <a:bodyPr>
            <a:noAutofit/>
          </a:bodyPr>
          <a:lstStyle/>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The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(J-N) technique is a method used in moderation analysis to determine the specific values of a moderator variable at which the effect of a predictor on an outcome becomes statistically significant</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You use the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approach when you are interested in the following question: at what values of W (the moderator) does X significantly affect Y?</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Instead of testing the simple slopes of X on Y at arbitrary levels of the moderator (e.g., mean, ±1 SD), the J-N technique identifies the range of values of the moderator where</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X on Y is significant (p &lt; .05); and</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X on Y is not significant (p &gt; .05)</a:t>
            </a:r>
          </a:p>
          <a:p>
            <a:pPr>
              <a:lnSpc>
                <a:spcPct val="10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This provides a continuous region of significance rather than discrete points</a:t>
            </a:r>
          </a:p>
        </p:txBody>
      </p:sp>
    </p:spTree>
    <p:extLst>
      <p:ext uri="{BB962C8B-B14F-4D97-AF65-F5344CB8AC3E}">
        <p14:creationId xmlns:p14="http://schemas.microsoft.com/office/powerpoint/2010/main" val="1936888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FA7FE6-A660-2570-156D-AB9C4DEC5E2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0AC74B-4E5D-E804-C544-9AA2457F66C3}"/>
              </a:ext>
            </a:extLst>
          </p:cNvPr>
          <p:cNvSpPr>
            <a:spLocks noGrp="1"/>
          </p:cNvSpPr>
          <p:nvPr>
            <p:ph type="title"/>
          </p:nvPr>
        </p:nvSpPr>
        <p:spPr>
          <a:xfrm>
            <a:off x="118904" y="202039"/>
            <a:ext cx="11772649" cy="786384"/>
          </a:xfrm>
        </p:spPr>
        <p:txBody>
          <a:bodyPr>
            <a:normAutofit/>
          </a:bodyPr>
          <a:lstStyle/>
          <a:p>
            <a:r>
              <a:rPr lang="en-US" sz="4400" dirty="0"/>
              <a:t>Example</a:t>
            </a:r>
          </a:p>
        </p:txBody>
      </p:sp>
      <p:sp>
        <p:nvSpPr>
          <p:cNvPr id="9" name="Content Placeholder 8">
            <a:extLst>
              <a:ext uri="{FF2B5EF4-FFF2-40B4-BE49-F238E27FC236}">
                <a16:creationId xmlns:a16="http://schemas.microsoft.com/office/drawing/2014/main" id="{23C4AE3A-47D0-2E27-E3CA-429D58D2746D}"/>
              </a:ext>
            </a:extLst>
          </p:cNvPr>
          <p:cNvSpPr>
            <a:spLocks noGrp="1"/>
          </p:cNvSpPr>
          <p:nvPr>
            <p:ph idx="1"/>
          </p:nvPr>
        </p:nvSpPr>
        <p:spPr>
          <a:xfrm>
            <a:off x="202475" y="872816"/>
            <a:ext cx="11373394" cy="4347972"/>
          </a:xfrm>
        </p:spPr>
        <p:txBody>
          <a:bodyPr>
            <a:no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Suppose you are examining how PTSS moderates the effect of SEXMIN status on delinquent behavior and the interaction term is significant (</a:t>
            </a:r>
            <a:r>
              <a:rPr lang="en-US" sz="2000" dirty="0" err="1">
                <a:latin typeface="Calibri" panose="020F0502020204030204" pitchFamily="34" charset="0"/>
                <a:ea typeface="Calibri" panose="020F0502020204030204" pitchFamily="34" charset="0"/>
                <a:cs typeface="Calibri" panose="020F0502020204030204" pitchFamily="34" charset="0"/>
              </a:rPr>
              <a:t>woop</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woop</a:t>
            </a:r>
            <a:r>
              <a:rPr lang="en-US" sz="2000" dirty="0">
                <a:latin typeface="Calibri" panose="020F0502020204030204" pitchFamily="34" charset="0"/>
                <a:ea typeface="Calibri" panose="020F0502020204030204" pitchFamily="34" charset="0"/>
                <a:cs typeface="Calibri" panose="020F0502020204030204" pitchFamily="34" charset="0"/>
              </a:rPr>
              <a: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Again, this means that the impact of being a sexual minority on delinquent behavior is different as the number of PTSS symptoms increases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From within PROCESS (by Andrew Hayes), select Johnson-</a:t>
            </a:r>
            <a:r>
              <a:rPr lang="en-US" sz="2000" dirty="0" err="1">
                <a:latin typeface="Calibri" panose="020F0502020204030204" pitchFamily="34" charset="0"/>
                <a:ea typeface="Calibri" panose="020F0502020204030204" pitchFamily="34" charset="0"/>
                <a:cs typeface="Calibri" panose="020F0502020204030204" pitchFamily="34" charset="0"/>
              </a:rPr>
              <a:t>Neyman</a:t>
            </a:r>
            <a:r>
              <a:rPr lang="en-US" sz="2000" dirty="0">
                <a:latin typeface="Calibri" panose="020F0502020204030204" pitchFamily="34" charset="0"/>
                <a:ea typeface="Calibri" panose="020F0502020204030204" pitchFamily="34" charset="0"/>
                <a:cs typeface="Calibri" panose="020F0502020204030204" pitchFamily="34" charset="0"/>
              </a:rPr>
              <a:t> and it will tell you</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The effect of sexual minority status is significant only when PTSS is below a certain value but when PTSS is above a certain value PTSS is no longer significant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R, J-N is visualized as a line of the conditional effect of X on Y across ranges of W (the moderator)</a:t>
            </a:r>
          </a:p>
          <a:p>
            <a:pPr lvl="1">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Note</a:t>
            </a:r>
            <a:r>
              <a:rPr lang="en-US" sz="1800" dirty="0">
                <a:latin typeface="Calibri" panose="020F0502020204030204" pitchFamily="34" charset="0"/>
                <a:ea typeface="Calibri" panose="020F0502020204030204" pitchFamily="34" charset="0"/>
                <a:cs typeface="Calibri" panose="020F0502020204030204" pitchFamily="34" charset="0"/>
              </a:rPr>
              <a:t>: if there is more than one moderator, then it’s given a label of Z</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Vertical lines are shaded regions showing where the effect is significant (or not)</a:t>
            </a:r>
          </a:p>
          <a:p>
            <a:pPr lvl="1">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Confusingly, the shaded region represents the range of values of the moderator (i.e., W or Z) where the effect of X on Y is NOT significant</a:t>
            </a:r>
          </a:p>
          <a:p>
            <a:pPr lvl="1">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Note</a:t>
            </a:r>
            <a:r>
              <a:rPr lang="en-US" sz="1800" dirty="0">
                <a:latin typeface="Calibri" panose="020F0502020204030204" pitchFamily="34" charset="0"/>
                <a:ea typeface="Calibri" panose="020F0502020204030204" pitchFamily="34" charset="0"/>
                <a:cs typeface="Calibri" panose="020F0502020204030204" pitchFamily="34" charset="0"/>
              </a:rPr>
              <a:t>: look at the legend in R to make sense of it</a:t>
            </a:r>
          </a:p>
        </p:txBody>
      </p:sp>
    </p:spTree>
    <p:extLst>
      <p:ext uri="{BB962C8B-B14F-4D97-AF65-F5344CB8AC3E}">
        <p14:creationId xmlns:p14="http://schemas.microsoft.com/office/powerpoint/2010/main" val="4329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 calcmode="lin" valueType="num">
                                      <p:cBhvr additive="base">
                                        <p:cTn id="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 calcmode="lin" valueType="num">
                                      <p:cBhvr additive="base">
                                        <p:cTn id="1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Effect transition="in" filter="fade">
                                      <p:cBhvr>
                                        <p:cTn id="25" dur="1000"/>
                                        <p:tgtEl>
                                          <p:spTgt spid="9">
                                            <p:txEl>
                                              <p:pRg st="5" end="5"/>
                                            </p:txEl>
                                          </p:spTgt>
                                        </p:tgtEl>
                                      </p:cBhvr>
                                    </p:animEffect>
                                    <p:anim calcmode="lin" valueType="num">
                                      <p:cBhvr>
                                        <p:cTn id="26"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 calcmode="lin" valueType="num">
                                      <p:cBhvr additive="base">
                                        <p:cTn id="32"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
                                            <p:txEl>
                                              <p:pRg st="7" end="7"/>
                                            </p:txEl>
                                          </p:spTgt>
                                        </p:tgtEl>
                                        <p:attrNameLst>
                                          <p:attrName>style.visibility</p:attrName>
                                        </p:attrNameLst>
                                      </p:cBhvr>
                                      <p:to>
                                        <p:strVal val="visible"/>
                                      </p:to>
                                    </p:set>
                                    <p:anim calcmode="lin" valueType="num">
                                      <p:cBhvr additive="base">
                                        <p:cTn id="36"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9">
                                            <p:txEl>
                                              <p:pRg st="8" end="8"/>
                                            </p:txEl>
                                          </p:spTgt>
                                        </p:tgtEl>
                                        <p:attrNameLst>
                                          <p:attrName>style.visibility</p:attrName>
                                        </p:attrNameLst>
                                      </p:cBhvr>
                                      <p:to>
                                        <p:strVal val="visible"/>
                                      </p:to>
                                    </p:set>
                                    <p:anim calcmode="lin" valueType="num">
                                      <p:cBhvr additive="base">
                                        <p:cTn id="40"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9234F-9886-43C3-B618-ED4039B413D2}"/>
              </a:ext>
            </a:extLst>
          </p:cNvPr>
          <p:cNvSpPr>
            <a:spLocks noGrp="1"/>
          </p:cNvSpPr>
          <p:nvPr>
            <p:ph type="title" idx="4294967295"/>
          </p:nvPr>
        </p:nvSpPr>
        <p:spPr>
          <a:xfrm>
            <a:off x="132080" y="175578"/>
            <a:ext cx="10058400" cy="708342"/>
          </a:xfrm>
        </p:spPr>
        <p:txBody>
          <a:bodyPr/>
          <a:lstStyle/>
          <a:p>
            <a:r>
              <a:rPr lang="en-US" dirty="0"/>
              <a:t>Using Process in R</a:t>
            </a:r>
          </a:p>
        </p:txBody>
      </p:sp>
      <p:sp>
        <p:nvSpPr>
          <p:cNvPr id="3" name="Content Placeholder 2">
            <a:extLst>
              <a:ext uri="{FF2B5EF4-FFF2-40B4-BE49-F238E27FC236}">
                <a16:creationId xmlns:a16="http://schemas.microsoft.com/office/drawing/2014/main" id="{5AB68AE9-F3D1-463E-9DB6-52326B5F52C6}"/>
              </a:ext>
            </a:extLst>
          </p:cNvPr>
          <p:cNvSpPr>
            <a:spLocks noGrp="1"/>
          </p:cNvSpPr>
          <p:nvPr>
            <p:ph idx="4294967295"/>
          </p:nvPr>
        </p:nvSpPr>
        <p:spPr>
          <a:xfrm>
            <a:off x="325120" y="883920"/>
            <a:ext cx="11988800" cy="4451350"/>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Play with </a:t>
            </a:r>
            <a:r>
              <a:rPr lang="en-US" sz="2000"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https://cardiomoon.shinyapps.io/processR/</a:t>
            </a:r>
            <a:r>
              <a:rPr lang="en-US" sz="2000" dirty="0">
                <a:latin typeface="Calibri" panose="020F0502020204030204" pitchFamily="34" charset="0"/>
                <a:ea typeface="Calibri" panose="020F0502020204030204" pitchFamily="34" charset="0"/>
                <a:cs typeface="Calibri" panose="020F0502020204030204" pitchFamily="34" charset="0"/>
              </a:rPr>
              <a:t> </a:t>
            </a:r>
          </a:p>
          <a:p>
            <a:r>
              <a:rPr lang="en-US" sz="2000" dirty="0">
                <a:latin typeface="Calibri" panose="020F0502020204030204" pitchFamily="34" charset="0"/>
                <a:ea typeface="Calibri" panose="020F0502020204030204" pitchFamily="34" charset="0"/>
                <a:cs typeface="Calibri" panose="020F0502020204030204" pitchFamily="34" charset="0"/>
              </a:rPr>
              <a:t>Look through PROCESS models</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Run a parallel mediation model to test whether depression at time 3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 </a:t>
            </a:r>
            <a:r>
              <a:rPr lang="en-US" sz="1800" dirty="0">
                <a:latin typeface="Calibri" panose="020F0502020204030204" pitchFamily="34" charset="0"/>
                <a:ea typeface="Calibri" panose="020F0502020204030204" pitchFamily="34" charset="0"/>
                <a:cs typeface="Calibri" panose="020F0502020204030204" pitchFamily="34" charset="0"/>
              </a:rPr>
              <a:t>Run a serial mediation model to test whether depression at time 3 AND 4 is the mechanism by which traumatic stress (at time 1) is associated with delinquent behavior (time 4) using the </a:t>
            </a:r>
            <a:r>
              <a:rPr lang="en-US" sz="1800" b="1" u="sng" dirty="0" err="1">
                <a:latin typeface="Calibri" panose="020F0502020204030204" pitchFamily="34" charset="0"/>
                <a:ea typeface="Calibri" panose="020F0502020204030204" pitchFamily="34" charset="0"/>
                <a:cs typeface="Calibri" panose="020F0502020204030204" pitchFamily="34" charset="0"/>
              </a:rPr>
              <a:t>ptx</a:t>
            </a:r>
            <a:r>
              <a:rPr lang="en-US" sz="1800" b="1" u="sng" dirty="0">
                <a:latin typeface="Calibri" panose="020F0502020204030204" pitchFamily="34" charset="0"/>
                <a:ea typeface="Calibri" panose="020F0502020204030204" pitchFamily="34" charset="0"/>
                <a:cs typeface="Calibri" panose="020F0502020204030204" pitchFamily="34" charset="0"/>
              </a:rPr>
              <a:t> vex mod </a:t>
            </a:r>
            <a:r>
              <a:rPr lang="en-US" sz="1800" b="1" u="sng" dirty="0" err="1">
                <a:latin typeface="Calibri" panose="020F0502020204030204" pitchFamily="34" charset="0"/>
                <a:ea typeface="Calibri" panose="020F0502020204030204" pitchFamily="34" charset="0"/>
                <a:cs typeface="Calibri" panose="020F0502020204030204" pitchFamily="34" charset="0"/>
              </a:rPr>
              <a:t>mediation.sav</a:t>
            </a:r>
            <a:r>
              <a:rPr lang="en-US" sz="1800" b="1" u="sng"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data</a:t>
            </a:r>
          </a:p>
          <a:p>
            <a:pPr lvl="2"/>
            <a:r>
              <a:rPr lang="en-US" sz="1900" b="1" dirty="0">
                <a:latin typeface="Calibri" panose="020F0502020204030204" pitchFamily="34" charset="0"/>
                <a:ea typeface="Calibri" panose="020F0502020204030204" pitchFamily="34" charset="0"/>
                <a:cs typeface="Calibri" panose="020F0502020204030204" pitchFamily="34" charset="0"/>
              </a:rPr>
              <a:t>Hint: </a:t>
            </a:r>
            <a:r>
              <a:rPr lang="en-US" sz="1900" dirty="0">
                <a:latin typeface="Calibri" panose="020F0502020204030204" pitchFamily="34" charset="0"/>
                <a:ea typeface="Calibri" panose="020F0502020204030204" pitchFamily="34" charset="0"/>
                <a:cs typeface="Calibri" panose="020F0502020204030204" pitchFamily="34" charset="0"/>
              </a:rPr>
              <a:t>look for the appropriate model in the process template Modelos.pdf</a:t>
            </a:r>
          </a:p>
          <a:p>
            <a:pPr lvl="1"/>
            <a:r>
              <a:rPr lang="en-US" sz="1800" b="1" dirty="0">
                <a:latin typeface="Calibri" panose="020F0502020204030204" pitchFamily="34" charset="0"/>
                <a:ea typeface="Calibri" panose="020F0502020204030204" pitchFamily="34" charset="0"/>
                <a:cs typeface="Calibri" panose="020F0502020204030204" pitchFamily="34" charset="0"/>
              </a:rPr>
              <a:t>Example</a:t>
            </a:r>
            <a:r>
              <a:rPr lang="en-US" sz="1800" dirty="0">
                <a:latin typeface="Calibri" panose="020F0502020204030204" pitchFamily="34" charset="0"/>
                <a:ea typeface="Calibri" panose="020F0502020204030204" pitchFamily="34" charset="0"/>
                <a:cs typeface="Calibri" panose="020F0502020204030204" pitchFamily="34" charset="0"/>
              </a:rPr>
              <a:t>: Using the same data, run a moderation model that tests whether younger children who have higher levels of PTSS will have higher levels of delinquent behavior compared to ???</a:t>
            </a:r>
          </a:p>
        </p:txBody>
      </p:sp>
    </p:spTree>
    <p:extLst>
      <p:ext uri="{BB962C8B-B14F-4D97-AF65-F5344CB8AC3E}">
        <p14:creationId xmlns:p14="http://schemas.microsoft.com/office/powerpoint/2010/main" val="2376502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7E36DBE-4A9D-CC32-0C76-8BF0894019FA}"/>
              </a:ext>
            </a:extLst>
          </p:cNvPr>
          <p:cNvPicPr>
            <a:picLocks noGrp="1" noChangeAspect="1"/>
          </p:cNvPicPr>
          <p:nvPr>
            <p:ph idx="4294967295"/>
          </p:nvPr>
        </p:nvPicPr>
        <p:blipFill>
          <a:blip r:embed="rId2"/>
          <a:stretch>
            <a:fillRect/>
          </a:stretch>
        </p:blipFill>
        <p:spPr>
          <a:xfrm>
            <a:off x="267873" y="358140"/>
            <a:ext cx="11656254" cy="5565140"/>
          </a:xfrm>
          <a:prstGeom prst="rect">
            <a:avLst/>
          </a:prstGeom>
        </p:spPr>
      </p:pic>
    </p:spTree>
    <p:extLst>
      <p:ext uri="{BB962C8B-B14F-4D97-AF65-F5344CB8AC3E}">
        <p14:creationId xmlns:p14="http://schemas.microsoft.com/office/powerpoint/2010/main" val="1627485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BB60A98-F164-A0C9-9E98-9E657BBDD427}"/>
              </a:ext>
            </a:extLst>
          </p:cNvPr>
          <p:cNvPicPr>
            <a:picLocks noGrp="1" noChangeAspect="1"/>
          </p:cNvPicPr>
          <p:nvPr>
            <p:ph idx="4294967295"/>
          </p:nvPr>
        </p:nvPicPr>
        <p:blipFill>
          <a:blip r:embed="rId2"/>
          <a:stretch>
            <a:fillRect/>
          </a:stretch>
        </p:blipFill>
        <p:spPr>
          <a:xfrm>
            <a:off x="2479040" y="772478"/>
            <a:ext cx="7082698" cy="5069522"/>
          </a:xfrm>
        </p:spPr>
      </p:pic>
    </p:spTree>
    <p:extLst>
      <p:ext uri="{BB962C8B-B14F-4D97-AF65-F5344CB8AC3E}">
        <p14:creationId xmlns:p14="http://schemas.microsoft.com/office/powerpoint/2010/main" val="24012700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F227AB-7FDE-DB46-B5C3-4D30D1E50935}"/>
              </a:ext>
            </a:extLst>
          </p:cNvPr>
          <p:cNvPicPr>
            <a:picLocks noChangeAspect="1"/>
          </p:cNvPicPr>
          <p:nvPr/>
        </p:nvPicPr>
        <p:blipFill rotWithShape="1">
          <a:blip r:embed="rId2"/>
          <a:srcRect t="34168"/>
          <a:stretch/>
        </p:blipFill>
        <p:spPr>
          <a:xfrm>
            <a:off x="2478366" y="156933"/>
            <a:ext cx="7235268" cy="6204768"/>
          </a:xfrm>
          <a:prstGeom prst="rect">
            <a:avLst/>
          </a:prstGeom>
        </p:spPr>
      </p:pic>
    </p:spTree>
    <p:extLst>
      <p:ext uri="{BB962C8B-B14F-4D97-AF65-F5344CB8AC3E}">
        <p14:creationId xmlns:p14="http://schemas.microsoft.com/office/powerpoint/2010/main" val="335513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7D82D1-F352-B03F-97C9-4E723396C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8FDDF-BB3A-C85E-0B90-042B7FF413AE}"/>
              </a:ext>
            </a:extLst>
          </p:cNvPr>
          <p:cNvSpPr>
            <a:spLocks noGrp="1"/>
          </p:cNvSpPr>
          <p:nvPr>
            <p:ph type="title" idx="4294967295"/>
          </p:nvPr>
        </p:nvSpPr>
        <p:spPr>
          <a:xfrm>
            <a:off x="0" y="0"/>
            <a:ext cx="11877040" cy="840422"/>
          </a:xfrm>
        </p:spPr>
        <p:txBody>
          <a:bodyPr/>
          <a:lstStyle/>
          <a:p>
            <a:r>
              <a:rPr lang="en-US" dirty="0"/>
              <a:t>Serial and Parallel Mediation: Differences</a:t>
            </a:r>
          </a:p>
        </p:txBody>
      </p:sp>
      <p:sp>
        <p:nvSpPr>
          <p:cNvPr id="3" name="Content Placeholder 2">
            <a:extLst>
              <a:ext uri="{FF2B5EF4-FFF2-40B4-BE49-F238E27FC236}">
                <a16:creationId xmlns:a16="http://schemas.microsoft.com/office/drawing/2014/main" id="{D8034D1F-4565-ADE0-DF77-2549E2C6F598}"/>
              </a:ext>
            </a:extLst>
          </p:cNvPr>
          <p:cNvSpPr>
            <a:spLocks noGrp="1"/>
          </p:cNvSpPr>
          <p:nvPr>
            <p:ph idx="4294967295"/>
          </p:nvPr>
        </p:nvSpPr>
        <p:spPr>
          <a:xfrm>
            <a:off x="121920" y="840422"/>
            <a:ext cx="10058400" cy="3849687"/>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Mediators influence each other in a causal sequence—</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affects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1</a:t>
            </a:r>
            <a:r>
              <a:rPr lang="en-US" sz="2000" dirty="0">
                <a:latin typeface="Calibri" panose="020F0502020204030204" pitchFamily="34" charset="0"/>
                <a:ea typeface="Calibri" panose="020F0502020204030204" pitchFamily="34" charset="0"/>
                <a:cs typeface="Calibri" panose="020F0502020204030204" pitchFamily="34" charset="0"/>
              </a:rPr>
              <a:t>, which then affects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ultimately influencing </a:t>
            </a:r>
            <a:r>
              <a:rPr lang="en-US" sz="2000" i="1" dirty="0">
                <a:latin typeface="Calibri" panose="020F0502020204030204" pitchFamily="34" charset="0"/>
                <a:ea typeface="Calibri" panose="020F0502020204030204" pitchFamily="34" charset="0"/>
                <a:cs typeface="Calibri" panose="020F0502020204030204" pitchFamily="34" charset="0"/>
              </a:rPr>
              <a:t>Y</a:t>
            </a:r>
          </a:p>
          <a:p>
            <a:r>
              <a:rPr lang="en-US" sz="2000" dirty="0">
                <a:latin typeface="Calibri" panose="020F0502020204030204" pitchFamily="34" charset="0"/>
                <a:ea typeface="Calibri" panose="020F0502020204030204" pitchFamily="34" charset="0"/>
                <a:cs typeface="Calibri" panose="020F0502020204030204" pitchFamily="34" charset="0"/>
              </a:rPr>
              <a:t>The </a:t>
            </a:r>
            <a:r>
              <a:rPr lang="en-US" sz="2000" b="1" i="1" dirty="0">
                <a:latin typeface="Calibri" panose="020F0502020204030204" pitchFamily="34" charset="0"/>
                <a:ea typeface="Calibri" panose="020F0502020204030204" pitchFamily="34" charset="0"/>
                <a:cs typeface="Calibri" panose="020F0502020204030204" pitchFamily="34" charset="0"/>
              </a:rPr>
              <a:t>order</a:t>
            </a:r>
            <a:r>
              <a:rPr lang="en-US" sz="2000" dirty="0">
                <a:latin typeface="Calibri" panose="020F0502020204030204" pitchFamily="34" charset="0"/>
                <a:ea typeface="Calibri" panose="020F0502020204030204" pitchFamily="34" charset="0"/>
                <a:cs typeface="Calibri" panose="020F0502020204030204" pitchFamily="34" charset="0"/>
              </a:rPr>
              <a:t> of mediators </a:t>
            </a:r>
            <a:r>
              <a:rPr lang="en-US" sz="2000" b="1" i="1" dirty="0">
                <a:latin typeface="Calibri" panose="020F0502020204030204" pitchFamily="34" charset="0"/>
                <a:ea typeface="Calibri" panose="020F0502020204030204" pitchFamily="34" charset="0"/>
                <a:cs typeface="Calibri" panose="020F0502020204030204" pitchFamily="34" charset="0"/>
              </a:rPr>
              <a:t>matters</a:t>
            </a:r>
            <a:r>
              <a:rPr lang="en-US" sz="2000" dirty="0">
                <a:latin typeface="Calibri" panose="020F0502020204030204" pitchFamily="34" charset="0"/>
                <a:ea typeface="Calibri" panose="020F0502020204030204" pitchFamily="34" charset="0"/>
                <a:cs typeface="Calibri" panose="020F0502020204030204" pitchFamily="34" charset="0"/>
              </a:rPr>
              <a:t>, as each mediator transmits the effect of the previous step</a:t>
            </a:r>
          </a:p>
          <a:p>
            <a:pPr lvl="1"/>
            <a:r>
              <a:rPr lang="en-US" sz="1800" b="1" dirty="0">
                <a:latin typeface="Calibri" panose="020F0502020204030204" pitchFamily="34" charset="0"/>
                <a:ea typeface="Calibri" panose="020F0502020204030204" pitchFamily="34" charset="0"/>
                <a:cs typeface="Calibri" panose="020F0502020204030204" pitchFamily="34" charset="0"/>
              </a:rPr>
              <a:t>Note</a:t>
            </a:r>
            <a:r>
              <a:rPr lang="en-US" sz="1800" dirty="0">
                <a:latin typeface="Calibri" panose="020F0502020204030204" pitchFamily="34" charset="0"/>
                <a:ea typeface="Calibri" panose="020F0502020204030204" pitchFamily="34" charset="0"/>
                <a:cs typeface="Calibri" panose="020F0502020204030204" pitchFamily="34" charset="0"/>
              </a:rPr>
              <a:t>: in PROCESS place variables in the order in which you hypothesize your variables will be related</a:t>
            </a:r>
          </a:p>
          <a:p>
            <a:r>
              <a:rPr lang="en-US" sz="2000" dirty="0">
                <a:latin typeface="Calibri" panose="020F0502020204030204" pitchFamily="34" charset="0"/>
                <a:ea typeface="Calibri" panose="020F0502020204030204" pitchFamily="34" charset="0"/>
                <a:cs typeface="Calibri" panose="020F0502020204030204" pitchFamily="34" charset="0"/>
              </a:rPr>
              <a:t>The total indirect effect is still the sum of individual pathways, but the paths include chains of effects (e.g.,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1</a:t>
            </a:r>
            <a:r>
              <a:rPr lang="en-US" sz="2000" dirty="0">
                <a:latin typeface="Calibri" panose="020F0502020204030204" pitchFamily="34" charset="0"/>
                <a:ea typeface="Calibri" panose="020F0502020204030204" pitchFamily="34" charset="0"/>
                <a:cs typeface="Calibri" panose="020F0502020204030204" pitchFamily="34" charset="0"/>
              </a:rPr>
              <a:t> →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baseline="-25000"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Parallel mediation is model 4 in PROCESS, serial mediation is model 6</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124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5" name="Rectangle 14">
            <a:extLst>
              <a:ext uri="{FF2B5EF4-FFF2-40B4-BE49-F238E27FC236}">
                <a16:creationId xmlns:a16="http://schemas.microsoft.com/office/drawing/2014/main" id="{04B7AC44-1B7B-4F09-9AA4-3DFDEC57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17" name="Rectangle 16">
            <a:extLst>
              <a:ext uri="{FF2B5EF4-FFF2-40B4-BE49-F238E27FC236}">
                <a16:creationId xmlns:a16="http://schemas.microsoft.com/office/drawing/2014/main" id="{6683E473-94FF-4ACE-9433-1F14799E89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7" name="Title 6">
            <a:extLst>
              <a:ext uri="{FF2B5EF4-FFF2-40B4-BE49-F238E27FC236}">
                <a16:creationId xmlns:a16="http://schemas.microsoft.com/office/drawing/2014/main" id="{E549B4D1-CAEF-913D-FB8D-81E72B196FC3}"/>
              </a:ext>
            </a:extLst>
          </p:cNvPr>
          <p:cNvSpPr>
            <a:spLocks noGrp="1"/>
          </p:cNvSpPr>
          <p:nvPr>
            <p:ph type="title"/>
          </p:nvPr>
        </p:nvSpPr>
        <p:spPr>
          <a:xfrm>
            <a:off x="6579450" y="727627"/>
            <a:ext cx="4957553" cy="1645920"/>
          </a:xfrm>
        </p:spPr>
        <p:txBody>
          <a:bodyPr vert="horz" lIns="91440" tIns="45720" rIns="91440" bIns="45720" rtlCol="0" anchor="ctr">
            <a:normAutofit/>
          </a:bodyPr>
          <a:lstStyle/>
          <a:p>
            <a:pPr>
              <a:lnSpc>
                <a:spcPct val="90000"/>
              </a:lnSpc>
            </a:pPr>
            <a:r>
              <a:rPr lang="en-US" sz="3600" dirty="0">
                <a:solidFill>
                  <a:schemeClr val="tx1">
                    <a:lumMod val="85000"/>
                    <a:lumOff val="15000"/>
                  </a:schemeClr>
                </a:solidFill>
              </a:rPr>
              <a:t>The Johnson-</a:t>
            </a:r>
            <a:r>
              <a:rPr lang="en-US" sz="3600" dirty="0" err="1">
                <a:solidFill>
                  <a:schemeClr val="tx1">
                    <a:lumMod val="85000"/>
                    <a:lumOff val="15000"/>
                  </a:schemeClr>
                </a:solidFill>
              </a:rPr>
              <a:t>Neyman</a:t>
            </a:r>
            <a:r>
              <a:rPr lang="en-US" sz="3600" dirty="0">
                <a:solidFill>
                  <a:schemeClr val="tx1">
                    <a:lumMod val="85000"/>
                    <a:lumOff val="15000"/>
                  </a:schemeClr>
                </a:solidFill>
              </a:rPr>
              <a:t> Technique</a:t>
            </a:r>
          </a:p>
        </p:txBody>
      </p:sp>
      <p:sp>
        <p:nvSpPr>
          <p:cNvPr id="19" name="Rectangle 18">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1" name="Rectangle 20">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pic>
        <p:nvPicPr>
          <p:cNvPr id="5" name="Content Placeholder 4">
            <a:extLst>
              <a:ext uri="{FF2B5EF4-FFF2-40B4-BE49-F238E27FC236}">
                <a16:creationId xmlns:a16="http://schemas.microsoft.com/office/drawing/2014/main" id="{E5BDA83C-3F76-6591-D493-0F633FEA2E0E}"/>
              </a:ext>
            </a:extLst>
          </p:cNvPr>
          <p:cNvPicPr>
            <a:picLocks noGrp="1" noChangeAspect="1"/>
          </p:cNvPicPr>
          <p:nvPr>
            <p:ph idx="1"/>
          </p:nvPr>
        </p:nvPicPr>
        <p:blipFill>
          <a:blip r:embed="rId2"/>
          <a:stretch>
            <a:fillRect/>
          </a:stretch>
        </p:blipFill>
        <p:spPr>
          <a:xfrm>
            <a:off x="1205256" y="1634948"/>
            <a:ext cx="4414438" cy="3606268"/>
          </a:xfrm>
          <a:prstGeom prst="rect">
            <a:avLst/>
          </a:prstGeom>
        </p:spPr>
      </p:pic>
      <p:sp>
        <p:nvSpPr>
          <p:cNvPr id="8" name="Text Placeholder 7">
            <a:extLst>
              <a:ext uri="{FF2B5EF4-FFF2-40B4-BE49-F238E27FC236}">
                <a16:creationId xmlns:a16="http://schemas.microsoft.com/office/drawing/2014/main" id="{EFF6D47E-4428-3CC4-FE2E-107550B6B5CC}"/>
              </a:ext>
            </a:extLst>
          </p:cNvPr>
          <p:cNvSpPr>
            <a:spLocks noGrp="1"/>
          </p:cNvSpPr>
          <p:nvPr>
            <p:ph type="body" sz="half" idx="2"/>
          </p:nvPr>
        </p:nvSpPr>
        <p:spPr>
          <a:xfrm>
            <a:off x="6579450" y="2538919"/>
            <a:ext cx="4957554" cy="3496120"/>
          </a:xfrm>
        </p:spPr>
        <p:txBody>
          <a:bodyPr vert="horz" lIns="91440" tIns="45720" rIns="91440" bIns="45720" rtlCol="0">
            <a:normAutofit/>
          </a:bodyPr>
          <a:lstStyle/>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J-N technique is a powerful approach to visualizing regions of significance</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J-N gives the value for which the moderation is significant </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Here that value is 8.43, meaning that all values above that are significant moderators above that value</a:t>
            </a:r>
          </a:p>
          <a:p>
            <a:pPr marL="285750" indent="-285750">
              <a:lnSpc>
                <a:spcPct val="100000"/>
              </a:lnSpc>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also means that 86.18% of the ages fall above the age at which the moderator is significant</a:t>
            </a:r>
          </a:p>
        </p:txBody>
      </p:sp>
    </p:spTree>
    <p:extLst>
      <p:ext uri="{BB962C8B-B14F-4D97-AF65-F5344CB8AC3E}">
        <p14:creationId xmlns:p14="http://schemas.microsoft.com/office/powerpoint/2010/main" val="19789008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C20AF8-C41C-F429-4AD4-4B8FB3A72491}"/>
              </a:ext>
            </a:extLst>
          </p:cNvPr>
          <p:cNvPicPr>
            <a:picLocks noChangeAspect="1"/>
          </p:cNvPicPr>
          <p:nvPr/>
        </p:nvPicPr>
        <p:blipFill>
          <a:blip r:embed="rId2"/>
          <a:stretch>
            <a:fillRect/>
          </a:stretch>
        </p:blipFill>
        <p:spPr>
          <a:xfrm>
            <a:off x="2492608" y="4136552"/>
            <a:ext cx="3211059" cy="2470785"/>
          </a:xfrm>
          <a:prstGeom prst="rect">
            <a:avLst/>
          </a:prstGeom>
        </p:spPr>
      </p:pic>
      <p:pic>
        <p:nvPicPr>
          <p:cNvPr id="3" name="Picture 2">
            <a:extLst>
              <a:ext uri="{FF2B5EF4-FFF2-40B4-BE49-F238E27FC236}">
                <a16:creationId xmlns:a16="http://schemas.microsoft.com/office/drawing/2014/main" id="{C3585F69-5F1D-1913-BC2D-58CD8F387B4F}"/>
              </a:ext>
            </a:extLst>
          </p:cNvPr>
          <p:cNvPicPr>
            <a:picLocks noChangeAspect="1"/>
          </p:cNvPicPr>
          <p:nvPr/>
        </p:nvPicPr>
        <p:blipFill>
          <a:blip r:embed="rId3"/>
          <a:stretch>
            <a:fillRect/>
          </a:stretch>
        </p:blipFill>
        <p:spPr>
          <a:xfrm>
            <a:off x="1727201" y="117396"/>
            <a:ext cx="8453120" cy="4019156"/>
          </a:xfrm>
          <a:prstGeom prst="rect">
            <a:avLst/>
          </a:prstGeom>
        </p:spPr>
      </p:pic>
      <p:graphicFrame>
        <p:nvGraphicFramePr>
          <p:cNvPr id="4" name="Table 3">
            <a:extLst>
              <a:ext uri="{FF2B5EF4-FFF2-40B4-BE49-F238E27FC236}">
                <a16:creationId xmlns:a16="http://schemas.microsoft.com/office/drawing/2014/main" id="{7E3D7885-E3E0-8AB5-545A-4F6CED89164B}"/>
              </a:ext>
            </a:extLst>
          </p:cNvPr>
          <p:cNvGraphicFramePr>
            <a:graphicFrameLocks noGrp="1"/>
          </p:cNvGraphicFramePr>
          <p:nvPr/>
        </p:nvGraphicFramePr>
        <p:xfrm>
          <a:off x="5584094" y="4327921"/>
          <a:ext cx="3658797" cy="2228850"/>
        </p:xfrm>
        <a:graphic>
          <a:graphicData uri="http://schemas.openxmlformats.org/drawingml/2006/table">
            <a:tbl>
              <a:tblPr>
                <a:tableStyleId>{9D7B26C5-4107-4FEC-AEDC-1716B250A1EF}</a:tableStyleId>
              </a:tblPr>
              <a:tblGrid>
                <a:gridCol w="1219599">
                  <a:extLst>
                    <a:ext uri="{9D8B030D-6E8A-4147-A177-3AD203B41FA5}">
                      <a16:colId xmlns:a16="http://schemas.microsoft.com/office/drawing/2014/main" val="478811144"/>
                    </a:ext>
                  </a:extLst>
                </a:gridCol>
                <a:gridCol w="1219599">
                  <a:extLst>
                    <a:ext uri="{9D8B030D-6E8A-4147-A177-3AD203B41FA5}">
                      <a16:colId xmlns:a16="http://schemas.microsoft.com/office/drawing/2014/main" val="3066103163"/>
                    </a:ext>
                  </a:extLst>
                </a:gridCol>
                <a:gridCol w="1219599">
                  <a:extLst>
                    <a:ext uri="{9D8B030D-6E8A-4147-A177-3AD203B41FA5}">
                      <a16:colId xmlns:a16="http://schemas.microsoft.com/office/drawing/2014/main" val="2968721390"/>
                    </a:ext>
                  </a:extLst>
                </a:gridCol>
              </a:tblGrid>
              <a:tr h="190500">
                <a:tc>
                  <a:txBody>
                    <a:bodyPr/>
                    <a:lstStyle/>
                    <a:p>
                      <a:pPr algn="ctr" fontAlgn="b"/>
                      <a:r>
                        <a:rPr lang="en-US" sz="1400" u="none" strike="noStrike" dirty="0">
                          <a:effectLst/>
                        </a:rPr>
                        <a:t>age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a:effectLst/>
                        </a:rPr>
                        <a:t>tra</a:t>
                      </a:r>
                      <a:endParaRPr lang="en-US" sz="1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400" u="none" strike="noStrike" dirty="0" err="1">
                          <a:effectLst/>
                        </a:rPr>
                        <a:t>delin</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0443086"/>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58.4152</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725930169"/>
                  </a:ext>
                </a:extLst>
              </a:tr>
              <a:tr h="190500">
                <a:tc>
                  <a:txBody>
                    <a:bodyPr/>
                    <a:lstStyle/>
                    <a:p>
                      <a:pPr algn="ctr" fontAlgn="b"/>
                      <a:r>
                        <a:rPr lang="en-US" sz="1400" u="none" strike="noStrike" dirty="0">
                          <a:effectLst/>
                          <a:latin typeface="Aptos" panose="020B0004020202020204" pitchFamily="34" charset="0"/>
                        </a:rPr>
                        <a:t>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59.1281</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396328918"/>
                  </a:ext>
                </a:extLst>
              </a:tr>
              <a:tr h="190500">
                <a:tc>
                  <a:txBody>
                    <a:bodyPr/>
                    <a:lstStyle/>
                    <a:p>
                      <a:pPr algn="ctr" fontAlgn="b"/>
                      <a:r>
                        <a:rPr lang="en-US" sz="1400" u="none" strike="noStrike">
                          <a:effectLst/>
                          <a:latin typeface="Aptos" panose="020B0004020202020204" pitchFamily="34" charset="0"/>
                        </a:rPr>
                        <a:t>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60.0548</a:t>
                      </a:r>
                      <a:endParaRPr lang="en-US" sz="1400" b="0" i="0" u="none" strike="noStrike">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293886312"/>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39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59.3569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2445992148"/>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49</a:t>
                      </a:r>
                      <a:endParaRPr lang="en-US" sz="1400" b="0" i="0" u="none" strike="noStrike" dirty="0">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60.5131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528246526"/>
                  </a:ext>
                </a:extLst>
              </a:tr>
              <a:tr h="190500">
                <a:tc>
                  <a:txBody>
                    <a:bodyPr/>
                    <a:lstStyle/>
                    <a:p>
                      <a:pPr algn="ctr" fontAlgn="b"/>
                      <a:r>
                        <a:rPr lang="en-US" sz="1400" u="none" strike="noStrike">
                          <a:effectLst/>
                          <a:latin typeface="Aptos" panose="020B0004020202020204" pitchFamily="34" charset="0"/>
                        </a:rPr>
                        <a:t>11</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62.0161</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80495152"/>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39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60.7695</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3805816800"/>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49</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62.5906</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1645217815"/>
                  </a:ext>
                </a:extLst>
              </a:tr>
              <a:tr h="190500">
                <a:tc>
                  <a:txBody>
                    <a:bodyPr/>
                    <a:lstStyle/>
                    <a:p>
                      <a:pPr algn="ctr" fontAlgn="b"/>
                      <a:r>
                        <a:rPr lang="en-US" sz="1400" u="none" strike="noStrike">
                          <a:effectLst/>
                          <a:latin typeface="Aptos" panose="020B0004020202020204" pitchFamily="34" charset="0"/>
                        </a:rPr>
                        <a:t>14</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a:effectLst/>
                          <a:latin typeface="Aptos" panose="020B0004020202020204" pitchFamily="34" charset="0"/>
                        </a:rPr>
                        <a:t>62</a:t>
                      </a:r>
                      <a:endParaRPr lang="en-US" sz="1400" b="0" i="0" u="none" strike="noStrike">
                        <a:solidFill>
                          <a:srgbClr val="000000"/>
                        </a:solidFill>
                        <a:effectLst/>
                        <a:latin typeface="Aptos" panose="020B0004020202020204" pitchFamily="34" charset="0"/>
                      </a:endParaRPr>
                    </a:p>
                  </a:txBody>
                  <a:tcPr marL="9525" marR="9525" marT="9525" marB="0" anchor="b"/>
                </a:tc>
                <a:tc>
                  <a:txBody>
                    <a:bodyPr/>
                    <a:lstStyle/>
                    <a:p>
                      <a:pPr algn="ctr" fontAlgn="b"/>
                      <a:r>
                        <a:rPr lang="en-US" sz="1400" u="none" strike="noStrike" dirty="0">
                          <a:effectLst/>
                          <a:latin typeface="Aptos" panose="020B0004020202020204" pitchFamily="34" charset="0"/>
                        </a:rPr>
                        <a:t>64.9579</a:t>
                      </a:r>
                      <a:endParaRPr lang="en-US" sz="1400" b="0" i="0" u="none" strike="noStrike" dirty="0">
                        <a:solidFill>
                          <a:srgbClr val="000000"/>
                        </a:solidFill>
                        <a:effectLst/>
                        <a:latin typeface="Aptos" panose="020B0004020202020204" pitchFamily="34" charset="0"/>
                      </a:endParaRPr>
                    </a:p>
                  </a:txBody>
                  <a:tcPr marL="9525" marR="9525" marT="9525" marB="0" anchor="b"/>
                </a:tc>
                <a:extLst>
                  <a:ext uri="{0D108BD9-81ED-4DB2-BD59-A6C34878D82A}">
                    <a16:rowId xmlns:a16="http://schemas.microsoft.com/office/drawing/2014/main" val="4186298523"/>
                  </a:ext>
                </a:extLst>
              </a:tr>
            </a:tbl>
          </a:graphicData>
        </a:graphic>
      </p:graphicFrame>
    </p:spTree>
    <p:extLst>
      <p:ext uri="{BB962C8B-B14F-4D97-AF65-F5344CB8AC3E}">
        <p14:creationId xmlns:p14="http://schemas.microsoft.com/office/powerpoint/2010/main" val="2687599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788B25A-CB25-ED50-0547-BE4E702BEFAE}"/>
              </a:ext>
            </a:extLst>
          </p:cNvPr>
          <p:cNvSpPr>
            <a:spLocks noGrp="1"/>
          </p:cNvSpPr>
          <p:nvPr>
            <p:ph idx="1"/>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Question</a:t>
            </a:r>
            <a:r>
              <a:rPr lang="en-US" dirty="0">
                <a:latin typeface="Calibri" panose="020F0502020204030204" pitchFamily="34" charset="0"/>
                <a:ea typeface="Calibri" panose="020F0502020204030204" pitchFamily="34" charset="0"/>
                <a:cs typeface="Calibri" panose="020F0502020204030204" pitchFamily="34" charset="0"/>
              </a:rPr>
              <a:t>: why is it likely to NOT find moderation is significant?</a:t>
            </a:r>
          </a:p>
          <a:p>
            <a:r>
              <a:rPr lang="en-US" dirty="0">
                <a:latin typeface="Calibri" panose="020F0502020204030204" pitchFamily="34" charset="0"/>
                <a:ea typeface="Calibri" panose="020F0502020204030204" pitchFamily="34" charset="0"/>
                <a:cs typeface="Calibri" panose="020F0502020204030204" pitchFamily="34" charset="0"/>
              </a:rPr>
              <a:t>Let’s look at how to implement moderation in R</a:t>
            </a:r>
          </a:p>
        </p:txBody>
      </p:sp>
    </p:spTree>
    <p:extLst>
      <p:ext uri="{BB962C8B-B14F-4D97-AF65-F5344CB8AC3E}">
        <p14:creationId xmlns:p14="http://schemas.microsoft.com/office/powerpoint/2010/main" val="88998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67F378D-A000-47AE-83B2-D9954D8C9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8E26863-5660-4928-984A-CA2CFC8F6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9647"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6">
            <a:extLst>
              <a:ext uri="{FF2B5EF4-FFF2-40B4-BE49-F238E27FC236}">
                <a16:creationId xmlns:a16="http://schemas.microsoft.com/office/drawing/2014/main" id="{D7538F2A-6532-4E38-8354-21841BB0B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0065" y="580586"/>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52F31131-35FC-4834-8E62-1D9DA3BE2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4148" y="746626"/>
            <a:ext cx="3508037"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E7AD7F70-85A5-463C-9B1F-3182B60F8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570" y="746626"/>
            <a:ext cx="3511296" cy="3365476"/>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6">
            <a:extLst>
              <a:ext uri="{FF2B5EF4-FFF2-40B4-BE49-F238E27FC236}">
                <a16:creationId xmlns:a16="http://schemas.microsoft.com/office/drawing/2014/main" id="{E5F002A4-1B0E-473E-AD7B-8346FB83B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22924" y="2300232"/>
            <a:ext cx="1027015" cy="2582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Freeform: Shape 28">
            <a:extLst>
              <a:ext uri="{FF2B5EF4-FFF2-40B4-BE49-F238E27FC236}">
                <a16:creationId xmlns:a16="http://schemas.microsoft.com/office/drawing/2014/main" id="{13AF7514-9DD7-4ADB-84DF-5D8B61E73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9" y="4298302"/>
            <a:ext cx="12192000" cy="2559698"/>
          </a:xfrm>
          <a:custGeom>
            <a:avLst/>
            <a:gdLst>
              <a:gd name="connsiteX0" fmla="*/ 1462415 w 12192000"/>
              <a:gd name="connsiteY0" fmla="*/ 0 h 2685062"/>
              <a:gd name="connsiteX1" fmla="*/ 1494432 w 12192000"/>
              <a:gd name="connsiteY1" fmla="*/ 2457 h 2685062"/>
              <a:gd name="connsiteX2" fmla="*/ 1523667 w 12192000"/>
              <a:gd name="connsiteY2" fmla="*/ 11778 h 2685062"/>
              <a:gd name="connsiteX3" fmla="*/ 1523067 w 12192000"/>
              <a:gd name="connsiteY3" fmla="*/ 14207 h 2685062"/>
              <a:gd name="connsiteX4" fmla="*/ 1527695 w 12192000"/>
              <a:gd name="connsiteY4" fmla="*/ 15715 h 2685062"/>
              <a:gd name="connsiteX5" fmla="*/ 1532258 w 12192000"/>
              <a:gd name="connsiteY5" fmla="*/ 14518 h 2685062"/>
              <a:gd name="connsiteX6" fmla="*/ 1537796 w 12192000"/>
              <a:gd name="connsiteY6" fmla="*/ 16283 h 2685062"/>
              <a:gd name="connsiteX7" fmla="*/ 1553041 w 12192000"/>
              <a:gd name="connsiteY7" fmla="*/ 20452 h 2685062"/>
              <a:gd name="connsiteX8" fmla="*/ 1557495 w 12192000"/>
              <a:gd name="connsiteY8" fmla="*/ 25861 h 2685062"/>
              <a:gd name="connsiteX9" fmla="*/ 1617448 w 12192000"/>
              <a:gd name="connsiteY9" fmla="*/ 40977 h 2685062"/>
              <a:gd name="connsiteX10" fmla="*/ 1636697 w 12192000"/>
              <a:gd name="connsiteY10" fmla="*/ 39108 h 2685062"/>
              <a:gd name="connsiteX11" fmla="*/ 1657286 w 12192000"/>
              <a:gd name="connsiteY11" fmla="*/ 49000 h 2685062"/>
              <a:gd name="connsiteX12" fmla="*/ 1719191 w 12192000"/>
              <a:gd name="connsiteY12" fmla="*/ 56920 h 2685062"/>
              <a:gd name="connsiteX13" fmla="*/ 1787126 w 12192000"/>
              <a:gd name="connsiteY13" fmla="*/ 71960 h 2685062"/>
              <a:gd name="connsiteX14" fmla="*/ 1834555 w 12192000"/>
              <a:gd name="connsiteY14" fmla="*/ 86590 h 2685062"/>
              <a:gd name="connsiteX15" fmla="*/ 1966070 w 12192000"/>
              <a:gd name="connsiteY15" fmla="*/ 103987 h 2685062"/>
              <a:gd name="connsiteX16" fmla="*/ 2188582 w 12192000"/>
              <a:gd name="connsiteY16" fmla="*/ 124532 h 2685062"/>
              <a:gd name="connsiteX17" fmla="*/ 2234811 w 12192000"/>
              <a:gd name="connsiteY17" fmla="*/ 130739 h 2685062"/>
              <a:gd name="connsiteX18" fmla="*/ 2270005 w 12192000"/>
              <a:gd name="connsiteY18" fmla="*/ 143358 h 2685062"/>
              <a:gd name="connsiteX19" fmla="*/ 2274208 w 12192000"/>
              <a:gd name="connsiteY19" fmla="*/ 152634 h 2685062"/>
              <a:gd name="connsiteX20" fmla="*/ 2298905 w 12192000"/>
              <a:gd name="connsiteY20" fmla="*/ 157215 h 2685062"/>
              <a:gd name="connsiteX21" fmla="*/ 2304521 w 12192000"/>
              <a:gd name="connsiteY21" fmla="*/ 159957 h 2685062"/>
              <a:gd name="connsiteX22" fmla="*/ 2337696 w 12192000"/>
              <a:gd name="connsiteY22" fmla="*/ 174150 h 2685062"/>
              <a:gd name="connsiteX23" fmla="*/ 2432112 w 12192000"/>
              <a:gd name="connsiteY23" fmla="*/ 166646 h 2685062"/>
              <a:gd name="connsiteX24" fmla="*/ 2500149 w 12192000"/>
              <a:gd name="connsiteY24" fmla="*/ 168723 h 2685062"/>
              <a:gd name="connsiteX25" fmla="*/ 2504776 w 12192000"/>
              <a:gd name="connsiteY25" fmla="*/ 171455 h 2685062"/>
              <a:gd name="connsiteX26" fmla="*/ 2507358 w 12192000"/>
              <a:gd name="connsiteY26" fmla="*/ 177677 h 2685062"/>
              <a:gd name="connsiteX27" fmla="*/ 2518847 w 12192000"/>
              <a:gd name="connsiteY27" fmla="*/ 180936 h 2685062"/>
              <a:gd name="connsiteX28" fmla="*/ 2528864 w 12192000"/>
              <a:gd name="connsiteY28" fmla="*/ 188517 h 2685062"/>
              <a:gd name="connsiteX29" fmla="*/ 2938613 w 12192000"/>
              <a:gd name="connsiteY29" fmla="*/ 248764 h 2685062"/>
              <a:gd name="connsiteX30" fmla="*/ 3132513 w 12192000"/>
              <a:gd name="connsiteY30" fmla="*/ 229282 h 2685062"/>
              <a:gd name="connsiteX31" fmla="*/ 3208657 w 12192000"/>
              <a:gd name="connsiteY31" fmla="*/ 230814 h 2685062"/>
              <a:gd name="connsiteX32" fmla="*/ 3217904 w 12192000"/>
              <a:gd name="connsiteY32" fmla="*/ 237375 h 2685062"/>
              <a:gd name="connsiteX33" fmla="*/ 3330150 w 12192000"/>
              <a:gd name="connsiteY33" fmla="*/ 214762 h 2685062"/>
              <a:gd name="connsiteX34" fmla="*/ 3480527 w 12192000"/>
              <a:gd name="connsiteY34" fmla="*/ 231960 h 2685062"/>
              <a:gd name="connsiteX35" fmla="*/ 3591806 w 12192000"/>
              <a:gd name="connsiteY35" fmla="*/ 253003 h 2685062"/>
              <a:gd name="connsiteX36" fmla="*/ 3655143 w 12192000"/>
              <a:gd name="connsiteY36" fmla="*/ 261318 h 2685062"/>
              <a:gd name="connsiteX37" fmla="*/ 3700191 w 12192000"/>
              <a:gd name="connsiteY37" fmla="*/ 271235 h 2685062"/>
              <a:gd name="connsiteX38" fmla="*/ 3820459 w 12192000"/>
              <a:gd name="connsiteY38" fmla="*/ 275675 h 2685062"/>
              <a:gd name="connsiteX39" fmla="*/ 4022158 w 12192000"/>
              <a:gd name="connsiteY39" fmla="*/ 274341 h 2685062"/>
              <a:gd name="connsiteX40" fmla="*/ 4164508 w 12192000"/>
              <a:gd name="connsiteY40" fmla="*/ 309117 h 2685062"/>
              <a:gd name="connsiteX41" fmla="*/ 4246843 w 12192000"/>
              <a:gd name="connsiteY41" fmla="*/ 292417 h 2685062"/>
              <a:gd name="connsiteX42" fmla="*/ 4337133 w 12192000"/>
              <a:gd name="connsiteY42" fmla="*/ 304707 h 2685062"/>
              <a:gd name="connsiteX43" fmla="*/ 4696109 w 12192000"/>
              <a:gd name="connsiteY43" fmla="*/ 300060 h 2685062"/>
              <a:gd name="connsiteX44" fmla="*/ 4928090 w 12192000"/>
              <a:gd name="connsiteY44" fmla="*/ 291457 h 2685062"/>
              <a:gd name="connsiteX45" fmla="*/ 4960316 w 12192000"/>
              <a:gd name="connsiteY45" fmla="*/ 287841 h 2685062"/>
              <a:gd name="connsiteX46" fmla="*/ 4960840 w 12192000"/>
              <a:gd name="connsiteY46" fmla="*/ 285406 h 2685062"/>
              <a:gd name="connsiteX47" fmla="*/ 4965958 w 12192000"/>
              <a:gd name="connsiteY47" fmla="*/ 284802 h 2685062"/>
              <a:gd name="connsiteX48" fmla="*/ 4969785 w 12192000"/>
              <a:gd name="connsiteY48" fmla="*/ 286778 h 2685062"/>
              <a:gd name="connsiteX49" fmla="*/ 4975889 w 12192000"/>
              <a:gd name="connsiteY49" fmla="*/ 286093 h 2685062"/>
              <a:gd name="connsiteX50" fmla="*/ 4992382 w 12192000"/>
              <a:gd name="connsiteY50" fmla="*/ 284871 h 2685062"/>
              <a:gd name="connsiteX51" fmla="*/ 4999094 w 12192000"/>
              <a:gd name="connsiteY51" fmla="*/ 280499 h 2685062"/>
              <a:gd name="connsiteX52" fmla="*/ 5080965 w 12192000"/>
              <a:gd name="connsiteY52" fmla="*/ 282208 h 2685062"/>
              <a:gd name="connsiteX53" fmla="*/ 5105166 w 12192000"/>
              <a:gd name="connsiteY53" fmla="*/ 276473 h 2685062"/>
              <a:gd name="connsiteX54" fmla="*/ 5168054 w 12192000"/>
              <a:gd name="connsiteY54" fmla="*/ 280137 h 2685062"/>
              <a:gd name="connsiteX55" fmla="*/ 5239940 w 12192000"/>
              <a:gd name="connsiteY55" fmla="*/ 278079 h 2685062"/>
              <a:gd name="connsiteX56" fmla="*/ 5291998 w 12192000"/>
              <a:gd name="connsiteY56" fmla="*/ 272685 h 2685062"/>
              <a:gd name="connsiteX57" fmla="*/ 5425861 w 12192000"/>
              <a:gd name="connsiteY57" fmla="*/ 279926 h 2685062"/>
              <a:gd name="connsiteX58" fmla="*/ 5648321 w 12192000"/>
              <a:gd name="connsiteY58" fmla="*/ 300693 h 2685062"/>
              <a:gd name="connsiteX59" fmla="*/ 5695414 w 12192000"/>
              <a:gd name="connsiteY59" fmla="*/ 303150 h 2685062"/>
              <a:gd name="connsiteX60" fmla="*/ 5743064 w 12192000"/>
              <a:gd name="connsiteY60" fmla="*/ 289335 h 2685062"/>
              <a:gd name="connsiteX61" fmla="*/ 5768797 w 12192000"/>
              <a:gd name="connsiteY61" fmla="*/ 289436 h 2685062"/>
              <a:gd name="connsiteX62" fmla="*/ 5775419 w 12192000"/>
              <a:gd name="connsiteY62" fmla="*/ 287831 h 2685062"/>
              <a:gd name="connsiteX63" fmla="*/ 5813624 w 12192000"/>
              <a:gd name="connsiteY63" fmla="*/ 280263 h 2685062"/>
              <a:gd name="connsiteX64" fmla="*/ 5900676 w 12192000"/>
              <a:gd name="connsiteY64" fmla="*/ 304615 h 2685062"/>
              <a:gd name="connsiteX65" fmla="*/ 5966795 w 12192000"/>
              <a:gd name="connsiteY65" fmla="*/ 314993 h 2685062"/>
              <a:gd name="connsiteX66" fmla="*/ 5972463 w 12192000"/>
              <a:gd name="connsiteY66" fmla="*/ 313217 h 2685062"/>
              <a:gd name="connsiteX67" fmla="*/ 5977754 w 12192000"/>
              <a:gd name="connsiteY67" fmla="*/ 307726 h 2685062"/>
              <a:gd name="connsiteX68" fmla="*/ 5990232 w 12192000"/>
              <a:gd name="connsiteY68" fmla="*/ 306694 h 2685062"/>
              <a:gd name="connsiteX69" fmla="*/ 6003260 w 12192000"/>
              <a:gd name="connsiteY69" fmla="*/ 301250 h 2685062"/>
              <a:gd name="connsiteX70" fmla="*/ 6398655 w 12192000"/>
              <a:gd name="connsiteY70" fmla="*/ 340447 h 2685062"/>
              <a:gd name="connsiteX71" fmla="*/ 6477250 w 12192000"/>
              <a:gd name="connsiteY71" fmla="*/ 370643 h 2685062"/>
              <a:gd name="connsiteX72" fmla="*/ 6599996 w 12192000"/>
              <a:gd name="connsiteY72" fmla="*/ 371929 h 2685062"/>
              <a:gd name="connsiteX73" fmla="*/ 6673632 w 12192000"/>
              <a:gd name="connsiteY73" fmla="*/ 384303 h 2685062"/>
              <a:gd name="connsiteX74" fmla="*/ 6685461 w 12192000"/>
              <a:gd name="connsiteY74" fmla="*/ 379698 h 2685062"/>
              <a:gd name="connsiteX75" fmla="*/ 6782761 w 12192000"/>
              <a:gd name="connsiteY75" fmla="*/ 421766 h 2685062"/>
              <a:gd name="connsiteX76" fmla="*/ 6934599 w 12192000"/>
              <a:gd name="connsiteY76" fmla="*/ 432626 h 2685062"/>
              <a:gd name="connsiteX77" fmla="*/ 7050728 w 12192000"/>
              <a:gd name="connsiteY77" fmla="*/ 432695 h 2685062"/>
              <a:gd name="connsiteX78" fmla="*/ 7115167 w 12192000"/>
              <a:gd name="connsiteY78" fmla="*/ 436243 h 2685062"/>
              <a:gd name="connsiteX79" fmla="*/ 7162809 w 12192000"/>
              <a:gd name="connsiteY79" fmla="*/ 434931 h 2685062"/>
              <a:gd name="connsiteX80" fmla="*/ 7280034 w 12192000"/>
              <a:gd name="connsiteY80" fmla="*/ 452539 h 2685062"/>
              <a:gd name="connsiteX81" fmla="*/ 7472654 w 12192000"/>
              <a:gd name="connsiteY81" fmla="*/ 490482 h 2685062"/>
              <a:gd name="connsiteX82" fmla="*/ 7696080 w 12192000"/>
              <a:gd name="connsiteY82" fmla="*/ 514010 h 2685062"/>
              <a:gd name="connsiteX83" fmla="*/ 7788139 w 12192000"/>
              <a:gd name="connsiteY83" fmla="*/ 518649 h 2685062"/>
              <a:gd name="connsiteX84" fmla="*/ 8227756 w 12192000"/>
              <a:gd name="connsiteY84" fmla="*/ 558548 h 2685062"/>
              <a:gd name="connsiteX85" fmla="*/ 8328859 w 12192000"/>
              <a:gd name="connsiteY85" fmla="*/ 582867 h 2685062"/>
              <a:gd name="connsiteX86" fmla="*/ 8532898 w 12192000"/>
              <a:gd name="connsiteY86" fmla="*/ 668282 h 2685062"/>
              <a:gd name="connsiteX87" fmla="*/ 8792925 w 12192000"/>
              <a:gd name="connsiteY87" fmla="*/ 701900 h 2685062"/>
              <a:gd name="connsiteX88" fmla="*/ 8809491 w 12192000"/>
              <a:gd name="connsiteY88" fmla="*/ 717262 h 2685062"/>
              <a:gd name="connsiteX89" fmla="*/ 8814066 w 12192000"/>
              <a:gd name="connsiteY89" fmla="*/ 719410 h 2685062"/>
              <a:gd name="connsiteX90" fmla="*/ 8815751 w 12192000"/>
              <a:gd name="connsiteY90" fmla="*/ 718686 h 2685062"/>
              <a:gd name="connsiteX91" fmla="*/ 8840540 w 12192000"/>
              <a:gd name="connsiteY91" fmla="*/ 717083 h 2685062"/>
              <a:gd name="connsiteX92" fmla="*/ 8897062 w 12192000"/>
              <a:gd name="connsiteY92" fmla="*/ 697553 h 2685062"/>
              <a:gd name="connsiteX93" fmla="*/ 8965922 w 12192000"/>
              <a:gd name="connsiteY93" fmla="*/ 672885 h 2685062"/>
              <a:gd name="connsiteX94" fmla="*/ 9016694 w 12192000"/>
              <a:gd name="connsiteY94" fmla="*/ 669496 h 2685062"/>
              <a:gd name="connsiteX95" fmla="*/ 9139695 w 12192000"/>
              <a:gd name="connsiteY95" fmla="*/ 648174 h 2685062"/>
              <a:gd name="connsiteX96" fmla="*/ 9219129 w 12192000"/>
              <a:gd name="connsiteY96" fmla="*/ 639013 h 2685062"/>
              <a:gd name="connsiteX97" fmla="*/ 9221354 w 12192000"/>
              <a:gd name="connsiteY97" fmla="*/ 638501 h 2685062"/>
              <a:gd name="connsiteX98" fmla="*/ 9237592 w 12192000"/>
              <a:gd name="connsiteY98" fmla="*/ 642494 h 2685062"/>
              <a:gd name="connsiteX99" fmla="*/ 9236570 w 12192000"/>
              <a:gd name="connsiteY99" fmla="*/ 648762 h 2685062"/>
              <a:gd name="connsiteX100" fmla="*/ 9250521 w 12192000"/>
              <a:gd name="connsiteY100" fmla="*/ 654041 h 2685062"/>
              <a:gd name="connsiteX101" fmla="*/ 9279357 w 12192000"/>
              <a:gd name="connsiteY101" fmla="*/ 653083 h 2685062"/>
              <a:gd name="connsiteX102" fmla="*/ 9289731 w 12192000"/>
              <a:gd name="connsiteY102" fmla="*/ 656356 h 2685062"/>
              <a:gd name="connsiteX103" fmla="*/ 9293723 w 12192000"/>
              <a:gd name="connsiteY103" fmla="*/ 656237 h 2685062"/>
              <a:gd name="connsiteX104" fmla="*/ 9303097 w 12192000"/>
              <a:gd name="connsiteY104" fmla="*/ 656723 h 2685062"/>
              <a:gd name="connsiteX105" fmla="*/ 9302251 w 12192000"/>
              <a:gd name="connsiteY105" fmla="*/ 652725 h 2685062"/>
              <a:gd name="connsiteX106" fmla="*/ 9314122 w 12192000"/>
              <a:gd name="connsiteY106" fmla="*/ 645860 h 2685062"/>
              <a:gd name="connsiteX107" fmla="*/ 9367772 w 12192000"/>
              <a:gd name="connsiteY107" fmla="*/ 650683 h 2685062"/>
              <a:gd name="connsiteX108" fmla="*/ 9370291 w 12192000"/>
              <a:gd name="connsiteY108" fmla="*/ 655264 h 2685062"/>
              <a:gd name="connsiteX109" fmla="*/ 9377007 w 12192000"/>
              <a:gd name="connsiteY109" fmla="*/ 656308 h 2685062"/>
              <a:gd name="connsiteX110" fmla="*/ 9382497 w 12192000"/>
              <a:gd name="connsiteY110" fmla="*/ 652427 h 2685062"/>
              <a:gd name="connsiteX111" fmla="*/ 9474013 w 12192000"/>
              <a:gd name="connsiteY111" fmla="*/ 647005 h 2685062"/>
              <a:gd name="connsiteX112" fmla="*/ 9595899 w 12192000"/>
              <a:gd name="connsiteY112" fmla="*/ 646979 h 2685062"/>
              <a:gd name="connsiteX113" fmla="*/ 9681269 w 12192000"/>
              <a:gd name="connsiteY113" fmla="*/ 669984 h 2685062"/>
              <a:gd name="connsiteX114" fmla="*/ 9689635 w 12192000"/>
              <a:gd name="connsiteY114" fmla="*/ 666408 h 2685062"/>
              <a:gd name="connsiteX115" fmla="*/ 9750215 w 12192000"/>
              <a:gd name="connsiteY115" fmla="*/ 671056 h 2685062"/>
              <a:gd name="connsiteX116" fmla="*/ 9957974 w 12192000"/>
              <a:gd name="connsiteY116" fmla="*/ 715080 h 2685062"/>
              <a:gd name="connsiteX117" fmla="*/ 10076482 w 12192000"/>
              <a:gd name="connsiteY117" fmla="*/ 723397 h 2685062"/>
              <a:gd name="connsiteX118" fmla="*/ 10119263 w 12192000"/>
              <a:gd name="connsiteY118" fmla="*/ 721877 h 2685062"/>
              <a:gd name="connsiteX119" fmla="*/ 10190893 w 12192000"/>
              <a:gd name="connsiteY119" fmla="*/ 719606 h 2685062"/>
              <a:gd name="connsiteX120" fmla="*/ 10246203 w 12192000"/>
              <a:gd name="connsiteY120" fmla="*/ 706893 h 2685062"/>
              <a:gd name="connsiteX121" fmla="*/ 10305396 w 12192000"/>
              <a:gd name="connsiteY121" fmla="*/ 709359 h 2685062"/>
              <a:gd name="connsiteX122" fmla="*/ 10316856 w 12192000"/>
              <a:gd name="connsiteY122" fmla="*/ 724179 h 2685062"/>
              <a:gd name="connsiteX123" fmla="*/ 10380919 w 12192000"/>
              <a:gd name="connsiteY123" fmla="*/ 722193 h 2685062"/>
              <a:gd name="connsiteX124" fmla="*/ 10478351 w 12192000"/>
              <a:gd name="connsiteY124" fmla="*/ 717620 h 2685062"/>
              <a:gd name="connsiteX125" fmla="*/ 10533954 w 12192000"/>
              <a:gd name="connsiteY125" fmla="*/ 718660 h 2685062"/>
              <a:gd name="connsiteX126" fmla="*/ 10686474 w 12192000"/>
              <a:gd name="connsiteY126" fmla="*/ 717507 h 2685062"/>
              <a:gd name="connsiteX127" fmla="*/ 10839729 w 12192000"/>
              <a:gd name="connsiteY127" fmla="*/ 713306 h 2685062"/>
              <a:gd name="connsiteX128" fmla="*/ 10933271 w 12192000"/>
              <a:gd name="connsiteY128" fmla="*/ 693628 h 2685062"/>
              <a:gd name="connsiteX129" fmla="*/ 11058950 w 12192000"/>
              <a:gd name="connsiteY129" fmla="*/ 692031 h 2685062"/>
              <a:gd name="connsiteX130" fmla="*/ 11080388 w 12192000"/>
              <a:gd name="connsiteY130" fmla="*/ 689245 h 2685062"/>
              <a:gd name="connsiteX131" fmla="*/ 11108911 w 12192000"/>
              <a:gd name="connsiteY131" fmla="*/ 693363 h 2685062"/>
              <a:gd name="connsiteX132" fmla="*/ 11223119 w 12192000"/>
              <a:gd name="connsiteY132" fmla="*/ 710661 h 2685062"/>
              <a:gd name="connsiteX133" fmla="*/ 11311983 w 12192000"/>
              <a:gd name="connsiteY133" fmla="*/ 731410 h 2685062"/>
              <a:gd name="connsiteX134" fmla="*/ 11426940 w 12192000"/>
              <a:gd name="connsiteY134" fmla="*/ 727340 h 2685062"/>
              <a:gd name="connsiteX135" fmla="*/ 11495624 w 12192000"/>
              <a:gd name="connsiteY135" fmla="*/ 734858 h 2685062"/>
              <a:gd name="connsiteX136" fmla="*/ 11605975 w 12192000"/>
              <a:gd name="connsiteY136" fmla="*/ 762433 h 2685062"/>
              <a:gd name="connsiteX137" fmla="*/ 11756134 w 12192000"/>
              <a:gd name="connsiteY137" fmla="*/ 765012 h 2685062"/>
              <a:gd name="connsiteX138" fmla="*/ 11789788 w 12192000"/>
              <a:gd name="connsiteY138" fmla="*/ 745316 h 2685062"/>
              <a:gd name="connsiteX139" fmla="*/ 11832833 w 12192000"/>
              <a:gd name="connsiteY139" fmla="*/ 734720 h 2685062"/>
              <a:gd name="connsiteX140" fmla="*/ 11846338 w 12192000"/>
              <a:gd name="connsiteY140" fmla="*/ 765994 h 2685062"/>
              <a:gd name="connsiteX141" fmla="*/ 11972492 w 12192000"/>
              <a:gd name="connsiteY141" fmla="*/ 796180 h 2685062"/>
              <a:gd name="connsiteX142" fmla="*/ 12035979 w 12192000"/>
              <a:gd name="connsiteY142" fmla="*/ 807835 h 2685062"/>
              <a:gd name="connsiteX143" fmla="*/ 12135850 w 12192000"/>
              <a:gd name="connsiteY143" fmla="*/ 819056 h 2685062"/>
              <a:gd name="connsiteX144" fmla="*/ 12166092 w 12192000"/>
              <a:gd name="connsiteY144" fmla="*/ 823695 h 2685062"/>
              <a:gd name="connsiteX145" fmla="*/ 12190645 w 12192000"/>
              <a:gd name="connsiteY145" fmla="*/ 826863 h 2685062"/>
              <a:gd name="connsiteX146" fmla="*/ 12192000 w 12192000"/>
              <a:gd name="connsiteY146" fmla="*/ 880762 h 2685062"/>
              <a:gd name="connsiteX147" fmla="*/ 12192000 w 12192000"/>
              <a:gd name="connsiteY147" fmla="*/ 2685062 h 2685062"/>
              <a:gd name="connsiteX148" fmla="*/ 0 w 12192000"/>
              <a:gd name="connsiteY148" fmla="*/ 2685062 h 2685062"/>
              <a:gd name="connsiteX149" fmla="*/ 0 w 12192000"/>
              <a:gd name="connsiteY149" fmla="*/ 283917 h 2685062"/>
              <a:gd name="connsiteX150" fmla="*/ 44213 w 12192000"/>
              <a:gd name="connsiteY150" fmla="*/ 302297 h 2685062"/>
              <a:gd name="connsiteX151" fmla="*/ 172465 w 12192000"/>
              <a:gd name="connsiteY151" fmla="*/ 314866 h 2685062"/>
              <a:gd name="connsiteX152" fmla="*/ 223361 w 12192000"/>
              <a:gd name="connsiteY152" fmla="*/ 304828 h 2685062"/>
              <a:gd name="connsiteX153" fmla="*/ 320595 w 12192000"/>
              <a:gd name="connsiteY153" fmla="*/ 288341 h 2685062"/>
              <a:gd name="connsiteX154" fmla="*/ 401087 w 12192000"/>
              <a:gd name="connsiteY154" fmla="*/ 246745 h 2685062"/>
              <a:gd name="connsiteX155" fmla="*/ 495839 w 12192000"/>
              <a:gd name="connsiteY155" fmla="*/ 217305 h 2685062"/>
              <a:gd name="connsiteX156" fmla="*/ 507910 w 12192000"/>
              <a:gd name="connsiteY156" fmla="*/ 219773 h 2685062"/>
              <a:gd name="connsiteX157" fmla="*/ 561428 w 12192000"/>
              <a:gd name="connsiteY157" fmla="*/ 201460 h 2685062"/>
              <a:gd name="connsiteX158" fmla="*/ 712813 w 12192000"/>
              <a:gd name="connsiteY158" fmla="*/ 151411 h 2685062"/>
              <a:gd name="connsiteX159" fmla="*/ 819366 w 12192000"/>
              <a:gd name="connsiteY159" fmla="*/ 70479 h 2685062"/>
              <a:gd name="connsiteX160" fmla="*/ 862489 w 12192000"/>
              <a:gd name="connsiteY160" fmla="*/ 63238 h 2685062"/>
              <a:gd name="connsiteX161" fmla="*/ 934387 w 12192000"/>
              <a:gd name="connsiteY161" fmla="*/ 50788 h 2685062"/>
              <a:gd name="connsiteX162" fmla="*/ 948874 w 12192000"/>
              <a:gd name="connsiteY162" fmla="*/ 55208 h 2685062"/>
              <a:gd name="connsiteX163" fmla="*/ 955237 w 12192000"/>
              <a:gd name="connsiteY163" fmla="*/ 54040 h 2685062"/>
              <a:gd name="connsiteX164" fmla="*/ 955886 w 12192000"/>
              <a:gd name="connsiteY164" fmla="*/ 54325 h 2685062"/>
              <a:gd name="connsiteX165" fmla="*/ 957239 w 12192000"/>
              <a:gd name="connsiteY165" fmla="*/ 53673 h 2685062"/>
              <a:gd name="connsiteX166" fmla="*/ 971343 w 12192000"/>
              <a:gd name="connsiteY166" fmla="*/ 51086 h 2685062"/>
              <a:gd name="connsiteX167" fmla="*/ 1002063 w 12192000"/>
              <a:gd name="connsiteY167" fmla="*/ 54158 h 2685062"/>
              <a:gd name="connsiteX168" fmla="*/ 1020663 w 12192000"/>
              <a:gd name="connsiteY168" fmla="*/ 53408 h 2685062"/>
              <a:gd name="connsiteX169" fmla="*/ 1039181 w 12192000"/>
              <a:gd name="connsiteY169" fmla="*/ 40356 h 2685062"/>
              <a:gd name="connsiteX170" fmla="*/ 1051914 w 12192000"/>
              <a:gd name="connsiteY170" fmla="*/ 39166 h 2685062"/>
              <a:gd name="connsiteX171" fmla="*/ 1054501 w 12192000"/>
              <a:gd name="connsiteY171" fmla="*/ 37372 h 2685062"/>
              <a:gd name="connsiteX172" fmla="*/ 1061859 w 12192000"/>
              <a:gd name="connsiteY172" fmla="*/ 33902 h 2685062"/>
              <a:gd name="connsiteX173" fmla="*/ 1054558 w 12192000"/>
              <a:gd name="connsiteY173" fmla="*/ 30385 h 2685062"/>
              <a:gd name="connsiteX174" fmla="*/ 1140852 w 12192000"/>
              <a:gd name="connsiteY174" fmla="*/ 17327 h 2685062"/>
              <a:gd name="connsiteX175" fmla="*/ 1214144 w 12192000"/>
              <a:gd name="connsiteY175" fmla="*/ 6192 h 2685062"/>
              <a:gd name="connsiteX176" fmla="*/ 1338122 w 12192000"/>
              <a:gd name="connsiteY176" fmla="*/ 27996 h 2685062"/>
              <a:gd name="connsiteX177" fmla="*/ 1462415 w 12192000"/>
              <a:gd name="connsiteY177" fmla="*/ 0 h 268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192000" h="2685062">
                <a:moveTo>
                  <a:pt x="1462415" y="0"/>
                </a:moveTo>
                <a:lnTo>
                  <a:pt x="1494432" y="2457"/>
                </a:lnTo>
                <a:lnTo>
                  <a:pt x="1523667" y="11778"/>
                </a:lnTo>
                <a:lnTo>
                  <a:pt x="1523067" y="14207"/>
                </a:lnTo>
                <a:cubicBezTo>
                  <a:pt x="1523507" y="15871"/>
                  <a:pt x="1525127" y="16145"/>
                  <a:pt x="1527695" y="15715"/>
                </a:cubicBezTo>
                <a:lnTo>
                  <a:pt x="1532258" y="14518"/>
                </a:lnTo>
                <a:lnTo>
                  <a:pt x="1537796" y="16283"/>
                </a:lnTo>
                <a:lnTo>
                  <a:pt x="1553041" y="20452"/>
                </a:lnTo>
                <a:lnTo>
                  <a:pt x="1557495" y="25861"/>
                </a:lnTo>
                <a:cubicBezTo>
                  <a:pt x="1571578" y="34900"/>
                  <a:pt x="1608020" y="28047"/>
                  <a:pt x="1617448" y="40977"/>
                </a:cubicBezTo>
                <a:lnTo>
                  <a:pt x="1636697" y="39108"/>
                </a:lnTo>
                <a:lnTo>
                  <a:pt x="1657286" y="49000"/>
                </a:lnTo>
                <a:cubicBezTo>
                  <a:pt x="1676389" y="57312"/>
                  <a:pt x="1696470" y="62807"/>
                  <a:pt x="1719191" y="56920"/>
                </a:cubicBezTo>
                <a:cubicBezTo>
                  <a:pt x="1709669" y="73491"/>
                  <a:pt x="1773685" y="56115"/>
                  <a:pt x="1787126" y="71960"/>
                </a:cubicBezTo>
                <a:cubicBezTo>
                  <a:pt x="1795166" y="84864"/>
                  <a:pt x="1816465" y="82599"/>
                  <a:pt x="1834555" y="86590"/>
                </a:cubicBezTo>
                <a:cubicBezTo>
                  <a:pt x="1850712" y="99365"/>
                  <a:pt x="1937782" y="107374"/>
                  <a:pt x="1966070" y="103987"/>
                </a:cubicBezTo>
                <a:cubicBezTo>
                  <a:pt x="2043209" y="86564"/>
                  <a:pt x="2126459" y="137078"/>
                  <a:pt x="2188582" y="124532"/>
                </a:cubicBezTo>
                <a:cubicBezTo>
                  <a:pt x="2206064" y="124932"/>
                  <a:pt x="2221206" y="127247"/>
                  <a:pt x="2234811" y="130739"/>
                </a:cubicBezTo>
                <a:lnTo>
                  <a:pt x="2270005" y="143358"/>
                </a:lnTo>
                <a:lnTo>
                  <a:pt x="2274208" y="152634"/>
                </a:lnTo>
                <a:lnTo>
                  <a:pt x="2298905" y="157215"/>
                </a:lnTo>
                <a:lnTo>
                  <a:pt x="2304521" y="159957"/>
                </a:lnTo>
                <a:cubicBezTo>
                  <a:pt x="2315230" y="165224"/>
                  <a:pt x="2326016" y="170200"/>
                  <a:pt x="2337696" y="174150"/>
                </a:cubicBezTo>
                <a:cubicBezTo>
                  <a:pt x="2354259" y="137711"/>
                  <a:pt x="2439767" y="201742"/>
                  <a:pt x="2432112" y="166646"/>
                </a:cubicBezTo>
                <a:cubicBezTo>
                  <a:pt x="2482400" y="178172"/>
                  <a:pt x="2480978" y="159994"/>
                  <a:pt x="2500149" y="168723"/>
                </a:cubicBezTo>
                <a:lnTo>
                  <a:pt x="2504776" y="171455"/>
                </a:lnTo>
                <a:lnTo>
                  <a:pt x="2507358" y="177677"/>
                </a:lnTo>
                <a:lnTo>
                  <a:pt x="2518847" y="180936"/>
                </a:lnTo>
                <a:lnTo>
                  <a:pt x="2528864" y="188517"/>
                </a:lnTo>
                <a:cubicBezTo>
                  <a:pt x="2656589" y="189245"/>
                  <a:pt x="2818894" y="267460"/>
                  <a:pt x="2938613" y="248764"/>
                </a:cubicBezTo>
                <a:lnTo>
                  <a:pt x="3132513" y="229282"/>
                </a:lnTo>
                <a:cubicBezTo>
                  <a:pt x="3153391" y="218737"/>
                  <a:pt x="3187482" y="219423"/>
                  <a:pt x="3208657" y="230814"/>
                </a:cubicBezTo>
                <a:cubicBezTo>
                  <a:pt x="3212298" y="232773"/>
                  <a:pt x="3215412" y="234983"/>
                  <a:pt x="3217904" y="237375"/>
                </a:cubicBezTo>
                <a:cubicBezTo>
                  <a:pt x="3279351" y="212726"/>
                  <a:pt x="3298012" y="233121"/>
                  <a:pt x="3330150" y="214762"/>
                </a:cubicBezTo>
                <a:cubicBezTo>
                  <a:pt x="3405531" y="217422"/>
                  <a:pt x="3451160" y="247861"/>
                  <a:pt x="3480527" y="231960"/>
                </a:cubicBezTo>
                <a:cubicBezTo>
                  <a:pt x="3516075" y="238991"/>
                  <a:pt x="3553819" y="269164"/>
                  <a:pt x="3591806" y="253003"/>
                </a:cubicBezTo>
                <a:cubicBezTo>
                  <a:pt x="3586673" y="270421"/>
                  <a:pt x="3640034" y="246868"/>
                  <a:pt x="3655143" y="261318"/>
                </a:cubicBezTo>
                <a:cubicBezTo>
                  <a:pt x="3664868" y="273371"/>
                  <a:pt x="3683329" y="269035"/>
                  <a:pt x="3700191" y="271235"/>
                </a:cubicBezTo>
                <a:cubicBezTo>
                  <a:pt x="3717097" y="282363"/>
                  <a:pt x="3796016" y="281812"/>
                  <a:pt x="3820459" y="275675"/>
                </a:cubicBezTo>
                <a:cubicBezTo>
                  <a:pt x="3885463" y="250791"/>
                  <a:pt x="3969506" y="292904"/>
                  <a:pt x="4022158" y="274341"/>
                </a:cubicBezTo>
                <a:cubicBezTo>
                  <a:pt x="4084571" y="269096"/>
                  <a:pt x="4119856" y="297968"/>
                  <a:pt x="4164508" y="309117"/>
                </a:cubicBezTo>
                <a:cubicBezTo>
                  <a:pt x="4171915" y="271244"/>
                  <a:pt x="4260667" y="326583"/>
                  <a:pt x="4246843" y="292417"/>
                </a:cubicBezTo>
                <a:cubicBezTo>
                  <a:pt x="4309458" y="301142"/>
                  <a:pt x="4279869" y="266331"/>
                  <a:pt x="4337133" y="304707"/>
                </a:cubicBezTo>
                <a:cubicBezTo>
                  <a:pt x="4450694" y="292933"/>
                  <a:pt x="4593547" y="330375"/>
                  <a:pt x="4696109" y="300060"/>
                </a:cubicBezTo>
                <a:lnTo>
                  <a:pt x="4928090" y="291457"/>
                </a:lnTo>
                <a:lnTo>
                  <a:pt x="4960316" y="287841"/>
                </a:lnTo>
                <a:cubicBezTo>
                  <a:pt x="4960491" y="287029"/>
                  <a:pt x="4960665" y="286217"/>
                  <a:pt x="4960840" y="285406"/>
                </a:cubicBezTo>
                <a:cubicBezTo>
                  <a:pt x="4962018" y="283892"/>
                  <a:pt x="4963691" y="283924"/>
                  <a:pt x="4965958" y="284802"/>
                </a:cubicBezTo>
                <a:lnTo>
                  <a:pt x="4969785" y="286778"/>
                </a:lnTo>
                <a:lnTo>
                  <a:pt x="4975889" y="286093"/>
                </a:lnTo>
                <a:lnTo>
                  <a:pt x="4992382" y="284871"/>
                </a:lnTo>
                <a:lnTo>
                  <a:pt x="4999094" y="280499"/>
                </a:lnTo>
                <a:lnTo>
                  <a:pt x="5080965" y="282208"/>
                </a:lnTo>
                <a:lnTo>
                  <a:pt x="5105166" y="276473"/>
                </a:lnTo>
                <a:cubicBezTo>
                  <a:pt x="5127226" y="271982"/>
                  <a:pt x="5148953" y="270367"/>
                  <a:pt x="5168054" y="280137"/>
                </a:cubicBezTo>
                <a:cubicBezTo>
                  <a:pt x="5166431" y="262533"/>
                  <a:pt x="5219894" y="290815"/>
                  <a:pt x="5239940" y="278079"/>
                </a:cubicBezTo>
                <a:cubicBezTo>
                  <a:pt x="5253484" y="267178"/>
                  <a:pt x="5272860" y="273220"/>
                  <a:pt x="5291998" y="272685"/>
                </a:cubicBezTo>
                <a:cubicBezTo>
                  <a:pt x="5313255" y="263383"/>
                  <a:pt x="5400292" y="271538"/>
                  <a:pt x="5425861" y="279926"/>
                </a:cubicBezTo>
                <a:cubicBezTo>
                  <a:pt x="5491875" y="310639"/>
                  <a:pt x="5594484" y="277380"/>
                  <a:pt x="5648321" y="300693"/>
                </a:cubicBezTo>
                <a:cubicBezTo>
                  <a:pt x="5665248" y="303486"/>
                  <a:pt x="5680800" y="304021"/>
                  <a:pt x="5695414" y="303150"/>
                </a:cubicBezTo>
                <a:lnTo>
                  <a:pt x="5743064" y="289335"/>
                </a:lnTo>
                <a:lnTo>
                  <a:pt x="5768797" y="289436"/>
                </a:lnTo>
                <a:lnTo>
                  <a:pt x="5775419" y="287831"/>
                </a:lnTo>
                <a:cubicBezTo>
                  <a:pt x="5788059" y="284732"/>
                  <a:pt x="5800646" y="281926"/>
                  <a:pt x="5813624" y="280263"/>
                </a:cubicBezTo>
                <a:cubicBezTo>
                  <a:pt x="5812999" y="318182"/>
                  <a:pt x="5923892" y="272386"/>
                  <a:pt x="5900676" y="304615"/>
                </a:cubicBezTo>
                <a:cubicBezTo>
                  <a:pt x="5954067" y="302717"/>
                  <a:pt x="5944477" y="319870"/>
                  <a:pt x="5966795" y="314993"/>
                </a:cubicBezTo>
                <a:lnTo>
                  <a:pt x="5972463" y="313217"/>
                </a:lnTo>
                <a:lnTo>
                  <a:pt x="5977754" y="307726"/>
                </a:lnTo>
                <a:lnTo>
                  <a:pt x="5990232" y="306694"/>
                </a:lnTo>
                <a:lnTo>
                  <a:pt x="6003260" y="301250"/>
                </a:lnTo>
                <a:cubicBezTo>
                  <a:pt x="6125949" y="323771"/>
                  <a:pt x="6292426" y="300774"/>
                  <a:pt x="6398655" y="340447"/>
                </a:cubicBezTo>
                <a:lnTo>
                  <a:pt x="6477250" y="370643"/>
                </a:lnTo>
                <a:cubicBezTo>
                  <a:pt x="6518147" y="382960"/>
                  <a:pt x="6560561" y="347277"/>
                  <a:pt x="6599996" y="371929"/>
                </a:cubicBezTo>
                <a:cubicBezTo>
                  <a:pt x="6615225" y="385828"/>
                  <a:pt x="6648193" y="391366"/>
                  <a:pt x="6673632" y="384303"/>
                </a:cubicBezTo>
                <a:cubicBezTo>
                  <a:pt x="6678009" y="383088"/>
                  <a:pt x="6681993" y="381536"/>
                  <a:pt x="6685461" y="379698"/>
                </a:cubicBezTo>
                <a:cubicBezTo>
                  <a:pt x="6733172" y="414481"/>
                  <a:pt x="6760278" y="398336"/>
                  <a:pt x="6782761" y="421766"/>
                </a:cubicBezTo>
                <a:cubicBezTo>
                  <a:pt x="6856177" y="432921"/>
                  <a:pt x="6913662" y="412056"/>
                  <a:pt x="6934599" y="432626"/>
                </a:cubicBezTo>
                <a:cubicBezTo>
                  <a:pt x="6971837" y="432351"/>
                  <a:pt x="7021650" y="410307"/>
                  <a:pt x="7050728" y="432695"/>
                </a:cubicBezTo>
                <a:cubicBezTo>
                  <a:pt x="7053692" y="415076"/>
                  <a:pt x="7094152" y="447339"/>
                  <a:pt x="7115167" y="436243"/>
                </a:cubicBezTo>
                <a:cubicBezTo>
                  <a:pt x="7129937" y="426464"/>
                  <a:pt x="7145660" y="433973"/>
                  <a:pt x="7162809" y="434931"/>
                </a:cubicBezTo>
                <a:cubicBezTo>
                  <a:pt x="7184039" y="427343"/>
                  <a:pt x="7259393" y="442217"/>
                  <a:pt x="7280034" y="452539"/>
                </a:cubicBezTo>
                <a:cubicBezTo>
                  <a:pt x="7331046" y="488194"/>
                  <a:pt x="7430616" y="463128"/>
                  <a:pt x="7472654" y="490482"/>
                </a:cubicBezTo>
                <a:cubicBezTo>
                  <a:pt x="7541994" y="500728"/>
                  <a:pt x="7643498" y="509315"/>
                  <a:pt x="7696080" y="514010"/>
                </a:cubicBezTo>
                <a:cubicBezTo>
                  <a:pt x="7760013" y="517032"/>
                  <a:pt x="7715914" y="545003"/>
                  <a:pt x="7788139" y="518649"/>
                </a:cubicBezTo>
                <a:cubicBezTo>
                  <a:pt x="7891601" y="550571"/>
                  <a:pt x="8143222" y="510864"/>
                  <a:pt x="8227756" y="558548"/>
                </a:cubicBezTo>
                <a:cubicBezTo>
                  <a:pt x="8317876" y="569251"/>
                  <a:pt x="8261697" y="569546"/>
                  <a:pt x="8328859" y="582867"/>
                </a:cubicBezTo>
                <a:cubicBezTo>
                  <a:pt x="8336976" y="627379"/>
                  <a:pt x="8495085" y="643261"/>
                  <a:pt x="8532898" y="668282"/>
                </a:cubicBezTo>
                <a:cubicBezTo>
                  <a:pt x="8626867" y="678146"/>
                  <a:pt x="8698118" y="715603"/>
                  <a:pt x="8792925" y="701900"/>
                </a:cubicBezTo>
                <a:cubicBezTo>
                  <a:pt x="8796856" y="707882"/>
                  <a:pt x="8802564" y="712918"/>
                  <a:pt x="8809491" y="717262"/>
                </a:cubicBezTo>
                <a:lnTo>
                  <a:pt x="8814066" y="719410"/>
                </a:lnTo>
                <a:lnTo>
                  <a:pt x="8815751" y="718686"/>
                </a:lnTo>
                <a:cubicBezTo>
                  <a:pt x="8822134" y="717141"/>
                  <a:pt x="8829906" y="716502"/>
                  <a:pt x="8840540" y="717083"/>
                </a:cubicBezTo>
                <a:cubicBezTo>
                  <a:pt x="8844566" y="676948"/>
                  <a:pt x="8862586" y="704813"/>
                  <a:pt x="8897062" y="697553"/>
                </a:cubicBezTo>
                <a:cubicBezTo>
                  <a:pt x="8926967" y="693826"/>
                  <a:pt x="8941387" y="680067"/>
                  <a:pt x="8965922" y="672885"/>
                </a:cubicBezTo>
                <a:cubicBezTo>
                  <a:pt x="8985861" y="668208"/>
                  <a:pt x="8990451" y="680326"/>
                  <a:pt x="9016694" y="669496"/>
                </a:cubicBezTo>
                <a:cubicBezTo>
                  <a:pt x="9064226" y="680468"/>
                  <a:pt x="9102961" y="653230"/>
                  <a:pt x="9139695" y="648174"/>
                </a:cubicBezTo>
                <a:cubicBezTo>
                  <a:pt x="9151373" y="649226"/>
                  <a:pt x="9186538" y="645057"/>
                  <a:pt x="9219129" y="639013"/>
                </a:cubicBezTo>
                <a:lnTo>
                  <a:pt x="9221354" y="638501"/>
                </a:lnTo>
                <a:lnTo>
                  <a:pt x="9237592" y="642494"/>
                </a:lnTo>
                <a:cubicBezTo>
                  <a:pt x="9241555" y="644212"/>
                  <a:pt x="9242210" y="646204"/>
                  <a:pt x="9236570" y="648762"/>
                </a:cubicBezTo>
                <a:cubicBezTo>
                  <a:pt x="9241114" y="652055"/>
                  <a:pt x="9245782" y="653517"/>
                  <a:pt x="9250521" y="654041"/>
                </a:cubicBezTo>
                <a:cubicBezTo>
                  <a:pt x="9259996" y="655089"/>
                  <a:pt x="9269753" y="652386"/>
                  <a:pt x="9279357" y="653083"/>
                </a:cubicBezTo>
                <a:lnTo>
                  <a:pt x="9289731" y="656356"/>
                </a:lnTo>
                <a:lnTo>
                  <a:pt x="9293723" y="656237"/>
                </a:lnTo>
                <a:lnTo>
                  <a:pt x="9303097" y="656723"/>
                </a:lnTo>
                <a:lnTo>
                  <a:pt x="9302251" y="652725"/>
                </a:lnTo>
                <a:cubicBezTo>
                  <a:pt x="9300561" y="648869"/>
                  <a:pt x="9299408" y="644676"/>
                  <a:pt x="9314122" y="645860"/>
                </a:cubicBezTo>
                <a:cubicBezTo>
                  <a:pt x="9344433" y="650204"/>
                  <a:pt x="9356229" y="634440"/>
                  <a:pt x="9367772" y="650683"/>
                </a:cubicBezTo>
                <a:lnTo>
                  <a:pt x="9370291" y="655264"/>
                </a:lnTo>
                <a:lnTo>
                  <a:pt x="9377007" y="656308"/>
                </a:lnTo>
                <a:cubicBezTo>
                  <a:pt x="9380660" y="656340"/>
                  <a:pt x="9382824" y="655350"/>
                  <a:pt x="9382497" y="652427"/>
                </a:cubicBezTo>
                <a:cubicBezTo>
                  <a:pt x="9410043" y="665739"/>
                  <a:pt x="9444726" y="648939"/>
                  <a:pt x="9474013" y="647005"/>
                </a:cubicBezTo>
                <a:cubicBezTo>
                  <a:pt x="9494765" y="659508"/>
                  <a:pt x="9535746" y="643122"/>
                  <a:pt x="9595899" y="646979"/>
                </a:cubicBezTo>
                <a:cubicBezTo>
                  <a:pt x="9618462" y="661284"/>
                  <a:pt x="9636478" y="649421"/>
                  <a:pt x="9681269" y="669984"/>
                </a:cubicBezTo>
                <a:cubicBezTo>
                  <a:pt x="9683619" y="668616"/>
                  <a:pt x="9686437" y="667412"/>
                  <a:pt x="9689635" y="666408"/>
                </a:cubicBezTo>
                <a:cubicBezTo>
                  <a:pt x="9708219" y="660578"/>
                  <a:pt x="9735343" y="662659"/>
                  <a:pt x="9750215" y="671056"/>
                </a:cubicBezTo>
                <a:cubicBezTo>
                  <a:pt x="9822560" y="699676"/>
                  <a:pt x="9892985" y="704863"/>
                  <a:pt x="9957974" y="715080"/>
                </a:cubicBezTo>
                <a:cubicBezTo>
                  <a:pt x="10031995" y="724171"/>
                  <a:pt x="9987651" y="694466"/>
                  <a:pt x="10076482" y="723397"/>
                </a:cubicBezTo>
                <a:cubicBezTo>
                  <a:pt x="10088264" y="715403"/>
                  <a:pt x="10100170" y="715974"/>
                  <a:pt x="10119263" y="721877"/>
                </a:cubicBezTo>
                <a:cubicBezTo>
                  <a:pt x="10155360" y="725633"/>
                  <a:pt x="10156886" y="703170"/>
                  <a:pt x="10190893" y="719606"/>
                </a:cubicBezTo>
                <a:cubicBezTo>
                  <a:pt x="10186651" y="707114"/>
                  <a:pt x="10260542" y="720706"/>
                  <a:pt x="10246203" y="706893"/>
                </a:cubicBezTo>
                <a:cubicBezTo>
                  <a:pt x="10271921" y="697978"/>
                  <a:pt x="10280122" y="716866"/>
                  <a:pt x="10305396" y="709359"/>
                </a:cubicBezTo>
                <a:cubicBezTo>
                  <a:pt x="10332266" y="709354"/>
                  <a:pt x="10287753" y="720864"/>
                  <a:pt x="10316856" y="724179"/>
                </a:cubicBezTo>
                <a:cubicBezTo>
                  <a:pt x="10352558" y="726042"/>
                  <a:pt x="10348261" y="747938"/>
                  <a:pt x="10380919" y="722193"/>
                </a:cubicBezTo>
                <a:cubicBezTo>
                  <a:pt x="10416787" y="731946"/>
                  <a:pt x="10426384" y="719959"/>
                  <a:pt x="10478351" y="717620"/>
                </a:cubicBezTo>
                <a:cubicBezTo>
                  <a:pt x="10498311" y="726260"/>
                  <a:pt x="10516018" y="724144"/>
                  <a:pt x="10533954" y="718660"/>
                </a:cubicBezTo>
                <a:cubicBezTo>
                  <a:pt x="10583102" y="724237"/>
                  <a:pt x="10630104" y="717410"/>
                  <a:pt x="10686474" y="717507"/>
                </a:cubicBezTo>
                <a:cubicBezTo>
                  <a:pt x="10745160" y="730015"/>
                  <a:pt x="10779502" y="713124"/>
                  <a:pt x="10839729" y="713306"/>
                </a:cubicBezTo>
                <a:cubicBezTo>
                  <a:pt x="10895292" y="735596"/>
                  <a:pt x="10883335" y="689293"/>
                  <a:pt x="10933271" y="693628"/>
                </a:cubicBezTo>
                <a:cubicBezTo>
                  <a:pt x="11011861" y="715600"/>
                  <a:pt x="10933941" y="678563"/>
                  <a:pt x="11058950" y="692031"/>
                </a:cubicBezTo>
                <a:cubicBezTo>
                  <a:pt x="11065574" y="695312"/>
                  <a:pt x="11081347" y="693264"/>
                  <a:pt x="11080388" y="689245"/>
                </a:cubicBezTo>
                <a:cubicBezTo>
                  <a:pt x="11088176" y="690921"/>
                  <a:pt x="11106032" y="699551"/>
                  <a:pt x="11108911" y="693363"/>
                </a:cubicBezTo>
                <a:cubicBezTo>
                  <a:pt x="11149149" y="694912"/>
                  <a:pt x="11188483" y="700869"/>
                  <a:pt x="11223119" y="710661"/>
                </a:cubicBezTo>
                <a:cubicBezTo>
                  <a:pt x="11302059" y="704266"/>
                  <a:pt x="11255617" y="731239"/>
                  <a:pt x="11311983" y="731410"/>
                </a:cubicBezTo>
                <a:cubicBezTo>
                  <a:pt x="11358665" y="721567"/>
                  <a:pt x="11373894" y="732638"/>
                  <a:pt x="11426940" y="727340"/>
                </a:cubicBezTo>
                <a:cubicBezTo>
                  <a:pt x="11441993" y="748767"/>
                  <a:pt x="11476074" y="727962"/>
                  <a:pt x="11495624" y="734858"/>
                </a:cubicBezTo>
                <a:cubicBezTo>
                  <a:pt x="11530841" y="712823"/>
                  <a:pt x="11572173" y="761025"/>
                  <a:pt x="11605975" y="762433"/>
                </a:cubicBezTo>
                <a:cubicBezTo>
                  <a:pt x="11663316" y="761143"/>
                  <a:pt x="11727635" y="739871"/>
                  <a:pt x="11756134" y="765012"/>
                </a:cubicBezTo>
                <a:cubicBezTo>
                  <a:pt x="11761348" y="755468"/>
                  <a:pt x="11757526" y="741943"/>
                  <a:pt x="11789788" y="745316"/>
                </a:cubicBezTo>
                <a:cubicBezTo>
                  <a:pt x="11803253" y="740995"/>
                  <a:pt x="11807074" y="726138"/>
                  <a:pt x="11832833" y="734720"/>
                </a:cubicBezTo>
                <a:cubicBezTo>
                  <a:pt x="11798846" y="746443"/>
                  <a:pt x="11852821" y="750721"/>
                  <a:pt x="11846338" y="765994"/>
                </a:cubicBezTo>
                <a:cubicBezTo>
                  <a:pt x="11885947" y="777555"/>
                  <a:pt x="11979991" y="768560"/>
                  <a:pt x="11972492" y="796180"/>
                </a:cubicBezTo>
                <a:cubicBezTo>
                  <a:pt x="11982931" y="813135"/>
                  <a:pt x="12037186" y="790090"/>
                  <a:pt x="12035979" y="807835"/>
                </a:cubicBezTo>
                <a:cubicBezTo>
                  <a:pt x="12059694" y="797410"/>
                  <a:pt x="12098516" y="817951"/>
                  <a:pt x="12135850" y="819056"/>
                </a:cubicBezTo>
                <a:cubicBezTo>
                  <a:pt x="12142309" y="827359"/>
                  <a:pt x="12150917" y="827343"/>
                  <a:pt x="12166092" y="823695"/>
                </a:cubicBezTo>
                <a:lnTo>
                  <a:pt x="12190645" y="826863"/>
                </a:lnTo>
                <a:lnTo>
                  <a:pt x="12192000" y="880762"/>
                </a:lnTo>
                <a:lnTo>
                  <a:pt x="12192000" y="2685062"/>
                </a:lnTo>
                <a:lnTo>
                  <a:pt x="0" y="2685062"/>
                </a:lnTo>
                <a:lnTo>
                  <a:pt x="0" y="283917"/>
                </a:lnTo>
                <a:lnTo>
                  <a:pt x="44213" y="302297"/>
                </a:lnTo>
                <a:cubicBezTo>
                  <a:pt x="57125" y="321111"/>
                  <a:pt x="151150" y="310991"/>
                  <a:pt x="172465" y="314866"/>
                </a:cubicBezTo>
                <a:cubicBezTo>
                  <a:pt x="201883" y="307918"/>
                  <a:pt x="192551" y="309357"/>
                  <a:pt x="223361" y="304828"/>
                </a:cubicBezTo>
                <a:cubicBezTo>
                  <a:pt x="235273" y="283233"/>
                  <a:pt x="290082" y="292239"/>
                  <a:pt x="320595" y="288341"/>
                </a:cubicBezTo>
                <a:cubicBezTo>
                  <a:pt x="326821" y="269140"/>
                  <a:pt x="347105" y="264031"/>
                  <a:pt x="401087" y="246745"/>
                </a:cubicBezTo>
                <a:cubicBezTo>
                  <a:pt x="407068" y="225028"/>
                  <a:pt x="475269" y="251137"/>
                  <a:pt x="495839" y="217305"/>
                </a:cubicBezTo>
                <a:cubicBezTo>
                  <a:pt x="499633" y="218429"/>
                  <a:pt x="503698" y="219260"/>
                  <a:pt x="507910" y="219773"/>
                </a:cubicBezTo>
                <a:cubicBezTo>
                  <a:pt x="532375" y="222751"/>
                  <a:pt x="556339" y="214552"/>
                  <a:pt x="561428" y="201460"/>
                </a:cubicBezTo>
                <a:cubicBezTo>
                  <a:pt x="599747" y="152259"/>
                  <a:pt x="661201" y="177254"/>
                  <a:pt x="712813" y="151411"/>
                </a:cubicBezTo>
                <a:cubicBezTo>
                  <a:pt x="774420" y="124993"/>
                  <a:pt x="765426" y="123535"/>
                  <a:pt x="819366" y="70479"/>
                </a:cubicBezTo>
                <a:cubicBezTo>
                  <a:pt x="839647" y="77460"/>
                  <a:pt x="850544" y="74267"/>
                  <a:pt x="862489" y="63238"/>
                </a:cubicBezTo>
                <a:cubicBezTo>
                  <a:pt x="893284" y="51157"/>
                  <a:pt x="919686" y="77447"/>
                  <a:pt x="934387" y="50788"/>
                </a:cubicBezTo>
                <a:cubicBezTo>
                  <a:pt x="936825" y="54711"/>
                  <a:pt x="942184" y="55671"/>
                  <a:pt x="948874" y="55208"/>
                </a:cubicBezTo>
                <a:lnTo>
                  <a:pt x="955237" y="54040"/>
                </a:lnTo>
                <a:lnTo>
                  <a:pt x="955886" y="54325"/>
                </a:lnTo>
                <a:lnTo>
                  <a:pt x="957239" y="53673"/>
                </a:lnTo>
                <a:lnTo>
                  <a:pt x="971343" y="51086"/>
                </a:lnTo>
                <a:cubicBezTo>
                  <a:pt x="986863" y="47540"/>
                  <a:pt x="1001346" y="44460"/>
                  <a:pt x="1002063" y="54158"/>
                </a:cubicBezTo>
                <a:cubicBezTo>
                  <a:pt x="1010763" y="55438"/>
                  <a:pt x="1016476" y="54893"/>
                  <a:pt x="1020663" y="53408"/>
                </a:cubicBezTo>
                <a:cubicBezTo>
                  <a:pt x="1029036" y="50440"/>
                  <a:pt x="1031306" y="43717"/>
                  <a:pt x="1039181" y="40356"/>
                </a:cubicBezTo>
                <a:lnTo>
                  <a:pt x="1051914" y="39166"/>
                </a:lnTo>
                <a:lnTo>
                  <a:pt x="1054501" y="37372"/>
                </a:lnTo>
                <a:lnTo>
                  <a:pt x="1061859" y="33902"/>
                </a:lnTo>
                <a:lnTo>
                  <a:pt x="1054558" y="30385"/>
                </a:lnTo>
                <a:cubicBezTo>
                  <a:pt x="1046905" y="27358"/>
                  <a:pt x="1128596" y="22367"/>
                  <a:pt x="1140852" y="17327"/>
                </a:cubicBezTo>
                <a:lnTo>
                  <a:pt x="1214144" y="6192"/>
                </a:lnTo>
                <a:lnTo>
                  <a:pt x="1338122" y="27996"/>
                </a:lnTo>
                <a:cubicBezTo>
                  <a:pt x="1367144" y="1801"/>
                  <a:pt x="1432673" y="14019"/>
                  <a:pt x="1462415"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F353AD-A170-4400-A8D3-F49F26367AF7}"/>
              </a:ext>
            </a:extLst>
          </p:cNvPr>
          <p:cNvSpPr>
            <a:spLocks noGrp="1"/>
          </p:cNvSpPr>
          <p:nvPr>
            <p:ph type="title" idx="4294967295"/>
          </p:nvPr>
        </p:nvSpPr>
        <p:spPr>
          <a:xfrm>
            <a:off x="1618082" y="4779792"/>
            <a:ext cx="8943998" cy="856722"/>
          </a:xfrm>
        </p:spPr>
        <p:txBody>
          <a:bodyPr vert="horz" lIns="91440" tIns="45720" rIns="91440" bIns="45720" rtlCol="0" anchor="b">
            <a:normAutofit/>
          </a:bodyPr>
          <a:lstStyle/>
          <a:p>
            <a:r>
              <a:rPr lang="en-US">
                <a:solidFill>
                  <a:schemeClr val="tx1">
                    <a:lumMod val="85000"/>
                    <a:lumOff val="15000"/>
                  </a:schemeClr>
                </a:solidFill>
              </a:rPr>
              <a:t>Simple Mediation v Serial Mediation</a:t>
            </a:r>
          </a:p>
        </p:txBody>
      </p:sp>
      <p:pic>
        <p:nvPicPr>
          <p:cNvPr id="12" name="Picture 11">
            <a:extLst>
              <a:ext uri="{FF2B5EF4-FFF2-40B4-BE49-F238E27FC236}">
                <a16:creationId xmlns:a16="http://schemas.microsoft.com/office/drawing/2014/main" id="{1F6192D5-1EEF-A979-6B88-2C75FA65DC17}"/>
              </a:ext>
            </a:extLst>
          </p:cNvPr>
          <p:cNvPicPr>
            <a:picLocks noChangeAspect="1"/>
          </p:cNvPicPr>
          <p:nvPr/>
        </p:nvPicPr>
        <p:blipFill>
          <a:blip r:embed="rId3"/>
          <a:stretch>
            <a:fillRect/>
          </a:stretch>
        </p:blipFill>
        <p:spPr>
          <a:xfrm>
            <a:off x="8142869" y="1423793"/>
            <a:ext cx="3299484" cy="2134513"/>
          </a:xfrm>
          <a:prstGeom prst="rect">
            <a:avLst/>
          </a:prstGeom>
        </p:spPr>
      </p:pic>
      <p:pic>
        <p:nvPicPr>
          <p:cNvPr id="8" name="Content Placeholder 7">
            <a:extLst>
              <a:ext uri="{FF2B5EF4-FFF2-40B4-BE49-F238E27FC236}">
                <a16:creationId xmlns:a16="http://schemas.microsoft.com/office/drawing/2014/main" id="{F9CFA3F6-9F5D-0FFC-9415-E8D9D765FC79}"/>
              </a:ext>
            </a:extLst>
          </p:cNvPr>
          <p:cNvPicPr>
            <a:picLocks noChangeAspect="1"/>
          </p:cNvPicPr>
          <p:nvPr/>
        </p:nvPicPr>
        <p:blipFill>
          <a:blip r:embed="rId4"/>
          <a:stretch>
            <a:fillRect/>
          </a:stretch>
        </p:blipFill>
        <p:spPr>
          <a:xfrm>
            <a:off x="883920" y="1419434"/>
            <a:ext cx="3154331" cy="2302661"/>
          </a:xfrm>
          <a:prstGeom prst="rect">
            <a:avLst/>
          </a:prstGeom>
        </p:spPr>
      </p:pic>
      <p:pic>
        <p:nvPicPr>
          <p:cNvPr id="10" name="Picture 9">
            <a:extLst>
              <a:ext uri="{FF2B5EF4-FFF2-40B4-BE49-F238E27FC236}">
                <a16:creationId xmlns:a16="http://schemas.microsoft.com/office/drawing/2014/main" id="{AA40E594-9CD9-125C-2AA9-B140C1EAE578}"/>
              </a:ext>
            </a:extLst>
          </p:cNvPr>
          <p:cNvPicPr>
            <a:picLocks noChangeAspect="1"/>
          </p:cNvPicPr>
          <p:nvPr/>
        </p:nvPicPr>
        <p:blipFill>
          <a:blip r:embed="rId5"/>
          <a:stretch>
            <a:fillRect/>
          </a:stretch>
        </p:blipFill>
        <p:spPr>
          <a:xfrm>
            <a:off x="4462940" y="1423793"/>
            <a:ext cx="3227896" cy="2178830"/>
          </a:xfrm>
          <a:prstGeom prst="rect">
            <a:avLst/>
          </a:prstGeom>
        </p:spPr>
      </p:pic>
    </p:spTree>
    <p:extLst>
      <p:ext uri="{BB962C8B-B14F-4D97-AF65-F5344CB8AC3E}">
        <p14:creationId xmlns:p14="http://schemas.microsoft.com/office/powerpoint/2010/main" val="19374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0FDB76-A1C8-8C84-1332-D1A2BF5F4C94}"/>
              </a:ext>
            </a:extLst>
          </p:cNvPr>
          <p:cNvPicPr>
            <a:picLocks noChangeAspect="1"/>
          </p:cNvPicPr>
          <p:nvPr/>
        </p:nvPicPr>
        <p:blipFill>
          <a:blip r:embed="rId2"/>
          <a:stretch>
            <a:fillRect/>
          </a:stretch>
        </p:blipFill>
        <p:spPr>
          <a:xfrm>
            <a:off x="169203" y="0"/>
            <a:ext cx="8053754" cy="6858000"/>
          </a:xfrm>
          <a:prstGeom prst="rect">
            <a:avLst/>
          </a:prstGeom>
        </p:spPr>
      </p:pic>
      <p:sp>
        <p:nvSpPr>
          <p:cNvPr id="4" name="Rectangle 3">
            <a:extLst>
              <a:ext uri="{FF2B5EF4-FFF2-40B4-BE49-F238E27FC236}">
                <a16:creationId xmlns:a16="http://schemas.microsoft.com/office/drawing/2014/main" id="{E8A1560B-5A10-1F0F-7948-221C063393BF}"/>
              </a:ext>
            </a:extLst>
          </p:cNvPr>
          <p:cNvSpPr/>
          <p:nvPr/>
        </p:nvSpPr>
        <p:spPr>
          <a:xfrm>
            <a:off x="284480" y="2316480"/>
            <a:ext cx="7721600" cy="5181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F97FBE-6283-0CF9-71F5-743E3ABC57F6}"/>
              </a:ext>
            </a:extLst>
          </p:cNvPr>
          <p:cNvSpPr/>
          <p:nvPr/>
        </p:nvSpPr>
        <p:spPr>
          <a:xfrm>
            <a:off x="284480" y="2834640"/>
            <a:ext cx="7721600" cy="16154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CD8666-50D7-08B3-5278-306C10621DF5}"/>
              </a:ext>
            </a:extLst>
          </p:cNvPr>
          <p:cNvSpPr/>
          <p:nvPr/>
        </p:nvSpPr>
        <p:spPr>
          <a:xfrm>
            <a:off x="284480" y="4450080"/>
            <a:ext cx="7721600" cy="10058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E68CE7-0E46-FFA6-4D3C-766FF746E2E9}"/>
              </a:ext>
            </a:extLst>
          </p:cNvPr>
          <p:cNvSpPr/>
          <p:nvPr/>
        </p:nvSpPr>
        <p:spPr>
          <a:xfrm>
            <a:off x="284480" y="5455920"/>
            <a:ext cx="7721600" cy="10058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0026C86-A02C-87E4-2585-61B3AA5C1F3E}"/>
              </a:ext>
            </a:extLst>
          </p:cNvPr>
          <p:cNvSpPr txBox="1"/>
          <p:nvPr/>
        </p:nvSpPr>
        <p:spPr>
          <a:xfrm>
            <a:off x="8338234" y="582067"/>
            <a:ext cx="3488006" cy="5693866"/>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Only </a:t>
            </a:r>
            <a:r>
              <a:rPr lang="en-US" sz="1400" b="1" dirty="0">
                <a:latin typeface="Calibri" panose="020F0502020204030204" pitchFamily="34" charset="0"/>
                <a:ea typeface="Calibri" panose="020F0502020204030204" pitchFamily="34" charset="0"/>
                <a:cs typeface="Calibri" panose="020F0502020204030204" pitchFamily="34" charset="0"/>
              </a:rPr>
              <a:t>two of the seven </a:t>
            </a:r>
            <a:r>
              <a:rPr lang="en-US" sz="1400" dirty="0">
                <a:latin typeface="Calibri" panose="020F0502020204030204" pitchFamily="34" charset="0"/>
                <a:ea typeface="Calibri" panose="020F0502020204030204" pitchFamily="34" charset="0"/>
                <a:cs typeface="Calibri" panose="020F0502020204030204" pitchFamily="34" charset="0"/>
              </a:rPr>
              <a:t>indirect effects contain CIs lying entirely above zero.</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More specifically, we found that physically abused children are less likely to be engaged at school, which is, in turn, associated with poorer grades and a higher propensity to engage in adult violent crime (indirect effect = 0.0260, Boot SE = 0.0154, Boot LL CI = 0.0050, Boot UL CI = 0.0701).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second direct effect included the impact of connectedness, school attachments, and poor academic achievement and was also statistically significant (effect =0.0270, Boot SE = 0.0165, Boot LL CI = 0.0050, Boot UL CI = 0.0751). </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Relative to those who are physically abused, non-maltreated children are more academically engaged, thereby increasing their sense of belonging at school, which, in turn, is associated with better academic outcomes and a higher probability of transitioning away from delinquency as an adult</a:t>
            </a:r>
          </a:p>
        </p:txBody>
      </p:sp>
    </p:spTree>
    <p:extLst>
      <p:ext uri="{BB962C8B-B14F-4D97-AF65-F5344CB8AC3E}">
        <p14:creationId xmlns:p14="http://schemas.microsoft.com/office/powerpoint/2010/main" val="32885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 calcmode="lin" valueType="num">
                                      <p:cBhvr additive="base">
                                        <p:cTn id="37"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4" end="4"/>
                                            </p:txEl>
                                          </p:spTgt>
                                        </p:tgtEl>
                                        <p:attrNameLst>
                                          <p:attrName>style.visibility</p:attrName>
                                        </p:attrNameLst>
                                      </p:cBhvr>
                                      <p:to>
                                        <p:strVal val="visible"/>
                                      </p:to>
                                    </p:set>
                                    <p:anim calcmode="lin" valueType="num">
                                      <p:cBhvr additive="base">
                                        <p:cTn id="4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anim calcmode="lin" valueType="num">
                                      <p:cBhvr additive="base">
                                        <p:cTn id="49"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FF272C-7399-3057-BF38-B2703F1A4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14D20-324E-BB69-F00A-013A37765CD9}"/>
              </a:ext>
            </a:extLst>
          </p:cNvPr>
          <p:cNvSpPr>
            <a:spLocks noGrp="1"/>
          </p:cNvSpPr>
          <p:nvPr>
            <p:ph type="title" idx="4294967295"/>
          </p:nvPr>
        </p:nvSpPr>
        <p:spPr>
          <a:xfrm>
            <a:off x="111760" y="145733"/>
            <a:ext cx="10058400" cy="759142"/>
          </a:xfrm>
        </p:spPr>
        <p:txBody>
          <a:bodyPr/>
          <a:lstStyle/>
          <a:p>
            <a:r>
              <a:rPr lang="en-US" dirty="0"/>
              <a:t>How many pathways?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A4005-F1A8-E72F-3518-5CEA8144CB84}"/>
                  </a:ext>
                </a:extLst>
              </p:cNvPr>
              <p:cNvSpPr>
                <a:spLocks noGrp="1"/>
              </p:cNvSpPr>
              <p:nvPr>
                <p:ph idx="4294967295"/>
              </p:nvPr>
            </p:nvSpPr>
            <p:spPr>
              <a:xfrm>
                <a:off x="309880" y="904875"/>
                <a:ext cx="11572240" cy="4411708"/>
              </a:xfrm>
            </p:spPr>
            <p:txBody>
              <a:bodyPr>
                <a:norm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One consequence is that the number of pathways in a serial mediation model increases exponentially, or a lot.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you have </a:t>
                </a:r>
                <a:r>
                  <a:rPr lang="en-US" sz="2000" i="1" dirty="0">
                    <a:latin typeface="Calibri" panose="020F0502020204030204" pitchFamily="34" charset="0"/>
                    <a:ea typeface="Calibri" panose="020F0502020204030204" pitchFamily="34" charset="0"/>
                    <a:cs typeface="Calibri" panose="020F0502020204030204" pitchFamily="34" charset="0"/>
                  </a:rPr>
                  <a:t>n </a:t>
                </a:r>
                <a:r>
                  <a:rPr lang="en-US" sz="2000" dirty="0">
                    <a:latin typeface="Calibri" panose="020F0502020204030204" pitchFamily="34" charset="0"/>
                    <a:ea typeface="Calibri" panose="020F0502020204030204" pitchFamily="34" charset="0"/>
                    <a:cs typeface="Calibri" panose="020F0502020204030204" pitchFamily="34" charset="0"/>
                  </a:rPr>
                  <a:t>mediators, the total number of indirect pathways is:</a:t>
                </a:r>
              </a:p>
              <a:p>
                <a:pPr marL="0" indent="0">
                  <a:buNone/>
                </a:pPr>
                <a14:m>
                  <m:oMathPara xmlns:m="http://schemas.openxmlformats.org/officeDocument/2006/math">
                    <m:oMathParaPr>
                      <m:jc m:val="centerGroup"/>
                    </m:oMathParaPr>
                    <m:oMath xmlns:m="http://schemas.openxmlformats.org/officeDocument/2006/math">
                      <m:nary>
                        <m:naryPr>
                          <m:chr m:val="∑"/>
                          <m:ctrlPr>
                            <a:rPr lang="en-US" sz="2000" i="1"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en-US" sz="2000" b="0" i="1" smtClean="0">
                              <a:latin typeface="Cambria Math" panose="02040503050406030204" pitchFamily="18" charset="0"/>
                              <a:ea typeface="Calibri" panose="020F0502020204030204" pitchFamily="34" charset="0"/>
                              <a:cs typeface="Calibri" panose="020F0502020204030204" pitchFamily="34" charset="0"/>
                            </a:rPr>
                            <m:t>𝑘</m:t>
                          </m:r>
                          <m:r>
                            <a:rPr lang="en-US" sz="2000" b="0" i="1" smtClean="0">
                              <a:latin typeface="Cambria Math" panose="02040503050406030204" pitchFamily="18" charset="0"/>
                              <a:ea typeface="Calibri" panose="020F0502020204030204" pitchFamily="34" charset="0"/>
                              <a:cs typeface="Calibri" panose="020F0502020204030204" pitchFamily="34" charset="0"/>
                            </a:rPr>
                            <m:t>=1</m:t>
                          </m:r>
                        </m:sub>
                        <m:sup>
                          <m:r>
                            <a:rPr lang="en-US" sz="2000" b="0" i="1" smtClean="0">
                              <a:latin typeface="Cambria Math" panose="02040503050406030204" pitchFamily="18" charset="0"/>
                              <a:ea typeface="Calibri" panose="020F0502020204030204" pitchFamily="34" charset="0"/>
                              <a:cs typeface="Calibri" panose="020F0502020204030204" pitchFamily="34" charset="0"/>
                            </a:rPr>
                            <m:t>𝑛</m:t>
                          </m:r>
                        </m:sup>
                        <m:e>
                          <m:d>
                            <m:dPr>
                              <m:ctrlPr>
                                <a:rPr lang="en-US" sz="2000" i="1" smtClean="0">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eqArrPr>
                                <m:e>
                                  <m:r>
                                    <a:rPr lang="en-US" sz="2000" b="0" i="1" smtClean="0">
                                      <a:latin typeface="Cambria Math" panose="02040503050406030204" pitchFamily="18" charset="0"/>
                                      <a:ea typeface="Calibri" panose="020F0502020204030204" pitchFamily="34" charset="0"/>
                                      <a:cs typeface="Calibri" panose="020F0502020204030204" pitchFamily="34" charset="0"/>
                                    </a:rPr>
                                    <m:t>𝑛</m:t>
                                  </m:r>
                                </m:e>
                                <m:e>
                                  <m:r>
                                    <a:rPr lang="en-US" sz="2000" b="0" i="1" smtClean="0">
                                      <a:latin typeface="Cambria Math" panose="02040503050406030204" pitchFamily="18" charset="0"/>
                                      <a:ea typeface="Calibri" panose="020F0502020204030204" pitchFamily="34" charset="0"/>
                                      <a:cs typeface="Calibri" panose="020F0502020204030204" pitchFamily="34" charset="0"/>
                                    </a:rPr>
                                    <m:t>𝑘</m:t>
                                  </m:r>
                                </m:e>
                              </m:eqArr>
                            </m:e>
                          </m:d>
                          <m:r>
                            <a:rPr lang="en-US" sz="2000" b="0" i="1" smtClean="0">
                              <a:latin typeface="Cambria Math" panose="02040503050406030204" pitchFamily="18" charset="0"/>
                              <a:ea typeface="Calibri" panose="020F0502020204030204" pitchFamily="34" charset="0"/>
                              <a:cs typeface="Calibri" panose="020F0502020204030204" pitchFamily="34" charset="0"/>
                            </a:rPr>
                            <m:t>=</m:t>
                          </m:r>
                          <m:sSup>
                            <m:sSup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sSupPr>
                            <m:e>
                              <m:r>
                                <a:rPr lang="en-US" sz="2000" b="0" i="1" smtClean="0">
                                  <a:latin typeface="Cambria Math" panose="02040503050406030204" pitchFamily="18" charset="0"/>
                                  <a:ea typeface="Calibri" panose="020F0502020204030204" pitchFamily="34" charset="0"/>
                                  <a:cs typeface="Calibri" panose="020F0502020204030204" pitchFamily="34" charset="0"/>
                                </a:rPr>
                                <m:t>2</m:t>
                              </m:r>
                            </m:e>
                            <m:sup>
                              <m:r>
                                <a:rPr lang="en-US" sz="2000" b="0" i="1" smtClean="0">
                                  <a:latin typeface="Cambria Math" panose="02040503050406030204" pitchFamily="18" charset="0"/>
                                  <a:ea typeface="Calibri" panose="020F0502020204030204" pitchFamily="34" charset="0"/>
                                  <a:cs typeface="Calibri" panose="020F0502020204030204" pitchFamily="34" charset="0"/>
                                </a:rPr>
                                <m:t>𝑛</m:t>
                              </m:r>
                            </m:sup>
                          </m:sSup>
                          <m:r>
                            <a:rPr lang="en-US" sz="2000" b="0" i="1" smtClean="0">
                              <a:latin typeface="Cambria Math" panose="02040503050406030204" pitchFamily="18" charset="0"/>
                              <a:ea typeface="Calibri" panose="020F0502020204030204" pitchFamily="34" charset="0"/>
                              <a:cs typeface="Calibri" panose="020F0502020204030204" pitchFamily="34" charset="0"/>
                            </a:rPr>
                            <m:t>−1</m:t>
                          </m:r>
                        </m:e>
                      </m:nary>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00000"/>
                  </a:lnSpc>
                </a:pPr>
                <a14:m>
                  <m:oMath xmlns:m="http://schemas.openxmlformats.org/officeDocument/2006/math">
                    <m:d>
                      <m:dPr>
                        <m:ctrlPr>
                          <a:rPr lang="en-US" sz="2000" i="1" smtClean="0">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b="0" i="1" smtClean="0">
                                <a:latin typeface="Cambria Math" panose="02040503050406030204" pitchFamily="18" charset="0"/>
                                <a:ea typeface="Calibri" panose="020F0502020204030204" pitchFamily="34" charset="0"/>
                                <a:cs typeface="Calibri" panose="020F0502020204030204" pitchFamily="34" charset="0"/>
                              </a:rPr>
                            </m:ctrlPr>
                          </m:eqArrPr>
                          <m:e>
                            <m:r>
                              <a:rPr lang="en-US" sz="2000" b="0" i="1" smtClean="0">
                                <a:latin typeface="Cambria Math" panose="02040503050406030204" pitchFamily="18" charset="0"/>
                                <a:ea typeface="Calibri" panose="020F0502020204030204" pitchFamily="34" charset="0"/>
                                <a:cs typeface="Calibri" panose="020F0502020204030204" pitchFamily="34" charset="0"/>
                              </a:rPr>
                              <m:t>𝑛</m:t>
                            </m:r>
                          </m:e>
                          <m:e>
                            <m:r>
                              <a:rPr lang="en-US" sz="2000" b="0" i="1" smtClean="0">
                                <a:latin typeface="Cambria Math" panose="02040503050406030204" pitchFamily="18" charset="0"/>
                                <a:ea typeface="Calibri" panose="020F0502020204030204" pitchFamily="34" charset="0"/>
                                <a:cs typeface="Calibri" panose="020F0502020204030204" pitchFamily="34" charset="0"/>
                              </a:rPr>
                              <m:t>𝑘</m:t>
                            </m:r>
                          </m:e>
                        </m:eqArr>
                      </m:e>
                    </m:d>
                  </m:oMath>
                </a14:m>
                <a:r>
                  <a:rPr lang="en-US" sz="2000" dirty="0">
                    <a:latin typeface="Calibri" panose="020F0502020204030204" pitchFamily="34" charset="0"/>
                    <a:ea typeface="Calibri" panose="020F0502020204030204" pitchFamily="34" charset="0"/>
                    <a:cs typeface="Calibri" panose="020F0502020204030204" pitchFamily="34" charset="0"/>
                  </a:rPr>
                  <a:t> = the number of ways to chose </a:t>
                </a:r>
                <a:r>
                  <a:rPr lang="en-US" sz="2000" i="1" dirty="0">
                    <a:latin typeface="Calibri" panose="020F0502020204030204" pitchFamily="34" charset="0"/>
                    <a:ea typeface="Calibri" panose="020F0502020204030204" pitchFamily="34" charset="0"/>
                    <a:cs typeface="Calibri" panose="020F0502020204030204" pitchFamily="34" charset="0"/>
                  </a:rPr>
                  <a:t>k </a:t>
                </a:r>
                <a:r>
                  <a:rPr lang="en-US" sz="2000" dirty="0">
                    <a:latin typeface="Calibri" panose="020F0502020204030204" pitchFamily="34" charset="0"/>
                    <a:ea typeface="Calibri" panose="020F0502020204030204" pitchFamily="34" charset="0"/>
                    <a:cs typeface="Calibri" panose="020F0502020204030204" pitchFamily="34" charset="0"/>
                  </a:rPr>
                  <a:t>mediators from </a:t>
                </a:r>
                <a:r>
                  <a:rPr lang="en-US" sz="2000" i="1" dirty="0">
                    <a:latin typeface="Calibri" panose="020F0502020204030204" pitchFamily="34" charset="0"/>
                    <a:ea typeface="Calibri" panose="020F0502020204030204" pitchFamily="34" charset="0"/>
                    <a:cs typeface="Calibri" panose="020F0502020204030204" pitchFamily="34" charset="0"/>
                  </a:rPr>
                  <a:t>n</a:t>
                </a:r>
              </a:p>
              <a:p>
                <a:pPr>
                  <a:lnSpc>
                    <a:spcPct val="100000"/>
                  </a:lnSpc>
                </a:pPr>
                <a:r>
                  <a:rPr lang="en-US" sz="2000" u="sng" dirty="0">
                    <a:latin typeface="Calibri" panose="020F0502020204030204" pitchFamily="34" charset="0"/>
                    <a:ea typeface="Calibri" panose="020F0502020204030204" pitchFamily="34" charset="0"/>
                    <a:cs typeface="Calibri" panose="020F0502020204030204" pitchFamily="34" charset="0"/>
                  </a:rPr>
                  <a:t>Example</a:t>
                </a:r>
                <a:r>
                  <a:rPr lang="en-US" sz="2000" dirty="0">
                    <a:latin typeface="Calibri" panose="020F0502020204030204" pitchFamily="34" charset="0"/>
                    <a:ea typeface="Calibri" panose="020F0502020204030204" pitchFamily="34" charset="0"/>
                    <a:cs typeface="Calibri" panose="020F0502020204030204" pitchFamily="34" charset="0"/>
                  </a:rPr>
                  <a:t>: the total number of indirect pathways with 3 mediators is</a:t>
                </a:r>
              </a:p>
              <a:p>
                <a:pPr marL="0" indent="0" algn="ctr">
                  <a:lnSpc>
                    <a:spcPct val="100000"/>
                  </a:lnSpc>
                  <a:buNone/>
                </a:pPr>
                <a14:m>
                  <m:oMath xmlns:m="http://schemas.openxmlformats.org/officeDocument/2006/math">
                    <m:nary>
                      <m:naryPr>
                        <m:chr m:val="∑"/>
                        <m:ctrlPr>
                          <a:rPr lang="en-US" sz="2000" i="1">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en-US" sz="2000" i="1">
                            <a:latin typeface="Cambria Math" panose="02040503050406030204" pitchFamily="18" charset="0"/>
                            <a:ea typeface="Calibri" panose="020F0502020204030204" pitchFamily="34" charset="0"/>
                            <a:cs typeface="Calibri" panose="020F0502020204030204" pitchFamily="34" charset="0"/>
                          </a:rPr>
                          <m:t>𝑘</m:t>
                        </m:r>
                        <m:r>
                          <a:rPr lang="en-US" sz="2000" i="1">
                            <a:latin typeface="Cambria Math" panose="02040503050406030204" pitchFamily="18" charset="0"/>
                            <a:ea typeface="Calibri" panose="020F0502020204030204" pitchFamily="34" charset="0"/>
                            <a:cs typeface="Calibri" panose="020F0502020204030204" pitchFamily="34" charset="0"/>
                          </a:rPr>
                          <m:t>=1</m:t>
                        </m:r>
                      </m:sub>
                      <m:sup>
                        <m:r>
                          <a:rPr lang="en-US" sz="2000" i="1">
                            <a:latin typeface="Cambria Math" panose="02040503050406030204" pitchFamily="18" charset="0"/>
                            <a:ea typeface="Calibri" panose="020F0502020204030204" pitchFamily="34" charset="0"/>
                            <a:cs typeface="Calibri" panose="020F0502020204030204" pitchFamily="34" charset="0"/>
                          </a:rPr>
                          <m:t>𝑛</m:t>
                        </m:r>
                      </m:sup>
                      <m:e>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𝑛</m:t>
                                </m:r>
                              </m:e>
                              <m:e>
                                <m:r>
                                  <a:rPr lang="en-US" sz="2000" i="1">
                                    <a:latin typeface="Cambria Math" panose="02040503050406030204" pitchFamily="18" charset="0"/>
                                    <a:ea typeface="Calibri" panose="020F0502020204030204" pitchFamily="34" charset="0"/>
                                    <a:cs typeface="Calibri" panose="020F0502020204030204" pitchFamily="34" charset="0"/>
                                  </a:rPr>
                                  <m:t>𝑘</m:t>
                                </m:r>
                              </m:e>
                            </m:eqArr>
                          </m:e>
                        </m:d>
                      </m:e>
                    </m:nary>
                    <m:r>
                      <a:rPr lang="en-US" sz="2000" b="0" i="1" smtClean="0">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1</m:t>
                            </m:r>
                          </m:e>
                        </m:eqArr>
                      </m:e>
                    </m:d>
                    <m:r>
                      <a:rPr lang="en-US" sz="2000" i="1">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2</m:t>
                            </m:r>
                          </m:e>
                        </m:eqArr>
                      </m:e>
                    </m:d>
                    <m:r>
                      <a:rPr lang="en-US" sz="2000" i="1">
                        <a:latin typeface="Cambria Math" panose="02040503050406030204" pitchFamily="18" charset="0"/>
                        <a:ea typeface="Cambria Math" panose="02040503050406030204" pitchFamily="18" charset="0"/>
                        <a:cs typeface="Calibri" panose="020F0502020204030204" pitchFamily="34" charset="0"/>
                      </a:rPr>
                      <m:t>+</m:t>
                    </m:r>
                    <m:d>
                      <m:dPr>
                        <m:ctrlPr>
                          <a:rPr lang="en-US" sz="2000" i="1">
                            <a:latin typeface="Cambria Math" panose="02040503050406030204" pitchFamily="18" charset="0"/>
                            <a:ea typeface="Calibri" panose="020F0502020204030204" pitchFamily="34" charset="0"/>
                            <a:cs typeface="Calibri" panose="020F0502020204030204" pitchFamily="34" charset="0"/>
                          </a:rPr>
                        </m:ctrlPr>
                      </m:dPr>
                      <m:e>
                        <m:eqArr>
                          <m:eqArrPr>
                            <m:ctrlPr>
                              <a:rPr lang="en-US" sz="2000" i="1">
                                <a:latin typeface="Cambria Math" panose="02040503050406030204" pitchFamily="18" charset="0"/>
                                <a:ea typeface="Calibri" panose="020F0502020204030204" pitchFamily="34" charset="0"/>
                                <a:cs typeface="Calibri" panose="020F0502020204030204" pitchFamily="34" charset="0"/>
                              </a:rPr>
                            </m:ctrlPr>
                          </m:eqArrPr>
                          <m:e>
                            <m:r>
                              <a:rPr lang="en-US" sz="2000" i="1">
                                <a:latin typeface="Cambria Math" panose="02040503050406030204" pitchFamily="18" charset="0"/>
                                <a:ea typeface="Calibri" panose="020F0502020204030204" pitchFamily="34" charset="0"/>
                                <a:cs typeface="Calibri" panose="020F0502020204030204" pitchFamily="34" charset="0"/>
                              </a:rPr>
                              <m:t>3</m:t>
                            </m:r>
                          </m:e>
                          <m:e>
                            <m:r>
                              <a:rPr lang="en-US" sz="2000" i="1">
                                <a:latin typeface="Cambria Math" panose="02040503050406030204" pitchFamily="18" charset="0"/>
                                <a:ea typeface="Calibri" panose="020F0502020204030204" pitchFamily="34" charset="0"/>
                                <a:cs typeface="Calibri" panose="020F0502020204030204" pitchFamily="34" charset="0"/>
                              </a:rPr>
                              <m:t>3</m:t>
                            </m:r>
                          </m:e>
                        </m:eqArr>
                      </m:e>
                    </m:d>
                    <m:r>
                      <a:rPr lang="en-US" sz="2000" b="0" i="1" smtClean="0">
                        <a:latin typeface="Cambria Math" panose="02040503050406030204" pitchFamily="18" charset="0"/>
                        <a:ea typeface="Calibri" panose="020F0502020204030204" pitchFamily="34"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3+3+1=</m:t>
                    </m:r>
                  </m:oMath>
                </a14:m>
                <a:r>
                  <a:rPr lang="en-US" sz="2000" dirty="0">
                    <a:latin typeface="Calibri" panose="020F0502020204030204" pitchFamily="34" charset="0"/>
                    <a:ea typeface="Calibri" panose="020F0502020204030204" pitchFamily="34" charset="0"/>
                    <a:cs typeface="Calibri" panose="020F0502020204030204" pitchFamily="34" charset="0"/>
                  </a:rPr>
                  <a:t>7</a:t>
                </a:r>
                <a:r>
                  <a:rPr lang="en-US" sz="2000" dirty="0">
                    <a:ea typeface="Calibri" panose="020F0502020204030204" pitchFamily="34" charset="0"/>
                    <a:cs typeface="Calibri" panose="020F0502020204030204" pitchFamily="34" charset="0"/>
                  </a:rPr>
                  <a:t> </a:t>
                </a:r>
                <a14:m>
                  <m:oMath xmlns:m="http://schemas.openxmlformats.org/officeDocument/2006/math">
                    <m:r>
                      <a:rPr lang="en-US" sz="2000" b="0" i="1" dirty="0" smtClean="0">
                        <a:latin typeface="Cambria Math" panose="02040503050406030204" pitchFamily="18" charset="0"/>
                        <a:ea typeface="Calibri" panose="020F0502020204030204" pitchFamily="34" charset="0"/>
                        <a:cs typeface="Calibri" panose="020F0502020204030204" pitchFamily="34" charset="0"/>
                      </a:rPr>
                      <m:t>→</m:t>
                    </m:r>
                    <m:sSup>
                      <m:sSupPr>
                        <m:ctrlPr>
                          <a:rPr lang="en-US" sz="2000" i="1">
                            <a:latin typeface="Cambria Math" panose="02040503050406030204" pitchFamily="18" charset="0"/>
                            <a:ea typeface="Calibri" panose="020F0502020204030204" pitchFamily="34" charset="0"/>
                            <a:cs typeface="Calibri" panose="020F0502020204030204" pitchFamily="34" charset="0"/>
                          </a:rPr>
                        </m:ctrlPr>
                      </m:sSupPr>
                      <m:e>
                        <m:r>
                          <a:rPr lang="en-US" sz="2000" i="1">
                            <a:latin typeface="Cambria Math" panose="02040503050406030204" pitchFamily="18" charset="0"/>
                            <a:ea typeface="Calibri" panose="020F0502020204030204" pitchFamily="34" charset="0"/>
                            <a:cs typeface="Calibri" panose="020F0502020204030204" pitchFamily="34" charset="0"/>
                          </a:rPr>
                          <m:t>2</m:t>
                        </m:r>
                      </m:e>
                      <m:sup>
                        <m:r>
                          <a:rPr lang="en-US" sz="2000" i="1">
                            <a:latin typeface="Cambria Math" panose="02040503050406030204" pitchFamily="18" charset="0"/>
                            <a:ea typeface="Calibri" panose="020F0502020204030204" pitchFamily="34" charset="0"/>
                            <a:cs typeface="Calibri" panose="020F0502020204030204" pitchFamily="34" charset="0"/>
                          </a:rPr>
                          <m:t>𝑛</m:t>
                        </m:r>
                      </m:sup>
                    </m:sSup>
                    <m:r>
                      <a:rPr lang="en-US" sz="2000" i="1">
                        <a:latin typeface="Cambria Math" panose="02040503050406030204" pitchFamily="18" charset="0"/>
                        <a:ea typeface="Calibri" panose="020F0502020204030204" pitchFamily="34" charset="0"/>
                        <a:cs typeface="Calibri" panose="020F0502020204030204" pitchFamily="34" charset="0"/>
                      </a:rPr>
                      <m:t>−1</m:t>
                    </m:r>
                  </m:oMath>
                </a14:m>
                <a:endParaRPr lang="en-US" sz="200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3" name="Content Placeholder 2">
                <a:extLst>
                  <a:ext uri="{FF2B5EF4-FFF2-40B4-BE49-F238E27FC236}">
                    <a16:creationId xmlns:a16="http://schemas.microsoft.com/office/drawing/2014/main" id="{152A4005-F1A8-E72F-3518-5CEA8144CB84}"/>
                  </a:ext>
                </a:extLst>
              </p:cNvPr>
              <p:cNvSpPr>
                <a:spLocks noGrp="1" noRot="1" noChangeAspect="1" noMove="1" noResize="1" noEditPoints="1" noAdjustHandles="1" noChangeArrowheads="1" noChangeShapeType="1" noTextEdit="1"/>
              </p:cNvSpPr>
              <p:nvPr>
                <p:ph idx="4294967295"/>
              </p:nvPr>
            </p:nvSpPr>
            <p:spPr>
              <a:xfrm>
                <a:off x="309880" y="904875"/>
                <a:ext cx="11572240" cy="4411708"/>
              </a:xfrm>
              <a:blipFill>
                <a:blip r:embed="rId2"/>
                <a:stretch>
                  <a:fillRect l="-474"/>
                </a:stretch>
              </a:blipFill>
            </p:spPr>
            <p:txBody>
              <a:bodyPr/>
              <a:lstStyle/>
              <a:p>
                <a:r>
                  <a:rPr lang="en-US">
                    <a:noFill/>
                  </a:rPr>
                  <a:t> </a:t>
                </a:r>
              </a:p>
            </p:txBody>
          </p:sp>
        </mc:Fallback>
      </mc:AlternateContent>
    </p:spTree>
    <p:extLst>
      <p:ext uri="{BB962C8B-B14F-4D97-AF65-F5344CB8AC3E}">
        <p14:creationId xmlns:p14="http://schemas.microsoft.com/office/powerpoint/2010/main" val="12767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A67AC2-BF41-8E4C-7EB6-D03CAA3B9F90}"/>
              </a:ext>
            </a:extLst>
          </p:cNvPr>
          <p:cNvSpPr txBox="1"/>
          <p:nvPr/>
        </p:nvSpPr>
        <p:spPr>
          <a:xfrm>
            <a:off x="7346731" y="963802"/>
            <a:ext cx="3321269" cy="34778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Here are the valid paths: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1: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M₃</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2 (only forward):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M₂</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M₃</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M₂ → M₃</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Length 3: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M₁ → M₂ → M₃</a:t>
            </a:r>
          </a:p>
        </p:txBody>
      </p:sp>
      <p:pic>
        <p:nvPicPr>
          <p:cNvPr id="6" name="Content Placeholder 8">
            <a:extLst>
              <a:ext uri="{FF2B5EF4-FFF2-40B4-BE49-F238E27FC236}">
                <a16:creationId xmlns:a16="http://schemas.microsoft.com/office/drawing/2014/main" id="{AC20F44C-5272-ACD0-8C04-44840167710E}"/>
              </a:ext>
            </a:extLst>
          </p:cNvPr>
          <p:cNvPicPr>
            <a:picLocks noChangeAspect="1"/>
          </p:cNvPicPr>
          <p:nvPr/>
        </p:nvPicPr>
        <p:blipFill>
          <a:blip r:embed="rId2"/>
          <a:stretch>
            <a:fillRect/>
          </a:stretch>
        </p:blipFill>
        <p:spPr>
          <a:xfrm>
            <a:off x="418370" y="1057697"/>
            <a:ext cx="6394376" cy="3836625"/>
          </a:xfrm>
          <a:prstGeom prst="rect">
            <a:avLst/>
          </a:prstGeom>
        </p:spPr>
      </p:pic>
    </p:spTree>
    <p:extLst>
      <p:ext uri="{BB962C8B-B14F-4D97-AF65-F5344CB8AC3E}">
        <p14:creationId xmlns:p14="http://schemas.microsoft.com/office/powerpoint/2010/main" val="68564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anim calcmode="lin" valueType="num">
                                      <p:cBhvr additive="base">
                                        <p:cTn id="2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 calcmode="lin" valueType="num">
                                      <p:cBhvr additive="base">
                                        <p:cTn id="2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3.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927</TotalTime>
  <Words>5105</Words>
  <Application>Microsoft Office PowerPoint</Application>
  <PresentationFormat>Widescreen</PresentationFormat>
  <Paragraphs>498</Paragraphs>
  <Slides>52</Slides>
  <Notes>11</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52</vt:i4>
      </vt:variant>
    </vt:vector>
  </HeadingPairs>
  <TitlesOfParts>
    <vt:vector size="66" baseType="lpstr">
      <vt:lpstr>Aptos</vt:lpstr>
      <vt:lpstr>Aptos Display</vt:lpstr>
      <vt:lpstr>Arial</vt:lpstr>
      <vt:lpstr>Calibri</vt:lpstr>
      <vt:lpstr>Cambria Math</vt:lpstr>
      <vt:lpstr>Corbel</vt:lpstr>
      <vt:lpstr>Courier New</vt:lpstr>
      <vt:lpstr>Garamond</vt:lpstr>
      <vt:lpstr>Sagona Book</vt:lpstr>
      <vt:lpstr>Sagona ExtraLight</vt:lpstr>
      <vt:lpstr>Sagona ExtraLight (Headings)</vt:lpstr>
      <vt:lpstr>Office Theme</vt:lpstr>
      <vt:lpstr>SavonVTI</vt:lpstr>
      <vt:lpstr>Ecology 16x9</vt:lpstr>
      <vt:lpstr>Mediation and Moderation (Part 3)</vt:lpstr>
      <vt:lpstr>Serial Mediation</vt:lpstr>
      <vt:lpstr>Child Maltreatment, School Bonds, and Adult Violence: A Serial Mediation Model</vt:lpstr>
      <vt:lpstr>Serial and Parallel Mediation: Similarities</vt:lpstr>
      <vt:lpstr>Serial and Parallel Mediation: Differences</vt:lpstr>
      <vt:lpstr>Simple Mediation v Serial Mediation</vt:lpstr>
      <vt:lpstr>PowerPoint Presentation</vt:lpstr>
      <vt:lpstr>How many pathways?</vt:lpstr>
      <vt:lpstr>PowerPoint Presentation</vt:lpstr>
      <vt:lpstr>A Two-Mediator Serial Model</vt:lpstr>
      <vt:lpstr>Two Mediators in Serial</vt:lpstr>
      <vt:lpstr>Multiple mediator model of the presumed media influence study</vt:lpstr>
      <vt:lpstr>Take the output ONE step at a time!!</vt:lpstr>
      <vt:lpstr>Step 1: Does X Affect the First Mediator (IMPORT)?</vt:lpstr>
      <vt:lpstr>Step 1 Interpretation</vt:lpstr>
      <vt:lpstr>PowerPoint Presentation</vt:lpstr>
      <vt:lpstr>Step 2 Interpretation</vt:lpstr>
      <vt:lpstr>PowerPoint Presentation</vt:lpstr>
      <vt:lpstr>Step 3 Interpretation</vt:lpstr>
      <vt:lpstr>Step 4: Direct vs. Indirect Effects</vt:lpstr>
      <vt:lpstr>Step 4: Interpretation (for clarity)</vt:lpstr>
      <vt:lpstr>Statistical Model</vt:lpstr>
      <vt:lpstr>Bonus: Contrasts in specific indirect effects</vt:lpstr>
      <vt:lpstr>Are the indirect effects significantly different from each other?</vt:lpstr>
      <vt:lpstr>Step 5: Contrasts of Indirect Effects</vt:lpstr>
      <vt:lpstr>Step 5: Indirect Effect Contrasts</vt:lpstr>
      <vt:lpstr>Combining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Moderation</vt:lpstr>
      <vt:lpstr>Simple Moderation</vt:lpstr>
      <vt:lpstr>Example 7: Simple Moderation</vt:lpstr>
      <vt:lpstr>Moderation Results</vt:lpstr>
      <vt:lpstr>PowerPoint Presentation</vt:lpstr>
      <vt:lpstr>PowerPoint Presentation</vt:lpstr>
      <vt:lpstr>PowerPoint Presentation</vt:lpstr>
      <vt:lpstr>Data to graph</vt:lpstr>
      <vt:lpstr>The Johnson-Neyman (J-N)  Regions of Significance</vt:lpstr>
      <vt:lpstr>Example</vt:lpstr>
      <vt:lpstr>Using Process in R</vt:lpstr>
      <vt:lpstr>PowerPoint Presentation</vt:lpstr>
      <vt:lpstr>PowerPoint Presentation</vt:lpstr>
      <vt:lpstr>PowerPoint Presentation</vt:lpstr>
      <vt:lpstr>The Johnson-Neyman Technique</vt:lpstr>
      <vt:lpstr>PowerPoint Presentation</vt:lpstr>
      <vt:lpstr>PowerPoint Presentation</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20</cp:revision>
  <dcterms:created xsi:type="dcterms:W3CDTF">2025-03-23T20:35:05Z</dcterms:created>
  <dcterms:modified xsi:type="dcterms:W3CDTF">2025-03-24T12:02:53Z</dcterms:modified>
</cp:coreProperties>
</file>