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331" r:id="rId6"/>
    <p:sldId id="261" r:id="rId7"/>
    <p:sldId id="262" r:id="rId8"/>
    <p:sldId id="260" r:id="rId9"/>
    <p:sldId id="263" r:id="rId10"/>
    <p:sldId id="264" r:id="rId11"/>
    <p:sldId id="265" r:id="rId12"/>
    <p:sldId id="266" r:id="rId13"/>
    <p:sldId id="267" r:id="rId14"/>
    <p:sldId id="309" r:id="rId15"/>
    <p:sldId id="289" r:id="rId16"/>
    <p:sldId id="290" r:id="rId17"/>
    <p:sldId id="292" r:id="rId18"/>
    <p:sldId id="273" r:id="rId19"/>
    <p:sldId id="332" r:id="rId20"/>
    <p:sldId id="293" r:id="rId21"/>
    <p:sldId id="333" r:id="rId22"/>
    <p:sldId id="329" r:id="rId23"/>
    <p:sldId id="330" r:id="rId24"/>
    <p:sldId id="294" r:id="rId25"/>
    <p:sldId id="276" r:id="rId26"/>
    <p:sldId id="296" r:id="rId27"/>
    <p:sldId id="278" r:id="rId28"/>
    <p:sldId id="277" r:id="rId29"/>
    <p:sldId id="279" r:id="rId30"/>
    <p:sldId id="298" r:id="rId31"/>
    <p:sldId id="334" r:id="rId32"/>
    <p:sldId id="280" r:id="rId33"/>
    <p:sldId id="312" r:id="rId34"/>
    <p:sldId id="313" r:id="rId35"/>
    <p:sldId id="315" r:id="rId36"/>
    <p:sldId id="300" r:id="rId37"/>
    <p:sldId id="285" r:id="rId38"/>
    <p:sldId id="302" r:id="rId39"/>
    <p:sldId id="305" r:id="rId40"/>
    <p:sldId id="304" r:id="rId41"/>
    <p:sldId id="321" r:id="rId42"/>
    <p:sldId id="282" r:id="rId43"/>
    <p:sldId id="286" r:id="rId44"/>
    <p:sldId id="308" r:id="rId45"/>
    <p:sldId id="326" r:id="rId46"/>
    <p:sldId id="317" r:id="rId47"/>
    <p:sldId id="320" r:id="rId48"/>
    <p:sldId id="318" r:id="rId49"/>
    <p:sldId id="319" r:id="rId50"/>
    <p:sldId id="325" r:id="rId51"/>
    <p:sldId id="322" r:id="rId52"/>
    <p:sldId id="323" r:id="rId53"/>
    <p:sldId id="32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6"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234E2D-E6E5-4D3D-8239-F4FA528A0DE3}" type="datetimeFigureOut">
              <a:rPr lang="en-US" smtClean="0"/>
              <a:t>3/30/2025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D8CB-5069-48A5-A31E-868D687857E9}" type="slidenum">
              <a:rPr lang="en-US" smtClean="0"/>
              <a:t>‹#›</a:t>
            </a:fld>
            <a:endParaRPr lang="en-US"/>
          </a:p>
        </p:txBody>
      </p:sp>
    </p:spTree>
    <p:extLst>
      <p:ext uri="{BB962C8B-B14F-4D97-AF65-F5344CB8AC3E}">
        <p14:creationId xmlns:p14="http://schemas.microsoft.com/office/powerpoint/2010/main" val="400602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any partial correlation between any two observed variables is zero once the factor is partialed out</a:t>
            </a:r>
          </a:p>
          <a:p>
            <a:r>
              <a:rPr lang="en-US" b="0" i="0" dirty="0">
                <a:solidFill>
                  <a:srgbClr val="202124"/>
                </a:solidFill>
                <a:effectLst/>
                <a:latin typeface="Roboto" panose="02000000000000000000" pitchFamily="2" charset="0"/>
              </a:rPr>
              <a:t>The MSA is a statistic that indicates the proportion of variance in your variables that might be caused by underlying factors. </a:t>
            </a:r>
          </a:p>
          <a:p>
            <a:r>
              <a:rPr lang="en-US" b="0" i="0" dirty="0">
                <a:solidFill>
                  <a:srgbClr val="202124"/>
                </a:solidFill>
                <a:effectLst/>
                <a:latin typeface="Roboto" panose="02000000000000000000" pitchFamily="2" charset="0"/>
              </a:rPr>
              <a:t>High values (close to 1.0) generally indicate that a factor analysis may be useful with your data.</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143CBBE-8647-4FF0-BB78-44590B5893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8507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In FA we are assuming that the underlying factor called “stats anxiety” is driving the variables (plus error)</a:t>
            </a:r>
          </a:p>
          <a:p>
            <a:r>
              <a:rPr lang="en-US" dirty="0"/>
              <a:t>Notice the arrow points from the factor to the variable</a:t>
            </a:r>
          </a:p>
        </p:txBody>
      </p:sp>
      <p:sp>
        <p:nvSpPr>
          <p:cNvPr id="4" name="Slide Number Placeholder 3"/>
          <p:cNvSpPr>
            <a:spLocks noGrp="1"/>
          </p:cNvSpPr>
          <p:nvPr>
            <p:ph type="sldNum" sz="quarter" idx="5"/>
          </p:nvPr>
        </p:nvSpPr>
        <p:spPr/>
        <p:txBody>
          <a:bodyPr/>
          <a:lstStyle/>
          <a:p>
            <a:fld id="{796D0D24-7CDE-4B3B-83FD-38D4FBFEDC07}" type="slidenum">
              <a:rPr lang="en-US" smtClean="0"/>
              <a:t>44</a:t>
            </a:fld>
            <a:endParaRPr lang="en-US"/>
          </a:p>
        </p:txBody>
      </p:sp>
    </p:spTree>
    <p:extLst>
      <p:ext uri="{BB962C8B-B14F-4D97-AF65-F5344CB8AC3E}">
        <p14:creationId xmlns:p14="http://schemas.microsoft.com/office/powerpoint/2010/main" val="308404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that the partial correlations should be relatively small if we are to get distinct factors from the analysis</a:t>
            </a:r>
          </a:p>
          <a:p>
            <a:r>
              <a:rPr lang="en-US" dirty="0"/>
              <a:t>If KMO MSA is significant data are appropriate for factor analysis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143CBBE-8647-4FF0-BB78-44590B5893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0379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too few factors are retained, then important information is lost and important factors may be neglected</a:t>
            </a:r>
          </a:p>
          <a:p>
            <a:r>
              <a:rPr lang="en-US" dirty="0"/>
              <a:t>Remember the goal is parsimony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143CBBE-8647-4FF0-BB78-44590B5893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34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Increases the difficulty in attaching meaning because it will yield an increased number of cross-loadings where some variables will have similar factor loadings for multiple factors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143CBBE-8647-4FF0-BB78-44590B5893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743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Ideally, each variable appears in only one column</a:t>
            </a:r>
          </a:p>
          <a:p>
            <a:r>
              <a:rPr lang="en-US" b="0" i="0" dirty="0">
                <a:solidFill>
                  <a:srgbClr val="3B444F"/>
                </a:solidFill>
                <a:effectLst/>
                <a:latin typeface="open-sans"/>
              </a:rPr>
              <a:t>Rotation involves defining new coordinate systems so that when we rotate everything, the points fall close to the vertices (end points) of the new axes.</a:t>
            </a:r>
            <a:endParaRPr lang="en-US" dirty="0"/>
          </a:p>
        </p:txBody>
      </p:sp>
      <p:sp>
        <p:nvSpPr>
          <p:cNvPr id="4" name="Slide Number Placeholder 3"/>
          <p:cNvSpPr>
            <a:spLocks noGrp="1"/>
          </p:cNvSpPr>
          <p:nvPr>
            <p:ph type="sldNum" sz="quarter" idx="5"/>
          </p:nvPr>
        </p:nvSpPr>
        <p:spPr/>
        <p:txBody>
          <a:bodyPr/>
          <a:lstStyle/>
          <a:p>
            <a:fld id="{796D0D24-7CDE-4B3B-83FD-38D4FBFEDC07}" type="slidenum">
              <a:rPr lang="en-US" smtClean="0"/>
              <a:t>34</a:t>
            </a:fld>
            <a:endParaRPr lang="en-US"/>
          </a:p>
        </p:txBody>
      </p:sp>
    </p:spTree>
    <p:extLst>
      <p:ext uri="{BB962C8B-B14F-4D97-AF65-F5344CB8AC3E}">
        <p14:creationId xmlns:p14="http://schemas.microsoft.com/office/powerpoint/2010/main" val="97721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Ideally, each variable appears in only one column</a:t>
            </a:r>
          </a:p>
          <a:p>
            <a:r>
              <a:rPr lang="en-US" b="0" i="0" dirty="0">
                <a:solidFill>
                  <a:srgbClr val="3B444F"/>
                </a:solidFill>
                <a:effectLst/>
                <a:latin typeface="open-sans"/>
              </a:rPr>
              <a:t>Rotation involves defining new coordinate systems so that when we rotate everything, the points fall close to the vertices (end points) of the new axes.</a:t>
            </a:r>
            <a:endParaRPr lang="en-US" dirty="0"/>
          </a:p>
        </p:txBody>
      </p:sp>
      <p:sp>
        <p:nvSpPr>
          <p:cNvPr id="4" name="Slide Number Placeholder 3"/>
          <p:cNvSpPr>
            <a:spLocks noGrp="1"/>
          </p:cNvSpPr>
          <p:nvPr>
            <p:ph type="sldNum" sz="quarter" idx="5"/>
          </p:nvPr>
        </p:nvSpPr>
        <p:spPr/>
        <p:txBody>
          <a:bodyPr/>
          <a:lstStyle/>
          <a:p>
            <a:fld id="{796D0D24-7CDE-4B3B-83FD-38D4FBFEDC07}" type="slidenum">
              <a:rPr lang="en-US" smtClean="0"/>
              <a:t>35</a:t>
            </a:fld>
            <a:endParaRPr lang="en-US"/>
          </a:p>
        </p:txBody>
      </p:sp>
    </p:spTree>
    <p:extLst>
      <p:ext uri="{BB962C8B-B14F-4D97-AF65-F5344CB8AC3E}">
        <p14:creationId xmlns:p14="http://schemas.microsoft.com/office/powerpoint/2010/main" val="163328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 rotation means that the axes are being rotated so that the clusters of items fall as closely as possible to them. </a:t>
            </a:r>
          </a:p>
          <a:p>
            <a:r>
              <a:rPr lang="en-US" dirty="0"/>
              <a:t>Imagine rotating the axes so that they intersect the centroid of each cluster variables to get the essence of rotation. </a:t>
            </a:r>
          </a:p>
          <a:p>
            <a:r>
              <a:rPr lang="en-US" dirty="0"/>
              <a:t>Rotation means that the reference axes of the factors are turned about the origin until some other position has been reached</a:t>
            </a:r>
          </a:p>
          <a:p>
            <a:endParaRPr lang="en-US" dirty="0"/>
          </a:p>
          <a:p>
            <a:r>
              <a:rPr lang="en-US" dirty="0"/>
              <a:t>The effect is to redistribute the variance from earlier factors to later ones to achieve simpler and more meaningful factor pattern</a:t>
            </a:r>
          </a:p>
          <a:p>
            <a:endParaRPr lang="en-US" dirty="0"/>
          </a:p>
          <a:p>
            <a:r>
              <a:rPr lang="en-US" dirty="0"/>
              <a:t>The simplest case is orthogonal factor rotation where the axes are maintained at 90 degrees</a:t>
            </a:r>
          </a:p>
          <a:p>
            <a:r>
              <a:rPr lang="en-US" dirty="0"/>
              <a:t>When not constrained to being </a:t>
            </a:r>
            <a:r>
              <a:rPr lang="en-US" dirty="0" err="1"/>
              <a:t>orothogonal</a:t>
            </a:r>
            <a:r>
              <a:rPr lang="en-US" dirty="0"/>
              <a:t> the rotation procedure is called oblique</a:t>
            </a:r>
          </a:p>
          <a:p>
            <a:endParaRPr lang="en-US" dirty="0"/>
          </a:p>
          <a:p>
            <a:r>
              <a:rPr lang="en-US" dirty="0"/>
              <a:t>following rotation of the axes, the items now fall closer to each axis line</a:t>
            </a:r>
          </a:p>
          <a:p>
            <a:r>
              <a:rPr lang="en-US" dirty="0"/>
              <a:t>You can see that after rotating the factor axes, variables 3,4 and 5 load high on factor I and 1 and 2 load high on factor II</a:t>
            </a:r>
          </a:p>
          <a:p>
            <a:r>
              <a:rPr lang="en-US" dirty="0"/>
              <a:t>Notice too that the oblique factor rotation represents the clustering of variables more accurately because each rotated axis is now closer to the respective group or variables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143CBBE-8647-4FF0-BB78-44590B5893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21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the % of variance in all the variables accounted for by each factor is computed as the sum of the squared factor loadings for that factor divided by the number of variables – which is also the same as dividing the eigenvalue of a factor by the number of variables in the model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143CBBE-8647-4FF0-BB78-44590B5893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81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Measurement scale</a:t>
            </a:r>
          </a:p>
          <a:p>
            <a:pPr lvl="1"/>
            <a:r>
              <a:rPr lang="en-US" dirty="0"/>
              <a:t>Assumption: a correlation matrix can be calculated from the variables</a:t>
            </a:r>
          </a:p>
          <a:p>
            <a:pPr lvl="1"/>
            <a:r>
              <a:rPr lang="en-US" dirty="0"/>
              <a:t>This matrix is a Pearson matrix (i.e. a linear relationship exists)</a:t>
            </a:r>
          </a:p>
          <a:p>
            <a:pPr lvl="1"/>
            <a:r>
              <a:rPr lang="en-US" dirty="0"/>
              <a:t>Only use ordinal items if they meet the assumption of linearity</a:t>
            </a:r>
          </a:p>
          <a:p>
            <a:pPr lvl="1"/>
            <a:r>
              <a:rPr lang="en-US" dirty="0"/>
              <a:t>This will mostly be never </a:t>
            </a:r>
            <a:r>
              <a:rPr lang="en-US" dirty="0">
                <a:sym typeface="Wingdings" panose="05000000000000000000" pitchFamily="2" charset="2"/>
              </a:rPr>
              <a:t> use LCA/LPA</a:t>
            </a:r>
            <a:endParaRPr lang="en-US" dirty="0"/>
          </a:p>
          <a:p>
            <a:r>
              <a:rPr lang="en-US" dirty="0"/>
              <a:t>Sample Size</a:t>
            </a:r>
          </a:p>
          <a:p>
            <a:pPr lvl="1"/>
            <a:r>
              <a:rPr lang="en-US" dirty="0"/>
              <a:t>Minimum of 10 observations per variable </a:t>
            </a:r>
          </a:p>
          <a:p>
            <a:pPr lvl="1"/>
            <a:r>
              <a:rPr lang="en-US" dirty="0"/>
              <a:t>At least 200 cases</a:t>
            </a:r>
          </a:p>
          <a:p>
            <a:pPr marL="0" indent="0">
              <a:buNone/>
            </a:pPr>
            <a:r>
              <a:rPr lang="en-US" dirty="0"/>
              <a:t>Homogeneity of the sample in relation to the underlying factor structure</a:t>
            </a:r>
          </a:p>
          <a:p>
            <a:pPr marL="0" indent="0">
              <a:buNone/>
            </a:pPr>
            <a:r>
              <a:rPr lang="en-US" dirty="0"/>
              <a:t>The sample must be homogenous with respect to the underlying factor structure</a:t>
            </a:r>
          </a:p>
          <a:p>
            <a:pPr marL="0" indent="0">
              <a:buNone/>
            </a:pPr>
            <a:r>
              <a:rPr lang="en-US" dirty="0"/>
              <a:t>Example</a:t>
            </a:r>
          </a:p>
          <a:p>
            <a:r>
              <a:rPr lang="en-US" dirty="0"/>
              <a:t>If the sample differs on some known characteristic, on the variables you are analyzing then perform separate groups analysis</a:t>
            </a:r>
          </a:p>
          <a:p>
            <a:r>
              <a:rPr lang="en-US" dirty="0"/>
              <a:t>Example: 20 ratings gauging individual attitudes towards police, do group analysis using race/ethnicity as the grouping variable</a:t>
            </a:r>
          </a:p>
          <a:p>
            <a:endParaRPr lang="en-US" dirty="0"/>
          </a:p>
        </p:txBody>
      </p:sp>
      <p:sp>
        <p:nvSpPr>
          <p:cNvPr id="4" name="Slide Number Placeholder 3"/>
          <p:cNvSpPr>
            <a:spLocks noGrp="1"/>
          </p:cNvSpPr>
          <p:nvPr>
            <p:ph type="sldNum" sz="quarter" idx="5"/>
          </p:nvPr>
        </p:nvSpPr>
        <p:spPr/>
        <p:txBody>
          <a:bodyPr/>
          <a:lstStyle/>
          <a:p>
            <a:fld id="{796D0D24-7CDE-4B3B-83FD-38D4FBFEDC07}" type="slidenum">
              <a:rPr lang="en-US" smtClean="0"/>
              <a:t>43</a:t>
            </a:fld>
            <a:endParaRPr lang="en-US"/>
          </a:p>
        </p:txBody>
      </p:sp>
    </p:spTree>
    <p:extLst>
      <p:ext uri="{BB962C8B-B14F-4D97-AF65-F5344CB8AC3E}">
        <p14:creationId xmlns:p14="http://schemas.microsoft.com/office/powerpoint/2010/main" val="70724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78AF-4418-5CEF-4D30-0268876F4A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062F03-D6C5-2A8C-F0B0-52BE4AC18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2F3D2B-D912-8510-C081-4D4503BB3958}"/>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5" name="Footer Placeholder 4">
            <a:extLst>
              <a:ext uri="{FF2B5EF4-FFF2-40B4-BE49-F238E27FC236}">
                <a16:creationId xmlns:a16="http://schemas.microsoft.com/office/drawing/2014/main" id="{4B64F8B1-36B4-F679-3431-A38FA2AFD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AA192-EB91-7D4D-9B6C-9A0861236146}"/>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30253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A89A-333A-8ABB-1A43-BDD5B46DB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BE5283-AE7B-067D-6C59-4049BF2D8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00459-DB42-926F-176F-5B00E001559D}"/>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5" name="Footer Placeholder 4">
            <a:extLst>
              <a:ext uri="{FF2B5EF4-FFF2-40B4-BE49-F238E27FC236}">
                <a16:creationId xmlns:a16="http://schemas.microsoft.com/office/drawing/2014/main" id="{B4E0BCA0-6FEA-6674-CF50-DB9F3D488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6554F-A8D2-40D2-61C1-746907AA3FCA}"/>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117812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83D36-9D0A-C97D-31E1-C2C1FE40C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F42FC-0A6A-AAA2-B3E2-653EA5DB1C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C8DAC-602F-6E80-9CDD-706F3909FD5B}"/>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5" name="Footer Placeholder 4">
            <a:extLst>
              <a:ext uri="{FF2B5EF4-FFF2-40B4-BE49-F238E27FC236}">
                <a16:creationId xmlns:a16="http://schemas.microsoft.com/office/drawing/2014/main" id="{55AB8680-0649-5F60-B4BB-F0F29AEAF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78C45-0B9E-0089-20D0-7A7A605AB0AB}"/>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17193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31D8-C680-E95A-9D8E-FDA75AFEF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18C516-D956-B47F-5720-2872858E27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CBA35-C018-5539-D50A-48B21BF5A023}"/>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5" name="Footer Placeholder 4">
            <a:extLst>
              <a:ext uri="{FF2B5EF4-FFF2-40B4-BE49-F238E27FC236}">
                <a16:creationId xmlns:a16="http://schemas.microsoft.com/office/drawing/2014/main" id="{247B05D5-7F9E-AD86-C3CE-391C29911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B9DA7-9C5D-041F-A18A-5BF2338E54CB}"/>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384363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6D2D-E259-1E82-FC36-18D7B9542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49949C-4C2F-B04A-678B-7F0EF65189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C21D74-2633-CCC6-63D3-713DF095EC2F}"/>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5" name="Footer Placeholder 4">
            <a:extLst>
              <a:ext uri="{FF2B5EF4-FFF2-40B4-BE49-F238E27FC236}">
                <a16:creationId xmlns:a16="http://schemas.microsoft.com/office/drawing/2014/main" id="{F7721CB6-EACB-C2DF-09A4-F4D3377D0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A7A63-2005-ACA2-F19E-72AE68D1B132}"/>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351708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F90C-EDAC-BC53-F9FC-BF7F94E57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A999F-8D87-3C98-85F3-52805FB6B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93A0D3-319E-ABAE-C3BB-309E69D28A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BE77D-190E-E1F1-3902-3EE4F562EFFF}"/>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6" name="Footer Placeholder 5">
            <a:extLst>
              <a:ext uri="{FF2B5EF4-FFF2-40B4-BE49-F238E27FC236}">
                <a16:creationId xmlns:a16="http://schemas.microsoft.com/office/drawing/2014/main" id="{630AC9D0-C9E5-F9C3-DD51-74B2E40EE3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AD4EB-BC80-BDE8-0201-05655405ED5B}"/>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123897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264E-45C7-B268-4470-186705F860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BF1B76-DF88-5BF3-081A-63CD84E6E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B9E4C1-C4C4-2764-058F-428A8B4E4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12344-B30F-9A8D-95C4-460E230F16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2F7F2D-7FA7-5B9A-092D-1FFAF13F2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33647F-5241-C4A3-5C3D-6200A089293C}"/>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8" name="Footer Placeholder 7">
            <a:extLst>
              <a:ext uri="{FF2B5EF4-FFF2-40B4-BE49-F238E27FC236}">
                <a16:creationId xmlns:a16="http://schemas.microsoft.com/office/drawing/2014/main" id="{B8281930-6CE8-BB9B-E2C6-E2352D93E1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F02AD4-7CC7-E4D7-D213-1734F7F62E1B}"/>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197309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040B-96C7-94BD-A30C-72DE00FBA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8C51BC-CC1E-3DD9-9205-E3AD6B288915}"/>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4" name="Footer Placeholder 3">
            <a:extLst>
              <a:ext uri="{FF2B5EF4-FFF2-40B4-BE49-F238E27FC236}">
                <a16:creationId xmlns:a16="http://schemas.microsoft.com/office/drawing/2014/main" id="{6B4A3918-D63C-2EA0-DBF5-837F47ADBB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06C7F0-6EC1-5789-81F8-4767EF1D4DA3}"/>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40649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7E13A-075E-5083-BDA1-EFE2A847FDCD}"/>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3" name="Footer Placeholder 2">
            <a:extLst>
              <a:ext uri="{FF2B5EF4-FFF2-40B4-BE49-F238E27FC236}">
                <a16:creationId xmlns:a16="http://schemas.microsoft.com/office/drawing/2014/main" id="{9FC48778-F613-BB0B-C8BE-79395DB45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D8B24D-51B1-767A-75F5-5239D0DA39FF}"/>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46041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0C3D-58F8-4038-3BF0-3FEAF7754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ACAFFF-5486-4B5A-6C2C-272D974D5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14CE1-F460-11A0-CF91-2EF2FFF0E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14999-5AB8-BE8C-6DBE-254ADCC0AC66}"/>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6" name="Footer Placeholder 5">
            <a:extLst>
              <a:ext uri="{FF2B5EF4-FFF2-40B4-BE49-F238E27FC236}">
                <a16:creationId xmlns:a16="http://schemas.microsoft.com/office/drawing/2014/main" id="{F85AC227-3C05-D965-B303-35C487D4A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743F0-3A93-4ABB-60D0-514E48351E78}"/>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4036728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1D2-2EB4-8B4B-2654-D3DF7209C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4888D7-91D3-2600-0F79-A112CE3F2D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A3FD9-4BE3-FD4F-6024-4FB6F321C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F6A4D-F8A2-639B-601E-D9665CEE952D}"/>
              </a:ext>
            </a:extLst>
          </p:cNvPr>
          <p:cNvSpPr>
            <a:spLocks noGrp="1"/>
          </p:cNvSpPr>
          <p:nvPr>
            <p:ph type="dt" sz="half" idx="10"/>
          </p:nvPr>
        </p:nvSpPr>
        <p:spPr/>
        <p:txBody>
          <a:bodyPr/>
          <a:lstStyle/>
          <a:p>
            <a:fld id="{5BD81F86-8B07-43C5-98D2-06BCA4229DF1}" type="datetimeFigureOut">
              <a:rPr lang="en-US" smtClean="0"/>
              <a:t>3/30/2025</a:t>
            </a:fld>
            <a:endParaRPr lang="en-US"/>
          </a:p>
        </p:txBody>
      </p:sp>
      <p:sp>
        <p:nvSpPr>
          <p:cNvPr id="6" name="Footer Placeholder 5">
            <a:extLst>
              <a:ext uri="{FF2B5EF4-FFF2-40B4-BE49-F238E27FC236}">
                <a16:creationId xmlns:a16="http://schemas.microsoft.com/office/drawing/2014/main" id="{CDFBA3A3-F032-9BBD-DA12-3B23352E0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A788A-AE44-B294-C2AE-7C1569477987}"/>
              </a:ext>
            </a:extLst>
          </p:cNvPr>
          <p:cNvSpPr>
            <a:spLocks noGrp="1"/>
          </p:cNvSpPr>
          <p:nvPr>
            <p:ph type="sldNum" sz="quarter" idx="12"/>
          </p:nvPr>
        </p:nvSpPr>
        <p:spPr/>
        <p:txBody>
          <a:bodyPr/>
          <a:lstStyle/>
          <a:p>
            <a:fld id="{F06547B8-D342-421E-B510-8A922C33B39C}" type="slidenum">
              <a:rPr lang="en-US" smtClean="0"/>
              <a:t>‹#›</a:t>
            </a:fld>
            <a:endParaRPr lang="en-US"/>
          </a:p>
        </p:txBody>
      </p:sp>
    </p:spTree>
    <p:extLst>
      <p:ext uri="{BB962C8B-B14F-4D97-AF65-F5344CB8AC3E}">
        <p14:creationId xmlns:p14="http://schemas.microsoft.com/office/powerpoint/2010/main" val="314644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84619-0CF4-4805-9CAC-D2C319EE5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07AC2-A947-DCC6-8662-D3BBDF2B0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7367D1-2203-792A-FB52-4EA09F3813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D81F86-8B07-43C5-98D2-06BCA4229DF1}" type="datetimeFigureOut">
              <a:rPr lang="en-US" smtClean="0"/>
              <a:t>3/30/2025</a:t>
            </a:fld>
            <a:endParaRPr lang="en-US"/>
          </a:p>
        </p:txBody>
      </p:sp>
      <p:sp>
        <p:nvSpPr>
          <p:cNvPr id="5" name="Footer Placeholder 4">
            <a:extLst>
              <a:ext uri="{FF2B5EF4-FFF2-40B4-BE49-F238E27FC236}">
                <a16:creationId xmlns:a16="http://schemas.microsoft.com/office/drawing/2014/main" id="{2E7CACC7-60F6-63A8-ADE3-813605BBFD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B964AF-0D8D-F853-A107-43BB5B98C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6547B8-D342-421E-B510-8A922C33B39C}" type="slidenum">
              <a:rPr lang="en-US" smtClean="0"/>
              <a:t>‹#›</a:t>
            </a:fld>
            <a:endParaRPr lang="en-US"/>
          </a:p>
        </p:txBody>
      </p:sp>
    </p:spTree>
    <p:extLst>
      <p:ext uri="{BB962C8B-B14F-4D97-AF65-F5344CB8AC3E}">
        <p14:creationId xmlns:p14="http://schemas.microsoft.com/office/powerpoint/2010/main" val="415754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oecd.org/skills/piaac/dat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4468-02FA-D663-DA3C-D2CE939F61DC}"/>
              </a:ext>
            </a:extLst>
          </p:cNvPr>
          <p:cNvSpPr>
            <a:spLocks noGrp="1"/>
          </p:cNvSpPr>
          <p:nvPr>
            <p:ph type="ctrTitle"/>
          </p:nvPr>
        </p:nvSpPr>
        <p:spPr/>
        <p:txBody>
          <a:bodyPr/>
          <a:lstStyle/>
          <a:p>
            <a:r>
              <a:rPr lang="en-US" dirty="0"/>
              <a:t>Factor Analysis</a:t>
            </a:r>
          </a:p>
        </p:txBody>
      </p:sp>
      <p:sp>
        <p:nvSpPr>
          <p:cNvPr id="3" name="Subtitle 2">
            <a:extLst>
              <a:ext uri="{FF2B5EF4-FFF2-40B4-BE49-F238E27FC236}">
                <a16:creationId xmlns:a16="http://schemas.microsoft.com/office/drawing/2014/main" id="{40A9B2AB-B541-93FD-488E-CB05D575ACFD}"/>
              </a:ext>
            </a:extLst>
          </p:cNvPr>
          <p:cNvSpPr>
            <a:spLocks noGrp="1"/>
          </p:cNvSpPr>
          <p:nvPr>
            <p:ph type="subTitle" idx="1"/>
          </p:nvPr>
        </p:nvSpPr>
        <p:spPr/>
        <p:txBody>
          <a:bodyPr/>
          <a:lstStyle/>
          <a:p>
            <a:r>
              <a:rPr lang="en-US" dirty="0"/>
              <a:t>Week 13</a:t>
            </a:r>
          </a:p>
          <a:p>
            <a:r>
              <a:rPr lang="en-US" dirty="0"/>
              <a:t>March 31, 2025</a:t>
            </a:r>
          </a:p>
        </p:txBody>
      </p:sp>
    </p:spTree>
    <p:extLst>
      <p:ext uri="{BB962C8B-B14F-4D97-AF65-F5344CB8AC3E}">
        <p14:creationId xmlns:p14="http://schemas.microsoft.com/office/powerpoint/2010/main" val="3783517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AA78D-9889-C04C-56D8-14BFF63A87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BFB61F-ECAD-D747-888C-AB8F9CE0E6B2}"/>
              </a:ext>
            </a:extLst>
          </p:cNvPr>
          <p:cNvSpPr>
            <a:spLocks noGrp="1"/>
          </p:cNvSpPr>
          <p:nvPr>
            <p:ph type="title"/>
          </p:nvPr>
        </p:nvSpPr>
        <p:spPr>
          <a:xfrm>
            <a:off x="15239" y="77413"/>
            <a:ext cx="11923644" cy="628788"/>
          </a:xfrm>
        </p:spPr>
        <p:txBody>
          <a:bodyPr>
            <a:normAutofit fontScale="90000"/>
          </a:bodyPr>
          <a:lstStyle/>
          <a:p>
            <a:r>
              <a:rPr lang="en-US" dirty="0"/>
              <a:t>Data Reduction</a:t>
            </a:r>
          </a:p>
        </p:txBody>
      </p:sp>
      <p:sp>
        <p:nvSpPr>
          <p:cNvPr id="5" name="Content Placeholder 4">
            <a:extLst>
              <a:ext uri="{FF2B5EF4-FFF2-40B4-BE49-F238E27FC236}">
                <a16:creationId xmlns:a16="http://schemas.microsoft.com/office/drawing/2014/main" id="{491E868B-C830-7CF0-14A2-AB2A5E80B7A5}"/>
              </a:ext>
            </a:extLst>
          </p:cNvPr>
          <p:cNvSpPr>
            <a:spLocks noGrp="1"/>
          </p:cNvSpPr>
          <p:nvPr>
            <p:ph idx="1"/>
          </p:nvPr>
        </p:nvSpPr>
        <p:spPr>
          <a:xfrm>
            <a:off x="90777" y="650402"/>
            <a:ext cx="11772568" cy="5303519"/>
          </a:xfrm>
        </p:spPr>
        <p:txBody>
          <a:bodyPr>
            <a:normAutofit/>
          </a:bodyPr>
          <a:lstStyle/>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Reducing the number of variables</a:t>
            </a:r>
          </a:p>
          <a:p>
            <a:pPr lvl="1"/>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underlying task is to find common variance and eliminate unique variance that is not of interest</a:t>
            </a:r>
          </a:p>
          <a:p>
            <a:pPr lvl="1"/>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It is like a reverse form of ‘partialling out’</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Examples</a:t>
            </a:r>
          </a:p>
          <a:p>
            <a:pPr lvl="1"/>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 survey may have 100 items, but the survey was designed to measure 12 components or factors</a:t>
            </a:r>
          </a:p>
          <a:p>
            <a:pPr lvl="1"/>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You have 50 different variables about an individual, but some of those variables are overlapping… are they essentially measuring the same underlying (unobservable, latent) construct?</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888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B8E2A-0F51-290D-FE36-86B0D0714A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17EB37D-7817-EA82-69BE-84CC166B0A96}"/>
              </a:ext>
            </a:extLst>
          </p:cNvPr>
          <p:cNvSpPr>
            <a:spLocks noGrp="1"/>
          </p:cNvSpPr>
          <p:nvPr>
            <p:ph type="title"/>
          </p:nvPr>
        </p:nvSpPr>
        <p:spPr>
          <a:xfrm>
            <a:off x="90777" y="245856"/>
            <a:ext cx="11923644" cy="628788"/>
          </a:xfrm>
        </p:spPr>
        <p:txBody>
          <a:bodyPr>
            <a:normAutofit fontScale="90000"/>
          </a:bodyPr>
          <a:lstStyle/>
          <a:p>
            <a:r>
              <a:rPr lang="en-US" dirty="0"/>
              <a:t>The Statistical Model</a:t>
            </a:r>
          </a:p>
        </p:txBody>
      </p:sp>
      <p:sp>
        <p:nvSpPr>
          <p:cNvPr id="5" name="Content Placeholder 4">
            <a:extLst>
              <a:ext uri="{FF2B5EF4-FFF2-40B4-BE49-F238E27FC236}">
                <a16:creationId xmlns:a16="http://schemas.microsoft.com/office/drawing/2014/main" id="{9A8DF22B-2E38-9D80-D132-E50D1F14E8D7}"/>
              </a:ext>
            </a:extLst>
          </p:cNvPr>
          <p:cNvSpPr>
            <a:spLocks noGrp="1"/>
          </p:cNvSpPr>
          <p:nvPr>
            <p:ph idx="1"/>
          </p:nvPr>
        </p:nvSpPr>
        <p:spPr>
          <a:xfrm>
            <a:off x="90777" y="1113183"/>
            <a:ext cx="4160381" cy="5303519"/>
          </a:xfrm>
        </p:spPr>
        <p:txBody>
          <a:bodyPr>
            <a:normAutofit/>
          </a:bodyPr>
          <a:lstStyle/>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EFA does not presuppose a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theoretical</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structure</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Useful as a starting point for understanding empirical structures or identifying problems with existing scales</a:t>
            </a:r>
          </a:p>
          <a:p>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Correlations</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between items are used to infer the presence of an underlying variable (latent)</a:t>
            </a:r>
          </a:p>
          <a:p>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Cross loadings</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One important consideration is that all items are allowed to load on any factor (compare CFA)</a:t>
            </a:r>
          </a:p>
        </p:txBody>
      </p:sp>
      <p:pic>
        <p:nvPicPr>
          <p:cNvPr id="2" name="Picture 2">
            <a:extLst>
              <a:ext uri="{FF2B5EF4-FFF2-40B4-BE49-F238E27FC236}">
                <a16:creationId xmlns:a16="http://schemas.microsoft.com/office/drawing/2014/main" id="{4F5622D4-9143-63B0-EAAF-CFD6F56F89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2342" y="794718"/>
            <a:ext cx="6909577" cy="5268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9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4F3D1-EC8F-F4E8-B755-BB2B18FC7EA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2CB9988-352C-CDB7-2CFE-2AC1505429AE}"/>
              </a:ext>
            </a:extLst>
          </p:cNvPr>
          <p:cNvSpPr>
            <a:spLocks noGrp="1"/>
          </p:cNvSpPr>
          <p:nvPr>
            <p:ph type="title"/>
          </p:nvPr>
        </p:nvSpPr>
        <p:spPr>
          <a:xfrm>
            <a:off x="0" y="14681"/>
            <a:ext cx="11923644" cy="628788"/>
          </a:xfrm>
        </p:spPr>
        <p:txBody>
          <a:bodyPr>
            <a:normAutofit fontScale="90000"/>
          </a:bodyPr>
          <a:lstStyle/>
          <a:p>
            <a:r>
              <a:rPr lang="en-US" dirty="0"/>
              <a:t>Example</a:t>
            </a:r>
          </a:p>
        </p:txBody>
      </p:sp>
      <p:sp>
        <p:nvSpPr>
          <p:cNvPr id="5" name="Content Placeholder 4">
            <a:extLst>
              <a:ext uri="{FF2B5EF4-FFF2-40B4-BE49-F238E27FC236}">
                <a16:creationId xmlns:a16="http://schemas.microsoft.com/office/drawing/2014/main" id="{95B45197-011D-FE6E-0CDA-D38D0421B8F4}"/>
              </a:ext>
            </a:extLst>
          </p:cNvPr>
          <p:cNvSpPr>
            <a:spLocks noGrp="1"/>
          </p:cNvSpPr>
          <p:nvPr>
            <p:ph idx="1"/>
          </p:nvPr>
        </p:nvSpPr>
        <p:spPr>
          <a:xfrm>
            <a:off x="137472" y="643469"/>
            <a:ext cx="6737685" cy="5498961"/>
          </a:xfrm>
        </p:spPr>
        <p:txBody>
          <a:bodyPr>
            <a:normAutofit/>
          </a:bodyPr>
          <a:lstStyle/>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Circles represent latent variables—unobserved constructs identified through factor analysis.</a:t>
            </a:r>
          </a:p>
          <a:p>
            <a:pPr lvl="1"/>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GI = Growing Investment</a:t>
            </a:r>
          </a:p>
          <a:p>
            <a:pPr lvl="1"/>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DI = Disinvestment</a:t>
            </a:r>
          </a:p>
          <a:p>
            <a:pPr lvl="1"/>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SI = Sustained Investment</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Researchers assigned these labels based on patterns in the measured data</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Boxes represent observed/measured items—real-world variables used to estimate the latent factors (e.g., "Income Inequality," "Home Loans")</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Green lines show positive factor loadings: </a:t>
            </a:r>
          </a:p>
          <a:p>
            <a:pPr lvl="1"/>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Thicker green lines indicate stronger relationships, meaning that the item is a good indicator of the latent variable</a:t>
            </a:r>
          </a:p>
          <a:p>
            <a:r>
              <a:rPr lang="en-US" sz="2000" dirty="0">
                <a:solidFill>
                  <a:prstClr val="black"/>
                </a:solidFill>
                <a:latin typeface="Calibri" panose="020F0502020204030204" pitchFamily="34" charset="0"/>
                <a:ea typeface="Calibri" panose="020F0502020204030204" pitchFamily="34" charset="0"/>
                <a:cs typeface="Calibri" panose="020F0502020204030204" pitchFamily="34" charset="0"/>
              </a:rPr>
              <a:t>R</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ed lines show negative relationships or inverse loadings:</a:t>
            </a:r>
          </a:p>
          <a:p>
            <a:pPr lvl="1"/>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These items are negatively associated with the latent variable, meaning they represent an opposite trend or reduce the strength of that factor</a:t>
            </a:r>
          </a:p>
        </p:txBody>
      </p:sp>
      <p:pic>
        <p:nvPicPr>
          <p:cNvPr id="3" name="Picture 2">
            <a:extLst>
              <a:ext uri="{FF2B5EF4-FFF2-40B4-BE49-F238E27FC236}">
                <a16:creationId xmlns:a16="http://schemas.microsoft.com/office/drawing/2014/main" id="{E176DBB7-D0F8-E33D-F2FD-85A5B6996A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8842" y="0"/>
            <a:ext cx="4572000" cy="6528925"/>
          </a:xfrm>
          <a:prstGeom prst="rect">
            <a:avLst/>
          </a:prstGeom>
          <a:noFill/>
          <a:ln>
            <a:noFill/>
          </a:ln>
        </p:spPr>
      </p:pic>
    </p:spTree>
    <p:extLst>
      <p:ext uri="{BB962C8B-B14F-4D97-AF65-F5344CB8AC3E}">
        <p14:creationId xmlns:p14="http://schemas.microsoft.com/office/powerpoint/2010/main" val="198508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32F2D-3CA9-A1BA-3E15-45B20C7045B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4B59BC-F27A-D88B-573E-CD6CED223BF2}"/>
              </a:ext>
            </a:extLst>
          </p:cNvPr>
          <p:cNvSpPr>
            <a:spLocks noGrp="1"/>
          </p:cNvSpPr>
          <p:nvPr>
            <p:ph type="title"/>
          </p:nvPr>
        </p:nvSpPr>
        <p:spPr>
          <a:xfrm>
            <a:off x="90777" y="245856"/>
            <a:ext cx="11923644" cy="628788"/>
          </a:xfrm>
        </p:spPr>
        <p:txBody>
          <a:bodyPr>
            <a:normAutofit fontScale="90000"/>
          </a:bodyPr>
          <a:lstStyle/>
          <a:p>
            <a:r>
              <a:rPr lang="en-US" dirty="0"/>
              <a:t>Research Questions</a:t>
            </a:r>
          </a:p>
        </p:txBody>
      </p:sp>
      <p:sp>
        <p:nvSpPr>
          <p:cNvPr id="5" name="Content Placeholder 4">
            <a:extLst>
              <a:ext uri="{FF2B5EF4-FFF2-40B4-BE49-F238E27FC236}">
                <a16:creationId xmlns:a16="http://schemas.microsoft.com/office/drawing/2014/main" id="{903651D9-E313-53D3-97C1-004970C183EF}"/>
              </a:ext>
            </a:extLst>
          </p:cNvPr>
          <p:cNvSpPr>
            <a:spLocks noGrp="1"/>
          </p:cNvSpPr>
          <p:nvPr>
            <p:ph idx="1"/>
          </p:nvPr>
        </p:nvSpPr>
        <p:spPr>
          <a:xfrm>
            <a:off x="182461" y="874644"/>
            <a:ext cx="11740276" cy="5303519"/>
          </a:xfrm>
        </p:spPr>
        <p:txBody>
          <a:bodyPr>
            <a:normAutofit/>
          </a:bodyPr>
          <a:lstStyle/>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How many reliable and interpretable factors/components are there in a set of variables?</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How many factors/components should be extracted?</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How much variance in a set of variables is accounted for by the retained factors/components?</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How are the factors/components interpreted? (Note: this is subjective)</a:t>
            </a:r>
          </a:p>
        </p:txBody>
      </p:sp>
    </p:spTree>
    <p:extLst>
      <p:ext uri="{BB962C8B-B14F-4D97-AF65-F5344CB8AC3E}">
        <p14:creationId xmlns:p14="http://schemas.microsoft.com/office/powerpoint/2010/main" val="274187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0F7C9-2D03-174C-9392-E3E2DC9BC8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E12E83-368C-D98B-1B98-9C160BC98C32}"/>
              </a:ext>
            </a:extLst>
          </p:cNvPr>
          <p:cNvSpPr>
            <a:spLocks noGrp="1"/>
          </p:cNvSpPr>
          <p:nvPr>
            <p:ph type="title"/>
          </p:nvPr>
        </p:nvSpPr>
        <p:spPr>
          <a:xfrm>
            <a:off x="90777" y="67440"/>
            <a:ext cx="11923644" cy="628788"/>
          </a:xfrm>
        </p:spPr>
        <p:txBody>
          <a:bodyPr>
            <a:normAutofit fontScale="90000"/>
          </a:bodyPr>
          <a:lstStyle/>
          <a:p>
            <a:r>
              <a:rPr lang="en-US" dirty="0"/>
              <a:t>Illustration</a:t>
            </a:r>
          </a:p>
        </p:txBody>
      </p:sp>
      <p:sp>
        <p:nvSpPr>
          <p:cNvPr id="5" name="Content Placeholder 4">
            <a:extLst>
              <a:ext uri="{FF2B5EF4-FFF2-40B4-BE49-F238E27FC236}">
                <a16:creationId xmlns:a16="http://schemas.microsoft.com/office/drawing/2014/main" id="{0ED016C7-CF5F-9A08-52D4-2E1ADA442347}"/>
              </a:ext>
            </a:extLst>
          </p:cNvPr>
          <p:cNvSpPr>
            <a:spLocks noGrp="1"/>
          </p:cNvSpPr>
          <p:nvPr>
            <p:ph idx="1"/>
          </p:nvPr>
        </p:nvSpPr>
        <p:spPr>
          <a:xfrm>
            <a:off x="225862" y="617970"/>
            <a:ext cx="11740276" cy="5303519"/>
          </a:xfrm>
        </p:spPr>
        <p:txBody>
          <a:bodyPr>
            <a:normAutofit/>
          </a:bodyPr>
          <a:lstStyle/>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Pretend we have gathered information on 9 factors that affected individual choices about whether to patronize certain stores</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One question of interest is whether the items can be grouped into some more general areas of focus, i.e., how do the 9 variables group together?</a:t>
            </a:r>
          </a:p>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Visual inspection is not helpful in revealing patterns, but factor analysis is… as shown in the next two slides</a:t>
            </a:r>
          </a:p>
        </p:txBody>
      </p:sp>
    </p:spTree>
    <p:extLst>
      <p:ext uri="{BB962C8B-B14F-4D97-AF65-F5344CB8AC3E}">
        <p14:creationId xmlns:p14="http://schemas.microsoft.com/office/powerpoint/2010/main" val="37776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E702-0E1A-41D8-A736-8E7FDF75B302}"/>
              </a:ext>
            </a:extLst>
          </p:cNvPr>
          <p:cNvSpPr>
            <a:spLocks noGrp="1"/>
          </p:cNvSpPr>
          <p:nvPr>
            <p:ph type="title"/>
          </p:nvPr>
        </p:nvSpPr>
        <p:spPr>
          <a:xfrm>
            <a:off x="80211" y="60502"/>
            <a:ext cx="11384440" cy="693478"/>
          </a:xfrm>
        </p:spPr>
        <p:txBody>
          <a:bodyPr>
            <a:norm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Correlations (what factor(s) might Cause the relationships?)</a:t>
            </a:r>
          </a:p>
        </p:txBody>
      </p:sp>
      <p:graphicFrame>
        <p:nvGraphicFramePr>
          <p:cNvPr id="5" name="Table 5">
            <a:extLst>
              <a:ext uri="{FF2B5EF4-FFF2-40B4-BE49-F238E27FC236}">
                <a16:creationId xmlns:a16="http://schemas.microsoft.com/office/drawing/2014/main" id="{83170D6D-5F4E-430B-8F3D-1E9AB622336D}"/>
              </a:ext>
            </a:extLst>
          </p:cNvPr>
          <p:cNvGraphicFramePr>
            <a:graphicFrameLocks noGrp="1"/>
          </p:cNvGraphicFramePr>
          <p:nvPr>
            <p:ph idx="1"/>
            <p:extLst>
              <p:ext uri="{D42A27DB-BD31-4B8C-83A1-F6EECF244321}">
                <p14:modId xmlns:p14="http://schemas.microsoft.com/office/powerpoint/2010/main" val="4290965911"/>
              </p:ext>
            </p:extLst>
          </p:nvPr>
        </p:nvGraphicFramePr>
        <p:xfrm>
          <a:off x="342339" y="753980"/>
          <a:ext cx="10830988" cy="4491784"/>
        </p:xfrm>
        <a:graphic>
          <a:graphicData uri="http://schemas.openxmlformats.org/drawingml/2006/table">
            <a:tbl>
              <a:tblPr firstRow="1" bandRow="1">
                <a:tableStyleId>{5C22544A-7EE6-4342-B048-85BDC9FD1C3A}</a:tableStyleId>
              </a:tblPr>
              <a:tblGrid>
                <a:gridCol w="2820232">
                  <a:extLst>
                    <a:ext uri="{9D8B030D-6E8A-4147-A177-3AD203B41FA5}">
                      <a16:colId xmlns:a16="http://schemas.microsoft.com/office/drawing/2014/main" val="2105173215"/>
                    </a:ext>
                  </a:extLst>
                </a:gridCol>
                <a:gridCol w="864949">
                  <a:extLst>
                    <a:ext uri="{9D8B030D-6E8A-4147-A177-3AD203B41FA5}">
                      <a16:colId xmlns:a16="http://schemas.microsoft.com/office/drawing/2014/main" val="4137150587"/>
                    </a:ext>
                  </a:extLst>
                </a:gridCol>
                <a:gridCol w="944789">
                  <a:extLst>
                    <a:ext uri="{9D8B030D-6E8A-4147-A177-3AD203B41FA5}">
                      <a16:colId xmlns:a16="http://schemas.microsoft.com/office/drawing/2014/main" val="2617327945"/>
                    </a:ext>
                  </a:extLst>
                </a:gridCol>
                <a:gridCol w="864949">
                  <a:extLst>
                    <a:ext uri="{9D8B030D-6E8A-4147-A177-3AD203B41FA5}">
                      <a16:colId xmlns:a16="http://schemas.microsoft.com/office/drawing/2014/main" val="393941215"/>
                    </a:ext>
                  </a:extLst>
                </a:gridCol>
                <a:gridCol w="904869">
                  <a:extLst>
                    <a:ext uri="{9D8B030D-6E8A-4147-A177-3AD203B41FA5}">
                      <a16:colId xmlns:a16="http://schemas.microsoft.com/office/drawing/2014/main" val="652348981"/>
                    </a:ext>
                  </a:extLst>
                </a:gridCol>
                <a:gridCol w="984711">
                  <a:extLst>
                    <a:ext uri="{9D8B030D-6E8A-4147-A177-3AD203B41FA5}">
                      <a16:colId xmlns:a16="http://schemas.microsoft.com/office/drawing/2014/main" val="1293617217"/>
                    </a:ext>
                  </a:extLst>
                </a:gridCol>
                <a:gridCol w="838335">
                  <a:extLst>
                    <a:ext uri="{9D8B030D-6E8A-4147-A177-3AD203B41FA5}">
                      <a16:colId xmlns:a16="http://schemas.microsoft.com/office/drawing/2014/main" val="1073021097"/>
                    </a:ext>
                  </a:extLst>
                </a:gridCol>
                <a:gridCol w="811722">
                  <a:extLst>
                    <a:ext uri="{9D8B030D-6E8A-4147-A177-3AD203B41FA5}">
                      <a16:colId xmlns:a16="http://schemas.microsoft.com/office/drawing/2014/main" val="3905609835"/>
                    </a:ext>
                  </a:extLst>
                </a:gridCol>
                <a:gridCol w="931484">
                  <a:extLst>
                    <a:ext uri="{9D8B030D-6E8A-4147-A177-3AD203B41FA5}">
                      <a16:colId xmlns:a16="http://schemas.microsoft.com/office/drawing/2014/main" val="966529472"/>
                    </a:ext>
                  </a:extLst>
                </a:gridCol>
                <a:gridCol w="864948">
                  <a:extLst>
                    <a:ext uri="{9D8B030D-6E8A-4147-A177-3AD203B41FA5}">
                      <a16:colId xmlns:a16="http://schemas.microsoft.com/office/drawing/2014/main" val="3782169921"/>
                    </a:ext>
                  </a:extLst>
                </a:gridCol>
              </a:tblGrid>
              <a:tr h="408344">
                <a:tc gridSpan="10">
                  <a:txBody>
                    <a:bodyPr/>
                    <a:lstStyle/>
                    <a:p>
                      <a:r>
                        <a:rPr lang="en-US" dirty="0"/>
                        <a:t>Part I Original Correlation Matrix</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70817471"/>
                  </a:ext>
                </a:extLst>
              </a:tr>
              <a:tr h="408344">
                <a:tc>
                  <a:txBody>
                    <a:bodyPr/>
                    <a:lstStyle/>
                    <a:p>
                      <a:endParaRPr lang="en-US"/>
                    </a:p>
                  </a:txBody>
                  <a:tcPr/>
                </a:tc>
                <a:tc>
                  <a:txBody>
                    <a:bodyPr/>
                    <a:lstStyle/>
                    <a:p>
                      <a:r>
                        <a:rPr lang="en-US" dirty="0"/>
                        <a:t>V1</a:t>
                      </a:r>
                    </a:p>
                  </a:txBody>
                  <a:tcPr/>
                </a:tc>
                <a:tc>
                  <a:txBody>
                    <a:bodyPr/>
                    <a:lstStyle/>
                    <a:p>
                      <a:r>
                        <a:rPr lang="en-US" dirty="0"/>
                        <a:t>V2</a:t>
                      </a:r>
                    </a:p>
                  </a:txBody>
                  <a:tcPr/>
                </a:tc>
                <a:tc>
                  <a:txBody>
                    <a:bodyPr/>
                    <a:lstStyle/>
                    <a:p>
                      <a:r>
                        <a:rPr lang="en-US" dirty="0"/>
                        <a:t>V3</a:t>
                      </a:r>
                    </a:p>
                  </a:txBody>
                  <a:tcPr/>
                </a:tc>
                <a:tc>
                  <a:txBody>
                    <a:bodyPr/>
                    <a:lstStyle/>
                    <a:p>
                      <a:r>
                        <a:rPr lang="en-US" dirty="0"/>
                        <a:t>V4</a:t>
                      </a:r>
                    </a:p>
                  </a:txBody>
                  <a:tcPr/>
                </a:tc>
                <a:tc>
                  <a:txBody>
                    <a:bodyPr/>
                    <a:lstStyle/>
                    <a:p>
                      <a:r>
                        <a:rPr lang="en-US" dirty="0"/>
                        <a:t>V5</a:t>
                      </a:r>
                    </a:p>
                  </a:txBody>
                  <a:tcPr/>
                </a:tc>
                <a:tc>
                  <a:txBody>
                    <a:bodyPr/>
                    <a:lstStyle/>
                    <a:p>
                      <a:r>
                        <a:rPr lang="en-US" dirty="0"/>
                        <a:t>V6</a:t>
                      </a:r>
                    </a:p>
                  </a:txBody>
                  <a:tcPr/>
                </a:tc>
                <a:tc>
                  <a:txBody>
                    <a:bodyPr/>
                    <a:lstStyle/>
                    <a:p>
                      <a:r>
                        <a:rPr lang="en-US" dirty="0"/>
                        <a:t>V7</a:t>
                      </a:r>
                    </a:p>
                  </a:txBody>
                  <a:tcPr/>
                </a:tc>
                <a:tc>
                  <a:txBody>
                    <a:bodyPr/>
                    <a:lstStyle/>
                    <a:p>
                      <a:r>
                        <a:rPr lang="en-US" dirty="0"/>
                        <a:t>V8</a:t>
                      </a:r>
                    </a:p>
                  </a:txBody>
                  <a:tcPr/>
                </a:tc>
                <a:tc>
                  <a:txBody>
                    <a:bodyPr/>
                    <a:lstStyle/>
                    <a:p>
                      <a:r>
                        <a:rPr lang="en-US" dirty="0"/>
                        <a:t>V9</a:t>
                      </a:r>
                    </a:p>
                  </a:txBody>
                  <a:tcPr/>
                </a:tc>
                <a:extLst>
                  <a:ext uri="{0D108BD9-81ED-4DB2-BD59-A6C34878D82A}">
                    <a16:rowId xmlns:a16="http://schemas.microsoft.com/office/drawing/2014/main" val="1203756481"/>
                  </a:ext>
                </a:extLst>
              </a:tr>
              <a:tr h="408344">
                <a:tc>
                  <a:txBody>
                    <a:bodyPr/>
                    <a:lstStyle/>
                    <a:p>
                      <a:r>
                        <a:rPr lang="en-US" dirty="0"/>
                        <a:t>V1 Price Level</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96965157"/>
                  </a:ext>
                </a:extLst>
              </a:tr>
              <a:tr h="408344">
                <a:tc>
                  <a:txBody>
                    <a:bodyPr/>
                    <a:lstStyle/>
                    <a:p>
                      <a:r>
                        <a:rPr lang="en-US" dirty="0"/>
                        <a:t>V2 Store Personnel</a:t>
                      </a:r>
                    </a:p>
                  </a:txBody>
                  <a:tcPr/>
                </a:tc>
                <a:tc>
                  <a:txBody>
                    <a:bodyPr/>
                    <a:lstStyle/>
                    <a:p>
                      <a:r>
                        <a:rPr lang="en-US" dirty="0"/>
                        <a:t>.427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52011410"/>
                  </a:ext>
                </a:extLst>
              </a:tr>
              <a:tr h="408344">
                <a:tc>
                  <a:txBody>
                    <a:bodyPr/>
                    <a:lstStyle/>
                    <a:p>
                      <a:r>
                        <a:rPr lang="en-US" dirty="0"/>
                        <a:t>V3 Return Policy</a:t>
                      </a:r>
                    </a:p>
                  </a:txBody>
                  <a:tcPr/>
                </a:tc>
                <a:tc>
                  <a:txBody>
                    <a:bodyPr/>
                    <a:lstStyle/>
                    <a:p>
                      <a:r>
                        <a:rPr lang="en-US" dirty="0"/>
                        <a:t>.302</a:t>
                      </a:r>
                    </a:p>
                  </a:txBody>
                  <a:tcPr/>
                </a:tc>
                <a:tc>
                  <a:txBody>
                    <a:bodyPr/>
                    <a:lstStyle/>
                    <a:p>
                      <a:r>
                        <a:rPr lang="en-US" b="1" dirty="0"/>
                        <a:t>.771</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9692567"/>
                  </a:ext>
                </a:extLst>
              </a:tr>
              <a:tr h="408344">
                <a:tc>
                  <a:txBody>
                    <a:bodyPr/>
                    <a:lstStyle/>
                    <a:p>
                      <a:r>
                        <a:rPr lang="en-US" dirty="0"/>
                        <a:t>V4 Product Availability</a:t>
                      </a:r>
                    </a:p>
                  </a:txBody>
                  <a:tcPr/>
                </a:tc>
                <a:tc>
                  <a:txBody>
                    <a:bodyPr/>
                    <a:lstStyle/>
                    <a:p>
                      <a:r>
                        <a:rPr lang="en-US" dirty="0"/>
                        <a:t>.470</a:t>
                      </a:r>
                    </a:p>
                  </a:txBody>
                  <a:tcPr/>
                </a:tc>
                <a:tc>
                  <a:txBody>
                    <a:bodyPr/>
                    <a:lstStyle/>
                    <a:p>
                      <a:r>
                        <a:rPr lang="en-US" dirty="0"/>
                        <a:t>.497</a:t>
                      </a:r>
                    </a:p>
                  </a:txBody>
                  <a:tcPr/>
                </a:tc>
                <a:tc>
                  <a:txBody>
                    <a:bodyPr/>
                    <a:lstStyle/>
                    <a:p>
                      <a:r>
                        <a:rPr lang="en-US" dirty="0"/>
                        <a:t>.427</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39527598"/>
                  </a:ext>
                </a:extLst>
              </a:tr>
              <a:tr h="408344">
                <a:tc>
                  <a:txBody>
                    <a:bodyPr/>
                    <a:lstStyle/>
                    <a:p>
                      <a:r>
                        <a:rPr lang="en-US" dirty="0"/>
                        <a:t>V5 Product Quality</a:t>
                      </a:r>
                    </a:p>
                  </a:txBody>
                  <a:tcPr/>
                </a:tc>
                <a:tc>
                  <a:txBody>
                    <a:bodyPr/>
                    <a:lstStyle/>
                    <a:p>
                      <a:r>
                        <a:rPr lang="en-US" dirty="0"/>
                        <a:t>.765</a:t>
                      </a:r>
                    </a:p>
                  </a:txBody>
                  <a:tcPr/>
                </a:tc>
                <a:tc>
                  <a:txBody>
                    <a:bodyPr/>
                    <a:lstStyle/>
                    <a:p>
                      <a:r>
                        <a:rPr lang="en-US" dirty="0"/>
                        <a:t>.406</a:t>
                      </a:r>
                    </a:p>
                  </a:txBody>
                  <a:tcPr/>
                </a:tc>
                <a:tc>
                  <a:txBody>
                    <a:bodyPr/>
                    <a:lstStyle/>
                    <a:p>
                      <a:r>
                        <a:rPr lang="en-US" dirty="0"/>
                        <a:t>.307</a:t>
                      </a:r>
                    </a:p>
                  </a:txBody>
                  <a:tcPr/>
                </a:tc>
                <a:tc>
                  <a:txBody>
                    <a:bodyPr/>
                    <a:lstStyle/>
                    <a:p>
                      <a:r>
                        <a:rPr lang="en-US" dirty="0"/>
                        <a:t>.427</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13814253"/>
                  </a:ext>
                </a:extLst>
              </a:tr>
              <a:tr h="408344">
                <a:tc>
                  <a:txBody>
                    <a:bodyPr/>
                    <a:lstStyle/>
                    <a:p>
                      <a:r>
                        <a:rPr lang="en-US" dirty="0"/>
                        <a:t>V6 Assortment Depth</a:t>
                      </a:r>
                    </a:p>
                  </a:txBody>
                  <a:tcPr/>
                </a:tc>
                <a:tc>
                  <a:txBody>
                    <a:bodyPr/>
                    <a:lstStyle/>
                    <a:p>
                      <a:r>
                        <a:rPr lang="en-US" dirty="0"/>
                        <a:t>.281</a:t>
                      </a:r>
                    </a:p>
                  </a:txBody>
                  <a:tcPr/>
                </a:tc>
                <a:tc>
                  <a:txBody>
                    <a:bodyPr/>
                    <a:lstStyle/>
                    <a:p>
                      <a:r>
                        <a:rPr lang="en-US" dirty="0"/>
                        <a:t>.445</a:t>
                      </a:r>
                    </a:p>
                  </a:txBody>
                  <a:tcPr/>
                </a:tc>
                <a:tc>
                  <a:txBody>
                    <a:bodyPr/>
                    <a:lstStyle/>
                    <a:p>
                      <a:r>
                        <a:rPr lang="en-US" dirty="0"/>
                        <a:t>.423</a:t>
                      </a:r>
                    </a:p>
                  </a:txBody>
                  <a:tcPr/>
                </a:tc>
                <a:tc>
                  <a:txBody>
                    <a:bodyPr/>
                    <a:lstStyle/>
                    <a:p>
                      <a:r>
                        <a:rPr lang="en-US" dirty="0"/>
                        <a:t>.713</a:t>
                      </a:r>
                    </a:p>
                  </a:txBody>
                  <a:tcPr/>
                </a:tc>
                <a:tc>
                  <a:txBody>
                    <a:bodyPr/>
                    <a:lstStyle/>
                    <a:p>
                      <a:r>
                        <a:rPr lang="en-US" dirty="0"/>
                        <a:t>.325</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02859847"/>
                  </a:ext>
                </a:extLst>
              </a:tr>
              <a:tr h="408344">
                <a:tc>
                  <a:txBody>
                    <a:bodyPr/>
                    <a:lstStyle/>
                    <a:p>
                      <a:r>
                        <a:rPr lang="en-US" dirty="0"/>
                        <a:t>V7 Assortment Width</a:t>
                      </a:r>
                    </a:p>
                  </a:txBody>
                  <a:tcPr/>
                </a:tc>
                <a:tc>
                  <a:txBody>
                    <a:bodyPr/>
                    <a:lstStyle/>
                    <a:p>
                      <a:r>
                        <a:rPr lang="en-US" dirty="0"/>
                        <a:t>.345</a:t>
                      </a:r>
                    </a:p>
                  </a:txBody>
                  <a:tcPr/>
                </a:tc>
                <a:tc>
                  <a:txBody>
                    <a:bodyPr/>
                    <a:lstStyle/>
                    <a:p>
                      <a:r>
                        <a:rPr lang="en-US" dirty="0"/>
                        <a:t>.490</a:t>
                      </a:r>
                    </a:p>
                  </a:txBody>
                  <a:tcPr/>
                </a:tc>
                <a:tc>
                  <a:txBody>
                    <a:bodyPr/>
                    <a:lstStyle/>
                    <a:p>
                      <a:r>
                        <a:rPr lang="en-US" dirty="0"/>
                        <a:t>.471</a:t>
                      </a:r>
                    </a:p>
                  </a:txBody>
                  <a:tcPr/>
                </a:tc>
                <a:tc>
                  <a:txBody>
                    <a:bodyPr/>
                    <a:lstStyle/>
                    <a:p>
                      <a:r>
                        <a:rPr lang="en-US" dirty="0"/>
                        <a:t>.719</a:t>
                      </a:r>
                    </a:p>
                  </a:txBody>
                  <a:tcPr/>
                </a:tc>
                <a:tc>
                  <a:txBody>
                    <a:bodyPr/>
                    <a:lstStyle/>
                    <a:p>
                      <a:r>
                        <a:rPr lang="en-US" dirty="0"/>
                        <a:t>.378</a:t>
                      </a:r>
                    </a:p>
                  </a:txBody>
                  <a:tcPr/>
                </a:tc>
                <a:tc>
                  <a:txBody>
                    <a:bodyPr/>
                    <a:lstStyle/>
                    <a:p>
                      <a:r>
                        <a:rPr lang="en-US" dirty="0"/>
                        <a:t>.724</a:t>
                      </a:r>
                    </a:p>
                  </a:txBody>
                  <a:tcPr/>
                </a:tc>
                <a:tc>
                  <a:txBody>
                    <a:bodyPr/>
                    <a:lstStyle/>
                    <a:p>
                      <a:r>
                        <a:rPr lang="en-US" dirty="0"/>
                        <a:t>1.00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22145436"/>
                  </a:ext>
                </a:extLst>
              </a:tr>
              <a:tr h="408344">
                <a:tc>
                  <a:txBody>
                    <a:bodyPr/>
                    <a:lstStyle/>
                    <a:p>
                      <a:r>
                        <a:rPr lang="en-US" dirty="0"/>
                        <a:t>V8 In-store Service</a:t>
                      </a:r>
                    </a:p>
                  </a:txBody>
                  <a:tcPr/>
                </a:tc>
                <a:tc>
                  <a:txBody>
                    <a:bodyPr/>
                    <a:lstStyle/>
                    <a:p>
                      <a:r>
                        <a:rPr lang="en-US" dirty="0"/>
                        <a:t>.242</a:t>
                      </a:r>
                    </a:p>
                  </a:txBody>
                  <a:tcPr/>
                </a:tc>
                <a:tc>
                  <a:txBody>
                    <a:bodyPr/>
                    <a:lstStyle/>
                    <a:p>
                      <a:r>
                        <a:rPr lang="en-US" dirty="0"/>
                        <a:t>.719</a:t>
                      </a:r>
                    </a:p>
                  </a:txBody>
                  <a:tcPr/>
                </a:tc>
                <a:tc>
                  <a:txBody>
                    <a:bodyPr/>
                    <a:lstStyle/>
                    <a:p>
                      <a:r>
                        <a:rPr lang="en-US" b="1" dirty="0"/>
                        <a:t>.733</a:t>
                      </a:r>
                    </a:p>
                  </a:txBody>
                  <a:tcPr/>
                </a:tc>
                <a:tc>
                  <a:txBody>
                    <a:bodyPr/>
                    <a:lstStyle/>
                    <a:p>
                      <a:r>
                        <a:rPr lang="en-US" dirty="0"/>
                        <a:t>.428</a:t>
                      </a:r>
                    </a:p>
                  </a:txBody>
                  <a:tcPr/>
                </a:tc>
                <a:tc>
                  <a:txBody>
                    <a:bodyPr/>
                    <a:lstStyle/>
                    <a:p>
                      <a:r>
                        <a:rPr lang="en-US" dirty="0"/>
                        <a:t>.240</a:t>
                      </a:r>
                    </a:p>
                  </a:txBody>
                  <a:tcPr/>
                </a:tc>
                <a:tc>
                  <a:txBody>
                    <a:bodyPr/>
                    <a:lstStyle/>
                    <a:p>
                      <a:r>
                        <a:rPr lang="en-US" dirty="0"/>
                        <a:t>.311</a:t>
                      </a:r>
                    </a:p>
                  </a:txBody>
                  <a:tcPr/>
                </a:tc>
                <a:tc>
                  <a:txBody>
                    <a:bodyPr/>
                    <a:lstStyle/>
                    <a:p>
                      <a:r>
                        <a:rPr lang="en-US" dirty="0"/>
                        <a:t>.435</a:t>
                      </a:r>
                    </a:p>
                  </a:txBody>
                  <a:tcPr/>
                </a:tc>
                <a:tc>
                  <a:txBody>
                    <a:bodyPr/>
                    <a:lstStyle/>
                    <a:p>
                      <a:r>
                        <a:rPr lang="en-US" dirty="0"/>
                        <a:t>1.00</a:t>
                      </a:r>
                    </a:p>
                  </a:txBody>
                  <a:tcPr/>
                </a:tc>
                <a:tc>
                  <a:txBody>
                    <a:bodyPr/>
                    <a:lstStyle/>
                    <a:p>
                      <a:endParaRPr lang="en-US"/>
                    </a:p>
                  </a:txBody>
                  <a:tcPr/>
                </a:tc>
                <a:extLst>
                  <a:ext uri="{0D108BD9-81ED-4DB2-BD59-A6C34878D82A}">
                    <a16:rowId xmlns:a16="http://schemas.microsoft.com/office/drawing/2014/main" val="1820162229"/>
                  </a:ext>
                </a:extLst>
              </a:tr>
              <a:tr h="408344">
                <a:tc>
                  <a:txBody>
                    <a:bodyPr/>
                    <a:lstStyle/>
                    <a:p>
                      <a:r>
                        <a:rPr lang="en-US" dirty="0"/>
                        <a:t>V9 Store Atmosphere</a:t>
                      </a:r>
                    </a:p>
                  </a:txBody>
                  <a:tcPr/>
                </a:tc>
                <a:tc>
                  <a:txBody>
                    <a:bodyPr/>
                    <a:lstStyle/>
                    <a:p>
                      <a:r>
                        <a:rPr lang="en-US" dirty="0"/>
                        <a:t>.372</a:t>
                      </a:r>
                    </a:p>
                  </a:txBody>
                  <a:tcPr/>
                </a:tc>
                <a:tc>
                  <a:txBody>
                    <a:bodyPr/>
                    <a:lstStyle/>
                    <a:p>
                      <a:r>
                        <a:rPr lang="en-US" dirty="0"/>
                        <a:t>.737</a:t>
                      </a:r>
                    </a:p>
                  </a:txBody>
                  <a:tcPr/>
                </a:tc>
                <a:tc>
                  <a:txBody>
                    <a:bodyPr/>
                    <a:lstStyle/>
                    <a:p>
                      <a:r>
                        <a:rPr lang="en-US" b="1" dirty="0"/>
                        <a:t>.774</a:t>
                      </a:r>
                    </a:p>
                  </a:txBody>
                  <a:tcPr/>
                </a:tc>
                <a:tc>
                  <a:txBody>
                    <a:bodyPr/>
                    <a:lstStyle/>
                    <a:p>
                      <a:r>
                        <a:rPr lang="en-US" dirty="0"/>
                        <a:t>.479</a:t>
                      </a:r>
                    </a:p>
                  </a:txBody>
                  <a:tcPr/>
                </a:tc>
                <a:tc>
                  <a:txBody>
                    <a:bodyPr/>
                    <a:lstStyle/>
                    <a:p>
                      <a:r>
                        <a:rPr lang="en-US" dirty="0"/>
                        <a:t>.326</a:t>
                      </a:r>
                    </a:p>
                  </a:txBody>
                  <a:tcPr/>
                </a:tc>
                <a:tc>
                  <a:txBody>
                    <a:bodyPr/>
                    <a:lstStyle/>
                    <a:p>
                      <a:r>
                        <a:rPr lang="en-US" dirty="0"/>
                        <a:t>.429</a:t>
                      </a:r>
                    </a:p>
                  </a:txBody>
                  <a:tcPr/>
                </a:tc>
                <a:tc>
                  <a:txBody>
                    <a:bodyPr/>
                    <a:lstStyle/>
                    <a:p>
                      <a:r>
                        <a:rPr lang="en-US" dirty="0"/>
                        <a:t>.466</a:t>
                      </a:r>
                    </a:p>
                  </a:txBody>
                  <a:tcPr/>
                </a:tc>
                <a:tc>
                  <a:txBody>
                    <a:bodyPr/>
                    <a:lstStyle/>
                    <a:p>
                      <a:r>
                        <a:rPr lang="en-US" dirty="0"/>
                        <a:t>.710</a:t>
                      </a:r>
                    </a:p>
                  </a:txBody>
                  <a:tcPr/>
                </a:tc>
                <a:tc>
                  <a:txBody>
                    <a:bodyPr/>
                    <a:lstStyle/>
                    <a:p>
                      <a:r>
                        <a:rPr lang="en-US" dirty="0"/>
                        <a:t>1.00</a:t>
                      </a:r>
                    </a:p>
                  </a:txBody>
                  <a:tcPr/>
                </a:tc>
                <a:extLst>
                  <a:ext uri="{0D108BD9-81ED-4DB2-BD59-A6C34878D82A}">
                    <a16:rowId xmlns:a16="http://schemas.microsoft.com/office/drawing/2014/main" val="1805214020"/>
                  </a:ext>
                </a:extLst>
              </a:tr>
            </a:tbl>
          </a:graphicData>
        </a:graphic>
      </p:graphicFrame>
    </p:spTree>
    <p:extLst>
      <p:ext uri="{BB962C8B-B14F-4D97-AF65-F5344CB8AC3E}">
        <p14:creationId xmlns:p14="http://schemas.microsoft.com/office/powerpoint/2010/main" val="308651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FA88-57DF-4202-9C31-4908228C177A}"/>
              </a:ext>
            </a:extLst>
          </p:cNvPr>
          <p:cNvSpPr>
            <a:spLocks noGrp="1"/>
          </p:cNvSpPr>
          <p:nvPr>
            <p:ph type="title"/>
          </p:nvPr>
        </p:nvSpPr>
        <p:spPr>
          <a:xfrm>
            <a:off x="132348" y="108452"/>
            <a:ext cx="10515600" cy="658202"/>
          </a:xfrm>
        </p:spPr>
        <p:txBody>
          <a:bodyPr>
            <a:normAutofit fontScale="90000"/>
          </a:bodyPr>
          <a:lstStyle/>
          <a:p>
            <a:r>
              <a:rPr lang="en-US" dirty="0"/>
              <a:t>Factor Structure</a:t>
            </a:r>
          </a:p>
        </p:txBody>
      </p:sp>
      <p:graphicFrame>
        <p:nvGraphicFramePr>
          <p:cNvPr id="5" name="Table 5">
            <a:extLst>
              <a:ext uri="{FF2B5EF4-FFF2-40B4-BE49-F238E27FC236}">
                <a16:creationId xmlns:a16="http://schemas.microsoft.com/office/drawing/2014/main" id="{CD68622B-166C-4C1B-8F34-A82F51B5183A}"/>
              </a:ext>
            </a:extLst>
          </p:cNvPr>
          <p:cNvGraphicFramePr>
            <a:graphicFrameLocks noGrp="1"/>
          </p:cNvGraphicFramePr>
          <p:nvPr>
            <p:ph idx="1"/>
            <p:extLst>
              <p:ext uri="{D42A27DB-BD31-4B8C-83A1-F6EECF244321}">
                <p14:modId xmlns:p14="http://schemas.microsoft.com/office/powerpoint/2010/main" val="436956591"/>
              </p:ext>
            </p:extLst>
          </p:nvPr>
        </p:nvGraphicFramePr>
        <p:xfrm>
          <a:off x="303909" y="766653"/>
          <a:ext cx="11029837" cy="4358794"/>
        </p:xfrm>
        <a:graphic>
          <a:graphicData uri="http://schemas.openxmlformats.org/drawingml/2006/table">
            <a:tbl>
              <a:tblPr firstRow="1" bandRow="1">
                <a:tableStyleId>{5C22544A-7EE6-4342-B048-85BDC9FD1C3A}</a:tableStyleId>
              </a:tblPr>
              <a:tblGrid>
                <a:gridCol w="2948071">
                  <a:extLst>
                    <a:ext uri="{9D8B030D-6E8A-4147-A177-3AD203B41FA5}">
                      <a16:colId xmlns:a16="http://schemas.microsoft.com/office/drawing/2014/main" val="2105173215"/>
                    </a:ext>
                  </a:extLst>
                </a:gridCol>
                <a:gridCol w="904157">
                  <a:extLst>
                    <a:ext uri="{9D8B030D-6E8A-4147-A177-3AD203B41FA5}">
                      <a16:colId xmlns:a16="http://schemas.microsoft.com/office/drawing/2014/main" val="4137150587"/>
                    </a:ext>
                  </a:extLst>
                </a:gridCol>
                <a:gridCol w="987616">
                  <a:extLst>
                    <a:ext uri="{9D8B030D-6E8A-4147-A177-3AD203B41FA5}">
                      <a16:colId xmlns:a16="http://schemas.microsoft.com/office/drawing/2014/main" val="2617327945"/>
                    </a:ext>
                  </a:extLst>
                </a:gridCol>
                <a:gridCol w="904157">
                  <a:extLst>
                    <a:ext uri="{9D8B030D-6E8A-4147-A177-3AD203B41FA5}">
                      <a16:colId xmlns:a16="http://schemas.microsoft.com/office/drawing/2014/main" val="393941215"/>
                    </a:ext>
                  </a:extLst>
                </a:gridCol>
                <a:gridCol w="945886">
                  <a:extLst>
                    <a:ext uri="{9D8B030D-6E8A-4147-A177-3AD203B41FA5}">
                      <a16:colId xmlns:a16="http://schemas.microsoft.com/office/drawing/2014/main" val="652348981"/>
                    </a:ext>
                  </a:extLst>
                </a:gridCol>
                <a:gridCol w="806785">
                  <a:extLst>
                    <a:ext uri="{9D8B030D-6E8A-4147-A177-3AD203B41FA5}">
                      <a16:colId xmlns:a16="http://schemas.microsoft.com/office/drawing/2014/main" val="1293617217"/>
                    </a:ext>
                  </a:extLst>
                </a:gridCol>
                <a:gridCol w="876336">
                  <a:extLst>
                    <a:ext uri="{9D8B030D-6E8A-4147-A177-3AD203B41FA5}">
                      <a16:colId xmlns:a16="http://schemas.microsoft.com/office/drawing/2014/main" val="1073021097"/>
                    </a:ext>
                  </a:extLst>
                </a:gridCol>
                <a:gridCol w="904157">
                  <a:extLst>
                    <a:ext uri="{9D8B030D-6E8A-4147-A177-3AD203B41FA5}">
                      <a16:colId xmlns:a16="http://schemas.microsoft.com/office/drawing/2014/main" val="3905609835"/>
                    </a:ext>
                  </a:extLst>
                </a:gridCol>
                <a:gridCol w="890245">
                  <a:extLst>
                    <a:ext uri="{9D8B030D-6E8A-4147-A177-3AD203B41FA5}">
                      <a16:colId xmlns:a16="http://schemas.microsoft.com/office/drawing/2014/main" val="966529472"/>
                    </a:ext>
                  </a:extLst>
                </a:gridCol>
                <a:gridCol w="862427">
                  <a:extLst>
                    <a:ext uri="{9D8B030D-6E8A-4147-A177-3AD203B41FA5}">
                      <a16:colId xmlns:a16="http://schemas.microsoft.com/office/drawing/2014/main" val="3782169921"/>
                    </a:ext>
                  </a:extLst>
                </a:gridCol>
              </a:tblGrid>
              <a:tr h="396254">
                <a:tc gridSpan="10">
                  <a:txBody>
                    <a:bodyPr/>
                    <a:lstStyle/>
                    <a:p>
                      <a:r>
                        <a:rPr lang="en-US" dirty="0"/>
                        <a:t>Part II Correlation Matrix After Grouping According to Factor Analysis</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70817471"/>
                  </a:ext>
                </a:extLst>
              </a:tr>
              <a:tr h="396254">
                <a:tc>
                  <a:txBody>
                    <a:bodyPr/>
                    <a:lstStyle/>
                    <a:p>
                      <a:endParaRPr lang="en-US"/>
                    </a:p>
                  </a:txBody>
                  <a:tcPr/>
                </a:tc>
                <a:tc>
                  <a:txBody>
                    <a:bodyPr/>
                    <a:lstStyle/>
                    <a:p>
                      <a:r>
                        <a:rPr lang="en-US" dirty="0"/>
                        <a:t>V3</a:t>
                      </a:r>
                    </a:p>
                  </a:txBody>
                  <a:tcPr/>
                </a:tc>
                <a:tc>
                  <a:txBody>
                    <a:bodyPr/>
                    <a:lstStyle/>
                    <a:p>
                      <a:r>
                        <a:rPr lang="en-US" dirty="0"/>
                        <a:t>V8</a:t>
                      </a:r>
                    </a:p>
                  </a:txBody>
                  <a:tcPr/>
                </a:tc>
                <a:tc>
                  <a:txBody>
                    <a:bodyPr/>
                    <a:lstStyle/>
                    <a:p>
                      <a:r>
                        <a:rPr lang="en-US" dirty="0"/>
                        <a:t>V9</a:t>
                      </a:r>
                    </a:p>
                  </a:txBody>
                  <a:tcPr/>
                </a:tc>
                <a:tc>
                  <a:txBody>
                    <a:bodyPr/>
                    <a:lstStyle/>
                    <a:p>
                      <a:r>
                        <a:rPr lang="en-US" dirty="0"/>
                        <a:t>V2</a:t>
                      </a:r>
                    </a:p>
                  </a:txBody>
                  <a:tcPr/>
                </a:tc>
                <a:tc>
                  <a:txBody>
                    <a:bodyPr/>
                    <a:lstStyle/>
                    <a:p>
                      <a:r>
                        <a:rPr lang="en-US" dirty="0"/>
                        <a:t>V6</a:t>
                      </a:r>
                    </a:p>
                  </a:txBody>
                  <a:tcPr/>
                </a:tc>
                <a:tc>
                  <a:txBody>
                    <a:bodyPr/>
                    <a:lstStyle/>
                    <a:p>
                      <a:r>
                        <a:rPr lang="en-US" dirty="0"/>
                        <a:t>V7</a:t>
                      </a:r>
                    </a:p>
                  </a:txBody>
                  <a:tcPr/>
                </a:tc>
                <a:tc>
                  <a:txBody>
                    <a:bodyPr/>
                    <a:lstStyle/>
                    <a:p>
                      <a:r>
                        <a:rPr lang="en-US" dirty="0"/>
                        <a:t>V4</a:t>
                      </a:r>
                    </a:p>
                  </a:txBody>
                  <a:tcPr/>
                </a:tc>
                <a:tc>
                  <a:txBody>
                    <a:bodyPr/>
                    <a:lstStyle/>
                    <a:p>
                      <a:r>
                        <a:rPr lang="en-US" dirty="0"/>
                        <a:t>V1</a:t>
                      </a:r>
                    </a:p>
                  </a:txBody>
                  <a:tcPr/>
                </a:tc>
                <a:tc>
                  <a:txBody>
                    <a:bodyPr/>
                    <a:lstStyle/>
                    <a:p>
                      <a:r>
                        <a:rPr lang="en-US" dirty="0"/>
                        <a:t>V5</a:t>
                      </a:r>
                    </a:p>
                  </a:txBody>
                  <a:tcPr/>
                </a:tc>
                <a:extLst>
                  <a:ext uri="{0D108BD9-81ED-4DB2-BD59-A6C34878D82A}">
                    <a16:rowId xmlns:a16="http://schemas.microsoft.com/office/drawing/2014/main" val="1203756481"/>
                  </a:ext>
                </a:extLst>
              </a:tr>
              <a:tr h="396254">
                <a:tc>
                  <a:txBody>
                    <a:bodyPr/>
                    <a:lstStyle/>
                    <a:p>
                      <a:r>
                        <a:rPr lang="en-US" dirty="0"/>
                        <a:t>V3 Return Policy</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96965157"/>
                  </a:ext>
                </a:extLst>
              </a:tr>
              <a:tr h="396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V8 In-store Service</a:t>
                      </a:r>
                    </a:p>
                  </a:txBody>
                  <a:tcPr/>
                </a:tc>
                <a:tc>
                  <a:txBody>
                    <a:bodyPr/>
                    <a:lstStyle/>
                    <a:p>
                      <a:r>
                        <a:rPr lang="en-US" dirty="0"/>
                        <a:t>.773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52011410"/>
                  </a:ext>
                </a:extLst>
              </a:tr>
              <a:tr h="396254">
                <a:tc>
                  <a:txBody>
                    <a:bodyPr/>
                    <a:lstStyle/>
                    <a:p>
                      <a:r>
                        <a:rPr lang="en-US" dirty="0"/>
                        <a:t>V9 Store Atmosphere</a:t>
                      </a:r>
                    </a:p>
                  </a:txBody>
                  <a:tcPr/>
                </a:tc>
                <a:tc>
                  <a:txBody>
                    <a:bodyPr/>
                    <a:lstStyle/>
                    <a:p>
                      <a:r>
                        <a:rPr lang="en-US" dirty="0"/>
                        <a:t>.774</a:t>
                      </a:r>
                    </a:p>
                  </a:txBody>
                  <a:tcPr/>
                </a:tc>
                <a:tc>
                  <a:txBody>
                    <a:bodyPr/>
                    <a:lstStyle/>
                    <a:p>
                      <a:r>
                        <a:rPr lang="en-US" dirty="0"/>
                        <a:t>.710</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269692567"/>
                  </a:ext>
                </a:extLst>
              </a:tr>
              <a:tr h="396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V2 Store Personnel</a:t>
                      </a:r>
                    </a:p>
                  </a:txBody>
                  <a:tcPr/>
                </a:tc>
                <a:tc>
                  <a:txBody>
                    <a:bodyPr/>
                    <a:lstStyle/>
                    <a:p>
                      <a:r>
                        <a:rPr lang="en-US" dirty="0"/>
                        <a:t>.771</a:t>
                      </a:r>
                    </a:p>
                  </a:txBody>
                  <a:tcPr/>
                </a:tc>
                <a:tc>
                  <a:txBody>
                    <a:bodyPr/>
                    <a:lstStyle/>
                    <a:p>
                      <a:r>
                        <a:rPr lang="en-US" dirty="0"/>
                        <a:t>.719</a:t>
                      </a:r>
                    </a:p>
                  </a:txBody>
                  <a:tcPr/>
                </a:tc>
                <a:tc>
                  <a:txBody>
                    <a:bodyPr/>
                    <a:lstStyle/>
                    <a:p>
                      <a:r>
                        <a:rPr lang="en-US" dirty="0"/>
                        <a:t>.737</a:t>
                      </a:r>
                    </a:p>
                  </a:txBody>
                  <a:tcPr/>
                </a:tc>
                <a:tc>
                  <a:txBody>
                    <a:bodyPr/>
                    <a:lstStyle/>
                    <a:p>
                      <a:r>
                        <a:rPr lang="en-US" dirty="0"/>
                        <a:t>1.00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539527598"/>
                  </a:ext>
                </a:extLst>
              </a:tr>
              <a:tr h="396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V6 Assortment Depth</a:t>
                      </a:r>
                    </a:p>
                  </a:txBody>
                  <a:tcPr/>
                </a:tc>
                <a:tc>
                  <a:txBody>
                    <a:bodyPr/>
                    <a:lstStyle/>
                    <a:p>
                      <a:r>
                        <a:rPr lang="en-US" dirty="0"/>
                        <a:t>.423</a:t>
                      </a:r>
                    </a:p>
                  </a:txBody>
                  <a:tcPr/>
                </a:tc>
                <a:tc>
                  <a:txBody>
                    <a:bodyPr/>
                    <a:lstStyle/>
                    <a:p>
                      <a:r>
                        <a:rPr lang="en-US" dirty="0"/>
                        <a:t>.311</a:t>
                      </a:r>
                    </a:p>
                  </a:txBody>
                  <a:tcPr/>
                </a:tc>
                <a:tc>
                  <a:txBody>
                    <a:bodyPr/>
                    <a:lstStyle/>
                    <a:p>
                      <a:r>
                        <a:rPr lang="en-US" dirty="0"/>
                        <a:t>.429</a:t>
                      </a:r>
                    </a:p>
                  </a:txBody>
                  <a:tcPr/>
                </a:tc>
                <a:tc>
                  <a:txBody>
                    <a:bodyPr/>
                    <a:lstStyle/>
                    <a:p>
                      <a:r>
                        <a:rPr lang="en-US" dirty="0"/>
                        <a:t>.445</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513814253"/>
                  </a:ext>
                </a:extLst>
              </a:tr>
              <a:tr h="396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V7 Assortment Width</a:t>
                      </a:r>
                    </a:p>
                  </a:txBody>
                  <a:tcPr/>
                </a:tc>
                <a:tc>
                  <a:txBody>
                    <a:bodyPr/>
                    <a:lstStyle/>
                    <a:p>
                      <a:r>
                        <a:rPr lang="en-US" dirty="0"/>
                        <a:t>.471</a:t>
                      </a:r>
                    </a:p>
                  </a:txBody>
                  <a:tcPr/>
                </a:tc>
                <a:tc>
                  <a:txBody>
                    <a:bodyPr/>
                    <a:lstStyle/>
                    <a:p>
                      <a:r>
                        <a:rPr lang="en-US" dirty="0"/>
                        <a:t>.435</a:t>
                      </a:r>
                    </a:p>
                  </a:txBody>
                  <a:tcPr/>
                </a:tc>
                <a:tc>
                  <a:txBody>
                    <a:bodyPr/>
                    <a:lstStyle/>
                    <a:p>
                      <a:r>
                        <a:rPr lang="en-US" dirty="0"/>
                        <a:t>.466</a:t>
                      </a:r>
                    </a:p>
                  </a:txBody>
                  <a:tcPr/>
                </a:tc>
                <a:tc>
                  <a:txBody>
                    <a:bodyPr/>
                    <a:lstStyle/>
                    <a:p>
                      <a:r>
                        <a:rPr lang="en-US" dirty="0"/>
                        <a:t>.490</a:t>
                      </a:r>
                    </a:p>
                  </a:txBody>
                  <a:tcPr/>
                </a:tc>
                <a:tc>
                  <a:txBody>
                    <a:bodyPr/>
                    <a:lstStyle/>
                    <a:p>
                      <a:r>
                        <a:rPr lang="en-US" dirty="0"/>
                        <a:t>.724</a:t>
                      </a:r>
                    </a:p>
                  </a:txBody>
                  <a:tcPr/>
                </a:tc>
                <a:tc>
                  <a:txBody>
                    <a:bodyPr/>
                    <a:lstStyle/>
                    <a:p>
                      <a:r>
                        <a:rPr lang="en-US" dirty="0"/>
                        <a:t>1.00</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02859847"/>
                  </a:ext>
                </a:extLst>
              </a:tr>
              <a:tr h="396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V4 Product Availability</a:t>
                      </a:r>
                    </a:p>
                  </a:txBody>
                  <a:tcPr/>
                </a:tc>
                <a:tc>
                  <a:txBody>
                    <a:bodyPr/>
                    <a:lstStyle/>
                    <a:p>
                      <a:r>
                        <a:rPr lang="en-US" dirty="0"/>
                        <a:t>.427</a:t>
                      </a:r>
                    </a:p>
                  </a:txBody>
                  <a:tcPr/>
                </a:tc>
                <a:tc>
                  <a:txBody>
                    <a:bodyPr/>
                    <a:lstStyle/>
                    <a:p>
                      <a:r>
                        <a:rPr lang="en-US" dirty="0"/>
                        <a:t>.428</a:t>
                      </a:r>
                    </a:p>
                  </a:txBody>
                  <a:tcPr/>
                </a:tc>
                <a:tc>
                  <a:txBody>
                    <a:bodyPr/>
                    <a:lstStyle/>
                    <a:p>
                      <a:r>
                        <a:rPr lang="en-US" dirty="0"/>
                        <a:t>.479</a:t>
                      </a:r>
                    </a:p>
                  </a:txBody>
                  <a:tcPr/>
                </a:tc>
                <a:tc>
                  <a:txBody>
                    <a:bodyPr/>
                    <a:lstStyle/>
                    <a:p>
                      <a:r>
                        <a:rPr lang="en-US" dirty="0"/>
                        <a:t>.497</a:t>
                      </a:r>
                    </a:p>
                  </a:txBody>
                  <a:tcPr/>
                </a:tc>
                <a:tc>
                  <a:txBody>
                    <a:bodyPr/>
                    <a:lstStyle/>
                    <a:p>
                      <a:r>
                        <a:rPr lang="en-US" dirty="0"/>
                        <a:t>.713</a:t>
                      </a:r>
                    </a:p>
                  </a:txBody>
                  <a:tcPr/>
                </a:tc>
                <a:tc>
                  <a:txBody>
                    <a:bodyPr/>
                    <a:lstStyle/>
                    <a:p>
                      <a:r>
                        <a:rPr lang="en-US" dirty="0"/>
                        <a:t>.719</a:t>
                      </a:r>
                    </a:p>
                  </a:txBody>
                  <a:tcPr/>
                </a:tc>
                <a:tc>
                  <a:txBody>
                    <a:bodyPr/>
                    <a:lstStyle/>
                    <a:p>
                      <a:r>
                        <a:rPr lang="en-US" dirty="0"/>
                        <a:t>1.00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22145436"/>
                  </a:ext>
                </a:extLst>
              </a:tr>
              <a:tr h="396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V1 Price Level</a:t>
                      </a:r>
                    </a:p>
                  </a:txBody>
                  <a:tcPr/>
                </a:tc>
                <a:tc>
                  <a:txBody>
                    <a:bodyPr/>
                    <a:lstStyle/>
                    <a:p>
                      <a:r>
                        <a:rPr lang="en-US" dirty="0"/>
                        <a:t>.302</a:t>
                      </a:r>
                    </a:p>
                  </a:txBody>
                  <a:tcPr/>
                </a:tc>
                <a:tc>
                  <a:txBody>
                    <a:bodyPr/>
                    <a:lstStyle/>
                    <a:p>
                      <a:r>
                        <a:rPr lang="en-US" dirty="0"/>
                        <a:t>.242</a:t>
                      </a:r>
                    </a:p>
                  </a:txBody>
                  <a:tcPr/>
                </a:tc>
                <a:tc>
                  <a:txBody>
                    <a:bodyPr/>
                    <a:lstStyle/>
                    <a:p>
                      <a:r>
                        <a:rPr lang="en-US" dirty="0"/>
                        <a:t>.372</a:t>
                      </a:r>
                    </a:p>
                  </a:txBody>
                  <a:tcPr/>
                </a:tc>
                <a:tc>
                  <a:txBody>
                    <a:bodyPr/>
                    <a:lstStyle/>
                    <a:p>
                      <a:r>
                        <a:rPr lang="en-US" dirty="0"/>
                        <a:t>.427</a:t>
                      </a:r>
                    </a:p>
                  </a:txBody>
                  <a:tcPr/>
                </a:tc>
                <a:tc>
                  <a:txBody>
                    <a:bodyPr/>
                    <a:lstStyle/>
                    <a:p>
                      <a:r>
                        <a:rPr lang="en-US" dirty="0"/>
                        <a:t>.281</a:t>
                      </a:r>
                    </a:p>
                  </a:txBody>
                  <a:tcPr/>
                </a:tc>
                <a:tc>
                  <a:txBody>
                    <a:bodyPr/>
                    <a:lstStyle/>
                    <a:p>
                      <a:r>
                        <a:rPr lang="en-US" dirty="0"/>
                        <a:t>.354</a:t>
                      </a:r>
                    </a:p>
                  </a:txBody>
                  <a:tcPr/>
                </a:tc>
                <a:tc>
                  <a:txBody>
                    <a:bodyPr/>
                    <a:lstStyle/>
                    <a:p>
                      <a:r>
                        <a:rPr lang="en-US" dirty="0"/>
                        <a:t>.470</a:t>
                      </a:r>
                    </a:p>
                  </a:txBody>
                  <a:tcPr/>
                </a:tc>
                <a:tc>
                  <a:txBody>
                    <a:bodyPr/>
                    <a:lstStyle/>
                    <a:p>
                      <a:r>
                        <a:rPr lang="en-US" dirty="0"/>
                        <a:t>1.00</a:t>
                      </a:r>
                    </a:p>
                  </a:txBody>
                  <a:tcPr/>
                </a:tc>
                <a:tc>
                  <a:txBody>
                    <a:bodyPr/>
                    <a:lstStyle/>
                    <a:p>
                      <a:endParaRPr lang="en-US" dirty="0"/>
                    </a:p>
                  </a:txBody>
                  <a:tcPr/>
                </a:tc>
                <a:extLst>
                  <a:ext uri="{0D108BD9-81ED-4DB2-BD59-A6C34878D82A}">
                    <a16:rowId xmlns:a16="http://schemas.microsoft.com/office/drawing/2014/main" val="1820162229"/>
                  </a:ext>
                </a:extLst>
              </a:tr>
              <a:tr h="396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V5 Product Quality</a:t>
                      </a:r>
                    </a:p>
                  </a:txBody>
                  <a:tcPr/>
                </a:tc>
                <a:tc>
                  <a:txBody>
                    <a:bodyPr/>
                    <a:lstStyle/>
                    <a:p>
                      <a:r>
                        <a:rPr lang="en-US" dirty="0"/>
                        <a:t>.307</a:t>
                      </a:r>
                    </a:p>
                  </a:txBody>
                  <a:tcPr/>
                </a:tc>
                <a:tc>
                  <a:txBody>
                    <a:bodyPr/>
                    <a:lstStyle/>
                    <a:p>
                      <a:r>
                        <a:rPr lang="en-US" dirty="0"/>
                        <a:t>.240</a:t>
                      </a:r>
                    </a:p>
                  </a:txBody>
                  <a:tcPr/>
                </a:tc>
                <a:tc>
                  <a:txBody>
                    <a:bodyPr/>
                    <a:lstStyle/>
                    <a:p>
                      <a:r>
                        <a:rPr lang="en-US" dirty="0"/>
                        <a:t>.326</a:t>
                      </a:r>
                    </a:p>
                  </a:txBody>
                  <a:tcPr/>
                </a:tc>
                <a:tc>
                  <a:txBody>
                    <a:bodyPr/>
                    <a:lstStyle/>
                    <a:p>
                      <a:r>
                        <a:rPr lang="en-US" dirty="0"/>
                        <a:t>.406</a:t>
                      </a:r>
                    </a:p>
                  </a:txBody>
                  <a:tcPr/>
                </a:tc>
                <a:tc>
                  <a:txBody>
                    <a:bodyPr/>
                    <a:lstStyle/>
                    <a:p>
                      <a:r>
                        <a:rPr lang="en-US" dirty="0"/>
                        <a:t>.325</a:t>
                      </a:r>
                    </a:p>
                  </a:txBody>
                  <a:tcPr/>
                </a:tc>
                <a:tc>
                  <a:txBody>
                    <a:bodyPr/>
                    <a:lstStyle/>
                    <a:p>
                      <a:r>
                        <a:rPr lang="en-US" dirty="0"/>
                        <a:t>.378</a:t>
                      </a:r>
                    </a:p>
                  </a:txBody>
                  <a:tcPr/>
                </a:tc>
                <a:tc>
                  <a:txBody>
                    <a:bodyPr/>
                    <a:lstStyle/>
                    <a:p>
                      <a:r>
                        <a:rPr lang="en-US" dirty="0"/>
                        <a:t>.427</a:t>
                      </a:r>
                    </a:p>
                  </a:txBody>
                  <a:tcPr/>
                </a:tc>
                <a:tc>
                  <a:txBody>
                    <a:bodyPr/>
                    <a:lstStyle/>
                    <a:p>
                      <a:r>
                        <a:rPr lang="en-US" dirty="0"/>
                        <a:t>.765</a:t>
                      </a:r>
                    </a:p>
                  </a:txBody>
                  <a:tcPr/>
                </a:tc>
                <a:tc>
                  <a:txBody>
                    <a:bodyPr/>
                    <a:lstStyle/>
                    <a:p>
                      <a:r>
                        <a:rPr lang="en-US" dirty="0"/>
                        <a:t>1.00</a:t>
                      </a:r>
                    </a:p>
                  </a:txBody>
                  <a:tcPr/>
                </a:tc>
                <a:extLst>
                  <a:ext uri="{0D108BD9-81ED-4DB2-BD59-A6C34878D82A}">
                    <a16:rowId xmlns:a16="http://schemas.microsoft.com/office/drawing/2014/main" val="1805214020"/>
                  </a:ext>
                </a:extLst>
              </a:tr>
            </a:tbl>
          </a:graphicData>
        </a:graphic>
      </p:graphicFrame>
      <p:sp>
        <p:nvSpPr>
          <p:cNvPr id="6" name="Rectangle 5">
            <a:extLst>
              <a:ext uri="{FF2B5EF4-FFF2-40B4-BE49-F238E27FC236}">
                <a16:creationId xmlns:a16="http://schemas.microsoft.com/office/drawing/2014/main" id="{F38BF660-2769-4CBD-80F5-C4B02E71F265}"/>
              </a:ext>
            </a:extLst>
          </p:cNvPr>
          <p:cNvSpPr/>
          <p:nvPr/>
        </p:nvSpPr>
        <p:spPr>
          <a:xfrm>
            <a:off x="3244420" y="1617301"/>
            <a:ext cx="933049" cy="1527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7" name="Rectangle 6">
            <a:extLst>
              <a:ext uri="{FF2B5EF4-FFF2-40B4-BE49-F238E27FC236}">
                <a16:creationId xmlns:a16="http://schemas.microsoft.com/office/drawing/2014/main" id="{42B5EDA5-03A0-4EA3-A628-F5141DC48A57}"/>
              </a:ext>
            </a:extLst>
          </p:cNvPr>
          <p:cNvSpPr/>
          <p:nvPr/>
        </p:nvSpPr>
        <p:spPr>
          <a:xfrm>
            <a:off x="6983028" y="3144381"/>
            <a:ext cx="839974" cy="11444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 name="Rectangle 7">
            <a:extLst>
              <a:ext uri="{FF2B5EF4-FFF2-40B4-BE49-F238E27FC236}">
                <a16:creationId xmlns:a16="http://schemas.microsoft.com/office/drawing/2014/main" id="{A5FDDF6A-ABB0-4B25-9222-A5613E4CA66C}"/>
              </a:ext>
            </a:extLst>
          </p:cNvPr>
          <p:cNvSpPr/>
          <p:nvPr/>
        </p:nvSpPr>
        <p:spPr>
          <a:xfrm>
            <a:off x="9604881" y="4385704"/>
            <a:ext cx="839974" cy="739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29254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5A3F-2C30-486D-A368-EA9097D68A01}"/>
              </a:ext>
            </a:extLst>
          </p:cNvPr>
          <p:cNvSpPr>
            <a:spLocks noGrp="1"/>
          </p:cNvSpPr>
          <p:nvPr>
            <p:ph type="title"/>
          </p:nvPr>
        </p:nvSpPr>
        <p:spPr>
          <a:xfrm>
            <a:off x="180474" y="108451"/>
            <a:ext cx="10515600" cy="805949"/>
          </a:xfrm>
        </p:spPr>
        <p:txBody>
          <a:bodyPr/>
          <a:lstStyle/>
          <a:p>
            <a:r>
              <a:rPr lang="en-US" dirty="0"/>
              <a:t>Is factor analysis appropriate?</a:t>
            </a:r>
          </a:p>
        </p:txBody>
      </p:sp>
      <p:sp>
        <p:nvSpPr>
          <p:cNvPr id="3" name="Content Placeholder 2">
            <a:extLst>
              <a:ext uri="{FF2B5EF4-FFF2-40B4-BE49-F238E27FC236}">
                <a16:creationId xmlns:a16="http://schemas.microsoft.com/office/drawing/2014/main" id="{30474869-F3B5-49CB-AEC4-DE15B2FFBFD2}"/>
              </a:ext>
            </a:extLst>
          </p:cNvPr>
          <p:cNvSpPr>
            <a:spLocks noGrp="1"/>
          </p:cNvSpPr>
          <p:nvPr>
            <p:ph idx="1"/>
          </p:nvPr>
        </p:nvSpPr>
        <p:spPr>
          <a:xfrm>
            <a:off x="292768" y="806951"/>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Conceptual issues (later)</a:t>
            </a:r>
          </a:p>
          <a:p>
            <a:r>
              <a:rPr lang="en-US" sz="2000" dirty="0">
                <a:latin typeface="Calibri" panose="020F0502020204030204" pitchFamily="34" charset="0"/>
                <a:ea typeface="Calibri" panose="020F0502020204030204" pitchFamily="34" charset="0"/>
                <a:cs typeface="Calibri" panose="020F0502020204030204" pitchFamily="34" charset="0"/>
              </a:rPr>
              <a:t>Statistical issues (look at correlations between variables)</a:t>
            </a:r>
          </a:p>
          <a:p>
            <a:pPr lvl="1"/>
            <a:r>
              <a:rPr lang="en-US" sz="1800" dirty="0">
                <a:latin typeface="Calibri" panose="020F0502020204030204" pitchFamily="34" charset="0"/>
                <a:ea typeface="Calibri" panose="020F0502020204030204" pitchFamily="34" charset="0"/>
                <a:cs typeface="Calibri" panose="020F0502020204030204" pitchFamily="34" charset="0"/>
              </a:rPr>
              <a:t>Ensure that the data matrix has sufficient correlations to justify the application of FA</a:t>
            </a:r>
          </a:p>
          <a:p>
            <a:pPr lvl="2"/>
            <a:r>
              <a:rPr lang="en-US" sz="1800" dirty="0">
                <a:latin typeface="Calibri" panose="020F0502020204030204" pitchFamily="34" charset="0"/>
                <a:ea typeface="Calibri" panose="020F0502020204030204" pitchFamily="34" charset="0"/>
                <a:cs typeface="Calibri" panose="020F0502020204030204" pitchFamily="34" charset="0"/>
              </a:rPr>
              <a:t>If all correlations are low don’t use (&lt;.30)</a:t>
            </a:r>
          </a:p>
          <a:p>
            <a:pPr lvl="1"/>
            <a:r>
              <a:rPr lang="en-US" sz="1800" dirty="0">
                <a:latin typeface="Calibri" panose="020F0502020204030204" pitchFamily="34" charset="0"/>
                <a:ea typeface="Calibri" panose="020F0502020204030204" pitchFamily="34" charset="0"/>
                <a:cs typeface="Calibri" panose="020F0502020204030204" pitchFamily="34" charset="0"/>
              </a:rPr>
              <a:t>Look for </a:t>
            </a:r>
            <a:r>
              <a:rPr lang="en-US" sz="1800" b="1" u="sng" dirty="0">
                <a:latin typeface="Calibri" panose="020F0502020204030204" pitchFamily="34" charset="0"/>
                <a:ea typeface="Calibri" panose="020F0502020204030204" pitchFamily="34" charset="0"/>
                <a:cs typeface="Calibri" panose="020F0502020204030204" pitchFamily="34" charset="0"/>
              </a:rPr>
              <a:t>low</a:t>
            </a:r>
            <a:r>
              <a:rPr lang="en-US" sz="1800" dirty="0">
                <a:latin typeface="Calibri" panose="020F0502020204030204" pitchFamily="34" charset="0"/>
                <a:ea typeface="Calibri" panose="020F0502020204030204" pitchFamily="34" charset="0"/>
                <a:cs typeface="Calibri" panose="020F0502020204030204" pitchFamily="34" charset="0"/>
              </a:rPr>
              <a:t> partial correlations </a:t>
            </a:r>
            <a:r>
              <a:rPr lang="en-US" sz="1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a:t>
            </a:r>
            <a:r>
              <a:rPr lang="en-US" sz="1800" dirty="0">
                <a:latin typeface="Calibri" panose="020F0502020204030204" pitchFamily="34" charset="0"/>
                <a:ea typeface="Calibri" panose="020F0502020204030204" pitchFamily="34" charset="0"/>
                <a:cs typeface="Calibri" panose="020F0502020204030204" pitchFamily="34" charset="0"/>
              </a:rPr>
              <a:t> pattern of high partial correlations means that a variable is </a:t>
            </a:r>
            <a:r>
              <a:rPr lang="en-US" sz="1800" b="1" dirty="0">
                <a:latin typeface="Calibri" panose="020F0502020204030204" pitchFamily="34" charset="0"/>
                <a:ea typeface="Calibri" panose="020F0502020204030204" pitchFamily="34" charset="0"/>
                <a:cs typeface="Calibri" panose="020F0502020204030204" pitchFamily="34" charset="0"/>
              </a:rPr>
              <a:t>not </a:t>
            </a:r>
            <a:r>
              <a:rPr lang="en-US" sz="1800" dirty="0">
                <a:latin typeface="Calibri" panose="020F0502020204030204" pitchFamily="34" charset="0"/>
                <a:ea typeface="Calibri" panose="020F0502020204030204" pitchFamily="34" charset="0"/>
                <a:cs typeface="Calibri" panose="020F0502020204030204" pitchFamily="34" charset="0"/>
              </a:rPr>
              <a:t>correlated with a large number of other variables </a:t>
            </a:r>
            <a:r>
              <a:rPr lang="en-US" sz="18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no factors exist in the data</a:t>
            </a:r>
          </a:p>
          <a:p>
            <a:pPr lvl="2"/>
            <a:r>
              <a:rPr lang="en-US" sz="16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Partial correlations &gt; .7 are high</a:t>
            </a:r>
          </a:p>
          <a:p>
            <a:pPr lvl="1"/>
            <a:r>
              <a:rPr lang="en-US" sz="1800" dirty="0">
                <a:latin typeface="Calibri" panose="020F0502020204030204" pitchFamily="34" charset="0"/>
                <a:ea typeface="Calibri" panose="020F0502020204030204" pitchFamily="34" charset="0"/>
                <a:cs typeface="Calibri" panose="020F0502020204030204" pitchFamily="34" charset="0"/>
              </a:rPr>
              <a:t>Bartlett’s test of sphericity should be </a:t>
            </a:r>
            <a:r>
              <a:rPr lang="en-US" sz="1800" b="1" dirty="0">
                <a:latin typeface="Calibri" panose="020F0502020204030204" pitchFamily="34" charset="0"/>
                <a:ea typeface="Calibri" panose="020F0502020204030204" pitchFamily="34" charset="0"/>
                <a:cs typeface="Calibri" panose="020F0502020204030204" pitchFamily="34" charset="0"/>
              </a:rPr>
              <a:t>significant</a:t>
            </a:r>
          </a:p>
          <a:p>
            <a:pPr lvl="1"/>
            <a:r>
              <a:rPr lang="en-US" sz="1800" dirty="0">
                <a:latin typeface="Calibri" panose="020F0502020204030204" pitchFamily="34" charset="0"/>
                <a:ea typeface="Calibri" panose="020F0502020204030204" pitchFamily="34" charset="0"/>
                <a:cs typeface="Calibri" panose="020F0502020204030204" pitchFamily="34" charset="0"/>
              </a:rPr>
              <a:t>Kaiser-Meyer-Olkin Measure of sampling adequacy (MSA) should be high</a:t>
            </a:r>
          </a:p>
        </p:txBody>
      </p:sp>
    </p:spTree>
    <p:extLst>
      <p:ext uri="{BB962C8B-B14F-4D97-AF65-F5344CB8AC3E}">
        <p14:creationId xmlns:p14="http://schemas.microsoft.com/office/powerpoint/2010/main" val="1653735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80D5-799E-466C-B0AE-1A58D007A5EA}"/>
              </a:ext>
            </a:extLst>
          </p:cNvPr>
          <p:cNvSpPr>
            <a:spLocks noGrp="1"/>
          </p:cNvSpPr>
          <p:nvPr>
            <p:ph type="title"/>
          </p:nvPr>
        </p:nvSpPr>
        <p:spPr>
          <a:xfrm>
            <a:off x="92242" y="116472"/>
            <a:ext cx="10515600" cy="789907"/>
          </a:xfrm>
        </p:spPr>
        <p:txBody>
          <a:bodyPr/>
          <a:lstStyle/>
          <a:p>
            <a:r>
              <a:rPr lang="en-US" dirty="0"/>
              <a:t>Initial factorability assessment (Summary)</a:t>
            </a:r>
          </a:p>
        </p:txBody>
      </p:sp>
      <p:sp>
        <p:nvSpPr>
          <p:cNvPr id="3" name="Content Placeholder 2">
            <a:extLst>
              <a:ext uri="{FF2B5EF4-FFF2-40B4-BE49-F238E27FC236}">
                <a16:creationId xmlns:a16="http://schemas.microsoft.com/office/drawing/2014/main" id="{10CAD5B6-DDD1-4929-BCD3-070926C9A068}"/>
              </a:ext>
            </a:extLst>
          </p:cNvPr>
          <p:cNvSpPr>
            <a:spLocks noGrp="1"/>
          </p:cNvSpPr>
          <p:nvPr>
            <p:ph idx="1"/>
          </p:nvPr>
        </p:nvSpPr>
        <p:spPr>
          <a:xfrm>
            <a:off x="260685" y="798930"/>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Correlation coefficient values</a:t>
            </a:r>
          </a:p>
          <a:p>
            <a:pPr lvl="1"/>
            <a:r>
              <a:rPr lang="en-US" sz="1800" dirty="0">
                <a:latin typeface="Calibri" panose="020F0502020204030204" pitchFamily="34" charset="0"/>
                <a:ea typeface="Calibri" panose="020F0502020204030204" pitchFamily="34" charset="0"/>
                <a:cs typeface="Calibri" panose="020F0502020204030204" pitchFamily="34" charset="0"/>
              </a:rPr>
              <a:t>Should be &gt; .30</a:t>
            </a:r>
          </a:p>
          <a:p>
            <a:r>
              <a:rPr lang="en-US" sz="2000" dirty="0">
                <a:latin typeface="Calibri" panose="020F0502020204030204" pitchFamily="34" charset="0"/>
                <a:ea typeface="Calibri" panose="020F0502020204030204" pitchFamily="34" charset="0"/>
                <a:cs typeface="Calibri" panose="020F0502020204030204" pitchFamily="34" charset="0"/>
              </a:rPr>
              <a:t>Bartlett’s test of sphericity</a:t>
            </a:r>
          </a:p>
          <a:p>
            <a:pPr lvl="1"/>
            <a:r>
              <a:rPr lang="en-US" sz="1800" dirty="0">
                <a:latin typeface="Calibri" panose="020F0502020204030204" pitchFamily="34" charset="0"/>
                <a:ea typeface="Calibri" panose="020F0502020204030204" pitchFamily="34" charset="0"/>
                <a:cs typeface="Calibri" panose="020F0502020204030204" pitchFamily="34" charset="0"/>
              </a:rPr>
              <a:t>The null hypothesis is the variance-covariance matrix equals the identity matrix</a:t>
            </a:r>
          </a:p>
          <a:p>
            <a:pPr lvl="1"/>
            <a:r>
              <a:rPr lang="en-US" sz="1800" dirty="0">
                <a:latin typeface="Calibri" panose="020F0502020204030204" pitchFamily="34" charset="0"/>
                <a:ea typeface="Calibri" panose="020F0502020204030204" pitchFamily="34" charset="0"/>
                <a:cs typeface="Calibri" panose="020F0502020204030204" pitchFamily="34" charset="0"/>
              </a:rPr>
              <a:t>Here we want to reject the null hypothesis because we want overlapping variance between variables to reduce them into latent factors</a:t>
            </a:r>
          </a:p>
          <a:p>
            <a:r>
              <a:rPr lang="en-US" sz="2000" dirty="0">
                <a:latin typeface="Calibri" panose="020F0502020204030204" pitchFamily="34" charset="0"/>
                <a:ea typeface="Calibri" panose="020F0502020204030204" pitchFamily="34" charset="0"/>
                <a:cs typeface="Calibri" panose="020F0502020204030204" pitchFamily="34" charset="0"/>
              </a:rPr>
              <a:t>Anti-image correlation matrix</a:t>
            </a:r>
          </a:p>
          <a:p>
            <a:r>
              <a:rPr lang="en-US" sz="2000" dirty="0">
                <a:latin typeface="Calibri" panose="020F0502020204030204" pitchFamily="34" charset="0"/>
                <a:ea typeface="Calibri" panose="020F0502020204030204" pitchFamily="34" charset="0"/>
                <a:cs typeface="Calibri" panose="020F0502020204030204" pitchFamily="34" charset="0"/>
              </a:rPr>
              <a:t>Kaiser-Meyer-Olkin measure of sampling adequacy (MSA)</a:t>
            </a:r>
          </a:p>
          <a:p>
            <a:pPr lvl="1"/>
            <a:r>
              <a:rPr lang="en-US" sz="1800" dirty="0">
                <a:latin typeface="Calibri" panose="020F0502020204030204" pitchFamily="34" charset="0"/>
                <a:ea typeface="Calibri" panose="020F0502020204030204" pitchFamily="34" charset="0"/>
                <a:cs typeface="Calibri" panose="020F0502020204030204" pitchFamily="34" charset="0"/>
              </a:rPr>
              <a:t>An index of shared variance in the variables: </a:t>
            </a:r>
            <a:r>
              <a:rPr lang="en-US" sz="18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proportion of variance in your variables that might be “caused” by underlying factors</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Compares the magnitude of the observed to partial correlation coefficients</a:t>
            </a:r>
          </a:p>
          <a:p>
            <a:pPr lvl="1"/>
            <a:r>
              <a:rPr lang="en-US" sz="1800" dirty="0">
                <a:latin typeface="Calibri" panose="020F0502020204030204" pitchFamily="34" charset="0"/>
                <a:ea typeface="Calibri" panose="020F0502020204030204" pitchFamily="34" charset="0"/>
                <a:cs typeface="Calibri" panose="020F0502020204030204" pitchFamily="34" charset="0"/>
              </a:rPr>
              <a:t>Ranges from 0 to 1 and larger values mean more factorability (look for significance)</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906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C59E7-46DE-6C1C-A42B-E4AF8376E28B}"/>
              </a:ext>
            </a:extLst>
          </p:cNvPr>
          <p:cNvSpPr>
            <a:spLocks noGrp="1"/>
          </p:cNvSpPr>
          <p:nvPr>
            <p:ph type="title"/>
          </p:nvPr>
        </p:nvSpPr>
        <p:spPr/>
        <p:txBody>
          <a:bodyPr/>
          <a:lstStyle/>
          <a:p>
            <a:r>
              <a:rPr lang="en-US" dirty="0"/>
              <a:t>Identity matrix v. Covariance matrix</a:t>
            </a:r>
          </a:p>
        </p:txBody>
      </p:sp>
      <p:graphicFrame>
        <p:nvGraphicFramePr>
          <p:cNvPr id="6" name="Content Placeholder 5">
            <a:extLst>
              <a:ext uri="{FF2B5EF4-FFF2-40B4-BE49-F238E27FC236}">
                <a16:creationId xmlns:a16="http://schemas.microsoft.com/office/drawing/2014/main" id="{ADC334D9-9BF3-0D06-61A8-1B42C63251CD}"/>
              </a:ext>
            </a:extLst>
          </p:cNvPr>
          <p:cNvGraphicFramePr>
            <a:graphicFrameLocks noGrp="1"/>
          </p:cNvGraphicFramePr>
          <p:nvPr>
            <p:ph idx="1"/>
            <p:extLst>
              <p:ext uri="{D42A27DB-BD31-4B8C-83A1-F6EECF244321}">
                <p14:modId xmlns:p14="http://schemas.microsoft.com/office/powerpoint/2010/main" val="885863176"/>
              </p:ext>
            </p:extLst>
          </p:nvPr>
        </p:nvGraphicFramePr>
        <p:xfrm>
          <a:off x="1556084" y="2208587"/>
          <a:ext cx="2855496" cy="1681624"/>
        </p:xfrm>
        <a:graphic>
          <a:graphicData uri="http://schemas.openxmlformats.org/drawingml/2006/table">
            <a:tbl>
              <a:tblPr>
                <a:tableStyleId>{D7AC3CCA-C797-4891-BE02-D94E43425B78}</a:tableStyleId>
              </a:tblPr>
              <a:tblGrid>
                <a:gridCol w="713874">
                  <a:extLst>
                    <a:ext uri="{9D8B030D-6E8A-4147-A177-3AD203B41FA5}">
                      <a16:colId xmlns:a16="http://schemas.microsoft.com/office/drawing/2014/main" val="838341258"/>
                    </a:ext>
                  </a:extLst>
                </a:gridCol>
                <a:gridCol w="713874">
                  <a:extLst>
                    <a:ext uri="{9D8B030D-6E8A-4147-A177-3AD203B41FA5}">
                      <a16:colId xmlns:a16="http://schemas.microsoft.com/office/drawing/2014/main" val="3388643731"/>
                    </a:ext>
                  </a:extLst>
                </a:gridCol>
                <a:gridCol w="713874">
                  <a:extLst>
                    <a:ext uri="{9D8B030D-6E8A-4147-A177-3AD203B41FA5}">
                      <a16:colId xmlns:a16="http://schemas.microsoft.com/office/drawing/2014/main" val="515149471"/>
                    </a:ext>
                  </a:extLst>
                </a:gridCol>
                <a:gridCol w="713874">
                  <a:extLst>
                    <a:ext uri="{9D8B030D-6E8A-4147-A177-3AD203B41FA5}">
                      <a16:colId xmlns:a16="http://schemas.microsoft.com/office/drawing/2014/main" val="1883304888"/>
                    </a:ext>
                  </a:extLst>
                </a:gridCol>
              </a:tblGrid>
              <a:tr h="420406">
                <a:tc>
                  <a:txBody>
                    <a:bodyPr/>
                    <a:lstStyle/>
                    <a:p>
                      <a:pPr algn="ctr" fontAlgn="t"/>
                      <a:endParaRPr lang="en-US"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800" b="1" u="none" strike="noStrike" dirty="0">
                          <a:solidFill>
                            <a:srgbClr val="000000"/>
                          </a:solidFill>
                          <a:effectLst/>
                        </a:rPr>
                        <a:t>Var1</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1800" b="1" u="none" strike="noStrike" dirty="0">
                          <a:solidFill>
                            <a:srgbClr val="000000"/>
                          </a:solidFill>
                          <a:effectLst/>
                        </a:rPr>
                        <a:t>Var2</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1800" b="1" u="none" strike="noStrike" dirty="0">
                          <a:solidFill>
                            <a:srgbClr val="000000"/>
                          </a:solidFill>
                          <a:effectLst/>
                        </a:rPr>
                        <a:t>Var3</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70840502"/>
                  </a:ext>
                </a:extLst>
              </a:tr>
              <a:tr h="420406">
                <a:tc>
                  <a:txBody>
                    <a:bodyPr/>
                    <a:lstStyle/>
                    <a:p>
                      <a:pPr algn="ctr" fontAlgn="b"/>
                      <a:r>
                        <a:rPr lang="en-US" sz="1800" b="1" i="0" u="none" strike="noStrike" dirty="0">
                          <a:solidFill>
                            <a:srgbClr val="000000"/>
                          </a:solidFill>
                          <a:effectLst/>
                          <a:latin typeface="Calibri" panose="020F0502020204030204" pitchFamily="34" charset="0"/>
                        </a:rPr>
                        <a:t>Var1</a:t>
                      </a:r>
                    </a:p>
                  </a:txBody>
                  <a:tcPr marL="9525" marR="9525" marT="9525" marB="0" anchor="ctr"/>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29703550"/>
                  </a:ext>
                </a:extLst>
              </a:tr>
              <a:tr h="420406">
                <a:tc>
                  <a:txBody>
                    <a:bodyPr/>
                    <a:lstStyle/>
                    <a:p>
                      <a:pPr algn="ctr" fontAlgn="b"/>
                      <a:r>
                        <a:rPr lang="en-US" sz="1800" b="1" i="0" u="none" strike="noStrike" dirty="0">
                          <a:solidFill>
                            <a:srgbClr val="000000"/>
                          </a:solidFill>
                          <a:effectLst/>
                          <a:latin typeface="Calibri" panose="020F0502020204030204" pitchFamily="34" charset="0"/>
                        </a:rPr>
                        <a:t>Var2</a:t>
                      </a:r>
                    </a:p>
                  </a:txBody>
                  <a:tcPr marL="9525" marR="9525" marT="9525" marB="0" anchor="ctr"/>
                </a:tc>
                <a:tc>
                  <a:txBody>
                    <a:bodyPr/>
                    <a:lstStyle/>
                    <a:p>
                      <a:pPr algn="ctr" fontAlgn="b"/>
                      <a:r>
                        <a:rPr lang="en-US" sz="1800" b="0" u="none" strike="noStrike">
                          <a:solidFill>
                            <a:srgbClr val="000000"/>
                          </a:solidFill>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0375736"/>
                  </a:ext>
                </a:extLst>
              </a:tr>
              <a:tr h="420406">
                <a:tc>
                  <a:txBody>
                    <a:bodyPr/>
                    <a:lstStyle/>
                    <a:p>
                      <a:pPr algn="ctr" fontAlgn="b"/>
                      <a:r>
                        <a:rPr lang="en-US" sz="1800" b="1" i="0" u="none" strike="noStrike" dirty="0">
                          <a:solidFill>
                            <a:srgbClr val="000000"/>
                          </a:solidFill>
                          <a:effectLst/>
                          <a:latin typeface="Calibri" panose="020F0502020204030204" pitchFamily="34" charset="0"/>
                        </a:rPr>
                        <a:t>Var3</a:t>
                      </a:r>
                    </a:p>
                  </a:txBody>
                  <a:tcPr marL="9525" marR="9525" marT="9525" marB="0" anchor="ctr"/>
                </a:tc>
                <a:tc>
                  <a:txBody>
                    <a:bodyPr/>
                    <a:lstStyle/>
                    <a:p>
                      <a:pPr algn="ctr" fontAlgn="b"/>
                      <a:r>
                        <a:rPr lang="en-US" sz="1800" b="0" u="none" strike="noStrike">
                          <a:solidFill>
                            <a:srgbClr val="000000"/>
                          </a:solidFill>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62702718"/>
                  </a:ext>
                </a:extLst>
              </a:tr>
            </a:tbl>
          </a:graphicData>
        </a:graphic>
      </p:graphicFrame>
      <p:graphicFrame>
        <p:nvGraphicFramePr>
          <p:cNvPr id="7" name="Table 6">
            <a:extLst>
              <a:ext uri="{FF2B5EF4-FFF2-40B4-BE49-F238E27FC236}">
                <a16:creationId xmlns:a16="http://schemas.microsoft.com/office/drawing/2014/main" id="{DB43F42E-E4C3-CACD-CF76-F5C2FC04F96B}"/>
              </a:ext>
            </a:extLst>
          </p:cNvPr>
          <p:cNvGraphicFramePr>
            <a:graphicFrameLocks noGrp="1"/>
          </p:cNvGraphicFramePr>
          <p:nvPr>
            <p:extLst>
              <p:ext uri="{D42A27DB-BD31-4B8C-83A1-F6EECF244321}">
                <p14:modId xmlns:p14="http://schemas.microsoft.com/office/powerpoint/2010/main" val="1734652195"/>
              </p:ext>
            </p:extLst>
          </p:nvPr>
        </p:nvGraphicFramePr>
        <p:xfrm>
          <a:off x="5141492" y="2208586"/>
          <a:ext cx="3056024" cy="1681624"/>
        </p:xfrm>
        <a:graphic>
          <a:graphicData uri="http://schemas.openxmlformats.org/drawingml/2006/table">
            <a:tbl>
              <a:tblPr>
                <a:tableStyleId>{5940675A-B579-460E-94D1-54222C63F5DA}</a:tableStyleId>
              </a:tblPr>
              <a:tblGrid>
                <a:gridCol w="764006">
                  <a:extLst>
                    <a:ext uri="{9D8B030D-6E8A-4147-A177-3AD203B41FA5}">
                      <a16:colId xmlns:a16="http://schemas.microsoft.com/office/drawing/2014/main" val="3611524226"/>
                    </a:ext>
                  </a:extLst>
                </a:gridCol>
                <a:gridCol w="764006">
                  <a:extLst>
                    <a:ext uri="{9D8B030D-6E8A-4147-A177-3AD203B41FA5}">
                      <a16:colId xmlns:a16="http://schemas.microsoft.com/office/drawing/2014/main" val="3728576456"/>
                    </a:ext>
                  </a:extLst>
                </a:gridCol>
                <a:gridCol w="764006">
                  <a:extLst>
                    <a:ext uri="{9D8B030D-6E8A-4147-A177-3AD203B41FA5}">
                      <a16:colId xmlns:a16="http://schemas.microsoft.com/office/drawing/2014/main" val="2845637240"/>
                    </a:ext>
                  </a:extLst>
                </a:gridCol>
                <a:gridCol w="764006">
                  <a:extLst>
                    <a:ext uri="{9D8B030D-6E8A-4147-A177-3AD203B41FA5}">
                      <a16:colId xmlns:a16="http://schemas.microsoft.com/office/drawing/2014/main" val="310056156"/>
                    </a:ext>
                  </a:extLst>
                </a:gridCol>
              </a:tblGrid>
              <a:tr h="420406">
                <a:tc>
                  <a:txBody>
                    <a:bodyPr/>
                    <a:lstStyle/>
                    <a:p>
                      <a:pPr algn="ctr" fontAlgn="t"/>
                      <a:endParaRPr lang="en-US" sz="18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US" sz="1800" b="1" u="none" strike="noStrike" dirty="0">
                          <a:solidFill>
                            <a:srgbClr val="000000"/>
                          </a:solidFill>
                          <a:effectLst/>
                        </a:rPr>
                        <a:t>Var1</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1800" b="1" u="none" strike="noStrike" dirty="0">
                          <a:solidFill>
                            <a:srgbClr val="000000"/>
                          </a:solidFill>
                          <a:effectLst/>
                        </a:rPr>
                        <a:t>Var2</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US" sz="1800" b="1" u="none" strike="noStrike" dirty="0">
                          <a:solidFill>
                            <a:srgbClr val="000000"/>
                          </a:solidFill>
                          <a:effectLst/>
                        </a:rPr>
                        <a:t>Var3</a:t>
                      </a:r>
                      <a:endParaRPr lang="en-US"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89528407"/>
                  </a:ext>
                </a:extLst>
              </a:tr>
              <a:tr h="420406">
                <a:tc>
                  <a:txBody>
                    <a:bodyPr/>
                    <a:lstStyle/>
                    <a:p>
                      <a:pPr algn="ctr" fontAlgn="b"/>
                      <a:r>
                        <a:rPr lang="en-US" sz="1800" b="1" i="0" u="none" strike="noStrike" dirty="0">
                          <a:solidFill>
                            <a:srgbClr val="000000"/>
                          </a:solidFill>
                          <a:effectLst/>
                          <a:latin typeface="Calibri" panose="020F0502020204030204" pitchFamily="34" charset="0"/>
                        </a:rPr>
                        <a:t>Var1</a:t>
                      </a:r>
                    </a:p>
                  </a:txBody>
                  <a:tcPr marL="9525" marR="9525" marT="9525" marB="0" anchor="ctr"/>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0.6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a:solidFill>
                            <a:srgbClr val="000000"/>
                          </a:solidFill>
                          <a:effectLst/>
                        </a:rPr>
                        <a:t>0.4</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53237120"/>
                  </a:ext>
                </a:extLst>
              </a:tr>
              <a:tr h="420406">
                <a:tc>
                  <a:txBody>
                    <a:bodyPr/>
                    <a:lstStyle/>
                    <a:p>
                      <a:pPr algn="ctr" fontAlgn="b"/>
                      <a:r>
                        <a:rPr lang="en-US" sz="1800" b="1" i="0" u="none" strike="noStrike" dirty="0">
                          <a:solidFill>
                            <a:srgbClr val="000000"/>
                          </a:solidFill>
                          <a:effectLst/>
                          <a:latin typeface="Calibri" panose="020F0502020204030204" pitchFamily="34" charset="0"/>
                        </a:rPr>
                        <a:t>Var2</a:t>
                      </a:r>
                    </a:p>
                  </a:txBody>
                  <a:tcPr marL="9525" marR="9525" marT="9525" marB="0" anchor="ctr"/>
                </a:tc>
                <a:tc>
                  <a:txBody>
                    <a:bodyPr/>
                    <a:lstStyle/>
                    <a:p>
                      <a:pPr algn="ctr" fontAlgn="b"/>
                      <a:r>
                        <a:rPr lang="en-US" sz="1800" b="0" u="none" strike="noStrike">
                          <a:solidFill>
                            <a:srgbClr val="000000"/>
                          </a:solidFill>
                          <a:effectLst/>
                        </a:rPr>
                        <a:t>0.6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0.5</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28391877"/>
                  </a:ext>
                </a:extLst>
              </a:tr>
              <a:tr h="420406">
                <a:tc>
                  <a:txBody>
                    <a:bodyPr/>
                    <a:lstStyle/>
                    <a:p>
                      <a:pPr algn="ctr" fontAlgn="b"/>
                      <a:r>
                        <a:rPr lang="en-US" sz="1800" b="1" i="0" u="none" strike="noStrike" dirty="0">
                          <a:solidFill>
                            <a:srgbClr val="000000"/>
                          </a:solidFill>
                          <a:effectLst/>
                          <a:latin typeface="Calibri" panose="020F0502020204030204" pitchFamily="34" charset="0"/>
                        </a:rPr>
                        <a:t>Var3</a:t>
                      </a:r>
                    </a:p>
                  </a:txBody>
                  <a:tcPr marL="9525" marR="9525" marT="9525" marB="0" anchor="ctr"/>
                </a:tc>
                <a:tc>
                  <a:txBody>
                    <a:bodyPr/>
                    <a:lstStyle/>
                    <a:p>
                      <a:pPr algn="ctr" fontAlgn="b"/>
                      <a:r>
                        <a:rPr lang="en-US" sz="1800" b="0" u="none" strike="noStrike">
                          <a:solidFill>
                            <a:srgbClr val="000000"/>
                          </a:solidFill>
                          <a:effectLst/>
                        </a:rPr>
                        <a:t>0.4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a:solidFill>
                            <a:srgbClr val="000000"/>
                          </a:solidFill>
                          <a:effectLst/>
                        </a:rPr>
                        <a:t>0.5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b="0" u="none" strike="noStrike" dirty="0">
                          <a:solidFill>
                            <a:srgbClr val="000000"/>
                          </a:solidFill>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69639495"/>
                  </a:ext>
                </a:extLst>
              </a:tr>
            </a:tbl>
          </a:graphicData>
        </a:graphic>
      </p:graphicFrame>
    </p:spTree>
    <p:extLst>
      <p:ext uri="{BB962C8B-B14F-4D97-AF65-F5344CB8AC3E}">
        <p14:creationId xmlns:p14="http://schemas.microsoft.com/office/powerpoint/2010/main" val="168056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020677-F6C2-6DE5-4B9F-D49F2F531BDD}"/>
              </a:ext>
            </a:extLst>
          </p:cNvPr>
          <p:cNvSpPr>
            <a:spLocks noGrp="1"/>
          </p:cNvSpPr>
          <p:nvPr>
            <p:ph type="title"/>
          </p:nvPr>
        </p:nvSpPr>
        <p:spPr>
          <a:xfrm>
            <a:off x="130534" y="150441"/>
            <a:ext cx="10515600" cy="628788"/>
          </a:xfrm>
        </p:spPr>
        <p:txBody>
          <a:bodyPr>
            <a:normAutofit fontScale="90000"/>
          </a:bodyPr>
          <a:lstStyle/>
          <a:p>
            <a:r>
              <a:rPr lang="en-US" dirty="0"/>
              <a:t>What is Factor analysis (FA)?</a:t>
            </a:r>
          </a:p>
        </p:txBody>
      </p:sp>
      <p:sp>
        <p:nvSpPr>
          <p:cNvPr id="5" name="Content Placeholder 4">
            <a:extLst>
              <a:ext uri="{FF2B5EF4-FFF2-40B4-BE49-F238E27FC236}">
                <a16:creationId xmlns:a16="http://schemas.microsoft.com/office/drawing/2014/main" id="{C929B6C7-CB9F-90D2-8E1D-74E0F345CA46}"/>
              </a:ext>
            </a:extLst>
          </p:cNvPr>
          <p:cNvSpPr>
            <a:spLocks noGrp="1"/>
          </p:cNvSpPr>
          <p:nvPr>
            <p:ph idx="1"/>
          </p:nvPr>
        </p:nvSpPr>
        <p:spPr>
          <a:xfrm>
            <a:off x="233901" y="779229"/>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FA is a tool for analyzing the structure of the interrelationships among a large number of variables by defining sets of variables that are highly interrelated</a:t>
            </a:r>
          </a:p>
          <a:p>
            <a:r>
              <a:rPr lang="en-US" sz="2000" dirty="0">
                <a:latin typeface="Calibri" panose="020F0502020204030204" pitchFamily="34" charset="0"/>
                <a:ea typeface="Calibri" panose="020F0502020204030204" pitchFamily="34" charset="0"/>
                <a:cs typeface="Calibri" panose="020F0502020204030204" pitchFamily="34" charset="0"/>
              </a:rPr>
              <a:t>Social workers use different measures to capture different underlying constructs (?)</a:t>
            </a:r>
          </a:p>
          <a:p>
            <a:pPr lvl="1"/>
            <a:r>
              <a:rPr lang="en-US" sz="1800" dirty="0">
                <a:latin typeface="Calibri" panose="020F0502020204030204" pitchFamily="34" charset="0"/>
                <a:ea typeface="Calibri" panose="020F0502020204030204" pitchFamily="34" charset="0"/>
                <a:cs typeface="Calibri" panose="020F0502020204030204" pitchFamily="34" charset="0"/>
              </a:rPr>
              <a:t>To be representative of the underlying construct, the variables should ‘cluster’ together around that construct</a:t>
            </a:r>
          </a:p>
          <a:p>
            <a:pPr lvl="1"/>
            <a:r>
              <a:rPr lang="en-US" sz="1800" dirty="0">
                <a:latin typeface="Calibri" panose="020F0502020204030204" pitchFamily="34" charset="0"/>
                <a:ea typeface="Calibri" panose="020F0502020204030204" pitchFamily="34" charset="0"/>
                <a:cs typeface="Calibri" panose="020F0502020204030204" pitchFamily="34" charset="0"/>
              </a:rPr>
              <a:t>The construct is called a latent variable and is represented by a ‘factor’</a:t>
            </a:r>
          </a:p>
          <a:p>
            <a:pPr lvl="1"/>
            <a:r>
              <a:rPr lang="en-US" sz="1800" dirty="0">
                <a:latin typeface="Calibri" panose="020F0502020204030204" pitchFamily="34" charset="0"/>
                <a:ea typeface="Calibri" panose="020F0502020204030204" pitchFamily="34" charset="0"/>
                <a:cs typeface="Calibri" panose="020F0502020204030204" pitchFamily="34" charset="0"/>
              </a:rPr>
              <a:t>Note: in Latent Class Analysis (next) the latent variable is referred to as a ‘class’</a:t>
            </a:r>
          </a:p>
          <a:p>
            <a:r>
              <a:rPr lang="en-US" sz="2000" dirty="0">
                <a:latin typeface="Calibri" panose="020F0502020204030204" pitchFamily="34" charset="0"/>
                <a:ea typeface="Calibri" panose="020F0502020204030204" pitchFamily="34" charset="0"/>
                <a:cs typeface="Calibri" panose="020F0502020204030204" pitchFamily="34" charset="0"/>
              </a:rPr>
              <a:t>The factors</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are assumed to represent dimensions within the data structure</a:t>
            </a:r>
          </a:p>
          <a:p>
            <a:pPr lvl="1"/>
            <a:r>
              <a:rPr lang="en-US" sz="1800" dirty="0">
                <a:latin typeface="Calibri" panose="020F0502020204030204" pitchFamily="34" charset="0"/>
                <a:ea typeface="Calibri" panose="020F0502020204030204" pitchFamily="34" charset="0"/>
                <a:cs typeface="Calibri" panose="020F0502020204030204" pitchFamily="34" charset="0"/>
              </a:rPr>
              <a:t>The dimensions can guide the creation of new composite measures</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five items represent 1 latent variable called depression, or several items of neighborhood disinvestment represent ‘sustained disinvestment’ (see below)</a:t>
            </a:r>
          </a:p>
          <a:p>
            <a:pPr lvl="1"/>
            <a:r>
              <a:rPr lang="en-US" sz="1800" dirty="0">
                <a:latin typeface="Calibri" panose="020F0502020204030204" pitchFamily="34" charset="0"/>
                <a:ea typeface="Calibri" panose="020F0502020204030204" pitchFamily="34" charset="0"/>
                <a:cs typeface="Calibri" panose="020F0502020204030204" pitchFamily="34" charset="0"/>
              </a:rPr>
              <a:t>The dimensions have meaning for what they actually represent </a:t>
            </a:r>
            <a:r>
              <a:rPr lang="en-US" sz="1800" u="sng" dirty="0">
                <a:latin typeface="Calibri" panose="020F0502020204030204" pitchFamily="34" charset="0"/>
                <a:ea typeface="Calibri" panose="020F0502020204030204" pitchFamily="34" charset="0"/>
                <a:cs typeface="Calibri" panose="020F0502020204030204" pitchFamily="34" charset="0"/>
              </a:rPr>
              <a:t>if</a:t>
            </a:r>
            <a:r>
              <a:rPr lang="en-US" sz="1800" dirty="0">
                <a:latin typeface="Calibri" panose="020F0502020204030204" pitchFamily="34" charset="0"/>
                <a:ea typeface="Calibri" panose="020F0502020204030204" pitchFamily="34" charset="0"/>
                <a:cs typeface="Calibri" panose="020F0502020204030204" pitchFamily="34" charset="0"/>
              </a:rPr>
              <a:t> there is a conceptual basis for understanding the relations between the variables</a:t>
            </a:r>
          </a:p>
          <a:p>
            <a:endParaRPr lang="en-US" dirty="0"/>
          </a:p>
        </p:txBody>
      </p:sp>
    </p:spTree>
    <p:extLst>
      <p:ext uri="{BB962C8B-B14F-4D97-AF65-F5344CB8AC3E}">
        <p14:creationId xmlns:p14="http://schemas.microsoft.com/office/powerpoint/2010/main" val="223740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02AE-59EB-496E-9655-1BC7DCFA9C1B}"/>
              </a:ext>
            </a:extLst>
          </p:cNvPr>
          <p:cNvSpPr>
            <a:spLocks noGrp="1"/>
          </p:cNvSpPr>
          <p:nvPr>
            <p:ph type="title"/>
          </p:nvPr>
        </p:nvSpPr>
        <p:spPr>
          <a:xfrm>
            <a:off x="100262" y="76369"/>
            <a:ext cx="11738811" cy="725738"/>
          </a:xfrm>
        </p:spPr>
        <p:txBody>
          <a:bodyPr>
            <a:normAutofit fontScale="90000"/>
          </a:bodyPr>
          <a:lstStyle/>
          <a:p>
            <a:r>
              <a:rPr lang="en-US" b="0" i="0" dirty="0">
                <a:solidFill>
                  <a:srgbClr val="000000"/>
                </a:solidFill>
                <a:effectLst/>
                <a:latin typeface="Calibri" panose="020F0502020204030204" pitchFamily="34" charset="0"/>
              </a:rPr>
              <a:t>Extracting a set of factors from the correlation matrix</a:t>
            </a:r>
            <a:endParaRPr lang="en-US" dirty="0"/>
          </a:p>
        </p:txBody>
      </p:sp>
      <p:sp>
        <p:nvSpPr>
          <p:cNvPr id="3" name="Content Placeholder 2">
            <a:extLst>
              <a:ext uri="{FF2B5EF4-FFF2-40B4-BE49-F238E27FC236}">
                <a16:creationId xmlns:a16="http://schemas.microsoft.com/office/drawing/2014/main" id="{3CB323ED-FFF6-4007-AF5F-2E951B291301}"/>
              </a:ext>
            </a:extLst>
          </p:cNvPr>
          <p:cNvSpPr>
            <a:spLocks noGrp="1"/>
          </p:cNvSpPr>
          <p:nvPr>
            <p:ph idx="1"/>
          </p:nvPr>
        </p:nvSpPr>
        <p:spPr>
          <a:xfrm>
            <a:off x="252663" y="678615"/>
            <a:ext cx="10515600" cy="4351338"/>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Recall</a:t>
            </a:r>
            <a:r>
              <a:rPr lang="en-US" sz="2000" dirty="0">
                <a:latin typeface="Calibri" panose="020F0502020204030204" pitchFamily="34" charset="0"/>
                <a:ea typeface="Calibri" panose="020F0502020204030204" pitchFamily="34" charset="0"/>
                <a:cs typeface="Calibri" panose="020F0502020204030204" pitchFamily="34" charset="0"/>
              </a:rPr>
              <a:t>: Variance tells us how spread out a variable’s values are around its average</a:t>
            </a:r>
          </a:p>
          <a:p>
            <a:r>
              <a:rPr lang="en-US" sz="2000" dirty="0">
                <a:latin typeface="Calibri" panose="020F0502020204030204" pitchFamily="34" charset="0"/>
                <a:ea typeface="Calibri" panose="020F0502020204030204" pitchFamily="34" charset="0"/>
                <a:cs typeface="Calibri" panose="020F0502020204030204" pitchFamily="34" charset="0"/>
              </a:rPr>
              <a:t>When two variables are correlated, they share some of that variance. The amount they share is the squared correlation</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A correlation of 0.5 means 25% of the variance is shared</a:t>
            </a:r>
          </a:p>
          <a:p>
            <a:r>
              <a:rPr lang="en-US" sz="2000" dirty="0">
                <a:latin typeface="Calibri" panose="020F0502020204030204" pitchFamily="34" charset="0"/>
                <a:ea typeface="Calibri" panose="020F0502020204030204" pitchFamily="34" charset="0"/>
                <a:cs typeface="Calibri" panose="020F0502020204030204" pitchFamily="34" charset="0"/>
              </a:rPr>
              <a:t>In FA, variables that are highly correlated are grouped together —meaning they move together and share a lot of variance</a:t>
            </a:r>
          </a:p>
          <a:p>
            <a:r>
              <a:rPr lang="en-US" sz="2000" dirty="0">
                <a:latin typeface="Calibri" panose="020F0502020204030204" pitchFamily="34" charset="0"/>
                <a:ea typeface="Calibri" panose="020F0502020204030204" pitchFamily="34" charset="0"/>
                <a:cs typeface="Calibri" panose="020F0502020204030204" pitchFamily="34" charset="0"/>
              </a:rPr>
              <a:t>It's important to know how much of a variable’s variance is shared with others in its group (factor), and how much is unique or due to error</a:t>
            </a:r>
          </a:p>
          <a:p>
            <a:pPr lvl="1"/>
            <a:r>
              <a:rPr lang="en-US" sz="1800" dirty="0">
                <a:latin typeface="Calibri" panose="020F0502020204030204" pitchFamily="34" charset="0"/>
                <a:ea typeface="Calibri" panose="020F0502020204030204" pitchFamily="34" charset="0"/>
                <a:cs typeface="Calibri" panose="020F0502020204030204" pitchFamily="34" charset="0"/>
              </a:rPr>
              <a:t>Total variance = Shared (common) variance + Unique variance + Error</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96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A610E-78BB-BF49-38C9-8440FA5E0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FCB0B8-671C-154D-9172-A6C020C40695}"/>
              </a:ext>
            </a:extLst>
          </p:cNvPr>
          <p:cNvSpPr>
            <a:spLocks noGrp="1"/>
          </p:cNvSpPr>
          <p:nvPr>
            <p:ph type="title"/>
          </p:nvPr>
        </p:nvSpPr>
        <p:spPr>
          <a:xfrm>
            <a:off x="76199" y="76369"/>
            <a:ext cx="11738811" cy="509168"/>
          </a:xfrm>
        </p:spPr>
        <p:txBody>
          <a:bodyPr>
            <a:normAutofit fontScale="90000"/>
          </a:bodyPr>
          <a:lstStyle/>
          <a:p>
            <a:r>
              <a:rPr lang="en-US" sz="4000" b="0" i="0" dirty="0">
                <a:solidFill>
                  <a:srgbClr val="000000"/>
                </a:solidFill>
                <a:effectLst/>
                <a:latin typeface="Calibri" panose="020F0502020204030204" pitchFamily="34" charset="0"/>
              </a:rPr>
              <a:t>Understanding Variance in Factor Analysis</a:t>
            </a:r>
            <a:endParaRPr lang="en-US" sz="4000" dirty="0"/>
          </a:p>
        </p:txBody>
      </p:sp>
      <p:sp>
        <p:nvSpPr>
          <p:cNvPr id="3" name="Content Placeholder 2">
            <a:extLst>
              <a:ext uri="{FF2B5EF4-FFF2-40B4-BE49-F238E27FC236}">
                <a16:creationId xmlns:a16="http://schemas.microsoft.com/office/drawing/2014/main" id="{A03D6687-FCA0-0D87-55EC-7A94C23823B5}"/>
              </a:ext>
            </a:extLst>
          </p:cNvPr>
          <p:cNvSpPr>
            <a:spLocks noGrp="1"/>
          </p:cNvSpPr>
          <p:nvPr>
            <p:ph idx="1"/>
          </p:nvPr>
        </p:nvSpPr>
        <p:spPr>
          <a:xfrm>
            <a:off x="236621" y="718720"/>
            <a:ext cx="10515600" cy="4351338"/>
          </a:xfrm>
        </p:spPr>
        <p:txBody>
          <a:bodyPr>
            <a:normAutofit lnSpcReduction="10000"/>
          </a:bodyPr>
          <a:lstStyle/>
          <a:p>
            <a:r>
              <a:rPr lang="en-US" sz="2000" b="1" dirty="0">
                <a:latin typeface="Calibri" panose="020F0502020204030204" pitchFamily="34" charset="0"/>
                <a:ea typeface="Calibri" panose="020F0502020204030204" pitchFamily="34" charset="0"/>
                <a:cs typeface="Calibri" panose="020F0502020204030204" pitchFamily="34" charset="0"/>
              </a:rPr>
              <a:t>Common Variance (Shared)</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The variance that is shared across variables</a:t>
            </a:r>
          </a:p>
          <a:p>
            <a:pPr lvl="1"/>
            <a:r>
              <a:rPr lang="en-US" sz="1800" dirty="0">
                <a:latin typeface="Calibri" panose="020F0502020204030204" pitchFamily="34" charset="0"/>
                <a:ea typeface="Calibri" panose="020F0502020204030204" pitchFamily="34" charset="0"/>
                <a:cs typeface="Calibri" panose="020F0502020204030204" pitchFamily="34" charset="0"/>
              </a:rPr>
              <a:t>Explained by the underlying latent factor (e.g., depression, disinvestment)</a:t>
            </a:r>
          </a:p>
          <a:p>
            <a:pPr lvl="1"/>
            <a:r>
              <a:rPr lang="en-US" sz="1800" dirty="0">
                <a:latin typeface="Calibri" panose="020F0502020204030204" pitchFamily="34" charset="0"/>
                <a:ea typeface="Calibri" panose="020F0502020204030204" pitchFamily="34" charset="0"/>
                <a:cs typeface="Calibri" panose="020F0502020204030204" pitchFamily="34" charset="0"/>
              </a:rPr>
              <a:t>This is what we use to group variables into factors</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If multiple questions ask about sadness, sleep, and energy, their shared variance may reflect the latent factor "Depression”</a:t>
            </a:r>
          </a:p>
          <a:p>
            <a:r>
              <a:rPr lang="en-US" sz="2000" b="1" dirty="0">
                <a:latin typeface="Calibri" panose="020F0502020204030204" pitchFamily="34" charset="0"/>
                <a:ea typeface="Calibri" panose="020F0502020204030204" pitchFamily="34" charset="0"/>
                <a:cs typeface="Calibri" panose="020F0502020204030204" pitchFamily="34" charset="0"/>
              </a:rPr>
              <a:t>Unique Variance</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Specific to one variable only</a:t>
            </a:r>
          </a:p>
          <a:p>
            <a:pPr lvl="1"/>
            <a:r>
              <a:rPr lang="en-US" sz="1800" dirty="0">
                <a:latin typeface="Calibri" panose="020F0502020204030204" pitchFamily="34" charset="0"/>
                <a:ea typeface="Calibri" panose="020F0502020204030204" pitchFamily="34" charset="0"/>
                <a:cs typeface="Calibri" panose="020F0502020204030204" pitchFamily="34" charset="0"/>
              </a:rPr>
              <a:t>Not shared or explained by the factor</a:t>
            </a:r>
          </a:p>
          <a:p>
            <a:pPr lvl="1"/>
            <a:r>
              <a:rPr lang="en-US" sz="1800" dirty="0">
                <a:latin typeface="Calibri" panose="020F0502020204030204" pitchFamily="34" charset="0"/>
                <a:ea typeface="Calibri" panose="020F0502020204030204" pitchFamily="34" charset="0"/>
                <a:cs typeface="Calibri" panose="020F0502020204030204" pitchFamily="34" charset="0"/>
              </a:rPr>
              <a:t>Still meaningful, but only pertains to that item</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A question about sleep may reflect not just depression, but unique aspects of sleep itself</a:t>
            </a:r>
          </a:p>
          <a:p>
            <a:r>
              <a:rPr lang="en-US" sz="2000" b="1" dirty="0">
                <a:latin typeface="Calibri" panose="020F0502020204030204" pitchFamily="34" charset="0"/>
                <a:ea typeface="Calibri" panose="020F0502020204030204" pitchFamily="34" charset="0"/>
                <a:cs typeface="Calibri" panose="020F0502020204030204" pitchFamily="34" charset="0"/>
              </a:rPr>
              <a:t>Error Variance</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Random noise or measurement inaccuracy</a:t>
            </a:r>
          </a:p>
          <a:p>
            <a:pPr lvl="1"/>
            <a:r>
              <a:rPr lang="en-US" sz="1800" dirty="0">
                <a:latin typeface="Calibri" panose="020F0502020204030204" pitchFamily="34" charset="0"/>
                <a:ea typeface="Calibri" panose="020F0502020204030204" pitchFamily="34" charset="0"/>
                <a:cs typeface="Calibri" panose="020F0502020204030204" pitchFamily="34" charset="0"/>
              </a:rPr>
              <a:t>Unrelated to any factor or meaningful content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526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66FE-96CC-5C0A-B235-88B5824F807D}"/>
              </a:ext>
            </a:extLst>
          </p:cNvPr>
          <p:cNvSpPr>
            <a:spLocks noGrp="1"/>
          </p:cNvSpPr>
          <p:nvPr>
            <p:ph type="title"/>
          </p:nvPr>
        </p:nvSpPr>
        <p:spPr>
          <a:xfrm>
            <a:off x="108285" y="84389"/>
            <a:ext cx="10515600" cy="693654"/>
          </a:xfrm>
        </p:spPr>
        <p:txBody>
          <a:bodyPr>
            <a:normAutofit fontScale="90000"/>
          </a:bodyPr>
          <a:lstStyle/>
          <a:p>
            <a:r>
              <a:rPr lang="en-US" dirty="0"/>
              <a:t>Important concepts</a:t>
            </a:r>
          </a:p>
        </p:txBody>
      </p:sp>
      <p:sp>
        <p:nvSpPr>
          <p:cNvPr id="3" name="Content Placeholder 2">
            <a:extLst>
              <a:ext uri="{FF2B5EF4-FFF2-40B4-BE49-F238E27FC236}">
                <a16:creationId xmlns:a16="http://schemas.microsoft.com/office/drawing/2014/main" id="{35A4D951-EBE4-5877-A68C-657AFA1A4371}"/>
              </a:ext>
            </a:extLst>
          </p:cNvPr>
          <p:cNvSpPr>
            <a:spLocks noGrp="1"/>
          </p:cNvSpPr>
          <p:nvPr>
            <p:ph idx="1"/>
          </p:nvPr>
        </p:nvSpPr>
        <p:spPr>
          <a:xfrm>
            <a:off x="236621" y="702677"/>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Factor load</a:t>
            </a:r>
          </a:p>
          <a:p>
            <a:pPr lvl="1"/>
            <a:r>
              <a:rPr lang="en-US" sz="1800" dirty="0">
                <a:latin typeface="Calibri" panose="020F0502020204030204" pitchFamily="34" charset="0"/>
                <a:ea typeface="Calibri" panose="020F0502020204030204" pitchFamily="34" charset="0"/>
                <a:cs typeface="Calibri" panose="020F0502020204030204" pitchFamily="34" charset="0"/>
              </a:rPr>
              <a:t>Correlation between a variable and a factor (How high is the correlation between two variables?)</a:t>
            </a:r>
          </a:p>
          <a:p>
            <a:pPr lvl="1"/>
            <a:r>
              <a:rPr lang="en-US" sz="1800" dirty="0">
                <a:latin typeface="Calibri" panose="020F0502020204030204" pitchFamily="34" charset="0"/>
                <a:ea typeface="Calibri" panose="020F0502020204030204" pitchFamily="34" charset="0"/>
                <a:cs typeface="Calibri" panose="020F0502020204030204" pitchFamily="34" charset="0"/>
              </a:rPr>
              <a:t>Loading a variable to a factor</a:t>
            </a:r>
          </a:p>
          <a:p>
            <a:r>
              <a:rPr lang="en-US" sz="2000" dirty="0">
                <a:latin typeface="Calibri" panose="020F0502020204030204" pitchFamily="34" charset="0"/>
                <a:ea typeface="Calibri" panose="020F0502020204030204" pitchFamily="34" charset="0"/>
                <a:cs typeface="Calibri" panose="020F0502020204030204" pitchFamily="34" charset="0"/>
              </a:rPr>
              <a:t>Eigenvalue</a:t>
            </a:r>
          </a:p>
          <a:p>
            <a:pPr lvl="1"/>
            <a:r>
              <a:rPr lang="en-US" sz="1800" dirty="0">
                <a:latin typeface="Calibri" panose="020F0502020204030204" pitchFamily="34" charset="0"/>
                <a:ea typeface="Calibri" panose="020F0502020204030204" pitchFamily="34" charset="0"/>
                <a:cs typeface="Calibri" panose="020F0502020204030204" pitchFamily="34" charset="0"/>
              </a:rPr>
              <a:t>The variance explained by a factor (How much variance can be explained by the factor?)</a:t>
            </a:r>
          </a:p>
          <a:p>
            <a:pPr lvl="1"/>
            <a:r>
              <a:rPr lang="en-US" sz="1800" dirty="0">
                <a:latin typeface="Calibri" panose="020F0502020204030204" pitchFamily="34" charset="0"/>
                <a:ea typeface="Calibri" panose="020F0502020204030204" pitchFamily="34" charset="0"/>
                <a:cs typeface="Calibri" panose="020F0502020204030204" pitchFamily="34" charset="0"/>
              </a:rPr>
              <a:t>Sum of the squared factor charges</a:t>
            </a:r>
          </a:p>
          <a:p>
            <a:r>
              <a:rPr lang="en-US" sz="2000" dirty="0">
                <a:latin typeface="Calibri" panose="020F0502020204030204" pitchFamily="34" charset="0"/>
                <a:ea typeface="Calibri" panose="020F0502020204030204" pitchFamily="34" charset="0"/>
                <a:cs typeface="Calibri" panose="020F0502020204030204" pitchFamily="34" charset="0"/>
              </a:rPr>
              <a:t>Communalities</a:t>
            </a:r>
          </a:p>
          <a:p>
            <a:pPr lvl="1"/>
            <a:r>
              <a:rPr lang="en-US" sz="1800" dirty="0">
                <a:latin typeface="Calibri" panose="020F0502020204030204" pitchFamily="34" charset="0"/>
                <a:ea typeface="Calibri" panose="020F0502020204030204" pitchFamily="34" charset="0"/>
                <a:cs typeface="Calibri" panose="020F0502020204030204" pitchFamily="34" charset="0"/>
              </a:rPr>
              <a:t>Variance of the variables, which is explained by all factors (How much of the variance of all variables is explained by the factor?)</a:t>
            </a:r>
          </a:p>
          <a:p>
            <a:pPr lvl="1"/>
            <a:r>
              <a:rPr lang="en-US" sz="1800" dirty="0">
                <a:latin typeface="Calibri" panose="020F0502020204030204" pitchFamily="34" charset="0"/>
                <a:ea typeface="Calibri" panose="020F0502020204030204" pitchFamily="34" charset="0"/>
                <a:cs typeface="Calibri" panose="020F0502020204030204" pitchFamily="34" charset="0"/>
              </a:rPr>
              <a:t>Sum of the squared factor charges of a variable</a:t>
            </a:r>
          </a:p>
          <a:p>
            <a:endParaRPr lang="en-US" dirty="0"/>
          </a:p>
        </p:txBody>
      </p:sp>
    </p:spTree>
    <p:extLst>
      <p:ext uri="{BB962C8B-B14F-4D97-AF65-F5344CB8AC3E}">
        <p14:creationId xmlns:p14="http://schemas.microsoft.com/office/powerpoint/2010/main" val="179171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36AC-0E38-8A5C-B074-FCD19E5A84CF}"/>
              </a:ext>
            </a:extLst>
          </p:cNvPr>
          <p:cNvSpPr>
            <a:spLocks noGrp="1"/>
          </p:cNvSpPr>
          <p:nvPr>
            <p:ph type="title"/>
          </p:nvPr>
        </p:nvSpPr>
        <p:spPr>
          <a:xfrm>
            <a:off x="101707" y="92593"/>
            <a:ext cx="7712099" cy="706173"/>
          </a:xfrm>
        </p:spPr>
        <p:txBody>
          <a:bodyPr>
            <a:normAutofit/>
          </a:bodyPr>
          <a:lstStyle/>
          <a:p>
            <a:r>
              <a:rPr lang="en-US" sz="3500" dirty="0"/>
              <a:t>Partitioning the variance in factor analysis</a:t>
            </a:r>
          </a:p>
        </p:txBody>
      </p:sp>
      <p:sp>
        <p:nvSpPr>
          <p:cNvPr id="3" name="Content Placeholder 2">
            <a:extLst>
              <a:ext uri="{FF2B5EF4-FFF2-40B4-BE49-F238E27FC236}">
                <a16:creationId xmlns:a16="http://schemas.microsoft.com/office/drawing/2014/main" id="{FADEA9B7-3CBC-6B49-DB64-B1094615DD70}"/>
              </a:ext>
            </a:extLst>
          </p:cNvPr>
          <p:cNvSpPr>
            <a:spLocks noGrp="1"/>
          </p:cNvSpPr>
          <p:nvPr>
            <p:ph idx="1"/>
          </p:nvPr>
        </p:nvSpPr>
        <p:spPr>
          <a:xfrm>
            <a:off x="302234" y="704196"/>
            <a:ext cx="4429615" cy="3931920"/>
          </a:xfrm>
        </p:spPr>
        <p:txBody>
          <a:bodyPr>
            <a:normAutofit/>
          </a:bodyPr>
          <a:lstStyle/>
          <a:p>
            <a:r>
              <a:rPr lang="en-US" sz="2000" i="0" dirty="0">
                <a:effectLst/>
                <a:latin typeface="Calibri" panose="020F0502020204030204" pitchFamily="34" charset="0"/>
                <a:ea typeface="Calibri" panose="020F0502020204030204" pitchFamily="34" charset="0"/>
                <a:cs typeface="Calibri" panose="020F0502020204030204" pitchFamily="34" charset="0"/>
              </a:rPr>
              <a:t>Common variance is the amount of variance that is shared among </a:t>
            </a:r>
            <a:r>
              <a:rPr lang="en-US" sz="2000" dirty="0">
                <a:latin typeface="Calibri" panose="020F0502020204030204" pitchFamily="34" charset="0"/>
                <a:ea typeface="Calibri" panose="020F0502020204030204" pitchFamily="34" charset="0"/>
                <a:cs typeface="Calibri" panose="020F0502020204030204" pitchFamily="34" charset="0"/>
              </a:rPr>
              <a:t>the variables</a:t>
            </a:r>
            <a:endParaRPr lang="en-US" sz="2000" i="0" dirty="0">
              <a:effectLst/>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Unique variance is the portion of variance that is not common</a:t>
            </a:r>
          </a:p>
          <a:p>
            <a:pPr lvl="1"/>
            <a:r>
              <a:rPr lang="en-US" sz="1800" dirty="0">
                <a:latin typeface="Calibri" panose="020F0502020204030204" pitchFamily="34" charset="0"/>
                <a:ea typeface="Calibri" panose="020F0502020204030204" pitchFamily="34" charset="0"/>
                <a:cs typeface="Calibri" panose="020F0502020204030204" pitchFamily="34" charset="0"/>
              </a:rPr>
              <a:t>Specific</a:t>
            </a:r>
          </a:p>
          <a:p>
            <a:pPr lvl="1"/>
            <a:r>
              <a:rPr lang="en-US" sz="1800" dirty="0">
                <a:latin typeface="Calibri" panose="020F0502020204030204" pitchFamily="34" charset="0"/>
                <a:ea typeface="Calibri" panose="020F0502020204030204" pitchFamily="34" charset="0"/>
                <a:cs typeface="Calibri" panose="020F0502020204030204" pitchFamily="34" charset="0"/>
              </a:rPr>
              <a:t>Error</a:t>
            </a:r>
          </a:p>
          <a:p>
            <a:r>
              <a:rPr lang="en-US" sz="2000" dirty="0">
                <a:latin typeface="Calibri" panose="020F0502020204030204" pitchFamily="34" charset="0"/>
                <a:ea typeface="Calibri" panose="020F0502020204030204" pitchFamily="34" charset="0"/>
                <a:cs typeface="Calibri" panose="020F0502020204030204" pitchFamily="34" charset="0"/>
              </a:rPr>
              <a:t>Total variance = common + unique</a:t>
            </a:r>
          </a:p>
          <a:p>
            <a:r>
              <a:rPr lang="en-US" sz="2000" dirty="0">
                <a:latin typeface="Calibri" panose="020F0502020204030204" pitchFamily="34" charset="0"/>
                <a:ea typeface="Calibri" panose="020F0502020204030204" pitchFamily="34" charset="0"/>
                <a:cs typeface="Calibri" panose="020F0502020204030204" pitchFamily="34" charset="0"/>
              </a:rPr>
              <a:t>You want communality to be high and uniqueness to be low</a:t>
            </a:r>
          </a:p>
        </p:txBody>
      </p:sp>
      <p:pic>
        <p:nvPicPr>
          <p:cNvPr id="5" name="Picture 2">
            <a:extLst>
              <a:ext uri="{FF2B5EF4-FFF2-40B4-BE49-F238E27FC236}">
                <a16:creationId xmlns:a16="http://schemas.microsoft.com/office/drawing/2014/main" id="{DA6B96F8-663F-97BA-22B4-68645BBB8F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233"/>
          <a:stretch/>
        </p:blipFill>
        <p:spPr bwMode="auto">
          <a:xfrm>
            <a:off x="5582654" y="704196"/>
            <a:ext cx="5006741" cy="26188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A5AD7A-AA74-D9E3-A33F-A7ADE8B9817D}"/>
              </a:ext>
            </a:extLst>
          </p:cNvPr>
          <p:cNvSpPr txBox="1"/>
          <p:nvPr/>
        </p:nvSpPr>
        <p:spPr>
          <a:xfrm>
            <a:off x="5756440" y="2763944"/>
            <a:ext cx="2121536" cy="2031325"/>
          </a:xfrm>
          <a:prstGeom prst="rect">
            <a:avLst/>
          </a:prstGeom>
          <a:noFill/>
        </p:spPr>
        <p:txBody>
          <a:bodyPr wrap="square" rtlCol="0">
            <a:spAutoFit/>
          </a:bodyPr>
          <a:lstStyle/>
          <a:p>
            <a:r>
              <a:rPr lang="en-US" dirty="0"/>
              <a:t>Ranges from 0 to 1</a:t>
            </a:r>
          </a:p>
          <a:p>
            <a:r>
              <a:rPr lang="en-US" dirty="0"/>
              <a:t>Higher values = the common factor</a:t>
            </a:r>
          </a:p>
          <a:p>
            <a:r>
              <a:rPr lang="en-US" dirty="0">
                <a:latin typeface="Calibri" panose="020F0502020204030204" pitchFamily="34" charset="0"/>
                <a:ea typeface="Calibri" panose="020F0502020204030204" pitchFamily="34" charset="0"/>
                <a:cs typeface="Calibri" panose="020F0502020204030204" pitchFamily="34" charset="0"/>
              </a:rPr>
              <a:t>explain more of the variance of an individual</a:t>
            </a:r>
          </a:p>
          <a:p>
            <a:r>
              <a:rPr lang="en-US" dirty="0"/>
              <a:t>item</a:t>
            </a:r>
          </a:p>
        </p:txBody>
      </p:sp>
    </p:spTree>
    <p:extLst>
      <p:ext uri="{BB962C8B-B14F-4D97-AF65-F5344CB8AC3E}">
        <p14:creationId xmlns:p14="http://schemas.microsoft.com/office/powerpoint/2010/main" val="938166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2849-4E6C-4E37-A5D3-7F031EAFC6D7}"/>
              </a:ext>
            </a:extLst>
          </p:cNvPr>
          <p:cNvSpPr>
            <a:spLocks noGrp="1"/>
          </p:cNvSpPr>
          <p:nvPr>
            <p:ph type="title"/>
          </p:nvPr>
        </p:nvSpPr>
        <p:spPr>
          <a:xfrm>
            <a:off x="127162" y="171490"/>
            <a:ext cx="9788251" cy="754300"/>
          </a:xfrm>
        </p:spPr>
        <p:txBody>
          <a:bodyPr>
            <a:normAutofit/>
          </a:bodyPr>
          <a:lstStyle/>
          <a:p>
            <a:r>
              <a:rPr lang="en-US" sz="3100" b="0" i="0" dirty="0">
                <a:effectLst/>
                <a:latin typeface="Calibri" panose="020F0502020204030204" pitchFamily="34" charset="0"/>
              </a:rPr>
              <a:t>Extracting a set of factors from the correlation matrix</a:t>
            </a:r>
            <a:endParaRPr lang="en-US" sz="31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9FDB3F-7536-4673-B5A3-9C9569335795}"/>
                  </a:ext>
                </a:extLst>
              </p:cNvPr>
              <p:cNvSpPr>
                <a:spLocks noGrp="1"/>
              </p:cNvSpPr>
              <p:nvPr>
                <p:ph idx="1"/>
              </p:nvPr>
            </p:nvSpPr>
            <p:spPr>
              <a:xfrm>
                <a:off x="212451" y="805473"/>
                <a:ext cx="11767098" cy="4656863"/>
              </a:xfrm>
            </p:spPr>
            <p:txBody>
              <a:bodyPr>
                <a:normAutofit fontScale="92500" lnSpcReduction="20000"/>
              </a:bodyPr>
              <a:lstStyle/>
              <a:p>
                <a:r>
                  <a:rPr lang="en-US" sz="2200" b="1" dirty="0">
                    <a:latin typeface="Calibri" panose="020F0502020204030204" pitchFamily="34" charset="0"/>
                    <a:ea typeface="Calibri" panose="020F0502020204030204" pitchFamily="34" charset="0"/>
                    <a:cs typeface="Calibri" panose="020F0502020204030204" pitchFamily="34" charset="0"/>
                  </a:rPr>
                  <a:t>Common variance (</a:t>
                </a:r>
                <a14:m>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h</m:t>
                        </m:r>
                      </m:e>
                      <m:sup>
                        <m:r>
                          <a:rPr lang="en-US" sz="2200" b="0" i="1" smtClean="0">
                            <a:latin typeface="Cambria Math" panose="02040503050406030204" pitchFamily="18" charset="0"/>
                          </a:rPr>
                          <m:t>2</m:t>
                        </m:r>
                      </m:sup>
                    </m:sSup>
                  </m:oMath>
                </a14:m>
                <a:r>
                  <a:rPr lang="en-US" sz="2200" b="1" dirty="0">
                    <a:latin typeface="Calibri" panose="020F0502020204030204" pitchFamily="34" charset="0"/>
                    <a:ea typeface="Calibri" panose="020F0502020204030204" pitchFamily="34" charset="0"/>
                    <a:cs typeface="Calibri" panose="020F0502020204030204" pitchFamily="34" charset="0"/>
                  </a:rPr>
                  <a:t>)</a:t>
                </a:r>
              </a:p>
              <a:p>
                <a:pPr lvl="1"/>
                <a:r>
                  <a:rPr lang="en-US" sz="1900" b="1" dirty="0">
                    <a:latin typeface="Calibri" panose="020F0502020204030204" pitchFamily="34" charset="0"/>
                    <a:ea typeface="Calibri" panose="020F0502020204030204" pitchFamily="34" charset="0"/>
                    <a:cs typeface="Calibri" panose="020F0502020204030204" pitchFamily="34" charset="0"/>
                  </a:rPr>
                  <a:t>Definition</a:t>
                </a:r>
                <a:r>
                  <a:rPr lang="en-US" sz="1900" dirty="0">
                    <a:latin typeface="Calibri" panose="020F0502020204030204" pitchFamily="34" charset="0"/>
                    <a:ea typeface="Calibri" panose="020F0502020204030204" pitchFamily="34" charset="0"/>
                    <a:cs typeface="Calibri" panose="020F0502020204030204" pitchFamily="34" charset="0"/>
                  </a:rPr>
                  <a:t>: The proportion of a variable’s variance that is shared with other variables in the factor</a:t>
                </a:r>
              </a:p>
              <a:p>
                <a:pPr lvl="1"/>
                <a:r>
                  <a:rPr lang="en-US" sz="1900" b="1" dirty="0">
                    <a:latin typeface="Calibri" panose="020F0502020204030204" pitchFamily="34" charset="0"/>
                    <a:ea typeface="Calibri" panose="020F0502020204030204" pitchFamily="34" charset="0"/>
                    <a:cs typeface="Calibri" panose="020F0502020204030204" pitchFamily="34" charset="0"/>
                  </a:rPr>
                  <a:t>Statistical role</a:t>
                </a:r>
                <a:r>
                  <a:rPr lang="en-US" sz="1900" dirty="0">
                    <a:latin typeface="Calibri" panose="020F0502020204030204" pitchFamily="34" charset="0"/>
                    <a:ea typeface="Calibri" panose="020F0502020204030204" pitchFamily="34" charset="0"/>
                    <a:cs typeface="Calibri" panose="020F0502020204030204" pitchFamily="34" charset="0"/>
                  </a:rPr>
                  <a:t>: Drives factor formation – items with high shared variance load strongly onto the same factor</a:t>
                </a:r>
              </a:p>
              <a:p>
                <a:pPr lvl="1"/>
                <a:r>
                  <a:rPr lang="en-US" sz="1900" b="1" dirty="0">
                    <a:latin typeface="Calibri" panose="020F0502020204030204" pitchFamily="34" charset="0"/>
                    <a:ea typeface="Calibri" panose="020F0502020204030204" pitchFamily="34" charset="0"/>
                    <a:cs typeface="Calibri" panose="020F0502020204030204" pitchFamily="34" charset="0"/>
                  </a:rPr>
                  <a:t>Intuition</a:t>
                </a:r>
                <a:r>
                  <a:rPr lang="en-US" sz="1900" dirty="0">
                    <a:latin typeface="Calibri" panose="020F0502020204030204" pitchFamily="34" charset="0"/>
                    <a:ea typeface="Calibri" panose="020F0502020204030204" pitchFamily="34" charset="0"/>
                    <a:cs typeface="Calibri" panose="020F0502020204030204" pitchFamily="34" charset="0"/>
                  </a:rPr>
                  <a:t>: “How much of this variable is explained by the </a:t>
                </a:r>
                <a:r>
                  <a:rPr lang="en-US" sz="1900" dirty="0" err="1">
                    <a:latin typeface="Calibri" panose="020F0502020204030204" pitchFamily="34" charset="0"/>
                    <a:ea typeface="Calibri" panose="020F0502020204030204" pitchFamily="34" charset="0"/>
                    <a:cs typeface="Calibri" panose="020F0502020204030204" pitchFamily="34" charset="0"/>
                  </a:rPr>
                  <a:t>factor?”Example</a:t>
                </a:r>
                <a:r>
                  <a:rPr lang="en-US" sz="1900" dirty="0">
                    <a:latin typeface="Calibri" panose="020F0502020204030204" pitchFamily="34" charset="0"/>
                    <a:ea typeface="Calibri" panose="020F0502020204030204" pitchFamily="34" charset="0"/>
                    <a:cs typeface="Calibri" panose="020F0502020204030204" pitchFamily="34" charset="0"/>
                  </a:rPr>
                  <a:t>: If sadness and tiredness are both related to depression, the overlap in responses reflects common variance</a:t>
                </a:r>
              </a:p>
              <a:p>
                <a:pPr lvl="1"/>
                <a:r>
                  <a:rPr lang="en-US" sz="1900" dirty="0">
                    <a:latin typeface="Calibri" panose="020F0502020204030204" pitchFamily="34" charset="0"/>
                    <a:ea typeface="Calibri" panose="020F0502020204030204" pitchFamily="34" charset="0"/>
                    <a:cs typeface="Calibri" panose="020F0502020204030204" pitchFamily="34" charset="0"/>
                  </a:rPr>
                  <a:t>Unique variance is either specific or error</a:t>
                </a:r>
              </a:p>
              <a:p>
                <a:r>
                  <a:rPr lang="en-US" sz="2200" dirty="0">
                    <a:latin typeface="Calibri" panose="020F0502020204030204" pitchFamily="34" charset="0"/>
                    <a:ea typeface="Calibri" panose="020F0502020204030204" pitchFamily="34" charset="0"/>
                    <a:cs typeface="Calibri" panose="020F0502020204030204" pitchFamily="34" charset="0"/>
                  </a:rPr>
                  <a:t>Specific variance is variance specific to an item or variable</a:t>
                </a:r>
              </a:p>
              <a:p>
                <a:pPr lvl="1"/>
                <a:r>
                  <a:rPr lang="en-US" sz="1900" b="1" dirty="0">
                    <a:latin typeface="Calibri" panose="020F0502020204030204" pitchFamily="34" charset="0"/>
                    <a:ea typeface="Calibri" panose="020F0502020204030204" pitchFamily="34" charset="0"/>
                    <a:cs typeface="Calibri" panose="020F0502020204030204" pitchFamily="34" charset="0"/>
                  </a:rPr>
                  <a:t>Definition</a:t>
                </a:r>
                <a:r>
                  <a:rPr lang="en-US" sz="1900" dirty="0">
                    <a:latin typeface="Calibri" panose="020F0502020204030204" pitchFamily="34" charset="0"/>
                    <a:ea typeface="Calibri" panose="020F0502020204030204" pitchFamily="34" charset="0"/>
                    <a:cs typeface="Calibri" panose="020F0502020204030204" pitchFamily="34" charset="0"/>
                  </a:rPr>
                  <a:t>: Variance that is specific to one variable and not shared with others</a:t>
                </a:r>
              </a:p>
              <a:p>
                <a:pPr lvl="1"/>
                <a:r>
                  <a:rPr lang="en-US" sz="1900" b="1" dirty="0">
                    <a:latin typeface="Calibri" panose="020F0502020204030204" pitchFamily="34" charset="0"/>
                    <a:ea typeface="Calibri" panose="020F0502020204030204" pitchFamily="34" charset="0"/>
                    <a:cs typeface="Calibri" panose="020F0502020204030204" pitchFamily="34" charset="0"/>
                  </a:rPr>
                  <a:t>Statistical</a:t>
                </a:r>
                <a:r>
                  <a:rPr lang="en-US" sz="1900" dirty="0">
                    <a:latin typeface="Calibri" panose="020F0502020204030204" pitchFamily="34" charset="0"/>
                    <a:ea typeface="Calibri" panose="020F0502020204030204" pitchFamily="34" charset="0"/>
                    <a:cs typeface="Calibri" panose="020F0502020204030204" pitchFamily="34" charset="0"/>
                  </a:rPr>
                  <a:t> </a:t>
                </a:r>
                <a:r>
                  <a:rPr lang="en-US" sz="1900" b="1" dirty="0">
                    <a:latin typeface="Calibri" panose="020F0502020204030204" pitchFamily="34" charset="0"/>
                    <a:ea typeface="Calibri" panose="020F0502020204030204" pitchFamily="34" charset="0"/>
                    <a:cs typeface="Calibri" panose="020F0502020204030204" pitchFamily="34" charset="0"/>
                  </a:rPr>
                  <a:t>role</a:t>
                </a:r>
                <a:r>
                  <a:rPr lang="en-US" sz="1900" dirty="0">
                    <a:latin typeface="Calibri" panose="020F0502020204030204" pitchFamily="34" charset="0"/>
                    <a:ea typeface="Calibri" panose="020F0502020204030204" pitchFamily="34" charset="0"/>
                    <a:cs typeface="Calibri" panose="020F0502020204030204" pitchFamily="34" charset="0"/>
                  </a:rPr>
                  <a:t>: Not useful for grouping, but still part of the total variance</a:t>
                </a:r>
              </a:p>
              <a:p>
                <a:pPr lvl="1"/>
                <a:r>
                  <a:rPr lang="en-US" sz="1900" b="1" dirty="0">
                    <a:latin typeface="Calibri" panose="020F0502020204030204" pitchFamily="34" charset="0"/>
                    <a:ea typeface="Calibri" panose="020F0502020204030204" pitchFamily="34" charset="0"/>
                    <a:cs typeface="Calibri" panose="020F0502020204030204" pitchFamily="34" charset="0"/>
                  </a:rPr>
                  <a:t>Intuition</a:t>
                </a:r>
                <a:r>
                  <a:rPr lang="en-US" sz="1900" dirty="0">
                    <a:latin typeface="Calibri" panose="020F0502020204030204" pitchFamily="34" charset="0"/>
                    <a:ea typeface="Calibri" panose="020F0502020204030204" pitchFamily="34" charset="0"/>
                    <a:cs typeface="Calibri" panose="020F0502020204030204" pitchFamily="34" charset="0"/>
                  </a:rPr>
                  <a:t>: This part of the variable stands alone, is not part of the underlying construct</a:t>
                </a:r>
              </a:p>
              <a:p>
                <a:pPr lvl="1"/>
                <a:r>
                  <a:rPr lang="en-US" sz="1900" b="1" dirty="0">
                    <a:latin typeface="Calibri" panose="020F0502020204030204" pitchFamily="34" charset="0"/>
                    <a:ea typeface="Calibri" panose="020F0502020204030204" pitchFamily="34" charset="0"/>
                    <a:cs typeface="Calibri" panose="020F0502020204030204" pitchFamily="34" charset="0"/>
                  </a:rPr>
                  <a:t>Example</a:t>
                </a:r>
                <a:r>
                  <a:rPr lang="en-US" sz="1900" dirty="0">
                    <a:latin typeface="Calibri" panose="020F0502020204030204" pitchFamily="34" charset="0"/>
                    <a:ea typeface="Calibri" panose="020F0502020204030204" pitchFamily="34" charset="0"/>
                    <a:cs typeface="Calibri" panose="020F0502020204030204" pitchFamily="34" charset="0"/>
                  </a:rPr>
                  <a:t>: A sleep item might reflect insomnia unrelated to the latent factor (e.g., depression)</a:t>
                </a:r>
              </a:p>
              <a:p>
                <a:r>
                  <a:rPr lang="en-US" sz="2200" dirty="0">
                    <a:latin typeface="Calibri" panose="020F0502020204030204" pitchFamily="34" charset="0"/>
                    <a:ea typeface="Calibri" panose="020F0502020204030204" pitchFamily="34" charset="0"/>
                    <a:cs typeface="Calibri" panose="020F0502020204030204" pitchFamily="34" charset="0"/>
                  </a:rPr>
                  <a:t>Error variance</a:t>
                </a:r>
              </a:p>
              <a:p>
                <a:pPr lvl="1"/>
                <a:r>
                  <a:rPr lang="en-US" sz="1900" b="1" dirty="0">
                    <a:latin typeface="Calibri" panose="020F0502020204030204" pitchFamily="34" charset="0"/>
                    <a:ea typeface="Calibri" panose="020F0502020204030204" pitchFamily="34" charset="0"/>
                    <a:cs typeface="Calibri" panose="020F0502020204030204" pitchFamily="34" charset="0"/>
                  </a:rPr>
                  <a:t>Definition</a:t>
                </a:r>
                <a:r>
                  <a:rPr lang="en-US" sz="1900" dirty="0">
                    <a:latin typeface="Calibri" panose="020F0502020204030204" pitchFamily="34" charset="0"/>
                    <a:ea typeface="Calibri" panose="020F0502020204030204" pitchFamily="34" charset="0"/>
                    <a:cs typeface="Calibri" panose="020F0502020204030204" pitchFamily="34" charset="0"/>
                  </a:rPr>
                  <a:t>: Random variance due to measurement error or unreliability</a:t>
                </a:r>
              </a:p>
              <a:p>
                <a:pPr lvl="1"/>
                <a:r>
                  <a:rPr lang="en-US" sz="1900" b="1" dirty="0">
                    <a:latin typeface="Calibri" panose="020F0502020204030204" pitchFamily="34" charset="0"/>
                    <a:ea typeface="Calibri" panose="020F0502020204030204" pitchFamily="34" charset="0"/>
                    <a:cs typeface="Calibri" panose="020F0502020204030204" pitchFamily="34" charset="0"/>
                  </a:rPr>
                  <a:t>Statistical role</a:t>
                </a:r>
                <a:r>
                  <a:rPr lang="en-US" sz="1900" dirty="0">
                    <a:latin typeface="Calibri" panose="020F0502020204030204" pitchFamily="34" charset="0"/>
                    <a:ea typeface="Calibri" panose="020F0502020204030204" pitchFamily="34" charset="0"/>
                    <a:cs typeface="Calibri" panose="020F0502020204030204" pitchFamily="34" charset="0"/>
                  </a:rPr>
                  <a:t>: Unexplained and unpredictable – lowers the reliability of items</a:t>
                </a:r>
              </a:p>
              <a:p>
                <a:pPr lvl="1"/>
                <a:r>
                  <a:rPr lang="en-US" sz="1900" b="1" dirty="0">
                    <a:latin typeface="Calibri" panose="020F0502020204030204" pitchFamily="34" charset="0"/>
                    <a:ea typeface="Calibri" panose="020F0502020204030204" pitchFamily="34" charset="0"/>
                    <a:cs typeface="Calibri" panose="020F0502020204030204" pitchFamily="34" charset="0"/>
                  </a:rPr>
                  <a:t>Intuition</a:t>
                </a:r>
                <a:r>
                  <a:rPr lang="en-US" sz="1900" dirty="0">
                    <a:latin typeface="Calibri" panose="020F0502020204030204" pitchFamily="34" charset="0"/>
                    <a:ea typeface="Calibri" panose="020F0502020204030204" pitchFamily="34" charset="0"/>
                    <a:cs typeface="Calibri" panose="020F0502020204030204" pitchFamily="34" charset="0"/>
                  </a:rPr>
                  <a:t>: “Noise in the data”</a:t>
                </a:r>
              </a:p>
              <a:p>
                <a:pPr lvl="1"/>
                <a:r>
                  <a:rPr lang="en-US" sz="1900" b="1" dirty="0">
                    <a:latin typeface="Calibri" panose="020F0502020204030204" pitchFamily="34" charset="0"/>
                    <a:ea typeface="Calibri" panose="020F0502020204030204" pitchFamily="34" charset="0"/>
                    <a:cs typeface="Calibri" panose="020F0502020204030204" pitchFamily="34" charset="0"/>
                  </a:rPr>
                  <a:t>Example</a:t>
                </a:r>
                <a:r>
                  <a:rPr lang="en-US" sz="1900" dirty="0">
                    <a:latin typeface="Calibri" panose="020F0502020204030204" pitchFamily="34" charset="0"/>
                    <a:ea typeface="Calibri" panose="020F0502020204030204" pitchFamily="34" charset="0"/>
                    <a:cs typeface="Calibri" panose="020F0502020204030204" pitchFamily="34" charset="0"/>
                  </a:rPr>
                  <a:t>: A participant misreads the question or answers randomly</a:t>
                </a:r>
                <a:endParaRPr lang="en-US" sz="1500" b="1" u="sng"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CC9FDB3F-7536-4673-B5A3-9C9569335795}"/>
                  </a:ext>
                </a:extLst>
              </p:cNvPr>
              <p:cNvSpPr>
                <a:spLocks noGrp="1" noRot="1" noChangeAspect="1" noMove="1" noResize="1" noEditPoints="1" noAdjustHandles="1" noChangeArrowheads="1" noChangeShapeType="1" noTextEdit="1"/>
              </p:cNvSpPr>
              <p:nvPr>
                <p:ph idx="1"/>
              </p:nvPr>
            </p:nvSpPr>
            <p:spPr>
              <a:xfrm>
                <a:off x="212451" y="805473"/>
                <a:ext cx="11767098" cy="4656863"/>
              </a:xfrm>
              <a:blipFill>
                <a:blip r:embed="rId2"/>
                <a:stretch>
                  <a:fillRect l="-466" t="-2356"/>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F96233C8-6875-437D-A10A-BE85AB8D29A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09130" y="4716378"/>
            <a:ext cx="3870419" cy="18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15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 calcmode="lin" valueType="num">
                                      <p:cBhvr additive="base">
                                        <p:cTn id="5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16B67-4C2A-48CC-99B9-5097D4BF611F}"/>
              </a:ext>
            </a:extLst>
          </p:cNvPr>
          <p:cNvSpPr>
            <a:spLocks noGrp="1"/>
          </p:cNvSpPr>
          <p:nvPr>
            <p:ph type="title"/>
          </p:nvPr>
        </p:nvSpPr>
        <p:spPr>
          <a:xfrm>
            <a:off x="116305" y="389190"/>
            <a:ext cx="10515600" cy="453022"/>
          </a:xfrm>
        </p:spPr>
        <p:txBody>
          <a:bodyPr>
            <a:no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Exploratory Factor Analysis Specification Conditions &amp; Decisions</a:t>
            </a:r>
          </a:p>
        </p:txBody>
      </p:sp>
      <p:sp>
        <p:nvSpPr>
          <p:cNvPr id="3" name="Content Placeholder 2">
            <a:extLst>
              <a:ext uri="{FF2B5EF4-FFF2-40B4-BE49-F238E27FC236}">
                <a16:creationId xmlns:a16="http://schemas.microsoft.com/office/drawing/2014/main" id="{6B264752-4918-4156-B9C9-708231C71B12}"/>
              </a:ext>
            </a:extLst>
          </p:cNvPr>
          <p:cNvSpPr>
            <a:spLocks noGrp="1"/>
          </p:cNvSpPr>
          <p:nvPr>
            <p:ph idx="1"/>
          </p:nvPr>
        </p:nvSpPr>
        <p:spPr>
          <a:xfrm>
            <a:off x="236621" y="1079667"/>
            <a:ext cx="10515600" cy="4351338"/>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Factor retention: once the variables are factored, we need to determine how many factors to retain</a:t>
            </a:r>
          </a:p>
          <a:p>
            <a:pPr lvl="1"/>
            <a:r>
              <a:rPr lang="en-US" sz="1800" dirty="0">
                <a:latin typeface="Calibri" panose="020F0502020204030204" pitchFamily="34" charset="0"/>
                <a:ea typeface="Calibri" panose="020F0502020204030204" pitchFamily="34" charset="0"/>
                <a:cs typeface="Calibri" panose="020F0502020204030204" pitchFamily="34" charset="0"/>
              </a:rPr>
              <a:t>This is a “crucial decision”</a:t>
            </a:r>
          </a:p>
          <a:p>
            <a:endParaRPr lang="en-US" dirty="0"/>
          </a:p>
        </p:txBody>
      </p:sp>
    </p:spTree>
    <p:extLst>
      <p:ext uri="{BB962C8B-B14F-4D97-AF65-F5344CB8AC3E}">
        <p14:creationId xmlns:p14="http://schemas.microsoft.com/office/powerpoint/2010/main" val="3185555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C67F-BC2F-48A6-B924-656E0EF45B60}"/>
              </a:ext>
            </a:extLst>
          </p:cNvPr>
          <p:cNvSpPr>
            <a:spLocks noGrp="1"/>
          </p:cNvSpPr>
          <p:nvPr>
            <p:ph type="title"/>
          </p:nvPr>
        </p:nvSpPr>
        <p:spPr>
          <a:xfrm>
            <a:off x="92242" y="100430"/>
            <a:ext cx="10515600" cy="637507"/>
          </a:xfrm>
        </p:spPr>
        <p:txBody>
          <a:bodyPr>
            <a:normAutofit fontScale="90000"/>
          </a:bodyPr>
          <a:lstStyle/>
          <a:p>
            <a:r>
              <a:rPr lang="en-US" dirty="0"/>
              <a:t>Full Set of Criteria for number of factors</a:t>
            </a:r>
          </a:p>
        </p:txBody>
      </p:sp>
      <p:sp>
        <p:nvSpPr>
          <p:cNvPr id="3" name="Content Placeholder 2">
            <a:extLst>
              <a:ext uri="{FF2B5EF4-FFF2-40B4-BE49-F238E27FC236}">
                <a16:creationId xmlns:a16="http://schemas.microsoft.com/office/drawing/2014/main" id="{E06432FB-A528-4ED2-8EDF-7AF6551CF31D}"/>
              </a:ext>
            </a:extLst>
          </p:cNvPr>
          <p:cNvSpPr>
            <a:spLocks noGrp="1"/>
          </p:cNvSpPr>
          <p:nvPr>
            <p:ph idx="1"/>
          </p:nvPr>
        </p:nvSpPr>
        <p:spPr>
          <a:xfrm>
            <a:off x="252663" y="670593"/>
            <a:ext cx="10515600" cy="4351338"/>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Note</a:t>
            </a:r>
            <a:r>
              <a:rPr lang="en-US" sz="2000" dirty="0">
                <a:latin typeface="Calibri" panose="020F0502020204030204" pitchFamily="34" charset="0"/>
                <a:ea typeface="Calibri" panose="020F0502020204030204" pitchFamily="34" charset="0"/>
                <a:cs typeface="Calibri" panose="020F0502020204030204" pitchFamily="34" charset="0"/>
              </a:rPr>
              <a:t>: some of these are statistical, some require common sense judgment</a:t>
            </a:r>
          </a:p>
          <a:p>
            <a:r>
              <a:rPr lang="en-US" sz="2000" dirty="0">
                <a:latin typeface="Calibri" panose="020F0502020204030204" pitchFamily="34" charset="0"/>
                <a:ea typeface="Calibri" panose="020F0502020204030204" pitchFamily="34" charset="0"/>
                <a:cs typeface="Calibri" panose="020F0502020204030204" pitchFamily="34" charset="0"/>
              </a:rPr>
              <a:t>Selecting the factor(s)</a:t>
            </a:r>
          </a:p>
          <a:p>
            <a:pPr lvl="1"/>
            <a:r>
              <a:rPr lang="en-US" sz="1800" dirty="0">
                <a:latin typeface="Calibri" panose="020F0502020204030204" pitchFamily="34" charset="0"/>
                <a:ea typeface="Calibri" panose="020F0502020204030204" pitchFamily="34" charset="0"/>
                <a:cs typeface="Calibri" panose="020F0502020204030204" pitchFamily="34" charset="0"/>
              </a:rPr>
              <a:t>A priori criterion</a:t>
            </a:r>
          </a:p>
          <a:p>
            <a:pPr lvl="1"/>
            <a:r>
              <a:rPr lang="en-US" sz="1800" dirty="0">
                <a:latin typeface="Calibri" panose="020F0502020204030204" pitchFamily="34" charset="0"/>
                <a:ea typeface="Calibri" panose="020F0502020204030204" pitchFamily="34" charset="0"/>
                <a:cs typeface="Calibri" panose="020F0502020204030204" pitchFamily="34" charset="0"/>
              </a:rPr>
              <a:t>Scree plots</a:t>
            </a:r>
          </a:p>
          <a:p>
            <a:pPr lvl="1"/>
            <a:r>
              <a:rPr lang="en-US" sz="1800" dirty="0">
                <a:latin typeface="Calibri" panose="020F0502020204030204" pitchFamily="34" charset="0"/>
                <a:ea typeface="Calibri" panose="020F0502020204030204" pitchFamily="34" charset="0"/>
                <a:cs typeface="Calibri" panose="020F0502020204030204" pitchFamily="34" charset="0"/>
              </a:rPr>
              <a:t>Kaiser’s rule (eigenvalues greater than one)</a:t>
            </a:r>
          </a:p>
          <a:p>
            <a:pPr lvl="1"/>
            <a:r>
              <a:rPr lang="en-US" sz="1800" dirty="0">
                <a:latin typeface="Calibri" panose="020F0502020204030204" pitchFamily="34" charset="0"/>
                <a:ea typeface="Calibri" panose="020F0502020204030204" pitchFamily="34" charset="0"/>
                <a:cs typeface="Calibri" panose="020F0502020204030204" pitchFamily="34" charset="0"/>
              </a:rPr>
              <a:t>Parallel analysis</a:t>
            </a:r>
          </a:p>
          <a:p>
            <a:pPr lvl="1"/>
            <a:r>
              <a:rPr lang="en-US" sz="1800" dirty="0">
                <a:latin typeface="Calibri" panose="020F0502020204030204" pitchFamily="34" charset="0"/>
                <a:ea typeface="Calibri" panose="020F0502020204030204" pitchFamily="34" charset="0"/>
                <a:cs typeface="Calibri" panose="020F0502020204030204" pitchFamily="34" charset="0"/>
              </a:rPr>
              <a:t>Number of variables per factor</a:t>
            </a:r>
          </a:p>
          <a:p>
            <a:pPr lvl="1"/>
            <a:r>
              <a:rPr lang="en-US" sz="1800" dirty="0">
                <a:latin typeface="Calibri" panose="020F0502020204030204" pitchFamily="34" charset="0"/>
                <a:ea typeface="Calibri" panose="020F0502020204030204" pitchFamily="34" charset="0"/>
                <a:cs typeface="Calibri" panose="020F0502020204030204" pitchFamily="34" charset="0"/>
              </a:rPr>
              <a:t>Heterogeneity of the respondents</a:t>
            </a:r>
          </a:p>
        </p:txBody>
      </p:sp>
    </p:spTree>
    <p:extLst>
      <p:ext uri="{BB962C8B-B14F-4D97-AF65-F5344CB8AC3E}">
        <p14:creationId xmlns:p14="http://schemas.microsoft.com/office/powerpoint/2010/main" val="303006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9A2E-418A-4518-AB1A-42DC0B483312}"/>
              </a:ext>
            </a:extLst>
          </p:cNvPr>
          <p:cNvSpPr>
            <a:spLocks noGrp="1"/>
          </p:cNvSpPr>
          <p:nvPr>
            <p:ph type="title"/>
          </p:nvPr>
        </p:nvSpPr>
        <p:spPr>
          <a:xfrm>
            <a:off x="132348" y="148558"/>
            <a:ext cx="10515600" cy="605422"/>
          </a:xfrm>
        </p:spPr>
        <p:txBody>
          <a:bodyPr>
            <a:normAutofit fontScale="90000"/>
          </a:bodyPr>
          <a:lstStyle/>
          <a:p>
            <a:r>
              <a:rPr lang="en-US" dirty="0"/>
              <a:t>Kaiser’s rule (eigenvalues greater than one)</a:t>
            </a:r>
          </a:p>
        </p:txBody>
      </p:sp>
      <p:sp>
        <p:nvSpPr>
          <p:cNvPr id="3" name="Content Placeholder 2">
            <a:extLst>
              <a:ext uri="{FF2B5EF4-FFF2-40B4-BE49-F238E27FC236}">
                <a16:creationId xmlns:a16="http://schemas.microsoft.com/office/drawing/2014/main" id="{5A5D8422-678C-4FCE-945E-8916E3C6E3A3}"/>
              </a:ext>
            </a:extLst>
          </p:cNvPr>
          <p:cNvSpPr>
            <a:spLocks noGrp="1"/>
          </p:cNvSpPr>
          <p:nvPr>
            <p:ph idx="1"/>
          </p:nvPr>
        </p:nvSpPr>
        <p:spPr>
          <a:xfrm>
            <a:off x="268705" y="678614"/>
            <a:ext cx="10515600" cy="4351338"/>
          </a:xfrm>
        </p:spPr>
        <p:txBody>
          <a:bodyPr>
            <a:normAutofit/>
          </a:bodyPr>
          <a:lstStyle/>
          <a:p>
            <a:r>
              <a:rPr lang="en-US" sz="2000" dirty="0"/>
              <a:t>Eigenvalues measure the amount of variance in the total sample that is accounted for by each factor</a:t>
            </a:r>
          </a:p>
          <a:p>
            <a:r>
              <a:rPr lang="en-US" sz="2000" dirty="0"/>
              <a:t>Retain only those eigenvalues that are greater than 1 and drop the rest</a:t>
            </a:r>
          </a:p>
          <a:p>
            <a:r>
              <a:rPr lang="en-US" sz="2000" dirty="0"/>
              <a:t>Why? Any value </a:t>
            </a:r>
            <a:r>
              <a:rPr lang="en-US" sz="2000" b="1" i="1" dirty="0"/>
              <a:t>greater than one </a:t>
            </a:r>
            <a:r>
              <a:rPr lang="en-US" sz="2000" dirty="0"/>
              <a:t>represents a factor that explains a higher-than-average amount of variance</a:t>
            </a:r>
            <a:endParaRPr lang="en-US" sz="2000" i="1" dirty="0"/>
          </a:p>
        </p:txBody>
      </p:sp>
    </p:spTree>
    <p:extLst>
      <p:ext uri="{BB962C8B-B14F-4D97-AF65-F5344CB8AC3E}">
        <p14:creationId xmlns:p14="http://schemas.microsoft.com/office/powerpoint/2010/main" val="2008151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2BA3-F0F1-40A5-A456-16241A5A674D}"/>
              </a:ext>
            </a:extLst>
          </p:cNvPr>
          <p:cNvSpPr>
            <a:spLocks noGrp="1"/>
          </p:cNvSpPr>
          <p:nvPr>
            <p:ph type="title"/>
          </p:nvPr>
        </p:nvSpPr>
        <p:spPr>
          <a:xfrm>
            <a:off x="93687" y="128016"/>
            <a:ext cx="4431792" cy="658047"/>
          </a:xfrm>
        </p:spPr>
        <p:txBody>
          <a:bodyPr>
            <a:normAutofit fontScale="90000"/>
          </a:bodyPr>
          <a:lstStyle/>
          <a:p>
            <a:r>
              <a:rPr lang="en-US" dirty="0"/>
              <a:t>Scree plot</a:t>
            </a:r>
          </a:p>
        </p:txBody>
      </p:sp>
      <p:sp>
        <p:nvSpPr>
          <p:cNvPr id="3" name="Content Placeholder 2">
            <a:extLst>
              <a:ext uri="{FF2B5EF4-FFF2-40B4-BE49-F238E27FC236}">
                <a16:creationId xmlns:a16="http://schemas.microsoft.com/office/drawing/2014/main" id="{6E1B9DE2-9B2F-4B00-8A75-71ABA4262898}"/>
              </a:ext>
            </a:extLst>
          </p:cNvPr>
          <p:cNvSpPr>
            <a:spLocks noGrp="1"/>
          </p:cNvSpPr>
          <p:nvPr>
            <p:ph idx="1"/>
          </p:nvPr>
        </p:nvSpPr>
        <p:spPr>
          <a:xfrm>
            <a:off x="246086" y="786063"/>
            <a:ext cx="5849914" cy="3834063"/>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Look to see where the ‘elbow’ bends in the plot – that is how many factors to retain</a:t>
            </a:r>
          </a:p>
          <a:p>
            <a:pPr lvl="1"/>
            <a:r>
              <a:rPr lang="en-US" sz="1800" dirty="0">
                <a:latin typeface="Calibri" panose="020F0502020204030204" pitchFamily="34" charset="0"/>
                <a:ea typeface="Calibri" panose="020F0502020204030204" pitchFamily="34" charset="0"/>
                <a:cs typeface="Calibri" panose="020F0502020204030204" pitchFamily="34" charset="0"/>
              </a:rPr>
              <a:t>To do this look for the clearest delineation of where the line goes from being diagonal to horizontal</a:t>
            </a:r>
          </a:p>
          <a:p>
            <a:pPr lvl="1"/>
            <a:r>
              <a:rPr lang="en-US" sz="1800" dirty="0">
                <a:latin typeface="Calibri" panose="020F0502020204030204" pitchFamily="34" charset="0"/>
                <a:ea typeface="Calibri" panose="020F0502020204030204" pitchFamily="34" charset="0"/>
                <a:cs typeface="Calibri" panose="020F0502020204030204" pitchFamily="34" charset="0"/>
              </a:rPr>
              <a:t>Then count the number of </a:t>
            </a:r>
            <a:r>
              <a:rPr lang="en-US" sz="1800" i="1" u="sng" dirty="0">
                <a:latin typeface="Calibri" panose="020F0502020204030204" pitchFamily="34" charset="0"/>
                <a:ea typeface="Calibri" panose="020F0502020204030204" pitchFamily="34" charset="0"/>
                <a:cs typeface="Calibri" panose="020F0502020204030204" pitchFamily="34" charset="0"/>
              </a:rPr>
              <a:t>lines</a:t>
            </a:r>
          </a:p>
          <a:p>
            <a:pPr lvl="1"/>
            <a:r>
              <a:rPr lang="en-US" sz="1800" i="1" dirty="0">
                <a:latin typeface="Calibri" panose="020F0502020204030204" pitchFamily="34" charset="0"/>
                <a:ea typeface="Calibri" panose="020F0502020204030204" pitchFamily="34" charset="0"/>
                <a:cs typeface="Calibri" panose="020F0502020204030204" pitchFamily="34" charset="0"/>
              </a:rPr>
              <a:t>This is a matter of judgment I would look at 4, 5 and 6 and the use theory to guide</a:t>
            </a:r>
          </a:p>
          <a:p>
            <a:pPr lvl="1"/>
            <a:r>
              <a:rPr lang="en-US" sz="1800" dirty="0">
                <a:latin typeface="Calibri" panose="020F0502020204030204" pitchFamily="34" charset="0"/>
                <a:ea typeface="Calibri" panose="020F0502020204030204" pitchFamily="34" charset="0"/>
                <a:cs typeface="Calibri" panose="020F0502020204030204" pitchFamily="34" charset="0"/>
              </a:rPr>
              <a:t>Better than Kaiser’s rule (eigenvalues greater than one)</a:t>
            </a:r>
          </a:p>
          <a:p>
            <a:pPr lvl="1"/>
            <a:endParaRPr lang="en-US" dirty="0"/>
          </a:p>
        </p:txBody>
      </p:sp>
      <p:pic>
        <p:nvPicPr>
          <p:cNvPr id="4" name="Content Placeholder 5">
            <a:extLst>
              <a:ext uri="{FF2B5EF4-FFF2-40B4-BE49-F238E27FC236}">
                <a16:creationId xmlns:a16="http://schemas.microsoft.com/office/drawing/2014/main" id="{332A3C81-FD3D-4EA1-A977-29A429A92421}"/>
              </a:ext>
            </a:extLst>
          </p:cNvPr>
          <p:cNvPicPr>
            <a:picLocks noChangeAspect="1"/>
          </p:cNvPicPr>
          <p:nvPr/>
        </p:nvPicPr>
        <p:blipFill>
          <a:blip r:embed="rId2"/>
          <a:srcRect r="11203"/>
          <a:stretch/>
        </p:blipFill>
        <p:spPr>
          <a:xfrm>
            <a:off x="6248399" y="516697"/>
            <a:ext cx="5558588" cy="4131503"/>
          </a:xfrm>
          <a:prstGeom prst="rect">
            <a:avLst/>
          </a:prstGeom>
        </p:spPr>
      </p:pic>
    </p:spTree>
    <p:extLst>
      <p:ext uri="{BB962C8B-B14F-4D97-AF65-F5344CB8AC3E}">
        <p14:creationId xmlns:p14="http://schemas.microsoft.com/office/powerpoint/2010/main" val="1940220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4ED9-8421-41E3-90E6-D4DE75A9B384}"/>
              </a:ext>
            </a:extLst>
          </p:cNvPr>
          <p:cNvSpPr>
            <a:spLocks noGrp="1"/>
          </p:cNvSpPr>
          <p:nvPr>
            <p:ph type="title"/>
          </p:nvPr>
        </p:nvSpPr>
        <p:spPr>
          <a:xfrm>
            <a:off x="68179" y="17045"/>
            <a:ext cx="10515600" cy="725738"/>
          </a:xfrm>
        </p:spPr>
        <p:txBody>
          <a:bodyPr/>
          <a:lstStyle/>
          <a:p>
            <a:r>
              <a:rPr lang="en-US" dirty="0"/>
              <a:t>Parallel Analysis**</a:t>
            </a:r>
          </a:p>
        </p:txBody>
      </p:sp>
      <p:sp>
        <p:nvSpPr>
          <p:cNvPr id="3" name="Content Placeholder 2">
            <a:extLst>
              <a:ext uri="{FF2B5EF4-FFF2-40B4-BE49-F238E27FC236}">
                <a16:creationId xmlns:a16="http://schemas.microsoft.com/office/drawing/2014/main" id="{938598B4-9DF3-4E91-8AE5-FF660925E3A3}"/>
              </a:ext>
            </a:extLst>
          </p:cNvPr>
          <p:cNvSpPr>
            <a:spLocks noGrp="1"/>
          </p:cNvSpPr>
          <p:nvPr>
            <p:ph idx="1"/>
          </p:nvPr>
        </p:nvSpPr>
        <p:spPr>
          <a:xfrm>
            <a:off x="228600" y="742783"/>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Compare the eigenvalues from the original data to the eigenvalues generated from a Monte Carlo simulated matrix created from randomly generated data of the same sample size</a:t>
            </a:r>
          </a:p>
          <a:p>
            <a:r>
              <a:rPr lang="en-US" sz="2000" dirty="0">
                <a:latin typeface="Calibri" panose="020F0502020204030204" pitchFamily="34" charset="0"/>
                <a:ea typeface="Calibri" panose="020F0502020204030204" pitchFamily="34" charset="0"/>
                <a:cs typeface="Calibri" panose="020F0502020204030204" pitchFamily="34" charset="0"/>
              </a:rPr>
              <a:t>Factors are retained when the </a:t>
            </a:r>
            <a:r>
              <a:rPr lang="en-US" sz="2000" i="1" dirty="0" err="1">
                <a:latin typeface="Calibri" panose="020F0502020204030204" pitchFamily="34" charset="0"/>
                <a:ea typeface="Calibri" panose="020F0502020204030204" pitchFamily="34" charset="0"/>
                <a:cs typeface="Calibri" panose="020F0502020204030204" pitchFamily="34" charset="0"/>
              </a:rPr>
              <a:t>i</a:t>
            </a:r>
            <a:r>
              <a:rPr lang="en-US" sz="2000" i="1" baseline="30000" dirty="0" err="1">
                <a:latin typeface="Calibri" panose="020F0502020204030204" pitchFamily="34" charset="0"/>
                <a:ea typeface="Calibri" panose="020F0502020204030204" pitchFamily="34" charset="0"/>
                <a:cs typeface="Calibri" panose="020F0502020204030204" pitchFamily="34" charset="0"/>
              </a:rPr>
              <a:t>th</a:t>
            </a:r>
            <a:r>
              <a:rPr lang="en-US" sz="2000" dirty="0">
                <a:latin typeface="Calibri" panose="020F0502020204030204" pitchFamily="34" charset="0"/>
                <a:ea typeface="Calibri" panose="020F0502020204030204" pitchFamily="34" charset="0"/>
                <a:cs typeface="Calibri" panose="020F0502020204030204" pitchFamily="34" charset="0"/>
              </a:rPr>
              <a:t> eigenvalue from the observed data is greater than the </a:t>
            </a:r>
            <a:r>
              <a:rPr lang="en-US" sz="2000" i="1" dirty="0" err="1">
                <a:latin typeface="Calibri" panose="020F0502020204030204" pitchFamily="34" charset="0"/>
                <a:ea typeface="Calibri" panose="020F0502020204030204" pitchFamily="34" charset="0"/>
                <a:cs typeface="Calibri" panose="020F0502020204030204" pitchFamily="34" charset="0"/>
              </a:rPr>
              <a:t>i</a:t>
            </a:r>
            <a:r>
              <a:rPr lang="en-US" sz="2000" i="1" baseline="30000" dirty="0" err="1">
                <a:latin typeface="Calibri" panose="020F0502020204030204" pitchFamily="34" charset="0"/>
                <a:ea typeface="Calibri" panose="020F0502020204030204" pitchFamily="34" charset="0"/>
                <a:cs typeface="Calibri" panose="020F0502020204030204" pitchFamily="34" charset="0"/>
              </a:rPr>
              <a:t>th</a:t>
            </a:r>
            <a:r>
              <a:rPr lang="en-US" sz="2000" dirty="0">
                <a:latin typeface="Calibri" panose="020F0502020204030204" pitchFamily="34" charset="0"/>
                <a:ea typeface="Calibri" panose="020F0502020204030204" pitchFamily="34" charset="0"/>
                <a:cs typeface="Calibri" panose="020F0502020204030204" pitchFamily="34" charset="0"/>
              </a:rPr>
              <a:t> eigenvalue from the random data</a:t>
            </a:r>
          </a:p>
          <a:p>
            <a:r>
              <a:rPr lang="en-US" sz="2000" dirty="0">
                <a:latin typeface="Calibri" panose="020F0502020204030204" pitchFamily="34" charset="0"/>
                <a:ea typeface="Calibri" panose="020F0502020204030204" pitchFamily="34" charset="0"/>
                <a:cs typeface="Calibri" panose="020F0502020204030204" pitchFamily="34" charset="0"/>
              </a:rPr>
              <a:t>Superior to both previous methods</a:t>
            </a:r>
          </a:p>
          <a:p>
            <a:r>
              <a:rPr lang="en-US" sz="2000" dirty="0">
                <a:latin typeface="Calibri" panose="020F0502020204030204" pitchFamily="34" charset="0"/>
                <a:ea typeface="Calibri" panose="020F0502020204030204" pitchFamily="34" charset="0"/>
                <a:cs typeface="Calibri" panose="020F0502020204030204" pitchFamily="34" charset="0"/>
              </a:rPr>
              <a:t>SPSS doesn’t provide this – do it in JASP</a:t>
            </a:r>
          </a:p>
        </p:txBody>
      </p:sp>
    </p:spTree>
    <p:extLst>
      <p:ext uri="{BB962C8B-B14F-4D97-AF65-F5344CB8AC3E}">
        <p14:creationId xmlns:p14="http://schemas.microsoft.com/office/powerpoint/2010/main" val="352176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90245-374E-06C7-2C61-ADC316FBD2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AC6F5AC-4625-0B02-3EBE-48BC34A61D5C}"/>
              </a:ext>
            </a:extLst>
          </p:cNvPr>
          <p:cNvSpPr>
            <a:spLocks noGrp="1"/>
          </p:cNvSpPr>
          <p:nvPr>
            <p:ph type="title"/>
          </p:nvPr>
        </p:nvSpPr>
        <p:spPr>
          <a:xfrm>
            <a:off x="130534" y="150441"/>
            <a:ext cx="10515600" cy="628788"/>
          </a:xfrm>
        </p:spPr>
        <p:txBody>
          <a:bodyPr>
            <a:normAutofit fontScale="90000"/>
          </a:bodyPr>
          <a:lstStyle/>
          <a:p>
            <a:r>
              <a:rPr lang="en-US" dirty="0"/>
              <a:t>What is a ‘latent variable’</a:t>
            </a:r>
          </a:p>
        </p:txBody>
      </p:sp>
      <p:sp>
        <p:nvSpPr>
          <p:cNvPr id="5" name="Content Placeholder 4">
            <a:extLst>
              <a:ext uri="{FF2B5EF4-FFF2-40B4-BE49-F238E27FC236}">
                <a16:creationId xmlns:a16="http://schemas.microsoft.com/office/drawing/2014/main" id="{2A81DD19-BEE1-CADA-B553-B4375154EFD2}"/>
              </a:ext>
            </a:extLst>
          </p:cNvPr>
          <p:cNvSpPr>
            <a:spLocks noGrp="1"/>
          </p:cNvSpPr>
          <p:nvPr>
            <p:ph idx="1"/>
          </p:nvPr>
        </p:nvSpPr>
        <p:spPr>
          <a:xfrm>
            <a:off x="233901" y="779229"/>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Latent variables are unobserved (hidden) variables that are inferred from patterns in observed data</a:t>
            </a:r>
          </a:p>
          <a:p>
            <a:r>
              <a:rPr lang="en-US" sz="2000" dirty="0">
                <a:latin typeface="Calibri" panose="020F0502020204030204" pitchFamily="34" charset="0"/>
                <a:ea typeface="Calibri" panose="020F0502020204030204" pitchFamily="34" charset="0"/>
                <a:cs typeface="Calibri" panose="020F0502020204030204" pitchFamily="34" charset="0"/>
              </a:rPr>
              <a:t>In factor analysis, latent variables (also called factors) help explain the underlying structure among a set of measured variables (like survey items or test scores)</a:t>
            </a:r>
          </a:p>
          <a:p>
            <a:pPr lvl="1"/>
            <a:r>
              <a:rPr lang="en-US" sz="1600" b="1" u="sng" dirty="0">
                <a:latin typeface="Calibri" panose="020F0502020204030204" pitchFamily="34" charset="0"/>
                <a:ea typeface="Calibri" panose="020F0502020204030204" pitchFamily="34" charset="0"/>
                <a:cs typeface="Calibri" panose="020F0502020204030204" pitchFamily="34" charset="0"/>
              </a:rPr>
              <a:t>Example</a:t>
            </a:r>
            <a:r>
              <a:rPr lang="en-US" sz="1600" dirty="0">
                <a:latin typeface="Calibri" panose="020F0502020204030204" pitchFamily="34" charset="0"/>
                <a:ea typeface="Calibri" panose="020F0502020204030204" pitchFamily="34" charset="0"/>
                <a:cs typeface="Calibri" panose="020F0502020204030204" pitchFamily="34" charset="0"/>
              </a:rPr>
              <a:t>: You might measure things like "feeling sad," "trouble sleeping," and "loss of interest.“</a:t>
            </a:r>
          </a:p>
          <a:p>
            <a:pPr lvl="1"/>
            <a:r>
              <a:rPr lang="en-US" sz="1600" dirty="0">
                <a:latin typeface="Calibri" panose="020F0502020204030204" pitchFamily="34" charset="0"/>
                <a:ea typeface="Calibri" panose="020F0502020204030204" pitchFamily="34" charset="0"/>
                <a:cs typeface="Calibri" panose="020F0502020204030204" pitchFamily="34" charset="0"/>
              </a:rPr>
              <a:t>These observed variables are indicators of a latent variable like "Depression."</a:t>
            </a:r>
          </a:p>
          <a:p>
            <a:r>
              <a:rPr lang="en-US" sz="2000" dirty="0">
                <a:latin typeface="Calibri" panose="020F0502020204030204" pitchFamily="34" charset="0"/>
                <a:ea typeface="Calibri" panose="020F0502020204030204" pitchFamily="34" charset="0"/>
                <a:cs typeface="Calibri" panose="020F0502020204030204" pitchFamily="34" charset="0"/>
              </a:rPr>
              <a:t>Latent variables are </a:t>
            </a:r>
            <a:r>
              <a:rPr lang="en-US" sz="2000" b="1" dirty="0">
                <a:latin typeface="Calibri" panose="020F0502020204030204" pitchFamily="34" charset="0"/>
                <a:ea typeface="Calibri" panose="020F0502020204030204" pitchFamily="34" charset="0"/>
                <a:cs typeface="Calibri" panose="020F0502020204030204" pitchFamily="34" charset="0"/>
              </a:rPr>
              <a:t>not measured directly</a:t>
            </a:r>
            <a:r>
              <a:rPr lang="en-US" sz="2000" dirty="0">
                <a:latin typeface="Calibri" panose="020F0502020204030204" pitchFamily="34" charset="0"/>
                <a:ea typeface="Calibri" panose="020F0502020204030204" pitchFamily="34" charset="0"/>
                <a:cs typeface="Calibri" panose="020F0502020204030204" pitchFamily="34" charset="0"/>
              </a:rPr>
              <a:t>—they are statistical constructs that help us make sense of correlated behaviors or responses</a:t>
            </a:r>
          </a:p>
          <a:p>
            <a:pPr lvl="1"/>
            <a:r>
              <a:rPr lang="en-US" sz="1600" dirty="0">
                <a:latin typeface="Calibri" panose="020F0502020204030204" pitchFamily="34" charset="0"/>
                <a:ea typeface="Calibri" panose="020F0502020204030204" pitchFamily="34" charset="0"/>
                <a:cs typeface="Calibri" panose="020F0502020204030204" pitchFamily="34" charset="0"/>
              </a:rPr>
              <a:t>In structural equation modeling (SEM), which builds upon factor analysis, the model is typically divided into two parts:</a:t>
            </a:r>
          </a:p>
          <a:p>
            <a:pPr lvl="2"/>
            <a:r>
              <a:rPr lang="en-US" sz="1600" b="1" dirty="0">
                <a:latin typeface="Calibri" panose="020F0502020204030204" pitchFamily="34" charset="0"/>
                <a:ea typeface="Calibri" panose="020F0502020204030204" pitchFamily="34" charset="0"/>
                <a:cs typeface="Calibri" panose="020F0502020204030204" pitchFamily="34" charset="0"/>
              </a:rPr>
              <a:t>The Measurement Model: </a:t>
            </a:r>
            <a:r>
              <a:rPr lang="en-US" sz="1600" dirty="0">
                <a:latin typeface="Calibri" panose="020F0502020204030204" pitchFamily="34" charset="0"/>
                <a:ea typeface="Calibri" panose="020F0502020204030204" pitchFamily="34" charset="0"/>
                <a:cs typeface="Calibri" panose="020F0502020204030204" pitchFamily="34" charset="0"/>
              </a:rPr>
              <a:t>specifies how observed variables (survey items, indicators) reflect or "load onto" latent variables (unmeasured constructs like depression, disinvestment, or social vulnerability)</a:t>
            </a:r>
          </a:p>
          <a:p>
            <a:pPr lvl="2"/>
            <a:r>
              <a:rPr lang="en-US" sz="1600" b="1" dirty="0">
                <a:latin typeface="Calibri" panose="020F0502020204030204" pitchFamily="34" charset="0"/>
                <a:ea typeface="Calibri" panose="020F0502020204030204" pitchFamily="34" charset="0"/>
                <a:cs typeface="Calibri" panose="020F0502020204030204" pitchFamily="34" charset="0"/>
              </a:rPr>
              <a:t>The Structural Model: </a:t>
            </a:r>
            <a:r>
              <a:rPr lang="en-US" sz="1600" dirty="0">
                <a:latin typeface="Calibri" panose="020F0502020204030204" pitchFamily="34" charset="0"/>
                <a:ea typeface="Calibri" panose="020F0502020204030204" pitchFamily="34" charset="0"/>
                <a:cs typeface="Calibri" panose="020F0502020204030204" pitchFamily="34" charset="0"/>
              </a:rPr>
              <a:t>This shows how latent variables are related to one another—representing the causal or correlational paths between unmeasured constructs</a:t>
            </a:r>
          </a:p>
        </p:txBody>
      </p:sp>
    </p:spTree>
    <p:extLst>
      <p:ext uri="{BB962C8B-B14F-4D97-AF65-F5344CB8AC3E}">
        <p14:creationId xmlns:p14="http://schemas.microsoft.com/office/powerpoint/2010/main" val="317025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anim calcmode="lin" valueType="num">
                                      <p:cBhvr additive="base">
                                        <p:cTn id="4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D208-F4F9-47F7-AF34-2B6E93EB63F8}"/>
              </a:ext>
            </a:extLst>
          </p:cNvPr>
          <p:cNvSpPr>
            <a:spLocks noGrp="1"/>
          </p:cNvSpPr>
          <p:nvPr>
            <p:ph type="title"/>
          </p:nvPr>
        </p:nvSpPr>
        <p:spPr>
          <a:xfrm>
            <a:off x="108284" y="76367"/>
            <a:ext cx="10515600" cy="749801"/>
          </a:xfrm>
        </p:spPr>
        <p:txBody>
          <a:bodyPr/>
          <a:lstStyle/>
          <a:p>
            <a:r>
              <a:rPr lang="en-US" dirty="0"/>
              <a:t>Interpreting the factors</a:t>
            </a:r>
          </a:p>
        </p:txBody>
      </p:sp>
      <p:sp>
        <p:nvSpPr>
          <p:cNvPr id="3" name="Content Placeholder 2">
            <a:extLst>
              <a:ext uri="{FF2B5EF4-FFF2-40B4-BE49-F238E27FC236}">
                <a16:creationId xmlns:a16="http://schemas.microsoft.com/office/drawing/2014/main" id="{B995F661-5119-435E-93DB-DB2DECB5794B}"/>
              </a:ext>
            </a:extLst>
          </p:cNvPr>
          <p:cNvSpPr>
            <a:spLocks noGrp="1"/>
          </p:cNvSpPr>
          <p:nvPr>
            <p:ph idx="1"/>
          </p:nvPr>
        </p:nvSpPr>
        <p:spPr>
          <a:xfrm>
            <a:off x="228600" y="670594"/>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An iterative process</a:t>
            </a:r>
          </a:p>
          <a:p>
            <a:r>
              <a:rPr lang="en-US" sz="2000" dirty="0">
                <a:latin typeface="Calibri" panose="020F0502020204030204" pitchFamily="34" charset="0"/>
                <a:ea typeface="Calibri" panose="020F0502020204030204" pitchFamily="34" charset="0"/>
                <a:cs typeface="Calibri" panose="020F0502020204030204" pitchFamily="34" charset="0"/>
              </a:rPr>
              <a:t>Begins with estimating the factor matrix</a:t>
            </a:r>
          </a:p>
          <a:p>
            <a:pPr lvl="1"/>
            <a:r>
              <a:rPr lang="en-US" sz="2000" dirty="0">
                <a:latin typeface="Calibri" panose="020F0502020204030204" pitchFamily="34" charset="0"/>
                <a:ea typeface="Calibri" panose="020F0502020204030204" pitchFamily="34" charset="0"/>
                <a:cs typeface="Calibri" panose="020F0502020204030204" pitchFamily="34" charset="0"/>
              </a:rPr>
              <a:t>First, the initial </a:t>
            </a:r>
            <a:r>
              <a:rPr lang="en-US" sz="2000" b="1" dirty="0">
                <a:latin typeface="Calibri" panose="020F0502020204030204" pitchFamily="34" charset="0"/>
                <a:ea typeface="Calibri" panose="020F0502020204030204" pitchFamily="34" charset="0"/>
                <a:cs typeface="Calibri" panose="020F0502020204030204" pitchFamily="34" charset="0"/>
              </a:rPr>
              <a:t>unrotated</a:t>
            </a:r>
            <a:r>
              <a:rPr lang="en-US" sz="2000" dirty="0">
                <a:latin typeface="Calibri" panose="020F0502020204030204" pitchFamily="34" charset="0"/>
                <a:ea typeface="Calibri" panose="020F0502020204030204" pitchFamily="34" charset="0"/>
                <a:cs typeface="Calibri" panose="020F0502020204030204" pitchFamily="34" charset="0"/>
              </a:rPr>
              <a:t> factor matrix is computed, containing the factor loadings</a:t>
            </a:r>
          </a:p>
          <a:p>
            <a:pPr lvl="2"/>
            <a:r>
              <a:rPr lang="en-US" sz="1800" dirty="0">
                <a:latin typeface="Calibri" panose="020F0502020204030204" pitchFamily="34" charset="0"/>
                <a:ea typeface="Calibri" panose="020F0502020204030204" pitchFamily="34" charset="0"/>
                <a:cs typeface="Calibri" panose="020F0502020204030204" pitchFamily="34" charset="0"/>
              </a:rPr>
              <a:t>This is the first solution the software calculates</a:t>
            </a:r>
          </a:p>
          <a:p>
            <a:pPr lvl="2"/>
            <a:r>
              <a:rPr lang="en-US" sz="1800" dirty="0">
                <a:latin typeface="Calibri" panose="020F0502020204030204" pitchFamily="34" charset="0"/>
                <a:ea typeface="Calibri" panose="020F0502020204030204" pitchFamily="34" charset="0"/>
                <a:cs typeface="Calibri" panose="020F0502020204030204" pitchFamily="34" charset="0"/>
              </a:rPr>
              <a:t>It finds factors that explain the maximum variance in the data</a:t>
            </a:r>
          </a:p>
          <a:p>
            <a:pPr lvl="2"/>
            <a:r>
              <a:rPr lang="en-US" sz="1800" dirty="0">
                <a:latin typeface="Calibri" panose="020F0502020204030204" pitchFamily="34" charset="0"/>
                <a:ea typeface="Calibri" panose="020F0502020204030204" pitchFamily="34" charset="0"/>
                <a:cs typeface="Calibri" panose="020F0502020204030204" pitchFamily="34" charset="0"/>
              </a:rPr>
              <a:t>But: this solution is often hard to interpret, because each variable may load on multiple factors</a:t>
            </a:r>
          </a:p>
          <a:p>
            <a:pPr lvl="2"/>
            <a:r>
              <a:rPr lang="en-US" sz="1800" dirty="0">
                <a:latin typeface="Calibri" panose="020F0502020204030204" pitchFamily="34" charset="0"/>
                <a:ea typeface="Calibri" panose="020F0502020204030204" pitchFamily="34" charset="0"/>
                <a:cs typeface="Calibri" panose="020F0502020204030204" pitchFamily="34" charset="0"/>
              </a:rPr>
              <a:t>It gives you the structure, but it's like looking at a blurry picture</a:t>
            </a:r>
          </a:p>
          <a:p>
            <a:pPr lvl="1"/>
            <a:r>
              <a:rPr lang="en-US" sz="2000" b="1" dirty="0">
                <a:latin typeface="Calibri" panose="020F0502020204030204" pitchFamily="34" charset="0"/>
                <a:ea typeface="Calibri" panose="020F0502020204030204" pitchFamily="34" charset="0"/>
                <a:cs typeface="Calibri" panose="020F0502020204030204" pitchFamily="34" charset="0"/>
              </a:rPr>
              <a:t>Rotated</a:t>
            </a:r>
            <a:r>
              <a:rPr lang="en-US" sz="2000" dirty="0">
                <a:latin typeface="Calibri" panose="020F0502020204030204" pitchFamily="34" charset="0"/>
                <a:ea typeface="Calibri" panose="020F0502020204030204" pitchFamily="34" charset="0"/>
                <a:cs typeface="Calibri" panose="020F0502020204030204" pitchFamily="34" charset="0"/>
              </a:rPr>
              <a:t> factor loadings are the correlation of each variable and the factor</a:t>
            </a:r>
          </a:p>
          <a:p>
            <a:pPr lvl="2"/>
            <a:r>
              <a:rPr lang="en-US" sz="1800" dirty="0">
                <a:latin typeface="Calibri" panose="020F0502020204030204" pitchFamily="34" charset="0"/>
                <a:ea typeface="Calibri" panose="020F0502020204030204" pitchFamily="34" charset="0"/>
                <a:cs typeface="Calibri" panose="020F0502020204030204" pitchFamily="34" charset="0"/>
              </a:rPr>
              <a:t>Rotation is a mathematical adjustment to make the factor structure more interpretable</a:t>
            </a:r>
          </a:p>
          <a:p>
            <a:pPr lvl="2"/>
            <a:r>
              <a:rPr lang="en-US" sz="1800" dirty="0">
                <a:latin typeface="Calibri" panose="020F0502020204030204" pitchFamily="34" charset="0"/>
                <a:ea typeface="Calibri" panose="020F0502020204030204" pitchFamily="34" charset="0"/>
                <a:cs typeface="Calibri" panose="020F0502020204030204" pitchFamily="34" charset="0"/>
              </a:rPr>
              <a:t>After rotation, variables usually load more strongly on one factor, and weakly on others</a:t>
            </a:r>
          </a:p>
          <a:p>
            <a:pPr lvl="2"/>
            <a:r>
              <a:rPr lang="en-US" sz="1800" dirty="0">
                <a:latin typeface="Calibri" panose="020F0502020204030204" pitchFamily="34" charset="0"/>
                <a:ea typeface="Calibri" panose="020F0502020204030204" pitchFamily="34" charset="0"/>
                <a:cs typeface="Calibri" panose="020F0502020204030204" pitchFamily="34" charset="0"/>
              </a:rPr>
              <a:t>This makes it easier to name the factors based on the items that group together</a:t>
            </a:r>
          </a:p>
          <a:p>
            <a:pPr lvl="2"/>
            <a:r>
              <a:rPr lang="en-US" sz="1800" dirty="0">
                <a:latin typeface="Calibri" panose="020F0502020204030204" pitchFamily="34" charset="0"/>
                <a:ea typeface="Calibri" panose="020F0502020204030204" pitchFamily="34" charset="0"/>
                <a:cs typeface="Calibri" panose="020F0502020204030204" pitchFamily="34" charset="0"/>
              </a:rPr>
              <a:t>You typically use rotated loadings to interpret the factors</a:t>
            </a:r>
          </a:p>
        </p:txBody>
      </p:sp>
    </p:spTree>
    <p:extLst>
      <p:ext uri="{BB962C8B-B14F-4D97-AF65-F5344CB8AC3E}">
        <p14:creationId xmlns:p14="http://schemas.microsoft.com/office/powerpoint/2010/main" val="1920395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BB64A-5C5E-57BB-56FE-DC83E21EF2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BA793-69D6-D129-49B0-3BBAE9A3EF5C}"/>
              </a:ext>
            </a:extLst>
          </p:cNvPr>
          <p:cNvSpPr>
            <a:spLocks noGrp="1"/>
          </p:cNvSpPr>
          <p:nvPr>
            <p:ph type="title"/>
          </p:nvPr>
        </p:nvSpPr>
        <p:spPr>
          <a:xfrm>
            <a:off x="0" y="0"/>
            <a:ext cx="10515600" cy="52838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12A13B97-8108-0AA7-F2EA-B3C21E02E3CF}"/>
              </a:ext>
            </a:extLst>
          </p:cNvPr>
          <p:cNvSpPr>
            <a:spLocks noGrp="1"/>
          </p:cNvSpPr>
          <p:nvPr>
            <p:ph idx="1"/>
          </p:nvPr>
        </p:nvSpPr>
        <p:spPr>
          <a:xfrm>
            <a:off x="132347" y="528386"/>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Imagine you're doing factor analysis on 10 survey items</a:t>
            </a:r>
          </a:p>
          <a:p>
            <a:r>
              <a:rPr lang="en-US" sz="2000" dirty="0">
                <a:latin typeface="Calibri" panose="020F0502020204030204" pitchFamily="34" charset="0"/>
                <a:ea typeface="Calibri" panose="020F0502020204030204" pitchFamily="34" charset="0"/>
                <a:cs typeface="Calibri" panose="020F0502020204030204" pitchFamily="34" charset="0"/>
              </a:rPr>
              <a:t>Unrotated loadings might show every item loading a little on all factors (messy!)</a:t>
            </a:r>
          </a:p>
          <a:p>
            <a:r>
              <a:rPr lang="en-US" sz="2000" dirty="0">
                <a:latin typeface="Calibri" panose="020F0502020204030204" pitchFamily="34" charset="0"/>
                <a:ea typeface="Calibri" panose="020F0502020204030204" pitchFamily="34" charset="0"/>
                <a:cs typeface="Calibri" panose="020F0502020204030204" pitchFamily="34" charset="0"/>
              </a:rPr>
              <a:t>Rotated loadings will try to "clean this up" so:</a:t>
            </a:r>
          </a:p>
          <a:p>
            <a:pPr lvl="1"/>
            <a:r>
              <a:rPr lang="en-US" sz="1600" dirty="0">
                <a:latin typeface="Calibri" panose="020F0502020204030204" pitchFamily="34" charset="0"/>
                <a:ea typeface="Calibri" panose="020F0502020204030204" pitchFamily="34" charset="0"/>
                <a:cs typeface="Calibri" panose="020F0502020204030204" pitchFamily="34" charset="0"/>
              </a:rPr>
              <a:t>Items 1–5 load strongly on Factor 1 → You might label this "Anxiety“</a:t>
            </a:r>
          </a:p>
          <a:p>
            <a:pPr lvl="1"/>
            <a:r>
              <a:rPr lang="en-US" sz="1600" dirty="0">
                <a:latin typeface="Calibri" panose="020F0502020204030204" pitchFamily="34" charset="0"/>
                <a:ea typeface="Calibri" panose="020F0502020204030204" pitchFamily="34" charset="0"/>
                <a:cs typeface="Calibri" panose="020F0502020204030204" pitchFamily="34" charset="0"/>
              </a:rPr>
              <a:t>Items 6–10 load strongly on Factor 2 → You might label this "Depression“</a:t>
            </a:r>
          </a:p>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focus on the rotated loadings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8229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3FE3-C34F-46C3-877F-CAA975E582F8}"/>
              </a:ext>
            </a:extLst>
          </p:cNvPr>
          <p:cNvSpPr>
            <a:spLocks noGrp="1"/>
          </p:cNvSpPr>
          <p:nvPr>
            <p:ph type="title"/>
          </p:nvPr>
        </p:nvSpPr>
        <p:spPr>
          <a:xfrm>
            <a:off x="116305" y="59573"/>
            <a:ext cx="10515600" cy="621464"/>
          </a:xfrm>
        </p:spPr>
        <p:txBody>
          <a:bodyPr>
            <a:normAutofit fontScale="90000"/>
          </a:bodyPr>
          <a:lstStyle/>
          <a:p>
            <a:r>
              <a:rPr lang="en-US" dirty="0"/>
              <a:t>Factor Rotation</a:t>
            </a:r>
          </a:p>
        </p:txBody>
      </p:sp>
      <p:sp>
        <p:nvSpPr>
          <p:cNvPr id="3" name="Content Placeholder 2">
            <a:extLst>
              <a:ext uri="{FF2B5EF4-FFF2-40B4-BE49-F238E27FC236}">
                <a16:creationId xmlns:a16="http://schemas.microsoft.com/office/drawing/2014/main" id="{6ADC08E3-3A8A-41C5-A719-18CC7F5472A3}"/>
              </a:ext>
            </a:extLst>
          </p:cNvPr>
          <p:cNvSpPr>
            <a:spLocks noGrp="1"/>
          </p:cNvSpPr>
          <p:nvPr>
            <p:ph idx="1"/>
          </p:nvPr>
        </p:nvSpPr>
        <p:spPr>
          <a:xfrm>
            <a:off x="260684" y="582362"/>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Rotation simply means turning the axes (factors) to a new angle to make the factor structure easier to interpret</a:t>
            </a:r>
          </a:p>
          <a:p>
            <a:r>
              <a:rPr lang="en-US" sz="2000" dirty="0">
                <a:latin typeface="Calibri" panose="020F0502020204030204" pitchFamily="34" charset="0"/>
                <a:ea typeface="Calibri" panose="020F0502020204030204" pitchFamily="34" charset="0"/>
                <a:cs typeface="Calibri" panose="020F0502020204030204" pitchFamily="34" charset="0"/>
              </a:rPr>
              <a:t>It doesn’t change the underlying math, but helps us see which variables load clearly onto which factors</a:t>
            </a:r>
          </a:p>
          <a:p>
            <a:r>
              <a:rPr lang="en-US" sz="2000" dirty="0">
                <a:latin typeface="Calibri" panose="020F0502020204030204" pitchFamily="34" charset="0"/>
                <a:ea typeface="Calibri" panose="020F0502020204030204" pitchFamily="34" charset="0"/>
                <a:cs typeface="Calibri" panose="020F0502020204030204" pitchFamily="34" charset="0"/>
              </a:rPr>
              <a:t>Why Rotate?</a:t>
            </a:r>
          </a:p>
          <a:p>
            <a:pPr lvl="1"/>
            <a:r>
              <a:rPr lang="en-US" sz="1800" dirty="0">
                <a:latin typeface="Calibri" panose="020F0502020204030204" pitchFamily="34" charset="0"/>
                <a:ea typeface="Calibri" panose="020F0502020204030204" pitchFamily="34" charset="0"/>
                <a:cs typeface="Calibri" panose="020F0502020204030204" pitchFamily="34" charset="0"/>
              </a:rPr>
              <a:t>Rotation helps clarify the factor loadings, making it easier to assign meaning to each factor</a:t>
            </a:r>
          </a:p>
          <a:p>
            <a:pPr lvl="1"/>
            <a:r>
              <a:rPr lang="en-US" sz="1800" dirty="0">
                <a:latin typeface="Calibri" panose="020F0502020204030204" pitchFamily="34" charset="0"/>
                <a:ea typeface="Calibri" panose="020F0502020204030204" pitchFamily="34" charset="0"/>
                <a:cs typeface="Calibri" panose="020F0502020204030204" pitchFamily="34" charset="0"/>
              </a:rPr>
              <a:t>It spreads the loadings out more cleanly, so that each variable “belongs” more strongly to one factor instead of multiple</a:t>
            </a:r>
          </a:p>
          <a:p>
            <a:r>
              <a:rPr lang="en-US" sz="2000" dirty="0">
                <a:latin typeface="Calibri" panose="020F0502020204030204" pitchFamily="34" charset="0"/>
                <a:ea typeface="Calibri" panose="020F0502020204030204" pitchFamily="34" charset="0"/>
                <a:cs typeface="Calibri" panose="020F0502020204030204" pitchFamily="34" charset="0"/>
              </a:rPr>
              <a:t>Use </a:t>
            </a:r>
            <a:r>
              <a:rPr lang="en-US" sz="2000" b="1" dirty="0">
                <a:latin typeface="Calibri" panose="020F0502020204030204" pitchFamily="34" charset="0"/>
                <a:ea typeface="Calibri" panose="020F0502020204030204" pitchFamily="34" charset="0"/>
                <a:cs typeface="Calibri" panose="020F0502020204030204" pitchFamily="34" charset="0"/>
              </a:rPr>
              <a:t>oblique rotation </a:t>
            </a:r>
            <a:r>
              <a:rPr lang="en-US" sz="2000" dirty="0">
                <a:latin typeface="Calibri" panose="020F0502020204030204" pitchFamily="34" charset="0"/>
                <a:ea typeface="Calibri" panose="020F0502020204030204" pitchFamily="34" charset="0"/>
                <a:cs typeface="Calibri" panose="020F0502020204030204" pitchFamily="34" charset="0"/>
              </a:rPr>
              <a:t>(e.g., Promax or </a:t>
            </a:r>
            <a:r>
              <a:rPr lang="en-US" sz="2000" dirty="0" err="1">
                <a:latin typeface="Calibri" panose="020F0502020204030204" pitchFamily="34" charset="0"/>
                <a:ea typeface="Calibri" panose="020F0502020204030204" pitchFamily="34" charset="0"/>
                <a:cs typeface="Calibri" panose="020F0502020204030204" pitchFamily="34" charset="0"/>
              </a:rPr>
              <a:t>Oblimin</a:t>
            </a:r>
            <a:r>
              <a:rPr lang="en-US" sz="2000" dirty="0">
                <a:latin typeface="Calibri" panose="020F0502020204030204" pitchFamily="34" charset="0"/>
                <a:ea typeface="Calibri" panose="020F0502020204030204" pitchFamily="34" charset="0"/>
                <a:cs typeface="Calibri" panose="020F0502020204030204" pitchFamily="34" charset="0"/>
              </a:rPr>
              <a:t>) in social science research, because factors like "depression" and "anxiety" or "trauma" and "risk-taking" are rarely unrelated in the real world</a:t>
            </a:r>
          </a:p>
        </p:txBody>
      </p:sp>
      <p:graphicFrame>
        <p:nvGraphicFramePr>
          <p:cNvPr id="9" name="Table 8">
            <a:extLst>
              <a:ext uri="{FF2B5EF4-FFF2-40B4-BE49-F238E27FC236}">
                <a16:creationId xmlns:a16="http://schemas.microsoft.com/office/drawing/2014/main" id="{B55BC7FB-B272-7EB2-558C-5454D9F5951D}"/>
              </a:ext>
            </a:extLst>
          </p:cNvPr>
          <p:cNvGraphicFramePr>
            <a:graphicFrameLocks noGrp="1"/>
          </p:cNvGraphicFramePr>
          <p:nvPr>
            <p:extLst>
              <p:ext uri="{D42A27DB-BD31-4B8C-83A1-F6EECF244321}">
                <p14:modId xmlns:p14="http://schemas.microsoft.com/office/powerpoint/2010/main" val="2444846859"/>
              </p:ext>
            </p:extLst>
          </p:nvPr>
        </p:nvGraphicFramePr>
        <p:xfrm>
          <a:off x="469231" y="4039971"/>
          <a:ext cx="10515600" cy="1645920"/>
        </p:xfrm>
        <a:graphic>
          <a:graphicData uri="http://schemas.openxmlformats.org/drawingml/2006/table">
            <a:tbl>
              <a:tblPr>
                <a:tableStyleId>{F5AB1C69-6EDB-4FF4-983F-18BD219EF322}</a:tableStyleId>
              </a:tblPr>
              <a:tblGrid>
                <a:gridCol w="3505200">
                  <a:extLst>
                    <a:ext uri="{9D8B030D-6E8A-4147-A177-3AD203B41FA5}">
                      <a16:colId xmlns:a16="http://schemas.microsoft.com/office/drawing/2014/main" val="3648417140"/>
                    </a:ext>
                  </a:extLst>
                </a:gridCol>
                <a:gridCol w="3505200">
                  <a:extLst>
                    <a:ext uri="{9D8B030D-6E8A-4147-A177-3AD203B41FA5}">
                      <a16:colId xmlns:a16="http://schemas.microsoft.com/office/drawing/2014/main" val="1733512643"/>
                    </a:ext>
                  </a:extLst>
                </a:gridCol>
                <a:gridCol w="3505200">
                  <a:extLst>
                    <a:ext uri="{9D8B030D-6E8A-4147-A177-3AD203B41FA5}">
                      <a16:colId xmlns:a16="http://schemas.microsoft.com/office/drawing/2014/main" val="3191050712"/>
                    </a:ext>
                  </a:extLst>
                </a:gridCol>
              </a:tblGrid>
              <a:tr h="0">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Type</a:t>
                      </a:r>
                    </a:p>
                  </a:txBody>
                  <a:tcPr anchor="ctr"/>
                </a:tc>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Factors Are...</a:t>
                      </a:r>
                    </a:p>
                  </a:txBody>
                  <a:tcPr anchor="ctr"/>
                </a:tc>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Use When...</a:t>
                      </a:r>
                    </a:p>
                  </a:txBody>
                  <a:tcPr anchor="ctr"/>
                </a:tc>
                <a:extLst>
                  <a:ext uri="{0D108BD9-81ED-4DB2-BD59-A6C34878D82A}">
                    <a16:rowId xmlns:a16="http://schemas.microsoft.com/office/drawing/2014/main" val="723449549"/>
                  </a:ext>
                </a:extLst>
              </a:tr>
              <a:tr h="0">
                <a:tc>
                  <a:txBody>
                    <a:bodyPr/>
                    <a:lstStyle/>
                    <a:p>
                      <a:r>
                        <a:rPr lang="en-US" b="0" dirty="0">
                          <a:latin typeface="Calibri" panose="020F0502020204030204" pitchFamily="34" charset="0"/>
                          <a:ea typeface="Calibri" panose="020F0502020204030204" pitchFamily="34" charset="0"/>
                          <a:cs typeface="Calibri" panose="020F0502020204030204" pitchFamily="34" charset="0"/>
                        </a:rPr>
                        <a:t>Orthogonal</a:t>
                      </a:r>
                    </a:p>
                  </a:txBody>
                  <a:tcPr anchor="ctr"/>
                </a:tc>
                <a:tc>
                  <a:txBody>
                    <a:bodyPr/>
                    <a:lstStyle/>
                    <a:p>
                      <a:r>
                        <a:rPr lang="en-US" b="0" dirty="0">
                          <a:latin typeface="Calibri" panose="020F0502020204030204" pitchFamily="34" charset="0"/>
                          <a:ea typeface="Calibri" panose="020F0502020204030204" pitchFamily="34" charset="0"/>
                          <a:cs typeface="Calibri" panose="020F0502020204030204" pitchFamily="34" charset="0"/>
                        </a:rPr>
                        <a:t>Uncorrelated</a:t>
                      </a:r>
                    </a:p>
                  </a:txBody>
                  <a:tcPr anchor="ct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You assume the factors are independent (rare).</a:t>
                      </a:r>
                    </a:p>
                  </a:txBody>
                  <a:tcPr anchor="ctr"/>
                </a:tc>
                <a:extLst>
                  <a:ext uri="{0D108BD9-81ED-4DB2-BD59-A6C34878D82A}">
                    <a16:rowId xmlns:a16="http://schemas.microsoft.com/office/drawing/2014/main" val="4013337153"/>
                  </a:ext>
                </a:extLst>
              </a:tr>
              <a:tr h="0">
                <a:tc>
                  <a:txBody>
                    <a:bodyPr/>
                    <a:lstStyle/>
                    <a:p>
                      <a:r>
                        <a:rPr lang="en-US" b="0" dirty="0">
                          <a:latin typeface="Calibri" panose="020F0502020204030204" pitchFamily="34" charset="0"/>
                          <a:ea typeface="Calibri" panose="020F0502020204030204" pitchFamily="34" charset="0"/>
                          <a:cs typeface="Calibri" panose="020F0502020204030204" pitchFamily="34" charset="0"/>
                        </a:rPr>
                        <a:t>Oblique</a:t>
                      </a:r>
                    </a:p>
                  </a:txBody>
                  <a:tcPr anchor="ctr"/>
                </a:tc>
                <a:tc>
                  <a:txBody>
                    <a:bodyPr/>
                    <a:lstStyle/>
                    <a:p>
                      <a:r>
                        <a:rPr lang="en-US" b="0" dirty="0">
                          <a:latin typeface="Calibri" panose="020F0502020204030204" pitchFamily="34" charset="0"/>
                          <a:ea typeface="Calibri" panose="020F0502020204030204" pitchFamily="34" charset="0"/>
                          <a:cs typeface="Calibri" panose="020F0502020204030204" pitchFamily="34" charset="0"/>
                        </a:rPr>
                        <a:t>Correlated</a:t>
                      </a:r>
                    </a:p>
                  </a:txBody>
                  <a:tcPr anchor="ct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More realistic for psychology/social sciences.</a:t>
                      </a:r>
                    </a:p>
                  </a:txBody>
                  <a:tcPr anchor="ctr"/>
                </a:tc>
                <a:extLst>
                  <a:ext uri="{0D108BD9-81ED-4DB2-BD59-A6C34878D82A}">
                    <a16:rowId xmlns:a16="http://schemas.microsoft.com/office/drawing/2014/main" val="1181635222"/>
                  </a:ext>
                </a:extLst>
              </a:tr>
            </a:tbl>
          </a:graphicData>
        </a:graphic>
      </p:graphicFrame>
    </p:spTree>
    <p:extLst>
      <p:ext uri="{BB962C8B-B14F-4D97-AF65-F5344CB8AC3E}">
        <p14:creationId xmlns:p14="http://schemas.microsoft.com/office/powerpoint/2010/main" val="3838622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2A6-D35E-4DA3-7B2A-8A197AB2A0FF}"/>
              </a:ext>
            </a:extLst>
          </p:cNvPr>
          <p:cNvSpPr>
            <a:spLocks noGrp="1"/>
          </p:cNvSpPr>
          <p:nvPr>
            <p:ph type="title"/>
          </p:nvPr>
        </p:nvSpPr>
        <p:spPr>
          <a:xfrm>
            <a:off x="61603" y="141840"/>
            <a:ext cx="4431792" cy="505648"/>
          </a:xfrm>
        </p:spPr>
        <p:txBody>
          <a:bodyPr>
            <a:normAutofit fontScale="90000"/>
          </a:bodyPr>
          <a:lstStyle/>
          <a:p>
            <a:r>
              <a:rPr lang="en-US" sz="4000" dirty="0">
                <a:latin typeface="Calibri" panose="020F0502020204030204" pitchFamily="34" charset="0"/>
                <a:ea typeface="Calibri" panose="020F0502020204030204" pitchFamily="34" charset="0"/>
                <a:cs typeface="Calibri" panose="020F0502020204030204" pitchFamily="34" charset="0"/>
              </a:rPr>
              <a:t>Rotation (</a:t>
            </a:r>
            <a:r>
              <a:rPr lang="en-US" sz="4000" dirty="0" err="1">
                <a:latin typeface="Calibri" panose="020F0502020204030204" pitchFamily="34" charset="0"/>
                <a:ea typeface="Calibri" panose="020F0502020204030204" pitchFamily="34" charset="0"/>
                <a:cs typeface="Calibri" panose="020F0502020204030204" pitchFamily="34" charset="0"/>
              </a:rPr>
              <a:t>Cont’D</a:t>
            </a:r>
            <a:r>
              <a:rPr lang="en-US" sz="4000" dirty="0">
                <a:latin typeface="Calibri" panose="020F0502020204030204" pitchFamily="34" charset="0"/>
                <a:ea typeface="Calibri" panose="020F0502020204030204" pitchFamily="34" charset="0"/>
                <a:cs typeface="Calibri" panose="020F0502020204030204" pitchFamily="34" charset="0"/>
              </a:rPr>
              <a:t>)</a:t>
            </a:r>
          </a:p>
        </p:txBody>
      </p:sp>
      <p:sp>
        <p:nvSpPr>
          <p:cNvPr id="3" name="Content Placeholder 2">
            <a:extLst>
              <a:ext uri="{FF2B5EF4-FFF2-40B4-BE49-F238E27FC236}">
                <a16:creationId xmlns:a16="http://schemas.microsoft.com/office/drawing/2014/main" id="{9544979D-1753-A417-B791-30D9B58E01A6}"/>
              </a:ext>
            </a:extLst>
          </p:cNvPr>
          <p:cNvSpPr>
            <a:spLocks noGrp="1"/>
          </p:cNvSpPr>
          <p:nvPr>
            <p:ph idx="1"/>
          </p:nvPr>
        </p:nvSpPr>
        <p:spPr>
          <a:xfrm>
            <a:off x="181918" y="647488"/>
            <a:ext cx="5914082" cy="3931920"/>
          </a:xfrm>
        </p:spPr>
        <p:txBody>
          <a:bodyPr>
            <a:normAutofit/>
          </a:bodyPr>
          <a:lstStyle/>
          <a:p>
            <a:r>
              <a:rPr lang="en-US" sz="2000" dirty="0"/>
              <a:t>When more than one variable loads highly on a factor, the interpretation becomes difficult (as we will see)</a:t>
            </a:r>
          </a:p>
          <a:p>
            <a:r>
              <a:rPr lang="en-US" sz="2000" dirty="0"/>
              <a:t>It is a good idea to find an appropriate rotation that makes the factors more interpretable</a:t>
            </a:r>
          </a:p>
          <a:p>
            <a:r>
              <a:rPr lang="en-US" sz="2000" dirty="0"/>
              <a:t>The best way to understand this is by a scatterplot matrix of the factor loadings – the goal is to find a rotation such that each of the variables has a high loading on only one factor</a:t>
            </a:r>
          </a:p>
        </p:txBody>
      </p:sp>
      <p:pic>
        <p:nvPicPr>
          <p:cNvPr id="1026" name="Picture 2">
            <a:extLst>
              <a:ext uri="{FF2B5EF4-FFF2-40B4-BE49-F238E27FC236}">
                <a16:creationId xmlns:a16="http://schemas.microsoft.com/office/drawing/2014/main" id="{1C83987A-EB4E-A52F-FD2E-CC22394734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09"/>
          <a:stretch/>
        </p:blipFill>
        <p:spPr bwMode="auto">
          <a:xfrm>
            <a:off x="6736081" y="3711369"/>
            <a:ext cx="3866146" cy="30343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B9B2032-6C20-4492-307C-5662544B4E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309"/>
          <a:stretch/>
        </p:blipFill>
        <p:spPr bwMode="auto">
          <a:xfrm>
            <a:off x="6736081" y="394664"/>
            <a:ext cx="3866146" cy="303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76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1AFD-6336-6BA4-791D-DA1A39CF50C9}"/>
              </a:ext>
            </a:extLst>
          </p:cNvPr>
          <p:cNvSpPr>
            <a:spLocks noGrp="1"/>
          </p:cNvSpPr>
          <p:nvPr>
            <p:ph type="title"/>
          </p:nvPr>
        </p:nvSpPr>
        <p:spPr/>
        <p:txBody>
          <a:bodyPr vert="horz" lIns="91440" tIns="45720" rIns="91440" bIns="45720" rtlCol="0" anchor="ctr">
            <a:normAutofit/>
          </a:bodyPr>
          <a:lstStyle/>
          <a:p>
            <a:r>
              <a:rPr lang="en-US" dirty="0">
                <a:solidFill>
                  <a:schemeClr val="tx1"/>
                </a:solidFill>
              </a:rPr>
              <a:t>Example</a:t>
            </a:r>
          </a:p>
        </p:txBody>
      </p:sp>
      <p:graphicFrame>
        <p:nvGraphicFramePr>
          <p:cNvPr id="5" name="Content Placeholder 4">
            <a:extLst>
              <a:ext uri="{FF2B5EF4-FFF2-40B4-BE49-F238E27FC236}">
                <a16:creationId xmlns:a16="http://schemas.microsoft.com/office/drawing/2014/main" id="{A7155530-911C-F3F2-DBD9-8EF8A0DA4F9C}"/>
              </a:ext>
            </a:extLst>
          </p:cNvPr>
          <p:cNvGraphicFramePr>
            <a:graphicFrameLocks noGrp="1"/>
          </p:cNvGraphicFramePr>
          <p:nvPr>
            <p:ph sz="half" idx="1"/>
          </p:nvPr>
        </p:nvGraphicFramePr>
        <p:xfrm>
          <a:off x="628712" y="2130799"/>
          <a:ext cx="4931828" cy="4205255"/>
        </p:xfrm>
        <a:graphic>
          <a:graphicData uri="http://schemas.openxmlformats.org/drawingml/2006/table">
            <a:tbl>
              <a:tblPr firstRow="1" bandRow="1">
                <a:tableStyleId>{5C22544A-7EE6-4342-B048-85BDC9FD1C3A}</a:tableStyleId>
              </a:tblPr>
              <a:tblGrid>
                <a:gridCol w="1771967">
                  <a:extLst>
                    <a:ext uri="{9D8B030D-6E8A-4147-A177-3AD203B41FA5}">
                      <a16:colId xmlns:a16="http://schemas.microsoft.com/office/drawing/2014/main" val="3594886218"/>
                    </a:ext>
                  </a:extLst>
                </a:gridCol>
                <a:gridCol w="1083926">
                  <a:extLst>
                    <a:ext uri="{9D8B030D-6E8A-4147-A177-3AD203B41FA5}">
                      <a16:colId xmlns:a16="http://schemas.microsoft.com/office/drawing/2014/main" val="2639477066"/>
                    </a:ext>
                  </a:extLst>
                </a:gridCol>
                <a:gridCol w="1062681">
                  <a:extLst>
                    <a:ext uri="{9D8B030D-6E8A-4147-A177-3AD203B41FA5}">
                      <a16:colId xmlns:a16="http://schemas.microsoft.com/office/drawing/2014/main" val="3591472324"/>
                    </a:ext>
                  </a:extLst>
                </a:gridCol>
                <a:gridCol w="1013254">
                  <a:extLst>
                    <a:ext uri="{9D8B030D-6E8A-4147-A177-3AD203B41FA5}">
                      <a16:colId xmlns:a16="http://schemas.microsoft.com/office/drawing/2014/main" val="634873669"/>
                    </a:ext>
                  </a:extLst>
                </a:gridCol>
              </a:tblGrid>
              <a:tr h="325915">
                <a:tc gridSpan="4">
                  <a:txBody>
                    <a:bodyPr/>
                    <a:lstStyle/>
                    <a:p>
                      <a:pPr algn="l" fontAlgn="t"/>
                      <a:r>
                        <a:rPr lang="en-US" sz="2000" u="none" strike="noStrike" dirty="0">
                          <a:effectLst/>
                        </a:rPr>
                        <a:t>Factor</a:t>
                      </a:r>
                    </a:p>
                  </a:txBody>
                  <a:tcPr marL="20488" marR="20488" marT="20488" marB="0"/>
                </a:tc>
                <a:tc hMerge="1">
                  <a:txBody>
                    <a:bodyPr/>
                    <a:lstStyle/>
                    <a:p>
                      <a:endParaRPr lang="en-US"/>
                    </a:p>
                  </a:txBody>
                  <a:tcPr/>
                </a:tc>
                <a:tc hMerge="1">
                  <a:txBody>
                    <a:bodyPr/>
                    <a:lstStyle/>
                    <a:p>
                      <a:endParaRPr lang="en-US"/>
                    </a:p>
                  </a:txBody>
                  <a:tcPr/>
                </a:tc>
                <a:tc hMerge="1">
                  <a:txBody>
                    <a:bodyPr/>
                    <a:lstStyle/>
                    <a:p>
                      <a:pPr algn="l" fontAlgn="b"/>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20488" marR="20488" marT="20488" marB="0" anchor="b"/>
                </a:tc>
                <a:extLst>
                  <a:ext uri="{0D108BD9-81ED-4DB2-BD59-A6C34878D82A}">
                    <a16:rowId xmlns:a16="http://schemas.microsoft.com/office/drawing/2014/main" val="2371700437"/>
                  </a:ext>
                </a:extLst>
              </a:tr>
              <a:tr h="387934">
                <a:tc>
                  <a:txBody>
                    <a:bodyPr/>
                    <a:lstStyle/>
                    <a:p>
                      <a:pPr algn="l" fontAlgn="t"/>
                      <a:r>
                        <a:rPr lang="en-US" sz="2000" u="none" strike="noStrike" dirty="0">
                          <a:effectLst/>
                        </a:rPr>
                        <a:t>Variable</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ctr" fontAlgn="t"/>
                      <a:r>
                        <a:rPr lang="en-US" sz="2000" u="none" strike="noStrike" dirty="0">
                          <a:effectLst/>
                        </a:rPr>
                        <a:t>1</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ctr" fontAlgn="t"/>
                      <a:r>
                        <a:rPr lang="en-US" sz="2000" u="none" strike="noStrike" dirty="0">
                          <a:effectLst/>
                        </a:rPr>
                        <a:t>2</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ctr" fontAlgn="t"/>
                      <a:r>
                        <a:rPr lang="en-US" sz="2000" u="none" strike="noStrike" dirty="0">
                          <a:effectLst/>
                        </a:rPr>
                        <a:t>3</a:t>
                      </a:r>
                      <a:endParaRPr lang="en-US" sz="2000" b="1" i="0" u="none" strike="noStrike" dirty="0">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3417152127"/>
                  </a:ext>
                </a:extLst>
              </a:tr>
              <a:tr h="387934">
                <a:tc>
                  <a:txBody>
                    <a:bodyPr/>
                    <a:lstStyle/>
                    <a:p>
                      <a:pPr algn="l" fontAlgn="t"/>
                      <a:r>
                        <a:rPr lang="en-US" sz="2000" u="none" strike="noStrike" dirty="0">
                          <a:effectLst/>
                        </a:rPr>
                        <a:t>Climate</a:t>
                      </a:r>
                      <a:endParaRPr lang="en-US" sz="2000" b="0"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0.286</a:t>
                      </a:r>
                      <a:endParaRPr lang="en-US" sz="2000" b="0"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0.076</a:t>
                      </a:r>
                      <a:endParaRPr lang="en-US" sz="2000" b="0"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0.841</a:t>
                      </a:r>
                      <a:endParaRPr lang="en-US" sz="2000" b="1" i="0" u="none" strike="noStrike" dirty="0">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657762659"/>
                  </a:ext>
                </a:extLst>
              </a:tr>
              <a:tr h="387934">
                <a:tc>
                  <a:txBody>
                    <a:bodyPr/>
                    <a:lstStyle/>
                    <a:p>
                      <a:pPr algn="l" fontAlgn="t"/>
                      <a:r>
                        <a:rPr lang="en-US" sz="2000" u="none" strike="noStrike" dirty="0">
                          <a:effectLst/>
                        </a:rPr>
                        <a:t>Housing</a:t>
                      </a:r>
                      <a:endParaRPr lang="en-US" sz="2000" b="0"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a:effectLst/>
                        </a:rPr>
                        <a:t>0.698</a:t>
                      </a:r>
                      <a:endParaRPr lang="en-US" sz="2000" b="1"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0.153</a:t>
                      </a:r>
                      <a:endParaRPr lang="en-US" sz="2000" b="0"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a:effectLst/>
                        </a:rPr>
                        <a:t>0.084</a:t>
                      </a:r>
                      <a:endParaRPr lang="en-US" sz="2000" b="0" i="0" u="none" strike="noStrike">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619108501"/>
                  </a:ext>
                </a:extLst>
              </a:tr>
              <a:tr h="387934">
                <a:tc>
                  <a:txBody>
                    <a:bodyPr/>
                    <a:lstStyle/>
                    <a:p>
                      <a:pPr algn="l" fontAlgn="t"/>
                      <a:r>
                        <a:rPr lang="en-US" sz="2000" u="none" strike="noStrike">
                          <a:effectLst/>
                        </a:rPr>
                        <a:t>Health</a:t>
                      </a:r>
                      <a:endParaRPr lang="en-US" sz="2000" b="0"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0.744</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-0.41</a:t>
                      </a:r>
                      <a:endParaRPr lang="en-US" sz="2000" b="0"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a:effectLst/>
                        </a:rPr>
                        <a:t>-0.02</a:t>
                      </a:r>
                      <a:endParaRPr lang="en-US" sz="2000" b="0" i="0" u="none" strike="noStrike">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3036940624"/>
                  </a:ext>
                </a:extLst>
              </a:tr>
              <a:tr h="387934">
                <a:tc>
                  <a:txBody>
                    <a:bodyPr/>
                    <a:lstStyle/>
                    <a:p>
                      <a:pPr algn="l" fontAlgn="t"/>
                      <a:r>
                        <a:rPr lang="en-US" sz="2000" u="none" strike="noStrike">
                          <a:effectLst/>
                        </a:rPr>
                        <a:t>Crime</a:t>
                      </a:r>
                      <a:endParaRPr lang="en-US" sz="2000" b="0"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0.471</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0.522</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a:effectLst/>
                        </a:rPr>
                        <a:t>0.135</a:t>
                      </a:r>
                      <a:endParaRPr lang="en-US" sz="2000" b="0" i="0" u="none" strike="noStrike">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513561368"/>
                  </a:ext>
                </a:extLst>
              </a:tr>
              <a:tr h="387934">
                <a:tc>
                  <a:txBody>
                    <a:bodyPr/>
                    <a:lstStyle/>
                    <a:p>
                      <a:pPr algn="l" fontAlgn="t"/>
                      <a:r>
                        <a:rPr lang="en-US" sz="2000" u="none" strike="noStrike">
                          <a:effectLst/>
                        </a:rPr>
                        <a:t>Transportation</a:t>
                      </a:r>
                      <a:endParaRPr lang="en-US" sz="2000" b="0"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a:effectLst/>
                        </a:rPr>
                        <a:t>0.681</a:t>
                      </a:r>
                      <a:endParaRPr lang="en-US" sz="2000" b="1"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-0.156</a:t>
                      </a:r>
                      <a:endParaRPr lang="en-US" sz="2000" b="0"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-0.148</a:t>
                      </a:r>
                      <a:endParaRPr lang="en-US" sz="2000" b="0" i="0" u="none" strike="noStrike" dirty="0">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219385146"/>
                  </a:ext>
                </a:extLst>
              </a:tr>
              <a:tr h="387934">
                <a:tc>
                  <a:txBody>
                    <a:bodyPr/>
                    <a:lstStyle/>
                    <a:p>
                      <a:pPr algn="l" fontAlgn="t"/>
                      <a:r>
                        <a:rPr lang="en-US" sz="2000" u="none" strike="noStrike" dirty="0">
                          <a:effectLst/>
                        </a:rPr>
                        <a:t>Education</a:t>
                      </a:r>
                      <a:endParaRPr lang="en-US" sz="2000" b="0" i="0" u="none" strike="noStrike" dirty="0">
                        <a:solidFill>
                          <a:srgbClr val="000000"/>
                        </a:solidFill>
                        <a:effectLst/>
                        <a:latin typeface="Open Sans" panose="020B0606030504020204" pitchFamily="34" charset="0"/>
                      </a:endParaRPr>
                    </a:p>
                  </a:txBody>
                  <a:tcPr marL="20488" marR="20488" marT="20488" marB="0">
                    <a:solidFill>
                      <a:srgbClr val="FFFF00"/>
                    </a:solidFill>
                  </a:tcPr>
                </a:tc>
                <a:tc>
                  <a:txBody>
                    <a:bodyPr/>
                    <a:lstStyle/>
                    <a:p>
                      <a:pPr algn="l" fontAlgn="t"/>
                      <a:r>
                        <a:rPr lang="en-US" sz="2000" u="none" strike="noStrike" dirty="0">
                          <a:effectLst/>
                        </a:rPr>
                        <a:t>0.498</a:t>
                      </a:r>
                      <a:endParaRPr lang="en-US" sz="2000" b="1" i="0" u="none" strike="noStrike" dirty="0">
                        <a:solidFill>
                          <a:srgbClr val="000000"/>
                        </a:solidFill>
                        <a:effectLst/>
                        <a:latin typeface="Open Sans" panose="020B0606030504020204" pitchFamily="34" charset="0"/>
                      </a:endParaRPr>
                    </a:p>
                  </a:txBody>
                  <a:tcPr marL="20488" marR="20488" marT="20488" marB="0">
                    <a:solidFill>
                      <a:srgbClr val="FFFF00"/>
                    </a:solidFill>
                  </a:tcPr>
                </a:tc>
                <a:tc>
                  <a:txBody>
                    <a:bodyPr/>
                    <a:lstStyle/>
                    <a:p>
                      <a:pPr algn="l" fontAlgn="t"/>
                      <a:r>
                        <a:rPr lang="en-US" sz="2000" u="none" strike="noStrike" dirty="0">
                          <a:effectLst/>
                        </a:rPr>
                        <a:t>-0.498</a:t>
                      </a:r>
                      <a:endParaRPr lang="en-US" sz="2000" b="1" i="0" u="none" strike="noStrike" dirty="0">
                        <a:solidFill>
                          <a:srgbClr val="000000"/>
                        </a:solidFill>
                        <a:effectLst/>
                        <a:latin typeface="Open Sans" panose="020B0606030504020204" pitchFamily="34" charset="0"/>
                      </a:endParaRPr>
                    </a:p>
                  </a:txBody>
                  <a:tcPr marL="20488" marR="20488" marT="20488" marB="0">
                    <a:solidFill>
                      <a:srgbClr val="FFFF00"/>
                    </a:solidFill>
                  </a:tcPr>
                </a:tc>
                <a:tc>
                  <a:txBody>
                    <a:bodyPr/>
                    <a:lstStyle/>
                    <a:p>
                      <a:pPr algn="l" fontAlgn="t"/>
                      <a:r>
                        <a:rPr lang="en-US" sz="2000" u="none" strike="noStrike" dirty="0">
                          <a:effectLst/>
                        </a:rPr>
                        <a:t>-0.253</a:t>
                      </a:r>
                      <a:endParaRPr lang="en-US" sz="2000" b="0" i="0" u="none" strike="noStrike" dirty="0">
                        <a:solidFill>
                          <a:srgbClr val="000000"/>
                        </a:solidFill>
                        <a:effectLst/>
                        <a:latin typeface="Open Sans" panose="020B0606030504020204" pitchFamily="34" charset="0"/>
                      </a:endParaRPr>
                    </a:p>
                  </a:txBody>
                  <a:tcPr marL="20488" marR="20488" marT="20488" marB="0">
                    <a:solidFill>
                      <a:srgbClr val="FFFF00"/>
                    </a:solidFill>
                  </a:tcPr>
                </a:tc>
                <a:extLst>
                  <a:ext uri="{0D108BD9-81ED-4DB2-BD59-A6C34878D82A}">
                    <a16:rowId xmlns:a16="http://schemas.microsoft.com/office/drawing/2014/main" val="2375117449"/>
                  </a:ext>
                </a:extLst>
              </a:tr>
              <a:tr h="387934">
                <a:tc>
                  <a:txBody>
                    <a:bodyPr/>
                    <a:lstStyle/>
                    <a:p>
                      <a:pPr algn="l" fontAlgn="t"/>
                      <a:r>
                        <a:rPr lang="en-US" sz="2000" u="none" strike="noStrike">
                          <a:effectLst/>
                        </a:rPr>
                        <a:t>Arts</a:t>
                      </a:r>
                      <a:endParaRPr lang="en-US" sz="2000" b="0"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a:effectLst/>
                        </a:rPr>
                        <a:t>0.861</a:t>
                      </a:r>
                      <a:endParaRPr lang="en-US" sz="2000" b="1"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-0.115</a:t>
                      </a:r>
                      <a:endParaRPr lang="en-US" sz="2000" b="0" i="0" u="none" strike="noStrike" dirty="0">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0.011</a:t>
                      </a:r>
                      <a:endParaRPr lang="en-US" sz="2000" b="0" i="0" u="none" strike="noStrike" dirty="0">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1297731234"/>
                  </a:ext>
                </a:extLst>
              </a:tr>
              <a:tr h="387934">
                <a:tc>
                  <a:txBody>
                    <a:bodyPr/>
                    <a:lstStyle/>
                    <a:p>
                      <a:pPr algn="l" fontAlgn="t"/>
                      <a:r>
                        <a:rPr lang="en-US" sz="2000" u="none" strike="noStrike">
                          <a:effectLst/>
                        </a:rPr>
                        <a:t>Recreation</a:t>
                      </a:r>
                      <a:endParaRPr lang="en-US" sz="2000" b="0"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a:effectLst/>
                        </a:rPr>
                        <a:t>0.642</a:t>
                      </a:r>
                      <a:endParaRPr lang="en-US" sz="2000" b="1"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a:effectLst/>
                        </a:rPr>
                        <a:t>0.322</a:t>
                      </a:r>
                      <a:endParaRPr lang="en-US" sz="2000" b="0" i="0" u="none" strike="noStrike">
                        <a:solidFill>
                          <a:srgbClr val="000000"/>
                        </a:solidFill>
                        <a:effectLst/>
                        <a:latin typeface="Open Sans" panose="020B0606030504020204" pitchFamily="34" charset="0"/>
                      </a:endParaRPr>
                    </a:p>
                  </a:txBody>
                  <a:tcPr marL="20488" marR="20488" marT="20488" marB="0"/>
                </a:tc>
                <a:tc>
                  <a:txBody>
                    <a:bodyPr/>
                    <a:lstStyle/>
                    <a:p>
                      <a:pPr algn="l" fontAlgn="t"/>
                      <a:r>
                        <a:rPr lang="en-US" sz="2000" u="none" strike="noStrike" dirty="0">
                          <a:effectLst/>
                        </a:rPr>
                        <a:t>0.044</a:t>
                      </a:r>
                      <a:endParaRPr lang="en-US" sz="2000" b="0" i="0" u="none" strike="noStrike" dirty="0">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2655455474"/>
                  </a:ext>
                </a:extLst>
              </a:tr>
              <a:tr h="387934">
                <a:tc>
                  <a:txBody>
                    <a:bodyPr/>
                    <a:lstStyle/>
                    <a:p>
                      <a:pPr algn="l" fontAlgn="t"/>
                      <a:r>
                        <a:rPr lang="en-US" sz="2000" u="none" strike="noStrike" dirty="0">
                          <a:effectLst/>
                        </a:rPr>
                        <a:t>Economics</a:t>
                      </a:r>
                      <a:endParaRPr lang="en-US" sz="2000" b="0" i="0" u="none" strike="noStrike" dirty="0">
                        <a:solidFill>
                          <a:srgbClr val="000000"/>
                        </a:solidFill>
                        <a:effectLst/>
                        <a:latin typeface="Open Sans" panose="020B0606030504020204" pitchFamily="34" charset="0"/>
                      </a:endParaRPr>
                    </a:p>
                  </a:txBody>
                  <a:tcPr marL="20488" marR="20488" marT="20488" marB="0">
                    <a:solidFill>
                      <a:srgbClr val="FFFF00"/>
                    </a:solidFill>
                  </a:tcPr>
                </a:tc>
                <a:tc>
                  <a:txBody>
                    <a:bodyPr/>
                    <a:lstStyle/>
                    <a:p>
                      <a:pPr algn="l" fontAlgn="t"/>
                      <a:r>
                        <a:rPr lang="en-US" sz="2000" u="none" strike="noStrike" dirty="0">
                          <a:effectLst/>
                        </a:rPr>
                        <a:t>0.298</a:t>
                      </a:r>
                      <a:endParaRPr lang="en-US" sz="2000" b="0" i="0" u="none" strike="noStrike" dirty="0">
                        <a:solidFill>
                          <a:srgbClr val="000000"/>
                        </a:solidFill>
                        <a:effectLst/>
                        <a:latin typeface="Open Sans" panose="020B0606030504020204" pitchFamily="34" charset="0"/>
                      </a:endParaRPr>
                    </a:p>
                  </a:txBody>
                  <a:tcPr marL="20488" marR="20488" marT="20488" marB="0">
                    <a:solidFill>
                      <a:srgbClr val="FFFF00"/>
                    </a:solidFill>
                  </a:tcPr>
                </a:tc>
                <a:tc>
                  <a:txBody>
                    <a:bodyPr/>
                    <a:lstStyle/>
                    <a:p>
                      <a:pPr algn="l" fontAlgn="t"/>
                      <a:r>
                        <a:rPr lang="en-US" sz="2000" u="none" strike="noStrike" dirty="0">
                          <a:effectLst/>
                        </a:rPr>
                        <a:t>0.595</a:t>
                      </a:r>
                      <a:endParaRPr lang="en-US" sz="2000" b="1" i="0" u="none" strike="noStrike" dirty="0">
                        <a:solidFill>
                          <a:srgbClr val="000000"/>
                        </a:solidFill>
                        <a:effectLst/>
                        <a:latin typeface="Open Sans" panose="020B0606030504020204" pitchFamily="34" charset="0"/>
                      </a:endParaRPr>
                    </a:p>
                  </a:txBody>
                  <a:tcPr marL="20488" marR="20488" marT="20488" marB="0">
                    <a:solidFill>
                      <a:srgbClr val="FFFF00"/>
                    </a:solidFill>
                  </a:tcPr>
                </a:tc>
                <a:tc>
                  <a:txBody>
                    <a:bodyPr/>
                    <a:lstStyle/>
                    <a:p>
                      <a:pPr algn="l" fontAlgn="t"/>
                      <a:r>
                        <a:rPr lang="en-US" sz="2000" u="none" strike="noStrike" dirty="0">
                          <a:effectLst/>
                        </a:rPr>
                        <a:t>-0.533</a:t>
                      </a:r>
                      <a:endParaRPr lang="en-US" sz="2000" b="1" i="0" u="none" strike="noStrike" dirty="0">
                        <a:solidFill>
                          <a:srgbClr val="000000"/>
                        </a:solidFill>
                        <a:effectLst/>
                        <a:latin typeface="Open Sans" panose="020B0606030504020204" pitchFamily="34" charset="0"/>
                      </a:endParaRPr>
                    </a:p>
                  </a:txBody>
                  <a:tcPr marL="20488" marR="20488" marT="20488" marB="0">
                    <a:solidFill>
                      <a:srgbClr val="FFFF00"/>
                    </a:solidFill>
                  </a:tcPr>
                </a:tc>
                <a:extLst>
                  <a:ext uri="{0D108BD9-81ED-4DB2-BD59-A6C34878D82A}">
                    <a16:rowId xmlns:a16="http://schemas.microsoft.com/office/drawing/2014/main" val="1729466633"/>
                  </a:ext>
                </a:extLst>
              </a:tr>
            </a:tbl>
          </a:graphicData>
        </a:graphic>
      </p:graphicFrame>
      <p:pic>
        <p:nvPicPr>
          <p:cNvPr id="10" name="Picture 9">
            <a:extLst>
              <a:ext uri="{FF2B5EF4-FFF2-40B4-BE49-F238E27FC236}">
                <a16:creationId xmlns:a16="http://schemas.microsoft.com/office/drawing/2014/main" id="{68B3652D-5D60-601D-1615-4BEB41C3A58E}"/>
              </a:ext>
            </a:extLst>
          </p:cNvPr>
          <p:cNvPicPr>
            <a:picLocks noChangeAspect="1"/>
          </p:cNvPicPr>
          <p:nvPr/>
        </p:nvPicPr>
        <p:blipFill>
          <a:blip r:embed="rId3"/>
          <a:stretch>
            <a:fillRect/>
          </a:stretch>
        </p:blipFill>
        <p:spPr>
          <a:xfrm>
            <a:off x="6096000" y="2267974"/>
            <a:ext cx="4931828" cy="3930904"/>
          </a:xfrm>
          <a:prstGeom prst="rect">
            <a:avLst/>
          </a:prstGeom>
        </p:spPr>
      </p:pic>
      <p:sp>
        <p:nvSpPr>
          <p:cNvPr id="12" name="Oval 11">
            <a:extLst>
              <a:ext uri="{FF2B5EF4-FFF2-40B4-BE49-F238E27FC236}">
                <a16:creationId xmlns:a16="http://schemas.microsoft.com/office/drawing/2014/main" id="{1E2CF198-DC30-7AF4-5251-694BCAEDBC5E}"/>
              </a:ext>
            </a:extLst>
          </p:cNvPr>
          <p:cNvSpPr/>
          <p:nvPr/>
        </p:nvSpPr>
        <p:spPr>
          <a:xfrm>
            <a:off x="2397211" y="2706130"/>
            <a:ext cx="1828800" cy="5560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3E11ECA-CE9E-2E1F-4F69-29E2BA3DBFCF}"/>
              </a:ext>
            </a:extLst>
          </p:cNvPr>
          <p:cNvCxnSpPr/>
          <p:nvPr/>
        </p:nvCxnSpPr>
        <p:spPr>
          <a:xfrm>
            <a:off x="4226011" y="2977978"/>
            <a:ext cx="4992130" cy="2570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15097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1AFD-6336-6BA4-791D-DA1A39CF50C9}"/>
              </a:ext>
            </a:extLst>
          </p:cNvPr>
          <p:cNvSpPr>
            <a:spLocks noGrp="1"/>
          </p:cNvSpPr>
          <p:nvPr>
            <p:ph type="title"/>
          </p:nvPr>
        </p:nvSpPr>
        <p:spPr/>
        <p:txBody>
          <a:bodyPr vert="horz" lIns="91440" tIns="45720" rIns="91440" bIns="45720" rtlCol="0" anchor="ctr">
            <a:normAutofit/>
          </a:bodyPr>
          <a:lstStyle/>
          <a:p>
            <a:r>
              <a:rPr lang="en-US" dirty="0">
                <a:solidFill>
                  <a:schemeClr val="tx1"/>
                </a:solidFill>
              </a:rPr>
              <a:t>Example</a:t>
            </a:r>
          </a:p>
        </p:txBody>
      </p:sp>
      <p:graphicFrame>
        <p:nvGraphicFramePr>
          <p:cNvPr id="5" name="Content Placeholder 4">
            <a:extLst>
              <a:ext uri="{FF2B5EF4-FFF2-40B4-BE49-F238E27FC236}">
                <a16:creationId xmlns:a16="http://schemas.microsoft.com/office/drawing/2014/main" id="{A7155530-911C-F3F2-DBD9-8EF8A0DA4F9C}"/>
              </a:ext>
            </a:extLst>
          </p:cNvPr>
          <p:cNvGraphicFramePr>
            <a:graphicFrameLocks noGrp="1"/>
          </p:cNvGraphicFramePr>
          <p:nvPr>
            <p:ph sz="half" idx="1"/>
          </p:nvPr>
        </p:nvGraphicFramePr>
        <p:xfrm>
          <a:off x="628712" y="2130799"/>
          <a:ext cx="4931828" cy="4205255"/>
        </p:xfrm>
        <a:graphic>
          <a:graphicData uri="http://schemas.openxmlformats.org/drawingml/2006/table">
            <a:tbl>
              <a:tblPr firstRow="1" bandRow="1">
                <a:tableStyleId>{5C22544A-7EE6-4342-B048-85BDC9FD1C3A}</a:tableStyleId>
              </a:tblPr>
              <a:tblGrid>
                <a:gridCol w="1771967">
                  <a:extLst>
                    <a:ext uri="{9D8B030D-6E8A-4147-A177-3AD203B41FA5}">
                      <a16:colId xmlns:a16="http://schemas.microsoft.com/office/drawing/2014/main" val="3594886218"/>
                    </a:ext>
                  </a:extLst>
                </a:gridCol>
                <a:gridCol w="1083926">
                  <a:extLst>
                    <a:ext uri="{9D8B030D-6E8A-4147-A177-3AD203B41FA5}">
                      <a16:colId xmlns:a16="http://schemas.microsoft.com/office/drawing/2014/main" val="2639477066"/>
                    </a:ext>
                  </a:extLst>
                </a:gridCol>
                <a:gridCol w="1062681">
                  <a:extLst>
                    <a:ext uri="{9D8B030D-6E8A-4147-A177-3AD203B41FA5}">
                      <a16:colId xmlns:a16="http://schemas.microsoft.com/office/drawing/2014/main" val="3591472324"/>
                    </a:ext>
                  </a:extLst>
                </a:gridCol>
                <a:gridCol w="1013254">
                  <a:extLst>
                    <a:ext uri="{9D8B030D-6E8A-4147-A177-3AD203B41FA5}">
                      <a16:colId xmlns:a16="http://schemas.microsoft.com/office/drawing/2014/main" val="634873669"/>
                    </a:ext>
                  </a:extLst>
                </a:gridCol>
              </a:tblGrid>
              <a:tr h="325915">
                <a:tc gridSpan="4">
                  <a:txBody>
                    <a:bodyPr/>
                    <a:lstStyle/>
                    <a:p>
                      <a:pPr algn="l" fontAlgn="t"/>
                      <a:r>
                        <a:rPr lang="en-US" sz="2000" u="none" strike="noStrike" dirty="0">
                          <a:effectLst/>
                        </a:rPr>
                        <a:t>Factor</a:t>
                      </a:r>
                    </a:p>
                  </a:txBody>
                  <a:tcPr marL="20488" marR="20488" marT="20488" marB="0"/>
                </a:tc>
                <a:tc hMerge="1">
                  <a:txBody>
                    <a:bodyPr/>
                    <a:lstStyle/>
                    <a:p>
                      <a:endParaRPr lang="en-US"/>
                    </a:p>
                  </a:txBody>
                  <a:tcPr/>
                </a:tc>
                <a:tc hMerge="1">
                  <a:txBody>
                    <a:bodyPr/>
                    <a:lstStyle/>
                    <a:p>
                      <a:endParaRPr lang="en-US"/>
                    </a:p>
                  </a:txBody>
                  <a:tcPr/>
                </a:tc>
                <a:tc hMerge="1">
                  <a:txBody>
                    <a:bodyPr/>
                    <a:lstStyle/>
                    <a:p>
                      <a:pPr algn="l" fontAlgn="b"/>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20488" marR="20488" marT="20488" marB="0" anchor="b"/>
                </a:tc>
                <a:extLst>
                  <a:ext uri="{0D108BD9-81ED-4DB2-BD59-A6C34878D82A}">
                    <a16:rowId xmlns:a16="http://schemas.microsoft.com/office/drawing/2014/main" val="2371700437"/>
                  </a:ext>
                </a:extLst>
              </a:tr>
              <a:tr h="387934">
                <a:tc>
                  <a:txBody>
                    <a:bodyPr/>
                    <a:lstStyle/>
                    <a:p>
                      <a:pPr algn="l" fontAlgn="t"/>
                      <a:r>
                        <a:rPr lang="en-US" sz="2000" u="none" strike="noStrike" dirty="0">
                          <a:effectLst/>
                        </a:rPr>
                        <a:t>Variable</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ctr" fontAlgn="t"/>
                      <a:r>
                        <a:rPr lang="en-US" sz="2000" u="none" strike="noStrike" dirty="0">
                          <a:effectLst/>
                        </a:rPr>
                        <a:t>1</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ctr" fontAlgn="t"/>
                      <a:r>
                        <a:rPr lang="en-US" sz="2000" u="none" strike="noStrike" dirty="0">
                          <a:effectLst/>
                        </a:rPr>
                        <a:t>2</a:t>
                      </a:r>
                      <a:endParaRPr lang="en-US" sz="2000" b="1" i="0" u="none" strike="noStrike" dirty="0">
                        <a:solidFill>
                          <a:srgbClr val="000000"/>
                        </a:solidFill>
                        <a:effectLst/>
                        <a:latin typeface="Open Sans" panose="020B0606030504020204" pitchFamily="34" charset="0"/>
                      </a:endParaRPr>
                    </a:p>
                  </a:txBody>
                  <a:tcPr marL="20488" marR="20488" marT="20488" marB="0"/>
                </a:tc>
                <a:tc>
                  <a:txBody>
                    <a:bodyPr/>
                    <a:lstStyle/>
                    <a:p>
                      <a:pPr algn="ctr" fontAlgn="t"/>
                      <a:r>
                        <a:rPr lang="en-US" sz="2000" u="none" strike="noStrike" dirty="0">
                          <a:effectLst/>
                        </a:rPr>
                        <a:t>3</a:t>
                      </a:r>
                      <a:endParaRPr lang="en-US" sz="2000" b="1" i="0" u="none" strike="noStrike" dirty="0">
                        <a:solidFill>
                          <a:srgbClr val="000000"/>
                        </a:solidFill>
                        <a:effectLst/>
                        <a:latin typeface="Open Sans" panose="020B0606030504020204" pitchFamily="34" charset="0"/>
                      </a:endParaRPr>
                    </a:p>
                  </a:txBody>
                  <a:tcPr marL="20488" marR="20488" marT="20488" marB="0"/>
                </a:tc>
                <a:extLst>
                  <a:ext uri="{0D108BD9-81ED-4DB2-BD59-A6C34878D82A}">
                    <a16:rowId xmlns:a16="http://schemas.microsoft.com/office/drawing/2014/main" val="3417152127"/>
                  </a:ext>
                </a:extLst>
              </a:tr>
              <a:tr h="387934">
                <a:tc>
                  <a:txBody>
                    <a:bodyPr/>
                    <a:lstStyle/>
                    <a:p>
                      <a:pPr algn="l" fontAlgn="t"/>
                      <a:r>
                        <a:rPr lang="en-US" sz="1800" b="0" i="0" u="none" strike="noStrike">
                          <a:solidFill>
                            <a:srgbClr val="3B444F"/>
                          </a:solidFill>
                          <a:effectLst/>
                          <a:latin typeface="Open Sans" panose="020B0606030504020204" pitchFamily="34" charset="0"/>
                        </a:rPr>
                        <a:t>Climate</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0.021</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0.239</a:t>
                      </a:r>
                    </a:p>
                  </a:txBody>
                  <a:tcPr marL="9525" marR="9525" marT="9525" marB="0"/>
                </a:tc>
                <a:tc>
                  <a:txBody>
                    <a:bodyPr/>
                    <a:lstStyle/>
                    <a:p>
                      <a:pPr algn="l" fontAlgn="t"/>
                      <a:r>
                        <a:rPr lang="en-US" sz="1800" b="1" i="0" u="none" strike="noStrike">
                          <a:solidFill>
                            <a:srgbClr val="3B444F"/>
                          </a:solidFill>
                          <a:effectLst/>
                          <a:latin typeface="Open Sans" panose="020B0606030504020204" pitchFamily="34" charset="0"/>
                        </a:rPr>
                        <a:t>0.859</a:t>
                      </a:r>
                    </a:p>
                  </a:txBody>
                  <a:tcPr marL="9525" marR="9525" marT="9525" marB="0"/>
                </a:tc>
                <a:extLst>
                  <a:ext uri="{0D108BD9-81ED-4DB2-BD59-A6C34878D82A}">
                    <a16:rowId xmlns:a16="http://schemas.microsoft.com/office/drawing/2014/main" val="657762659"/>
                  </a:ext>
                </a:extLst>
              </a:tr>
              <a:tr h="387934">
                <a:tc>
                  <a:txBody>
                    <a:bodyPr/>
                    <a:lstStyle/>
                    <a:p>
                      <a:pPr algn="l" fontAlgn="t"/>
                      <a:r>
                        <a:rPr lang="en-US" sz="1800" b="0" i="0" u="none" strike="noStrike">
                          <a:solidFill>
                            <a:srgbClr val="3B444F"/>
                          </a:solidFill>
                          <a:effectLst/>
                          <a:latin typeface="Open Sans" panose="020B0606030504020204" pitchFamily="34" charset="0"/>
                        </a:rPr>
                        <a:t>Housing</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0.438</a:t>
                      </a:r>
                    </a:p>
                  </a:txBody>
                  <a:tcPr marL="9525" marR="9525" marT="9525" marB="0"/>
                </a:tc>
                <a:tc>
                  <a:txBody>
                    <a:bodyPr/>
                    <a:lstStyle/>
                    <a:p>
                      <a:pPr algn="l" fontAlgn="t"/>
                      <a:r>
                        <a:rPr lang="en-US" sz="1800" b="1" i="0" u="none" strike="noStrike">
                          <a:solidFill>
                            <a:srgbClr val="3B444F"/>
                          </a:solidFill>
                          <a:effectLst/>
                          <a:latin typeface="Open Sans" panose="020B0606030504020204" pitchFamily="34" charset="0"/>
                        </a:rPr>
                        <a:t>0.547</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0.166</a:t>
                      </a:r>
                    </a:p>
                  </a:txBody>
                  <a:tcPr marL="9525" marR="9525" marT="9525" marB="0"/>
                </a:tc>
                <a:extLst>
                  <a:ext uri="{0D108BD9-81ED-4DB2-BD59-A6C34878D82A}">
                    <a16:rowId xmlns:a16="http://schemas.microsoft.com/office/drawing/2014/main" val="619108501"/>
                  </a:ext>
                </a:extLst>
              </a:tr>
              <a:tr h="387934">
                <a:tc>
                  <a:txBody>
                    <a:bodyPr/>
                    <a:lstStyle/>
                    <a:p>
                      <a:pPr algn="l" fontAlgn="t"/>
                      <a:r>
                        <a:rPr lang="en-US" sz="1800" b="0" i="0" u="none" strike="noStrike">
                          <a:solidFill>
                            <a:srgbClr val="3B444F"/>
                          </a:solidFill>
                          <a:effectLst/>
                          <a:latin typeface="Open Sans" panose="020B0606030504020204" pitchFamily="34" charset="0"/>
                        </a:rPr>
                        <a:t>Health</a:t>
                      </a:r>
                    </a:p>
                  </a:txBody>
                  <a:tcPr marL="9525" marR="9525" marT="9525" marB="0"/>
                </a:tc>
                <a:tc>
                  <a:txBody>
                    <a:bodyPr/>
                    <a:lstStyle/>
                    <a:p>
                      <a:pPr algn="l" fontAlgn="t"/>
                      <a:r>
                        <a:rPr lang="en-US" sz="1800" b="1" i="0" u="none" strike="noStrike">
                          <a:solidFill>
                            <a:srgbClr val="3B444F"/>
                          </a:solidFill>
                          <a:effectLst/>
                          <a:latin typeface="Open Sans" panose="020B0606030504020204" pitchFamily="34" charset="0"/>
                        </a:rPr>
                        <a:t>0.829</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0.127</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0.137</a:t>
                      </a:r>
                    </a:p>
                  </a:txBody>
                  <a:tcPr marL="9525" marR="9525" marT="9525" marB="0"/>
                </a:tc>
                <a:extLst>
                  <a:ext uri="{0D108BD9-81ED-4DB2-BD59-A6C34878D82A}">
                    <a16:rowId xmlns:a16="http://schemas.microsoft.com/office/drawing/2014/main" val="3036940624"/>
                  </a:ext>
                </a:extLst>
              </a:tr>
              <a:tr h="387934">
                <a:tc>
                  <a:txBody>
                    <a:bodyPr/>
                    <a:lstStyle/>
                    <a:p>
                      <a:pPr algn="l" fontAlgn="t"/>
                      <a:r>
                        <a:rPr lang="en-US" sz="1800" b="0" i="0" u="none" strike="noStrike">
                          <a:solidFill>
                            <a:srgbClr val="3B444F"/>
                          </a:solidFill>
                          <a:effectLst/>
                          <a:latin typeface="Open Sans" panose="020B0606030504020204" pitchFamily="34" charset="0"/>
                        </a:rPr>
                        <a:t>Crime</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0.031</a:t>
                      </a:r>
                    </a:p>
                  </a:txBody>
                  <a:tcPr marL="9525" marR="9525" marT="9525" marB="0"/>
                </a:tc>
                <a:tc>
                  <a:txBody>
                    <a:bodyPr/>
                    <a:lstStyle/>
                    <a:p>
                      <a:pPr algn="l" fontAlgn="t"/>
                      <a:r>
                        <a:rPr lang="en-US" sz="1800" b="1" i="0" u="none" strike="noStrike">
                          <a:solidFill>
                            <a:srgbClr val="3B444F"/>
                          </a:solidFill>
                          <a:effectLst/>
                          <a:latin typeface="Open Sans" panose="020B0606030504020204" pitchFamily="34" charset="0"/>
                        </a:rPr>
                        <a:t>0.702</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0.139</a:t>
                      </a:r>
                    </a:p>
                  </a:txBody>
                  <a:tcPr marL="9525" marR="9525" marT="9525" marB="0"/>
                </a:tc>
                <a:extLst>
                  <a:ext uri="{0D108BD9-81ED-4DB2-BD59-A6C34878D82A}">
                    <a16:rowId xmlns:a16="http://schemas.microsoft.com/office/drawing/2014/main" val="513561368"/>
                  </a:ext>
                </a:extLst>
              </a:tr>
              <a:tr h="387934">
                <a:tc>
                  <a:txBody>
                    <a:bodyPr/>
                    <a:lstStyle/>
                    <a:p>
                      <a:pPr algn="l" fontAlgn="t"/>
                      <a:r>
                        <a:rPr lang="en-US" sz="1800" b="0" i="0" u="none" strike="noStrike">
                          <a:solidFill>
                            <a:srgbClr val="3B444F"/>
                          </a:solidFill>
                          <a:effectLst/>
                          <a:latin typeface="Open Sans" panose="020B0606030504020204" pitchFamily="34" charset="0"/>
                        </a:rPr>
                        <a:t>Transportation</a:t>
                      </a:r>
                    </a:p>
                  </a:txBody>
                  <a:tcPr marL="9525" marR="9525" marT="9525" marB="0"/>
                </a:tc>
                <a:tc>
                  <a:txBody>
                    <a:bodyPr/>
                    <a:lstStyle/>
                    <a:p>
                      <a:pPr algn="l" fontAlgn="t"/>
                      <a:r>
                        <a:rPr lang="en-US" sz="1800" b="1" i="0" u="none" strike="noStrike">
                          <a:solidFill>
                            <a:srgbClr val="3B444F"/>
                          </a:solidFill>
                          <a:effectLst/>
                          <a:latin typeface="Open Sans" panose="020B0606030504020204" pitchFamily="34" charset="0"/>
                        </a:rPr>
                        <a:t>0.652</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0.289</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-0.028</a:t>
                      </a:r>
                    </a:p>
                  </a:txBody>
                  <a:tcPr marL="9525" marR="9525" marT="9525" marB="0"/>
                </a:tc>
                <a:extLst>
                  <a:ext uri="{0D108BD9-81ED-4DB2-BD59-A6C34878D82A}">
                    <a16:rowId xmlns:a16="http://schemas.microsoft.com/office/drawing/2014/main" val="219385146"/>
                  </a:ext>
                </a:extLst>
              </a:tr>
              <a:tr h="387934">
                <a:tc>
                  <a:txBody>
                    <a:bodyPr/>
                    <a:lstStyle/>
                    <a:p>
                      <a:pPr algn="l" fontAlgn="t"/>
                      <a:r>
                        <a:rPr lang="en-US" sz="1800" b="0" i="0" u="none" strike="noStrike">
                          <a:solidFill>
                            <a:srgbClr val="3B444F"/>
                          </a:solidFill>
                          <a:effectLst/>
                          <a:latin typeface="Open Sans" panose="020B0606030504020204" pitchFamily="34" charset="0"/>
                        </a:rPr>
                        <a:t>Education</a:t>
                      </a:r>
                    </a:p>
                  </a:txBody>
                  <a:tcPr marL="9525" marR="9525" marT="9525" marB="0">
                    <a:solidFill>
                      <a:srgbClr val="FFFF00"/>
                    </a:solidFill>
                  </a:tcPr>
                </a:tc>
                <a:tc>
                  <a:txBody>
                    <a:bodyPr/>
                    <a:lstStyle/>
                    <a:p>
                      <a:pPr algn="l" fontAlgn="t"/>
                      <a:r>
                        <a:rPr lang="en-US" sz="1800" b="1" i="0" u="none" strike="noStrike">
                          <a:solidFill>
                            <a:srgbClr val="3B444F"/>
                          </a:solidFill>
                          <a:effectLst/>
                          <a:latin typeface="Open Sans" panose="020B0606030504020204" pitchFamily="34" charset="0"/>
                        </a:rPr>
                        <a:t>0.734</a:t>
                      </a:r>
                    </a:p>
                  </a:txBody>
                  <a:tcPr marL="9525" marR="9525" marT="9525" marB="0">
                    <a:solidFill>
                      <a:srgbClr val="FFFF00"/>
                    </a:solidFill>
                  </a:tcPr>
                </a:tc>
                <a:tc>
                  <a:txBody>
                    <a:bodyPr/>
                    <a:lstStyle/>
                    <a:p>
                      <a:pPr algn="l" fontAlgn="t"/>
                      <a:r>
                        <a:rPr lang="en-US" sz="1800" b="0" i="0" u="none" strike="noStrike">
                          <a:solidFill>
                            <a:srgbClr val="3B444F"/>
                          </a:solidFill>
                          <a:effectLst/>
                          <a:latin typeface="Open Sans" panose="020B0606030504020204" pitchFamily="34" charset="0"/>
                        </a:rPr>
                        <a:t>-0.094</a:t>
                      </a:r>
                    </a:p>
                  </a:txBody>
                  <a:tcPr marL="9525" marR="9525" marT="9525" marB="0">
                    <a:solidFill>
                      <a:srgbClr val="FFFF00"/>
                    </a:solidFill>
                  </a:tcPr>
                </a:tc>
                <a:tc>
                  <a:txBody>
                    <a:bodyPr/>
                    <a:lstStyle/>
                    <a:p>
                      <a:pPr algn="l" fontAlgn="t"/>
                      <a:r>
                        <a:rPr lang="en-US" sz="1800" b="0" i="0" u="none" strike="noStrike">
                          <a:solidFill>
                            <a:srgbClr val="3B444F"/>
                          </a:solidFill>
                          <a:effectLst/>
                          <a:latin typeface="Open Sans" panose="020B0606030504020204" pitchFamily="34" charset="0"/>
                        </a:rPr>
                        <a:t>-0.117</a:t>
                      </a:r>
                    </a:p>
                  </a:txBody>
                  <a:tcPr marL="9525" marR="9525" marT="9525" marB="0">
                    <a:solidFill>
                      <a:srgbClr val="FFFF00"/>
                    </a:solidFill>
                  </a:tcPr>
                </a:tc>
                <a:extLst>
                  <a:ext uri="{0D108BD9-81ED-4DB2-BD59-A6C34878D82A}">
                    <a16:rowId xmlns:a16="http://schemas.microsoft.com/office/drawing/2014/main" val="2375117449"/>
                  </a:ext>
                </a:extLst>
              </a:tr>
              <a:tr h="387934">
                <a:tc>
                  <a:txBody>
                    <a:bodyPr/>
                    <a:lstStyle/>
                    <a:p>
                      <a:pPr algn="l" fontAlgn="t"/>
                      <a:r>
                        <a:rPr lang="en-US" sz="1800" b="0" i="0" u="none" strike="noStrike">
                          <a:solidFill>
                            <a:srgbClr val="3B444F"/>
                          </a:solidFill>
                          <a:effectLst/>
                          <a:latin typeface="Open Sans" panose="020B0606030504020204" pitchFamily="34" charset="0"/>
                        </a:rPr>
                        <a:t>Arts</a:t>
                      </a:r>
                    </a:p>
                  </a:txBody>
                  <a:tcPr marL="9525" marR="9525" marT="9525" marB="0"/>
                </a:tc>
                <a:tc>
                  <a:txBody>
                    <a:bodyPr/>
                    <a:lstStyle/>
                    <a:p>
                      <a:pPr algn="l" fontAlgn="t"/>
                      <a:r>
                        <a:rPr lang="en-US" sz="1800" b="1" i="0" u="none" strike="noStrike">
                          <a:solidFill>
                            <a:srgbClr val="3B444F"/>
                          </a:solidFill>
                          <a:effectLst/>
                          <a:latin typeface="Open Sans" panose="020B0606030504020204" pitchFamily="34" charset="0"/>
                        </a:rPr>
                        <a:t>0.738</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0.432</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0.15</a:t>
                      </a:r>
                    </a:p>
                  </a:txBody>
                  <a:tcPr marL="9525" marR="9525" marT="9525" marB="0"/>
                </a:tc>
                <a:extLst>
                  <a:ext uri="{0D108BD9-81ED-4DB2-BD59-A6C34878D82A}">
                    <a16:rowId xmlns:a16="http://schemas.microsoft.com/office/drawing/2014/main" val="1297731234"/>
                  </a:ext>
                </a:extLst>
              </a:tr>
              <a:tr h="387934">
                <a:tc>
                  <a:txBody>
                    <a:bodyPr/>
                    <a:lstStyle/>
                    <a:p>
                      <a:pPr algn="l" fontAlgn="t"/>
                      <a:r>
                        <a:rPr lang="en-US" sz="1800" b="0" i="0" u="none" strike="noStrike">
                          <a:solidFill>
                            <a:srgbClr val="3B444F"/>
                          </a:solidFill>
                          <a:effectLst/>
                          <a:latin typeface="Open Sans" panose="020B0606030504020204" pitchFamily="34" charset="0"/>
                        </a:rPr>
                        <a:t>Recreation</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0.301</a:t>
                      </a:r>
                    </a:p>
                  </a:txBody>
                  <a:tcPr marL="9525" marR="9525" marT="9525" marB="0"/>
                </a:tc>
                <a:tc>
                  <a:txBody>
                    <a:bodyPr/>
                    <a:lstStyle/>
                    <a:p>
                      <a:pPr algn="l" fontAlgn="t"/>
                      <a:r>
                        <a:rPr lang="en-US" sz="1800" b="1" i="0" u="none" strike="noStrike">
                          <a:solidFill>
                            <a:srgbClr val="3B444F"/>
                          </a:solidFill>
                          <a:effectLst/>
                          <a:latin typeface="Open Sans" panose="020B0606030504020204" pitchFamily="34" charset="0"/>
                        </a:rPr>
                        <a:t>0.656</a:t>
                      </a:r>
                    </a:p>
                  </a:txBody>
                  <a:tcPr marL="9525" marR="9525" marT="9525" marB="0"/>
                </a:tc>
                <a:tc>
                  <a:txBody>
                    <a:bodyPr/>
                    <a:lstStyle/>
                    <a:p>
                      <a:pPr algn="l" fontAlgn="t"/>
                      <a:r>
                        <a:rPr lang="en-US" sz="1800" b="0" i="0" u="none" strike="noStrike">
                          <a:solidFill>
                            <a:srgbClr val="3B444F"/>
                          </a:solidFill>
                          <a:effectLst/>
                          <a:latin typeface="Open Sans" panose="020B0606030504020204" pitchFamily="34" charset="0"/>
                        </a:rPr>
                        <a:t>0.099</a:t>
                      </a:r>
                    </a:p>
                  </a:txBody>
                  <a:tcPr marL="9525" marR="9525" marT="9525" marB="0"/>
                </a:tc>
                <a:extLst>
                  <a:ext uri="{0D108BD9-81ED-4DB2-BD59-A6C34878D82A}">
                    <a16:rowId xmlns:a16="http://schemas.microsoft.com/office/drawing/2014/main" val="2655455474"/>
                  </a:ext>
                </a:extLst>
              </a:tr>
              <a:tr h="387934">
                <a:tc>
                  <a:txBody>
                    <a:bodyPr/>
                    <a:lstStyle/>
                    <a:p>
                      <a:pPr algn="l" fontAlgn="t"/>
                      <a:r>
                        <a:rPr lang="en-US" sz="1800" b="0" i="0" u="none" strike="noStrike">
                          <a:solidFill>
                            <a:srgbClr val="3B444F"/>
                          </a:solidFill>
                          <a:effectLst/>
                          <a:latin typeface="Open Sans" panose="020B0606030504020204" pitchFamily="34" charset="0"/>
                        </a:rPr>
                        <a:t>Economics</a:t>
                      </a:r>
                    </a:p>
                  </a:txBody>
                  <a:tcPr marL="9525" marR="9525" marT="9525" marB="0">
                    <a:solidFill>
                      <a:srgbClr val="FFFF00"/>
                    </a:solidFill>
                  </a:tcPr>
                </a:tc>
                <a:tc>
                  <a:txBody>
                    <a:bodyPr/>
                    <a:lstStyle/>
                    <a:p>
                      <a:pPr algn="l" fontAlgn="t"/>
                      <a:r>
                        <a:rPr lang="en-US" sz="1800" b="0" i="0" u="none" strike="noStrike">
                          <a:solidFill>
                            <a:srgbClr val="3B444F"/>
                          </a:solidFill>
                          <a:effectLst/>
                          <a:latin typeface="Open Sans" panose="020B0606030504020204" pitchFamily="34" charset="0"/>
                        </a:rPr>
                        <a:t>-0.022</a:t>
                      </a:r>
                    </a:p>
                  </a:txBody>
                  <a:tcPr marL="9525" marR="9525" marT="9525" marB="0">
                    <a:solidFill>
                      <a:srgbClr val="FFFF00"/>
                    </a:solidFill>
                  </a:tcPr>
                </a:tc>
                <a:tc>
                  <a:txBody>
                    <a:bodyPr/>
                    <a:lstStyle/>
                    <a:p>
                      <a:pPr algn="l" fontAlgn="t"/>
                      <a:r>
                        <a:rPr lang="en-US" sz="1800" b="1" i="0" u="none" strike="noStrike">
                          <a:solidFill>
                            <a:srgbClr val="3B444F"/>
                          </a:solidFill>
                          <a:effectLst/>
                          <a:latin typeface="Open Sans" panose="020B0606030504020204" pitchFamily="34" charset="0"/>
                        </a:rPr>
                        <a:t>0.651</a:t>
                      </a:r>
                    </a:p>
                  </a:txBody>
                  <a:tcPr marL="9525" marR="9525" marT="9525" marB="0">
                    <a:solidFill>
                      <a:srgbClr val="FFFF00"/>
                    </a:solidFill>
                  </a:tcPr>
                </a:tc>
                <a:tc>
                  <a:txBody>
                    <a:bodyPr/>
                    <a:lstStyle/>
                    <a:p>
                      <a:pPr algn="l" fontAlgn="t"/>
                      <a:r>
                        <a:rPr lang="en-US" sz="1800" b="0" i="0" u="none" strike="noStrike" dirty="0">
                          <a:solidFill>
                            <a:srgbClr val="3B444F"/>
                          </a:solidFill>
                          <a:effectLst/>
                          <a:latin typeface="Open Sans" panose="020B0606030504020204" pitchFamily="34" charset="0"/>
                        </a:rPr>
                        <a:t>-0.551</a:t>
                      </a:r>
                    </a:p>
                  </a:txBody>
                  <a:tcPr marL="9525" marR="9525" marT="9525" marB="0">
                    <a:solidFill>
                      <a:srgbClr val="FFFF00"/>
                    </a:solidFill>
                  </a:tcPr>
                </a:tc>
                <a:extLst>
                  <a:ext uri="{0D108BD9-81ED-4DB2-BD59-A6C34878D82A}">
                    <a16:rowId xmlns:a16="http://schemas.microsoft.com/office/drawing/2014/main" val="1729466633"/>
                  </a:ext>
                </a:extLst>
              </a:tr>
            </a:tbl>
          </a:graphicData>
        </a:graphic>
      </p:graphicFrame>
      <p:sp>
        <p:nvSpPr>
          <p:cNvPr id="12" name="Oval 11">
            <a:extLst>
              <a:ext uri="{FF2B5EF4-FFF2-40B4-BE49-F238E27FC236}">
                <a16:creationId xmlns:a16="http://schemas.microsoft.com/office/drawing/2014/main" id="{1E2CF198-DC30-7AF4-5251-694BCAEDBC5E}"/>
              </a:ext>
            </a:extLst>
          </p:cNvPr>
          <p:cNvSpPr/>
          <p:nvPr/>
        </p:nvSpPr>
        <p:spPr>
          <a:xfrm>
            <a:off x="2397211" y="2706130"/>
            <a:ext cx="1828800" cy="5560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3E11ECA-CE9E-2E1F-4F69-29E2BA3DBFCF}"/>
              </a:ext>
            </a:extLst>
          </p:cNvPr>
          <p:cNvCxnSpPr>
            <a:cxnSpLocks/>
          </p:cNvCxnSpPr>
          <p:nvPr/>
        </p:nvCxnSpPr>
        <p:spPr>
          <a:xfrm>
            <a:off x="4226011" y="2977978"/>
            <a:ext cx="4507215" cy="1692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8" name="Content Placeholder 7">
            <a:extLst>
              <a:ext uri="{FF2B5EF4-FFF2-40B4-BE49-F238E27FC236}">
                <a16:creationId xmlns:a16="http://schemas.microsoft.com/office/drawing/2014/main" id="{ED9C95C2-4C4E-2BA4-9195-86651AC73F7B}"/>
              </a:ext>
            </a:extLst>
          </p:cNvPr>
          <p:cNvPicPr>
            <a:picLocks noGrp="1" noChangeAspect="1"/>
          </p:cNvPicPr>
          <p:nvPr>
            <p:ph sz="half" idx="2"/>
          </p:nvPr>
        </p:nvPicPr>
        <p:blipFill>
          <a:blip r:embed="rId3"/>
          <a:stretch>
            <a:fillRect/>
          </a:stretch>
        </p:blipFill>
        <p:spPr>
          <a:xfrm>
            <a:off x="5994510" y="2130799"/>
            <a:ext cx="5477432" cy="4365776"/>
          </a:xfrm>
          <a:prstGeom prst="rect">
            <a:avLst/>
          </a:prstGeom>
        </p:spPr>
      </p:pic>
    </p:spTree>
    <p:extLst>
      <p:ext uri="{BB962C8B-B14F-4D97-AF65-F5344CB8AC3E}">
        <p14:creationId xmlns:p14="http://schemas.microsoft.com/office/powerpoint/2010/main" val="3095899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428292-65AA-43FB-ACF0-B192CC4F4BE2}"/>
              </a:ext>
            </a:extLst>
          </p:cNvPr>
          <p:cNvPicPr>
            <a:picLocks noChangeAspect="1"/>
          </p:cNvPicPr>
          <p:nvPr/>
        </p:nvPicPr>
        <p:blipFill>
          <a:blip r:embed="rId3"/>
          <a:stretch>
            <a:fillRect/>
          </a:stretch>
        </p:blipFill>
        <p:spPr>
          <a:xfrm>
            <a:off x="147932" y="57367"/>
            <a:ext cx="4238625" cy="3248025"/>
          </a:xfrm>
          <a:prstGeom prst="rect">
            <a:avLst/>
          </a:prstGeom>
        </p:spPr>
      </p:pic>
      <p:pic>
        <p:nvPicPr>
          <p:cNvPr id="8" name="Picture 7">
            <a:extLst>
              <a:ext uri="{FF2B5EF4-FFF2-40B4-BE49-F238E27FC236}">
                <a16:creationId xmlns:a16="http://schemas.microsoft.com/office/drawing/2014/main" id="{43D50BBD-C409-4682-A736-38A3E88CC065}"/>
              </a:ext>
            </a:extLst>
          </p:cNvPr>
          <p:cNvPicPr>
            <a:picLocks noChangeAspect="1"/>
          </p:cNvPicPr>
          <p:nvPr/>
        </p:nvPicPr>
        <p:blipFill>
          <a:blip r:embed="rId4"/>
          <a:stretch>
            <a:fillRect/>
          </a:stretch>
        </p:blipFill>
        <p:spPr>
          <a:xfrm>
            <a:off x="362696" y="3524033"/>
            <a:ext cx="4238625" cy="3276600"/>
          </a:xfrm>
          <a:prstGeom prst="rect">
            <a:avLst/>
          </a:prstGeom>
        </p:spPr>
      </p:pic>
      <p:graphicFrame>
        <p:nvGraphicFramePr>
          <p:cNvPr id="9" name="Table 9">
            <a:extLst>
              <a:ext uri="{FF2B5EF4-FFF2-40B4-BE49-F238E27FC236}">
                <a16:creationId xmlns:a16="http://schemas.microsoft.com/office/drawing/2014/main" id="{B729DED5-0307-43CE-AAC3-8256F01CAA52}"/>
              </a:ext>
            </a:extLst>
          </p:cNvPr>
          <p:cNvGraphicFramePr>
            <a:graphicFrameLocks noGrp="1"/>
          </p:cNvGraphicFramePr>
          <p:nvPr/>
        </p:nvGraphicFramePr>
        <p:xfrm>
          <a:off x="5829195" y="2144309"/>
          <a:ext cx="6214873" cy="3505200"/>
        </p:xfrm>
        <a:graphic>
          <a:graphicData uri="http://schemas.openxmlformats.org/drawingml/2006/table">
            <a:tbl>
              <a:tblPr firstRow="1" bandRow="1">
                <a:tableStyleId>{5C22544A-7EE6-4342-B048-85BDC9FD1C3A}</a:tableStyleId>
              </a:tblPr>
              <a:tblGrid>
                <a:gridCol w="1634781">
                  <a:extLst>
                    <a:ext uri="{9D8B030D-6E8A-4147-A177-3AD203B41FA5}">
                      <a16:colId xmlns:a16="http://schemas.microsoft.com/office/drawing/2014/main" val="1296021084"/>
                    </a:ext>
                  </a:extLst>
                </a:gridCol>
                <a:gridCol w="1242976">
                  <a:extLst>
                    <a:ext uri="{9D8B030D-6E8A-4147-A177-3AD203B41FA5}">
                      <a16:colId xmlns:a16="http://schemas.microsoft.com/office/drawing/2014/main" val="47785296"/>
                    </a:ext>
                  </a:extLst>
                </a:gridCol>
                <a:gridCol w="1080847">
                  <a:extLst>
                    <a:ext uri="{9D8B030D-6E8A-4147-A177-3AD203B41FA5}">
                      <a16:colId xmlns:a16="http://schemas.microsoft.com/office/drawing/2014/main" val="2536237497"/>
                    </a:ext>
                  </a:extLst>
                </a:gridCol>
                <a:gridCol w="1026805">
                  <a:extLst>
                    <a:ext uri="{9D8B030D-6E8A-4147-A177-3AD203B41FA5}">
                      <a16:colId xmlns:a16="http://schemas.microsoft.com/office/drawing/2014/main" val="1294261176"/>
                    </a:ext>
                  </a:extLst>
                </a:gridCol>
                <a:gridCol w="1229464">
                  <a:extLst>
                    <a:ext uri="{9D8B030D-6E8A-4147-A177-3AD203B41FA5}">
                      <a16:colId xmlns:a16="http://schemas.microsoft.com/office/drawing/2014/main" val="3892161151"/>
                    </a:ext>
                  </a:extLst>
                </a:gridCol>
              </a:tblGrid>
              <a:tr h="0">
                <a:tc gridSpan="5">
                  <a:txBody>
                    <a:bodyPr/>
                    <a:lstStyle/>
                    <a:p>
                      <a:r>
                        <a:rPr lang="en-US" dirty="0"/>
                        <a:t>Comparison Between Rotated and Unrotated Factor Loadings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27641774"/>
                  </a:ext>
                </a:extLst>
              </a:tr>
              <a:tr h="370840">
                <a:tc>
                  <a:txBody>
                    <a:bodyPr/>
                    <a:lstStyle/>
                    <a:p>
                      <a:endParaRPr lang="en-US" dirty="0"/>
                    </a:p>
                  </a:txBody>
                  <a:tcPr/>
                </a:tc>
                <a:tc gridSpan="2">
                  <a:txBody>
                    <a:bodyPr/>
                    <a:lstStyle/>
                    <a:p>
                      <a:r>
                        <a:rPr lang="en-US" dirty="0"/>
                        <a:t>Unrotated Factor Loadings</a:t>
                      </a:r>
                    </a:p>
                  </a:txBody>
                  <a:tcPr/>
                </a:tc>
                <a:tc hMerge="1">
                  <a:txBody>
                    <a:bodyPr/>
                    <a:lstStyle/>
                    <a:p>
                      <a:endParaRPr lang="en-US" dirty="0"/>
                    </a:p>
                  </a:txBody>
                  <a:tcPr/>
                </a:tc>
                <a:tc gridSpan="2">
                  <a:txBody>
                    <a:bodyPr/>
                    <a:lstStyle/>
                    <a:p>
                      <a:r>
                        <a:rPr lang="en-US" dirty="0"/>
                        <a:t>Rotated Factor Loadings</a:t>
                      </a:r>
                    </a:p>
                  </a:txBody>
                  <a:tcPr/>
                </a:tc>
                <a:tc hMerge="1">
                  <a:txBody>
                    <a:bodyPr/>
                    <a:lstStyle/>
                    <a:p>
                      <a:endParaRPr lang="en-US" dirty="0"/>
                    </a:p>
                  </a:txBody>
                  <a:tcPr/>
                </a:tc>
                <a:extLst>
                  <a:ext uri="{0D108BD9-81ED-4DB2-BD59-A6C34878D82A}">
                    <a16:rowId xmlns:a16="http://schemas.microsoft.com/office/drawing/2014/main" val="1016111383"/>
                  </a:ext>
                </a:extLst>
              </a:tr>
              <a:tr h="370840">
                <a:tc>
                  <a:txBody>
                    <a:bodyPr/>
                    <a:lstStyle/>
                    <a:p>
                      <a:r>
                        <a:rPr lang="en-US" dirty="0"/>
                        <a:t>Variables</a:t>
                      </a:r>
                    </a:p>
                  </a:txBody>
                  <a:tcPr/>
                </a:tc>
                <a:tc>
                  <a:txBody>
                    <a:bodyPr/>
                    <a:lstStyle/>
                    <a:p>
                      <a:pPr algn="ctr"/>
                      <a:r>
                        <a:rPr lang="en-US" dirty="0"/>
                        <a:t>I</a:t>
                      </a:r>
                    </a:p>
                  </a:txBody>
                  <a:tcPr/>
                </a:tc>
                <a:tc>
                  <a:txBody>
                    <a:bodyPr/>
                    <a:lstStyle/>
                    <a:p>
                      <a:pPr algn="ctr"/>
                      <a:r>
                        <a:rPr lang="en-US" dirty="0"/>
                        <a:t>II</a:t>
                      </a:r>
                    </a:p>
                  </a:txBody>
                  <a:tcPr/>
                </a:tc>
                <a:tc>
                  <a:txBody>
                    <a:bodyPr/>
                    <a:lstStyle/>
                    <a:p>
                      <a:pPr algn="ctr"/>
                      <a:r>
                        <a:rPr lang="en-US" dirty="0"/>
                        <a:t>I</a:t>
                      </a:r>
                    </a:p>
                  </a:txBody>
                  <a:tcPr/>
                </a:tc>
                <a:tc>
                  <a:txBody>
                    <a:bodyPr/>
                    <a:lstStyle/>
                    <a:p>
                      <a:pPr algn="ctr"/>
                      <a:r>
                        <a:rPr lang="en-US" dirty="0"/>
                        <a:t>II</a:t>
                      </a:r>
                    </a:p>
                  </a:txBody>
                  <a:tcPr/>
                </a:tc>
                <a:extLst>
                  <a:ext uri="{0D108BD9-81ED-4DB2-BD59-A6C34878D82A}">
                    <a16:rowId xmlns:a16="http://schemas.microsoft.com/office/drawing/2014/main" val="703332982"/>
                  </a:ext>
                </a:extLst>
              </a:tr>
              <a:tr h="370840">
                <a:tc>
                  <a:txBody>
                    <a:bodyPr/>
                    <a:lstStyle/>
                    <a:p>
                      <a:r>
                        <a:rPr lang="en-US" dirty="0"/>
                        <a:t>V1</a:t>
                      </a:r>
                    </a:p>
                  </a:txBody>
                  <a:tcPr/>
                </a:tc>
                <a:tc>
                  <a:txBody>
                    <a:bodyPr/>
                    <a:lstStyle/>
                    <a:p>
                      <a:pPr algn="ctr"/>
                      <a:r>
                        <a:rPr lang="en-US" dirty="0"/>
                        <a:t>.50</a:t>
                      </a:r>
                    </a:p>
                  </a:txBody>
                  <a:tcPr/>
                </a:tc>
                <a:tc>
                  <a:txBody>
                    <a:bodyPr/>
                    <a:lstStyle/>
                    <a:p>
                      <a:pPr algn="ctr"/>
                      <a:r>
                        <a:rPr lang="en-US" dirty="0"/>
                        <a:t>.80</a:t>
                      </a:r>
                    </a:p>
                  </a:txBody>
                  <a:tcPr/>
                </a:tc>
                <a:tc>
                  <a:txBody>
                    <a:bodyPr/>
                    <a:lstStyle/>
                    <a:p>
                      <a:pPr algn="ctr"/>
                      <a:r>
                        <a:rPr lang="en-US" dirty="0"/>
                        <a:t>.03</a:t>
                      </a:r>
                    </a:p>
                  </a:txBody>
                  <a:tcPr/>
                </a:tc>
                <a:tc>
                  <a:txBody>
                    <a:bodyPr/>
                    <a:lstStyle/>
                    <a:p>
                      <a:pPr algn="ctr"/>
                      <a:r>
                        <a:rPr lang="en-US" dirty="0"/>
                        <a:t>.94</a:t>
                      </a:r>
                    </a:p>
                  </a:txBody>
                  <a:tcPr>
                    <a:solidFill>
                      <a:srgbClr val="FFFF00"/>
                    </a:solidFill>
                  </a:tcPr>
                </a:tc>
                <a:extLst>
                  <a:ext uri="{0D108BD9-81ED-4DB2-BD59-A6C34878D82A}">
                    <a16:rowId xmlns:a16="http://schemas.microsoft.com/office/drawing/2014/main" val="1483800537"/>
                  </a:ext>
                </a:extLst>
              </a:tr>
              <a:tr h="370840">
                <a:tc>
                  <a:txBody>
                    <a:bodyPr/>
                    <a:lstStyle/>
                    <a:p>
                      <a:r>
                        <a:rPr lang="en-US" dirty="0"/>
                        <a:t>V2</a:t>
                      </a:r>
                    </a:p>
                  </a:txBody>
                  <a:tcPr/>
                </a:tc>
                <a:tc>
                  <a:txBody>
                    <a:bodyPr/>
                    <a:lstStyle/>
                    <a:p>
                      <a:pPr algn="ctr"/>
                      <a:r>
                        <a:rPr lang="en-US" dirty="0"/>
                        <a:t>.60</a:t>
                      </a:r>
                    </a:p>
                  </a:txBody>
                  <a:tcPr/>
                </a:tc>
                <a:tc>
                  <a:txBody>
                    <a:bodyPr/>
                    <a:lstStyle/>
                    <a:p>
                      <a:pPr algn="ctr"/>
                      <a:r>
                        <a:rPr lang="en-US" dirty="0"/>
                        <a:t>.70</a:t>
                      </a:r>
                    </a:p>
                  </a:txBody>
                  <a:tcPr/>
                </a:tc>
                <a:tc>
                  <a:txBody>
                    <a:bodyPr/>
                    <a:lstStyle/>
                    <a:p>
                      <a:pPr algn="ctr"/>
                      <a:r>
                        <a:rPr lang="en-US" dirty="0"/>
                        <a:t>.16</a:t>
                      </a:r>
                    </a:p>
                  </a:txBody>
                  <a:tcPr/>
                </a:tc>
                <a:tc>
                  <a:txBody>
                    <a:bodyPr/>
                    <a:lstStyle/>
                    <a:p>
                      <a:pPr algn="ctr"/>
                      <a:r>
                        <a:rPr lang="en-US" dirty="0"/>
                        <a:t>.90</a:t>
                      </a:r>
                    </a:p>
                  </a:txBody>
                  <a:tcPr>
                    <a:solidFill>
                      <a:srgbClr val="FFFF00"/>
                    </a:solidFill>
                  </a:tcPr>
                </a:tc>
                <a:extLst>
                  <a:ext uri="{0D108BD9-81ED-4DB2-BD59-A6C34878D82A}">
                    <a16:rowId xmlns:a16="http://schemas.microsoft.com/office/drawing/2014/main" val="4045657116"/>
                  </a:ext>
                </a:extLst>
              </a:tr>
              <a:tr h="370840">
                <a:tc>
                  <a:txBody>
                    <a:bodyPr/>
                    <a:lstStyle/>
                    <a:p>
                      <a:r>
                        <a:rPr lang="en-US" dirty="0"/>
                        <a:t>V3</a:t>
                      </a:r>
                    </a:p>
                  </a:txBody>
                  <a:tcPr/>
                </a:tc>
                <a:tc>
                  <a:txBody>
                    <a:bodyPr/>
                    <a:lstStyle/>
                    <a:p>
                      <a:pPr algn="ctr"/>
                      <a:r>
                        <a:rPr lang="en-US" dirty="0"/>
                        <a:t>.90</a:t>
                      </a:r>
                    </a:p>
                  </a:txBody>
                  <a:tcPr/>
                </a:tc>
                <a:tc>
                  <a:txBody>
                    <a:bodyPr/>
                    <a:lstStyle/>
                    <a:p>
                      <a:pPr algn="ctr"/>
                      <a:r>
                        <a:rPr lang="en-US" dirty="0"/>
                        <a:t>-.25</a:t>
                      </a:r>
                    </a:p>
                  </a:txBody>
                  <a:tcPr/>
                </a:tc>
                <a:tc>
                  <a:txBody>
                    <a:bodyPr/>
                    <a:lstStyle/>
                    <a:p>
                      <a:pPr algn="ctr"/>
                      <a:r>
                        <a:rPr lang="en-US" dirty="0"/>
                        <a:t>.95</a:t>
                      </a:r>
                    </a:p>
                  </a:txBody>
                  <a:tcPr>
                    <a:solidFill>
                      <a:srgbClr val="FFFF00"/>
                    </a:solidFill>
                  </a:tcPr>
                </a:tc>
                <a:tc>
                  <a:txBody>
                    <a:bodyPr/>
                    <a:lstStyle/>
                    <a:p>
                      <a:pPr algn="ctr"/>
                      <a:r>
                        <a:rPr lang="en-US" dirty="0"/>
                        <a:t>.24</a:t>
                      </a:r>
                    </a:p>
                  </a:txBody>
                  <a:tcPr/>
                </a:tc>
                <a:extLst>
                  <a:ext uri="{0D108BD9-81ED-4DB2-BD59-A6C34878D82A}">
                    <a16:rowId xmlns:a16="http://schemas.microsoft.com/office/drawing/2014/main" val="869157129"/>
                  </a:ext>
                </a:extLst>
              </a:tr>
              <a:tr h="370840">
                <a:tc>
                  <a:txBody>
                    <a:bodyPr/>
                    <a:lstStyle/>
                    <a:p>
                      <a:r>
                        <a:rPr lang="en-US" dirty="0"/>
                        <a:t>V4</a:t>
                      </a:r>
                    </a:p>
                  </a:txBody>
                  <a:tcPr/>
                </a:tc>
                <a:tc>
                  <a:txBody>
                    <a:bodyPr/>
                    <a:lstStyle/>
                    <a:p>
                      <a:pPr algn="ctr"/>
                      <a:r>
                        <a:rPr lang="en-US" dirty="0"/>
                        <a:t>.80</a:t>
                      </a:r>
                    </a:p>
                  </a:txBody>
                  <a:tcPr/>
                </a:tc>
                <a:tc>
                  <a:txBody>
                    <a:bodyPr/>
                    <a:lstStyle/>
                    <a:p>
                      <a:pPr algn="ctr"/>
                      <a:r>
                        <a:rPr lang="en-US" dirty="0"/>
                        <a:t>-.30</a:t>
                      </a:r>
                    </a:p>
                  </a:txBody>
                  <a:tcPr/>
                </a:tc>
                <a:tc>
                  <a:txBody>
                    <a:bodyPr/>
                    <a:lstStyle/>
                    <a:p>
                      <a:pPr algn="ctr"/>
                      <a:r>
                        <a:rPr lang="en-US" dirty="0"/>
                        <a:t>.84</a:t>
                      </a:r>
                    </a:p>
                  </a:txBody>
                  <a:tcPr>
                    <a:solidFill>
                      <a:srgbClr val="FFFF00"/>
                    </a:solidFill>
                  </a:tcPr>
                </a:tc>
                <a:tc>
                  <a:txBody>
                    <a:bodyPr/>
                    <a:lstStyle/>
                    <a:p>
                      <a:pPr algn="ctr"/>
                      <a:r>
                        <a:rPr lang="en-US" dirty="0"/>
                        <a:t>.15</a:t>
                      </a:r>
                    </a:p>
                  </a:txBody>
                  <a:tcPr/>
                </a:tc>
                <a:extLst>
                  <a:ext uri="{0D108BD9-81ED-4DB2-BD59-A6C34878D82A}">
                    <a16:rowId xmlns:a16="http://schemas.microsoft.com/office/drawing/2014/main" val="1209589772"/>
                  </a:ext>
                </a:extLst>
              </a:tr>
              <a:tr h="370840">
                <a:tc>
                  <a:txBody>
                    <a:bodyPr/>
                    <a:lstStyle/>
                    <a:p>
                      <a:r>
                        <a:rPr lang="en-US" dirty="0"/>
                        <a:t>V5</a:t>
                      </a:r>
                    </a:p>
                  </a:txBody>
                  <a:tcPr/>
                </a:tc>
                <a:tc>
                  <a:txBody>
                    <a:bodyPr/>
                    <a:lstStyle/>
                    <a:p>
                      <a:pPr algn="ctr"/>
                      <a:r>
                        <a:rPr lang="en-US" dirty="0"/>
                        <a:t>.60</a:t>
                      </a:r>
                    </a:p>
                  </a:txBody>
                  <a:tcPr/>
                </a:tc>
                <a:tc>
                  <a:txBody>
                    <a:bodyPr/>
                    <a:lstStyle/>
                    <a:p>
                      <a:pPr algn="ctr"/>
                      <a:r>
                        <a:rPr lang="en-US" dirty="0"/>
                        <a:t>-.50</a:t>
                      </a:r>
                    </a:p>
                  </a:txBody>
                  <a:tcPr/>
                </a:tc>
                <a:tc>
                  <a:txBody>
                    <a:bodyPr/>
                    <a:lstStyle/>
                    <a:p>
                      <a:pPr algn="ctr"/>
                      <a:r>
                        <a:rPr lang="en-US" dirty="0"/>
                        <a:t>.76</a:t>
                      </a:r>
                    </a:p>
                  </a:txBody>
                  <a:tcPr>
                    <a:solidFill>
                      <a:srgbClr val="FFFF00"/>
                    </a:solidFill>
                  </a:tcPr>
                </a:tc>
                <a:tc>
                  <a:txBody>
                    <a:bodyPr/>
                    <a:lstStyle/>
                    <a:p>
                      <a:pPr algn="ctr"/>
                      <a:r>
                        <a:rPr lang="en-US" dirty="0"/>
                        <a:t>-.13</a:t>
                      </a:r>
                    </a:p>
                  </a:txBody>
                  <a:tcPr/>
                </a:tc>
                <a:extLst>
                  <a:ext uri="{0D108BD9-81ED-4DB2-BD59-A6C34878D82A}">
                    <a16:rowId xmlns:a16="http://schemas.microsoft.com/office/drawing/2014/main" val="3645937221"/>
                  </a:ext>
                </a:extLst>
              </a:tr>
            </a:tbl>
          </a:graphicData>
        </a:graphic>
      </p:graphicFrame>
      <p:sp>
        <p:nvSpPr>
          <p:cNvPr id="4" name="TextBox 3">
            <a:extLst>
              <a:ext uri="{FF2B5EF4-FFF2-40B4-BE49-F238E27FC236}">
                <a16:creationId xmlns:a16="http://schemas.microsoft.com/office/drawing/2014/main" id="{D38674A8-B426-4509-844B-D8CCB91F5D61}"/>
              </a:ext>
            </a:extLst>
          </p:cNvPr>
          <p:cNvSpPr txBox="1"/>
          <p:nvPr/>
        </p:nvSpPr>
        <p:spPr>
          <a:xfrm>
            <a:off x="3298309" y="1123268"/>
            <a:ext cx="245612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Orthogonal rotates 90</a:t>
            </a:r>
            <a:r>
              <a:rPr kumimoji="0" lang="en-US" sz="1800" b="1" i="0" u="none" strike="noStrike" kern="1200" cap="none" spc="0" normalizeH="0" baseline="30000" noProof="0" dirty="0">
                <a:ln>
                  <a:noFill/>
                </a:ln>
                <a:solidFill>
                  <a:prstClr val="black"/>
                </a:solidFill>
                <a:effectLst/>
                <a:uLnTx/>
                <a:uFillTx/>
                <a:latin typeface="Tw Cen MT" panose="020B0602020104020603"/>
                <a:ea typeface="+mn-ea"/>
                <a:cs typeface="+mn-cs"/>
              </a:rPr>
              <a:t>o</a:t>
            </a:r>
          </a:p>
        </p:txBody>
      </p:sp>
      <p:sp>
        <p:nvSpPr>
          <p:cNvPr id="10" name="TextBox 9">
            <a:extLst>
              <a:ext uri="{FF2B5EF4-FFF2-40B4-BE49-F238E27FC236}">
                <a16:creationId xmlns:a16="http://schemas.microsoft.com/office/drawing/2014/main" id="{73294A9A-D733-42FA-937B-6330FB31B69A}"/>
              </a:ext>
            </a:extLst>
          </p:cNvPr>
          <p:cNvSpPr txBox="1"/>
          <p:nvPr/>
        </p:nvSpPr>
        <p:spPr>
          <a:xfrm>
            <a:off x="3298310" y="4560072"/>
            <a:ext cx="245612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w Cen MT" panose="020B0602020104020603"/>
                <a:ea typeface="+mn-ea"/>
                <a:cs typeface="+mn-cs"/>
              </a:rPr>
              <a:t>Oblique</a:t>
            </a:r>
            <a:endParaRPr kumimoji="0" lang="en-US" sz="1800" b="1" i="0" u="none" strike="noStrike" kern="1200" cap="none" spc="0" normalizeH="0" baseline="30000" noProof="0" dirty="0">
              <a:ln>
                <a:noFill/>
              </a:ln>
              <a:solidFill>
                <a:prstClr val="black"/>
              </a:solidFill>
              <a:effectLst/>
              <a:uLnTx/>
              <a:uFillTx/>
              <a:latin typeface="Tw Cen MT" panose="020B0602020104020603"/>
              <a:ea typeface="+mn-ea"/>
              <a:cs typeface="+mn-cs"/>
            </a:endParaRPr>
          </a:p>
        </p:txBody>
      </p:sp>
      <p:sp>
        <p:nvSpPr>
          <p:cNvPr id="5" name="TextBox 4">
            <a:extLst>
              <a:ext uri="{FF2B5EF4-FFF2-40B4-BE49-F238E27FC236}">
                <a16:creationId xmlns:a16="http://schemas.microsoft.com/office/drawing/2014/main" id="{5D267514-2F07-C536-8D19-7B250C83A895}"/>
              </a:ext>
            </a:extLst>
          </p:cNvPr>
          <p:cNvSpPr txBox="1"/>
          <p:nvPr/>
        </p:nvSpPr>
        <p:spPr>
          <a:xfrm>
            <a:off x="9790725" y="892436"/>
            <a:ext cx="215412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This has the effect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rPr>
              <a:t>making the factor loading pattern much clearer</a:t>
            </a:r>
          </a:p>
        </p:txBody>
      </p:sp>
      <p:sp>
        <p:nvSpPr>
          <p:cNvPr id="3" name="Rectangle 2">
            <a:extLst>
              <a:ext uri="{FF2B5EF4-FFF2-40B4-BE49-F238E27FC236}">
                <a16:creationId xmlns:a16="http://schemas.microsoft.com/office/drawing/2014/main" id="{9FA188B4-5C39-610E-CC9E-296E31BDC8B2}"/>
              </a:ext>
            </a:extLst>
          </p:cNvPr>
          <p:cNvSpPr/>
          <p:nvPr/>
        </p:nvSpPr>
        <p:spPr>
          <a:xfrm>
            <a:off x="9790725" y="827903"/>
            <a:ext cx="2253343" cy="454728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BA56FC4-72B4-B346-76AB-A326BD116CE1}"/>
              </a:ext>
            </a:extLst>
          </p:cNvPr>
          <p:cNvCxnSpPr>
            <a:cxnSpLocks/>
          </p:cNvCxnSpPr>
          <p:nvPr/>
        </p:nvCxnSpPr>
        <p:spPr>
          <a:xfrm flipH="1" flipV="1">
            <a:off x="2891481" y="729049"/>
            <a:ext cx="3052119" cy="289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890048-C619-BD2B-D9D7-1A82E2E8F580}"/>
              </a:ext>
            </a:extLst>
          </p:cNvPr>
          <p:cNvCxnSpPr>
            <a:cxnSpLocks/>
          </p:cNvCxnSpPr>
          <p:nvPr/>
        </p:nvCxnSpPr>
        <p:spPr>
          <a:xfrm flipH="1">
            <a:off x="2891481" y="3759749"/>
            <a:ext cx="7154562" cy="50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125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9BA5-4E96-402B-B4D0-81D141014440}"/>
              </a:ext>
            </a:extLst>
          </p:cNvPr>
          <p:cNvSpPr>
            <a:spLocks noGrp="1"/>
          </p:cNvSpPr>
          <p:nvPr>
            <p:ph type="title"/>
          </p:nvPr>
        </p:nvSpPr>
        <p:spPr>
          <a:xfrm>
            <a:off x="0" y="132514"/>
            <a:ext cx="10515600" cy="538079"/>
          </a:xfrm>
        </p:spPr>
        <p:txBody>
          <a:bodyPr>
            <a:normAutofit fontScale="90000"/>
          </a:bodyPr>
          <a:lstStyle/>
          <a:p>
            <a:r>
              <a:rPr lang="en-US" dirty="0"/>
              <a:t>Factor loadings</a:t>
            </a:r>
          </a:p>
        </p:txBody>
      </p:sp>
      <p:sp>
        <p:nvSpPr>
          <p:cNvPr id="3" name="Content Placeholder 2">
            <a:extLst>
              <a:ext uri="{FF2B5EF4-FFF2-40B4-BE49-F238E27FC236}">
                <a16:creationId xmlns:a16="http://schemas.microsoft.com/office/drawing/2014/main" id="{A46EAD34-5DE1-41F3-97AC-9446C480CD67}"/>
              </a:ext>
            </a:extLst>
          </p:cNvPr>
          <p:cNvSpPr>
            <a:spLocks noGrp="1"/>
          </p:cNvSpPr>
          <p:nvPr>
            <p:ph idx="1"/>
          </p:nvPr>
        </p:nvSpPr>
        <p:spPr>
          <a:xfrm>
            <a:off x="164432" y="670593"/>
            <a:ext cx="10515600" cy="3355975"/>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factor loading provides information on the relative contribution that an individual variable makes to a factor</a:t>
            </a:r>
          </a:p>
          <a:p>
            <a:r>
              <a:rPr lang="en-US" sz="2000" dirty="0">
                <a:latin typeface="Calibri" panose="020F0502020204030204" pitchFamily="34" charset="0"/>
                <a:ea typeface="Calibri" panose="020F0502020204030204" pitchFamily="34" charset="0"/>
                <a:cs typeface="Calibri" panose="020F0502020204030204" pitchFamily="34" charset="0"/>
              </a:rPr>
              <a:t>Should be &gt;=.3 preferably &gt;=.4, closer to 1 is better</a:t>
            </a:r>
          </a:p>
          <a:p>
            <a:r>
              <a:rPr lang="en-US" sz="2000" dirty="0">
                <a:latin typeface="Calibri" panose="020F0502020204030204" pitchFamily="34" charset="0"/>
                <a:ea typeface="Calibri" panose="020F0502020204030204" pitchFamily="34" charset="0"/>
                <a:cs typeface="Calibri" panose="020F0502020204030204" pitchFamily="34" charset="0"/>
              </a:rPr>
              <a:t>The factor loading squared is the percentage of common variance of the factor that is accounted for by that variable</a:t>
            </a:r>
          </a:p>
          <a:p>
            <a:r>
              <a:rPr lang="en-US" sz="2000" dirty="0">
                <a:latin typeface="Calibri" panose="020F0502020204030204" pitchFamily="34" charset="0"/>
                <a:ea typeface="Calibri" panose="020F0502020204030204" pitchFamily="34" charset="0"/>
                <a:cs typeface="Calibri" panose="020F0502020204030204" pitchFamily="34" charset="0"/>
              </a:rPr>
              <a:t>In a perfect world, a variable will have a large coordinate on one factor and low on all others – never happens</a:t>
            </a:r>
          </a:p>
          <a:p>
            <a:r>
              <a:rPr lang="en-US" sz="2000" dirty="0">
                <a:latin typeface="Calibri" panose="020F0502020204030204" pitchFamily="34" charset="0"/>
                <a:ea typeface="Calibri" panose="020F0502020204030204" pitchFamily="34" charset="0"/>
                <a:cs typeface="Calibri" panose="020F0502020204030204" pitchFamily="34" charset="0"/>
              </a:rPr>
              <a:t>Negative factor loadings are possible (may want to recode)</a:t>
            </a:r>
          </a:p>
          <a:p>
            <a:r>
              <a:rPr lang="en-US" sz="2000" dirty="0">
                <a:latin typeface="Calibri" panose="020F0502020204030204" pitchFamily="34" charset="0"/>
                <a:ea typeface="Calibri" panose="020F0502020204030204" pitchFamily="34" charset="0"/>
                <a:cs typeface="Calibri" panose="020F0502020204030204" pitchFamily="34" charset="0"/>
              </a:rPr>
              <a:t>Bipolar factors: factors defined by both positive and negative loadings</a:t>
            </a:r>
          </a:p>
        </p:txBody>
      </p:sp>
    </p:spTree>
    <p:extLst>
      <p:ext uri="{BB962C8B-B14F-4D97-AF65-F5344CB8AC3E}">
        <p14:creationId xmlns:p14="http://schemas.microsoft.com/office/powerpoint/2010/main" val="2074087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6601-D0F9-4637-AC01-498477807B02}"/>
              </a:ext>
            </a:extLst>
          </p:cNvPr>
          <p:cNvSpPr>
            <a:spLocks noGrp="1"/>
          </p:cNvSpPr>
          <p:nvPr>
            <p:ph type="title"/>
          </p:nvPr>
        </p:nvSpPr>
        <p:spPr>
          <a:xfrm>
            <a:off x="68179" y="124493"/>
            <a:ext cx="10515600" cy="717717"/>
          </a:xfrm>
        </p:spPr>
        <p:txBody>
          <a:bodyPr/>
          <a:lstStyle/>
          <a:p>
            <a:r>
              <a:rPr lang="en-US" dirty="0"/>
              <a:t>Judging the significance of the factors</a:t>
            </a:r>
          </a:p>
        </p:txBody>
      </p:sp>
      <p:sp>
        <p:nvSpPr>
          <p:cNvPr id="3" name="Content Placeholder 2">
            <a:extLst>
              <a:ext uri="{FF2B5EF4-FFF2-40B4-BE49-F238E27FC236}">
                <a16:creationId xmlns:a16="http://schemas.microsoft.com/office/drawing/2014/main" id="{B456C1F3-FBB6-4183-B108-97FE492264E4}"/>
              </a:ext>
            </a:extLst>
          </p:cNvPr>
          <p:cNvSpPr>
            <a:spLocks noGrp="1"/>
          </p:cNvSpPr>
          <p:nvPr>
            <p:ph idx="1"/>
          </p:nvPr>
        </p:nvSpPr>
        <p:spPr>
          <a:xfrm>
            <a:off x="220579" y="842210"/>
            <a:ext cx="10515600" cy="4351338"/>
          </a:xfrm>
        </p:spPr>
        <p:txBody>
          <a:bodyPr/>
          <a:lstStyle/>
          <a:p>
            <a:r>
              <a:rPr lang="en-US" sz="2400" dirty="0"/>
              <a:t>Ensuring the practical significance</a:t>
            </a:r>
          </a:p>
          <a:p>
            <a:r>
              <a:rPr lang="en-US" sz="2400" dirty="0"/>
              <a:t>The larger the more important, using practical reasoning</a:t>
            </a:r>
          </a:p>
          <a:p>
            <a:pPr lvl="1"/>
            <a:r>
              <a:rPr lang="en-US" sz="2400" dirty="0"/>
              <a:t>+/- .30 to +/- .40 meet minimum level for interpreting factor structure</a:t>
            </a:r>
          </a:p>
          <a:p>
            <a:pPr lvl="1"/>
            <a:r>
              <a:rPr lang="en-US" sz="2400" dirty="0"/>
              <a:t>Loadings of .50 or higher are practically significant</a:t>
            </a:r>
          </a:p>
          <a:p>
            <a:pPr lvl="1"/>
            <a:r>
              <a:rPr lang="en-US" sz="2400" dirty="0"/>
              <a:t>Loadings &gt; .70 are indicative of well-defined structure</a:t>
            </a:r>
          </a:p>
        </p:txBody>
      </p:sp>
    </p:spTree>
    <p:extLst>
      <p:ext uri="{BB962C8B-B14F-4D97-AF65-F5344CB8AC3E}">
        <p14:creationId xmlns:p14="http://schemas.microsoft.com/office/powerpoint/2010/main" val="2975144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C5F3-057C-4A6B-B9DE-0DD3D59FF0A3}"/>
              </a:ext>
            </a:extLst>
          </p:cNvPr>
          <p:cNvSpPr>
            <a:spLocks noGrp="1"/>
          </p:cNvSpPr>
          <p:nvPr>
            <p:ph type="title"/>
          </p:nvPr>
        </p:nvSpPr>
        <p:spPr>
          <a:xfrm>
            <a:off x="84221" y="365126"/>
            <a:ext cx="10515600" cy="509170"/>
          </a:xfrm>
        </p:spPr>
        <p:txBody>
          <a:bodyPr>
            <a:normAutofit fontScale="90000"/>
          </a:bodyPr>
          <a:lstStyle/>
          <a:p>
            <a:r>
              <a:rPr lang="en-US" dirty="0">
                <a:latin typeface="Calibri" panose="020F0502020204030204" pitchFamily="34" charset="0"/>
                <a:ea typeface="Calibri" panose="020F0502020204030204" pitchFamily="34" charset="0"/>
                <a:cs typeface="Calibri" panose="020F0502020204030204" pitchFamily="34" charset="0"/>
              </a:rPr>
              <a:t>Identify Significant loadings and assess communalities</a:t>
            </a:r>
          </a:p>
        </p:txBody>
      </p:sp>
      <p:sp>
        <p:nvSpPr>
          <p:cNvPr id="3" name="Content Placeholder 2">
            <a:extLst>
              <a:ext uri="{FF2B5EF4-FFF2-40B4-BE49-F238E27FC236}">
                <a16:creationId xmlns:a16="http://schemas.microsoft.com/office/drawing/2014/main" id="{86D2729C-7E6E-4929-9CA0-8A529737A7BA}"/>
              </a:ext>
            </a:extLst>
          </p:cNvPr>
          <p:cNvSpPr>
            <a:spLocks noGrp="1"/>
          </p:cNvSpPr>
          <p:nvPr>
            <p:ph idx="1"/>
          </p:nvPr>
        </p:nvSpPr>
        <p:spPr>
          <a:xfrm>
            <a:off x="188495" y="1187951"/>
            <a:ext cx="11658600" cy="2241049"/>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Once the significance of loadings has been identified, look for any variables that are not adequately accounted for by the factor solution</a:t>
            </a:r>
          </a:p>
          <a:p>
            <a:r>
              <a:rPr lang="en-US" sz="2000" dirty="0">
                <a:latin typeface="Calibri" panose="020F0502020204030204" pitchFamily="34" charset="0"/>
                <a:ea typeface="Calibri" panose="020F0502020204030204" pitchFamily="34" charset="0"/>
                <a:cs typeface="Calibri" panose="020F0502020204030204" pitchFamily="34" charset="0"/>
              </a:rPr>
              <a:t>We do this by looking at communalities </a:t>
            </a: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variables with communalities less than .50 do not have sufficient explanation</a:t>
            </a:r>
          </a:p>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If low communalities are identified, remove the variable and repeat the analysis</a:t>
            </a:r>
          </a:p>
          <a:p>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Then label the factors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604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00754-6693-1C44-02EE-F78F9986463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3162207-F787-28AC-E0B2-4CB688256403}"/>
              </a:ext>
            </a:extLst>
          </p:cNvPr>
          <p:cNvSpPr>
            <a:spLocks noGrp="1"/>
          </p:cNvSpPr>
          <p:nvPr>
            <p:ph type="title"/>
          </p:nvPr>
        </p:nvSpPr>
        <p:spPr>
          <a:xfrm>
            <a:off x="90777" y="245856"/>
            <a:ext cx="10515600" cy="628788"/>
          </a:xfrm>
        </p:spPr>
        <p:txBody>
          <a:bodyPr>
            <a:normAutofit fontScale="90000"/>
          </a:bodyPr>
          <a:lstStyle/>
          <a:p>
            <a:r>
              <a:rPr lang="en-US" dirty="0"/>
              <a:t>Factor analysis versus Principal Components Analysis (PCA)</a:t>
            </a:r>
          </a:p>
        </p:txBody>
      </p:sp>
      <p:sp>
        <p:nvSpPr>
          <p:cNvPr id="5" name="Content Placeholder 4">
            <a:extLst>
              <a:ext uri="{FF2B5EF4-FFF2-40B4-BE49-F238E27FC236}">
                <a16:creationId xmlns:a16="http://schemas.microsoft.com/office/drawing/2014/main" id="{393A9BCD-4138-0CF6-EA57-B5914DEB98E5}"/>
              </a:ext>
            </a:extLst>
          </p:cNvPr>
          <p:cNvSpPr>
            <a:spLocks noGrp="1"/>
          </p:cNvSpPr>
          <p:nvPr>
            <p:ph idx="1"/>
          </p:nvPr>
        </p:nvSpPr>
        <p:spPr>
          <a:xfrm>
            <a:off x="202305" y="1185930"/>
            <a:ext cx="10515600" cy="5327373"/>
          </a:xfrm>
        </p:spPr>
        <p:txBody>
          <a:bodyPr>
            <a:normAutofit/>
          </a:bodyPr>
          <a:lstStyle/>
          <a:p>
            <a:pPr>
              <a:lnSpc>
                <a:spcPct val="100000"/>
              </a:lnSpc>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Underlying Assumptions</a:t>
            </a:r>
          </a:p>
          <a:p>
            <a:pPr lvl="1">
              <a:lnSpc>
                <a:spcPct val="10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PCA - the goal is to reduce the number of observed variables into components that account for maximum variance – i.e., </a:t>
            </a:r>
            <a:r>
              <a:rPr lang="en-US" sz="1800" b="1" dirty="0">
                <a:latin typeface="Calibri" panose="020F0502020204030204" pitchFamily="34" charset="0"/>
                <a:ea typeface="Calibri" panose="020F0502020204030204" pitchFamily="34" charset="0"/>
                <a:cs typeface="Calibri" panose="020F0502020204030204" pitchFamily="34" charset="0"/>
              </a:rPr>
              <a:t>to summarize the data</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nSpc>
                <a:spcPct val="10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FA – the goal is to understand the hidden structure in the data</a:t>
            </a:r>
          </a:p>
          <a:p>
            <a:pPr lvl="2">
              <a:lnSpc>
                <a:spcPct val="10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In factor analysis, latent variables (also called factors) help explain the underlying structure among a set of measured variables (like survey items or test scores)</a:t>
            </a:r>
          </a:p>
          <a:p>
            <a:pPr lvl="2">
              <a:lnSpc>
                <a:spcPct val="100000"/>
              </a:lnSpc>
              <a:spcBef>
                <a:spcPts val="0"/>
              </a:spcBef>
            </a:pPr>
            <a:r>
              <a:rPr lang="en-US" sz="1800" b="1" dirty="0">
                <a:latin typeface="Calibri" panose="020F0502020204030204" pitchFamily="34" charset="0"/>
                <a:ea typeface="Calibri" panose="020F0502020204030204" pitchFamily="34" charset="0"/>
                <a:cs typeface="Calibri" panose="020F0502020204030204" pitchFamily="34" charset="0"/>
              </a:rPr>
              <a:t>Assumption</a:t>
            </a:r>
            <a:r>
              <a:rPr lang="en-US" sz="1800" dirty="0">
                <a:latin typeface="Calibri" panose="020F0502020204030204" pitchFamily="34" charset="0"/>
                <a:ea typeface="Calibri" panose="020F0502020204030204" pitchFamily="34" charset="0"/>
                <a:cs typeface="Calibri" panose="020F0502020204030204" pitchFamily="34" charset="0"/>
              </a:rPr>
              <a:t>: the latent constructs (factors) cause the observed correlations between variables</a:t>
            </a:r>
          </a:p>
          <a:p>
            <a:pPr lvl="2">
              <a:lnSpc>
                <a:spcPct val="100000"/>
              </a:lnSpc>
              <a:spcBef>
                <a:spcPts val="0"/>
              </a:spcBef>
            </a:pPr>
            <a:r>
              <a:rPr lang="en-US" sz="1800" b="1" u="sng"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You might measure things like "feeling sad," "trouble sleeping," and "loss of interest.“</a:t>
            </a:r>
          </a:p>
          <a:p>
            <a:pPr lvl="2">
              <a:lnSpc>
                <a:spcPct val="10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These observed variables are indicators of a latent variable like "Depression."</a:t>
            </a:r>
          </a:p>
        </p:txBody>
      </p:sp>
    </p:spTree>
    <p:extLst>
      <p:ext uri="{BB962C8B-B14F-4D97-AF65-F5344CB8AC3E}">
        <p14:creationId xmlns:p14="http://schemas.microsoft.com/office/powerpoint/2010/main" val="392315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1FC7-6C88-4281-B8DC-7F561B933FE8}"/>
              </a:ext>
            </a:extLst>
          </p:cNvPr>
          <p:cNvSpPr>
            <a:spLocks noGrp="1"/>
          </p:cNvSpPr>
          <p:nvPr>
            <p:ph type="title"/>
          </p:nvPr>
        </p:nvSpPr>
        <p:spPr>
          <a:xfrm>
            <a:off x="100264" y="124494"/>
            <a:ext cx="10515600" cy="613443"/>
          </a:xfrm>
        </p:spPr>
        <p:txBody>
          <a:bodyPr>
            <a:normAutofit fontScale="90000"/>
          </a:bodyPr>
          <a:lstStyle/>
          <a:p>
            <a:r>
              <a:rPr lang="en-US" dirty="0"/>
              <a:t>Interpreting a factor Matrix</a:t>
            </a:r>
          </a:p>
        </p:txBody>
      </p:sp>
      <p:sp>
        <p:nvSpPr>
          <p:cNvPr id="3" name="Content Placeholder 2">
            <a:extLst>
              <a:ext uri="{FF2B5EF4-FFF2-40B4-BE49-F238E27FC236}">
                <a16:creationId xmlns:a16="http://schemas.microsoft.com/office/drawing/2014/main" id="{70331417-C088-4C9A-B4A2-799F6147B64E}"/>
              </a:ext>
            </a:extLst>
          </p:cNvPr>
          <p:cNvSpPr>
            <a:spLocks noGrp="1"/>
          </p:cNvSpPr>
          <p:nvPr>
            <p:ph idx="1"/>
          </p:nvPr>
        </p:nvSpPr>
        <p:spPr>
          <a:xfrm>
            <a:off x="284747" y="737937"/>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Find distinctive variables for each factor and look for correspondence to the conceptual foundation</a:t>
            </a:r>
          </a:p>
          <a:p>
            <a:r>
              <a:rPr lang="en-US" sz="2000" b="1" dirty="0">
                <a:latin typeface="Calibri" panose="020F0502020204030204" pitchFamily="34" charset="0"/>
                <a:ea typeface="Calibri" panose="020F0502020204030204" pitchFamily="34" charset="0"/>
                <a:cs typeface="Calibri" panose="020F0502020204030204" pitchFamily="34" charset="0"/>
              </a:rPr>
              <a:t>Note</a:t>
            </a:r>
            <a:r>
              <a:rPr lang="en-US" sz="2000" dirty="0">
                <a:latin typeface="Calibri" panose="020F0502020204030204" pitchFamily="34" charset="0"/>
                <a:ea typeface="Calibri" panose="020F0502020204030204" pitchFamily="34" charset="0"/>
                <a:cs typeface="Calibri" panose="020F0502020204030204" pitchFamily="34" charset="0"/>
              </a:rPr>
              <a:t>: if an oblique rotation has been used two matrices of factor loadings are provided</a:t>
            </a:r>
          </a:p>
          <a:p>
            <a:pPr lvl="1"/>
            <a:r>
              <a:rPr lang="en-US" sz="1800" dirty="0">
                <a:latin typeface="Calibri" panose="020F0502020204030204" pitchFamily="34" charset="0"/>
                <a:ea typeface="Calibri" panose="020F0502020204030204" pitchFamily="34" charset="0"/>
                <a:cs typeface="Calibri" panose="020F0502020204030204" pitchFamily="34" charset="0"/>
              </a:rPr>
              <a:t>The </a:t>
            </a:r>
            <a:r>
              <a:rPr lang="en-US" sz="1800" b="1" dirty="0">
                <a:latin typeface="Calibri" panose="020F0502020204030204" pitchFamily="34" charset="0"/>
                <a:ea typeface="Calibri" panose="020F0502020204030204" pitchFamily="34" charset="0"/>
                <a:cs typeface="Calibri" panose="020F0502020204030204" pitchFamily="34" charset="0"/>
              </a:rPr>
              <a:t>factor pattern matrix</a:t>
            </a:r>
            <a:r>
              <a:rPr lang="en-US" sz="1800" dirty="0">
                <a:latin typeface="Calibri" panose="020F0502020204030204" pitchFamily="34" charset="0"/>
                <a:ea typeface="Calibri" panose="020F0502020204030204" pitchFamily="34" charset="0"/>
                <a:cs typeface="Calibri" panose="020F0502020204030204" pitchFamily="34" charset="0"/>
              </a:rPr>
              <a:t> contains loadings representing the unique contribution of each variable to the factor</a:t>
            </a:r>
          </a:p>
          <a:p>
            <a:pPr lvl="1"/>
            <a:r>
              <a:rPr lang="en-US" sz="1800" dirty="0">
                <a:latin typeface="Calibri" panose="020F0502020204030204" pitchFamily="34" charset="0"/>
                <a:ea typeface="Calibri" panose="020F0502020204030204" pitchFamily="34" charset="0"/>
                <a:cs typeface="Calibri" panose="020F0502020204030204" pitchFamily="34" charset="0"/>
              </a:rPr>
              <a:t>The </a:t>
            </a:r>
            <a:r>
              <a:rPr lang="en-US" sz="1800" b="1" dirty="0">
                <a:latin typeface="Calibri" panose="020F0502020204030204" pitchFamily="34" charset="0"/>
                <a:ea typeface="Calibri" panose="020F0502020204030204" pitchFamily="34" charset="0"/>
                <a:cs typeface="Calibri" panose="020F0502020204030204" pitchFamily="34" charset="0"/>
              </a:rPr>
              <a:t>factor structure matrix </a:t>
            </a:r>
            <a:r>
              <a:rPr lang="en-US" sz="1800" dirty="0">
                <a:latin typeface="Calibri" panose="020F0502020204030204" pitchFamily="34" charset="0"/>
                <a:ea typeface="Calibri" panose="020F0502020204030204" pitchFamily="34" charset="0"/>
                <a:cs typeface="Calibri" panose="020F0502020204030204" pitchFamily="34" charset="0"/>
              </a:rPr>
              <a:t>contains loadings with both unique variance between variables and factors and the correlation among factors</a:t>
            </a:r>
          </a:p>
        </p:txBody>
      </p:sp>
    </p:spTree>
    <p:extLst>
      <p:ext uri="{BB962C8B-B14F-4D97-AF65-F5344CB8AC3E}">
        <p14:creationId xmlns:p14="http://schemas.microsoft.com/office/powerpoint/2010/main" val="41681184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23CB-E8AA-CA65-1368-4B0CE4726F3F}"/>
              </a:ext>
            </a:extLst>
          </p:cNvPr>
          <p:cNvSpPr>
            <a:spLocks noGrp="1"/>
          </p:cNvSpPr>
          <p:nvPr>
            <p:ph type="title"/>
          </p:nvPr>
        </p:nvSpPr>
        <p:spPr>
          <a:xfrm>
            <a:off x="76200" y="76367"/>
            <a:ext cx="11522242" cy="789907"/>
          </a:xfrm>
        </p:spPr>
        <p:txBody>
          <a:bodyPr/>
          <a:lstStyle/>
          <a:p>
            <a:r>
              <a:rPr lang="en-US" dirty="0"/>
              <a:t>Generating factor scores: A Composite Measure</a:t>
            </a:r>
          </a:p>
        </p:txBody>
      </p:sp>
      <p:sp>
        <p:nvSpPr>
          <p:cNvPr id="3" name="Content Placeholder 2">
            <a:extLst>
              <a:ext uri="{FF2B5EF4-FFF2-40B4-BE49-F238E27FC236}">
                <a16:creationId xmlns:a16="http://schemas.microsoft.com/office/drawing/2014/main" id="{5BD6B347-3046-08CA-05FE-55DC4F4416F4}"/>
              </a:ext>
            </a:extLst>
          </p:cNvPr>
          <p:cNvSpPr>
            <a:spLocks noGrp="1"/>
          </p:cNvSpPr>
          <p:nvPr>
            <p:ph idx="1"/>
          </p:nvPr>
        </p:nvSpPr>
        <p:spPr>
          <a:xfrm>
            <a:off x="306583" y="761999"/>
            <a:ext cx="11452280" cy="4023360"/>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Sometimes you would like to use the factor scores as a predictor in another analysis</a:t>
            </a:r>
          </a:p>
          <a:p>
            <a:r>
              <a:rPr lang="en-US" sz="2000" dirty="0">
                <a:latin typeface="Calibri" panose="020F0502020204030204" pitchFamily="34" charset="0"/>
                <a:ea typeface="Calibri" panose="020F0502020204030204" pitchFamily="34" charset="0"/>
                <a:cs typeface="Calibri" panose="020F0502020204030204" pitchFamily="34" charset="0"/>
              </a:rPr>
              <a:t>This can be done in SPSS</a:t>
            </a:r>
          </a:p>
          <a:p>
            <a:r>
              <a:rPr lang="en-US" sz="2000" dirty="0">
                <a:latin typeface="Calibri" panose="020F0502020204030204" pitchFamily="34" charset="0"/>
                <a:ea typeface="Calibri" panose="020F0502020204030204" pitchFamily="34" charset="0"/>
                <a:cs typeface="Calibri" panose="020F0502020204030204" pitchFamily="34" charset="0"/>
              </a:rPr>
              <a:t>SPSS will append variables to your dataset for each factor</a:t>
            </a:r>
          </a:p>
          <a:p>
            <a:r>
              <a:rPr lang="en-US" sz="2000" dirty="0">
                <a:latin typeface="Calibri" panose="020F0502020204030204" pitchFamily="34" charset="0"/>
                <a:ea typeface="Calibri" panose="020F0502020204030204" pitchFamily="34" charset="0"/>
                <a:cs typeface="Calibri" panose="020F0502020204030204" pitchFamily="34" charset="0"/>
              </a:rPr>
              <a:t>For oblique rotations, use regression method</a:t>
            </a:r>
          </a:p>
          <a:p>
            <a:r>
              <a:rPr lang="en-US" sz="2000" dirty="0">
                <a:latin typeface="Calibri" panose="020F0502020204030204" pitchFamily="34" charset="0"/>
                <a:ea typeface="Calibri" panose="020F0502020204030204" pitchFamily="34" charset="0"/>
                <a:cs typeface="Calibri" panose="020F0502020204030204" pitchFamily="34" charset="0"/>
              </a:rPr>
              <a:t>This variable can be used in a different analysis</a:t>
            </a:r>
          </a:p>
          <a:p>
            <a:r>
              <a:rPr lang="en-US" sz="2000" dirty="0">
                <a:latin typeface="Calibri" panose="020F0502020204030204" pitchFamily="34" charset="0"/>
                <a:ea typeface="Calibri" panose="020F0502020204030204" pitchFamily="34" charset="0"/>
                <a:cs typeface="Calibri" panose="020F0502020204030204" pitchFamily="34" charset="0"/>
              </a:rPr>
              <a:t>The scores are standardized, mean = 0, var = 1</a:t>
            </a:r>
          </a:p>
        </p:txBody>
      </p:sp>
      <p:pic>
        <p:nvPicPr>
          <p:cNvPr id="6" name="Picture 5">
            <a:extLst>
              <a:ext uri="{FF2B5EF4-FFF2-40B4-BE49-F238E27FC236}">
                <a16:creationId xmlns:a16="http://schemas.microsoft.com/office/drawing/2014/main" id="{A8BA0AC9-048A-FABC-AFF5-762D07332B2A}"/>
              </a:ext>
            </a:extLst>
          </p:cNvPr>
          <p:cNvPicPr>
            <a:picLocks noChangeAspect="1"/>
          </p:cNvPicPr>
          <p:nvPr/>
        </p:nvPicPr>
        <p:blipFill>
          <a:blip r:embed="rId2"/>
          <a:stretch>
            <a:fillRect/>
          </a:stretch>
        </p:blipFill>
        <p:spPr>
          <a:xfrm>
            <a:off x="7348175" y="1203580"/>
            <a:ext cx="4250267" cy="3140197"/>
          </a:xfrm>
          <a:prstGeom prst="rect">
            <a:avLst/>
          </a:prstGeom>
        </p:spPr>
      </p:pic>
    </p:spTree>
    <p:extLst>
      <p:ext uri="{BB962C8B-B14F-4D97-AF65-F5344CB8AC3E}">
        <p14:creationId xmlns:p14="http://schemas.microsoft.com/office/powerpoint/2010/main" val="945931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263" y="100431"/>
            <a:ext cx="10515600" cy="693654"/>
          </a:xfrm>
        </p:spPr>
        <p:txBody>
          <a:bodyPr>
            <a:normAutofit fontScale="90000"/>
          </a:bodyPr>
          <a:lstStyle/>
          <a:p>
            <a:r>
              <a:rPr lang="en-US" dirty="0"/>
              <a:t>Considerations</a:t>
            </a:r>
          </a:p>
        </p:txBody>
      </p:sp>
      <p:sp>
        <p:nvSpPr>
          <p:cNvPr id="5" name="Content Placeholder 4"/>
          <p:cNvSpPr>
            <a:spLocks noGrp="1"/>
          </p:cNvSpPr>
          <p:nvPr>
            <p:ph idx="1"/>
          </p:nvPr>
        </p:nvSpPr>
        <p:spPr>
          <a:xfrm>
            <a:off x="241915" y="689810"/>
            <a:ext cx="10797476" cy="4120896"/>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Guidelines</a:t>
            </a:r>
          </a:p>
          <a:p>
            <a:pPr lvl="1"/>
            <a:r>
              <a:rPr lang="en-US" sz="1800" dirty="0">
                <a:latin typeface="Calibri" panose="020F0502020204030204" pitchFamily="34" charset="0"/>
                <a:ea typeface="Calibri" panose="020F0502020204030204" pitchFamily="34" charset="0"/>
                <a:cs typeface="Calibri" panose="020F0502020204030204" pitchFamily="34" charset="0"/>
              </a:rPr>
              <a:t>high communalities (approximately .8 to .9)</a:t>
            </a:r>
          </a:p>
          <a:p>
            <a:pPr lvl="1"/>
            <a:r>
              <a:rPr lang="en-US" sz="1800" dirty="0">
                <a:latin typeface="Calibri" panose="020F0502020204030204" pitchFamily="34" charset="0"/>
                <a:ea typeface="Calibri" panose="020F0502020204030204" pitchFamily="34" charset="0"/>
                <a:cs typeface="Calibri" panose="020F0502020204030204" pitchFamily="34" charset="0"/>
              </a:rPr>
              <a:t>low model error (which is likely evidenced in situations where communalities are high; RMSR = .00 to .06) (Preacher &amp; MacCallum, 2002)</a:t>
            </a:r>
          </a:p>
          <a:p>
            <a:pPr lvl="1"/>
            <a:r>
              <a:rPr lang="en-US" sz="1800" dirty="0">
                <a:latin typeface="Calibri" panose="020F0502020204030204" pitchFamily="34" charset="0"/>
                <a:ea typeface="Calibri" panose="020F0502020204030204" pitchFamily="34" charset="0"/>
                <a:cs typeface="Calibri" panose="020F0502020204030204" pitchFamily="34" charset="0"/>
              </a:rPr>
              <a:t>factors with four or more variables with factor loadings of .60 or greater are interpretable regardless of the sample size </a:t>
            </a:r>
          </a:p>
          <a:p>
            <a:pPr lvl="1"/>
            <a:r>
              <a:rPr lang="en-US" sz="1800" dirty="0">
                <a:latin typeface="Calibri" panose="020F0502020204030204" pitchFamily="34" charset="0"/>
                <a:ea typeface="Calibri" panose="020F0502020204030204" pitchFamily="34" charset="0"/>
                <a:cs typeface="Calibri" panose="020F0502020204030204" pitchFamily="34" charset="0"/>
              </a:rPr>
              <a:t>solutions with lower factor loadings (.40) can still be interpreted if the number of cases is at least 200 </a:t>
            </a:r>
            <a:r>
              <a:rPr lang="en-US" sz="1800" u="sng" dirty="0">
                <a:latin typeface="Calibri" panose="020F0502020204030204" pitchFamily="34" charset="0"/>
                <a:ea typeface="Calibri" panose="020F0502020204030204" pitchFamily="34" charset="0"/>
                <a:cs typeface="Calibri" panose="020F0502020204030204" pitchFamily="34" charset="0"/>
              </a:rPr>
              <a:t>and</a:t>
            </a:r>
            <a:r>
              <a:rPr lang="en-US" sz="1800" dirty="0">
                <a:latin typeface="Calibri" panose="020F0502020204030204" pitchFamily="34" charset="0"/>
                <a:ea typeface="Calibri" panose="020F0502020204030204" pitchFamily="34" charset="0"/>
                <a:cs typeface="Calibri" panose="020F0502020204030204" pitchFamily="34" charset="0"/>
              </a:rPr>
              <a:t> the number of variables per factor is larger (=&gt; 10) </a:t>
            </a:r>
          </a:p>
        </p:txBody>
      </p:sp>
    </p:spTree>
    <p:extLst>
      <p:ext uri="{BB962C8B-B14F-4D97-AF65-F5344CB8AC3E}">
        <p14:creationId xmlns:p14="http://schemas.microsoft.com/office/powerpoint/2010/main" val="2890217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7C32-C639-4C67-AAC8-C400D3F42E88}"/>
              </a:ext>
            </a:extLst>
          </p:cNvPr>
          <p:cNvSpPr>
            <a:spLocks noGrp="1"/>
          </p:cNvSpPr>
          <p:nvPr>
            <p:ph type="title"/>
          </p:nvPr>
        </p:nvSpPr>
        <p:spPr>
          <a:xfrm>
            <a:off x="0" y="87912"/>
            <a:ext cx="9720072" cy="633984"/>
          </a:xfrm>
        </p:spPr>
        <p:txBody>
          <a:bodyPr>
            <a:normAutofit fontScale="90000"/>
          </a:bodyPr>
          <a:lstStyle/>
          <a:p>
            <a:r>
              <a:rPr lang="en-US" dirty="0">
                <a:latin typeface="Calibri" panose="020F0502020204030204" pitchFamily="34" charset="0"/>
                <a:ea typeface="Calibri" panose="020F0502020204030204" pitchFamily="34" charset="0"/>
                <a:cs typeface="Calibri" panose="020F0502020204030204" pitchFamily="34" charset="0"/>
              </a:rPr>
              <a:t>Assumptions</a:t>
            </a:r>
          </a:p>
        </p:txBody>
      </p:sp>
      <p:graphicFrame>
        <p:nvGraphicFramePr>
          <p:cNvPr id="4" name="Table 4">
            <a:extLst>
              <a:ext uri="{FF2B5EF4-FFF2-40B4-BE49-F238E27FC236}">
                <a16:creationId xmlns:a16="http://schemas.microsoft.com/office/drawing/2014/main" id="{CBC66FFF-853A-4694-BF10-40EC28D9C276}"/>
              </a:ext>
            </a:extLst>
          </p:cNvPr>
          <p:cNvGraphicFramePr>
            <a:graphicFrameLocks noGrp="1"/>
          </p:cNvGraphicFramePr>
          <p:nvPr>
            <p:ph idx="1"/>
            <p:extLst>
              <p:ext uri="{D42A27DB-BD31-4B8C-83A1-F6EECF244321}">
                <p14:modId xmlns:p14="http://schemas.microsoft.com/office/powerpoint/2010/main" val="138324759"/>
              </p:ext>
            </p:extLst>
          </p:nvPr>
        </p:nvGraphicFramePr>
        <p:xfrm>
          <a:off x="157131" y="685800"/>
          <a:ext cx="11176616" cy="3779520"/>
        </p:xfrm>
        <a:graphic>
          <a:graphicData uri="http://schemas.openxmlformats.org/drawingml/2006/table">
            <a:tbl>
              <a:tblPr firstRow="1" bandRow="1">
                <a:tableStyleId>{5C22544A-7EE6-4342-B048-85BDC9FD1C3A}</a:tableStyleId>
              </a:tblPr>
              <a:tblGrid>
                <a:gridCol w="5588308">
                  <a:extLst>
                    <a:ext uri="{9D8B030D-6E8A-4147-A177-3AD203B41FA5}">
                      <a16:colId xmlns:a16="http://schemas.microsoft.com/office/drawing/2014/main" val="293648824"/>
                    </a:ext>
                  </a:extLst>
                </a:gridCol>
                <a:gridCol w="5588308">
                  <a:extLst>
                    <a:ext uri="{9D8B030D-6E8A-4147-A177-3AD203B41FA5}">
                      <a16:colId xmlns:a16="http://schemas.microsoft.com/office/drawing/2014/main" val="3067812226"/>
                    </a:ext>
                  </a:extLst>
                </a:gridCol>
              </a:tblGrid>
              <a:tr h="37084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Assumption</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Effect when violated</a:t>
                      </a:r>
                    </a:p>
                  </a:txBody>
                  <a:tcPr/>
                </a:tc>
                <a:extLst>
                  <a:ext uri="{0D108BD9-81ED-4DB2-BD59-A6C34878D82A}">
                    <a16:rowId xmlns:a16="http://schemas.microsoft.com/office/drawing/2014/main" val="2108456429"/>
                  </a:ext>
                </a:extLst>
              </a:tr>
              <a:tr h="37084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Independence</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Influences standard errors and hypothesis tests</a:t>
                      </a:r>
                    </a:p>
                  </a:txBody>
                  <a:tcPr/>
                </a:tc>
                <a:extLst>
                  <a:ext uri="{0D108BD9-81ED-4DB2-BD59-A6C34878D82A}">
                    <a16:rowId xmlns:a16="http://schemas.microsoft.com/office/drawing/2014/main" val="2095878226"/>
                  </a:ext>
                </a:extLst>
              </a:tr>
              <a:tr h="37084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Linearity</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Reduces interpretability of the FA solution</a:t>
                      </a:r>
                    </a:p>
                  </a:txBody>
                  <a:tcPr/>
                </a:tc>
                <a:extLst>
                  <a:ext uri="{0D108BD9-81ED-4DB2-BD59-A6C34878D82A}">
                    <a16:rowId xmlns:a16="http://schemas.microsoft.com/office/drawing/2014/main" val="1878196892"/>
                  </a:ext>
                </a:extLst>
              </a:tr>
              <a:tr h="37084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Absence of outlying cases and variables</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Exerts undue influence on and distorts the FA solution</a:t>
                      </a:r>
                    </a:p>
                  </a:txBody>
                  <a:tcPr/>
                </a:tc>
                <a:extLst>
                  <a:ext uri="{0D108BD9-81ED-4DB2-BD59-A6C34878D82A}">
                    <a16:rowId xmlns:a16="http://schemas.microsoft.com/office/drawing/2014/main" val="1062057981"/>
                  </a:ext>
                </a:extLst>
              </a:tr>
              <a:tr h="37084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Lack of </a:t>
                      </a:r>
                      <a:r>
                        <a:rPr lang="en-US" sz="2000" i="1" dirty="0">
                          <a:latin typeface="Calibri" panose="020F0502020204030204" pitchFamily="34" charset="0"/>
                          <a:ea typeface="Calibri" panose="020F0502020204030204" pitchFamily="34" charset="0"/>
                          <a:cs typeface="Calibri" panose="020F0502020204030204" pitchFamily="34" charset="0"/>
                        </a:rPr>
                        <a:t>extreme </a:t>
                      </a:r>
                      <a:r>
                        <a:rPr lang="en-US" sz="2000" i="0" dirty="0">
                          <a:latin typeface="Calibri" panose="020F0502020204030204" pitchFamily="34" charset="0"/>
                          <a:ea typeface="Calibri" panose="020F0502020204030204" pitchFamily="34" charset="0"/>
                          <a:cs typeface="Calibri" panose="020F0502020204030204" pitchFamily="34" charset="0"/>
                        </a:rPr>
                        <a:t>multicollinearity</a:t>
                      </a: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Reduces ability to separate effects of variables</a:t>
                      </a:r>
                    </a:p>
                  </a:txBody>
                  <a:tcPr/>
                </a:tc>
                <a:extLst>
                  <a:ext uri="{0D108BD9-81ED-4DB2-BD59-A6C34878D82A}">
                    <a16:rowId xmlns:a16="http://schemas.microsoft.com/office/drawing/2014/main" val="1527486746"/>
                  </a:ext>
                </a:extLst>
              </a:tr>
              <a:tr h="37084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Multivariate normality</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Minimal effect except when MLE is used and when samples size is small</a:t>
                      </a:r>
                    </a:p>
                  </a:txBody>
                  <a:tcPr/>
                </a:tc>
                <a:extLst>
                  <a:ext uri="{0D108BD9-81ED-4DB2-BD59-A6C34878D82A}">
                    <a16:rowId xmlns:a16="http://schemas.microsoft.com/office/drawing/2014/main" val="1131149958"/>
                  </a:ext>
                </a:extLst>
              </a:tr>
              <a:tr h="37084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10 observations per variable/n &gt;= 200</a:t>
                      </a:r>
                    </a:p>
                  </a:txBody>
                  <a:tcPr/>
                </a:tc>
                <a:tc>
                  <a:txBody>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79587542"/>
                  </a:ext>
                </a:extLst>
              </a:tr>
              <a:tr h="370840">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Homogeneity of the sample**</a:t>
                      </a:r>
                    </a:p>
                  </a:txBody>
                  <a:tcPr/>
                </a:tc>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Failure to consider groupings</a:t>
                      </a:r>
                    </a:p>
                  </a:txBody>
                  <a:tcPr/>
                </a:tc>
                <a:extLst>
                  <a:ext uri="{0D108BD9-81ED-4DB2-BD59-A6C34878D82A}">
                    <a16:rowId xmlns:a16="http://schemas.microsoft.com/office/drawing/2014/main" val="2551281344"/>
                  </a:ext>
                </a:extLst>
              </a:tr>
            </a:tbl>
          </a:graphicData>
        </a:graphic>
      </p:graphicFrame>
    </p:spTree>
    <p:extLst>
      <p:ext uri="{BB962C8B-B14F-4D97-AF65-F5344CB8AC3E}">
        <p14:creationId xmlns:p14="http://schemas.microsoft.com/office/powerpoint/2010/main" val="409804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FD4B-4098-02D3-4E2F-F4B08B90C34E}"/>
              </a:ext>
            </a:extLst>
          </p:cNvPr>
          <p:cNvSpPr>
            <a:spLocks noGrp="1"/>
          </p:cNvSpPr>
          <p:nvPr>
            <p:ph type="title"/>
          </p:nvPr>
        </p:nvSpPr>
        <p:spPr>
          <a:xfrm>
            <a:off x="165875" y="125968"/>
            <a:ext cx="7702777" cy="748732"/>
          </a:xfrm>
        </p:spPr>
        <p:txBody>
          <a:bodyPr>
            <a:norm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Example: Statistics anxiety</a:t>
            </a:r>
          </a:p>
        </p:txBody>
      </p:sp>
      <p:sp>
        <p:nvSpPr>
          <p:cNvPr id="10" name="Content Placeholder 9">
            <a:extLst>
              <a:ext uri="{FF2B5EF4-FFF2-40B4-BE49-F238E27FC236}">
                <a16:creationId xmlns:a16="http://schemas.microsoft.com/office/drawing/2014/main" id="{4970C357-8BFF-17E4-218A-85A6BFE6D87F}"/>
              </a:ext>
            </a:extLst>
          </p:cNvPr>
          <p:cNvSpPr>
            <a:spLocks noGrp="1"/>
          </p:cNvSpPr>
          <p:nvPr>
            <p:ph idx="1"/>
          </p:nvPr>
        </p:nvSpPr>
        <p:spPr>
          <a:xfrm>
            <a:off x="318718" y="874700"/>
            <a:ext cx="7974106" cy="4168588"/>
          </a:xfrm>
        </p:spPr>
        <p:txBody>
          <a:bodyPr>
            <a:normAutofit/>
          </a:bodyPr>
          <a:lstStyle/>
          <a:p>
            <a:pPr algn="l">
              <a:buFont typeface="+mj-lt"/>
              <a:buAutoNum type="arabicPeriod"/>
            </a:pPr>
            <a:r>
              <a:rPr lang="en-US" sz="2000" b="0" i="0" dirty="0">
                <a:solidFill>
                  <a:srgbClr val="333333"/>
                </a:solidFill>
                <a:effectLst/>
                <a:latin typeface="ProximaNova"/>
              </a:rPr>
              <a:t> Statistics makes me cry</a:t>
            </a:r>
          </a:p>
          <a:p>
            <a:pPr algn="l">
              <a:buFont typeface="+mj-lt"/>
              <a:buAutoNum type="arabicPeriod"/>
            </a:pPr>
            <a:r>
              <a:rPr lang="en-US" sz="2000" b="0" i="0" dirty="0">
                <a:solidFill>
                  <a:srgbClr val="333333"/>
                </a:solidFill>
                <a:effectLst/>
                <a:latin typeface="ProximaNova"/>
              </a:rPr>
              <a:t> My friends will think I’m stupid for not being able to cope with SPSS</a:t>
            </a:r>
          </a:p>
          <a:p>
            <a:pPr algn="l">
              <a:buFont typeface="+mj-lt"/>
              <a:buAutoNum type="arabicPeriod"/>
            </a:pPr>
            <a:r>
              <a:rPr lang="en-US" sz="2000" b="0" i="0" dirty="0">
                <a:solidFill>
                  <a:srgbClr val="333333"/>
                </a:solidFill>
                <a:effectLst/>
                <a:latin typeface="ProximaNova"/>
              </a:rPr>
              <a:t> Standard deviations excite me</a:t>
            </a:r>
          </a:p>
          <a:p>
            <a:pPr algn="l">
              <a:buFont typeface="+mj-lt"/>
              <a:buAutoNum type="arabicPeriod"/>
            </a:pPr>
            <a:r>
              <a:rPr lang="en-US" sz="2000" b="0" i="0" dirty="0">
                <a:solidFill>
                  <a:srgbClr val="333333"/>
                </a:solidFill>
                <a:effectLst/>
                <a:latin typeface="ProximaNova"/>
              </a:rPr>
              <a:t> I dream that Pearson is attacking me with correlation coefficients</a:t>
            </a:r>
          </a:p>
          <a:p>
            <a:pPr algn="l">
              <a:buFont typeface="+mj-lt"/>
              <a:buAutoNum type="arabicPeriod"/>
            </a:pPr>
            <a:r>
              <a:rPr lang="en-US" sz="2000" b="0" i="0" dirty="0">
                <a:solidFill>
                  <a:srgbClr val="333333"/>
                </a:solidFill>
                <a:effectLst/>
                <a:latin typeface="ProximaNova"/>
              </a:rPr>
              <a:t> I don’t understand statistics</a:t>
            </a:r>
          </a:p>
          <a:p>
            <a:pPr algn="l">
              <a:buFont typeface="+mj-lt"/>
              <a:buAutoNum type="arabicPeriod"/>
            </a:pPr>
            <a:r>
              <a:rPr lang="en-US" sz="2000" b="0" i="0" dirty="0">
                <a:solidFill>
                  <a:srgbClr val="333333"/>
                </a:solidFill>
                <a:effectLst/>
                <a:latin typeface="ProximaNova"/>
              </a:rPr>
              <a:t> I have little experience of computers</a:t>
            </a:r>
          </a:p>
          <a:p>
            <a:pPr algn="l">
              <a:buFont typeface="+mj-lt"/>
              <a:buAutoNum type="arabicPeriod"/>
            </a:pPr>
            <a:r>
              <a:rPr lang="en-US" sz="2000" b="0" i="0" dirty="0">
                <a:solidFill>
                  <a:srgbClr val="333333"/>
                </a:solidFill>
                <a:effectLst/>
                <a:latin typeface="ProximaNova"/>
              </a:rPr>
              <a:t> All computers hate me</a:t>
            </a:r>
          </a:p>
          <a:p>
            <a:pPr algn="l">
              <a:buFont typeface="+mj-lt"/>
              <a:buAutoNum type="arabicPeriod"/>
            </a:pPr>
            <a:r>
              <a:rPr lang="en-US" sz="2000" b="0" i="0" dirty="0">
                <a:solidFill>
                  <a:srgbClr val="333333"/>
                </a:solidFill>
                <a:effectLst/>
                <a:latin typeface="ProximaNova"/>
              </a:rPr>
              <a:t> I have never been good at mathematics</a:t>
            </a:r>
          </a:p>
          <a:p>
            <a:endParaRPr lang="en-US" sz="1600" dirty="0"/>
          </a:p>
        </p:txBody>
      </p:sp>
      <p:pic>
        <p:nvPicPr>
          <p:cNvPr id="6" name="Content Placeholder 5" descr="Chart, diagram&#10;&#10;Description automatically generated">
            <a:extLst>
              <a:ext uri="{FF2B5EF4-FFF2-40B4-BE49-F238E27FC236}">
                <a16:creationId xmlns:a16="http://schemas.microsoft.com/office/drawing/2014/main" id="{4DCC89B9-3502-0040-C9AF-8AD6739B8A29}"/>
              </a:ext>
            </a:extLst>
          </p:cNvPr>
          <p:cNvPicPr>
            <a:picLocks noChangeAspect="1"/>
          </p:cNvPicPr>
          <p:nvPr/>
        </p:nvPicPr>
        <p:blipFill>
          <a:blip r:embed="rId3"/>
          <a:stretch>
            <a:fillRect/>
          </a:stretch>
        </p:blipFill>
        <p:spPr>
          <a:xfrm>
            <a:off x="8034293" y="1333948"/>
            <a:ext cx="3591275" cy="5120640"/>
          </a:xfrm>
          <a:prstGeom prst="rect">
            <a:avLst/>
          </a:prstGeom>
        </p:spPr>
      </p:pic>
      <p:sp>
        <p:nvSpPr>
          <p:cNvPr id="3" name="Oval 2">
            <a:extLst>
              <a:ext uri="{FF2B5EF4-FFF2-40B4-BE49-F238E27FC236}">
                <a16:creationId xmlns:a16="http://schemas.microsoft.com/office/drawing/2014/main" id="{11A6E460-A02B-D755-C669-08E11CCD8318}"/>
              </a:ext>
            </a:extLst>
          </p:cNvPr>
          <p:cNvSpPr/>
          <p:nvPr/>
        </p:nvSpPr>
        <p:spPr>
          <a:xfrm>
            <a:off x="10330238" y="3241156"/>
            <a:ext cx="1295330" cy="10626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Stats Anxiety</a:t>
            </a:r>
          </a:p>
        </p:txBody>
      </p:sp>
      <p:sp>
        <p:nvSpPr>
          <p:cNvPr id="4" name="TextBox 3">
            <a:extLst>
              <a:ext uri="{FF2B5EF4-FFF2-40B4-BE49-F238E27FC236}">
                <a16:creationId xmlns:a16="http://schemas.microsoft.com/office/drawing/2014/main" id="{EB5E3495-FA5F-73B9-4717-15F645FA611D}"/>
              </a:ext>
            </a:extLst>
          </p:cNvPr>
          <p:cNvSpPr txBox="1"/>
          <p:nvPr/>
        </p:nvSpPr>
        <p:spPr>
          <a:xfrm>
            <a:off x="318718" y="6362700"/>
            <a:ext cx="7715575" cy="369332"/>
          </a:xfrm>
          <a:prstGeom prst="rect">
            <a:avLst/>
          </a:prstGeom>
          <a:noFill/>
        </p:spPr>
        <p:txBody>
          <a:bodyPr wrap="square" rtlCol="0">
            <a:spAutoFit/>
          </a:bodyPr>
          <a:lstStyle/>
          <a:p>
            <a:r>
              <a:rPr lang="en-US" b="1" dirty="0"/>
              <a:t>Question</a:t>
            </a:r>
            <a:r>
              <a:rPr lang="en-US" dirty="0"/>
              <a:t>: What constitutes the systematic and random error for item 3?</a:t>
            </a:r>
          </a:p>
        </p:txBody>
      </p:sp>
    </p:spTree>
    <p:extLst>
      <p:ext uri="{BB962C8B-B14F-4D97-AF65-F5344CB8AC3E}">
        <p14:creationId xmlns:p14="http://schemas.microsoft.com/office/powerpoint/2010/main" val="106466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B2C6-D64B-9CE8-2B30-4D04BEE09054}"/>
              </a:ext>
            </a:extLst>
          </p:cNvPr>
          <p:cNvSpPr>
            <a:spLocks noGrp="1"/>
          </p:cNvSpPr>
          <p:nvPr>
            <p:ph type="title"/>
          </p:nvPr>
        </p:nvSpPr>
        <p:spPr>
          <a:xfrm>
            <a:off x="84221" y="136525"/>
            <a:ext cx="10515600" cy="685633"/>
          </a:xfrm>
        </p:spPr>
        <p:txBody>
          <a:bodyPr>
            <a:normAutofit fontScale="90000"/>
          </a:bodyPr>
          <a:lstStyle/>
          <a:p>
            <a:r>
              <a:rPr lang="en-US" dirty="0"/>
              <a:t>Factor Analysis in SPSS</a:t>
            </a:r>
          </a:p>
        </p:txBody>
      </p:sp>
      <p:sp>
        <p:nvSpPr>
          <p:cNvPr id="3" name="Content Placeholder 2">
            <a:extLst>
              <a:ext uri="{FF2B5EF4-FFF2-40B4-BE49-F238E27FC236}">
                <a16:creationId xmlns:a16="http://schemas.microsoft.com/office/drawing/2014/main" id="{818D6DC0-7598-C6D9-3455-4266F6FE8DF1}"/>
              </a:ext>
            </a:extLst>
          </p:cNvPr>
          <p:cNvSpPr>
            <a:spLocks noGrp="1"/>
          </p:cNvSpPr>
          <p:nvPr>
            <p:ph idx="1"/>
          </p:nvPr>
        </p:nvSpPr>
        <p:spPr>
          <a:xfrm>
            <a:off x="180474" y="822158"/>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Factor analysis in spss.doc</a:t>
            </a:r>
          </a:p>
          <a:p>
            <a:r>
              <a:rPr lang="en-US" sz="2000" dirty="0">
                <a:latin typeface="Calibri" panose="020F0502020204030204" pitchFamily="34" charset="0"/>
                <a:ea typeface="Calibri" panose="020F0502020204030204" pitchFamily="34" charset="0"/>
                <a:cs typeface="Calibri" panose="020F0502020204030204" pitchFamily="34" charset="0"/>
              </a:rPr>
              <a:t>We will use data from the </a:t>
            </a:r>
            <a:r>
              <a:rPr lang="en-US" sz="2000" b="1" dirty="0">
                <a:latin typeface="Calibri" panose="020F0502020204030204" pitchFamily="34" charset="0"/>
                <a:ea typeface="Calibri" panose="020F0502020204030204" pitchFamily="34" charset="0"/>
                <a:cs typeface="Calibri" panose="020F0502020204030204" pitchFamily="34" charset="0"/>
              </a:rPr>
              <a:t>Program for the International Assessment of Adult Competencies</a:t>
            </a:r>
            <a:r>
              <a:rPr lang="en-US" sz="2000" dirty="0">
                <a:latin typeface="Calibri" panose="020F0502020204030204" pitchFamily="34" charset="0"/>
                <a:ea typeface="Calibri" panose="020F0502020204030204" pitchFamily="34" charset="0"/>
                <a:cs typeface="Calibri" panose="020F0502020204030204" pitchFamily="34" charset="0"/>
              </a:rPr>
              <a:t> (PIAAC) located here </a:t>
            </a:r>
            <a:r>
              <a:rPr lang="en-US" sz="2000" dirty="0">
                <a:latin typeface="Calibri" panose="020F0502020204030204" pitchFamily="34" charset="0"/>
                <a:ea typeface="Calibri" panose="020F0502020204030204" pitchFamily="34" charset="0"/>
                <a:cs typeface="Calibri" panose="020F0502020204030204" pitchFamily="34" charset="0"/>
                <a:hlinkClick r:id="rId2"/>
              </a:rPr>
              <a:t>Data - PIAAC, the OECD's </a:t>
            </a:r>
            <a:r>
              <a:rPr lang="en-US" sz="2000" dirty="0" err="1">
                <a:latin typeface="Calibri" panose="020F0502020204030204" pitchFamily="34" charset="0"/>
                <a:ea typeface="Calibri" panose="020F0502020204030204" pitchFamily="34" charset="0"/>
                <a:cs typeface="Calibri" panose="020F0502020204030204" pitchFamily="34" charset="0"/>
                <a:hlinkClick r:id="rId2"/>
              </a:rPr>
              <a:t>programme</a:t>
            </a:r>
            <a:r>
              <a:rPr lang="en-US" sz="2000" dirty="0">
                <a:latin typeface="Calibri" panose="020F0502020204030204" pitchFamily="34" charset="0"/>
                <a:ea typeface="Calibri" panose="020F0502020204030204" pitchFamily="34" charset="0"/>
                <a:cs typeface="Calibri" panose="020F0502020204030204" pitchFamily="34" charset="0"/>
                <a:hlinkClick r:id="rId2"/>
              </a:rPr>
              <a:t> of assessment and analysis of adult skills</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a:t>
            </a:r>
            <a:r>
              <a:rPr lang="en-US" sz="2000" dirty="0" err="1">
                <a:latin typeface="Calibri" panose="020F0502020204030204" pitchFamily="34" charset="0"/>
                <a:ea typeface="Calibri" panose="020F0502020204030204" pitchFamily="34" charset="0"/>
                <a:cs typeface="Calibri" panose="020F0502020204030204" pitchFamily="34" charset="0"/>
              </a:rPr>
              <a:t>subsetted</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spss</a:t>
            </a:r>
            <a:r>
              <a:rPr lang="en-US" sz="2000" dirty="0">
                <a:latin typeface="Calibri" panose="020F0502020204030204" pitchFamily="34" charset="0"/>
                <a:ea typeface="Calibri" panose="020F0502020204030204" pitchFamily="34" charset="0"/>
                <a:cs typeface="Calibri" panose="020F0502020204030204" pitchFamily="34" charset="0"/>
              </a:rPr>
              <a:t> file is called sub_prgusap1_2017.sav </a:t>
            </a:r>
          </a:p>
        </p:txBody>
      </p:sp>
      <p:sp>
        <p:nvSpPr>
          <p:cNvPr id="4" name="Footer Placeholder 3">
            <a:extLst>
              <a:ext uri="{FF2B5EF4-FFF2-40B4-BE49-F238E27FC236}">
                <a16:creationId xmlns:a16="http://schemas.microsoft.com/office/drawing/2014/main" id="{CD4BA929-FA8C-8240-1781-F0EAC262C4EC}"/>
              </a:ext>
            </a:extLst>
          </p:cNvPr>
          <p:cNvSpPr>
            <a:spLocks noGrp="1"/>
          </p:cNvSpPr>
          <p:nvPr>
            <p:ph type="ftr" sz="quarter" idx="11"/>
          </p:nvPr>
        </p:nvSpPr>
        <p:spPr>
          <a:xfrm>
            <a:off x="180474" y="6356350"/>
            <a:ext cx="9998242" cy="365125"/>
          </a:xfrm>
        </p:spPr>
        <p:txBody>
          <a:bodyPr/>
          <a:lstStyle/>
          <a:p>
            <a:pPr algn="l"/>
            <a:r>
              <a:rPr lang="en-US" sz="1400" dirty="0" err="1">
                <a:solidFill>
                  <a:schemeClr val="tx1"/>
                </a:solidFill>
                <a:latin typeface="Calibri" panose="020F0502020204030204" pitchFamily="34" charset="0"/>
                <a:ea typeface="Calibri" panose="020F0502020204030204" pitchFamily="34" charset="0"/>
                <a:cs typeface="Calibri" panose="020F0502020204030204" pitchFamily="34" charset="0"/>
              </a:rPr>
              <a:t>Hahs</a:t>
            </a: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-Vaughn, D. L. (2016).  Applied multivariate statistical concepts.  New York, NY: Routledge, Taylor &amp; Francis.</a:t>
            </a:r>
          </a:p>
        </p:txBody>
      </p:sp>
    </p:spTree>
    <p:extLst>
      <p:ext uri="{BB962C8B-B14F-4D97-AF65-F5344CB8AC3E}">
        <p14:creationId xmlns:p14="http://schemas.microsoft.com/office/powerpoint/2010/main" val="2861081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A75-11E4-4B9C-9CC7-F3088C19615F}"/>
              </a:ext>
            </a:extLst>
          </p:cNvPr>
          <p:cNvSpPr>
            <a:spLocks noGrp="1"/>
          </p:cNvSpPr>
          <p:nvPr>
            <p:ph type="title"/>
          </p:nvPr>
        </p:nvSpPr>
        <p:spPr>
          <a:xfrm>
            <a:off x="92242" y="108452"/>
            <a:ext cx="10515600" cy="789907"/>
          </a:xfrm>
        </p:spPr>
        <p:txBody>
          <a:bodyPr/>
          <a:lstStyle/>
          <a:p>
            <a:r>
              <a:rPr lang="en-US" dirty="0"/>
              <a:t>Cross Cultural Invariance Testing</a:t>
            </a:r>
          </a:p>
        </p:txBody>
      </p:sp>
      <p:sp>
        <p:nvSpPr>
          <p:cNvPr id="3" name="Content Placeholder 2">
            <a:extLst>
              <a:ext uri="{FF2B5EF4-FFF2-40B4-BE49-F238E27FC236}">
                <a16:creationId xmlns:a16="http://schemas.microsoft.com/office/drawing/2014/main" id="{1792E748-540C-FF67-DDDE-70AAE1D001FD}"/>
              </a:ext>
            </a:extLst>
          </p:cNvPr>
          <p:cNvSpPr>
            <a:spLocks noGrp="1"/>
          </p:cNvSpPr>
          <p:nvPr>
            <p:ph idx="1"/>
          </p:nvPr>
        </p:nvSpPr>
        <p:spPr>
          <a:xfrm>
            <a:off x="212558" y="734762"/>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Most questionnaires were developed in a Western context</a:t>
            </a:r>
          </a:p>
          <a:p>
            <a:pPr lvl="1"/>
            <a:r>
              <a:rPr lang="en-US" sz="1800" dirty="0">
                <a:latin typeface="Calibri" panose="020F0502020204030204" pitchFamily="34" charset="0"/>
                <a:ea typeface="Calibri" panose="020F0502020204030204" pitchFamily="34" charset="0"/>
                <a:cs typeface="Calibri" panose="020F0502020204030204" pitchFamily="34" charset="0"/>
              </a:rPr>
              <a:t>But how do we know that the questionnaire measures the same thing across different groups? </a:t>
            </a:r>
          </a:p>
          <a:p>
            <a:pPr lvl="1"/>
            <a:r>
              <a:rPr lang="en-US" sz="1800" b="1" dirty="0">
                <a:latin typeface="Calibri" panose="020F0502020204030204" pitchFamily="34" charset="0"/>
                <a:ea typeface="Calibri" panose="020F0502020204030204" pitchFamily="34" charset="0"/>
                <a:cs typeface="Calibri" panose="020F0502020204030204" pitchFamily="34" charset="0"/>
              </a:rPr>
              <a:t>Invariance across groups: </a:t>
            </a:r>
            <a:r>
              <a:rPr lang="en-US" sz="1800" dirty="0">
                <a:latin typeface="Calibri" panose="020F0502020204030204" pitchFamily="34" charset="0"/>
                <a:ea typeface="Calibri" panose="020F0502020204030204" pitchFamily="34" charset="0"/>
                <a:cs typeface="Calibri" panose="020F0502020204030204" pitchFamily="34" charset="0"/>
              </a:rPr>
              <a:t>does the test measure the latent variable in the same way across groups?</a:t>
            </a:r>
          </a:p>
        </p:txBody>
      </p:sp>
    </p:spTree>
    <p:extLst>
      <p:ext uri="{BB962C8B-B14F-4D97-AF65-F5344CB8AC3E}">
        <p14:creationId xmlns:p14="http://schemas.microsoft.com/office/powerpoint/2010/main" val="3082194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06CFBF-60C8-5A1B-DEB5-A48F45D5C3D6}"/>
              </a:ext>
            </a:extLst>
          </p:cNvPr>
          <p:cNvPicPr>
            <a:picLocks noChangeAspect="1"/>
          </p:cNvPicPr>
          <p:nvPr/>
        </p:nvPicPr>
        <p:blipFill>
          <a:blip r:embed="rId2"/>
          <a:stretch>
            <a:fillRect/>
          </a:stretch>
        </p:blipFill>
        <p:spPr>
          <a:xfrm>
            <a:off x="0" y="462005"/>
            <a:ext cx="8659603" cy="5933990"/>
          </a:xfrm>
          <a:prstGeom prst="rect">
            <a:avLst/>
          </a:prstGeom>
        </p:spPr>
      </p:pic>
      <p:sp>
        <p:nvSpPr>
          <p:cNvPr id="8" name="TextBox 7">
            <a:extLst>
              <a:ext uri="{FF2B5EF4-FFF2-40B4-BE49-F238E27FC236}">
                <a16:creationId xmlns:a16="http://schemas.microsoft.com/office/drawing/2014/main" id="{6C449104-F352-033B-925F-3E6272192291}"/>
              </a:ext>
            </a:extLst>
          </p:cNvPr>
          <p:cNvSpPr txBox="1"/>
          <p:nvPr/>
        </p:nvSpPr>
        <p:spPr>
          <a:xfrm>
            <a:off x="8659603" y="737642"/>
            <a:ext cx="2903621" cy="1815882"/>
          </a:xfrm>
          <a:prstGeom prst="rect">
            <a:avLst/>
          </a:prstGeom>
          <a:noFill/>
        </p:spPr>
        <p:txBody>
          <a:bodyPr wrap="square">
            <a:spAutoFit/>
          </a:bodyPr>
          <a:lstStyle/>
          <a:p>
            <a:r>
              <a:rPr lang="en-US" sz="1400" b="0" i="0" dirty="0">
                <a:solidFill>
                  <a:srgbClr val="222222"/>
                </a:solidFill>
                <a:effectLst/>
                <a:latin typeface="Arial" panose="020B0604020202020204" pitchFamily="34" charset="0"/>
              </a:rPr>
              <a:t>Johnson, L. M., Devereux, P. G., &amp; Wagner, K. D. (2022). The group-based law enforcement mistrust scale: psychometric properties of an adapted scale and implications for public health and harm reduction research. </a:t>
            </a:r>
            <a:r>
              <a:rPr lang="en-US" sz="1400" b="0" i="1" dirty="0">
                <a:solidFill>
                  <a:srgbClr val="222222"/>
                </a:solidFill>
                <a:effectLst/>
                <a:latin typeface="Arial" panose="020B0604020202020204" pitchFamily="34" charset="0"/>
              </a:rPr>
              <a:t>Harm Reduction Journal</a:t>
            </a:r>
            <a:r>
              <a:rPr lang="en-US" sz="1400" b="0" i="0" dirty="0">
                <a:solidFill>
                  <a:srgbClr val="222222"/>
                </a:solidFill>
                <a:effectLst/>
                <a:latin typeface="Arial" panose="020B0604020202020204" pitchFamily="34" charset="0"/>
              </a:rPr>
              <a:t>, </a:t>
            </a:r>
            <a:r>
              <a:rPr lang="en-US" sz="1400" b="0" i="1" dirty="0">
                <a:solidFill>
                  <a:srgbClr val="222222"/>
                </a:solidFill>
                <a:effectLst/>
                <a:latin typeface="Arial" panose="020B0604020202020204" pitchFamily="34" charset="0"/>
              </a:rPr>
              <a:t>19</a:t>
            </a:r>
            <a:r>
              <a:rPr lang="en-US" sz="1400" b="0" i="0" dirty="0">
                <a:solidFill>
                  <a:srgbClr val="222222"/>
                </a:solidFill>
                <a:effectLst/>
                <a:latin typeface="Arial" panose="020B0604020202020204" pitchFamily="34" charset="0"/>
              </a:rPr>
              <a:t>(1), 1-13.</a:t>
            </a:r>
            <a:endParaRPr lang="en-US" sz="1400" dirty="0"/>
          </a:p>
        </p:txBody>
      </p:sp>
    </p:spTree>
    <p:extLst>
      <p:ext uri="{BB962C8B-B14F-4D97-AF65-F5344CB8AC3E}">
        <p14:creationId xmlns:p14="http://schemas.microsoft.com/office/powerpoint/2010/main" val="2012170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39D86B0-65A5-750D-61A5-E6206DEE4B4A}"/>
              </a:ext>
            </a:extLst>
          </p:cNvPr>
          <p:cNvPicPr>
            <a:picLocks noGrp="1" noChangeAspect="1"/>
          </p:cNvPicPr>
          <p:nvPr>
            <p:ph idx="1"/>
          </p:nvPr>
        </p:nvPicPr>
        <p:blipFill>
          <a:blip r:embed="rId2"/>
          <a:stretch>
            <a:fillRect/>
          </a:stretch>
        </p:blipFill>
        <p:spPr>
          <a:xfrm>
            <a:off x="292535" y="794084"/>
            <a:ext cx="11310613" cy="5542548"/>
          </a:xfrm>
        </p:spPr>
      </p:pic>
      <p:sp>
        <p:nvSpPr>
          <p:cNvPr id="7" name="TextBox 6">
            <a:extLst>
              <a:ext uri="{FF2B5EF4-FFF2-40B4-BE49-F238E27FC236}">
                <a16:creationId xmlns:a16="http://schemas.microsoft.com/office/drawing/2014/main" id="{92D5F085-3DC3-A34F-612C-F7E1C1B52178}"/>
              </a:ext>
            </a:extLst>
          </p:cNvPr>
          <p:cNvSpPr txBox="1"/>
          <p:nvPr/>
        </p:nvSpPr>
        <p:spPr>
          <a:xfrm>
            <a:off x="8538519" y="424752"/>
            <a:ext cx="1033873" cy="369332"/>
          </a:xfrm>
          <a:prstGeom prst="rect">
            <a:avLst/>
          </a:prstGeom>
          <a:noFill/>
        </p:spPr>
        <p:txBody>
          <a:bodyPr wrap="none" rtlCol="0">
            <a:spAutoFit/>
          </a:bodyPr>
          <a:lstStyle/>
          <a:p>
            <a:r>
              <a:rPr lang="en-US" b="1" dirty="0"/>
              <a:t>Disagree</a:t>
            </a:r>
          </a:p>
        </p:txBody>
      </p:sp>
      <p:sp>
        <p:nvSpPr>
          <p:cNvPr id="8" name="TextBox 7">
            <a:extLst>
              <a:ext uri="{FF2B5EF4-FFF2-40B4-BE49-F238E27FC236}">
                <a16:creationId xmlns:a16="http://schemas.microsoft.com/office/drawing/2014/main" id="{C72FD938-D79F-FEA9-5A5D-7A6DDB1C111F}"/>
              </a:ext>
            </a:extLst>
          </p:cNvPr>
          <p:cNvSpPr txBox="1"/>
          <p:nvPr/>
        </p:nvSpPr>
        <p:spPr>
          <a:xfrm>
            <a:off x="9551938" y="424752"/>
            <a:ext cx="890628" cy="369332"/>
          </a:xfrm>
          <a:prstGeom prst="rect">
            <a:avLst/>
          </a:prstGeom>
          <a:noFill/>
        </p:spPr>
        <p:txBody>
          <a:bodyPr wrap="none" rtlCol="0">
            <a:spAutoFit/>
          </a:bodyPr>
          <a:lstStyle/>
          <a:p>
            <a:r>
              <a:rPr lang="en-US" b="1" dirty="0"/>
              <a:t>Neutral</a:t>
            </a:r>
          </a:p>
        </p:txBody>
      </p:sp>
      <p:sp>
        <p:nvSpPr>
          <p:cNvPr id="9" name="TextBox 8">
            <a:extLst>
              <a:ext uri="{FF2B5EF4-FFF2-40B4-BE49-F238E27FC236}">
                <a16:creationId xmlns:a16="http://schemas.microsoft.com/office/drawing/2014/main" id="{7A7D432D-18DF-F1A1-DDDD-161C26E63B9E}"/>
              </a:ext>
            </a:extLst>
          </p:cNvPr>
          <p:cNvSpPr txBox="1"/>
          <p:nvPr/>
        </p:nvSpPr>
        <p:spPr>
          <a:xfrm>
            <a:off x="10422048" y="424752"/>
            <a:ext cx="758541" cy="369332"/>
          </a:xfrm>
          <a:prstGeom prst="rect">
            <a:avLst/>
          </a:prstGeom>
          <a:noFill/>
        </p:spPr>
        <p:txBody>
          <a:bodyPr wrap="none" rtlCol="0">
            <a:spAutoFit/>
          </a:bodyPr>
          <a:lstStyle/>
          <a:p>
            <a:r>
              <a:rPr lang="en-US" b="1" dirty="0"/>
              <a:t>Agree</a:t>
            </a:r>
          </a:p>
        </p:txBody>
      </p:sp>
    </p:spTree>
    <p:extLst>
      <p:ext uri="{BB962C8B-B14F-4D97-AF65-F5344CB8AC3E}">
        <p14:creationId xmlns:p14="http://schemas.microsoft.com/office/powerpoint/2010/main" val="3627951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2CA061-CA05-76C9-04D0-A6C2C8E1A2B4}"/>
              </a:ext>
            </a:extLst>
          </p:cNvPr>
          <p:cNvPicPr>
            <a:picLocks noChangeAspect="1"/>
          </p:cNvPicPr>
          <p:nvPr/>
        </p:nvPicPr>
        <p:blipFill>
          <a:blip r:embed="rId2"/>
          <a:stretch>
            <a:fillRect/>
          </a:stretch>
        </p:blipFill>
        <p:spPr>
          <a:xfrm>
            <a:off x="495300" y="242887"/>
            <a:ext cx="11201400" cy="6372225"/>
          </a:xfrm>
          <a:prstGeom prst="rect">
            <a:avLst/>
          </a:prstGeom>
        </p:spPr>
      </p:pic>
    </p:spTree>
    <p:extLst>
      <p:ext uri="{BB962C8B-B14F-4D97-AF65-F5344CB8AC3E}">
        <p14:creationId xmlns:p14="http://schemas.microsoft.com/office/powerpoint/2010/main" val="4593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386D0-F64B-F465-B5A0-3C3C5CFFE7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6FB8D6-A3E1-B5CE-F8F2-88589BA770D7}"/>
              </a:ext>
            </a:extLst>
          </p:cNvPr>
          <p:cNvSpPr>
            <a:spLocks noGrp="1"/>
          </p:cNvSpPr>
          <p:nvPr>
            <p:ph type="title"/>
          </p:nvPr>
        </p:nvSpPr>
        <p:spPr>
          <a:xfrm>
            <a:off x="90777" y="245856"/>
            <a:ext cx="10515600" cy="628788"/>
          </a:xfrm>
        </p:spPr>
        <p:txBody>
          <a:bodyPr>
            <a:normAutofit fontScale="90000"/>
          </a:bodyPr>
          <a:lstStyle/>
          <a:p>
            <a:r>
              <a:rPr lang="en-US" dirty="0"/>
              <a:t>Factor analysis versus Principal Components Analysis (PCA)</a:t>
            </a:r>
          </a:p>
        </p:txBody>
      </p:sp>
      <p:sp>
        <p:nvSpPr>
          <p:cNvPr id="5" name="Content Placeholder 4">
            <a:extLst>
              <a:ext uri="{FF2B5EF4-FFF2-40B4-BE49-F238E27FC236}">
                <a16:creationId xmlns:a16="http://schemas.microsoft.com/office/drawing/2014/main" id="{A742D5C9-41E0-2D7A-7FB9-CE5384E7ED78}"/>
              </a:ext>
            </a:extLst>
          </p:cNvPr>
          <p:cNvSpPr>
            <a:spLocks noGrp="1"/>
          </p:cNvSpPr>
          <p:nvPr>
            <p:ph idx="1"/>
          </p:nvPr>
        </p:nvSpPr>
        <p:spPr>
          <a:xfrm>
            <a:off x="202305" y="1185930"/>
            <a:ext cx="10515600" cy="5327373"/>
          </a:xfrm>
        </p:spPr>
        <p:txBody>
          <a:bodyPr>
            <a:normAutofit/>
          </a:bodyPr>
          <a:lstStyle/>
          <a:p>
            <a:pPr>
              <a:lnSpc>
                <a:spcPct val="100000"/>
              </a:lnSpc>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PCA is not testable</a:t>
            </a:r>
          </a:p>
          <a:p>
            <a:pPr lvl="1">
              <a:lnSpc>
                <a:spcPct val="10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Use PCA when you're interested in data reduction (e.g., building indices or simplifying predictors), and FA when you want to model the underlying structure of the data (e.g., psychological traits, constructs)</a:t>
            </a:r>
          </a:p>
          <a:p>
            <a:pPr lvl="1">
              <a:lnSpc>
                <a:spcPct val="10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You can't really test whether you included the “right” variables in PCA—there's no underlying theory being tested.</a:t>
            </a:r>
          </a:p>
          <a:p>
            <a:pPr lvl="1">
              <a:lnSpc>
                <a:spcPct val="10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PCA is just mathematically rotating your variables into components that capture variance—it doesn't care why the variables are related</a:t>
            </a:r>
          </a:p>
          <a:p>
            <a:pPr>
              <a:lnSpc>
                <a:spcPct val="100000"/>
              </a:lnSpc>
              <a:spcBef>
                <a:spcPts val="0"/>
              </a:spcBef>
            </a:pPr>
            <a:r>
              <a:rPr lang="en-US" sz="2000" dirty="0">
                <a:latin typeface="Calibri" panose="020F0502020204030204" pitchFamily="34" charset="0"/>
                <a:ea typeface="Calibri" panose="020F0502020204030204" pitchFamily="34" charset="0"/>
                <a:cs typeface="Calibri" panose="020F0502020204030204" pitchFamily="34" charset="0"/>
              </a:rPr>
              <a:t>If the goal is to estimate underlying factors and attach some meaning, then EFA should be used (Theory)</a:t>
            </a:r>
          </a:p>
          <a:p>
            <a:pPr lvl="1">
              <a:lnSpc>
                <a:spcPct val="10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Do not use PCA</a:t>
            </a:r>
          </a:p>
        </p:txBody>
      </p:sp>
    </p:spTree>
    <p:extLst>
      <p:ext uri="{BB962C8B-B14F-4D97-AF65-F5344CB8AC3E}">
        <p14:creationId xmlns:p14="http://schemas.microsoft.com/office/powerpoint/2010/main" val="540350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B4F1-D70E-90EB-EFF3-DC67A16F45C6}"/>
              </a:ext>
            </a:extLst>
          </p:cNvPr>
          <p:cNvSpPr>
            <a:spLocks noGrp="1"/>
          </p:cNvSpPr>
          <p:nvPr>
            <p:ph type="title"/>
          </p:nvPr>
        </p:nvSpPr>
        <p:spPr>
          <a:xfrm>
            <a:off x="68179" y="91657"/>
            <a:ext cx="10515600" cy="589380"/>
          </a:xfrm>
        </p:spPr>
        <p:txBody>
          <a:bodyPr>
            <a:normAutofit fontScale="90000"/>
          </a:bodyPr>
          <a:lstStyle/>
          <a:p>
            <a:r>
              <a:rPr lang="en-US" dirty="0"/>
              <a:t>In class assignment</a:t>
            </a:r>
          </a:p>
        </p:txBody>
      </p:sp>
      <p:sp>
        <p:nvSpPr>
          <p:cNvPr id="3" name="Content Placeholder 2">
            <a:extLst>
              <a:ext uri="{FF2B5EF4-FFF2-40B4-BE49-F238E27FC236}">
                <a16:creationId xmlns:a16="http://schemas.microsoft.com/office/drawing/2014/main" id="{1B9A7899-1373-5AFD-2FC8-398F5E1CB3B1}"/>
              </a:ext>
            </a:extLst>
          </p:cNvPr>
          <p:cNvSpPr>
            <a:spLocks noGrp="1"/>
          </p:cNvSpPr>
          <p:nvPr>
            <p:ph idx="1"/>
          </p:nvPr>
        </p:nvSpPr>
        <p:spPr>
          <a:xfrm>
            <a:off x="196516" y="681037"/>
            <a:ext cx="10515600"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class assignment.doc</a:t>
            </a:r>
          </a:p>
          <a:p>
            <a:r>
              <a:rPr lang="en-US" sz="2000" dirty="0">
                <a:latin typeface="Calibri" panose="020F0502020204030204" pitchFamily="34" charset="0"/>
                <a:ea typeface="Calibri" panose="020F0502020204030204" pitchFamily="34" charset="0"/>
                <a:cs typeface="Calibri" panose="020F0502020204030204" pitchFamily="34" charset="0"/>
              </a:rPr>
              <a:t>We are going to explore the racial identity scale using data from </a:t>
            </a:r>
            <a:r>
              <a:rPr lang="en-US" sz="2000" b="1" dirty="0">
                <a:effectLst/>
                <a:latin typeface="Calibri" panose="020F0502020204030204" pitchFamily="34" charset="0"/>
                <a:ea typeface="Calibri" panose="020F0502020204030204" pitchFamily="34" charset="0"/>
                <a:cs typeface="Calibri" panose="020F0502020204030204" pitchFamily="34" charset="0"/>
              </a:rPr>
              <a:t>Generations: A Study of the Life and Health of LGB People in a Changing Society, United States, 2016-2019 (ICPSR 37166) </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file is ‘life and health of </a:t>
            </a:r>
            <a:r>
              <a:rPr lang="en-US" sz="2000" dirty="0" err="1">
                <a:latin typeface="Calibri" panose="020F0502020204030204" pitchFamily="34" charset="0"/>
                <a:ea typeface="Calibri" panose="020F0502020204030204" pitchFamily="34" charset="0"/>
                <a:cs typeface="Calibri" panose="020F0502020204030204" pitchFamily="34" charset="0"/>
              </a:rPr>
              <a:t>lgbt</a:t>
            </a:r>
            <a:r>
              <a:rPr lang="en-US" sz="2000" dirty="0">
                <a:latin typeface="Calibri" panose="020F0502020204030204" pitchFamily="34" charset="0"/>
                <a:ea typeface="Calibri" panose="020F0502020204030204" pitchFamily="34" charset="0"/>
                <a:cs typeface="Calibri" panose="020F0502020204030204" pitchFamily="34" charset="0"/>
              </a:rPr>
              <a:t> people </a:t>
            </a:r>
            <a:r>
              <a:rPr lang="en-US" sz="2000" dirty="0" err="1">
                <a:latin typeface="Calibri" panose="020F0502020204030204" pitchFamily="34" charset="0"/>
                <a:ea typeface="Calibri" panose="020F0502020204030204" pitchFamily="34" charset="0"/>
                <a:cs typeface="Calibri" panose="020F0502020204030204" pitchFamily="34" charset="0"/>
              </a:rPr>
              <a:t>study.sav</a:t>
            </a:r>
            <a:r>
              <a:rPr lang="en-US" sz="20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769732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F0B7D76-34ED-53AC-0B49-7B3364333829}"/>
              </a:ext>
            </a:extLst>
          </p:cNvPr>
          <p:cNvSpPr>
            <a:spLocks noGrp="1"/>
          </p:cNvSpPr>
          <p:nvPr>
            <p:ph type="ftr" sz="quarter" idx="11"/>
          </p:nvPr>
        </p:nvSpPr>
        <p:spPr/>
        <p:txBody>
          <a:bodyPr/>
          <a:lstStyle/>
          <a:p>
            <a:r>
              <a:rPr lang="en-US"/>
              <a:t>Hahs-Vaughn, D. L. (2016).  Applied multivariate statistical concepts.  New York, NY: Routledge, Taylor &amp; Francis.</a:t>
            </a:r>
            <a:endParaRPr lang="en-US" dirty="0"/>
          </a:p>
        </p:txBody>
      </p:sp>
      <p:pic>
        <p:nvPicPr>
          <p:cNvPr id="6" name="Picture 5">
            <a:extLst>
              <a:ext uri="{FF2B5EF4-FFF2-40B4-BE49-F238E27FC236}">
                <a16:creationId xmlns:a16="http://schemas.microsoft.com/office/drawing/2014/main" id="{79421555-CE1F-D29F-1B9E-C92E04EFB9F9}"/>
              </a:ext>
            </a:extLst>
          </p:cNvPr>
          <p:cNvPicPr>
            <a:picLocks noChangeAspect="1"/>
          </p:cNvPicPr>
          <p:nvPr/>
        </p:nvPicPr>
        <p:blipFill>
          <a:blip r:embed="rId2"/>
          <a:stretch>
            <a:fillRect/>
          </a:stretch>
        </p:blipFill>
        <p:spPr>
          <a:xfrm>
            <a:off x="495300" y="1634313"/>
            <a:ext cx="5124450" cy="4371975"/>
          </a:xfrm>
          <a:prstGeom prst="rect">
            <a:avLst/>
          </a:prstGeom>
        </p:spPr>
      </p:pic>
      <p:pic>
        <p:nvPicPr>
          <p:cNvPr id="8" name="Picture 7">
            <a:extLst>
              <a:ext uri="{FF2B5EF4-FFF2-40B4-BE49-F238E27FC236}">
                <a16:creationId xmlns:a16="http://schemas.microsoft.com/office/drawing/2014/main" id="{7962F2B6-5AA6-1A82-BA4C-E41529C3EA22}"/>
              </a:ext>
            </a:extLst>
          </p:cNvPr>
          <p:cNvPicPr>
            <a:picLocks noChangeAspect="1"/>
          </p:cNvPicPr>
          <p:nvPr/>
        </p:nvPicPr>
        <p:blipFill>
          <a:blip r:embed="rId3"/>
          <a:stretch>
            <a:fillRect/>
          </a:stretch>
        </p:blipFill>
        <p:spPr>
          <a:xfrm>
            <a:off x="6096000" y="1590197"/>
            <a:ext cx="5124450" cy="4371975"/>
          </a:xfrm>
          <a:prstGeom prst="rect">
            <a:avLst/>
          </a:prstGeom>
        </p:spPr>
      </p:pic>
    </p:spTree>
    <p:extLst>
      <p:ext uri="{BB962C8B-B14F-4D97-AF65-F5344CB8AC3E}">
        <p14:creationId xmlns:p14="http://schemas.microsoft.com/office/powerpoint/2010/main" val="945886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0B4FD9A-37E0-A251-E0D7-0E653C3CF633}"/>
              </a:ext>
            </a:extLst>
          </p:cNvPr>
          <p:cNvPicPr>
            <a:picLocks noGrp="1" noChangeAspect="1"/>
          </p:cNvPicPr>
          <p:nvPr>
            <p:ph idx="1"/>
          </p:nvPr>
        </p:nvPicPr>
        <p:blipFill>
          <a:blip r:embed="rId2"/>
          <a:stretch>
            <a:fillRect/>
          </a:stretch>
        </p:blipFill>
        <p:spPr>
          <a:xfrm>
            <a:off x="3898233" y="333794"/>
            <a:ext cx="3208420" cy="6403746"/>
          </a:xfrm>
        </p:spPr>
      </p:pic>
    </p:spTree>
    <p:extLst>
      <p:ext uri="{BB962C8B-B14F-4D97-AF65-F5344CB8AC3E}">
        <p14:creationId xmlns:p14="http://schemas.microsoft.com/office/powerpoint/2010/main" val="2005556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5D126-FACB-01B5-8B39-2BF1992DF522}"/>
              </a:ext>
            </a:extLst>
          </p:cNvPr>
          <p:cNvSpPr>
            <a:spLocks noGrp="1"/>
          </p:cNvSpPr>
          <p:nvPr>
            <p:ph type="title"/>
          </p:nvPr>
        </p:nvSpPr>
        <p:spPr/>
        <p:txBody>
          <a:bodyPr/>
          <a:lstStyle/>
          <a:p>
            <a:r>
              <a:rPr lang="en-US" dirty="0"/>
              <a:t>Use the saved factor scale in analyses</a:t>
            </a:r>
          </a:p>
        </p:txBody>
      </p:sp>
      <p:sp>
        <p:nvSpPr>
          <p:cNvPr id="3" name="Content Placeholder 2">
            <a:extLst>
              <a:ext uri="{FF2B5EF4-FFF2-40B4-BE49-F238E27FC236}">
                <a16:creationId xmlns:a16="http://schemas.microsoft.com/office/drawing/2014/main" id="{1E98885B-4D87-F0F1-5546-40F3A750C6A6}"/>
              </a:ext>
            </a:extLst>
          </p:cNvPr>
          <p:cNvSpPr>
            <a:spLocks noGrp="1"/>
          </p:cNvSpPr>
          <p:nvPr>
            <p:ph idx="1"/>
          </p:nvPr>
        </p:nvSpPr>
        <p:spPr/>
        <p:txBody>
          <a:bodyPr/>
          <a:lstStyle/>
          <a:p>
            <a:r>
              <a:rPr lang="en-US" dirty="0"/>
              <a:t>Let’s test differences across race</a:t>
            </a:r>
          </a:p>
          <a:p>
            <a:r>
              <a:rPr lang="en-US" dirty="0"/>
              <a:t>Let’s examine how the factor predicts depressive symptoms, controlling for family social support</a:t>
            </a:r>
          </a:p>
        </p:txBody>
      </p:sp>
    </p:spTree>
    <p:extLst>
      <p:ext uri="{BB962C8B-B14F-4D97-AF65-F5344CB8AC3E}">
        <p14:creationId xmlns:p14="http://schemas.microsoft.com/office/powerpoint/2010/main" val="53850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F4C-E9ED-79B8-A6A0-BD50F46B8D3F}"/>
              </a:ext>
            </a:extLst>
          </p:cNvPr>
          <p:cNvSpPr>
            <a:spLocks noGrp="1"/>
          </p:cNvSpPr>
          <p:nvPr>
            <p:ph type="title"/>
          </p:nvPr>
        </p:nvSpPr>
        <p:spPr>
          <a:xfrm>
            <a:off x="0" y="-97585"/>
            <a:ext cx="11815637" cy="1325563"/>
          </a:xfrm>
        </p:spPr>
        <p:txBody>
          <a:bodyPr>
            <a:normAutofit/>
          </a:bodyPr>
          <a:lstStyle/>
          <a:p>
            <a:r>
              <a:rPr lang="en-US" dirty="0"/>
              <a:t>Example: </a:t>
            </a:r>
            <a:br>
              <a:rPr lang="en-US" dirty="0"/>
            </a:br>
            <a:r>
              <a:rPr lang="en-US" sz="3100" dirty="0"/>
              <a:t>Five indicators of an underlying latent construct we call depression</a:t>
            </a:r>
            <a:endParaRPr lang="en-US" dirty="0"/>
          </a:p>
        </p:txBody>
      </p:sp>
      <p:sp>
        <p:nvSpPr>
          <p:cNvPr id="3" name="Content Placeholder 2">
            <a:extLst>
              <a:ext uri="{FF2B5EF4-FFF2-40B4-BE49-F238E27FC236}">
                <a16:creationId xmlns:a16="http://schemas.microsoft.com/office/drawing/2014/main" id="{1F968E7D-27CC-11E6-5A7A-6AD33F4CFC58}"/>
              </a:ext>
            </a:extLst>
          </p:cNvPr>
          <p:cNvSpPr>
            <a:spLocks noGrp="1"/>
          </p:cNvSpPr>
          <p:nvPr>
            <p:ph idx="1"/>
          </p:nvPr>
        </p:nvSpPr>
        <p:spPr>
          <a:xfrm>
            <a:off x="131092" y="1167610"/>
            <a:ext cx="4091609" cy="435133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Let’s say you have 5 questions like:</a:t>
            </a:r>
          </a:p>
          <a:p>
            <a:pPr lvl="1"/>
            <a:r>
              <a:rPr lang="en-US" sz="1800" dirty="0">
                <a:latin typeface="Calibri" panose="020F0502020204030204" pitchFamily="34" charset="0"/>
                <a:ea typeface="Calibri" panose="020F0502020204030204" pitchFamily="34" charset="0"/>
                <a:cs typeface="Calibri" panose="020F0502020204030204" pitchFamily="34" charset="0"/>
              </a:rPr>
              <a:t>"I felt sad“</a:t>
            </a:r>
          </a:p>
          <a:p>
            <a:pPr lvl="1"/>
            <a:r>
              <a:rPr lang="en-US" sz="1800" dirty="0">
                <a:latin typeface="Calibri" panose="020F0502020204030204" pitchFamily="34" charset="0"/>
                <a:ea typeface="Calibri" panose="020F0502020204030204" pitchFamily="34" charset="0"/>
                <a:cs typeface="Calibri" panose="020F0502020204030204" pitchFamily="34" charset="0"/>
              </a:rPr>
              <a:t>"I couldn’t sleep“</a:t>
            </a:r>
          </a:p>
          <a:p>
            <a:pPr lvl="1"/>
            <a:r>
              <a:rPr lang="en-US" sz="1800" dirty="0">
                <a:latin typeface="Calibri" panose="020F0502020204030204" pitchFamily="34" charset="0"/>
                <a:ea typeface="Calibri" panose="020F0502020204030204" pitchFamily="34" charset="0"/>
                <a:cs typeface="Calibri" panose="020F0502020204030204" pitchFamily="34" charset="0"/>
              </a:rPr>
              <a:t>"I felt tired“</a:t>
            </a:r>
          </a:p>
          <a:p>
            <a:pPr lvl="1"/>
            <a:r>
              <a:rPr lang="en-US" sz="1800" dirty="0">
                <a:latin typeface="Calibri" panose="020F0502020204030204" pitchFamily="34" charset="0"/>
                <a:ea typeface="Calibri" panose="020F0502020204030204" pitchFamily="34" charset="0"/>
                <a:cs typeface="Calibri" panose="020F0502020204030204" pitchFamily="34" charset="0"/>
              </a:rPr>
              <a:t>"I cried often“</a:t>
            </a:r>
          </a:p>
          <a:p>
            <a:pPr lvl="1"/>
            <a:r>
              <a:rPr lang="en-US" sz="1800" dirty="0">
                <a:latin typeface="Calibri" panose="020F0502020204030204" pitchFamily="34" charset="0"/>
                <a:ea typeface="Calibri" panose="020F0502020204030204" pitchFamily="34" charset="0"/>
                <a:cs typeface="Calibri" panose="020F0502020204030204" pitchFamily="34" charset="0"/>
              </a:rPr>
              <a:t>"I had trouble concentrating"</a:t>
            </a:r>
          </a:p>
        </p:txBody>
      </p:sp>
      <p:sp>
        <p:nvSpPr>
          <p:cNvPr id="4" name="Rectangle 1">
            <a:extLst>
              <a:ext uri="{FF2B5EF4-FFF2-40B4-BE49-F238E27FC236}">
                <a16:creationId xmlns:a16="http://schemas.microsoft.com/office/drawing/2014/main" id="{28C6D020-A1AC-8AEB-B8CC-8AD260D8C8D5}"/>
              </a:ext>
            </a:extLst>
          </p:cNvPr>
          <p:cNvSpPr>
            <a:spLocks noChangeArrowheads="1"/>
          </p:cNvSpPr>
          <p:nvPr/>
        </p:nvSpPr>
        <p:spPr bwMode="auto">
          <a:xfrm>
            <a:off x="4418274" y="1167610"/>
            <a:ext cx="739736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If you conducted a FA: </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You’re assuming these 5 items are caused by an underlying factor, like depression</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You believe that depression is a </a:t>
            </a:r>
            <a:r>
              <a:rPr kumimoji="0" lang="en-US" altLang="en-US"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latent variable</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that explains the shared variance (covariance) between these items</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Then you test whether this model fits your data (e.g., using model fit statistics). If the model fits well, you have evidence that depression is a valid latent construct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If you conducted a PCA: </a:t>
            </a:r>
          </a:p>
          <a:p>
            <a:pPr marL="742950" lvl="1" indent="-285750" eaLnBrk="0" fontAlgn="base" hangingPunct="0">
              <a:spcBef>
                <a:spcPct val="0"/>
              </a:spcBef>
              <a:spcAft>
                <a:spcPct val="0"/>
              </a:spcAft>
              <a:buFont typeface="Arial" panose="020B0604020202020204" pitchFamily="34" charset="0"/>
              <a:buChar char="•"/>
            </a:pPr>
            <a:r>
              <a:rPr lang="en-US" altLang="en-US" dirty="0">
                <a:latin typeface="Calibri" panose="020F0502020204030204" pitchFamily="34" charset="0"/>
                <a:ea typeface="Calibri" panose="020F0502020204030204" pitchFamily="34" charset="0"/>
                <a:cs typeface="Calibri" panose="020F0502020204030204" pitchFamily="34" charset="0"/>
              </a:rPr>
              <a:t>PCA examines </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total variance of the 5 items and finds components that best summarize the data</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You simply want to mathematically combine the items into a weighted average (component) that explains as much variance as possible</a:t>
            </a:r>
          </a:p>
          <a:p>
            <a:pPr marL="742950" lvl="1" indent="-28575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There’s no underlying assumption that a real, hidden thing like “depression” exists or is driving the items. It’s just a data summary, not a testable theory</a:t>
            </a:r>
          </a:p>
        </p:txBody>
      </p:sp>
    </p:spTree>
    <p:extLst>
      <p:ext uri="{BB962C8B-B14F-4D97-AF65-F5344CB8AC3E}">
        <p14:creationId xmlns:p14="http://schemas.microsoft.com/office/powerpoint/2010/main" val="357577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 calcmode="lin" valueType="num">
                                      <p:cBhvr additive="base">
                                        <p:cTn id="2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anim calcmode="lin" valueType="num">
                                      <p:cBhvr additive="base">
                                        <p:cTn id="2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FC570-EC3B-6A78-AAA6-A8F9B1F68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F6658-6776-8203-EE1F-85F83FBE76EC}"/>
              </a:ext>
            </a:extLst>
          </p:cNvPr>
          <p:cNvSpPr>
            <a:spLocks noGrp="1"/>
          </p:cNvSpPr>
          <p:nvPr>
            <p:ph type="title"/>
          </p:nvPr>
        </p:nvSpPr>
        <p:spPr>
          <a:xfrm>
            <a:off x="0" y="0"/>
            <a:ext cx="11815637" cy="787396"/>
          </a:xfrm>
        </p:spPr>
        <p:txBody>
          <a:bodyPr>
            <a:normAutofit/>
          </a:bodyPr>
          <a:lstStyle/>
          <a:p>
            <a:r>
              <a:rPr lang="en-US" dirty="0"/>
              <a:t>Intuition</a:t>
            </a:r>
          </a:p>
        </p:txBody>
      </p:sp>
      <p:sp>
        <p:nvSpPr>
          <p:cNvPr id="3" name="Content Placeholder 2">
            <a:extLst>
              <a:ext uri="{FF2B5EF4-FFF2-40B4-BE49-F238E27FC236}">
                <a16:creationId xmlns:a16="http://schemas.microsoft.com/office/drawing/2014/main" id="{40242193-3102-F145-CC27-70D3236C567E}"/>
              </a:ext>
            </a:extLst>
          </p:cNvPr>
          <p:cNvSpPr>
            <a:spLocks noGrp="1"/>
          </p:cNvSpPr>
          <p:nvPr>
            <p:ph idx="1"/>
          </p:nvPr>
        </p:nvSpPr>
        <p:spPr>
          <a:xfrm>
            <a:off x="85911" y="638219"/>
            <a:ext cx="11643813" cy="5810707"/>
          </a:xfrm>
        </p:spPr>
        <p:txBody>
          <a:bodyPr>
            <a:normAutofit lnSpcReduction="10000"/>
          </a:bodyPr>
          <a:lstStyle/>
          <a:p>
            <a:pPr>
              <a:lnSpc>
                <a:spcPct val="120000"/>
              </a:lnSpc>
              <a:spcBef>
                <a:spcPts val="0"/>
              </a:spcBef>
            </a:pPr>
            <a:r>
              <a:rPr lang="en-US" sz="2000" b="1" dirty="0">
                <a:latin typeface="Calibri" panose="020F0502020204030204" pitchFamily="34" charset="0"/>
                <a:ea typeface="Calibri" panose="020F0502020204030204" pitchFamily="34" charset="0"/>
                <a:cs typeface="Calibri" panose="020F0502020204030204" pitchFamily="34" charset="0"/>
              </a:rPr>
              <a:t>PCA</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It takes all the variance from all five variables — both shared and unique</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Then it creates components (linear combinations of the variables) that explain as much total variance as possible</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So even if one variable doesn’t share variance with others (i.e., it doesn’t correlate well), </a:t>
            </a:r>
            <a:r>
              <a:rPr lang="en-US" sz="1800" b="1" dirty="0">
                <a:latin typeface="Calibri" panose="020F0502020204030204" pitchFamily="34" charset="0"/>
                <a:ea typeface="Calibri" panose="020F0502020204030204" pitchFamily="34" charset="0"/>
                <a:cs typeface="Calibri" panose="020F0502020204030204" pitchFamily="34" charset="0"/>
              </a:rPr>
              <a:t>PCA still includes it</a:t>
            </a:r>
            <a:r>
              <a:rPr lang="en-US" sz="1800" dirty="0">
                <a:latin typeface="Calibri" panose="020F0502020204030204" pitchFamily="34" charset="0"/>
                <a:ea typeface="Calibri" panose="020F0502020204030204" pitchFamily="34" charset="0"/>
                <a:cs typeface="Calibri" panose="020F0502020204030204" pitchFamily="34" charset="0"/>
              </a:rPr>
              <a:t> — it just might load weakly on the first few components</a:t>
            </a:r>
          </a:p>
          <a:p>
            <a:pPr>
              <a:lnSpc>
                <a:spcPct val="120000"/>
              </a:lnSpc>
              <a:spcBef>
                <a:spcPts val="0"/>
              </a:spcBef>
            </a:pPr>
            <a:r>
              <a:rPr lang="en-US" sz="2000" b="1" dirty="0">
                <a:latin typeface="Calibri" panose="020F0502020204030204" pitchFamily="34" charset="0"/>
                <a:ea typeface="Calibri" panose="020F0502020204030204" pitchFamily="34" charset="0"/>
                <a:cs typeface="Calibri" panose="020F0502020204030204" pitchFamily="34" charset="0"/>
              </a:rPr>
              <a:t>FA</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FA focuses only on the shared variance (called common variance) between variables</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It assumes there’s some underlying latent factor (like depression) that’s causing the correlation</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FA removes unique variance and error variance from the factor model</a:t>
            </a:r>
          </a:p>
          <a:p>
            <a:pPr>
              <a:lnSpc>
                <a:spcPct val="120000"/>
              </a:lnSpc>
              <a:spcBef>
                <a:spcPts val="0"/>
              </a:spcBef>
            </a:pPr>
            <a:r>
              <a:rPr lang="en-US" sz="2000" b="1" u="sng" dirty="0">
                <a:latin typeface="Calibri" panose="020F0502020204030204" pitchFamily="34" charset="0"/>
                <a:ea typeface="Calibri" panose="020F0502020204030204" pitchFamily="34" charset="0"/>
                <a:cs typeface="Calibri" panose="020F0502020204030204" pitchFamily="34" charset="0"/>
              </a:rPr>
              <a:t>Example</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Let’s say one item (“I felt tired”) is not very correlated with the other 4</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PCA still uses it in calculating components</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FA might give it a </a:t>
            </a:r>
            <a:r>
              <a:rPr lang="en-US" sz="1800" b="1" dirty="0">
                <a:latin typeface="Calibri" panose="020F0502020204030204" pitchFamily="34" charset="0"/>
                <a:ea typeface="Calibri" panose="020F0502020204030204" pitchFamily="34" charset="0"/>
                <a:cs typeface="Calibri" panose="020F0502020204030204" pitchFamily="34" charset="0"/>
              </a:rPr>
              <a:t>low loading </a:t>
            </a:r>
            <a:r>
              <a:rPr lang="en-US" sz="1800" dirty="0">
                <a:latin typeface="Calibri" panose="020F0502020204030204" pitchFamily="34" charset="0"/>
                <a:ea typeface="Calibri" panose="020F0502020204030204" pitchFamily="34" charset="0"/>
                <a:cs typeface="Calibri" panose="020F0502020204030204" pitchFamily="34" charset="0"/>
              </a:rPr>
              <a:t>or treat its variance as mostly unique/error rather than useful in explaining the latent construct</a:t>
            </a:r>
          </a:p>
          <a:p>
            <a:pPr>
              <a:lnSpc>
                <a:spcPct val="120000"/>
              </a:lnSpc>
              <a:spcBef>
                <a:spcPts val="0"/>
              </a:spcBef>
            </a:pPr>
            <a:r>
              <a:rPr lang="en-US" sz="2000" b="1" dirty="0">
                <a:latin typeface="Calibri" panose="020F0502020204030204" pitchFamily="34" charset="0"/>
                <a:ea typeface="Calibri" panose="020F0502020204030204" pitchFamily="34" charset="0"/>
                <a:cs typeface="Calibri" panose="020F0502020204030204" pitchFamily="34" charset="0"/>
              </a:rPr>
              <a:t>Bottom line:</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PCA uses all variables and all their variance, shared or not</a:t>
            </a:r>
          </a:p>
          <a:p>
            <a:pPr lvl="1">
              <a:lnSpc>
                <a:spcPct val="120000"/>
              </a:lnSpc>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FA uses only the shared variance to model an underlying latent structure</a:t>
            </a:r>
          </a:p>
        </p:txBody>
      </p:sp>
    </p:spTree>
    <p:extLst>
      <p:ext uri="{BB962C8B-B14F-4D97-AF65-F5344CB8AC3E}">
        <p14:creationId xmlns:p14="http://schemas.microsoft.com/office/powerpoint/2010/main" val="341866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 calcmode="lin" valueType="num">
                                      <p:cBhvr additive="base">
                                        <p:cTn id="5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713B1-6DDB-515A-FEBC-507525E20A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B8857F-CCA4-5544-81EF-1BFB15BCB22C}"/>
              </a:ext>
            </a:extLst>
          </p:cNvPr>
          <p:cNvSpPr>
            <a:spLocks noGrp="1"/>
          </p:cNvSpPr>
          <p:nvPr>
            <p:ph type="title"/>
          </p:nvPr>
        </p:nvSpPr>
        <p:spPr>
          <a:xfrm>
            <a:off x="90777" y="245856"/>
            <a:ext cx="11923644" cy="628788"/>
          </a:xfrm>
        </p:spPr>
        <p:txBody>
          <a:bodyPr>
            <a:normAutofit fontScale="90000"/>
          </a:bodyPr>
          <a:lstStyle/>
          <a:p>
            <a:r>
              <a:rPr lang="en-US" dirty="0"/>
              <a:t>Factor analysis versus Principal Components Analysis (PCA)</a:t>
            </a:r>
          </a:p>
        </p:txBody>
      </p:sp>
      <p:sp>
        <p:nvSpPr>
          <p:cNvPr id="5" name="Content Placeholder 4">
            <a:extLst>
              <a:ext uri="{FF2B5EF4-FFF2-40B4-BE49-F238E27FC236}">
                <a16:creationId xmlns:a16="http://schemas.microsoft.com/office/drawing/2014/main" id="{FBB37B11-D4D8-CC7F-7D8A-EE665C3CE0F4}"/>
              </a:ext>
            </a:extLst>
          </p:cNvPr>
          <p:cNvSpPr>
            <a:spLocks noGrp="1"/>
          </p:cNvSpPr>
          <p:nvPr>
            <p:ph idx="1"/>
          </p:nvPr>
        </p:nvSpPr>
        <p:spPr>
          <a:xfrm>
            <a:off x="90777" y="1113183"/>
            <a:ext cx="11772568" cy="5303519"/>
          </a:xfrm>
        </p:spPr>
        <p:txBody>
          <a:bodyPr>
            <a:normAutofit/>
          </a:bodyPr>
          <a:lstStyle/>
          <a:p>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 PCA, the indicators drive the component and the Ys covary in some way</a:t>
            </a:r>
          </a:p>
          <a:p>
            <a:r>
              <a:rPr lang="en-US" sz="1800" dirty="0">
                <a:latin typeface="Calibri" panose="020F0502020204030204" pitchFamily="34" charset="0"/>
                <a:ea typeface="Calibri" panose="020F0502020204030204" pitchFamily="34" charset="0"/>
                <a:cs typeface="Calibri" panose="020F0502020204030204" pitchFamily="34" charset="0"/>
              </a:rPr>
              <a:t>Exploratory factor analysis examines all the pairwise relationships between individual variables (e.g., items on a scale) and seeks to extract latent factors from the measured variables. </a:t>
            </a:r>
          </a:p>
          <a:p>
            <a:r>
              <a:rPr lang="en-US" sz="1800" dirty="0">
                <a:latin typeface="Calibri" panose="020F0502020204030204" pitchFamily="34" charset="0"/>
                <a:ea typeface="Calibri" panose="020F0502020204030204" pitchFamily="34" charset="0"/>
                <a:cs typeface="Calibri" panose="020F0502020204030204" pitchFamily="34" charset="0"/>
              </a:rPr>
              <a:t>In FA some underlying factors are driving the variables (plus error)</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1BE2D46-FA33-7C02-B5DF-FC0E23862141}"/>
              </a:ext>
            </a:extLst>
          </p:cNvPr>
          <p:cNvPicPr>
            <a:picLocks noChangeAspect="1"/>
          </p:cNvPicPr>
          <p:nvPr/>
        </p:nvPicPr>
        <p:blipFill>
          <a:blip r:embed="rId2"/>
          <a:srcRect t="18948" r="58035"/>
          <a:stretch/>
        </p:blipFill>
        <p:spPr>
          <a:xfrm>
            <a:off x="90777" y="2647783"/>
            <a:ext cx="3081793" cy="4091699"/>
          </a:xfrm>
          <a:prstGeom prst="rect">
            <a:avLst/>
          </a:prstGeom>
        </p:spPr>
      </p:pic>
      <p:pic>
        <p:nvPicPr>
          <p:cNvPr id="6" name="Picture 5">
            <a:extLst>
              <a:ext uri="{FF2B5EF4-FFF2-40B4-BE49-F238E27FC236}">
                <a16:creationId xmlns:a16="http://schemas.microsoft.com/office/drawing/2014/main" id="{B15F30C7-1EB9-2D0C-F9F5-67AC5763AE10}"/>
              </a:ext>
            </a:extLst>
          </p:cNvPr>
          <p:cNvPicPr>
            <a:picLocks noChangeAspect="1"/>
          </p:cNvPicPr>
          <p:nvPr/>
        </p:nvPicPr>
        <p:blipFill>
          <a:blip r:embed="rId3"/>
          <a:srcRect b="41749"/>
          <a:stretch/>
        </p:blipFill>
        <p:spPr>
          <a:xfrm>
            <a:off x="3147743" y="2647783"/>
            <a:ext cx="2948257" cy="2148806"/>
          </a:xfrm>
          <a:prstGeom prst="rect">
            <a:avLst/>
          </a:prstGeom>
        </p:spPr>
      </p:pic>
      <p:pic>
        <p:nvPicPr>
          <p:cNvPr id="8" name="Picture 7">
            <a:extLst>
              <a:ext uri="{FF2B5EF4-FFF2-40B4-BE49-F238E27FC236}">
                <a16:creationId xmlns:a16="http://schemas.microsoft.com/office/drawing/2014/main" id="{59EB32D4-EF7B-9607-96DA-DE3DDDF8E0DC}"/>
              </a:ext>
            </a:extLst>
          </p:cNvPr>
          <p:cNvPicPr>
            <a:picLocks noChangeAspect="1"/>
          </p:cNvPicPr>
          <p:nvPr/>
        </p:nvPicPr>
        <p:blipFill>
          <a:blip r:embed="rId4"/>
          <a:stretch>
            <a:fillRect/>
          </a:stretch>
        </p:blipFill>
        <p:spPr>
          <a:xfrm>
            <a:off x="3654356" y="4796589"/>
            <a:ext cx="2722382" cy="1361191"/>
          </a:xfrm>
          <a:prstGeom prst="rect">
            <a:avLst/>
          </a:prstGeom>
        </p:spPr>
      </p:pic>
    </p:spTree>
    <p:extLst>
      <p:ext uri="{BB962C8B-B14F-4D97-AF65-F5344CB8AC3E}">
        <p14:creationId xmlns:p14="http://schemas.microsoft.com/office/powerpoint/2010/main" val="216941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319EF-AC30-7A64-BE54-A6626233E9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050902-20F1-9DE8-3BC9-BC99CAC95014}"/>
              </a:ext>
            </a:extLst>
          </p:cNvPr>
          <p:cNvSpPr>
            <a:spLocks noGrp="1"/>
          </p:cNvSpPr>
          <p:nvPr>
            <p:ph type="title"/>
          </p:nvPr>
        </p:nvSpPr>
        <p:spPr>
          <a:xfrm>
            <a:off x="90777" y="61371"/>
            <a:ext cx="11923644" cy="628788"/>
          </a:xfrm>
        </p:spPr>
        <p:txBody>
          <a:bodyPr>
            <a:normAutofit fontScale="90000"/>
          </a:bodyPr>
          <a:lstStyle/>
          <a:p>
            <a:r>
              <a:rPr lang="en-US" dirty="0"/>
              <a:t>EFA</a:t>
            </a:r>
          </a:p>
        </p:txBody>
      </p:sp>
      <p:sp>
        <p:nvSpPr>
          <p:cNvPr id="5" name="Content Placeholder 4">
            <a:extLst>
              <a:ext uri="{FF2B5EF4-FFF2-40B4-BE49-F238E27FC236}">
                <a16:creationId xmlns:a16="http://schemas.microsoft.com/office/drawing/2014/main" id="{23E2D690-DAAE-2FCB-A7FE-FA254DAD9569}"/>
              </a:ext>
            </a:extLst>
          </p:cNvPr>
          <p:cNvSpPr>
            <a:spLocks noGrp="1"/>
          </p:cNvSpPr>
          <p:nvPr>
            <p:ph idx="1"/>
          </p:nvPr>
        </p:nvSpPr>
        <p:spPr>
          <a:xfrm>
            <a:off x="166315" y="608798"/>
            <a:ext cx="11772568" cy="5303519"/>
          </a:xfrm>
        </p:spPr>
        <p:txBody>
          <a:bodyPr>
            <a:normAutofit/>
          </a:bodyPr>
          <a:lstStyle/>
          <a:p>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The main applications of factor analytic techniques are: </a:t>
            </a:r>
          </a:p>
          <a:p>
            <a:pPr lvl="1"/>
            <a:r>
              <a:rPr lang="en-US" sz="1800" b="1" i="1" dirty="0">
                <a:solidFill>
                  <a:prstClr val="black"/>
                </a:solidFill>
                <a:latin typeface="Calibri" panose="020F0502020204030204" pitchFamily="34" charset="0"/>
                <a:ea typeface="Calibri" panose="020F0502020204030204" pitchFamily="34" charset="0"/>
                <a:cs typeface="Calibri" panose="020F0502020204030204" pitchFamily="34" charset="0"/>
              </a:rPr>
              <a:t>Data reduction.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 reduce the number of variables into factors based on shared variance; and</a:t>
            </a:r>
          </a:p>
          <a:p>
            <a:pPr lvl="1"/>
            <a:r>
              <a:rPr kumimoji="0" lang="en-US" sz="18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Data classification.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 detect structure (or underlying processes) in the relationships between variables, that is, to classify variables</a:t>
            </a:r>
          </a:p>
          <a:p>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Assumption</a:t>
            </a:r>
          </a:p>
          <a:p>
            <a:pPr lvl="1"/>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Variables that correlate with each other do so because they are measuring the same thing—a common domain</a:t>
            </a:r>
          </a:p>
          <a:p>
            <a:pPr lvl="1"/>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is important because sometimes composite variables are used from assessments, psychological or otherwise, without concern for the process underlying that construction</a:t>
            </a:r>
          </a:p>
          <a:p>
            <a:r>
              <a:rPr kumimoji="0" lang="en-US" sz="20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RQ</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What is the underlying factor structure (i.e., a latent variable) for a set of measures?</a:t>
            </a:r>
          </a:p>
          <a:p>
            <a:pPr lvl="1"/>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EFA is a statistical procedure that allows us to cluster variables together into constructs or ‘latent variables’</a:t>
            </a:r>
          </a:p>
          <a:p>
            <a:pPr lvl="1"/>
            <a:r>
              <a:rPr kumimoji="0" lang="en-US" sz="18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Example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Is intelligence a unitary or multidimensional construct (as in multiple forms of intelligence)?</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8323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330</TotalTime>
  <Words>5156</Words>
  <Application>Microsoft Office PowerPoint</Application>
  <PresentationFormat>Widescreen</PresentationFormat>
  <Paragraphs>676</Paragraphs>
  <Slides>53</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Aptos</vt:lpstr>
      <vt:lpstr>Aptos Display</vt:lpstr>
      <vt:lpstr>Arial</vt:lpstr>
      <vt:lpstr>Calibri</vt:lpstr>
      <vt:lpstr>Cambria Math</vt:lpstr>
      <vt:lpstr>Open Sans</vt:lpstr>
      <vt:lpstr>open-sans</vt:lpstr>
      <vt:lpstr>ProximaNova</vt:lpstr>
      <vt:lpstr>Roboto</vt:lpstr>
      <vt:lpstr>Times New Roman</vt:lpstr>
      <vt:lpstr>Tw Cen MT</vt:lpstr>
      <vt:lpstr>Wingdings</vt:lpstr>
      <vt:lpstr>Office Theme</vt:lpstr>
      <vt:lpstr>Factor Analysis</vt:lpstr>
      <vt:lpstr>What is Factor analysis (FA)?</vt:lpstr>
      <vt:lpstr>What is a ‘latent variable’</vt:lpstr>
      <vt:lpstr>Factor analysis versus Principal Components Analysis (PCA)</vt:lpstr>
      <vt:lpstr>Factor analysis versus Principal Components Analysis (PCA)</vt:lpstr>
      <vt:lpstr>Example:  Five indicators of an underlying latent construct we call depression</vt:lpstr>
      <vt:lpstr>Intuition</vt:lpstr>
      <vt:lpstr>Factor analysis versus Principal Components Analysis (PCA)</vt:lpstr>
      <vt:lpstr>EFA</vt:lpstr>
      <vt:lpstr>Data Reduction</vt:lpstr>
      <vt:lpstr>The Statistical Model</vt:lpstr>
      <vt:lpstr>Example</vt:lpstr>
      <vt:lpstr>Research Questions</vt:lpstr>
      <vt:lpstr>Illustration</vt:lpstr>
      <vt:lpstr>Correlations (what factor(s) might Cause the relationships?)</vt:lpstr>
      <vt:lpstr>Factor Structure</vt:lpstr>
      <vt:lpstr>Is factor analysis appropriate?</vt:lpstr>
      <vt:lpstr>Initial factorability assessment (Summary)</vt:lpstr>
      <vt:lpstr>Identity matrix v. Covariance matrix</vt:lpstr>
      <vt:lpstr>Extracting a set of factors from the correlation matrix</vt:lpstr>
      <vt:lpstr>Understanding Variance in Factor Analysis</vt:lpstr>
      <vt:lpstr>Important concepts</vt:lpstr>
      <vt:lpstr>Partitioning the variance in factor analysis</vt:lpstr>
      <vt:lpstr>Extracting a set of factors from the correlation matrix</vt:lpstr>
      <vt:lpstr>Exploratory Factor Analysis Specification Conditions &amp; Decisions</vt:lpstr>
      <vt:lpstr>Full Set of Criteria for number of factors</vt:lpstr>
      <vt:lpstr>Kaiser’s rule (eigenvalues greater than one)</vt:lpstr>
      <vt:lpstr>Scree plot</vt:lpstr>
      <vt:lpstr>Parallel Analysis**</vt:lpstr>
      <vt:lpstr>Interpreting the factors</vt:lpstr>
      <vt:lpstr>Example:</vt:lpstr>
      <vt:lpstr>Factor Rotation</vt:lpstr>
      <vt:lpstr>Rotation (Cont’D)</vt:lpstr>
      <vt:lpstr>Example</vt:lpstr>
      <vt:lpstr>Example</vt:lpstr>
      <vt:lpstr>PowerPoint Presentation</vt:lpstr>
      <vt:lpstr>Factor loadings</vt:lpstr>
      <vt:lpstr>Judging the significance of the factors</vt:lpstr>
      <vt:lpstr>Identify Significant loadings and assess communalities</vt:lpstr>
      <vt:lpstr>Interpreting a factor Matrix</vt:lpstr>
      <vt:lpstr>Generating factor scores: A Composite Measure</vt:lpstr>
      <vt:lpstr>Considerations</vt:lpstr>
      <vt:lpstr>Assumptions</vt:lpstr>
      <vt:lpstr>Example: Statistics anxiety</vt:lpstr>
      <vt:lpstr>Factor Analysis in SPSS</vt:lpstr>
      <vt:lpstr>Cross Cultural Invariance Testing</vt:lpstr>
      <vt:lpstr>PowerPoint Presentation</vt:lpstr>
      <vt:lpstr>PowerPoint Presentation</vt:lpstr>
      <vt:lpstr>PowerPoint Presentation</vt:lpstr>
      <vt:lpstr>In class assignment</vt:lpstr>
      <vt:lpstr>PowerPoint Presentation</vt:lpstr>
      <vt:lpstr>PowerPoint Presentation</vt:lpstr>
      <vt:lpstr>Use the saved factor scale in analyses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45</cp:revision>
  <dcterms:created xsi:type="dcterms:W3CDTF">2025-03-30T15:35:43Z</dcterms:created>
  <dcterms:modified xsi:type="dcterms:W3CDTF">2025-03-30T21:06:01Z</dcterms:modified>
</cp:coreProperties>
</file>