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4"/>
    <p:sldMasterId id="2147483726" r:id="rId5"/>
  </p:sldMasterIdLst>
  <p:notesMasterIdLst>
    <p:notesMasterId r:id="rId52"/>
  </p:notesMasterIdLst>
  <p:sldIdLst>
    <p:sldId id="256" r:id="rId6"/>
    <p:sldId id="1280" r:id="rId7"/>
    <p:sldId id="1288" r:id="rId8"/>
    <p:sldId id="1281" r:id="rId9"/>
    <p:sldId id="1269" r:id="rId10"/>
    <p:sldId id="1284" r:id="rId11"/>
    <p:sldId id="1229" r:id="rId12"/>
    <p:sldId id="1282" r:id="rId13"/>
    <p:sldId id="259" r:id="rId14"/>
    <p:sldId id="1231" r:id="rId15"/>
    <p:sldId id="1237" r:id="rId16"/>
    <p:sldId id="261" r:id="rId17"/>
    <p:sldId id="1240" r:id="rId18"/>
    <p:sldId id="1241" r:id="rId19"/>
    <p:sldId id="1242" r:id="rId20"/>
    <p:sldId id="1286" r:id="rId21"/>
    <p:sldId id="1243" r:id="rId22"/>
    <p:sldId id="270" r:id="rId23"/>
    <p:sldId id="1270" r:id="rId24"/>
    <p:sldId id="265" r:id="rId25"/>
    <p:sldId id="272" r:id="rId26"/>
    <p:sldId id="1257" r:id="rId27"/>
    <p:sldId id="274" r:id="rId28"/>
    <p:sldId id="1232" r:id="rId29"/>
    <p:sldId id="1233" r:id="rId30"/>
    <p:sldId id="1292" r:id="rId31"/>
    <p:sldId id="1293" r:id="rId32"/>
    <p:sldId id="1244" r:id="rId33"/>
    <p:sldId id="1277" r:id="rId34"/>
    <p:sldId id="1275" r:id="rId35"/>
    <p:sldId id="1276" r:id="rId36"/>
    <p:sldId id="1278" r:id="rId37"/>
    <p:sldId id="1279" r:id="rId38"/>
    <p:sldId id="1246" r:id="rId39"/>
    <p:sldId id="1245" r:id="rId40"/>
    <p:sldId id="1247" r:id="rId41"/>
    <p:sldId id="1294" r:id="rId42"/>
    <p:sldId id="1274" r:id="rId43"/>
    <p:sldId id="1295" r:id="rId44"/>
    <p:sldId id="1296" r:id="rId45"/>
    <p:sldId id="1297" r:id="rId46"/>
    <p:sldId id="1298" r:id="rId47"/>
    <p:sldId id="1273" r:id="rId48"/>
    <p:sldId id="1272" r:id="rId49"/>
    <p:sldId id="1271" r:id="rId50"/>
    <p:sldId id="1285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a Barboza" initials="GB" lastIdx="3" clrIdx="0">
    <p:extLst>
      <p:ext uri="{19B8F6BF-5375-455C-9EA6-DF929625EA0E}">
        <p15:presenceInfo xmlns:p15="http://schemas.microsoft.com/office/powerpoint/2012/main" userId="S::gbarboza@uccs.edu::9307f127-aeda-4625-8294-3425b4072387" providerId="AD"/>
      </p:ext>
    </p:extLst>
  </p:cmAuthor>
  <p:cmAuthor id="2" name="Gia Barboza" initials="GB [2]" lastIdx="1" clrIdx="1">
    <p:extLst>
      <p:ext uri="{19B8F6BF-5375-455C-9EA6-DF929625EA0E}">
        <p15:presenceInfo xmlns:p15="http://schemas.microsoft.com/office/powerpoint/2012/main" userId="Gia Barboz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DFE82E-4DBA-4D58-A2F9-C6762A673A78}" v="351" dt="2024-02-15T13:02:39.1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01" autoAdjust="0"/>
    <p:restoredTop sz="81170" autoAdjust="0"/>
  </p:normalViewPr>
  <p:slideViewPr>
    <p:cSldViewPr snapToGrid="0" snapToObjects="1">
      <p:cViewPr varScale="1">
        <p:scale>
          <a:sx n="103" d="100"/>
          <a:sy n="103" d="100"/>
        </p:scale>
        <p:origin x="624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commentAuthors" Target="commentAuthors.xml"/><Relationship Id="rId58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tableStyles" Target="tableStyle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4DB63-9D86-684F-A9E3-E3196FF1FBD0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F63CE-93CB-D64C-B697-005363166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75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F63CE-93CB-D64C-B697-0053631666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38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Logistic</a:t>
            </a:r>
          </a:p>
          <a:p>
            <a:pPr lvl="1"/>
            <a:r>
              <a:rPr lang="en-US" dirty="0"/>
              <a:t>The model is nonlinear (aka sigmoidal)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93B654-F051-464E-B9B3-C283C12DF6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383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where π (0≤π≤1) is the probability of an event happening (success) and denoted π=P(success). We find the estimates for β0, β1, …, βp, using the maximum likelihood method. This method is one of several methods used in statistics to estimate parameters of a mathematical model. The goal of the estimator is to estimate the parameters β0, β1, …, βp which maximize the log likelihood function. 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F63CE-93CB-D64C-B697-0053631666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9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F63CE-93CB-D64C-B697-0053631666F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17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Specificity is the percentage of correct predictions of the cases that are coded as 0 for the dependent variable </a:t>
            </a:r>
            <a:r>
              <a:rPr lang="en-US" b="1" dirty="0"/>
              <a:t>50</a:t>
            </a:r>
          </a:p>
          <a:p>
            <a:r>
              <a:rPr lang="en-US" dirty="0"/>
              <a:t>sensitivity is the percentage of correct predictions of the cases that are coded as 1 for the dependent variable </a:t>
            </a:r>
            <a:r>
              <a:rPr lang="en-US" b="1" dirty="0"/>
              <a:t>66.7</a:t>
            </a:r>
          </a:p>
          <a:p>
            <a:r>
              <a:rPr lang="en-US" dirty="0"/>
              <a:t>false negative rate the percentage of cases in error where the dependent variable is predicted to be 0 </a:t>
            </a:r>
            <a:r>
              <a:rPr lang="en-US" b="1" dirty="0"/>
              <a:t>50</a:t>
            </a:r>
            <a:endParaRPr lang="en-US" dirty="0"/>
          </a:p>
          <a:p>
            <a:r>
              <a:rPr lang="en-US" dirty="0"/>
              <a:t>false positive rate the percentage of cases in error where the dependent variable is predicted to be 1 </a:t>
            </a:r>
            <a:r>
              <a:rPr lang="en-US" b="1" dirty="0"/>
              <a:t>33.3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F63CE-93CB-D64C-B697-0053631666F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8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49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2/23/2025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52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2/23/2025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696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60B86-7DAD-4460-B9E3-8342259EC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0DD800-5E40-47F1-86E6-09D20E8BA5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E73E4-9783-484D-91C6-A353C5311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7346-398A-4EB1-9492-C94B7FD39D26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BF39B-3802-4F5C-8708-3721BE10D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698C1-61D7-457F-BE88-B66881D5E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57E-7529-4F31-8D40-4BC69937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92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471DC-CDE4-4A68-B576-050D0716B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450E1-7258-4338-A205-263E5063B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23792-6976-4359-A506-A358965F4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7346-398A-4EB1-9492-C94B7FD39D26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54B60-F775-42A1-ACC3-9E1362B03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E454E-A15D-4797-AED4-E12E57673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57E-7529-4F31-8D40-4BC69937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40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EEB37-8101-4199-B302-C7E6B715E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3DEFD-6784-4320-90D7-E863E0E58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EE817-4340-4ED0-A273-44CC8FCE2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7346-398A-4EB1-9492-C94B7FD39D26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182BA-D128-4C80-8FCE-86B6F96F4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0C214-7ABD-4B06-80D8-A8DE5F8C6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57E-7529-4F31-8D40-4BC69937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56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3FE7A-739C-4426-930F-2C3374A06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D0D4B-592A-4B70-81E3-59E45D65B1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52DAE-2BC0-4EDB-8591-DD68DFB49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5272D-FC1D-4AE7-81CA-48B4931B9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7346-398A-4EB1-9492-C94B7FD39D26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36823-9EC5-4571-80D2-E35EAF196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528D7-596D-46B6-82DE-6517BE83D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57E-7529-4F31-8D40-4BC69937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85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E3B52-7EA0-49D7-BC47-FF5ACF01E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987A9-A848-4E60-8876-685508099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AB8AF-2773-4FE9-8B1F-865ECE3B8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4F3FED-0B19-461F-8688-C5547FA15D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3B9086-372E-4CAE-8826-9F0656A3EC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6BF706-A301-44B3-9543-556F2E528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7346-398A-4EB1-9492-C94B7FD39D26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BC399B-B918-4384-94FA-70CBC00B1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F3DD3C-EA90-41EB-BF48-3E29773D9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57E-7529-4F31-8D40-4BC69937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54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95FAE-E1B1-4BF0-8CE1-DCF45695A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20D8CA-FDC7-45B8-9FD2-B6A15E8B9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7346-398A-4EB1-9492-C94B7FD39D26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AC0A22-F288-4F6A-9761-AA17AD577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E50559-7E36-4F2A-B247-942269ABC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57E-7529-4F31-8D40-4BC69937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591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E340DA-3190-48D2-939A-4A0283D82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7346-398A-4EB1-9492-C94B7FD39D26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BD7856-3C74-4A24-A499-8167B44DE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9A51A-F132-435C-8584-B93A6796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57E-7529-4F31-8D40-4BC69937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405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CD195-C6C9-4B64-A9DB-0FDB00D87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86536-0A00-4184-B235-6A52F6C28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82F7B8-AFB2-4C1E-A75E-88C486AD8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36736-0658-4817-B101-7877E37D7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7346-398A-4EB1-9492-C94B7FD39D26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6DA71-D9E9-4C70-B351-5B0559B0C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0BFEC-526A-48CC-A660-88983A10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57E-7529-4F31-8D40-4BC69937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876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2/23/2025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5541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C117-5B44-47A7-914D-EFEB6A216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0D8A2C-D944-4C38-9270-4BFBEA849D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1210B-7C43-4890-9F67-0B49F19BF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CEED2-68FE-4280-8C62-1DFA5510B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7346-398A-4EB1-9492-C94B7FD39D26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8C127-D6D2-4D07-A69E-E5946C0DA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D6099-4E79-48DB-8BE9-E5DF33384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57E-7529-4F31-8D40-4BC69937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63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3375A-4ED3-43A1-8C6C-784526C69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BAD7A0-338C-4604-AB7E-F61D922F6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42105-0EAB-459A-BCEB-0A68BE5FA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7346-398A-4EB1-9492-C94B7FD39D26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0B28C-633F-4805-AC49-EBAD82B49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02BA8-DC1F-46C1-96DB-236BC3701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57E-7529-4F31-8D40-4BC69937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75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683572-FC4D-4E93-954C-61912D5ED3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7FD491-ECE6-4603-ACA1-F9918DE05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73C3F-DDC6-4887-B535-2777C5052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7346-398A-4EB1-9492-C94B7FD39D26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5D599-B434-498A-B8EC-16F06FA99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05D2B-5564-4DAF-B22E-A57A6722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57E-7529-4F31-8D40-4BC69937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74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2/23/2025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25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2/23/2025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11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2/23/2025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6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2/23/2025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68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2/23/2025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670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848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546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866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769776-B814-45CE-A4A7-3881B4840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D5E69-8555-4162-87BC-603C55EBC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24F13-879E-4E4A-B687-E9B6D81DAE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37346-398A-4EB1-9492-C94B7FD39D26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CC280-096B-48D6-81CE-C888701C9A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4269B-8B00-471A-9B6B-96C069C96C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6A57E-7529-4F31-8D40-4BC69937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58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A780-44C1-8643-B62D-9D542D334E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Risk Ratios, Odds Ratios, and Logistic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BEB3C-1EAC-6C42-A884-E4EC369001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February 23, 2025</a:t>
            </a:r>
          </a:p>
        </p:txBody>
      </p:sp>
    </p:spTree>
    <p:extLst>
      <p:ext uri="{BB962C8B-B14F-4D97-AF65-F5344CB8AC3E}">
        <p14:creationId xmlns:p14="http://schemas.microsoft.com/office/powerpoint/2010/main" val="231338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C2E9C-DBDF-4A3D-BEAD-3BA4B47E5C3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3292" y="39694"/>
            <a:ext cx="11320130" cy="862000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Equivalent forms of the logistic regression model</a:t>
            </a:r>
            <a:endParaRPr lang="en-US" sz="3600" dirty="0">
              <a:latin typeface="Aptos Display" panose="020B00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>
                <a:extLst>
                  <a:ext uri="{FF2B5EF4-FFF2-40B4-BE49-F238E27FC236}">
                    <a16:creationId xmlns:a16="http://schemas.microsoft.com/office/drawing/2014/main" id="{01497155-E329-4FDD-91DF-34B582DB4C79}"/>
                  </a:ext>
                </a:extLst>
              </p:cNvPr>
              <p:cNvSpPr txBox="1"/>
              <p:nvPr/>
            </p:nvSpPr>
            <p:spPr bwMode="auto">
              <a:xfrm>
                <a:off x="1387535" y="2400480"/>
                <a:ext cx="2956127" cy="6461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Object 3">
                <a:extLst>
                  <a:ext uri="{FF2B5EF4-FFF2-40B4-BE49-F238E27FC236}">
                    <a16:creationId xmlns:a16="http://schemas.microsoft.com/office/drawing/2014/main" id="{01497155-E329-4FDD-91DF-34B582DB4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87535" y="2400480"/>
                <a:ext cx="2956127" cy="6461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81F2D02-B539-489A-84FD-97DEDFDB0DA5}"/>
              </a:ext>
            </a:extLst>
          </p:cNvPr>
          <p:cNvSpPr txBox="1"/>
          <p:nvPr/>
        </p:nvSpPr>
        <p:spPr>
          <a:xfrm>
            <a:off x="1382298" y="3077372"/>
            <a:ext cx="29353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natural log (aka </a:t>
            </a:r>
            <a:r>
              <a:rPr lang="ja-JP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altLang="ja-JP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ln</a:t>
            </a:r>
            <a:r>
              <a:rPr lang="ja-JP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en-US" altLang="ja-JP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72F2F8-609B-4E41-83EB-E8B6A677D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7535" y="1657635"/>
            <a:ext cx="26114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Logit form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275860-03AE-4FCA-BBCF-9CE1A4C11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9087" y="1663409"/>
            <a:ext cx="32972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Probability form</a:t>
            </a: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FDA5AE77-0ED1-44B7-8289-A15FC3847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0840" y="3046594"/>
            <a:ext cx="4909817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proportion of 1</a:t>
            </a:r>
            <a:r>
              <a:rPr lang="ja-JP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altLang="ja-JP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 (yes, success) at any X</a:t>
            </a:r>
            <a:endParaRPr lang="en-US" alt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C991B2-E8AB-463B-A80C-8457676EC668}"/>
                  </a:ext>
                </a:extLst>
              </p:cNvPr>
              <p:cNvSpPr txBox="1"/>
              <p:nvPr/>
            </p:nvSpPr>
            <p:spPr>
              <a:xfrm>
                <a:off x="6129307" y="2295071"/>
                <a:ext cx="3761709" cy="6224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𝑥𝑝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𝑥𝑝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C991B2-E8AB-463B-A80C-8457676EC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307" y="2295071"/>
                <a:ext cx="3761709" cy="6224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 Box 3">
            <a:extLst>
              <a:ext uri="{FF2B5EF4-FFF2-40B4-BE49-F238E27FC236}">
                <a16:creationId xmlns:a16="http://schemas.microsoft.com/office/drawing/2014/main" id="{62EC7582-A1C1-408E-B7C4-3FA5343A7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6743" y="971818"/>
            <a:ext cx="3962400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800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alt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Binary response</a:t>
            </a:r>
          </a:p>
        </p:txBody>
      </p:sp>
      <p:sp>
        <p:nvSpPr>
          <p:cNvPr id="21" name="Text Box 4">
            <a:extLst>
              <a:ext uri="{FF2B5EF4-FFF2-40B4-BE49-F238E27FC236}">
                <a16:creationId xmlns:a16="http://schemas.microsoft.com/office/drawing/2014/main" id="{650432B5-16B0-4C5C-B9E9-B5DCF7B59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3357" y="981192"/>
            <a:ext cx="5067300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800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Quantitative predictor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8B8C49-8ABD-4E57-957D-CA52695C6CA5}"/>
              </a:ext>
            </a:extLst>
          </p:cNvPr>
          <p:cNvCxnSpPr/>
          <p:nvPr/>
        </p:nvCxnSpPr>
        <p:spPr>
          <a:xfrm>
            <a:off x="2389450" y="2873892"/>
            <a:ext cx="1609522" cy="1743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5BA3F73-8720-4511-ADF5-3E05367E4A77}"/>
              </a:ext>
            </a:extLst>
          </p:cNvPr>
          <p:cNvSpPr txBox="1"/>
          <p:nvPr/>
        </p:nvSpPr>
        <p:spPr>
          <a:xfrm>
            <a:off x="3514362" y="4586249"/>
            <a:ext cx="123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Odds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DA766D-AB4A-45C7-A2BF-4252DC4E3E37}"/>
              </a:ext>
            </a:extLst>
          </p:cNvPr>
          <p:cNvCxnSpPr>
            <a:cxnSpLocks/>
          </p:cNvCxnSpPr>
          <p:nvPr/>
        </p:nvCxnSpPr>
        <p:spPr>
          <a:xfrm>
            <a:off x="7761550" y="2807217"/>
            <a:ext cx="733222" cy="1866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42DAC6C-97DF-40B6-ACE9-4F17987DD161}"/>
              </a:ext>
            </a:extLst>
          </p:cNvPr>
          <p:cNvSpPr txBox="1"/>
          <p:nvPr/>
        </p:nvSpPr>
        <p:spPr>
          <a:xfrm>
            <a:off x="8010162" y="4643275"/>
            <a:ext cx="123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143601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17500" y="166689"/>
            <a:ext cx="10058400" cy="779462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Mechanics of Logistic Regression</a:t>
            </a:r>
            <a:endParaRPr lang="en-US" sz="4000" dirty="0">
              <a:latin typeface="Aptos Display" panose="020B00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17500" y="946151"/>
            <a:ext cx="11264900" cy="3790950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Logit of </a:t>
            </a: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equation interpretation:  For each one-unit change in the independent variable, the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 odds of Y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increases (decreases) by the beta coefficient</a:t>
            </a:r>
          </a:p>
          <a:p>
            <a:pPr lvl="2">
              <a:lnSpc>
                <a:spcPct val="100000"/>
              </a:lnSpc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nobody knows what log odds are!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Exponentiate the logit (</a:t>
            </a: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(i.e., the outcome of the logistic regression equation), to convert it back to the odds</a:t>
            </a:r>
          </a:p>
          <a:p>
            <a:pPr lvl="2">
              <a:lnSpc>
                <a:spcPct val="100000"/>
              </a:lnSpc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Interpret the independent variables as affecting the odds (rather than log odds) of the outcome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Convert odds to probability:  Probability values close to one indicate increased likelihood of occurrence</a:t>
            </a:r>
          </a:p>
          <a:p>
            <a:pPr lvl="2">
              <a:lnSpc>
                <a:spcPct val="100000"/>
              </a:lnSpc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Much more intuitive</a:t>
            </a:r>
          </a:p>
        </p:txBody>
      </p:sp>
    </p:spTree>
    <p:extLst>
      <p:ext uri="{BB962C8B-B14F-4D97-AF65-F5344CB8AC3E}">
        <p14:creationId xmlns:p14="http://schemas.microsoft.com/office/powerpoint/2010/main" val="216719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75708" y="115216"/>
            <a:ext cx="10058400" cy="594789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8184" y="710005"/>
            <a:ext cx="11933816" cy="515898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Overall logistic regression model determines the extent to which the predicted values accurately represent the observed values (Xie, Pendergast, &amp; Clarke, 2008) </a:t>
            </a:r>
          </a:p>
          <a:p>
            <a:pPr lvl="2">
              <a:lnSpc>
                <a:spcPct val="100000"/>
              </a:lnSpc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Change in log likelihood</a:t>
            </a:r>
          </a:p>
          <a:p>
            <a:pPr lvl="2">
              <a:lnSpc>
                <a:spcPct val="100000"/>
              </a:lnSpc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Hosmer and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Lemeshow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goodness-of-fit test</a:t>
            </a:r>
          </a:p>
          <a:p>
            <a:pPr lvl="2">
              <a:lnSpc>
                <a:spcPct val="100000"/>
              </a:lnSpc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Pseudo-variance explained</a:t>
            </a:r>
          </a:p>
          <a:p>
            <a:pPr lvl="2">
              <a:lnSpc>
                <a:spcPct val="100000"/>
              </a:lnSpc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Predicted group membership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Significance tests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Beta coefficients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logistic regression coefficient determines if the individual coefficients are statistically significantly different from zero</a:t>
            </a:r>
          </a:p>
        </p:txBody>
      </p:sp>
    </p:spTree>
    <p:extLst>
      <p:ext uri="{BB962C8B-B14F-4D97-AF65-F5344CB8AC3E}">
        <p14:creationId xmlns:p14="http://schemas.microsoft.com/office/powerpoint/2010/main" val="2857234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D4041-CBC4-4575-9F14-5FDD20197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2678" y="103766"/>
            <a:ext cx="10058400" cy="88524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Change in Log Likelihood test for model fit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A372F2-1624-402A-8468-B2A48F23DD56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376518" y="871369"/>
                <a:ext cx="11815482" cy="4997619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Test of overall model fit</a:t>
                </a:r>
              </a:p>
              <a:p>
                <a:pPr lvl="1"/>
                <a:r>
                  <a:rPr 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Useful when </a:t>
                </a:r>
                <a:r>
                  <a:rPr lang="en-US" sz="20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comparing two </a:t>
                </a:r>
                <a:r>
                  <a:rPr lang="en-US" sz="2000" b="1" u="sng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nested</a:t>
                </a:r>
                <a:r>
                  <a:rPr lang="en-US" sz="20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models</a:t>
                </a:r>
              </a:p>
              <a:p>
                <a:pPr lvl="1"/>
                <a:r>
                  <a:rPr 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test is based on the change in the log likelihood function from the smaller model (with fewer variables) to a larger model (with the same variables in the smaller model and one or more additional variables)</a:t>
                </a:r>
              </a:p>
              <a:p>
                <a:pPr lvl="1"/>
                <a:r>
                  <a:rPr lang="en-US" sz="19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Note</a:t>
                </a:r>
                <a:r>
                  <a:rPr lang="en-US" sz="19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this includes the intercept-only model with no predictors</a:t>
                </a:r>
              </a:p>
              <a:p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test is all regression coefficients are 0 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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test statistic computed as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	  -2 * </a:t>
                </a:r>
                <a:r>
                  <a:rPr lang="en-US" i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LL</a:t>
                </a:r>
                <a:r>
                  <a:rPr lang="en-US" sz="1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[diff]</a:t>
                </a:r>
                <a:r>
                  <a:rPr lang="en-US" i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 distributed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with </a:t>
                </a:r>
                <a:r>
                  <a:rPr lang="en-US" i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df 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= </a:t>
                </a:r>
                <a:r>
                  <a:rPr lang="en-US" i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df</a:t>
                </a:r>
                <a:r>
                  <a:rPr 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[larger model] </a:t>
                </a:r>
                <a:r>
                  <a:rPr lang="en-US" i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– df</a:t>
                </a:r>
                <a:r>
                  <a:rPr 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[smaller model] </a:t>
                </a:r>
              </a:p>
              <a:p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larger the difference, the better the model fit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A372F2-1624-402A-8468-B2A48F23DD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376518" y="871369"/>
                <a:ext cx="11815482" cy="4997619"/>
              </a:xfrm>
              <a:blipFill>
                <a:blip r:embed="rId3"/>
                <a:stretch>
                  <a:fillRect l="-929" t="-1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987E29-92CE-43BA-A41E-F22554E96866}"/>
                  </a:ext>
                </a:extLst>
              </p:cNvPr>
              <p:cNvSpPr txBox="1"/>
              <p:nvPr/>
            </p:nvSpPr>
            <p:spPr>
              <a:xfrm>
                <a:off x="1655039" y="3429000"/>
                <a:ext cx="234538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987E29-92CE-43BA-A41E-F22554E96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039" y="3429000"/>
                <a:ext cx="2345386" cy="307777"/>
              </a:xfrm>
              <a:prstGeom prst="rect">
                <a:avLst/>
              </a:prstGeom>
              <a:blipFill>
                <a:blip r:embed="rId4"/>
                <a:stretch>
                  <a:fillRect l="-3636" r="-2857" b="-3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9CDCBE-0518-4FD6-816F-4726773A7022}"/>
                  </a:ext>
                </a:extLst>
              </p:cNvPr>
              <p:cNvSpPr txBox="1"/>
              <p:nvPr/>
            </p:nvSpPr>
            <p:spPr>
              <a:xfrm>
                <a:off x="4685944" y="3428811"/>
                <a:ext cx="256050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𝑙𝑒𝑎𝑠𝑡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𝑜𝑛𝑒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9CDCBE-0518-4FD6-816F-4726773A7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5944" y="3428811"/>
                <a:ext cx="2560509" cy="307777"/>
              </a:xfrm>
              <a:prstGeom prst="rect">
                <a:avLst/>
              </a:prstGeom>
              <a:blipFill>
                <a:blip r:embed="rId5"/>
                <a:stretch>
                  <a:fillRect l="-1905" r="-166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3572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0087E-DD38-4FDC-8EB7-BB05AA3CF1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" y="1"/>
            <a:ext cx="12027049" cy="98901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Predicted Group Membership for determining model fit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81530-2B9E-4FE1-95DA-69F42BFFA8D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8184" y="989013"/>
            <a:ext cx="11933816" cy="487997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the predicted probability is above a cutoff (usually .5) assign 1, otherwise 0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crosstab table of predicted to observed probabilities provides the frequency and percentage of cases correctly classified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perfect model produces 100% correctly classified cases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model that classifies no better than chance would provide 50% correctly classified cases.</a:t>
            </a:r>
          </a:p>
        </p:txBody>
      </p:sp>
    </p:spTree>
    <p:extLst>
      <p:ext uri="{BB962C8B-B14F-4D97-AF65-F5344CB8AC3E}">
        <p14:creationId xmlns:p14="http://schemas.microsoft.com/office/powerpoint/2010/main" val="2703818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9F38-35B4-4F8E-BADA-C5AE210B75D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6061" y="104458"/>
            <a:ext cx="12019878" cy="78842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Terminology for Predicted Group Membership table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AA21B-7A98-4758-B57D-B260C537174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2729" y="892885"/>
            <a:ext cx="11327803" cy="497610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Sensitivity is the probability that the dependent variable was coded as a “1” and our model predicted a “1” i.e., it was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classified correctly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percentage of correct predictions of the cases that are coded as 1 for the dependent variable</a:t>
            </a:r>
          </a:p>
          <a:p>
            <a:pPr lvl="1"/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You have the disease and we said you did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Specificity is the probability that a case-coded dependent variable was coded as a “0” and our model predicted a “0” i.e., it was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classified correctly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percentage of correct predictions of the cases that are coded as 0 for the dependent variable</a:t>
            </a:r>
          </a:p>
          <a:p>
            <a:pPr lvl="1"/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You don’t have the disease and we said you didn’t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should sound really familiar</a:t>
            </a:r>
          </a:p>
        </p:txBody>
      </p:sp>
    </p:spTree>
    <p:extLst>
      <p:ext uri="{BB962C8B-B14F-4D97-AF65-F5344CB8AC3E}">
        <p14:creationId xmlns:p14="http://schemas.microsoft.com/office/powerpoint/2010/main" val="202442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9F38-35B4-4F8E-BADA-C5AE210B75D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6819" y="104458"/>
            <a:ext cx="11998362" cy="78842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Terminology for Predicted Group Membership table (2)</a:t>
            </a:r>
            <a:endParaRPr lang="en-US" sz="4000" dirty="0">
              <a:latin typeface="Aptos Display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AA21B-7A98-4758-B57D-B260C537174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3638" y="796066"/>
            <a:ext cx="11998362" cy="5072922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False positive rate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the probability that a case coded as 0 for the dependent variable (aka ‘negative’) is classified incorrectly. 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other words, this is the percentage of cases in error where the dependent variable is predicted to be 1 (i.e., disease), but in fact the observed value is 0 (i.e., no disease)</a:t>
            </a:r>
          </a:p>
          <a:p>
            <a:pPr lvl="1"/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you have the disease, but you don’t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False negative rate is the probability that a case coded as 1 for the dependent variable (aka ‘positive’) is classified incorrectly. 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other words, this is the percentage of cases in error where the dependent variable is predicted to be 0 (i.e., unprepared), but in fact the observed value is 1 (i.e., prepared)</a:t>
            </a:r>
          </a:p>
          <a:p>
            <a:pPr lvl="1"/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you don’t have the disease, but you we said you did</a:t>
            </a:r>
          </a:p>
          <a:p>
            <a:pPr lvl="1"/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20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C4A59-E9A6-4DE9-AE99-8AB720FC813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4546" y="141393"/>
            <a:ext cx="12062908" cy="8207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of Significance of the Logistic Regression Coefficients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E1859-49F3-489B-9D8E-C5E62CC5419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15557" y="962093"/>
            <a:ext cx="10058400" cy="3760788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second test in logistic regression is the test of the statistical significance of each regression coefficient, b</a:t>
            </a:r>
            <a:r>
              <a:rPr lang="en-US" sz="2000" i="1" baseline="-2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</a:t>
            </a:r>
          </a:p>
          <a:p>
            <a:endParaRPr lang="en-US" baseline="-25000" dirty="0"/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test statistic is called a Wald test computed as</a:t>
            </a:r>
          </a:p>
          <a:p>
            <a:endParaRPr 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05E3DE-E098-4903-9E24-6B4A43D36FD4}"/>
                  </a:ext>
                </a:extLst>
              </p:cNvPr>
              <p:cNvSpPr txBox="1"/>
              <p:nvPr/>
            </p:nvSpPr>
            <p:spPr>
              <a:xfrm>
                <a:off x="1818043" y="1754721"/>
                <a:ext cx="14511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05E3DE-E098-4903-9E24-6B4A43D36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043" y="1754721"/>
                <a:ext cx="1451103" cy="369332"/>
              </a:xfrm>
              <a:prstGeom prst="rect">
                <a:avLst/>
              </a:prstGeom>
              <a:blipFill>
                <a:blip r:embed="rId2"/>
                <a:stretch>
                  <a:fillRect l="-4202" r="-4622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9A721C-42DB-441D-BA47-D7CB91A7F8BA}"/>
                  </a:ext>
                </a:extLst>
              </p:cNvPr>
              <p:cNvSpPr txBox="1"/>
              <p:nvPr/>
            </p:nvSpPr>
            <p:spPr>
              <a:xfrm>
                <a:off x="3597318" y="1765787"/>
                <a:ext cx="14511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9A721C-42DB-441D-BA47-D7CB91A7F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318" y="1765787"/>
                <a:ext cx="1451103" cy="369332"/>
              </a:xfrm>
              <a:prstGeom prst="rect">
                <a:avLst/>
              </a:prstGeom>
              <a:blipFill>
                <a:blip r:embed="rId3"/>
                <a:stretch>
                  <a:fillRect l="-3782" r="-4202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610B12-E0EC-4E8B-AA22-533671D070CC}"/>
                  </a:ext>
                </a:extLst>
              </p:cNvPr>
              <p:cNvSpPr txBox="1"/>
              <p:nvPr/>
            </p:nvSpPr>
            <p:spPr>
              <a:xfrm>
                <a:off x="1818043" y="2973715"/>
                <a:ext cx="2768593" cy="9105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𝑆𝐸</m:t>
                              </m:r>
                            </m:e>
                            <m:sub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610B12-E0EC-4E8B-AA22-533671D07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043" y="2973715"/>
                <a:ext cx="2768593" cy="9105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6015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80682" y="93700"/>
            <a:ext cx="12030635" cy="1025095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Logistic Regression Is and How It Works: Assumptions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261769" y="903343"/>
            <a:ext cx="10058400" cy="376078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Noncollinearity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Linearity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Independence of errors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Values of </a:t>
            </a: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fixed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Conditions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Nonzero cell counts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Nonseparation of data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Lack of influential points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Sufficient sample size</a:t>
            </a:r>
          </a:p>
        </p:txBody>
      </p:sp>
    </p:spTree>
    <p:extLst>
      <p:ext uri="{BB962C8B-B14F-4D97-AF65-F5344CB8AC3E}">
        <p14:creationId xmlns:p14="http://schemas.microsoft.com/office/powerpoint/2010/main" val="815201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68249-B226-456F-95E1-AA631EEC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37" y="193004"/>
            <a:ext cx="10515600" cy="81821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ptos Display" panose="020B0004020202020204" pitchFamily="34" charset="0"/>
              </a:rPr>
              <a:t>Recall the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312C49-5026-4454-89FE-2A46E52B08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599" y="1029560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				</a:t>
                </a:r>
                <a:r>
                  <a:rPr lang="en-US" i="1" dirty="0"/>
                  <a:t>Y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312C49-5026-4454-89FE-2A46E52B08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599" y="1029560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148F5C5-499D-4BC9-9285-BE0C4067476A}"/>
              </a:ext>
            </a:extLst>
          </p:cNvPr>
          <p:cNvSpPr txBox="1"/>
          <p:nvPr/>
        </p:nvSpPr>
        <p:spPr>
          <a:xfrm>
            <a:off x="5034578" y="1139007"/>
            <a:ext cx="305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the condition is false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D95A28-087D-495A-AD91-F9A84FEC4D7A}"/>
              </a:ext>
            </a:extLst>
          </p:cNvPr>
          <p:cNvSpPr txBox="1"/>
          <p:nvPr/>
        </p:nvSpPr>
        <p:spPr>
          <a:xfrm>
            <a:off x="5034578" y="1617786"/>
            <a:ext cx="305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the condition is true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0F3C21-4A56-4C6F-BB5B-1FFF3DC8B8CD}"/>
                  </a:ext>
                </a:extLst>
              </p:cNvPr>
              <p:cNvSpPr txBox="1"/>
              <p:nvPr/>
            </p:nvSpPr>
            <p:spPr>
              <a:xfrm>
                <a:off x="2020507" y="3707332"/>
                <a:ext cx="7153048" cy="481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cs"/>
                  </a:rPr>
                  <a:t>Our goal is to estimate the unknown parameters,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0F3C21-4A56-4C6F-BB5B-1FFF3DC8B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507" y="3707332"/>
                <a:ext cx="7153048" cy="481670"/>
              </a:xfrm>
              <a:prstGeom prst="rect">
                <a:avLst/>
              </a:prstGeom>
              <a:blipFill>
                <a:blip r:embed="rId3"/>
                <a:stretch>
                  <a:fillRect l="-1278" t="-6329" b="-27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9213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5EF9D-9FBE-5650-1B26-DDB8519D204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9107" y="127590"/>
            <a:ext cx="10058400" cy="744279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56C36-BA8B-E098-8A6A-401001D4B76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09107" y="871869"/>
            <a:ext cx="11982893" cy="4997119"/>
          </a:xfrm>
        </p:spPr>
        <p:txBody>
          <a:bodyPr>
            <a:normAutofit/>
          </a:bodyPr>
          <a:lstStyle/>
          <a:p>
            <a:r>
              <a:rPr lang="en-US" sz="2000" b="1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Logistic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regression is used when the dependent variable is </a:t>
            </a:r>
            <a:r>
              <a:rPr lang="en-US" sz="2000" b="1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qualitative (e.g., Yes/No)</a:t>
            </a:r>
          </a:p>
          <a:p>
            <a:r>
              <a:rPr lang="en-US" sz="2000" b="1" dirty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Recall</a:t>
            </a:r>
            <a:endParaRPr lang="en-US" b="1" dirty="0">
              <a:solidFill>
                <a:srgbClr val="242424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8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qualitative variable (also known as categorical) is not numerical, and its values fit into categories. It is also divided into two types:</a:t>
            </a:r>
          </a:p>
          <a:p>
            <a:pPr lvl="1"/>
            <a:r>
              <a:rPr lang="en-US" sz="16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Nominal: no ordering is possible or implied in the categories (for example </a:t>
            </a:r>
            <a:r>
              <a:rPr lang="en-US" sz="16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sex at birth</a:t>
            </a:r>
            <a:r>
              <a:rPr lang="en-US" sz="16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lvl="1"/>
            <a:r>
              <a:rPr lang="en-US" sz="16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Ordinal: an order is implied in the categories (for example the health status, such as poor/reasonable/good, a Likert scale)</a:t>
            </a:r>
          </a:p>
          <a:p>
            <a:pPr algn="l"/>
            <a:r>
              <a:rPr lang="en-US" sz="20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 </a:t>
            </a:r>
            <a:r>
              <a:rPr lang="en-US" sz="2000" b="1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binary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variable, also known as dichotomous, is a special case of a qualitative nominal variable when there are </a:t>
            </a:r>
            <a:r>
              <a:rPr lang="en-US" sz="2000" b="1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only two categories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421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53788" y="0"/>
            <a:ext cx="12084424" cy="110039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ptos Display" panose="020B0004020202020204" pitchFamily="34" charset="0"/>
              </a:rPr>
              <a:t>What Logistic Regression Is and How It Works: Sample Size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261769" y="838797"/>
            <a:ext cx="10058400" cy="3760788"/>
          </a:xfrm>
        </p:spPr>
        <p:txBody>
          <a:bodyPr>
            <a:normAutofit/>
          </a:bodyPr>
          <a:lstStyle/>
          <a:p>
            <a:r>
              <a:rPr lang="en-US" sz="2000" dirty="0"/>
              <a:t>Logistic regression is a large sample procedure</a:t>
            </a:r>
          </a:p>
          <a:p>
            <a:r>
              <a:rPr lang="en-US" sz="2000" dirty="0"/>
              <a:t>Samples of size 100 or greater are needed to accurately conduct tests of significance for logistic regression coefficients</a:t>
            </a:r>
          </a:p>
        </p:txBody>
      </p:sp>
    </p:spTree>
    <p:extLst>
      <p:ext uri="{BB962C8B-B14F-4D97-AF65-F5344CB8AC3E}">
        <p14:creationId xmlns:p14="http://schemas.microsoft.com/office/powerpoint/2010/main" val="3009705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5303" y="115216"/>
            <a:ext cx="12041393" cy="97130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ptos Display" panose="020B0004020202020204" pitchFamily="34" charset="0"/>
              </a:rPr>
              <a:t>What Logistic Regression Is and How It Works: Effect Size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64951" y="924859"/>
            <a:ext cx="10058400" cy="3760788"/>
          </a:xfrm>
        </p:spPr>
        <p:txBody>
          <a:bodyPr>
            <a:normAutofit/>
          </a:bodyPr>
          <a:lstStyle/>
          <a:p>
            <a:r>
              <a:rPr lang="en-US" sz="2000" dirty="0"/>
              <a:t>Multiple </a:t>
            </a:r>
            <a:r>
              <a:rPr lang="en-US" sz="2000" i="1" dirty="0"/>
              <a:t>R</a:t>
            </a:r>
            <a:r>
              <a:rPr lang="en-US" sz="2000" i="1" baseline="30000" dirty="0"/>
              <a:t>2</a:t>
            </a:r>
            <a:r>
              <a:rPr lang="en-US" sz="2000" i="1" dirty="0"/>
              <a:t> </a:t>
            </a:r>
            <a:r>
              <a:rPr lang="en-US" sz="2000" dirty="0"/>
              <a:t>pseudo-variance explained values </a:t>
            </a:r>
          </a:p>
          <a:p>
            <a:r>
              <a:rPr lang="en-US" sz="2000" dirty="0"/>
              <a:t>Odds Ratio</a:t>
            </a:r>
          </a:p>
        </p:txBody>
      </p:sp>
    </p:spTree>
    <p:extLst>
      <p:ext uri="{BB962C8B-B14F-4D97-AF65-F5344CB8AC3E}">
        <p14:creationId xmlns:p14="http://schemas.microsoft.com/office/powerpoint/2010/main" val="3045752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1D315B-0A04-4813-9215-7394D8BA60F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8889" y="141119"/>
            <a:ext cx="10058400" cy="86373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Review Algebra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CEF6C8-21BD-4B38-BB06-EF64D0D2D43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8889" y="1145479"/>
            <a:ext cx="10058400" cy="3760788"/>
          </a:xfrm>
        </p:spPr>
        <p:txBody>
          <a:bodyPr/>
          <a:lstStyle/>
          <a:p>
            <a:r>
              <a:rPr lang="en-US" dirty="0"/>
              <a:t>Properties of exponents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Properties of logarithms</a:t>
            </a:r>
          </a:p>
          <a:p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F5AE2A1-43C0-47EE-86DA-1D6BF0AF1F24}"/>
                  </a:ext>
                </a:extLst>
              </p:cNvPr>
              <p:cNvSpPr txBox="1"/>
              <p:nvPr/>
            </p:nvSpPr>
            <p:spPr>
              <a:xfrm>
                <a:off x="348462" y="1760822"/>
                <a:ext cx="262064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F5AE2A1-43C0-47EE-86DA-1D6BF0AF1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62" y="1760822"/>
                <a:ext cx="2620649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E60CE5-24BC-4E00-9D8B-148812D1ED3A}"/>
                  </a:ext>
                </a:extLst>
              </p:cNvPr>
              <p:cNvSpPr txBox="1"/>
              <p:nvPr/>
            </p:nvSpPr>
            <p:spPr>
              <a:xfrm>
                <a:off x="504450" y="3160896"/>
                <a:ext cx="15483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E60CE5-24BC-4E00-9D8B-148812D1E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50" y="3160896"/>
                <a:ext cx="1548308" cy="369332"/>
              </a:xfrm>
              <a:prstGeom prst="rect">
                <a:avLst/>
              </a:prstGeom>
              <a:blipFill>
                <a:blip r:embed="rId3"/>
                <a:stretch>
                  <a:fillRect l="-4331" r="-1575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1E23CE-C477-47FC-8C3D-E658CAD5C28A}"/>
                  </a:ext>
                </a:extLst>
              </p:cNvPr>
              <p:cNvSpPr txBox="1"/>
              <p:nvPr/>
            </p:nvSpPr>
            <p:spPr>
              <a:xfrm>
                <a:off x="504450" y="3662672"/>
                <a:ext cx="1360052" cy="385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1E23CE-C477-47FC-8C3D-E658CAD5C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50" y="3662672"/>
                <a:ext cx="1360052" cy="385747"/>
              </a:xfrm>
              <a:prstGeom prst="rect">
                <a:avLst/>
              </a:prstGeom>
              <a:blipFill>
                <a:blip r:embed="rId4"/>
                <a:stretch>
                  <a:fillRect l="-2691" t="-4762" r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4ABBBE0-2E3A-4BEF-B149-F74872B5E652}"/>
                  </a:ext>
                </a:extLst>
              </p:cNvPr>
              <p:cNvSpPr txBox="1"/>
              <p:nvPr/>
            </p:nvSpPr>
            <p:spPr>
              <a:xfrm>
                <a:off x="528074" y="4169313"/>
                <a:ext cx="79528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4ABBBE0-2E3A-4BEF-B149-F74872B5E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74" y="4169313"/>
                <a:ext cx="795282" cy="307777"/>
              </a:xfrm>
              <a:prstGeom prst="rect">
                <a:avLst/>
              </a:prstGeom>
              <a:blipFill>
                <a:blip r:embed="rId5"/>
                <a:stretch>
                  <a:fillRect l="-4615" t="-4000" r="-6923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C96C62B-3D23-4D82-AE5C-349FBF06EFDD}"/>
                  </a:ext>
                </a:extLst>
              </p:cNvPr>
              <p:cNvSpPr txBox="1"/>
              <p:nvPr/>
            </p:nvSpPr>
            <p:spPr>
              <a:xfrm>
                <a:off x="348462" y="2176321"/>
                <a:ext cx="64865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400" dirty="0"/>
                  <a:t> +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C96C62B-3D23-4D82-AE5C-349FBF06E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62" y="2176321"/>
                <a:ext cx="6486525" cy="461665"/>
              </a:xfrm>
              <a:prstGeom prst="rect">
                <a:avLst/>
              </a:prstGeom>
              <a:blipFill>
                <a:blip r:embed="rId6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0870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160338"/>
            <a:ext cx="10058400" cy="64611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Mathematical Snapshot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-634701" y="-92278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11ED671-7C71-718E-BECE-C9FDF83C58A2}"/>
                  </a:ext>
                </a:extLst>
              </p:cNvPr>
              <p:cNvSpPr txBox="1"/>
              <p:nvPr/>
            </p:nvSpPr>
            <p:spPr>
              <a:xfrm>
                <a:off x="381877" y="1017330"/>
                <a:ext cx="47982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𝐿𝑜𝑔𝑖𝑡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+...+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11ED671-7C71-718E-BECE-C9FDF83C5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77" y="1017330"/>
                <a:ext cx="4798219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133345E-7221-B1DA-C100-A40069917444}"/>
                  </a:ext>
                </a:extLst>
              </p:cNvPr>
              <p:cNvSpPr txBox="1"/>
              <p:nvPr/>
            </p:nvSpPr>
            <p:spPr>
              <a:xfrm>
                <a:off x="411563" y="1589414"/>
                <a:ext cx="28093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𝐿𝑜𝑔𝑖𝑡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133345E-7221-B1DA-C100-A40069917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63" y="1589414"/>
                <a:ext cx="2809399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AF38747-4A77-E96E-1272-F4A63823A2B7}"/>
                  </a:ext>
                </a:extLst>
              </p:cNvPr>
              <p:cNvSpPr txBox="1"/>
              <p:nvPr/>
            </p:nvSpPr>
            <p:spPr>
              <a:xfrm>
                <a:off x="5533859" y="1097721"/>
                <a:ext cx="39258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interpreted as “log odds of Y”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AF38747-4A77-E96E-1272-F4A63823A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859" y="1097721"/>
                <a:ext cx="3925883" cy="369332"/>
              </a:xfrm>
              <a:prstGeom prst="rect">
                <a:avLst/>
              </a:prstGeom>
              <a:blipFill>
                <a:blip r:embed="rId4"/>
                <a:stretch>
                  <a:fillRect l="-46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BC12C92-916F-58B2-5DCE-F11AB8CCF465}"/>
                  </a:ext>
                </a:extLst>
              </p:cNvPr>
              <p:cNvSpPr txBox="1"/>
              <p:nvPr/>
            </p:nvSpPr>
            <p:spPr>
              <a:xfrm>
                <a:off x="7549785" y="2264904"/>
                <a:ext cx="1217184" cy="3215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BC12C92-916F-58B2-5DCE-F11AB8CCF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785" y="2264904"/>
                <a:ext cx="1217184" cy="321563"/>
              </a:xfrm>
              <a:prstGeom prst="rect">
                <a:avLst/>
              </a:prstGeom>
              <a:blipFill>
                <a:blip r:embed="rId5"/>
                <a:stretch>
                  <a:fillRect t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B08787E-438E-B360-B5A4-D2B8FF073193}"/>
                  </a:ext>
                </a:extLst>
              </p:cNvPr>
              <p:cNvSpPr txBox="1"/>
              <p:nvPr/>
            </p:nvSpPr>
            <p:spPr>
              <a:xfrm>
                <a:off x="549809" y="2149883"/>
                <a:ext cx="2809399" cy="382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𝑒𝑥𝑝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𝐿𝑜𝑔𝑖𝑡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𝑒𝑥𝑝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B08787E-438E-B360-B5A4-D2B8FF073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09" y="2149883"/>
                <a:ext cx="2809399" cy="382284"/>
              </a:xfrm>
              <a:prstGeom prst="rect">
                <a:avLst/>
              </a:prstGeom>
              <a:blipFill>
                <a:blip r:embed="rId6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DC5DC3CC-DCD2-DA21-D873-3010D3546D7C}"/>
              </a:ext>
            </a:extLst>
          </p:cNvPr>
          <p:cNvSpPr txBox="1"/>
          <p:nvPr/>
        </p:nvSpPr>
        <p:spPr>
          <a:xfrm>
            <a:off x="5533859" y="1691207"/>
            <a:ext cx="3206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Take the exponent of each side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3DE6E7-90C5-9EEC-BED6-EC6FC5BCCF7B}"/>
                  </a:ext>
                </a:extLst>
              </p:cNvPr>
              <p:cNvSpPr txBox="1"/>
              <p:nvPr/>
            </p:nvSpPr>
            <p:spPr>
              <a:xfrm>
                <a:off x="582270" y="2839145"/>
                <a:ext cx="1768634" cy="382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𝑒𝑥𝑝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3DE6E7-90C5-9EEC-BED6-EC6FC5BCC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70" y="2839145"/>
                <a:ext cx="1768634" cy="382284"/>
              </a:xfrm>
              <a:prstGeom prst="rect">
                <a:avLst/>
              </a:prstGeom>
              <a:blipFill>
                <a:blip r:embed="rId7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C0F1A63-A609-19E6-7A21-387729387AB4}"/>
              </a:ext>
            </a:extLst>
          </p:cNvPr>
          <p:cNvSpPr txBox="1"/>
          <p:nvPr/>
        </p:nvSpPr>
        <p:spPr>
          <a:xfrm>
            <a:off x="5476017" y="2217135"/>
            <a:ext cx="219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follows because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096A4B7-F534-E4D3-6452-E27AF9479FCA}"/>
                  </a:ext>
                </a:extLst>
              </p:cNvPr>
              <p:cNvSpPr txBox="1"/>
              <p:nvPr/>
            </p:nvSpPr>
            <p:spPr>
              <a:xfrm>
                <a:off x="5486781" y="2766291"/>
                <a:ext cx="4993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func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is interpreted as the “odds of Y”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096A4B7-F534-E4D3-6452-E27AF9479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781" y="2766291"/>
                <a:ext cx="4993803" cy="369332"/>
              </a:xfrm>
              <a:prstGeom prst="rect">
                <a:avLst/>
              </a:prstGeom>
              <a:blipFill>
                <a:blip r:embed="rId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65513E-049A-9793-5FCA-91B16A3C3D82}"/>
                  </a:ext>
                </a:extLst>
              </p:cNvPr>
              <p:cNvSpPr txBox="1"/>
              <p:nvPr/>
            </p:nvSpPr>
            <p:spPr>
              <a:xfrm>
                <a:off x="7514730" y="3300661"/>
                <a:ext cx="1185861" cy="6228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𝑂𝑑𝑑𝑠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𝑂𝑑𝑑𝑠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65513E-049A-9793-5FCA-91B16A3C3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730" y="3300661"/>
                <a:ext cx="1185861" cy="6228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9AE9B02-41DF-BC0B-FB6C-058B66EC3F59}"/>
                  </a:ext>
                </a:extLst>
              </p:cNvPr>
              <p:cNvSpPr txBox="1"/>
              <p:nvPr/>
            </p:nvSpPr>
            <p:spPr>
              <a:xfrm>
                <a:off x="582270" y="3223365"/>
                <a:ext cx="2532906" cy="714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9AE9B02-41DF-BC0B-FB6C-058B66EC3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70" y="3223365"/>
                <a:ext cx="2532906" cy="71474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63537F7A-5F48-9077-5A0E-1A3C41816B9D}"/>
              </a:ext>
            </a:extLst>
          </p:cNvPr>
          <p:cNvSpPr txBox="1"/>
          <p:nvPr/>
        </p:nvSpPr>
        <p:spPr>
          <a:xfrm>
            <a:off x="5476017" y="3429181"/>
            <a:ext cx="2828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follows because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CDC405-50B2-AA85-B634-DE800A51EA3D}"/>
              </a:ext>
            </a:extLst>
          </p:cNvPr>
          <p:cNvSpPr txBox="1"/>
          <p:nvPr/>
        </p:nvSpPr>
        <p:spPr>
          <a:xfrm>
            <a:off x="8581168" y="3453947"/>
            <a:ext cx="971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 that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29EB3EA-2E0B-640F-0C6E-12948C9709A2}"/>
                  </a:ext>
                </a:extLst>
              </p:cNvPr>
              <p:cNvSpPr txBox="1"/>
              <p:nvPr/>
            </p:nvSpPr>
            <p:spPr>
              <a:xfrm>
                <a:off x="9289827" y="3352929"/>
                <a:ext cx="954404" cy="6228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29EB3EA-2E0B-640F-0C6E-12948C970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9827" y="3352929"/>
                <a:ext cx="954404" cy="6228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9F37A20-BCA6-5C8F-FC88-AE98D50186FB}"/>
              </a:ext>
            </a:extLst>
          </p:cNvPr>
          <p:cNvSpPr txBox="1"/>
          <p:nvPr/>
        </p:nvSpPr>
        <p:spPr>
          <a:xfrm>
            <a:off x="10214584" y="3315447"/>
            <a:ext cx="12897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is a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F2C2F6A-E6E3-2F58-E50E-369BBDD116B6}"/>
                  </a:ext>
                </a:extLst>
              </p:cNvPr>
              <p:cNvSpPr txBox="1"/>
              <p:nvPr/>
            </p:nvSpPr>
            <p:spPr>
              <a:xfrm>
                <a:off x="411563" y="3961778"/>
                <a:ext cx="3687394" cy="714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=1|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F2C2F6A-E6E3-2F58-E50E-369BBDD11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63" y="3961778"/>
                <a:ext cx="3687394" cy="71474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99508CF7-2331-E401-6427-759A87AE3535}"/>
              </a:ext>
            </a:extLst>
          </p:cNvPr>
          <p:cNvSpPr txBox="1"/>
          <p:nvPr/>
        </p:nvSpPr>
        <p:spPr>
          <a:xfrm>
            <a:off x="5510398" y="4175792"/>
            <a:ext cx="4946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is interpreted as a ‘conditional’ probability</a:t>
            </a:r>
          </a:p>
        </p:txBody>
      </p:sp>
    </p:spTree>
    <p:extLst>
      <p:ext uri="{BB962C8B-B14F-4D97-AF65-F5344CB8AC3E}">
        <p14:creationId xmlns:p14="http://schemas.microsoft.com/office/powerpoint/2010/main" val="387196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3" grpId="0"/>
      <p:bldP spid="24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B3177-9003-436F-A9D5-6D351AC317B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2274"/>
            <a:ext cx="10058400" cy="8207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Binary Logistic Regression in JASP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05CA9-287C-4726-94BD-C6CA296BD0B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4193" y="738001"/>
            <a:ext cx="10058400" cy="3355975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the file 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gpa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-college-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enroll.JASP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gpa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-college-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enroll.sav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Analyze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Regression  Binary Logistic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this example we have</a:t>
            </a:r>
          </a:p>
          <a:p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 =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college enrollment</a:t>
            </a:r>
          </a:p>
          <a:p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i="1" baseline="-2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undergraduate GPA</a:t>
            </a:r>
          </a:p>
        </p:txBody>
      </p:sp>
    </p:spTree>
    <p:extLst>
      <p:ext uri="{BB962C8B-B14F-4D97-AF65-F5344CB8AC3E}">
        <p14:creationId xmlns:p14="http://schemas.microsoft.com/office/powerpoint/2010/main" val="866706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2702B-4E32-4C91-B645-6FD9BA970A3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29550"/>
            <a:ext cx="10058400" cy="69060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ptos Display" panose="020B0004020202020204" pitchFamily="34" charset="0"/>
              </a:rPr>
              <a:t>Focus on the results first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87B780-B691-4EE5-9A6C-FC665C539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298" y="820151"/>
            <a:ext cx="9533449" cy="22256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910FF22-9FD9-4FA6-8A65-B2DCFFE45870}"/>
              </a:ext>
            </a:extLst>
          </p:cNvPr>
          <p:cNvSpPr/>
          <p:nvPr/>
        </p:nvSpPr>
        <p:spPr>
          <a:xfrm>
            <a:off x="5709645" y="1343506"/>
            <a:ext cx="645042" cy="3721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D74A25-255B-4E55-893E-357A6016F7AF}"/>
              </a:ext>
            </a:extLst>
          </p:cNvPr>
          <p:cNvSpPr/>
          <p:nvPr/>
        </p:nvSpPr>
        <p:spPr>
          <a:xfrm>
            <a:off x="8042070" y="1364516"/>
            <a:ext cx="645042" cy="3721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AC2E61-6BF9-4FD0-808B-8C770B9F8F05}"/>
              </a:ext>
            </a:extLst>
          </p:cNvPr>
          <p:cNvSpPr/>
          <p:nvPr/>
        </p:nvSpPr>
        <p:spPr>
          <a:xfrm>
            <a:off x="9128162" y="1341404"/>
            <a:ext cx="872072" cy="3952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F72237-FA41-3DDD-DC24-1BA17F7B2FB5}"/>
                  </a:ext>
                </a:extLst>
              </p:cNvPr>
              <p:cNvSpPr txBox="1"/>
              <p:nvPr/>
            </p:nvSpPr>
            <p:spPr>
              <a:xfrm>
                <a:off x="3773061" y="3199814"/>
                <a:ext cx="40870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𝑙𝑜𝑔𝑖𝑡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𝑌</m:t>
                          </m:r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=−2.144+.833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𝐺𝑃𝐴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F72237-FA41-3DDD-DC24-1BA17F7B2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061" y="3199814"/>
                <a:ext cx="4087016" cy="369332"/>
              </a:xfrm>
              <a:prstGeom prst="rect">
                <a:avLst/>
              </a:prstGeom>
              <a:blipFill>
                <a:blip r:embed="rId3"/>
                <a:stretch>
                  <a:fillRect l="-2239" r="-1343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DA7642-41E1-5A3F-D821-A3170E51A496}"/>
                  </a:ext>
                </a:extLst>
              </p:cNvPr>
              <p:cNvSpPr txBox="1"/>
              <p:nvPr/>
            </p:nvSpPr>
            <p:spPr>
              <a:xfrm>
                <a:off x="2591112" y="3790327"/>
                <a:ext cx="6096000" cy="7805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𝑝</m:t>
                      </m:r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</m:e>
                      </m:d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𝑃𝑟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[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𝑌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=1|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𝑋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]=</m:t>
                      </m:r>
                      <m:f>
                        <m:fPr>
                          <m:ctrlP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𝑒𝑥𝑝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(−2.144 + .883</m:t>
                              </m:r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𝑒𝑥𝑝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(−2.144+.883</m:t>
                              </m:r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DA7642-41E1-5A3F-D821-A3170E51A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112" y="3790327"/>
                <a:ext cx="6096000" cy="7805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E06CA87-D927-9DF7-318A-ABE3341E237B}"/>
              </a:ext>
            </a:extLst>
          </p:cNvPr>
          <p:cNvSpPr txBox="1"/>
          <p:nvPr/>
        </p:nvSpPr>
        <p:spPr>
          <a:xfrm>
            <a:off x="8407584" y="3685695"/>
            <a:ext cx="31095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 of enrolling in</a:t>
            </a:r>
          </a:p>
          <a:p>
            <a:r>
              <a:rPr lang="en-US" dirty="0"/>
              <a:t>college ‘conditional on’ values</a:t>
            </a:r>
          </a:p>
          <a:p>
            <a:r>
              <a:rPr lang="en-US" dirty="0"/>
              <a:t>of one’s grade point average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8D735E-394D-4A2C-8B4C-5CCAB1D083C0}"/>
              </a:ext>
            </a:extLst>
          </p:cNvPr>
          <p:cNvSpPr txBox="1">
            <a:spLocks/>
          </p:cNvSpPr>
          <p:nvPr/>
        </p:nvSpPr>
        <p:spPr>
          <a:xfrm>
            <a:off x="864782" y="4718409"/>
            <a:ext cx="10462436" cy="17416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The Wald test is the test statistic for the logistic regression model</a:t>
            </a:r>
          </a:p>
          <a:p>
            <a:r>
              <a:rPr lang="en-US" sz="1800" dirty="0"/>
              <a:t>The sig. is the </a:t>
            </a:r>
            <a:r>
              <a:rPr lang="en-US" sz="1800" i="1" dirty="0"/>
              <a:t>p-</a:t>
            </a:r>
            <a:r>
              <a:rPr lang="en-US" sz="1800" dirty="0"/>
              <a:t>value</a:t>
            </a:r>
          </a:p>
          <a:p>
            <a:r>
              <a:rPr lang="en-US" sz="1800" dirty="0"/>
              <a:t>EXP(B) is the odds ratio – the interpretation is: the odds of enrolling in college are about 2.5 times greater for each one unit increase in undergraduate </a:t>
            </a:r>
            <a:r>
              <a:rPr lang="en-US" sz="1800" dirty="0" err="1"/>
              <a:t>gpa</a:t>
            </a:r>
            <a:r>
              <a:rPr lang="en-US" sz="1800" dirty="0"/>
              <a:t>, but the result is not statistically significant</a:t>
            </a:r>
          </a:p>
        </p:txBody>
      </p:sp>
    </p:spTree>
    <p:extLst>
      <p:ext uri="{BB962C8B-B14F-4D97-AF65-F5344CB8AC3E}">
        <p14:creationId xmlns:p14="http://schemas.microsoft.com/office/powerpoint/2010/main" val="4147087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24F3E-5BAE-409A-9807-42BDE840E0F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2677" y="115215"/>
            <a:ext cx="10058400" cy="66293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ptos Display" panose="020B0004020202020204" pitchFamily="34" charset="0"/>
              </a:rPr>
              <a:t>Computing probabilities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AD625-5B64-45E1-8616-FA6D8069542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1012" y="775072"/>
            <a:ext cx="10058400" cy="3760788"/>
          </a:xfrm>
        </p:spPr>
        <p:txBody>
          <a:bodyPr>
            <a:normAutofit/>
          </a:bodyPr>
          <a:lstStyle/>
          <a:p>
            <a:r>
              <a:rPr lang="en-US" sz="2000" dirty="0"/>
              <a:t>The most useful part of logistic regression is the ability to predict the conditional probability of Y given values of the independent variables</a:t>
            </a:r>
          </a:p>
          <a:p>
            <a:r>
              <a:rPr lang="en-US" sz="2000" dirty="0"/>
              <a:t>For example: what is the probability of college enrollment given that your </a:t>
            </a:r>
            <a:r>
              <a:rPr lang="en-US" sz="2000" dirty="0" err="1"/>
              <a:t>gpa</a:t>
            </a:r>
            <a:r>
              <a:rPr lang="en-US" sz="2000" dirty="0"/>
              <a:t> is 1.0, 2.0, 3.0 and 4.0?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EE2294-70E7-43BD-AD6A-D565B45E79FD}"/>
                  </a:ext>
                </a:extLst>
              </p:cNvPr>
              <p:cNvSpPr txBox="1"/>
              <p:nvPr/>
            </p:nvSpPr>
            <p:spPr>
              <a:xfrm>
                <a:off x="3564215" y="2038759"/>
                <a:ext cx="3985169" cy="5803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EE2294-70E7-43BD-AD6A-D565B45E7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215" y="2038759"/>
                <a:ext cx="3985169" cy="5803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61E837-8F63-40F7-82D9-A4355D7593B7}"/>
                  </a:ext>
                </a:extLst>
              </p:cNvPr>
              <p:cNvSpPr txBox="1"/>
              <p:nvPr/>
            </p:nvSpPr>
            <p:spPr>
              <a:xfrm>
                <a:off x="731520" y="2989952"/>
                <a:ext cx="9282133" cy="5947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=1|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=1)=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−2.144+.883(1)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−2.144+.883(1)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−2.144+.883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−2.144+.883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=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−1.261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−1.261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=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.283371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.283371</m:t>
                        </m:r>
                      </m:den>
                    </m:f>
                  </m:oMath>
                </a14:m>
                <a:r>
                  <a:rPr lang="en-US" dirty="0"/>
                  <a:t>=.221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61E837-8F63-40F7-82D9-A4355D759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" y="2989952"/>
                <a:ext cx="9282133" cy="594715"/>
              </a:xfrm>
              <a:prstGeom prst="rect">
                <a:avLst/>
              </a:prstGeom>
              <a:blipFill>
                <a:blip r:embed="rId3"/>
                <a:stretch>
                  <a:fillRect b="-17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08E333-4387-48F5-A215-9C520E7DA9D1}"/>
                  </a:ext>
                </a:extLst>
              </p:cNvPr>
              <p:cNvSpPr txBox="1"/>
              <p:nvPr/>
            </p:nvSpPr>
            <p:spPr>
              <a:xfrm>
                <a:off x="731519" y="3767106"/>
                <a:ext cx="9282133" cy="5947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=1|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=2)=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−2.144+.883(2)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−2.144+.883(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−2.144+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766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−2.144+1.766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=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.378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.378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=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.283371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.283371</m:t>
                        </m:r>
                      </m:den>
                    </m:f>
                  </m:oMath>
                </a14:m>
                <a:r>
                  <a:rPr lang="en-US" dirty="0"/>
                  <a:t>=.407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08E333-4387-48F5-A215-9C520E7DA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19" y="3767106"/>
                <a:ext cx="9282133" cy="594715"/>
              </a:xfrm>
              <a:prstGeom prst="rect">
                <a:avLst/>
              </a:prstGeom>
              <a:blipFill>
                <a:blip r:embed="rId4"/>
                <a:stretch>
                  <a:fillRect b="-16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21419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88592-CE93-4392-BBC5-60190B89BDD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4193" y="136732"/>
            <a:ext cx="10058400" cy="75615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ptos Display" panose="020B0004020202020204" pitchFamily="34" charset="0"/>
              </a:rPr>
              <a:t>Table of predicted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377D854E-34D6-463D-AC09-5E8448F25F1E}"/>
                  </a:ext>
                </a:extLst>
              </p:cNvPr>
              <p:cNvGraphicFramePr>
                <a:graphicFrameLocks noGrp="1"/>
              </p:cNvGraphicFramePr>
              <p:nvPr>
                <p:ph idx="4294967295"/>
                <p:extLst>
                  <p:ext uri="{D42A27DB-BD31-4B8C-83A1-F6EECF244321}">
                    <p14:modId xmlns:p14="http://schemas.microsoft.com/office/powerpoint/2010/main" val="382643130"/>
                  </p:ext>
                </p:extLst>
              </p:nvPr>
            </p:nvGraphicFramePr>
            <p:xfrm>
              <a:off x="874955" y="1284033"/>
              <a:ext cx="10058400" cy="2144967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676400">
                      <a:extLst>
                        <a:ext uri="{9D8B030D-6E8A-4147-A177-3AD203B41FA5}">
                          <a16:colId xmlns:a16="http://schemas.microsoft.com/office/drawing/2014/main" val="1709964738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99993849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1550207710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3701893358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3035241444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38759188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GPA (</a:t>
                          </a:r>
                          <a:r>
                            <a:rPr lang="en-US" i="1" dirty="0"/>
                            <a:t>X)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1+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 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dirty="0" smtClean="0"/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75983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-2.144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0.883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0.283370514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1.2833705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0.220801796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1626216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-2.144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0.883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0.685230501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1.6852305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0.406609363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0665245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-2.144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0.883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1.65698552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2.6569855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0.623633628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7872651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-2.144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0.883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4.006828377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5.0068284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0.800272763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7952607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377D854E-34D6-463D-AC09-5E8448F25F1E}"/>
                  </a:ext>
                </a:extLst>
              </p:cNvPr>
              <p:cNvGraphicFramePr>
                <a:graphicFrameLocks noGrp="1"/>
              </p:cNvGraphicFramePr>
              <p:nvPr>
                <p:ph idx="4294967295"/>
                <p:extLst>
                  <p:ext uri="{D42A27DB-BD31-4B8C-83A1-F6EECF244321}">
                    <p14:modId xmlns:p14="http://schemas.microsoft.com/office/powerpoint/2010/main" val="382643130"/>
                  </p:ext>
                </p:extLst>
              </p:nvPr>
            </p:nvGraphicFramePr>
            <p:xfrm>
              <a:off x="874955" y="1284033"/>
              <a:ext cx="10058400" cy="2144967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676400">
                      <a:extLst>
                        <a:ext uri="{9D8B030D-6E8A-4147-A177-3AD203B41FA5}">
                          <a16:colId xmlns:a16="http://schemas.microsoft.com/office/drawing/2014/main" val="1709964738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99993849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1550207710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3701893358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3035241444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3875918851"/>
                        </a:ext>
                      </a:extLst>
                    </a:gridCol>
                  </a:tblGrid>
                  <a:tr h="6616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GPA (</a:t>
                          </a:r>
                          <a:r>
                            <a:rPr lang="en-US" i="1" dirty="0"/>
                            <a:t>X)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64" t="-4587" r="-401818" b="-2449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638" t="-4587" r="-300362" b="-2449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727" t="-4587" r="-201455" b="-2449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727" t="-4587" r="-101455" b="-2449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0727" t="-4587" r="-1455" b="-2449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75983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-2.144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0.883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0.283370514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1.2833705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0.220801796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1626216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-2.144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0.883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0.685230501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1.6852305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0.406609363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0665245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-2.144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0.883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1.65698552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2.6569855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0.623633628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7872651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-2.144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0.883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4.006828377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5.0068284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0.800272763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79526079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EC701E6-5502-4197-874B-1292E30CE029}"/>
              </a:ext>
            </a:extLst>
          </p:cNvPr>
          <p:cNvSpPr txBox="1"/>
          <p:nvPr/>
        </p:nvSpPr>
        <p:spPr>
          <a:xfrm>
            <a:off x="1245140" y="4844374"/>
            <a:ext cx="8628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excel file gpa_college_enrollment_example.xlsx </a:t>
            </a:r>
          </a:p>
        </p:txBody>
      </p:sp>
    </p:spTree>
    <p:extLst>
      <p:ext uri="{BB962C8B-B14F-4D97-AF65-F5344CB8AC3E}">
        <p14:creationId xmlns:p14="http://schemas.microsoft.com/office/powerpoint/2010/main" val="12159149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2739AF46-B258-0AD3-FA4B-457A4DF19058}"/>
              </a:ext>
            </a:extLst>
          </p:cNvPr>
          <p:cNvSpPr/>
          <p:nvPr/>
        </p:nvSpPr>
        <p:spPr>
          <a:xfrm>
            <a:off x="6772231" y="4436683"/>
            <a:ext cx="775290" cy="49254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857490-60E8-4A13-BD6E-B91E64C0AE1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64695"/>
            <a:ext cx="10058400" cy="77766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ptos Display" panose="020B0004020202020204" pitchFamily="34" charset="0"/>
              </a:rPr>
              <a:t>Model Summary &amp; Classification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1259038B-CDAB-47D6-886B-082DE35B153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8739" y="905710"/>
            <a:ext cx="10058400" cy="37607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The classification table is provided. Here we correctly classify 60% of enrollments, better than chance (not much better)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Using the 50% cutoff, when the observed </a:t>
            </a:r>
            <a:r>
              <a:rPr lang="en-US" sz="1800" i="1" dirty="0"/>
              <a:t>Y </a:t>
            </a:r>
            <a:r>
              <a:rPr lang="en-US" sz="1800" dirty="0"/>
              <a:t>was the student did not enroll in college, we predicted enrollment correctly 1/2 of the time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Similarly, using the same cutoff, when the student did enroll, we were correct 4 of 6 times (2/3)</a:t>
            </a:r>
          </a:p>
        </p:txBody>
      </p:sp>
      <p:pic>
        <p:nvPicPr>
          <p:cNvPr id="19" name="Content Placeholder 18" descr="Table&#10;&#10;Description automatically generated">
            <a:extLst>
              <a:ext uri="{FF2B5EF4-FFF2-40B4-BE49-F238E27FC236}">
                <a16:creationId xmlns:a16="http://schemas.microsoft.com/office/drawing/2014/main" id="{59811257-55A7-4792-B4A5-90882A9140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/>
        </p:blipFill>
        <p:spPr>
          <a:xfrm>
            <a:off x="1097280" y="2635294"/>
            <a:ext cx="5613991" cy="25736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9DA7E47-8BE0-422F-B853-2C9AB974566B}"/>
              </a:ext>
            </a:extLst>
          </p:cNvPr>
          <p:cNvSpPr txBox="1"/>
          <p:nvPr/>
        </p:nvSpPr>
        <p:spPr>
          <a:xfrm>
            <a:off x="6741751" y="4112385"/>
            <a:ext cx="259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Sensitivity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3629D47-D904-483B-83F3-77111F653A97}"/>
              </a:ext>
            </a:extLst>
          </p:cNvPr>
          <p:cNvSpPr txBox="1"/>
          <p:nvPr/>
        </p:nvSpPr>
        <p:spPr>
          <a:xfrm>
            <a:off x="6711271" y="3834631"/>
            <a:ext cx="259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Specificity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8868A5-9CDF-42AA-9D5D-FAF4BD4826DE}"/>
              </a:ext>
            </a:extLst>
          </p:cNvPr>
          <p:cNvSpPr txBox="1"/>
          <p:nvPr/>
        </p:nvSpPr>
        <p:spPr>
          <a:xfrm>
            <a:off x="6741751" y="4436683"/>
            <a:ext cx="294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 + 4)/(2+2+2+4) = 60%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9D0AE6F-D04F-3A4E-0BFF-12E76371821F}"/>
              </a:ext>
            </a:extLst>
          </p:cNvPr>
          <p:cNvCxnSpPr>
            <a:cxnSpLocks/>
          </p:cNvCxnSpPr>
          <p:nvPr/>
        </p:nvCxnSpPr>
        <p:spPr>
          <a:xfrm>
            <a:off x="4278541" y="4097912"/>
            <a:ext cx="857250" cy="277754"/>
          </a:xfrm>
          <a:prstGeom prst="line">
            <a:avLst/>
          </a:prstGeom>
          <a:ln w="25400" cap="flat" cmpd="sng" algn="ctr">
            <a:solidFill>
              <a:srgbClr val="00B0F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6A3BF7-649F-FE58-E07D-6A1B3404E1B6}"/>
              </a:ext>
            </a:extLst>
          </p:cNvPr>
          <p:cNvCxnSpPr/>
          <p:nvPr/>
        </p:nvCxnSpPr>
        <p:spPr>
          <a:xfrm flipV="1">
            <a:off x="4278541" y="4097912"/>
            <a:ext cx="857250" cy="277754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1765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B24B4-42EA-A715-5F37-508F956EA9A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1919473" cy="828339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ptos Display" panose="020B0004020202020204" pitchFamily="34" charset="0"/>
              </a:rPr>
              <a:t>More on classifications and correctly predicted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86F58-9930-4F5B-BE9B-6F3291535FD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9346" y="828339"/>
            <a:ext cx="10058400" cy="3760788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Your observed outcome in logistic regression can ONLY be 0 or 1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The predicted probabilities from the model can take on all possible values between 0 and 1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So, for a given observation, the predicted probability from the model may have been 0.51 (51% probability of success), but your observation was actually a 0 (not a success)</a:t>
            </a:r>
          </a:p>
          <a:p>
            <a:r>
              <a:rPr lang="en-US" sz="2000" dirty="0">
                <a:solidFill>
                  <a:srgbClr val="000000"/>
                </a:solidFill>
                <a:latin typeface="Helvetica" panose="020B0604020202020204" pitchFamily="34" charset="0"/>
              </a:rPr>
              <a:t>By default, SPSS uses a classification of 50/50 </a:t>
            </a:r>
            <a:r>
              <a:rPr lang="en-US" sz="2000" dirty="0">
                <a:solidFill>
                  <a:srgbClr val="000000"/>
                </a:solidFill>
                <a:latin typeface="Helvetica" panose="020B0604020202020204" pitchFamily="34" charset="0"/>
                <a:sym typeface="Wingdings" panose="05000000000000000000" pitchFamily="2" charset="2"/>
              </a:rPr>
              <a:t> if the probability is .51 or greater, the case is coded as “1” (i.e., a success) and if it is &lt;= .50 it’s coded as “0” (i.e., a fail)</a:t>
            </a:r>
          </a:p>
          <a:p>
            <a:r>
              <a:rPr lang="en-US" sz="2000" dirty="0">
                <a:solidFill>
                  <a:srgbClr val="000000"/>
                </a:solidFill>
                <a:latin typeface="Helvetica" panose="020B0604020202020204" pitchFamily="34" charset="0"/>
                <a:sym typeface="Wingdings" panose="05000000000000000000" pitchFamily="2" charset="2"/>
              </a:rPr>
              <a:t>The next slide shows how we can add the probabilities and classifications to our dataset for additional intuition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85329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131A9-29DF-2285-A265-C66D4E48635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5060" y="0"/>
            <a:ext cx="12106940" cy="79718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ptos Display" panose="020B0004020202020204" pitchFamily="34" charset="0"/>
              </a:rPr>
              <a:t>Research Questions &amp; Methodological Approaches</a:t>
            </a:r>
            <a:endParaRPr lang="en-US" sz="4000" dirty="0">
              <a:latin typeface="Aptos Display" panose="020B00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E611A-72D1-EA71-D0E2-6540A6C0C08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3405" y="1084521"/>
            <a:ext cx="11259879" cy="4784467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Medicine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Estimate the risk factors associated with a disease or a harmful condition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Predict the risk of developing a disease based on a patient’s medical history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Determine the most “important” biological factors associated with a specific disease or condition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Economics/Business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Estimate a debtor’s likelihood to default on a loan based on creditworthiness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a customer’s propensity to buy a certain product or service given a demographic profile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Psychology/Social Work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Estimate the probability of developing PTSD following trauma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Political Science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question I examined ad nauseum in graduate school: What predicts voting behavior?</a:t>
            </a:r>
          </a:p>
        </p:txBody>
      </p:sp>
    </p:spTree>
    <p:extLst>
      <p:ext uri="{BB962C8B-B14F-4D97-AF65-F5344CB8AC3E}">
        <p14:creationId xmlns:p14="http://schemas.microsoft.com/office/powerpoint/2010/main" val="27485863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679E98-1BD9-AD1A-2DEB-97AA9AD03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223"/>
            <a:ext cx="12192000" cy="579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109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155EAD-5768-FC77-E858-C4094221E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349" y="886071"/>
            <a:ext cx="6806295" cy="430261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BB42F5-0984-CB35-175B-279CD9D3026E}"/>
              </a:ext>
            </a:extLst>
          </p:cNvPr>
          <p:cNvSpPr/>
          <p:nvPr/>
        </p:nvSpPr>
        <p:spPr>
          <a:xfrm>
            <a:off x="2073348" y="1750803"/>
            <a:ext cx="6806295" cy="368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FE9C12-0ADF-E550-AFB5-0C42E36693D6}"/>
              </a:ext>
            </a:extLst>
          </p:cNvPr>
          <p:cNvSpPr/>
          <p:nvPr/>
        </p:nvSpPr>
        <p:spPr>
          <a:xfrm>
            <a:off x="2073349" y="2087674"/>
            <a:ext cx="6806295" cy="368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C028F0-D2B3-D766-5FE3-9A79D25C5E84}"/>
              </a:ext>
            </a:extLst>
          </p:cNvPr>
          <p:cNvSpPr/>
          <p:nvPr/>
        </p:nvSpPr>
        <p:spPr>
          <a:xfrm>
            <a:off x="2073347" y="3634717"/>
            <a:ext cx="6806295" cy="36894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849120-65DC-100A-41B2-B1934E2184CD}"/>
              </a:ext>
            </a:extLst>
          </p:cNvPr>
          <p:cNvSpPr/>
          <p:nvPr/>
        </p:nvSpPr>
        <p:spPr>
          <a:xfrm>
            <a:off x="2073346" y="4738256"/>
            <a:ext cx="6806295" cy="36894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2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55F33-9A05-F8DA-EFAD-644DFCD8EA8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4951" y="104459"/>
            <a:ext cx="10058400" cy="70167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ptos Display" panose="020B0004020202020204" pitchFamily="34" charset="0"/>
              </a:rPr>
              <a:t>Improving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DF778-D732-03AC-743F-C9D2FB979A5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37073" y="806133"/>
            <a:ext cx="10058400" cy="3760788"/>
          </a:xfrm>
        </p:spPr>
        <p:txBody>
          <a:bodyPr>
            <a:normAutofit/>
          </a:bodyPr>
          <a:lstStyle/>
          <a:p>
            <a:r>
              <a:rPr lang="en-US" sz="2000" dirty="0"/>
              <a:t>We can change the default value from .5 to something else</a:t>
            </a:r>
          </a:p>
          <a:p>
            <a:r>
              <a:rPr lang="en-US" sz="2000" b="1" dirty="0"/>
              <a:t>Example</a:t>
            </a:r>
            <a:r>
              <a:rPr lang="en-US" sz="2000" dirty="0"/>
              <a:t>: Let’s change the default to .4 and see how this ‘improves’ our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3108738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AF65FF-D2B9-2348-D01B-F77CBFBD2FB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998001" y="80088"/>
            <a:ext cx="4956987" cy="210731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C6C0BE-4883-C90D-0E42-1767DCA3B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194" y="2482481"/>
            <a:ext cx="7468036" cy="321657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4FD4462-4A3E-35F7-9D91-56044DE54736}"/>
              </a:ext>
            </a:extLst>
          </p:cNvPr>
          <p:cNvSpPr/>
          <p:nvPr/>
        </p:nvSpPr>
        <p:spPr>
          <a:xfrm>
            <a:off x="1777194" y="4804299"/>
            <a:ext cx="7468036" cy="82032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B3CC69-52D5-79FF-9A15-594BB045188C}"/>
              </a:ext>
            </a:extLst>
          </p:cNvPr>
          <p:cNvSpPr txBox="1"/>
          <p:nvPr/>
        </p:nvSpPr>
        <p:spPr>
          <a:xfrm>
            <a:off x="9367285" y="4804299"/>
            <a:ext cx="25758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we changed</a:t>
            </a:r>
          </a:p>
          <a:p>
            <a:r>
              <a:rPr lang="en-US" dirty="0"/>
              <a:t>the default value from .5</a:t>
            </a:r>
          </a:p>
          <a:p>
            <a:r>
              <a:rPr lang="en-US" dirty="0"/>
              <a:t>to .4, what changed?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528A70-9836-4BE3-784C-D39BB8AAA3CC}"/>
              </a:ext>
            </a:extLst>
          </p:cNvPr>
          <p:cNvSpPr txBox="1"/>
          <p:nvPr/>
        </p:nvSpPr>
        <p:spPr>
          <a:xfrm>
            <a:off x="4561367" y="2047686"/>
            <a:ext cx="231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Default = .5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34549C-4249-88DF-A118-B5A4811FB759}"/>
              </a:ext>
            </a:extLst>
          </p:cNvPr>
          <p:cNvSpPr txBox="1"/>
          <p:nvPr/>
        </p:nvSpPr>
        <p:spPr>
          <a:xfrm>
            <a:off x="6796039" y="2050549"/>
            <a:ext cx="231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Default = .4</a:t>
            </a:r>
          </a:p>
        </p:txBody>
      </p:sp>
    </p:spTree>
    <p:extLst>
      <p:ext uri="{BB962C8B-B14F-4D97-AF65-F5344CB8AC3E}">
        <p14:creationId xmlns:p14="http://schemas.microsoft.com/office/powerpoint/2010/main" val="212487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1CD89-37FD-48D2-9E79-5B60D30DEEA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3435" y="115216"/>
            <a:ext cx="10058400" cy="70167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ptos Display" panose="020B0004020202020204" pitchFamily="34" charset="0"/>
              </a:rPr>
              <a:t>You may want to report…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B4FF1-DF4D-45EC-8664-8A90BCA3965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43435" y="1055734"/>
            <a:ext cx="10058400" cy="3760788"/>
          </a:xfrm>
        </p:spPr>
        <p:txBody>
          <a:bodyPr>
            <a:normAutofit/>
          </a:bodyPr>
          <a:lstStyle/>
          <a:p>
            <a:r>
              <a:rPr lang="en-US" sz="2000" dirty="0"/>
              <a:t>Is the 60% correctly predicted rate better than chance (i.e., 50%)</a:t>
            </a:r>
          </a:p>
          <a:p>
            <a:r>
              <a:rPr lang="en-US" sz="2000" dirty="0"/>
              <a:t>You can report Press’s Q, which is distributed as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971BDC-E25F-40D9-987F-0EABD6D6E33D}"/>
                  </a:ext>
                </a:extLst>
              </p:cNvPr>
              <p:cNvSpPr txBox="1"/>
              <p:nvPr/>
            </p:nvSpPr>
            <p:spPr>
              <a:xfrm>
                <a:off x="952051" y="2148755"/>
                <a:ext cx="2252133" cy="727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𝑛𝐾</m:t>
                                </m:r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</m:oMath>
                </a14:m>
                <a:r>
                  <a:rPr lang="en-US" sz="2800" dirty="0"/>
                  <a:t>,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971BDC-E25F-40D9-987F-0EABD6D6E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051" y="2148755"/>
                <a:ext cx="2252133" cy="727443"/>
              </a:xfrm>
              <a:prstGeom prst="rect">
                <a:avLst/>
              </a:prstGeom>
              <a:blipFill>
                <a:blip r:embed="rId2"/>
                <a:stretch>
                  <a:fillRect r="-2162" b="-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F49C63-A36B-4C07-91F8-2CDD213928D6}"/>
                  </a:ext>
                </a:extLst>
              </p:cNvPr>
              <p:cNvSpPr txBox="1"/>
              <p:nvPr/>
            </p:nvSpPr>
            <p:spPr>
              <a:xfrm>
                <a:off x="952051" y="2988228"/>
                <a:ext cx="5772151" cy="727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6∗2</m:t>
                                </m:r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10(2−1)</m:t>
                        </m:r>
                      </m:den>
                    </m:f>
                  </m:oMath>
                </a14:m>
                <a:r>
                  <a:rPr lang="en-US" sz="2800" dirty="0"/>
                  <a:t>= .4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(1) = 3.841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F49C63-A36B-4C07-91F8-2CDD21392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051" y="2988228"/>
                <a:ext cx="5772151" cy="727443"/>
              </a:xfrm>
              <a:prstGeom prst="rect">
                <a:avLst/>
              </a:prstGeom>
              <a:blipFill>
                <a:blip r:embed="rId3"/>
                <a:stretch>
                  <a:fillRect b="-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3DF58DF-CBC8-4522-863B-4583193A99B6}"/>
              </a:ext>
            </a:extLst>
          </p:cNvPr>
          <p:cNvSpPr txBox="1"/>
          <p:nvPr/>
        </p:nvSpPr>
        <p:spPr>
          <a:xfrm>
            <a:off x="3514628" y="2064898"/>
            <a:ext cx="63071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N</a:t>
            </a:r>
            <a:r>
              <a:rPr lang="en-US" dirty="0"/>
              <a:t> is the total sample size, </a:t>
            </a:r>
          </a:p>
          <a:p>
            <a:r>
              <a:rPr lang="en-US" i="1" dirty="0"/>
              <a:t>n</a:t>
            </a:r>
            <a:r>
              <a:rPr lang="en-US" dirty="0"/>
              <a:t> represents the number of cases that were correctly classified</a:t>
            </a:r>
          </a:p>
          <a:p>
            <a:r>
              <a:rPr lang="en-US" i="1" dirty="0"/>
              <a:t>K</a:t>
            </a:r>
            <a:r>
              <a:rPr lang="en-US" dirty="0"/>
              <a:t> equals the number of groups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7063E7-D566-4E17-8897-F10C2179A75D}"/>
              </a:ext>
            </a:extLst>
          </p:cNvPr>
          <p:cNvSpPr txBox="1"/>
          <p:nvPr/>
        </p:nvSpPr>
        <p:spPr>
          <a:xfrm>
            <a:off x="845870" y="3896583"/>
            <a:ext cx="6784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case, the results are no better than chance</a:t>
            </a:r>
          </a:p>
        </p:txBody>
      </p:sp>
    </p:spTree>
    <p:extLst>
      <p:ext uri="{BB962C8B-B14F-4D97-AF65-F5344CB8AC3E}">
        <p14:creationId xmlns:p14="http://schemas.microsoft.com/office/powerpoint/2010/main" val="15188108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AB3CF9-6593-4669-8E44-33E72FC8F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437" y="331227"/>
            <a:ext cx="5302229" cy="23092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F026E7-85EF-41F4-815F-5317A9437F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905375"/>
            <a:ext cx="4989513" cy="1554163"/>
          </a:xfrm>
        </p:spPr>
        <p:txBody>
          <a:bodyPr anchor="ctr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Log-Likelihood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45FFE-6309-4459-8B5E-2C421C6AA68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697663" y="4905375"/>
            <a:ext cx="5494337" cy="1554163"/>
          </a:xfrm>
        </p:spPr>
        <p:txBody>
          <a:bodyPr anchor="ctr">
            <a:normAutofit fontScale="850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The model summary information is provided only as a method of comparison </a:t>
            </a:r>
          </a:p>
          <a:p>
            <a:r>
              <a:rPr lang="en-US" dirty="0">
                <a:solidFill>
                  <a:srgbClr val="FFFFFF"/>
                </a:solidFill>
              </a:rPr>
              <a:t>Let’s compare this model with a model that includes student gender (next slide)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7081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3155-03F1-46FE-9942-AC2351FCE62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8513" y="52846"/>
            <a:ext cx="11492597" cy="1002666"/>
          </a:xfrm>
        </p:spPr>
        <p:txBody>
          <a:bodyPr/>
          <a:lstStyle/>
          <a:p>
            <a:r>
              <a:rPr lang="en-US" dirty="0">
                <a:latin typeface="Aptos Display" panose="020B0004020202020204" pitchFamily="34" charset="0"/>
              </a:rPr>
              <a:t>Does the addition of gender improve the model fit?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73E469-B3C8-40D8-9CBB-052FB73B1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326" y="1063547"/>
            <a:ext cx="3913738" cy="17045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3A0832-73EE-417F-9D52-33A4608FB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75" y="3028942"/>
            <a:ext cx="4222185" cy="18388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98B12E-381E-45BB-B69C-AB614904B5DE}"/>
                  </a:ext>
                </a:extLst>
              </p:cNvPr>
              <p:cNvSpPr txBox="1"/>
              <p:nvPr/>
            </p:nvSpPr>
            <p:spPr>
              <a:xfrm>
                <a:off x="5600046" y="1208668"/>
                <a:ext cx="55445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= 2(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)=−(10.936−12.169)=1.233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98B12E-381E-45BB-B69C-AB614904B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046" y="1208668"/>
                <a:ext cx="5544531" cy="276999"/>
              </a:xfrm>
              <a:prstGeom prst="rect">
                <a:avLst/>
              </a:prstGeom>
              <a:blipFill>
                <a:blip r:embed="rId4"/>
                <a:stretch>
                  <a:fillRect l="-1540" t="-2826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0A5FDF3-5FCB-46F2-BD37-DCC0BC184D00}"/>
              </a:ext>
            </a:extLst>
          </p:cNvPr>
          <p:cNvSpPr txBox="1"/>
          <p:nvPr/>
        </p:nvSpPr>
        <p:spPr>
          <a:xfrm>
            <a:off x="5507755" y="1680867"/>
            <a:ext cx="57291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m2</a:t>
            </a:r>
            <a:r>
              <a:rPr lang="en-US" dirty="0"/>
              <a:t> = model with additional predictors, it is also called the unrestricted model</a:t>
            </a:r>
          </a:p>
          <a:p>
            <a:r>
              <a:rPr lang="en-US" b="1" dirty="0"/>
              <a:t>m1</a:t>
            </a:r>
            <a:r>
              <a:rPr lang="en-US" dirty="0"/>
              <a:t> = model with fewer predictors, it is nested in m2, it is also called the restricted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70D3A0-DD90-40E5-A603-A042900E723C}"/>
              </a:ext>
            </a:extLst>
          </p:cNvPr>
          <p:cNvSpPr txBox="1"/>
          <p:nvPr/>
        </p:nvSpPr>
        <p:spPr>
          <a:xfrm>
            <a:off x="5507755" y="3009818"/>
            <a:ext cx="55445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one parameter difference between the models, and one degree of freedom</a:t>
            </a:r>
          </a:p>
          <a:p>
            <a:endParaRPr lang="en-US" dirty="0"/>
          </a:p>
          <a:p>
            <a:r>
              <a:rPr lang="en-US" dirty="0"/>
              <a:t>The critical value is greater than the calculated statistic and hence there is no statistically significant difference between these models!</a:t>
            </a:r>
          </a:p>
        </p:txBody>
      </p:sp>
    </p:spTree>
    <p:extLst>
      <p:ext uri="{BB962C8B-B14F-4D97-AF65-F5344CB8AC3E}">
        <p14:creationId xmlns:p14="http://schemas.microsoft.com/office/powerpoint/2010/main" val="15810849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Content Placeholder 3">
            <a:extLst>
              <a:ext uri="{FF2B5EF4-FFF2-40B4-BE49-F238E27FC236}">
                <a16:creationId xmlns:a16="http://schemas.microsoft.com/office/drawing/2014/main" id="{C5B20AED-241A-00C8-803A-F6F8745B7D3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82880" y="671364"/>
            <a:ext cx="4227755" cy="4234123"/>
          </a:xfrm>
        </p:spPr>
        <p:txBody>
          <a:bodyPr>
            <a:normAutofit/>
          </a:bodyPr>
          <a:lstStyle/>
          <a:p>
            <a:r>
              <a:rPr lang="en-US" sz="2000" dirty="0"/>
              <a:t>Probability of enrolling in college conditional on high school </a:t>
            </a:r>
            <a:r>
              <a:rPr lang="en-US" sz="2000" dirty="0" err="1"/>
              <a:t>gpa</a:t>
            </a:r>
            <a:endParaRPr lang="en-US" sz="2000" dirty="0"/>
          </a:p>
          <a:p>
            <a:r>
              <a:rPr lang="en-US" sz="2000" dirty="0"/>
              <a:t>As </a:t>
            </a:r>
            <a:r>
              <a:rPr lang="en-US" sz="2000" dirty="0" err="1"/>
              <a:t>gpa</a:t>
            </a:r>
            <a:r>
              <a:rPr lang="en-US" sz="2000" dirty="0"/>
              <a:t> increases the probability of enrolling increases</a:t>
            </a:r>
          </a:p>
          <a:p>
            <a:r>
              <a:rPr lang="en-US" sz="2000" dirty="0"/>
              <a:t>The probability is about .30 for a </a:t>
            </a:r>
            <a:r>
              <a:rPr lang="en-US" sz="2000" dirty="0" err="1"/>
              <a:t>gpa</a:t>
            </a:r>
            <a:r>
              <a:rPr lang="en-US" sz="2000" dirty="0"/>
              <a:t> = 1.5 but increases to about .9 for a </a:t>
            </a:r>
            <a:r>
              <a:rPr lang="en-US" sz="2000" dirty="0" err="1"/>
              <a:t>gpa</a:t>
            </a:r>
            <a:r>
              <a:rPr lang="en-US" sz="2000" dirty="0"/>
              <a:t> = 4.5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6D37AC1-3C1E-1EDB-5E13-6D335935B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3447" y="478972"/>
            <a:ext cx="6892560" cy="551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302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DC44C-13C3-4FAE-84BC-3F1882C70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 this in JASP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A3E65-DEFB-B6D2-6710-DBD422FD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144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0FE46-FEF1-677C-1185-5A6C31A07F4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8739" y="287338"/>
            <a:ext cx="10058400" cy="594789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ptos Display" panose="020B0004020202020204" pitchFamily="34" charset="0"/>
              </a:rPr>
              <a:t>Your 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C359F-B15E-9CA4-ECE3-38A1680AF08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8739" y="882127"/>
            <a:ext cx="11973261" cy="4986861"/>
          </a:xfrm>
        </p:spPr>
        <p:txBody>
          <a:bodyPr>
            <a:normAutofit/>
          </a:bodyPr>
          <a:lstStyle/>
          <a:p>
            <a:r>
              <a:rPr lang="en-US" sz="2000" dirty="0"/>
              <a:t>Open the SPSS file </a:t>
            </a:r>
            <a:r>
              <a:rPr lang="en-US" sz="2000" dirty="0" err="1"/>
              <a:t>passing.sav</a:t>
            </a:r>
            <a:endParaRPr lang="en-US" sz="2000" dirty="0"/>
          </a:p>
          <a:p>
            <a:r>
              <a:rPr lang="en-US" sz="2000" dirty="0"/>
              <a:t>The data has three made-up variables:</a:t>
            </a:r>
          </a:p>
          <a:p>
            <a:pPr lvl="1"/>
            <a:r>
              <a:rPr lang="en-US" sz="1800" dirty="0"/>
              <a:t>Passed a statistics test</a:t>
            </a:r>
          </a:p>
          <a:p>
            <a:pPr lvl="1"/>
            <a:r>
              <a:rPr lang="en-US" sz="1800" dirty="0"/>
              <a:t>Hours of study</a:t>
            </a:r>
          </a:p>
          <a:p>
            <a:pPr lvl="1"/>
            <a:r>
              <a:rPr lang="en-US" sz="1800" dirty="0"/>
              <a:t>Gender (1 = male, 0 = female)</a:t>
            </a:r>
          </a:p>
          <a:p>
            <a:r>
              <a:rPr lang="en-US" sz="2000" dirty="0"/>
              <a:t>Run a binary logistic regression of passed on hours</a:t>
            </a:r>
          </a:p>
          <a:p>
            <a:pPr lvl="1"/>
            <a:r>
              <a:rPr lang="en-US" sz="1800" dirty="0"/>
              <a:t>Write out the regression equation</a:t>
            </a:r>
          </a:p>
          <a:p>
            <a:pPr lvl="1"/>
            <a:r>
              <a:rPr lang="en-US" sz="1800" dirty="0"/>
              <a:t>Predict the probability of passing for 0, 50, 100, 150,200 and 250 hours of studying</a:t>
            </a:r>
          </a:p>
          <a:p>
            <a:pPr lvl="1"/>
            <a:r>
              <a:rPr lang="en-US" sz="1800" dirty="0"/>
              <a:t>Add gender into the model and interpret the coefficient in terms of odds and percent change in odds</a:t>
            </a:r>
          </a:p>
          <a:p>
            <a:pPr lvl="1"/>
            <a:r>
              <a:rPr lang="en-US" sz="1800" dirty="0"/>
              <a:t>Does adding gender improve the model fit?</a:t>
            </a:r>
          </a:p>
          <a:p>
            <a:pPr lvl="1"/>
            <a:r>
              <a:rPr lang="en-US" sz="1800" dirty="0"/>
              <a:t>Compute the probability of passing for males and females for 100 study hours</a:t>
            </a:r>
          </a:p>
        </p:txBody>
      </p:sp>
    </p:spTree>
    <p:extLst>
      <p:ext uri="{BB962C8B-B14F-4D97-AF65-F5344CB8AC3E}">
        <p14:creationId xmlns:p14="http://schemas.microsoft.com/office/powerpoint/2010/main" val="2986921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131A9-29DF-2285-A265-C66D4E48635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5312" y="85504"/>
            <a:ext cx="10058400" cy="93540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Generalized Linear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E611A-72D1-EA71-D0E2-6540A6C0C08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08344" y="935665"/>
            <a:ext cx="11089758" cy="4933323"/>
          </a:xfrm>
        </p:spPr>
        <p:txBody>
          <a:bodyPr>
            <a:normAutofit/>
          </a:bodyPr>
          <a:lstStyle/>
          <a:p>
            <a:r>
              <a:rPr lang="en-US" sz="2000" b="1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Two categories: Binary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logistic regression is used when the goal is to estimate the relationship between a </a:t>
            </a:r>
            <a:r>
              <a:rPr lang="en-US" sz="2000" b="1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binary dependent variable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(= two outcomes), and one or more independent variables (of any type)</a:t>
            </a:r>
          </a:p>
          <a:p>
            <a:r>
              <a:rPr lang="en-US" sz="2000" b="1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 than two categories: Multinomial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logistic regression is used when the goal is to estimate the relationship between a </a:t>
            </a:r>
            <a:r>
              <a:rPr lang="en-US" sz="2000" b="1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nominal dependent variable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with three or more </a:t>
            </a:r>
            <a:r>
              <a:rPr lang="en-US" sz="20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unordered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outcomes, and one or more independent variables (of any type).</a:t>
            </a:r>
          </a:p>
          <a:p>
            <a:r>
              <a:rPr lang="en-US" sz="2000" b="1" dirty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 than two </a:t>
            </a:r>
            <a:r>
              <a:rPr lang="en-US" sz="2000" b="1" i="1" dirty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ordered </a:t>
            </a:r>
            <a:r>
              <a:rPr lang="en-US" sz="2000" b="1" dirty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categories: </a:t>
            </a:r>
            <a:r>
              <a:rPr lang="en-US" sz="2000" b="1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Ordinal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logistic regression is used when the goal is to estimate the relationship between an </a:t>
            </a:r>
            <a:r>
              <a:rPr lang="en-US" sz="2000" b="1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ordinal dependent variable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with three or more </a:t>
            </a:r>
            <a:r>
              <a:rPr lang="en-US" sz="20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ordered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outcomes, and one or more independent variables (of any type).</a:t>
            </a:r>
          </a:p>
          <a:p>
            <a:r>
              <a:rPr lang="en-US" sz="20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Categorical regressions (i.e., of the logistic family) (and Poisson regression) are both part of a broader type of model called </a:t>
            </a:r>
            <a:r>
              <a:rPr lang="en-US" sz="2000" b="1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generalized linear models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(abbreviated as </a:t>
            </a:r>
            <a:r>
              <a:rPr lang="en-US" sz="2000" b="1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GLM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8001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63F7-EFC9-4C87-B335-27E12748653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3201" y="177515"/>
            <a:ext cx="10058400" cy="77011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ptos Display" panose="020B0004020202020204" pitchFamily="34" charset="0"/>
              </a:rPr>
              <a:t>Model &amp; Interpretation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28038A-0552-4A48-A5CE-E946E4F55D43}"/>
                  </a:ext>
                </a:extLst>
              </p:cNvPr>
              <p:cNvSpPr txBox="1"/>
              <p:nvPr/>
            </p:nvSpPr>
            <p:spPr>
              <a:xfrm>
                <a:off x="4302093" y="978230"/>
                <a:ext cx="33701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𝑙𝑜𝑔𝑖𝑡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𝑌</m:t>
                          </m:r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=−9.3+.082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𝑋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28038A-0552-4A48-A5CE-E946E4F55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093" y="978230"/>
                <a:ext cx="3370153" cy="369332"/>
              </a:xfrm>
              <a:prstGeom prst="rect">
                <a:avLst/>
              </a:prstGeom>
              <a:blipFill>
                <a:blip r:embed="rId2"/>
                <a:stretch>
                  <a:fillRect l="-2893" r="-1447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CD6B6B-6ABB-4B5C-947A-37958D728DBF}"/>
                  </a:ext>
                </a:extLst>
              </p:cNvPr>
              <p:cNvSpPr txBox="1"/>
              <p:nvPr/>
            </p:nvSpPr>
            <p:spPr>
              <a:xfrm>
                <a:off x="2939169" y="1390366"/>
                <a:ext cx="6096000" cy="7805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𝑝</m:t>
                      </m:r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</m:e>
                      </m:d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[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𝑌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=1|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𝑋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]=</m:t>
                      </m:r>
                      <m:f>
                        <m:fPr>
                          <m:ctrlP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𝑒𝑥𝑝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(−9.3+.082</m:t>
                              </m:r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𝑒𝑥𝑝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(−9.3+.082</m:t>
                              </m:r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CD6B6B-6ABB-4B5C-947A-37958D728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169" y="1390366"/>
                <a:ext cx="6096000" cy="7805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711D712-E684-4676-87BA-AC5B02F84AB6}"/>
              </a:ext>
            </a:extLst>
          </p:cNvPr>
          <p:cNvSpPr txBox="1"/>
          <p:nvPr/>
        </p:nvSpPr>
        <p:spPr>
          <a:xfrm>
            <a:off x="2762685" y="2144010"/>
            <a:ext cx="7990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Check: What is the Probability of passing when hours =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Note: exp(.082) = 1.085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0820363-54E8-45FA-89E0-0EA585BDCB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978344"/>
              </p:ext>
            </p:extLst>
          </p:nvPr>
        </p:nvGraphicFramePr>
        <p:xfrm>
          <a:off x="2356670" y="2874199"/>
          <a:ext cx="81280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18754584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696753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2886392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9887754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8613431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4990099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26842621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r>
                        <a:rPr lang="en-US" dirty="0"/>
                        <a:t>Table 1. Predicted probability of Passing Conditional on Hours Studying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Table 1. Predicted probability of Passing Conditional on Hours Studying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467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809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P(</a:t>
                      </a:r>
                      <a:r>
                        <a:rPr lang="en-US" i="1" dirty="0" err="1"/>
                        <a:t>Y</a:t>
                      </a:r>
                      <a:r>
                        <a:rPr lang="en-US" dirty="0" err="1"/>
                        <a:t>|</a:t>
                      </a:r>
                      <a:r>
                        <a:rPr lang="en-US" i="1" dirty="0" err="1"/>
                        <a:t>x</a:t>
                      </a:r>
                      <a:r>
                        <a:rPr lang="en-US" dirty="0"/>
                        <a:t>=</a:t>
                      </a:r>
                      <a:r>
                        <a:rPr lang="en-US" i="1" dirty="0"/>
                        <a:t>X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47072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9BFAC01-B762-44F6-A22C-C6A5E71CB662}"/>
              </a:ext>
            </a:extLst>
          </p:cNvPr>
          <p:cNvSpPr txBox="1"/>
          <p:nvPr/>
        </p:nvSpPr>
        <p:spPr>
          <a:xfrm>
            <a:off x="1951576" y="4180365"/>
            <a:ext cx="9110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 additional hour spent working increases the odds of passing by [exp(.082)-1  *100] percent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864E1C-FC24-40CD-88EB-56160CC74F78}"/>
              </a:ext>
            </a:extLst>
          </p:cNvPr>
          <p:cNvSpPr txBox="1"/>
          <p:nvPr/>
        </p:nvSpPr>
        <p:spPr>
          <a:xfrm>
            <a:off x="1951576" y="4584763"/>
            <a:ext cx="824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 additional hour spent working increases the odds of passing by about 8.5 percent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E1CEBD-AB22-4755-84C1-0CC6A42074C3}"/>
              </a:ext>
            </a:extLst>
          </p:cNvPr>
          <p:cNvSpPr txBox="1"/>
          <p:nvPr/>
        </p:nvSpPr>
        <p:spPr>
          <a:xfrm>
            <a:off x="1926685" y="4952487"/>
            <a:ext cx="7989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odds of passing are 1.085 times higher for each additional hour spent studying</a:t>
            </a:r>
          </a:p>
        </p:txBody>
      </p:sp>
    </p:spTree>
    <p:extLst>
      <p:ext uri="{BB962C8B-B14F-4D97-AF65-F5344CB8AC3E}">
        <p14:creationId xmlns:p14="http://schemas.microsoft.com/office/powerpoint/2010/main" val="4651650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90F50EE-3E9C-4D70-8911-85E6EB10C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984250"/>
            <a:ext cx="10248900" cy="1333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202D87-EF44-4197-A53C-6B819DDDC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2387600"/>
            <a:ext cx="7277100" cy="15271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A9C83C5-2881-4CAC-AECD-A4C2057AF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500" y="2387600"/>
            <a:ext cx="2901950" cy="15271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64F81D-97CC-4113-9427-80E741A23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824" y="4379976"/>
            <a:ext cx="8147304" cy="1069848"/>
          </a:xfrm>
          <a:solidFill>
            <a:srgbClr val="FFFFFF"/>
          </a:solidFill>
          <a:ln w="31750" cap="sq">
            <a:solidFill>
              <a:srgbClr val="5E5E52"/>
            </a:solidFill>
            <a:miter lim="800000"/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 kern="120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Jasp Output</a:t>
            </a:r>
          </a:p>
        </p:txBody>
      </p:sp>
    </p:spTree>
    <p:extLst>
      <p:ext uri="{BB962C8B-B14F-4D97-AF65-F5344CB8AC3E}">
        <p14:creationId xmlns:p14="http://schemas.microsoft.com/office/powerpoint/2010/main" val="36617963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213E0-80F6-4DD6-BEF5-8865BB70B21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5775"/>
            <a:ext cx="12192000" cy="76691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ptos Display" panose="020B0004020202020204" pitchFamily="34" charset="0"/>
              </a:rPr>
              <a:t>Let’s add a binary variable, gender, to the equation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528926-4E69-4F93-9F91-6AA98D05D3F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054250" y="832686"/>
            <a:ext cx="9156700" cy="21971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537E22-804A-499A-86EA-1C1A018ADED4}"/>
              </a:ext>
            </a:extLst>
          </p:cNvPr>
          <p:cNvSpPr txBox="1"/>
          <p:nvPr/>
        </p:nvSpPr>
        <p:spPr>
          <a:xfrm>
            <a:off x="1167422" y="3161120"/>
            <a:ext cx="8678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odds of passing for males are [exp(-.654)-1  *100] percent lower compared to females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D3283C-4D5C-47B5-9D2A-EAADCDF306B4}"/>
              </a:ext>
            </a:extLst>
          </p:cNvPr>
          <p:cNvSpPr txBox="1"/>
          <p:nvPr/>
        </p:nvSpPr>
        <p:spPr>
          <a:xfrm>
            <a:off x="1167422" y="3477120"/>
            <a:ext cx="6685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odds of passing for males are 48.01% lower compared to females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A3BBF-7BB5-4231-9771-4C2B483C9EE0}"/>
              </a:ext>
            </a:extLst>
          </p:cNvPr>
          <p:cNvSpPr txBox="1"/>
          <p:nvPr/>
        </p:nvSpPr>
        <p:spPr>
          <a:xfrm>
            <a:off x="1167422" y="3789340"/>
            <a:ext cx="816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odds of passing are .5100 (exp(-.654)) times lower for males compared to females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F960B7-222F-FC88-9945-14E7BCADE7E2}"/>
              </a:ext>
            </a:extLst>
          </p:cNvPr>
          <p:cNvSpPr txBox="1"/>
          <p:nvPr/>
        </p:nvSpPr>
        <p:spPr>
          <a:xfrm>
            <a:off x="1167422" y="4158672"/>
            <a:ext cx="10186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file probability of passing by gender.xlsx has the probability of passing for males and females given 100</a:t>
            </a:r>
          </a:p>
          <a:p>
            <a:r>
              <a:rPr lang="en-US" dirty="0"/>
              <a:t>hours of study time</a:t>
            </a:r>
          </a:p>
        </p:txBody>
      </p:sp>
    </p:spTree>
    <p:extLst>
      <p:ext uri="{BB962C8B-B14F-4D97-AF65-F5344CB8AC3E}">
        <p14:creationId xmlns:p14="http://schemas.microsoft.com/office/powerpoint/2010/main" val="16376108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8D735E-394D-4A2C-8B4C-5CCAB1D083C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54938" y="4683337"/>
            <a:ext cx="10461625" cy="1741488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Wald test is the test statistic for the logistic regression model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sig. is the 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p-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EXP(B) is the odds ratio – the interpretation is: the odds of enrolling in college are about 2.5 times greater for each one unit increase in undergraduate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gpa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but the result is not statistically significant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5BCF5B8-0A5C-E2D0-F94A-DC57F9298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709843"/>
              </p:ext>
            </p:extLst>
          </p:nvPr>
        </p:nvGraphicFramePr>
        <p:xfrm>
          <a:off x="916116" y="1499384"/>
          <a:ext cx="10058398" cy="2834640"/>
        </p:xfrm>
        <a:graphic>
          <a:graphicData uri="http://schemas.openxmlformats.org/drawingml/2006/table">
            <a:tbl>
              <a:tblPr/>
              <a:tblGrid>
                <a:gridCol w="1207916">
                  <a:extLst>
                    <a:ext uri="{9D8B030D-6E8A-4147-A177-3AD203B41FA5}">
                      <a16:colId xmlns:a16="http://schemas.microsoft.com/office/drawing/2014/main" val="1266141950"/>
                    </a:ext>
                  </a:extLst>
                </a:gridCol>
                <a:gridCol w="228998">
                  <a:extLst>
                    <a:ext uri="{9D8B030D-6E8A-4147-A177-3AD203B41FA5}">
                      <a16:colId xmlns:a16="http://schemas.microsoft.com/office/drawing/2014/main" val="1308021979"/>
                    </a:ext>
                  </a:extLst>
                </a:gridCol>
                <a:gridCol w="949193">
                  <a:extLst>
                    <a:ext uri="{9D8B030D-6E8A-4147-A177-3AD203B41FA5}">
                      <a16:colId xmlns:a16="http://schemas.microsoft.com/office/drawing/2014/main" val="3519772311"/>
                    </a:ext>
                  </a:extLst>
                </a:gridCol>
                <a:gridCol w="487721">
                  <a:extLst>
                    <a:ext uri="{9D8B030D-6E8A-4147-A177-3AD203B41FA5}">
                      <a16:colId xmlns:a16="http://schemas.microsoft.com/office/drawing/2014/main" val="4018022940"/>
                    </a:ext>
                  </a:extLst>
                </a:gridCol>
                <a:gridCol w="925185">
                  <a:extLst>
                    <a:ext uri="{9D8B030D-6E8A-4147-A177-3AD203B41FA5}">
                      <a16:colId xmlns:a16="http://schemas.microsoft.com/office/drawing/2014/main" val="252498594"/>
                    </a:ext>
                  </a:extLst>
                </a:gridCol>
                <a:gridCol w="511729">
                  <a:extLst>
                    <a:ext uri="{9D8B030D-6E8A-4147-A177-3AD203B41FA5}">
                      <a16:colId xmlns:a16="http://schemas.microsoft.com/office/drawing/2014/main" val="2145613635"/>
                    </a:ext>
                  </a:extLst>
                </a:gridCol>
                <a:gridCol w="924217">
                  <a:extLst>
                    <a:ext uri="{9D8B030D-6E8A-4147-A177-3AD203B41FA5}">
                      <a16:colId xmlns:a16="http://schemas.microsoft.com/office/drawing/2014/main" val="3346246456"/>
                    </a:ext>
                  </a:extLst>
                </a:gridCol>
                <a:gridCol w="512697">
                  <a:extLst>
                    <a:ext uri="{9D8B030D-6E8A-4147-A177-3AD203B41FA5}">
                      <a16:colId xmlns:a16="http://schemas.microsoft.com/office/drawing/2014/main" val="1842628089"/>
                    </a:ext>
                  </a:extLst>
                </a:gridCol>
                <a:gridCol w="984210">
                  <a:extLst>
                    <a:ext uri="{9D8B030D-6E8A-4147-A177-3AD203B41FA5}">
                      <a16:colId xmlns:a16="http://schemas.microsoft.com/office/drawing/2014/main" val="470072508"/>
                    </a:ext>
                  </a:extLst>
                </a:gridCol>
                <a:gridCol w="452704">
                  <a:extLst>
                    <a:ext uri="{9D8B030D-6E8A-4147-A177-3AD203B41FA5}">
                      <a16:colId xmlns:a16="http://schemas.microsoft.com/office/drawing/2014/main" val="3813175979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3520804221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245727872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505849115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3011440029"/>
                    </a:ext>
                  </a:extLst>
                </a:gridCol>
              </a:tblGrid>
              <a:tr h="0">
                <a:tc gridSpan="14"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Coefficients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473745"/>
                  </a:ext>
                </a:extLst>
              </a:tr>
              <a:tr h="0">
                <a:tc gridSpan="8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Wald Test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32313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Estimate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Error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z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Wald Statistic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7928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(Intercept)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-2.144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2.416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-0.888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0.788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0.375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6071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gpa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0.883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0.821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1.076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1.157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0.282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0728406"/>
                  </a:ext>
                </a:extLst>
              </a:tr>
              <a:tr h="0">
                <a:tc gridSpan="14">
                  <a:txBody>
                    <a:bodyPr/>
                    <a:lstStyle/>
                    <a:p>
                      <a:pPr algn="r"/>
                      <a:endParaRPr lang="en-US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189068"/>
                  </a:ext>
                </a:extLst>
              </a:tr>
              <a:tr h="0">
                <a:tc gridSpan="14">
                  <a:txBody>
                    <a:bodyPr/>
                    <a:lstStyle/>
                    <a:p>
                      <a:pPr algn="l"/>
                      <a:r>
                        <a:rPr lang="en-US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Note.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 enroll level '1' coded as class 1.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42433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C241F4-BBA8-7330-2447-7397425EB31C}"/>
                  </a:ext>
                </a:extLst>
              </p:cNvPr>
              <p:cNvSpPr txBox="1"/>
              <p:nvPr/>
            </p:nvSpPr>
            <p:spPr>
              <a:xfrm>
                <a:off x="3078993" y="142152"/>
                <a:ext cx="40870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𝑙𝑜𝑔𝑖𝑡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𝑌</m:t>
                          </m:r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=−2.144+.833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𝐺𝑃𝐴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C241F4-BBA8-7330-2447-7397425EB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993" y="142152"/>
                <a:ext cx="4087016" cy="369332"/>
              </a:xfrm>
              <a:prstGeom prst="rect">
                <a:avLst/>
              </a:prstGeom>
              <a:blipFill>
                <a:blip r:embed="rId2"/>
                <a:stretch>
                  <a:fillRect l="-2086" r="-1341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9F0524-EC87-8345-2884-8A924220204B}"/>
                  </a:ext>
                </a:extLst>
              </p:cNvPr>
              <p:cNvSpPr txBox="1"/>
              <p:nvPr/>
            </p:nvSpPr>
            <p:spPr>
              <a:xfrm>
                <a:off x="2074501" y="521361"/>
                <a:ext cx="6096000" cy="7805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𝑝</m:t>
                      </m:r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</m:e>
                      </m:d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𝑃𝑟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[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𝑌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=1|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𝑋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]=</m:t>
                      </m:r>
                      <m:f>
                        <m:fPr>
                          <m:ctrlP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𝑒𝑥𝑝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(−2.144 + .883</m:t>
                              </m:r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𝑒𝑥𝑝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(−2.144+.883</m:t>
                              </m:r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9F0524-EC87-8345-2884-8A9242202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501" y="521361"/>
                <a:ext cx="6096000" cy="7805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9658401-48AA-E5B5-4C1D-7B4D01DE7355}"/>
              </a:ext>
            </a:extLst>
          </p:cNvPr>
          <p:cNvSpPr txBox="1"/>
          <p:nvPr/>
        </p:nvSpPr>
        <p:spPr>
          <a:xfrm>
            <a:off x="7943809" y="449995"/>
            <a:ext cx="4017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Probability of enrolling in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college ‘conditional on’ values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one’s grade point average</a:t>
            </a:r>
          </a:p>
        </p:txBody>
      </p:sp>
    </p:spTree>
    <p:extLst>
      <p:ext uri="{BB962C8B-B14F-4D97-AF65-F5344CB8AC3E}">
        <p14:creationId xmlns:p14="http://schemas.microsoft.com/office/powerpoint/2010/main" val="423048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0FE46-FEF1-677C-1185-5A6C31A07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Your 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C359F-B15E-9CA4-ECE3-38A1680AF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Open the file </a:t>
            </a:r>
            <a:r>
              <a:rPr lang="en-US" dirty="0" err="1"/>
              <a:t>passing.JASP</a:t>
            </a:r>
            <a:r>
              <a:rPr lang="en-US" dirty="0"/>
              <a:t> in JASP</a:t>
            </a:r>
          </a:p>
          <a:p>
            <a:r>
              <a:rPr lang="en-US" dirty="0"/>
              <a:t>The data has three made-up variables:</a:t>
            </a:r>
          </a:p>
          <a:p>
            <a:pPr lvl="1"/>
            <a:r>
              <a:rPr lang="en-US" dirty="0"/>
              <a:t>Passed a statistics test</a:t>
            </a:r>
          </a:p>
          <a:p>
            <a:pPr lvl="1"/>
            <a:r>
              <a:rPr lang="en-US" dirty="0"/>
              <a:t>Hours of study</a:t>
            </a:r>
          </a:p>
          <a:p>
            <a:pPr lvl="1"/>
            <a:r>
              <a:rPr lang="en-US" dirty="0"/>
              <a:t>Gender (1 = male, 0 = female)</a:t>
            </a:r>
          </a:p>
          <a:p>
            <a:r>
              <a:rPr lang="en-US" dirty="0"/>
              <a:t>Run a binary logistic regression of passed on hours</a:t>
            </a:r>
          </a:p>
          <a:p>
            <a:pPr lvl="1"/>
            <a:r>
              <a:rPr lang="en-US" dirty="0"/>
              <a:t>Write out the regression equation</a:t>
            </a:r>
          </a:p>
          <a:p>
            <a:pPr lvl="1"/>
            <a:r>
              <a:rPr lang="en-US" dirty="0"/>
              <a:t>Predict the probability of passing for 0, 50, 100, 150,200 and 250 hours of studying</a:t>
            </a:r>
          </a:p>
          <a:p>
            <a:pPr lvl="1"/>
            <a:r>
              <a:rPr lang="en-US" dirty="0"/>
              <a:t>Add gender into the model and interpret the coefficient in terms of odds and percent change in odds</a:t>
            </a:r>
          </a:p>
          <a:p>
            <a:pPr lvl="1"/>
            <a:r>
              <a:rPr lang="en-US" dirty="0"/>
              <a:t>Does adding gender improve the model fit?</a:t>
            </a:r>
          </a:p>
          <a:p>
            <a:pPr lvl="1"/>
            <a:r>
              <a:rPr lang="en-US" dirty="0"/>
              <a:t>Compute the probability of passing for males and females for 100 study hours</a:t>
            </a:r>
          </a:p>
        </p:txBody>
      </p:sp>
    </p:spTree>
    <p:extLst>
      <p:ext uri="{BB962C8B-B14F-4D97-AF65-F5344CB8AC3E}">
        <p14:creationId xmlns:p14="http://schemas.microsoft.com/office/powerpoint/2010/main" val="15131758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63F7-EFC9-4C87-B335-27E127486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Model &amp; Interpretation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28038A-0552-4A48-A5CE-E946E4F55D43}"/>
                  </a:ext>
                </a:extLst>
              </p:cNvPr>
              <p:cNvSpPr txBox="1"/>
              <p:nvPr/>
            </p:nvSpPr>
            <p:spPr>
              <a:xfrm>
                <a:off x="4560276" y="1494859"/>
                <a:ext cx="33701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𝑙𝑜𝑔𝑖𝑡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𝑌</m:t>
                          </m:r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=−9.3+.082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𝑋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28038A-0552-4A48-A5CE-E946E4F55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276" y="1494859"/>
                <a:ext cx="3370153" cy="369332"/>
              </a:xfrm>
              <a:prstGeom prst="rect">
                <a:avLst/>
              </a:prstGeom>
              <a:blipFill>
                <a:blip r:embed="rId2"/>
                <a:stretch>
                  <a:fillRect l="-2712" r="-1627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CD6B6B-6ABB-4B5C-947A-37958D728DBF}"/>
                  </a:ext>
                </a:extLst>
              </p:cNvPr>
              <p:cNvSpPr txBox="1"/>
              <p:nvPr/>
            </p:nvSpPr>
            <p:spPr>
              <a:xfrm>
                <a:off x="3197352" y="2009226"/>
                <a:ext cx="6096000" cy="7805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𝑝</m:t>
                      </m:r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</m:e>
                      </m:d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[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𝑌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=1|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𝑋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]=</m:t>
                      </m:r>
                      <m:f>
                        <m:fPr>
                          <m:ctrlP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𝑒𝑥𝑝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(−9.3+.082</m:t>
                              </m:r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𝑒𝑥𝑝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(−9.3+.082</m:t>
                              </m:r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CD6B6B-6ABB-4B5C-947A-37958D728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352" y="2009226"/>
                <a:ext cx="6096000" cy="7805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711D712-E684-4676-87BA-AC5B02F84AB6}"/>
              </a:ext>
            </a:extLst>
          </p:cNvPr>
          <p:cNvSpPr txBox="1"/>
          <p:nvPr/>
        </p:nvSpPr>
        <p:spPr>
          <a:xfrm>
            <a:off x="2625612" y="2820422"/>
            <a:ext cx="7990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Check: What is the Probability of passing when hours =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Note: exp(.082) = 1.085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0820363-54E8-45FA-89E0-0EA585BDCB00}"/>
              </a:ext>
            </a:extLst>
          </p:cNvPr>
          <p:cNvGraphicFramePr>
            <a:graphicFrameLocks noGrp="1"/>
          </p:cNvGraphicFramePr>
          <p:nvPr/>
        </p:nvGraphicFramePr>
        <p:xfrm>
          <a:off x="2625612" y="3567499"/>
          <a:ext cx="81280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18754584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696753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2886392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9887754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8613431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4990099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26842621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r>
                        <a:rPr lang="en-US" dirty="0"/>
                        <a:t>Table 1. Predicted probability of Passing Conditional on Hours Studying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Table 1. Predicted probability of Passing Conditional on Hours Studying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467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809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P(</a:t>
                      </a:r>
                      <a:r>
                        <a:rPr lang="en-US" i="1" dirty="0" err="1"/>
                        <a:t>Y</a:t>
                      </a:r>
                      <a:r>
                        <a:rPr lang="en-US" dirty="0" err="1"/>
                        <a:t>|</a:t>
                      </a:r>
                      <a:r>
                        <a:rPr lang="en-US" i="1" dirty="0" err="1"/>
                        <a:t>x</a:t>
                      </a:r>
                      <a:r>
                        <a:rPr lang="en-US" dirty="0"/>
                        <a:t>=</a:t>
                      </a:r>
                      <a:r>
                        <a:rPr lang="en-US" i="1" dirty="0"/>
                        <a:t>X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47072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9BFAC01-B762-44F6-A22C-C6A5E71CB662}"/>
              </a:ext>
            </a:extLst>
          </p:cNvPr>
          <p:cNvSpPr txBox="1"/>
          <p:nvPr/>
        </p:nvSpPr>
        <p:spPr>
          <a:xfrm>
            <a:off x="2134456" y="4765669"/>
            <a:ext cx="9110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 additional hour spent working increases the odds of passing by [exp(.082)-1  *100] percent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864E1C-FC24-40CD-88EB-56160CC74F78}"/>
              </a:ext>
            </a:extLst>
          </p:cNvPr>
          <p:cNvSpPr txBox="1"/>
          <p:nvPr/>
        </p:nvSpPr>
        <p:spPr>
          <a:xfrm>
            <a:off x="2134456" y="5112675"/>
            <a:ext cx="824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 additional hour spent working increases the odds of passing by about 8.5 percent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E1CEBD-AB22-4755-84C1-0CC6A42074C3}"/>
              </a:ext>
            </a:extLst>
          </p:cNvPr>
          <p:cNvSpPr txBox="1"/>
          <p:nvPr/>
        </p:nvSpPr>
        <p:spPr>
          <a:xfrm>
            <a:off x="2101028" y="5431213"/>
            <a:ext cx="7989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odds of passing are 1.085 times higher for each additional hour spent studying</a:t>
            </a:r>
          </a:p>
        </p:txBody>
      </p:sp>
    </p:spTree>
    <p:extLst>
      <p:ext uri="{BB962C8B-B14F-4D97-AF65-F5344CB8AC3E}">
        <p14:creationId xmlns:p14="http://schemas.microsoft.com/office/powerpoint/2010/main" val="9738366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1F281-EB49-C1F7-10D6-82B23DC8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example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F0B45-6F42-A7C5-F4EF-B1CAE12CC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example </a:t>
            </a:r>
            <a:r>
              <a:rPr lang="en-US" dirty="0" err="1"/>
              <a:t>logistic.R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28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2281D-467D-4832-A4E8-BB8AA28C0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4" y="338328"/>
            <a:ext cx="11354620" cy="1608328"/>
          </a:xfrm>
        </p:spPr>
        <p:txBody>
          <a:bodyPr>
            <a:noAutofit/>
          </a:bodyPr>
          <a:lstStyle/>
          <a:p>
            <a:br>
              <a:rPr lang="en-US" sz="2800" dirty="0">
                <a:latin typeface="+mn-lt"/>
              </a:rPr>
            </a:br>
            <a:r>
              <a:rPr lang="en-US" sz="2000" dirty="0">
                <a:latin typeface="+mn-lt"/>
              </a:rPr>
              <a:t>The sigmoidal function models the probability that </a:t>
            </a:r>
            <a:r>
              <a:rPr lang="en-US" sz="2000" i="1" dirty="0">
                <a:latin typeface="+mn-lt"/>
              </a:rPr>
              <a:t>Y</a:t>
            </a:r>
            <a:r>
              <a:rPr lang="en-US" sz="2000" dirty="0">
                <a:latin typeface="+mn-lt"/>
              </a:rPr>
              <a:t> = 1 conditional on </a:t>
            </a:r>
            <a:r>
              <a:rPr lang="en-US" sz="2000" i="1" dirty="0">
                <a:latin typeface="+mn-lt"/>
              </a:rPr>
              <a:t>X</a:t>
            </a:r>
            <a:r>
              <a:rPr lang="en-US" sz="2000" dirty="0">
                <a:latin typeface="+mn-lt"/>
              </a:rPr>
              <a:t> (i.e., values falling along the x-axis); using the </a:t>
            </a:r>
            <a:r>
              <a:rPr lang="en-US" sz="2000" b="1" dirty="0">
                <a:latin typeface="+mn-lt"/>
              </a:rPr>
              <a:t>logit function ensures that the Y values will be between 0 and 1 for all values of </a:t>
            </a:r>
            <a:r>
              <a:rPr lang="en-US" sz="2000" b="1" i="1" dirty="0">
                <a:latin typeface="+mn-lt"/>
              </a:rPr>
              <a:t>X </a:t>
            </a:r>
            <a:r>
              <a:rPr lang="en-US" sz="2000" b="1" dirty="0">
                <a:latin typeface="+mn-lt"/>
              </a:rPr>
              <a:t>(i.e., no matter the range of </a:t>
            </a:r>
            <a:r>
              <a:rPr lang="en-US" sz="2000" b="1" i="1" dirty="0">
                <a:latin typeface="+mn-lt"/>
              </a:rPr>
              <a:t>X</a:t>
            </a:r>
            <a:r>
              <a:rPr lang="en-US" sz="2000" b="1" dirty="0">
                <a:latin typeface="+mn-lt"/>
              </a:rPr>
              <a:t>)</a:t>
            </a:r>
            <a:endParaRPr lang="en-US" sz="2400" dirty="0">
              <a:latin typeface="+mn-lt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70291898-414A-45B5-94D5-9EC0A31A07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26" y="2742397"/>
            <a:ext cx="4791844" cy="3291840"/>
          </a:xfrm>
          <a:prstGeom prst="rect">
            <a:avLst/>
          </a:prstGeom>
        </p:spPr>
      </p:pic>
      <p:sp>
        <p:nvSpPr>
          <p:cNvPr id="77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 descr="Chart&#10;&#10;Description automatically generated with medium confidence">
            <a:extLst>
              <a:ext uri="{FF2B5EF4-FFF2-40B4-BE49-F238E27FC236}">
                <a16:creationId xmlns:a16="http://schemas.microsoft.com/office/drawing/2014/main" id="{736FE4E7-268E-4A16-A406-4E1E7D762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055" y="2595405"/>
            <a:ext cx="4892519" cy="359697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9DEABAA-813A-4874-B016-F313226DFF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6348" y="4897208"/>
            <a:ext cx="1835874" cy="5515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840BD9-D205-EFE0-A16B-9094F5E415BA}"/>
              </a:ext>
            </a:extLst>
          </p:cNvPr>
          <p:cNvSpPr txBox="1"/>
          <p:nvPr/>
        </p:nvSpPr>
        <p:spPr>
          <a:xfrm>
            <a:off x="0" y="15689"/>
            <a:ext cx="91968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Aptos Display" panose="020B0004020202020204" pitchFamily="34" charset="0"/>
              </a:rPr>
              <a:t>Linear vs.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38293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1DE15-C4D6-030B-C542-A1B201DDBCA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4047" y="117217"/>
            <a:ext cx="10058400" cy="871795"/>
          </a:xfrm>
        </p:spPr>
        <p:txBody>
          <a:bodyPr>
            <a:normAutofit/>
          </a:bodyPr>
          <a:lstStyle/>
          <a:p>
            <a:r>
              <a:rPr lang="it-IT" sz="4000" i="0" dirty="0">
                <a:solidFill>
                  <a:srgbClr val="242424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Univariate versus multivariate logistic regression</a:t>
            </a:r>
            <a:endParaRPr lang="en-US" sz="4000" dirty="0">
              <a:latin typeface="Aptos Display" panose="020B00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BBE09-854D-458D-6800-B74DEF58EFB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36696" y="864191"/>
            <a:ext cx="11359117" cy="3760788"/>
          </a:xfrm>
        </p:spPr>
        <p:txBody>
          <a:bodyPr/>
          <a:lstStyle/>
          <a:p>
            <a:pPr marL="0" indent="0" algn="l">
              <a:buNone/>
            </a:pPr>
            <a:r>
              <a:rPr lang="en-US" sz="2400" b="1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Univariate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binary logistic regression includes </a:t>
            </a:r>
            <a:r>
              <a:rPr lang="en-US" sz="2400" b="1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independent variable</a:t>
            </a:r>
            <a:endParaRPr lang="en-US" sz="2400" b="0" i="0" dirty="0">
              <a:solidFill>
                <a:srgbClr val="24242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US" sz="2400" b="1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Multivariate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binary logistic regression includes </a:t>
            </a:r>
            <a:r>
              <a:rPr lang="en-US" sz="2400" b="1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two or more independent variables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Variables can be quantitative or qualitative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894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2B9976F6-A221-45F9-95F8-2C25678B825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6396" y="73422"/>
            <a:ext cx="10058400" cy="753376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Mechanics of Logistic Regression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CC54D2-80C9-4F83-8555-6438845ACA63}"/>
              </a:ext>
            </a:extLst>
          </p:cNvPr>
          <p:cNvSpPr>
            <a:spLocks/>
          </p:cNvSpPr>
          <p:nvPr/>
        </p:nvSpPr>
        <p:spPr>
          <a:xfrm>
            <a:off x="435935" y="1043413"/>
            <a:ext cx="9779907" cy="4652942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22960">
              <a:spcAft>
                <a:spcPts val="600"/>
              </a:spcAft>
            </a:pPr>
            <a:r>
              <a:rPr lang="en-US" altLang="en-US" sz="216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 regression where the dependent variable is measured 0/1 (pass/fail; vote/didn’t vote, etc.)</a:t>
            </a:r>
          </a:p>
          <a:p>
            <a:pPr>
              <a:spcAft>
                <a:spcPts val="600"/>
              </a:spcAft>
            </a:pP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5602" name="TextBox 2">
            <a:extLst>
              <a:ext uri="{FF2B5EF4-FFF2-40B4-BE49-F238E27FC236}">
                <a16:creationId xmlns:a16="http://schemas.microsoft.com/office/drawing/2014/main" id="{BEF90FC6-BAD4-4DE4-888F-BE5386B11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935" y="1822389"/>
            <a:ext cx="9956523" cy="753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822960">
              <a:spcAft>
                <a:spcPts val="600"/>
              </a:spcAft>
            </a:pPr>
            <a:r>
              <a:rPr lang="en-US" altLang="en-US" sz="216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In ordinary regression the model predicts the mean of </a:t>
            </a:r>
            <a:r>
              <a:rPr lang="en-US" altLang="en-US" sz="2160" i="1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Y</a:t>
            </a:r>
            <a:r>
              <a:rPr lang="en-US" altLang="en-US" sz="216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for any combination of predictors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9793DB9C-5B4E-4917-A37D-D950BA04C119}"/>
                  </a:ext>
                </a:extLst>
              </p:cNvPr>
              <p:cNvSpPr txBox="1"/>
              <p:nvPr/>
            </p:nvSpPr>
            <p:spPr bwMode="auto">
              <a:xfrm>
                <a:off x="5554563" y="3710098"/>
                <a:ext cx="4939772" cy="6737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noAutofit/>
              </a:bodyPr>
              <a:lstStyle/>
              <a:p>
                <a:pPr defTabSz="822960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̄"/>
                          <m:ctrlPr>
                            <a:rPr lang="en-US" sz="180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</m:acc>
                      <m:r>
                        <a:rPr lang="en-US" sz="1800" i="1" kern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lang="en-US" sz="180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1800" i="1" kern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den>
                      </m:f>
                      <m:r>
                        <a:rPr lang="en-US" sz="1800" i="1" kern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lang="en-US" sz="180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#</m:t>
                          </m:r>
                          <m:r>
                            <m:rPr>
                              <m:nor/>
                            </m:rPr>
                            <a:rPr lang="en-US" sz="1800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800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sz="1800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1′</m:t>
                          </m:r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num>
                        <m:den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#</m:t>
                          </m:r>
                          <m:r>
                            <m:rPr>
                              <m:nor/>
                            </m:rPr>
                            <a:rPr lang="en-US" sz="1800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800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sz="1800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800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trials</m:t>
                          </m:r>
                        </m:den>
                      </m:f>
                      <m:r>
                        <a:rPr lang="en-US" sz="1800" i="1" kern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800" kern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m:t>Proportion</m:t>
                      </m:r>
                      <m:r>
                        <m:rPr>
                          <m:nor/>
                        </m:rPr>
                        <a:rPr lang="en-US" sz="1800" kern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kern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US" sz="1800" kern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m:t> "</m:t>
                      </m:r>
                      <m:r>
                        <m:rPr>
                          <m:nor/>
                        </m:rPr>
                        <a:rPr lang="en-US" sz="1800" kern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m:t>success</m:t>
                      </m:r>
                      <m:r>
                        <m:rPr>
                          <m:nor/>
                        </m:rPr>
                        <a:rPr lang="en-US" sz="1800" kern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m:t>"</m:t>
                      </m:r>
                    </m:oMath>
                  </m:oMathPara>
                </a14:m>
                <a:endParaRPr lang="en-US" sz="2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9793DB9C-5B4E-4917-A37D-D950BA04C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54563" y="3710098"/>
                <a:ext cx="4939772" cy="6737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C86280F-160A-4640-970F-EE9AAD659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935" y="2857859"/>
            <a:ext cx="4827529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822960">
              <a:spcAft>
                <a:spcPts val="600"/>
              </a:spcAft>
            </a:pPr>
            <a:r>
              <a:rPr lang="en-US" altLang="en-US" sz="216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Goal of logistic regression: Predict the </a:t>
            </a:r>
            <a:r>
              <a:rPr lang="ja-JP" altLang="en-US" sz="216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“</a:t>
            </a:r>
            <a:r>
              <a:rPr lang="en-US" altLang="ja-JP" sz="216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true</a:t>
            </a:r>
            <a:r>
              <a:rPr lang="ja-JP" altLang="en-US" sz="216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”</a:t>
            </a:r>
            <a:r>
              <a:rPr lang="en-US" altLang="ja-JP" sz="216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proportion of success, </a:t>
            </a:r>
            <a:r>
              <a:rPr lang="en-US" altLang="ja-JP" sz="2160" i="1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</a:t>
            </a:r>
            <a:r>
              <a:rPr lang="en-US" altLang="ja-JP" sz="216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, at any value of the predictor. 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DD36B6-FC3E-419A-83E4-27A65E08F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4562" y="2857859"/>
            <a:ext cx="4467027" cy="753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822960">
              <a:spcAft>
                <a:spcPts val="600"/>
              </a:spcAft>
            </a:pPr>
            <a:r>
              <a:rPr lang="en-US" altLang="en-US" sz="216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What’</a:t>
            </a:r>
            <a:r>
              <a:rPr lang="en-US" altLang="ja-JP" sz="216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 the </a:t>
            </a:r>
            <a:r>
              <a:rPr lang="ja-JP" altLang="en-US" sz="216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“</a:t>
            </a:r>
            <a:r>
              <a:rPr lang="en-US" altLang="ja-JP" sz="216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mean</a:t>
            </a:r>
            <a:r>
              <a:rPr lang="ja-JP" altLang="en-US" sz="216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”</a:t>
            </a:r>
            <a:r>
              <a:rPr lang="en-US" altLang="ja-JP" sz="216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of a 0/1 indicator variable?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776B74-CCBB-D7FD-BD13-0F2531D4F9B8}"/>
              </a:ext>
            </a:extLst>
          </p:cNvPr>
          <p:cNvSpPr txBox="1"/>
          <p:nvPr/>
        </p:nvSpPr>
        <p:spPr>
          <a:xfrm>
            <a:off x="435935" y="4036445"/>
            <a:ext cx="2790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22960">
              <a:spcAft>
                <a:spcPts val="600"/>
              </a:spcAft>
            </a:pPr>
            <a:r>
              <a:rPr lang="en-US" altLang="en-US" i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</a:t>
            </a:r>
            <a:r>
              <a:rPr lang="en-US" altLang="en-US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= Proportion of </a:t>
            </a:r>
            <a:r>
              <a:rPr lang="ja-JP" altLang="en-US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“</a:t>
            </a:r>
            <a:r>
              <a:rPr lang="en-US" altLang="ja-JP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Success”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13928-F236-DAD8-1D74-DEE09BBA8A6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8981" y="112565"/>
            <a:ext cx="8794898" cy="77086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ptos Display" panose="020B0004020202020204" pitchFamily="34" charset="0"/>
              </a:rPr>
              <a:t>From Odds to Probability and Back Again</a:t>
            </a:r>
            <a:endParaRPr lang="en-US" dirty="0">
              <a:latin typeface="Aptos Display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56164-ABED-E159-8AD9-B6980C27D78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1506" y="883425"/>
            <a:ext cx="10643191" cy="4389585"/>
          </a:xfrm>
        </p:spPr>
        <p:txBody>
          <a:bodyPr anchor="t">
            <a:normAutofit/>
          </a:bodyPr>
          <a:lstStyle/>
          <a:p>
            <a:r>
              <a:rPr lang="en-US" sz="2000" dirty="0"/>
              <a:t>Binary logistic regression models the probability that Y = 1.</a:t>
            </a:r>
          </a:p>
          <a:p>
            <a:r>
              <a:rPr lang="en-US" sz="2000" dirty="0"/>
              <a:t>For example, if </a:t>
            </a:r>
            <a:r>
              <a:rPr lang="en-US" sz="2000" i="1" dirty="0"/>
              <a:t>Y</a:t>
            </a:r>
            <a:r>
              <a:rPr lang="en-US" sz="2000" dirty="0"/>
              <a:t> = 1 if the student passed, and 0 otherwise, we are modeling the likelihood that the student passes or not (conditional on the independent variables in the model)</a:t>
            </a:r>
          </a:p>
          <a:p>
            <a:r>
              <a:rPr lang="en-US" sz="2000" dirty="0"/>
              <a:t>This likelihood will be framed as a probability</a:t>
            </a:r>
          </a:p>
        </p:txBody>
      </p:sp>
    </p:spTree>
    <p:extLst>
      <p:ext uri="{BB962C8B-B14F-4D97-AF65-F5344CB8AC3E}">
        <p14:creationId xmlns:p14="http://schemas.microsoft.com/office/powerpoint/2010/main" val="37801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01137" y="117217"/>
            <a:ext cx="10058400" cy="72275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Recall the relation between odds and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68018" y="935003"/>
            <a:ext cx="10288587" cy="148922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Odds and logit (or log odds)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Odds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the ratio of the probability of the dependent variable’s two outcomes</a:t>
            </a:r>
          </a:p>
          <a:p>
            <a:pPr lvl="1">
              <a:lnSpc>
                <a:spcPct val="100000"/>
              </a:lnSpc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Taking the log odds of </a:t>
            </a:r>
            <a:r>
              <a:rPr lang="en-US" sz="2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creates a linear relationship between </a:t>
            </a:r>
            <a:r>
              <a:rPr lang="en-US" sz="2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 probability of </a:t>
            </a:r>
            <a:r>
              <a:rPr lang="en-US" sz="2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Pampel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2000)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8">
                <a:extLst>
                  <a:ext uri="{FF2B5EF4-FFF2-40B4-BE49-F238E27FC236}">
                    <a16:creationId xmlns:a16="http://schemas.microsoft.com/office/drawing/2014/main" id="{787E5D80-AD4A-4396-B7F1-134C0F036960}"/>
                  </a:ext>
                </a:extLst>
              </p:cNvPr>
              <p:cNvSpPr txBox="1"/>
              <p:nvPr/>
            </p:nvSpPr>
            <p:spPr bwMode="auto">
              <a:xfrm>
                <a:off x="2273654" y="4001361"/>
                <a:ext cx="8901165" cy="88656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=1)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=1)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𝐿𝑜𝑔𝑖𝑡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+...+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Object 8">
                <a:extLst>
                  <a:ext uri="{FF2B5EF4-FFF2-40B4-BE49-F238E27FC236}">
                    <a16:creationId xmlns:a16="http://schemas.microsoft.com/office/drawing/2014/main" id="{787E5D80-AD4A-4396-B7F1-134C0F036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73654" y="4001361"/>
                <a:ext cx="8901165" cy="8865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9852F1D-1343-CE8B-05C6-DCEBAA6FA0B6}"/>
                  </a:ext>
                </a:extLst>
              </p:cNvPr>
              <p:cNvSpPr txBox="1"/>
              <p:nvPr/>
            </p:nvSpPr>
            <p:spPr>
              <a:xfrm>
                <a:off x="3156155" y="3429000"/>
                <a:ext cx="609531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+...+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9852F1D-1343-CE8B-05C6-DCEBAA6FA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155" y="3429000"/>
                <a:ext cx="6095316" cy="461665"/>
              </a:xfrm>
              <a:prstGeom prst="rect">
                <a:avLst/>
              </a:prstGeom>
              <a:blipFill>
                <a:blip r:embed="rId3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128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theme/theme1.xml><?xml version="1.0" encoding="utf-8"?>
<a:theme xmlns:a="http://schemas.openxmlformats.org/drawingml/2006/main" name="RetrospectVTI">
  <a:themeElements>
    <a:clrScheme name="AnalogousFromRegularSeedRightStep">
      <a:dk1>
        <a:srgbClr val="000000"/>
      </a:dk1>
      <a:lt1>
        <a:srgbClr val="FFFFFF"/>
      </a:lt1>
      <a:dk2>
        <a:srgbClr val="34381F"/>
      </a:dk2>
      <a:lt2>
        <a:srgbClr val="E2E8E7"/>
      </a:lt2>
      <a:accent1>
        <a:srgbClr val="DA3657"/>
      </a:accent1>
      <a:accent2>
        <a:srgbClr val="C84724"/>
      </a:accent2>
      <a:accent3>
        <a:srgbClr val="D39834"/>
      </a:accent3>
      <a:accent4>
        <a:srgbClr val="A2A91E"/>
      </a:accent4>
      <a:accent5>
        <a:srgbClr val="76B52D"/>
      </a:accent5>
      <a:accent6>
        <a:srgbClr val="34BB22"/>
      </a:accent6>
      <a:hlink>
        <a:srgbClr val="31937F"/>
      </a:hlink>
      <a:folHlink>
        <a:srgbClr val="7F7F7F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9A7FC12CB50A4097C486CD8CD69117" ma:contentTypeVersion="18" ma:contentTypeDescription="Create a new document." ma:contentTypeScope="" ma:versionID="5c596426e029c3bf96e8f575ab8c5d52">
  <xsd:schema xmlns:xsd="http://www.w3.org/2001/XMLSchema" xmlns:xs="http://www.w3.org/2001/XMLSchema" xmlns:p="http://schemas.microsoft.com/office/2006/metadata/properties" xmlns:ns3="8af2c334-a430-41de-afde-7e5b02016b08" xmlns:ns4="c4f41175-a8a9-44da-a6ab-b9a6b5c297b1" targetNamespace="http://schemas.microsoft.com/office/2006/metadata/properties" ma:root="true" ma:fieldsID="5030ff6c0d614aeeb250d09e255b9f02" ns3:_="" ns4:_="">
    <xsd:import namespace="8af2c334-a430-41de-afde-7e5b02016b08"/>
    <xsd:import namespace="c4f41175-a8a9-44da-a6ab-b9a6b5c297b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f2c334-a430-41de-afde-7e5b02016b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f41175-a8a9-44da-a6ab-b9a6b5c297b1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af2c334-a430-41de-afde-7e5b02016b0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130217C-F380-4AB9-B296-54D64B6453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f2c334-a430-41de-afde-7e5b02016b08"/>
    <ds:schemaRef ds:uri="c4f41175-a8a9-44da-a6ab-b9a6b5c297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9BFB997-11AF-42E3-BCA1-DE0EAF7DA776}">
  <ds:schemaRefs>
    <ds:schemaRef ds:uri="http://schemas.microsoft.com/office/2006/documentManagement/types"/>
    <ds:schemaRef ds:uri="c4f41175-a8a9-44da-a6ab-b9a6b5c297b1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infopath/2007/PartnerControls"/>
    <ds:schemaRef ds:uri="8af2c334-a430-41de-afde-7e5b02016b08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6016826-2327-483A-A4D4-719C3894090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16840</TotalTime>
  <Words>3488</Words>
  <Application>Microsoft Office PowerPoint</Application>
  <PresentationFormat>Widescreen</PresentationFormat>
  <Paragraphs>387</Paragraphs>
  <Slides>46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8" baseType="lpstr">
      <vt:lpstr>Aptos Display</vt:lpstr>
      <vt:lpstr>Arial</vt:lpstr>
      <vt:lpstr>Bookman Old Style</vt:lpstr>
      <vt:lpstr>Calibri</vt:lpstr>
      <vt:lpstr>Calibri Light</vt:lpstr>
      <vt:lpstr>Cambria Math</vt:lpstr>
      <vt:lpstr>Franklin Gothic Book</vt:lpstr>
      <vt:lpstr>Helvetica</vt:lpstr>
      <vt:lpstr>source-serif-pro</vt:lpstr>
      <vt:lpstr>Times New Roman</vt:lpstr>
      <vt:lpstr>RetrospectVTI</vt:lpstr>
      <vt:lpstr>Office Theme</vt:lpstr>
      <vt:lpstr>Risk Ratios, Odds Ratios, and Logistic Regression</vt:lpstr>
      <vt:lpstr>Introduction</vt:lpstr>
      <vt:lpstr>Research Questions &amp; Methodological Approaches</vt:lpstr>
      <vt:lpstr>Generalized Linear Models</vt:lpstr>
      <vt:lpstr> The sigmoidal function models the probability that Y = 1 conditional on X (i.e., values falling along the x-axis); using the logit function ensures that the Y values will be between 0 and 1 for all values of X (i.e., no matter the range of X)</vt:lpstr>
      <vt:lpstr>Univariate versus multivariate logistic regression</vt:lpstr>
      <vt:lpstr>Mechanics of Logistic Regression</vt:lpstr>
      <vt:lpstr>From Odds to Probability and Back Again</vt:lpstr>
      <vt:lpstr>Recall the relation between odds and probability</vt:lpstr>
      <vt:lpstr>Equivalent forms of the logistic regression model</vt:lpstr>
      <vt:lpstr>Mechanics of Logistic Regression</vt:lpstr>
      <vt:lpstr>Model fit</vt:lpstr>
      <vt:lpstr>Change in Log Likelihood test for model fit (1)</vt:lpstr>
      <vt:lpstr>Predicted Group Membership for determining model fit (2)</vt:lpstr>
      <vt:lpstr>Terminology for Predicted Group Membership table (1)</vt:lpstr>
      <vt:lpstr>Terminology for Predicted Group Membership table (2)</vt:lpstr>
      <vt:lpstr>Test of Significance of the Logistic Regression Coefficients</vt:lpstr>
      <vt:lpstr>What Logistic Regression Is and How It Works: Assumptions </vt:lpstr>
      <vt:lpstr>Recall the model</vt:lpstr>
      <vt:lpstr>What Logistic Regression Is and How It Works: Sample Size</vt:lpstr>
      <vt:lpstr>What Logistic Regression Is and How It Works: Effect Size</vt:lpstr>
      <vt:lpstr>Review Algebra</vt:lpstr>
      <vt:lpstr>Mathematical Snapshot</vt:lpstr>
      <vt:lpstr>Binary Logistic Regression in JASP</vt:lpstr>
      <vt:lpstr>Focus on the results first</vt:lpstr>
      <vt:lpstr>Computing probabilities</vt:lpstr>
      <vt:lpstr>Table of predicted probabilities</vt:lpstr>
      <vt:lpstr>Model Summary &amp; Classification</vt:lpstr>
      <vt:lpstr>More on classifications and correctly predicted observations</vt:lpstr>
      <vt:lpstr>PowerPoint Presentation</vt:lpstr>
      <vt:lpstr>PowerPoint Presentation</vt:lpstr>
      <vt:lpstr>Improving classification</vt:lpstr>
      <vt:lpstr>PowerPoint Presentation</vt:lpstr>
      <vt:lpstr>You may want to report…</vt:lpstr>
      <vt:lpstr>Log-Likelihood</vt:lpstr>
      <vt:lpstr>Does the addition of gender improve the model fit?</vt:lpstr>
      <vt:lpstr>PowerPoint Presentation</vt:lpstr>
      <vt:lpstr>Let’s do this in JASP</vt:lpstr>
      <vt:lpstr>Your turn</vt:lpstr>
      <vt:lpstr>Model &amp; Interpretation</vt:lpstr>
      <vt:lpstr>Jasp Output</vt:lpstr>
      <vt:lpstr>Let’s add a binary variable, gender, to the equation</vt:lpstr>
      <vt:lpstr>PowerPoint Presentation</vt:lpstr>
      <vt:lpstr>Your turn</vt:lpstr>
      <vt:lpstr>Model &amp; Interpretation</vt:lpstr>
      <vt:lpstr>Full example in 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</dc:title>
  <dc:creator>Gia Barboza</dc:creator>
  <cp:lastModifiedBy>Barboza-Salerno, Gia</cp:lastModifiedBy>
  <cp:revision>217</cp:revision>
  <dcterms:created xsi:type="dcterms:W3CDTF">2021-03-16T23:24:52Z</dcterms:created>
  <dcterms:modified xsi:type="dcterms:W3CDTF">2025-02-23T19:01:59Z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0x010100A89A7FC12CB50A4097C486CD8CD69117</vt:lpwstr>
  </property>
</Properties>
</file>