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486" r:id="rId4"/>
    <p:sldId id="454" r:id="rId5"/>
    <p:sldId id="458" r:id="rId6"/>
    <p:sldId id="379" r:id="rId7"/>
    <p:sldId id="257" r:id="rId8"/>
    <p:sldId id="377" r:id="rId9"/>
    <p:sldId id="464" r:id="rId10"/>
    <p:sldId id="459" r:id="rId11"/>
    <p:sldId id="460" r:id="rId12"/>
    <p:sldId id="461" r:id="rId13"/>
    <p:sldId id="462" r:id="rId14"/>
    <p:sldId id="463" r:id="rId15"/>
    <p:sldId id="477" r:id="rId16"/>
    <p:sldId id="478" r:id="rId17"/>
    <p:sldId id="480" r:id="rId18"/>
    <p:sldId id="484" r:id="rId19"/>
    <p:sldId id="465" r:id="rId20"/>
    <p:sldId id="485" r:id="rId21"/>
    <p:sldId id="369" r:id="rId22"/>
    <p:sldId id="398" r:id="rId23"/>
    <p:sldId id="297" r:id="rId24"/>
    <p:sldId id="373" r:id="rId25"/>
    <p:sldId id="299" r:id="rId26"/>
    <p:sldId id="300" r:id="rId27"/>
    <p:sldId id="301" r:id="rId28"/>
    <p:sldId id="302" r:id="rId29"/>
    <p:sldId id="303" r:id="rId30"/>
    <p:sldId id="304" r:id="rId31"/>
    <p:sldId id="268" r:id="rId32"/>
    <p:sldId id="315" r:id="rId33"/>
    <p:sldId id="316" r:id="rId34"/>
    <p:sldId id="317" r:id="rId35"/>
    <p:sldId id="318" r:id="rId36"/>
    <p:sldId id="351" r:id="rId37"/>
    <p:sldId id="259" r:id="rId38"/>
    <p:sldId id="479" r:id="rId39"/>
    <p:sldId id="481" r:id="rId40"/>
    <p:sldId id="4316" r:id="rId41"/>
    <p:sldId id="4265" r:id="rId42"/>
    <p:sldId id="4266" r:id="rId43"/>
    <p:sldId id="4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61" d="100"/>
          <a:sy n="161" d="100"/>
        </p:scale>
        <p:origin x="24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9DD5F-012D-4381-9082-8E6A6FCD3D8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D43C427-212A-4276-BC6C-CBF863A65ECC}">
      <dgm:prSet/>
      <dgm:spPr/>
      <dgm:t>
        <a:bodyPr/>
        <a:lstStyle/>
        <a:p>
          <a:pPr>
            <a:lnSpc>
              <a:spcPct val="100000"/>
            </a:lnSpc>
            <a:defRPr b="1"/>
          </a:pPr>
          <a:r>
            <a:rPr lang="en-US"/>
            <a:t>select()</a:t>
          </a:r>
        </a:p>
      </dgm:t>
    </dgm:pt>
    <dgm:pt modelId="{0F9B3923-E49E-42B4-8335-725CCA8749D4}" type="parTrans" cxnId="{65CF3068-491F-48C9-962D-38606D001E82}">
      <dgm:prSet/>
      <dgm:spPr/>
      <dgm:t>
        <a:bodyPr/>
        <a:lstStyle/>
        <a:p>
          <a:endParaRPr lang="en-US"/>
        </a:p>
      </dgm:t>
    </dgm:pt>
    <dgm:pt modelId="{0C7033C2-2979-4263-A2C5-0FF5C5EC4C66}" type="sibTrans" cxnId="{65CF3068-491F-48C9-962D-38606D001E82}">
      <dgm:prSet/>
      <dgm:spPr/>
      <dgm:t>
        <a:bodyPr/>
        <a:lstStyle/>
        <a:p>
          <a:endParaRPr lang="en-US"/>
        </a:p>
      </dgm:t>
    </dgm:pt>
    <dgm:pt modelId="{8B1AA641-AB4A-44B4-8859-BA359DFBBAAD}">
      <dgm:prSet/>
      <dgm:spPr/>
      <dgm:t>
        <a:bodyPr/>
        <a:lstStyle/>
        <a:p>
          <a:pPr>
            <a:lnSpc>
              <a:spcPct val="100000"/>
            </a:lnSpc>
          </a:pPr>
          <a:r>
            <a:rPr lang="en-US" dirty="0"/>
            <a:t>Picks variables (columns) based on their names</a:t>
          </a:r>
        </a:p>
      </dgm:t>
    </dgm:pt>
    <dgm:pt modelId="{B87852BD-B31F-4EFE-8DFD-1A198579FAD4}" type="parTrans" cxnId="{8EC12FC6-EFFF-49E1-9613-62782BF24671}">
      <dgm:prSet/>
      <dgm:spPr/>
      <dgm:t>
        <a:bodyPr/>
        <a:lstStyle/>
        <a:p>
          <a:endParaRPr lang="en-US"/>
        </a:p>
      </dgm:t>
    </dgm:pt>
    <dgm:pt modelId="{E9304E90-9201-4451-83B3-3479FA78E88D}" type="sibTrans" cxnId="{8EC12FC6-EFFF-49E1-9613-62782BF24671}">
      <dgm:prSet/>
      <dgm:spPr/>
      <dgm:t>
        <a:bodyPr/>
        <a:lstStyle/>
        <a:p>
          <a:endParaRPr lang="en-US"/>
        </a:p>
      </dgm:t>
    </dgm:pt>
    <dgm:pt modelId="{FAA273A2-BA75-4B5E-80C5-E7FD92F24E3D}">
      <dgm:prSet/>
      <dgm:spPr/>
      <dgm:t>
        <a:bodyPr/>
        <a:lstStyle/>
        <a:p>
          <a:pPr>
            <a:lnSpc>
              <a:spcPct val="100000"/>
            </a:lnSpc>
            <a:defRPr b="1"/>
          </a:pPr>
          <a:r>
            <a:rPr lang="en-US"/>
            <a:t>filter()</a:t>
          </a:r>
        </a:p>
      </dgm:t>
    </dgm:pt>
    <dgm:pt modelId="{859FC6EA-D0CD-4743-9010-8048D11057CC}" type="parTrans" cxnId="{8B3DE93A-609E-43AA-9FC6-1B31D25E67B7}">
      <dgm:prSet/>
      <dgm:spPr/>
      <dgm:t>
        <a:bodyPr/>
        <a:lstStyle/>
        <a:p>
          <a:endParaRPr lang="en-US"/>
        </a:p>
      </dgm:t>
    </dgm:pt>
    <dgm:pt modelId="{E3FF6870-1B81-4642-A7AB-6B594EA0068F}" type="sibTrans" cxnId="{8B3DE93A-609E-43AA-9FC6-1B31D25E67B7}">
      <dgm:prSet/>
      <dgm:spPr/>
      <dgm:t>
        <a:bodyPr/>
        <a:lstStyle/>
        <a:p>
          <a:endParaRPr lang="en-US"/>
        </a:p>
      </dgm:t>
    </dgm:pt>
    <dgm:pt modelId="{8A073D28-EFFF-4700-89E1-CCBDD6F1F021}">
      <dgm:prSet/>
      <dgm:spPr/>
      <dgm:t>
        <a:bodyPr/>
        <a:lstStyle/>
        <a:p>
          <a:pPr>
            <a:lnSpc>
              <a:spcPct val="100000"/>
            </a:lnSpc>
          </a:pPr>
          <a:r>
            <a:rPr lang="en-US"/>
            <a:t>Picks observations (rows) based on their values</a:t>
          </a:r>
        </a:p>
      </dgm:t>
    </dgm:pt>
    <dgm:pt modelId="{7D872526-12CC-4E9E-850E-A4763869CFCB}" type="parTrans" cxnId="{FC508CF6-8E61-4FC8-AF84-6CFA9171A8EB}">
      <dgm:prSet/>
      <dgm:spPr/>
      <dgm:t>
        <a:bodyPr/>
        <a:lstStyle/>
        <a:p>
          <a:endParaRPr lang="en-US"/>
        </a:p>
      </dgm:t>
    </dgm:pt>
    <dgm:pt modelId="{F03903DE-6F34-48D9-8A17-B4E0F81A6BE5}" type="sibTrans" cxnId="{FC508CF6-8E61-4FC8-AF84-6CFA9171A8EB}">
      <dgm:prSet/>
      <dgm:spPr/>
      <dgm:t>
        <a:bodyPr/>
        <a:lstStyle/>
        <a:p>
          <a:endParaRPr lang="en-US"/>
        </a:p>
      </dgm:t>
    </dgm:pt>
    <dgm:pt modelId="{20662324-3265-4642-8389-F0F3C4C3FFB9}">
      <dgm:prSet/>
      <dgm:spPr/>
      <dgm:t>
        <a:bodyPr/>
        <a:lstStyle/>
        <a:p>
          <a:pPr>
            <a:lnSpc>
              <a:spcPct val="100000"/>
            </a:lnSpc>
            <a:defRPr b="1"/>
          </a:pPr>
          <a:r>
            <a:rPr lang="en-US"/>
            <a:t>arrange()</a:t>
          </a:r>
        </a:p>
      </dgm:t>
    </dgm:pt>
    <dgm:pt modelId="{3660FDCF-C6E9-4679-9BA0-0FC21780952F}" type="parTrans" cxnId="{8C5F4D0C-597D-410B-B03A-0D8FB8583508}">
      <dgm:prSet/>
      <dgm:spPr/>
      <dgm:t>
        <a:bodyPr/>
        <a:lstStyle/>
        <a:p>
          <a:endParaRPr lang="en-US"/>
        </a:p>
      </dgm:t>
    </dgm:pt>
    <dgm:pt modelId="{920629F4-4E6D-4100-8F0F-8B5FDDB6FDFE}" type="sibTrans" cxnId="{8C5F4D0C-597D-410B-B03A-0D8FB8583508}">
      <dgm:prSet/>
      <dgm:spPr/>
      <dgm:t>
        <a:bodyPr/>
        <a:lstStyle/>
        <a:p>
          <a:endParaRPr lang="en-US"/>
        </a:p>
      </dgm:t>
    </dgm:pt>
    <dgm:pt modelId="{933EFF11-688E-4CBA-A4D9-FF83E63D4EE2}">
      <dgm:prSet/>
      <dgm:spPr/>
      <dgm:t>
        <a:bodyPr/>
        <a:lstStyle/>
        <a:p>
          <a:pPr>
            <a:lnSpc>
              <a:spcPct val="100000"/>
            </a:lnSpc>
          </a:pPr>
          <a:r>
            <a:rPr lang="en-US"/>
            <a:t>Changes the ordering of the rows</a:t>
          </a:r>
        </a:p>
      </dgm:t>
    </dgm:pt>
    <dgm:pt modelId="{A40616EC-DAFF-45C9-9311-9F9E592B2466}" type="parTrans" cxnId="{4341287C-9CFC-4056-A3EA-CB5A957324EB}">
      <dgm:prSet/>
      <dgm:spPr/>
      <dgm:t>
        <a:bodyPr/>
        <a:lstStyle/>
        <a:p>
          <a:endParaRPr lang="en-US"/>
        </a:p>
      </dgm:t>
    </dgm:pt>
    <dgm:pt modelId="{AA36045B-7FEC-495A-AB3F-5D88DB092377}" type="sibTrans" cxnId="{4341287C-9CFC-4056-A3EA-CB5A957324EB}">
      <dgm:prSet/>
      <dgm:spPr/>
      <dgm:t>
        <a:bodyPr/>
        <a:lstStyle/>
        <a:p>
          <a:endParaRPr lang="en-US"/>
        </a:p>
      </dgm:t>
    </dgm:pt>
    <dgm:pt modelId="{A3833E11-32E2-42A7-A165-3B2F02A0BA9F}">
      <dgm:prSet/>
      <dgm:spPr/>
      <dgm:t>
        <a:bodyPr/>
        <a:lstStyle/>
        <a:p>
          <a:pPr>
            <a:lnSpc>
              <a:spcPct val="100000"/>
            </a:lnSpc>
            <a:defRPr b="1"/>
          </a:pPr>
          <a:r>
            <a:rPr lang="en-US"/>
            <a:t>summarise()</a:t>
          </a:r>
        </a:p>
      </dgm:t>
    </dgm:pt>
    <dgm:pt modelId="{8618FAE1-3135-479F-9625-0776C42CCC73}" type="parTrans" cxnId="{76C8E153-4116-4934-A106-C4F107B75212}">
      <dgm:prSet/>
      <dgm:spPr/>
      <dgm:t>
        <a:bodyPr/>
        <a:lstStyle/>
        <a:p>
          <a:endParaRPr lang="en-US"/>
        </a:p>
      </dgm:t>
    </dgm:pt>
    <dgm:pt modelId="{9AF9581F-D821-454B-999E-45B18666199E}" type="sibTrans" cxnId="{76C8E153-4116-4934-A106-C4F107B75212}">
      <dgm:prSet/>
      <dgm:spPr/>
      <dgm:t>
        <a:bodyPr/>
        <a:lstStyle/>
        <a:p>
          <a:endParaRPr lang="en-US"/>
        </a:p>
      </dgm:t>
    </dgm:pt>
    <dgm:pt modelId="{7328115F-A9F2-4842-9B93-409E713636F1}">
      <dgm:prSet/>
      <dgm:spPr/>
      <dgm:t>
        <a:bodyPr/>
        <a:lstStyle/>
        <a:p>
          <a:pPr>
            <a:lnSpc>
              <a:spcPct val="100000"/>
            </a:lnSpc>
          </a:pPr>
          <a:r>
            <a:rPr lang="en-US"/>
            <a:t>Reduces multiple values down to a single summary value</a:t>
          </a:r>
        </a:p>
      </dgm:t>
    </dgm:pt>
    <dgm:pt modelId="{8B1859C1-1446-4DF6-8BB1-4E195FFA3D0F}" type="parTrans" cxnId="{5EE25D00-528E-4840-B51F-AFA540D8D5E2}">
      <dgm:prSet/>
      <dgm:spPr/>
      <dgm:t>
        <a:bodyPr/>
        <a:lstStyle/>
        <a:p>
          <a:endParaRPr lang="en-US"/>
        </a:p>
      </dgm:t>
    </dgm:pt>
    <dgm:pt modelId="{06DD210E-FE54-4BF4-B9F7-BC104D019CD6}" type="sibTrans" cxnId="{5EE25D00-528E-4840-B51F-AFA540D8D5E2}">
      <dgm:prSet/>
      <dgm:spPr/>
      <dgm:t>
        <a:bodyPr/>
        <a:lstStyle/>
        <a:p>
          <a:endParaRPr lang="en-US"/>
        </a:p>
      </dgm:t>
    </dgm:pt>
    <dgm:pt modelId="{43432373-9319-4A5F-B734-22DE838503EC}">
      <dgm:prSet/>
      <dgm:spPr/>
      <dgm:t>
        <a:bodyPr/>
        <a:lstStyle/>
        <a:p>
          <a:pPr>
            <a:lnSpc>
              <a:spcPct val="100000"/>
            </a:lnSpc>
            <a:defRPr b="1"/>
          </a:pPr>
          <a:r>
            <a:rPr lang="en-US"/>
            <a:t>mutate()</a:t>
          </a:r>
        </a:p>
      </dgm:t>
    </dgm:pt>
    <dgm:pt modelId="{5BDDE85D-DCB5-4D00-82F4-2A22112EA747}" type="parTrans" cxnId="{A2E74A4F-5DA8-4D5C-B11C-1417C52A746F}">
      <dgm:prSet/>
      <dgm:spPr/>
      <dgm:t>
        <a:bodyPr/>
        <a:lstStyle/>
        <a:p>
          <a:endParaRPr lang="en-US"/>
        </a:p>
      </dgm:t>
    </dgm:pt>
    <dgm:pt modelId="{56BFDD21-AFFD-459D-822F-F275AD64C329}" type="sibTrans" cxnId="{A2E74A4F-5DA8-4D5C-B11C-1417C52A746F}">
      <dgm:prSet/>
      <dgm:spPr/>
      <dgm:t>
        <a:bodyPr/>
        <a:lstStyle/>
        <a:p>
          <a:endParaRPr lang="en-US"/>
        </a:p>
      </dgm:t>
    </dgm:pt>
    <dgm:pt modelId="{2C17C7B7-5888-40EF-BB1F-F3D9DE8330B7}">
      <dgm:prSet/>
      <dgm:spPr/>
      <dgm:t>
        <a:bodyPr/>
        <a:lstStyle/>
        <a:p>
          <a:pPr>
            <a:lnSpc>
              <a:spcPct val="100000"/>
            </a:lnSpc>
          </a:pPr>
          <a:r>
            <a:rPr lang="en-US"/>
            <a:t>Adds new variables that are functions of existing variables</a:t>
          </a:r>
        </a:p>
      </dgm:t>
    </dgm:pt>
    <dgm:pt modelId="{60F52040-F4C0-4921-8D51-DC921B10A544}" type="parTrans" cxnId="{F3CFA885-2A50-4411-9058-FDF99051DF9D}">
      <dgm:prSet/>
      <dgm:spPr/>
      <dgm:t>
        <a:bodyPr/>
        <a:lstStyle/>
        <a:p>
          <a:endParaRPr lang="en-US"/>
        </a:p>
      </dgm:t>
    </dgm:pt>
    <dgm:pt modelId="{D555182D-EA3E-4D33-B636-480B938D2B1E}" type="sibTrans" cxnId="{F3CFA885-2A50-4411-9058-FDF99051DF9D}">
      <dgm:prSet/>
      <dgm:spPr/>
      <dgm:t>
        <a:bodyPr/>
        <a:lstStyle/>
        <a:p>
          <a:endParaRPr lang="en-US"/>
        </a:p>
      </dgm:t>
    </dgm:pt>
    <dgm:pt modelId="{5584D0BC-FA3C-4208-B673-46CBE7A90D4C}">
      <dgm:prSet/>
      <dgm:spPr/>
      <dgm:t>
        <a:bodyPr/>
        <a:lstStyle/>
        <a:p>
          <a:pPr>
            <a:lnSpc>
              <a:spcPct val="100000"/>
            </a:lnSpc>
            <a:defRPr b="1"/>
          </a:pPr>
          <a:r>
            <a:rPr lang="en-US"/>
            <a:t>group_by()</a:t>
          </a:r>
        </a:p>
      </dgm:t>
    </dgm:pt>
    <dgm:pt modelId="{1583400B-676C-41BB-915C-B5A8BE986941}" type="parTrans" cxnId="{B03E6170-5D73-4F96-BA0C-BC643AB988DA}">
      <dgm:prSet/>
      <dgm:spPr/>
      <dgm:t>
        <a:bodyPr/>
        <a:lstStyle/>
        <a:p>
          <a:endParaRPr lang="en-US"/>
        </a:p>
      </dgm:t>
    </dgm:pt>
    <dgm:pt modelId="{4A148AEF-F5BC-4E99-AEB1-D85CFD9E6F40}" type="sibTrans" cxnId="{B03E6170-5D73-4F96-BA0C-BC643AB988DA}">
      <dgm:prSet/>
      <dgm:spPr/>
      <dgm:t>
        <a:bodyPr/>
        <a:lstStyle/>
        <a:p>
          <a:endParaRPr lang="en-US"/>
        </a:p>
      </dgm:t>
    </dgm:pt>
    <dgm:pt modelId="{D9DBB7C7-2AEB-4909-8BEB-660B0C2B1190}">
      <dgm:prSet/>
      <dgm:spPr/>
      <dgm:t>
        <a:bodyPr/>
        <a:lstStyle/>
        <a:p>
          <a:pPr>
            <a:lnSpc>
              <a:spcPct val="100000"/>
            </a:lnSpc>
          </a:pPr>
          <a:r>
            <a:rPr lang="en-US"/>
            <a:t>Performs data operations on groups that are defined by variables</a:t>
          </a:r>
        </a:p>
      </dgm:t>
    </dgm:pt>
    <dgm:pt modelId="{37EE31AE-0AE1-4D5C-9745-4D6239A25AAF}" type="parTrans" cxnId="{0356F27F-E45F-45CD-999A-AC5A372752BD}">
      <dgm:prSet/>
      <dgm:spPr/>
      <dgm:t>
        <a:bodyPr/>
        <a:lstStyle/>
        <a:p>
          <a:endParaRPr lang="en-US"/>
        </a:p>
      </dgm:t>
    </dgm:pt>
    <dgm:pt modelId="{65D09010-DE7F-493F-AD92-0709ED78277A}" type="sibTrans" cxnId="{0356F27F-E45F-45CD-999A-AC5A372752BD}">
      <dgm:prSet/>
      <dgm:spPr/>
      <dgm:t>
        <a:bodyPr/>
        <a:lstStyle/>
        <a:p>
          <a:endParaRPr lang="en-US"/>
        </a:p>
      </dgm:t>
    </dgm:pt>
    <dgm:pt modelId="{B3752489-BF15-4985-83CB-4EF5002EA5A8}" type="pres">
      <dgm:prSet presAssocID="{85A9DD5F-012D-4381-9082-8E6A6FCD3D88}" presName="root" presStyleCnt="0">
        <dgm:presLayoutVars>
          <dgm:dir/>
          <dgm:resizeHandles val="exact"/>
        </dgm:presLayoutVars>
      </dgm:prSet>
      <dgm:spPr/>
    </dgm:pt>
    <dgm:pt modelId="{639F34FD-3969-4229-A69B-7C9A2C06A6D4}" type="pres">
      <dgm:prSet presAssocID="{DD43C427-212A-4276-BC6C-CBF863A65ECC}" presName="compNode" presStyleCnt="0"/>
      <dgm:spPr/>
    </dgm:pt>
    <dgm:pt modelId="{C139BE92-29F9-4BB3-9B4B-C8D4FBAE33D7}" type="pres">
      <dgm:prSet presAssocID="{DD43C427-212A-4276-BC6C-CBF863A65EC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3F952D36-BCEE-420C-B407-06426632777B}" type="pres">
      <dgm:prSet presAssocID="{DD43C427-212A-4276-BC6C-CBF863A65ECC}" presName="iconSpace" presStyleCnt="0"/>
      <dgm:spPr/>
    </dgm:pt>
    <dgm:pt modelId="{0C51A111-F028-4D81-A29B-360B0DD44813}" type="pres">
      <dgm:prSet presAssocID="{DD43C427-212A-4276-BC6C-CBF863A65ECC}" presName="parTx" presStyleLbl="revTx" presStyleIdx="0" presStyleCnt="12">
        <dgm:presLayoutVars>
          <dgm:chMax val="0"/>
          <dgm:chPref val="0"/>
        </dgm:presLayoutVars>
      </dgm:prSet>
      <dgm:spPr/>
    </dgm:pt>
    <dgm:pt modelId="{650A70C6-AA65-464E-B961-BD73B88768C8}" type="pres">
      <dgm:prSet presAssocID="{DD43C427-212A-4276-BC6C-CBF863A65ECC}" presName="txSpace" presStyleCnt="0"/>
      <dgm:spPr/>
    </dgm:pt>
    <dgm:pt modelId="{C3C3E6FB-DA1D-4161-989D-59445269CCF4}" type="pres">
      <dgm:prSet presAssocID="{DD43C427-212A-4276-BC6C-CBF863A65ECC}" presName="desTx" presStyleLbl="revTx" presStyleIdx="1" presStyleCnt="12">
        <dgm:presLayoutVars/>
      </dgm:prSet>
      <dgm:spPr/>
    </dgm:pt>
    <dgm:pt modelId="{B9A84A29-D1CB-40A9-A310-429D8E206AF3}" type="pres">
      <dgm:prSet presAssocID="{0C7033C2-2979-4263-A2C5-0FF5C5EC4C66}" presName="sibTrans" presStyleCnt="0"/>
      <dgm:spPr/>
    </dgm:pt>
    <dgm:pt modelId="{DB5B694D-AD1C-49EF-8EEC-721323DBDD69}" type="pres">
      <dgm:prSet presAssocID="{FAA273A2-BA75-4B5E-80C5-E7FD92F24E3D}" presName="compNode" presStyleCnt="0"/>
      <dgm:spPr/>
    </dgm:pt>
    <dgm:pt modelId="{E61FB5E3-60B3-465F-9CB4-D91958BB4C00}" type="pres">
      <dgm:prSet presAssocID="{FAA273A2-BA75-4B5E-80C5-E7FD92F24E3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6294F896-9168-4BCE-B36D-831E422C93A4}" type="pres">
      <dgm:prSet presAssocID="{FAA273A2-BA75-4B5E-80C5-E7FD92F24E3D}" presName="iconSpace" presStyleCnt="0"/>
      <dgm:spPr/>
    </dgm:pt>
    <dgm:pt modelId="{414D35D9-855C-4458-9A08-08B581FE297A}" type="pres">
      <dgm:prSet presAssocID="{FAA273A2-BA75-4B5E-80C5-E7FD92F24E3D}" presName="parTx" presStyleLbl="revTx" presStyleIdx="2" presStyleCnt="12">
        <dgm:presLayoutVars>
          <dgm:chMax val="0"/>
          <dgm:chPref val="0"/>
        </dgm:presLayoutVars>
      </dgm:prSet>
      <dgm:spPr/>
    </dgm:pt>
    <dgm:pt modelId="{427FAF1E-FAA4-4F34-BD9D-5E2D894973DA}" type="pres">
      <dgm:prSet presAssocID="{FAA273A2-BA75-4B5E-80C5-E7FD92F24E3D}" presName="txSpace" presStyleCnt="0"/>
      <dgm:spPr/>
    </dgm:pt>
    <dgm:pt modelId="{E5ABB306-89DF-4965-B5A9-55182536FBEB}" type="pres">
      <dgm:prSet presAssocID="{FAA273A2-BA75-4B5E-80C5-E7FD92F24E3D}" presName="desTx" presStyleLbl="revTx" presStyleIdx="3" presStyleCnt="12">
        <dgm:presLayoutVars/>
      </dgm:prSet>
      <dgm:spPr/>
    </dgm:pt>
    <dgm:pt modelId="{81C2B88A-5BA3-4FF7-B53D-668133199DDE}" type="pres">
      <dgm:prSet presAssocID="{E3FF6870-1B81-4642-A7AB-6B594EA0068F}" presName="sibTrans" presStyleCnt="0"/>
      <dgm:spPr/>
    </dgm:pt>
    <dgm:pt modelId="{02B2A3C7-5AE2-41DC-B9EC-4821E23D8EAF}" type="pres">
      <dgm:prSet presAssocID="{20662324-3265-4642-8389-F0F3C4C3FFB9}" presName="compNode" presStyleCnt="0"/>
      <dgm:spPr/>
    </dgm:pt>
    <dgm:pt modelId="{2819FE71-A62C-4E13-ADC5-9B47A919A52C}" type="pres">
      <dgm:prSet presAssocID="{20662324-3265-4642-8389-F0F3C4C3FFB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A8C2851A-8498-41F3-95CB-505FC2A854E6}" type="pres">
      <dgm:prSet presAssocID="{20662324-3265-4642-8389-F0F3C4C3FFB9}" presName="iconSpace" presStyleCnt="0"/>
      <dgm:spPr/>
    </dgm:pt>
    <dgm:pt modelId="{54E49140-14FA-41FF-A49F-0EF44763F8C9}" type="pres">
      <dgm:prSet presAssocID="{20662324-3265-4642-8389-F0F3C4C3FFB9}" presName="parTx" presStyleLbl="revTx" presStyleIdx="4" presStyleCnt="12">
        <dgm:presLayoutVars>
          <dgm:chMax val="0"/>
          <dgm:chPref val="0"/>
        </dgm:presLayoutVars>
      </dgm:prSet>
      <dgm:spPr/>
    </dgm:pt>
    <dgm:pt modelId="{5876F7E2-AE41-41E5-8FD6-94D6B8E942C9}" type="pres">
      <dgm:prSet presAssocID="{20662324-3265-4642-8389-F0F3C4C3FFB9}" presName="txSpace" presStyleCnt="0"/>
      <dgm:spPr/>
    </dgm:pt>
    <dgm:pt modelId="{910334B0-35F6-442D-8410-217C76F3708D}" type="pres">
      <dgm:prSet presAssocID="{20662324-3265-4642-8389-F0F3C4C3FFB9}" presName="desTx" presStyleLbl="revTx" presStyleIdx="5" presStyleCnt="12">
        <dgm:presLayoutVars/>
      </dgm:prSet>
      <dgm:spPr/>
    </dgm:pt>
    <dgm:pt modelId="{A328F99C-769D-4138-A7A5-3CEC2BDC71A7}" type="pres">
      <dgm:prSet presAssocID="{920629F4-4E6D-4100-8F0F-8B5FDDB6FDFE}" presName="sibTrans" presStyleCnt="0"/>
      <dgm:spPr/>
    </dgm:pt>
    <dgm:pt modelId="{BEE5E173-0961-4C52-91A7-BDDB38B942BC}" type="pres">
      <dgm:prSet presAssocID="{A3833E11-32E2-42A7-A165-3B2F02A0BA9F}" presName="compNode" presStyleCnt="0"/>
      <dgm:spPr/>
    </dgm:pt>
    <dgm:pt modelId="{1369B911-CAE5-4F4D-881D-EDE5C9E893DE}" type="pres">
      <dgm:prSet presAssocID="{A3833E11-32E2-42A7-A165-3B2F02A0BA9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A25E782E-12CD-491D-B00F-EB415510E530}" type="pres">
      <dgm:prSet presAssocID="{A3833E11-32E2-42A7-A165-3B2F02A0BA9F}" presName="iconSpace" presStyleCnt="0"/>
      <dgm:spPr/>
    </dgm:pt>
    <dgm:pt modelId="{F39C3CCE-0F7C-4B5E-B730-9D3B968BF606}" type="pres">
      <dgm:prSet presAssocID="{A3833E11-32E2-42A7-A165-3B2F02A0BA9F}" presName="parTx" presStyleLbl="revTx" presStyleIdx="6" presStyleCnt="12">
        <dgm:presLayoutVars>
          <dgm:chMax val="0"/>
          <dgm:chPref val="0"/>
        </dgm:presLayoutVars>
      </dgm:prSet>
      <dgm:spPr/>
    </dgm:pt>
    <dgm:pt modelId="{36FCFCC5-F57B-4AFF-A9C6-825B026BE438}" type="pres">
      <dgm:prSet presAssocID="{A3833E11-32E2-42A7-A165-3B2F02A0BA9F}" presName="txSpace" presStyleCnt="0"/>
      <dgm:spPr/>
    </dgm:pt>
    <dgm:pt modelId="{64D16AAA-AE4B-4977-AEB9-3AAC511278CC}" type="pres">
      <dgm:prSet presAssocID="{A3833E11-32E2-42A7-A165-3B2F02A0BA9F}" presName="desTx" presStyleLbl="revTx" presStyleIdx="7" presStyleCnt="12">
        <dgm:presLayoutVars/>
      </dgm:prSet>
      <dgm:spPr/>
    </dgm:pt>
    <dgm:pt modelId="{F2284CD3-5531-43C3-A8CF-B5452AECA5B7}" type="pres">
      <dgm:prSet presAssocID="{9AF9581F-D821-454B-999E-45B18666199E}" presName="sibTrans" presStyleCnt="0"/>
      <dgm:spPr/>
    </dgm:pt>
    <dgm:pt modelId="{53FFA3FE-239E-41AB-A88F-ABD03FFFE54F}" type="pres">
      <dgm:prSet presAssocID="{43432373-9319-4A5F-B734-22DE838503EC}" presName="compNode" presStyleCnt="0"/>
      <dgm:spPr/>
    </dgm:pt>
    <dgm:pt modelId="{E3BCB94E-08E8-412A-BCC0-D7B8A03F8D8D}" type="pres">
      <dgm:prSet presAssocID="{43432373-9319-4A5F-B734-22DE838503E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ask"/>
        </a:ext>
      </dgm:extLst>
    </dgm:pt>
    <dgm:pt modelId="{755EE40B-49F0-4F9E-8E53-B0D910AD10A8}" type="pres">
      <dgm:prSet presAssocID="{43432373-9319-4A5F-B734-22DE838503EC}" presName="iconSpace" presStyleCnt="0"/>
      <dgm:spPr/>
    </dgm:pt>
    <dgm:pt modelId="{B3E7270E-8D26-4106-9894-C8FEA0DDA404}" type="pres">
      <dgm:prSet presAssocID="{43432373-9319-4A5F-B734-22DE838503EC}" presName="parTx" presStyleLbl="revTx" presStyleIdx="8" presStyleCnt="12">
        <dgm:presLayoutVars>
          <dgm:chMax val="0"/>
          <dgm:chPref val="0"/>
        </dgm:presLayoutVars>
      </dgm:prSet>
      <dgm:spPr/>
    </dgm:pt>
    <dgm:pt modelId="{42345259-5191-4C11-B752-8479EFB08A9B}" type="pres">
      <dgm:prSet presAssocID="{43432373-9319-4A5F-B734-22DE838503EC}" presName="txSpace" presStyleCnt="0"/>
      <dgm:spPr/>
    </dgm:pt>
    <dgm:pt modelId="{B2BAD279-EC93-49A7-8295-9FF273FC7CAA}" type="pres">
      <dgm:prSet presAssocID="{43432373-9319-4A5F-B734-22DE838503EC}" presName="desTx" presStyleLbl="revTx" presStyleIdx="9" presStyleCnt="12">
        <dgm:presLayoutVars/>
      </dgm:prSet>
      <dgm:spPr/>
    </dgm:pt>
    <dgm:pt modelId="{506F6C91-9055-4621-A89D-093298DA95B6}" type="pres">
      <dgm:prSet presAssocID="{56BFDD21-AFFD-459D-822F-F275AD64C329}" presName="sibTrans" presStyleCnt="0"/>
      <dgm:spPr/>
    </dgm:pt>
    <dgm:pt modelId="{7DCBEC16-09BE-41AE-BA7C-3B72B50D221D}" type="pres">
      <dgm:prSet presAssocID="{5584D0BC-FA3C-4208-B673-46CBE7A90D4C}" presName="compNode" presStyleCnt="0"/>
      <dgm:spPr/>
    </dgm:pt>
    <dgm:pt modelId="{137383C9-ED26-48DF-9A3C-AC6F8A43B22A}" type="pres">
      <dgm:prSet presAssocID="{5584D0BC-FA3C-4208-B673-46CBE7A90D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1283A6F0-DEE4-4207-8899-BCA1D2480852}" type="pres">
      <dgm:prSet presAssocID="{5584D0BC-FA3C-4208-B673-46CBE7A90D4C}" presName="iconSpace" presStyleCnt="0"/>
      <dgm:spPr/>
    </dgm:pt>
    <dgm:pt modelId="{50054004-8A3E-4844-ACE9-998A38A0EF65}" type="pres">
      <dgm:prSet presAssocID="{5584D0BC-FA3C-4208-B673-46CBE7A90D4C}" presName="parTx" presStyleLbl="revTx" presStyleIdx="10" presStyleCnt="12">
        <dgm:presLayoutVars>
          <dgm:chMax val="0"/>
          <dgm:chPref val="0"/>
        </dgm:presLayoutVars>
      </dgm:prSet>
      <dgm:spPr/>
    </dgm:pt>
    <dgm:pt modelId="{6AF206BE-33B3-4815-ACEA-B79EF54A3565}" type="pres">
      <dgm:prSet presAssocID="{5584D0BC-FA3C-4208-B673-46CBE7A90D4C}" presName="txSpace" presStyleCnt="0"/>
      <dgm:spPr/>
    </dgm:pt>
    <dgm:pt modelId="{5F270836-8FD8-4F88-93DF-74A261B65692}" type="pres">
      <dgm:prSet presAssocID="{5584D0BC-FA3C-4208-B673-46CBE7A90D4C}" presName="desTx" presStyleLbl="revTx" presStyleIdx="11" presStyleCnt="12">
        <dgm:presLayoutVars/>
      </dgm:prSet>
      <dgm:spPr/>
    </dgm:pt>
  </dgm:ptLst>
  <dgm:cxnLst>
    <dgm:cxn modelId="{5EE25D00-528E-4840-B51F-AFA540D8D5E2}" srcId="{A3833E11-32E2-42A7-A165-3B2F02A0BA9F}" destId="{7328115F-A9F2-4842-9B93-409E713636F1}" srcOrd="0" destOrd="0" parTransId="{8B1859C1-1446-4DF6-8BB1-4E195FFA3D0F}" sibTransId="{06DD210E-FE54-4BF4-B9F7-BC104D019CD6}"/>
    <dgm:cxn modelId="{8C5F4D0C-597D-410B-B03A-0D8FB8583508}" srcId="{85A9DD5F-012D-4381-9082-8E6A6FCD3D88}" destId="{20662324-3265-4642-8389-F0F3C4C3FFB9}" srcOrd="2" destOrd="0" parTransId="{3660FDCF-C6E9-4679-9BA0-0FC21780952F}" sibTransId="{920629F4-4E6D-4100-8F0F-8B5FDDB6FDFE}"/>
    <dgm:cxn modelId="{BD18360E-E339-43E8-8B91-4682FA816A6A}" type="presOf" srcId="{8A073D28-EFFF-4700-89E1-CCBDD6F1F021}" destId="{E5ABB306-89DF-4965-B5A9-55182536FBEB}" srcOrd="0" destOrd="0" presId="urn:microsoft.com/office/officeart/2018/2/layout/IconLabelDescriptionList"/>
    <dgm:cxn modelId="{8B3DE93A-609E-43AA-9FC6-1B31D25E67B7}" srcId="{85A9DD5F-012D-4381-9082-8E6A6FCD3D88}" destId="{FAA273A2-BA75-4B5E-80C5-E7FD92F24E3D}" srcOrd="1" destOrd="0" parTransId="{859FC6EA-D0CD-4743-9010-8048D11057CC}" sibTransId="{E3FF6870-1B81-4642-A7AB-6B594EA0068F}"/>
    <dgm:cxn modelId="{63743C3D-3254-4CB5-8523-EF6528CA1EF6}" type="presOf" srcId="{8B1AA641-AB4A-44B4-8859-BA359DFBBAAD}" destId="{C3C3E6FB-DA1D-4161-989D-59445269CCF4}" srcOrd="0" destOrd="0" presId="urn:microsoft.com/office/officeart/2018/2/layout/IconLabelDescriptionList"/>
    <dgm:cxn modelId="{91DEEC5D-459C-4984-947A-5C0F1C9434F6}" type="presOf" srcId="{DD43C427-212A-4276-BC6C-CBF863A65ECC}" destId="{0C51A111-F028-4D81-A29B-360B0DD44813}" srcOrd="0" destOrd="0" presId="urn:microsoft.com/office/officeart/2018/2/layout/IconLabelDescriptionList"/>
    <dgm:cxn modelId="{0A2DBC62-BAF4-44C4-83A4-B4E44442822B}" type="presOf" srcId="{20662324-3265-4642-8389-F0F3C4C3FFB9}" destId="{54E49140-14FA-41FF-A49F-0EF44763F8C9}" srcOrd="0" destOrd="0" presId="urn:microsoft.com/office/officeart/2018/2/layout/IconLabelDescriptionList"/>
    <dgm:cxn modelId="{6DB89446-E7DF-4480-B07E-01BC7820F226}" type="presOf" srcId="{85A9DD5F-012D-4381-9082-8E6A6FCD3D88}" destId="{B3752489-BF15-4985-83CB-4EF5002EA5A8}" srcOrd="0" destOrd="0" presId="urn:microsoft.com/office/officeart/2018/2/layout/IconLabelDescriptionList"/>
    <dgm:cxn modelId="{65CF3068-491F-48C9-962D-38606D001E82}" srcId="{85A9DD5F-012D-4381-9082-8E6A6FCD3D88}" destId="{DD43C427-212A-4276-BC6C-CBF863A65ECC}" srcOrd="0" destOrd="0" parTransId="{0F9B3923-E49E-42B4-8335-725CCA8749D4}" sibTransId="{0C7033C2-2979-4263-A2C5-0FF5C5EC4C66}"/>
    <dgm:cxn modelId="{A2E74A4F-5DA8-4D5C-B11C-1417C52A746F}" srcId="{85A9DD5F-012D-4381-9082-8E6A6FCD3D88}" destId="{43432373-9319-4A5F-B734-22DE838503EC}" srcOrd="4" destOrd="0" parTransId="{5BDDE85D-DCB5-4D00-82F4-2A22112EA747}" sibTransId="{56BFDD21-AFFD-459D-822F-F275AD64C329}"/>
    <dgm:cxn modelId="{B03E6170-5D73-4F96-BA0C-BC643AB988DA}" srcId="{85A9DD5F-012D-4381-9082-8E6A6FCD3D88}" destId="{5584D0BC-FA3C-4208-B673-46CBE7A90D4C}" srcOrd="5" destOrd="0" parTransId="{1583400B-676C-41BB-915C-B5A8BE986941}" sibTransId="{4A148AEF-F5BC-4E99-AEB1-D85CFD9E6F40}"/>
    <dgm:cxn modelId="{0B006372-9929-45E0-91C8-13C3C6A14E6E}" type="presOf" srcId="{5584D0BC-FA3C-4208-B673-46CBE7A90D4C}" destId="{50054004-8A3E-4844-ACE9-998A38A0EF65}" srcOrd="0" destOrd="0" presId="urn:microsoft.com/office/officeart/2018/2/layout/IconLabelDescriptionList"/>
    <dgm:cxn modelId="{76C8E153-4116-4934-A106-C4F107B75212}" srcId="{85A9DD5F-012D-4381-9082-8E6A6FCD3D88}" destId="{A3833E11-32E2-42A7-A165-3B2F02A0BA9F}" srcOrd="3" destOrd="0" parTransId="{8618FAE1-3135-479F-9625-0776C42CCC73}" sibTransId="{9AF9581F-D821-454B-999E-45B18666199E}"/>
    <dgm:cxn modelId="{4341287C-9CFC-4056-A3EA-CB5A957324EB}" srcId="{20662324-3265-4642-8389-F0F3C4C3FFB9}" destId="{933EFF11-688E-4CBA-A4D9-FF83E63D4EE2}" srcOrd="0" destOrd="0" parTransId="{A40616EC-DAFF-45C9-9311-9F9E592B2466}" sibTransId="{AA36045B-7FEC-495A-AB3F-5D88DB092377}"/>
    <dgm:cxn modelId="{0356F27F-E45F-45CD-999A-AC5A372752BD}" srcId="{5584D0BC-FA3C-4208-B673-46CBE7A90D4C}" destId="{D9DBB7C7-2AEB-4909-8BEB-660B0C2B1190}" srcOrd="0" destOrd="0" parTransId="{37EE31AE-0AE1-4D5C-9745-4D6239A25AAF}" sibTransId="{65D09010-DE7F-493F-AD92-0709ED78277A}"/>
    <dgm:cxn modelId="{F3CFA885-2A50-4411-9058-FDF99051DF9D}" srcId="{43432373-9319-4A5F-B734-22DE838503EC}" destId="{2C17C7B7-5888-40EF-BB1F-F3D9DE8330B7}" srcOrd="0" destOrd="0" parTransId="{60F52040-F4C0-4921-8D51-DC921B10A544}" sibTransId="{D555182D-EA3E-4D33-B636-480B938D2B1E}"/>
    <dgm:cxn modelId="{E48FDB8C-ED98-42D1-940A-9CD7A24C713F}" type="presOf" srcId="{A3833E11-32E2-42A7-A165-3B2F02A0BA9F}" destId="{F39C3CCE-0F7C-4B5E-B730-9D3B968BF606}" srcOrd="0" destOrd="0" presId="urn:microsoft.com/office/officeart/2018/2/layout/IconLabelDescriptionList"/>
    <dgm:cxn modelId="{C66C9D93-50E7-4004-8E0D-C613317D0278}" type="presOf" srcId="{7328115F-A9F2-4842-9B93-409E713636F1}" destId="{64D16AAA-AE4B-4977-AEB9-3AAC511278CC}" srcOrd="0" destOrd="0" presId="urn:microsoft.com/office/officeart/2018/2/layout/IconLabelDescriptionList"/>
    <dgm:cxn modelId="{308F38AF-7230-4DE8-B88A-0D5668C092C5}" type="presOf" srcId="{FAA273A2-BA75-4B5E-80C5-E7FD92F24E3D}" destId="{414D35D9-855C-4458-9A08-08B581FE297A}" srcOrd="0" destOrd="0" presId="urn:microsoft.com/office/officeart/2018/2/layout/IconLabelDescriptionList"/>
    <dgm:cxn modelId="{715C69C2-891B-4635-BF11-410D3F4FCEC1}" type="presOf" srcId="{D9DBB7C7-2AEB-4909-8BEB-660B0C2B1190}" destId="{5F270836-8FD8-4F88-93DF-74A261B65692}" srcOrd="0" destOrd="0" presId="urn:microsoft.com/office/officeart/2018/2/layout/IconLabelDescriptionList"/>
    <dgm:cxn modelId="{283690C3-D4C1-460E-892B-D76CB6A5E630}" type="presOf" srcId="{2C17C7B7-5888-40EF-BB1F-F3D9DE8330B7}" destId="{B2BAD279-EC93-49A7-8295-9FF273FC7CAA}" srcOrd="0" destOrd="0" presId="urn:microsoft.com/office/officeart/2018/2/layout/IconLabelDescriptionList"/>
    <dgm:cxn modelId="{8EC12FC6-EFFF-49E1-9613-62782BF24671}" srcId="{DD43C427-212A-4276-BC6C-CBF863A65ECC}" destId="{8B1AA641-AB4A-44B4-8859-BA359DFBBAAD}" srcOrd="0" destOrd="0" parTransId="{B87852BD-B31F-4EFE-8DFD-1A198579FAD4}" sibTransId="{E9304E90-9201-4451-83B3-3479FA78E88D}"/>
    <dgm:cxn modelId="{9C0A77C8-6F46-4815-B8BA-100363453D1B}" type="presOf" srcId="{933EFF11-688E-4CBA-A4D9-FF83E63D4EE2}" destId="{910334B0-35F6-442D-8410-217C76F3708D}" srcOrd="0" destOrd="0" presId="urn:microsoft.com/office/officeart/2018/2/layout/IconLabelDescriptionList"/>
    <dgm:cxn modelId="{229958E4-8D74-40B6-BD1E-7D614796BE9F}" type="presOf" srcId="{43432373-9319-4A5F-B734-22DE838503EC}" destId="{B3E7270E-8D26-4106-9894-C8FEA0DDA404}" srcOrd="0" destOrd="0" presId="urn:microsoft.com/office/officeart/2018/2/layout/IconLabelDescriptionList"/>
    <dgm:cxn modelId="{FC508CF6-8E61-4FC8-AF84-6CFA9171A8EB}" srcId="{FAA273A2-BA75-4B5E-80C5-E7FD92F24E3D}" destId="{8A073D28-EFFF-4700-89E1-CCBDD6F1F021}" srcOrd="0" destOrd="0" parTransId="{7D872526-12CC-4E9E-850E-A4763869CFCB}" sibTransId="{F03903DE-6F34-48D9-8A17-B4E0F81A6BE5}"/>
    <dgm:cxn modelId="{B97CC7DC-69D1-4737-8D4F-8D40D537DD93}" type="presParOf" srcId="{B3752489-BF15-4985-83CB-4EF5002EA5A8}" destId="{639F34FD-3969-4229-A69B-7C9A2C06A6D4}" srcOrd="0" destOrd="0" presId="urn:microsoft.com/office/officeart/2018/2/layout/IconLabelDescriptionList"/>
    <dgm:cxn modelId="{6DA71C48-6669-4E0B-9689-90A65B5A3D7E}" type="presParOf" srcId="{639F34FD-3969-4229-A69B-7C9A2C06A6D4}" destId="{C139BE92-29F9-4BB3-9B4B-C8D4FBAE33D7}" srcOrd="0" destOrd="0" presId="urn:microsoft.com/office/officeart/2018/2/layout/IconLabelDescriptionList"/>
    <dgm:cxn modelId="{88B8B9DA-5C0C-4A92-978E-F0967286955C}" type="presParOf" srcId="{639F34FD-3969-4229-A69B-7C9A2C06A6D4}" destId="{3F952D36-BCEE-420C-B407-06426632777B}" srcOrd="1" destOrd="0" presId="urn:microsoft.com/office/officeart/2018/2/layout/IconLabelDescriptionList"/>
    <dgm:cxn modelId="{14ED62ED-14DF-4AF2-AFCC-08E9298D5589}" type="presParOf" srcId="{639F34FD-3969-4229-A69B-7C9A2C06A6D4}" destId="{0C51A111-F028-4D81-A29B-360B0DD44813}" srcOrd="2" destOrd="0" presId="urn:microsoft.com/office/officeart/2018/2/layout/IconLabelDescriptionList"/>
    <dgm:cxn modelId="{5ECCE7BA-2C3F-4C3A-B622-04261A93367F}" type="presParOf" srcId="{639F34FD-3969-4229-A69B-7C9A2C06A6D4}" destId="{650A70C6-AA65-464E-B961-BD73B88768C8}" srcOrd="3" destOrd="0" presId="urn:microsoft.com/office/officeart/2018/2/layout/IconLabelDescriptionList"/>
    <dgm:cxn modelId="{639B3533-4434-4585-AB01-A1D756C3F9A6}" type="presParOf" srcId="{639F34FD-3969-4229-A69B-7C9A2C06A6D4}" destId="{C3C3E6FB-DA1D-4161-989D-59445269CCF4}" srcOrd="4" destOrd="0" presId="urn:microsoft.com/office/officeart/2018/2/layout/IconLabelDescriptionList"/>
    <dgm:cxn modelId="{0B41BC0C-FBB8-4D67-83CF-71711DEF1320}" type="presParOf" srcId="{B3752489-BF15-4985-83CB-4EF5002EA5A8}" destId="{B9A84A29-D1CB-40A9-A310-429D8E206AF3}" srcOrd="1" destOrd="0" presId="urn:microsoft.com/office/officeart/2018/2/layout/IconLabelDescriptionList"/>
    <dgm:cxn modelId="{9C3ACA0A-7A14-4936-BEF5-118FA6BEF416}" type="presParOf" srcId="{B3752489-BF15-4985-83CB-4EF5002EA5A8}" destId="{DB5B694D-AD1C-49EF-8EEC-721323DBDD69}" srcOrd="2" destOrd="0" presId="urn:microsoft.com/office/officeart/2018/2/layout/IconLabelDescriptionList"/>
    <dgm:cxn modelId="{F97A77C7-3AE5-4F00-A3A2-08904EFC8BC6}" type="presParOf" srcId="{DB5B694D-AD1C-49EF-8EEC-721323DBDD69}" destId="{E61FB5E3-60B3-465F-9CB4-D91958BB4C00}" srcOrd="0" destOrd="0" presId="urn:microsoft.com/office/officeart/2018/2/layout/IconLabelDescriptionList"/>
    <dgm:cxn modelId="{F5CE9097-97DC-4E42-8342-A1097F0A79E5}" type="presParOf" srcId="{DB5B694D-AD1C-49EF-8EEC-721323DBDD69}" destId="{6294F896-9168-4BCE-B36D-831E422C93A4}" srcOrd="1" destOrd="0" presId="urn:microsoft.com/office/officeart/2018/2/layout/IconLabelDescriptionList"/>
    <dgm:cxn modelId="{D12A2BBD-80FC-4C6C-87AC-CA908C417B98}" type="presParOf" srcId="{DB5B694D-AD1C-49EF-8EEC-721323DBDD69}" destId="{414D35D9-855C-4458-9A08-08B581FE297A}" srcOrd="2" destOrd="0" presId="urn:microsoft.com/office/officeart/2018/2/layout/IconLabelDescriptionList"/>
    <dgm:cxn modelId="{CA76E696-E8FA-4A2C-A2B4-41FFDE6664F8}" type="presParOf" srcId="{DB5B694D-AD1C-49EF-8EEC-721323DBDD69}" destId="{427FAF1E-FAA4-4F34-BD9D-5E2D894973DA}" srcOrd="3" destOrd="0" presId="urn:microsoft.com/office/officeart/2018/2/layout/IconLabelDescriptionList"/>
    <dgm:cxn modelId="{4FF5C39A-C446-4FAD-97A1-99ED360103EE}" type="presParOf" srcId="{DB5B694D-AD1C-49EF-8EEC-721323DBDD69}" destId="{E5ABB306-89DF-4965-B5A9-55182536FBEB}" srcOrd="4" destOrd="0" presId="urn:microsoft.com/office/officeart/2018/2/layout/IconLabelDescriptionList"/>
    <dgm:cxn modelId="{71C0D991-EF54-496A-A37B-89AAA9208922}" type="presParOf" srcId="{B3752489-BF15-4985-83CB-4EF5002EA5A8}" destId="{81C2B88A-5BA3-4FF7-B53D-668133199DDE}" srcOrd="3" destOrd="0" presId="urn:microsoft.com/office/officeart/2018/2/layout/IconLabelDescriptionList"/>
    <dgm:cxn modelId="{3EFFA1C9-2665-4FD2-B6D7-78C844A8A1B7}" type="presParOf" srcId="{B3752489-BF15-4985-83CB-4EF5002EA5A8}" destId="{02B2A3C7-5AE2-41DC-B9EC-4821E23D8EAF}" srcOrd="4" destOrd="0" presId="urn:microsoft.com/office/officeart/2018/2/layout/IconLabelDescriptionList"/>
    <dgm:cxn modelId="{E3B6A7C9-7523-4CC4-AF43-981DDAE637AC}" type="presParOf" srcId="{02B2A3C7-5AE2-41DC-B9EC-4821E23D8EAF}" destId="{2819FE71-A62C-4E13-ADC5-9B47A919A52C}" srcOrd="0" destOrd="0" presId="urn:microsoft.com/office/officeart/2018/2/layout/IconLabelDescriptionList"/>
    <dgm:cxn modelId="{F3A77364-1587-4EA6-BC2C-732E2BEBAEE9}" type="presParOf" srcId="{02B2A3C7-5AE2-41DC-B9EC-4821E23D8EAF}" destId="{A8C2851A-8498-41F3-95CB-505FC2A854E6}" srcOrd="1" destOrd="0" presId="urn:microsoft.com/office/officeart/2018/2/layout/IconLabelDescriptionList"/>
    <dgm:cxn modelId="{C0E84411-5C27-42F8-AE3F-B640E8730E6A}" type="presParOf" srcId="{02B2A3C7-5AE2-41DC-B9EC-4821E23D8EAF}" destId="{54E49140-14FA-41FF-A49F-0EF44763F8C9}" srcOrd="2" destOrd="0" presId="urn:microsoft.com/office/officeart/2018/2/layout/IconLabelDescriptionList"/>
    <dgm:cxn modelId="{825FCADE-851B-4DE7-BA48-A4C942571668}" type="presParOf" srcId="{02B2A3C7-5AE2-41DC-B9EC-4821E23D8EAF}" destId="{5876F7E2-AE41-41E5-8FD6-94D6B8E942C9}" srcOrd="3" destOrd="0" presId="urn:microsoft.com/office/officeart/2018/2/layout/IconLabelDescriptionList"/>
    <dgm:cxn modelId="{96943C81-EC4A-4A3E-9C8D-974D61800D9A}" type="presParOf" srcId="{02B2A3C7-5AE2-41DC-B9EC-4821E23D8EAF}" destId="{910334B0-35F6-442D-8410-217C76F3708D}" srcOrd="4" destOrd="0" presId="urn:microsoft.com/office/officeart/2018/2/layout/IconLabelDescriptionList"/>
    <dgm:cxn modelId="{E944B045-B94D-4DE0-A91E-F4313D3F0B37}" type="presParOf" srcId="{B3752489-BF15-4985-83CB-4EF5002EA5A8}" destId="{A328F99C-769D-4138-A7A5-3CEC2BDC71A7}" srcOrd="5" destOrd="0" presId="urn:microsoft.com/office/officeart/2018/2/layout/IconLabelDescriptionList"/>
    <dgm:cxn modelId="{6CBBBCF0-B9B1-44C4-81A4-3093166F3D62}" type="presParOf" srcId="{B3752489-BF15-4985-83CB-4EF5002EA5A8}" destId="{BEE5E173-0961-4C52-91A7-BDDB38B942BC}" srcOrd="6" destOrd="0" presId="urn:microsoft.com/office/officeart/2018/2/layout/IconLabelDescriptionList"/>
    <dgm:cxn modelId="{64B019AB-CEEC-46D6-A185-3E18D64BFF2F}" type="presParOf" srcId="{BEE5E173-0961-4C52-91A7-BDDB38B942BC}" destId="{1369B911-CAE5-4F4D-881D-EDE5C9E893DE}" srcOrd="0" destOrd="0" presId="urn:microsoft.com/office/officeart/2018/2/layout/IconLabelDescriptionList"/>
    <dgm:cxn modelId="{E7ADF3B7-26E8-4709-94E9-B9B733ED4331}" type="presParOf" srcId="{BEE5E173-0961-4C52-91A7-BDDB38B942BC}" destId="{A25E782E-12CD-491D-B00F-EB415510E530}" srcOrd="1" destOrd="0" presId="urn:microsoft.com/office/officeart/2018/2/layout/IconLabelDescriptionList"/>
    <dgm:cxn modelId="{4D18B657-9865-4E92-8DDE-0BEDE66CC3C5}" type="presParOf" srcId="{BEE5E173-0961-4C52-91A7-BDDB38B942BC}" destId="{F39C3CCE-0F7C-4B5E-B730-9D3B968BF606}" srcOrd="2" destOrd="0" presId="urn:microsoft.com/office/officeart/2018/2/layout/IconLabelDescriptionList"/>
    <dgm:cxn modelId="{BF0738C2-D9EB-457D-866A-C69D5145DB52}" type="presParOf" srcId="{BEE5E173-0961-4C52-91A7-BDDB38B942BC}" destId="{36FCFCC5-F57B-4AFF-A9C6-825B026BE438}" srcOrd="3" destOrd="0" presId="urn:microsoft.com/office/officeart/2018/2/layout/IconLabelDescriptionList"/>
    <dgm:cxn modelId="{22151482-C37E-4E12-BD68-FA62FD3639F5}" type="presParOf" srcId="{BEE5E173-0961-4C52-91A7-BDDB38B942BC}" destId="{64D16AAA-AE4B-4977-AEB9-3AAC511278CC}" srcOrd="4" destOrd="0" presId="urn:microsoft.com/office/officeart/2018/2/layout/IconLabelDescriptionList"/>
    <dgm:cxn modelId="{44F97AA7-D03F-4C1D-8DF6-20E2FDDECAE9}" type="presParOf" srcId="{B3752489-BF15-4985-83CB-4EF5002EA5A8}" destId="{F2284CD3-5531-43C3-A8CF-B5452AECA5B7}" srcOrd="7" destOrd="0" presId="urn:microsoft.com/office/officeart/2018/2/layout/IconLabelDescriptionList"/>
    <dgm:cxn modelId="{734C990C-B8F5-47E2-B127-038889DF5BBF}" type="presParOf" srcId="{B3752489-BF15-4985-83CB-4EF5002EA5A8}" destId="{53FFA3FE-239E-41AB-A88F-ABD03FFFE54F}" srcOrd="8" destOrd="0" presId="urn:microsoft.com/office/officeart/2018/2/layout/IconLabelDescriptionList"/>
    <dgm:cxn modelId="{208C2EB9-6128-4015-A777-36A9D51632BC}" type="presParOf" srcId="{53FFA3FE-239E-41AB-A88F-ABD03FFFE54F}" destId="{E3BCB94E-08E8-412A-BCC0-D7B8A03F8D8D}" srcOrd="0" destOrd="0" presId="urn:microsoft.com/office/officeart/2018/2/layout/IconLabelDescriptionList"/>
    <dgm:cxn modelId="{CD022C7A-6A80-4C1A-ACF6-2BD81F5C7EBB}" type="presParOf" srcId="{53FFA3FE-239E-41AB-A88F-ABD03FFFE54F}" destId="{755EE40B-49F0-4F9E-8E53-B0D910AD10A8}" srcOrd="1" destOrd="0" presId="urn:microsoft.com/office/officeart/2018/2/layout/IconLabelDescriptionList"/>
    <dgm:cxn modelId="{0629ACF0-EC15-474E-AB91-AB507402386C}" type="presParOf" srcId="{53FFA3FE-239E-41AB-A88F-ABD03FFFE54F}" destId="{B3E7270E-8D26-4106-9894-C8FEA0DDA404}" srcOrd="2" destOrd="0" presId="urn:microsoft.com/office/officeart/2018/2/layout/IconLabelDescriptionList"/>
    <dgm:cxn modelId="{0E025819-EB1D-48F3-84D9-5F9BF4463751}" type="presParOf" srcId="{53FFA3FE-239E-41AB-A88F-ABD03FFFE54F}" destId="{42345259-5191-4C11-B752-8479EFB08A9B}" srcOrd="3" destOrd="0" presId="urn:microsoft.com/office/officeart/2018/2/layout/IconLabelDescriptionList"/>
    <dgm:cxn modelId="{7FE5F9F4-1836-4FFE-BAB0-132DEEA73243}" type="presParOf" srcId="{53FFA3FE-239E-41AB-A88F-ABD03FFFE54F}" destId="{B2BAD279-EC93-49A7-8295-9FF273FC7CAA}" srcOrd="4" destOrd="0" presId="urn:microsoft.com/office/officeart/2018/2/layout/IconLabelDescriptionList"/>
    <dgm:cxn modelId="{369D2E74-D27B-4025-9900-2552FAA9BFFE}" type="presParOf" srcId="{B3752489-BF15-4985-83CB-4EF5002EA5A8}" destId="{506F6C91-9055-4621-A89D-093298DA95B6}" srcOrd="9" destOrd="0" presId="urn:microsoft.com/office/officeart/2018/2/layout/IconLabelDescriptionList"/>
    <dgm:cxn modelId="{AAFCC51C-5F65-4792-80E1-870F5E399F10}" type="presParOf" srcId="{B3752489-BF15-4985-83CB-4EF5002EA5A8}" destId="{7DCBEC16-09BE-41AE-BA7C-3B72B50D221D}" srcOrd="10" destOrd="0" presId="urn:microsoft.com/office/officeart/2018/2/layout/IconLabelDescriptionList"/>
    <dgm:cxn modelId="{342D445E-AA05-4552-AD7C-397D73B53DCA}" type="presParOf" srcId="{7DCBEC16-09BE-41AE-BA7C-3B72B50D221D}" destId="{137383C9-ED26-48DF-9A3C-AC6F8A43B22A}" srcOrd="0" destOrd="0" presId="urn:microsoft.com/office/officeart/2018/2/layout/IconLabelDescriptionList"/>
    <dgm:cxn modelId="{2ED79648-9B2C-48DF-AF15-B4C8AB697B29}" type="presParOf" srcId="{7DCBEC16-09BE-41AE-BA7C-3B72B50D221D}" destId="{1283A6F0-DEE4-4207-8899-BCA1D2480852}" srcOrd="1" destOrd="0" presId="urn:microsoft.com/office/officeart/2018/2/layout/IconLabelDescriptionList"/>
    <dgm:cxn modelId="{9833CEBA-DBF0-4515-B2FC-E4D52CCC591B}" type="presParOf" srcId="{7DCBEC16-09BE-41AE-BA7C-3B72B50D221D}" destId="{50054004-8A3E-4844-ACE9-998A38A0EF65}" srcOrd="2" destOrd="0" presId="urn:microsoft.com/office/officeart/2018/2/layout/IconLabelDescriptionList"/>
    <dgm:cxn modelId="{CE0545F9-798E-4EEE-9BE6-97D8F0737ED2}" type="presParOf" srcId="{7DCBEC16-09BE-41AE-BA7C-3B72B50D221D}" destId="{6AF206BE-33B3-4815-ACEA-B79EF54A3565}" srcOrd="3" destOrd="0" presId="urn:microsoft.com/office/officeart/2018/2/layout/IconLabelDescriptionList"/>
    <dgm:cxn modelId="{F1818A84-25A9-4ED6-9F7E-48074C1936CA}" type="presParOf" srcId="{7DCBEC16-09BE-41AE-BA7C-3B72B50D221D}" destId="{5F270836-8FD8-4F88-93DF-74A261B6569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9BE92-29F9-4BB3-9B4B-C8D4FBAE33D7}">
      <dsp:nvSpPr>
        <dsp:cNvPr id="0" name=""/>
        <dsp:cNvSpPr/>
      </dsp:nvSpPr>
      <dsp:spPr>
        <a:xfrm>
          <a:off x="841" y="1438909"/>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1A111-F028-4D81-A29B-360B0DD44813}">
      <dsp:nvSpPr>
        <dsp:cNvPr id="0" name=""/>
        <dsp:cNvSpPr/>
      </dsp:nvSpPr>
      <dsp:spPr>
        <a:xfrm>
          <a:off x="841"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select()</a:t>
          </a:r>
        </a:p>
      </dsp:txBody>
      <dsp:txXfrm>
        <a:off x="841" y="2075410"/>
        <a:ext cx="1529296" cy="229394"/>
      </dsp:txXfrm>
    </dsp:sp>
    <dsp:sp modelId="{C3C3E6FB-DA1D-4161-989D-59445269CCF4}">
      <dsp:nvSpPr>
        <dsp:cNvPr id="0" name=""/>
        <dsp:cNvSpPr/>
      </dsp:nvSpPr>
      <dsp:spPr>
        <a:xfrm>
          <a:off x="841"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Picks variables (columns) based on their names</a:t>
          </a:r>
        </a:p>
      </dsp:txBody>
      <dsp:txXfrm>
        <a:off x="841" y="2351896"/>
        <a:ext cx="1529296" cy="1441593"/>
      </dsp:txXfrm>
    </dsp:sp>
    <dsp:sp modelId="{E61FB5E3-60B3-465F-9CB4-D91958BB4C00}">
      <dsp:nvSpPr>
        <dsp:cNvPr id="0" name=""/>
        <dsp:cNvSpPr/>
      </dsp:nvSpPr>
      <dsp:spPr>
        <a:xfrm>
          <a:off x="1797765" y="1438909"/>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D35D9-855C-4458-9A08-08B581FE297A}">
      <dsp:nvSpPr>
        <dsp:cNvPr id="0" name=""/>
        <dsp:cNvSpPr/>
      </dsp:nvSpPr>
      <dsp:spPr>
        <a:xfrm>
          <a:off x="1797765"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filter()</a:t>
          </a:r>
        </a:p>
      </dsp:txBody>
      <dsp:txXfrm>
        <a:off x="1797765" y="2075410"/>
        <a:ext cx="1529296" cy="229394"/>
      </dsp:txXfrm>
    </dsp:sp>
    <dsp:sp modelId="{E5ABB306-89DF-4965-B5A9-55182536FBEB}">
      <dsp:nvSpPr>
        <dsp:cNvPr id="0" name=""/>
        <dsp:cNvSpPr/>
      </dsp:nvSpPr>
      <dsp:spPr>
        <a:xfrm>
          <a:off x="1797765"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Picks observations (rows) based on their values</a:t>
          </a:r>
        </a:p>
      </dsp:txBody>
      <dsp:txXfrm>
        <a:off x="1797765" y="2351896"/>
        <a:ext cx="1529296" cy="1441593"/>
      </dsp:txXfrm>
    </dsp:sp>
    <dsp:sp modelId="{2819FE71-A62C-4E13-ADC5-9B47A919A52C}">
      <dsp:nvSpPr>
        <dsp:cNvPr id="0" name=""/>
        <dsp:cNvSpPr/>
      </dsp:nvSpPr>
      <dsp:spPr>
        <a:xfrm>
          <a:off x="3594689" y="1438909"/>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49140-14FA-41FF-A49F-0EF44763F8C9}">
      <dsp:nvSpPr>
        <dsp:cNvPr id="0" name=""/>
        <dsp:cNvSpPr/>
      </dsp:nvSpPr>
      <dsp:spPr>
        <a:xfrm>
          <a:off x="3594689"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arrange()</a:t>
          </a:r>
        </a:p>
      </dsp:txBody>
      <dsp:txXfrm>
        <a:off x="3594689" y="2075410"/>
        <a:ext cx="1529296" cy="229394"/>
      </dsp:txXfrm>
    </dsp:sp>
    <dsp:sp modelId="{910334B0-35F6-442D-8410-217C76F3708D}">
      <dsp:nvSpPr>
        <dsp:cNvPr id="0" name=""/>
        <dsp:cNvSpPr/>
      </dsp:nvSpPr>
      <dsp:spPr>
        <a:xfrm>
          <a:off x="3594689"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Changes the ordering of the rows</a:t>
          </a:r>
        </a:p>
      </dsp:txBody>
      <dsp:txXfrm>
        <a:off x="3594689" y="2351896"/>
        <a:ext cx="1529296" cy="1441593"/>
      </dsp:txXfrm>
    </dsp:sp>
    <dsp:sp modelId="{1369B911-CAE5-4F4D-881D-EDE5C9E893DE}">
      <dsp:nvSpPr>
        <dsp:cNvPr id="0" name=""/>
        <dsp:cNvSpPr/>
      </dsp:nvSpPr>
      <dsp:spPr>
        <a:xfrm>
          <a:off x="5391613" y="1438909"/>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C3CCE-0F7C-4B5E-B730-9D3B968BF606}">
      <dsp:nvSpPr>
        <dsp:cNvPr id="0" name=""/>
        <dsp:cNvSpPr/>
      </dsp:nvSpPr>
      <dsp:spPr>
        <a:xfrm>
          <a:off x="5391613"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summarise()</a:t>
          </a:r>
        </a:p>
      </dsp:txBody>
      <dsp:txXfrm>
        <a:off x="5391613" y="2075410"/>
        <a:ext cx="1529296" cy="229394"/>
      </dsp:txXfrm>
    </dsp:sp>
    <dsp:sp modelId="{64D16AAA-AE4B-4977-AEB9-3AAC511278CC}">
      <dsp:nvSpPr>
        <dsp:cNvPr id="0" name=""/>
        <dsp:cNvSpPr/>
      </dsp:nvSpPr>
      <dsp:spPr>
        <a:xfrm>
          <a:off x="5391613"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Reduces multiple values down to a single summary value</a:t>
          </a:r>
        </a:p>
      </dsp:txBody>
      <dsp:txXfrm>
        <a:off x="5391613" y="2351896"/>
        <a:ext cx="1529296" cy="1441593"/>
      </dsp:txXfrm>
    </dsp:sp>
    <dsp:sp modelId="{E3BCB94E-08E8-412A-BCC0-D7B8A03F8D8D}">
      <dsp:nvSpPr>
        <dsp:cNvPr id="0" name=""/>
        <dsp:cNvSpPr/>
      </dsp:nvSpPr>
      <dsp:spPr>
        <a:xfrm>
          <a:off x="7188537" y="1438909"/>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7270E-8D26-4106-9894-C8FEA0DDA404}">
      <dsp:nvSpPr>
        <dsp:cNvPr id="0" name=""/>
        <dsp:cNvSpPr/>
      </dsp:nvSpPr>
      <dsp:spPr>
        <a:xfrm>
          <a:off x="7188537"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mutate()</a:t>
          </a:r>
        </a:p>
      </dsp:txBody>
      <dsp:txXfrm>
        <a:off x="7188537" y="2075410"/>
        <a:ext cx="1529296" cy="229394"/>
      </dsp:txXfrm>
    </dsp:sp>
    <dsp:sp modelId="{B2BAD279-EC93-49A7-8295-9FF273FC7CAA}">
      <dsp:nvSpPr>
        <dsp:cNvPr id="0" name=""/>
        <dsp:cNvSpPr/>
      </dsp:nvSpPr>
      <dsp:spPr>
        <a:xfrm>
          <a:off x="7188537"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Adds new variables that are functions of existing variables</a:t>
          </a:r>
        </a:p>
      </dsp:txBody>
      <dsp:txXfrm>
        <a:off x="7188537" y="2351896"/>
        <a:ext cx="1529296" cy="1441593"/>
      </dsp:txXfrm>
    </dsp:sp>
    <dsp:sp modelId="{137383C9-ED26-48DF-9A3C-AC6F8A43B22A}">
      <dsp:nvSpPr>
        <dsp:cNvPr id="0" name=""/>
        <dsp:cNvSpPr/>
      </dsp:nvSpPr>
      <dsp:spPr>
        <a:xfrm>
          <a:off x="8985461" y="1438909"/>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54004-8A3E-4844-ACE9-998A38A0EF65}">
      <dsp:nvSpPr>
        <dsp:cNvPr id="0" name=""/>
        <dsp:cNvSpPr/>
      </dsp:nvSpPr>
      <dsp:spPr>
        <a:xfrm>
          <a:off x="8985461" y="2075410"/>
          <a:ext cx="1529296" cy="22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group_by()</a:t>
          </a:r>
        </a:p>
      </dsp:txBody>
      <dsp:txXfrm>
        <a:off x="8985461" y="2075410"/>
        <a:ext cx="1529296" cy="229394"/>
      </dsp:txXfrm>
    </dsp:sp>
    <dsp:sp modelId="{5F270836-8FD8-4F88-93DF-74A261B65692}">
      <dsp:nvSpPr>
        <dsp:cNvPr id="0" name=""/>
        <dsp:cNvSpPr/>
      </dsp:nvSpPr>
      <dsp:spPr>
        <a:xfrm>
          <a:off x="8985461" y="2351896"/>
          <a:ext cx="1529296" cy="1441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Performs data operations on groups that are defined by variables</a:t>
          </a:r>
        </a:p>
      </dsp:txBody>
      <dsp:txXfrm>
        <a:off x="8985461" y="2351896"/>
        <a:ext cx="1529296" cy="1441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CE0D0-DF6A-4861-A74A-8054A7671601}"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4D2E4-CECF-4B16-9C7B-04D45A82A005}" type="slidenum">
              <a:rPr lang="en-US" smtClean="0"/>
              <a:t>‹#›</a:t>
            </a:fld>
            <a:endParaRPr lang="en-US"/>
          </a:p>
        </p:txBody>
      </p:sp>
    </p:spTree>
    <p:extLst>
      <p:ext uri="{BB962C8B-B14F-4D97-AF65-F5344CB8AC3E}">
        <p14:creationId xmlns:p14="http://schemas.microsoft.com/office/powerpoint/2010/main" val="410356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660E2-C5EF-DC40-B5CC-B8FB2B3DD3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3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83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339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18D3F-AD9A-0D4B-B143-7D51ABAA09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25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33</a:t>
            </a:fld>
            <a:endParaRPr lang="en-US"/>
          </a:p>
        </p:txBody>
      </p:sp>
    </p:spTree>
    <p:extLst>
      <p:ext uri="{BB962C8B-B14F-4D97-AF65-F5344CB8AC3E}">
        <p14:creationId xmlns:p14="http://schemas.microsoft.com/office/powerpoint/2010/main" val="302982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35</a:t>
            </a:fld>
            <a:endParaRPr lang="en-US"/>
          </a:p>
        </p:txBody>
      </p:sp>
    </p:spTree>
    <p:extLst>
      <p:ext uri="{BB962C8B-B14F-4D97-AF65-F5344CB8AC3E}">
        <p14:creationId xmlns:p14="http://schemas.microsoft.com/office/powerpoint/2010/main" val="76009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DDAB3A-D77B-4CB5-B94A-48B736DF3F4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8996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DDAB3A-D77B-4CB5-B94A-48B736DF3F4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162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epa.gov/</a:t>
            </a:r>
            <a:r>
              <a:rPr lang="en-US" dirty="0" err="1"/>
              <a:t>ejscreen</a:t>
            </a:r>
            <a:r>
              <a:rPr lang="en-US" dirty="0"/>
              <a:t>/download-</a:t>
            </a:r>
            <a:r>
              <a:rPr lang="en-US" dirty="0" err="1"/>
              <a:t>ejscreen</a:t>
            </a:r>
            <a:r>
              <a:rPr lang="en-US" dirty="0"/>
              <a:t>-data </a:t>
            </a:r>
          </a:p>
        </p:txBody>
      </p:sp>
      <p:sp>
        <p:nvSpPr>
          <p:cNvPr id="4" name="Slide Number Placeholder 3"/>
          <p:cNvSpPr>
            <a:spLocks noGrp="1"/>
          </p:cNvSpPr>
          <p:nvPr>
            <p:ph type="sldNum" sz="quarter" idx="5"/>
          </p:nvPr>
        </p:nvSpPr>
        <p:spPr/>
        <p:txBody>
          <a:bodyPr/>
          <a:lstStyle/>
          <a:p>
            <a:pPr marL="0" marR="0" lvl="0" indent="0" algn="r" defTabSz="966529" rtl="0" eaLnBrk="1" fontAlgn="auto" latinLnBrk="0" hangingPunct="1">
              <a:lnSpc>
                <a:spcPct val="100000"/>
              </a:lnSpc>
              <a:spcBef>
                <a:spcPts val="0"/>
              </a:spcBef>
              <a:spcAft>
                <a:spcPts val="0"/>
              </a:spcAft>
              <a:buClrTx/>
              <a:buSzTx/>
              <a:buFontTx/>
              <a:buNone/>
              <a:tabLst/>
              <a:defRPr/>
            </a:pPr>
            <a:fld id="{F0B40E93-2B38-4B9C-95C2-F1DAFFAFE23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29"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853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many of these websites have mapping capabilities that allow you to make maps from the site without downloading the data</a:t>
            </a:r>
          </a:p>
        </p:txBody>
      </p:sp>
      <p:sp>
        <p:nvSpPr>
          <p:cNvPr id="4" name="Slide Number Placeholder 3"/>
          <p:cNvSpPr>
            <a:spLocks noGrp="1"/>
          </p:cNvSpPr>
          <p:nvPr>
            <p:ph type="sldNum" sz="quarter" idx="5"/>
          </p:nvPr>
        </p:nvSpPr>
        <p:spPr/>
        <p:txBody>
          <a:bodyPr/>
          <a:lstStyle/>
          <a:p>
            <a:pPr marL="0" marR="0" lvl="0" indent="0" algn="r" defTabSz="966529" rtl="0" eaLnBrk="1" fontAlgn="auto" latinLnBrk="0" hangingPunct="1">
              <a:lnSpc>
                <a:spcPct val="100000"/>
              </a:lnSpc>
              <a:spcBef>
                <a:spcPts val="0"/>
              </a:spcBef>
              <a:spcAft>
                <a:spcPts val="0"/>
              </a:spcAft>
              <a:buClrTx/>
              <a:buSzTx/>
              <a:buFontTx/>
              <a:buNone/>
              <a:tabLst/>
              <a:defRPr/>
            </a:pPr>
            <a:fld id="{F0B40E93-2B38-4B9C-95C2-F1DAFFAFE23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29"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00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9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F493C-40CA-084F-B848-B15E5C26AD05}" type="slidenum">
              <a:rPr lang="en-US" smtClean="0"/>
              <a:t>21</a:t>
            </a:fld>
            <a:endParaRPr lang="en-US"/>
          </a:p>
        </p:txBody>
      </p:sp>
    </p:spTree>
    <p:extLst>
      <p:ext uri="{BB962C8B-B14F-4D97-AF65-F5344CB8AC3E}">
        <p14:creationId xmlns:p14="http://schemas.microsoft.com/office/powerpoint/2010/main" val="273541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A1F493C-40CA-084F-B848-B15E5C26AD05}" type="slidenum">
              <a:rPr lang="en-US" smtClean="0"/>
              <a:t>22</a:t>
            </a:fld>
            <a:endParaRPr lang="en-US"/>
          </a:p>
        </p:txBody>
      </p:sp>
    </p:spTree>
    <p:extLst>
      <p:ext uri="{BB962C8B-B14F-4D97-AF65-F5344CB8AC3E}">
        <p14:creationId xmlns:p14="http://schemas.microsoft.com/office/powerpoint/2010/main" val="76685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58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81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63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27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1F493C-40CA-084F-B848-B15E5C26AD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3CDE-9D05-EF3B-0244-835351B1E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0931C-54F5-3068-7E67-9831DAECDA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FC543-CB56-CC57-9AD9-E0F48EA58B57}"/>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47481A70-63AB-5BD8-B6E1-1EE1DC734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F79EB-77B3-9F49-3DA9-4A4856580A69}"/>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36598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F647-8852-2D34-A568-B3D0256E0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9E1CE-EC4F-4C35-60DF-673246C15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05164-329F-FA4F-19D6-BF5DA1CC0846}"/>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E8A79465-398B-872D-8E25-AC9D013CB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50662-198D-C339-2AE3-DBD76744119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70912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BB9FF-4EEE-09AD-707C-9071213B7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E4A35-E0CB-07D3-E6E4-D9D85D95C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CA18E-A541-5835-967E-FBA61C24E0D9}"/>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D6A52FC5-153A-C19E-F0A2-4AE94BC0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96B13-7B97-1B8A-0D05-E1758D76540D}"/>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3838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3A1F89-47BC-4A4E-9E46-3E2921F436DF}"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3065048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5EFC0A-B396-DE45-B6A8-F5A3F1A5D1D0}"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00020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9956D-9E39-514C-9EAB-EE1DD03140ED}"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64620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6B621F-FF0A-2847-8406-E915B7F1FAEE}" type="datetime1">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08741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C32B3C-47DC-5740-AAFE-9AC053523347}" type="datetime1">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448161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0A3CD3-42BB-B44D-AAD6-C3235FC48B47}" type="datetime1">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975134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F1A68-2B5D-5D40-B64F-93F955EAF41A}" type="datetime1">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3347092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E459-3681-A648-9533-F15A6664B049}" type="datetime1">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97083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1472-B157-8D84-D804-F8D88891A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98F9F-1E3C-FFD2-EACA-2465609CE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95A1F-8715-0031-23C2-14DC65B593AE}"/>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F82E2DC5-1B79-A55F-F715-7DE79A001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F2A85-C5D2-0E90-4D7E-827D6B6CD18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095631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25ACE-A989-2847-8F59-FA9DA4AAA52D}" type="datetime1">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2494358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679FD-DE68-9848-8AEC-C28DA207BC43}"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4176165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5DD92-ECA3-8041-BA1B-C3B7270C4D0B}" type="datetime1">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A1E72-7AFA-E341-87C3-C06459426678}" type="slidenum">
              <a:rPr lang="en-US" smtClean="0"/>
              <a:t>‹#›</a:t>
            </a:fld>
            <a:endParaRPr lang="en-US"/>
          </a:p>
        </p:txBody>
      </p:sp>
    </p:spTree>
    <p:extLst>
      <p:ext uri="{BB962C8B-B14F-4D97-AF65-F5344CB8AC3E}">
        <p14:creationId xmlns:p14="http://schemas.microsoft.com/office/powerpoint/2010/main" val="180011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1C9B-6C68-862D-D1BD-DB92DCBE55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2CA95-62C3-3E4B-8636-BB1E830B7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4936E-0724-1C4F-651E-EE4243FAD1B4}"/>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160943DD-3F84-7A8E-8AB3-31CDF8511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BDEF6-294E-2D6E-9F74-8BD4923D2220}"/>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7586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62D0-26CA-05CF-E35A-80BAE6EE13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5A7BC-8B00-E1A3-5A26-A5D6FB609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DB5C7-0662-DBF9-5461-232D96DF9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71F87-8688-E998-F720-348D1B589F5C}"/>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6" name="Footer Placeholder 5">
            <a:extLst>
              <a:ext uri="{FF2B5EF4-FFF2-40B4-BE49-F238E27FC236}">
                <a16:creationId xmlns:a16="http://schemas.microsoft.com/office/drawing/2014/main" id="{B6E9D6BA-3AD2-642B-B37F-D31EF98A7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12013-ECB3-BC3A-CE60-189527006AE4}"/>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123047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A1F4-CFB2-3ED7-B205-9831E6A69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AC5D5A-E3F9-D8BD-19F0-88CC3A623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CC3C0-D824-FB02-ED56-278578EB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21190-406F-4E67-6810-E820C8420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E0AB9-1114-BBDC-C617-0098E2297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0A381-D42C-1C46-5592-C7398E791E91}"/>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8" name="Footer Placeholder 7">
            <a:extLst>
              <a:ext uri="{FF2B5EF4-FFF2-40B4-BE49-F238E27FC236}">
                <a16:creationId xmlns:a16="http://schemas.microsoft.com/office/drawing/2014/main" id="{872E5290-7144-77C9-6915-982BEF4D6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DC754-3BD9-0A36-0005-06078F7799C1}"/>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293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09DD-20C0-8723-C704-E0D3B88CDD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1B4C6-BFD0-D270-7D72-0CBE983F1EC4}"/>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4" name="Footer Placeholder 3">
            <a:extLst>
              <a:ext uri="{FF2B5EF4-FFF2-40B4-BE49-F238E27FC236}">
                <a16:creationId xmlns:a16="http://schemas.microsoft.com/office/drawing/2014/main" id="{421CC10A-EAA4-590C-C55A-F135DB63E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9570B-2AEB-8D93-987B-541EBE433183}"/>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311010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C53AD-45F1-F0D1-CCA1-C21D877ADC80}"/>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3" name="Footer Placeholder 2">
            <a:extLst>
              <a:ext uri="{FF2B5EF4-FFF2-40B4-BE49-F238E27FC236}">
                <a16:creationId xmlns:a16="http://schemas.microsoft.com/office/drawing/2014/main" id="{85CAC955-FF45-7A81-0F39-FC9A45BDD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C6664-2043-83D7-CD31-E46822E423D0}"/>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95465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3A82-B235-A28C-DE65-93E604693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8FB0C-2FE8-010D-DD8D-ADA832248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15034-D245-AD89-1917-444DCF2B5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E2AE4-0A40-502D-0634-5A044ADBCB19}"/>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6" name="Footer Placeholder 5">
            <a:extLst>
              <a:ext uri="{FF2B5EF4-FFF2-40B4-BE49-F238E27FC236}">
                <a16:creationId xmlns:a16="http://schemas.microsoft.com/office/drawing/2014/main" id="{652DE268-E472-6EC3-DB07-674225017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B6E22-BEDA-333D-D5ED-ED59E1A65EE8}"/>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287673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AD85-C4D3-AA9F-4572-7E3512564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B69E8D-183C-9706-840F-7F3BF949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A3237-878A-6BB5-BD9A-B560E1775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CFB99-8023-AB95-31E9-CF60FA5AE2D2}"/>
              </a:ext>
            </a:extLst>
          </p:cNvPr>
          <p:cNvSpPr>
            <a:spLocks noGrp="1"/>
          </p:cNvSpPr>
          <p:nvPr>
            <p:ph type="dt" sz="half" idx="10"/>
          </p:nvPr>
        </p:nvSpPr>
        <p:spPr/>
        <p:txBody>
          <a:bodyPr/>
          <a:lstStyle/>
          <a:p>
            <a:fld id="{DF15B10E-9CAA-4A88-B5DC-31F2EBF914AC}" type="datetimeFigureOut">
              <a:rPr lang="en-US" smtClean="0"/>
              <a:t>1/26/2025</a:t>
            </a:fld>
            <a:endParaRPr lang="en-US"/>
          </a:p>
        </p:txBody>
      </p:sp>
      <p:sp>
        <p:nvSpPr>
          <p:cNvPr id="6" name="Footer Placeholder 5">
            <a:extLst>
              <a:ext uri="{FF2B5EF4-FFF2-40B4-BE49-F238E27FC236}">
                <a16:creationId xmlns:a16="http://schemas.microsoft.com/office/drawing/2014/main" id="{42BAB27C-644F-693E-FEB2-969A26C77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F5545-7F55-1EAB-AB0A-FC50C85537D9}"/>
              </a:ext>
            </a:extLst>
          </p:cNvPr>
          <p:cNvSpPr>
            <a:spLocks noGrp="1"/>
          </p:cNvSpPr>
          <p:nvPr>
            <p:ph type="sldNum" sz="quarter" idx="12"/>
          </p:nvPr>
        </p:nvSpPr>
        <p:spPr/>
        <p:txBody>
          <a:bodyPr/>
          <a:lstStyle/>
          <a:p>
            <a:fld id="{A38F3782-0E4C-434B-ADAA-57A5270CA591}" type="slidenum">
              <a:rPr lang="en-US" smtClean="0"/>
              <a:t>‹#›</a:t>
            </a:fld>
            <a:endParaRPr lang="en-US"/>
          </a:p>
        </p:txBody>
      </p:sp>
    </p:spTree>
    <p:extLst>
      <p:ext uri="{BB962C8B-B14F-4D97-AF65-F5344CB8AC3E}">
        <p14:creationId xmlns:p14="http://schemas.microsoft.com/office/powerpoint/2010/main" val="407073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6E0A8-D616-BC3A-1636-A81393E84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32ACCB-20D7-594B-A8FF-E1303799E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281DB-86B8-F0EF-432B-F37761E21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5B10E-9CAA-4A88-B5DC-31F2EBF914AC}" type="datetimeFigureOut">
              <a:rPr lang="en-US" smtClean="0"/>
              <a:t>1/26/2025</a:t>
            </a:fld>
            <a:endParaRPr lang="en-US"/>
          </a:p>
        </p:txBody>
      </p:sp>
      <p:sp>
        <p:nvSpPr>
          <p:cNvPr id="5" name="Footer Placeholder 4">
            <a:extLst>
              <a:ext uri="{FF2B5EF4-FFF2-40B4-BE49-F238E27FC236}">
                <a16:creationId xmlns:a16="http://schemas.microsoft.com/office/drawing/2014/main" id="{C1D5E751-71F5-F3C6-0902-047E37F32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329B1-9131-8253-1A0E-F0C9D64E1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F3782-0E4C-434B-ADAA-57A5270CA591}" type="slidenum">
              <a:rPr lang="en-US" smtClean="0"/>
              <a:t>‹#›</a:t>
            </a:fld>
            <a:endParaRPr lang="en-US"/>
          </a:p>
        </p:txBody>
      </p:sp>
    </p:spTree>
    <p:extLst>
      <p:ext uri="{BB962C8B-B14F-4D97-AF65-F5344CB8AC3E}">
        <p14:creationId xmlns:p14="http://schemas.microsoft.com/office/powerpoint/2010/main" val="3653703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2BE8E-7559-EC49-B4B5-5CC9D4B8459C}" type="datetime1">
              <a:rPr lang="en-US" smtClean="0"/>
              <a:t>1/26/2025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A1E72-7AFA-E341-87C3-C06459426678}" type="slidenum">
              <a:rPr lang="en-US" smtClean="0"/>
              <a:t>‹#›</a:t>
            </a:fld>
            <a:endParaRPr lang="en-US"/>
          </a:p>
        </p:txBody>
      </p:sp>
    </p:spTree>
    <p:extLst>
      <p:ext uri="{BB962C8B-B14F-4D97-AF65-F5344CB8AC3E}">
        <p14:creationId xmlns:p14="http://schemas.microsoft.com/office/powerpoint/2010/main" val="3802853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dplyr.tidyverse.org/"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r4ds.had.co.nz/transform.html"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s://cran.r-project.org/web/packages/dplyr/vignettes/dply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www.rstudio.com/wp-content/uploads/2015/02/data-wrangling-cheatsheet.pdf"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atacatalog.cookcountyil.gov/Public-Safety/Medical-Examiner-Case-Archive/cjeq-bs86"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ducationdata.urban.org/data-explor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data-nces.opendata.arcgis.com/" TargetMode="External"/><Relationship Id="rId4" Type="http://schemas.openxmlformats.org/officeDocument/2006/relationships/hyperlink" Target="https://www.census.gov/programs-surveys/acs/data.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dashboard.transitcenter.org/" TargetMode="External"/><Relationship Id="rId3" Type="http://schemas.openxmlformats.org/officeDocument/2006/relationships/hyperlink" Target="https://geodata.epa.gov/arcgis/rest/services/OA/WalkabilityIndex/MapServer/layers" TargetMode="External"/><Relationship Id="rId7" Type="http://schemas.openxmlformats.org/officeDocument/2006/relationships/hyperlink" Target="https://www.ers.usda.gov/amber-waves/2011/december/data-feature-mapping-food-deserts-in-the-u-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atsdr.cdc.gov/" TargetMode="External"/><Relationship Id="rId5" Type="http://schemas.openxmlformats.org/officeDocument/2006/relationships/hyperlink" Target="https://www.epa.gov/smartgrowth/smart-location-mapping#SLD" TargetMode="External"/><Relationship Id="rId4" Type="http://schemas.openxmlformats.org/officeDocument/2006/relationships/hyperlink" Target="https://geodata.epa.gov/arcgis/rest/services/OA/SLD_Trans45/MapServer/layers" TargetMode="External"/><Relationship Id="rId9" Type="http://schemas.openxmlformats.org/officeDocument/2006/relationships/hyperlink" Target="https://data.sccgov.org/Health/Medical-Examiner-Coroner-Child-Deaths-dataset/mxey-xyf9/about_data"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neighborhoodatlas.medicine.wisc.edu/login" TargetMode="External"/><Relationship Id="rId3" Type="http://schemas.openxmlformats.org/officeDocument/2006/relationships/hyperlink" Target="https://hudgis-hud.opendata.arcgis.com/datasets/c7e2c62560bd4a999f0e0b2f4cee2494_0/about" TargetMode="External"/><Relationship Id="rId7" Type="http://schemas.openxmlformats.org/officeDocument/2006/relationships/hyperlink" Target="https://htaindex.cnt.org/download/" TargetMode="External"/><Relationship Id="rId12" Type="http://schemas.openxmlformats.org/officeDocument/2006/relationships/hyperlink" Target="https://data-downloads.evictionlab.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sl.richmond.edu/panorama/redlining/#loc=12/40.007/-83.11&amp;city=columbus-oh&amp;text=downloads" TargetMode="External"/><Relationship Id="rId11" Type="http://schemas.openxmlformats.org/officeDocument/2006/relationships/hyperlink" Target="https://sites.research.google/gr/open-buildings/" TargetMode="External"/><Relationship Id="rId5" Type="http://schemas.openxmlformats.org/officeDocument/2006/relationships/hyperlink" Target="https://www.epa.gov/ejscreen/environmental-justice-indexes-ejscreen" TargetMode="External"/><Relationship Id="rId10" Type="http://schemas.openxmlformats.org/officeDocument/2006/relationships/hyperlink" Target="https://www.tpl.org/park-data-downloads" TargetMode="External"/><Relationship Id="rId4" Type="http://schemas.openxmlformats.org/officeDocument/2006/relationships/hyperlink" Target="https://data.lojic.org/datasets/c7e2c62560bd4a999f0e0b2f4cee2494_19/about" TargetMode="External"/><Relationship Id="rId9" Type="http://schemas.openxmlformats.org/officeDocument/2006/relationships/hyperlink" Target="https://www.treeequityscore.org/methodology"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data.lacity.org/" TargetMode="External"/><Relationship Id="rId3" Type="http://schemas.openxmlformats.org/officeDocument/2006/relationships/hyperlink" Target="https://lehd.ces.census.gov/data/" TargetMode="External"/><Relationship Id="rId7" Type="http://schemas.openxmlformats.org/officeDocument/2006/relationships/hyperlink" Target="https://data.cityofchicago.org/" TargetMode="External"/><Relationship Id="rId12" Type="http://schemas.openxmlformats.org/officeDocument/2006/relationships/hyperlink" Target="https://www.ansirh.org/abortion-facility-databas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apps.urban.org/features/equity-data-tool/" TargetMode="External"/><Relationship Id="rId11" Type="http://schemas.openxmlformats.org/officeDocument/2006/relationships/hyperlink" Target="https://findtreatment.gov/" TargetMode="External"/><Relationship Id="rId5" Type="http://schemas.openxmlformats.org/officeDocument/2006/relationships/hyperlink" Target="HMDA%20Data%20Browser%20(cfpb.gov)" TargetMode="External"/><Relationship Id="rId10" Type="http://schemas.openxmlformats.org/officeDocument/2006/relationships/hyperlink" Target="https://gis.atlantaga.gov/?page=OPEN-DATA-HUB" TargetMode="External"/><Relationship Id="rId4" Type="http://schemas.openxmlformats.org/officeDocument/2006/relationships/hyperlink" Target="https://onthemap.ces.census.gov/" TargetMode="External"/><Relationship Id="rId9" Type="http://schemas.openxmlformats.org/officeDocument/2006/relationships/hyperlink" Target="https://data.boston.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www.tidyverse.or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A low poly orange and white background&#10;&#10;Description automatically generated">
            <a:extLst>
              <a:ext uri="{FF2B5EF4-FFF2-40B4-BE49-F238E27FC236}">
                <a16:creationId xmlns:a16="http://schemas.microsoft.com/office/drawing/2014/main" id="{AFA186B2-5B99-6262-EAB1-6A29C5AB3C57}"/>
              </a:ext>
            </a:extLst>
          </p:cNvPr>
          <p:cNvPicPr>
            <a:picLocks noChangeAspect="1"/>
          </p:cNvPicPr>
          <p:nvPr/>
        </p:nvPicPr>
        <p:blipFill rotWithShape="1">
          <a:blip r:embed="rId2">
            <a:alphaModFix amt="50000"/>
          </a:blip>
          <a:srcRect t="7855" r="-1" b="7854"/>
          <a:stretch/>
        </p:blipFill>
        <p:spPr>
          <a:xfrm>
            <a:off x="20" y="10"/>
            <a:ext cx="12188930" cy="6857990"/>
          </a:xfrm>
          <a:prstGeom prst="rect">
            <a:avLst/>
          </a:prstGeom>
        </p:spPr>
      </p:pic>
      <p:sp>
        <p:nvSpPr>
          <p:cNvPr id="2" name="Title 1">
            <a:extLst>
              <a:ext uri="{FF2B5EF4-FFF2-40B4-BE49-F238E27FC236}">
                <a16:creationId xmlns:a16="http://schemas.microsoft.com/office/drawing/2014/main" id="{6BB4502B-2B63-CAEA-0F97-62495B42EB6D}"/>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Intro to R </a:t>
            </a:r>
            <a:br>
              <a:rPr lang="en-US" sz="6600">
                <a:solidFill>
                  <a:schemeClr val="bg1"/>
                </a:solidFill>
              </a:rPr>
            </a:br>
            <a:r>
              <a:rPr lang="en-US" sz="6600">
                <a:solidFill>
                  <a:schemeClr val="bg1"/>
                </a:solidFill>
              </a:rPr>
              <a:t>R for data wrangling</a:t>
            </a:r>
          </a:p>
        </p:txBody>
      </p:sp>
      <p:sp>
        <p:nvSpPr>
          <p:cNvPr id="5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0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p:txBody>
          <a:bodyPr/>
          <a:lstStyle/>
          <a:p>
            <a:pPr>
              <a:defRPr/>
            </a:pPr>
            <a:r>
              <a:rPr lang="en-US" dirty="0"/>
              <a:t>Factor</a:t>
            </a:r>
          </a:p>
          <a:p>
            <a:pPr lvl="1">
              <a:defRPr/>
            </a:pPr>
            <a:r>
              <a:rPr lang="en-US" dirty="0"/>
              <a:t>Collection of values that have fixed set of possible values</a:t>
            </a:r>
          </a:p>
          <a:p>
            <a:pPr lvl="1">
              <a:defRPr/>
            </a:pPr>
            <a:r>
              <a:rPr lang="en-US" dirty="0"/>
              <a:t>Similar to vector</a:t>
            </a:r>
          </a:p>
          <a:p>
            <a:pPr lvl="1">
              <a:defRPr/>
            </a:pPr>
            <a:r>
              <a:rPr lang="en-US" dirty="0"/>
              <a:t>Represents </a:t>
            </a:r>
            <a:r>
              <a:rPr lang="en-US" i="1" dirty="0"/>
              <a:t>categorical</a:t>
            </a:r>
            <a:r>
              <a:rPr lang="en-US" dirty="0"/>
              <a:t> variables</a:t>
            </a:r>
          </a:p>
          <a:p>
            <a:pPr marL="393700" lvl="1" indent="0">
              <a:buNone/>
              <a:defRPr/>
            </a:pPr>
            <a:r>
              <a:rPr lang="en-US" dirty="0"/>
              <a:t>			</a:t>
            </a:r>
          </a:p>
          <a:p>
            <a:pPr>
              <a:defRPr/>
            </a:pPr>
            <a:endParaRPr lang="en-US" dirty="0"/>
          </a:p>
          <a:p>
            <a:pPr>
              <a:defRPr/>
            </a:pPr>
            <a:endParaRPr lang="en-US" dirty="0"/>
          </a:p>
          <a:p>
            <a:pPr>
              <a:defRPr/>
            </a:pPr>
            <a:endParaRPr lang="en-US" dirty="0"/>
          </a:p>
          <a:p>
            <a:pPr marL="0" indent="0">
              <a:buNone/>
              <a:defRPr/>
            </a:pPr>
            <a:endParaRPr lang="en-US" dirty="0"/>
          </a:p>
        </p:txBody>
      </p:sp>
      <p:grpSp>
        <p:nvGrpSpPr>
          <p:cNvPr id="20484" name="Group 10"/>
          <p:cNvGrpSpPr>
            <a:grpSpLocks/>
          </p:cNvGrpSpPr>
          <p:nvPr/>
        </p:nvGrpSpPr>
        <p:grpSpPr bwMode="auto">
          <a:xfrm>
            <a:off x="1561381" y="3684055"/>
            <a:ext cx="534987"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pic>
        <p:nvPicPr>
          <p:cNvPr id="2048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7318" y="3684055"/>
            <a:ext cx="7616880" cy="241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D5899F51-6E1F-7F27-023B-6747D8ECA00A}"/>
              </a:ext>
            </a:extLst>
          </p:cNvPr>
          <p:cNvCxnSpPr/>
          <p:nvPr/>
        </p:nvCxnSpPr>
        <p:spPr>
          <a:xfrm flipH="1">
            <a:off x="3773977" y="4792418"/>
            <a:ext cx="16641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p:txBody>
          <a:bodyPr/>
          <a:lstStyle/>
          <a:p>
            <a:pPr>
              <a:defRPr/>
            </a:pPr>
            <a:r>
              <a:rPr lang="en-US" dirty="0"/>
              <a:t>Matrices</a:t>
            </a:r>
          </a:p>
          <a:p>
            <a:pPr lvl="1">
              <a:defRPr/>
            </a:pPr>
            <a:r>
              <a:rPr lang="en-US" dirty="0"/>
              <a:t>Two-dimensional collection of values of same type</a:t>
            </a:r>
          </a:p>
          <a:p>
            <a:pPr lvl="2">
              <a:defRPr/>
            </a:pPr>
            <a:r>
              <a:rPr lang="en-US" dirty="0"/>
              <a:t>Array can extend this to more than two dimensions</a:t>
            </a:r>
          </a:p>
          <a:p>
            <a:pPr marL="393700" lvl="1" indent="0">
              <a:buNone/>
              <a:defRPr/>
            </a:pPr>
            <a:r>
              <a:rPr lang="en-US" dirty="0"/>
              <a:t>			</a:t>
            </a:r>
          </a:p>
          <a:p>
            <a:pPr>
              <a:defRPr/>
            </a:pPr>
            <a:endParaRPr lang="en-US" dirty="0"/>
          </a:p>
          <a:p>
            <a:pPr>
              <a:defRPr/>
            </a:pPr>
            <a:endParaRPr lang="en-US" dirty="0"/>
          </a:p>
        </p:txBody>
      </p:sp>
      <p:grpSp>
        <p:nvGrpSpPr>
          <p:cNvPr id="21508" name="Group 3"/>
          <p:cNvGrpSpPr>
            <a:grpSpLocks/>
          </p:cNvGrpSpPr>
          <p:nvPr/>
        </p:nvGrpSpPr>
        <p:grpSpPr bwMode="auto">
          <a:xfrm>
            <a:off x="1619596" y="3364522"/>
            <a:ext cx="1600200" cy="1065213"/>
            <a:chOff x="4028038" y="3886200"/>
            <a:chExt cx="1599446" cy="1066271"/>
          </a:xfrm>
        </p:grpSpPr>
        <p:grpSp>
          <p:nvGrpSpPr>
            <p:cNvPr id="21510" name="Group 10"/>
            <p:cNvGrpSpPr>
              <a:grpSpLocks/>
            </p:cNvGrpSpPr>
            <p:nvPr/>
          </p:nvGrpSpPr>
          <p:grpSpPr bwMode="auto">
            <a:xfrm>
              <a:off x="4028038" y="3886200"/>
              <a:ext cx="534154" cy="1066271"/>
              <a:chOff x="6476246" y="1981729"/>
              <a:chExt cx="534154" cy="1066271"/>
            </a:xfrm>
          </p:grpSpPr>
          <p:sp>
            <p:nvSpPr>
              <p:cNvPr id="12" name="TextBox 11"/>
              <p:cNvSpPr txBox="1"/>
              <p:nvPr/>
            </p:nvSpPr>
            <p:spPr>
              <a:xfrm>
                <a:off x="6476246" y="1981729"/>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860"/>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7</a:t>
                </a:r>
              </a:p>
            </p:txBody>
          </p:sp>
          <p:sp>
            <p:nvSpPr>
              <p:cNvPr id="14" name="TextBox 13"/>
              <p:cNvSpPr txBox="1"/>
              <p:nvPr/>
            </p:nvSpPr>
            <p:spPr>
              <a:xfrm>
                <a:off x="6476246" y="2679334"/>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9</a:t>
                </a:r>
              </a:p>
            </p:txBody>
          </p:sp>
        </p:grpSp>
        <p:grpSp>
          <p:nvGrpSpPr>
            <p:cNvPr id="21511" name="Group 7"/>
            <p:cNvGrpSpPr>
              <a:grpSpLocks/>
            </p:cNvGrpSpPr>
            <p:nvPr/>
          </p:nvGrpSpPr>
          <p:grpSpPr bwMode="auto">
            <a:xfrm>
              <a:off x="4561438" y="3886200"/>
              <a:ext cx="534154" cy="1066271"/>
              <a:chOff x="6476246" y="1981729"/>
              <a:chExt cx="534154" cy="1066271"/>
            </a:xfrm>
          </p:grpSpPr>
          <p:sp>
            <p:nvSpPr>
              <p:cNvPr id="9" name="TextBox 8"/>
              <p:cNvSpPr txBox="1"/>
              <p:nvPr/>
            </p:nvSpPr>
            <p:spPr>
              <a:xfrm>
                <a:off x="6475995" y="1981729"/>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0" name="TextBox 9"/>
              <p:cNvSpPr txBox="1"/>
              <p:nvPr/>
            </p:nvSpPr>
            <p:spPr>
              <a:xfrm>
                <a:off x="6475995" y="2340860"/>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5" name="TextBox 14"/>
              <p:cNvSpPr txBox="1"/>
              <p:nvPr/>
            </p:nvSpPr>
            <p:spPr>
              <a:xfrm>
                <a:off x="6475995" y="2679334"/>
                <a:ext cx="534736"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grpSp>
        <p:grpSp>
          <p:nvGrpSpPr>
            <p:cNvPr id="21512" name="Group 15"/>
            <p:cNvGrpSpPr>
              <a:grpSpLocks/>
            </p:cNvGrpSpPr>
            <p:nvPr/>
          </p:nvGrpSpPr>
          <p:grpSpPr bwMode="auto">
            <a:xfrm>
              <a:off x="5094084" y="3886200"/>
              <a:ext cx="533400" cy="1066271"/>
              <a:chOff x="6477000" y="1981729"/>
              <a:chExt cx="533400" cy="1066271"/>
            </a:xfrm>
          </p:grpSpPr>
          <p:sp>
            <p:nvSpPr>
              <p:cNvPr id="17" name="TextBox 16"/>
              <p:cNvSpPr txBox="1"/>
              <p:nvPr/>
            </p:nvSpPr>
            <p:spPr>
              <a:xfrm>
                <a:off x="6477251" y="1981729"/>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8" name="TextBox 17"/>
              <p:cNvSpPr txBox="1"/>
              <p:nvPr/>
            </p:nvSpPr>
            <p:spPr>
              <a:xfrm>
                <a:off x="6477251" y="2340860"/>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4</a:t>
                </a:r>
              </a:p>
            </p:txBody>
          </p:sp>
          <p:sp>
            <p:nvSpPr>
              <p:cNvPr id="19" name="TextBox 18"/>
              <p:cNvSpPr txBox="1"/>
              <p:nvPr/>
            </p:nvSpPr>
            <p:spPr>
              <a:xfrm>
                <a:off x="6477251" y="2679334"/>
                <a:ext cx="533149" cy="368666"/>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pic>
        <p:nvPicPr>
          <p:cNvPr id="2150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5987" y="3364522"/>
            <a:ext cx="7856796" cy="265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a:xfrm>
            <a:off x="838200" y="1800687"/>
            <a:ext cx="10515600" cy="4351338"/>
          </a:xfrm>
        </p:spPr>
        <p:txBody>
          <a:bodyPr/>
          <a:lstStyle/>
          <a:p>
            <a:pPr>
              <a:defRPr/>
            </a:pPr>
            <a:r>
              <a:rPr lang="en-US" dirty="0"/>
              <a:t>Data frames</a:t>
            </a:r>
          </a:p>
          <a:p>
            <a:pPr lvl="1">
              <a:defRPr/>
            </a:pPr>
            <a:r>
              <a:rPr lang="en-US" dirty="0"/>
              <a:t>Collection of vectors that </a:t>
            </a:r>
            <a:r>
              <a:rPr lang="en-US" i="1" dirty="0"/>
              <a:t>all have same length</a:t>
            </a:r>
          </a:p>
          <a:p>
            <a:pPr lvl="1">
              <a:defRPr/>
            </a:pPr>
            <a:r>
              <a:rPr lang="en-US" dirty="0"/>
              <a:t>Columns can have different data types</a:t>
            </a:r>
          </a:p>
          <a:p>
            <a:pPr lvl="2">
              <a:defRPr/>
            </a:pPr>
            <a:r>
              <a:rPr lang="en-US" dirty="0"/>
              <a:t>Array can extend this to more than two dimensions</a:t>
            </a:r>
          </a:p>
          <a:p>
            <a:pPr marL="393700" lvl="1" indent="0">
              <a:buNone/>
              <a:defRPr/>
            </a:pPr>
            <a:r>
              <a:rPr lang="en-US" dirty="0"/>
              <a:t>			</a:t>
            </a:r>
          </a:p>
          <a:p>
            <a:pPr>
              <a:defRPr/>
            </a:pPr>
            <a:endParaRPr lang="en-US" dirty="0"/>
          </a:p>
          <a:p>
            <a:pPr>
              <a:defRPr/>
            </a:pPr>
            <a:endParaRPr lang="en-US" dirty="0"/>
          </a:p>
          <a:p>
            <a:pPr>
              <a:defRPr/>
            </a:pPr>
            <a:endParaRPr lang="en-US" dirty="0"/>
          </a:p>
        </p:txBody>
      </p:sp>
      <p:grpSp>
        <p:nvGrpSpPr>
          <p:cNvPr id="22532" name="Group 10"/>
          <p:cNvGrpSpPr>
            <a:grpSpLocks/>
          </p:cNvGrpSpPr>
          <p:nvPr/>
        </p:nvGrpSpPr>
        <p:grpSpPr bwMode="auto">
          <a:xfrm>
            <a:off x="1790700" y="3741538"/>
            <a:ext cx="533400"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nvGrpSpPr>
          <p:cNvPr id="22533" name="Group 7"/>
          <p:cNvGrpSpPr>
            <a:grpSpLocks/>
          </p:cNvGrpSpPr>
          <p:nvPr/>
        </p:nvGrpSpPr>
        <p:grpSpPr bwMode="auto">
          <a:xfrm>
            <a:off x="2398716" y="3741538"/>
            <a:ext cx="534987" cy="1066800"/>
            <a:chOff x="6476246" y="1981729"/>
            <a:chExt cx="534154" cy="1066271"/>
          </a:xfrm>
        </p:grpSpPr>
        <p:sp>
          <p:nvSpPr>
            <p:cNvPr id="9" name="TextBox 8"/>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0" name="TextBox 9"/>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5" name="TextBox 14"/>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grpSp>
      <p:grpSp>
        <p:nvGrpSpPr>
          <p:cNvPr id="22534" name="Group 4"/>
          <p:cNvGrpSpPr>
            <a:grpSpLocks/>
          </p:cNvGrpSpPr>
          <p:nvPr/>
        </p:nvGrpSpPr>
        <p:grpSpPr bwMode="auto">
          <a:xfrm>
            <a:off x="3009900" y="3728841"/>
            <a:ext cx="533400" cy="1076325"/>
            <a:chOff x="4495046" y="3799379"/>
            <a:chExt cx="533400" cy="1076892"/>
          </a:xfrm>
        </p:grpSpPr>
        <p:sp>
          <p:nvSpPr>
            <p:cNvPr id="17" name="TextBox 16"/>
            <p:cNvSpPr txBox="1"/>
            <p:nvPr/>
          </p:nvSpPr>
          <p:spPr>
            <a:xfrm>
              <a:off x="4495046" y="3799379"/>
              <a:ext cx="533400" cy="370083"/>
            </a:xfrm>
            <a:prstGeom prst="rect">
              <a:avLst/>
            </a:prstGeom>
            <a:solidFill>
              <a:schemeClr val="bg1">
                <a:lumMod val="75000"/>
              </a:schemeClr>
            </a:solidFill>
            <a:ln>
              <a:solidFill>
                <a:schemeClr val="tx1"/>
              </a:solidFill>
            </a:ln>
          </p:spPr>
          <p:txBody>
            <a:bodyPr>
              <a:spAutoFit/>
            </a:bodyPr>
            <a:lstStyle/>
            <a:p>
              <a:pPr algn="ctr">
                <a:defRPr/>
              </a:pPr>
              <a:r>
                <a:rPr lang="en-US" dirty="0"/>
                <a:t>a</a:t>
              </a:r>
            </a:p>
          </p:txBody>
        </p:sp>
        <p:sp>
          <p:nvSpPr>
            <p:cNvPr id="18" name="TextBox 17"/>
            <p:cNvSpPr txBox="1"/>
            <p:nvPr/>
          </p:nvSpPr>
          <p:spPr>
            <a:xfrm>
              <a:off x="4495046" y="4169462"/>
              <a:ext cx="533400" cy="368494"/>
            </a:xfrm>
            <a:prstGeom prst="rect">
              <a:avLst/>
            </a:prstGeom>
            <a:solidFill>
              <a:schemeClr val="bg1">
                <a:lumMod val="75000"/>
              </a:schemeClr>
            </a:solidFill>
            <a:ln>
              <a:solidFill>
                <a:schemeClr val="tx1"/>
              </a:solidFill>
            </a:ln>
          </p:spPr>
          <p:txBody>
            <a:bodyPr>
              <a:spAutoFit/>
            </a:bodyPr>
            <a:lstStyle/>
            <a:p>
              <a:pPr algn="ctr">
                <a:defRPr/>
              </a:pPr>
              <a:r>
                <a:rPr lang="en-US" dirty="0"/>
                <a:t>b</a:t>
              </a:r>
            </a:p>
          </p:txBody>
        </p:sp>
        <p:sp>
          <p:nvSpPr>
            <p:cNvPr id="19" name="TextBox 18"/>
            <p:cNvSpPr txBox="1"/>
            <p:nvPr/>
          </p:nvSpPr>
          <p:spPr>
            <a:xfrm>
              <a:off x="4495046" y="4506189"/>
              <a:ext cx="533400" cy="370082"/>
            </a:xfrm>
            <a:prstGeom prst="rect">
              <a:avLst/>
            </a:prstGeom>
            <a:solidFill>
              <a:schemeClr val="bg1">
                <a:lumMod val="75000"/>
              </a:schemeClr>
            </a:solidFill>
            <a:ln>
              <a:solidFill>
                <a:schemeClr val="tx1"/>
              </a:solidFill>
            </a:ln>
          </p:spPr>
          <p:txBody>
            <a:bodyPr>
              <a:spAutoFit/>
            </a:bodyPr>
            <a:lstStyle/>
            <a:p>
              <a:pPr algn="ctr">
                <a:defRPr/>
              </a:pPr>
              <a:r>
                <a:rPr lang="en-US" dirty="0"/>
                <a:t>c</a:t>
              </a:r>
            </a:p>
          </p:txBody>
        </p:sp>
      </p:grpSp>
      <p:cxnSp>
        <p:nvCxnSpPr>
          <p:cNvPr id="22" name="Straight Connector 21"/>
          <p:cNvCxnSpPr/>
          <p:nvPr/>
        </p:nvCxnSpPr>
        <p:spPr>
          <a:xfrm>
            <a:off x="2095500" y="3573263"/>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95500" y="3585966"/>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28900" y="3585966"/>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8500" y="3573263"/>
            <a:ext cx="0" cy="155575"/>
          </a:xfrm>
          <a:prstGeom prst="line">
            <a:avLst/>
          </a:prstGeom>
        </p:spPr>
        <p:style>
          <a:lnRef idx="1">
            <a:schemeClr val="accent1"/>
          </a:lnRef>
          <a:fillRef idx="0">
            <a:schemeClr val="accent1"/>
          </a:fillRef>
          <a:effectRef idx="0">
            <a:schemeClr val="accent1"/>
          </a:effectRef>
          <a:fontRef idx="minor">
            <a:schemeClr val="tx1"/>
          </a:fontRef>
        </p:style>
      </p:cxnSp>
      <p:pic>
        <p:nvPicPr>
          <p:cNvPr id="22539"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8098" y="3538341"/>
            <a:ext cx="6474797" cy="298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Data Structures</a:t>
            </a:r>
          </a:p>
        </p:txBody>
      </p:sp>
      <p:sp>
        <p:nvSpPr>
          <p:cNvPr id="23555" name="Content Placeholder 2"/>
          <p:cNvSpPr>
            <a:spLocks noGrp="1"/>
          </p:cNvSpPr>
          <p:nvPr>
            <p:ph idx="1"/>
          </p:nvPr>
        </p:nvSpPr>
        <p:spPr/>
        <p:txBody>
          <a:bodyPr/>
          <a:lstStyle/>
          <a:p>
            <a:r>
              <a:rPr lang="en-US" altLang="en-US" dirty="0"/>
              <a:t>Lists</a:t>
            </a:r>
          </a:p>
          <a:p>
            <a:pPr lvl="1"/>
            <a:r>
              <a:rPr lang="en-US" altLang="en-US" dirty="0"/>
              <a:t>Similar to data frame, but columns can have varying lengths</a:t>
            </a:r>
          </a:p>
          <a:p>
            <a:endParaRPr lang="en-US" altLang="en-US" dirty="0"/>
          </a:p>
          <a:p>
            <a:endParaRPr lang="en-US" altLang="en-US" dirty="0"/>
          </a:p>
          <a:p>
            <a:endParaRPr lang="en-US" altLang="en-US" dirty="0"/>
          </a:p>
        </p:txBody>
      </p:sp>
      <p:cxnSp>
        <p:nvCxnSpPr>
          <p:cNvPr id="20" name="Straight Connector 19"/>
          <p:cNvCxnSpPr/>
          <p:nvPr/>
        </p:nvCxnSpPr>
        <p:spPr>
          <a:xfrm>
            <a:off x="1773382" y="289005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73382" y="2902761"/>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06782" y="2902761"/>
            <a:ext cx="0" cy="15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16382" y="2890061"/>
            <a:ext cx="0" cy="1555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560" name="Group 10"/>
          <p:cNvGrpSpPr>
            <a:grpSpLocks/>
          </p:cNvGrpSpPr>
          <p:nvPr/>
        </p:nvGrpSpPr>
        <p:grpSpPr bwMode="auto">
          <a:xfrm>
            <a:off x="1468582" y="3042458"/>
            <a:ext cx="533400" cy="1066800"/>
            <a:chOff x="6476246" y="1981729"/>
            <a:chExt cx="534154" cy="1066271"/>
          </a:xfrm>
        </p:grpSpPr>
        <p:sp>
          <p:nvSpPr>
            <p:cNvPr id="12" name="TextBox 11"/>
            <p:cNvSpPr txBox="1"/>
            <p:nvPr/>
          </p:nvSpPr>
          <p:spPr>
            <a:xfrm>
              <a:off x="6476246" y="1981729"/>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13" name="TextBox 12"/>
            <p:cNvSpPr txBox="1"/>
            <p:nvPr/>
          </p:nvSpPr>
          <p:spPr>
            <a:xfrm>
              <a:off x="6476246" y="2340326"/>
              <a:ext cx="534154" cy="369705"/>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14" name="TextBox 13"/>
            <p:cNvSpPr txBox="1"/>
            <p:nvPr/>
          </p:nvSpPr>
          <p:spPr>
            <a:xfrm>
              <a:off x="6476246" y="2678296"/>
              <a:ext cx="534154" cy="369704"/>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sp>
        <p:nvSpPr>
          <p:cNvPr id="9" name="TextBox 8"/>
          <p:cNvSpPr txBox="1"/>
          <p:nvPr/>
        </p:nvSpPr>
        <p:spPr>
          <a:xfrm>
            <a:off x="2065482" y="3031349"/>
            <a:ext cx="533400" cy="369887"/>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nvGrpSpPr>
          <p:cNvPr id="23562" name="Group 15"/>
          <p:cNvGrpSpPr>
            <a:grpSpLocks/>
          </p:cNvGrpSpPr>
          <p:nvPr/>
        </p:nvGrpSpPr>
        <p:grpSpPr bwMode="auto">
          <a:xfrm>
            <a:off x="2686195" y="3042458"/>
            <a:ext cx="533400" cy="738188"/>
            <a:chOff x="6475492" y="1981729"/>
            <a:chExt cx="534154" cy="738664"/>
          </a:xfrm>
        </p:grpSpPr>
        <p:sp>
          <p:nvSpPr>
            <p:cNvPr id="17" name="TextBox 16"/>
            <p:cNvSpPr txBox="1"/>
            <p:nvPr/>
          </p:nvSpPr>
          <p:spPr>
            <a:xfrm>
              <a:off x="6475492" y="1981729"/>
              <a:ext cx="534154" cy="370127"/>
            </a:xfrm>
            <a:prstGeom prst="rect">
              <a:avLst/>
            </a:prstGeom>
            <a:solidFill>
              <a:schemeClr val="bg1">
                <a:lumMod val="75000"/>
              </a:schemeClr>
            </a:solidFill>
            <a:ln>
              <a:solidFill>
                <a:schemeClr val="tx1"/>
              </a:solidFill>
            </a:ln>
          </p:spPr>
          <p:txBody>
            <a:bodyPr>
              <a:spAutoFit/>
            </a:bodyPr>
            <a:lstStyle/>
            <a:p>
              <a:pPr algn="ctr">
                <a:defRPr/>
              </a:pPr>
              <a:r>
                <a:rPr lang="en-US" dirty="0"/>
                <a:t>a</a:t>
              </a:r>
            </a:p>
          </p:txBody>
        </p:sp>
        <p:sp>
          <p:nvSpPr>
            <p:cNvPr id="18" name="TextBox 17"/>
            <p:cNvSpPr txBox="1"/>
            <p:nvPr/>
          </p:nvSpPr>
          <p:spPr>
            <a:xfrm>
              <a:off x="6475492" y="2351856"/>
              <a:ext cx="534154" cy="368537"/>
            </a:xfrm>
            <a:prstGeom prst="rect">
              <a:avLst/>
            </a:prstGeom>
            <a:solidFill>
              <a:schemeClr val="bg1">
                <a:lumMod val="75000"/>
              </a:schemeClr>
            </a:solidFill>
            <a:ln>
              <a:solidFill>
                <a:schemeClr val="tx1"/>
              </a:solidFill>
            </a:ln>
          </p:spPr>
          <p:txBody>
            <a:bodyPr>
              <a:spAutoFit/>
            </a:bodyPr>
            <a:lstStyle/>
            <a:p>
              <a:pPr algn="ctr">
                <a:defRPr/>
              </a:pPr>
              <a:r>
                <a:rPr lang="en-US" dirty="0"/>
                <a:t>b</a:t>
              </a:r>
            </a:p>
          </p:txBody>
        </p:sp>
      </p:grpSp>
      <p:pic>
        <p:nvPicPr>
          <p:cNvPr id="2356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2428" y="2788444"/>
            <a:ext cx="5758282" cy="36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56" name="Rectangle 2665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572493" y="238539"/>
            <a:ext cx="11018520" cy="1434415"/>
          </a:xfrm>
        </p:spPr>
        <p:txBody>
          <a:bodyPr anchor="b">
            <a:normAutofit/>
          </a:bodyPr>
          <a:lstStyle/>
          <a:p>
            <a:r>
              <a:rPr lang="en-US" altLang="en-US" sz="5400"/>
              <a:t>Things to Note When Writing Code</a:t>
            </a:r>
          </a:p>
        </p:txBody>
      </p:sp>
      <p:sp>
        <p:nvSpPr>
          <p:cNvPr id="266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7" name="Content Placeholder 2"/>
          <p:cNvSpPr>
            <a:spLocks noGrp="1"/>
          </p:cNvSpPr>
          <p:nvPr>
            <p:ph idx="1"/>
          </p:nvPr>
        </p:nvSpPr>
        <p:spPr>
          <a:xfrm>
            <a:off x="572493" y="2071316"/>
            <a:ext cx="6713552" cy="4119172"/>
          </a:xfrm>
        </p:spPr>
        <p:txBody>
          <a:bodyPr anchor="t">
            <a:normAutofit/>
          </a:bodyPr>
          <a:lstStyle/>
          <a:p>
            <a:r>
              <a:rPr lang="en-US" altLang="en-US" sz="2000" dirty="0"/>
              <a:t>Syntax is </a:t>
            </a:r>
            <a:r>
              <a:rPr lang="en-US" altLang="en-US" sz="2000" i="1" dirty="0"/>
              <a:t>case</a:t>
            </a:r>
            <a:r>
              <a:rPr lang="en-US" altLang="en-US" sz="2000" dirty="0"/>
              <a:t>-sensitive</a:t>
            </a:r>
          </a:p>
          <a:p>
            <a:pPr lvl="1"/>
            <a:r>
              <a:rPr lang="en-US" altLang="en-US" sz="2000" dirty="0"/>
              <a:t>Typing in “</a:t>
            </a:r>
            <a:r>
              <a:rPr lang="en-US" altLang="en-US" sz="2000" dirty="0" err="1"/>
              <a:t>Mydf</a:t>
            </a:r>
            <a:r>
              <a:rPr lang="en-US" altLang="en-US" sz="2000" dirty="0"/>
              <a:t>” to call an object named “</a:t>
            </a:r>
            <a:r>
              <a:rPr lang="en-US" altLang="en-US" sz="2000" dirty="0" err="1"/>
              <a:t>mydf</a:t>
            </a:r>
            <a:r>
              <a:rPr lang="en-US" altLang="en-US" sz="2000" dirty="0"/>
              <a:t>” is wrong</a:t>
            </a:r>
          </a:p>
          <a:p>
            <a:pPr lvl="1"/>
            <a:r>
              <a:rPr lang="en-US" altLang="en-US" sz="2000" dirty="0"/>
              <a:t>Object names consist of letters, numbers, underscores “_” and periods “.”</a:t>
            </a:r>
          </a:p>
          <a:p>
            <a:r>
              <a:rPr lang="en-US" altLang="en-US" sz="2000" dirty="0"/>
              <a:t>You can use either ‘&lt;-’ or ‘=‘ to assign objects value</a:t>
            </a:r>
          </a:p>
          <a:p>
            <a:pPr lvl="1"/>
            <a:r>
              <a:rPr lang="en-US" altLang="en-US" sz="2000" dirty="0"/>
              <a:t>a &lt;- c(1,2,3)</a:t>
            </a:r>
          </a:p>
          <a:p>
            <a:pPr lvl="1"/>
            <a:r>
              <a:rPr lang="en-US" altLang="en-US" sz="2000" dirty="0"/>
              <a:t>a = c(1,2,3) </a:t>
            </a:r>
            <a:r>
              <a:rPr lang="en-US" altLang="en-US" sz="2000" dirty="0">
                <a:sym typeface="Wingdings" panose="05000000000000000000" pitchFamily="2" charset="2"/>
              </a:rPr>
              <a:t> do not do</a:t>
            </a:r>
            <a:endParaRPr lang="en-US" altLang="en-US" sz="2000" dirty="0"/>
          </a:p>
          <a:p>
            <a:r>
              <a:rPr lang="en-US" altLang="en-US" sz="2000" dirty="0"/>
              <a:t>Functions can stand on their own or be an object</a:t>
            </a:r>
          </a:p>
          <a:p>
            <a:pPr lvl="1"/>
            <a:r>
              <a:rPr lang="en-US" altLang="en-US" sz="2000" dirty="0"/>
              <a:t>1 + 2</a:t>
            </a:r>
          </a:p>
          <a:p>
            <a:pPr lvl="1"/>
            <a:r>
              <a:rPr lang="en-US" altLang="en-US" sz="2000" dirty="0"/>
              <a:t>a &lt;- 1 + 2</a:t>
            </a:r>
          </a:p>
          <a:p>
            <a:pPr lvl="1"/>
            <a:r>
              <a:rPr lang="en-US" altLang="en-US" sz="2000" dirty="0"/>
              <a:t>Important to consider later on when we do analyses</a:t>
            </a:r>
          </a:p>
        </p:txBody>
      </p:sp>
      <p:pic>
        <p:nvPicPr>
          <p:cNvPr id="26629" name="Picture 26628" descr="Computer script on a screen">
            <a:extLst>
              <a:ext uri="{FF2B5EF4-FFF2-40B4-BE49-F238E27FC236}">
                <a16:creationId xmlns:a16="http://schemas.microsoft.com/office/drawing/2014/main" id="{FC5FF378-A3FC-49DD-FFDD-150227286EBC}"/>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88F9-FD48-DBC2-A4E1-1DD06EF722A9}"/>
              </a:ext>
            </a:extLst>
          </p:cNvPr>
          <p:cNvSpPr>
            <a:spLocks noGrp="1"/>
          </p:cNvSpPr>
          <p:nvPr>
            <p:ph type="title"/>
          </p:nvPr>
        </p:nvSpPr>
        <p:spPr/>
        <p:txBody>
          <a:bodyPr/>
          <a:lstStyle/>
          <a:p>
            <a:r>
              <a:rPr lang="en-US" dirty="0"/>
              <a:t>Your turn: Create a simple dataset in R (by hand)</a:t>
            </a:r>
          </a:p>
        </p:txBody>
      </p:sp>
      <p:sp>
        <p:nvSpPr>
          <p:cNvPr id="3" name="Content Placeholder 2">
            <a:extLst>
              <a:ext uri="{FF2B5EF4-FFF2-40B4-BE49-F238E27FC236}">
                <a16:creationId xmlns:a16="http://schemas.microsoft.com/office/drawing/2014/main" id="{B7516EC0-40A4-FE69-582A-6AA726CFC65F}"/>
              </a:ext>
            </a:extLst>
          </p:cNvPr>
          <p:cNvSpPr>
            <a:spLocks noGrp="1"/>
          </p:cNvSpPr>
          <p:nvPr>
            <p:ph idx="1"/>
          </p:nvPr>
        </p:nvSpPr>
        <p:spPr/>
        <p:txBody>
          <a:bodyPr>
            <a:normAutofit fontScale="92500"/>
          </a:bodyPr>
          <a:lstStyle/>
          <a:p>
            <a:pPr marL="0" indent="0">
              <a:buNone/>
            </a:pPr>
            <a:r>
              <a:rPr lang="en-US" dirty="0" err="1"/>
              <a:t>sex_at_birth</a:t>
            </a:r>
            <a:r>
              <a:rPr lang="en-US" dirty="0"/>
              <a:t> &lt;- c(“male”, “male”, “female”, “male”, “female”, “female”)</a:t>
            </a:r>
          </a:p>
          <a:p>
            <a:pPr marL="0" indent="0">
              <a:buNone/>
            </a:pPr>
            <a:r>
              <a:rPr lang="en-US" dirty="0"/>
              <a:t>age &lt;- c(10, 12, 3, 0, 1, 16)</a:t>
            </a:r>
          </a:p>
          <a:p>
            <a:pPr marL="0" indent="0">
              <a:buNone/>
            </a:pPr>
            <a:r>
              <a:rPr lang="en-US" dirty="0" err="1"/>
              <a:t>cbl_score</a:t>
            </a:r>
            <a:r>
              <a:rPr lang="en-US" dirty="0"/>
              <a:t> &lt;- c(50, 39, 48, 54, 70, 55)</a:t>
            </a:r>
          </a:p>
          <a:p>
            <a:pPr marL="0" indent="0">
              <a:buNone/>
            </a:pPr>
            <a:r>
              <a:rPr lang="en-US" dirty="0" err="1"/>
              <a:t>dep_score</a:t>
            </a:r>
            <a:r>
              <a:rPr lang="en-US" dirty="0"/>
              <a:t> &lt;- c(40, 29, 37, 44, 60, 45)</a:t>
            </a:r>
          </a:p>
          <a:p>
            <a:pPr marL="0" indent="0">
              <a:buNone/>
            </a:pPr>
            <a:r>
              <a:rPr lang="en-US" dirty="0" err="1"/>
              <a:t>total_score</a:t>
            </a:r>
            <a:r>
              <a:rPr lang="en-US" dirty="0"/>
              <a:t> &lt;- </a:t>
            </a:r>
            <a:r>
              <a:rPr lang="en-US" dirty="0" err="1"/>
              <a:t>cbl_score</a:t>
            </a:r>
            <a:r>
              <a:rPr lang="en-US" dirty="0"/>
              <a:t> + </a:t>
            </a:r>
            <a:r>
              <a:rPr lang="en-US" dirty="0" err="1"/>
              <a:t>dep_score</a:t>
            </a:r>
            <a:endParaRPr lang="en-US" dirty="0"/>
          </a:p>
          <a:p>
            <a:pPr marL="0" indent="0">
              <a:buNone/>
            </a:pPr>
            <a:r>
              <a:rPr lang="en-US" dirty="0"/>
              <a:t>mydat &lt;- </a:t>
            </a:r>
            <a:r>
              <a:rPr lang="en-US" dirty="0" err="1"/>
              <a:t>data.frame</a:t>
            </a:r>
            <a:r>
              <a:rPr lang="en-US" dirty="0"/>
              <a:t>(</a:t>
            </a:r>
            <a:r>
              <a:rPr lang="en-US" dirty="0" err="1"/>
              <a:t>sex_at_birth</a:t>
            </a:r>
            <a:r>
              <a:rPr lang="en-US" dirty="0"/>
              <a:t>, age, </a:t>
            </a:r>
            <a:r>
              <a:rPr lang="en-US" dirty="0" err="1"/>
              <a:t>cbl_score</a:t>
            </a:r>
            <a:r>
              <a:rPr lang="en-US" dirty="0"/>
              <a:t>, </a:t>
            </a:r>
            <a:r>
              <a:rPr lang="en-US" dirty="0" err="1"/>
              <a:t>dep_score</a:t>
            </a:r>
            <a:r>
              <a:rPr lang="en-US" dirty="0"/>
              <a:t>, </a:t>
            </a:r>
            <a:r>
              <a:rPr lang="en-US" dirty="0" err="1"/>
              <a:t>total_score</a:t>
            </a:r>
            <a:r>
              <a:rPr lang="en-US" dirty="0"/>
              <a:t>)</a:t>
            </a:r>
          </a:p>
          <a:p>
            <a:pPr marL="0" indent="0">
              <a:buNone/>
            </a:pPr>
            <a:endParaRPr lang="en-US" dirty="0"/>
          </a:p>
          <a:p>
            <a:pPr marL="0" indent="0">
              <a:buNone/>
            </a:pPr>
            <a:r>
              <a:rPr lang="en-US" dirty="0"/>
              <a:t>str(mydat)</a:t>
            </a:r>
          </a:p>
          <a:p>
            <a:pPr marL="0" indent="0">
              <a:buNone/>
            </a:pPr>
            <a:r>
              <a:rPr lang="en-US" dirty="0"/>
              <a:t>View(mydat)</a:t>
            </a:r>
          </a:p>
          <a:p>
            <a:pPr marL="0" indent="0">
              <a:buNone/>
            </a:pPr>
            <a:endParaRPr lang="en-US" dirty="0"/>
          </a:p>
        </p:txBody>
      </p:sp>
      <p:sp>
        <p:nvSpPr>
          <p:cNvPr id="4" name="TextBox 3">
            <a:extLst>
              <a:ext uri="{FF2B5EF4-FFF2-40B4-BE49-F238E27FC236}">
                <a16:creationId xmlns:a16="http://schemas.microsoft.com/office/drawing/2014/main" id="{3222F00D-88E0-6DEE-8D88-5874F3FE1E6D}"/>
              </a:ext>
            </a:extLst>
          </p:cNvPr>
          <p:cNvSpPr txBox="1"/>
          <p:nvPr/>
        </p:nvSpPr>
        <p:spPr>
          <a:xfrm>
            <a:off x="838200" y="6176963"/>
            <a:ext cx="8674662" cy="646331"/>
          </a:xfrm>
          <a:prstGeom prst="rect">
            <a:avLst/>
          </a:prstGeom>
          <a:noFill/>
        </p:spPr>
        <p:txBody>
          <a:bodyPr wrap="square" rtlCol="0">
            <a:spAutoFit/>
          </a:bodyPr>
          <a:lstStyle/>
          <a:p>
            <a:r>
              <a:rPr lang="en-US" dirty="0"/>
              <a:t>Things to note</a:t>
            </a:r>
          </a:p>
          <a:p>
            <a:r>
              <a:rPr lang="en-US" b="1" dirty="0">
                <a:solidFill>
                  <a:srgbClr val="FF0000"/>
                </a:solidFill>
              </a:rPr>
              <a:t>WARNING</a:t>
            </a:r>
            <a:r>
              <a:rPr lang="en-US" dirty="0"/>
              <a:t>: DO NOT COPY AND PASTE</a:t>
            </a:r>
          </a:p>
        </p:txBody>
      </p:sp>
      <p:sp>
        <p:nvSpPr>
          <p:cNvPr id="6" name="TextBox 5">
            <a:extLst>
              <a:ext uri="{FF2B5EF4-FFF2-40B4-BE49-F238E27FC236}">
                <a16:creationId xmlns:a16="http://schemas.microsoft.com/office/drawing/2014/main" id="{E0190124-5D42-8558-5BBA-E596740E9D98}"/>
              </a:ext>
            </a:extLst>
          </p:cNvPr>
          <p:cNvSpPr txBox="1"/>
          <p:nvPr/>
        </p:nvSpPr>
        <p:spPr>
          <a:xfrm>
            <a:off x="4157282" y="5111571"/>
            <a:ext cx="6097348" cy="1200329"/>
          </a:xfrm>
          <a:prstGeom prst="rect">
            <a:avLst/>
          </a:prstGeom>
          <a:noFill/>
        </p:spPr>
        <p:txBody>
          <a:bodyPr wrap="square">
            <a:spAutoFit/>
          </a:bodyPr>
          <a:lstStyle/>
          <a:p>
            <a:pPr lvl="1"/>
            <a:r>
              <a:rPr lang="en-US" altLang="en-US" dirty="0"/>
              <a:t>Use the ‘str’ command to check what the computer understands to be the contents of your data-this matters when you analyze (‘factor’ plots and adds differently than ‘integer’ or ‘number’)</a:t>
            </a:r>
          </a:p>
        </p:txBody>
      </p:sp>
    </p:spTree>
    <p:extLst>
      <p:ext uri="{BB962C8B-B14F-4D97-AF65-F5344CB8AC3E}">
        <p14:creationId xmlns:p14="http://schemas.microsoft.com/office/powerpoint/2010/main" val="35751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6B42-A30F-E1D1-4D8E-5BD03764DF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C7BD8-82C0-F049-4E0A-F8EC9F052AC7}"/>
              </a:ext>
            </a:extLst>
          </p:cNvPr>
          <p:cNvSpPr>
            <a:spLocks noGrp="1"/>
          </p:cNvSpPr>
          <p:nvPr>
            <p:ph idx="1"/>
          </p:nvPr>
        </p:nvSpPr>
        <p:spPr/>
        <p:txBody>
          <a:bodyPr/>
          <a:lstStyle/>
          <a:p>
            <a:pPr marL="0" indent="0">
              <a:buNone/>
            </a:pPr>
            <a:r>
              <a:rPr lang="en-US" dirty="0"/>
              <a:t>table(</a:t>
            </a:r>
            <a:r>
              <a:rPr lang="en-US" dirty="0" err="1"/>
              <a:t>mydat$sex_at_birth</a:t>
            </a:r>
            <a:r>
              <a:rPr lang="en-US" dirty="0"/>
              <a:t>)</a:t>
            </a:r>
          </a:p>
        </p:txBody>
      </p:sp>
    </p:spTree>
    <p:extLst>
      <p:ext uri="{BB962C8B-B14F-4D97-AF65-F5344CB8AC3E}">
        <p14:creationId xmlns:p14="http://schemas.microsoft.com/office/powerpoint/2010/main" val="271806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E41C9-6394-2C5E-969C-34CB0B70F4F3}"/>
              </a:ext>
            </a:extLst>
          </p:cNvPr>
          <p:cNvSpPr>
            <a:spLocks noGrp="1"/>
          </p:cNvSpPr>
          <p:nvPr>
            <p:ph type="title"/>
          </p:nvPr>
        </p:nvSpPr>
        <p:spPr>
          <a:xfrm>
            <a:off x="838200" y="365125"/>
            <a:ext cx="10515600" cy="1325563"/>
          </a:xfrm>
        </p:spPr>
        <p:txBody>
          <a:bodyPr>
            <a:normAutofit/>
          </a:bodyPr>
          <a:lstStyle/>
          <a:p>
            <a:r>
              <a:rPr lang="en-US" sz="5400"/>
              <a:t>Importing Data</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CBCFDD-3772-0F3D-50F9-81395EA82CF4}"/>
              </a:ext>
            </a:extLst>
          </p:cNvPr>
          <p:cNvSpPr>
            <a:spLocks noGrp="1"/>
          </p:cNvSpPr>
          <p:nvPr>
            <p:ph idx="1"/>
          </p:nvPr>
        </p:nvSpPr>
        <p:spPr>
          <a:xfrm>
            <a:off x="838200" y="1929384"/>
            <a:ext cx="10515600" cy="4251960"/>
          </a:xfrm>
        </p:spPr>
        <p:txBody>
          <a:bodyPr>
            <a:normAutofit/>
          </a:bodyPr>
          <a:lstStyle/>
          <a:p>
            <a:pPr marL="185166" indent="-185166" defTabSz="740664">
              <a:spcBef>
                <a:spcPts val="810"/>
              </a:spcBef>
            </a:pPr>
            <a:r>
              <a:rPr lang="en-US" sz="2200" kern="1200">
                <a:latin typeface="+mn-lt"/>
                <a:ea typeface="+mn-ea"/>
                <a:cs typeface="+mn-cs"/>
              </a:rPr>
              <a:t>R can read a variety of datasets</a:t>
            </a:r>
          </a:p>
          <a:p>
            <a:pPr marL="185166" indent="-185166" defTabSz="740664">
              <a:spcBef>
                <a:spcPts val="810"/>
              </a:spcBef>
            </a:pPr>
            <a:r>
              <a:rPr lang="en-US" sz="2200" kern="1200">
                <a:latin typeface="+mn-lt"/>
                <a:ea typeface="+mn-ea"/>
                <a:cs typeface="+mn-cs"/>
              </a:rPr>
              <a:t>The most important dataset is a csv file</a:t>
            </a:r>
          </a:p>
          <a:p>
            <a:pPr marL="0" indent="0" defTabSz="740664">
              <a:spcBef>
                <a:spcPts val="810"/>
              </a:spcBef>
              <a:buNone/>
            </a:pPr>
            <a:r>
              <a:rPr lang="en-US" sz="2200" kern="1200">
                <a:latin typeface="+mn-lt"/>
                <a:ea typeface="+mn-ea"/>
                <a:cs typeface="+mn-cs"/>
              </a:rPr>
              <a:t>mydat &lt;- read.csv(“PATH TO FILE”)</a:t>
            </a:r>
          </a:p>
          <a:p>
            <a:pPr marL="0" indent="0" defTabSz="740664">
              <a:spcBef>
                <a:spcPts val="810"/>
              </a:spcBef>
              <a:buNone/>
            </a:pPr>
            <a:r>
              <a:rPr lang="en-US" sz="2200" kern="1200">
                <a:latin typeface="+mn-lt"/>
                <a:ea typeface="+mn-ea"/>
                <a:cs typeface="+mn-cs"/>
              </a:rPr>
              <a:t>mydat &lt;- read.csv(“C:/Users/barboza-salerno.1/Documents/mydat.csv”)</a:t>
            </a:r>
          </a:p>
          <a:p>
            <a:pPr marL="0" indent="0" defTabSz="740664">
              <a:spcBef>
                <a:spcPts val="810"/>
              </a:spcBef>
              <a:buNone/>
            </a:pPr>
            <a:r>
              <a:rPr lang="en-US" sz="2200" b="1" kern="1200">
                <a:latin typeface="+mn-lt"/>
                <a:ea typeface="+mn-ea"/>
                <a:cs typeface="+mn-cs"/>
              </a:rPr>
              <a:t>NOTE: R is case sensitive and uses forward slashes </a:t>
            </a:r>
          </a:p>
          <a:p>
            <a:pPr marL="0" indent="0" defTabSz="740664">
              <a:spcBef>
                <a:spcPts val="810"/>
              </a:spcBef>
              <a:buNone/>
            </a:pPr>
            <a:r>
              <a:rPr lang="en-US" sz="2200" b="1" kern="1200">
                <a:latin typeface="+mn-lt"/>
                <a:ea typeface="+mn-ea"/>
                <a:cs typeface="+mn-cs"/>
              </a:rPr>
              <a:t>Note: the file NAME must be in quotes</a:t>
            </a:r>
          </a:p>
          <a:p>
            <a:pPr marL="0" indent="0" defTabSz="740664">
              <a:spcBef>
                <a:spcPts val="810"/>
              </a:spcBef>
              <a:buNone/>
            </a:pPr>
            <a:r>
              <a:rPr lang="en-US" sz="2200" b="1" kern="1200">
                <a:latin typeface="+mn-lt"/>
                <a:ea typeface="+mn-ea"/>
                <a:cs typeface="+mn-cs"/>
              </a:rPr>
              <a:t>Also, once you type the “/” you can hit the tab key to autofill</a:t>
            </a:r>
          </a:p>
          <a:p>
            <a:pPr marL="0" indent="0">
              <a:buNone/>
            </a:pPr>
            <a:endParaRPr lang="en-US" sz="2200"/>
          </a:p>
        </p:txBody>
      </p:sp>
      <p:sp>
        <p:nvSpPr>
          <p:cNvPr id="4" name="TextBox 3">
            <a:extLst>
              <a:ext uri="{FF2B5EF4-FFF2-40B4-BE49-F238E27FC236}">
                <a16:creationId xmlns:a16="http://schemas.microsoft.com/office/drawing/2014/main" id="{4E631698-E36D-F7EF-F161-76BCF554648F}"/>
              </a:ext>
            </a:extLst>
          </p:cNvPr>
          <p:cNvSpPr txBox="1"/>
          <p:nvPr/>
        </p:nvSpPr>
        <p:spPr>
          <a:xfrm>
            <a:off x="838200" y="4958966"/>
            <a:ext cx="4960246" cy="341632"/>
          </a:xfrm>
          <a:prstGeom prst="rect">
            <a:avLst/>
          </a:prstGeom>
          <a:noFill/>
        </p:spPr>
        <p:txBody>
          <a:bodyPr wrap="square">
            <a:spAutoFit/>
          </a:bodyPr>
          <a:lstStyle/>
          <a:p>
            <a:pPr defTabSz="740664">
              <a:spcAft>
                <a:spcPts val="600"/>
              </a:spcAft>
            </a:pPr>
            <a:r>
              <a:rPr lang="en-US" sz="1620" kern="1200">
                <a:solidFill>
                  <a:schemeClr val="tx1"/>
                </a:solidFill>
                <a:latin typeface="Courier New" panose="02070309020205020404" pitchFamily="49" charset="0"/>
                <a:ea typeface="+mn-ea"/>
                <a:cs typeface="Courier New" panose="02070309020205020404" pitchFamily="49" charset="0"/>
              </a:rPr>
              <a:t>mydat &lt;- read.csv("mydat.csv")</a:t>
            </a:r>
            <a:endParaRPr lang="en-US" sz="2000">
              <a:latin typeface="Courier New" panose="02070309020205020404" pitchFamily="49" charset="0"/>
              <a:cs typeface="Courier New" panose="02070309020205020404" pitchFamily="49" charset="0"/>
            </a:endParaRPr>
          </a:p>
        </p:txBody>
      </p:sp>
      <p:sp>
        <p:nvSpPr>
          <p:cNvPr id="7" name="Rectangle 1">
            <a:extLst>
              <a:ext uri="{FF2B5EF4-FFF2-40B4-BE49-F238E27FC236}">
                <a16:creationId xmlns:a16="http://schemas.microsoft.com/office/drawing/2014/main" id="{4D294ADD-5FDF-EECF-0BD1-A60E7914659F}"/>
              </a:ext>
            </a:extLst>
          </p:cNvPr>
          <p:cNvSpPr>
            <a:spLocks noChangeArrowheads="1"/>
          </p:cNvSpPr>
          <p:nvPr/>
        </p:nvSpPr>
        <p:spPr bwMode="auto">
          <a:xfrm>
            <a:off x="838200" y="5284459"/>
            <a:ext cx="8481573" cy="500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740664" eaLnBrk="0" fontAlgn="base" hangingPunct="0">
              <a:spcBef>
                <a:spcPct val="0"/>
              </a:spcBef>
              <a:spcAft>
                <a:spcPts val="600"/>
              </a:spcAft>
            </a:pPr>
            <a:r>
              <a:rPr lang="en-US" sz="1620" kern="1200" dirty="0" err="1">
                <a:solidFill>
                  <a:schemeClr val="tx1"/>
                </a:solidFill>
                <a:latin typeface="Courier New" panose="02070309020205020404" pitchFamily="49" charset="0"/>
                <a:ea typeface="+mn-ea"/>
                <a:cs typeface="Courier New" panose="02070309020205020404" pitchFamily="49" charset="0"/>
              </a:rPr>
              <a:t>mydat</a:t>
            </a:r>
            <a:r>
              <a:rPr lang="en-US" sz="1620" kern="1200" dirty="0">
                <a:solidFill>
                  <a:schemeClr val="tx1"/>
                </a:solidFill>
                <a:latin typeface="Courier New" panose="02070309020205020404" pitchFamily="49" charset="0"/>
                <a:ea typeface="+mn-ea"/>
                <a:cs typeface="Courier New" panose="02070309020205020404" pitchFamily="49" charset="0"/>
              </a:rPr>
              <a:t> &lt;- read.csv("</a:t>
            </a:r>
            <a:r>
              <a:rPr lang="en-US" altLang="en-US" sz="1620" kern="1200" dirty="0">
                <a:solidFill>
                  <a:srgbClr val="000000"/>
                </a:solidFill>
                <a:latin typeface="Courier New" panose="02070309020205020404" pitchFamily="49" charset="0"/>
                <a:ea typeface="+mn-ea"/>
                <a:cs typeface="Courier New" panose="02070309020205020404" pitchFamily="49" charset="0"/>
              </a:rPr>
              <a:t>C:/Users/barboza-salerno.1/OneDrive - The Ohio State University/Documents/</a:t>
            </a:r>
            <a:r>
              <a:rPr lang="en-US" altLang="en-US" sz="1620" kern="1200" dirty="0" err="1">
                <a:solidFill>
                  <a:srgbClr val="000000"/>
                </a:solidFill>
                <a:latin typeface="Courier New" panose="02070309020205020404" pitchFamily="49" charset="0"/>
                <a:ea typeface="+mn-ea"/>
                <a:cs typeface="Courier New" panose="02070309020205020404" pitchFamily="49" charset="0"/>
              </a:rPr>
              <a:t>StatsII</a:t>
            </a:r>
            <a:r>
              <a:rPr lang="en-US" altLang="en-US" sz="1620" kern="1200" dirty="0">
                <a:solidFill>
                  <a:srgbClr val="000000"/>
                </a:solidFill>
                <a:latin typeface="Courier New" panose="02070309020205020404" pitchFamily="49" charset="0"/>
                <a:ea typeface="+mn-ea"/>
                <a:cs typeface="Courier New" panose="02070309020205020404" pitchFamily="49" charset="0"/>
              </a:rPr>
              <a:t>/Week 3/m</a:t>
            </a:r>
            <a:r>
              <a:rPr lang="en-US" sz="1620" kern="1200" dirty="0">
                <a:solidFill>
                  <a:schemeClr val="tx1"/>
                </a:solidFill>
                <a:latin typeface="Courier New" panose="02070309020205020404" pitchFamily="49" charset="0"/>
                <a:ea typeface="+mn-ea"/>
                <a:cs typeface="Courier New" panose="02070309020205020404" pitchFamily="49" charset="0"/>
              </a:rPr>
              <a:t>ydat.csv”)</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877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15" name="Rectangle 297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p:cNvSpPr>
            <a:spLocks noGrp="1"/>
          </p:cNvSpPr>
          <p:nvPr>
            <p:ph type="title"/>
          </p:nvPr>
        </p:nvSpPr>
        <p:spPr>
          <a:xfrm>
            <a:off x="838200" y="365125"/>
            <a:ext cx="10515600" cy="1325563"/>
          </a:xfrm>
        </p:spPr>
        <p:txBody>
          <a:bodyPr>
            <a:normAutofit/>
          </a:bodyPr>
          <a:lstStyle/>
          <a:p>
            <a:r>
              <a:rPr lang="en-US" altLang="en-US" sz="5400"/>
              <a:t>Importing Data Using Syntax</a:t>
            </a:r>
          </a:p>
        </p:txBody>
      </p:sp>
      <p:sp>
        <p:nvSpPr>
          <p:cNvPr id="297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Content Placeholder 2"/>
          <p:cNvSpPr>
            <a:spLocks noGrp="1"/>
          </p:cNvSpPr>
          <p:nvPr>
            <p:ph idx="1"/>
          </p:nvPr>
        </p:nvSpPr>
        <p:spPr>
          <a:xfrm>
            <a:off x="838200" y="1929384"/>
            <a:ext cx="10515600" cy="4251960"/>
          </a:xfrm>
        </p:spPr>
        <p:txBody>
          <a:bodyPr>
            <a:normAutofit/>
          </a:bodyPr>
          <a:lstStyle/>
          <a:p>
            <a:pPr marL="173736" indent="-173736" defTabSz="694944">
              <a:spcBef>
                <a:spcPts val="760"/>
              </a:spcBef>
            </a:pPr>
            <a:endParaRPr lang="en-US" altLang="en-US" sz="2200" kern="1200">
              <a:latin typeface="+mn-lt"/>
              <a:ea typeface="+mn-ea"/>
              <a:cs typeface="+mn-cs"/>
            </a:endParaRPr>
          </a:p>
          <a:p>
            <a:endParaRPr lang="en-US" altLang="en-US" sz="2200"/>
          </a:p>
        </p:txBody>
      </p:sp>
      <p:sp>
        <p:nvSpPr>
          <p:cNvPr id="2" name="Right Arrow 6"/>
          <p:cNvSpPr/>
          <p:nvPr/>
        </p:nvSpPr>
        <p:spPr>
          <a:xfrm>
            <a:off x="6321164" y="6063315"/>
            <a:ext cx="1168030" cy="677700"/>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4944">
              <a:spcAft>
                <a:spcPts val="600"/>
              </a:spcAft>
              <a:defRPr/>
            </a:pPr>
            <a:r>
              <a:rPr lang="en-US" sz="1064" b="1" kern="1200">
                <a:solidFill>
                  <a:schemeClr val="lt1"/>
                </a:solidFill>
                <a:latin typeface="Times New Roman" panose="02020603050405020304" pitchFamily="18" charset="0"/>
                <a:ea typeface="+mn-ea"/>
                <a:cs typeface="Times New Roman" panose="02020603050405020304" pitchFamily="18" charset="0"/>
              </a:rPr>
              <a:t>Example .csv import</a:t>
            </a:r>
            <a:endParaRPr lang="en-US" sz="1400" b="1">
              <a:latin typeface="Times New Roman" panose="02020603050405020304" pitchFamily="18" charset="0"/>
              <a:cs typeface="Times New Roman" panose="02020603050405020304" pitchFamily="18" charset="0"/>
            </a:endParaRPr>
          </a:p>
        </p:txBody>
      </p:sp>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408" y="1708563"/>
            <a:ext cx="9398900" cy="437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p:cNvPicPr>
          <p:nvPr/>
        </p:nvPicPr>
        <p:blipFill rotWithShape="1">
          <a:blip r:embed="rId3">
            <a:extLst>
              <a:ext uri="{28A0092B-C50C-407E-A947-70E740481C1C}">
                <a14:useLocalDpi xmlns:a14="http://schemas.microsoft.com/office/drawing/2010/main" val="0"/>
              </a:ext>
            </a:extLst>
          </a:blip>
          <a:srcRect t="9685"/>
          <a:stretch/>
        </p:blipFill>
        <p:spPr bwMode="auto">
          <a:xfrm>
            <a:off x="7627811" y="5518044"/>
            <a:ext cx="4321710" cy="122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F304-5550-6C07-F289-28910FB0264B}"/>
              </a:ext>
            </a:extLst>
          </p:cNvPr>
          <p:cNvSpPr>
            <a:spLocks noGrp="1"/>
          </p:cNvSpPr>
          <p:nvPr>
            <p:ph type="title"/>
          </p:nvPr>
        </p:nvSpPr>
        <p:spPr/>
        <p:txBody>
          <a:bodyPr/>
          <a:lstStyle/>
          <a:p>
            <a:r>
              <a:rPr lang="en-US" dirty="0"/>
              <a:t>Other file types</a:t>
            </a:r>
          </a:p>
        </p:txBody>
      </p:sp>
      <p:sp>
        <p:nvSpPr>
          <p:cNvPr id="3" name="Content Placeholder 2">
            <a:extLst>
              <a:ext uri="{FF2B5EF4-FFF2-40B4-BE49-F238E27FC236}">
                <a16:creationId xmlns:a16="http://schemas.microsoft.com/office/drawing/2014/main" id="{FE410E04-B242-1751-8CA2-027A980A5206}"/>
              </a:ext>
            </a:extLst>
          </p:cNvPr>
          <p:cNvSpPr>
            <a:spLocks noGrp="1"/>
          </p:cNvSpPr>
          <p:nvPr>
            <p:ph idx="1"/>
          </p:nvPr>
        </p:nvSpPr>
        <p:spPr>
          <a:xfrm>
            <a:off x="838199" y="1825625"/>
            <a:ext cx="10943805" cy="4351338"/>
          </a:xfrm>
        </p:spPr>
        <p:txBody>
          <a:bodyPr>
            <a:normAutofit fontScale="92500" lnSpcReduction="10000"/>
          </a:bodyPr>
          <a:lstStyle/>
          <a:p>
            <a:r>
              <a:rPr lang="en-US" dirty="0"/>
              <a:t>Excel </a:t>
            </a:r>
          </a:p>
          <a:p>
            <a:pPr marL="0" indent="0">
              <a:buNone/>
            </a:pPr>
            <a:r>
              <a:rPr lang="en-US" dirty="0"/>
              <a:t>library(xlsx)</a:t>
            </a:r>
          </a:p>
          <a:p>
            <a:pPr marL="0" indent="0">
              <a:buNone/>
            </a:pPr>
            <a:r>
              <a:rPr lang="en-US" dirty="0"/>
              <a:t>mydat &lt;- read.xlsx(“name of file.xlsx”, </a:t>
            </a:r>
            <a:r>
              <a:rPr lang="en-US" dirty="0" err="1"/>
              <a:t>sheetName</a:t>
            </a:r>
            <a:r>
              <a:rPr lang="en-US" dirty="0"/>
              <a:t> = “Sheet 1”, header = T)</a:t>
            </a:r>
          </a:p>
          <a:p>
            <a:r>
              <a:rPr lang="en-US" dirty="0"/>
              <a:t>SPSS, STATA, SAS</a:t>
            </a:r>
          </a:p>
          <a:p>
            <a:pPr marL="0" indent="0">
              <a:buNone/>
            </a:pPr>
            <a:r>
              <a:rPr lang="en-US" dirty="0"/>
              <a:t>library(have)</a:t>
            </a:r>
          </a:p>
          <a:p>
            <a:pPr marL="0" indent="0">
              <a:buNone/>
            </a:pPr>
            <a:r>
              <a:rPr lang="en-US" dirty="0"/>
              <a:t>mydat &lt;- </a:t>
            </a:r>
            <a:r>
              <a:rPr kumimoji="0" lang="en-US" altLang="en-US" sz="2800" b="0" i="0" u="none" strike="noStrike" cap="none" normalizeH="0" baseline="0" dirty="0" err="1">
                <a:ln>
                  <a:noFill/>
                </a:ln>
                <a:solidFill>
                  <a:srgbClr val="444444"/>
                </a:solidFill>
                <a:effectLst/>
                <a:latin typeface="Consolas" panose="020B0609020204030204" pitchFamily="49" charset="0"/>
              </a:rPr>
              <a:t>read_sav</a:t>
            </a:r>
            <a:r>
              <a:rPr kumimoji="0" lang="en-US" altLang="en-US" sz="2800" b="0" i="0" u="none" strike="noStrike" cap="none" normalizeH="0" baseline="0" dirty="0">
                <a:ln>
                  <a:noFill/>
                </a:ln>
                <a:solidFill>
                  <a:srgbClr val="008000"/>
                </a:solidFill>
                <a:effectLst/>
                <a:latin typeface="Consolas" panose="020B0609020204030204" pitchFamily="49" charset="0"/>
              </a:rPr>
              <a:t>(</a:t>
            </a:r>
            <a:r>
              <a:rPr kumimoji="0" lang="en-US" altLang="en-US" sz="2800" b="0" i="0" u="none" strike="noStrike" cap="none" normalizeH="0" baseline="0" dirty="0">
                <a:ln>
                  <a:noFill/>
                </a:ln>
                <a:solidFill>
                  <a:srgbClr val="666666"/>
                </a:solidFill>
                <a:effectLst/>
                <a:latin typeface="Consolas" panose="020B0609020204030204" pitchFamily="49" charset="0"/>
              </a:rPr>
              <a:t>"</a:t>
            </a:r>
            <a:r>
              <a:rPr lang="en-US" b="0" i="0" dirty="0">
                <a:solidFill>
                  <a:srgbClr val="880000"/>
                </a:solidFill>
                <a:effectLst/>
                <a:latin typeface="Courier 10 Pitch"/>
              </a:rPr>
              <a:t>PATH_OR_URL_TO_SAS_FILE/</a:t>
            </a:r>
            <a:r>
              <a:rPr lang="en-US" b="0" i="0" dirty="0" err="1">
                <a:solidFill>
                  <a:srgbClr val="880000"/>
                </a:solidFill>
                <a:effectLst/>
                <a:latin typeface="Courier 10 Pitch"/>
              </a:rPr>
              <a:t>file</a:t>
            </a:r>
            <a:r>
              <a:rPr kumimoji="0" lang="en-US" altLang="en-US" sz="2800" b="0" i="0" u="none" strike="noStrike" cap="none" normalizeH="0" baseline="0" dirty="0" err="1">
                <a:ln>
                  <a:noFill/>
                </a:ln>
                <a:solidFill>
                  <a:srgbClr val="666666"/>
                </a:solidFill>
                <a:effectLst/>
                <a:latin typeface="Consolas" panose="020B0609020204030204" pitchFamily="49" charset="0"/>
              </a:rPr>
              <a:t>.sav</a:t>
            </a:r>
            <a:r>
              <a:rPr kumimoji="0" lang="en-US" altLang="en-US" sz="2800" b="0" i="0" u="none" strike="noStrike" cap="none" normalizeH="0" baseline="0" dirty="0">
                <a:ln>
                  <a:noFill/>
                </a:ln>
                <a:solidFill>
                  <a:srgbClr val="666666"/>
                </a:solidFill>
                <a:effectLst/>
                <a:latin typeface="Consolas" panose="020B0609020204030204" pitchFamily="49" charset="0"/>
              </a:rPr>
              <a:t>"</a:t>
            </a:r>
            <a:r>
              <a:rPr kumimoji="0" lang="en-US" altLang="en-US" sz="2800" b="0" i="0" u="none" strike="noStrike" cap="none" normalizeH="0" baseline="0" dirty="0">
                <a:ln>
                  <a:noFill/>
                </a:ln>
                <a:solidFill>
                  <a:srgbClr val="008000"/>
                </a:solidFill>
                <a:effectLst/>
                <a:latin typeface="Consolas" panose="020B0609020204030204" pitchFamily="49" charset="0"/>
              </a:rPr>
              <a:t>)</a:t>
            </a:r>
            <a:r>
              <a:rPr kumimoji="0" lang="en-US" altLang="en-US" sz="2800" b="0" i="0" u="none" strike="noStrike" cap="none" normalizeH="0" baseline="0" dirty="0">
                <a:ln>
                  <a:noFill/>
                </a:ln>
                <a:solidFill>
                  <a:srgbClr val="444444"/>
                </a:solidFill>
                <a:effectLst/>
                <a:latin typeface="Consolas" panose="020B0609020204030204" pitchFamily="49" charset="0"/>
              </a:rPr>
              <a:t> </a:t>
            </a:r>
          </a:p>
          <a:p>
            <a:pPr marL="0" indent="0">
              <a:buNone/>
            </a:pPr>
            <a:r>
              <a:rPr lang="en-US" dirty="0"/>
              <a:t>mydat</a:t>
            </a:r>
            <a:r>
              <a:rPr lang="en-US" b="0" i="0" dirty="0">
                <a:solidFill>
                  <a:srgbClr val="444444"/>
                </a:solidFill>
                <a:effectLst/>
                <a:latin typeface="Courier 10 Pitch"/>
              </a:rPr>
              <a:t> &lt;- </a:t>
            </a:r>
            <a:r>
              <a:rPr lang="en-US" b="0" i="0" dirty="0" err="1">
                <a:solidFill>
                  <a:srgbClr val="444444"/>
                </a:solidFill>
                <a:effectLst/>
                <a:latin typeface="Courier 10 Pitch"/>
              </a:rPr>
              <a:t>read_sas</a:t>
            </a:r>
            <a:r>
              <a:rPr lang="en-US" b="0" i="0" dirty="0">
                <a:solidFill>
                  <a:srgbClr val="444444"/>
                </a:solidFill>
                <a:effectLst/>
                <a:latin typeface="Courier 10 Pitch"/>
              </a:rPr>
              <a:t>(</a:t>
            </a:r>
            <a:r>
              <a:rPr lang="en-US" b="0" i="0" dirty="0">
                <a:solidFill>
                  <a:srgbClr val="880000"/>
                </a:solidFill>
                <a:effectLst/>
                <a:latin typeface="Courier 10 Pitch"/>
              </a:rPr>
              <a:t>" 'PATH_OR_URL_TO_SAS_FILE/file.sas7bdat"</a:t>
            </a:r>
            <a:r>
              <a:rPr lang="en-US" b="0" i="0" dirty="0">
                <a:solidFill>
                  <a:srgbClr val="444444"/>
                </a:solidFill>
                <a:effectLst/>
                <a:latin typeface="Courier 10 Pitch"/>
              </a:rPr>
              <a:t>)</a:t>
            </a:r>
          </a:p>
          <a:p>
            <a:pPr marL="0" indent="0">
              <a:buNone/>
            </a:pPr>
            <a:r>
              <a:rPr lang="en-US" dirty="0"/>
              <a:t>mydat</a:t>
            </a:r>
            <a:r>
              <a:rPr lang="en-US" b="0" i="0" dirty="0">
                <a:solidFill>
                  <a:srgbClr val="444444"/>
                </a:solidFill>
                <a:effectLst/>
                <a:latin typeface="Courier 10 Pitch"/>
              </a:rPr>
              <a:t> &lt;- </a:t>
            </a:r>
            <a:r>
              <a:rPr lang="en-US" b="0" i="0" dirty="0" err="1">
                <a:solidFill>
                  <a:srgbClr val="444444"/>
                </a:solidFill>
                <a:effectLst/>
                <a:latin typeface="Courier 10 Pitch"/>
              </a:rPr>
              <a:t>read_dta</a:t>
            </a:r>
            <a:r>
              <a:rPr lang="en-US" b="0" i="0" dirty="0">
                <a:solidFill>
                  <a:srgbClr val="444444"/>
                </a:solidFill>
                <a:effectLst/>
                <a:latin typeface="Courier 10 Pitch"/>
              </a:rPr>
              <a:t>(</a:t>
            </a:r>
            <a:r>
              <a:rPr lang="en-US" b="0" i="0" dirty="0">
                <a:solidFill>
                  <a:srgbClr val="880000"/>
                </a:solidFill>
                <a:effectLst/>
                <a:latin typeface="Courier 10 Pitch"/>
              </a:rPr>
              <a:t>'PATH_OR_URL_TO_STATA_FILE /</a:t>
            </a:r>
            <a:r>
              <a:rPr lang="en-US" b="0" i="0" dirty="0" err="1">
                <a:solidFill>
                  <a:srgbClr val="880000"/>
                </a:solidFill>
                <a:effectLst/>
                <a:latin typeface="Courier 10 Pitch"/>
              </a:rPr>
              <a:t>file.dta</a:t>
            </a:r>
            <a:r>
              <a:rPr lang="en-US" b="0" i="0" dirty="0">
                <a:solidFill>
                  <a:srgbClr val="880000"/>
                </a:solidFill>
                <a:effectLst/>
                <a:latin typeface="Courier 10 Pitch"/>
              </a:rPr>
              <a:t>'</a:t>
            </a:r>
            <a:r>
              <a:rPr lang="en-US" b="0" i="0" dirty="0">
                <a:solidFill>
                  <a:srgbClr val="444444"/>
                </a:solidFill>
                <a:effectLst/>
                <a:latin typeface="Courier 10 Pitch"/>
              </a:rPr>
              <a:t>)</a:t>
            </a:r>
            <a:endParaRPr lang="en-US" dirty="0"/>
          </a:p>
        </p:txBody>
      </p:sp>
    </p:spTree>
    <p:extLst>
      <p:ext uri="{BB962C8B-B14F-4D97-AF65-F5344CB8AC3E}">
        <p14:creationId xmlns:p14="http://schemas.microsoft.com/office/powerpoint/2010/main" val="51206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E2B09E-6033-B65C-9DBC-5C3161B38E21}"/>
              </a:ext>
            </a:extLst>
          </p:cNvPr>
          <p:cNvSpPr>
            <a:spLocks noGrp="1"/>
          </p:cNvSpPr>
          <p:nvPr>
            <p:ph type="title"/>
          </p:nvPr>
        </p:nvSpPr>
        <p:spPr>
          <a:xfrm>
            <a:off x="838200" y="365125"/>
            <a:ext cx="10515600" cy="1325563"/>
          </a:xfrm>
        </p:spPr>
        <p:txBody>
          <a:bodyPr>
            <a:normAutofit/>
          </a:bodyPr>
          <a:lstStyle/>
          <a:p>
            <a:r>
              <a:rPr lang="en-US" dirty="0"/>
              <a:t>Downloading R and RStudio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353242-6231-4629-C833-9CF44307D9CB}"/>
              </a:ext>
            </a:extLst>
          </p:cNvPr>
          <p:cNvSpPr>
            <a:spLocks noGrp="1"/>
          </p:cNvSpPr>
          <p:nvPr>
            <p:ph idx="1"/>
          </p:nvPr>
        </p:nvSpPr>
        <p:spPr>
          <a:xfrm>
            <a:off x="936442" y="1349532"/>
            <a:ext cx="10515600" cy="4667250"/>
          </a:xfrm>
        </p:spPr>
        <p:txBody>
          <a:bodyPr>
            <a:normAutofit fontScale="70000" lnSpcReduction="20000"/>
          </a:bodyPr>
          <a:lstStyle/>
          <a:p>
            <a:r>
              <a:rPr lang="en-US" sz="2900" b="1" dirty="0"/>
              <a:t>Step 1: Download and Install R</a:t>
            </a:r>
          </a:p>
          <a:p>
            <a:pPr lvl="1">
              <a:buFont typeface="+mj-lt"/>
              <a:buAutoNum type="arabicPeriod"/>
            </a:pPr>
            <a:r>
              <a:rPr lang="en-US" sz="2900" dirty="0"/>
              <a:t>Visit the CRAN website: </a:t>
            </a:r>
            <a:r>
              <a:rPr lang="en-US" sz="2900" dirty="0">
                <a:hlinkClick r:id="rId2"/>
              </a:rPr>
              <a:t>https://cran.r-project.org/</a:t>
            </a:r>
            <a:r>
              <a:rPr lang="en-US" sz="2900" dirty="0"/>
              <a:t> .</a:t>
            </a:r>
          </a:p>
          <a:p>
            <a:pPr lvl="1">
              <a:buFont typeface="+mj-lt"/>
              <a:buAutoNum type="arabicPeriod"/>
            </a:pPr>
            <a:r>
              <a:rPr lang="en-US" sz="2900" dirty="0"/>
              <a:t>Choose your operating system:</a:t>
            </a:r>
          </a:p>
          <a:p>
            <a:pPr marL="1200150" lvl="2" indent="-285750">
              <a:buFont typeface="+mj-lt"/>
              <a:buAutoNum type="arabicPeriod"/>
            </a:pPr>
            <a:r>
              <a:rPr lang="en-US" sz="2900" b="1" dirty="0"/>
              <a:t>Windows</a:t>
            </a:r>
            <a:r>
              <a:rPr lang="en-US" sz="2900" dirty="0"/>
              <a:t>: Click </a:t>
            </a:r>
            <a:r>
              <a:rPr lang="en-US" sz="2900" b="1" dirty="0"/>
              <a:t>Download R for Windows</a:t>
            </a:r>
            <a:r>
              <a:rPr lang="en-US" sz="2900" dirty="0"/>
              <a:t>, then click </a:t>
            </a:r>
            <a:r>
              <a:rPr lang="en-US" sz="2900" b="1" dirty="0"/>
              <a:t>base</a:t>
            </a:r>
            <a:r>
              <a:rPr lang="en-US" sz="2900" dirty="0"/>
              <a:t>, and download the installer.</a:t>
            </a:r>
          </a:p>
          <a:p>
            <a:pPr marL="1200150" lvl="2" indent="-285750">
              <a:buFont typeface="+mj-lt"/>
              <a:buAutoNum type="arabicPeriod"/>
            </a:pPr>
            <a:r>
              <a:rPr lang="en-US" sz="2900" b="1" dirty="0"/>
              <a:t>Mac</a:t>
            </a:r>
            <a:r>
              <a:rPr lang="en-US" sz="2900" dirty="0"/>
              <a:t>: Click </a:t>
            </a:r>
            <a:r>
              <a:rPr lang="en-US" sz="2900" b="1" dirty="0"/>
              <a:t>Download R for macOS and</a:t>
            </a:r>
            <a:r>
              <a:rPr lang="en-US" sz="2900" dirty="0"/>
              <a:t> download the appropriate version for your macOS.</a:t>
            </a:r>
          </a:p>
          <a:p>
            <a:pPr marL="1200150" lvl="2" indent="-285750">
              <a:buFont typeface="+mj-lt"/>
              <a:buAutoNum type="arabicPeriod"/>
            </a:pPr>
            <a:r>
              <a:rPr lang="en-US" sz="2900" b="1" dirty="0"/>
              <a:t>Linux</a:t>
            </a:r>
            <a:r>
              <a:rPr lang="en-US" sz="2900" dirty="0"/>
              <a:t>: Choose your distribution and follow the provided instructions.</a:t>
            </a:r>
          </a:p>
          <a:p>
            <a:pPr lvl="1">
              <a:buFont typeface="+mj-lt"/>
              <a:buAutoNum type="arabicPeriod"/>
            </a:pPr>
            <a:r>
              <a:rPr lang="en-US" sz="2900" dirty="0"/>
              <a:t>Follow the installation prompts to complete the setup.</a:t>
            </a:r>
          </a:p>
          <a:p>
            <a:r>
              <a:rPr lang="en-US" sz="2900" b="1" dirty="0"/>
              <a:t>Step 2: Download and Install RStudio</a:t>
            </a:r>
          </a:p>
          <a:p>
            <a:pPr lvl="1">
              <a:buFont typeface="+mj-lt"/>
              <a:buAutoNum type="arabicPeriod"/>
            </a:pPr>
            <a:r>
              <a:rPr lang="en-US" sz="2900" dirty="0"/>
              <a:t>Visit the RStudio website: </a:t>
            </a:r>
            <a:r>
              <a:rPr lang="en-US" sz="2900" dirty="0">
                <a:hlinkClick r:id="rId3"/>
              </a:rPr>
              <a:t>https://posit.co/download/rstudio-desktop/</a:t>
            </a:r>
            <a:r>
              <a:rPr lang="en-US" sz="2900" dirty="0"/>
              <a:t> .</a:t>
            </a:r>
          </a:p>
          <a:p>
            <a:pPr lvl="1">
              <a:buFont typeface="+mj-lt"/>
              <a:buAutoNum type="arabicPeriod"/>
            </a:pPr>
            <a:r>
              <a:rPr lang="en-US" sz="2900" dirty="0"/>
              <a:t>Download the free </a:t>
            </a:r>
            <a:r>
              <a:rPr lang="en-US" sz="2900" b="1" dirty="0"/>
              <a:t>RStudio Desktop</a:t>
            </a:r>
            <a:r>
              <a:rPr lang="en-US" sz="2900" dirty="0"/>
              <a:t> version for your operating system.</a:t>
            </a:r>
          </a:p>
          <a:p>
            <a:pPr marL="1200150" lvl="2" indent="-285750">
              <a:buFont typeface="+mj-lt"/>
              <a:buAutoNum type="arabicPeriod"/>
            </a:pPr>
            <a:r>
              <a:rPr lang="en-US" sz="2900" b="1" dirty="0"/>
              <a:t>Windows</a:t>
            </a:r>
            <a:r>
              <a:rPr lang="en-US" sz="2900" dirty="0"/>
              <a:t>, </a:t>
            </a:r>
            <a:r>
              <a:rPr lang="en-US" sz="2900" b="1" dirty="0"/>
              <a:t>Mac</a:t>
            </a:r>
            <a:r>
              <a:rPr lang="en-US" sz="2900" dirty="0"/>
              <a:t>, or </a:t>
            </a:r>
            <a:r>
              <a:rPr lang="en-US" sz="2900" b="1" dirty="0"/>
              <a:t>Linux</a:t>
            </a:r>
            <a:r>
              <a:rPr lang="en-US" sz="2900" dirty="0"/>
              <a:t> options available.</a:t>
            </a:r>
          </a:p>
          <a:p>
            <a:pPr lvl="1">
              <a:buFont typeface="+mj-lt"/>
              <a:buAutoNum type="arabicPeriod"/>
            </a:pPr>
            <a:r>
              <a:rPr lang="en-US" sz="2900" dirty="0"/>
              <a:t>Open the downloaded installer and follow the steps to install RStudio.</a:t>
            </a:r>
          </a:p>
          <a:p>
            <a:r>
              <a:rPr lang="en-US" sz="2900" b="1" dirty="0"/>
              <a:t>Step 3: Verify Your Installation</a:t>
            </a:r>
          </a:p>
          <a:p>
            <a:pPr lvl="1">
              <a:buFont typeface="+mj-lt"/>
              <a:buAutoNum type="arabicPeriod"/>
            </a:pPr>
            <a:r>
              <a:rPr lang="en-US" sz="2900" dirty="0"/>
              <a:t>Open RStudio.</a:t>
            </a:r>
          </a:p>
          <a:p>
            <a:pPr lvl="1">
              <a:buFont typeface="+mj-lt"/>
              <a:buAutoNum type="arabicPeriod"/>
            </a:pPr>
            <a:r>
              <a:rPr lang="en-US" sz="2900" dirty="0"/>
              <a:t>Check the </a:t>
            </a:r>
            <a:r>
              <a:rPr lang="en-US" sz="2900" b="1" dirty="0"/>
              <a:t>Console Panel</a:t>
            </a:r>
            <a:r>
              <a:rPr lang="en-US" sz="2900" dirty="0"/>
              <a:t> to ensure R is correctly linked (you’ll see the R version displayed).</a:t>
            </a:r>
          </a:p>
          <a:p>
            <a:pPr>
              <a:buFont typeface="+mj-lt"/>
              <a:buAutoNum type="arabicPeriod"/>
            </a:pPr>
            <a:endParaRPr lang="en-US" sz="1100" dirty="0"/>
          </a:p>
          <a:p>
            <a:endParaRPr lang="en-US" sz="1100" dirty="0"/>
          </a:p>
        </p:txBody>
      </p:sp>
    </p:spTree>
    <p:extLst>
      <p:ext uri="{BB962C8B-B14F-4D97-AF65-F5344CB8AC3E}">
        <p14:creationId xmlns:p14="http://schemas.microsoft.com/office/powerpoint/2010/main" val="2412873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DFBA-FB0A-5547-8E74-883F2FDC3033}"/>
              </a:ext>
            </a:extLst>
          </p:cNvPr>
          <p:cNvSpPr>
            <a:spLocks noGrp="1"/>
          </p:cNvSpPr>
          <p:nvPr>
            <p:ph type="title"/>
          </p:nvPr>
        </p:nvSpPr>
        <p:spPr/>
        <p:txBody>
          <a:bodyPr/>
          <a:lstStyle/>
          <a:p>
            <a:r>
              <a:rPr lang="en-US" b="1" dirty="0"/>
              <a:t>2. Intro to the </a:t>
            </a:r>
            <a:r>
              <a:rPr lang="en-US" b="1" dirty="0" err="1"/>
              <a:t>tidyverse</a:t>
            </a:r>
            <a:endParaRPr lang="en-US" b="1" dirty="0"/>
          </a:p>
        </p:txBody>
      </p:sp>
      <p:sp>
        <p:nvSpPr>
          <p:cNvPr id="4" name="Slide Number Placeholder 3">
            <a:extLst>
              <a:ext uri="{FF2B5EF4-FFF2-40B4-BE49-F238E27FC236}">
                <a16:creationId xmlns:a16="http://schemas.microsoft.com/office/drawing/2014/main" id="{D5EC1BDB-85D5-514F-BB75-1B1A460A6B0D}"/>
              </a:ext>
            </a:extLst>
          </p:cNvPr>
          <p:cNvSpPr>
            <a:spLocks noGrp="1"/>
          </p:cNvSpPr>
          <p:nvPr>
            <p:ph type="sldNum" sz="quarter" idx="12"/>
          </p:nvPr>
        </p:nvSpPr>
        <p:spPr/>
        <p:txBody>
          <a:bodyPr/>
          <a:lstStyle/>
          <a:p>
            <a:fld id="{2ACA1E72-7AFA-E341-87C3-C06459426678}" type="slidenum">
              <a:rPr lang="en-US" smtClean="0"/>
              <a:t>20</a:t>
            </a:fld>
            <a:endParaRPr lang="en-US"/>
          </a:p>
        </p:txBody>
      </p:sp>
    </p:spTree>
    <p:extLst>
      <p:ext uri="{BB962C8B-B14F-4D97-AF65-F5344CB8AC3E}">
        <p14:creationId xmlns:p14="http://schemas.microsoft.com/office/powerpoint/2010/main" val="318294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661A-B7D4-5444-B7B2-937C1183CD2B}"/>
              </a:ext>
            </a:extLst>
          </p:cNvPr>
          <p:cNvSpPr>
            <a:spLocks noGrp="1"/>
          </p:cNvSpPr>
          <p:nvPr>
            <p:ph type="title"/>
          </p:nvPr>
        </p:nvSpPr>
        <p:spPr/>
        <p:txBody>
          <a:bodyPr/>
          <a:lstStyle/>
          <a:p>
            <a:r>
              <a:rPr lang="en-US" b="1" dirty="0"/>
              <a:t>The </a:t>
            </a:r>
            <a:r>
              <a:rPr lang="en-US" b="1" dirty="0" err="1"/>
              <a:t>Tidyverse</a:t>
            </a:r>
            <a:endParaRPr lang="en-US" b="1" dirty="0"/>
          </a:p>
        </p:txBody>
      </p:sp>
      <p:sp>
        <p:nvSpPr>
          <p:cNvPr id="3" name="Content Placeholder 2">
            <a:extLst>
              <a:ext uri="{FF2B5EF4-FFF2-40B4-BE49-F238E27FC236}">
                <a16:creationId xmlns:a16="http://schemas.microsoft.com/office/drawing/2014/main" id="{A456A4FB-5427-164B-AE58-74BE3D1D50F4}"/>
              </a:ext>
            </a:extLst>
          </p:cNvPr>
          <p:cNvSpPr>
            <a:spLocks noGrp="1"/>
          </p:cNvSpPr>
          <p:nvPr>
            <p:ph idx="1"/>
          </p:nvPr>
        </p:nvSpPr>
        <p:spPr>
          <a:xfrm>
            <a:off x="838200" y="1690688"/>
            <a:ext cx="10515600" cy="4486275"/>
          </a:xfrm>
        </p:spPr>
        <p:txBody>
          <a:bodyPr/>
          <a:lstStyle/>
          <a:p>
            <a:r>
              <a:rPr lang="en-US" dirty="0"/>
              <a:t>A collection of packages for data manipulation, exploration, and visualization. </a:t>
            </a:r>
          </a:p>
          <a:p>
            <a:pPr lvl="1"/>
            <a:endParaRPr lang="en-US" dirty="0"/>
          </a:p>
          <a:p>
            <a:r>
              <a:rPr lang="en-US" dirty="0"/>
              <a:t>Share a common philosophy of R programming and work in harmony.</a:t>
            </a:r>
          </a:p>
          <a:p>
            <a:pPr lvl="1"/>
            <a:endParaRPr lang="en-US" dirty="0"/>
          </a:p>
          <a:p>
            <a:r>
              <a:rPr lang="en-US" dirty="0"/>
              <a:t>Core </a:t>
            </a:r>
            <a:r>
              <a:rPr lang="en-US" dirty="0" err="1"/>
              <a:t>tidyverse</a:t>
            </a:r>
            <a:r>
              <a:rPr lang="en-US" dirty="0"/>
              <a:t> packages:</a:t>
            </a:r>
          </a:p>
          <a:p>
            <a:pPr marL="457200" lvl="1" indent="0">
              <a:buNone/>
            </a:pPr>
            <a:r>
              <a:rPr lang="en-US" sz="2200" dirty="0" err="1">
                <a:latin typeface="Monaco" pitchFamily="2" charset="77"/>
              </a:rPr>
              <a:t>readr</a:t>
            </a:r>
            <a:r>
              <a:rPr lang="en-US" sz="2200" dirty="0">
                <a:latin typeface="Monaco" pitchFamily="2" charset="77"/>
              </a:rPr>
              <a:t>     </a:t>
            </a:r>
            <a:r>
              <a:rPr lang="en-US" sz="2200" dirty="0" err="1">
                <a:latin typeface="Monaco" pitchFamily="2" charset="77"/>
              </a:rPr>
              <a:t>dplyr</a:t>
            </a:r>
            <a:r>
              <a:rPr lang="en-US" sz="2200" dirty="0">
                <a:latin typeface="Monaco" pitchFamily="2" charset="77"/>
              </a:rPr>
              <a:t>     </a:t>
            </a:r>
            <a:r>
              <a:rPr lang="en-US" sz="2200" dirty="0" err="1">
                <a:latin typeface="Monaco" pitchFamily="2" charset="77"/>
              </a:rPr>
              <a:t>tidyr</a:t>
            </a:r>
            <a:r>
              <a:rPr lang="en-US" sz="2200" dirty="0">
                <a:latin typeface="Monaco" pitchFamily="2" charset="77"/>
              </a:rPr>
              <a:t>     ggplot2     </a:t>
            </a:r>
            <a:r>
              <a:rPr lang="en-US" sz="2200" dirty="0" err="1">
                <a:latin typeface="Monaco" pitchFamily="2" charset="77"/>
              </a:rPr>
              <a:t>tibble</a:t>
            </a:r>
            <a:r>
              <a:rPr lang="en-US" sz="2200" dirty="0">
                <a:latin typeface="Monaco" pitchFamily="2" charset="77"/>
              </a:rPr>
              <a:t>     </a:t>
            </a:r>
            <a:r>
              <a:rPr lang="en-US" sz="2200" dirty="0" err="1">
                <a:latin typeface="Monaco" pitchFamily="2" charset="77"/>
              </a:rPr>
              <a:t>purrr</a:t>
            </a:r>
            <a:endParaRPr lang="en-US" dirty="0"/>
          </a:p>
        </p:txBody>
      </p:sp>
      <p:sp>
        <p:nvSpPr>
          <p:cNvPr id="5" name="Slide Number Placeholder 4">
            <a:extLst>
              <a:ext uri="{FF2B5EF4-FFF2-40B4-BE49-F238E27FC236}">
                <a16:creationId xmlns:a16="http://schemas.microsoft.com/office/drawing/2014/main" id="{31B9A06A-29F2-C041-AF05-25D59E9FD564}"/>
              </a:ext>
            </a:extLst>
          </p:cNvPr>
          <p:cNvSpPr>
            <a:spLocks noGrp="1"/>
          </p:cNvSpPr>
          <p:nvPr>
            <p:ph type="sldNum" sz="quarter" idx="12"/>
          </p:nvPr>
        </p:nvSpPr>
        <p:spPr/>
        <p:txBody>
          <a:bodyPr/>
          <a:lstStyle/>
          <a:p>
            <a:fld id="{2ACA1E72-7AFA-E341-87C3-C06459426678}" type="slidenum">
              <a:rPr lang="en-US" smtClean="0"/>
              <a:t>21</a:t>
            </a:fld>
            <a:endParaRPr lang="en-US"/>
          </a:p>
        </p:txBody>
      </p:sp>
    </p:spTree>
    <p:extLst>
      <p:ext uri="{BB962C8B-B14F-4D97-AF65-F5344CB8AC3E}">
        <p14:creationId xmlns:p14="http://schemas.microsoft.com/office/powerpoint/2010/main" val="109559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Data Manipulation with </a:t>
            </a:r>
            <a:r>
              <a:rPr lang="en-US" b="1" dirty="0" err="1">
                <a:latin typeface="Monaco" charset="0"/>
                <a:ea typeface="Monaco" charset="0"/>
                <a:cs typeface="Monaco" charset="0"/>
              </a:rPr>
              <a:t>dplyr</a:t>
            </a:r>
            <a:endParaRPr lang="en-US" b="1" dirty="0">
              <a:latin typeface="Monaco" charset="0"/>
              <a:ea typeface="Monaco" charset="0"/>
              <a:cs typeface="Monaco" charset="0"/>
            </a:endParaRPr>
          </a:p>
        </p:txBody>
      </p:sp>
      <p:sp>
        <p:nvSpPr>
          <p:cNvPr id="3" name="Content Placeholder 2"/>
          <p:cNvSpPr>
            <a:spLocks noGrp="1"/>
          </p:cNvSpPr>
          <p:nvPr>
            <p:ph idx="1"/>
          </p:nvPr>
        </p:nvSpPr>
        <p:spPr>
          <a:xfrm>
            <a:off x="838200" y="1534886"/>
            <a:ext cx="10515600" cy="5323114"/>
          </a:xfrm>
        </p:spPr>
        <p:txBody>
          <a:bodyPr/>
          <a:lstStyle/>
          <a:p>
            <a:r>
              <a:rPr lang="en-US" dirty="0"/>
              <a:t>Very useful package for exploring and managing your data.</a:t>
            </a:r>
          </a:p>
          <a:p>
            <a:endParaRPr lang="en-US" dirty="0"/>
          </a:p>
          <a:p>
            <a:r>
              <a:rPr lang="en-US" i="1" dirty="0"/>
              <a:t>“A grammar of data manipulation, providing a consistent set of verbs that help you solve the most common data manipulation challenges.”</a:t>
            </a:r>
          </a:p>
          <a:p>
            <a:endParaRPr lang="en-US" dirty="0"/>
          </a:p>
          <a:p>
            <a:r>
              <a:rPr lang="en-US" dirty="0"/>
              <a:t>Resources for getting started:</a:t>
            </a:r>
          </a:p>
          <a:p>
            <a:pPr lvl="1"/>
            <a:r>
              <a:rPr lang="en-US" dirty="0">
                <a:hlinkClick r:id="rId3"/>
              </a:rPr>
              <a:t>http://dplyr.tidyverse.org/</a:t>
            </a:r>
            <a:endParaRPr lang="en-US" dirty="0"/>
          </a:p>
          <a:p>
            <a:pPr lvl="1"/>
            <a:r>
              <a:rPr lang="en-US" dirty="0">
                <a:hlinkClick r:id="rId4"/>
              </a:rPr>
              <a:t>https://cran.r-project.org/web/packages/dplyr/vignettes/dplyr.html</a:t>
            </a:r>
            <a:r>
              <a:rPr lang="en-US" dirty="0"/>
              <a:t> </a:t>
            </a:r>
          </a:p>
          <a:p>
            <a:pPr lvl="1"/>
            <a:r>
              <a:rPr lang="en-US" dirty="0">
                <a:hlinkClick r:id="rId5"/>
              </a:rPr>
              <a:t>https://www.rstudio.com/wp-content/uploads/2015/02/data-wrangling-cheatsheet.pdf</a:t>
            </a:r>
            <a:r>
              <a:rPr lang="en-US" dirty="0"/>
              <a:t> </a:t>
            </a:r>
          </a:p>
          <a:p>
            <a:pPr lvl="1"/>
            <a:r>
              <a:rPr lang="en-US" dirty="0">
                <a:hlinkClick r:id="rId6"/>
              </a:rPr>
              <a:t>http://r4ds.had.co.nz/transform.html</a:t>
            </a:r>
            <a:r>
              <a:rPr lang="en-US" dirty="0"/>
              <a:t> </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2743" y="5891012"/>
            <a:ext cx="4579257" cy="841775"/>
          </a:xfrm>
          <a:prstGeom prst="rect">
            <a:avLst/>
          </a:prstGeom>
        </p:spPr>
      </p:pic>
      <p:sp>
        <p:nvSpPr>
          <p:cNvPr id="5" name="Slide Number Placeholder 4">
            <a:extLst>
              <a:ext uri="{FF2B5EF4-FFF2-40B4-BE49-F238E27FC236}">
                <a16:creationId xmlns:a16="http://schemas.microsoft.com/office/drawing/2014/main" id="{E1E9F869-B54B-194A-B5A1-3A1F9DE50C3D}"/>
              </a:ext>
            </a:extLst>
          </p:cNvPr>
          <p:cNvSpPr>
            <a:spLocks noGrp="1"/>
          </p:cNvSpPr>
          <p:nvPr>
            <p:ph type="sldNum" sz="quarter" idx="12"/>
          </p:nvPr>
        </p:nvSpPr>
        <p:spPr/>
        <p:txBody>
          <a:bodyPr/>
          <a:lstStyle/>
          <a:p>
            <a:fld id="{2ACA1E72-7AFA-E341-87C3-C06459426678}" type="slidenum">
              <a:rPr lang="en-US" smtClean="0"/>
              <a:t>22</a:t>
            </a:fld>
            <a:endParaRPr lang="en-US"/>
          </a:p>
        </p:txBody>
      </p:sp>
    </p:spTree>
    <p:extLst>
      <p:ext uri="{BB962C8B-B14F-4D97-AF65-F5344CB8AC3E}">
        <p14:creationId xmlns:p14="http://schemas.microsoft.com/office/powerpoint/2010/main" val="1794657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DFBA-FB0A-5547-8E74-883F2FDC3033}"/>
              </a:ext>
            </a:extLst>
          </p:cNvPr>
          <p:cNvSpPr>
            <a:spLocks noGrp="1"/>
          </p:cNvSpPr>
          <p:nvPr>
            <p:ph type="title"/>
          </p:nvPr>
        </p:nvSpPr>
        <p:spPr>
          <a:xfrm>
            <a:off x="831850" y="1709738"/>
            <a:ext cx="10515600" cy="2852737"/>
          </a:xfrm>
        </p:spPr>
        <p:txBody>
          <a:bodyPr/>
          <a:lstStyle/>
          <a:p>
            <a:r>
              <a:rPr lang="en-US" b="1" dirty="0"/>
              <a:t>3. </a:t>
            </a:r>
            <a:r>
              <a:rPr lang="en-US" b="1" dirty="0" err="1"/>
              <a:t>dplyr</a:t>
            </a:r>
            <a:r>
              <a:rPr lang="en-US" b="1" dirty="0"/>
              <a:t> code structure</a:t>
            </a:r>
          </a:p>
        </p:txBody>
      </p:sp>
      <p:sp>
        <p:nvSpPr>
          <p:cNvPr id="4" name="Slide Number Placeholder 3">
            <a:extLst>
              <a:ext uri="{FF2B5EF4-FFF2-40B4-BE49-F238E27FC236}">
                <a16:creationId xmlns:a16="http://schemas.microsoft.com/office/drawing/2014/main" id="{D5EC1BDB-85D5-514F-BB75-1B1A460A6B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24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6" y="0"/>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933150" y="1462314"/>
            <a:ext cx="10464193" cy="4889500"/>
          </a:xfrm>
        </p:spPr>
        <p:txBody>
          <a:bodyPr>
            <a:normAutofit lnSpcReduction="10000"/>
          </a:bodyPr>
          <a:lstStyle/>
          <a:p>
            <a:r>
              <a:rPr lang="en-US" dirty="0">
                <a:latin typeface="Monaco" charset="0"/>
                <a:ea typeface="Monaco" charset="0"/>
                <a:cs typeface="Monaco" charset="0"/>
              </a:rPr>
              <a:t>select()</a:t>
            </a:r>
          </a:p>
          <a:p>
            <a:pPr lvl="1"/>
            <a:endParaRPr lang="en-US" dirty="0">
              <a:latin typeface="Monaco" charset="0"/>
              <a:ea typeface="Monaco" charset="0"/>
              <a:cs typeface="Monaco" charset="0"/>
            </a:endParaRPr>
          </a:p>
          <a:p>
            <a:r>
              <a:rPr lang="en-US" dirty="0">
                <a:latin typeface="Monaco" charset="0"/>
                <a:ea typeface="Monaco" charset="0"/>
                <a:cs typeface="Monaco" charset="0"/>
              </a:rPr>
              <a:t>filter()</a:t>
            </a:r>
          </a:p>
          <a:p>
            <a:pPr lvl="1"/>
            <a:endParaRPr lang="en-US" dirty="0">
              <a:latin typeface="Monaco" charset="0"/>
              <a:ea typeface="Monaco" charset="0"/>
              <a:cs typeface="Monaco" charset="0"/>
            </a:endParaRPr>
          </a:p>
          <a:p>
            <a:r>
              <a:rPr lang="en-US" dirty="0">
                <a:latin typeface="Monaco" charset="0"/>
                <a:ea typeface="Monaco" charset="0"/>
                <a:cs typeface="Monaco" charset="0"/>
              </a:rPr>
              <a:t>arrange()</a:t>
            </a:r>
          </a:p>
          <a:p>
            <a:pPr lvl="1"/>
            <a:endParaRPr lang="en-US" dirty="0">
              <a:latin typeface="Monaco" charset="0"/>
              <a:ea typeface="Monaco" charset="0"/>
              <a:cs typeface="Monaco" charset="0"/>
            </a:endParaRPr>
          </a:p>
          <a:p>
            <a:r>
              <a:rPr lang="en-US" dirty="0" err="1">
                <a:latin typeface="Monaco" charset="0"/>
                <a:ea typeface="Monaco" charset="0"/>
                <a:cs typeface="Monaco" charset="0"/>
              </a:rPr>
              <a:t>summarise</a:t>
            </a:r>
            <a:r>
              <a:rPr lang="en-US" dirty="0">
                <a:latin typeface="Monaco" charset="0"/>
                <a:ea typeface="Monaco" charset="0"/>
                <a:cs typeface="Monaco" charset="0"/>
              </a:rPr>
              <a:t>()</a:t>
            </a:r>
          </a:p>
          <a:p>
            <a:pPr lvl="1"/>
            <a:endParaRPr lang="en-US" dirty="0">
              <a:latin typeface="Monaco" charset="0"/>
              <a:ea typeface="Monaco" charset="0"/>
              <a:cs typeface="Monaco" charset="0"/>
            </a:endParaRPr>
          </a:p>
          <a:p>
            <a:r>
              <a:rPr lang="en-US" dirty="0">
                <a:latin typeface="Monaco" charset="0"/>
                <a:ea typeface="Monaco" charset="0"/>
                <a:cs typeface="Monaco" charset="0"/>
              </a:rPr>
              <a:t>mutate()</a:t>
            </a:r>
          </a:p>
          <a:p>
            <a:pPr lvl="1"/>
            <a:endParaRPr lang="en-US" dirty="0">
              <a:latin typeface="Monaco" charset="0"/>
              <a:ea typeface="Monaco" charset="0"/>
              <a:cs typeface="Monaco" charset="0"/>
            </a:endParaRPr>
          </a:p>
          <a:p>
            <a:r>
              <a:rPr lang="en-US" dirty="0" err="1">
                <a:latin typeface="Monaco" charset="0"/>
                <a:ea typeface="Monaco" charset="0"/>
                <a:cs typeface="Monaco" charset="0"/>
              </a:rPr>
              <a:t>group_by</a:t>
            </a:r>
            <a:r>
              <a:rPr lang="en-US" dirty="0">
                <a:latin typeface="Monaco" charset="0"/>
                <a:ea typeface="Monaco" charset="0"/>
                <a:cs typeface="Monaco" charset="0"/>
              </a:rPr>
              <a:t>()</a:t>
            </a:r>
          </a:p>
        </p:txBody>
      </p:sp>
      <p:sp>
        <p:nvSpPr>
          <p:cNvPr id="4" name="Rectangle 3"/>
          <p:cNvSpPr/>
          <p:nvPr/>
        </p:nvSpPr>
        <p:spPr>
          <a:xfrm>
            <a:off x="359516" y="6354246"/>
            <a:ext cx="1089933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More helpful info here: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https://www.rstudio.com/wp-content/uploads/2015/02/data-wrangling-cheatsheet.pdf</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Slide Number Placeholder 4">
            <a:extLst>
              <a:ext uri="{FF2B5EF4-FFF2-40B4-BE49-F238E27FC236}">
                <a16:creationId xmlns:a16="http://schemas.microsoft.com/office/drawing/2014/main" id="{38392DBD-557E-1744-962C-136B9B50C4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333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534886"/>
            <a:ext cx="10515600" cy="5170714"/>
          </a:xfrm>
        </p:spPr>
        <p:txBody>
          <a:bodyPr>
            <a:normAutofit/>
          </a:bodyPr>
          <a:lstStyle/>
          <a:p>
            <a:r>
              <a:rPr lang="en-US" dirty="0">
                <a:latin typeface="Monaco" charset="0"/>
                <a:ea typeface="Monaco" charset="0"/>
                <a:cs typeface="Monaco" charset="0"/>
              </a:rPr>
              <a:t>select()</a:t>
            </a:r>
          </a:p>
          <a:p>
            <a:pPr lvl="1"/>
            <a:r>
              <a:rPr lang="en-US" dirty="0">
                <a:latin typeface="Calibri" charset="0"/>
                <a:ea typeface="Calibri" charset="0"/>
                <a:cs typeface="Calibri" charset="0"/>
              </a:rPr>
              <a:t>Picks variables (columns) based on their names.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187" y="2531734"/>
            <a:ext cx="5448799" cy="1942616"/>
          </a:xfrm>
          <a:prstGeom prst="rect">
            <a:avLst/>
          </a:prstGeom>
        </p:spPr>
      </p:pic>
      <p:sp>
        <p:nvSpPr>
          <p:cNvPr id="5" name="Slide Number Placeholder 4">
            <a:extLst>
              <a:ext uri="{FF2B5EF4-FFF2-40B4-BE49-F238E27FC236}">
                <a16:creationId xmlns:a16="http://schemas.microsoft.com/office/drawing/2014/main" id="{356DE449-49A7-1541-9E1D-3DD2BEC65A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13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600200"/>
            <a:ext cx="10515600" cy="5105400"/>
          </a:xfrm>
        </p:spPr>
        <p:txBody>
          <a:bodyPr>
            <a:normAutofit/>
          </a:bodyPr>
          <a:lstStyle/>
          <a:p>
            <a:r>
              <a:rPr lang="en-US" dirty="0">
                <a:latin typeface="Monaco" charset="0"/>
                <a:ea typeface="Monaco" charset="0"/>
                <a:cs typeface="Monaco" charset="0"/>
              </a:rPr>
              <a:t>filter()</a:t>
            </a:r>
          </a:p>
          <a:p>
            <a:pPr lvl="1"/>
            <a:r>
              <a:rPr lang="en-US" dirty="0">
                <a:latin typeface="Calibri" charset="0"/>
                <a:ea typeface="Calibri" charset="0"/>
                <a:cs typeface="Calibri" charset="0"/>
              </a:rPr>
              <a:t>Picks observations (rows) based on their values.</a:t>
            </a:r>
            <a:endParaRPr lang="en-US" dirty="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082" y="2775857"/>
            <a:ext cx="5920274" cy="1763486"/>
          </a:xfrm>
          <a:prstGeom prst="rect">
            <a:avLst/>
          </a:prstGeom>
        </p:spPr>
      </p:pic>
      <p:sp>
        <p:nvSpPr>
          <p:cNvPr id="5" name="Slide Number Placeholder 4">
            <a:extLst>
              <a:ext uri="{FF2B5EF4-FFF2-40B4-BE49-F238E27FC236}">
                <a16:creationId xmlns:a16="http://schemas.microsoft.com/office/drawing/2014/main" id="{20BA4901-D842-0B4B-AE92-DEACC61AA4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28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567542"/>
            <a:ext cx="10515600" cy="5138057"/>
          </a:xfrm>
        </p:spPr>
        <p:txBody>
          <a:bodyPr>
            <a:normAutofit/>
          </a:bodyPr>
          <a:lstStyle/>
          <a:p>
            <a:r>
              <a:rPr lang="en-US" dirty="0">
                <a:latin typeface="Monaco" charset="0"/>
                <a:ea typeface="Monaco" charset="0"/>
                <a:cs typeface="Monaco" charset="0"/>
              </a:rPr>
              <a:t>arrange()</a:t>
            </a:r>
          </a:p>
          <a:p>
            <a:pPr lvl="1"/>
            <a:r>
              <a:rPr lang="en-US" dirty="0">
                <a:latin typeface="Calibri" charset="0"/>
                <a:ea typeface="Calibri" charset="0"/>
                <a:cs typeface="Calibri" charset="0"/>
              </a:rPr>
              <a:t>Changes the ordering of the rows based on their values.</a:t>
            </a:r>
            <a:endParaRPr lang="en-US" dirty="0">
              <a:latin typeface="Monaco" charset="0"/>
              <a:ea typeface="Monaco" charset="0"/>
              <a:cs typeface="Monaco" charset="0"/>
            </a:endParaRPr>
          </a:p>
        </p:txBody>
      </p:sp>
      <p:graphicFrame>
        <p:nvGraphicFramePr>
          <p:cNvPr id="4" name="Table 3"/>
          <p:cNvGraphicFramePr>
            <a:graphicFrameLocks noGrp="1"/>
          </p:cNvGraphicFramePr>
          <p:nvPr/>
        </p:nvGraphicFramePr>
        <p:xfrm>
          <a:off x="2879308" y="2942294"/>
          <a:ext cx="2674828" cy="1346995"/>
        </p:xfrm>
        <a:graphic>
          <a:graphicData uri="http://schemas.openxmlformats.org/drawingml/2006/table">
            <a:tbl>
              <a:tblPr firstRow="1" bandRow="1">
                <a:tableStyleId>{5C22544A-7EE6-4342-B048-85BDC9FD1C3A}</a:tableStyleId>
              </a:tblPr>
              <a:tblGrid>
                <a:gridCol w="668707">
                  <a:extLst>
                    <a:ext uri="{9D8B030D-6E8A-4147-A177-3AD203B41FA5}">
                      <a16:colId xmlns:a16="http://schemas.microsoft.com/office/drawing/2014/main" val="20000"/>
                    </a:ext>
                  </a:extLst>
                </a:gridCol>
                <a:gridCol w="668707">
                  <a:extLst>
                    <a:ext uri="{9D8B030D-6E8A-4147-A177-3AD203B41FA5}">
                      <a16:colId xmlns:a16="http://schemas.microsoft.com/office/drawing/2014/main" val="20001"/>
                    </a:ext>
                  </a:extLst>
                </a:gridCol>
                <a:gridCol w="668707">
                  <a:extLst>
                    <a:ext uri="{9D8B030D-6E8A-4147-A177-3AD203B41FA5}">
                      <a16:colId xmlns:a16="http://schemas.microsoft.com/office/drawing/2014/main" val="20002"/>
                    </a:ext>
                  </a:extLst>
                </a:gridCol>
                <a:gridCol w="668707">
                  <a:extLst>
                    <a:ext uri="{9D8B030D-6E8A-4147-A177-3AD203B41FA5}">
                      <a16:colId xmlns:a16="http://schemas.microsoft.com/office/drawing/2014/main" val="20003"/>
                    </a:ext>
                  </a:extLst>
                </a:gridCol>
              </a:tblGrid>
              <a:tr h="269399">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269399">
                <a:tc>
                  <a:txBody>
                    <a:bodyPr/>
                    <a:lstStyle/>
                    <a:p>
                      <a:endParaRPr lang="en-US" sz="100" dirty="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1"/>
                  </a:ext>
                </a:extLst>
              </a:tr>
              <a:tr h="269399">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dirty="0"/>
                    </a:p>
                  </a:txBody>
                  <a:tcPr>
                    <a:solidFill>
                      <a:schemeClr val="accent1">
                        <a:lumMod val="20000"/>
                        <a:lumOff val="80000"/>
                      </a:schemeClr>
                    </a:solidFill>
                  </a:tcPr>
                </a:tc>
                <a:extLst>
                  <a:ext uri="{0D108BD9-81ED-4DB2-BD59-A6C34878D82A}">
                    <a16:rowId xmlns:a16="http://schemas.microsoft.com/office/drawing/2014/main" val="10002"/>
                  </a:ext>
                </a:extLst>
              </a:tr>
              <a:tr h="269399">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269399">
                <a:tc>
                  <a:txBody>
                    <a:bodyPr/>
                    <a:lstStyle/>
                    <a:p>
                      <a:endParaRPr lang="en-US" sz="100" dirty="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6266464" y="2942294"/>
          <a:ext cx="2674828" cy="1346995"/>
        </p:xfrm>
        <a:graphic>
          <a:graphicData uri="http://schemas.openxmlformats.org/drawingml/2006/table">
            <a:tbl>
              <a:tblPr firstRow="1" bandRow="1">
                <a:tableStyleId>{5C22544A-7EE6-4342-B048-85BDC9FD1C3A}</a:tableStyleId>
              </a:tblPr>
              <a:tblGrid>
                <a:gridCol w="668707">
                  <a:extLst>
                    <a:ext uri="{9D8B030D-6E8A-4147-A177-3AD203B41FA5}">
                      <a16:colId xmlns:a16="http://schemas.microsoft.com/office/drawing/2014/main" val="20000"/>
                    </a:ext>
                  </a:extLst>
                </a:gridCol>
                <a:gridCol w="668707">
                  <a:extLst>
                    <a:ext uri="{9D8B030D-6E8A-4147-A177-3AD203B41FA5}">
                      <a16:colId xmlns:a16="http://schemas.microsoft.com/office/drawing/2014/main" val="20001"/>
                    </a:ext>
                  </a:extLst>
                </a:gridCol>
                <a:gridCol w="668707">
                  <a:extLst>
                    <a:ext uri="{9D8B030D-6E8A-4147-A177-3AD203B41FA5}">
                      <a16:colId xmlns:a16="http://schemas.microsoft.com/office/drawing/2014/main" val="20002"/>
                    </a:ext>
                  </a:extLst>
                </a:gridCol>
                <a:gridCol w="668707">
                  <a:extLst>
                    <a:ext uri="{9D8B030D-6E8A-4147-A177-3AD203B41FA5}">
                      <a16:colId xmlns:a16="http://schemas.microsoft.com/office/drawing/2014/main" val="20003"/>
                    </a:ext>
                  </a:extLst>
                </a:gridCol>
              </a:tblGrid>
              <a:tr h="269399">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269399">
                <a:tc>
                  <a:txBody>
                    <a:bodyPr/>
                    <a:lstStyle/>
                    <a:p>
                      <a:endParaRPr lang="en-US" sz="100" dirty="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a:p>
                  </a:txBody>
                  <a:tcPr>
                    <a:solidFill>
                      <a:schemeClr val="accent1">
                        <a:lumMod val="20000"/>
                        <a:lumOff val="80000"/>
                      </a:schemeClr>
                    </a:solidFill>
                  </a:tcPr>
                </a:tc>
                <a:tc>
                  <a:txBody>
                    <a:bodyPr/>
                    <a:lstStyle/>
                    <a:p>
                      <a:endParaRPr lang="en-US" sz="100" dirty="0"/>
                    </a:p>
                  </a:txBody>
                  <a:tcPr>
                    <a:solidFill>
                      <a:schemeClr val="accent1">
                        <a:lumMod val="20000"/>
                        <a:lumOff val="80000"/>
                      </a:schemeClr>
                    </a:solidFill>
                  </a:tcPr>
                </a:tc>
                <a:extLst>
                  <a:ext uri="{0D108BD9-81ED-4DB2-BD59-A6C34878D82A}">
                    <a16:rowId xmlns:a16="http://schemas.microsoft.com/office/drawing/2014/main" val="10001"/>
                  </a:ext>
                </a:extLst>
              </a:tr>
              <a:tr h="269399">
                <a:tc>
                  <a:txBody>
                    <a:bodyPr/>
                    <a:lstStyle/>
                    <a:p>
                      <a:endParaRPr lang="en-US" sz="10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a:p>
                  </a:txBody>
                  <a:tcPr>
                    <a:solidFill>
                      <a:schemeClr val="accent1">
                        <a:lumMod val="40000"/>
                        <a:lumOff val="60000"/>
                      </a:schemeClr>
                    </a:solidFill>
                  </a:tcPr>
                </a:tc>
                <a:tc>
                  <a:txBody>
                    <a:bodyPr/>
                    <a:lstStyle/>
                    <a:p>
                      <a:endParaRPr lang="en-US" sz="100" dirty="0"/>
                    </a:p>
                  </a:txBody>
                  <a:tcPr>
                    <a:solidFill>
                      <a:schemeClr val="accent1">
                        <a:lumMod val="40000"/>
                        <a:lumOff val="60000"/>
                      </a:schemeClr>
                    </a:solidFill>
                  </a:tcPr>
                </a:tc>
                <a:extLst>
                  <a:ext uri="{0D108BD9-81ED-4DB2-BD59-A6C34878D82A}">
                    <a16:rowId xmlns:a16="http://schemas.microsoft.com/office/drawing/2014/main" val="10002"/>
                  </a:ext>
                </a:extLst>
              </a:tr>
              <a:tr h="269399">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269399">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4"/>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355" y="3428999"/>
            <a:ext cx="637890" cy="382735"/>
          </a:xfrm>
          <a:prstGeom prst="rect">
            <a:avLst/>
          </a:prstGeom>
        </p:spPr>
      </p:pic>
      <p:sp>
        <p:nvSpPr>
          <p:cNvPr id="7" name="Slide Number Placeholder 6">
            <a:extLst>
              <a:ext uri="{FF2B5EF4-FFF2-40B4-BE49-F238E27FC236}">
                <a16:creationId xmlns:a16="http://schemas.microsoft.com/office/drawing/2014/main" id="{0A94D871-CFC5-E84C-90D4-248CC43A6F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99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6" y="-1587"/>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296336" y="1600200"/>
            <a:ext cx="11705164" cy="5105399"/>
          </a:xfrm>
        </p:spPr>
        <p:txBody>
          <a:bodyPr>
            <a:normAutofit/>
          </a:bodyPr>
          <a:lstStyle/>
          <a:p>
            <a:r>
              <a:rPr lang="en-US" dirty="0" err="1">
                <a:latin typeface="Monaco" charset="0"/>
                <a:ea typeface="Monaco" charset="0"/>
                <a:cs typeface="Monaco" charset="0"/>
              </a:rPr>
              <a:t>summarise</a:t>
            </a:r>
            <a:r>
              <a:rPr lang="en-US" dirty="0">
                <a:latin typeface="Monaco" charset="0"/>
                <a:ea typeface="Monaco" charset="0"/>
                <a:cs typeface="Monaco" charset="0"/>
              </a:rPr>
              <a:t>()</a:t>
            </a:r>
          </a:p>
          <a:p>
            <a:pPr lvl="1"/>
            <a:r>
              <a:rPr lang="en-US" dirty="0">
                <a:latin typeface="Calibri" charset="0"/>
                <a:ea typeface="Calibri" charset="0"/>
                <a:cs typeface="Calibri" charset="0"/>
              </a:rPr>
              <a:t>Reduces multiple values down to a single summary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581" y="3314649"/>
            <a:ext cx="5614248" cy="1518608"/>
          </a:xfrm>
          <a:prstGeom prst="rect">
            <a:avLst/>
          </a:prstGeom>
        </p:spPr>
      </p:pic>
      <p:sp>
        <p:nvSpPr>
          <p:cNvPr id="5" name="Slide Number Placeholder 4">
            <a:extLst>
              <a:ext uri="{FF2B5EF4-FFF2-40B4-BE49-F238E27FC236}">
                <a16:creationId xmlns:a16="http://schemas.microsoft.com/office/drawing/2014/main" id="{EBF05BD7-979A-A04B-8221-3B5E08242A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2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3" y="-4763"/>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328993" y="1812470"/>
            <a:ext cx="10515600" cy="5045529"/>
          </a:xfrm>
        </p:spPr>
        <p:txBody>
          <a:bodyPr>
            <a:normAutofit/>
          </a:bodyPr>
          <a:lstStyle/>
          <a:p>
            <a:r>
              <a:rPr lang="en-US" dirty="0">
                <a:latin typeface="Monaco" charset="0"/>
                <a:ea typeface="Monaco" charset="0"/>
                <a:cs typeface="Monaco" charset="0"/>
              </a:rPr>
              <a:t>mutate()</a:t>
            </a:r>
          </a:p>
          <a:p>
            <a:pPr lvl="1"/>
            <a:r>
              <a:rPr lang="en-US" dirty="0">
                <a:latin typeface="Calibri" charset="0"/>
                <a:ea typeface="Calibri" charset="0"/>
                <a:cs typeface="Calibri" charset="0"/>
              </a:rPr>
              <a:t>Adds new variables that are functions of existing variables.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718" y="3243037"/>
            <a:ext cx="5737473" cy="1198333"/>
          </a:xfrm>
          <a:prstGeom prst="rect">
            <a:avLst/>
          </a:prstGeom>
        </p:spPr>
      </p:pic>
      <p:sp>
        <p:nvSpPr>
          <p:cNvPr id="5" name="Slide Number Placeholder 4">
            <a:extLst>
              <a:ext uri="{FF2B5EF4-FFF2-40B4-BE49-F238E27FC236}">
                <a16:creationId xmlns:a16="http://schemas.microsoft.com/office/drawing/2014/main" id="{BC40BA28-AC91-2848-9569-0580732E754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860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533400"/>
            <a:ext cx="8229600" cy="1143000"/>
          </a:xfrm>
        </p:spPr>
        <p:txBody>
          <a:bodyPr/>
          <a:lstStyle/>
          <a:p>
            <a:r>
              <a:rPr lang="en-US" altLang="en-US"/>
              <a:t>Starting Out</a:t>
            </a:r>
          </a:p>
        </p:txBody>
      </p:sp>
      <p:pic>
        <p:nvPicPr>
          <p:cNvPr id="1638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9922" y="1571625"/>
            <a:ext cx="91059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p:cNvSpPr/>
          <p:nvPr/>
        </p:nvSpPr>
        <p:spPr>
          <a:xfrm flipH="1">
            <a:off x="3962400" y="1571625"/>
            <a:ext cx="1981200" cy="88423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Select new R Script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3" y="-4763"/>
            <a:ext cx="10515600" cy="1325563"/>
          </a:xfrm>
        </p:spPr>
        <p:txBody>
          <a:bodyPr/>
          <a:lstStyle/>
          <a:p>
            <a:r>
              <a:rPr lang="en-US" b="1" dirty="0" err="1">
                <a:latin typeface="Monaco" charset="0"/>
                <a:ea typeface="Monaco" charset="0"/>
                <a:cs typeface="Monaco" charset="0"/>
              </a:rPr>
              <a:t>dplyr</a:t>
            </a:r>
            <a:r>
              <a:rPr lang="en-US" b="1" dirty="0">
                <a:latin typeface="Monaco" charset="0"/>
                <a:ea typeface="Monaco" charset="0"/>
                <a:cs typeface="Monaco" charset="0"/>
              </a:rPr>
              <a:t> </a:t>
            </a:r>
            <a:r>
              <a:rPr lang="en-US" b="1" dirty="0"/>
              <a:t>Key Functions</a:t>
            </a:r>
          </a:p>
        </p:txBody>
      </p:sp>
      <p:sp>
        <p:nvSpPr>
          <p:cNvPr id="3" name="Content Placeholder 2"/>
          <p:cNvSpPr>
            <a:spLocks noGrp="1"/>
          </p:cNvSpPr>
          <p:nvPr>
            <p:ph idx="1"/>
          </p:nvPr>
        </p:nvSpPr>
        <p:spPr>
          <a:xfrm>
            <a:off x="328993" y="1729372"/>
            <a:ext cx="10515600" cy="5192486"/>
          </a:xfrm>
        </p:spPr>
        <p:txBody>
          <a:bodyPr>
            <a:normAutofit/>
          </a:bodyPr>
          <a:lstStyle/>
          <a:p>
            <a:r>
              <a:rPr lang="en-US" dirty="0" err="1">
                <a:latin typeface="Monaco" charset="0"/>
                <a:ea typeface="Monaco" charset="0"/>
                <a:cs typeface="Monaco" charset="0"/>
              </a:rPr>
              <a:t>group_by</a:t>
            </a:r>
            <a:r>
              <a:rPr lang="en-US" dirty="0">
                <a:latin typeface="Monaco" charset="0"/>
                <a:ea typeface="Monaco" charset="0"/>
                <a:cs typeface="Monaco" charset="0"/>
              </a:rPr>
              <a:t>()</a:t>
            </a:r>
          </a:p>
          <a:p>
            <a:pPr lvl="1"/>
            <a:r>
              <a:rPr lang="en-US" dirty="0">
                <a:latin typeface="Calibri" charset="0"/>
                <a:ea typeface="Calibri" charset="0"/>
                <a:cs typeface="Calibri" charset="0"/>
              </a:rPr>
              <a:t>Performs data operations on groups that are defined by variables.</a:t>
            </a:r>
          </a:p>
        </p:txBody>
      </p:sp>
      <p:graphicFrame>
        <p:nvGraphicFramePr>
          <p:cNvPr id="4" name="Table 3"/>
          <p:cNvGraphicFramePr>
            <a:graphicFrameLocks noGrp="1"/>
          </p:cNvGraphicFramePr>
          <p:nvPr/>
        </p:nvGraphicFramePr>
        <p:xfrm>
          <a:off x="1959983" y="3020185"/>
          <a:ext cx="2207380" cy="130543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2"/>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3"/>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4"/>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5"/>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5043715" y="3020185"/>
          <a:ext cx="2207380" cy="130543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a:p>
                  </a:txBody>
                  <a:tcPr>
                    <a:solidFill>
                      <a:schemeClr val="bg2">
                        <a:lumMod val="50000"/>
                      </a:schemeClr>
                    </a:solidFill>
                  </a:tcPr>
                </a:tc>
                <a:tc>
                  <a:txBody>
                    <a:bodyPr/>
                    <a:lstStyle/>
                    <a:p>
                      <a:endParaRPr lang="en-US" sz="100" dirty="0"/>
                    </a:p>
                  </a:txBody>
                  <a:tcPr>
                    <a:solidFill>
                      <a:schemeClr val="bg2">
                        <a:lumMod val="50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dirty="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2"/>
                  </a:ext>
                </a:extLst>
              </a:tr>
              <a:tr h="186490">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3"/>
                  </a:ext>
                </a:extLst>
              </a:tr>
              <a:tr h="186490">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4"/>
                  </a:ext>
                </a:extLst>
              </a:tr>
              <a:tr h="186490">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5"/>
                  </a:ext>
                </a:extLst>
              </a:tr>
              <a:tr h="186490">
                <a:tc>
                  <a:txBody>
                    <a:bodyPr/>
                    <a:lstStyle/>
                    <a:p>
                      <a:endParaRPr lang="en-US" sz="100" dirty="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8009619" y="3375038"/>
          <a:ext cx="2207380" cy="745960"/>
        </p:xfrm>
        <a:graphic>
          <a:graphicData uri="http://schemas.openxmlformats.org/drawingml/2006/table">
            <a:tbl>
              <a:tblPr firstRow="1" bandRow="1">
                <a:tableStyleId>{5C22544A-7EE6-4342-B048-85BDC9FD1C3A}</a:tableStyleId>
              </a:tblPr>
              <a:tblGrid>
                <a:gridCol w="551845">
                  <a:extLst>
                    <a:ext uri="{9D8B030D-6E8A-4147-A177-3AD203B41FA5}">
                      <a16:colId xmlns:a16="http://schemas.microsoft.com/office/drawing/2014/main" val="20000"/>
                    </a:ext>
                  </a:extLst>
                </a:gridCol>
                <a:gridCol w="551845">
                  <a:extLst>
                    <a:ext uri="{9D8B030D-6E8A-4147-A177-3AD203B41FA5}">
                      <a16:colId xmlns:a16="http://schemas.microsoft.com/office/drawing/2014/main" val="20001"/>
                    </a:ext>
                  </a:extLst>
                </a:gridCol>
                <a:gridCol w="551845">
                  <a:extLst>
                    <a:ext uri="{9D8B030D-6E8A-4147-A177-3AD203B41FA5}">
                      <a16:colId xmlns:a16="http://schemas.microsoft.com/office/drawing/2014/main" val="20002"/>
                    </a:ext>
                  </a:extLst>
                </a:gridCol>
                <a:gridCol w="551845">
                  <a:extLst>
                    <a:ext uri="{9D8B030D-6E8A-4147-A177-3AD203B41FA5}">
                      <a16:colId xmlns:a16="http://schemas.microsoft.com/office/drawing/2014/main" val="20003"/>
                    </a:ext>
                  </a:extLst>
                </a:gridCol>
              </a:tblGrid>
              <a:tr h="186490">
                <a:tc>
                  <a:txBody>
                    <a:bodyPr/>
                    <a:lstStyle/>
                    <a:p>
                      <a:endParaRPr lang="en-US" sz="100" dirty="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a:p>
                  </a:txBody>
                  <a:tcPr>
                    <a:solidFill>
                      <a:schemeClr val="accent1">
                        <a:lumMod val="75000"/>
                      </a:schemeClr>
                    </a:solidFill>
                  </a:tcPr>
                </a:tc>
                <a:tc>
                  <a:txBody>
                    <a:bodyPr/>
                    <a:lstStyle/>
                    <a:p>
                      <a:endParaRPr lang="en-US" sz="100" dirty="0"/>
                    </a:p>
                  </a:txBody>
                  <a:tcPr>
                    <a:solidFill>
                      <a:schemeClr val="accent1">
                        <a:lumMod val="75000"/>
                      </a:schemeClr>
                    </a:solidFill>
                  </a:tcPr>
                </a:tc>
                <a:extLst>
                  <a:ext uri="{0D108BD9-81ED-4DB2-BD59-A6C34878D82A}">
                    <a16:rowId xmlns:a16="http://schemas.microsoft.com/office/drawing/2014/main" val="10000"/>
                  </a:ext>
                </a:extLst>
              </a:tr>
              <a:tr h="186490">
                <a:tc>
                  <a:txBody>
                    <a:bodyPr/>
                    <a:lstStyle/>
                    <a:p>
                      <a:endParaRPr lang="en-US" sz="100" dirty="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tc>
                  <a:txBody>
                    <a:bodyPr/>
                    <a:lstStyle/>
                    <a:p>
                      <a:endParaRPr lang="en-US" sz="100"/>
                    </a:p>
                  </a:txBody>
                  <a:tcPr>
                    <a:solidFill>
                      <a:schemeClr val="bg2">
                        <a:lumMod val="90000"/>
                      </a:schemeClr>
                    </a:solidFill>
                  </a:tcPr>
                </a:tc>
                <a:extLst>
                  <a:ext uri="{0D108BD9-81ED-4DB2-BD59-A6C34878D82A}">
                    <a16:rowId xmlns:a16="http://schemas.microsoft.com/office/drawing/2014/main" val="10001"/>
                  </a:ext>
                </a:extLst>
              </a:tr>
              <a:tr h="186490">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tc>
                  <a:txBody>
                    <a:bodyPr/>
                    <a:lstStyle/>
                    <a:p>
                      <a:endParaRPr lang="en-US" sz="100" dirty="0"/>
                    </a:p>
                  </a:txBody>
                  <a:tcPr>
                    <a:solidFill>
                      <a:schemeClr val="accent1">
                        <a:lumMod val="60000"/>
                        <a:lumOff val="40000"/>
                      </a:schemeClr>
                    </a:solidFill>
                  </a:tcPr>
                </a:tc>
                <a:extLst>
                  <a:ext uri="{0D108BD9-81ED-4DB2-BD59-A6C34878D82A}">
                    <a16:rowId xmlns:a16="http://schemas.microsoft.com/office/drawing/2014/main" val="10002"/>
                  </a:ext>
                </a:extLst>
              </a:tr>
              <a:tr h="186490">
                <a:tc>
                  <a:txBody>
                    <a:bodyPr/>
                    <a:lstStyle/>
                    <a:p>
                      <a:endParaRPr lang="en-US" sz="100" dirty="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a:p>
                  </a:txBody>
                  <a:tcPr>
                    <a:solidFill>
                      <a:schemeClr val="accent6">
                        <a:lumMod val="60000"/>
                        <a:lumOff val="40000"/>
                      </a:schemeClr>
                    </a:solidFill>
                  </a:tcPr>
                </a:tc>
                <a:tc>
                  <a:txBody>
                    <a:bodyPr/>
                    <a:lstStyle/>
                    <a:p>
                      <a:endParaRPr lang="en-US" sz="100" dirty="0"/>
                    </a:p>
                  </a:txBody>
                  <a:tcP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040" y="3579273"/>
            <a:ext cx="506032" cy="3036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636" y="3596209"/>
            <a:ext cx="506032" cy="303619"/>
          </a:xfrm>
          <a:prstGeom prst="rect">
            <a:avLst/>
          </a:prstGeom>
        </p:spPr>
      </p:pic>
      <p:sp>
        <p:nvSpPr>
          <p:cNvPr id="9" name="Slide Number Placeholder 8">
            <a:extLst>
              <a:ext uri="{FF2B5EF4-FFF2-40B4-BE49-F238E27FC236}">
                <a16:creationId xmlns:a16="http://schemas.microsoft.com/office/drawing/2014/main" id="{CFE83604-0CC6-E045-9C56-316F25C293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230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92"/>
            <a:ext cx="10515600" cy="1325563"/>
          </a:xfrm>
        </p:spPr>
        <p:txBody>
          <a:bodyPr/>
          <a:lstStyle/>
          <a:p>
            <a:r>
              <a:rPr lang="en-US" b="1" dirty="0"/>
              <a:t>Key Functions</a:t>
            </a:r>
          </a:p>
        </p:txBody>
      </p:sp>
      <p:graphicFrame>
        <p:nvGraphicFramePr>
          <p:cNvPr id="6" name="Content Placeholder 2">
            <a:extLst>
              <a:ext uri="{FF2B5EF4-FFF2-40B4-BE49-F238E27FC236}">
                <a16:creationId xmlns:a16="http://schemas.microsoft.com/office/drawing/2014/main" id="{ADF6EF32-6AB8-48DC-CA3B-C5C86137B32C}"/>
              </a:ext>
            </a:extLst>
          </p:cNvPr>
          <p:cNvGraphicFramePr>
            <a:graphicFrameLocks noGrp="1"/>
          </p:cNvGraphicFramePr>
          <p:nvPr>
            <p:ph idx="1"/>
          </p:nvPr>
        </p:nvGraphicFramePr>
        <p:xfrm>
          <a:off x="838200" y="1473200"/>
          <a:ext cx="10515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9BFD8B5-5863-4549-880E-D3788A603A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93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FF6E2-178F-FC4C-8DE6-4EE390B42EC2}"/>
              </a:ext>
            </a:extLst>
          </p:cNvPr>
          <p:cNvSpPr>
            <a:spLocks noGrp="1"/>
          </p:cNvSpPr>
          <p:nvPr>
            <p:ph type="title"/>
          </p:nvPr>
        </p:nvSpPr>
        <p:spPr>
          <a:xfrm>
            <a:off x="838200" y="365125"/>
            <a:ext cx="10515600" cy="1325563"/>
          </a:xfrm>
        </p:spPr>
        <p:txBody>
          <a:bodyPr>
            <a:normAutofit/>
          </a:bodyPr>
          <a:lstStyle/>
          <a:p>
            <a:r>
              <a:rPr lang="en-US" sz="5400" b="1"/>
              <a:t>Key Operator: The Pipe 	</a:t>
            </a:r>
            <a:r>
              <a:rPr lang="en-US" sz="5400" b="1">
                <a:latin typeface="Monaco" pitchFamily="2" charset="77"/>
              </a:rPr>
              <a:t>%&gt;%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A3ACCB-7D3E-D34E-A1BD-BAB1596B8267}"/>
              </a:ext>
            </a:extLst>
          </p:cNvPr>
          <p:cNvSpPr>
            <a:spLocks noGrp="1"/>
          </p:cNvSpPr>
          <p:nvPr>
            <p:ph idx="1"/>
          </p:nvPr>
        </p:nvSpPr>
        <p:spPr>
          <a:xfrm>
            <a:off x="838200" y="1929384"/>
            <a:ext cx="10515600" cy="4251960"/>
          </a:xfrm>
        </p:spPr>
        <p:txBody>
          <a:bodyPr>
            <a:normAutofit/>
          </a:bodyPr>
          <a:lstStyle/>
          <a:p>
            <a:r>
              <a:rPr lang="en-US" sz="2200" b="0" i="0" dirty="0">
                <a:effectLst/>
              </a:rPr>
              <a:t>A common paradigm in all </a:t>
            </a:r>
            <a:r>
              <a:rPr lang="en-US" sz="2200" b="0" i="0" dirty="0" err="1">
                <a:effectLst/>
              </a:rPr>
              <a:t>tidyverse</a:t>
            </a:r>
            <a:r>
              <a:rPr lang="en-US" sz="2200" b="0" i="0" dirty="0">
                <a:effectLst/>
              </a:rPr>
              <a:t> R libraries is to use the pipe operator, %&gt;%, which allows us to chain or pipe functions together</a:t>
            </a:r>
            <a:endParaRPr lang="en-US" sz="2200" dirty="0"/>
          </a:p>
          <a:p>
            <a:r>
              <a:rPr lang="en-US" sz="2200" dirty="0"/>
              <a:t>Enables you to pass the object on left hand side as first argument of function on the right-hand side</a:t>
            </a:r>
          </a:p>
          <a:p>
            <a:r>
              <a:rPr lang="en-US" sz="2200" dirty="0"/>
              <a:t>Goal of making our code more efficient and easier to read</a:t>
            </a:r>
          </a:p>
          <a:p>
            <a:pPr marL="0" indent="0">
              <a:buNone/>
            </a:pPr>
            <a:endParaRPr lang="en-US" sz="2200" dirty="0">
              <a:latin typeface="Monaco" pitchFamily="2" charset="77"/>
            </a:endParaRPr>
          </a:p>
        </p:txBody>
      </p:sp>
      <p:sp>
        <p:nvSpPr>
          <p:cNvPr id="4" name="Slide Number Placeholder 3">
            <a:extLst>
              <a:ext uri="{FF2B5EF4-FFF2-40B4-BE49-F238E27FC236}">
                <a16:creationId xmlns:a16="http://schemas.microsoft.com/office/drawing/2014/main" id="{7BE64E97-A2BB-3947-8A4E-312D10E9C27A}"/>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2ACA1E72-7AFA-E341-87C3-C06459426678}" type="slidenum">
              <a:rPr kumimoji="0" lang="en-US" b="0" i="0" u="none" strike="noStrike" kern="1200" cap="none" spc="0" normalizeH="0" baseline="0" noProof="0" smtClean="0">
                <a:ln>
                  <a:noFill/>
                </a:ln>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32</a:t>
            </a:fld>
            <a:endParaRPr kumimoji="0" lang="en-US"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994630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94BE8-25CF-6D49-9079-75AF99727814}"/>
              </a:ext>
            </a:extLst>
          </p:cNvPr>
          <p:cNvSpPr>
            <a:spLocks noGrp="1"/>
          </p:cNvSpPr>
          <p:nvPr>
            <p:ph type="title"/>
          </p:nvPr>
        </p:nvSpPr>
        <p:spPr>
          <a:xfrm>
            <a:off x="838200" y="365125"/>
            <a:ext cx="10515600" cy="1325563"/>
          </a:xfrm>
        </p:spPr>
        <p:txBody>
          <a:bodyPr>
            <a:normAutofit/>
          </a:bodyPr>
          <a:lstStyle/>
          <a:p>
            <a:r>
              <a:rPr lang="en-US" sz="5400" b="1"/>
              <a:t>Basic Structure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93E398-B517-D349-818F-CA84B7E28793}"/>
              </a:ext>
            </a:extLst>
          </p:cNvPr>
          <p:cNvSpPr>
            <a:spLocks noGrp="1"/>
          </p:cNvSpPr>
          <p:nvPr>
            <p:ph idx="1"/>
          </p:nvPr>
        </p:nvSpPr>
        <p:spPr>
          <a:xfrm>
            <a:off x="838200" y="1929384"/>
            <a:ext cx="10515600" cy="4251960"/>
          </a:xfrm>
        </p:spPr>
        <p:txBody>
          <a:bodyPr>
            <a:normAutofit/>
          </a:bodyPr>
          <a:lstStyle/>
          <a:p>
            <a:pPr marL="162306" indent="-162306" defTabSz="649224">
              <a:spcBef>
                <a:spcPts val="710"/>
              </a:spcBef>
            </a:pPr>
            <a:r>
              <a:rPr lang="en-US" sz="2200" kern="1200">
                <a:latin typeface="+mn-lt"/>
                <a:ea typeface="+mn-ea"/>
                <a:cs typeface="+mn-cs"/>
              </a:rPr>
              <a:t>Use the key functions and pipe to chain together multiple simple steps to achieve a more complicated result.</a:t>
            </a:r>
            <a:endParaRPr lang="en-US" sz="2200"/>
          </a:p>
        </p:txBody>
      </p:sp>
      <p:sp>
        <p:nvSpPr>
          <p:cNvPr id="5" name="Slide Number Placeholder 4">
            <a:extLst>
              <a:ext uri="{FF2B5EF4-FFF2-40B4-BE49-F238E27FC236}">
                <a16:creationId xmlns:a16="http://schemas.microsoft.com/office/drawing/2014/main" id="{DF60F6A7-39F2-034D-A76B-E41958BAFF94}"/>
              </a:ext>
            </a:extLst>
          </p:cNvPr>
          <p:cNvSpPr>
            <a:spLocks noGrp="1"/>
          </p:cNvSpPr>
          <p:nvPr>
            <p:ph type="sldNum" sz="quarter" idx="12"/>
          </p:nvPr>
        </p:nvSpPr>
        <p:spPr>
          <a:xfrm>
            <a:off x="8610600" y="6356350"/>
            <a:ext cx="2743200" cy="365125"/>
          </a:xfrm>
        </p:spPr>
        <p:txBody>
          <a:bodyPr>
            <a:normAutofit/>
          </a:bodyPr>
          <a:lstStyle/>
          <a:p>
            <a:pPr defTabSz="649224">
              <a:spcAft>
                <a:spcPts val="600"/>
              </a:spcAft>
            </a:pPr>
            <a:fld id="{2ACA1E72-7AFA-E341-87C3-C06459426678}" type="slidenum">
              <a:rPr lang="en-US" kern="1200">
                <a:latin typeface="+mn-lt"/>
                <a:ea typeface="+mn-ea"/>
                <a:cs typeface="+mn-cs"/>
              </a:rPr>
              <a:pPr defTabSz="649224">
                <a:spcAft>
                  <a:spcPts val="600"/>
                </a:spcAft>
              </a:pPr>
              <a:t>33</a:t>
            </a:fld>
            <a:endParaRPr lang="en-US"/>
          </a:p>
        </p:txBody>
      </p:sp>
      <p:sp>
        <p:nvSpPr>
          <p:cNvPr id="6" name="Rectangle 5">
            <a:extLst>
              <a:ext uri="{FF2B5EF4-FFF2-40B4-BE49-F238E27FC236}">
                <a16:creationId xmlns:a16="http://schemas.microsoft.com/office/drawing/2014/main" id="{B8AC1C29-274B-4F4D-BADE-5AD7325D93A3}"/>
              </a:ext>
            </a:extLst>
          </p:cNvPr>
          <p:cNvSpPr/>
          <p:nvPr/>
        </p:nvSpPr>
        <p:spPr>
          <a:xfrm>
            <a:off x="876691" y="3474730"/>
            <a:ext cx="8694083" cy="1372171"/>
          </a:xfrm>
          <a:prstGeom prst="rect">
            <a:avLst/>
          </a:prstGeom>
        </p:spPr>
        <p:txBody>
          <a:bodyPr wrap="square">
            <a:spAutoFit/>
          </a:bodyPr>
          <a:lstStyle/>
          <a:p>
            <a:pPr defTabSz="649224">
              <a:spcAft>
                <a:spcPts val="600"/>
              </a:spcAft>
            </a:pPr>
            <a:r>
              <a:rPr lang="en-US" sz="1704" kern="1200" dirty="0">
                <a:solidFill>
                  <a:schemeClr val="tx1"/>
                </a:solidFill>
                <a:latin typeface="Monaco" charset="0"/>
                <a:ea typeface="+mn-ea"/>
                <a:cs typeface="+mn-cs"/>
              </a:rPr>
              <a:t>Dataset %&gt;%</a:t>
            </a:r>
          </a:p>
          <a:p>
            <a:pPr defTabSz="649224">
              <a:spcAft>
                <a:spcPts val="600"/>
              </a:spcAft>
            </a:pPr>
            <a:r>
              <a:rPr lang="en-US" sz="1704" kern="1200" dirty="0">
                <a:solidFill>
                  <a:schemeClr val="tx1"/>
                </a:solidFill>
                <a:latin typeface="Monaco" charset="0"/>
                <a:ea typeface="+mn-ea"/>
                <a:cs typeface="+mn-cs"/>
              </a:rPr>
              <a:t>	Select rows or filter columns %&gt;%</a:t>
            </a:r>
          </a:p>
          <a:p>
            <a:pPr defTabSz="649224">
              <a:spcAft>
                <a:spcPts val="600"/>
              </a:spcAft>
            </a:pPr>
            <a:r>
              <a:rPr lang="en-US" sz="1704" kern="1200" dirty="0">
                <a:solidFill>
                  <a:schemeClr val="tx1"/>
                </a:solidFill>
                <a:latin typeface="Monaco" charset="0"/>
                <a:ea typeface="+mn-ea"/>
                <a:cs typeface="+mn-cs"/>
              </a:rPr>
              <a:t>	Arrange or group the data %&gt;%</a:t>
            </a:r>
          </a:p>
          <a:p>
            <a:pPr defTabSz="649224">
              <a:spcAft>
                <a:spcPts val="600"/>
              </a:spcAft>
            </a:pPr>
            <a:r>
              <a:rPr lang="en-US" sz="1704" kern="1200" dirty="0">
                <a:solidFill>
                  <a:schemeClr val="tx1"/>
                </a:solidFill>
                <a:latin typeface="Monaco" charset="0"/>
                <a:ea typeface="+mn-ea"/>
                <a:cs typeface="+mn-cs"/>
              </a:rPr>
              <a:t>	Calculate statistics or new variables of interest</a:t>
            </a:r>
            <a:endParaRPr lang="en-US" sz="2400" dirty="0">
              <a:latin typeface="Monaco" charset="0"/>
              <a:ea typeface="Monaco" charset="0"/>
              <a:cs typeface="Monaco" charset="0"/>
            </a:endParaRPr>
          </a:p>
        </p:txBody>
      </p:sp>
    </p:spTree>
    <p:extLst>
      <p:ext uri="{BB962C8B-B14F-4D97-AF65-F5344CB8AC3E}">
        <p14:creationId xmlns:p14="http://schemas.microsoft.com/office/powerpoint/2010/main" val="406395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94BE8-25CF-6D49-9079-75AF99727814}"/>
              </a:ext>
            </a:extLst>
          </p:cNvPr>
          <p:cNvSpPr>
            <a:spLocks noGrp="1"/>
          </p:cNvSpPr>
          <p:nvPr>
            <p:ph type="title"/>
          </p:nvPr>
        </p:nvSpPr>
        <p:spPr>
          <a:xfrm>
            <a:off x="838200" y="365125"/>
            <a:ext cx="10515600" cy="1325563"/>
          </a:xfrm>
        </p:spPr>
        <p:txBody>
          <a:bodyPr>
            <a:normAutofit/>
          </a:bodyPr>
          <a:lstStyle/>
          <a:p>
            <a:r>
              <a:rPr lang="en-US" sz="5400" b="1"/>
              <a:t>Basic Structure</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C9B21E1-5D16-AB4A-A8DB-5580C22D9088}"/>
              </a:ext>
            </a:extLst>
          </p:cNvPr>
          <p:cNvSpPr>
            <a:spLocks noGrp="1"/>
          </p:cNvSpPr>
          <p:nvPr>
            <p:ph type="sldNum" sz="quarter" idx="12"/>
          </p:nvPr>
        </p:nvSpPr>
        <p:spPr>
          <a:xfrm>
            <a:off x="8610600" y="6356350"/>
            <a:ext cx="2743200" cy="365125"/>
          </a:xfrm>
        </p:spPr>
        <p:txBody>
          <a:bodyPr>
            <a:normAutofit/>
          </a:bodyPr>
          <a:lstStyle/>
          <a:p>
            <a:pPr defTabSz="649224">
              <a:spcAft>
                <a:spcPts val="600"/>
              </a:spcAft>
            </a:pPr>
            <a:fld id="{2ACA1E72-7AFA-E341-87C3-C06459426678}" type="slidenum">
              <a:rPr lang="en-US" kern="1200">
                <a:latin typeface="+mn-lt"/>
                <a:ea typeface="+mn-ea"/>
                <a:cs typeface="+mn-cs"/>
              </a:rPr>
              <a:pPr defTabSz="649224">
                <a:spcAft>
                  <a:spcPts val="600"/>
                </a:spcAft>
              </a:pPr>
              <a:t>34</a:t>
            </a:fld>
            <a:endParaRPr lang="en-US"/>
          </a:p>
        </p:txBody>
      </p:sp>
      <p:sp>
        <p:nvSpPr>
          <p:cNvPr id="10" name="Content Placeholder 2">
            <a:extLst>
              <a:ext uri="{FF2B5EF4-FFF2-40B4-BE49-F238E27FC236}">
                <a16:creationId xmlns:a16="http://schemas.microsoft.com/office/drawing/2014/main" id="{A193E398-B517-D349-818F-CA84B7E28793}"/>
              </a:ext>
            </a:extLst>
          </p:cNvPr>
          <p:cNvSpPr>
            <a:spLocks noGrp="1"/>
          </p:cNvSpPr>
          <p:nvPr>
            <p:ph idx="1"/>
          </p:nvPr>
        </p:nvSpPr>
        <p:spPr>
          <a:xfrm>
            <a:off x="742003" y="1847964"/>
            <a:ext cx="7734029" cy="3696666"/>
          </a:xfrm>
        </p:spPr>
        <p:txBody>
          <a:bodyPr/>
          <a:lstStyle/>
          <a:p>
            <a:pPr marL="0" indent="0" defTabSz="649224">
              <a:spcBef>
                <a:spcPts val="710"/>
              </a:spcBef>
              <a:buNone/>
            </a:pPr>
            <a:r>
              <a:rPr lang="en-US" sz="1704" kern="1200" dirty="0">
                <a:solidFill>
                  <a:schemeClr val="accent6">
                    <a:lumMod val="75000"/>
                  </a:schemeClr>
                </a:solidFill>
                <a:latin typeface="Monaco" pitchFamily="2" charset="77"/>
                <a:ea typeface="+mn-ea"/>
                <a:cs typeface="+mn-cs"/>
              </a:rPr>
              <a:t>#Prints output to the console:</a:t>
            </a:r>
          </a:p>
          <a:p>
            <a:pPr marL="162306" indent="-162306" defTabSz="649224">
              <a:spcBef>
                <a:spcPts val="710"/>
              </a:spcBef>
            </a:pPr>
            <a:endParaRPr lang="en-US" sz="1988" kern="1200" dirty="0">
              <a:solidFill>
                <a:schemeClr val="tx1"/>
              </a:solidFill>
              <a:latin typeface="+mn-lt"/>
              <a:ea typeface="+mn-ea"/>
              <a:cs typeface="+mn-cs"/>
            </a:endParaRPr>
          </a:p>
          <a:p>
            <a:pPr marL="162306" indent="-162306" defTabSz="649224">
              <a:spcBef>
                <a:spcPts val="710"/>
              </a:spcBef>
            </a:pPr>
            <a:endParaRPr lang="en-US" sz="1988" kern="1200" dirty="0">
              <a:solidFill>
                <a:schemeClr val="tx1"/>
              </a:solidFill>
              <a:latin typeface="+mn-lt"/>
              <a:ea typeface="+mn-ea"/>
              <a:cs typeface="+mn-cs"/>
            </a:endParaRPr>
          </a:p>
          <a:p>
            <a:pPr marL="162306" indent="-162306" defTabSz="649224">
              <a:spcBef>
                <a:spcPts val="710"/>
              </a:spcBef>
            </a:pPr>
            <a:endParaRPr lang="en-US" sz="1988" kern="1200" dirty="0">
              <a:solidFill>
                <a:schemeClr val="tx1"/>
              </a:solidFill>
              <a:latin typeface="+mn-lt"/>
              <a:ea typeface="+mn-ea"/>
              <a:cs typeface="+mn-cs"/>
            </a:endParaRPr>
          </a:p>
          <a:p>
            <a:pPr marL="162306" indent="-162306" defTabSz="649224">
              <a:spcBef>
                <a:spcPts val="710"/>
              </a:spcBef>
            </a:pPr>
            <a:endParaRPr lang="en-US" sz="1988" kern="1200" dirty="0">
              <a:solidFill>
                <a:schemeClr val="tx1"/>
              </a:solidFill>
              <a:latin typeface="+mn-lt"/>
              <a:ea typeface="+mn-ea"/>
              <a:cs typeface="+mn-cs"/>
            </a:endParaRPr>
          </a:p>
          <a:p>
            <a:pPr marL="0" indent="0" defTabSz="649224">
              <a:spcBef>
                <a:spcPts val="710"/>
              </a:spcBef>
              <a:buNone/>
            </a:pPr>
            <a:r>
              <a:rPr lang="en-US" sz="1704" kern="1200" dirty="0">
                <a:solidFill>
                  <a:schemeClr val="accent6">
                    <a:lumMod val="75000"/>
                  </a:schemeClr>
                </a:solidFill>
                <a:latin typeface="Monaco" pitchFamily="2" charset="77"/>
                <a:ea typeface="+mn-ea"/>
                <a:cs typeface="+mn-cs"/>
              </a:rPr>
              <a:t>#Creates a new R object:</a:t>
            </a:r>
          </a:p>
          <a:p>
            <a:endParaRPr lang="en-US" dirty="0"/>
          </a:p>
        </p:txBody>
      </p:sp>
      <p:sp>
        <p:nvSpPr>
          <p:cNvPr id="11" name="Rectangle 10">
            <a:extLst>
              <a:ext uri="{FF2B5EF4-FFF2-40B4-BE49-F238E27FC236}">
                <a16:creationId xmlns:a16="http://schemas.microsoft.com/office/drawing/2014/main" id="{B8AC1C29-274B-4F4D-BADE-5AD7325D93A3}"/>
              </a:ext>
            </a:extLst>
          </p:cNvPr>
          <p:cNvSpPr/>
          <p:nvPr/>
        </p:nvSpPr>
        <p:spPr>
          <a:xfrm>
            <a:off x="2214254" y="3991154"/>
            <a:ext cx="7200709" cy="1372171"/>
          </a:xfrm>
          <a:prstGeom prst="rect">
            <a:avLst/>
          </a:prstGeom>
        </p:spPr>
        <p:txBody>
          <a:bodyPr wrap="square">
            <a:spAutoFit/>
          </a:bodyPr>
          <a:lstStyle/>
          <a:p>
            <a:pPr defTabSz="649224">
              <a:spcAft>
                <a:spcPts val="600"/>
              </a:spcAft>
            </a:pPr>
            <a:r>
              <a:rPr lang="en-US" sz="1704" kern="1200" dirty="0">
                <a:solidFill>
                  <a:schemeClr val="tx1"/>
                </a:solidFill>
                <a:latin typeface="Monaco" charset="0"/>
                <a:ea typeface="+mn-ea"/>
                <a:cs typeface="+mn-cs"/>
              </a:rPr>
              <a:t>Dataset %&gt;%</a:t>
            </a:r>
          </a:p>
          <a:p>
            <a:pPr defTabSz="649224">
              <a:spcAft>
                <a:spcPts val="600"/>
              </a:spcAft>
            </a:pPr>
            <a:r>
              <a:rPr lang="en-US" sz="1704" kern="1200" dirty="0">
                <a:solidFill>
                  <a:schemeClr val="tx1"/>
                </a:solidFill>
                <a:latin typeface="Monaco" charset="0"/>
                <a:ea typeface="+mn-ea"/>
                <a:cs typeface="+mn-cs"/>
              </a:rPr>
              <a:t>	Select rows or columns %&gt;%</a:t>
            </a:r>
          </a:p>
          <a:p>
            <a:pPr defTabSz="649224">
              <a:spcAft>
                <a:spcPts val="600"/>
              </a:spcAft>
            </a:pPr>
            <a:r>
              <a:rPr lang="en-US" sz="1704" kern="1200" dirty="0">
                <a:solidFill>
                  <a:schemeClr val="tx1"/>
                </a:solidFill>
                <a:latin typeface="Monaco" charset="0"/>
                <a:ea typeface="+mn-ea"/>
                <a:cs typeface="+mn-cs"/>
              </a:rPr>
              <a:t>	Arrange or group the data %&gt;%</a:t>
            </a:r>
          </a:p>
          <a:p>
            <a:pPr defTabSz="649224">
              <a:spcAft>
                <a:spcPts val="600"/>
              </a:spcAft>
            </a:pPr>
            <a:r>
              <a:rPr lang="en-US" sz="1704" kern="1200" dirty="0">
                <a:solidFill>
                  <a:schemeClr val="tx1"/>
                </a:solidFill>
                <a:latin typeface="Monaco" charset="0"/>
                <a:ea typeface="+mn-ea"/>
                <a:cs typeface="+mn-cs"/>
              </a:rPr>
              <a:t>	Calculate statistics or new variables</a:t>
            </a:r>
            <a:endParaRPr lang="en-US" sz="2400" dirty="0">
              <a:latin typeface="Monaco" charset="0"/>
              <a:ea typeface="Monaco" charset="0"/>
              <a:cs typeface="Monaco" charset="0"/>
            </a:endParaRPr>
          </a:p>
        </p:txBody>
      </p:sp>
      <p:sp>
        <p:nvSpPr>
          <p:cNvPr id="12" name="Rectangle 11">
            <a:extLst>
              <a:ext uri="{FF2B5EF4-FFF2-40B4-BE49-F238E27FC236}">
                <a16:creationId xmlns:a16="http://schemas.microsoft.com/office/drawing/2014/main" id="{8DD4F818-E18D-224A-8DF6-2D453D2204DD}"/>
              </a:ext>
            </a:extLst>
          </p:cNvPr>
          <p:cNvSpPr/>
          <p:nvPr/>
        </p:nvSpPr>
        <p:spPr>
          <a:xfrm>
            <a:off x="419634" y="3973640"/>
            <a:ext cx="7200709" cy="354584"/>
          </a:xfrm>
          <a:prstGeom prst="rect">
            <a:avLst/>
          </a:prstGeom>
        </p:spPr>
        <p:txBody>
          <a:bodyPr wrap="square">
            <a:spAutoFit/>
          </a:bodyPr>
          <a:lstStyle/>
          <a:p>
            <a:pPr defTabSz="649224">
              <a:spcAft>
                <a:spcPts val="600"/>
              </a:spcAft>
            </a:pPr>
            <a:r>
              <a:rPr lang="en-US" sz="1704" b="1" kern="1200" dirty="0">
                <a:solidFill>
                  <a:schemeClr val="tx1"/>
                </a:solidFill>
                <a:latin typeface="Monaco" charset="0"/>
                <a:ea typeface="+mn-ea"/>
                <a:cs typeface="+mn-cs"/>
              </a:rPr>
              <a:t>   </a:t>
            </a:r>
            <a:r>
              <a:rPr lang="en-US" sz="1704" b="1" kern="1200" dirty="0" err="1">
                <a:solidFill>
                  <a:schemeClr val="tx1"/>
                </a:solidFill>
                <a:latin typeface="Monaco" charset="0"/>
                <a:ea typeface="+mn-ea"/>
                <a:cs typeface="+mn-cs"/>
              </a:rPr>
              <a:t>new_obj</a:t>
            </a:r>
            <a:r>
              <a:rPr lang="en-US" sz="1704" b="1" kern="1200" dirty="0">
                <a:solidFill>
                  <a:schemeClr val="tx1"/>
                </a:solidFill>
                <a:latin typeface="Monaco" charset="0"/>
                <a:ea typeface="+mn-ea"/>
                <a:cs typeface="+mn-cs"/>
              </a:rPr>
              <a:t> &lt;-</a:t>
            </a:r>
            <a:endParaRPr lang="en-US" sz="2400" b="1" dirty="0">
              <a:latin typeface="Monaco" charset="0"/>
              <a:ea typeface="Monaco" charset="0"/>
              <a:cs typeface="Monaco" charset="0"/>
            </a:endParaRPr>
          </a:p>
        </p:txBody>
      </p:sp>
      <p:sp>
        <p:nvSpPr>
          <p:cNvPr id="17" name="Rectangle 16">
            <a:extLst>
              <a:ext uri="{FF2B5EF4-FFF2-40B4-BE49-F238E27FC236}">
                <a16:creationId xmlns:a16="http://schemas.microsoft.com/office/drawing/2014/main" id="{10BD9B90-063C-D64B-93C7-D3F13AAEBE19}"/>
              </a:ext>
            </a:extLst>
          </p:cNvPr>
          <p:cNvSpPr/>
          <p:nvPr/>
        </p:nvSpPr>
        <p:spPr>
          <a:xfrm>
            <a:off x="742003" y="2172699"/>
            <a:ext cx="7200709" cy="1372171"/>
          </a:xfrm>
          <a:prstGeom prst="rect">
            <a:avLst/>
          </a:prstGeom>
        </p:spPr>
        <p:txBody>
          <a:bodyPr wrap="square">
            <a:spAutoFit/>
          </a:bodyPr>
          <a:lstStyle/>
          <a:p>
            <a:pPr defTabSz="649224">
              <a:spcAft>
                <a:spcPts val="600"/>
              </a:spcAft>
            </a:pPr>
            <a:r>
              <a:rPr lang="en-US" sz="1704" kern="1200">
                <a:solidFill>
                  <a:schemeClr val="tx1"/>
                </a:solidFill>
                <a:latin typeface="Monaco" charset="0"/>
                <a:ea typeface="+mn-ea"/>
                <a:cs typeface="+mn-cs"/>
              </a:rPr>
              <a:t>Dataset %&gt;%</a:t>
            </a:r>
          </a:p>
          <a:p>
            <a:pPr defTabSz="649224">
              <a:spcAft>
                <a:spcPts val="600"/>
              </a:spcAft>
            </a:pPr>
            <a:r>
              <a:rPr lang="en-US" sz="1704" kern="1200">
                <a:solidFill>
                  <a:schemeClr val="tx1"/>
                </a:solidFill>
                <a:latin typeface="Monaco" charset="0"/>
                <a:ea typeface="+mn-ea"/>
                <a:cs typeface="+mn-cs"/>
              </a:rPr>
              <a:t>	Select rows or columns %&gt;%</a:t>
            </a:r>
          </a:p>
          <a:p>
            <a:pPr defTabSz="649224">
              <a:spcAft>
                <a:spcPts val="600"/>
              </a:spcAft>
            </a:pPr>
            <a:r>
              <a:rPr lang="en-US" sz="1704" kern="1200">
                <a:solidFill>
                  <a:schemeClr val="tx1"/>
                </a:solidFill>
                <a:latin typeface="Monaco" charset="0"/>
                <a:ea typeface="+mn-ea"/>
                <a:cs typeface="+mn-cs"/>
              </a:rPr>
              <a:t>	Arrange or group the data %&gt;%</a:t>
            </a:r>
          </a:p>
          <a:p>
            <a:pPr defTabSz="649224">
              <a:spcAft>
                <a:spcPts val="600"/>
              </a:spcAft>
            </a:pPr>
            <a:r>
              <a:rPr lang="en-US" sz="1704" kern="1200">
                <a:solidFill>
                  <a:schemeClr val="tx1"/>
                </a:solidFill>
                <a:latin typeface="Monaco" charset="0"/>
                <a:ea typeface="+mn-ea"/>
                <a:cs typeface="+mn-cs"/>
              </a:rPr>
              <a:t>	Calculate statistics or new variables</a:t>
            </a:r>
            <a:endParaRPr lang="en-US" sz="2400">
              <a:latin typeface="Monaco" charset="0"/>
              <a:ea typeface="Monaco" charset="0"/>
              <a:cs typeface="Monaco" charset="0"/>
            </a:endParaRPr>
          </a:p>
        </p:txBody>
      </p:sp>
    </p:spTree>
    <p:extLst>
      <p:ext uri="{BB962C8B-B14F-4D97-AF65-F5344CB8AC3E}">
        <p14:creationId xmlns:p14="http://schemas.microsoft.com/office/powerpoint/2010/main" val="2109417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b="1"/>
              <a:t>Infant Mortality Example</a:t>
            </a:r>
            <a:endParaRPr lang="en-US" sz="5400" b="1">
              <a:latin typeface="Monaco" charset="0"/>
              <a:ea typeface="Monaco" charset="0"/>
              <a:cs typeface="Monaco"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a:xfrm>
            <a:off x="838200" y="1929384"/>
            <a:ext cx="10515600" cy="4251960"/>
          </a:xfrm>
        </p:spPr>
        <p:txBody>
          <a:bodyPr>
            <a:normAutofit/>
          </a:bodyPr>
          <a:lstStyle/>
          <a:p>
            <a:pPr marL="0" indent="0">
              <a:buNone/>
            </a:pPr>
            <a:r>
              <a:rPr lang="en-US" sz="2200"/>
              <a:t>You are interested in exploring the relationship between early race and infant mortality in the city of Chicago. You need to find data. You remember that when you were in your research methods couse, you had this amazing professor who told you about the Cook County medical examiner’s case file. You decide to impress your colleagues at the Ivy league school where you were recently tenured. First, begin by downloading, preparing and exploring some key variables by race.</a:t>
            </a:r>
          </a:p>
          <a:p>
            <a:pPr lvl="1"/>
            <a:endParaRPr lang="en-US" sz="2200"/>
          </a:p>
          <a:p>
            <a:r>
              <a:rPr lang="en-US" sz="2200" b="1"/>
              <a:t>Data manipulation: </a:t>
            </a:r>
            <a:r>
              <a:rPr lang="en-US" sz="2200"/>
              <a:t>Create an analytic dataset that is a subset of the observations and variables in the original death data, specific to your research question.</a:t>
            </a:r>
          </a:p>
          <a:p>
            <a:pPr lvl="1"/>
            <a:endParaRPr lang="en-US" sz="2200"/>
          </a:p>
          <a:p>
            <a:r>
              <a:rPr lang="en-US" sz="2200" b="1"/>
              <a:t>Summary statistics: </a:t>
            </a:r>
            <a:r>
              <a:rPr lang="en-US" sz="2200"/>
              <a:t>Explore the variables corresponding to race, and manner of death.</a:t>
            </a:r>
          </a:p>
          <a:p>
            <a:pPr marL="0" indent="0">
              <a:buNone/>
            </a:pPr>
            <a:endParaRPr lang="en-US" sz="2200"/>
          </a:p>
          <a:p>
            <a:endParaRPr lang="en-US" sz="2200"/>
          </a:p>
        </p:txBody>
      </p:sp>
      <p:sp>
        <p:nvSpPr>
          <p:cNvPr id="5" name="Slide Number Placeholder 4">
            <a:extLst>
              <a:ext uri="{FF2B5EF4-FFF2-40B4-BE49-F238E27FC236}">
                <a16:creationId xmlns:a16="http://schemas.microsoft.com/office/drawing/2014/main" id="{54FFF14F-F199-FA46-88F2-54466F3FF381}"/>
              </a:ext>
            </a:extLst>
          </p:cNvPr>
          <p:cNvSpPr>
            <a:spLocks noGrp="1"/>
          </p:cNvSpPr>
          <p:nvPr>
            <p:ph type="sldNum" sz="quarter" idx="12"/>
          </p:nvPr>
        </p:nvSpPr>
        <p:spPr>
          <a:xfrm>
            <a:off x="8610600" y="6356350"/>
            <a:ext cx="2743200" cy="365125"/>
          </a:xfrm>
        </p:spPr>
        <p:txBody>
          <a:bodyPr>
            <a:normAutofit/>
          </a:bodyPr>
          <a:lstStyle/>
          <a:p>
            <a:pPr>
              <a:spcAft>
                <a:spcPts val="600"/>
              </a:spcAft>
            </a:pPr>
            <a:fld id="{2ACA1E72-7AFA-E341-87C3-C06459426678}" type="slidenum">
              <a:rPr lang="en-US"/>
              <a:pPr>
                <a:spcAft>
                  <a:spcPts val="600"/>
                </a:spcAft>
              </a:pPr>
              <a:t>35</a:t>
            </a:fld>
            <a:endParaRPr lang="en-US"/>
          </a:p>
        </p:txBody>
      </p:sp>
    </p:spTree>
    <p:extLst>
      <p:ext uri="{BB962C8B-B14F-4D97-AF65-F5344CB8AC3E}">
        <p14:creationId xmlns:p14="http://schemas.microsoft.com/office/powerpoint/2010/main" val="449439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DC49-3E1C-1012-C829-4766529481AB}"/>
              </a:ext>
            </a:extLst>
          </p:cNvPr>
          <p:cNvSpPr>
            <a:spLocks noGrp="1"/>
          </p:cNvSpPr>
          <p:nvPr>
            <p:ph type="title"/>
          </p:nvPr>
        </p:nvSpPr>
        <p:spPr>
          <a:xfrm>
            <a:off x="214745" y="295911"/>
            <a:ext cx="7025640" cy="751493"/>
          </a:xfrm>
        </p:spPr>
        <p:txBody>
          <a:bodyPr anchor="t">
            <a:normAutofit/>
          </a:bodyPr>
          <a:lstStyle/>
          <a:p>
            <a:r>
              <a:rPr lang="en-US" sz="3200" dirty="0"/>
              <a:t>Reading files from the web</a:t>
            </a:r>
          </a:p>
        </p:txBody>
      </p:sp>
      <p:sp>
        <p:nvSpPr>
          <p:cNvPr id="3" name="Content Placeholder 2">
            <a:extLst>
              <a:ext uri="{FF2B5EF4-FFF2-40B4-BE49-F238E27FC236}">
                <a16:creationId xmlns:a16="http://schemas.microsoft.com/office/drawing/2014/main" id="{D1EFAE72-CDD9-BCCC-229E-F4F4F0E755E9}"/>
              </a:ext>
            </a:extLst>
          </p:cNvPr>
          <p:cNvSpPr>
            <a:spLocks noGrp="1"/>
          </p:cNvSpPr>
          <p:nvPr>
            <p:ph idx="1"/>
          </p:nvPr>
        </p:nvSpPr>
        <p:spPr>
          <a:xfrm>
            <a:off x="214744" y="4420022"/>
            <a:ext cx="11859258" cy="1950146"/>
          </a:xfrm>
        </p:spPr>
        <p:txBody>
          <a:bodyPr>
            <a:normAutofit/>
          </a:bodyPr>
          <a:lstStyle/>
          <a:p>
            <a:pPr marL="0" indent="0">
              <a:buNone/>
            </a:pPr>
            <a:r>
              <a:rPr lang="en-US" sz="2000" kern="0" dirty="0">
                <a:effectLst/>
                <a:latin typeface="Calibri" panose="020F0502020204030204" pitchFamily="34" charset="0"/>
                <a:ea typeface="Calibri" panose="020F0502020204030204" pitchFamily="34" charset="0"/>
              </a:rPr>
              <a:t>library(</a:t>
            </a:r>
            <a:r>
              <a:rPr lang="en-US" sz="2000" kern="0" dirty="0" err="1">
                <a:effectLst/>
                <a:latin typeface="Calibri" panose="020F0502020204030204" pitchFamily="34" charset="0"/>
                <a:ea typeface="Calibri" panose="020F0502020204030204" pitchFamily="34" charset="0"/>
              </a:rPr>
              <a:t>RSocrata</a:t>
            </a:r>
            <a:r>
              <a:rPr lang="en-US" sz="2000" kern="0" dirty="0">
                <a:effectLst/>
                <a:latin typeface="Calibri" panose="020F0502020204030204" pitchFamily="34" charset="0"/>
                <a:ea typeface="Calibri" panose="020F0502020204030204" pitchFamily="34" charset="0"/>
              </a:rPr>
              <a:t>)</a:t>
            </a:r>
          </a:p>
          <a:p>
            <a:pPr marL="0" indent="0">
              <a:buNone/>
            </a:pPr>
            <a:r>
              <a:rPr lang="en-US" sz="2000" dirty="0"/>
              <a:t>options(</a:t>
            </a:r>
            <a:r>
              <a:rPr lang="en-US" sz="2000" dirty="0" err="1"/>
              <a:t>scipen</a:t>
            </a:r>
            <a:r>
              <a:rPr lang="en-US" sz="2000" dirty="0"/>
              <a:t>=10000)</a:t>
            </a:r>
          </a:p>
          <a:p>
            <a:pPr marL="0" indent="0">
              <a:buNone/>
            </a:pPr>
            <a:r>
              <a:rPr lang="en-US" sz="2000" dirty="0"/>
              <a:t>#https://datacatalog.cookcountyil.gov/api/odata/v4/cjeq-bs86</a:t>
            </a:r>
          </a:p>
          <a:p>
            <a:pPr marL="0" indent="0">
              <a:buNone/>
            </a:pPr>
            <a:r>
              <a:rPr lang="en-US" sz="2000" dirty="0" err="1">
                <a:latin typeface="Courier New" panose="02070309020205020404" pitchFamily="49" charset="0"/>
                <a:cs typeface="Courier New" panose="02070309020205020404" pitchFamily="49" charset="0"/>
              </a:rPr>
              <a:t>infant_mortality</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read.socrata</a:t>
            </a:r>
            <a:r>
              <a:rPr lang="en-US" sz="2000" dirty="0">
                <a:latin typeface="Courier New" panose="02070309020205020404" pitchFamily="49" charset="0"/>
                <a:cs typeface="Courier New" panose="02070309020205020404" pitchFamily="49" charset="0"/>
              </a:rPr>
              <a:t>("https://datacatalog.cookcountyil.gov/</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a:t>
            </a:r>
            <a:r>
              <a:rPr lang="en-US" sz="2000" dirty="0">
                <a:latin typeface="Courier New" panose="02070309020205020404" pitchFamily="49" charset="0"/>
                <a:cs typeface="Courier New" panose="02070309020205020404" pitchFamily="49" charset="0"/>
              </a:rPr>
              <a:t>/v4/cjeq-bs86")</a:t>
            </a:r>
          </a:p>
        </p:txBody>
      </p:sp>
      <p:grpSp>
        <p:nvGrpSpPr>
          <p:cNvPr id="8" name="Group 7">
            <a:extLst>
              <a:ext uri="{FF2B5EF4-FFF2-40B4-BE49-F238E27FC236}">
                <a16:creationId xmlns:a16="http://schemas.microsoft.com/office/drawing/2014/main" id="{62EF589D-1946-AC37-0BAA-9A9E3E5E7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8">
              <a:extLst>
                <a:ext uri="{FF2B5EF4-FFF2-40B4-BE49-F238E27FC236}">
                  <a16:creationId xmlns:a16="http://schemas.microsoft.com/office/drawing/2014/main" id="{CD888693-6C18-882C-73B2-7F2C4E4E0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88ACC3AC-8A38-9C97-5A5E-4F5F4772C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4CEEC48-C007-4E57-B7EC-3D679C43FEE2}"/>
              </a:ext>
            </a:extLst>
          </p:cNvPr>
          <p:cNvSpPr txBox="1"/>
          <p:nvPr/>
        </p:nvSpPr>
        <p:spPr>
          <a:xfrm>
            <a:off x="685192" y="862738"/>
            <a:ext cx="9590810" cy="369332"/>
          </a:xfrm>
          <a:prstGeom prst="rect">
            <a:avLst/>
          </a:prstGeom>
          <a:noFill/>
        </p:spPr>
        <p:txBody>
          <a:bodyPr wrap="square">
            <a:spAutoFit/>
          </a:bodyPr>
          <a:lstStyle/>
          <a:p>
            <a:r>
              <a:rPr lang="en-US" dirty="0">
                <a:hlinkClick r:id="rId2"/>
              </a:rPr>
              <a:t>Medical Examiner Case Archive | Cook County Open Data (cookcountyil.gov)</a:t>
            </a:r>
            <a:endParaRPr lang="en-US" dirty="0"/>
          </a:p>
        </p:txBody>
      </p:sp>
      <p:pic>
        <p:nvPicPr>
          <p:cNvPr id="18" name="Picture 17">
            <a:extLst>
              <a:ext uri="{FF2B5EF4-FFF2-40B4-BE49-F238E27FC236}">
                <a16:creationId xmlns:a16="http://schemas.microsoft.com/office/drawing/2014/main" id="{9AC1ADDD-BE94-8EBC-BABD-8BD23F8F06CF}"/>
              </a:ext>
            </a:extLst>
          </p:cNvPr>
          <p:cNvPicPr>
            <a:picLocks noChangeAspect="1"/>
          </p:cNvPicPr>
          <p:nvPr/>
        </p:nvPicPr>
        <p:blipFill>
          <a:blip r:embed="rId3"/>
          <a:stretch>
            <a:fillRect/>
          </a:stretch>
        </p:blipFill>
        <p:spPr>
          <a:xfrm>
            <a:off x="214745" y="1275192"/>
            <a:ext cx="7063029" cy="1950146"/>
          </a:xfrm>
          <a:prstGeom prst="rect">
            <a:avLst/>
          </a:prstGeom>
        </p:spPr>
      </p:pic>
      <p:pic>
        <p:nvPicPr>
          <p:cNvPr id="20" name="Picture 19">
            <a:extLst>
              <a:ext uri="{FF2B5EF4-FFF2-40B4-BE49-F238E27FC236}">
                <a16:creationId xmlns:a16="http://schemas.microsoft.com/office/drawing/2014/main" id="{A652B881-F288-8EC6-15A7-B5B7888C1B20}"/>
              </a:ext>
            </a:extLst>
          </p:cNvPr>
          <p:cNvPicPr>
            <a:picLocks noChangeAspect="1"/>
          </p:cNvPicPr>
          <p:nvPr/>
        </p:nvPicPr>
        <p:blipFill>
          <a:blip r:embed="rId4"/>
          <a:stretch>
            <a:fillRect/>
          </a:stretch>
        </p:blipFill>
        <p:spPr>
          <a:xfrm>
            <a:off x="7493904" y="1400580"/>
            <a:ext cx="3832014" cy="3188045"/>
          </a:xfrm>
          <a:prstGeom prst="rect">
            <a:avLst/>
          </a:prstGeom>
        </p:spPr>
      </p:pic>
      <p:cxnSp>
        <p:nvCxnSpPr>
          <p:cNvPr id="23" name="Straight Arrow Connector 22">
            <a:extLst>
              <a:ext uri="{FF2B5EF4-FFF2-40B4-BE49-F238E27FC236}">
                <a16:creationId xmlns:a16="http://schemas.microsoft.com/office/drawing/2014/main" id="{E8A6C9D1-83C8-F28A-E2AD-5F2278158DA4}"/>
              </a:ext>
            </a:extLst>
          </p:cNvPr>
          <p:cNvCxnSpPr/>
          <p:nvPr/>
        </p:nvCxnSpPr>
        <p:spPr>
          <a:xfrm>
            <a:off x="10997738" y="2942705"/>
            <a:ext cx="0" cy="6483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EECF726-49DA-008B-42FC-E138F95A3BE3}"/>
              </a:ext>
            </a:extLst>
          </p:cNvPr>
          <p:cNvSpPr txBox="1"/>
          <p:nvPr/>
        </p:nvSpPr>
        <p:spPr>
          <a:xfrm>
            <a:off x="641964" y="3697514"/>
            <a:ext cx="6103856" cy="369332"/>
          </a:xfrm>
          <a:prstGeom prst="rect">
            <a:avLst/>
          </a:prstGeom>
          <a:noFill/>
        </p:spPr>
        <p:txBody>
          <a:bodyPr wrap="square">
            <a:spAutoFit/>
          </a:bodyPr>
          <a:lstStyle/>
          <a:p>
            <a:r>
              <a:rPr lang="en-US" dirty="0"/>
              <a:t>https://datacatalog.cookcountyil.gov/api/odata/v4/cjeq-bs86</a:t>
            </a:r>
          </a:p>
        </p:txBody>
      </p:sp>
    </p:spTree>
    <p:extLst>
      <p:ext uri="{BB962C8B-B14F-4D97-AF65-F5344CB8AC3E}">
        <p14:creationId xmlns:p14="http://schemas.microsoft.com/office/powerpoint/2010/main" val="3730802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9A82-82FB-06AB-96F7-5E217FDADEB9}"/>
              </a:ext>
            </a:extLst>
          </p:cNvPr>
          <p:cNvSpPr>
            <a:spLocks noGrp="1"/>
          </p:cNvSpPr>
          <p:nvPr>
            <p:ph type="title"/>
          </p:nvPr>
        </p:nvSpPr>
        <p:spPr/>
        <p:txBody>
          <a:bodyPr/>
          <a:lstStyle/>
          <a:p>
            <a:r>
              <a:rPr lang="en-US" dirty="0"/>
              <a:t>Basic Plotting (Base R)</a:t>
            </a:r>
          </a:p>
        </p:txBody>
      </p:sp>
      <p:sp>
        <p:nvSpPr>
          <p:cNvPr id="4" name="Text Placeholder 3">
            <a:extLst>
              <a:ext uri="{FF2B5EF4-FFF2-40B4-BE49-F238E27FC236}">
                <a16:creationId xmlns:a16="http://schemas.microsoft.com/office/drawing/2014/main" id="{8DE7BCD9-1801-372B-76CC-41A320540BEA}"/>
              </a:ext>
            </a:extLst>
          </p:cNvPr>
          <p:cNvSpPr>
            <a:spLocks noGrp="1"/>
          </p:cNvSpPr>
          <p:nvPr>
            <p:ph type="body" idx="1"/>
          </p:nvPr>
        </p:nvSpPr>
        <p:spPr>
          <a:xfrm>
            <a:off x="938213" y="2188951"/>
            <a:ext cx="5157787" cy="823912"/>
          </a:xfrm>
        </p:spPr>
        <p:txBody>
          <a:bodyPr>
            <a:normAutofit/>
          </a:bodyPr>
          <a:lstStyle/>
          <a:p>
            <a:r>
              <a:rPr lang="en-US" sz="2000" b="0" dirty="0">
                <a:latin typeface="Courier New" panose="02070309020205020404" pitchFamily="49" charset="0"/>
                <a:cs typeface="Courier New" panose="02070309020205020404" pitchFamily="49" charset="0"/>
              </a:rPr>
              <a:t>plot(</a:t>
            </a:r>
            <a:r>
              <a:rPr lang="en-US" sz="2000" b="0" dirty="0" err="1">
                <a:latin typeface="Courier New" panose="02070309020205020404" pitchFamily="49" charset="0"/>
                <a:cs typeface="Courier New" panose="02070309020205020404" pitchFamily="49" charset="0"/>
              </a:rPr>
              <a:t>mydat$sex_at_birth</a:t>
            </a:r>
            <a:r>
              <a:rPr lang="en-US" sz="2000" b="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5697A8FB-AEF5-C3C6-5A44-F6D74F0849FD}"/>
              </a:ext>
            </a:extLst>
          </p:cNvPr>
          <p:cNvSpPr>
            <a:spLocks noGrp="1"/>
          </p:cNvSpPr>
          <p:nvPr>
            <p:ph type="body" sz="quarter" idx="3"/>
          </p:nvPr>
        </p:nvSpPr>
        <p:spPr>
          <a:xfrm>
            <a:off x="6894474" y="898584"/>
            <a:ext cx="5639932" cy="2383918"/>
          </a:xfrm>
        </p:spPr>
        <p:txBody>
          <a:bodyPr>
            <a:noAutofit/>
          </a:bodyPr>
          <a:lstStyle/>
          <a:p>
            <a:pPr>
              <a:spcBef>
                <a:spcPts val="0"/>
              </a:spcBef>
            </a:pPr>
            <a:r>
              <a:rPr lang="en-US" sz="2000" b="0" dirty="0">
                <a:latin typeface="Courier New" panose="02070309020205020404" pitchFamily="49" charset="0"/>
                <a:cs typeface="Courier New" panose="02070309020205020404" pitchFamily="49" charset="0"/>
              </a:rPr>
              <a:t>boxplot(age ~ </a:t>
            </a:r>
            <a:r>
              <a:rPr lang="en-US" sz="2000" b="0" dirty="0" err="1">
                <a:latin typeface="Courier New" panose="02070309020205020404" pitchFamily="49" charset="0"/>
                <a:cs typeface="Courier New" panose="02070309020205020404" pitchFamily="49" charset="0"/>
              </a:rPr>
              <a:t>sex_at_birth</a:t>
            </a:r>
            <a:r>
              <a:rPr lang="en-US" sz="2000" b="0" dirty="0">
                <a:latin typeface="Courier New" panose="02070309020205020404" pitchFamily="49" charset="0"/>
                <a:cs typeface="Courier New" panose="02070309020205020404" pitchFamily="49" charset="0"/>
              </a:rPr>
              <a:t>,</a:t>
            </a:r>
          </a:p>
          <a:p>
            <a:pPr>
              <a:spcBef>
                <a:spcPts val="0"/>
              </a:spcBef>
            </a:pPr>
            <a:r>
              <a:rPr lang="en-US" sz="2000" b="0" dirty="0">
                <a:latin typeface="Courier New" panose="02070309020205020404" pitchFamily="49" charset="0"/>
                <a:cs typeface="Courier New" panose="02070309020205020404" pitchFamily="49" charset="0"/>
              </a:rPr>
              <a:t>  data=mydat,</a:t>
            </a:r>
          </a:p>
          <a:p>
            <a:pPr>
              <a:spcBef>
                <a:spcPts val="0"/>
              </a:spcBef>
            </a:pP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ylab</a:t>
            </a:r>
            <a:r>
              <a:rPr lang="en-US" sz="2000" b="0" dirty="0">
                <a:latin typeface="Courier New" panose="02070309020205020404" pitchFamily="49" charset="0"/>
                <a:cs typeface="Courier New" panose="02070309020205020404" pitchFamily="49" charset="0"/>
              </a:rPr>
              <a:t>="Age", </a:t>
            </a:r>
          </a:p>
          <a:p>
            <a:pPr>
              <a:spcBef>
                <a:spcPts val="0"/>
              </a:spcBef>
            </a:pP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xlab</a:t>
            </a:r>
            <a:r>
              <a:rPr lang="en-US" sz="2000" b="0" dirty="0">
                <a:latin typeface="Courier New" panose="02070309020205020404" pitchFamily="49" charset="0"/>
                <a:cs typeface="Courier New" panose="02070309020205020404" pitchFamily="49" charset="0"/>
              </a:rPr>
              <a:t> = "Sex at Birth",        </a:t>
            </a:r>
          </a:p>
          <a:p>
            <a:pPr>
              <a:spcBef>
                <a:spcPts val="0"/>
              </a:spcBef>
            </a:pPr>
            <a:r>
              <a:rPr lang="en-US" sz="2000" b="0" dirty="0">
                <a:latin typeface="Courier New" panose="02070309020205020404" pitchFamily="49" charset="0"/>
                <a:cs typeface="Courier New" panose="02070309020205020404" pitchFamily="49" charset="0"/>
              </a:rPr>
              <a:t>  col=c("</a:t>
            </a:r>
            <a:r>
              <a:rPr lang="en-US" sz="2000" b="0" dirty="0" err="1">
                <a:latin typeface="Courier New" panose="02070309020205020404" pitchFamily="49" charset="0"/>
                <a:cs typeface="Courier New" panose="02070309020205020404" pitchFamily="49" charset="0"/>
              </a:rPr>
              <a:t>indianred</a:t>
            </a:r>
            <a:r>
              <a:rPr lang="en-US" sz="2000" b="0" dirty="0">
                <a:latin typeface="Courier New" panose="02070309020205020404" pitchFamily="49" charset="0"/>
                <a:cs typeface="Courier New" panose="02070309020205020404" pitchFamily="49" charset="0"/>
              </a:rPr>
              <a:t>", "</a:t>
            </a:r>
            <a:r>
              <a:rPr lang="en-US" sz="2000" b="0" dirty="0" err="1">
                <a:latin typeface="Courier New" panose="02070309020205020404" pitchFamily="49" charset="0"/>
                <a:cs typeface="Courier New" panose="02070309020205020404" pitchFamily="49" charset="0"/>
              </a:rPr>
              <a:t>steelblue</a:t>
            </a:r>
            <a:r>
              <a:rPr lang="en-US" sz="2000" b="0" dirty="0">
                <a:latin typeface="Courier New" panose="02070309020205020404" pitchFamily="49" charset="0"/>
                <a:cs typeface="Courier New" panose="02070309020205020404" pitchFamily="49" charset="0"/>
              </a:rPr>
              <a:t>"),</a:t>
            </a:r>
          </a:p>
          <a:p>
            <a:pPr>
              <a:spcBef>
                <a:spcPts val="0"/>
              </a:spcBef>
            </a:pPr>
            <a:r>
              <a:rPr lang="en-US" sz="2000" b="0" dirty="0">
                <a:latin typeface="Courier New" panose="02070309020205020404" pitchFamily="49" charset="0"/>
                <a:cs typeface="Courier New" panose="02070309020205020404" pitchFamily="49" charset="0"/>
              </a:rPr>
              <a:t>  names = c("Female", "Male"),        </a:t>
            </a:r>
          </a:p>
          <a:p>
            <a:pPr>
              <a:spcBef>
                <a:spcPts val="0"/>
              </a:spcBef>
            </a:pPr>
            <a:r>
              <a:rPr lang="en-US" sz="2000" b="0" dirty="0">
                <a:latin typeface="Courier New" panose="02070309020205020404" pitchFamily="49" charset="0"/>
                <a:cs typeface="Courier New" panose="02070309020205020404" pitchFamily="49" charset="0"/>
              </a:rPr>
              <a:t>  main = "Boxplot Example")</a:t>
            </a:r>
          </a:p>
        </p:txBody>
      </p:sp>
      <p:pic>
        <p:nvPicPr>
          <p:cNvPr id="15" name="Content Placeholder 14" descr="A diagram of a box plot&#10;&#10;Description automatically generated">
            <a:extLst>
              <a:ext uri="{FF2B5EF4-FFF2-40B4-BE49-F238E27FC236}">
                <a16:creationId xmlns:a16="http://schemas.microsoft.com/office/drawing/2014/main" id="{78A3B849-82D1-61CF-DB94-6275847345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27838" y="3282502"/>
            <a:ext cx="4591691" cy="3210373"/>
          </a:xfrm>
        </p:spPr>
      </p:pic>
      <p:sp>
        <p:nvSpPr>
          <p:cNvPr id="8" name="TextBox 7">
            <a:extLst>
              <a:ext uri="{FF2B5EF4-FFF2-40B4-BE49-F238E27FC236}">
                <a16:creationId xmlns:a16="http://schemas.microsoft.com/office/drawing/2014/main" id="{91E7B332-CA06-501A-40D2-D76F28E1D10F}"/>
              </a:ext>
            </a:extLst>
          </p:cNvPr>
          <p:cNvSpPr txBox="1"/>
          <p:nvPr/>
        </p:nvSpPr>
        <p:spPr>
          <a:xfrm>
            <a:off x="836612" y="1265621"/>
            <a:ext cx="6097348" cy="923330"/>
          </a:xfrm>
          <a:prstGeom prst="rect">
            <a:avLst/>
          </a:prstGeom>
          <a:noFill/>
        </p:spPr>
        <p:txBody>
          <a:bodyPr wrap="square">
            <a:spAutoFit/>
          </a:bodyPr>
          <a:lstStyle/>
          <a:p>
            <a:r>
              <a:rPr lang="en-US" altLang="en-US" dirty="0"/>
              <a:t>The plot and hist functions present users with options to customize their graphs (</a:t>
            </a:r>
            <a:r>
              <a:rPr lang="en-US" altLang="en-US" dirty="0">
                <a:solidFill>
                  <a:srgbClr val="FF0000"/>
                </a:solidFill>
              </a:rPr>
              <a:t>note</a:t>
            </a:r>
            <a:r>
              <a:rPr lang="en-US" altLang="en-US" dirty="0"/>
              <a:t>: R has extensive help pages or search web for examples)</a:t>
            </a:r>
          </a:p>
        </p:txBody>
      </p:sp>
      <p:sp>
        <p:nvSpPr>
          <p:cNvPr id="16" name="TextBox 15">
            <a:extLst>
              <a:ext uri="{FF2B5EF4-FFF2-40B4-BE49-F238E27FC236}">
                <a16:creationId xmlns:a16="http://schemas.microsoft.com/office/drawing/2014/main" id="{DB7070BA-2C44-4E3D-EEDF-99E4FD22F585}"/>
              </a:ext>
            </a:extLst>
          </p:cNvPr>
          <p:cNvSpPr txBox="1"/>
          <p:nvPr/>
        </p:nvSpPr>
        <p:spPr>
          <a:xfrm>
            <a:off x="3066881" y="4532331"/>
            <a:ext cx="1030475" cy="523220"/>
          </a:xfrm>
          <a:prstGeom prst="rect">
            <a:avLst/>
          </a:prstGeom>
          <a:noFill/>
        </p:spPr>
        <p:txBody>
          <a:bodyPr wrap="none" rtlCol="0">
            <a:spAutoFit/>
          </a:bodyPr>
          <a:lstStyle/>
          <a:p>
            <a:r>
              <a:rPr lang="en-US" sz="2800" dirty="0">
                <a:solidFill>
                  <a:srgbClr val="FF0000"/>
                </a:solidFill>
              </a:rPr>
              <a:t>Awful</a:t>
            </a:r>
            <a:endParaRPr lang="en-US" dirty="0">
              <a:solidFill>
                <a:srgbClr val="FF0000"/>
              </a:solidFill>
            </a:endParaRPr>
          </a:p>
        </p:txBody>
      </p:sp>
      <p:sp>
        <p:nvSpPr>
          <p:cNvPr id="17" name="TextBox 16">
            <a:extLst>
              <a:ext uri="{FF2B5EF4-FFF2-40B4-BE49-F238E27FC236}">
                <a16:creationId xmlns:a16="http://schemas.microsoft.com/office/drawing/2014/main" id="{3CAA6415-EF63-68DE-E49F-FB08C3717C34}"/>
              </a:ext>
            </a:extLst>
          </p:cNvPr>
          <p:cNvSpPr txBox="1"/>
          <p:nvPr/>
        </p:nvSpPr>
        <p:spPr>
          <a:xfrm>
            <a:off x="9241393" y="6334780"/>
            <a:ext cx="946093" cy="523220"/>
          </a:xfrm>
          <a:prstGeom prst="rect">
            <a:avLst/>
          </a:prstGeom>
          <a:noFill/>
        </p:spPr>
        <p:txBody>
          <a:bodyPr wrap="none" rtlCol="0">
            <a:spAutoFit/>
          </a:bodyPr>
          <a:lstStyle/>
          <a:p>
            <a:r>
              <a:rPr lang="en-US" sz="2800" dirty="0">
                <a:solidFill>
                  <a:srgbClr val="FF0000"/>
                </a:solidFill>
              </a:rPr>
              <a:t>Nice!</a:t>
            </a:r>
            <a:endParaRPr lang="en-US" dirty="0">
              <a:solidFill>
                <a:srgbClr val="FF0000"/>
              </a:solidFill>
            </a:endParaRPr>
          </a:p>
        </p:txBody>
      </p:sp>
      <p:pic>
        <p:nvPicPr>
          <p:cNvPr id="21" name="Content Placeholder 20" descr="A graph with a line and a square&#10;&#10;Description automatically generated with medium confidence">
            <a:extLst>
              <a:ext uri="{FF2B5EF4-FFF2-40B4-BE49-F238E27FC236}">
                <a16:creationId xmlns:a16="http://schemas.microsoft.com/office/drawing/2014/main" id="{B7FECF4B-527D-3E87-3088-69FA8FCFFC7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8914" t="19541" r="7524" b="23670"/>
          <a:stretch/>
        </p:blipFill>
        <p:spPr>
          <a:xfrm>
            <a:off x="960484" y="3089447"/>
            <a:ext cx="4484027" cy="2737972"/>
          </a:xfrm>
        </p:spPr>
      </p:pic>
      <p:sp>
        <p:nvSpPr>
          <p:cNvPr id="22" name="TextBox 21">
            <a:extLst>
              <a:ext uri="{FF2B5EF4-FFF2-40B4-BE49-F238E27FC236}">
                <a16:creationId xmlns:a16="http://schemas.microsoft.com/office/drawing/2014/main" id="{5CE07888-8B93-4F76-69A4-CA5142C3E887}"/>
              </a:ext>
            </a:extLst>
          </p:cNvPr>
          <p:cNvSpPr txBox="1"/>
          <p:nvPr/>
        </p:nvSpPr>
        <p:spPr>
          <a:xfrm>
            <a:off x="2226763" y="6231265"/>
            <a:ext cx="2386102" cy="523220"/>
          </a:xfrm>
          <a:prstGeom prst="rect">
            <a:avLst/>
          </a:prstGeom>
          <a:noFill/>
        </p:spPr>
        <p:txBody>
          <a:bodyPr wrap="none" rtlCol="0">
            <a:spAutoFit/>
          </a:bodyPr>
          <a:lstStyle/>
          <a:p>
            <a:r>
              <a:rPr lang="en-US" sz="2800" dirty="0">
                <a:solidFill>
                  <a:srgbClr val="FF0000"/>
                </a:solidFill>
              </a:rPr>
              <a:t>Default: Awful!</a:t>
            </a:r>
            <a:endParaRPr lang="en-US" dirty="0">
              <a:solidFill>
                <a:srgbClr val="FF0000"/>
              </a:solidFill>
            </a:endParaRPr>
          </a:p>
        </p:txBody>
      </p:sp>
    </p:spTree>
    <p:extLst>
      <p:ext uri="{BB962C8B-B14F-4D97-AF65-F5344CB8AC3E}">
        <p14:creationId xmlns:p14="http://schemas.microsoft.com/office/powerpoint/2010/main" val="41066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4F43435-4C30-80B7-AA77-CC19E7E764A1}"/>
              </a:ext>
            </a:extLst>
          </p:cNvPr>
          <p:cNvSpPr>
            <a:spLocks noGrp="1"/>
          </p:cNvSpPr>
          <p:nvPr>
            <p:ph type="title"/>
          </p:nvPr>
        </p:nvSpPr>
        <p:spPr>
          <a:xfrm>
            <a:off x="838200" y="365125"/>
            <a:ext cx="10515600" cy="1325563"/>
          </a:xfrm>
        </p:spPr>
        <p:txBody>
          <a:bodyPr>
            <a:noAutofit/>
          </a:bodyPr>
          <a:lstStyle/>
          <a:p>
            <a:r>
              <a:rPr lang="en-US" sz="2800" dirty="0"/>
              <a:t>Try at home: Use all of the data (i.e., not infants), and make a box plot of gender and age: Is the median age of death greater for males or females?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71AA286-C921-F0CA-1303-7674EDE8A1F0}"/>
              </a:ext>
            </a:extLst>
          </p:cNvPr>
          <p:cNvSpPr>
            <a:spLocks noChangeArrowheads="1"/>
          </p:cNvSpPr>
          <p:nvPr/>
        </p:nvSpPr>
        <p:spPr bwMode="auto">
          <a:xfrm>
            <a:off x="763259" y="2072999"/>
            <a:ext cx="694100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Lucida Console" panose="020B0609040504020204" pitchFamily="49" charset="0"/>
              </a:rPr>
              <a:t>boxplot(</a:t>
            </a:r>
            <a:r>
              <a:rPr kumimoji="0" lang="en-US" altLang="en-US" sz="1600" b="0" i="0" u="none" strike="noStrike" cap="none" normalizeH="0" baseline="0" dirty="0" err="1">
                <a:ln>
                  <a:noFill/>
                </a:ln>
                <a:solidFill>
                  <a:srgbClr val="0000FF"/>
                </a:solidFill>
                <a:effectLst/>
                <a:latin typeface="Lucida Console" panose="020B0609040504020204" pitchFamily="49" charset="0"/>
              </a:rPr>
              <a:t>mortality$age</a:t>
            </a:r>
            <a:r>
              <a:rPr kumimoji="0" lang="en-US" altLang="en-US" sz="1600" b="0" i="0" u="none" strike="noStrike" cap="none" normalizeH="0" baseline="0" dirty="0">
                <a:ln>
                  <a:noFill/>
                </a:ln>
                <a:solidFill>
                  <a:srgbClr val="0000FF"/>
                </a:solidFill>
                <a:effectLst/>
                <a:latin typeface="Lucida Console" panose="020B0609040504020204" pitchFamily="49" charset="0"/>
              </a:rPr>
              <a:t>, </a:t>
            </a:r>
            <a:r>
              <a:rPr kumimoji="0" lang="en-US" altLang="en-US" sz="1600" b="0" i="0" u="none" strike="noStrike" cap="none" normalizeH="0" baseline="0" dirty="0" err="1">
                <a:ln>
                  <a:noFill/>
                </a:ln>
                <a:solidFill>
                  <a:srgbClr val="0000FF"/>
                </a:solidFill>
                <a:effectLst/>
                <a:latin typeface="Lucida Console" panose="020B0609040504020204" pitchFamily="49" charset="0"/>
              </a:rPr>
              <a:t>xlab</a:t>
            </a:r>
            <a:r>
              <a:rPr kumimoji="0" lang="en-US" altLang="en-US" sz="1600" b="0" i="0" u="none" strike="noStrike" cap="none" normalizeH="0" baseline="0" dirty="0">
                <a:ln>
                  <a:noFill/>
                </a:ln>
                <a:solidFill>
                  <a:srgbClr val="0000FF"/>
                </a:solidFill>
                <a:effectLst/>
                <a:latin typeface="Lucida Console" panose="020B0609040504020204" pitchFamily="49" charset="0"/>
              </a:rPr>
              <a:t> = "Age", col = "</a:t>
            </a:r>
            <a:r>
              <a:rPr kumimoji="0" lang="en-US" altLang="en-US" sz="1600" b="0" i="0" u="none" strike="noStrike" cap="none" normalizeH="0" baseline="0" dirty="0" err="1">
                <a:ln>
                  <a:noFill/>
                </a:ln>
                <a:solidFill>
                  <a:srgbClr val="0000FF"/>
                </a:solidFill>
                <a:effectLst/>
                <a:latin typeface="Lucida Console" panose="020B0609040504020204" pitchFamily="49" charset="0"/>
              </a:rPr>
              <a:t>steelblue</a:t>
            </a:r>
            <a:r>
              <a:rPr kumimoji="0" lang="en-US" altLang="en-US" sz="16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4DBD138-C443-8633-6F8D-74BC0C857293}"/>
              </a:ext>
            </a:extLst>
          </p:cNvPr>
          <p:cNvSpPr>
            <a:spLocks noChangeArrowheads="1"/>
          </p:cNvSpPr>
          <p:nvPr/>
        </p:nvSpPr>
        <p:spPr bwMode="auto">
          <a:xfrm>
            <a:off x="763259" y="2544866"/>
            <a:ext cx="669414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Lucida Console" panose="020B0609040504020204" pitchFamily="49" charset="0"/>
              </a:rPr>
              <a:t>boxplot(</a:t>
            </a:r>
            <a:r>
              <a:rPr kumimoji="0" lang="en-US" altLang="en-US" sz="1600" b="0" i="0" u="none" strike="noStrike" cap="none" normalizeH="0" baseline="0" dirty="0" err="1">
                <a:ln>
                  <a:noFill/>
                </a:ln>
                <a:solidFill>
                  <a:srgbClr val="0000FF"/>
                </a:solidFill>
                <a:effectLst/>
                <a:latin typeface="Lucida Console" panose="020B0609040504020204" pitchFamily="49" charset="0"/>
              </a:rPr>
              <a:t>mortality$age</a:t>
            </a:r>
            <a:r>
              <a:rPr kumimoji="0" lang="en-US" altLang="en-US" sz="1600" b="0" i="0" u="none" strike="noStrike" cap="none" normalizeH="0" baseline="0" dirty="0">
                <a:ln>
                  <a:noFill/>
                </a:ln>
                <a:solidFill>
                  <a:srgbClr val="0000FF"/>
                </a:solidFill>
                <a:effectLst/>
                <a:latin typeface="Lucida Console" panose="020B0609040504020204" pitchFamily="49" charset="0"/>
              </a:rPr>
              <a:t> ~ </a:t>
            </a:r>
            <a:r>
              <a:rPr kumimoji="0" lang="en-US" altLang="en-US" sz="1600" b="0" i="0" u="none" strike="noStrike" cap="none" normalizeH="0" baseline="0" dirty="0" err="1">
                <a:ln>
                  <a:noFill/>
                </a:ln>
                <a:solidFill>
                  <a:srgbClr val="0000FF"/>
                </a:solidFill>
                <a:effectLst/>
                <a:latin typeface="Lucida Console" panose="020B0609040504020204" pitchFamily="49" charset="0"/>
              </a:rPr>
              <a:t>mortality$gender</a:t>
            </a:r>
            <a:r>
              <a:rPr kumimoji="0" lang="en-US" altLang="en-US" sz="1600" b="0" i="0" u="none" strike="noStrike" cap="none" normalizeH="0" baseline="0" dirty="0">
                <a:ln>
                  <a:noFill/>
                </a:ln>
                <a:solidFill>
                  <a:srgbClr val="0000FF"/>
                </a:solidFill>
                <a:effectLst/>
                <a:latin typeface="Lucida Console" panose="020B0609040504020204" pitchFamily="49" charset="0"/>
              </a:rPr>
              <a:t>, </a:t>
            </a:r>
            <a:r>
              <a:rPr kumimoji="0" lang="en-US" altLang="en-US" sz="1600" b="0" i="0" u="none" strike="noStrike" cap="none" normalizeH="0" baseline="0" dirty="0" err="1">
                <a:ln>
                  <a:noFill/>
                </a:ln>
                <a:solidFill>
                  <a:srgbClr val="0000FF"/>
                </a:solidFill>
                <a:effectLst/>
                <a:latin typeface="Lucida Console" panose="020B0609040504020204" pitchFamily="49" charset="0"/>
              </a:rPr>
              <a:t>ylab</a:t>
            </a:r>
            <a:r>
              <a:rPr kumimoji="0" lang="en-US" altLang="en-US" sz="1600" b="0" i="0" u="none" strike="noStrike" cap="none" normalizeH="0" baseline="0" dirty="0">
                <a:ln>
                  <a:noFill/>
                </a:ln>
                <a:solidFill>
                  <a:srgbClr val="0000FF"/>
                </a:solidFill>
                <a:effectLst/>
                <a:latin typeface="Lucida Console" panose="020B0609040504020204" pitchFamily="49" charset="0"/>
              </a:rPr>
              <a:t>="Age")</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2EF7532-4CB1-7F55-EE22-5F17D0881387}"/>
              </a:ext>
            </a:extLst>
          </p:cNvPr>
          <p:cNvSpPr>
            <a:spLocks noChangeArrowheads="1"/>
          </p:cNvSpPr>
          <p:nvPr/>
        </p:nvSpPr>
        <p:spPr bwMode="auto">
          <a:xfrm>
            <a:off x="763259" y="3066403"/>
            <a:ext cx="70035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Lucida Console" panose="020B0609040504020204" pitchFamily="49" charset="0"/>
              </a:rPr>
              <a:t>boxplot(age ~ gender, data=mortality, </a:t>
            </a:r>
            <a:r>
              <a:rPr kumimoji="0" lang="en-US" altLang="en-US" b="0" i="0" u="none" strike="noStrike" cap="none" normalizeH="0" baseline="0" dirty="0" err="1">
                <a:ln>
                  <a:noFill/>
                </a:ln>
                <a:solidFill>
                  <a:srgbClr val="0000FF"/>
                </a:solidFill>
                <a:effectLst/>
                <a:latin typeface="Lucida Console" panose="020B0609040504020204" pitchFamily="49" charset="0"/>
              </a:rPr>
              <a:t>ylab</a:t>
            </a:r>
            <a:r>
              <a:rPr kumimoji="0" lang="en-US" altLang="en-US" b="0" i="0" u="none" strike="noStrike" cap="none" normalizeH="0" baseline="0" dirty="0">
                <a:ln>
                  <a:noFill/>
                </a:ln>
                <a:solidFill>
                  <a:srgbClr val="0000FF"/>
                </a:solidFill>
                <a:effectLst/>
                <a:latin typeface="Lucida Console" panose="020B0609040504020204" pitchFamily="49" charset="0"/>
              </a:rPr>
              <a:t>="Age")</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03EF89B-169C-7713-A679-B29CC91F114D}"/>
              </a:ext>
            </a:extLst>
          </p:cNvPr>
          <p:cNvSpPr>
            <a:spLocks noChangeArrowheads="1"/>
          </p:cNvSpPr>
          <p:nvPr/>
        </p:nvSpPr>
        <p:spPr bwMode="auto">
          <a:xfrm>
            <a:off x="763259" y="3582240"/>
            <a:ext cx="829874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Lucida Console" panose="020B0609040504020204" pitchFamily="49" charset="0"/>
              </a:rPr>
              <a:t>boxplot(age ~ gender, data=mortality, </a:t>
            </a:r>
            <a:r>
              <a:rPr kumimoji="0" lang="en-US" altLang="en-US" sz="1600" b="0" i="0" u="none" strike="noStrike" cap="none" normalizeH="0" baseline="0" dirty="0" err="1">
                <a:ln>
                  <a:noFill/>
                </a:ln>
                <a:solidFill>
                  <a:srgbClr val="0000FF"/>
                </a:solidFill>
                <a:effectLst/>
                <a:latin typeface="Lucida Console" panose="020B0609040504020204" pitchFamily="49" charset="0"/>
              </a:rPr>
              <a:t>ylab</a:t>
            </a:r>
            <a:r>
              <a:rPr kumimoji="0" lang="en-US" altLang="en-US" sz="1600" b="0" i="0" u="none" strike="noStrike" cap="none" normalizeH="0" baseline="0" dirty="0">
                <a:ln>
                  <a:noFill/>
                </a:ln>
                <a:solidFill>
                  <a:srgbClr val="0000FF"/>
                </a:solidFill>
                <a:effectLst/>
                <a:latin typeface="Lucida Console" panose="020B0609040504020204" pitchFamily="49" charset="0"/>
              </a:rPr>
              <a:t>="Age", col="</a:t>
            </a:r>
            <a:r>
              <a:rPr kumimoji="0" lang="en-US" altLang="en-US" sz="1600" b="0" i="0" u="none" strike="noStrike" cap="none" normalizeH="0" baseline="0" dirty="0" err="1">
                <a:ln>
                  <a:noFill/>
                </a:ln>
                <a:solidFill>
                  <a:srgbClr val="0000FF"/>
                </a:solidFill>
                <a:effectLst/>
                <a:latin typeface="Lucida Console" panose="020B0609040504020204" pitchFamily="49" charset="0"/>
              </a:rPr>
              <a:t>steelblue</a:t>
            </a:r>
            <a:r>
              <a:rPr kumimoji="0" lang="en-US" altLang="en-US" sz="16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4EEDBA6C-AA2D-B57B-A41D-6D8072FF1B97}"/>
              </a:ext>
            </a:extLst>
          </p:cNvPr>
          <p:cNvPicPr>
            <a:picLocks noChangeAspect="1"/>
          </p:cNvPicPr>
          <p:nvPr/>
        </p:nvPicPr>
        <p:blipFill>
          <a:blip r:embed="rId2"/>
          <a:stretch>
            <a:fillRect/>
          </a:stretch>
        </p:blipFill>
        <p:spPr>
          <a:xfrm>
            <a:off x="2149160" y="4067299"/>
            <a:ext cx="6909640" cy="2690435"/>
          </a:xfrm>
          <a:prstGeom prst="rect">
            <a:avLst/>
          </a:prstGeom>
        </p:spPr>
      </p:pic>
      <p:pic>
        <p:nvPicPr>
          <p:cNvPr id="18" name="Picture 17">
            <a:extLst>
              <a:ext uri="{FF2B5EF4-FFF2-40B4-BE49-F238E27FC236}">
                <a16:creationId xmlns:a16="http://schemas.microsoft.com/office/drawing/2014/main" id="{9A0DC566-7536-8380-4D6C-FD7302F70235}"/>
              </a:ext>
            </a:extLst>
          </p:cNvPr>
          <p:cNvPicPr>
            <a:picLocks noChangeAspect="1"/>
          </p:cNvPicPr>
          <p:nvPr/>
        </p:nvPicPr>
        <p:blipFill>
          <a:blip r:embed="rId3"/>
          <a:stretch>
            <a:fillRect/>
          </a:stretch>
        </p:blipFill>
        <p:spPr>
          <a:xfrm>
            <a:off x="2613107" y="1371319"/>
            <a:ext cx="6218289" cy="5391189"/>
          </a:xfrm>
          <a:prstGeom prst="rect">
            <a:avLst/>
          </a:prstGeom>
        </p:spPr>
      </p:pic>
    </p:spTree>
    <p:extLst>
      <p:ext uri="{BB962C8B-B14F-4D97-AF65-F5344CB8AC3E}">
        <p14:creationId xmlns:p14="http://schemas.microsoft.com/office/powerpoint/2010/main" val="41969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4EC395-AB14-7E07-FC1C-B37798E9AD24}"/>
              </a:ext>
            </a:extLst>
          </p:cNvPr>
          <p:cNvGraphicFramePr>
            <a:graphicFrameLocks noGrp="1"/>
          </p:cNvGraphicFramePr>
          <p:nvPr>
            <p:ph idx="1"/>
            <p:extLst>
              <p:ext uri="{D42A27DB-BD31-4B8C-83A1-F6EECF244321}">
                <p14:modId xmlns:p14="http://schemas.microsoft.com/office/powerpoint/2010/main" val="3987749118"/>
              </p:ext>
            </p:extLst>
          </p:nvPr>
        </p:nvGraphicFramePr>
        <p:xfrm>
          <a:off x="0" y="1"/>
          <a:ext cx="12192000" cy="3958932"/>
        </p:xfrm>
        <a:graphic>
          <a:graphicData uri="http://schemas.openxmlformats.org/drawingml/2006/table">
            <a:tbl>
              <a:tblPr firstRow="1" firstCol="1" bandRow="1">
                <a:tableStyleId>{3B4B98B0-60AC-42C2-AFA5-B58CD77FA1E5}</a:tableStyleId>
              </a:tblPr>
              <a:tblGrid>
                <a:gridCol w="3646025">
                  <a:extLst>
                    <a:ext uri="{9D8B030D-6E8A-4147-A177-3AD203B41FA5}">
                      <a16:colId xmlns:a16="http://schemas.microsoft.com/office/drawing/2014/main" val="3472661304"/>
                    </a:ext>
                  </a:extLst>
                </a:gridCol>
                <a:gridCol w="3969964">
                  <a:extLst>
                    <a:ext uri="{9D8B030D-6E8A-4147-A177-3AD203B41FA5}">
                      <a16:colId xmlns:a16="http://schemas.microsoft.com/office/drawing/2014/main" val="1256681979"/>
                    </a:ext>
                  </a:extLst>
                </a:gridCol>
                <a:gridCol w="4576011">
                  <a:extLst>
                    <a:ext uri="{9D8B030D-6E8A-4147-A177-3AD203B41FA5}">
                      <a16:colId xmlns:a16="http://schemas.microsoft.com/office/drawing/2014/main" val="668896795"/>
                    </a:ext>
                  </a:extLst>
                </a:gridCol>
              </a:tblGrid>
              <a:tr h="523513">
                <a:tc gridSpan="3">
                  <a:txBody>
                    <a:bodyPr/>
                    <a:lstStyle/>
                    <a:p>
                      <a:pPr marL="0" marR="0">
                        <a:lnSpc>
                          <a:spcPct val="107000"/>
                        </a:lnSpc>
                        <a:spcBef>
                          <a:spcPts val="0"/>
                        </a:spcBef>
                        <a:spcAft>
                          <a:spcPts val="630"/>
                        </a:spcAft>
                      </a:pPr>
                      <a:r>
                        <a:rPr lang="en-US" sz="2800" b="1" kern="100" cap="none" spc="0" dirty="0">
                          <a:solidFill>
                            <a:schemeClr val="tx1"/>
                          </a:solidFill>
                          <a:effectLst/>
                        </a:rPr>
                        <a:t>Sources of Spatially Referenced Data</a:t>
                      </a:r>
                      <a:endParaRPr lang="en-US" sz="2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7953364"/>
                  </a:ext>
                </a:extLst>
              </a:tr>
              <a:tr h="360747">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679278393"/>
                  </a:ext>
                </a:extLst>
              </a:tr>
              <a:tr h="1059755">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The Urban Institute </a:t>
                      </a:r>
                    </a:p>
                  </a:txBody>
                  <a:tcPr marL="48148" marR="48148" marT="65566" marB="0"/>
                </a:tc>
                <a:tc>
                  <a:txBody>
                    <a:bodyPr/>
                    <a:lstStyle/>
                    <a:p>
                      <a:pPr marL="0" marR="0">
                        <a:lnSpc>
                          <a:spcPct val="100000"/>
                        </a:lnSpc>
                        <a:spcBef>
                          <a:spcPts val="0"/>
                        </a:spcBef>
                        <a:spcAft>
                          <a:spcPts val="0"/>
                        </a:spcAft>
                      </a:pPr>
                      <a:r>
                        <a:rPr lang="en-US" dirty="0">
                          <a:hlinkClick r:id="rId3"/>
                        </a:rPr>
                        <a:t>Education Data Explorer</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Enrollment, Disability, Race/Ethnicity, Income, Discipline</a:t>
                      </a:r>
                    </a:p>
                  </a:txBody>
                  <a:tcPr marL="48148" marR="48148" marT="65566" marB="0"/>
                </a:tc>
                <a:extLst>
                  <a:ext uri="{0D108BD9-81ED-4DB2-BD59-A6C34878D82A}">
                    <a16:rowId xmlns:a16="http://schemas.microsoft.com/office/drawing/2014/main" val="2862807833"/>
                  </a:ext>
                </a:extLst>
              </a:tr>
              <a:tr h="1126391">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The United States Census Bureau</a:t>
                      </a: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4"/>
                        </a:rPr>
                        <a:t>American Community Survey</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Educational attainment</a:t>
                      </a:r>
                    </a:p>
                  </a:txBody>
                  <a:tcPr marL="48148" marR="48148" marT="65566" marB="0"/>
                </a:tc>
                <a:extLst>
                  <a:ext uri="{0D108BD9-81ED-4DB2-BD59-A6C34878D82A}">
                    <a16:rowId xmlns:a16="http://schemas.microsoft.com/office/drawing/2014/main" val="3868795665"/>
                  </a:ext>
                </a:extLst>
              </a:tr>
              <a:tr h="695512">
                <a:tc>
                  <a:txBody>
                    <a:bodyPr/>
                    <a:lstStyle/>
                    <a:p>
                      <a:pPr marL="0" marR="0">
                        <a:lnSpc>
                          <a:spcPct val="100000"/>
                        </a:lnSpc>
                        <a:spcBef>
                          <a:spcPts val="0"/>
                        </a:spcBef>
                        <a:spcAft>
                          <a:spcPts val="0"/>
                        </a:spcAft>
                      </a:pPr>
                      <a:r>
                        <a:rPr lang="en-US" sz="1800" b="1" kern="100" cap="none" spc="0" dirty="0">
                          <a:solidFill>
                            <a:schemeClr val="tx1"/>
                          </a:solidFill>
                          <a:effectLst/>
                        </a:rPr>
                        <a:t>National Center for Education Statistics</a:t>
                      </a:r>
                    </a:p>
                  </a:txBody>
                  <a:tcPr marL="48148" marR="48148" marT="65566"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hlinkClick r:id="rId5"/>
                        </a:rPr>
                        <a:t>Education Demographic and Geographic Estimates</a:t>
                      </a:r>
                      <a:endParaRPr lang="en-US" sz="1800" b="0" i="0" kern="1200" dirty="0">
                        <a:solidFill>
                          <a:schemeClr val="tx1"/>
                        </a:solidFill>
                        <a:effectLst/>
                        <a:latin typeface="+mn-lt"/>
                        <a:ea typeface="+mn-ea"/>
                        <a:cs typeface="+mn-cs"/>
                      </a:endParaRPr>
                    </a:p>
                    <a:p>
                      <a:pPr marL="0" marR="0">
                        <a:lnSpc>
                          <a:spcPct val="100000"/>
                        </a:lnSpc>
                        <a:spcBef>
                          <a:spcPts val="0"/>
                        </a:spcBef>
                        <a:spcAft>
                          <a:spcPts val="0"/>
                        </a:spcAft>
                      </a:pP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rPr>
                        <a:t>School- and District- level data, social and economic characteristics</a:t>
                      </a:r>
                    </a:p>
                  </a:txBody>
                  <a:tcPr marL="48148" marR="48148" marT="65566" marB="0"/>
                </a:tc>
                <a:extLst>
                  <a:ext uri="{0D108BD9-81ED-4DB2-BD59-A6C34878D82A}">
                    <a16:rowId xmlns:a16="http://schemas.microsoft.com/office/drawing/2014/main" val="1887789065"/>
                  </a:ext>
                </a:extLst>
              </a:tr>
            </a:tbl>
          </a:graphicData>
        </a:graphic>
      </p:graphicFrame>
    </p:spTree>
    <p:extLst>
      <p:ext uri="{BB962C8B-B14F-4D97-AF65-F5344CB8AC3E}">
        <p14:creationId xmlns:p14="http://schemas.microsoft.com/office/powerpoint/2010/main" val="73892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C860DC-4A0E-5537-4D3E-A4F64E5E7657}"/>
              </a:ext>
            </a:extLst>
          </p:cNvPr>
          <p:cNvPicPr>
            <a:picLocks noChangeAspect="1"/>
          </p:cNvPicPr>
          <p:nvPr/>
        </p:nvPicPr>
        <p:blipFill>
          <a:blip r:embed="rId2"/>
          <a:stretch>
            <a:fillRect/>
          </a:stretch>
        </p:blipFill>
        <p:spPr>
          <a:xfrm>
            <a:off x="144018" y="158013"/>
            <a:ext cx="12047982" cy="6550357"/>
          </a:xfrm>
          <a:prstGeom prst="rect">
            <a:avLst/>
          </a:prstGeom>
        </p:spPr>
      </p:pic>
      <p:sp>
        <p:nvSpPr>
          <p:cNvPr id="17412" name="TextBox 4"/>
          <p:cNvSpPr txBox="1">
            <a:spLocks noChangeArrowheads="1"/>
          </p:cNvSpPr>
          <p:nvPr/>
        </p:nvSpPr>
        <p:spPr bwMode="auto">
          <a:xfrm>
            <a:off x="1771650" y="4840082"/>
            <a:ext cx="3676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cs typeface="Arial" panose="020B0604020202020204" pitchFamily="34" charset="0"/>
              </a:rPr>
              <a:t>The </a:t>
            </a:r>
            <a:r>
              <a:rPr lang="en-US" altLang="en-US" sz="1600" b="1" dirty="0">
                <a:cs typeface="Arial" panose="020B0604020202020204" pitchFamily="34" charset="0"/>
              </a:rPr>
              <a:t>console</a:t>
            </a:r>
            <a:r>
              <a:rPr lang="en-US" altLang="en-US" sz="1600" dirty="0">
                <a:cs typeface="Arial" panose="020B0604020202020204" pitchFamily="34" charset="0"/>
              </a:rPr>
              <a:t> is where you see output and can also type R code.</a:t>
            </a:r>
          </a:p>
        </p:txBody>
      </p:sp>
      <p:sp>
        <p:nvSpPr>
          <p:cNvPr id="17413" name="TextBox 5"/>
          <p:cNvSpPr txBox="1">
            <a:spLocks noChangeArrowheads="1"/>
          </p:cNvSpPr>
          <p:nvPr/>
        </p:nvSpPr>
        <p:spPr bwMode="auto">
          <a:xfrm>
            <a:off x="1371600" y="1717576"/>
            <a:ext cx="4267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cs typeface="Arial" panose="020B0604020202020204" pitchFamily="34" charset="0"/>
              </a:rPr>
              <a:t>The </a:t>
            </a:r>
            <a:r>
              <a:rPr lang="en-US" altLang="en-US" sz="1600" b="1" dirty="0">
                <a:cs typeface="Arial" panose="020B0604020202020204" pitchFamily="34" charset="0"/>
              </a:rPr>
              <a:t>editor </a:t>
            </a:r>
            <a:r>
              <a:rPr lang="en-US" altLang="en-US" sz="1600" dirty="0">
                <a:cs typeface="Arial" panose="020B0604020202020204" pitchFamily="34" charset="0"/>
              </a:rPr>
              <a:t>is where you can write R code that can be saved and reran.</a:t>
            </a:r>
          </a:p>
          <a:p>
            <a:endParaRPr lang="en-US" altLang="en-US" sz="1600" dirty="0">
              <a:cs typeface="Arial" panose="020B0604020202020204" pitchFamily="34" charset="0"/>
            </a:endParaRPr>
          </a:p>
          <a:p>
            <a:r>
              <a:rPr lang="en-US" altLang="en-US" sz="1600" dirty="0">
                <a:cs typeface="Arial" panose="020B0604020202020204" pitchFamily="34" charset="0"/>
              </a:rPr>
              <a:t>Press CTRL + Enter to run highlighted code</a:t>
            </a:r>
          </a:p>
        </p:txBody>
      </p:sp>
      <p:sp>
        <p:nvSpPr>
          <p:cNvPr id="17414" name="TextBox 6"/>
          <p:cNvSpPr txBox="1">
            <a:spLocks noChangeArrowheads="1"/>
          </p:cNvSpPr>
          <p:nvPr/>
        </p:nvSpPr>
        <p:spPr bwMode="auto">
          <a:xfrm>
            <a:off x="7841965" y="1714499"/>
            <a:ext cx="3927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cs typeface="Arial" panose="020B0604020202020204" pitchFamily="34" charset="0"/>
              </a:rPr>
              <a:t>Environment </a:t>
            </a:r>
            <a:r>
              <a:rPr lang="en-US" altLang="en-US" sz="1600" dirty="0">
                <a:cs typeface="Arial" panose="020B0604020202020204" pitchFamily="34" charset="0"/>
              </a:rPr>
              <a:t>tab shows all active objects. </a:t>
            </a:r>
          </a:p>
          <a:p>
            <a:r>
              <a:rPr lang="en-US" altLang="en-US" sz="1600" b="1" dirty="0">
                <a:cs typeface="Arial" panose="020B0604020202020204" pitchFamily="34" charset="0"/>
              </a:rPr>
              <a:t>History</a:t>
            </a:r>
            <a:r>
              <a:rPr lang="en-US" altLang="en-US" sz="1600" dirty="0">
                <a:cs typeface="Arial" panose="020B0604020202020204" pitchFamily="34" charset="0"/>
              </a:rPr>
              <a:t> tab shows list of commands used so far.</a:t>
            </a:r>
          </a:p>
        </p:txBody>
      </p:sp>
      <p:sp>
        <p:nvSpPr>
          <p:cNvPr id="17415" name="TextBox 7"/>
          <p:cNvSpPr txBox="1">
            <a:spLocks noChangeArrowheads="1"/>
          </p:cNvSpPr>
          <p:nvPr/>
        </p:nvSpPr>
        <p:spPr bwMode="auto">
          <a:xfrm>
            <a:off x="7705440" y="4347310"/>
            <a:ext cx="4064000" cy="1871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cs typeface="Arial" panose="020B0604020202020204" pitchFamily="34" charset="0"/>
              </a:rPr>
              <a:t>Files</a:t>
            </a:r>
            <a:r>
              <a:rPr lang="en-US" altLang="en-US" sz="1600" dirty="0">
                <a:cs typeface="Arial" panose="020B0604020202020204" pitchFamily="34" charset="0"/>
              </a:rPr>
              <a:t> tab shows files and folders in your current workspace. </a:t>
            </a:r>
          </a:p>
          <a:p>
            <a:r>
              <a:rPr lang="en-US" altLang="en-US" sz="1600" b="1" dirty="0">
                <a:cs typeface="Arial" panose="020B0604020202020204" pitchFamily="34" charset="0"/>
              </a:rPr>
              <a:t>Plots</a:t>
            </a:r>
            <a:r>
              <a:rPr lang="en-US" altLang="en-US" sz="1600" dirty="0">
                <a:cs typeface="Arial" panose="020B0604020202020204" pitchFamily="34" charset="0"/>
              </a:rPr>
              <a:t> tab shows all your graphs. </a:t>
            </a:r>
          </a:p>
          <a:p>
            <a:r>
              <a:rPr lang="en-US" altLang="en-US" sz="1600" b="1" dirty="0">
                <a:cs typeface="Arial" panose="020B0604020202020204" pitchFamily="34" charset="0"/>
              </a:rPr>
              <a:t>Packages</a:t>
            </a:r>
            <a:r>
              <a:rPr lang="en-US" altLang="en-US" sz="1600" dirty="0">
                <a:cs typeface="Arial" panose="020B0604020202020204" pitchFamily="34" charset="0"/>
              </a:rPr>
              <a:t> tab shows available packages to run certain functions. </a:t>
            </a:r>
          </a:p>
          <a:p>
            <a:r>
              <a:rPr lang="en-US" altLang="en-US" sz="1600" b="1" dirty="0">
                <a:cs typeface="Arial" panose="020B0604020202020204" pitchFamily="34" charset="0"/>
              </a:rPr>
              <a:t>Help</a:t>
            </a:r>
            <a:r>
              <a:rPr lang="en-US" altLang="en-US" sz="1600" dirty="0">
                <a:cs typeface="Arial" panose="020B0604020202020204" pitchFamily="34" charset="0"/>
              </a:rPr>
              <a:t> tab provides additional info. </a:t>
            </a:r>
          </a:p>
          <a:p>
            <a:r>
              <a:rPr lang="en-US" altLang="en-US" sz="1600" b="1" dirty="0">
                <a:cs typeface="Arial" panose="020B0604020202020204" pitchFamily="34" charset="0"/>
              </a:rPr>
              <a:t>Viewer</a:t>
            </a:r>
            <a:r>
              <a:rPr lang="en-US" altLang="en-US" sz="1600" dirty="0">
                <a:cs typeface="Arial" panose="020B0604020202020204" pitchFamily="34" charset="0"/>
              </a:rPr>
              <a:t> tab is built-in browser.</a:t>
            </a:r>
          </a:p>
        </p:txBody>
      </p:sp>
      <p:sp>
        <p:nvSpPr>
          <p:cNvPr id="9" name="Right Arrow 8"/>
          <p:cNvSpPr/>
          <p:nvPr/>
        </p:nvSpPr>
        <p:spPr>
          <a:xfrm>
            <a:off x="3124200" y="384175"/>
            <a:ext cx="2133600" cy="88423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Times New Roman" panose="02020603050405020304" pitchFamily="18" charset="0"/>
                <a:cs typeface="Times New Roman" panose="02020603050405020304" pitchFamily="18" charset="0"/>
              </a:rPr>
              <a:t>Run whole Script or highlighted section</a:t>
            </a:r>
          </a:p>
        </p:txBody>
      </p:sp>
      <p:sp>
        <p:nvSpPr>
          <p:cNvPr id="10" name="Frame 9"/>
          <p:cNvSpPr/>
          <p:nvPr/>
        </p:nvSpPr>
        <p:spPr>
          <a:xfrm>
            <a:off x="5448300" y="684458"/>
            <a:ext cx="381000" cy="228600"/>
          </a:xfrm>
          <a:prstGeom prst="frame">
            <a:avLst>
              <a:gd name="adj1" fmla="val 457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04EC395-AB14-7E07-FC1C-B37798E9AD24}"/>
              </a:ext>
            </a:extLst>
          </p:cNvPr>
          <p:cNvGraphicFramePr>
            <a:graphicFrameLocks noGrp="1"/>
          </p:cNvGraphicFramePr>
          <p:nvPr>
            <p:ph idx="1"/>
          </p:nvPr>
        </p:nvGraphicFramePr>
        <p:xfrm>
          <a:off x="0" y="1"/>
          <a:ext cx="12192000" cy="6846619"/>
        </p:xfrm>
        <a:graphic>
          <a:graphicData uri="http://schemas.openxmlformats.org/drawingml/2006/table">
            <a:tbl>
              <a:tblPr firstRow="1" firstCol="1" bandRow="1">
                <a:tableStyleId>{3B4B98B0-60AC-42C2-AFA5-B58CD77FA1E5}</a:tableStyleId>
              </a:tblPr>
              <a:tblGrid>
                <a:gridCol w="2893671">
                  <a:extLst>
                    <a:ext uri="{9D8B030D-6E8A-4147-A177-3AD203B41FA5}">
                      <a16:colId xmlns:a16="http://schemas.microsoft.com/office/drawing/2014/main" val="3472661304"/>
                    </a:ext>
                  </a:extLst>
                </a:gridCol>
                <a:gridCol w="4722318">
                  <a:extLst>
                    <a:ext uri="{9D8B030D-6E8A-4147-A177-3AD203B41FA5}">
                      <a16:colId xmlns:a16="http://schemas.microsoft.com/office/drawing/2014/main" val="1256681979"/>
                    </a:ext>
                  </a:extLst>
                </a:gridCol>
                <a:gridCol w="4576011">
                  <a:extLst>
                    <a:ext uri="{9D8B030D-6E8A-4147-A177-3AD203B41FA5}">
                      <a16:colId xmlns:a16="http://schemas.microsoft.com/office/drawing/2014/main" val="668896795"/>
                    </a:ext>
                  </a:extLst>
                </a:gridCol>
              </a:tblGrid>
              <a:tr h="523513">
                <a:tc gridSpan="3">
                  <a:txBody>
                    <a:bodyPr/>
                    <a:lstStyle/>
                    <a:p>
                      <a:pPr marL="0" marR="0">
                        <a:lnSpc>
                          <a:spcPct val="107000"/>
                        </a:lnSpc>
                        <a:spcBef>
                          <a:spcPts val="0"/>
                        </a:spcBef>
                        <a:spcAft>
                          <a:spcPts val="630"/>
                        </a:spcAft>
                      </a:pPr>
                      <a:r>
                        <a:rPr lang="en-US" sz="2800" b="1" kern="100" cap="none" spc="0" dirty="0">
                          <a:solidFill>
                            <a:schemeClr val="tx1"/>
                          </a:solidFill>
                          <a:effectLst/>
                        </a:rPr>
                        <a:t>Other Relevant Data Sources</a:t>
                      </a:r>
                      <a:endParaRPr lang="en-US" sz="2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7953364"/>
                  </a:ext>
                </a:extLst>
              </a:tr>
              <a:tr h="360747">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679278393"/>
                  </a:ext>
                </a:extLst>
              </a:tr>
              <a:tr h="594951">
                <a:tc>
                  <a:txBody>
                    <a:bodyPr/>
                    <a:lstStyle/>
                    <a:p>
                      <a:pPr marL="0" marR="0">
                        <a:lnSpc>
                          <a:spcPct val="100000"/>
                        </a:lnSpc>
                        <a:spcBef>
                          <a:spcPts val="0"/>
                        </a:spcBef>
                        <a:spcAft>
                          <a:spcPts val="0"/>
                        </a:spcAft>
                      </a:pPr>
                      <a:r>
                        <a:rPr lang="en-US" sz="1800" b="1" kern="100" cap="none" spc="0" dirty="0">
                          <a:solidFill>
                            <a:schemeClr val="tx1"/>
                          </a:solidFill>
                          <a:effectLst/>
                        </a:rPr>
                        <a:t>EPA</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3"/>
                        </a:rPr>
                        <a:t>National Walkability Index</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Intersection density: </a:t>
                      </a:r>
                      <a:r>
                        <a:rPr lang="en-US" sz="1800" kern="100" cap="none" spc="0" dirty="0">
                          <a:solidFill>
                            <a:schemeClr val="tx1"/>
                          </a:solidFill>
                          <a:effectLst/>
                        </a:rPr>
                        <a:t>Street intersection density (pedestrian-oriented)</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862807833"/>
                  </a:ext>
                </a:extLst>
              </a:tr>
              <a:tr h="1126391">
                <a:tc>
                  <a:txBody>
                    <a:bodyPr/>
                    <a:lstStyle/>
                    <a:p>
                      <a:pPr marL="0" marR="0">
                        <a:lnSpc>
                          <a:spcPct val="100000"/>
                        </a:lnSpc>
                        <a:spcBef>
                          <a:spcPts val="0"/>
                        </a:spcBef>
                        <a:spcAft>
                          <a:spcPts val="0"/>
                        </a:spcAft>
                      </a:pPr>
                      <a:r>
                        <a:rPr lang="en-US" sz="1800" b="1" kern="100" cap="none" spc="0" dirty="0">
                          <a:solidFill>
                            <a:schemeClr val="tx1"/>
                          </a:solidFill>
                          <a:effectLst/>
                        </a:rPr>
                        <a:t>EPA</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4"/>
                        </a:rPr>
                        <a:t>Access to Jobs and Workers Via Transit</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Accessibility index: </a:t>
                      </a:r>
                      <a:r>
                        <a:rPr lang="en-US" sz="1800" kern="100" cap="none" spc="0" dirty="0">
                          <a:solidFill>
                            <a:schemeClr val="tx1"/>
                          </a:solidFill>
                          <a:effectLst/>
                        </a:rPr>
                        <a:t>An index of the relative accessibility of a block group compared to other block groups in the same metropolitan region</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3868795665"/>
                  </a:ext>
                </a:extLst>
              </a:tr>
              <a:tr h="695512">
                <a:tc>
                  <a:txBody>
                    <a:bodyPr/>
                    <a:lstStyle/>
                    <a:p>
                      <a:pPr marL="0" marR="0">
                        <a:lnSpc>
                          <a:spcPct val="100000"/>
                        </a:lnSpc>
                        <a:spcBef>
                          <a:spcPts val="0"/>
                        </a:spcBef>
                        <a:spcAft>
                          <a:spcPts val="0"/>
                        </a:spcAft>
                      </a:pPr>
                      <a:r>
                        <a:rPr lang="en-US" sz="1800" b="1" kern="100" cap="none" spc="0" dirty="0">
                          <a:solidFill>
                            <a:schemeClr val="tx1"/>
                          </a:solidFill>
                          <a:effectLst/>
                        </a:rPr>
                        <a:t>EPA</a:t>
                      </a:r>
                    </a:p>
                  </a:txBody>
                  <a:tcPr marL="48148" marR="48148" marT="65566" marB="0"/>
                </a:tc>
                <a:tc>
                  <a:txBody>
                    <a:bodyPr/>
                    <a:lstStyle/>
                    <a:p>
                      <a:pPr marL="0" marR="0">
                        <a:lnSpc>
                          <a:spcPct val="100000"/>
                        </a:lnSpc>
                        <a:spcBef>
                          <a:spcPts val="0"/>
                        </a:spcBef>
                        <a:spcAft>
                          <a:spcPts val="0"/>
                        </a:spcAft>
                      </a:pPr>
                      <a:r>
                        <a:rPr lang="en-US" sz="1800" kern="100" cap="none" spc="0" dirty="0">
                          <a:solidFill>
                            <a:schemeClr val="tx1"/>
                          </a:solidFill>
                          <a:effectLst/>
                          <a:hlinkClick r:id="rId5"/>
                        </a:rPr>
                        <a:t>Smart Location Database</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2000" b="0" i="0" kern="1200" dirty="0">
                          <a:solidFill>
                            <a:schemeClr val="tx1"/>
                          </a:solidFill>
                          <a:effectLst/>
                          <a:latin typeface="+mn-lt"/>
                          <a:ea typeface="+mn-ea"/>
                          <a:cs typeface="+mn-cs"/>
                        </a:rPr>
                        <a:t>Development, diversity of land use, street network design</a:t>
                      </a:r>
                      <a:endParaRPr lang="en-US" sz="1800" kern="100" cap="none" spc="0" dirty="0">
                        <a:solidFill>
                          <a:schemeClr val="tx1"/>
                        </a:solidFill>
                        <a:effectLst/>
                      </a:endParaRPr>
                    </a:p>
                  </a:txBody>
                  <a:tcPr marL="48148" marR="48148" marT="65566" marB="0"/>
                </a:tc>
                <a:extLst>
                  <a:ext uri="{0D108BD9-81ED-4DB2-BD59-A6C34878D82A}">
                    <a16:rowId xmlns:a16="http://schemas.microsoft.com/office/drawing/2014/main" val="1887789065"/>
                  </a:ext>
                </a:extLst>
              </a:tr>
              <a:tr h="860672">
                <a:tc>
                  <a:txBody>
                    <a:bodyPr/>
                    <a:lstStyle/>
                    <a:p>
                      <a:pPr marL="0" marR="0">
                        <a:lnSpc>
                          <a:spcPct val="100000"/>
                        </a:lnSpc>
                        <a:spcBef>
                          <a:spcPts val="0"/>
                        </a:spcBef>
                        <a:spcAft>
                          <a:spcPts val="0"/>
                        </a:spcAft>
                      </a:pPr>
                      <a:r>
                        <a:rPr lang="en-US" sz="1800" b="1" kern="100" cap="none" spc="0" dirty="0">
                          <a:solidFill>
                            <a:schemeClr val="tx1"/>
                          </a:solidFill>
                          <a:effectLst/>
                        </a:rPr>
                        <a:t>Centers for Disease Control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dirty="0">
                          <a:hlinkClick r:id="rId6"/>
                        </a:rPr>
                        <a:t>SVI Data &amp; Documentation Download | Place and Health - Geospatial Research, Analysis, and Services Program (GRASP) | ATSDR</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Neighborhood Social Vulnerability: </a:t>
                      </a:r>
                      <a:r>
                        <a:rPr lang="en-US" sz="1800" kern="100" cap="none" spc="0" dirty="0">
                          <a:solidFill>
                            <a:schemeClr val="tx1"/>
                          </a:solidFill>
                          <a:effectLst/>
                        </a:rPr>
                        <a:t>Socioeconomic, Housing, Household, Health and Racial/Ethnic Vulnerability</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2199930570"/>
                  </a:ext>
                </a:extLst>
              </a:tr>
              <a:tr h="806429">
                <a:tc>
                  <a:txBody>
                    <a:bodyPr/>
                    <a:lstStyle/>
                    <a:p>
                      <a:pPr marL="0" marR="0">
                        <a:lnSpc>
                          <a:spcPct val="100000"/>
                        </a:lnSpc>
                        <a:spcBef>
                          <a:spcPts val="0"/>
                        </a:spcBef>
                        <a:spcAft>
                          <a:spcPts val="0"/>
                        </a:spcAft>
                      </a:pPr>
                      <a:r>
                        <a:rPr lang="en-US" sz="1800" kern="100" cap="none" spc="0" dirty="0">
                          <a:solidFill>
                            <a:schemeClr val="tx1"/>
                          </a:solidFill>
                          <a:effectLst/>
                        </a:rPr>
                        <a:t>United States Department of Agriculture</a:t>
                      </a:r>
                    </a:p>
                  </a:txBody>
                  <a:tcPr marL="48148" marR="48148" marT="65566" marB="0"/>
                </a:tc>
                <a:tc>
                  <a:txBody>
                    <a:bodyPr/>
                    <a:lstStyle/>
                    <a:p>
                      <a:pPr marL="0" marR="0">
                        <a:lnSpc>
                          <a:spcPct val="100000"/>
                        </a:lnSpc>
                        <a:spcBef>
                          <a:spcPts val="0"/>
                        </a:spcBef>
                        <a:spcAft>
                          <a:spcPts val="0"/>
                        </a:spcAft>
                      </a:pPr>
                      <a:r>
                        <a:rPr lang="en-US" dirty="0">
                          <a:hlinkClick r:id="rId7"/>
                        </a:rPr>
                        <a:t>USDA ERS - Data Feature: Mapping Food Deserts in the U.S.</a:t>
                      </a:r>
                      <a:endParaRPr lang="en-US" sz="1800" kern="100" cap="none" spc="0" dirty="0">
                        <a:solidFill>
                          <a:schemeClr val="tx1"/>
                        </a:solidFill>
                        <a:effectLst/>
                      </a:endParaRPr>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rPr>
                        <a:t>Food deserts: </a:t>
                      </a:r>
                      <a:r>
                        <a:rPr lang="en-US" sz="1800" kern="100" cap="none" spc="0" dirty="0">
                          <a:solidFill>
                            <a:schemeClr val="tx1"/>
                          </a:solidFill>
                          <a:effectLst/>
                        </a:rPr>
                        <a:t>Limited access to supermarkets, supercenters, grocery stores, or other sources of healthy and low-cost food</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531564789"/>
                  </a:ext>
                </a:extLst>
              </a:tr>
              <a:tr h="860672">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Transit Center</a:t>
                      </a:r>
                    </a:p>
                  </a:txBody>
                  <a:tcPr marL="48148" marR="48148" marT="65566" marB="0"/>
                </a:tc>
                <a:tc>
                  <a:txBody>
                    <a:bodyPr/>
                    <a:lstStyle/>
                    <a:p>
                      <a:pPr marL="0" marR="0">
                        <a:lnSpc>
                          <a:spcPct val="100000"/>
                        </a:lnSpc>
                        <a:spcBef>
                          <a:spcPts val="0"/>
                        </a:spcBef>
                        <a:spcAft>
                          <a:spcPts val="0"/>
                        </a:spcAft>
                      </a:pPr>
                      <a:r>
                        <a:rPr lang="en-US" dirty="0">
                          <a:hlinkClick r:id="rId8"/>
                        </a:rPr>
                        <a:t>Home – TED</a:t>
                      </a:r>
                      <a:endParaRPr lang="en-US" sz="1800" kern="100" cap="none" spc="0" dirty="0">
                        <a:solidFill>
                          <a:schemeClr val="tx1"/>
                        </a:solidFill>
                        <a:effectLst/>
                      </a:endParaRPr>
                    </a:p>
                  </a:txBody>
                  <a:tcPr marL="48148" marR="48148" marT="65566"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Accessibility to Neighborhood Amenities</a:t>
                      </a:r>
                    </a:p>
                    <a:p>
                      <a:pPr marL="0" marR="0">
                        <a:lnSpc>
                          <a:spcPct val="100000"/>
                        </a:lnSpc>
                        <a:spcBef>
                          <a:spcPts val="0"/>
                        </a:spcBef>
                        <a:spcAft>
                          <a:spcPts val="0"/>
                        </a:spcAft>
                      </a:pP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including colleges and universities, hospitals, urgent care, parks, and supermarkets</a:t>
                      </a:r>
                    </a:p>
                  </a:txBody>
                  <a:tcPr marL="48148" marR="48148" marT="65566" marB="0"/>
                </a:tc>
                <a:extLst>
                  <a:ext uri="{0D108BD9-81ED-4DB2-BD59-A6C34878D82A}">
                    <a16:rowId xmlns:a16="http://schemas.microsoft.com/office/drawing/2014/main" val="1856830850"/>
                  </a:ext>
                </a:extLst>
              </a:tr>
              <a:tr h="860672">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Death data</a:t>
                      </a:r>
                    </a:p>
                  </a:txBody>
                  <a:tcPr marL="48148" marR="48148" marT="65566"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9"/>
                        </a:rPr>
                        <a:t>Medical Examiner-Coroner, Child Deaths dataset | County of Santa Clara (sccgov.org)</a:t>
                      </a:r>
                      <a:endParaRPr lang="en-US" dirty="0"/>
                    </a:p>
                  </a:txBody>
                  <a:tcPr marL="48148" marR="48148" marT="65566" marB="0"/>
                </a:tc>
                <a:tc>
                  <a:txBody>
                    <a:bodyPr/>
                    <a:lstStyle/>
                    <a:p>
                      <a:pPr marL="0" marR="0">
                        <a:lnSpc>
                          <a:spcPct val="100000"/>
                        </a:lnSpc>
                        <a:spcBef>
                          <a:spcPts val="0"/>
                        </a:spcBef>
                        <a:spcAft>
                          <a:spcPts val="0"/>
                        </a:spcAft>
                      </a:pPr>
                      <a:r>
                        <a:rPr lang="en-US" sz="1800" b="1" kern="100" cap="none" spc="0" dirty="0">
                          <a:solidFill>
                            <a:schemeClr val="tx1"/>
                          </a:solidFill>
                          <a:effectLst/>
                          <a:latin typeface="Aptos (Body)"/>
                          <a:ea typeface="Calibri" panose="020F0502020204030204" pitchFamily="34" charset="0"/>
                          <a:cs typeface="Times New Roman" panose="02020603050405020304" pitchFamily="18" charset="0"/>
                        </a:rPr>
                        <a:t>Deaths</a:t>
                      </a:r>
                      <a:r>
                        <a:rPr lang="en-US" sz="1800" kern="100" cap="none" spc="0" dirty="0">
                          <a:solidFill>
                            <a:schemeClr val="tx1"/>
                          </a:solidFill>
                          <a:effectLst/>
                          <a:latin typeface="Aptos (Body)"/>
                          <a:ea typeface="Calibri" panose="020F0502020204030204" pitchFamily="34" charset="0"/>
                          <a:cs typeface="Times New Roman" panose="02020603050405020304" pitchFamily="18" charset="0"/>
                        </a:rPr>
                        <a:t> from all causes and manner of death (e.g., homicide, suicide)</a:t>
                      </a:r>
                    </a:p>
                  </a:txBody>
                  <a:tcPr marL="48148" marR="48148" marT="65566" marB="0"/>
                </a:tc>
                <a:extLst>
                  <a:ext uri="{0D108BD9-81ED-4DB2-BD59-A6C34878D82A}">
                    <a16:rowId xmlns:a16="http://schemas.microsoft.com/office/drawing/2014/main" val="2007974999"/>
                  </a:ext>
                </a:extLst>
              </a:tr>
            </a:tbl>
          </a:graphicData>
        </a:graphic>
      </p:graphicFrame>
    </p:spTree>
    <p:extLst>
      <p:ext uri="{BB962C8B-B14F-4D97-AF65-F5344CB8AC3E}">
        <p14:creationId xmlns:p14="http://schemas.microsoft.com/office/powerpoint/2010/main" val="4112565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F73398-17A2-69EB-11C5-9E50176625FB}"/>
              </a:ext>
            </a:extLst>
          </p:cNvPr>
          <p:cNvGraphicFramePr>
            <a:graphicFrameLocks noGrp="1"/>
          </p:cNvGraphicFramePr>
          <p:nvPr>
            <p:ph idx="1"/>
          </p:nvPr>
        </p:nvGraphicFramePr>
        <p:xfrm>
          <a:off x="0" y="0"/>
          <a:ext cx="12191999" cy="6858000"/>
        </p:xfrm>
        <a:graphic>
          <a:graphicData uri="http://schemas.openxmlformats.org/drawingml/2006/table">
            <a:tbl>
              <a:tblPr firstRow="1" firstCol="1" bandRow="1">
                <a:tableStyleId>{3B4B98B0-60AC-42C2-AFA5-B58CD77FA1E5}</a:tableStyleId>
              </a:tblPr>
              <a:tblGrid>
                <a:gridCol w="3102015">
                  <a:extLst>
                    <a:ext uri="{9D8B030D-6E8A-4147-A177-3AD203B41FA5}">
                      <a16:colId xmlns:a16="http://schemas.microsoft.com/office/drawing/2014/main" val="4184801534"/>
                    </a:ext>
                  </a:extLst>
                </a:gridCol>
                <a:gridCol w="4249279">
                  <a:extLst>
                    <a:ext uri="{9D8B030D-6E8A-4147-A177-3AD203B41FA5}">
                      <a16:colId xmlns:a16="http://schemas.microsoft.com/office/drawing/2014/main" val="1922912058"/>
                    </a:ext>
                  </a:extLst>
                </a:gridCol>
                <a:gridCol w="4840705">
                  <a:extLst>
                    <a:ext uri="{9D8B030D-6E8A-4147-A177-3AD203B41FA5}">
                      <a16:colId xmlns:a16="http://schemas.microsoft.com/office/drawing/2014/main" val="486557264"/>
                    </a:ext>
                  </a:extLst>
                </a:gridCol>
              </a:tblGrid>
              <a:tr h="359644">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4048018876"/>
                  </a:ext>
                </a:extLst>
              </a:tr>
              <a:tr h="138598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hlinkClick r:id="rId3"/>
                        </a:rPr>
                        <a:t>Department of Housing and Urban Development</a:t>
                      </a:r>
                      <a:endParaRPr lang="en-US" sz="1800" kern="100" cap="none" spc="0" dirty="0">
                        <a:solidFill>
                          <a:schemeClr val="tx1"/>
                        </a:solidFill>
                        <a:effectLst/>
                      </a:endParaRPr>
                    </a:p>
                    <a:p>
                      <a:pPr marL="0" marR="0">
                        <a:lnSpc>
                          <a:spcPct val="107000"/>
                        </a:lnSpc>
                        <a:spcBef>
                          <a:spcPts val="0"/>
                        </a:spcBef>
                        <a:spcAft>
                          <a:spcPts val="0"/>
                        </a:spcAft>
                      </a:pP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b="1" kern="100" cap="none" spc="0" dirty="0">
                          <a:solidFill>
                            <a:schemeClr val="tx1"/>
                          </a:solidFill>
                          <a:effectLst/>
                          <a:hlinkClick r:id="rId4"/>
                        </a:rPr>
                        <a:t>Environmental Health Hazards Index</a:t>
                      </a:r>
                      <a:endParaRPr lang="en-US" sz="1800" b="1" kern="100" cap="none" spc="0" dirty="0">
                        <a:solidFill>
                          <a:schemeClr val="tx1"/>
                        </a:solidFill>
                        <a:effectLst/>
                      </a:endParaRPr>
                    </a:p>
                    <a:p>
                      <a:pPr marL="0" marR="0">
                        <a:lnSpc>
                          <a:spcPct val="107000"/>
                        </a:lnSpc>
                        <a:spcBef>
                          <a:spcPts val="0"/>
                        </a:spcBef>
                        <a:spcAft>
                          <a:spcPts val="0"/>
                        </a:spcAft>
                      </a:pP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Exposure to </a:t>
                      </a:r>
                      <a:r>
                        <a:rPr lang="en-US" sz="1800" b="1" kern="100" cap="none" spc="0" dirty="0">
                          <a:solidFill>
                            <a:schemeClr val="tx1"/>
                          </a:solidFill>
                          <a:effectLst/>
                        </a:rPr>
                        <a:t>harmful toxins </a:t>
                      </a:r>
                      <a:r>
                        <a:rPr lang="en-US" sz="1800" kern="100" cap="none" spc="0" dirty="0">
                          <a:solidFill>
                            <a:schemeClr val="tx1"/>
                          </a:solidFill>
                          <a:effectLst/>
                        </a:rPr>
                        <a:t>based on a combination of standardized EPA estimates of air quality carcinogenic, respiratory and neurological hazards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862133562"/>
                  </a:ext>
                </a:extLst>
              </a:tr>
              <a:tr h="1054014">
                <a:tc>
                  <a:txBody>
                    <a:bodyPr/>
                    <a:lstStyle/>
                    <a:p>
                      <a:pPr marL="0" marR="0">
                        <a:lnSpc>
                          <a:spcPct val="107000"/>
                        </a:lnSpc>
                        <a:spcBef>
                          <a:spcPts val="0"/>
                        </a:spcBef>
                        <a:spcAft>
                          <a:spcPts val="0"/>
                        </a:spcAft>
                      </a:pPr>
                      <a:r>
                        <a:rPr lang="en-US" sz="1800" b="1" kern="100" cap="none" spc="0" dirty="0">
                          <a:solidFill>
                            <a:schemeClr val="tx1"/>
                          </a:solidFill>
                          <a:effectLst/>
                        </a:rPr>
                        <a:t>Environmental Justice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5"/>
                        </a:rPr>
                        <a:t>Environmental Protection Agency</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Environmental</a:t>
                      </a:r>
                      <a:r>
                        <a:rPr lang="en-US" sz="1800" kern="100" cap="none" spc="0" dirty="0">
                          <a:solidFill>
                            <a:schemeClr val="tx1"/>
                          </a:solidFill>
                          <a:effectLst/>
                        </a:rPr>
                        <a:t> (e.g., particulate matter 2.5, ozone concentration, air toxins, proximity to traffic, hazardous waste) and demographic risk</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742431774"/>
                  </a:ext>
                </a:extLst>
              </a:tr>
              <a:tr h="390065">
                <a:tc>
                  <a:txBody>
                    <a:bodyPr/>
                    <a:lstStyle/>
                    <a:p>
                      <a:pPr marL="0" marR="0">
                        <a:lnSpc>
                          <a:spcPct val="107000"/>
                        </a:lnSpc>
                        <a:spcBef>
                          <a:spcPts val="0"/>
                        </a:spcBef>
                        <a:spcAft>
                          <a:spcPts val="0"/>
                        </a:spcAft>
                      </a:pPr>
                      <a:r>
                        <a:rPr lang="en-US" sz="1800" b="1" kern="100" cap="none" spc="0">
                          <a:solidFill>
                            <a:schemeClr val="tx1"/>
                          </a:solidFill>
                          <a:effectLst/>
                        </a:rPr>
                        <a:t>University of Richmond</a:t>
                      </a:r>
                      <a:endParaRPr lang="en-US" sz="1800" b="1" kern="100" cap="none" spc="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6"/>
                        </a:rPr>
                        <a:t>Redlined Neighborhoods</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HOLC scores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575411783"/>
                  </a:ext>
                </a:extLst>
              </a:tr>
              <a:tr h="1054014">
                <a:tc>
                  <a:txBody>
                    <a:bodyPr/>
                    <a:lstStyle/>
                    <a:p>
                      <a:pPr marL="0" marR="0">
                        <a:lnSpc>
                          <a:spcPct val="107000"/>
                        </a:lnSpc>
                        <a:spcBef>
                          <a:spcPts val="0"/>
                        </a:spcBef>
                        <a:spcAft>
                          <a:spcPts val="0"/>
                        </a:spcAft>
                      </a:pPr>
                      <a:r>
                        <a:rPr lang="en-US" sz="1800" b="1" kern="100" cap="none" spc="0" dirty="0">
                          <a:solidFill>
                            <a:schemeClr val="tx1"/>
                          </a:solidFill>
                          <a:effectLst/>
                        </a:rPr>
                        <a:t>Center for Neighborhood Technology (CSV)</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7"/>
                        </a:rPr>
                        <a:t>Housing + Transportation Index</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Tons of variables about </a:t>
                      </a:r>
                      <a:r>
                        <a:rPr lang="en-US" sz="1800" b="1" kern="100" cap="none" spc="0" dirty="0">
                          <a:solidFill>
                            <a:schemeClr val="tx1"/>
                          </a:solidFill>
                          <a:effectLst/>
                        </a:rPr>
                        <a:t>housing and transportation</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3590143273"/>
                  </a:ext>
                </a:extLst>
              </a:tr>
              <a:tr h="722040">
                <a:tc>
                  <a:txBody>
                    <a:bodyPr/>
                    <a:lstStyle/>
                    <a:p>
                      <a:pPr marL="0" marR="0">
                        <a:lnSpc>
                          <a:spcPct val="107000"/>
                        </a:lnSpc>
                        <a:spcBef>
                          <a:spcPts val="0"/>
                        </a:spcBef>
                        <a:spcAft>
                          <a:spcPts val="0"/>
                        </a:spcAft>
                      </a:pPr>
                      <a:r>
                        <a:rPr lang="en-US" sz="1800" b="1" kern="100" cap="none" spc="0" dirty="0">
                          <a:solidFill>
                            <a:schemeClr val="tx1"/>
                          </a:solidFill>
                          <a:effectLst/>
                        </a:rPr>
                        <a:t>Neighborhood atlas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8"/>
                        </a:rPr>
                        <a:t>Area Level Deprivation Index</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Economic inequality </a:t>
                      </a:r>
                      <a:r>
                        <a:rPr lang="en-US" sz="1800" kern="100" cap="none" spc="0" dirty="0">
                          <a:solidFill>
                            <a:schemeClr val="tx1"/>
                          </a:solidFill>
                          <a:effectLst/>
                        </a:rPr>
                        <a:t>and wellbeing, educational attainment, financial strength</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196602744"/>
                  </a:ext>
                </a:extLst>
              </a:tr>
              <a:tr h="722040">
                <a:tc>
                  <a:txBody>
                    <a:bodyPr/>
                    <a:lstStyle/>
                    <a:p>
                      <a:pPr marL="0" marR="0">
                        <a:lnSpc>
                          <a:spcPct val="107000"/>
                        </a:lnSpc>
                        <a:spcBef>
                          <a:spcPts val="0"/>
                        </a:spcBef>
                        <a:spcAft>
                          <a:spcPts val="0"/>
                        </a:spcAft>
                      </a:pPr>
                      <a:r>
                        <a:rPr lang="en-US" sz="1800" b="1" kern="100" cap="none" spc="0" dirty="0">
                          <a:solidFill>
                            <a:schemeClr val="tx1"/>
                          </a:solidFill>
                          <a:effectLst/>
                        </a:rPr>
                        <a:t>American Forests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9"/>
                        </a:rPr>
                        <a:t>Tree Equity Index</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Tree equity </a:t>
                      </a:r>
                      <a:r>
                        <a:rPr lang="en-US" sz="1800" kern="100" cap="none" spc="0" dirty="0">
                          <a:solidFill>
                            <a:schemeClr val="tx1"/>
                          </a:solidFill>
                          <a:effectLst/>
                        </a:rPr>
                        <a:t>scores, heat extremity, heat disparity</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3324118287"/>
                  </a:ext>
                </a:extLst>
              </a:tr>
              <a:tr h="390065">
                <a:tc>
                  <a:txBody>
                    <a:bodyPr/>
                    <a:lstStyle/>
                    <a:p>
                      <a:pPr marL="0" marR="0">
                        <a:lnSpc>
                          <a:spcPct val="107000"/>
                        </a:lnSpc>
                        <a:spcBef>
                          <a:spcPts val="0"/>
                        </a:spcBef>
                        <a:spcAft>
                          <a:spcPts val="0"/>
                        </a:spcAft>
                      </a:pPr>
                      <a:r>
                        <a:rPr lang="en-US" sz="1800" b="1" kern="100" cap="none" spc="0" dirty="0">
                          <a:solidFill>
                            <a:schemeClr val="tx1"/>
                          </a:solidFill>
                          <a:effectLst/>
                        </a:rPr>
                        <a:t>Trust in Public Land</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10"/>
                        </a:rPr>
                        <a:t>ParkServe </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 Park equity</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017418"/>
                  </a:ext>
                </a:extLst>
              </a:tr>
              <a:tr h="390065">
                <a:tc>
                  <a:txBody>
                    <a:bodyPr/>
                    <a:lstStyle/>
                    <a:p>
                      <a:pPr marL="0" marR="0">
                        <a:lnSpc>
                          <a:spcPct val="107000"/>
                        </a:lnSpc>
                        <a:spcBef>
                          <a:spcPts val="0"/>
                        </a:spcBef>
                        <a:spcAft>
                          <a:spcPts val="0"/>
                        </a:spcAft>
                      </a:pPr>
                      <a:r>
                        <a:rPr lang="en-US" sz="1800" b="1" kern="100" cap="none" spc="0">
                          <a:solidFill>
                            <a:schemeClr val="tx1"/>
                          </a:solidFill>
                          <a:effectLst/>
                        </a:rPr>
                        <a:t>Google</a:t>
                      </a:r>
                      <a:endParaRPr lang="en-US" sz="1800" b="1" kern="100" cap="none" spc="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11"/>
                        </a:rPr>
                        <a:t>Buildings/Parcels</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b="1" kern="100" cap="none" spc="0" dirty="0">
                          <a:solidFill>
                            <a:schemeClr val="tx1"/>
                          </a:solidFill>
                          <a:effectLst/>
                        </a:rPr>
                        <a:t>Building footprints </a:t>
                      </a:r>
                      <a:r>
                        <a:rPr lang="en-US" sz="1800" kern="100" cap="none" spc="0" dirty="0">
                          <a:solidFill>
                            <a:schemeClr val="tx1"/>
                          </a:solidFill>
                          <a:effectLst/>
                        </a:rPr>
                        <a:t>by type (e.g., residence)</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669289605"/>
                  </a:ext>
                </a:extLst>
              </a:tr>
              <a:tr h="390065">
                <a:tc>
                  <a:txBody>
                    <a:bodyPr/>
                    <a:lstStyle/>
                    <a:p>
                      <a:pPr marL="0" marR="0">
                        <a:lnSpc>
                          <a:spcPct val="107000"/>
                        </a:lnSpc>
                        <a:spcBef>
                          <a:spcPts val="0"/>
                        </a:spcBef>
                        <a:spcAft>
                          <a:spcPts val="0"/>
                        </a:spcAft>
                      </a:pPr>
                      <a:r>
                        <a:rPr lang="en-US" sz="1800" b="1" kern="100" cap="none" spc="0" dirty="0">
                          <a:solidFill>
                            <a:schemeClr val="tx1"/>
                          </a:solidFill>
                          <a:effectLst/>
                        </a:rPr>
                        <a:t>Housing</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12"/>
                        </a:rPr>
                        <a:t>The Eviction Lab</a:t>
                      </a:r>
                      <a:endParaRPr lang="en-US" sz="1800" kern="100" cap="none" spc="0" dirty="0">
                        <a:solidFill>
                          <a:schemeClr val="tx1"/>
                        </a:solidFill>
                        <a:effectLst/>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Eviction filings and evictions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1708914799"/>
                  </a:ext>
                </a:extLst>
              </a:tr>
            </a:tbl>
          </a:graphicData>
        </a:graphic>
      </p:graphicFrame>
    </p:spTree>
    <p:extLst>
      <p:ext uri="{BB962C8B-B14F-4D97-AF65-F5344CB8AC3E}">
        <p14:creationId xmlns:p14="http://schemas.microsoft.com/office/powerpoint/2010/main" val="3970554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F73398-17A2-69EB-11C5-9E50176625FB}"/>
              </a:ext>
            </a:extLst>
          </p:cNvPr>
          <p:cNvGraphicFramePr>
            <a:graphicFrameLocks noGrp="1"/>
          </p:cNvGraphicFramePr>
          <p:nvPr>
            <p:ph idx="1"/>
          </p:nvPr>
        </p:nvGraphicFramePr>
        <p:xfrm>
          <a:off x="1" y="0"/>
          <a:ext cx="12191998" cy="7047468"/>
        </p:xfrm>
        <a:graphic>
          <a:graphicData uri="http://schemas.openxmlformats.org/drawingml/2006/table">
            <a:tbl>
              <a:tblPr firstRow="1" firstCol="1" bandRow="1">
                <a:tableStyleId>{3B4B98B0-60AC-42C2-AFA5-B58CD77FA1E5}</a:tableStyleId>
              </a:tblPr>
              <a:tblGrid>
                <a:gridCol w="3761771">
                  <a:extLst>
                    <a:ext uri="{9D8B030D-6E8A-4147-A177-3AD203B41FA5}">
                      <a16:colId xmlns:a16="http://schemas.microsoft.com/office/drawing/2014/main" val="4184801534"/>
                    </a:ext>
                  </a:extLst>
                </a:gridCol>
                <a:gridCol w="4395638">
                  <a:extLst>
                    <a:ext uri="{9D8B030D-6E8A-4147-A177-3AD203B41FA5}">
                      <a16:colId xmlns:a16="http://schemas.microsoft.com/office/drawing/2014/main" val="1922912058"/>
                    </a:ext>
                  </a:extLst>
                </a:gridCol>
                <a:gridCol w="4034589">
                  <a:extLst>
                    <a:ext uri="{9D8B030D-6E8A-4147-A177-3AD203B41FA5}">
                      <a16:colId xmlns:a16="http://schemas.microsoft.com/office/drawing/2014/main" val="486557264"/>
                    </a:ext>
                  </a:extLst>
                </a:gridCol>
              </a:tblGrid>
              <a:tr h="355768">
                <a:tc>
                  <a:txBody>
                    <a:bodyPr/>
                    <a:lstStyle/>
                    <a:p>
                      <a:pPr marL="0" marR="0">
                        <a:lnSpc>
                          <a:spcPct val="107000"/>
                        </a:lnSpc>
                        <a:spcBef>
                          <a:spcPts val="0"/>
                        </a:spcBef>
                        <a:spcAft>
                          <a:spcPts val="630"/>
                        </a:spcAft>
                      </a:pPr>
                      <a:r>
                        <a:rPr lang="en-US" sz="1800" b="1" kern="100" cap="none" spc="0" dirty="0">
                          <a:solidFill>
                            <a:schemeClr val="tx1"/>
                          </a:solidFill>
                          <a:effectLst/>
                        </a:rPr>
                        <a:t>Data Source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URL</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tc>
                  <a:txBody>
                    <a:bodyPr/>
                    <a:lstStyle/>
                    <a:p>
                      <a:pPr marL="0" marR="0">
                        <a:lnSpc>
                          <a:spcPct val="107000"/>
                        </a:lnSpc>
                        <a:spcBef>
                          <a:spcPts val="0"/>
                        </a:spcBef>
                        <a:spcAft>
                          <a:spcPts val="630"/>
                        </a:spcAft>
                      </a:pPr>
                      <a:r>
                        <a:rPr lang="en-US" sz="1800" b="1" kern="100" cap="none" spc="0" dirty="0">
                          <a:solidFill>
                            <a:schemeClr val="tx1"/>
                          </a:solidFill>
                          <a:effectLst/>
                        </a:rPr>
                        <a:t>Measures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48148" marR="48148" marT="65566" marB="0"/>
                </a:tc>
                <a:extLst>
                  <a:ext uri="{0D108BD9-81ED-4DB2-BD59-A6C34878D82A}">
                    <a16:rowId xmlns:a16="http://schemas.microsoft.com/office/drawing/2014/main" val="3923302036"/>
                  </a:ext>
                </a:extLst>
              </a:tr>
              <a:tr h="1082689">
                <a:tc>
                  <a:txBody>
                    <a:bodyPr/>
                    <a:lstStyle/>
                    <a:p>
                      <a:pPr marL="0" marR="0">
                        <a:lnSpc>
                          <a:spcPct val="107000"/>
                        </a:lnSpc>
                        <a:spcBef>
                          <a:spcPts val="0"/>
                        </a:spcBef>
                        <a:spcAft>
                          <a:spcPts val="0"/>
                        </a:spcAft>
                      </a:pPr>
                      <a:r>
                        <a:rPr lang="en-US" sz="1800" b="1" kern="100" cap="none" spc="0" dirty="0">
                          <a:solidFill>
                            <a:schemeClr val="tx1"/>
                          </a:solidFill>
                          <a:effectLst/>
                        </a:rPr>
                        <a:t>U.S. Census Bureau</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rgbClr val="467886"/>
                          </a:solidFill>
                          <a:effectLst/>
                          <a:hlinkClick r:id="rId3">
                            <a:extLst>
                              <a:ext uri="{A12FA001-AC4F-418D-AE19-62706E023703}">
                                <ahyp:hlinkClr xmlns:ahyp="http://schemas.microsoft.com/office/drawing/2018/hyperlinkcolor" val="tx"/>
                              </a:ext>
                            </a:extLst>
                          </a:hlinkClick>
                        </a:rPr>
                        <a:t>Longitudinal Employer-Household </a:t>
                      </a:r>
                      <a:r>
                        <a:rPr lang="en-US" sz="1800" kern="100" cap="none" spc="0" dirty="0">
                          <a:solidFill>
                            <a:schemeClr val="tx1"/>
                          </a:solidFill>
                          <a:effectLst/>
                          <a:hlinkClick r:id="rId3">
                            <a:extLst>
                              <a:ext uri="{A12FA001-AC4F-418D-AE19-62706E023703}">
                                <ahyp:hlinkClr xmlns:ahyp="http://schemas.microsoft.com/office/drawing/2018/hyperlinkcolor" val="tx"/>
                              </a:ext>
                            </a:extLst>
                          </a:hlinkClick>
                        </a:rPr>
                        <a:t>Dynamics</a:t>
                      </a:r>
                      <a:endParaRPr lang="en-US" sz="1800" kern="100" cap="none" spc="0" dirty="0">
                        <a:solidFill>
                          <a:schemeClr val="tx1"/>
                        </a:solidFill>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err="1">
                          <a:solidFill>
                            <a:srgbClr val="467886"/>
                          </a:solidFill>
                          <a:hlinkClick r:id="rId4">
                            <a:extLst>
                              <a:ext uri="{A12FA001-AC4F-418D-AE19-62706E023703}">
                                <ahyp:hlinkClr xmlns:ahyp="http://schemas.microsoft.com/office/drawing/2018/hyperlinkcolor" val="tx"/>
                              </a:ext>
                            </a:extLst>
                          </a:hlinkClick>
                        </a:rPr>
                        <a:t>OnTheMap</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Workforce indicators, job flows, origin-destination employment statistics, + more</a:t>
                      </a:r>
                      <a:endParaRPr lang="en-US" sz="1800" kern="100" cap="none" spc="0" dirty="0">
                        <a:solidFill>
                          <a:schemeClr val="tx1"/>
                        </a:solidFill>
                        <a:effectLst/>
                        <a:latin typeface="Aptos (Body)"/>
                      </a:endParaRPr>
                    </a:p>
                  </a:txBody>
                  <a:tcPr marL="38754" marR="38754" marT="61391" marB="0"/>
                </a:tc>
                <a:extLst>
                  <a:ext uri="{0D108BD9-81ED-4DB2-BD59-A6C34878D82A}">
                    <a16:rowId xmlns:a16="http://schemas.microsoft.com/office/drawing/2014/main" val="2862133562"/>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Consumer Financial Protection Bureau</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hlinkClick r:id="rId5" action="ppaction://hlinkfile">
                            <a:extLst>
                              <a:ext uri="{A12FA001-AC4F-418D-AE19-62706E023703}">
                                <ahyp:hlinkClr xmlns:ahyp="http://schemas.microsoft.com/office/drawing/2018/hyperlinkcolor" val="tx"/>
                              </a:ext>
                            </a:extLst>
                          </a:hlinkClick>
                        </a:rPr>
                        <a:t>Home Mortgage Disclosure Act Data</a:t>
                      </a:r>
                      <a:endParaRPr lang="en-US" sz="1800" kern="100" cap="none" spc="0" dirty="0">
                        <a:solidFill>
                          <a:schemeClr val="tx1"/>
                        </a:solidFill>
                        <a:effectLst/>
                      </a:endParaRP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Loan origination data</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742431774"/>
                  </a:ext>
                </a:extLst>
              </a:tr>
              <a:tr h="568768">
                <a:tc>
                  <a:txBody>
                    <a:bodyPr/>
                    <a:lstStyle/>
                    <a:p>
                      <a:pPr marL="0" marR="0">
                        <a:lnSpc>
                          <a:spcPct val="107000"/>
                        </a:lnSpc>
                        <a:spcBef>
                          <a:spcPts val="0"/>
                        </a:spcBef>
                        <a:spcAft>
                          <a:spcPts val="0"/>
                        </a:spcAft>
                      </a:pPr>
                      <a:r>
                        <a:rPr lang="en-US" sz="1800" b="1" kern="100" cap="none" spc="0" dirty="0">
                          <a:solidFill>
                            <a:schemeClr val="tx1"/>
                          </a:solidFill>
                          <a:effectLst/>
                        </a:rPr>
                        <a:t>Urban Institute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6">
                            <a:extLst>
                              <a:ext uri="{A12FA001-AC4F-418D-AE19-62706E023703}">
                                <ahyp:hlinkClr xmlns:ahyp="http://schemas.microsoft.com/office/drawing/2018/hyperlinkcolor" val="tx"/>
                              </a:ext>
                            </a:extLst>
                          </a:hlinkClick>
                        </a:rPr>
                        <a:t>Spatial Equity Data Tool (urban.org)</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kern="100" cap="none" spc="0" dirty="0">
                          <a:solidFill>
                            <a:schemeClr val="tx1"/>
                          </a:solidFill>
                          <a:effectLst/>
                        </a:rPr>
                        <a:t>Upload and analyze your own data!</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2575411783"/>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 Chicago</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7">
                            <a:extLst>
                              <a:ext uri="{A12FA001-AC4F-418D-AE19-62706E023703}">
                                <ahyp:hlinkClr xmlns:ahyp="http://schemas.microsoft.com/office/drawing/2018/hyperlinkcolor" val="tx"/>
                              </a:ext>
                            </a:extLst>
                          </a:hlinkClick>
                        </a:rPr>
                        <a:t>City of Chicago | Data Portal | City of Chicago | Data Portal</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rowSpan="4">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rPr>
                        <a:t>All types of data</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nchor="ctr"/>
                </a:tc>
                <a:extLst>
                  <a:ext uri="{0D108BD9-81ED-4DB2-BD59-A6C34878D82A}">
                    <a16:rowId xmlns:a16="http://schemas.microsoft.com/office/drawing/2014/main" val="3590143273"/>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 Los Angeles</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err="1">
                          <a:solidFill>
                            <a:srgbClr val="467886"/>
                          </a:solidFill>
                          <a:hlinkClick r:id="rId8">
                            <a:extLst>
                              <a:ext uri="{A12FA001-AC4F-418D-AE19-62706E023703}">
                                <ahyp:hlinkClr xmlns:ahyp="http://schemas.microsoft.com/office/drawing/2018/hyperlinkcolor" val="tx"/>
                              </a:ext>
                            </a:extLst>
                          </a:hlinkClick>
                        </a:rPr>
                        <a:t>DataLA</a:t>
                      </a:r>
                      <a:r>
                        <a:rPr lang="en-US" sz="1800" dirty="0">
                          <a:solidFill>
                            <a:schemeClr val="tx1"/>
                          </a:solidFill>
                          <a:hlinkClick r:id="rId8">
                            <a:extLst>
                              <a:ext uri="{A12FA001-AC4F-418D-AE19-62706E023703}">
                                <ahyp:hlinkClr xmlns:ahyp="http://schemas.microsoft.com/office/drawing/2018/hyperlinkcolor" val="tx"/>
                              </a:ext>
                            </a:extLst>
                          </a:hlinkClick>
                        </a:rPr>
                        <a:t>: Information, Insights, and Analysis from the City of Angels | Los Angeles - Open Data Portal</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600" kern="100" cap="none" spc="0" dirty="0">
                        <a:solidFill>
                          <a:schemeClr val="bg1"/>
                        </a:solidFill>
                        <a:effectLst/>
                        <a:latin typeface="Aptos (Body)"/>
                        <a:ea typeface="Calibri" panose="020F0502020204030204" pitchFamily="34" charset="0"/>
                        <a:cs typeface="Times New Roman" panose="02020603050405020304" pitchFamily="18" charset="0"/>
                      </a:endParaRPr>
                    </a:p>
                  </a:txBody>
                  <a:tcPr marL="38754" marR="38754" marT="61391"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96602744"/>
                  </a:ext>
                </a:extLst>
              </a:tr>
              <a:tr h="400677">
                <a:tc>
                  <a:txBody>
                    <a:bodyPr/>
                    <a:lstStyle/>
                    <a:p>
                      <a:pPr marL="0" marR="0">
                        <a:lnSpc>
                          <a:spcPct val="107000"/>
                        </a:lnSpc>
                        <a:spcBef>
                          <a:spcPts val="0"/>
                        </a:spcBef>
                        <a:spcAft>
                          <a:spcPts val="0"/>
                        </a:spcAft>
                      </a:pPr>
                      <a:r>
                        <a:rPr lang="en-US" sz="1800" b="1" kern="100" cap="none" spc="0" dirty="0">
                          <a:solidFill>
                            <a:schemeClr val="tx1"/>
                          </a:solidFill>
                          <a:effectLst/>
                        </a:rPr>
                        <a:t> Boston</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9">
                            <a:extLst>
                              <a:ext uri="{A12FA001-AC4F-418D-AE19-62706E023703}">
                                <ahyp:hlinkClr xmlns:ahyp="http://schemas.microsoft.com/office/drawing/2018/hyperlinkcolor" val="tx"/>
                              </a:ext>
                            </a:extLst>
                          </a:hlinkClick>
                        </a:rPr>
                        <a:t>Welcome - Analyze Boston</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600" kern="100" cap="none" spc="0" dirty="0">
                        <a:solidFill>
                          <a:schemeClr val="bg1"/>
                        </a:solidFill>
                        <a:effectLst/>
                        <a:latin typeface="Aptos (Body)"/>
                        <a:ea typeface="Calibri" panose="020F0502020204030204" pitchFamily="34" charset="0"/>
                        <a:cs typeface="Times New Roman" panose="02020603050405020304" pitchFamily="18" charset="0"/>
                      </a:endParaRPr>
                    </a:p>
                  </a:txBody>
                  <a:tcPr marL="38754" marR="38754" marT="61391"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324118287"/>
                  </a:ext>
                </a:extLst>
              </a:tr>
              <a:tr h="400677">
                <a:tc>
                  <a:txBody>
                    <a:bodyPr/>
                    <a:lstStyle/>
                    <a:p>
                      <a:pPr marL="0" marR="0">
                        <a:lnSpc>
                          <a:spcPct val="107000"/>
                        </a:lnSpc>
                        <a:spcBef>
                          <a:spcPts val="0"/>
                        </a:spcBef>
                        <a:spcAft>
                          <a:spcPts val="0"/>
                        </a:spcAft>
                      </a:pPr>
                      <a:r>
                        <a:rPr lang="en-US" sz="1800" b="1" kern="100" cap="none" spc="0" dirty="0">
                          <a:solidFill>
                            <a:schemeClr val="tx1"/>
                          </a:solidFill>
                          <a:effectLst/>
                        </a:rPr>
                        <a:t> Atlanta</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a:lnSpc>
                          <a:spcPct val="107000"/>
                        </a:lnSpc>
                        <a:spcBef>
                          <a:spcPts val="0"/>
                        </a:spcBef>
                        <a:spcAft>
                          <a:spcPts val="0"/>
                        </a:spcAft>
                      </a:pPr>
                      <a:r>
                        <a:rPr lang="en-US" sz="1800" dirty="0">
                          <a:solidFill>
                            <a:schemeClr val="tx1"/>
                          </a:solidFill>
                          <a:hlinkClick r:id="rId10">
                            <a:extLst>
                              <a:ext uri="{A12FA001-AC4F-418D-AE19-62706E023703}">
                                <ahyp:hlinkClr xmlns:ahyp="http://schemas.microsoft.com/office/drawing/2018/hyperlinkcolor" val="tx"/>
                              </a:ext>
                            </a:extLst>
                          </a:hlinkClick>
                        </a:rPr>
                        <a:t>Department of City Planning GIS</a:t>
                      </a: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vMerge="1">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600" kern="100" cap="none" spc="0" dirty="0">
                        <a:solidFill>
                          <a:schemeClr val="bg1"/>
                        </a:solidFill>
                        <a:effectLst/>
                        <a:latin typeface="Aptos (Body)"/>
                        <a:ea typeface="Calibri" panose="020F0502020204030204" pitchFamily="34" charset="0"/>
                        <a:cs typeface="Times New Roman" panose="02020603050405020304" pitchFamily="18" charset="0"/>
                      </a:endParaRPr>
                    </a:p>
                  </a:txBody>
                  <a:tcPr marL="38754" marR="38754" marT="61391"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017418"/>
                  </a:ext>
                </a:extLst>
              </a:tr>
              <a:tr h="1082689">
                <a:tc>
                  <a:txBody>
                    <a:bodyPr/>
                    <a:lstStyle/>
                    <a:p>
                      <a:pPr marL="0" marR="0">
                        <a:lnSpc>
                          <a:spcPct val="107000"/>
                        </a:lnSpc>
                        <a:spcBef>
                          <a:spcPts val="0"/>
                        </a:spcBef>
                        <a:spcAft>
                          <a:spcPts val="0"/>
                        </a:spcAft>
                      </a:pPr>
                      <a:r>
                        <a:rPr lang="en-US" sz="1800" b="1" kern="100" cap="none" spc="0" dirty="0">
                          <a:solidFill>
                            <a:schemeClr val="tx1"/>
                          </a:solidFill>
                          <a:effectLst/>
                        </a:rPr>
                        <a:t>Substance Abuse and Mental Health Services Administration</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chemeClr val="tx1"/>
                          </a:solidFill>
                          <a:hlinkClick r:id="rId11">
                            <a:extLst>
                              <a:ext uri="{A12FA001-AC4F-418D-AE19-62706E023703}">
                                <ahyp:hlinkClr xmlns:ahyp="http://schemas.microsoft.com/office/drawing/2018/hyperlinkcolor" val="tx"/>
                              </a:ext>
                            </a:extLst>
                          </a:hlinkClick>
                        </a:rPr>
                        <a:t>Home - FindTreatment.gov</a:t>
                      </a:r>
                      <a:endParaRPr lang="en-US" sz="1800" dirty="0">
                        <a:solidFill>
                          <a:schemeClr val="tx1"/>
                        </a:solidFill>
                      </a:endParaRP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rPr>
                        <a:t>Substance use, BP, mental health and </a:t>
                      </a:r>
                      <a:r>
                        <a:rPr lang="en-US" sz="1800" kern="100" cap="none" spc="0" dirty="0" err="1">
                          <a:solidFill>
                            <a:schemeClr val="tx1"/>
                          </a:solidFill>
                          <a:effectLst/>
                        </a:rPr>
                        <a:t>opiod</a:t>
                      </a:r>
                      <a:r>
                        <a:rPr lang="en-US" sz="1800" kern="100" cap="none" spc="0" dirty="0">
                          <a:solidFill>
                            <a:schemeClr val="tx1"/>
                          </a:solidFill>
                          <a:effectLst/>
                        </a:rPr>
                        <a:t>-related treatment providers</a:t>
                      </a: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669289605"/>
                  </a:ext>
                </a:extLst>
              </a:tr>
              <a:tr h="741683">
                <a:tc>
                  <a:txBody>
                    <a:bodyPr/>
                    <a:lstStyle/>
                    <a:p>
                      <a:pPr marL="0" marR="0">
                        <a:lnSpc>
                          <a:spcPct val="107000"/>
                        </a:lnSpc>
                        <a:spcBef>
                          <a:spcPts val="0"/>
                        </a:spcBef>
                        <a:spcAft>
                          <a:spcPts val="0"/>
                        </a:spcAft>
                      </a:pPr>
                      <a:r>
                        <a:rPr lang="en-US" sz="1800" b="1" kern="100" cap="none" spc="0" dirty="0">
                          <a:solidFill>
                            <a:schemeClr val="tx1"/>
                          </a:solidFill>
                          <a:effectLst/>
                        </a:rPr>
                        <a:t>ANSIRH Abortion Facility Database</a:t>
                      </a:r>
                      <a:endParaRPr lang="en-US" sz="1800" b="1"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solidFill>
                            <a:schemeClr val="tx1"/>
                          </a:solidFill>
                          <a:hlinkClick r:id="rId12">
                            <a:extLst>
                              <a:ext uri="{A12FA001-AC4F-418D-AE19-62706E023703}">
                                <ahyp:hlinkClr xmlns:ahyp="http://schemas.microsoft.com/office/drawing/2018/hyperlinkcolor" val="tx"/>
                              </a:ext>
                            </a:extLst>
                          </a:hlinkClick>
                        </a:rPr>
                        <a:t>Abortion Facility Database | ANSIRH</a:t>
                      </a:r>
                      <a:endParaRPr lang="en-US" sz="1800" dirty="0">
                        <a:solidFill>
                          <a:schemeClr val="tx1"/>
                        </a:solidFill>
                        <a:latin typeface="Aptos (Body)"/>
                      </a:endParaRPr>
                    </a:p>
                  </a:txBody>
                  <a:tcPr marL="38754" marR="38754" marT="61391"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00" cap="none" spc="0" dirty="0">
                          <a:solidFill>
                            <a:schemeClr val="tx1"/>
                          </a:solidFill>
                          <a:effectLst/>
                        </a:rPr>
                        <a:t>Abortion providers in the US</a:t>
                      </a:r>
                    </a:p>
                    <a:p>
                      <a:pPr marL="0" marR="0">
                        <a:lnSpc>
                          <a:spcPct val="107000"/>
                        </a:lnSpc>
                        <a:spcBef>
                          <a:spcPts val="0"/>
                        </a:spcBef>
                        <a:spcAft>
                          <a:spcPts val="0"/>
                        </a:spcAft>
                      </a:pPr>
                      <a:endParaRPr lang="en-US" sz="1800" kern="100" cap="none" spc="0" dirty="0">
                        <a:solidFill>
                          <a:schemeClr val="tx1"/>
                        </a:solidFill>
                        <a:effectLst/>
                        <a:latin typeface="Aptos (Body)"/>
                        <a:ea typeface="Calibri" panose="020F0502020204030204" pitchFamily="34" charset="0"/>
                        <a:cs typeface="Times New Roman" panose="02020603050405020304" pitchFamily="18" charset="0"/>
                      </a:endParaRPr>
                    </a:p>
                  </a:txBody>
                  <a:tcPr marL="38754" marR="38754" marT="61391" marB="0"/>
                </a:tc>
                <a:extLst>
                  <a:ext uri="{0D108BD9-81ED-4DB2-BD59-A6C34878D82A}">
                    <a16:rowId xmlns:a16="http://schemas.microsoft.com/office/drawing/2014/main" val="1708914799"/>
                  </a:ext>
                </a:extLst>
              </a:tr>
            </a:tbl>
          </a:graphicData>
        </a:graphic>
      </p:graphicFrame>
    </p:spTree>
    <p:extLst>
      <p:ext uri="{BB962C8B-B14F-4D97-AF65-F5344CB8AC3E}">
        <p14:creationId xmlns:p14="http://schemas.microsoft.com/office/powerpoint/2010/main" val="65883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220" y="0"/>
            <a:ext cx="10515600" cy="1325563"/>
          </a:xfrm>
        </p:spPr>
        <p:txBody>
          <a:bodyPr/>
          <a:lstStyle/>
          <a:p>
            <a:r>
              <a:rPr lang="en-US" b="1" dirty="0"/>
              <a:t>Getting started with packages</a:t>
            </a:r>
          </a:p>
        </p:txBody>
      </p:sp>
      <p:sp>
        <p:nvSpPr>
          <p:cNvPr id="3" name="Content Placeholder 2"/>
          <p:cNvSpPr>
            <a:spLocks noGrp="1"/>
          </p:cNvSpPr>
          <p:nvPr>
            <p:ph idx="1"/>
          </p:nvPr>
        </p:nvSpPr>
        <p:spPr>
          <a:xfrm>
            <a:off x="652221" y="1374550"/>
            <a:ext cx="10042994" cy="5416200"/>
          </a:xfrm>
        </p:spPr>
        <p:txBody>
          <a:bodyPr>
            <a:normAutofit fontScale="92500"/>
          </a:bodyPr>
          <a:lstStyle/>
          <a:p>
            <a:r>
              <a:rPr lang="en-US" dirty="0"/>
              <a:t>Packages are extensions to base R. They contain additional functions, documentation for using them, and sample data.</a:t>
            </a:r>
            <a:r>
              <a:rPr lang="en-US" b="1" dirty="0"/>
              <a:t> </a:t>
            </a:r>
          </a:p>
          <a:p>
            <a:pPr lvl="1"/>
            <a:endParaRPr lang="en-US" b="1" dirty="0"/>
          </a:p>
          <a:p>
            <a:r>
              <a:rPr lang="en-US" dirty="0"/>
              <a:t>Packages are available from the Comprehensive R Archive Network (CRAN).</a:t>
            </a:r>
          </a:p>
          <a:p>
            <a:pPr lvl="1"/>
            <a:r>
              <a:rPr lang="en-US" dirty="0">
                <a:hlinkClick r:id="rId3"/>
              </a:rPr>
              <a:t>https://cran.r-project.org/web/packages/available_packages_by_name.html</a:t>
            </a:r>
            <a:r>
              <a:rPr lang="en-US" dirty="0"/>
              <a:t> </a:t>
            </a:r>
          </a:p>
          <a:p>
            <a:pPr lvl="1"/>
            <a:endParaRPr lang="en-US" dirty="0"/>
          </a:p>
          <a:p>
            <a:r>
              <a:rPr lang="en-US" dirty="0"/>
              <a:t>The “</a:t>
            </a:r>
            <a:r>
              <a:rPr lang="en-US" dirty="0" err="1"/>
              <a:t>tidyverse</a:t>
            </a:r>
            <a:r>
              <a:rPr lang="en-US" dirty="0"/>
              <a:t>” is a set of packages for data manipulation, exploration, and visualization. They share a common design and work in harmony.</a:t>
            </a:r>
          </a:p>
          <a:p>
            <a:pPr lvl="1"/>
            <a:endParaRPr lang="en-US" dirty="0"/>
          </a:p>
          <a:p>
            <a:pPr marL="0" indent="0">
              <a:buNone/>
            </a:pPr>
            <a:r>
              <a:rPr lang="en-US" sz="2200" dirty="0">
                <a:solidFill>
                  <a:schemeClr val="accent6">
                    <a:lumMod val="75000"/>
                  </a:schemeClr>
                </a:solidFill>
                <a:latin typeface="Monaco" charset="0"/>
                <a:ea typeface="Monaco" charset="0"/>
                <a:cs typeface="Monaco" charset="0"/>
              </a:rPr>
              <a:t>#Install and load the package '</a:t>
            </a:r>
            <a:r>
              <a:rPr lang="en-US" sz="2200" dirty="0" err="1">
                <a:solidFill>
                  <a:schemeClr val="accent6">
                    <a:lumMod val="75000"/>
                  </a:schemeClr>
                </a:solidFill>
                <a:latin typeface="Monaco" charset="0"/>
                <a:ea typeface="Monaco" charset="0"/>
                <a:cs typeface="Monaco" charset="0"/>
              </a:rPr>
              <a:t>tidyverse</a:t>
            </a:r>
            <a:r>
              <a:rPr lang="en-US" sz="2200" dirty="0">
                <a:solidFill>
                  <a:schemeClr val="accent6">
                    <a:lumMod val="75000"/>
                  </a:schemeClr>
                </a:solidFill>
                <a:latin typeface="Monaco" charset="0"/>
                <a:ea typeface="Monaco" charset="0"/>
                <a:cs typeface="Monaco" charset="0"/>
              </a:rPr>
              <a:t>' </a:t>
            </a:r>
          </a:p>
          <a:p>
            <a:pPr marL="0" indent="0">
              <a:buNone/>
            </a:pPr>
            <a:r>
              <a:rPr lang="en-US" sz="2200" dirty="0" err="1">
                <a:latin typeface="Monaco" charset="0"/>
                <a:ea typeface="Monaco" charset="0"/>
                <a:cs typeface="Monaco" charset="0"/>
              </a:rPr>
              <a:t>install.packages</a:t>
            </a:r>
            <a:r>
              <a:rPr lang="en-US" sz="2200" dirty="0">
                <a:latin typeface="Monaco" charset="0"/>
                <a:ea typeface="Monaco" charset="0"/>
                <a:cs typeface="Monaco" charset="0"/>
              </a:rPr>
              <a:t>(</a:t>
            </a:r>
            <a:r>
              <a:rPr lang="en-US" sz="2200" dirty="0">
                <a:solidFill>
                  <a:schemeClr val="accent6">
                    <a:lumMod val="75000"/>
                  </a:schemeClr>
                </a:solidFill>
                <a:latin typeface="Monaco" charset="0"/>
                <a:ea typeface="Monaco" charset="0"/>
                <a:cs typeface="Monaco" charset="0"/>
              </a:rPr>
              <a:t>'</a:t>
            </a:r>
            <a:r>
              <a:rPr lang="en-US" sz="2200" dirty="0" err="1">
                <a:solidFill>
                  <a:schemeClr val="accent6">
                    <a:lumMod val="75000"/>
                  </a:schemeClr>
                </a:solidFill>
                <a:latin typeface="Monaco" charset="0"/>
                <a:ea typeface="Monaco" charset="0"/>
                <a:cs typeface="Monaco" charset="0"/>
              </a:rPr>
              <a:t>tidyverse</a:t>
            </a:r>
            <a:r>
              <a:rPr lang="en-US" sz="2200" dirty="0">
                <a:solidFill>
                  <a:schemeClr val="accent6">
                    <a:lumMod val="75000"/>
                  </a:schemeClr>
                </a:solidFill>
                <a:latin typeface="Monaco" charset="0"/>
                <a:ea typeface="Monaco" charset="0"/>
                <a:cs typeface="Monaco" charset="0"/>
              </a:rPr>
              <a:t>'</a:t>
            </a:r>
            <a:r>
              <a:rPr lang="en-US" sz="2200" dirty="0">
                <a:latin typeface="Monaco" charset="0"/>
                <a:ea typeface="Monaco" charset="0"/>
                <a:cs typeface="Monaco" charset="0"/>
              </a:rPr>
              <a:t>) </a:t>
            </a:r>
            <a:r>
              <a:rPr lang="en-US" sz="2200" dirty="0">
                <a:solidFill>
                  <a:schemeClr val="accent6">
                    <a:lumMod val="75000"/>
                  </a:schemeClr>
                </a:solidFill>
                <a:latin typeface="Monaco" charset="0"/>
                <a:ea typeface="Monaco" charset="0"/>
                <a:cs typeface="Monaco" charset="0"/>
              </a:rPr>
              <a:t>#only need to run once</a:t>
            </a:r>
            <a:endParaRPr lang="en-US" sz="2200" dirty="0">
              <a:latin typeface="Monaco" charset="0"/>
              <a:ea typeface="Monaco" charset="0"/>
              <a:cs typeface="Monaco" charset="0"/>
            </a:endParaRPr>
          </a:p>
          <a:p>
            <a:pPr marL="0" indent="0">
              <a:buNone/>
            </a:pPr>
            <a:r>
              <a:rPr lang="en-US" sz="2200" dirty="0">
                <a:solidFill>
                  <a:srgbClr val="0432FF"/>
                </a:solidFill>
                <a:latin typeface="Monaco" charset="0"/>
                <a:ea typeface="Monaco" charset="0"/>
                <a:cs typeface="Monaco" charset="0"/>
              </a:rPr>
              <a:t>library</a:t>
            </a:r>
            <a:r>
              <a:rPr lang="en-US" sz="2200" dirty="0">
                <a:latin typeface="Monaco" charset="0"/>
                <a:ea typeface="Monaco" charset="0"/>
                <a:cs typeface="Monaco" charset="0"/>
              </a:rPr>
              <a:t>(</a:t>
            </a:r>
            <a:r>
              <a:rPr lang="en-US" sz="2200" dirty="0" err="1">
                <a:latin typeface="Monaco" charset="0"/>
                <a:ea typeface="Monaco" charset="0"/>
                <a:cs typeface="Monaco" charset="0"/>
              </a:rPr>
              <a:t>tidyverse</a:t>
            </a:r>
            <a:r>
              <a:rPr lang="en-US" sz="2200" dirty="0">
                <a:latin typeface="Monaco" charset="0"/>
                <a:ea typeface="Monaco" charset="0"/>
                <a:cs typeface="Monaco" charset="0"/>
              </a:rPr>
              <a:t>) </a:t>
            </a:r>
            <a:r>
              <a:rPr lang="en-US" sz="2200" dirty="0">
                <a:solidFill>
                  <a:schemeClr val="accent6">
                    <a:lumMod val="75000"/>
                  </a:schemeClr>
                </a:solidFill>
                <a:latin typeface="Monaco" charset="0"/>
                <a:ea typeface="Monaco" charset="0"/>
                <a:cs typeface="Monaco" charset="0"/>
              </a:rPr>
              <a:t>#run at start of every R session to use</a:t>
            </a:r>
            <a:endParaRPr lang="en-US" sz="2200" dirty="0">
              <a:latin typeface="Monaco" charset="0"/>
              <a:ea typeface="Monaco" charset="0"/>
              <a:cs typeface="Monaco"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1724" y="14389"/>
            <a:ext cx="1211421" cy="6539429"/>
          </a:xfrm>
          <a:prstGeom prst="rect">
            <a:avLst/>
          </a:prstGeom>
        </p:spPr>
      </p:pic>
      <p:sp>
        <p:nvSpPr>
          <p:cNvPr id="5" name="Rectangle 4"/>
          <p:cNvSpPr/>
          <p:nvPr/>
        </p:nvSpPr>
        <p:spPr>
          <a:xfrm>
            <a:off x="9318737" y="6589755"/>
            <a:ext cx="308449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lumMod val="75000"/>
                  </a:srgbClr>
                </a:solidFill>
                <a:effectLst/>
                <a:uLnTx/>
                <a:uFillTx/>
                <a:latin typeface="Monaco" charset="0"/>
                <a:ea typeface="Monaco" charset="0"/>
                <a:cs typeface="Monaco" charset="0"/>
                <a:hlinkClick r:id="rId5"/>
              </a:rPr>
              <a:t>https://www.tidyverse.org/</a:t>
            </a:r>
            <a:r>
              <a:rPr kumimoji="0" lang="en-US" sz="1400" b="0" i="0" u="none" strike="noStrike" kern="1200" cap="none" spc="0" normalizeH="0" baseline="0" noProof="0" dirty="0">
                <a:ln>
                  <a:noFill/>
                </a:ln>
                <a:solidFill>
                  <a:srgbClr val="70AD47">
                    <a:lumMod val="75000"/>
                  </a:srgbClr>
                </a:solidFill>
                <a:effectLst/>
                <a:uLnTx/>
                <a:uFillTx/>
                <a:latin typeface="Monaco" charset="0"/>
                <a:ea typeface="Monaco" charset="0"/>
                <a:cs typeface="Monaco" charset="0"/>
              </a:rPr>
              <a:t> </a:t>
            </a:r>
            <a:endParaRPr kumimoji="0" lang="en-US" sz="1400" b="0" i="0" u="none" strike="noStrike" kern="1200" cap="none" spc="0" normalizeH="0" baseline="0" noProof="0" dirty="0">
              <a:ln>
                <a:noFill/>
              </a:ln>
              <a:solidFill>
                <a:prstClr val="black"/>
              </a:solidFill>
              <a:effectLst/>
              <a:uLnTx/>
              <a:uFillTx/>
              <a:latin typeface="Monaco" charset="0"/>
              <a:ea typeface="Monaco" charset="0"/>
              <a:cs typeface="Monaco" charset="0"/>
            </a:endParaRPr>
          </a:p>
        </p:txBody>
      </p:sp>
    </p:spTree>
    <p:extLst>
      <p:ext uri="{BB962C8B-B14F-4D97-AF65-F5344CB8AC3E}">
        <p14:creationId xmlns:p14="http://schemas.microsoft.com/office/powerpoint/2010/main" val="344789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25A6D1-ACF8-2DB1-098A-8D0EC5B3FD3B}"/>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Important Libraries (not in Base R)</a:t>
            </a:r>
          </a:p>
        </p:txBody>
      </p:sp>
      <p:sp>
        <p:nvSpPr>
          <p:cNvPr id="5" name="TextBox 4">
            <a:extLst>
              <a:ext uri="{FF2B5EF4-FFF2-40B4-BE49-F238E27FC236}">
                <a16:creationId xmlns:a16="http://schemas.microsoft.com/office/drawing/2014/main" id="{4B4AE3E1-98AB-59AB-555B-517CB80D87CB}"/>
              </a:ext>
            </a:extLst>
          </p:cNvPr>
          <p:cNvSpPr txBox="1"/>
          <p:nvPr/>
        </p:nvSpPr>
        <p:spPr>
          <a:xfrm>
            <a:off x="838201" y="1984443"/>
            <a:ext cx="5257800" cy="4192520"/>
          </a:xfrm>
          <a:prstGeom prst="rect">
            <a:avLst/>
          </a:prstGeom>
        </p:spPr>
        <p:txBody>
          <a:bodyPr vert="horz" lIns="91440" tIns="45720" rIns="91440" bIns="45720" rtlCol="0">
            <a:normAutofit/>
          </a:bodyPr>
          <a:lstStyle/>
          <a:p>
            <a:pPr marL="342900" marR="0" lvl="0" indent="-342900" fontAlgn="auto">
              <a:lnSpc>
                <a:spcPct val="90000"/>
              </a:lnSpc>
              <a:spcBef>
                <a:spcPts val="0"/>
              </a:spcBef>
              <a:spcAft>
                <a:spcPts val="600"/>
              </a:spcAft>
              <a:buClrTx/>
              <a:buSzTx/>
              <a:buFont typeface="Arial" panose="020B0604020202020204" pitchFamily="34" charset="0"/>
              <a:buChar char="•"/>
              <a:tabLst/>
              <a:defRPr/>
            </a:pPr>
            <a:r>
              <a:rPr kumimoji="0" lang="en-US" sz="2400" b="1" i="1" u="none" strike="noStrike" cap="none" spc="0" normalizeH="0" baseline="0" noProof="0" dirty="0">
                <a:ln>
                  <a:noFill/>
                </a:ln>
                <a:effectLst/>
                <a:uLnTx/>
                <a:uFillTx/>
              </a:rPr>
              <a:t>Note</a:t>
            </a:r>
            <a:r>
              <a:rPr kumimoji="0" lang="en-US" sz="2400" b="0" i="0" u="none" strike="noStrike" cap="none" spc="0" normalizeH="0" baseline="0" noProof="0" dirty="0">
                <a:ln>
                  <a:noFill/>
                </a:ln>
                <a:effectLst/>
                <a:uLnTx/>
                <a:uFillTx/>
              </a:rPr>
              <a:t>: R is </a:t>
            </a:r>
            <a:r>
              <a:rPr kumimoji="0" lang="en-US" sz="2400" b="1" i="0" u="none" strike="noStrike" cap="none" spc="0" normalizeH="0" baseline="0" noProof="0" dirty="0">
                <a:ln>
                  <a:noFill/>
                </a:ln>
                <a:effectLst/>
                <a:uLnTx/>
                <a:uFillTx/>
              </a:rPr>
              <a:t>case-sensitive</a:t>
            </a:r>
            <a:r>
              <a:rPr kumimoji="0" lang="en-US" sz="2400" b="0" i="0" u="none" strike="noStrike" cap="none" spc="0" normalizeH="0" baseline="0" noProof="0" dirty="0">
                <a:ln>
                  <a:noFill/>
                </a:ln>
                <a:effectLst/>
                <a:uLnTx/>
                <a:uFillTx/>
              </a:rPr>
              <a:t>. The packages must be typed exactly as shown above.</a:t>
            </a:r>
          </a:p>
          <a:p>
            <a:pPr marL="342900" marR="0" lvl="0" indent="-342900" fontAlgn="auto">
              <a:lnSpc>
                <a:spcPct val="90000"/>
              </a:lnSpc>
              <a:spcBef>
                <a:spcPts val="0"/>
              </a:spcBef>
              <a:spcAft>
                <a:spcPts val="600"/>
              </a:spcAft>
              <a:buClrTx/>
              <a:buSzTx/>
              <a:buFont typeface="Arial" panose="020B0604020202020204" pitchFamily="34" charset="0"/>
              <a:buChar char="•"/>
              <a:tabLst/>
              <a:defRPr/>
            </a:pPr>
            <a:r>
              <a:rPr lang="en-US" sz="2400" b="1" i="1" dirty="0"/>
              <a:t>Note</a:t>
            </a:r>
            <a:r>
              <a:rPr lang="en-US" sz="2400" dirty="0"/>
              <a:t>: Libraries contain various functions. If the library is not </a:t>
            </a:r>
            <a:r>
              <a:rPr lang="en-US" sz="2400" i="1" dirty="0"/>
              <a:t>installed</a:t>
            </a:r>
            <a:r>
              <a:rPr lang="en-US" sz="2400" dirty="0"/>
              <a:t> and </a:t>
            </a:r>
            <a:r>
              <a:rPr lang="en-US" sz="2400" i="1" dirty="0"/>
              <a:t>loaded</a:t>
            </a:r>
            <a:r>
              <a:rPr lang="en-US" sz="2400" dirty="0"/>
              <a:t>, you cannot use it. </a:t>
            </a:r>
            <a:r>
              <a:rPr kumimoji="0" lang="en-US" sz="2400" b="0" i="0" u="none" strike="noStrike" cap="none" spc="0" normalizeH="0" baseline="0" noProof="0" dirty="0">
                <a:ln>
                  <a:noFill/>
                </a:ln>
                <a:effectLst/>
                <a:uLnTx/>
                <a:uFillTx/>
              </a:rPr>
              <a:t>Libraries that come with R by default are called ‘base’ R libraries. They do </a:t>
            </a:r>
            <a:r>
              <a:rPr lang="en-US" sz="2400" dirty="0"/>
              <a:t>not need to be installed. They do need to be loaded.</a:t>
            </a:r>
            <a:endParaRPr kumimoji="0" lang="en-US" sz="2400" b="0" i="0" u="none" strike="noStrike" cap="none" spc="0" normalizeH="0" baseline="0" noProof="0" dirty="0">
              <a:ln>
                <a:noFill/>
              </a:ln>
              <a:effectLst/>
              <a:uLnTx/>
              <a:uFillTx/>
            </a:endParaRPr>
          </a:p>
        </p:txBody>
      </p:sp>
      <p:graphicFrame>
        <p:nvGraphicFramePr>
          <p:cNvPr id="4" name="Table 4">
            <a:extLst>
              <a:ext uri="{FF2B5EF4-FFF2-40B4-BE49-F238E27FC236}">
                <a16:creationId xmlns:a16="http://schemas.microsoft.com/office/drawing/2014/main" id="{78B9C217-FB2E-F67A-9C0E-273BBA7D3CF1}"/>
              </a:ext>
            </a:extLst>
          </p:cNvPr>
          <p:cNvGraphicFramePr>
            <a:graphicFrameLocks noGrp="1"/>
          </p:cNvGraphicFramePr>
          <p:nvPr>
            <p:ph idx="1"/>
            <p:extLst>
              <p:ext uri="{D42A27DB-BD31-4B8C-83A1-F6EECF244321}">
                <p14:modId xmlns:p14="http://schemas.microsoft.com/office/powerpoint/2010/main" val="4281555031"/>
              </p:ext>
            </p:extLst>
          </p:nvPr>
        </p:nvGraphicFramePr>
        <p:xfrm>
          <a:off x="6541053" y="1721745"/>
          <a:ext cx="4777383" cy="3241809"/>
        </p:xfrm>
        <a:graphic>
          <a:graphicData uri="http://schemas.openxmlformats.org/drawingml/2006/table">
            <a:tbl>
              <a:tblPr firstRow="1" bandRow="1">
                <a:tableStyleId>{5C22544A-7EE6-4342-B048-85BDC9FD1C3A}</a:tableStyleId>
              </a:tblPr>
              <a:tblGrid>
                <a:gridCol w="1089616">
                  <a:extLst>
                    <a:ext uri="{9D8B030D-6E8A-4147-A177-3AD203B41FA5}">
                      <a16:colId xmlns:a16="http://schemas.microsoft.com/office/drawing/2014/main" val="221412944"/>
                    </a:ext>
                  </a:extLst>
                </a:gridCol>
                <a:gridCol w="1040839">
                  <a:extLst>
                    <a:ext uri="{9D8B030D-6E8A-4147-A177-3AD203B41FA5}">
                      <a16:colId xmlns:a16="http://schemas.microsoft.com/office/drawing/2014/main" val="3009857217"/>
                    </a:ext>
                  </a:extLst>
                </a:gridCol>
                <a:gridCol w="1381938">
                  <a:extLst>
                    <a:ext uri="{9D8B030D-6E8A-4147-A177-3AD203B41FA5}">
                      <a16:colId xmlns:a16="http://schemas.microsoft.com/office/drawing/2014/main" val="132111344"/>
                    </a:ext>
                  </a:extLst>
                </a:gridCol>
                <a:gridCol w="1264990">
                  <a:extLst>
                    <a:ext uri="{9D8B030D-6E8A-4147-A177-3AD203B41FA5}">
                      <a16:colId xmlns:a16="http://schemas.microsoft.com/office/drawing/2014/main" val="280003665"/>
                    </a:ext>
                  </a:extLst>
                </a:gridCol>
              </a:tblGrid>
              <a:tr h="519250">
                <a:tc>
                  <a:txBody>
                    <a:bodyPr/>
                    <a:lstStyle/>
                    <a:p>
                      <a:r>
                        <a:rPr lang="en-US" sz="1400"/>
                        <a:t>Data Wrangling</a:t>
                      </a:r>
                    </a:p>
                  </a:txBody>
                  <a:tcPr marL="70169" marR="70169" marT="35084" marB="35084"/>
                </a:tc>
                <a:tc>
                  <a:txBody>
                    <a:bodyPr/>
                    <a:lstStyle/>
                    <a:p>
                      <a:r>
                        <a:rPr lang="en-US" sz="1400"/>
                        <a:t>Plotting</a:t>
                      </a:r>
                    </a:p>
                  </a:txBody>
                  <a:tcPr marL="70169" marR="70169" marT="35084" marB="35084"/>
                </a:tc>
                <a:tc>
                  <a:txBody>
                    <a:bodyPr/>
                    <a:lstStyle/>
                    <a:p>
                      <a:r>
                        <a:rPr lang="en-US" sz="1400"/>
                        <a:t>Descriptive Statistics</a:t>
                      </a:r>
                    </a:p>
                  </a:txBody>
                  <a:tcPr marL="70169" marR="70169" marT="35084" marB="35084"/>
                </a:tc>
                <a:tc>
                  <a:txBody>
                    <a:bodyPr/>
                    <a:lstStyle/>
                    <a:p>
                      <a:r>
                        <a:rPr lang="en-US" sz="1400"/>
                        <a:t>Mapping/GIS</a:t>
                      </a:r>
                    </a:p>
                  </a:txBody>
                  <a:tcPr marL="70169" marR="70169" marT="35084" marB="35084"/>
                </a:tc>
                <a:extLst>
                  <a:ext uri="{0D108BD9-81ED-4DB2-BD59-A6C34878D82A}">
                    <a16:rowId xmlns:a16="http://schemas.microsoft.com/office/drawing/2014/main" val="2283737267"/>
                  </a:ext>
                </a:extLst>
              </a:tr>
              <a:tr h="519250">
                <a:tc>
                  <a:txBody>
                    <a:bodyPr/>
                    <a:lstStyle/>
                    <a:p>
                      <a:r>
                        <a:rPr lang="en-US" sz="1400"/>
                        <a:t>dplyr,</a:t>
                      </a:r>
                      <a:r>
                        <a:rPr lang="en-US" sz="1400" b="0" i="0" kern="1200">
                          <a:solidFill>
                            <a:schemeClr val="dk1"/>
                          </a:solidFill>
                          <a:effectLst/>
                          <a:latin typeface="+mn-lt"/>
                          <a:ea typeface="+mn-ea"/>
                          <a:cs typeface="+mn-cs"/>
                        </a:rPr>
                        <a:t> tidyr, plyr</a:t>
                      </a:r>
                      <a:endParaRPr lang="en-US" sz="1400"/>
                    </a:p>
                  </a:txBody>
                  <a:tcPr marL="70169" marR="70169" marT="35084" marB="35084"/>
                </a:tc>
                <a:tc>
                  <a:txBody>
                    <a:bodyPr/>
                    <a:lstStyle/>
                    <a:p>
                      <a:r>
                        <a:rPr lang="en-US" sz="1400"/>
                        <a:t>ggplot2</a:t>
                      </a:r>
                    </a:p>
                  </a:txBody>
                  <a:tcPr marL="70169" marR="70169" marT="35084" marB="35084"/>
                </a:tc>
                <a:tc>
                  <a:txBody>
                    <a:bodyPr/>
                    <a:lstStyle/>
                    <a:p>
                      <a:r>
                        <a:rPr lang="en-US" sz="1400"/>
                        <a:t>Hmisc</a:t>
                      </a:r>
                    </a:p>
                  </a:txBody>
                  <a:tcPr marL="70169" marR="70169" marT="35084" marB="35084"/>
                </a:tc>
                <a:tc>
                  <a:txBody>
                    <a:bodyPr/>
                    <a:lstStyle/>
                    <a:p>
                      <a:r>
                        <a:rPr lang="en-US" sz="1400"/>
                        <a:t>tmap &amp; tmaptools</a:t>
                      </a:r>
                    </a:p>
                  </a:txBody>
                  <a:tcPr marL="70169" marR="70169" marT="35084" marB="35084"/>
                </a:tc>
                <a:extLst>
                  <a:ext uri="{0D108BD9-81ED-4DB2-BD59-A6C34878D82A}">
                    <a16:rowId xmlns:a16="http://schemas.microsoft.com/office/drawing/2014/main" val="1374084207"/>
                  </a:ext>
                </a:extLst>
              </a:tr>
              <a:tr h="308744">
                <a:tc>
                  <a:txBody>
                    <a:bodyPr/>
                    <a:lstStyle/>
                    <a:p>
                      <a:r>
                        <a:rPr lang="en-US" sz="1400"/>
                        <a:t>janitor</a:t>
                      </a:r>
                    </a:p>
                  </a:txBody>
                  <a:tcPr marL="70169" marR="70169" marT="35084" marB="35084"/>
                </a:tc>
                <a:tc>
                  <a:txBody>
                    <a:bodyPr/>
                    <a:lstStyle/>
                    <a:p>
                      <a:r>
                        <a:rPr lang="en-US" sz="1400"/>
                        <a:t>lattice</a:t>
                      </a:r>
                    </a:p>
                  </a:txBody>
                  <a:tcPr marL="70169" marR="70169" marT="35084" marB="35084"/>
                </a:tc>
                <a:tc>
                  <a:txBody>
                    <a:bodyPr/>
                    <a:lstStyle/>
                    <a:p>
                      <a:r>
                        <a:rPr lang="en-US" sz="1400"/>
                        <a:t>psych</a:t>
                      </a:r>
                    </a:p>
                  </a:txBody>
                  <a:tcPr marL="70169" marR="70169" marT="35084" marB="35084"/>
                </a:tc>
                <a:tc>
                  <a:txBody>
                    <a:bodyPr/>
                    <a:lstStyle/>
                    <a:p>
                      <a:r>
                        <a:rPr lang="en-US" sz="1400"/>
                        <a:t>ggmaps</a:t>
                      </a:r>
                    </a:p>
                  </a:txBody>
                  <a:tcPr marL="70169" marR="70169" marT="35084" marB="35084"/>
                </a:tc>
                <a:extLst>
                  <a:ext uri="{0D108BD9-81ED-4DB2-BD59-A6C34878D82A}">
                    <a16:rowId xmlns:a16="http://schemas.microsoft.com/office/drawing/2014/main" val="3799117205"/>
                  </a:ext>
                </a:extLst>
              </a:tr>
              <a:tr h="308744">
                <a:tc>
                  <a:txBody>
                    <a:bodyPr/>
                    <a:lstStyle/>
                    <a:p>
                      <a:r>
                        <a:rPr lang="en-US" sz="1400"/>
                        <a:t>tidyverse</a:t>
                      </a:r>
                    </a:p>
                  </a:txBody>
                  <a:tcPr marL="70169" marR="70169" marT="35084" marB="35084"/>
                </a:tc>
                <a:tc>
                  <a:txBody>
                    <a:bodyPr/>
                    <a:lstStyle/>
                    <a:p>
                      <a:r>
                        <a:rPr lang="en-US" sz="1400"/>
                        <a:t>patchwork</a:t>
                      </a:r>
                    </a:p>
                  </a:txBody>
                  <a:tcPr marL="70169" marR="70169" marT="35084" marB="350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summarytools</a:t>
                      </a:r>
                      <a:r>
                        <a:rPr lang="en-US" sz="1400" b="1" i="0" kern="1200">
                          <a:solidFill>
                            <a:schemeClr val="dk1"/>
                          </a:solidFill>
                          <a:effectLst/>
                          <a:latin typeface="+mn-lt"/>
                          <a:ea typeface="+mn-ea"/>
                          <a:cs typeface="+mn-cs"/>
                        </a:rPr>
                        <a:t> </a:t>
                      </a:r>
                    </a:p>
                  </a:txBody>
                  <a:tcPr marL="70169" marR="70169" marT="35084" marB="35084"/>
                </a:tc>
                <a:tc>
                  <a:txBody>
                    <a:bodyPr/>
                    <a:lstStyle/>
                    <a:p>
                      <a:r>
                        <a:rPr lang="en-US" sz="1400"/>
                        <a:t>sf</a:t>
                      </a:r>
                    </a:p>
                  </a:txBody>
                  <a:tcPr marL="70169" marR="70169" marT="35084" marB="35084"/>
                </a:tc>
                <a:extLst>
                  <a:ext uri="{0D108BD9-81ED-4DB2-BD59-A6C34878D82A}">
                    <a16:rowId xmlns:a16="http://schemas.microsoft.com/office/drawing/2014/main" val="3775212929"/>
                  </a:ext>
                </a:extLst>
              </a:tr>
              <a:tr h="308744">
                <a:tc>
                  <a:txBody>
                    <a:bodyPr/>
                    <a:lstStyle/>
                    <a:p>
                      <a:r>
                        <a:rPr lang="en-US" sz="1400"/>
                        <a:t>stringr</a:t>
                      </a:r>
                    </a:p>
                  </a:txBody>
                  <a:tcPr marL="70169" marR="70169" marT="35084" marB="35084"/>
                </a:tc>
                <a:tc>
                  <a:txBody>
                    <a:bodyPr/>
                    <a:lstStyle/>
                    <a:p>
                      <a:endParaRPr lang="en-US" sz="1400"/>
                    </a:p>
                  </a:txBody>
                  <a:tcPr marL="70169" marR="70169" marT="35084" marB="35084"/>
                </a:tc>
                <a:tc>
                  <a:txBody>
                    <a:bodyPr/>
                    <a:lstStyle/>
                    <a:p>
                      <a:r>
                        <a:rPr lang="en-US" sz="1400"/>
                        <a:t>tableone</a:t>
                      </a:r>
                    </a:p>
                  </a:txBody>
                  <a:tcPr marL="70169" marR="70169" marT="35084" marB="35084"/>
                </a:tc>
                <a:tc>
                  <a:txBody>
                    <a:bodyPr/>
                    <a:lstStyle/>
                    <a:p>
                      <a:r>
                        <a:rPr lang="en-US" sz="1400"/>
                        <a:t>tidycensus</a:t>
                      </a:r>
                    </a:p>
                  </a:txBody>
                  <a:tcPr marL="70169" marR="70169" marT="35084" marB="35084"/>
                </a:tc>
                <a:extLst>
                  <a:ext uri="{0D108BD9-81ED-4DB2-BD59-A6C34878D82A}">
                    <a16:rowId xmlns:a16="http://schemas.microsoft.com/office/drawing/2014/main" val="1542049906"/>
                  </a:ext>
                </a:extLst>
              </a:tr>
              <a:tr h="308744">
                <a:tc>
                  <a:txBody>
                    <a:bodyPr/>
                    <a:lstStyle/>
                    <a:p>
                      <a:r>
                        <a:rPr lang="en-US" sz="1400"/>
                        <a:t>readr</a:t>
                      </a:r>
                    </a:p>
                  </a:txBody>
                  <a:tcPr marL="70169" marR="70169" marT="35084" marB="35084"/>
                </a:tc>
                <a:tc>
                  <a:txBody>
                    <a:bodyPr/>
                    <a:lstStyle/>
                    <a:p>
                      <a:endParaRPr lang="en-US" sz="1400"/>
                    </a:p>
                  </a:txBody>
                  <a:tcPr marL="70169" marR="70169" marT="35084" marB="350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a:solidFill>
                            <a:schemeClr val="dk1"/>
                          </a:solidFill>
                          <a:effectLst/>
                          <a:latin typeface="+mn-lt"/>
                          <a:ea typeface="+mn-ea"/>
                          <a:cs typeface="+mn-cs"/>
                        </a:rPr>
                        <a:t>desctable</a:t>
                      </a:r>
                      <a:r>
                        <a:rPr lang="en-US" sz="1400" b="1" i="0" kern="1200">
                          <a:solidFill>
                            <a:schemeClr val="dk1"/>
                          </a:solidFill>
                          <a:effectLst/>
                          <a:latin typeface="+mn-lt"/>
                          <a:ea typeface="+mn-ea"/>
                          <a:cs typeface="+mn-cs"/>
                        </a:rPr>
                        <a:t> </a:t>
                      </a:r>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793435242"/>
                  </a:ext>
                </a:extLst>
              </a:tr>
              <a:tr h="308744">
                <a:tc>
                  <a:txBody>
                    <a:bodyPr/>
                    <a:lstStyle/>
                    <a:p>
                      <a:r>
                        <a:rPr lang="en-US" sz="1400"/>
                        <a:t>foreign</a:t>
                      </a:r>
                    </a:p>
                  </a:txBody>
                  <a:tcPr marL="70169" marR="70169" marT="35084" marB="35084"/>
                </a:tc>
                <a:tc>
                  <a:txBody>
                    <a:bodyPr/>
                    <a:lstStyle/>
                    <a:p>
                      <a:endParaRPr lang="en-US" sz="1400"/>
                    </a:p>
                  </a:txBody>
                  <a:tcPr marL="70169" marR="70169" marT="35084" marB="35084"/>
                </a:tc>
                <a:tc>
                  <a:txBody>
                    <a:bodyPr/>
                    <a:lstStyle/>
                    <a:p>
                      <a:r>
                        <a:rPr lang="en-US" sz="1400"/>
                        <a:t>GGally</a:t>
                      </a:r>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1406016195"/>
                  </a:ext>
                </a:extLst>
              </a:tr>
              <a:tr h="308744">
                <a:tc>
                  <a:txBody>
                    <a:bodyPr/>
                    <a:lstStyle/>
                    <a:p>
                      <a:r>
                        <a:rPr lang="en-US" sz="1400"/>
                        <a:t>remotes</a:t>
                      </a:r>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1943179750"/>
                  </a:ext>
                </a:extLst>
              </a:tr>
              <a:tr h="350845">
                <a:tc>
                  <a:txBody>
                    <a:bodyPr/>
                    <a:lstStyle/>
                    <a:p>
                      <a:endParaRPr lang="en-US" sz="1400"/>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tc>
                  <a:txBody>
                    <a:bodyPr/>
                    <a:lstStyle/>
                    <a:p>
                      <a:endParaRPr lang="en-US" sz="1400"/>
                    </a:p>
                  </a:txBody>
                  <a:tcPr marL="70169" marR="70169" marT="35084" marB="35084"/>
                </a:tc>
                <a:extLst>
                  <a:ext uri="{0D108BD9-81ED-4DB2-BD59-A6C34878D82A}">
                    <a16:rowId xmlns:a16="http://schemas.microsoft.com/office/drawing/2014/main" val="2094505093"/>
                  </a:ext>
                </a:extLst>
              </a:tr>
            </a:tbl>
          </a:graphicData>
        </a:graphic>
      </p:graphicFrame>
    </p:spTree>
    <p:extLst>
      <p:ext uri="{BB962C8B-B14F-4D97-AF65-F5344CB8AC3E}">
        <p14:creationId xmlns:p14="http://schemas.microsoft.com/office/powerpoint/2010/main" val="218176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6C0F-BAE7-9946-AA8A-EA265EAC4C97}"/>
              </a:ext>
            </a:extLst>
          </p:cNvPr>
          <p:cNvSpPr>
            <a:spLocks noGrp="1"/>
          </p:cNvSpPr>
          <p:nvPr>
            <p:ph type="title"/>
          </p:nvPr>
        </p:nvSpPr>
        <p:spPr/>
        <p:txBody>
          <a:bodyPr/>
          <a:lstStyle/>
          <a:p>
            <a:r>
              <a:rPr lang="en-US" b="1" dirty="0"/>
              <a:t>Syntax for libraries (AKA packages)</a:t>
            </a:r>
          </a:p>
        </p:txBody>
      </p:sp>
      <p:sp>
        <p:nvSpPr>
          <p:cNvPr id="3" name="Content Placeholder 2">
            <a:extLst>
              <a:ext uri="{FF2B5EF4-FFF2-40B4-BE49-F238E27FC236}">
                <a16:creationId xmlns:a16="http://schemas.microsoft.com/office/drawing/2014/main" id="{4BB77433-60F4-C745-8E67-E57FEFBD5BBD}"/>
              </a:ext>
            </a:extLst>
          </p:cNvPr>
          <p:cNvSpPr>
            <a:spLocks noGrp="1"/>
          </p:cNvSpPr>
          <p:nvPr>
            <p:ph idx="1"/>
          </p:nvPr>
        </p:nvSpPr>
        <p:spPr/>
        <p:txBody>
          <a:bodyPr>
            <a:normAutofit/>
          </a:bodyPr>
          <a:lstStyle/>
          <a:p>
            <a:r>
              <a:rPr lang="en-US" dirty="0"/>
              <a:t>Developers of different </a:t>
            </a:r>
            <a:r>
              <a:rPr lang="en-US" b="1" dirty="0"/>
              <a:t>libraries</a:t>
            </a:r>
            <a:r>
              <a:rPr lang="en-US" dirty="0"/>
              <a:t> may use the same function name.</a:t>
            </a:r>
          </a:p>
          <a:p>
            <a:r>
              <a:rPr lang="en-US" dirty="0"/>
              <a:t>Good coding practice to specify </a:t>
            </a:r>
            <a:r>
              <a:rPr lang="en-US" sz="2200" dirty="0">
                <a:latin typeface="Monaco" pitchFamily="2" charset="77"/>
              </a:rPr>
              <a:t>package::function() </a:t>
            </a:r>
            <a:r>
              <a:rPr lang="en-US" dirty="0"/>
              <a:t>to be explicit:</a:t>
            </a:r>
          </a:p>
          <a:p>
            <a:pPr marL="0" indent="0">
              <a:buNone/>
            </a:pPr>
            <a:endParaRPr lang="en-US" sz="2200" dirty="0">
              <a:solidFill>
                <a:schemeClr val="accent6">
                  <a:lumMod val="75000"/>
                </a:schemeClr>
              </a:solidFill>
              <a:latin typeface="Monaco" pitchFamily="2" charset="77"/>
            </a:endParaRPr>
          </a:p>
          <a:p>
            <a:pPr marL="0" indent="0">
              <a:buNone/>
            </a:pPr>
            <a:r>
              <a:rPr lang="en-US" sz="2200" dirty="0">
                <a:solidFill>
                  <a:schemeClr val="accent6">
                    <a:lumMod val="75000"/>
                  </a:schemeClr>
                </a:solidFill>
                <a:latin typeface="Monaco" pitchFamily="2" charset="77"/>
              </a:rPr>
              <a:t># Instead of:</a:t>
            </a:r>
          </a:p>
          <a:p>
            <a:pPr marL="0" indent="0">
              <a:buNone/>
            </a:pPr>
            <a:r>
              <a:rPr lang="en-US" sz="2200" dirty="0">
                <a:latin typeface="Monaco" pitchFamily="2" charset="77"/>
              </a:rPr>
              <a:t>filter() </a:t>
            </a:r>
          </a:p>
          <a:p>
            <a:pPr marL="0" indent="0">
              <a:buNone/>
            </a:pPr>
            <a:r>
              <a:rPr lang="en-US" sz="2200" dirty="0">
                <a:solidFill>
                  <a:schemeClr val="accent6">
                    <a:lumMod val="75000"/>
                  </a:schemeClr>
                </a:solidFill>
                <a:latin typeface="Monaco" pitchFamily="2" charset="77"/>
              </a:rPr>
              <a:t># Specify the package for that function:</a:t>
            </a:r>
          </a:p>
          <a:p>
            <a:pPr marL="0" indent="0">
              <a:buNone/>
            </a:pPr>
            <a:r>
              <a:rPr lang="en-US" sz="2200" dirty="0" err="1">
                <a:latin typeface="Monaco" pitchFamily="2" charset="77"/>
              </a:rPr>
              <a:t>dplyr</a:t>
            </a:r>
            <a:r>
              <a:rPr lang="en-US" sz="2200" dirty="0">
                <a:latin typeface="Monaco" pitchFamily="2" charset="77"/>
              </a:rPr>
              <a:t>::filter()</a:t>
            </a:r>
          </a:p>
        </p:txBody>
      </p:sp>
      <p:sp>
        <p:nvSpPr>
          <p:cNvPr id="4" name="Slide Number Placeholder 3">
            <a:extLst>
              <a:ext uri="{FF2B5EF4-FFF2-40B4-BE49-F238E27FC236}">
                <a16:creationId xmlns:a16="http://schemas.microsoft.com/office/drawing/2014/main" id="{7F127FA6-863A-7A4A-AB27-809B401B9C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A1E72-7AFA-E341-87C3-C0645942667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Brace 4">
            <a:extLst>
              <a:ext uri="{FF2B5EF4-FFF2-40B4-BE49-F238E27FC236}">
                <a16:creationId xmlns:a16="http://schemas.microsoft.com/office/drawing/2014/main" id="{F15FF3F0-4C5D-BC63-6892-CBBABF4F824F}"/>
              </a:ext>
            </a:extLst>
          </p:cNvPr>
          <p:cNvSpPr/>
          <p:nvPr/>
        </p:nvSpPr>
        <p:spPr>
          <a:xfrm rot="5400000">
            <a:off x="1705970" y="4995081"/>
            <a:ext cx="675564" cy="5322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E0B6F509-BD7C-7735-D6FB-515896A07C00}"/>
              </a:ext>
            </a:extLst>
          </p:cNvPr>
          <p:cNvSpPr/>
          <p:nvPr/>
        </p:nvSpPr>
        <p:spPr>
          <a:xfrm rot="5400000">
            <a:off x="893929" y="4995081"/>
            <a:ext cx="675564" cy="5322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3707B55-EB9C-D3E7-9B48-985495096758}"/>
              </a:ext>
            </a:extLst>
          </p:cNvPr>
          <p:cNvSpPr txBox="1"/>
          <p:nvPr/>
        </p:nvSpPr>
        <p:spPr>
          <a:xfrm>
            <a:off x="853928" y="5549265"/>
            <a:ext cx="783804" cy="369332"/>
          </a:xfrm>
          <a:prstGeom prst="rect">
            <a:avLst/>
          </a:prstGeom>
          <a:noFill/>
        </p:spPr>
        <p:txBody>
          <a:bodyPr wrap="none" rtlCol="0">
            <a:spAutoFit/>
          </a:bodyPr>
          <a:lstStyle/>
          <a:p>
            <a:r>
              <a:rPr lang="en-US" dirty="0"/>
              <a:t>library</a:t>
            </a:r>
          </a:p>
        </p:txBody>
      </p:sp>
      <p:sp>
        <p:nvSpPr>
          <p:cNvPr id="8" name="TextBox 7">
            <a:extLst>
              <a:ext uri="{FF2B5EF4-FFF2-40B4-BE49-F238E27FC236}">
                <a16:creationId xmlns:a16="http://schemas.microsoft.com/office/drawing/2014/main" id="{1E857C25-CD1B-922B-E2C6-12D4571FE579}"/>
              </a:ext>
            </a:extLst>
          </p:cNvPr>
          <p:cNvSpPr txBox="1"/>
          <p:nvPr/>
        </p:nvSpPr>
        <p:spPr>
          <a:xfrm>
            <a:off x="1673375" y="5564669"/>
            <a:ext cx="970137" cy="369332"/>
          </a:xfrm>
          <a:prstGeom prst="rect">
            <a:avLst/>
          </a:prstGeom>
          <a:noFill/>
        </p:spPr>
        <p:txBody>
          <a:bodyPr wrap="none" rtlCol="0">
            <a:spAutoFit/>
          </a:bodyPr>
          <a:lstStyle/>
          <a:p>
            <a:r>
              <a:rPr lang="en-US" dirty="0"/>
              <a:t>function</a:t>
            </a:r>
          </a:p>
        </p:txBody>
      </p:sp>
    </p:spTree>
    <p:extLst>
      <p:ext uri="{BB962C8B-B14F-4D97-AF65-F5344CB8AC3E}">
        <p14:creationId xmlns:p14="http://schemas.microsoft.com/office/powerpoint/2010/main" val="5646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62" name="Rectangle 1846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463" name="Freeform: Shape 1846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64" name="Arc 1846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434" name="Title 1"/>
          <p:cNvSpPr>
            <a:spLocks noGrp="1"/>
          </p:cNvSpPr>
          <p:nvPr>
            <p:ph type="title"/>
          </p:nvPr>
        </p:nvSpPr>
        <p:spPr>
          <a:xfrm>
            <a:off x="838201" y="479493"/>
            <a:ext cx="5257800" cy="1325563"/>
          </a:xfrm>
        </p:spPr>
        <p:txBody>
          <a:bodyPr>
            <a:normAutofit/>
          </a:bodyPr>
          <a:lstStyle/>
          <a:p>
            <a:r>
              <a:rPr lang="en-US" altLang="en-US"/>
              <a:t>Data structure</a:t>
            </a:r>
          </a:p>
        </p:txBody>
      </p:sp>
      <p:sp>
        <p:nvSpPr>
          <p:cNvPr id="18435" name="Content Placeholder 2"/>
          <p:cNvSpPr>
            <a:spLocks noGrp="1"/>
          </p:cNvSpPr>
          <p:nvPr>
            <p:ph idx="1"/>
          </p:nvPr>
        </p:nvSpPr>
        <p:spPr>
          <a:xfrm>
            <a:off x="838201" y="1984443"/>
            <a:ext cx="5257800" cy="4192520"/>
          </a:xfrm>
        </p:spPr>
        <p:txBody>
          <a:bodyPr>
            <a:normAutofit/>
          </a:bodyPr>
          <a:lstStyle/>
          <a:p>
            <a:r>
              <a:rPr lang="en-US" altLang="en-US"/>
              <a:t>Anything that </a:t>
            </a:r>
            <a:r>
              <a:rPr lang="en-US" altLang="en-US" i="1"/>
              <a:t>exists</a:t>
            </a:r>
            <a:r>
              <a:rPr lang="en-US" altLang="en-US"/>
              <a:t> is an object</a:t>
            </a:r>
          </a:p>
          <a:p>
            <a:pPr lvl="1"/>
            <a:r>
              <a:rPr lang="en-US" altLang="en-US"/>
              <a:t>Dataset</a:t>
            </a:r>
          </a:p>
          <a:p>
            <a:pPr lvl="1"/>
            <a:r>
              <a:rPr lang="en-US" altLang="en-US"/>
              <a:t>The results of a statistical test</a:t>
            </a:r>
          </a:p>
          <a:p>
            <a:pPr lvl="1"/>
            <a:r>
              <a:rPr lang="en-US" altLang="en-US"/>
              <a:t>Graph</a:t>
            </a:r>
          </a:p>
          <a:p>
            <a:r>
              <a:rPr lang="en-US" altLang="en-US"/>
              <a:t>Anything that happens is a function call</a:t>
            </a:r>
          </a:p>
          <a:p>
            <a:r>
              <a:rPr lang="en-US" altLang="en-US"/>
              <a:t>R has several types of data values</a:t>
            </a:r>
          </a:p>
          <a:p>
            <a:pPr lvl="1"/>
            <a:r>
              <a:rPr lang="en-US" altLang="en-US"/>
              <a:t>The most common are in the table</a:t>
            </a:r>
          </a:p>
          <a:p>
            <a:pPr lvl="1"/>
            <a:endParaRPr lang="en-US" altLang="en-US"/>
          </a:p>
          <a:p>
            <a:pPr lvl="1"/>
            <a:endParaRPr lang="en-US" altLang="en-US"/>
          </a:p>
          <a:p>
            <a:pPr lvl="1"/>
            <a:endParaRPr lang="en-US" altLang="en-US"/>
          </a:p>
          <a:p>
            <a:pPr lvl="1"/>
            <a:endParaRPr lang="en-US" altLang="en-US"/>
          </a:p>
          <a:p>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962037794"/>
              </p:ext>
            </p:extLst>
          </p:nvPr>
        </p:nvGraphicFramePr>
        <p:xfrm>
          <a:off x="6455813" y="1926394"/>
          <a:ext cx="5376375" cy="3764664"/>
        </p:xfrm>
        <a:graphic>
          <a:graphicData uri="http://schemas.openxmlformats.org/drawingml/2006/table">
            <a:tbl>
              <a:tblPr firstRow="1" bandRow="1">
                <a:tableStyleId>{5C22544A-7EE6-4342-B048-85BDC9FD1C3A}</a:tableStyleId>
              </a:tblPr>
              <a:tblGrid>
                <a:gridCol w="2232654">
                  <a:extLst>
                    <a:ext uri="{9D8B030D-6E8A-4147-A177-3AD203B41FA5}">
                      <a16:colId xmlns:a16="http://schemas.microsoft.com/office/drawing/2014/main" val="20000"/>
                    </a:ext>
                  </a:extLst>
                </a:gridCol>
                <a:gridCol w="3143721">
                  <a:extLst>
                    <a:ext uri="{9D8B030D-6E8A-4147-A177-3AD203B41FA5}">
                      <a16:colId xmlns:a16="http://schemas.microsoft.com/office/drawing/2014/main" val="20001"/>
                    </a:ext>
                  </a:extLst>
                </a:gridCol>
              </a:tblGrid>
              <a:tr h="710193">
                <a:tc>
                  <a:txBody>
                    <a:bodyPr/>
                    <a:lstStyle/>
                    <a:p>
                      <a:r>
                        <a:rPr lang="en-US" sz="3200"/>
                        <a:t>Type</a:t>
                      </a:r>
                    </a:p>
                  </a:txBody>
                  <a:tcPr marL="165423" marR="165423" marT="82743" marB="82743"/>
                </a:tc>
                <a:tc>
                  <a:txBody>
                    <a:bodyPr/>
                    <a:lstStyle/>
                    <a:p>
                      <a:r>
                        <a:rPr lang="en-US" sz="3200"/>
                        <a:t>Example</a:t>
                      </a:r>
                    </a:p>
                  </a:txBody>
                  <a:tcPr marL="165423" marR="165423" marT="82743" marB="82743"/>
                </a:tc>
                <a:extLst>
                  <a:ext uri="{0D108BD9-81ED-4DB2-BD59-A6C34878D82A}">
                    <a16:rowId xmlns:a16="http://schemas.microsoft.com/office/drawing/2014/main" val="10000"/>
                  </a:ext>
                </a:extLst>
              </a:tr>
              <a:tr h="971517">
                <a:tc>
                  <a:txBody>
                    <a:bodyPr/>
                    <a:lstStyle/>
                    <a:p>
                      <a:r>
                        <a:rPr lang="en-US" sz="3200" b="1"/>
                        <a:t>Character</a:t>
                      </a:r>
                    </a:p>
                  </a:txBody>
                  <a:tcPr marL="165423" marR="165423" marT="82743" marB="82743"/>
                </a:tc>
                <a:tc>
                  <a:txBody>
                    <a:bodyPr/>
                    <a:lstStyle/>
                    <a:p>
                      <a:r>
                        <a:rPr lang="en-US" sz="3200" dirty="0"/>
                        <a:t>“A”, “b”, “Portland,</a:t>
                      </a:r>
                      <a:r>
                        <a:rPr lang="en-US" sz="3200" baseline="0" dirty="0"/>
                        <a:t> OR”</a:t>
                      </a:r>
                      <a:endParaRPr lang="en-US" sz="3200" dirty="0"/>
                    </a:p>
                  </a:txBody>
                  <a:tcPr marL="165423" marR="165423" marT="82743" marB="82743"/>
                </a:tc>
                <a:extLst>
                  <a:ext uri="{0D108BD9-81ED-4DB2-BD59-A6C34878D82A}">
                    <a16:rowId xmlns:a16="http://schemas.microsoft.com/office/drawing/2014/main" val="10001"/>
                  </a:ext>
                </a:extLst>
              </a:tr>
              <a:tr h="710193">
                <a:tc>
                  <a:txBody>
                    <a:bodyPr/>
                    <a:lstStyle/>
                    <a:p>
                      <a:r>
                        <a:rPr lang="en-US" sz="3200" b="1"/>
                        <a:t>Numeric</a:t>
                      </a:r>
                    </a:p>
                  </a:txBody>
                  <a:tcPr marL="165423" marR="165423" marT="82743" marB="82743"/>
                </a:tc>
                <a:tc>
                  <a:txBody>
                    <a:bodyPr/>
                    <a:lstStyle/>
                    <a:p>
                      <a:r>
                        <a:rPr lang="en-US" sz="3200"/>
                        <a:t>2,</a:t>
                      </a:r>
                      <a:r>
                        <a:rPr lang="en-US" sz="3200" baseline="0"/>
                        <a:t> 15.5</a:t>
                      </a:r>
                      <a:endParaRPr lang="en-US" sz="3200"/>
                    </a:p>
                  </a:txBody>
                  <a:tcPr marL="165423" marR="165423" marT="82743" marB="82743"/>
                </a:tc>
                <a:extLst>
                  <a:ext uri="{0D108BD9-81ED-4DB2-BD59-A6C34878D82A}">
                    <a16:rowId xmlns:a16="http://schemas.microsoft.com/office/drawing/2014/main" val="10002"/>
                  </a:ext>
                </a:extLst>
              </a:tr>
              <a:tr h="1203432">
                <a:tc>
                  <a:txBody>
                    <a:bodyPr/>
                    <a:lstStyle/>
                    <a:p>
                      <a:r>
                        <a:rPr lang="en-US" sz="3200" b="1"/>
                        <a:t>Logical</a:t>
                      </a:r>
                    </a:p>
                  </a:txBody>
                  <a:tcPr marL="165423" marR="165423" marT="82743" marB="82743"/>
                </a:tc>
                <a:tc>
                  <a:txBody>
                    <a:bodyPr/>
                    <a:lstStyle/>
                    <a:p>
                      <a:r>
                        <a:rPr lang="en-US" sz="3200" dirty="0"/>
                        <a:t>TRUE,</a:t>
                      </a:r>
                      <a:r>
                        <a:rPr lang="en-US" sz="3200" baseline="0" dirty="0"/>
                        <a:t> FALSE</a:t>
                      </a:r>
                      <a:endParaRPr lang="en-US" sz="3200" dirty="0"/>
                    </a:p>
                  </a:txBody>
                  <a:tcPr marL="165423" marR="165423" marT="82743" marB="82743"/>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Data Structures</a:t>
            </a:r>
          </a:p>
        </p:txBody>
      </p:sp>
      <p:sp>
        <p:nvSpPr>
          <p:cNvPr id="3" name="Content Placeholder 2"/>
          <p:cNvSpPr>
            <a:spLocks noGrp="1"/>
          </p:cNvSpPr>
          <p:nvPr>
            <p:ph idx="1"/>
          </p:nvPr>
        </p:nvSpPr>
        <p:spPr>
          <a:xfrm>
            <a:off x="838200" y="2282825"/>
            <a:ext cx="10515600" cy="4351338"/>
          </a:xfrm>
        </p:spPr>
        <p:txBody>
          <a:bodyPr/>
          <a:lstStyle/>
          <a:p>
            <a:pPr>
              <a:defRPr/>
            </a:pPr>
            <a:r>
              <a:rPr lang="en-US" dirty="0"/>
              <a:t>Vector</a:t>
            </a:r>
          </a:p>
          <a:p>
            <a:pPr lvl="1">
              <a:defRPr/>
            </a:pPr>
            <a:r>
              <a:rPr lang="en-US" dirty="0"/>
              <a:t>Values of all same data type</a:t>
            </a:r>
          </a:p>
          <a:p>
            <a:pPr marL="393700" lvl="1" indent="0">
              <a:buNone/>
              <a:defRPr/>
            </a:pPr>
            <a:r>
              <a:rPr lang="en-US" dirty="0"/>
              <a:t>   Numeric	  Character	</a:t>
            </a:r>
          </a:p>
          <a:p>
            <a:pPr>
              <a:defRPr/>
            </a:pPr>
            <a:endParaRPr lang="en-US" dirty="0"/>
          </a:p>
          <a:p>
            <a:pPr>
              <a:defRPr/>
            </a:pPr>
            <a:endParaRPr lang="en-US" dirty="0"/>
          </a:p>
          <a:p>
            <a:pPr marL="0" indent="0">
              <a:buNone/>
              <a:defRPr/>
            </a:pPr>
            <a:endParaRPr lang="en-US" dirty="0"/>
          </a:p>
        </p:txBody>
      </p:sp>
      <p:grpSp>
        <p:nvGrpSpPr>
          <p:cNvPr id="19460" name="Group 9"/>
          <p:cNvGrpSpPr>
            <a:grpSpLocks/>
          </p:cNvGrpSpPr>
          <p:nvPr/>
        </p:nvGrpSpPr>
        <p:grpSpPr bwMode="auto">
          <a:xfrm>
            <a:off x="1830128" y="3526143"/>
            <a:ext cx="533400" cy="1065213"/>
            <a:chOff x="6476246" y="1981729"/>
            <a:chExt cx="534154" cy="1066271"/>
          </a:xfrm>
        </p:grpSpPr>
        <p:sp>
          <p:nvSpPr>
            <p:cNvPr id="7" name="TextBox 6"/>
            <p:cNvSpPr txBox="1"/>
            <p:nvPr/>
          </p:nvSpPr>
          <p:spPr>
            <a:xfrm>
              <a:off x="6476246" y="1981729"/>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1</a:t>
              </a:r>
            </a:p>
          </p:txBody>
        </p:sp>
        <p:sp>
          <p:nvSpPr>
            <p:cNvPr id="8" name="TextBox 7"/>
            <p:cNvSpPr txBox="1"/>
            <p:nvPr/>
          </p:nvSpPr>
          <p:spPr>
            <a:xfrm>
              <a:off x="6476246" y="2340860"/>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2</a:t>
              </a:r>
            </a:p>
          </p:txBody>
        </p:sp>
        <p:sp>
          <p:nvSpPr>
            <p:cNvPr id="9" name="TextBox 8"/>
            <p:cNvSpPr txBox="1"/>
            <p:nvPr/>
          </p:nvSpPr>
          <p:spPr>
            <a:xfrm>
              <a:off x="6476246" y="2679334"/>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3</a:t>
              </a:r>
            </a:p>
          </p:txBody>
        </p:sp>
      </p:grpSp>
      <p:grpSp>
        <p:nvGrpSpPr>
          <p:cNvPr id="19461" name="Group 10"/>
          <p:cNvGrpSpPr>
            <a:grpSpLocks/>
          </p:cNvGrpSpPr>
          <p:nvPr/>
        </p:nvGrpSpPr>
        <p:grpSpPr bwMode="auto">
          <a:xfrm>
            <a:off x="3214800" y="3526143"/>
            <a:ext cx="534989" cy="1065212"/>
            <a:chOff x="6476246" y="1981729"/>
            <a:chExt cx="534156" cy="1066270"/>
          </a:xfrm>
        </p:grpSpPr>
        <p:sp>
          <p:nvSpPr>
            <p:cNvPr id="12" name="TextBox 11"/>
            <p:cNvSpPr txBox="1"/>
            <p:nvPr/>
          </p:nvSpPr>
          <p:spPr>
            <a:xfrm>
              <a:off x="6476246" y="1981729"/>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sp>
          <p:nvSpPr>
            <p:cNvPr id="13" name="TextBox 12"/>
            <p:cNvSpPr txBox="1"/>
            <p:nvPr/>
          </p:nvSpPr>
          <p:spPr>
            <a:xfrm>
              <a:off x="6476246" y="2340860"/>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F</a:t>
              </a:r>
            </a:p>
          </p:txBody>
        </p:sp>
        <p:sp>
          <p:nvSpPr>
            <p:cNvPr id="14" name="TextBox 13"/>
            <p:cNvSpPr txBox="1"/>
            <p:nvPr/>
          </p:nvSpPr>
          <p:spPr>
            <a:xfrm>
              <a:off x="6476248" y="2679333"/>
              <a:ext cx="534154" cy="368666"/>
            </a:xfrm>
            <a:prstGeom prst="rect">
              <a:avLst/>
            </a:prstGeom>
            <a:solidFill>
              <a:schemeClr val="bg1">
                <a:lumMod val="75000"/>
              </a:schemeClr>
            </a:solidFill>
            <a:ln>
              <a:solidFill>
                <a:schemeClr val="tx1"/>
              </a:solidFill>
            </a:ln>
          </p:spPr>
          <p:txBody>
            <a:bodyPr>
              <a:spAutoFit/>
            </a:bodyPr>
            <a:lstStyle/>
            <a:p>
              <a:pPr algn="ctr">
                <a:defRPr/>
              </a:pPr>
              <a:r>
                <a:rPr lang="en-US" dirty="0"/>
                <a:t>M</a:t>
              </a:r>
            </a:p>
          </p:txBody>
        </p:sp>
      </p:grpSp>
      <p:pic>
        <p:nvPicPr>
          <p:cNvPr id="19462"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9411" y="2115967"/>
            <a:ext cx="5922296" cy="305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9309</TotalTime>
  <Words>2853</Words>
  <Application>Microsoft Office PowerPoint</Application>
  <PresentationFormat>Widescreen</PresentationFormat>
  <Paragraphs>462</Paragraphs>
  <Slides>42</Slides>
  <Notes>19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42</vt:i4>
      </vt:variant>
    </vt:vector>
  </HeadingPairs>
  <TitlesOfParts>
    <vt:vector size="56" baseType="lpstr">
      <vt:lpstr>Aptos</vt:lpstr>
      <vt:lpstr>Aptos (Body)</vt:lpstr>
      <vt:lpstr>Arial</vt:lpstr>
      <vt:lpstr>Calibri</vt:lpstr>
      <vt:lpstr>Calibri Light</vt:lpstr>
      <vt:lpstr>Consolas</vt:lpstr>
      <vt:lpstr>Courier 10 Pitch</vt:lpstr>
      <vt:lpstr>Courier New</vt:lpstr>
      <vt:lpstr>Lucida Console</vt:lpstr>
      <vt:lpstr>Monaco</vt:lpstr>
      <vt:lpstr>Times New Roman</vt:lpstr>
      <vt:lpstr>Wingdings</vt:lpstr>
      <vt:lpstr>Office Theme</vt:lpstr>
      <vt:lpstr>1_Office Theme</vt:lpstr>
      <vt:lpstr>Intro to R  R for data wrangling</vt:lpstr>
      <vt:lpstr>Downloading R and RStudio</vt:lpstr>
      <vt:lpstr>Starting Out</vt:lpstr>
      <vt:lpstr>PowerPoint Presentation</vt:lpstr>
      <vt:lpstr>Getting started with packages</vt:lpstr>
      <vt:lpstr>Important Libraries (not in Base R)</vt:lpstr>
      <vt:lpstr>Syntax for libraries (AKA packages)</vt:lpstr>
      <vt:lpstr>Data structure</vt:lpstr>
      <vt:lpstr>Data Structures</vt:lpstr>
      <vt:lpstr>Data Structures</vt:lpstr>
      <vt:lpstr>Data Structures</vt:lpstr>
      <vt:lpstr>Data Structures</vt:lpstr>
      <vt:lpstr>Data Structures</vt:lpstr>
      <vt:lpstr>Things to Note When Writing Code</vt:lpstr>
      <vt:lpstr>Your turn: Create a simple dataset in R (by hand)</vt:lpstr>
      <vt:lpstr>PowerPoint Presentation</vt:lpstr>
      <vt:lpstr>Importing Data</vt:lpstr>
      <vt:lpstr>Importing Data Using Syntax</vt:lpstr>
      <vt:lpstr>Other file types</vt:lpstr>
      <vt:lpstr>2. Intro to the tidyverse</vt:lpstr>
      <vt:lpstr>The Tidyverse</vt:lpstr>
      <vt:lpstr>Data Manipulation with dplyr</vt:lpstr>
      <vt:lpstr>3. dplyr code structure</vt:lpstr>
      <vt:lpstr>dplyr Key Functions</vt:lpstr>
      <vt:lpstr>dplyr Key Functions</vt:lpstr>
      <vt:lpstr>dplyr Key Functions</vt:lpstr>
      <vt:lpstr>dplyr Key Functions</vt:lpstr>
      <vt:lpstr>dplyr Key Functions</vt:lpstr>
      <vt:lpstr>dplyr Key Functions</vt:lpstr>
      <vt:lpstr>dplyr Key Functions</vt:lpstr>
      <vt:lpstr>Key Functions</vt:lpstr>
      <vt:lpstr>Key Operator: The Pipe  %&gt;% </vt:lpstr>
      <vt:lpstr>Basic Structure</vt:lpstr>
      <vt:lpstr>Basic Structure</vt:lpstr>
      <vt:lpstr>Infant Mortality Example</vt:lpstr>
      <vt:lpstr>Reading files from the web</vt:lpstr>
      <vt:lpstr>Basic Plotting (Base R)</vt:lpstr>
      <vt:lpstr>Try at home: Use all of the data (i.e., not infants), and make a box plot of gender and age: Is the median age of death greater for males or females?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 Barboza</dc:creator>
  <cp:lastModifiedBy>Barboza-Salerno, Gia</cp:lastModifiedBy>
  <cp:revision>19</cp:revision>
  <dcterms:created xsi:type="dcterms:W3CDTF">2023-09-07T13:04:59Z</dcterms:created>
  <dcterms:modified xsi:type="dcterms:W3CDTF">2025-01-27T13:48:03Z</dcterms:modified>
</cp:coreProperties>
</file>