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537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353" r:id="rId15"/>
    <p:sldId id="411" r:id="rId16"/>
    <p:sldId id="412" r:id="rId17"/>
    <p:sldId id="413" r:id="rId18"/>
    <p:sldId id="414" r:id="rId19"/>
    <p:sldId id="415" r:id="rId20"/>
    <p:sldId id="364" r:id="rId21"/>
    <p:sldId id="416" r:id="rId22"/>
    <p:sldId id="417" r:id="rId23"/>
    <p:sldId id="418" r:id="rId24"/>
    <p:sldId id="420" r:id="rId25"/>
    <p:sldId id="421" r:id="rId26"/>
    <p:sldId id="422" r:id="rId27"/>
    <p:sldId id="423" r:id="rId28"/>
    <p:sldId id="424" r:id="rId29"/>
    <p:sldId id="425" r:id="rId30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33"/>
    </p:embeddedFont>
    <p:embeddedFont>
      <p:font typeface="맑은 고딕" panose="020B0503020000020004" pitchFamily="34" charset="-127"/>
      <p:regular r:id="rId34"/>
      <p:bold r:id="rId35"/>
    </p:embeddedFont>
    <p:embeddedFont>
      <p:font typeface="Cascadia Code" panose="020B060402020202020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함초롬바탕" panose="020B0604020202020204" charset="-128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/>
    <p:restoredTop sz="98776"/>
  </p:normalViewPr>
  <p:slideViewPr>
    <p:cSldViewPr snapToGrid="0" snapToObjects="1" showGuides="1">
      <p:cViewPr varScale="1">
        <p:scale>
          <a:sx n="104" d="100"/>
          <a:sy n="104" d="100"/>
        </p:scale>
        <p:origin x="-1182" y="-8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0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7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7527551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0753" y="615584"/>
            <a:ext cx="3231939" cy="51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rgbClr val="6182D6"/>
                </a:solidFill>
                <a:latin typeface="맑은 고딕"/>
                <a:ea typeface="+mn-ea"/>
                <a:cs typeface="+mn-cs"/>
              </a:rPr>
              <a:t>CHAPTER </a:t>
            </a:r>
            <a:r>
              <a:rPr lang="en-US" altLang="ko-KR" sz="28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02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710219" y="504123"/>
            <a:ext cx="3976578" cy="44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300" b="1">
                <a:solidFill>
                  <a:schemeClr val="dk2"/>
                </a:solidFill>
              </a:rPr>
              <a:t>CHAPTER 02 </a:t>
            </a:r>
            <a:r>
              <a:rPr lang="ko-KR" altLang="en-US" sz="2300" b="1">
                <a:solidFill>
                  <a:schemeClr val="dk2"/>
                </a:solidFill>
              </a:rPr>
              <a:t>데이터의</a:t>
            </a:r>
            <a:r>
              <a:rPr lang="en-US" altLang="ko-KR" sz="2300" b="1">
                <a:solidFill>
                  <a:schemeClr val="dk2"/>
                </a:solidFill>
              </a:rPr>
              <a:t> </a:t>
            </a:r>
            <a:r>
              <a:rPr lang="ko-KR" altLang="en-US" sz="2300" b="1">
                <a:solidFill>
                  <a:schemeClr val="dk2"/>
                </a:solidFill>
              </a:rPr>
              <a:t>이해</a:t>
            </a:r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010401" y="6497267"/>
            <a:ext cx="2133599" cy="365125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fld id="{AD22CD3B-FDDF-4998-970C-76E6E0BEC65F}" type="slidenum">
              <a:rPr lang="ko-KR" altLang="en-US" smtClean="0"/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dirty="0" smtClean="0"/>
              <a:t>/33</a:t>
            </a:r>
            <a:endParaRPr lang="en-US" altLang="ko-KR" dirty="0"/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  <p:sp>
        <p:nvSpPr>
          <p:cNvPr id="9" name="Coypyright ⓒ 2022 Sehong Park…"/>
          <p:cNvSpPr txBox="1"/>
          <p:nvPr userDrawn="1"/>
        </p:nvSpPr>
        <p:spPr>
          <a:xfrm>
            <a:off x="0" y="5800416"/>
            <a:ext cx="9144000" cy="1057584"/>
          </a:xfrm>
          <a:prstGeom prst="rect">
            <a:avLst/>
          </a:prstGeom>
          <a:solidFill>
            <a:schemeClr val="lt1"/>
          </a:solidFill>
          <a:ln w="12700">
            <a:miter/>
          </a:ln>
        </p:spPr>
        <p:txBody>
          <a:bodyPr wrap="square" lIns="71437" tIns="71437" rIns="71437" bIns="71437" anchor="ctr">
            <a:no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Coypyright ⓒ 202</a:t>
            </a:r>
            <a:r>
              <a:rPr lang="en-US" altLang="ko-KR">
                <a:solidFill>
                  <a:srgbClr val="3A3C84"/>
                </a:solidFill>
              </a:rPr>
              <a:t>2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Sungchul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Choi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All rights reserved.</a:t>
            </a:r>
          </a:p>
        </p:txBody>
      </p:sp>
      <p:pic>
        <p:nvPicPr>
          <p:cNvPr id="10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179208"/>
            <a:ext cx="1800000" cy="30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  <p:sldLayoutId id="2147484534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5" y="1414505"/>
            <a:ext cx="7954428" cy="2691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데이터의 이해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피쳐란?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피쳐의 종류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데이터를 모델에 대입하기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하나의 행</a:t>
            </a:r>
            <a:r>
              <a:rPr lang="en-US" altLang="ko-KR"/>
              <a:t>(row),</a:t>
            </a:r>
            <a:r>
              <a:rPr lang="ko-KR" altLang="en-US"/>
              <a:t> 즉 튜플의</a:t>
            </a:r>
            <a:r>
              <a:rPr lang="en-US" altLang="ko-KR"/>
              <a:t> </a:t>
            </a:r>
            <a:r>
              <a:rPr lang="ko-KR" altLang="en-US"/>
              <a:t>값은 열 벡터</a:t>
            </a:r>
            <a:r>
              <a:rPr lang="en-US" altLang="ko-KR"/>
              <a:t>(column vector)</a:t>
            </a:r>
            <a:r>
              <a:rPr lang="ko-KR" altLang="en-US"/>
              <a:t>로 표현하고</a:t>
            </a:r>
            <a:r>
              <a:rPr lang="en-US" altLang="ko-KR"/>
              <a:t>,</a:t>
            </a:r>
            <a:r>
              <a:rPr lang="ko-KR" altLang="en-US"/>
              <a:t> 가중치</a:t>
            </a:r>
            <a:r>
              <a:rPr lang="en-US" altLang="ko-KR"/>
              <a:t>(weight)</a:t>
            </a:r>
            <a:r>
              <a:rPr lang="ko-KR" altLang="en-US"/>
              <a:t>도 열 벡터로 표현</a:t>
            </a:r>
          </a:p>
          <a:p>
            <a:pPr lvl="1">
              <a:defRPr/>
            </a:pPr>
            <a:r>
              <a:rPr lang="ko-KR" altLang="en-US"/>
              <a:t>        에서   는 전체 데이터 테이블에서 데이터의 순서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는 피쳐의 순서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7475" y="1340427"/>
            <a:ext cx="3829050" cy="2943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5450" y="5408212"/>
            <a:ext cx="53572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6074" y="5475156"/>
            <a:ext cx="104775" cy="2619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6400" y="5949023"/>
            <a:ext cx="152131" cy="300037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수식을 선형대수 표기법으로 표현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          는 벡터의 내적</a:t>
            </a:r>
            <a:r>
              <a:rPr lang="en-US" altLang="ko-KR"/>
              <a:t>(dot product)</a:t>
            </a:r>
            <a:r>
              <a:rPr lang="ko-KR" altLang="en-US"/>
              <a:t>으로</a:t>
            </a:r>
            <a:r>
              <a:rPr lang="en-US" altLang="ko-KR"/>
              <a:t>,</a:t>
            </a:r>
            <a:r>
              <a:rPr lang="ko-KR" altLang="en-US"/>
              <a:t> 열 벡터끼리 같은 위치에 있는 값들을 곱해서 최종적으로 모두 더하는 연산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9789" y="2023931"/>
            <a:ext cx="6579079" cy="533324"/>
          </a:xfrm>
          <a:prstGeom prst="rect">
            <a:avLst/>
          </a:prstGeom>
        </p:spPr>
      </p:pic>
      <p:sp>
        <p:nvSpPr>
          <p:cNvPr id="7" name="직사각형 3"/>
          <p:cNvSpPr/>
          <p:nvPr/>
        </p:nvSpPr>
        <p:spPr>
          <a:xfrm>
            <a:off x="1304683" y="3918847"/>
            <a:ext cx="7186594" cy="2620065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수식의 표현법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벡터는 소문자 볼드체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상수값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(scalar)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이탤릭체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행렬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(matrix)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대문자 볼드체로 표현한다</a:t>
            </a:r>
            <a:endParaRPr kumimoji="0" lang="en-US" altLang="ko-KR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에서   는 벡터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와  는 상수값을 의미하고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에서    는 행렬을 의미한다</a:t>
            </a:r>
            <a:endParaRPr kumimoji="0" lang="en-US" altLang="ko-KR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24118" y="2903218"/>
            <a:ext cx="570362" cy="3150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62640" y="5582676"/>
            <a:ext cx="438150" cy="3190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20336" y="5708249"/>
            <a:ext cx="147637" cy="157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88125" y="5650558"/>
            <a:ext cx="129005" cy="2446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00498" y="5647573"/>
            <a:ext cx="85725" cy="228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303072" y="5628523"/>
            <a:ext cx="302515" cy="2732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96548" y="5632050"/>
            <a:ext cx="213889" cy="223837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차원의 저주</a:t>
            </a:r>
          </a:p>
          <a:p>
            <a:pPr lvl="1">
              <a:defRPr/>
            </a:pPr>
            <a:r>
              <a:rPr lang="ko-KR" altLang="en-US"/>
              <a:t>실제 머신러닝에서는 피쳐의 개수가 크게 증가하고 이에 따라 데이터를 확보해야 모델 성능을 갖출 수 있음</a:t>
            </a:r>
          </a:p>
          <a:p>
            <a:pPr lvl="1">
              <a:defRPr/>
            </a:pPr>
            <a:r>
              <a:rPr lang="ko-KR" altLang="en-US"/>
              <a:t>차원이 늘어나면 우리가 상상하거나 표현할 수 없게 됨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344" y="3739339"/>
            <a:ext cx="7013276" cy="214504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0900" indent="-51800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차원의 저주(Curse of Dimensionality) </a:t>
            </a:r>
            <a:r>
              <a:rPr lang="en-US" altLang="ko-KR"/>
              <a:t>:</a:t>
            </a:r>
            <a:r>
              <a:rPr lang="ko-KR" altLang="en-US"/>
              <a:t> 피쳐의 개수가 증가하게 되면 데이터를 표현해야 하는 공간이 지속적으로 늘어나게 되고 이에 대한 처리가 어렵게 되는 것</a:t>
            </a:r>
          </a:p>
          <a:p>
            <a:pPr lvl="2">
              <a:defRPr/>
            </a:pPr>
            <a:r>
              <a:rPr lang="ko-KR" altLang="en-US"/>
              <a:t>희박한 벡터 생성 : 벡터 공간에 너무 많은 0이 포함된 형태로 값이 없는 벡터들이 증가하여 모델 전체의 정확도를 떨어뜨림</a:t>
            </a:r>
          </a:p>
          <a:p>
            <a:pPr lvl="2">
              <a:defRPr/>
            </a:pPr>
            <a:r>
              <a:rPr lang="ko-KR" altLang="en-US"/>
              <a:t>데이터 처리 속도와 메모리 공간 문제 : 샘플 데이터가 너무 많아져 문제 발생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피쳐의 종류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피쳐의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데이터는 저마다 피쳐를 가지고</a:t>
            </a:r>
            <a:r>
              <a:rPr lang="en-US" altLang="ko-KR"/>
              <a:t>,</a:t>
            </a:r>
            <a:r>
              <a:rPr lang="ko-KR" altLang="en-US"/>
              <a:t> 그 피쳐에 맞춰 모델에 넣기 위한 데이터를 변환해야 함</a:t>
            </a:r>
          </a:p>
          <a:p>
            <a:pPr lvl="3">
              <a:defRPr/>
            </a:pPr>
            <a:endParaRPr lang="ko-KR" altLang="en-US"/>
          </a:p>
          <a:p>
            <a:pPr marL="342900" lvl="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분류 </a:t>
            </a:r>
            <a:r>
              <a:rPr lang="en-US" altLang="ko-KR"/>
              <a:t>:</a:t>
            </a:r>
            <a:r>
              <a:rPr lang="ko-KR" altLang="en-US"/>
              <a:t> 연속형 데이터와 이산형 데이터</a:t>
            </a:r>
          </a:p>
          <a:p>
            <a:pPr marL="1142790" lvl="1" indent="-518000">
              <a:defRPr/>
            </a:pPr>
            <a:r>
              <a:rPr lang="ko-KR" altLang="en-US"/>
              <a:t>연속형 데이터(continuous data) </a:t>
            </a:r>
            <a:r>
              <a:rPr lang="en-US" altLang="ko-KR"/>
              <a:t>:</a:t>
            </a:r>
            <a:r>
              <a:rPr lang="ko-KR" altLang="en-US"/>
              <a:t> 값이 끊어지지 않고 계속 연결되는 종류의 데이터로</a:t>
            </a:r>
            <a:r>
              <a:rPr lang="en-US" altLang="ko-KR"/>
              <a:t>,</a:t>
            </a:r>
            <a:r>
              <a:rPr lang="ko-KR" altLang="en-US"/>
              <a:t> 실수와 관련된 값</a:t>
            </a:r>
          </a:p>
          <a:p>
            <a:pPr marL="1485720" lvl="2" indent="-518000">
              <a:defRPr/>
            </a:pPr>
            <a:r>
              <a:rPr lang="ko-KR" altLang="en-US"/>
              <a:t>온도</a:t>
            </a:r>
            <a:r>
              <a:rPr lang="en-US" altLang="ko-KR"/>
              <a:t>,</a:t>
            </a:r>
            <a:r>
              <a:rPr lang="ko-KR" altLang="en-US"/>
              <a:t> 자동차의 속도</a:t>
            </a:r>
          </a:p>
          <a:p>
            <a:pPr marL="1485720" lvl="2" indent="-518000">
              <a:defRPr/>
            </a:pPr>
            <a:r>
              <a:rPr lang="ko-KR" altLang="en-US"/>
              <a:t>평균</a:t>
            </a:r>
            <a:r>
              <a:rPr lang="en-US" altLang="ko-KR"/>
              <a:t>,</a:t>
            </a:r>
            <a:r>
              <a:rPr lang="ko-KR" altLang="en-US"/>
              <a:t> 분산 등 통계적 기법 적용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1561" y="1434042"/>
            <a:ext cx="7197307" cy="116251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피쳐의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이산형 데이터(discrete data) </a:t>
            </a:r>
            <a:r>
              <a:rPr lang="en-US" altLang="ko-KR"/>
              <a:t>:</a:t>
            </a:r>
            <a:r>
              <a:rPr lang="ko-KR" altLang="en-US"/>
              <a:t> 연속적 값이 아니라 분리해서 표현하는 데이터로</a:t>
            </a:r>
            <a:r>
              <a:rPr lang="en-US" altLang="ko-KR"/>
              <a:t>,</a:t>
            </a:r>
            <a:r>
              <a:rPr lang="ko-KR" altLang="en-US"/>
              <a:t> 일종의 라벨로 구분 가능</a:t>
            </a:r>
          </a:p>
          <a:p>
            <a:pPr lvl="2">
              <a:defRPr/>
            </a:pPr>
            <a:r>
              <a:rPr lang="ko-KR" altLang="en-US"/>
              <a:t>우편번호</a:t>
            </a:r>
            <a:r>
              <a:rPr lang="en-US" altLang="ko-KR"/>
              <a:t>(</a:t>
            </a:r>
            <a:r>
              <a:rPr lang="ko-KR" altLang="en-US"/>
              <a:t>숫자로 표현</a:t>
            </a:r>
            <a:r>
              <a:rPr lang="en-US" altLang="ko-KR"/>
              <a:t>),</a:t>
            </a:r>
            <a:r>
              <a:rPr lang="ko-KR" altLang="en-US"/>
              <a:t> 성별</a:t>
            </a:r>
            <a:r>
              <a:rPr lang="en-US" altLang="ko-KR"/>
              <a:t>(</a:t>
            </a:r>
            <a:r>
              <a:rPr lang="ko-KR" altLang="en-US"/>
              <a:t>텍스트로 표현</a:t>
            </a:r>
            <a:r>
              <a:rPr lang="en-US" altLang="ko-KR"/>
              <a:t>)</a:t>
            </a:r>
          </a:p>
          <a:p>
            <a:pPr lvl="2">
              <a:defRPr/>
            </a:pPr>
            <a:r>
              <a:rPr lang="ko-KR" altLang="en-US"/>
              <a:t>텍스트 형태의 값도 숫자 형태로 바꾸어 수식의      에 할당</a:t>
            </a:r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연속형 데이터와 이산형 데이터의 가장 큰 차이는 그 숫자의 의미가 스케일(scale)이 있는가 없는가이다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7132" y="4710112"/>
            <a:ext cx="7010130" cy="1717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9523" y="2889477"/>
            <a:ext cx="294414" cy="253093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피쳐의 종류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304683" y="1340427"/>
            <a:ext cx="6858111" cy="5198485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이산형 데이터의 분류 : 숫자형 데이터, </a:t>
            </a:r>
            <a:b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   명목형 데이터, 서수형 데이터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숫자형 데이터(numeric data) : 연속형 데이터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정량적으로 측정 가능한 데이터 타입을 의미한다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정수나 실수 값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단위가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있으면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등간척도형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(interval-scaled type),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데이터와 비율이 있으면 비율척도형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(ratio-scaled type)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데이터이다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명목형 데이터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(nominal data) : 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카테고리로 분류 가능한 데이터 타입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이산형 데이터의 일종이며 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명목척도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라고도 표현한다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두 개의 카테고리로만 데이터가 분류된다면 이진형 데이터 타입</a:t>
            </a:r>
            <a:endParaRPr kumimoji="0" lang="en-US" altLang="ko-KR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서수형 타입(ordinal data) : 범주형 데이터의 일종이지만 데이터 간의 순서가 존재하는 데이터 타입.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음료수 병의 크기를 대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</a:t>
            </a:r>
            <a:r>
              <a:rPr kumimoji="0" lang="en-US" altLang="ko-KR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소로 나누는 것</a:t>
            </a:r>
            <a:endParaRPr kumimoji="0" lang="en-US" altLang="ko-KR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피쳐의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데이터를 모델에 적용할 때 고려사항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RAD는 ‘방사형 도로까지의 접근성 지수</a:t>
            </a:r>
            <a:r>
              <a:rPr lang="en-US" altLang="ko-KR"/>
              <a:t>’</a:t>
            </a:r>
            <a:r>
              <a:rPr lang="ko-KR" altLang="en-US"/>
              <a:t>이고</a:t>
            </a:r>
            <a:r>
              <a:rPr lang="en-US" altLang="ko-KR"/>
              <a:t>,</a:t>
            </a:r>
            <a:r>
              <a:rPr lang="ko-KR" altLang="en-US"/>
              <a:t> 기준에 따라 접근성을 숫자로 표현한 것</a:t>
            </a:r>
          </a:p>
          <a:p>
            <a:pPr lvl="1">
              <a:defRPr/>
            </a:pPr>
            <a:r>
              <a:rPr lang="ko-KR" altLang="en-US"/>
              <a:t>나이를 의미하는 숫자형 데이터인 </a:t>
            </a:r>
            <a:r>
              <a:rPr lang="en-US" altLang="ko-KR"/>
              <a:t>AGE</a:t>
            </a:r>
            <a:r>
              <a:rPr lang="ko-KR" altLang="en-US"/>
              <a:t>와 서수형 데이터인 </a:t>
            </a:r>
            <a:r>
              <a:rPr lang="en-US" altLang="ko-KR"/>
              <a:t>RAD</a:t>
            </a:r>
            <a:r>
              <a:rPr lang="ko-KR" altLang="en-US"/>
              <a:t>를 같은 형태로 저장해도 되는가</a:t>
            </a:r>
            <a:r>
              <a:rPr lang="en-US" altLang="ko-KR"/>
              <a:t>?</a:t>
            </a:r>
          </a:p>
          <a:p>
            <a:pPr lvl="1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709" y="2133601"/>
            <a:ext cx="7027654" cy="113781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피쳐의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459638" cy="5156840"/>
          </a:xfrm>
        </p:spPr>
        <p:txBody>
          <a:bodyPr/>
          <a:lstStyle/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나이를 의미하는 </a:t>
            </a:r>
            <a:r>
              <a:rPr lang="en-US" altLang="ko-KR" dirty="0"/>
              <a:t>AGE</a:t>
            </a:r>
            <a:r>
              <a:rPr lang="ko-KR" altLang="en-US" dirty="0"/>
              <a:t>와 흑인비율을 의미하는 </a:t>
            </a:r>
            <a:r>
              <a:rPr lang="en-US" altLang="ko-KR" dirty="0"/>
              <a:t>B</a:t>
            </a:r>
            <a:r>
              <a:rPr lang="ko-KR" altLang="en-US" dirty="0"/>
              <a:t>는 둘 다 스케일 있는 값이지만 그 범위가 달라서    값을 구하기 위해       값의 범위도 상당히 다르게 해야 함</a:t>
            </a:r>
          </a:p>
          <a:p>
            <a:pPr lvl="1">
              <a:defRPr/>
            </a:pPr>
            <a:r>
              <a:rPr lang="ko-KR" altLang="en-US" dirty="0"/>
              <a:t>특정 열의 데이터가 아예 존재하지 않거나 일부 존재하지 않을 수도 있고</a:t>
            </a:r>
            <a:r>
              <a:rPr lang="en-US" altLang="ko-KR" dirty="0"/>
              <a:t>,</a:t>
            </a:r>
            <a:r>
              <a:rPr lang="ko-KR" altLang="en-US" dirty="0"/>
              <a:t> 오기되어 잘못된 데이터들이 있을 수 있음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데이터의 성질을 고려하여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만들어야 함</a:t>
            </a:r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2969" y="2985520"/>
            <a:ext cx="362510" cy="245571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0207" y="2568414"/>
            <a:ext cx="161925" cy="2571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859133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pc="-100" dirty="0" err="1"/>
              <a:t>피쳐의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개념과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표기법에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대해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알아보고</a:t>
            </a:r>
            <a:r>
              <a:rPr lang="en-US" altLang="ko-KR" spc="-100" dirty="0"/>
              <a:t>, </a:t>
            </a:r>
            <a:r>
              <a:rPr lang="en-US" altLang="ko-KR" spc="-100" dirty="0" err="1"/>
              <a:t>차원의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저주에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대해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학습한다</a:t>
            </a:r>
            <a:r>
              <a:rPr lang="en-US" altLang="ko-KR" spc="-100" dirty="0"/>
              <a:t>.</a:t>
            </a:r>
          </a:p>
          <a:p>
            <a:pPr>
              <a:defRPr/>
            </a:pPr>
            <a:r>
              <a:rPr lang="en-US" altLang="ko-KR" spc="-100" dirty="0" err="1"/>
              <a:t>데이터를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연속형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데이터와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이산형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데이터로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분류한다</a:t>
            </a:r>
            <a:r>
              <a:rPr lang="en-US" altLang="ko-KR" spc="-100" dirty="0"/>
              <a:t>.</a:t>
            </a:r>
          </a:p>
          <a:p>
            <a:pPr>
              <a:defRPr/>
            </a:pPr>
            <a:r>
              <a:rPr lang="en-US" altLang="ko-KR" spc="-100" dirty="0" err="1"/>
              <a:t>데이터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타입별로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숫자형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</a:t>
            </a:r>
            <a:r>
              <a:rPr lang="en-US" altLang="ko-KR" spc="-100" dirty="0"/>
              <a:t>, </a:t>
            </a:r>
            <a:r>
              <a:rPr lang="en-US" altLang="ko-KR" spc="-100" dirty="0" err="1"/>
              <a:t>명목형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</a:t>
            </a:r>
            <a:r>
              <a:rPr lang="en-US" altLang="ko-KR" spc="-100" dirty="0"/>
              <a:t>, </a:t>
            </a:r>
            <a:r>
              <a:rPr lang="en-US" altLang="ko-KR" spc="-100" dirty="0" err="1"/>
              <a:t>서수형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데이터로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분류한다</a:t>
            </a:r>
            <a:r>
              <a:rPr lang="en-US" altLang="ko-KR" spc="-100" dirty="0"/>
              <a:t>.</a:t>
            </a:r>
          </a:p>
          <a:p>
            <a:pPr>
              <a:defRPr/>
            </a:pPr>
            <a:r>
              <a:rPr lang="en-US" altLang="ko-KR" spc="-100" dirty="0" err="1"/>
              <a:t>데이터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테이블의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기본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용어를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살펴본다</a:t>
            </a:r>
            <a:r>
              <a:rPr lang="en-US" altLang="ko-KR" spc="-100" dirty="0"/>
              <a:t>.</a:t>
            </a:r>
          </a:p>
          <a:p>
            <a:pPr>
              <a:defRPr/>
            </a:pPr>
            <a:r>
              <a:rPr lang="en-US" altLang="ko-KR" spc="-100" dirty="0" err="1"/>
              <a:t>판다스로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데이터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다루는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방법을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실습한다</a:t>
            </a:r>
            <a:r>
              <a:rPr lang="en-US" altLang="ko-KR" spc="-1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데이터를 모델에 대입하</a:t>
            </a:r>
            <a:r>
              <a:rPr lang="en-US" altLang="ko-KR"/>
              <a:t>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700"/>
              <a:t>03</a:t>
            </a:r>
            <a:r>
              <a:rPr lang="ko-KR" altLang="en-US" sz="2700"/>
              <a:t> 데이터를 모델에 대입하기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데이터 테이블의 기본 용어</a:t>
            </a:r>
          </a:p>
          <a:p>
            <a:pPr lvl="1">
              <a:defRPr/>
            </a:pPr>
            <a:r>
              <a:rPr lang="ko-KR" altLang="en-US"/>
              <a:t>데이터 테이블 </a:t>
            </a:r>
            <a:r>
              <a:rPr lang="en-US" altLang="ko-KR"/>
              <a:t>:</a:t>
            </a:r>
            <a:r>
              <a:rPr lang="ko-KR" altLang="en-US"/>
              <a:t> 판다스를 이용하여 데이터를 로딩하면 확인할 수 있는 테이블 형태의 데이터 집합</a:t>
            </a:r>
          </a:p>
          <a:p>
            <a:pPr lvl="2">
              <a:defRPr/>
            </a:pPr>
            <a:r>
              <a:rPr lang="ko-KR" altLang="en-US"/>
              <a:t>데이터 모판 또는 데이터 샘플이라고도 부름</a:t>
            </a:r>
          </a:p>
          <a:p>
            <a:pPr lvl="1">
              <a:defRPr/>
            </a:pPr>
            <a:r>
              <a:rPr lang="ko-KR" altLang="en-US"/>
              <a:t>피쳐 </a:t>
            </a:r>
            <a:r>
              <a:rPr lang="en-US" altLang="ko-KR"/>
              <a:t>:</a:t>
            </a:r>
            <a:r>
              <a:rPr lang="ko-KR" altLang="en-US"/>
              <a:t> 엑셀에서의 필드나 열</a:t>
            </a:r>
            <a:r>
              <a:rPr lang="en-US" altLang="ko-KR"/>
              <a:t>,</a:t>
            </a:r>
            <a:r>
              <a:rPr lang="ko-KR" altLang="en-US"/>
              <a:t> 데이터베이스에서의 속성</a:t>
            </a:r>
            <a:r>
              <a:rPr lang="en-US" altLang="ko-KR"/>
              <a:t>(attribute)</a:t>
            </a:r>
          </a:p>
          <a:p>
            <a:pPr lvl="1">
              <a:defRPr/>
            </a:pPr>
            <a:r>
              <a:rPr lang="ko-KR" altLang="en-US"/>
              <a:t>인스턴스 </a:t>
            </a:r>
            <a:r>
              <a:rPr lang="en-US" altLang="ko-KR"/>
              <a:t>:</a:t>
            </a:r>
            <a:r>
              <a:rPr lang="ko-KR" altLang="en-US"/>
              <a:t> 동일한 객체에 대한 하나의 데이터 묶음</a:t>
            </a:r>
            <a:r>
              <a:rPr lang="en-US" altLang="ko-KR"/>
              <a:t>.</a:t>
            </a:r>
            <a:r>
              <a:rPr lang="ko-KR" altLang="en-US"/>
              <a:t> 하나의 객체에 대한 모든 피쳐를 모아 놓은 데이터 전체</a:t>
            </a:r>
            <a:r>
              <a:rPr lang="en-US" altLang="ko-KR"/>
              <a:t>.</a:t>
            </a:r>
            <a:r>
              <a:rPr lang="ko-KR" altLang="en-US"/>
              <a:t> 엑셀에서의 행</a:t>
            </a:r>
            <a:r>
              <a:rPr lang="en-US" altLang="ko-KR"/>
              <a:t>,</a:t>
            </a:r>
            <a:r>
              <a:rPr lang="ko-KR" altLang="en-US"/>
              <a:t> 데이터베이스에서의 튜플</a:t>
            </a:r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737" y="1450975"/>
            <a:ext cx="8010525" cy="49053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294100" y="1684729"/>
            <a:ext cx="6858111" cy="4468235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데이터의 형식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데이터를 호출하기 위해서는 데이터 테이블 형태로 저장될 수 있는 타입을 사용한다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데이터 타입으로 데이터 테이블을 저장할 수 있다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대표적으로 ‘csv(comma separate value)’ 또는 ‘xlsx’ 파일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트리 형태로 저장되어 있는 ‘json’이나 ‘xml’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파이썬에 특화된 데이터 저장 형태인 ‘pickle’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데이터를 저장하는 이진 데이터 형식인 ‘h5’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6590"/>
          <a:stretch>
            <a:fillRect/>
          </a:stretch>
        </p:blipFill>
        <p:spPr>
          <a:xfrm>
            <a:off x="1122967" y="2064808"/>
            <a:ext cx="6898066" cy="298743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24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700"/>
              <a:t>03</a:t>
            </a:r>
            <a:r>
              <a:rPr lang="ko-KR" altLang="en-US" sz="2700"/>
              <a:t> 데이터를 모델에 대입하기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오른쪽 상단의 [New] 버튼을 클릭하고 ‘Python 3’ 커널을 실행할 수 있는 가상환경 버튼인 [Python 3]을 클릭하여 주피터 노트북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1175" y="3446062"/>
            <a:ext cx="5581650" cy="24003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25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9753"/>
              </p:ext>
            </p:extLst>
          </p:nvPr>
        </p:nvGraphicFramePr>
        <p:xfrm>
          <a:off x="854188" y="2045069"/>
          <a:ext cx="7867118" cy="4204547"/>
        </p:xfrm>
        <a:graphic>
          <a:graphicData uri="http://schemas.openxmlformats.org/drawingml/2006/table">
            <a:tbl>
              <a:tblPr firstRow="1" bandRow="1"/>
              <a:tblGrid>
                <a:gridCol w="1280518"/>
                <a:gridCol w="6586600"/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pandas as pd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 pandas 모듈 호출</a:t>
                      </a:r>
                    </a:p>
                    <a:p>
                      <a:pPr>
                        <a:defRPr/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data_url = 'https://archive.ics.uci.edu/ml/machine-learning-databases/housing/housing.data'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 데이터 URL을 변수 data_url에 넣기</a:t>
                      </a: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 = pd.read_csv(data_url, sep='\s+',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header = None)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 csv 데이터</a:t>
                      </a:r>
                      <a:r>
                        <a:rPr lang="ko-KR" altLang="en-US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로드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df_data.columns = ['CRIM','ZN', 'INDUS', 'CHAS', 'NOX', 'RM', 'AGE', 'DIS', 'RAD', 'TAX', 'PTRATIO' ,'B', 'LSTAT', 'MEDV']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 데이터의 열 이름 지정</a:t>
                      </a: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df_data.head()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6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(5) 데이터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121750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7146" y="5048314"/>
            <a:ext cx="6082849" cy="1201302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데이터에 수식 적용하기</a:t>
            </a: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데이터가 벡터가 아닌 매트릭스 형태라서 수식을 변형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두 벡터의 곱셈 연산을 벡터의 내적으로 나타낼 수 있음</a:t>
            </a: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전체 데이터를     로</a:t>
            </a:r>
            <a:r>
              <a:rPr lang="en-US" altLang="ko-KR"/>
              <a:t>,</a:t>
            </a:r>
            <a:r>
              <a:rPr lang="ko-KR" altLang="en-US"/>
              <a:t> 가중치를 </a:t>
            </a:r>
            <a:r>
              <a:rPr lang="en-US" altLang="ko-KR"/>
              <a:t>   </a:t>
            </a:r>
            <a:r>
              <a:rPr lang="ko-KR" altLang="en-US"/>
              <a:t>로 나타냄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4381" y="2206121"/>
            <a:ext cx="7482417" cy="341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3798" y="3429000"/>
            <a:ext cx="7493000" cy="606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5599" y="5194980"/>
            <a:ext cx="293233" cy="293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90482" y="5248766"/>
            <a:ext cx="268741" cy="226937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27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2041137893"/>
              </p:ext>
            </p:extLst>
          </p:nvPr>
        </p:nvGraphicFramePr>
        <p:xfrm>
          <a:off x="854187" y="2045069"/>
          <a:ext cx="7803857" cy="3787139"/>
        </p:xfrm>
        <a:graphic>
          <a:graphicData uri="http://schemas.openxmlformats.org/drawingml/2006/table">
            <a:tbl>
              <a:tblPr firstRow="1" bandRow="1"/>
              <a:tblGrid>
                <a:gridCol w="1083778"/>
                <a:gridCol w="6720079"/>
              </a:tblGrid>
              <a:tr h="378713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data_url = 'https://archive.ics.uci.edu/ml/machine-learning-databases/housing/housing.data'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 = pd.read_csv(data_url, sep='\s+', header = None)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df_data.columns = ['CRIM','ZN', 'INDUS', 'CHAS', 'NOX', 'RM', 'AGE', 'DIS', 'RAD', 'TAX', 'PTRATIO' ,'B', 'LSTAT', 'MEDV']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df_data.head()              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이전 코드와 동일한 코드</a:t>
                      </a:r>
                      <a:b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                           (pandas 모듈은 위에서 호출 완료)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          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(1) numpy 모듈 호출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df_data['weight_0'] = 1     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(2) weight 0 값 추가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df_data = df_data.drop("MEDV", axis=1)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(3) Y 값 제거</a:t>
                      </a:r>
                      <a:endParaRPr lang="ko-KR" altLang="en-US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df_matrix = df_data.values</a:t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(4) 행렬(Matrix) 데이터로 변환하기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weight_vector = np.random.random_sample((14, 1))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b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                            # (5) 가중치 w 생성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df_matrix.dot(weight_vector) </a:t>
                      </a:r>
                      <a:r>
                        <a:rPr lang="ko-KR" altLang="en-US" sz="1500" b="0" spc="0" dirty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(6) 내적 연산 실행 결과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28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03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모델에 대입하기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결과값은 임의로 나옴</a:t>
            </a:r>
          </a:p>
        </p:txBody>
      </p:sp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309786099"/>
              </p:ext>
            </p:extLst>
          </p:nvPr>
        </p:nvGraphicFramePr>
        <p:xfrm>
          <a:off x="854188" y="2044326"/>
          <a:ext cx="7731970" cy="3749040"/>
        </p:xfrm>
        <a:graphic>
          <a:graphicData uri="http://schemas.openxmlformats.org/drawingml/2006/table">
            <a:tbl>
              <a:tblPr firstRow="1" bandRow="1"/>
              <a:tblGrid>
                <a:gridCol w="1077943"/>
                <a:gridCol w="6654027"/>
              </a:tblGrid>
              <a:tr h="121750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array([[236.92351326],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[235.27213482],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[217.75053128],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[198.01232971],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[206.41387943],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[209.7193267 ],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[248.05381244],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[276.10651715],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[278.84025893],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[264.92706025],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[274.07244333],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[263.68862219],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[222.49940062],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[237.02203146],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[253.5816465 ],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(...</a:t>
                      </a:r>
                      <a:r>
                        <a:rPr lang="en-US" altLang="ko-KR" sz="1500" b="0" spc="0" dirty="0" err="1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이하</a:t>
                      </a:r>
                      <a:r>
                        <a:rPr lang="en-US" altLang="ko-KR" sz="1500" b="0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생략</a:t>
                      </a:r>
                      <a:r>
                        <a:rPr lang="en-US" altLang="ko-KR" sz="1500" b="0" spc="0" dirty="0">
                          <a:solidFill>
                            <a:srgbClr val="3057B9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29</a:t>
            </a:fld>
            <a:r>
              <a:rPr lang="en-US" altLang="ko-KR" dirty="0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01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피쳐란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피쳐의 개념</a:t>
            </a:r>
          </a:p>
          <a:p>
            <a:pPr lvl="1">
              <a:defRPr/>
            </a:pPr>
            <a:r>
              <a:rPr lang="ko-KR" altLang="en-US"/>
              <a:t>피쳐(feature)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특성</a:t>
            </a:r>
            <a:r>
              <a:rPr lang="en-US" altLang="ko-KR"/>
              <a:t>’</a:t>
            </a:r>
            <a:r>
              <a:rPr lang="ko-KR" altLang="en-US"/>
              <a:t>이나 </a:t>
            </a:r>
            <a:r>
              <a:rPr lang="en-US" altLang="ko-KR"/>
              <a:t>‘</a:t>
            </a:r>
            <a:r>
              <a:rPr lang="ko-KR" altLang="en-US"/>
              <a:t>특징</a:t>
            </a:r>
            <a:r>
              <a:rPr lang="en-US" altLang="ko-KR"/>
              <a:t>’</a:t>
            </a:r>
            <a:r>
              <a:rPr lang="ko-KR" altLang="en-US"/>
              <a:t>이라는 의미</a:t>
            </a:r>
          </a:p>
          <a:p>
            <a:pPr lvl="1">
              <a:defRPr/>
            </a:pPr>
            <a:r>
              <a:rPr lang="ko-KR" altLang="en-US"/>
              <a:t>모델을 구성하는 데 데이터가 가장 큰 영향을 줌</a:t>
            </a:r>
            <a:br>
              <a:rPr lang="ko-KR" altLang="en-US"/>
            </a:br>
            <a:r>
              <a:rPr lang="ko-KR" altLang="en-US"/>
              <a:t>모델은 함수 형태로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5262" y="3429000"/>
            <a:ext cx="1133475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9737" y="4062412"/>
            <a:ext cx="5724525" cy="24765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영화관 관람객 수</a:t>
            </a:r>
            <a:r>
              <a:rPr lang="en-US" altLang="ko-KR"/>
              <a:t>(</a:t>
            </a:r>
            <a:r>
              <a:rPr lang="ko-KR" altLang="en-US"/>
              <a:t>   </a:t>
            </a:r>
            <a:r>
              <a:rPr lang="en-US" altLang="ko-KR"/>
              <a:t>)</a:t>
            </a:r>
            <a:r>
              <a:rPr lang="ko-KR" altLang="en-US"/>
              <a:t>를 인터넷 웹사이트의 좋아요 개수</a:t>
            </a:r>
            <a:r>
              <a:rPr lang="en-US" altLang="ko-KR"/>
              <a:t>(</a:t>
            </a:r>
            <a:r>
              <a:rPr lang="ko-KR" altLang="en-US"/>
              <a:t>    </a:t>
            </a:r>
            <a:r>
              <a:rPr lang="en-US" altLang="ko-KR"/>
              <a:t>)</a:t>
            </a:r>
            <a:r>
              <a:rPr lang="ko-KR" altLang="en-US"/>
              <a:t>로 예측할 수 있다고 가정하면</a:t>
            </a:r>
            <a:r>
              <a:rPr lang="en-US" altLang="ko-KR"/>
              <a:t>,</a:t>
            </a:r>
            <a:r>
              <a:rPr lang="ko-KR" altLang="en-US"/>
              <a:t> 간단히 한 종류의 </a:t>
            </a:r>
            <a:br>
              <a:rPr lang="ko-KR" altLang="en-US"/>
            </a:br>
            <a:r>
              <a:rPr lang="ko-KR" altLang="en-US"/>
              <a:t>    값으로    값을 예측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3613150"/>
            <a:ext cx="7324725" cy="2743200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6686" y="2156722"/>
            <a:ext cx="161925" cy="25717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5600" y="2994922"/>
            <a:ext cx="161925" cy="257175"/>
          </a:xfrm>
          <a:prstGeom prst="rect">
            <a:avLst/>
          </a:prstGeom>
        </p:spPr>
      </p:pic>
      <p:pic>
        <p:nvPicPr>
          <p:cNvPr id="8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0417" y="2994922"/>
            <a:ext cx="204787" cy="215565"/>
          </a:xfrm>
          <a:prstGeom prst="rect">
            <a:avLst/>
          </a:prstGeom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81891" y="2566296"/>
            <a:ext cx="204787" cy="215565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보스턴 집값 예측(Boston House Price) 데이터셋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8008" y="1927225"/>
            <a:ext cx="6846307" cy="429422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범죄율, 방의 개수, 재산세율 등의 값들이 어떻게 집값</a:t>
            </a:r>
            <a:r>
              <a:rPr lang="en-US" altLang="ko-KR"/>
              <a:t>(</a:t>
            </a:r>
            <a:r>
              <a:rPr lang="ko-KR" altLang="en-US"/>
              <a:t>종속변수</a:t>
            </a:r>
            <a:r>
              <a:rPr lang="en-US" altLang="ko-KR"/>
              <a:t>,</a:t>
            </a:r>
            <a:r>
              <a:rPr lang="ko-KR" altLang="en-US"/>
              <a:t> 즉    값</a:t>
            </a:r>
            <a:r>
              <a:rPr lang="en-US" altLang="ko-KR"/>
              <a:t>)</a:t>
            </a:r>
            <a:r>
              <a:rPr lang="ko-KR" altLang="en-US"/>
              <a:t>에 영향을 주는지에 대한 모델</a:t>
            </a:r>
          </a:p>
          <a:p>
            <a:pPr lvl="1">
              <a:defRPr/>
            </a:pPr>
            <a:r>
              <a:rPr lang="ko-KR" altLang="en-US"/>
              <a:t>서로 다른 독립변수 </a:t>
            </a:r>
            <a:r>
              <a:rPr lang="en-US" altLang="ko-KR"/>
              <a:t>13</a:t>
            </a:r>
            <a:r>
              <a:rPr lang="ko-KR" altLang="en-US"/>
              <a:t>개를      으로 하고 가중치       을 선형 결합</a:t>
            </a:r>
            <a:r>
              <a:rPr lang="en-US" altLang="ko-KR"/>
              <a:t>(linear combination)</a:t>
            </a:r>
            <a:r>
              <a:rPr lang="ko-KR" altLang="en-US"/>
              <a:t>하여 나타냄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머신러닝에서는 독립변수     를 피쳐라고 부름</a:t>
            </a:r>
          </a:p>
          <a:p>
            <a:pPr lvl="2">
              <a:defRPr/>
            </a:pPr>
            <a:r>
              <a:rPr lang="ko-KR" altLang="en-US"/>
              <a:t>종속변수    에 영향을 주는 특성</a:t>
            </a:r>
            <a:r>
              <a:rPr lang="en-US" altLang="ko-KR"/>
              <a:t>,</a:t>
            </a:r>
            <a:r>
              <a:rPr lang="ko-KR" altLang="en-US"/>
              <a:t> 데이터가 가지고 있는 특성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7316" y="2437731"/>
            <a:ext cx="335047" cy="278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5099" y="2326932"/>
            <a:ext cx="399490" cy="399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1162" y="3500426"/>
            <a:ext cx="6757360" cy="340433"/>
          </a:xfrm>
          <a:prstGeom prst="rect">
            <a:avLst/>
          </a:prstGeom>
        </p:spPr>
      </p:pic>
      <p:pic>
        <p:nvPicPr>
          <p:cNvPr id="8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71861" y="1975747"/>
            <a:ext cx="161925" cy="257175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9911" y="5935625"/>
            <a:ext cx="161925" cy="257175"/>
          </a:xfrm>
          <a:prstGeom prst="rect">
            <a:avLst/>
          </a:prstGeom>
        </p:spPr>
      </p:pic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64923" y="5449850"/>
            <a:ext cx="204787" cy="215565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1010768" y="4230649"/>
            <a:ext cx="7676030" cy="59662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위 표현식 중    은 통계학에서 흔히 사용하는 표현이다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.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일반적으로 </a:t>
            </a:r>
            <a:b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</a:b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       머신러닝에서는 가중치를 의미하는   을 많이 사용한다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1153" y="4302680"/>
            <a:ext cx="226278" cy="2262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87215" y="4592625"/>
            <a:ext cx="199273" cy="171596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피쳐의 표기법</a:t>
            </a:r>
          </a:p>
          <a:p>
            <a:pPr lvl="1">
              <a:defRPr/>
            </a:pPr>
            <a:r>
              <a:rPr lang="ko-KR" altLang="en-US"/>
              <a:t>데이터 테이블(data table) </a:t>
            </a:r>
            <a:r>
              <a:rPr lang="en-US" altLang="ko-KR"/>
              <a:t>:</a:t>
            </a:r>
            <a:r>
              <a:rPr lang="ko-KR" altLang="en-US"/>
              <a:t> 데이터를 테이블</a:t>
            </a:r>
            <a:r>
              <a:rPr lang="en-US" altLang="ko-KR"/>
              <a:t>(</a:t>
            </a:r>
            <a:r>
              <a:rPr lang="ko-KR" altLang="en-US"/>
              <a:t>표</a:t>
            </a:r>
            <a:r>
              <a:rPr lang="en-US" altLang="ko-KR"/>
              <a:t>)</a:t>
            </a:r>
            <a:r>
              <a:rPr lang="ko-KR" altLang="en-US"/>
              <a:t>로 표현한 것</a:t>
            </a:r>
          </a:p>
          <a:p>
            <a:pPr lvl="2">
              <a:defRPr/>
            </a:pPr>
            <a:r>
              <a:rPr lang="ko-KR" altLang="en-US"/>
              <a:t>모판 </a:t>
            </a:r>
            <a:r>
              <a:rPr lang="en-US" altLang="ko-KR"/>
              <a:t>:</a:t>
            </a:r>
            <a:r>
              <a:rPr lang="ko-KR" altLang="en-US"/>
              <a:t> 현업에서 </a:t>
            </a:r>
            <a:r>
              <a:rPr lang="en-US" altLang="ko-KR"/>
              <a:t>‘</a:t>
            </a:r>
            <a:r>
              <a:rPr lang="ko-KR" altLang="en-US"/>
              <a:t>데이터의 판</a:t>
            </a:r>
            <a:r>
              <a:rPr lang="en-US" altLang="ko-KR"/>
              <a:t>’</a:t>
            </a:r>
            <a:r>
              <a:rPr lang="ko-KR" altLang="en-US"/>
              <a:t>이라는 의미로 사용</a:t>
            </a:r>
          </a:p>
          <a:p>
            <a:pPr lvl="1">
              <a:defRPr/>
            </a:pPr>
            <a:r>
              <a:rPr lang="ko-KR" altLang="en-US"/>
              <a:t>피쳐는 데이터 테이블 상에서 하나의 열 이름</a:t>
            </a:r>
            <a:r>
              <a:rPr lang="en-US" altLang="ko-KR"/>
              <a:t>(column name)</a:t>
            </a:r>
            <a:r>
              <a:rPr lang="ko-KR" altLang="en-US"/>
              <a:t>에 해당</a:t>
            </a:r>
          </a:p>
          <a:p>
            <a:pPr lvl="1">
              <a:defRPr/>
            </a:pPr>
            <a:r>
              <a:rPr lang="ko-KR" altLang="en-US"/>
              <a:t>데이터 인스턴스</a:t>
            </a:r>
            <a:r>
              <a:rPr lang="en-US" altLang="ko-KR"/>
              <a:t>(data instance) : </a:t>
            </a:r>
            <a:r>
              <a:rPr lang="ko-KR" altLang="en-US"/>
              <a:t>하나의 데이터</a:t>
            </a:r>
          </a:p>
          <a:p>
            <a:pPr lvl="2">
              <a:defRPr/>
            </a:pPr>
            <a:r>
              <a:rPr lang="ko-KR" altLang="en-US"/>
              <a:t>튜플</a:t>
            </a:r>
            <a:r>
              <a:rPr lang="en-US" altLang="ko-KR"/>
              <a:t>(tuple)</a:t>
            </a:r>
            <a:r>
              <a:rPr lang="ko-KR" altLang="en-US"/>
              <a:t>이라고도 부름</a:t>
            </a:r>
          </a:p>
          <a:p>
            <a:pPr lvl="2">
              <a:defRPr/>
            </a:pPr>
            <a:r>
              <a:rPr lang="ko-KR" altLang="en-US"/>
              <a:t>엑셀에서의 한 줄 한 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피쳐란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" y="1340427"/>
            <a:ext cx="8029574" cy="2914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2450" y="4929456"/>
            <a:ext cx="8039100" cy="130492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1088</Words>
  <Application>Microsoft Office PowerPoint</Application>
  <PresentationFormat>화면 슬라이드 쇼(4:3)</PresentationFormat>
  <Paragraphs>203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Arial</vt:lpstr>
      <vt:lpstr>맑은 고딕</vt:lpstr>
      <vt:lpstr>Wingdings</vt:lpstr>
      <vt:lpstr>Cascadia Code</vt:lpstr>
      <vt:lpstr>Calibri</vt:lpstr>
      <vt:lpstr>함초롬바탕</vt:lpstr>
      <vt:lpstr>한컴오피스</vt:lpstr>
      <vt:lpstr>데이터의 이해</vt:lpstr>
      <vt:lpstr>학습목표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01 피쳐란?</vt:lpstr>
      <vt:lpstr>02 피쳐의 종류</vt:lpstr>
      <vt:lpstr>02 피쳐의 종류</vt:lpstr>
      <vt:lpstr>02 피쳐의 종류</vt:lpstr>
      <vt:lpstr>02 피쳐의 종류</vt:lpstr>
      <vt:lpstr>02 피쳐의 종류</vt:lpstr>
      <vt:lpstr>02 피쳐의 종류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  <vt:lpstr>03 데이터를 모델에 대입하기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User</cp:lastModifiedBy>
  <cp:revision>555</cp:revision>
  <dcterms:created xsi:type="dcterms:W3CDTF">2021-12-22T05:17:44Z</dcterms:created>
  <dcterms:modified xsi:type="dcterms:W3CDTF">2022-02-22T12:51:25Z</dcterms:modified>
  <cp:version>1100.0100.01</cp:version>
</cp:coreProperties>
</file>