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68" r:id="rId1"/>
    <p:sldMasterId id="2147483669" r:id="rId2"/>
  </p:sldMasterIdLst>
  <p:notesMasterIdLst>
    <p:notesMasterId r:id="rId56"/>
  </p:notesMasterIdLst>
  <p:sldIdLst>
    <p:sldId id="256" r:id="rId3"/>
    <p:sldId id="257" r:id="rId4"/>
    <p:sldId id="319" r:id="rId5"/>
    <p:sldId id="258" r:id="rId6"/>
    <p:sldId id="316" r:id="rId7"/>
    <p:sldId id="308" r:id="rId8"/>
    <p:sldId id="309" r:id="rId9"/>
    <p:sldId id="320" r:id="rId10"/>
    <p:sldId id="318" r:id="rId11"/>
    <p:sldId id="260" r:id="rId12"/>
    <p:sldId id="261" r:id="rId13"/>
    <p:sldId id="262" r:id="rId14"/>
    <p:sldId id="263" r:id="rId15"/>
    <p:sldId id="264" r:id="rId16"/>
    <p:sldId id="265" r:id="rId17"/>
    <p:sldId id="311" r:id="rId18"/>
    <p:sldId id="266" r:id="rId19"/>
    <p:sldId id="267" r:id="rId20"/>
    <p:sldId id="310" r:id="rId21"/>
    <p:sldId id="268" r:id="rId22"/>
    <p:sldId id="269" r:id="rId23"/>
    <p:sldId id="270" r:id="rId24"/>
    <p:sldId id="291" r:id="rId25"/>
    <p:sldId id="292" r:id="rId26"/>
    <p:sldId id="271" r:id="rId27"/>
    <p:sldId id="293" r:id="rId28"/>
    <p:sldId id="312" r:id="rId29"/>
    <p:sldId id="273" r:id="rId30"/>
    <p:sldId id="294" r:id="rId31"/>
    <p:sldId id="323" r:id="rId32"/>
    <p:sldId id="322" r:id="rId33"/>
    <p:sldId id="321" r:id="rId34"/>
    <p:sldId id="295" r:id="rId35"/>
    <p:sldId id="297" r:id="rId36"/>
    <p:sldId id="296" r:id="rId37"/>
    <p:sldId id="317" r:id="rId38"/>
    <p:sldId id="324" r:id="rId39"/>
    <p:sldId id="313" r:id="rId40"/>
    <p:sldId id="276" r:id="rId41"/>
    <p:sldId id="277" r:id="rId42"/>
    <p:sldId id="303" r:id="rId43"/>
    <p:sldId id="302" r:id="rId44"/>
    <p:sldId id="306" r:id="rId45"/>
    <p:sldId id="299" r:id="rId46"/>
    <p:sldId id="325" r:id="rId47"/>
    <p:sldId id="278" r:id="rId48"/>
    <p:sldId id="285" r:id="rId49"/>
    <p:sldId id="286" r:id="rId50"/>
    <p:sldId id="314" r:id="rId51"/>
    <p:sldId id="315" r:id="rId52"/>
    <p:sldId id="287" r:id="rId53"/>
    <p:sldId id="305" r:id="rId54"/>
    <p:sldId id="290" r:id="rId55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7101"/>
    <a:srgbClr val="FE8002"/>
  </p:clrMru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4607" autoAdjust="0"/>
  </p:normalViewPr>
  <p:slideViewPr>
    <p:cSldViewPr>
      <p:cViewPr varScale="1">
        <p:scale>
          <a:sx n="106" d="100"/>
          <a:sy n="106" d="100"/>
        </p:scale>
        <p:origin x="-90" y="-6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914400" y="208359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 sz="4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l" rtl="0">
              <a:spcBef>
                <a:spcPts val="0"/>
              </a:spcBef>
              <a:spcAft>
                <a:spcPts val="0"/>
              </a:spcAft>
              <a:defRPr sz="4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l" rtl="0">
              <a:spcBef>
                <a:spcPts val="0"/>
              </a:spcBef>
              <a:spcAft>
                <a:spcPts val="0"/>
              </a:spcAft>
              <a:defRPr sz="4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l" rtl="0">
              <a:spcBef>
                <a:spcPts val="0"/>
              </a:spcBef>
              <a:spcAft>
                <a:spcPts val="0"/>
              </a:spcAft>
              <a:defRPr sz="4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l" rtl="0">
              <a:spcBef>
                <a:spcPts val="0"/>
              </a:spcBef>
              <a:spcAft>
                <a:spcPts val="0"/>
              </a:spcAft>
              <a:defRPr sz="4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algn="l" rtl="0">
              <a:spcBef>
                <a:spcPts val="0"/>
              </a:spcBef>
              <a:spcAft>
                <a:spcPts val="0"/>
              </a:spcAft>
              <a:defRPr sz="4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algn="l" rtl="0">
              <a:spcBef>
                <a:spcPts val="0"/>
              </a:spcBef>
              <a:spcAft>
                <a:spcPts val="0"/>
              </a:spcAft>
              <a:defRPr sz="4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 sz="4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 sz="4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914400" y="1200150"/>
            <a:ext cx="3809999" cy="3398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876800" y="1200150"/>
            <a:ext cx="3809999" cy="3398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914400" y="4688681"/>
            <a:ext cx="198119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352800" y="4686300"/>
            <a:ext cx="297179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7818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099" cy="47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Arial"/>
              <a:buNone/>
              <a:defRPr sz="2400" b="1"/>
            </a:lvl1pPr>
            <a:lvl2pPr marL="457200" indent="0" rtl="0">
              <a:spcBef>
                <a:spcPts val="0"/>
              </a:spcBef>
              <a:buFont typeface="Arial"/>
              <a:buNone/>
              <a:defRPr sz="2000" b="1"/>
            </a:lvl2pPr>
            <a:lvl3pPr marL="914400" indent="0" rtl="0">
              <a:spcBef>
                <a:spcPts val="0"/>
              </a:spcBef>
              <a:buFont typeface="Arial"/>
              <a:buNone/>
              <a:defRPr sz="1800" b="1"/>
            </a:lvl3pPr>
            <a:lvl4pPr marL="1371600" indent="0" rtl="0">
              <a:spcBef>
                <a:spcPts val="0"/>
              </a:spcBef>
              <a:buFont typeface="Arial"/>
              <a:buNone/>
              <a:defRPr sz="1600" b="1"/>
            </a:lvl4pPr>
            <a:lvl5pPr marL="1828800" indent="0" rtl="0">
              <a:spcBef>
                <a:spcPts val="0"/>
              </a:spcBef>
              <a:buFont typeface="Arial"/>
              <a:buNone/>
              <a:defRPr sz="1600" b="1"/>
            </a:lvl5pPr>
            <a:lvl6pPr marL="2286000" indent="0" rtl="0">
              <a:spcBef>
                <a:spcPts val="0"/>
              </a:spcBef>
              <a:buFont typeface="Arial"/>
              <a:buNone/>
              <a:defRPr sz="1600" b="1"/>
            </a:lvl6pPr>
            <a:lvl7pPr marL="2743200" indent="0" rtl="0">
              <a:spcBef>
                <a:spcPts val="0"/>
              </a:spcBef>
              <a:buFont typeface="Arial"/>
              <a:buNone/>
              <a:defRPr sz="1600" b="1"/>
            </a:lvl7pPr>
            <a:lvl8pPr marL="3200400" indent="0" rtl="0">
              <a:spcBef>
                <a:spcPts val="0"/>
              </a:spcBef>
              <a:buFont typeface="Arial"/>
              <a:buNone/>
              <a:defRPr sz="1600" b="1"/>
            </a:lvl8pPr>
            <a:lvl9pPr marL="3657600" indent="0" rtl="0">
              <a:spcBef>
                <a:spcPts val="0"/>
              </a:spcBef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099" cy="29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3"/>
          </p:nvPr>
        </p:nvSpPr>
        <p:spPr>
          <a:xfrm>
            <a:off x="4645025" y="1151334"/>
            <a:ext cx="4041900" cy="47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Arial"/>
              <a:buNone/>
              <a:defRPr sz="2400" b="1"/>
            </a:lvl1pPr>
            <a:lvl2pPr marL="457200" indent="0" rtl="0">
              <a:spcBef>
                <a:spcPts val="0"/>
              </a:spcBef>
              <a:buFont typeface="Arial"/>
              <a:buNone/>
              <a:defRPr sz="2000" b="1"/>
            </a:lvl2pPr>
            <a:lvl3pPr marL="914400" indent="0" rtl="0">
              <a:spcBef>
                <a:spcPts val="0"/>
              </a:spcBef>
              <a:buFont typeface="Arial"/>
              <a:buNone/>
              <a:defRPr sz="1800" b="1"/>
            </a:lvl3pPr>
            <a:lvl4pPr marL="1371600" indent="0" rtl="0">
              <a:spcBef>
                <a:spcPts val="0"/>
              </a:spcBef>
              <a:buFont typeface="Arial"/>
              <a:buNone/>
              <a:defRPr sz="1600" b="1"/>
            </a:lvl4pPr>
            <a:lvl5pPr marL="1828800" indent="0" rtl="0">
              <a:spcBef>
                <a:spcPts val="0"/>
              </a:spcBef>
              <a:buFont typeface="Arial"/>
              <a:buNone/>
              <a:defRPr sz="1600" b="1"/>
            </a:lvl5pPr>
            <a:lvl6pPr marL="2286000" indent="0" rtl="0">
              <a:spcBef>
                <a:spcPts val="0"/>
              </a:spcBef>
              <a:buFont typeface="Arial"/>
              <a:buNone/>
              <a:defRPr sz="1600" b="1"/>
            </a:lvl6pPr>
            <a:lvl7pPr marL="2743200" indent="0" rtl="0">
              <a:spcBef>
                <a:spcPts val="0"/>
              </a:spcBef>
              <a:buFont typeface="Arial"/>
              <a:buNone/>
              <a:defRPr sz="1600" b="1"/>
            </a:lvl7pPr>
            <a:lvl8pPr marL="3200400" indent="0" rtl="0">
              <a:spcBef>
                <a:spcPts val="0"/>
              </a:spcBef>
              <a:buFont typeface="Arial"/>
              <a:buNone/>
              <a:defRPr sz="1600" b="1"/>
            </a:lvl8pPr>
            <a:lvl9pPr marL="3657600" indent="0" rtl="0">
              <a:spcBef>
                <a:spcPts val="0"/>
              </a:spcBef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914400" y="4688681"/>
            <a:ext cx="198119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3352800" y="4686300"/>
            <a:ext cx="297179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67818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914400" y="208359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 sz="4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l" rtl="0">
              <a:spcBef>
                <a:spcPts val="0"/>
              </a:spcBef>
              <a:spcAft>
                <a:spcPts val="0"/>
              </a:spcAft>
              <a:defRPr sz="4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l" rtl="0">
              <a:spcBef>
                <a:spcPts val="0"/>
              </a:spcBef>
              <a:spcAft>
                <a:spcPts val="0"/>
              </a:spcAft>
              <a:defRPr sz="4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l" rtl="0">
              <a:spcBef>
                <a:spcPts val="0"/>
              </a:spcBef>
              <a:spcAft>
                <a:spcPts val="0"/>
              </a:spcAft>
              <a:defRPr sz="4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l" rtl="0">
              <a:spcBef>
                <a:spcPts val="0"/>
              </a:spcBef>
              <a:spcAft>
                <a:spcPts val="0"/>
              </a:spcAft>
              <a:defRPr sz="4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algn="l" rtl="0">
              <a:spcBef>
                <a:spcPts val="0"/>
              </a:spcBef>
              <a:spcAft>
                <a:spcPts val="0"/>
              </a:spcAft>
              <a:defRPr sz="4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algn="l" rtl="0">
              <a:spcBef>
                <a:spcPts val="0"/>
              </a:spcBef>
              <a:spcAft>
                <a:spcPts val="0"/>
              </a:spcAft>
              <a:defRPr sz="4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 sz="4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 sz="4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914400" y="4688681"/>
            <a:ext cx="198119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3352800" y="4686300"/>
            <a:ext cx="297179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67818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914400" y="4688681"/>
            <a:ext cx="198119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352800" y="4686300"/>
            <a:ext cx="297179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7818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04787"/>
            <a:ext cx="3008399" cy="87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 sz="2000" b="1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575050" y="204787"/>
            <a:ext cx="5111699" cy="438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99" cy="351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Arial"/>
              <a:buNone/>
              <a:defRPr sz="1400"/>
            </a:lvl1pPr>
            <a:lvl2pPr marL="457200" indent="0" rtl="0">
              <a:spcBef>
                <a:spcPts val="0"/>
              </a:spcBef>
              <a:buFont typeface="Arial"/>
              <a:buNone/>
              <a:defRPr sz="1200"/>
            </a:lvl2pPr>
            <a:lvl3pPr marL="914400" indent="0" rtl="0">
              <a:spcBef>
                <a:spcPts val="0"/>
              </a:spcBef>
              <a:buFont typeface="Arial"/>
              <a:buNone/>
              <a:defRPr sz="1000"/>
            </a:lvl3pPr>
            <a:lvl4pPr marL="1371600" indent="0" rtl="0">
              <a:spcBef>
                <a:spcPts val="0"/>
              </a:spcBef>
              <a:buFont typeface="Arial"/>
              <a:buNone/>
              <a:defRPr sz="900"/>
            </a:lvl4pPr>
            <a:lvl5pPr marL="1828800" indent="0" rtl="0">
              <a:spcBef>
                <a:spcPts val="0"/>
              </a:spcBef>
              <a:buFont typeface="Arial"/>
              <a:buNone/>
              <a:defRPr sz="900"/>
            </a:lvl5pPr>
            <a:lvl6pPr marL="2286000" indent="0" rtl="0">
              <a:spcBef>
                <a:spcPts val="0"/>
              </a:spcBef>
              <a:buFont typeface="Arial"/>
              <a:buNone/>
              <a:defRPr sz="900"/>
            </a:lvl6pPr>
            <a:lvl7pPr marL="2743200" indent="0" rtl="0">
              <a:spcBef>
                <a:spcPts val="0"/>
              </a:spcBef>
              <a:buFont typeface="Arial"/>
              <a:buNone/>
              <a:defRPr sz="900"/>
            </a:lvl7pPr>
            <a:lvl8pPr marL="3200400" indent="0" rtl="0">
              <a:spcBef>
                <a:spcPts val="0"/>
              </a:spcBef>
              <a:buFont typeface="Arial"/>
              <a:buNone/>
              <a:defRPr sz="900"/>
            </a:lvl8pPr>
            <a:lvl9pPr marL="3657600" indent="0" rtl="0">
              <a:spcBef>
                <a:spcPts val="0"/>
              </a:spcBef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914400" y="4688681"/>
            <a:ext cx="198119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352800" y="4686300"/>
            <a:ext cx="297179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7818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399" cy="42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 sz="2000" b="1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399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399" cy="60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Arial"/>
              <a:buNone/>
              <a:defRPr sz="1400"/>
            </a:lvl1pPr>
            <a:lvl2pPr marL="457200" indent="0" rtl="0">
              <a:spcBef>
                <a:spcPts val="0"/>
              </a:spcBef>
              <a:buFont typeface="Arial"/>
              <a:buNone/>
              <a:defRPr sz="1200"/>
            </a:lvl2pPr>
            <a:lvl3pPr marL="914400" indent="0" rtl="0">
              <a:spcBef>
                <a:spcPts val="0"/>
              </a:spcBef>
              <a:buFont typeface="Arial"/>
              <a:buNone/>
              <a:defRPr sz="1000"/>
            </a:lvl3pPr>
            <a:lvl4pPr marL="1371600" indent="0" rtl="0">
              <a:spcBef>
                <a:spcPts val="0"/>
              </a:spcBef>
              <a:buFont typeface="Arial"/>
              <a:buNone/>
              <a:defRPr sz="900"/>
            </a:lvl4pPr>
            <a:lvl5pPr marL="1828800" indent="0" rtl="0">
              <a:spcBef>
                <a:spcPts val="0"/>
              </a:spcBef>
              <a:buFont typeface="Arial"/>
              <a:buNone/>
              <a:defRPr sz="900"/>
            </a:lvl5pPr>
            <a:lvl6pPr marL="2286000" indent="0" rtl="0">
              <a:spcBef>
                <a:spcPts val="0"/>
              </a:spcBef>
              <a:buFont typeface="Arial"/>
              <a:buNone/>
              <a:defRPr sz="900"/>
            </a:lvl6pPr>
            <a:lvl7pPr marL="2743200" indent="0" rtl="0">
              <a:spcBef>
                <a:spcPts val="0"/>
              </a:spcBef>
              <a:buFont typeface="Arial"/>
              <a:buNone/>
              <a:defRPr sz="900"/>
            </a:lvl7pPr>
            <a:lvl8pPr marL="3200400" indent="0" rtl="0">
              <a:spcBef>
                <a:spcPts val="0"/>
              </a:spcBef>
              <a:buFont typeface="Arial"/>
              <a:buNone/>
              <a:defRPr sz="900"/>
            </a:lvl8pPr>
            <a:lvl9pPr marL="3657600" indent="0" rtl="0">
              <a:spcBef>
                <a:spcPts val="0"/>
              </a:spcBef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914400" y="4688681"/>
            <a:ext cx="198119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352800" y="4686300"/>
            <a:ext cx="297179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7818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914400" y="208359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 sz="4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l" rtl="0">
              <a:spcBef>
                <a:spcPts val="0"/>
              </a:spcBef>
              <a:spcAft>
                <a:spcPts val="0"/>
              </a:spcAft>
              <a:defRPr sz="4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l" rtl="0">
              <a:spcBef>
                <a:spcPts val="0"/>
              </a:spcBef>
              <a:spcAft>
                <a:spcPts val="0"/>
              </a:spcAft>
              <a:defRPr sz="4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l" rtl="0">
              <a:spcBef>
                <a:spcPts val="0"/>
              </a:spcBef>
              <a:spcAft>
                <a:spcPts val="0"/>
              </a:spcAft>
              <a:defRPr sz="4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l" rtl="0">
              <a:spcBef>
                <a:spcPts val="0"/>
              </a:spcBef>
              <a:spcAft>
                <a:spcPts val="0"/>
              </a:spcAft>
              <a:defRPr sz="4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algn="l" rtl="0">
              <a:spcBef>
                <a:spcPts val="0"/>
              </a:spcBef>
              <a:spcAft>
                <a:spcPts val="0"/>
              </a:spcAft>
              <a:defRPr sz="4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algn="l" rtl="0">
              <a:spcBef>
                <a:spcPts val="0"/>
              </a:spcBef>
              <a:spcAft>
                <a:spcPts val="0"/>
              </a:spcAft>
              <a:defRPr sz="4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 sz="4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 sz="4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 rot="5400000">
            <a:off x="3101549" y="-987000"/>
            <a:ext cx="3398099" cy="777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82880" algn="l" rtl="0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Font typeface="Arial"/>
              <a:buChar char="■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161925" algn="l" rtl="0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■"/>
              <a:def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148272" algn="l" rtl="0">
              <a:spcBef>
                <a:spcPts val="460"/>
              </a:spcBef>
              <a:spcAft>
                <a:spcPts val="0"/>
              </a:spcAft>
              <a:buClr>
                <a:schemeClr val="folHlink"/>
              </a:buClr>
              <a:buFont typeface="Arial"/>
              <a:buChar char="■"/>
              <a:defRPr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▪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▪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▪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▪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▪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▪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914400" y="4688681"/>
            <a:ext cx="198119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352800" y="4686300"/>
            <a:ext cx="297179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7818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 rot="5400000">
            <a:off x="5520299" y="1431759"/>
            <a:ext cx="4389899" cy="1943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 sz="4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l" rtl="0">
              <a:spcBef>
                <a:spcPts val="0"/>
              </a:spcBef>
              <a:spcAft>
                <a:spcPts val="0"/>
              </a:spcAft>
              <a:defRPr sz="4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l" rtl="0">
              <a:spcBef>
                <a:spcPts val="0"/>
              </a:spcBef>
              <a:spcAft>
                <a:spcPts val="0"/>
              </a:spcAft>
              <a:defRPr sz="4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l" rtl="0">
              <a:spcBef>
                <a:spcPts val="0"/>
              </a:spcBef>
              <a:spcAft>
                <a:spcPts val="0"/>
              </a:spcAft>
              <a:defRPr sz="4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l" rtl="0">
              <a:spcBef>
                <a:spcPts val="0"/>
              </a:spcBef>
              <a:spcAft>
                <a:spcPts val="0"/>
              </a:spcAft>
              <a:defRPr sz="4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algn="l" rtl="0">
              <a:spcBef>
                <a:spcPts val="0"/>
              </a:spcBef>
              <a:spcAft>
                <a:spcPts val="0"/>
              </a:spcAft>
              <a:defRPr sz="4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algn="l" rtl="0">
              <a:spcBef>
                <a:spcPts val="0"/>
              </a:spcBef>
              <a:spcAft>
                <a:spcPts val="0"/>
              </a:spcAft>
              <a:defRPr sz="4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 sz="4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 sz="4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 rot="5400000">
            <a:off x="1557900" y="-435140"/>
            <a:ext cx="4389899" cy="567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82880" algn="l" rtl="0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Font typeface="Arial"/>
              <a:buChar char="■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161925" algn="l" rtl="0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■"/>
              <a:def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148272" algn="l" rtl="0">
              <a:spcBef>
                <a:spcPts val="460"/>
              </a:spcBef>
              <a:spcAft>
                <a:spcPts val="0"/>
              </a:spcAft>
              <a:buClr>
                <a:schemeClr val="folHlink"/>
              </a:buClr>
              <a:buFont typeface="Arial"/>
              <a:buChar char="■"/>
              <a:defRPr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▪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▪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▪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▪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▪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▪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914400" y="4688681"/>
            <a:ext cx="198119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352800" y="4686300"/>
            <a:ext cx="297179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7818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914400" y="208359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 sz="4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l" rtl="0">
              <a:spcBef>
                <a:spcPts val="0"/>
              </a:spcBef>
              <a:spcAft>
                <a:spcPts val="0"/>
              </a:spcAft>
              <a:defRPr sz="4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l" rtl="0">
              <a:spcBef>
                <a:spcPts val="0"/>
              </a:spcBef>
              <a:spcAft>
                <a:spcPts val="0"/>
              </a:spcAft>
              <a:defRPr sz="4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l" rtl="0">
              <a:spcBef>
                <a:spcPts val="0"/>
              </a:spcBef>
              <a:spcAft>
                <a:spcPts val="0"/>
              </a:spcAft>
              <a:defRPr sz="4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l" rtl="0">
              <a:spcBef>
                <a:spcPts val="0"/>
              </a:spcBef>
              <a:spcAft>
                <a:spcPts val="0"/>
              </a:spcAft>
              <a:defRPr sz="4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algn="l" rtl="0">
              <a:spcBef>
                <a:spcPts val="0"/>
              </a:spcBef>
              <a:spcAft>
                <a:spcPts val="0"/>
              </a:spcAft>
              <a:defRPr sz="4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algn="l" rtl="0">
              <a:spcBef>
                <a:spcPts val="0"/>
              </a:spcBef>
              <a:spcAft>
                <a:spcPts val="0"/>
              </a:spcAft>
              <a:defRPr sz="4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 sz="4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 sz="4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dt" idx="10"/>
          </p:nvPr>
        </p:nvSpPr>
        <p:spPr>
          <a:xfrm>
            <a:off x="914400" y="4688681"/>
            <a:ext cx="198119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ftr" idx="11"/>
          </p:nvPr>
        </p:nvSpPr>
        <p:spPr>
          <a:xfrm>
            <a:off x="3352800" y="4686300"/>
            <a:ext cx="297179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67818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914400" y="208359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 sz="4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l" rtl="0">
              <a:spcBef>
                <a:spcPts val="0"/>
              </a:spcBef>
              <a:spcAft>
                <a:spcPts val="0"/>
              </a:spcAft>
              <a:defRPr sz="4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l" rtl="0">
              <a:spcBef>
                <a:spcPts val="0"/>
              </a:spcBef>
              <a:spcAft>
                <a:spcPts val="0"/>
              </a:spcAft>
              <a:defRPr sz="4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l" rtl="0">
              <a:spcBef>
                <a:spcPts val="0"/>
              </a:spcBef>
              <a:spcAft>
                <a:spcPts val="0"/>
              </a:spcAft>
              <a:defRPr sz="4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l" rtl="0">
              <a:spcBef>
                <a:spcPts val="0"/>
              </a:spcBef>
              <a:spcAft>
                <a:spcPts val="0"/>
              </a:spcAft>
              <a:defRPr sz="4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algn="l" rtl="0">
              <a:spcBef>
                <a:spcPts val="0"/>
              </a:spcBef>
              <a:spcAft>
                <a:spcPts val="0"/>
              </a:spcAft>
              <a:defRPr sz="4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algn="l" rtl="0">
              <a:spcBef>
                <a:spcPts val="0"/>
              </a:spcBef>
              <a:spcAft>
                <a:spcPts val="0"/>
              </a:spcAft>
              <a:defRPr sz="4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 sz="4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 sz="4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dt" idx="10"/>
          </p:nvPr>
        </p:nvSpPr>
        <p:spPr>
          <a:xfrm>
            <a:off x="914400" y="4688681"/>
            <a:ext cx="198119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ftr" idx="11"/>
          </p:nvPr>
        </p:nvSpPr>
        <p:spPr>
          <a:xfrm>
            <a:off x="3352800" y="4686300"/>
            <a:ext cx="297179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67818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24" name="Shape 124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Shape 35"/>
          <p:cNvGrpSpPr/>
          <p:nvPr/>
        </p:nvGrpSpPr>
        <p:grpSpPr>
          <a:xfrm>
            <a:off x="0" y="0"/>
            <a:ext cx="8731250" cy="4414837"/>
            <a:chOff x="0" y="0"/>
            <a:chExt cx="5500" cy="3708"/>
          </a:xfrm>
        </p:grpSpPr>
        <p:sp>
          <p:nvSpPr>
            <p:cNvPr id="36" name="Shape 36"/>
            <p:cNvSpPr/>
            <p:nvPr/>
          </p:nvSpPr>
          <p:spPr>
            <a:xfrm>
              <a:off x="0" y="0"/>
              <a:ext cx="1199" cy="3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0" y="2207"/>
              <a:ext cx="5453" cy="1500"/>
              <a:chOff x="0" y="2207"/>
              <a:chExt cx="5453" cy="1500"/>
            </a:xfrm>
          </p:grpSpPr>
          <p:sp>
            <p:nvSpPr>
              <p:cNvPr id="38" name="Shape 38"/>
              <p:cNvSpPr/>
              <p:nvPr/>
            </p:nvSpPr>
            <p:spPr>
              <a:xfrm>
                <a:off x="623" y="2207"/>
                <a:ext cx="4799" cy="1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>
                <a:off x="653" y="2352"/>
                <a:ext cx="4799" cy="1199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cxnSp>
            <p:nvCxnSpPr>
              <p:cNvPr id="40" name="Shape 40"/>
              <p:cNvCxnSpPr/>
              <p:nvPr/>
            </p:nvCxnSpPr>
            <p:spPr>
              <a:xfrm>
                <a:off x="0" y="3071"/>
                <a:ext cx="599" cy="0"/>
              </a:xfrm>
              <a:prstGeom prst="straightConnector1">
                <a:avLst/>
              </a:prstGeom>
              <a:noFill/>
              <a:ln w="50800" cap="flat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1" name="Shape 41"/>
            <p:cNvGrpSpPr/>
            <p:nvPr/>
          </p:nvGrpSpPr>
          <p:grpSpPr>
            <a:xfrm>
              <a:off x="400" y="335"/>
              <a:ext cx="5100" cy="299"/>
              <a:chOff x="400" y="335"/>
              <a:chExt cx="5100" cy="299"/>
            </a:xfrm>
          </p:grpSpPr>
          <p:sp>
            <p:nvSpPr>
              <p:cNvPr id="42" name="Shape 42"/>
              <p:cNvSpPr/>
              <p:nvPr/>
            </p:nvSpPr>
            <p:spPr>
              <a:xfrm>
                <a:off x="3952" y="335"/>
                <a:ext cx="1500" cy="2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cxnSp>
            <p:nvCxnSpPr>
              <p:cNvPr id="43" name="Shape 43"/>
              <p:cNvCxnSpPr/>
              <p:nvPr/>
            </p:nvCxnSpPr>
            <p:spPr>
              <a:xfrm>
                <a:off x="400" y="432"/>
                <a:ext cx="5100" cy="0"/>
              </a:xfrm>
              <a:prstGeom prst="straightConnector1">
                <a:avLst/>
              </a:prstGeom>
              <a:noFill/>
              <a:ln w="44450" cap="flat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4" name="Shape 44"/>
          <p:cNvSpPr txBox="1">
            <a:spLocks noGrp="1"/>
          </p:cNvSpPr>
          <p:nvPr>
            <p:ph type="ctrTitle"/>
          </p:nvPr>
        </p:nvSpPr>
        <p:spPr>
          <a:xfrm>
            <a:off x="2057400" y="857250"/>
            <a:ext cx="6629400" cy="165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48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 sz="42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 sz="42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 sz="42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 sz="42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 sz="42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 sz="42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 sz="42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 sz="42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1371600" y="2971800"/>
            <a:ext cx="6858000" cy="12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indent="-161925" algn="l" rtl="0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■"/>
              <a:defRPr sz="2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indent="-148272" algn="l" rtl="0">
              <a:spcBef>
                <a:spcPts val="460"/>
              </a:spcBef>
              <a:spcAft>
                <a:spcPts val="0"/>
              </a:spcAft>
              <a:buClr>
                <a:schemeClr val="folHlink"/>
              </a:buClr>
              <a:buFont typeface="Arial"/>
              <a:buChar char="■"/>
              <a:defRPr sz="2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▪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▪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▪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▪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▪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▪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912812" y="4688681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354387" y="4686300"/>
            <a:ext cx="2895600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7818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914400" y="208359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 sz="4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l" rtl="0">
              <a:spcBef>
                <a:spcPts val="0"/>
              </a:spcBef>
              <a:spcAft>
                <a:spcPts val="0"/>
              </a:spcAft>
              <a:defRPr sz="4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l" rtl="0">
              <a:spcBef>
                <a:spcPts val="0"/>
              </a:spcBef>
              <a:spcAft>
                <a:spcPts val="0"/>
              </a:spcAft>
              <a:defRPr sz="4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l" rtl="0">
              <a:spcBef>
                <a:spcPts val="0"/>
              </a:spcBef>
              <a:spcAft>
                <a:spcPts val="0"/>
              </a:spcAft>
              <a:defRPr sz="4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l" rtl="0">
              <a:spcBef>
                <a:spcPts val="0"/>
              </a:spcBef>
              <a:spcAft>
                <a:spcPts val="0"/>
              </a:spcAft>
              <a:defRPr sz="4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algn="l" rtl="0">
              <a:spcBef>
                <a:spcPts val="0"/>
              </a:spcBef>
              <a:spcAft>
                <a:spcPts val="0"/>
              </a:spcAft>
              <a:defRPr sz="4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algn="l" rtl="0">
              <a:spcBef>
                <a:spcPts val="0"/>
              </a:spcBef>
              <a:spcAft>
                <a:spcPts val="0"/>
              </a:spcAft>
              <a:defRPr sz="4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 sz="4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 sz="4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914400" y="1200150"/>
            <a:ext cx="7772400" cy="3398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82880" algn="l" rtl="0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Font typeface="Arial"/>
              <a:buChar char="■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161925" algn="l" rtl="0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■"/>
              <a:def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148272" algn="l" rtl="0">
              <a:spcBef>
                <a:spcPts val="460"/>
              </a:spcBef>
              <a:spcAft>
                <a:spcPts val="0"/>
              </a:spcAft>
              <a:buClr>
                <a:schemeClr val="folHlink"/>
              </a:buClr>
              <a:buFont typeface="Arial"/>
              <a:buChar char="■"/>
              <a:defRPr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▪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▪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▪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▪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▪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▪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914400" y="4688681"/>
            <a:ext cx="198119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3352800" y="4686300"/>
            <a:ext cx="297179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7818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722312" y="3305175"/>
            <a:ext cx="7772400" cy="102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 sz="4000" b="1" cap="small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722312" y="2180034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Arial"/>
              <a:buNone/>
              <a:defRPr sz="2000"/>
            </a:lvl1pPr>
            <a:lvl2pPr marL="457200" indent="0" rtl="0">
              <a:spcBef>
                <a:spcPts val="0"/>
              </a:spcBef>
              <a:buFont typeface="Arial"/>
              <a:buNone/>
              <a:defRPr sz="1800"/>
            </a:lvl2pPr>
            <a:lvl3pPr marL="914400" indent="0" rtl="0">
              <a:spcBef>
                <a:spcPts val="0"/>
              </a:spcBef>
              <a:buFont typeface="Arial"/>
              <a:buNone/>
              <a:defRPr sz="1600"/>
            </a:lvl3pPr>
            <a:lvl4pPr marL="1371600" indent="0" rtl="0">
              <a:spcBef>
                <a:spcPts val="0"/>
              </a:spcBef>
              <a:buFont typeface="Arial"/>
              <a:buNone/>
              <a:defRPr sz="1400"/>
            </a:lvl4pPr>
            <a:lvl5pPr marL="1828800" indent="0" rtl="0">
              <a:spcBef>
                <a:spcPts val="0"/>
              </a:spcBef>
              <a:buFont typeface="Arial"/>
              <a:buNone/>
              <a:defRPr sz="1400"/>
            </a:lvl5pPr>
            <a:lvl6pPr marL="2286000" indent="0" rtl="0">
              <a:spcBef>
                <a:spcPts val="0"/>
              </a:spcBef>
              <a:buFont typeface="Arial"/>
              <a:buNone/>
              <a:defRPr sz="1400"/>
            </a:lvl6pPr>
            <a:lvl7pPr marL="2743200" indent="0" rtl="0">
              <a:spcBef>
                <a:spcPts val="0"/>
              </a:spcBef>
              <a:buFont typeface="Arial"/>
              <a:buNone/>
              <a:defRPr sz="1400"/>
            </a:lvl7pPr>
            <a:lvl8pPr marL="3200400" indent="0" rtl="0">
              <a:spcBef>
                <a:spcPts val="0"/>
              </a:spcBef>
              <a:buFont typeface="Arial"/>
              <a:buNone/>
              <a:defRPr sz="1400"/>
            </a:lvl8pPr>
            <a:lvl9pPr marL="3657600" indent="0" rtl="0">
              <a:spcBef>
                <a:spcPts val="0"/>
              </a:spcBef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914400" y="4688681"/>
            <a:ext cx="198119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352800" y="4686300"/>
            <a:ext cx="297179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7818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0" y="0"/>
            <a:ext cx="8763000" cy="3571875"/>
            <a:chOff x="0" y="0"/>
            <a:chExt cx="5520" cy="3000"/>
          </a:xfrm>
        </p:grpSpPr>
        <p:sp>
          <p:nvSpPr>
            <p:cNvPr id="24" name="Shape 24"/>
            <p:cNvSpPr/>
            <p:nvPr/>
          </p:nvSpPr>
          <p:spPr>
            <a:xfrm>
              <a:off x="0" y="0"/>
              <a:ext cx="299" cy="3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25" name="Shape 25"/>
            <p:cNvGrpSpPr/>
            <p:nvPr/>
          </p:nvGrpSpPr>
          <p:grpSpPr>
            <a:xfrm>
              <a:off x="240" y="893"/>
              <a:ext cx="5280" cy="47"/>
              <a:chOff x="240" y="893"/>
              <a:chExt cx="5280" cy="47"/>
            </a:xfrm>
          </p:grpSpPr>
          <p:sp>
            <p:nvSpPr>
              <p:cNvPr id="26" name="Shape 26"/>
              <p:cNvSpPr/>
              <p:nvPr/>
            </p:nvSpPr>
            <p:spPr>
              <a:xfrm>
                <a:off x="4320" y="893"/>
                <a:ext cx="1199" cy="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cxnSp>
            <p:nvCxnSpPr>
              <p:cNvPr id="27" name="Shape 27"/>
              <p:cNvCxnSpPr/>
              <p:nvPr/>
            </p:nvCxnSpPr>
            <p:spPr>
              <a:xfrm>
                <a:off x="240" y="940"/>
                <a:ext cx="5100" cy="0"/>
              </a:xfrm>
              <a:prstGeom prst="straightConnector1">
                <a:avLst/>
              </a:prstGeom>
              <a:noFill/>
              <a:ln w="19050" cap="flat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914400" y="208359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42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 sz="42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 sz="42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 sz="42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 sz="42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 sz="42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 sz="42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 sz="42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 sz="42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914400" y="1200150"/>
            <a:ext cx="7772400" cy="3398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82880" algn="l" rtl="0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Font typeface="Arial"/>
              <a:buChar char="■"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indent="-161925" algn="l" rtl="0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■"/>
              <a:defRPr sz="2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indent="-148272" algn="l" rtl="0">
              <a:spcBef>
                <a:spcPts val="460"/>
              </a:spcBef>
              <a:spcAft>
                <a:spcPts val="0"/>
              </a:spcAft>
              <a:buClr>
                <a:schemeClr val="folHlink"/>
              </a:buClr>
              <a:buFont typeface="Arial"/>
              <a:buChar char="■"/>
              <a:defRPr sz="2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▪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▪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▪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▪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▪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▪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914400" y="4688681"/>
            <a:ext cx="198119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352800" y="4686300"/>
            <a:ext cx="297179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7818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3" name="Shape 33"/>
          <p:cNvCxnSpPr/>
          <p:nvPr/>
        </p:nvCxnSpPr>
        <p:spPr>
          <a:xfrm>
            <a:off x="0" y="3657600"/>
            <a:ext cx="609599" cy="0"/>
          </a:xfrm>
          <a:prstGeom prst="straightConnector1">
            <a:avLst/>
          </a:prstGeom>
          <a:noFill/>
          <a:ln w="4445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jpeg"/><Relationship Id="rId4" Type="http://schemas.openxmlformats.org/officeDocument/2006/relationships/image" Target="../media/image10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1399200" y="1693875"/>
            <a:ext cx="6345600" cy="1327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Coming Big Data Tsunami in Energy Market Analytics</a:t>
            </a:r>
          </a:p>
        </p:txBody>
      </p:sp>
      <p:pic>
        <p:nvPicPr>
          <p:cNvPr id="129" name="Shape 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8650" y="-140298"/>
            <a:ext cx="4108575" cy="147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914400" y="208359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Big Data &amp; Analytics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914400" y="1200150"/>
            <a:ext cx="7772400" cy="3398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Clr>
                <a:schemeClr val="folHlink"/>
              </a:buClr>
              <a:buSzPct val="100000"/>
              <a:buFont typeface="Arial"/>
              <a:buChar char="●"/>
            </a:pPr>
            <a:r>
              <a:rPr lang="en" sz="1800" dirty="0" smtClean="0">
                <a:solidFill>
                  <a:srgbClr val="222222"/>
                </a:solidFill>
              </a:rPr>
              <a:t>What we see today is a trend where analytics revolutionize industries</a:t>
            </a:r>
          </a:p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Clr>
                <a:schemeClr val="folHlink"/>
              </a:buClr>
              <a:buSzPct val="100000"/>
              <a:buFont typeface="Arial"/>
              <a:buChar char="●"/>
            </a:pPr>
            <a:r>
              <a:rPr lang="en" sz="1800" dirty="0" smtClean="0">
                <a:solidFill>
                  <a:srgbClr val="222222"/>
                </a:solidFill>
              </a:rPr>
              <a:t>Lower </a:t>
            </a:r>
            <a:r>
              <a:rPr lang="en" sz="1800" dirty="0">
                <a:solidFill>
                  <a:srgbClr val="222222"/>
                </a:solidFill>
              </a:rPr>
              <a:t>capital intensive industries </a:t>
            </a:r>
            <a:r>
              <a:rPr lang="en" sz="1800" dirty="0" smtClean="0">
                <a:solidFill>
                  <a:srgbClr val="222222"/>
                </a:solidFill>
              </a:rPr>
              <a:t>were first</a:t>
            </a:r>
            <a:endParaRPr lang="en" sz="1800" dirty="0">
              <a:solidFill>
                <a:srgbClr val="222222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Clr>
                <a:schemeClr val="folHlink"/>
              </a:buClr>
              <a:buSzPct val="100000"/>
              <a:buFont typeface="Arial"/>
              <a:buChar char="●"/>
            </a:pPr>
            <a:r>
              <a:rPr lang="en" sz="1800" dirty="0">
                <a:solidFill>
                  <a:srgbClr val="222222"/>
                </a:solidFill>
              </a:rPr>
              <a:t>We have already seen many industries revolutionized by companies that specialize in data and analytics (Google, Amazon)</a:t>
            </a:r>
          </a:p>
          <a:p>
            <a:pPr marL="914400" lvl="1" indent="-342900" rtl="0">
              <a:spcBef>
                <a:spcPts val="0"/>
              </a:spcBef>
              <a:spcAft>
                <a:spcPts val="1000"/>
              </a:spcAft>
              <a:buClr>
                <a:srgbClr val="222222"/>
              </a:buClr>
              <a:buSzPct val="100000"/>
              <a:buFont typeface="Arial"/>
              <a:buChar char="○"/>
            </a:pPr>
            <a:r>
              <a:rPr lang="en" sz="1800" dirty="0">
                <a:solidFill>
                  <a:srgbClr val="222222"/>
                </a:solidFill>
              </a:rPr>
              <a:t>Advertising and Sales</a:t>
            </a:r>
          </a:p>
          <a:p>
            <a:pPr marL="914400" lvl="1" indent="-342900" rtl="0">
              <a:spcBef>
                <a:spcPts val="0"/>
              </a:spcBef>
              <a:spcAft>
                <a:spcPts val="1000"/>
              </a:spcAft>
              <a:buClr>
                <a:srgbClr val="222222"/>
              </a:buClr>
              <a:buSzPct val="100000"/>
              <a:buFont typeface="Arial"/>
              <a:buChar char="○"/>
            </a:pPr>
            <a:r>
              <a:rPr lang="en" sz="1800" dirty="0">
                <a:solidFill>
                  <a:srgbClr val="222222"/>
                </a:solidFill>
              </a:rPr>
              <a:t>Logistics</a:t>
            </a:r>
          </a:p>
          <a:p>
            <a:pPr marL="914400" lvl="1" indent="-342900" rtl="0">
              <a:spcBef>
                <a:spcPts val="0"/>
              </a:spcBef>
              <a:spcAft>
                <a:spcPts val="1000"/>
              </a:spcAft>
              <a:buClr>
                <a:srgbClr val="222222"/>
              </a:buClr>
              <a:buSzPct val="100000"/>
              <a:buFont typeface="Arial"/>
              <a:buChar char="○"/>
            </a:pPr>
            <a:r>
              <a:rPr lang="en" sz="1800" dirty="0">
                <a:solidFill>
                  <a:srgbClr val="222222"/>
                </a:solidFill>
              </a:rPr>
              <a:t>Travel and Airlines</a:t>
            </a:r>
          </a:p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Clr>
                <a:schemeClr val="folHlink"/>
              </a:buClr>
              <a:buSzPct val="100000"/>
              <a:buFont typeface="Arial"/>
              <a:buChar char="●"/>
            </a:pPr>
            <a:r>
              <a:rPr lang="en" sz="2400" b="1" dirty="0">
                <a:solidFill>
                  <a:srgbClr val="222222"/>
                </a:solidFill>
              </a:rPr>
              <a:t>Energy markets are next!</a:t>
            </a:r>
          </a:p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5334000" y="3714750"/>
            <a:ext cx="3429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b="1" dirty="0" smtClean="0">
                <a:solidFill>
                  <a:srgbClr val="E17101"/>
                </a:solidFill>
              </a:rPr>
              <a:t>The data is being stored</a:t>
            </a:r>
          </a:p>
          <a:p>
            <a:pPr marL="400050" indent="-400050">
              <a:buFont typeface="+mj-lt"/>
              <a:buAutoNum type="romanUcPeriod"/>
            </a:pPr>
            <a:r>
              <a:rPr lang="en-US" b="1" dirty="0" smtClean="0">
                <a:solidFill>
                  <a:srgbClr val="E17101"/>
                </a:solidFill>
              </a:rPr>
              <a:t>Sufficient processing power is now available</a:t>
            </a:r>
          </a:p>
          <a:p>
            <a:pPr marL="400050" indent="-400050">
              <a:buFont typeface="+mj-lt"/>
              <a:buAutoNum type="romanUcPeriod"/>
            </a:pPr>
            <a:r>
              <a:rPr lang="en-US" b="1" dirty="0" smtClean="0">
                <a:solidFill>
                  <a:srgbClr val="E17101"/>
                </a:solidFill>
              </a:rPr>
              <a:t>Markets are becoming integrated</a:t>
            </a:r>
            <a:endParaRPr lang="en-US" b="1" dirty="0">
              <a:solidFill>
                <a:srgbClr val="E1710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914400" y="208359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Big Data &amp; Analytics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914400" y="1200150"/>
            <a:ext cx="7772400" cy="3398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Clr>
                <a:schemeClr val="folHlink"/>
              </a:buClr>
              <a:buSzPct val="100000"/>
              <a:buFont typeface="Arial"/>
              <a:buChar char="●"/>
            </a:pPr>
            <a:r>
              <a:rPr lang="en" sz="1800" dirty="0">
                <a:solidFill>
                  <a:srgbClr val="222222"/>
                </a:solidFill>
              </a:rPr>
              <a:t>As energy markets </a:t>
            </a:r>
            <a:r>
              <a:rPr lang="en" sz="1800" dirty="0" smtClean="0">
                <a:solidFill>
                  <a:srgbClr val="222222"/>
                </a:solidFill>
              </a:rPr>
              <a:t>continue </a:t>
            </a:r>
            <a:r>
              <a:rPr lang="en" sz="1800" dirty="0">
                <a:solidFill>
                  <a:srgbClr val="222222"/>
                </a:solidFill>
              </a:rPr>
              <a:t>to </a:t>
            </a:r>
            <a:r>
              <a:rPr lang="en" sz="1800" dirty="0" smtClean="0">
                <a:solidFill>
                  <a:srgbClr val="222222"/>
                </a:solidFill>
              </a:rPr>
              <a:t>become </a:t>
            </a:r>
            <a:r>
              <a:rPr lang="en" sz="1800" dirty="0">
                <a:solidFill>
                  <a:srgbClr val="222222"/>
                </a:solidFill>
              </a:rPr>
              <a:t>more global, the competitive advantage from analytics will continue to grow</a:t>
            </a:r>
          </a:p>
          <a:p>
            <a:pPr marL="914400" lvl="1" indent="-342900" rtl="0"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○"/>
            </a:pPr>
            <a:r>
              <a:rPr lang="en" sz="1800" dirty="0">
                <a:solidFill>
                  <a:srgbClr val="222222"/>
                </a:solidFill>
              </a:rPr>
              <a:t>increased integration of global energy markets</a:t>
            </a:r>
          </a:p>
          <a:p>
            <a:pPr marL="914400" lvl="1" indent="-342900" rtl="0"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○"/>
            </a:pPr>
            <a:r>
              <a:rPr lang="en" sz="1800" dirty="0">
                <a:solidFill>
                  <a:srgbClr val="222222"/>
                </a:solidFill>
              </a:rPr>
              <a:t>new pipelines, transmission, energy technologies</a:t>
            </a:r>
          </a:p>
          <a:p>
            <a:pPr marL="914400" lvl="1" indent="-342900" rtl="0"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○"/>
            </a:pPr>
            <a:r>
              <a:rPr lang="en" sz="1800" dirty="0">
                <a:solidFill>
                  <a:srgbClr val="222222"/>
                </a:solidFill>
              </a:rPr>
              <a:t>growing amounts of </a:t>
            </a:r>
            <a:r>
              <a:rPr lang="en" sz="1800" dirty="0" smtClean="0">
                <a:solidFill>
                  <a:srgbClr val="222222"/>
                </a:solidFill>
              </a:rPr>
              <a:t>data</a:t>
            </a:r>
          </a:p>
          <a:p>
            <a:pPr marL="914400" lvl="1" indent="-342900" rtl="0"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○"/>
            </a:pPr>
            <a:r>
              <a:rPr lang="en-US" sz="1800" dirty="0" err="1" smtClean="0">
                <a:solidFill>
                  <a:srgbClr val="222222"/>
                </a:solidFill>
              </a:rPr>
              <a:t>i</a:t>
            </a:r>
            <a:r>
              <a:rPr lang="en" sz="1800" dirty="0" smtClean="0">
                <a:solidFill>
                  <a:srgbClr val="222222"/>
                </a:solidFill>
              </a:rPr>
              <a:t>ncreased competition and demand response</a:t>
            </a:r>
            <a:endParaRPr lang="en" sz="1800" dirty="0">
              <a:solidFill>
                <a:srgbClr val="222222"/>
              </a:solidFill>
            </a:endParaRPr>
          </a:p>
          <a:p>
            <a:pPr marL="914400" lvl="1" indent="-342900" rtl="0"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○"/>
            </a:pPr>
            <a:r>
              <a:rPr lang="en" sz="1800" dirty="0">
                <a:solidFill>
                  <a:srgbClr val="222222"/>
                </a:solidFill>
              </a:rPr>
              <a:t>integration with financial </a:t>
            </a:r>
            <a:r>
              <a:rPr lang="en" sz="1800" dirty="0" smtClean="0">
                <a:solidFill>
                  <a:srgbClr val="222222"/>
                </a:solidFill>
              </a:rPr>
              <a:t>markets</a:t>
            </a:r>
          </a:p>
          <a:p>
            <a:pPr marL="914400" lvl="1" indent="-342900" rtl="0">
              <a:spcBef>
                <a:spcPts val="0"/>
              </a:spcBef>
              <a:spcAft>
                <a:spcPts val="1000"/>
              </a:spcAft>
              <a:buClr>
                <a:srgbClr val="222222"/>
              </a:buClr>
              <a:buSzPct val="100000"/>
              <a:buFont typeface="Arial"/>
              <a:buChar char="○"/>
            </a:pPr>
            <a:endParaRPr lang="en" sz="800" dirty="0">
              <a:solidFill>
                <a:srgbClr val="222222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Clr>
                <a:schemeClr val="folHlink"/>
              </a:buClr>
              <a:buSzPct val="100000"/>
              <a:buFont typeface="Arial"/>
              <a:buChar char="●"/>
            </a:pPr>
            <a:r>
              <a:rPr lang="en" sz="1800" b="1" i="1" dirty="0">
                <a:solidFill>
                  <a:srgbClr val="E17101"/>
                </a:solidFill>
              </a:rPr>
              <a:t>The future of strategic discussions will include include data analytics and </a:t>
            </a:r>
            <a:r>
              <a:rPr lang="en" sz="1800" b="1" i="1" dirty="0" smtClean="0">
                <a:solidFill>
                  <a:srgbClr val="E17101"/>
                </a:solidFill>
              </a:rPr>
              <a:t>algorithms as being competitive advantages</a:t>
            </a:r>
          </a:p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Clr>
                <a:schemeClr val="folHlink"/>
              </a:buClr>
              <a:buSzPct val="100000"/>
              <a:buFont typeface="Arial"/>
              <a:buChar char="●"/>
            </a:pPr>
            <a:endParaRPr lang="en" sz="1800" dirty="0">
              <a:solidFill>
                <a:srgbClr val="222222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1399200" y="2074875"/>
            <a:ext cx="6345600" cy="1327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Big Data &amp; Analytics?</a:t>
            </a:r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650" y="-140298"/>
            <a:ext cx="4108575" cy="147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914400" y="208359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“Big Data &amp; Analytics”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914400" y="1200150"/>
            <a:ext cx="7772400" cy="3398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Clr>
                <a:schemeClr val="folHlink"/>
              </a:buClr>
              <a:buSzPct val="100000"/>
              <a:buFont typeface="Arial"/>
              <a:buChar char="●"/>
            </a:pPr>
            <a:r>
              <a:rPr lang="en" sz="1800" dirty="0"/>
              <a:t>“Big” is relative</a:t>
            </a:r>
          </a:p>
          <a:p>
            <a:pPr marL="914400" lvl="1" indent="-342900" rtl="0"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Pct val="100000"/>
              <a:buFont typeface="Arial"/>
              <a:buChar char="○"/>
            </a:pPr>
            <a:r>
              <a:rPr lang="en" sz="1800" dirty="0"/>
              <a:t>data starts to become big when you can’t make use of the raw data without summarizing it</a:t>
            </a:r>
          </a:p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Clr>
                <a:schemeClr val="folHlink"/>
              </a:buClr>
              <a:buSzPct val="100000"/>
              <a:buFont typeface="Arial"/>
              <a:buChar char="●"/>
            </a:pPr>
            <a:r>
              <a:rPr lang="en" sz="1800" dirty="0"/>
              <a:t>Three types of analytics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520"/>
              </a:spcBef>
              <a:buClr>
                <a:schemeClr val="accent1"/>
              </a:buClr>
              <a:buSzPct val="100000"/>
              <a:buFont typeface="+mj-lt"/>
              <a:buAutoNum type="arabicPeriod"/>
            </a:pPr>
            <a:r>
              <a:rPr lang="en" sz="1800" dirty="0"/>
              <a:t>Descriptive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520"/>
              </a:spcBef>
              <a:buClr>
                <a:schemeClr val="accent1"/>
              </a:buClr>
              <a:buSzPct val="100000"/>
              <a:buFont typeface="+mj-lt"/>
              <a:buAutoNum type="arabicPeriod"/>
            </a:pPr>
            <a:r>
              <a:rPr lang="en" sz="1800" dirty="0"/>
              <a:t>Predictive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520"/>
              </a:spcBef>
              <a:buClr>
                <a:schemeClr val="accent1"/>
              </a:buClr>
              <a:buSzPct val="100000"/>
              <a:buFont typeface="+mj-lt"/>
              <a:buAutoNum type="arabicPeriod"/>
            </a:pPr>
            <a:r>
              <a:rPr lang="en" sz="1800" dirty="0" smtClean="0"/>
              <a:t>Prescriptive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520"/>
              </a:spcBef>
              <a:buClr>
                <a:schemeClr val="accent1"/>
              </a:buClr>
              <a:buSzPct val="100000"/>
              <a:buFont typeface="+mj-lt"/>
              <a:buAutoNum type="arabicPeriod"/>
            </a:pPr>
            <a:endParaRPr lang="en" sz="800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914400" y="208359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Analytics: Descriptive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914400" y="1200150"/>
            <a:ext cx="7772400" cy="3398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folHlink"/>
              </a:buClr>
              <a:buSzPct val="100000"/>
              <a:buFont typeface="Arial"/>
              <a:buChar char="●"/>
            </a:pPr>
            <a:r>
              <a:rPr lang="en" sz="1800" dirty="0"/>
              <a:t>Most data in its raw form is not suitable for human consumption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folHlink"/>
              </a:buClr>
              <a:buSzPct val="100000"/>
              <a:buFont typeface="Arial"/>
              <a:buChar char="●"/>
            </a:pPr>
            <a:r>
              <a:rPr lang="en" sz="1800" dirty="0"/>
              <a:t>Data must be condensed into useful pieces of information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folHlink"/>
              </a:buClr>
              <a:buSzPct val="100000"/>
              <a:buFont typeface="Arial"/>
              <a:buChar char="●"/>
            </a:pPr>
            <a:r>
              <a:rPr lang="en" sz="1800" dirty="0"/>
              <a:t>The purpose of descriptive analytics is to summarize what has </a:t>
            </a:r>
            <a:r>
              <a:rPr lang="en" sz="1800" dirty="0" smtClean="0"/>
              <a:t>happened</a:t>
            </a:r>
          </a:p>
          <a:p>
            <a:pPr marL="457200" indent="-342900"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Char char="●"/>
            </a:pPr>
            <a:r>
              <a:rPr lang="en" sz="1800" dirty="0" smtClean="0"/>
              <a:t>The focus is on learning </a:t>
            </a:r>
            <a:r>
              <a:rPr lang="en" sz="1800" dirty="0" smtClean="0"/>
              <a:t>about your data (data discovery)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folHlink"/>
              </a:buClr>
              <a:buSzPct val="100000"/>
              <a:buFont typeface="Arial"/>
              <a:buChar char="●"/>
            </a:pPr>
            <a:r>
              <a:rPr lang="en" sz="1800" dirty="0" smtClean="0"/>
              <a:t>80</a:t>
            </a:r>
            <a:r>
              <a:rPr lang="en" sz="1800" dirty="0"/>
              <a:t>% of business analytics is </a:t>
            </a:r>
            <a:r>
              <a:rPr lang="en" sz="1800" dirty="0" smtClean="0"/>
              <a:t>descriptive (think about your BI reports)</a:t>
            </a:r>
          </a:p>
          <a:p>
            <a:pPr lvl="0" rtl="0">
              <a:spcBef>
                <a:spcPts val="0"/>
              </a:spcBef>
              <a:buNone/>
            </a:pPr>
            <a:endParaRPr sz="18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914400" y="208359"/>
            <a:ext cx="77724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Analytics: Descriptive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914400" y="1200150"/>
            <a:ext cx="7315200" cy="34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Clr>
                <a:schemeClr val="folHlink"/>
              </a:buClr>
              <a:buSzPct val="100000"/>
              <a:buFont typeface="Arial"/>
              <a:buChar char="●"/>
            </a:pPr>
            <a:r>
              <a:rPr lang="en-US" sz="1800" dirty="0" smtClean="0"/>
              <a:t>A</a:t>
            </a:r>
            <a:r>
              <a:rPr lang="en" sz="1800" dirty="0" smtClean="0"/>
              <a:t>verages, variance</a:t>
            </a:r>
            <a:r>
              <a:rPr lang="en" sz="1800" dirty="0"/>
              <a:t>, </a:t>
            </a:r>
            <a:r>
              <a:rPr lang="en" sz="1800" dirty="0" smtClean="0"/>
              <a:t>correlations, </a:t>
            </a:r>
            <a:r>
              <a:rPr lang="en" sz="1800" dirty="0"/>
              <a:t>principle components, </a:t>
            </a:r>
            <a:r>
              <a:rPr lang="en" sz="1800" dirty="0" smtClean="0"/>
              <a:t>distributions and </a:t>
            </a:r>
            <a:r>
              <a:rPr lang="en" sz="1800" dirty="0"/>
              <a:t>summary </a:t>
            </a:r>
            <a:r>
              <a:rPr lang="en" sz="1800" dirty="0" smtClean="0"/>
              <a:t>statistics are all descriptive</a:t>
            </a:r>
          </a:p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Clr>
                <a:schemeClr val="folHlink"/>
              </a:buClr>
              <a:buSzPct val="100000"/>
              <a:buFont typeface="Arial"/>
              <a:buChar char="●"/>
            </a:pPr>
            <a:r>
              <a:rPr lang="en" sz="1800" dirty="0" smtClean="0"/>
              <a:t>They help you learn about your data, but are not in themselves, predictive or prescriptive</a:t>
            </a:r>
            <a:endParaRPr lang="en" sz="1800" dirty="0" smtClean="0"/>
          </a:p>
          <a:p>
            <a:pPr marL="457200" lvl="0" indent="-342900" rtl="0">
              <a:spcBef>
                <a:spcPts val="0"/>
              </a:spcBef>
              <a:buClr>
                <a:schemeClr val="folHlink"/>
              </a:buClr>
              <a:buSzPct val="100000"/>
              <a:buFont typeface="Arial"/>
              <a:buChar char="●"/>
            </a:pPr>
            <a:endParaRPr lang="en" sz="800" dirty="0" smtClean="0"/>
          </a:p>
          <a:p>
            <a:pPr marL="457200" lvl="0" indent="-342900" rtl="0">
              <a:spcBef>
                <a:spcPts val="0"/>
              </a:spcBef>
              <a:buClr>
                <a:schemeClr val="folHlink"/>
              </a:buClr>
              <a:buSzPct val="100000"/>
              <a:buFont typeface="Arial"/>
              <a:buChar char="●"/>
            </a:pPr>
            <a:endParaRPr lang="en" sz="1800" dirty="0" smtClean="0"/>
          </a:p>
          <a:p>
            <a:pPr marL="457200" lvl="0" indent="-342900" rtl="0">
              <a:spcBef>
                <a:spcPts val="0"/>
              </a:spcBef>
              <a:buClr>
                <a:schemeClr val="folHlink"/>
              </a:buClr>
              <a:buSzPct val="100000"/>
              <a:buFont typeface="Arial"/>
              <a:buChar char="●"/>
            </a:pPr>
            <a:r>
              <a:rPr lang="en" sz="1800" dirty="0" smtClean="0"/>
              <a:t>Example</a:t>
            </a:r>
            <a:r>
              <a:rPr lang="en" sz="1800" dirty="0"/>
              <a:t>: How </a:t>
            </a:r>
            <a:r>
              <a:rPr lang="en" sz="1800" dirty="0" smtClean="0"/>
              <a:t>do </a:t>
            </a:r>
            <a:r>
              <a:rPr lang="en" sz="1800" dirty="0"/>
              <a:t>interest rates, </a:t>
            </a:r>
            <a:r>
              <a:rPr lang="en-US" sz="1800" dirty="0" smtClean="0"/>
              <a:t>s</a:t>
            </a:r>
            <a:r>
              <a:rPr lang="en" sz="1800" dirty="0" smtClean="0"/>
              <a:t>pot prices </a:t>
            </a:r>
            <a:r>
              <a:rPr lang="en" sz="1800" dirty="0"/>
              <a:t>and volatility </a:t>
            </a:r>
            <a:r>
              <a:rPr lang="en" sz="1800" dirty="0" smtClean="0"/>
              <a:t>move together?</a:t>
            </a:r>
          </a:p>
          <a:p>
            <a:pPr marL="457200" lvl="0" indent="-342900" rtl="0">
              <a:spcBef>
                <a:spcPts val="0"/>
              </a:spcBef>
              <a:buClr>
                <a:schemeClr val="folHlink"/>
              </a:buClr>
              <a:buSzPct val="100000"/>
              <a:buNone/>
            </a:pPr>
            <a:r>
              <a:rPr lang="en" sz="1800" dirty="0" smtClean="0"/>
              <a:t>	</a:t>
            </a:r>
            <a:r>
              <a:rPr lang="en" sz="1800" dirty="0" smtClean="0"/>
              <a:t>  </a:t>
            </a:r>
            <a:endParaRPr lang="en" sz="18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914400" y="208359"/>
            <a:ext cx="77724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Analytics: Predictive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914400" y="1200150"/>
            <a:ext cx="7772400" cy="3398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Clr>
                <a:schemeClr val="folHlink"/>
              </a:buClr>
              <a:buSzPct val="100000"/>
              <a:buFont typeface="Arial"/>
              <a:buChar char="●"/>
            </a:pPr>
            <a:r>
              <a:rPr lang="en" sz="1800" dirty="0"/>
              <a:t>Predictive analytics </a:t>
            </a:r>
            <a:r>
              <a:rPr lang="en" sz="1800" dirty="0" smtClean="0"/>
              <a:t>do </a:t>
            </a:r>
            <a:r>
              <a:rPr lang="en" sz="1800" dirty="0"/>
              <a:t>not tell you will happen; it tells you what </a:t>
            </a:r>
            <a:r>
              <a:rPr lang="en" sz="1800" b="1" i="1" dirty="0"/>
              <a:t>might</a:t>
            </a:r>
            <a:r>
              <a:rPr lang="en" sz="1800" dirty="0"/>
              <a:t> happen.  (probabilistic)</a:t>
            </a:r>
          </a:p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Clr>
                <a:schemeClr val="folHlink"/>
              </a:buClr>
              <a:buSzPct val="100000"/>
              <a:buFont typeface="Arial"/>
              <a:buChar char="●"/>
            </a:pPr>
            <a:r>
              <a:rPr lang="en" sz="1800" dirty="0"/>
              <a:t>In other words, using data you do have; fill in data you don't have </a:t>
            </a:r>
          </a:p>
          <a:p>
            <a:pPr marL="914400" lvl="1" indent="-342900" rtl="0"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Pct val="100000"/>
              <a:buFont typeface="Arial"/>
              <a:buChar char="○"/>
            </a:pPr>
            <a:r>
              <a:rPr lang="en" sz="1800" dirty="0"/>
              <a:t>predict possible future data </a:t>
            </a:r>
          </a:p>
          <a:p>
            <a:pPr marL="914400" lvl="1" indent="-342900" rtl="0"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Pct val="100000"/>
              <a:buFont typeface="Arial"/>
              <a:buChar char="○"/>
            </a:pPr>
            <a:r>
              <a:rPr lang="en" sz="1800" dirty="0"/>
              <a:t>fill in possible values for missing </a:t>
            </a:r>
            <a:r>
              <a:rPr lang="en" sz="1800" dirty="0" smtClean="0"/>
              <a:t>data</a:t>
            </a:r>
          </a:p>
          <a:p>
            <a:pPr marL="457200" lvl="0" indent="-342900"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Char char="●"/>
            </a:pPr>
            <a:endParaRPr sz="18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914400" y="208359"/>
            <a:ext cx="77724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Analytics: </a:t>
            </a:r>
            <a:r>
              <a:rPr lang="en" sz="36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Predictive (=modeling)</a:t>
            </a:r>
            <a:endParaRPr lang="en" sz="36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914400" y="1200150"/>
            <a:ext cx="7772400" cy="3398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Clr>
                <a:schemeClr val="folHlink"/>
              </a:buClr>
              <a:buSzPct val="100000"/>
              <a:buFont typeface="Arial"/>
              <a:buChar char="●"/>
            </a:pPr>
            <a:r>
              <a:rPr lang="en" sz="1800" dirty="0"/>
              <a:t>Predictive analytics </a:t>
            </a:r>
            <a:r>
              <a:rPr lang="en" sz="1800" dirty="0" smtClean="0"/>
              <a:t>do </a:t>
            </a:r>
            <a:r>
              <a:rPr lang="en" sz="1800" dirty="0"/>
              <a:t>not tell you </a:t>
            </a:r>
            <a:r>
              <a:rPr lang="en" sz="1800" dirty="0" smtClean="0"/>
              <a:t>what will </a:t>
            </a:r>
            <a:r>
              <a:rPr lang="en" sz="1800" dirty="0"/>
              <a:t>happen; it tells you what </a:t>
            </a:r>
            <a:r>
              <a:rPr lang="en" sz="1800" b="1" i="1" dirty="0"/>
              <a:t>might</a:t>
            </a:r>
            <a:r>
              <a:rPr lang="en" sz="1800" dirty="0"/>
              <a:t> happen.  (probabilistic)</a:t>
            </a:r>
          </a:p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Clr>
                <a:schemeClr val="folHlink"/>
              </a:buClr>
              <a:buSzPct val="100000"/>
              <a:buFont typeface="Arial"/>
              <a:buChar char="●"/>
            </a:pPr>
            <a:r>
              <a:rPr lang="en" sz="1800" dirty="0"/>
              <a:t>In other words, using data you do have; fill in data you don't have </a:t>
            </a:r>
          </a:p>
          <a:p>
            <a:pPr marL="914400" lvl="1" indent="-342900" rtl="0"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Pct val="100000"/>
              <a:buFont typeface="Arial"/>
              <a:buChar char="○"/>
            </a:pPr>
            <a:r>
              <a:rPr lang="en" sz="1800" dirty="0"/>
              <a:t>predict possible future data </a:t>
            </a:r>
          </a:p>
          <a:p>
            <a:pPr marL="914400" lvl="1" indent="-342900" rtl="0"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Pct val="100000"/>
              <a:buFont typeface="Arial"/>
              <a:buChar char="○"/>
            </a:pPr>
            <a:r>
              <a:rPr lang="en" sz="1800" dirty="0"/>
              <a:t>fill in possible values for missing </a:t>
            </a:r>
            <a:r>
              <a:rPr lang="en" sz="1800" dirty="0" smtClean="0"/>
              <a:t>data</a:t>
            </a:r>
          </a:p>
          <a:p>
            <a:pPr marL="457200" lvl="0" indent="-342900"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Char char="●"/>
            </a:pPr>
            <a:r>
              <a:rPr lang="en" sz="1800" dirty="0" smtClean="0"/>
              <a:t>Model building is a big part of predictive analytics </a:t>
            </a:r>
          </a:p>
          <a:p>
            <a:pPr marL="914400" lvl="1" indent="-342900"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Char char="○"/>
            </a:pPr>
            <a:r>
              <a:rPr lang="en-US" sz="1800" dirty="0" smtClean="0"/>
              <a:t>S</a:t>
            </a:r>
            <a:r>
              <a:rPr lang="en" sz="1800" dirty="0" smtClean="0"/>
              <a:t>tatistical models, </a:t>
            </a:r>
            <a:r>
              <a:rPr lang="en" sz="1800" dirty="0" smtClean="0"/>
              <a:t>data mining, machine learning, time-series, monte-carlo simulation, forecasting, neural </a:t>
            </a:r>
            <a:r>
              <a:rPr lang="en" sz="1800" dirty="0" smtClean="0"/>
              <a:t>nets are all predictive</a:t>
            </a:r>
          </a:p>
          <a:p>
            <a:pPr marL="914400" lvl="1" indent="-342900"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Char char="○"/>
            </a:pPr>
            <a:r>
              <a:rPr lang="en" sz="1800" dirty="0" smtClean="0"/>
              <a:t>They tell you what might happen, but not what to do about it</a:t>
            </a:r>
            <a:endParaRPr sz="18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914400" y="208359"/>
            <a:ext cx="77724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Analytics: Predictive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914400" y="1200150"/>
            <a:ext cx="7772400" cy="3398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Clr>
                <a:schemeClr val="folHlink"/>
              </a:buClr>
              <a:buSzPct val="100000"/>
              <a:buFont typeface="Arial"/>
              <a:buChar char="●"/>
            </a:pPr>
            <a:r>
              <a:rPr lang="en" sz="1800" dirty="0"/>
              <a:t>Example: ‘Predict</a:t>
            </a:r>
            <a:r>
              <a:rPr lang="en" sz="1800" dirty="0" smtClean="0"/>
              <a:t>’ or model </a:t>
            </a:r>
            <a:r>
              <a:rPr lang="en" sz="1800" dirty="0"/>
              <a:t>the value of </a:t>
            </a:r>
            <a:r>
              <a:rPr lang="en" sz="1800" dirty="0" smtClean="0"/>
              <a:t>an OTC </a:t>
            </a:r>
            <a:r>
              <a:rPr lang="en" sz="1800" dirty="0"/>
              <a:t>call option</a:t>
            </a:r>
          </a:p>
          <a:p>
            <a:pPr marL="914400" lvl="1" indent="-342900" rtl="0"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Pct val="100000"/>
              <a:buFont typeface="Arial"/>
              <a:buChar char="○"/>
            </a:pPr>
            <a:r>
              <a:rPr lang="en" sz="1800" dirty="0"/>
              <a:t>We use data we have (</a:t>
            </a:r>
            <a:r>
              <a:rPr lang="en" sz="1800" i="1" dirty="0"/>
              <a:t>interest rates, spot prices and volatility</a:t>
            </a:r>
            <a:r>
              <a:rPr lang="en" sz="1800" dirty="0"/>
              <a:t>) to predict data we don’t have (</a:t>
            </a:r>
            <a:r>
              <a:rPr lang="en" sz="1800" i="1" dirty="0"/>
              <a:t>the call option </a:t>
            </a:r>
            <a:r>
              <a:rPr lang="en" sz="1800" i="1" dirty="0" smtClean="0"/>
              <a:t>value</a:t>
            </a:r>
            <a:r>
              <a:rPr lang="en" sz="1800" dirty="0" smtClean="0"/>
              <a:t>)</a:t>
            </a:r>
            <a:endParaRPr lang="en" sz="1800" dirty="0"/>
          </a:p>
          <a:p>
            <a:pPr marL="45720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sz="1800" dirty="0"/>
          </a:p>
          <a:p>
            <a:pPr rtl="0">
              <a:spcBef>
                <a:spcPts val="0"/>
              </a:spcBef>
              <a:buNone/>
            </a:pPr>
            <a:endParaRPr sz="1800" dirty="0"/>
          </a:p>
        </p:txBody>
      </p:sp>
      <p:sp>
        <p:nvSpPr>
          <p:cNvPr id="16" name="Oval 15"/>
          <p:cNvSpPr/>
          <p:nvPr/>
        </p:nvSpPr>
        <p:spPr>
          <a:xfrm>
            <a:off x="6858000" y="318135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6858000" y="3257550"/>
            <a:ext cx="533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SPY</a:t>
            </a:r>
            <a:endParaRPr lang="en-US" sz="800" b="1" dirty="0"/>
          </a:p>
        </p:txBody>
      </p:sp>
      <p:sp>
        <p:nvSpPr>
          <p:cNvPr id="18" name="Oval 17"/>
          <p:cNvSpPr/>
          <p:nvPr/>
        </p:nvSpPr>
        <p:spPr>
          <a:xfrm>
            <a:off x="5943600" y="379095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5867400" y="3880306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   TLT </a:t>
            </a:r>
            <a:endParaRPr lang="en-US" sz="800" b="1" dirty="0"/>
          </a:p>
        </p:txBody>
      </p:sp>
      <p:cxnSp>
        <p:nvCxnSpPr>
          <p:cNvPr id="20" name="Straight Arrow Connector 19"/>
          <p:cNvCxnSpPr>
            <a:stCxn id="18" idx="7"/>
            <a:endCxn id="17" idx="1"/>
          </p:cNvCxnSpPr>
          <p:nvPr/>
        </p:nvCxnSpPr>
        <p:spPr>
          <a:xfrm flipV="1">
            <a:off x="6268804" y="3365272"/>
            <a:ext cx="589196" cy="481474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1"/>
            <a:endCxn id="18" idx="7"/>
          </p:cNvCxnSpPr>
          <p:nvPr/>
        </p:nvCxnSpPr>
        <p:spPr>
          <a:xfrm flipH="1">
            <a:off x="6268804" y="3365272"/>
            <a:ext cx="589196" cy="481474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019800" y="287655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5943600" y="295275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   VXX </a:t>
            </a:r>
            <a:endParaRPr lang="en-US" sz="800" b="1" dirty="0"/>
          </a:p>
        </p:txBody>
      </p:sp>
      <p:cxnSp>
        <p:nvCxnSpPr>
          <p:cNvPr id="24" name="Straight Arrow Connector 23"/>
          <p:cNvCxnSpPr>
            <a:endCxn id="16" idx="1"/>
          </p:cNvCxnSpPr>
          <p:nvPr/>
        </p:nvCxnSpPr>
        <p:spPr>
          <a:xfrm>
            <a:off x="6400800" y="3105150"/>
            <a:ext cx="512996" cy="131996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1"/>
          </p:cNvCxnSpPr>
          <p:nvPr/>
        </p:nvCxnSpPr>
        <p:spPr>
          <a:xfrm flipH="1" flipV="1">
            <a:off x="6400800" y="3105150"/>
            <a:ext cx="512996" cy="131996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8" idx="0"/>
            <a:endCxn id="22" idx="4"/>
          </p:cNvCxnSpPr>
          <p:nvPr/>
        </p:nvCxnSpPr>
        <p:spPr>
          <a:xfrm flipV="1">
            <a:off x="6134100" y="3257550"/>
            <a:ext cx="76200" cy="5334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2" idx="4"/>
            <a:endCxn id="18" idx="0"/>
          </p:cNvCxnSpPr>
          <p:nvPr/>
        </p:nvCxnSpPr>
        <p:spPr>
          <a:xfrm flipH="1">
            <a:off x="6134100" y="3257550"/>
            <a:ext cx="76200" cy="5334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914400" y="208359"/>
            <a:ext cx="77724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Analytics: Predictive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914400" y="1200150"/>
            <a:ext cx="7772400" cy="3398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Char char="●"/>
            </a:pPr>
            <a:r>
              <a:rPr lang="en" sz="1800" dirty="0" smtClean="0"/>
              <a:t>Example: ‘Predict’ or model the value of an OTC call option</a:t>
            </a:r>
          </a:p>
          <a:p>
            <a:pPr marL="914400" lvl="1" indent="-342900"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Char char="○"/>
            </a:pPr>
            <a:r>
              <a:rPr lang="en" sz="1800" dirty="0" smtClean="0"/>
              <a:t>We use data we have (</a:t>
            </a:r>
            <a:r>
              <a:rPr lang="en" sz="1800" i="1" dirty="0" smtClean="0"/>
              <a:t>interest rates, spot prices and volatility</a:t>
            </a:r>
            <a:r>
              <a:rPr lang="en" sz="1800" dirty="0" smtClean="0"/>
              <a:t>) to predict data we don’t </a:t>
            </a:r>
            <a:r>
              <a:rPr lang="en" sz="1800" dirty="0" smtClean="0"/>
              <a:t>have</a:t>
            </a:r>
          </a:p>
          <a:p>
            <a:pPr marL="1314450" lvl="2" indent="-342900"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Char char="○"/>
            </a:pPr>
            <a:r>
              <a:rPr lang="en-US" sz="1800" i="1" dirty="0" smtClean="0"/>
              <a:t>P</a:t>
            </a:r>
            <a:r>
              <a:rPr lang="en" sz="1800" i="1" dirty="0" smtClean="0"/>
              <a:t>ossible future interest rates, spot prices and volatility</a:t>
            </a:r>
          </a:p>
          <a:p>
            <a:pPr marL="1314450" lvl="2" indent="-342900"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Char char="○"/>
            </a:pPr>
            <a:r>
              <a:rPr lang="en-US" sz="1800" i="1" dirty="0" smtClean="0"/>
              <a:t>A</a:t>
            </a:r>
            <a:r>
              <a:rPr lang="en" sz="1800" i="1" dirty="0" smtClean="0"/>
              <a:t>nd possible future option values</a:t>
            </a:r>
            <a:endParaRPr sz="1800" i="1" dirty="0"/>
          </a:p>
          <a:p>
            <a:pPr rtl="0">
              <a:spcBef>
                <a:spcPts val="0"/>
              </a:spcBef>
              <a:buNone/>
            </a:pPr>
            <a:endParaRPr sz="1800" dirty="0"/>
          </a:p>
        </p:txBody>
      </p:sp>
      <p:sp>
        <p:nvSpPr>
          <p:cNvPr id="16" name="Oval 15"/>
          <p:cNvSpPr/>
          <p:nvPr/>
        </p:nvSpPr>
        <p:spPr>
          <a:xfrm>
            <a:off x="6858000" y="318135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6858000" y="3257550"/>
            <a:ext cx="533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SPY</a:t>
            </a:r>
            <a:endParaRPr lang="en-US" sz="800" b="1" dirty="0"/>
          </a:p>
        </p:txBody>
      </p:sp>
      <p:sp>
        <p:nvSpPr>
          <p:cNvPr id="18" name="Oval 17"/>
          <p:cNvSpPr/>
          <p:nvPr/>
        </p:nvSpPr>
        <p:spPr>
          <a:xfrm>
            <a:off x="5943600" y="379095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5867400" y="3880306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   TLT </a:t>
            </a:r>
            <a:endParaRPr lang="en-US" sz="800" b="1" dirty="0"/>
          </a:p>
        </p:txBody>
      </p:sp>
      <p:cxnSp>
        <p:nvCxnSpPr>
          <p:cNvPr id="20" name="Straight Arrow Connector 19"/>
          <p:cNvCxnSpPr>
            <a:stCxn id="18" idx="7"/>
            <a:endCxn id="17" idx="1"/>
          </p:cNvCxnSpPr>
          <p:nvPr/>
        </p:nvCxnSpPr>
        <p:spPr>
          <a:xfrm flipV="1">
            <a:off x="6268804" y="3365272"/>
            <a:ext cx="589196" cy="481474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1"/>
            <a:endCxn id="18" idx="7"/>
          </p:cNvCxnSpPr>
          <p:nvPr/>
        </p:nvCxnSpPr>
        <p:spPr>
          <a:xfrm flipH="1">
            <a:off x="6268804" y="3365272"/>
            <a:ext cx="589196" cy="481474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019800" y="287655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5943600" y="295275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   VXX </a:t>
            </a:r>
            <a:endParaRPr lang="en-US" sz="800" b="1" dirty="0"/>
          </a:p>
        </p:txBody>
      </p:sp>
      <p:cxnSp>
        <p:nvCxnSpPr>
          <p:cNvPr id="24" name="Straight Arrow Connector 23"/>
          <p:cNvCxnSpPr>
            <a:endCxn id="16" idx="1"/>
          </p:cNvCxnSpPr>
          <p:nvPr/>
        </p:nvCxnSpPr>
        <p:spPr>
          <a:xfrm>
            <a:off x="6400800" y="3105150"/>
            <a:ext cx="512996" cy="131996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1"/>
          </p:cNvCxnSpPr>
          <p:nvPr/>
        </p:nvCxnSpPr>
        <p:spPr>
          <a:xfrm flipH="1" flipV="1">
            <a:off x="6400800" y="3105150"/>
            <a:ext cx="512996" cy="131996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8" idx="0"/>
            <a:endCxn id="22" idx="4"/>
          </p:cNvCxnSpPr>
          <p:nvPr/>
        </p:nvCxnSpPr>
        <p:spPr>
          <a:xfrm flipV="1">
            <a:off x="6134100" y="3257550"/>
            <a:ext cx="76200" cy="5334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2" idx="4"/>
            <a:endCxn id="18" idx="0"/>
          </p:cNvCxnSpPr>
          <p:nvPr/>
        </p:nvCxnSpPr>
        <p:spPr>
          <a:xfrm flipH="1">
            <a:off x="6134100" y="3257550"/>
            <a:ext cx="76200" cy="5334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7010400" y="386715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6934200" y="3867150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CALL Option</a:t>
            </a:r>
            <a:r>
              <a:rPr lang="en-US" sz="800" b="1" dirty="0" smtClean="0"/>
              <a:t> </a:t>
            </a:r>
            <a:endParaRPr lang="en-US" sz="800" b="1" dirty="0"/>
          </a:p>
        </p:txBody>
      </p:sp>
      <p:cxnSp>
        <p:nvCxnSpPr>
          <p:cNvPr id="30" name="Straight Arrow Connector 29"/>
          <p:cNvCxnSpPr>
            <a:endCxn id="28" idx="2"/>
          </p:cNvCxnSpPr>
          <p:nvPr/>
        </p:nvCxnSpPr>
        <p:spPr>
          <a:xfrm>
            <a:off x="6324600" y="4019550"/>
            <a:ext cx="685800" cy="76200"/>
          </a:xfrm>
          <a:prstGeom prst="straightConnector1">
            <a:avLst/>
          </a:prstGeom>
          <a:ln w="317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2" idx="5"/>
          </p:cNvCxnSpPr>
          <p:nvPr/>
        </p:nvCxnSpPr>
        <p:spPr>
          <a:xfrm>
            <a:off x="6345004" y="3201754"/>
            <a:ext cx="741596" cy="741596"/>
          </a:xfrm>
          <a:prstGeom prst="straightConnector1">
            <a:avLst/>
          </a:prstGeom>
          <a:ln w="317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5"/>
            <a:endCxn id="28" idx="0"/>
          </p:cNvCxnSpPr>
          <p:nvPr/>
        </p:nvCxnSpPr>
        <p:spPr>
          <a:xfrm>
            <a:off x="7183204" y="3506554"/>
            <a:ext cx="55796" cy="360596"/>
          </a:xfrm>
          <a:prstGeom prst="straightConnector1">
            <a:avLst/>
          </a:prstGeom>
          <a:ln w="317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914400" y="1200150"/>
            <a:ext cx="7169099" cy="3398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100" b="1" dirty="0">
              <a:solidFill>
                <a:srgbClr val="000000"/>
              </a:solidFill>
            </a:endParaRP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400" b="1" dirty="0">
                <a:solidFill>
                  <a:srgbClr val="000000"/>
                </a:solidFill>
              </a:rPr>
              <a:t>We are a </a:t>
            </a:r>
            <a:r>
              <a:rPr lang="en" sz="1400" b="1" dirty="0" smtClean="0">
                <a:solidFill>
                  <a:srgbClr val="000000"/>
                </a:solidFill>
              </a:rPr>
              <a:t>Research </a:t>
            </a:r>
            <a:r>
              <a:rPr lang="en" sz="1400" b="1" dirty="0">
                <a:solidFill>
                  <a:srgbClr val="000000"/>
                </a:solidFill>
              </a:rPr>
              <a:t>&amp; </a:t>
            </a:r>
            <a:r>
              <a:rPr lang="en" sz="1400" b="1" dirty="0" smtClean="0">
                <a:solidFill>
                  <a:srgbClr val="000000"/>
                </a:solidFill>
              </a:rPr>
              <a:t>Software </a:t>
            </a:r>
            <a:r>
              <a:rPr lang="en" sz="1400" b="1" dirty="0">
                <a:solidFill>
                  <a:srgbClr val="000000"/>
                </a:solidFill>
              </a:rPr>
              <a:t>Development </a:t>
            </a:r>
            <a:r>
              <a:rPr lang="en" sz="1400" b="1" dirty="0" smtClean="0">
                <a:solidFill>
                  <a:srgbClr val="000000"/>
                </a:solidFill>
              </a:rPr>
              <a:t>firm</a:t>
            </a:r>
            <a:endParaRPr lang="en" sz="1400" b="1" dirty="0">
              <a:solidFill>
                <a:srgbClr val="000000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600" b="1" dirty="0">
              <a:solidFill>
                <a:srgbClr val="000000"/>
              </a:solidFill>
            </a:endParaRP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400" b="1" dirty="0">
                <a:solidFill>
                  <a:srgbClr val="000000"/>
                </a:solidFill>
              </a:rPr>
              <a:t>We help companies find and create value with their data using mathematics and computer science techniques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600" b="1" dirty="0">
              <a:solidFill>
                <a:srgbClr val="000000"/>
              </a:solidFill>
            </a:endParaRPr>
          </a:p>
          <a:p>
            <a:pPr marL="0" indent="0" rtl="0">
              <a:lnSpc>
                <a:spcPct val="115000"/>
              </a:lnSpc>
              <a:spcBef>
                <a:spcPts val="0"/>
              </a:spcBef>
              <a:buNone/>
            </a:pPr>
            <a:endParaRPr lang="en-US" sz="1200" b="1" dirty="0" smtClean="0">
              <a:solidFill>
                <a:srgbClr val="000000"/>
              </a:solidFill>
            </a:endParaRPr>
          </a:p>
          <a:p>
            <a:pPr mar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200" b="1" dirty="0">
              <a:solidFill>
                <a:srgbClr val="000000"/>
              </a:solidFill>
            </a:endParaRPr>
          </a:p>
          <a:p>
            <a:pPr marL="800100" lvl="0" indent="-182880" rtl="0">
              <a:spcBef>
                <a:spcPts val="0"/>
              </a:spcBef>
              <a:buNone/>
            </a:pPr>
            <a:r>
              <a:rPr lang="en" sz="1400" b="1" dirty="0"/>
              <a:t>Jeff Fong</a:t>
            </a:r>
          </a:p>
          <a:p>
            <a:pPr marL="800100" lvl="0" indent="-182880" rtl="0">
              <a:spcBef>
                <a:spcPts val="0"/>
              </a:spcBef>
              <a:buNone/>
            </a:pPr>
            <a:r>
              <a:rPr lang="en" sz="1000" dirty="0"/>
              <a:t>Co-Founder, Data Scientist</a:t>
            </a:r>
          </a:p>
          <a:p>
            <a:pPr marL="800100" lvl="0" indent="-182880" rtl="0">
              <a:spcBef>
                <a:spcPts val="0"/>
              </a:spcBef>
              <a:buNone/>
            </a:pPr>
            <a:r>
              <a:rPr lang="en" sz="1000" dirty="0"/>
              <a:t>Chief Product Architect</a:t>
            </a:r>
          </a:p>
          <a:p>
            <a:pPr marL="800100" lvl="0" indent="-18288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800" b="1" dirty="0"/>
          </a:p>
          <a:p>
            <a:pPr marL="800100" lvl="0" indent="-182880" rtl="0">
              <a:spcBef>
                <a:spcPts val="0"/>
              </a:spcBef>
              <a:buNone/>
            </a:pPr>
            <a:r>
              <a:rPr lang="en" sz="1400" b="1" dirty="0"/>
              <a:t>Michael Simantov</a:t>
            </a:r>
          </a:p>
          <a:p>
            <a:pPr marL="800100" lvl="0" indent="-182880" rtl="0">
              <a:spcBef>
                <a:spcPts val="0"/>
              </a:spcBef>
              <a:buNone/>
            </a:pPr>
            <a:r>
              <a:rPr lang="en" sz="1000" dirty="0"/>
              <a:t>Co-Founder, Data Scientist</a:t>
            </a:r>
          </a:p>
          <a:p>
            <a:pPr marL="800100" lvl="0" indent="-18288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/>
              <a:t>Chief Quantitative Researcher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000" b="1" dirty="0">
              <a:solidFill>
                <a:srgbClr val="000000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9315" y="3930325"/>
            <a:ext cx="867474" cy="90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8650" y="-140298"/>
            <a:ext cx="4108575" cy="147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914400" y="208359"/>
            <a:ext cx="77724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Analytics: Prescriptive</a:t>
            </a:r>
          </a:p>
        </p:txBody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914400" y="1200150"/>
            <a:ext cx="7772400" cy="3398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Clr>
                <a:schemeClr val="folHlink"/>
              </a:buClr>
              <a:buSzPct val="100000"/>
              <a:buFont typeface="Arial"/>
              <a:buChar char="●"/>
            </a:pPr>
            <a:r>
              <a:rPr lang="en" sz="1800" dirty="0" smtClean="0"/>
              <a:t>Using our data</a:t>
            </a:r>
            <a:r>
              <a:rPr lang="en" sz="1800" dirty="0"/>
              <a:t>, </a:t>
            </a:r>
            <a:r>
              <a:rPr lang="en" sz="1800" dirty="0" smtClean="0"/>
              <a:t>descriptive analytics and </a:t>
            </a:r>
            <a:r>
              <a:rPr lang="en" sz="1800" dirty="0" smtClean="0"/>
              <a:t>predictive models</a:t>
            </a:r>
            <a:endParaRPr lang="en" sz="1800" dirty="0"/>
          </a:p>
          <a:p>
            <a:pPr marL="914400" lvl="1" indent="-342900" rtl="0"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Pct val="100000"/>
              <a:buFont typeface="Arial"/>
              <a:buChar char="○"/>
            </a:pPr>
            <a:r>
              <a:rPr lang="en-US" sz="1800" dirty="0" smtClean="0"/>
              <a:t>W</a:t>
            </a:r>
            <a:r>
              <a:rPr lang="en" sz="1800" dirty="0" smtClean="0"/>
              <a:t>e can p</a:t>
            </a:r>
            <a:r>
              <a:rPr lang="en" sz="1800" dirty="0" smtClean="0"/>
              <a:t>rescribe </a:t>
            </a:r>
            <a:r>
              <a:rPr lang="en" sz="1800" dirty="0"/>
              <a:t>an action that best achieves </a:t>
            </a:r>
            <a:r>
              <a:rPr lang="en" sz="1800" dirty="0" smtClean="0"/>
              <a:t>an </a:t>
            </a:r>
            <a:r>
              <a:rPr lang="en" sz="1800" dirty="0"/>
              <a:t>objective</a:t>
            </a:r>
          </a:p>
          <a:p>
            <a:pPr marL="457200" lvl="0" indent="-342900"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Char char="●"/>
            </a:pPr>
            <a:r>
              <a:rPr lang="en" sz="1800" dirty="0" smtClean="0"/>
              <a:t>Prescriptive </a:t>
            </a:r>
            <a:r>
              <a:rPr lang="en" sz="1800" dirty="0" smtClean="0"/>
              <a:t>analytics needs “actionable data”</a:t>
            </a:r>
          </a:p>
          <a:p>
            <a:pPr marL="914400" lvl="1" indent="-342900"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Char char="○"/>
            </a:pPr>
            <a:r>
              <a:rPr lang="en" sz="1800" dirty="0" smtClean="0"/>
              <a:t>What actions can be taken that affect outcomes?</a:t>
            </a:r>
          </a:p>
          <a:p>
            <a:pPr marL="914400" lvl="1" indent="-342900"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Char char="○"/>
            </a:pPr>
            <a:r>
              <a:rPr lang="en" sz="1800" b="1" dirty="0" smtClean="0"/>
              <a:t>What are the objectives</a:t>
            </a:r>
            <a:r>
              <a:rPr lang="en" sz="1800" b="1" dirty="0" smtClean="0"/>
              <a:t>?</a:t>
            </a:r>
          </a:p>
          <a:p>
            <a:pPr marL="914400" lvl="1" indent="-342900"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Char char="○"/>
            </a:pPr>
            <a:endParaRPr lang="en" sz="1800" dirty="0" smtClean="0"/>
          </a:p>
          <a:p>
            <a:pPr marL="914400" lvl="1" indent="-342900"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Char char="○"/>
            </a:pPr>
            <a:endParaRPr lang="en" sz="1800" dirty="0" smtClean="0"/>
          </a:p>
          <a:p>
            <a:pPr marL="0" lvl="0" indent="0">
              <a:spcBef>
                <a:spcPts val="0"/>
              </a:spcBef>
              <a:spcAft>
                <a:spcPts val="1000"/>
              </a:spcAft>
              <a:buNone/>
            </a:pPr>
            <a:endParaRPr sz="1800" dirty="0"/>
          </a:p>
        </p:txBody>
      </p:sp>
      <p:sp>
        <p:nvSpPr>
          <p:cNvPr id="4" name="Oval 3"/>
          <p:cNvSpPr/>
          <p:nvPr/>
        </p:nvSpPr>
        <p:spPr>
          <a:xfrm>
            <a:off x="6858000" y="318135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6858000" y="3257550"/>
            <a:ext cx="533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SPY</a:t>
            </a:r>
            <a:endParaRPr lang="en-US" sz="800" b="1" dirty="0"/>
          </a:p>
        </p:txBody>
      </p:sp>
      <p:sp>
        <p:nvSpPr>
          <p:cNvPr id="6" name="Oval 5"/>
          <p:cNvSpPr/>
          <p:nvPr/>
        </p:nvSpPr>
        <p:spPr>
          <a:xfrm>
            <a:off x="5943600" y="379095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5867400" y="3880306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   TLT </a:t>
            </a:r>
            <a:endParaRPr lang="en-US" sz="800" b="1" dirty="0"/>
          </a:p>
        </p:txBody>
      </p:sp>
      <p:cxnSp>
        <p:nvCxnSpPr>
          <p:cNvPr id="8" name="Straight Arrow Connector 7"/>
          <p:cNvCxnSpPr>
            <a:stCxn id="6" idx="7"/>
            <a:endCxn id="5" idx="1"/>
          </p:cNvCxnSpPr>
          <p:nvPr/>
        </p:nvCxnSpPr>
        <p:spPr>
          <a:xfrm flipV="1">
            <a:off x="6268804" y="3365272"/>
            <a:ext cx="589196" cy="481474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1"/>
            <a:endCxn id="6" idx="7"/>
          </p:cNvCxnSpPr>
          <p:nvPr/>
        </p:nvCxnSpPr>
        <p:spPr>
          <a:xfrm flipH="1">
            <a:off x="6268804" y="3365272"/>
            <a:ext cx="589196" cy="481474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019800" y="287655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5943600" y="295275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   VXX </a:t>
            </a:r>
            <a:endParaRPr lang="en-US" sz="800" b="1" dirty="0"/>
          </a:p>
        </p:txBody>
      </p:sp>
      <p:cxnSp>
        <p:nvCxnSpPr>
          <p:cNvPr id="12" name="Straight Arrow Connector 11"/>
          <p:cNvCxnSpPr>
            <a:endCxn id="4" idx="1"/>
          </p:cNvCxnSpPr>
          <p:nvPr/>
        </p:nvCxnSpPr>
        <p:spPr>
          <a:xfrm>
            <a:off x="6400800" y="3105150"/>
            <a:ext cx="512996" cy="131996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1"/>
          </p:cNvCxnSpPr>
          <p:nvPr/>
        </p:nvCxnSpPr>
        <p:spPr>
          <a:xfrm flipH="1" flipV="1">
            <a:off x="6400800" y="3105150"/>
            <a:ext cx="512996" cy="131996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0"/>
            <a:endCxn id="10" idx="4"/>
          </p:cNvCxnSpPr>
          <p:nvPr/>
        </p:nvCxnSpPr>
        <p:spPr>
          <a:xfrm flipV="1">
            <a:off x="6134100" y="3257550"/>
            <a:ext cx="76200" cy="5334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4"/>
            <a:endCxn id="6" idx="0"/>
          </p:cNvCxnSpPr>
          <p:nvPr/>
        </p:nvCxnSpPr>
        <p:spPr>
          <a:xfrm flipH="1">
            <a:off x="6134100" y="3257550"/>
            <a:ext cx="76200" cy="5334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010400" y="386715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6934200" y="3867150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CALL Option</a:t>
            </a:r>
            <a:r>
              <a:rPr lang="en-US" sz="800" b="1" dirty="0" smtClean="0"/>
              <a:t> </a:t>
            </a:r>
            <a:endParaRPr lang="en-US" sz="800" b="1" dirty="0"/>
          </a:p>
        </p:txBody>
      </p:sp>
      <p:cxnSp>
        <p:nvCxnSpPr>
          <p:cNvPr id="18" name="Straight Arrow Connector 17"/>
          <p:cNvCxnSpPr>
            <a:endCxn id="16" idx="2"/>
          </p:cNvCxnSpPr>
          <p:nvPr/>
        </p:nvCxnSpPr>
        <p:spPr>
          <a:xfrm>
            <a:off x="6324600" y="4019550"/>
            <a:ext cx="685800" cy="76200"/>
          </a:xfrm>
          <a:prstGeom prst="straightConnector1">
            <a:avLst/>
          </a:prstGeom>
          <a:ln w="317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5"/>
          </p:cNvCxnSpPr>
          <p:nvPr/>
        </p:nvCxnSpPr>
        <p:spPr>
          <a:xfrm>
            <a:off x="6345004" y="3201754"/>
            <a:ext cx="741596" cy="741596"/>
          </a:xfrm>
          <a:prstGeom prst="straightConnector1">
            <a:avLst/>
          </a:prstGeom>
          <a:ln w="317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  <a:endCxn id="16" idx="0"/>
          </p:cNvCxnSpPr>
          <p:nvPr/>
        </p:nvCxnSpPr>
        <p:spPr>
          <a:xfrm>
            <a:off x="7183204" y="3506554"/>
            <a:ext cx="55796" cy="360596"/>
          </a:xfrm>
          <a:prstGeom prst="straightConnector1">
            <a:avLst/>
          </a:prstGeom>
          <a:ln w="317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667000" y="3638550"/>
            <a:ext cx="358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342900">
              <a:buSzPct val="100000"/>
            </a:pPr>
            <a:r>
              <a:rPr lang="en" sz="1800" b="1" i="1" dirty="0" smtClean="0">
                <a:solidFill>
                  <a:srgbClr val="E17101"/>
                </a:solidFill>
              </a:rPr>
              <a:t>Minimize risk?</a:t>
            </a:r>
          </a:p>
          <a:p>
            <a:pPr marL="914400" lvl="1" indent="-342900">
              <a:buSzPct val="100000"/>
            </a:pPr>
            <a:r>
              <a:rPr lang="en" sz="1800" b="1" i="1" dirty="0" smtClean="0">
                <a:solidFill>
                  <a:srgbClr val="E17101"/>
                </a:solidFill>
              </a:rPr>
              <a:t>Maximize reward?</a:t>
            </a:r>
          </a:p>
          <a:p>
            <a:pPr marL="914400" lvl="1" indent="-342900">
              <a:buSzPct val="100000"/>
            </a:pPr>
            <a:r>
              <a:rPr lang="en" sz="1800" b="1" i="1" dirty="0" smtClean="0">
                <a:solidFill>
                  <a:srgbClr val="E17101"/>
                </a:solidFill>
              </a:rPr>
              <a:t>Maximize Sharpe ratio?</a:t>
            </a:r>
            <a:endParaRPr lang="en-US" b="1" i="1" dirty="0">
              <a:solidFill>
                <a:srgbClr val="E1710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914400" y="208359"/>
            <a:ext cx="77724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Analytics: Prescriptive</a:t>
            </a:r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914400" y="1200150"/>
            <a:ext cx="7772400" cy="3398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Clr>
                <a:schemeClr val="folHlink"/>
              </a:buClr>
              <a:buSzPct val="100000"/>
              <a:buFont typeface="Arial"/>
              <a:buChar char="●"/>
            </a:pPr>
            <a:r>
              <a:rPr lang="en" sz="1800" dirty="0"/>
              <a:t>Example:  Actions to hedge a call option</a:t>
            </a:r>
          </a:p>
          <a:p>
            <a:pPr marL="914400" lvl="1" indent="-342900" rtl="0"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Pct val="100000"/>
              <a:buFont typeface="Arial"/>
              <a:buChar char="○"/>
            </a:pPr>
            <a:r>
              <a:rPr lang="en" sz="1800" dirty="0"/>
              <a:t>We have the data for interest rates, spot prices &amp; </a:t>
            </a:r>
            <a:r>
              <a:rPr lang="en" sz="1800" dirty="0" smtClean="0"/>
              <a:t>volatility</a:t>
            </a:r>
            <a:endParaRPr lang="en" sz="1800" dirty="0"/>
          </a:p>
          <a:p>
            <a:pPr marL="914400" lvl="1" indent="-342900" rtl="0"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Pct val="100000"/>
              <a:buFont typeface="Arial"/>
              <a:buChar char="○"/>
            </a:pPr>
            <a:r>
              <a:rPr lang="en" sz="1800" dirty="0"/>
              <a:t>We </a:t>
            </a:r>
            <a:r>
              <a:rPr lang="en" sz="1800" dirty="0" smtClean="0"/>
              <a:t>have </a:t>
            </a:r>
            <a:r>
              <a:rPr lang="en" sz="1800" dirty="0"/>
              <a:t>a predictive model for an option </a:t>
            </a:r>
            <a:r>
              <a:rPr lang="en" sz="1800" dirty="0" smtClean="0"/>
              <a:t>price </a:t>
            </a:r>
            <a:endParaRPr lang="en" sz="1800" dirty="0"/>
          </a:p>
          <a:p>
            <a:pPr marL="914400" lvl="1" indent="-342900" rtl="0"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Pct val="100000"/>
              <a:buFont typeface="Arial"/>
              <a:buChar char="○"/>
            </a:pPr>
            <a:r>
              <a:rPr lang="en" sz="1800" dirty="0"/>
              <a:t>Objective:  Maximize return per unit of risk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520"/>
              </a:spcBef>
              <a:buClr>
                <a:schemeClr val="accent1"/>
              </a:buClr>
              <a:buSzPct val="100000"/>
              <a:buFont typeface="Arial"/>
              <a:buChar char="○"/>
            </a:pPr>
            <a:endParaRPr lang="en" sz="1800" dirty="0"/>
          </a:p>
        </p:txBody>
      </p:sp>
      <p:sp>
        <p:nvSpPr>
          <p:cNvPr id="4" name="Oval 3"/>
          <p:cNvSpPr/>
          <p:nvPr/>
        </p:nvSpPr>
        <p:spPr>
          <a:xfrm>
            <a:off x="6858000" y="318135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6858000" y="3257550"/>
            <a:ext cx="533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SPY</a:t>
            </a:r>
            <a:endParaRPr lang="en-US" sz="800" b="1" dirty="0"/>
          </a:p>
        </p:txBody>
      </p:sp>
      <p:sp>
        <p:nvSpPr>
          <p:cNvPr id="6" name="Oval 5"/>
          <p:cNvSpPr/>
          <p:nvPr/>
        </p:nvSpPr>
        <p:spPr>
          <a:xfrm>
            <a:off x="5943600" y="379095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5867400" y="3880306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   TLT </a:t>
            </a:r>
            <a:endParaRPr lang="en-US" sz="800" b="1" dirty="0"/>
          </a:p>
        </p:txBody>
      </p:sp>
      <p:cxnSp>
        <p:nvCxnSpPr>
          <p:cNvPr id="8" name="Straight Arrow Connector 7"/>
          <p:cNvCxnSpPr>
            <a:stCxn id="6" idx="7"/>
            <a:endCxn id="5" idx="1"/>
          </p:cNvCxnSpPr>
          <p:nvPr/>
        </p:nvCxnSpPr>
        <p:spPr>
          <a:xfrm flipV="1">
            <a:off x="6268804" y="3365272"/>
            <a:ext cx="589196" cy="481474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1"/>
            <a:endCxn id="6" idx="7"/>
          </p:cNvCxnSpPr>
          <p:nvPr/>
        </p:nvCxnSpPr>
        <p:spPr>
          <a:xfrm flipH="1">
            <a:off x="6268804" y="3365272"/>
            <a:ext cx="589196" cy="481474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019800" y="287655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5943600" y="295275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   VXX </a:t>
            </a:r>
            <a:endParaRPr lang="en-US" sz="800" b="1" dirty="0"/>
          </a:p>
        </p:txBody>
      </p:sp>
      <p:cxnSp>
        <p:nvCxnSpPr>
          <p:cNvPr id="12" name="Straight Arrow Connector 11"/>
          <p:cNvCxnSpPr>
            <a:endCxn id="4" idx="1"/>
          </p:cNvCxnSpPr>
          <p:nvPr/>
        </p:nvCxnSpPr>
        <p:spPr>
          <a:xfrm>
            <a:off x="6400800" y="3105150"/>
            <a:ext cx="512996" cy="131996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1"/>
          </p:cNvCxnSpPr>
          <p:nvPr/>
        </p:nvCxnSpPr>
        <p:spPr>
          <a:xfrm flipH="1" flipV="1">
            <a:off x="6400800" y="3105150"/>
            <a:ext cx="512996" cy="131996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0"/>
            <a:endCxn id="10" idx="4"/>
          </p:cNvCxnSpPr>
          <p:nvPr/>
        </p:nvCxnSpPr>
        <p:spPr>
          <a:xfrm flipV="1">
            <a:off x="6134100" y="3257550"/>
            <a:ext cx="76200" cy="5334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4"/>
            <a:endCxn id="6" idx="0"/>
          </p:cNvCxnSpPr>
          <p:nvPr/>
        </p:nvCxnSpPr>
        <p:spPr>
          <a:xfrm flipH="1">
            <a:off x="6134100" y="3257550"/>
            <a:ext cx="76200" cy="5334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010400" y="386715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6934200" y="3867150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CALL Option</a:t>
            </a:r>
            <a:r>
              <a:rPr lang="en-US" sz="800" b="1" dirty="0" smtClean="0"/>
              <a:t> </a:t>
            </a:r>
            <a:endParaRPr lang="en-US" sz="800" b="1" dirty="0"/>
          </a:p>
        </p:txBody>
      </p:sp>
      <p:cxnSp>
        <p:nvCxnSpPr>
          <p:cNvPr id="18" name="Straight Arrow Connector 17"/>
          <p:cNvCxnSpPr>
            <a:endCxn id="16" idx="2"/>
          </p:cNvCxnSpPr>
          <p:nvPr/>
        </p:nvCxnSpPr>
        <p:spPr>
          <a:xfrm>
            <a:off x="6324600" y="4019550"/>
            <a:ext cx="685800" cy="76200"/>
          </a:xfrm>
          <a:prstGeom prst="straightConnector1">
            <a:avLst/>
          </a:prstGeom>
          <a:ln w="317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5"/>
          </p:cNvCxnSpPr>
          <p:nvPr/>
        </p:nvCxnSpPr>
        <p:spPr>
          <a:xfrm>
            <a:off x="6345004" y="3201754"/>
            <a:ext cx="741596" cy="741596"/>
          </a:xfrm>
          <a:prstGeom prst="straightConnector1">
            <a:avLst/>
          </a:prstGeom>
          <a:ln w="317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  <a:endCxn id="16" idx="0"/>
          </p:cNvCxnSpPr>
          <p:nvPr/>
        </p:nvCxnSpPr>
        <p:spPr>
          <a:xfrm>
            <a:off x="7183204" y="3506554"/>
            <a:ext cx="55796" cy="360596"/>
          </a:xfrm>
          <a:prstGeom prst="straightConnector1">
            <a:avLst/>
          </a:prstGeom>
          <a:ln w="317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7200" y="3257550"/>
            <a:ext cx="5562600" cy="1051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342900">
              <a:spcBef>
                <a:spcPts val="520"/>
              </a:spcBef>
              <a:buClr>
                <a:schemeClr val="accent1"/>
              </a:buClr>
              <a:buSzPct val="100000"/>
            </a:pPr>
            <a:r>
              <a:rPr lang="en" sz="1800" b="1" i="1" dirty="0" smtClean="0">
                <a:solidFill>
                  <a:srgbClr val="E17101"/>
                </a:solidFill>
              </a:rPr>
              <a:t>Dynamic hedging is </a:t>
            </a:r>
            <a:r>
              <a:rPr lang="en" sz="1800" b="1" i="1" dirty="0" smtClean="0">
                <a:solidFill>
                  <a:srgbClr val="E17101"/>
                </a:solidFill>
              </a:rPr>
              <a:t>a prescriptive strategy</a:t>
            </a:r>
          </a:p>
          <a:p>
            <a:pPr marL="914400" lvl="1" indent="-342900">
              <a:spcBef>
                <a:spcPts val="52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</a:pPr>
            <a:r>
              <a:rPr lang="en" sz="1800" b="1" i="1" dirty="0" smtClean="0">
                <a:solidFill>
                  <a:srgbClr val="E17101"/>
                </a:solidFill>
              </a:rPr>
              <a:t>delta </a:t>
            </a:r>
            <a:r>
              <a:rPr lang="en" sz="1800" b="1" i="1" dirty="0" smtClean="0">
                <a:solidFill>
                  <a:srgbClr val="E17101"/>
                </a:solidFill>
              </a:rPr>
              <a:t>/ gamma </a:t>
            </a:r>
            <a:r>
              <a:rPr lang="en" sz="1800" b="1" i="1" dirty="0" smtClean="0">
                <a:solidFill>
                  <a:srgbClr val="E17101"/>
                </a:solidFill>
              </a:rPr>
              <a:t>hedge</a:t>
            </a:r>
          </a:p>
          <a:p>
            <a:pPr marL="914400" lvl="1" indent="-342900">
              <a:spcBef>
                <a:spcPts val="52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</a:pPr>
            <a:r>
              <a:rPr lang="en" sz="1800" b="1" i="1" dirty="0" smtClean="0">
                <a:solidFill>
                  <a:srgbClr val="E17101"/>
                </a:solidFill>
              </a:rPr>
              <a:t>hedge </a:t>
            </a:r>
            <a:r>
              <a:rPr lang="en" sz="1800" b="1" i="1" dirty="0" smtClean="0">
                <a:solidFill>
                  <a:srgbClr val="E17101"/>
                </a:solidFill>
              </a:rPr>
              <a:t>greek exposures</a:t>
            </a:r>
            <a:endParaRPr lang="en-US" b="1" i="1" dirty="0">
              <a:solidFill>
                <a:srgbClr val="E1710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399200" y="2074875"/>
            <a:ext cx="6345600" cy="1327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“small” Big Data &amp; Analytics example</a:t>
            </a:r>
          </a:p>
        </p:txBody>
      </p:sp>
      <p:pic>
        <p:nvPicPr>
          <p:cNvPr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650" y="-140298"/>
            <a:ext cx="4108575" cy="147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914400" y="1200150"/>
            <a:ext cx="7772400" cy="3398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 rtl="0">
              <a:spcBef>
                <a:spcPts val="0"/>
              </a:spcBef>
              <a:buNone/>
            </a:pPr>
            <a:endParaRPr lang="en" sz="1800" dirty="0" smtClean="0"/>
          </a:p>
          <a:p>
            <a:pPr marL="0" indent="0" rtl="0">
              <a:spcBef>
                <a:spcPts val="0"/>
              </a:spcBef>
              <a:buNone/>
            </a:pPr>
            <a:endParaRPr lang="en" sz="1800" dirty="0"/>
          </a:p>
          <a:p>
            <a:pPr indent="-342900">
              <a:spcBef>
                <a:spcPts val="0"/>
              </a:spcBef>
              <a:buFont typeface="+mj-lt"/>
              <a:buAutoNum type="arabicPeriod"/>
            </a:pPr>
            <a:r>
              <a:rPr lang="en" sz="1800" dirty="0" smtClean="0"/>
              <a:t>SPY </a:t>
            </a:r>
            <a:r>
              <a:rPr lang="en" sz="1800" dirty="0"/>
              <a:t>- S&amp;P500 index</a:t>
            </a:r>
          </a:p>
          <a:p>
            <a:pPr indent="-342900">
              <a:spcBef>
                <a:spcPts val="0"/>
              </a:spcBef>
              <a:buFont typeface="+mj-lt"/>
              <a:buAutoNum type="arabicPeriod"/>
            </a:pPr>
            <a:r>
              <a:rPr lang="en" sz="1800" dirty="0" smtClean="0"/>
              <a:t>TLT - 20+ year Treasury bonds </a:t>
            </a:r>
            <a:r>
              <a:rPr lang="en" sz="1800" dirty="0" smtClean="0"/>
              <a:t>ETF</a:t>
            </a:r>
            <a:endParaRPr lang="en" sz="1800" dirty="0" smtClean="0"/>
          </a:p>
          <a:p>
            <a:pPr indent="-342900">
              <a:spcBef>
                <a:spcPts val="0"/>
              </a:spcBef>
              <a:buFont typeface="+mj-lt"/>
              <a:buAutoNum type="arabicPeriod"/>
            </a:pPr>
            <a:r>
              <a:rPr lang="en" sz="1800" dirty="0" smtClean="0"/>
              <a:t>VXX – S&amp;P500 Volatility </a:t>
            </a:r>
            <a:r>
              <a:rPr lang="en" sz="1800" dirty="0" smtClean="0"/>
              <a:t>ETF</a:t>
            </a:r>
            <a:endParaRPr lang="en" sz="1800" dirty="0" smtClean="0"/>
          </a:p>
          <a:p>
            <a:pPr indent="-342900">
              <a:spcBef>
                <a:spcPts val="0"/>
              </a:spcBef>
              <a:buFont typeface="+mj-lt"/>
              <a:buAutoNum type="arabicPeriod"/>
            </a:pPr>
            <a:endParaRPr lang="en" sz="1800"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914400" y="208359"/>
            <a:ext cx="77724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Portfolio </a:t>
            </a:r>
            <a:r>
              <a:rPr lang="en" sz="36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Trading </a:t>
            </a:r>
            <a:r>
              <a:rPr lang="en" sz="3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</a:p>
        </p:txBody>
      </p:sp>
      <p:sp>
        <p:nvSpPr>
          <p:cNvPr id="4" name="Oval 3"/>
          <p:cNvSpPr/>
          <p:nvPr/>
        </p:nvSpPr>
        <p:spPr>
          <a:xfrm>
            <a:off x="6629400" y="249555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6629400" y="2571750"/>
            <a:ext cx="533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SPY</a:t>
            </a:r>
            <a:endParaRPr lang="en-US" sz="800" b="1" dirty="0"/>
          </a:p>
        </p:txBody>
      </p:sp>
      <p:sp>
        <p:nvSpPr>
          <p:cNvPr id="14" name="Oval 13"/>
          <p:cNvSpPr/>
          <p:nvPr/>
        </p:nvSpPr>
        <p:spPr>
          <a:xfrm>
            <a:off x="5715000" y="310515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5638800" y="3194506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   TLT </a:t>
            </a:r>
            <a:endParaRPr lang="en-US" sz="800" b="1" dirty="0"/>
          </a:p>
        </p:txBody>
      </p:sp>
      <p:cxnSp>
        <p:nvCxnSpPr>
          <p:cNvPr id="27" name="Straight Arrow Connector 26"/>
          <p:cNvCxnSpPr>
            <a:stCxn id="14" idx="7"/>
            <a:endCxn id="5" idx="1"/>
          </p:cNvCxnSpPr>
          <p:nvPr/>
        </p:nvCxnSpPr>
        <p:spPr>
          <a:xfrm flipV="1">
            <a:off x="6040204" y="2679472"/>
            <a:ext cx="589196" cy="481474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" idx="1"/>
            <a:endCxn id="14" idx="7"/>
          </p:cNvCxnSpPr>
          <p:nvPr/>
        </p:nvCxnSpPr>
        <p:spPr>
          <a:xfrm flipH="1">
            <a:off x="6040204" y="2679472"/>
            <a:ext cx="589196" cy="481474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5791200" y="219075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5715000" y="226695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   VXX </a:t>
            </a:r>
            <a:endParaRPr lang="en-US" sz="800" b="1" dirty="0"/>
          </a:p>
        </p:txBody>
      </p:sp>
      <p:cxnSp>
        <p:nvCxnSpPr>
          <p:cNvPr id="81" name="Straight Arrow Connector 80"/>
          <p:cNvCxnSpPr>
            <a:endCxn id="4" idx="1"/>
          </p:cNvCxnSpPr>
          <p:nvPr/>
        </p:nvCxnSpPr>
        <p:spPr>
          <a:xfrm>
            <a:off x="6172200" y="2419350"/>
            <a:ext cx="512996" cy="131996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4" idx="1"/>
          </p:cNvCxnSpPr>
          <p:nvPr/>
        </p:nvCxnSpPr>
        <p:spPr>
          <a:xfrm flipH="1" flipV="1">
            <a:off x="6172200" y="2419350"/>
            <a:ext cx="512996" cy="131996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14" idx="0"/>
            <a:endCxn id="75" idx="4"/>
          </p:cNvCxnSpPr>
          <p:nvPr/>
        </p:nvCxnSpPr>
        <p:spPr>
          <a:xfrm flipV="1">
            <a:off x="5905500" y="2571750"/>
            <a:ext cx="76200" cy="5334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75" idx="4"/>
            <a:endCxn id="14" idx="0"/>
          </p:cNvCxnSpPr>
          <p:nvPr/>
        </p:nvCxnSpPr>
        <p:spPr>
          <a:xfrm flipH="1">
            <a:off x="5905500" y="2571750"/>
            <a:ext cx="76200" cy="5334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914400" y="1200150"/>
            <a:ext cx="7772400" cy="3398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 rtl="0">
              <a:spcBef>
                <a:spcPts val="0"/>
              </a:spcBef>
              <a:buNone/>
            </a:pPr>
            <a:r>
              <a:rPr lang="en" sz="1800" dirty="0"/>
              <a:t>Mini universe of </a:t>
            </a:r>
            <a:r>
              <a:rPr lang="en" sz="1800" dirty="0" smtClean="0"/>
              <a:t>9</a:t>
            </a:r>
            <a:r>
              <a:rPr lang="en" sz="1800" dirty="0" smtClean="0"/>
              <a:t> </a:t>
            </a:r>
            <a:r>
              <a:rPr lang="en" sz="1800" dirty="0"/>
              <a:t>stocks and </a:t>
            </a:r>
            <a:r>
              <a:rPr lang="en" sz="1800" dirty="0" smtClean="0"/>
              <a:t>ETFs</a:t>
            </a:r>
          </a:p>
          <a:p>
            <a:pPr marL="0" indent="0" rtl="0">
              <a:spcBef>
                <a:spcPts val="0"/>
              </a:spcBef>
              <a:buNone/>
            </a:pPr>
            <a:endParaRPr lang="en" sz="1800" dirty="0"/>
          </a:p>
          <a:p>
            <a:pPr indent="-342900">
              <a:spcBef>
                <a:spcPts val="0"/>
              </a:spcBef>
              <a:buFont typeface="+mj-lt"/>
              <a:buAutoNum type="arabicPeriod"/>
            </a:pPr>
            <a:r>
              <a:rPr lang="en" sz="1800" dirty="0" smtClean="0"/>
              <a:t>SPY </a:t>
            </a:r>
            <a:r>
              <a:rPr lang="en" sz="1800" dirty="0"/>
              <a:t>- S&amp;P500 index</a:t>
            </a:r>
          </a:p>
          <a:p>
            <a:pPr indent="-342900">
              <a:spcBef>
                <a:spcPts val="0"/>
              </a:spcBef>
              <a:buFont typeface="+mj-lt"/>
              <a:buAutoNum type="arabicPeriod"/>
            </a:pPr>
            <a:r>
              <a:rPr lang="en" sz="1800" dirty="0" smtClean="0"/>
              <a:t>TLT - 20+ year Treasury bonds </a:t>
            </a:r>
            <a:r>
              <a:rPr lang="en" sz="1800" dirty="0" smtClean="0"/>
              <a:t>ETF</a:t>
            </a:r>
            <a:endParaRPr lang="en" sz="1800" dirty="0" smtClean="0"/>
          </a:p>
          <a:p>
            <a:pPr indent="-342900">
              <a:spcBef>
                <a:spcPts val="0"/>
              </a:spcBef>
              <a:buFont typeface="+mj-lt"/>
              <a:buAutoNum type="arabicPeriod"/>
            </a:pPr>
            <a:r>
              <a:rPr lang="en" sz="1800" dirty="0" smtClean="0"/>
              <a:t>VXX – S&amp;P500 Volatility </a:t>
            </a:r>
            <a:r>
              <a:rPr lang="en" sz="1800" dirty="0" smtClean="0"/>
              <a:t>ETF</a:t>
            </a:r>
            <a:endParaRPr lang="en" sz="1800" dirty="0" smtClean="0"/>
          </a:p>
          <a:p>
            <a:pPr indent="-342900">
              <a:spcBef>
                <a:spcPts val="0"/>
              </a:spcBef>
              <a:buFont typeface="+mj-lt"/>
              <a:buAutoNum type="arabicPeriod"/>
            </a:pPr>
            <a:r>
              <a:rPr lang="en" sz="1800" dirty="0" smtClean="0"/>
              <a:t>JNK </a:t>
            </a:r>
            <a:r>
              <a:rPr lang="en" sz="1800" dirty="0"/>
              <a:t>- High yield corporate bond ETF</a:t>
            </a:r>
          </a:p>
          <a:p>
            <a:pPr indent="-342900">
              <a:spcBef>
                <a:spcPts val="0"/>
              </a:spcBef>
              <a:buFont typeface="+mj-lt"/>
              <a:buAutoNum type="arabicPeriod"/>
            </a:pPr>
            <a:r>
              <a:rPr lang="en" sz="1800" dirty="0" smtClean="0"/>
              <a:t>UGA </a:t>
            </a:r>
            <a:r>
              <a:rPr lang="en" sz="1800" dirty="0"/>
              <a:t>- Gasoline futures ETF</a:t>
            </a:r>
          </a:p>
          <a:p>
            <a:pPr indent="-342900">
              <a:spcBef>
                <a:spcPts val="0"/>
              </a:spcBef>
              <a:buFont typeface="+mj-lt"/>
              <a:buAutoNum type="arabicPeriod"/>
            </a:pPr>
            <a:r>
              <a:rPr lang="en" sz="1800" dirty="0" smtClean="0"/>
              <a:t>VLO </a:t>
            </a:r>
            <a:r>
              <a:rPr lang="en" sz="1800" dirty="0"/>
              <a:t>- Valero Energy Corp (refinery) </a:t>
            </a:r>
          </a:p>
          <a:p>
            <a:pPr indent="-342900">
              <a:spcBef>
                <a:spcPts val="0"/>
              </a:spcBef>
              <a:buFont typeface="+mj-lt"/>
              <a:buAutoNum type="arabicPeriod"/>
            </a:pPr>
            <a:r>
              <a:rPr lang="en" sz="1800" dirty="0" smtClean="0"/>
              <a:t>USO </a:t>
            </a:r>
            <a:r>
              <a:rPr lang="en" sz="1800" dirty="0"/>
              <a:t>- Oil (WTI) futures ETF</a:t>
            </a:r>
          </a:p>
          <a:p>
            <a:pPr indent="-342900">
              <a:spcBef>
                <a:spcPts val="0"/>
              </a:spcBef>
              <a:buFont typeface="+mj-lt"/>
              <a:buAutoNum type="arabicPeriod"/>
            </a:pPr>
            <a:r>
              <a:rPr lang="en" sz="1800" dirty="0" smtClean="0"/>
              <a:t>JO </a:t>
            </a:r>
            <a:r>
              <a:rPr lang="en" sz="1800" dirty="0"/>
              <a:t>- Coffee </a:t>
            </a:r>
            <a:r>
              <a:rPr lang="en" sz="1800" dirty="0" smtClean="0"/>
              <a:t>ETF</a:t>
            </a:r>
          </a:p>
          <a:p>
            <a:pPr indent="-342900">
              <a:spcBef>
                <a:spcPts val="0"/>
              </a:spcBef>
              <a:buFont typeface="+mj-lt"/>
              <a:buAutoNum type="arabicPeriod"/>
            </a:pPr>
            <a:r>
              <a:rPr lang="en" sz="1800" dirty="0" smtClean="0"/>
              <a:t>SBUX </a:t>
            </a:r>
            <a:r>
              <a:rPr lang="en" sz="1800" dirty="0"/>
              <a:t>- </a:t>
            </a:r>
            <a:r>
              <a:rPr lang="en" sz="1800" dirty="0" smtClean="0"/>
              <a:t>Starbucks</a:t>
            </a:r>
          </a:p>
          <a:p>
            <a:pPr indent="-342900">
              <a:spcBef>
                <a:spcPts val="0"/>
              </a:spcBef>
              <a:buFont typeface="+mj-lt"/>
              <a:buAutoNum type="arabicPeriod"/>
            </a:pPr>
            <a:endParaRPr lang="en" sz="1800"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914400" y="208359"/>
            <a:ext cx="77724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Portfolio </a:t>
            </a:r>
            <a:r>
              <a:rPr lang="en" sz="36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Trading </a:t>
            </a:r>
            <a:r>
              <a:rPr lang="en" sz="3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</a:p>
        </p:txBody>
      </p:sp>
      <p:sp>
        <p:nvSpPr>
          <p:cNvPr id="4" name="Oval 3"/>
          <p:cNvSpPr/>
          <p:nvPr/>
        </p:nvSpPr>
        <p:spPr>
          <a:xfrm>
            <a:off x="6629400" y="249555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6629400" y="2571750"/>
            <a:ext cx="533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SPY</a:t>
            </a:r>
            <a:endParaRPr lang="en-US" sz="800" b="1" dirty="0"/>
          </a:p>
        </p:txBody>
      </p:sp>
      <p:sp>
        <p:nvSpPr>
          <p:cNvPr id="14" name="Oval 13"/>
          <p:cNvSpPr/>
          <p:nvPr/>
        </p:nvSpPr>
        <p:spPr>
          <a:xfrm>
            <a:off x="5715000" y="310515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5638800" y="3194506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   TLT </a:t>
            </a:r>
            <a:endParaRPr lang="en-US" sz="800" b="1" dirty="0"/>
          </a:p>
        </p:txBody>
      </p:sp>
      <p:cxnSp>
        <p:nvCxnSpPr>
          <p:cNvPr id="27" name="Straight Arrow Connector 26"/>
          <p:cNvCxnSpPr>
            <a:stCxn id="14" idx="7"/>
            <a:endCxn id="5" idx="1"/>
          </p:cNvCxnSpPr>
          <p:nvPr/>
        </p:nvCxnSpPr>
        <p:spPr>
          <a:xfrm flipV="1">
            <a:off x="6040204" y="2679472"/>
            <a:ext cx="589196" cy="481474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" idx="1"/>
            <a:endCxn id="14" idx="7"/>
          </p:cNvCxnSpPr>
          <p:nvPr/>
        </p:nvCxnSpPr>
        <p:spPr>
          <a:xfrm flipH="1">
            <a:off x="6040204" y="2679472"/>
            <a:ext cx="589196" cy="481474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5791200" y="219075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5715000" y="226695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   VXX </a:t>
            </a:r>
            <a:endParaRPr lang="en-US" sz="800" b="1" dirty="0"/>
          </a:p>
        </p:txBody>
      </p:sp>
      <p:cxnSp>
        <p:nvCxnSpPr>
          <p:cNvPr id="81" name="Straight Arrow Connector 80"/>
          <p:cNvCxnSpPr>
            <a:endCxn id="4" idx="1"/>
          </p:cNvCxnSpPr>
          <p:nvPr/>
        </p:nvCxnSpPr>
        <p:spPr>
          <a:xfrm>
            <a:off x="6172200" y="2419350"/>
            <a:ext cx="512996" cy="131996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4" idx="1"/>
          </p:cNvCxnSpPr>
          <p:nvPr/>
        </p:nvCxnSpPr>
        <p:spPr>
          <a:xfrm flipH="1" flipV="1">
            <a:off x="6172200" y="2419350"/>
            <a:ext cx="512996" cy="131996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14" idx="0"/>
            <a:endCxn id="75" idx="4"/>
          </p:cNvCxnSpPr>
          <p:nvPr/>
        </p:nvCxnSpPr>
        <p:spPr>
          <a:xfrm flipV="1">
            <a:off x="5905500" y="2571750"/>
            <a:ext cx="76200" cy="5334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75" idx="4"/>
            <a:endCxn id="14" idx="0"/>
          </p:cNvCxnSpPr>
          <p:nvPr/>
        </p:nvCxnSpPr>
        <p:spPr>
          <a:xfrm flipH="1">
            <a:off x="5905500" y="2571750"/>
            <a:ext cx="76200" cy="5334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914400" y="1200150"/>
            <a:ext cx="7772400" cy="3398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 rtl="0">
              <a:spcBef>
                <a:spcPts val="0"/>
              </a:spcBef>
              <a:buNone/>
            </a:pPr>
            <a:r>
              <a:rPr lang="en" sz="1800" dirty="0"/>
              <a:t>Mini universe of </a:t>
            </a:r>
            <a:r>
              <a:rPr lang="en" sz="1800" dirty="0" smtClean="0"/>
              <a:t>9</a:t>
            </a:r>
            <a:r>
              <a:rPr lang="en" sz="1800" dirty="0" smtClean="0"/>
              <a:t> </a:t>
            </a:r>
            <a:r>
              <a:rPr lang="en" sz="1800" dirty="0"/>
              <a:t>stocks and </a:t>
            </a:r>
            <a:r>
              <a:rPr lang="en" sz="1800" dirty="0" smtClean="0"/>
              <a:t>ETFs</a:t>
            </a:r>
          </a:p>
          <a:p>
            <a:pPr marL="0" indent="0" rtl="0">
              <a:spcBef>
                <a:spcPts val="0"/>
              </a:spcBef>
              <a:buNone/>
            </a:pPr>
            <a:endParaRPr lang="en" sz="1800" dirty="0"/>
          </a:p>
          <a:p>
            <a:pPr indent="-342900">
              <a:spcBef>
                <a:spcPts val="0"/>
              </a:spcBef>
              <a:buFont typeface="+mj-lt"/>
              <a:buAutoNum type="arabicPeriod"/>
            </a:pPr>
            <a:r>
              <a:rPr lang="en" sz="1800" dirty="0" smtClean="0"/>
              <a:t>SPY - S&amp;P500 index</a:t>
            </a:r>
          </a:p>
          <a:p>
            <a:pPr indent="-342900">
              <a:spcBef>
                <a:spcPts val="0"/>
              </a:spcBef>
              <a:buFont typeface="+mj-lt"/>
              <a:buAutoNum type="arabicPeriod"/>
            </a:pPr>
            <a:r>
              <a:rPr lang="en" sz="1800" dirty="0" smtClean="0"/>
              <a:t>TLT - 20+ year Treasury bonds ETF</a:t>
            </a:r>
          </a:p>
          <a:p>
            <a:pPr indent="-342900">
              <a:spcBef>
                <a:spcPts val="0"/>
              </a:spcBef>
              <a:buFont typeface="+mj-lt"/>
              <a:buAutoNum type="arabicPeriod"/>
            </a:pPr>
            <a:r>
              <a:rPr lang="en" sz="1800" dirty="0" smtClean="0"/>
              <a:t>VXX – S&amp;P500 Volatility ETF</a:t>
            </a:r>
          </a:p>
          <a:p>
            <a:pPr indent="-342900">
              <a:spcBef>
                <a:spcPts val="0"/>
              </a:spcBef>
              <a:buFont typeface="+mj-lt"/>
              <a:buAutoNum type="arabicPeriod"/>
            </a:pPr>
            <a:r>
              <a:rPr lang="en" sz="1800" dirty="0" smtClean="0"/>
              <a:t>JNK - High yield corporate bond ETF</a:t>
            </a:r>
          </a:p>
          <a:p>
            <a:pPr indent="-342900">
              <a:spcBef>
                <a:spcPts val="0"/>
              </a:spcBef>
              <a:buFont typeface="+mj-lt"/>
              <a:buAutoNum type="arabicPeriod"/>
            </a:pPr>
            <a:r>
              <a:rPr lang="en" sz="1800" dirty="0" smtClean="0"/>
              <a:t>UGA - Gasoline futures ETF</a:t>
            </a:r>
          </a:p>
          <a:p>
            <a:pPr indent="-342900">
              <a:spcBef>
                <a:spcPts val="0"/>
              </a:spcBef>
              <a:buFont typeface="+mj-lt"/>
              <a:buAutoNum type="arabicPeriod"/>
            </a:pPr>
            <a:r>
              <a:rPr lang="en" sz="1800" dirty="0" smtClean="0"/>
              <a:t>VLO - Valero Energy Corp (refinery) </a:t>
            </a:r>
          </a:p>
          <a:p>
            <a:pPr indent="-342900">
              <a:spcBef>
                <a:spcPts val="0"/>
              </a:spcBef>
              <a:buFont typeface="+mj-lt"/>
              <a:buAutoNum type="arabicPeriod"/>
            </a:pPr>
            <a:r>
              <a:rPr lang="en" sz="1800" dirty="0" smtClean="0"/>
              <a:t>USO - Oil (WTI) futures ETF</a:t>
            </a:r>
          </a:p>
          <a:p>
            <a:pPr indent="-342900">
              <a:spcBef>
                <a:spcPts val="0"/>
              </a:spcBef>
              <a:buFont typeface="+mj-lt"/>
              <a:buAutoNum type="arabicPeriod"/>
            </a:pPr>
            <a:r>
              <a:rPr lang="en" sz="1800" dirty="0" smtClean="0"/>
              <a:t>JO - Coffee ETF</a:t>
            </a:r>
          </a:p>
          <a:p>
            <a:pPr indent="-342900">
              <a:spcBef>
                <a:spcPts val="0"/>
              </a:spcBef>
              <a:buFont typeface="+mj-lt"/>
              <a:buAutoNum type="arabicPeriod"/>
            </a:pPr>
            <a:r>
              <a:rPr lang="en" sz="1800" dirty="0" smtClean="0"/>
              <a:t>SBUX - Starbucks</a:t>
            </a:r>
          </a:p>
          <a:p>
            <a:pPr indent="-342900">
              <a:spcBef>
                <a:spcPts val="0"/>
              </a:spcBef>
              <a:buFont typeface="+mj-lt"/>
              <a:buAutoNum type="arabicPeriod"/>
            </a:pPr>
            <a:endParaRPr lang="en" sz="1800"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914400" y="208359"/>
            <a:ext cx="77724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36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Portfolio Trading example</a:t>
            </a:r>
            <a:endParaRPr lang="en" sz="36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Oval 3"/>
          <p:cNvSpPr/>
          <p:nvPr/>
        </p:nvSpPr>
        <p:spPr>
          <a:xfrm>
            <a:off x="6629400" y="249555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6629400" y="2571750"/>
            <a:ext cx="533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SPY</a:t>
            </a:r>
            <a:endParaRPr lang="en-US" sz="800" b="1" dirty="0"/>
          </a:p>
        </p:txBody>
      </p:sp>
      <p:sp>
        <p:nvSpPr>
          <p:cNvPr id="6" name="Oval 5"/>
          <p:cNvSpPr/>
          <p:nvPr/>
        </p:nvSpPr>
        <p:spPr>
          <a:xfrm>
            <a:off x="7467600" y="196215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7391400" y="2051506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 SBUX </a:t>
            </a:r>
            <a:endParaRPr lang="en-US" sz="800" b="1" dirty="0"/>
          </a:p>
        </p:txBody>
      </p:sp>
      <p:sp>
        <p:nvSpPr>
          <p:cNvPr id="8" name="Oval 7"/>
          <p:cNvSpPr/>
          <p:nvPr/>
        </p:nvSpPr>
        <p:spPr>
          <a:xfrm>
            <a:off x="7543800" y="280035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7467600" y="2889706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   VLO </a:t>
            </a:r>
            <a:endParaRPr lang="en-US" sz="800" b="1" dirty="0"/>
          </a:p>
        </p:txBody>
      </p:sp>
      <p:sp>
        <p:nvSpPr>
          <p:cNvPr id="10" name="Oval 9"/>
          <p:cNvSpPr/>
          <p:nvPr/>
        </p:nvSpPr>
        <p:spPr>
          <a:xfrm>
            <a:off x="7010400" y="150495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6934200" y="1594306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    JO </a:t>
            </a:r>
            <a:endParaRPr lang="en-US" sz="800" b="1" dirty="0"/>
          </a:p>
        </p:txBody>
      </p:sp>
      <p:sp>
        <p:nvSpPr>
          <p:cNvPr id="12" name="Oval 11"/>
          <p:cNvSpPr/>
          <p:nvPr/>
        </p:nvSpPr>
        <p:spPr>
          <a:xfrm>
            <a:off x="6019800" y="394335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5943600" y="401955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   JNK </a:t>
            </a:r>
            <a:endParaRPr lang="en-US" sz="800" b="1" dirty="0"/>
          </a:p>
        </p:txBody>
      </p:sp>
      <p:sp>
        <p:nvSpPr>
          <p:cNvPr id="14" name="Oval 13"/>
          <p:cNvSpPr/>
          <p:nvPr/>
        </p:nvSpPr>
        <p:spPr>
          <a:xfrm>
            <a:off x="5715000" y="310515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5638800" y="3194506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   TLT </a:t>
            </a:r>
            <a:endParaRPr lang="en-US" sz="800" b="1" dirty="0"/>
          </a:p>
        </p:txBody>
      </p:sp>
      <p:sp>
        <p:nvSpPr>
          <p:cNvPr id="16" name="Oval 15"/>
          <p:cNvSpPr/>
          <p:nvPr/>
        </p:nvSpPr>
        <p:spPr>
          <a:xfrm>
            <a:off x="7467600" y="401955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7391400" y="4108906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   UGA </a:t>
            </a:r>
            <a:endParaRPr lang="en-US" sz="800" b="1" dirty="0"/>
          </a:p>
        </p:txBody>
      </p:sp>
      <p:sp>
        <p:nvSpPr>
          <p:cNvPr id="18" name="Oval 17"/>
          <p:cNvSpPr/>
          <p:nvPr/>
        </p:nvSpPr>
        <p:spPr>
          <a:xfrm>
            <a:off x="6705600" y="3701594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6629400" y="379095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   USO </a:t>
            </a:r>
            <a:endParaRPr lang="en-US" sz="800" b="1" dirty="0"/>
          </a:p>
        </p:txBody>
      </p:sp>
      <p:cxnSp>
        <p:nvCxnSpPr>
          <p:cNvPr id="21" name="Straight Arrow Connector 20"/>
          <p:cNvCxnSpPr>
            <a:stCxn id="4" idx="6"/>
            <a:endCxn id="6" idx="3"/>
          </p:cNvCxnSpPr>
          <p:nvPr/>
        </p:nvCxnSpPr>
        <p:spPr>
          <a:xfrm flipV="1">
            <a:off x="7010400" y="2287354"/>
            <a:ext cx="512996" cy="398696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</p:cNvCxnSpPr>
          <p:nvPr/>
        </p:nvCxnSpPr>
        <p:spPr>
          <a:xfrm>
            <a:off x="7335604" y="1830154"/>
            <a:ext cx="208196" cy="208196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7"/>
            <a:endCxn id="5" idx="1"/>
          </p:cNvCxnSpPr>
          <p:nvPr/>
        </p:nvCxnSpPr>
        <p:spPr>
          <a:xfrm flipV="1">
            <a:off x="6040204" y="2679472"/>
            <a:ext cx="589196" cy="481474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" idx="7"/>
            <a:endCxn id="4" idx="3"/>
          </p:cNvCxnSpPr>
          <p:nvPr/>
        </p:nvCxnSpPr>
        <p:spPr>
          <a:xfrm flipV="1">
            <a:off x="6345004" y="2820754"/>
            <a:ext cx="340192" cy="1178392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10400" y="2724150"/>
            <a:ext cx="609600" cy="1524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0"/>
            <a:endCxn id="8" idx="4"/>
          </p:cNvCxnSpPr>
          <p:nvPr/>
        </p:nvCxnSpPr>
        <p:spPr>
          <a:xfrm flipV="1">
            <a:off x="7658100" y="3181350"/>
            <a:ext cx="76200" cy="8382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8" idx="7"/>
            <a:endCxn id="8" idx="3"/>
          </p:cNvCxnSpPr>
          <p:nvPr/>
        </p:nvCxnSpPr>
        <p:spPr>
          <a:xfrm flipV="1">
            <a:off x="7030804" y="3125554"/>
            <a:ext cx="568792" cy="631836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8" idx="0"/>
            <a:endCxn id="4" idx="4"/>
          </p:cNvCxnSpPr>
          <p:nvPr/>
        </p:nvCxnSpPr>
        <p:spPr>
          <a:xfrm flipH="1" flipV="1">
            <a:off x="6819900" y="2876550"/>
            <a:ext cx="76200" cy="825044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4" idx="5"/>
            <a:endCxn id="18" idx="1"/>
          </p:cNvCxnSpPr>
          <p:nvPr/>
        </p:nvCxnSpPr>
        <p:spPr>
          <a:xfrm>
            <a:off x="6040204" y="3430354"/>
            <a:ext cx="721192" cy="327036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4" idx="4"/>
            <a:endCxn id="12" idx="1"/>
          </p:cNvCxnSpPr>
          <p:nvPr/>
        </p:nvCxnSpPr>
        <p:spPr>
          <a:xfrm>
            <a:off x="5905500" y="3486150"/>
            <a:ext cx="170096" cy="512996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" idx="1"/>
            <a:endCxn id="14" idx="7"/>
          </p:cNvCxnSpPr>
          <p:nvPr/>
        </p:nvCxnSpPr>
        <p:spPr>
          <a:xfrm flipH="1">
            <a:off x="6040204" y="2679472"/>
            <a:ext cx="589196" cy="481474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8" idx="1"/>
            <a:endCxn id="14" idx="5"/>
          </p:cNvCxnSpPr>
          <p:nvPr/>
        </p:nvCxnSpPr>
        <p:spPr>
          <a:xfrm flipH="1" flipV="1">
            <a:off x="6040204" y="3430354"/>
            <a:ext cx="721192" cy="327036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5791200" y="219075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5715000" y="226695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   VXX </a:t>
            </a:r>
            <a:endParaRPr lang="en-US" sz="800" b="1" dirty="0"/>
          </a:p>
        </p:txBody>
      </p:sp>
      <p:cxnSp>
        <p:nvCxnSpPr>
          <p:cNvPr id="81" name="Straight Arrow Connector 80"/>
          <p:cNvCxnSpPr>
            <a:endCxn id="4" idx="1"/>
          </p:cNvCxnSpPr>
          <p:nvPr/>
        </p:nvCxnSpPr>
        <p:spPr>
          <a:xfrm>
            <a:off x="6172200" y="2419350"/>
            <a:ext cx="512996" cy="131996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4" idx="1"/>
          </p:cNvCxnSpPr>
          <p:nvPr/>
        </p:nvCxnSpPr>
        <p:spPr>
          <a:xfrm flipH="1" flipV="1">
            <a:off x="6172200" y="2419350"/>
            <a:ext cx="512996" cy="131996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14" idx="0"/>
            <a:endCxn id="75" idx="4"/>
          </p:cNvCxnSpPr>
          <p:nvPr/>
        </p:nvCxnSpPr>
        <p:spPr>
          <a:xfrm flipV="1">
            <a:off x="5905500" y="2571750"/>
            <a:ext cx="76200" cy="5334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75" idx="4"/>
            <a:endCxn id="14" idx="0"/>
          </p:cNvCxnSpPr>
          <p:nvPr/>
        </p:nvCxnSpPr>
        <p:spPr>
          <a:xfrm flipH="1">
            <a:off x="5905500" y="2571750"/>
            <a:ext cx="76200" cy="5334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7086600" y="3943350"/>
            <a:ext cx="381000" cy="2286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5486400" y="142875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E17101"/>
                </a:solidFill>
              </a:rPr>
              <a:t>Complex </a:t>
            </a:r>
          </a:p>
          <a:p>
            <a:r>
              <a:rPr lang="en-US" sz="1800" b="1" dirty="0" smtClean="0">
                <a:solidFill>
                  <a:srgbClr val="E17101"/>
                </a:solidFill>
              </a:rPr>
              <a:t>dynamics</a:t>
            </a:r>
            <a:endParaRPr lang="en-US" sz="1800" b="1" dirty="0">
              <a:solidFill>
                <a:srgbClr val="E17101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1600200" y="447675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i="1" dirty="0" smtClean="0">
                <a:solidFill>
                  <a:srgbClr val="E17101"/>
                </a:solidFill>
              </a:rPr>
              <a:t>How can we methodically construct a trading strategy?</a:t>
            </a:r>
            <a:endParaRPr lang="en-US" sz="1800" b="1" i="1" dirty="0">
              <a:solidFill>
                <a:srgbClr val="E1710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914400" y="1200150"/>
            <a:ext cx="7772400" cy="3398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 rtl="0">
              <a:spcBef>
                <a:spcPts val="0"/>
              </a:spcBef>
              <a:buNone/>
            </a:pPr>
            <a:r>
              <a:rPr lang="en" sz="1800" dirty="0"/>
              <a:t>Mini universe of </a:t>
            </a:r>
            <a:r>
              <a:rPr lang="en" sz="1800" dirty="0" smtClean="0"/>
              <a:t>8 stocks </a:t>
            </a:r>
            <a:r>
              <a:rPr lang="en" sz="1800" dirty="0"/>
              <a:t>and </a:t>
            </a:r>
            <a:r>
              <a:rPr lang="en" sz="1800" dirty="0" smtClean="0"/>
              <a:t>ETFs</a:t>
            </a:r>
          </a:p>
          <a:p>
            <a:pPr indent="-342900">
              <a:spcBef>
                <a:spcPts val="0"/>
              </a:spcBef>
              <a:buFont typeface="+mj-lt"/>
              <a:buAutoNum type="arabicPeriod"/>
            </a:pPr>
            <a:endParaRPr lang="en" sz="1800" dirty="0" smtClean="0"/>
          </a:p>
          <a:p>
            <a:pPr indent="-342900">
              <a:spcBef>
                <a:spcPts val="0"/>
              </a:spcBef>
              <a:buNone/>
            </a:pPr>
            <a:r>
              <a:rPr lang="en" sz="1800" dirty="0" smtClean="0"/>
              <a:t>Calculate: </a:t>
            </a:r>
          </a:p>
          <a:p>
            <a:pPr lvl="1" indent="-342900">
              <a:spcBef>
                <a:spcPts val="0"/>
              </a:spcBef>
              <a:buFont typeface="Courier New" pitchFamily="49" charset="0"/>
              <a:buChar char="o"/>
            </a:pPr>
            <a:r>
              <a:rPr lang="en" sz="1600" dirty="0" smtClean="0"/>
              <a:t>means, variances</a:t>
            </a:r>
          </a:p>
          <a:p>
            <a:pPr lvl="1" indent="-342900">
              <a:spcBef>
                <a:spcPts val="0"/>
              </a:spcBef>
              <a:buFont typeface="Courier New" pitchFamily="49" charset="0"/>
              <a:buChar char="o"/>
            </a:pPr>
            <a:r>
              <a:rPr lang="en-US" sz="1600" dirty="0" smtClean="0"/>
              <a:t>c</a:t>
            </a:r>
            <a:r>
              <a:rPr lang="en" sz="1600" dirty="0" smtClean="0"/>
              <a:t>orrelations, </a:t>
            </a:r>
            <a:r>
              <a:rPr lang="en-US" sz="1600" dirty="0" smtClean="0"/>
              <a:t>a</a:t>
            </a:r>
            <a:r>
              <a:rPr lang="en" sz="1600" dirty="0" smtClean="0"/>
              <a:t>utocorrelations</a:t>
            </a:r>
          </a:p>
          <a:p>
            <a:pPr lvl="1" indent="-342900">
              <a:spcBef>
                <a:spcPts val="0"/>
              </a:spcBef>
              <a:buFont typeface="Courier New" pitchFamily="49" charset="0"/>
              <a:buChar char="o"/>
            </a:pPr>
            <a:r>
              <a:rPr lang="en-US" sz="1600" dirty="0" smtClean="0"/>
              <a:t>p</a:t>
            </a:r>
            <a:r>
              <a:rPr lang="en-US" sz="1600" dirty="0" smtClean="0"/>
              <a:t>rinciple components</a:t>
            </a:r>
            <a:endParaRPr lang="en" sz="1600" dirty="0" smtClean="0"/>
          </a:p>
          <a:p>
            <a:pPr indent="-342900">
              <a:spcBef>
                <a:spcPts val="0"/>
              </a:spcBef>
              <a:buNone/>
            </a:pPr>
            <a:endParaRPr lang="en" sz="2000" dirty="0" smtClean="0"/>
          </a:p>
        </p:txBody>
      </p:sp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914400" y="208359"/>
            <a:ext cx="77724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Descriptive</a:t>
            </a:r>
            <a:endParaRPr lang="en" sz="36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Picture 39" descr="raw_timeseri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428750"/>
            <a:ext cx="4114800" cy="308610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914400" y="340995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E17101"/>
                </a:solidFill>
              </a:rPr>
              <a:t>Discover features about this dataset</a:t>
            </a:r>
            <a:endParaRPr lang="en-US" sz="1800" b="1" dirty="0">
              <a:solidFill>
                <a:srgbClr val="E1710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914400" y="208359"/>
            <a:ext cx="77724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Predictive</a:t>
            </a:r>
          </a:p>
        </p:txBody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914400" y="1200150"/>
            <a:ext cx="7772400" cy="3398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42900"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Char char="●"/>
            </a:pPr>
            <a:r>
              <a:rPr lang="en" sz="1800" dirty="0" smtClean="0"/>
              <a:t>This “small” example isn’t really that small.  There </a:t>
            </a:r>
            <a:r>
              <a:rPr lang="en" sz="1800" dirty="0" smtClean="0"/>
              <a:t>are </a:t>
            </a:r>
            <a:r>
              <a:rPr lang="en" sz="1800" dirty="0" smtClean="0"/>
              <a:t>2^8=256 </a:t>
            </a:r>
            <a:r>
              <a:rPr lang="en" sz="1800" dirty="0" smtClean="0"/>
              <a:t>possible combinations of underliers to include, each with </a:t>
            </a:r>
            <a:r>
              <a:rPr lang="en" sz="1800" dirty="0" smtClean="0"/>
              <a:t>endless possibilities of share combinations</a:t>
            </a:r>
            <a:endParaRPr lang="en" sz="1800" dirty="0" smtClean="0"/>
          </a:p>
          <a:p>
            <a:pPr marL="457200" indent="-342900"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Char char="●"/>
            </a:pPr>
            <a:r>
              <a:rPr lang="en" sz="1800" dirty="0" smtClean="0"/>
              <a:t>With some data mining </a:t>
            </a:r>
            <a:r>
              <a:rPr lang="en" sz="1600" i="1" dirty="0" smtClean="0">
                <a:solidFill>
                  <a:schemeClr val="accent1">
                    <a:lumMod val="75000"/>
                  </a:schemeClr>
                </a:solidFill>
              </a:rPr>
              <a:t>(We’ll make the code available for you to try yourself)</a:t>
            </a:r>
            <a:r>
              <a:rPr lang="en" sz="1600" dirty="0" smtClean="0"/>
              <a:t>, </a:t>
            </a:r>
            <a:r>
              <a:rPr lang="en" sz="1800" dirty="0" smtClean="0"/>
              <a:t>we can build a (predictive) model of a cointegrated portfolio from our mini universe of stocks and ETFs</a:t>
            </a:r>
          </a:p>
          <a:p>
            <a:pPr marL="0" lvl="0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dirty="0"/>
          </a:p>
          <a:p>
            <a:pPr marL="0" lvl="0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914400" y="208359"/>
            <a:ext cx="77724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Predictive</a:t>
            </a:r>
          </a:p>
        </p:txBody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914400" y="1200150"/>
            <a:ext cx="7772400" cy="350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42900"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Char char="●"/>
            </a:pPr>
            <a:r>
              <a:rPr lang="en" sz="1800" dirty="0" smtClean="0"/>
              <a:t>This “small” example isn’t really that small.  There </a:t>
            </a:r>
            <a:r>
              <a:rPr lang="en" sz="1800" dirty="0" smtClean="0"/>
              <a:t>are </a:t>
            </a:r>
            <a:r>
              <a:rPr lang="en" sz="1800" dirty="0" smtClean="0"/>
              <a:t>2^8=256 </a:t>
            </a:r>
            <a:r>
              <a:rPr lang="en" sz="1800" dirty="0" smtClean="0"/>
              <a:t>possible combinations of underliers to include, each with </a:t>
            </a:r>
            <a:r>
              <a:rPr lang="en" sz="1800" dirty="0" smtClean="0"/>
              <a:t>endless possibilities of share combinations</a:t>
            </a:r>
            <a:endParaRPr lang="en" sz="1800" dirty="0" smtClean="0"/>
          </a:p>
          <a:p>
            <a:pPr marL="457200" indent="-342900"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Char char="●"/>
            </a:pPr>
            <a:r>
              <a:rPr lang="en" sz="1800" dirty="0" smtClean="0"/>
              <a:t>With some </a:t>
            </a:r>
            <a:r>
              <a:rPr lang="en" sz="1800" dirty="0" smtClean="0"/>
              <a:t>data mining </a:t>
            </a:r>
            <a:r>
              <a:rPr lang="en" sz="1600" i="1" dirty="0" smtClean="0">
                <a:solidFill>
                  <a:schemeClr val="accent1">
                    <a:lumMod val="75000"/>
                  </a:schemeClr>
                </a:solidFill>
              </a:rPr>
              <a:t>(We’ll make the code available for you to try yourself)</a:t>
            </a:r>
            <a:r>
              <a:rPr lang="en" sz="1600" dirty="0" smtClean="0"/>
              <a:t>, </a:t>
            </a:r>
            <a:r>
              <a:rPr lang="en" sz="1800" dirty="0" smtClean="0"/>
              <a:t>we can build a </a:t>
            </a:r>
            <a:r>
              <a:rPr lang="en" sz="1800" dirty="0" smtClean="0"/>
              <a:t>(predictive) model </a:t>
            </a:r>
            <a:r>
              <a:rPr lang="en" sz="1800" dirty="0" smtClean="0"/>
              <a:t>of a cointegrated portfolio from our mini universe of stocks and </a:t>
            </a:r>
            <a:r>
              <a:rPr lang="en" sz="1800" dirty="0" smtClean="0"/>
              <a:t>ETFs</a:t>
            </a:r>
          </a:p>
          <a:p>
            <a:pPr marL="457200" indent="-342900"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Char char="●"/>
            </a:pPr>
            <a:endParaRPr lang="en" sz="1800" dirty="0" smtClean="0"/>
          </a:p>
          <a:p>
            <a:pPr marL="457200" indent="-342900"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Char char="●"/>
            </a:pPr>
            <a:r>
              <a:rPr lang="en" sz="1800" dirty="0" smtClean="0"/>
              <a:t>In otherwords, </a:t>
            </a:r>
            <a:r>
              <a:rPr lang="en" sz="1800" b="1" dirty="0" smtClean="0">
                <a:solidFill>
                  <a:srgbClr val="E17101"/>
                </a:solidFill>
              </a:rPr>
              <a:t>we can </a:t>
            </a:r>
            <a:r>
              <a:rPr lang="en" sz="1800" b="1" dirty="0" smtClean="0">
                <a:solidFill>
                  <a:srgbClr val="E17101"/>
                </a:solidFill>
              </a:rPr>
              <a:t>build a </a:t>
            </a:r>
            <a:r>
              <a:rPr lang="en" sz="1800" b="1" dirty="0" smtClean="0">
                <a:solidFill>
                  <a:srgbClr val="E17101"/>
                </a:solidFill>
              </a:rPr>
              <a:t>portfolio that mean </a:t>
            </a:r>
            <a:r>
              <a:rPr lang="en" sz="1800" b="1" dirty="0" smtClean="0">
                <a:solidFill>
                  <a:srgbClr val="E17101"/>
                </a:solidFill>
              </a:rPr>
              <a:t>reverts </a:t>
            </a:r>
            <a:r>
              <a:rPr lang="en" sz="1800" dirty="0" smtClean="0"/>
              <a:t>using predictive (modeling) analytics</a:t>
            </a:r>
          </a:p>
          <a:p>
            <a:pPr marL="0" lvl="0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dirty="0"/>
          </a:p>
          <a:p>
            <a:pPr marL="0" lvl="0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914400" y="208359"/>
            <a:ext cx="77724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Predictive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7800" y="3333750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Mini universe</a:t>
            </a:r>
            <a:endParaRPr lang="en-US" dirty="0"/>
          </a:p>
        </p:txBody>
      </p:sp>
      <p:pic>
        <p:nvPicPr>
          <p:cNvPr id="9" name="Picture 8" descr="raw_timeseri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352550"/>
            <a:ext cx="2616200" cy="19621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534400" y="1276350"/>
            <a:ext cx="3352800" cy="3124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914400" y="208359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 lang="en" sz="36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914400" y="1504950"/>
            <a:ext cx="7772400" cy="3093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400050">
              <a:spcBef>
                <a:spcPts val="0"/>
              </a:spcBef>
              <a:spcAft>
                <a:spcPts val="1000"/>
              </a:spcAft>
              <a:buSzPct val="100000"/>
              <a:buFont typeface="+mj-lt"/>
              <a:buAutoNum type="romanUcPeriod"/>
            </a:pPr>
            <a:r>
              <a:rPr lang="en" sz="1800" b="1" dirty="0" smtClean="0"/>
              <a:t>Why are Big Data &amp; Analytic concepts important in Energy Markets</a:t>
            </a:r>
            <a:r>
              <a:rPr lang="en" sz="1800" b="1" dirty="0" smtClean="0"/>
              <a:t>?</a:t>
            </a:r>
          </a:p>
          <a:p>
            <a:pPr marL="514350" lvl="0" indent="-400050">
              <a:spcBef>
                <a:spcPts val="0"/>
              </a:spcBef>
              <a:spcAft>
                <a:spcPts val="1000"/>
              </a:spcAft>
              <a:buSzPct val="100000"/>
              <a:buFont typeface="+mj-lt"/>
              <a:buAutoNum type="romanUcPeriod"/>
            </a:pPr>
            <a:r>
              <a:rPr lang="en" sz="1800" b="1" dirty="0" smtClean="0"/>
              <a:t>What </a:t>
            </a:r>
            <a:r>
              <a:rPr lang="en" sz="1800" b="1" dirty="0" smtClean="0"/>
              <a:t>is Big Data &amp; Analytics</a:t>
            </a:r>
            <a:r>
              <a:rPr lang="en" sz="1800" b="1" dirty="0" smtClean="0"/>
              <a:t>?</a:t>
            </a:r>
          </a:p>
          <a:p>
            <a:pPr marL="514350" lvl="0" indent="-400050">
              <a:spcBef>
                <a:spcPts val="0"/>
              </a:spcBef>
              <a:spcAft>
                <a:spcPts val="1000"/>
              </a:spcAft>
              <a:buSzPct val="100000"/>
              <a:buFont typeface="+mj-lt"/>
              <a:buAutoNum type="romanUcPeriod"/>
            </a:pPr>
            <a:r>
              <a:rPr lang="en" sz="1800" b="1" dirty="0" smtClean="0"/>
              <a:t>A “small” Big Data &amp; Analytics </a:t>
            </a:r>
            <a:r>
              <a:rPr lang="en" sz="1800" b="1" dirty="0" smtClean="0"/>
              <a:t>example</a:t>
            </a:r>
          </a:p>
          <a:p>
            <a:pPr marL="514350" lvl="0" indent="-400050">
              <a:spcBef>
                <a:spcPts val="0"/>
              </a:spcBef>
              <a:spcAft>
                <a:spcPts val="1000"/>
              </a:spcAft>
              <a:buSzPct val="100000"/>
              <a:buFont typeface="+mj-lt"/>
              <a:buAutoNum type="romanUcPeriod"/>
            </a:pPr>
            <a:r>
              <a:rPr lang="en" sz="1800" b="1" dirty="0" smtClean="0"/>
              <a:t>Big Data, Analytics and Energy </a:t>
            </a:r>
            <a:r>
              <a:rPr lang="en" sz="1800" b="1" dirty="0" smtClean="0"/>
              <a:t>Markets</a:t>
            </a:r>
          </a:p>
          <a:p>
            <a:pPr marL="514350" lvl="0" indent="-400050">
              <a:spcBef>
                <a:spcPts val="0"/>
              </a:spcBef>
              <a:spcAft>
                <a:spcPts val="1000"/>
              </a:spcAft>
              <a:buSzPct val="100000"/>
              <a:buFont typeface="+mj-lt"/>
              <a:buAutoNum type="romanUcPeriod"/>
            </a:pPr>
            <a:r>
              <a:rPr lang="en" sz="1800" b="1" dirty="0" smtClean="0"/>
              <a:t>Getting started </a:t>
            </a:r>
            <a:r>
              <a:rPr lang="en" sz="1800" b="1" dirty="0" smtClean="0"/>
              <a:t>if you haven’t already</a:t>
            </a:r>
            <a:endParaRPr lang="en" sz="1800" b="1" dirty="0">
              <a:solidFill>
                <a:srgbClr val="222222"/>
              </a:solidFill>
            </a:endParaRPr>
          </a:p>
          <a:p>
            <a:pPr marL="914400" lvl="1" indent="-342900">
              <a:spcBef>
                <a:spcPts val="0"/>
              </a:spcBef>
              <a:buClr>
                <a:srgbClr val="222222"/>
              </a:buClr>
              <a:buSzPct val="100000"/>
              <a:buNone/>
            </a:pPr>
            <a:endParaRPr lang="en" sz="1800" dirty="0" smtClean="0">
              <a:solidFill>
                <a:srgbClr val="222222"/>
              </a:solidFill>
            </a:endParaRPr>
          </a:p>
          <a:p>
            <a:pPr marL="914400" lvl="1" indent="-342900" rtl="0">
              <a:spcBef>
                <a:spcPts val="0"/>
              </a:spcBef>
              <a:spcAft>
                <a:spcPts val="1000"/>
              </a:spcAft>
              <a:buClr>
                <a:srgbClr val="222222"/>
              </a:buClr>
              <a:buSzPct val="100000"/>
              <a:buFont typeface="Arial"/>
              <a:buChar char="○"/>
            </a:pPr>
            <a:endParaRPr lang="en" sz="1800" dirty="0" smtClean="0">
              <a:solidFill>
                <a:srgbClr val="222222"/>
              </a:solidFill>
            </a:endParaRPr>
          </a:p>
          <a:p>
            <a:pPr marL="914400" lvl="1" indent="-342900" rtl="0">
              <a:spcBef>
                <a:spcPts val="0"/>
              </a:spcBef>
              <a:spcAft>
                <a:spcPts val="1000"/>
              </a:spcAft>
              <a:buClr>
                <a:srgbClr val="222222"/>
              </a:buClr>
              <a:buSzPct val="100000"/>
              <a:buFont typeface="Arial"/>
              <a:buChar char="○"/>
            </a:pPr>
            <a:endParaRPr lang="en" sz="1800" dirty="0">
              <a:solidFill>
                <a:srgbClr val="222222"/>
              </a:solidFill>
            </a:endParaRPr>
          </a:p>
        </p:txBody>
      </p:sp>
      <p:sp>
        <p:nvSpPr>
          <p:cNvPr id="69638" name="AutoShape 6" descr="data:image/jpeg;base64,/9j/4AAQSkZJRgABAQAAAQABAAD/2wCEAAkGBxQSEBUUEBQUFBQUFBQUFBQUFBQUFBQUFRQWFhQUFBQYHCggGB0lHBQVITEhJSkrLi4uFx8zODMsNygtLisBCgoKDg0OFBAQFywcHBwsLCwsLCwsLCwsLCwsLCwsLCwsLCwsLCwsLCwsLCwsLCwsLCwsLCwsLCwsLCwrLCwsLP/AABEIAPIA0AMBIgACEQEDEQH/xAAcAAADAAMBAQEAAAAAAAAAAAAAAQUCBAYDBwj/xABPEAACAQMCAgQGDQgIBQUBAAABAgMABBESIQUTBiIxQSNRUmF0lBQWMjNTVHGBkZO00tMHFSQlNXOy0TRiobHBw+HwQkNygqJjZJKzxET/xAAXAQEBAQEAAAAAAAAAAAAAAAAAAQID/8QAHBEBAQEBAQADAQAAAAAAAAAAAAERIQJBUWEx/9oADAMBAAIRAxEAPwD7EaiN0nhyw0znS7oSttO66kYq2GVCDuD31bNRujA8FJ6Td/aZKwMPbRD5Nz6pdfh0z0og8Vx6pdfh1aoxTgi+2iDxXHql1+HQOk8Pk3Hql3+HVrFGKcEUdKIPFceqXX4dHtnh8m49Uuvw6tYoxTgi+2eHybj1S6/Do9s8Pk3Pqd3+HVrFGKcRF9s8Pk3Pqd3+FQek8Pk3Pqd3+FVrFGKcEX2zQ+Rc+p3f4VI9J4fIufU7vxZ+Dq3RTioh6SxD/l3Xqd3+HR7ZovIuvU7r8OrWKMU4Iw6SxfB3Xqd0P8ugdJovg7r1O6/Dq1ijFOCMvSSI9kd16ndfh0vbHF8Hdep3X4dWaCKcEf2xx/BXfqd1+HR7Y4/grv1O6/DqxijFOCP7ZI/grv1O5+5QOkkfwV36nc/h1YxRirxEY9JI/grv1O5+5XpZ8fjkkWMLOrMGI5kEsYOkZO7qPH/vIqripd7/AEu2/wCi4/uipwViai9F/epPSbv7TJVk1G6MDwT+k3f2iSoqzmjNFFQPNLNFKqHmjNLFFA8081jQue+geaM0qkcQ6SW0LFJZkVhsV6zEHtwQoOPnqor5ozWpYX8cyB4XDqe8ePvBHaD5jWzUDzRmkaWqg9M0ZrAGnQPNGaKVAZp5pU6AzRmiigM1Jvj+mW3/AEXH90VVqlXv9Lt/+i4/ui/nVgrVI6M+9P6Td/aJKrGo/Rb3l/Sbv7TJUVZooooFRRijFAUU8U6Ixop0qoxJr4Hx+2MNzLGSSUdhknJIzlWJ8ZUg/PX3qVwoJY4ABJJ7ABuTXwfppxxLq6MsSlAVVSGxklcjUQOzq6RjzVrylfRfyXWJS1aU9sznHb7iPKj/AMuZ/ZXaZr5nwn8pFtDBHGIZsRoqDdCTpAyTuNz21un8q1rt4K4322WHxE/Ceb+2lltG3+UfpFLapGkB0NISS+ASFUqCq5BGTq3Pd89cAvTW9+MP9Cfdqh036aW17CixxzLIkgYM4jA0nZ16rk79U/8AaK4VZsbnsxn6K15hX1L8nnHrq4vGWWR5IxCxIIGlTqTScgbH3Q8+/ir6YKk9GeCpaW6xqBqwDIwG7yY6xJ7xnIHiGKrgVi/0h0AUCnUUUYp06DHFFZYoxQY4qTfH9Mth/wCnc/5NWKj35/Trb93df5NIKtRui3vMnpV39pkq0ajdF/eX9KvPtUtTOCxmiiligyoFIU80BTpZpZqodBpZoJoJnSWJns7hY8l2glCgdpJjYADznsr853O5r9Gcf4xHaQNNKdl2AHunY+5RfOf7Bk9gr8/3he6uWKJmSaQkJGMDU7ZAUeLf/E1vyJo/nSwdvFn/AAP+teqpjPb2d4wc19W/JhwWCezY3FtC5WZgkjxIzMulT7ojJwWYfJt3Vq8HycqNs7nO+3ixjfv/ANKUS5282P8Af019H/KtwmKD2PyLeKNW5mpkQJqYFMAlfFkn5/Ma5LodGGvYFeNZVaRUZGGoFXOknB8kEtn+rSfY++8IuhLBFIpyJI0cHv6yg7+fet0VrWFkkMYjiRURc4VRgDJJO3nJJ+etjNcgxTpUUDp0qM0VlRSooHUbiH9Ptf3V3/kVYqNfn9YWv7q7/wDz1YivUbop7zJ6VefapasGpPRf3h/Pc3n2uWiq9LVTqVLwNCSebcjJJ2upwMnOwAbAG/YKCpmjNSPzCnwt161cffoHAU7ebdet3H36CvmgGo54Anwt163cffp/mBPhLr1u5+/QV80ZqOOAJ3yXXrdz9+j2vxn/AJl163c/iUR6cb4FDdhVuFLBCSuHdMEjB9yRU2w6D2cMqyxxsHQ6lJkkOD8hbFbvtej+EuvXLr8Sj2vx/CXXj/pl1+JV0afFOhNnPKZZIyGYkuEYqrk9pYDvPeRgmr1napEixxKERRhVXYAf7389Tx0fj+EuuzH9LuvxKB0fj8u69buvxKDa4pwyK4jMcy6lO43IKnBGpWG4OCRt3EjsJqdwLoja2ja4U6+MB3YuwB7Qudl+YZr39r8fwl165dfiUe16P4S69cuvxKCvRUgdHo/hLr1y6/EpjgEfwl163cn/ADKnBVzTzUf2vx/CXXrdz9+n+Yk+FuvW7j79FV8081J/MSH/AJl161cffpngSfC3XrVx9+gq5p1J/MafC3XrVx9+t+zthGukF23JzI7yNv8A1nJOPNQbFQ+IftG0/c3n99tVuofEP2lafuL3++1pBaqT0XPgG9IvPtc1Vqk9F/eD6Refa5qgr1wf5R7Pm3NigRZCzTjQ7tGrbRnrOnWXs7q7yo93xAa97O4kKMQriOA9h90jNICAcZzt2VYPnvD4z7F4nsIFSMRm15kkhSRT76eYTsSDgg74PZgZ2+hFlaiWIv7DEgVGj5V5O8rTdX3cLPpB91kAHB8WK7A34yx9gXJLbMeXbdYbbN4Xf/SsUu1BBHDrgEHIIitAQe3IPO2Na0cH0ounlupryJJibWWFIXWMmEpbs7TcyQbAa2J+TOe3ar0qltZ76ykuWAt5LZ3yWZMggmMFkII3YHtG/wBFdWvEcLpWwuQuD1QlqFwe0aedjfNYG8BAH5vuMDYDRZ4A7dhzthTRxliw5PFVtmd7JYDySxZlEnKJcIW391q+YKe/Jx4tw43CcEhVzGZLSTDrsVZbWCRDtv7ofLue+u4/Oh06fYF1p7NOm1x9HPxR+cj1f0C66mQnUteqMYwvhurttTRxvCLy7fiE3MQC7h4bLEAcaJJ0lDRyAbDDak/t7sVFuru1S2SVo1ubnc3JlupIrlZQ4GkR7ll7QcDYDx9n00cSOrV7Bug2NOrTa6ivizz8481Ym/62r2BclvK0Wmr/AOXPzTRZibKg+MA/TXxe7tCPZ8/sZJlju549fOnR4cyMFYRxnSygkefzYr6svGX+J3f0Wv8AhPXgOIYBA4fcgMesNFphj/WHP3+epODlePOxs7GzLy3JlEcsz245kj28WGyhbGckphj5G/irX4ZeO/A7q3myJrQFGDDS4XWHjYqT1exh/wBnfXZpxEqQVsLkEDAIS0GBnOB4fsyc4rFuIZ1Z4fcnX7rKWfWx5Xh9/nq6OV4pdJDecHeR1jjFvJrZiFUDkIFyT522+Wtr8oXE4bnh5NvLHLomhyUYHTq1AZI7M71fkvtWNXDrk6RhcpZEKPEPD7DzViLsYx+bbgA4z4OywcZwTifuyfpPjoOS6NWDxcU5SolqYYnZolnnmW6DoQmGlONKsQe45Xv306VgljJayS8RlYX4M3MLySLNG6s2gRx5x2aNsEDs2xgd+eJHVq9gXWodjabPVjB7G5+R2n6awkuwz624dcFx2OUsi4+Rufmmo5bil/NJYWNvOJmluCrziNS8/seJs6sdoYgxnJ8TeetWC9ZuCXdvIWEtoyqQwKvoMyvEzKd17HXH9Wu4PE21ajY3WrGNWm0LAduNXPzjzVg94DqJ4fcHXjVlLM6sdmrw2+PPTfwcQRbxSWR4ZMzXEksQmjjmeVWQrmXmKSQMd42wCTtpyPqoqDb3oQ5Th9whPbpS0U/ORNVawumkUlopIcHGmXl6jsDqHLdhjfG5B2O1T0rZqFxD9pWf7i9/itKu1B4h+07P0e+/is6kFypXRn3g7Y/SLv7XNVWpPRj3g+kXn2uaoK9GKVOgKKKKB0qKM0BRinRRCxRinRigKKKdAqKKKKKKKKAoxSooHijFLNGaB06xzTBoHUDiP7Us/R77+Ozq/UDiB/Wln6Nffx2VWC2al9Gj4A+kXf2uaqlSOix/Rz6RefbJqgr1xdvxi4a/MazO4F1IjwGKJYktUTeUTaAxYOyDGo+6GQM5rtcVMXgcYcOC4YTvOCCPdSIEkQ7bowAyp8QOcgEIJcfTi2ZZWGsiKGW4GDEebFFjWUAclTuOrJoO+cYBxnxDpQyJmO3l5i3MEDxSCIPpmZcFcS6csGwuTsxGoAZI2E6MRCCSDXLyZImhEepdMUbDSVjwvi2BbUQBgbVuXHB43ZmbVl5YJjggDXbsrR93ZlBnx1eCiDTrEUwagdFKnQFGaVBojLNKlRmgdFKjNFOjNLNFAUGiig4iGaWPizey5ZUWQhLcKEMEiMX5UT9UlGzkjcEsDuQQDvATJexILmSV2aWWePSohjtSHEXVwShD6FU5y2lz2A43V6Mxi552qQjUJBCXYxiXUzcwDPjbIXsByfk2rPgqRStIjy6pHLuC5Ku2NIyMdgGAB3YFa2CVZzzLfYuTKomkm9jKrxNAUjTZJFA1K5VWcbkdvYdq6gVJsuAxxyK+uaQoGEfOlaQRh8atGrckgY1MScZGcHFb9jbcqNUDO+nPWlcu53J6znt7f7BUo2Kg3/7UtPRr7/7LKrtQOIn9aWfo1/8Ax2VILlSOio/Rz6RefbJqr1L6M+8H0i8+2T1BVqJddI1QTYRi0M8NvjKjXJMIihBzsvhRknxHY1brleIdG3l5+pY25l9bXCBsHwUYtllByNiVjlXHeDjvqi/d3hSEyCN3IUERxjU7McDSvznt7AN+ytfhfFDLJLFJHy5YhGzKHEilJdehlcAZ97cEY2x5xW3da1iPIVC4XCKx0JnsAJA2HyeKtHo7ZyRo/OQCR21ySCTmmViMFj1F0gYChRsAAKDwl6RhbhozE+hZ4rYzAppE0yI6KUzqx4RBkA9v0bfFeJtC0apC0zylwqqyLjQuo5LkDsB+epB6OOL57oCNiblGCuSRyTbRQswGMJKrIxU94JBPW29uO8EkvOWsoWNVe4BKSMWCPE6QyL1QNWShKnbtGTTgrWHERNbrPECQ6a1Vuqx2yFPbg527/nr3tLguiF15bsis0ZILISoLKT34ORnzVq8MSVVjR44lVYQGMTHCyKQoSOPQOppyc52wBjvrVn4Y/s9J41ULp0ysxViyBJNIRSmpGDsu4bSVLZBOKCw8gUZYgb43IG57BvQZR4xv2bjffH99RuOcKaSeGURxTrGkqGGU6VDSGMrKpKsMgIy7jOHOO8HU4N0cKNA0qxeBt3jGnLaJGlDK0epdgFzv270HSJKpJAIJXYgEEg+IjuoklVcaiBk4GSBk+IeOuT6LdHntXBkVdSRGLmLKW52plYu0fLXHuc9ZmIJPynY6ScBaaVpBDBcB4BAEnYqIG1MxlTqNnOpc4wfBrg+J8jpOYPGO3Hb3+L5awa4QdrKMnG7Ab5xj5c1yd50TlyGhm3WOOTLdXmX1ugjimk0jdXUkOP6i7VjxHoUHheNRG59gTQJJIBq9kysXMxwvVJdixYb5J2pkHYGZQwUkBjuBkZI8YHfWlxLioiKAaXZ5YoiusBkEjY1kYJPybZ8dQbvou73byMA6SS20uoy6Wh5ATqqvKJPWj1DDKMucjvOEPRuZXQcu3bReG5NyWbnujSs+kro90A2n3RGEHzXIOxFOkBTrIKg2/SLmXkluixEQnEjNcAS45YYstvoJZQzBScgZz4sVernpuGTzTxGVII44JJZA0bszycxJE06Sg0Z5mpjk5K+fawY8M6TtK8BeDRDdavY0vMDM2EZ15sekcvUillwW8+K6SuW4XwKdfYkc3L5diDy3R2LzMImhiLIVHLARiSMt1sd1dFYtIY1MyqkmOsqMXQHPYrFVJ28wpcHvUHiA/Wdp6Pffx2f+/nq9ULiH7TtPRr7+OyqQWqldGD+jn0i8+2T1VNSujH9HPpF79tnoK1eEt5Gocs6AR++EsoCbZ65z1diDv4696+e8VgLyXulgMcQ4cCNIbORaAZBPcSrY7wMd9B3rXKBOYXUJp1ayw06cZ1auzGO+lZ3kcq64nSRTtqRgy5HaMitPjMkKW5N3paIcsSFk1JnWoDMoB0qGwcnYdp2FTOhrBmu2DLIGuciaPaKTwUYwi7gFcaSQTkg79wo6avLnr2alzq0do91jOn5cb4r1rT/NUWc6Bnnc/tb37GNfb4u7s81QbgFPFGKdBjXlFco2nS6trTmLhgdSbddcdq9Zd/OK9WXIwew7GtS24ZFGUKIFMcfJQ79WLIOgZPZlR9FUblFFFQec0qqMsQoyoyTgZYhVGT3kkAeciiOVWLBSCVOlgCCVbSGw3iOllOPEwrC8tElTRKoZcq2DntRgynbxFQfmot7REZ2RcGRg7nfrNpC5PzKB81Ue9FOioFRiiiitZL6IytEsiGVAGaMMC6g4wWXtA3H0ivGHjNu0xhWaMyrnMYYagV90MeMZ3HdWppP5zBxt7EO+Ns89e+uX4TvDZWq59lwXDPOuOvEQs/Nlc9yuWGG7G1DHm1iOzteNQSStFHNG8i51IrAsNJw23fg7HHYa364DgBWQcMijGJrQMblSpDwYtnSRJduqXkddj7r3W43rubG7SaNZIm1I2dLYIzgkHY4PaDUswe1Q7/8AaVp6Pe7/APdaf6/RVyonEB+sbT9xe/xWv8qQWakdFh+jn0i8+2T1XqV0Y94Pf+kXn2yeoKtYjtO3z+Os647jHGJ09mhGkOi4soY9CxaokmjgMhXUBkkuwGrVhnXsHZcHYUKMDbsrVmu1hgMkzFUjj1Oz41AAbltOxbzDv7Km9FOISzi4acaGW4KrGSpMScmFlQldtXWJO53LeKgu06MVPa3nycSrgzo69TstwqBovlJDHV/WqChTpU6BUU6mWFpcLyebMJNELJN1MGWUlNMu3ucBX27OvQUqKKKBZozWtxSGR4mWBxHIQNDsusKcgnK5GdsjtHbTt4nEkpZwyMymNcYMYCAMpPflgT8581UbIoop1AUUUUCorl+IwyrdxiO4leWSdX5QIEMdopAkDx7jsyA+zFmGOw1o2N1LotbszSlri50PCWzEInaRRGseOqyBQdQ3JVs5zVwdtmnmuG4VdTaeH3Jmldr2TE0TNmILLDLKoRP+Dl6FG3aAc5ruKWYHUPiH7StP3F7/ABWtXMVE4gf1lafuL3+K1/nSCzUnov7wfSLz7ZPVapPRkeAPpF59smqCtU2bgkTGUnV4aSCV+t/xwcvl6dth4JM/PVOlQedxbpIpWRVdTjKuoZTg5GQdu0ZrV4XweG3MhgjVOa4dtKqo2UKFGAMKMEgdxZj31v0UBRRTFFFBoooClToohU6KM0CpU6TZ7v7s7UGVFFFAqZpU6CWnAoxO04aUO7Kz4mlCtozoUpnBUZI09m9Fv0fhSUSKGyrvIqcxzEkkmQ7pFnSpOpu7bU2MZNU6dXRKsujsEUgdA2ULmNTI7RxGQ5kMUZOlM79g2BIGASK3rG0EUYRS7Bc4MjvI5yxY5dySdz49hgdgrYooAioPEB+s7T0e++X3VpV6oHET+tLP0a//AI7L+dILhqT0ZbwDekXn2uaqtS+jaYgPpF2fpu5qgq0UVprxGP2QbfPhBEJiv9QuUz8xH/kKDcorU4XxBLiJZYTqR9Wk+PSxUnbzqa26B0V421ysi6kOpcsMjxoxRh8zKR81euaDKisc080DorWv7rlRPJoZ9CM+hAC7aQSQoJAJ22Ga1zxZCYAuX9kgshXGBGI9ZkbJ9zug2zu6+Ogo0Vp8W4gtvBLPIGKRRvIwUAthAWIAJAzt462Qc70GVFLNAoMqKVOgKVOuan6SP+cRaRQmRVXMzBkVlzySrqGcZRRL1tiTqGn3JBYOloqY/FcXa25jYa4nlSTUuluWyB105yCOYvb46nJ0pzIvgW9jvcexVuNanM2vlg8rtCGQaA2e3uwQauDpKK5yz6UF3iJgZYLiRo4J9anWyhypaMbor8ttJyc7ZAzXRimB1z/Eh+tLP0a//is6v1A4iP1nZ+j338VnSC6ancBOYT++uftMtUancB96b9/c92P/AOmWoKNcfxbo/PJJPLE3LmkmSNG6mRZmFYZMHfBBeSUDY6kWuwpZpBxs/BHjDILcy2sdw0iW8TxpzI5IVOyMyq2iUyHQxGdQIyQBXtwvgMnNtmuFJSKO5YK0mvlO1zHJbRk565SMFc7jq9vYa62iro4CbhSWqQCeKMw828zbmWCMPJJLqt5fCyLG+mGMjSWyoOwyNjhXCmaG3ZrY3EWicRoJVxE73MjrNmRl1KUK4kGWAGQOtXesoI3GR56eKaPmvE7EQQIl4kcj/m9IohJNGGgmjRxKyhiNWpmj60YZiVAxjFUZOjcz3EcjCTGLQo6vbqbflKokQmSNpBkhjiPZtWGxua7kimaaCuX4b0elj9kgPoxG9vYsMHkRPmQNjxiSQLjybdPn6enU0fPbrotK0brDbCAtw+6t2zLGwluJBEEYkMSQdD9dsMc7gbVU4hwSdriQKimOe5sbgyFwBGLUQB0ZDuS3I2xkdbfGK66nV0cbwHo7LFeGWTXnXcO0oeDRKsjMY0YCPmthWXqswClBpJGBXY0UVKHRRRQFcX0o4TcT3acuNFIB5V2kjI8Q1wluaAOuQBKAvuWEndgmu0oqy4JV1YO19BMuNEcNyjb75la3KYHf703+zUiDgU+lLdgghivBciUOSzRrObhI+XjZ9eFJzjSMjc4HV53xWVNHJ8N4FOq2sEgjENpKZBKrktKEDiBeXpGg+EyxzjKbZ1bdLYvIUzMio+W6qvzAAGIU6iq9owcY2ziveilodQeIH9Z2g/8Ab339j2f86vVB4j+07P0e++jVaZ/wpBbqZwHAhP7657//AHMtUxUiborZOxZ7WBmJySY1JJ85IqCsWFczxrhLyzlgEdSuFLHeM6QBvkFNLLrBXUSXOwKq1bg6IWWd7S27dvAp/bt25zQeiFj8Ut/ql/lTg1+K8BkllZxMQHEC9Yk6AhlEjRKMBZMOCrZOGJJ2AFeFhwadZ1kcxgCVnA5msIHVBIFVot9WjbBUrkli5Yit8dELH4pb/VJ/KgdELH4pb/VJ/Kro0F4BMrIyTAFZOcVOdMkmr3G2NIKa1LEMTzM4yqmtRej9wqgCWPAQqU1uFdjFGFcnGQyyBnJ316V7M7WT0PsPidv9Un8qPahYfE7b6mP+VNGlY8IlR1YuigRuuFbDaipCZYAKUyzEqFB1aTnYg6Ft0dulAPOXZQAOdIGIHNJTmqoCq2sKcLkZVhunWue0+w+J231Mf8qY6H2HxO2+pj/lTRpNwiQyq6NHEAchRK76PC2zZXIAPVjuOrjGZB5TGtebglwRJ4aMs0hdWd3IK8vARgukr18HY4Hbg4waw6IWHxO1+oi+7QeiNh8StfV4vu02D14LbmIOJHDanLKWkMjkEndiQB4tgNuzJxmqXOXyh9IqT7UrH4na/URfdpe1Cw+JWvq8X3acFfnL5Q+kUuevlD6RUk9ErD4la+rxfdpr0UsR2Wdr9RF92nBV5y+UPpFHOXyh9IqX7VbH4pbfURfdo9qlj8TtfqIvu1OCrzl8ofSKOcvlD6RUk9E7E9tna/URfdoHROxHZZ2v1EX3avBW5y+Uv0inz18pfpFSfapY/E7X6iL7tP2q2PxO2+oi+7Tgq89fKX6RRz18pfpFSvapY/E7X6iL7tL2p2PxO1+oi+7TgreyF8pfpFRL11PE7TBBxb3vYc/8VpXqeidj8TtfF7xF2f8AxrYsOB20D64LeGJ8Eao4kRsHGRkDzCnBQpiiisKdKiiqgrIUUUGJoooqBCnRRQFYmiiivM9tewoooEaKKKUMUyKdFBjWQooqoyIrBqKKBUqKKinSooo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40" name="AutoShape 8" descr="data:image/jpeg;base64,/9j/4AAQSkZJRgABAQAAAQABAAD/2wCEAAkGBxQSEBUUEBQUFBQUFBQUFBQUFBQUFBQUFRQWFhQUFBQYHCggGB0lHBQVITEhJSkrLi4uFx8zODMsNygtLisBCgoKDg0OFBAQFywcHBwsLCwsLCwsLCwsLCwsLCwsLCwsLCwsLCwsLCwsLCwsLCwsLCwsLCwsLCwsLCwrLCwsLP/AABEIAPIA0AMBIgACEQEDEQH/xAAcAAADAAMBAQEAAAAAAAAAAAAAAQUCBAYDBwj/xABPEAACAQMCAgQGDQgIBQUBAAABAgMABBESIQUTBiIxQSNRUmF0lBQWMjNTVHGBkZO00tMHFSQlNXOy0TRiobHBw+HwQkNygqJjZJKzxET/xAAXAQEBAQEAAAAAAAAAAAAAAAAAAQID/8QAHBEBAQEBAQADAQAAAAAAAAAAAAERIQJBUWEx/9oADAMBAAIRAxEAPwD7EaiN0nhyw0znS7oSttO66kYq2GVCDuD31bNRujA8FJ6Td/aZKwMPbRD5Nz6pdfh0z0og8Vx6pdfh1aoxTgi+2iDxXHql1+HQOk8Pk3Hql3+HVrFGKcEUdKIPFceqXX4dHtnh8m49Uuvw6tYoxTgi+2eHybj1S6/Do9s8Pk3Pqd3+HVrFGKcRF9s8Pk3Pqd3+FQek8Pk3Pqd3+FVrFGKcEX2zQ+Rc+p3f4VI9J4fIufU7vxZ+Dq3RTioh6SxD/l3Xqd3+HR7ZovIuvU7r8OrWKMU4Iw6SxfB3Xqd0P8ugdJovg7r1O6/Dq1ijFOCMvSSI9kd16ndfh0vbHF8Hdep3X4dWaCKcEf2xx/BXfqd1+HR7Y4/grv1O6/DqxijFOCP7ZI/grv1O5+5QOkkfwV36nc/h1YxRirxEY9JI/grv1O5+5XpZ8fjkkWMLOrMGI5kEsYOkZO7qPH/vIqripd7/AEu2/wCi4/uipwViai9F/epPSbv7TJVk1G6MDwT+k3f2iSoqzmjNFFQPNLNFKqHmjNLFFA8081jQue+geaM0qkcQ6SW0LFJZkVhsV6zEHtwQoOPnqor5ozWpYX8cyB4XDqe8ePvBHaD5jWzUDzRmkaWqg9M0ZrAGnQPNGaKVAZp5pU6AzRmiigM1Jvj+mW3/AEXH90VVqlXv9Lt/+i4/ui/nVgrVI6M+9P6Td/aJKrGo/Rb3l/Sbv7TJUVZooooFRRijFAUU8U6Ixop0qoxJr4Hx+2MNzLGSSUdhknJIzlWJ8ZUg/PX3qVwoJY4ABJJ7ABuTXwfppxxLq6MsSlAVVSGxklcjUQOzq6RjzVrylfRfyXWJS1aU9sznHb7iPKj/AMuZ/ZXaZr5nwn8pFtDBHGIZsRoqDdCTpAyTuNz21un8q1rt4K4322WHxE/Ceb+2lltG3+UfpFLapGkB0NISS+ASFUqCq5BGTq3Pd89cAvTW9+MP9Cfdqh036aW17CixxzLIkgYM4jA0nZ16rk79U/8AaK4VZsbnsxn6K15hX1L8nnHrq4vGWWR5IxCxIIGlTqTScgbH3Q8+/ir6YKk9GeCpaW6xqBqwDIwG7yY6xJ7xnIHiGKrgVi/0h0AUCnUUUYp06DHFFZYoxQY4qTfH9Mth/wCnc/5NWKj35/Trb93df5NIKtRui3vMnpV39pkq0ajdF/eX9KvPtUtTOCxmiiligyoFIU80BTpZpZqodBpZoJoJnSWJns7hY8l2glCgdpJjYADznsr853O5r9Gcf4xHaQNNKdl2AHunY+5RfOf7Bk9gr8/3he6uWKJmSaQkJGMDU7ZAUeLf/E1vyJo/nSwdvFn/AAP+teqpjPb2d4wc19W/JhwWCezY3FtC5WZgkjxIzMulT7ojJwWYfJt3Vq8HycqNs7nO+3ixjfv/ANKUS5282P8Af019H/KtwmKD2PyLeKNW5mpkQJqYFMAlfFkn5/Ma5LodGGvYFeNZVaRUZGGoFXOknB8kEtn+rSfY++8IuhLBFIpyJI0cHv6yg7+fet0VrWFkkMYjiRURc4VRgDJJO3nJJ+etjNcgxTpUUDp0qM0VlRSooHUbiH9Ptf3V3/kVYqNfn9YWv7q7/wDz1YivUbop7zJ6VefapasGpPRf3h/Pc3n2uWiq9LVTqVLwNCSebcjJJ2upwMnOwAbAG/YKCpmjNSPzCnwt161cffoHAU7ebdet3H36CvmgGo54Anwt163cffp/mBPhLr1u5+/QV80ZqOOAJ3yXXrdz9+j2vxn/AJl163c/iUR6cb4FDdhVuFLBCSuHdMEjB9yRU2w6D2cMqyxxsHQ6lJkkOD8hbFbvtej+EuvXLr8Sj2vx/CXXj/pl1+JV0afFOhNnPKZZIyGYkuEYqrk9pYDvPeRgmr1napEixxKERRhVXYAf7389Tx0fj+EuuzH9LuvxKB0fj8u69buvxKDa4pwyK4jMcy6lO43IKnBGpWG4OCRt3EjsJqdwLoja2ja4U6+MB3YuwB7Qudl+YZr39r8fwl165dfiUe16P4S69cuvxKCvRUgdHo/hLr1y6/EpjgEfwl163cn/ADKnBVzTzUf2vx/CXXrdz9+n+Yk+FuvW7j79FV8081J/MSH/AJl161cffpngSfC3XrVx9+gq5p1J/MafC3XrVx9+t+zthGukF23JzI7yNv8A1nJOPNQbFQ+IftG0/c3n99tVuofEP2lafuL3++1pBaqT0XPgG9IvPtc1Vqk9F/eD6Refa5qgr1wf5R7Pm3NigRZCzTjQ7tGrbRnrOnWXs7q7yo93xAa97O4kKMQriOA9h90jNICAcZzt2VYPnvD4z7F4nsIFSMRm15kkhSRT76eYTsSDgg74PZgZ2+hFlaiWIv7DEgVGj5V5O8rTdX3cLPpB91kAHB8WK7A34yx9gXJLbMeXbdYbbN4Xf/SsUu1BBHDrgEHIIitAQe3IPO2Na0cH0ounlupryJJibWWFIXWMmEpbs7TcyQbAa2J+TOe3ar0qltZ76ykuWAt5LZ3yWZMggmMFkII3YHtG/wBFdWvEcLpWwuQuD1QlqFwe0aedjfNYG8BAH5vuMDYDRZ4A7dhzthTRxliw5PFVtmd7JYDySxZlEnKJcIW391q+YKe/Jx4tw43CcEhVzGZLSTDrsVZbWCRDtv7ofLue+u4/Oh06fYF1p7NOm1x9HPxR+cj1f0C66mQnUteqMYwvhurttTRxvCLy7fiE3MQC7h4bLEAcaJJ0lDRyAbDDak/t7sVFuru1S2SVo1ubnc3JlupIrlZQ4GkR7ll7QcDYDx9n00cSOrV7Bug2NOrTa6ivizz8481Ym/62r2BclvK0Wmr/AOXPzTRZibKg+MA/TXxe7tCPZ8/sZJlju549fOnR4cyMFYRxnSygkefzYr6svGX+J3f0Wv8AhPXgOIYBA4fcgMesNFphj/WHP3+epODlePOxs7GzLy3JlEcsz245kj28WGyhbGckphj5G/irX4ZeO/A7q3myJrQFGDDS4XWHjYqT1exh/wBnfXZpxEqQVsLkEDAIS0GBnOB4fsyc4rFuIZ1Z4fcnX7rKWfWx5Xh9/nq6OV4pdJDecHeR1jjFvJrZiFUDkIFyT522+Wtr8oXE4bnh5NvLHLomhyUYHTq1AZI7M71fkvtWNXDrk6RhcpZEKPEPD7DzViLsYx+bbgA4z4OywcZwTifuyfpPjoOS6NWDxcU5SolqYYnZolnnmW6DoQmGlONKsQe45Xv306VgljJayS8RlYX4M3MLySLNG6s2gRx5x2aNsEDs2xgd+eJHVq9gXWodjabPVjB7G5+R2n6awkuwz624dcFx2OUsi4+Rufmmo5bil/NJYWNvOJmluCrziNS8/seJs6sdoYgxnJ8TeetWC9ZuCXdvIWEtoyqQwKvoMyvEzKd17HXH9Wu4PE21ajY3WrGNWm0LAduNXPzjzVg94DqJ4fcHXjVlLM6sdmrw2+PPTfwcQRbxSWR4ZMzXEksQmjjmeVWQrmXmKSQMd42wCTtpyPqoqDb3oQ5Th9whPbpS0U/ORNVawumkUlopIcHGmXl6jsDqHLdhjfG5B2O1T0rZqFxD9pWf7i9/itKu1B4h+07P0e+/is6kFypXRn3g7Y/SLv7XNVWpPRj3g+kXn2uaoK9GKVOgKKKKB0qKM0BRinRRCxRinRigKKKdAqKKKKKKKKAoxSooHijFLNGaB06xzTBoHUDiP7Us/R77+Ozq/UDiB/Wln6Nffx2VWC2al9Gj4A+kXf2uaqlSOix/Rz6RefbJqgr1xdvxi4a/MazO4F1IjwGKJYktUTeUTaAxYOyDGo+6GQM5rtcVMXgcYcOC4YTvOCCPdSIEkQ7bowAyp8QOcgEIJcfTi2ZZWGsiKGW4GDEebFFjWUAclTuOrJoO+cYBxnxDpQyJmO3l5i3MEDxSCIPpmZcFcS6csGwuTsxGoAZI2E6MRCCSDXLyZImhEepdMUbDSVjwvi2BbUQBgbVuXHB43ZmbVl5YJjggDXbsrR93ZlBnx1eCiDTrEUwagdFKnQFGaVBojLNKlRmgdFKjNFOjNLNFAUGiig4iGaWPizey5ZUWQhLcKEMEiMX5UT9UlGzkjcEsDuQQDvATJexILmSV2aWWePSohjtSHEXVwShD6FU5y2lz2A43V6Mxi552qQjUJBCXYxiXUzcwDPjbIXsByfk2rPgqRStIjy6pHLuC5Ku2NIyMdgGAB3YFa2CVZzzLfYuTKomkm9jKrxNAUjTZJFA1K5VWcbkdvYdq6gVJsuAxxyK+uaQoGEfOlaQRh8atGrckgY1MScZGcHFb9jbcqNUDO+nPWlcu53J6znt7f7BUo2Kg3/7UtPRr7/7LKrtQOIn9aWfo1/8Ax2VILlSOio/Rz6RefbJqr1L6M+8H0i8+2T1BVqJddI1QTYRi0M8NvjKjXJMIihBzsvhRknxHY1brleIdG3l5+pY25l9bXCBsHwUYtllByNiVjlXHeDjvqi/d3hSEyCN3IUERxjU7McDSvznt7AN+ytfhfFDLJLFJHy5YhGzKHEilJdehlcAZ97cEY2x5xW3da1iPIVC4XCKx0JnsAJA2HyeKtHo7ZyRo/OQCR21ySCTmmViMFj1F0gYChRsAAKDwl6RhbhozE+hZ4rYzAppE0yI6KUzqx4RBkA9v0bfFeJtC0apC0zylwqqyLjQuo5LkDsB+epB6OOL57oCNiblGCuSRyTbRQswGMJKrIxU94JBPW29uO8EkvOWsoWNVe4BKSMWCPE6QyL1QNWShKnbtGTTgrWHERNbrPECQ6a1Vuqx2yFPbg527/nr3tLguiF15bsis0ZILISoLKT34ORnzVq8MSVVjR44lVYQGMTHCyKQoSOPQOppyc52wBjvrVn4Y/s9J41ULp0ysxViyBJNIRSmpGDsu4bSVLZBOKCw8gUZYgb43IG57BvQZR4xv2bjffH99RuOcKaSeGURxTrGkqGGU6VDSGMrKpKsMgIy7jOHOO8HU4N0cKNA0qxeBt3jGnLaJGlDK0epdgFzv270HSJKpJAIJXYgEEg+IjuoklVcaiBk4GSBk+IeOuT6LdHntXBkVdSRGLmLKW52plYu0fLXHuc9ZmIJPynY6ScBaaVpBDBcB4BAEnYqIG1MxlTqNnOpc4wfBrg+J8jpOYPGO3Hb3+L5awa4QdrKMnG7Ab5xj5c1yd50TlyGhm3WOOTLdXmX1ugjimk0jdXUkOP6i7VjxHoUHheNRG59gTQJJIBq9kysXMxwvVJdixYb5J2pkHYGZQwUkBjuBkZI8YHfWlxLioiKAaXZ5YoiusBkEjY1kYJPybZ8dQbvou73byMA6SS20uoy6Wh5ATqqvKJPWj1DDKMucjvOEPRuZXQcu3bReG5NyWbnujSs+kro90A2n3RGEHzXIOxFOkBTrIKg2/SLmXkluixEQnEjNcAS45YYstvoJZQzBScgZz4sVernpuGTzTxGVII44JJZA0bszycxJE06Sg0Z5mpjk5K+fawY8M6TtK8BeDRDdavY0vMDM2EZ15sekcvUillwW8+K6SuW4XwKdfYkc3L5diDy3R2LzMImhiLIVHLARiSMt1sd1dFYtIY1MyqkmOsqMXQHPYrFVJ28wpcHvUHiA/Wdp6Pffx2f+/nq9ULiH7TtPRr7+OyqQWqldGD+jn0i8+2T1VNSujH9HPpF79tnoK1eEt5Gocs6AR++EsoCbZ65z1diDv4696+e8VgLyXulgMcQ4cCNIbORaAZBPcSrY7wMd9B3rXKBOYXUJp1ayw06cZ1auzGO+lZ3kcq64nSRTtqRgy5HaMitPjMkKW5N3paIcsSFk1JnWoDMoB0qGwcnYdp2FTOhrBmu2DLIGuciaPaKTwUYwi7gFcaSQTkg79wo6avLnr2alzq0do91jOn5cb4r1rT/NUWc6Bnnc/tb37GNfb4u7s81QbgFPFGKdBjXlFco2nS6trTmLhgdSbddcdq9Zd/OK9WXIwew7GtS24ZFGUKIFMcfJQ79WLIOgZPZlR9FUblFFFQec0qqMsQoyoyTgZYhVGT3kkAeciiOVWLBSCVOlgCCVbSGw3iOllOPEwrC8tElTRKoZcq2DntRgynbxFQfmot7REZ2RcGRg7nfrNpC5PzKB81Ue9FOioFRiiiitZL6IytEsiGVAGaMMC6g4wWXtA3H0ivGHjNu0xhWaMyrnMYYagV90MeMZ3HdWppP5zBxt7EO+Ns89e+uX4TvDZWq59lwXDPOuOvEQs/Nlc9yuWGG7G1DHm1iOzteNQSStFHNG8i51IrAsNJw23fg7HHYa364DgBWQcMijGJrQMblSpDwYtnSRJduqXkddj7r3W43rubG7SaNZIm1I2dLYIzgkHY4PaDUswe1Q7/8AaVp6Pe7/APdaf6/RVyonEB+sbT9xe/xWv8qQWakdFh+jn0i8+2T1XqV0Y94Pf+kXn2yeoKtYjtO3z+Os647jHGJ09mhGkOi4soY9CxaokmjgMhXUBkkuwGrVhnXsHZcHYUKMDbsrVmu1hgMkzFUjj1Oz41AAbltOxbzDv7Km9FOISzi4acaGW4KrGSpMScmFlQldtXWJO53LeKgu06MVPa3nycSrgzo69TstwqBovlJDHV/WqChTpU6BUU6mWFpcLyebMJNELJN1MGWUlNMu3ucBX27OvQUqKKKBZozWtxSGR4mWBxHIQNDsusKcgnK5GdsjtHbTt4nEkpZwyMymNcYMYCAMpPflgT8581UbIoop1AUUUUCorl+IwyrdxiO4leWSdX5QIEMdopAkDx7jsyA+zFmGOw1o2N1LotbszSlri50PCWzEInaRRGseOqyBQdQ3JVs5zVwdtmnmuG4VdTaeH3Jmldr2TE0TNmILLDLKoRP+Dl6FG3aAc5ruKWYHUPiH7StP3F7/ABWtXMVE4gf1lafuL3+K1/nSCzUnov7wfSLz7ZPVapPRkeAPpF59smqCtU2bgkTGUnV4aSCV+t/xwcvl6dth4JM/PVOlQedxbpIpWRVdTjKuoZTg5GQdu0ZrV4XweG3MhgjVOa4dtKqo2UKFGAMKMEgdxZj31v0UBRRTFFFBoooClToohU6KM0CpU6TZ7v7s7UGVFFFAqZpU6CWnAoxO04aUO7Kz4mlCtozoUpnBUZI09m9Fv0fhSUSKGyrvIqcxzEkkmQ7pFnSpOpu7bU2MZNU6dXRKsujsEUgdA2ULmNTI7RxGQ5kMUZOlM79g2BIGASK3rG0EUYRS7Bc4MjvI5yxY5dySdz49hgdgrYooAioPEB+s7T0e++X3VpV6oHET+tLP0a//AI7L+dILhqT0ZbwDekXn2uaqtS+jaYgPpF2fpu5qgq0UVprxGP2QbfPhBEJiv9QuUz8xH/kKDcorU4XxBLiJZYTqR9Wk+PSxUnbzqa26B0V421ysi6kOpcsMjxoxRh8zKR81euaDKisc080DorWv7rlRPJoZ9CM+hAC7aQSQoJAJ22Ga1zxZCYAuX9kgshXGBGI9ZkbJ9zug2zu6+Ogo0Vp8W4gtvBLPIGKRRvIwUAthAWIAJAzt462Qc70GVFLNAoMqKVOgKVOuan6SP+cRaRQmRVXMzBkVlzySrqGcZRRL1tiTqGn3JBYOloqY/FcXa25jYa4nlSTUuluWyB105yCOYvb46nJ0pzIvgW9jvcexVuNanM2vlg8rtCGQaA2e3uwQauDpKK5yz6UF3iJgZYLiRo4J9anWyhypaMbor8ttJyc7ZAzXRimB1z/Eh+tLP0a//is6v1A4iP1nZ+j338VnSC6ancBOYT++uftMtUancB96b9/c92P/AOmWoKNcfxbo/PJJPLE3LmkmSNG6mRZmFYZMHfBBeSUDY6kWuwpZpBxs/BHjDILcy2sdw0iW8TxpzI5IVOyMyq2iUyHQxGdQIyQBXtwvgMnNtmuFJSKO5YK0mvlO1zHJbRk565SMFc7jq9vYa62iro4CbhSWqQCeKMw828zbmWCMPJJLqt5fCyLG+mGMjSWyoOwyNjhXCmaG3ZrY3EWicRoJVxE73MjrNmRl1KUK4kGWAGQOtXesoI3GR56eKaPmvE7EQQIl4kcj/m9IohJNGGgmjRxKyhiNWpmj60YZiVAxjFUZOjcz3EcjCTGLQo6vbqbflKokQmSNpBkhjiPZtWGxua7kimaaCuX4b0elj9kgPoxG9vYsMHkRPmQNjxiSQLjybdPn6enU0fPbrotK0brDbCAtw+6t2zLGwluJBEEYkMSQdD9dsMc7gbVU4hwSdriQKimOe5sbgyFwBGLUQB0ZDuS3I2xkdbfGK66nV0cbwHo7LFeGWTXnXcO0oeDRKsjMY0YCPmthWXqswClBpJGBXY0UVKHRRRQFcX0o4TcT3acuNFIB5V2kjI8Q1wluaAOuQBKAvuWEndgmu0oqy4JV1YO19BMuNEcNyjb75la3KYHf703+zUiDgU+lLdgghivBciUOSzRrObhI+XjZ9eFJzjSMjc4HV53xWVNHJ8N4FOq2sEgjENpKZBKrktKEDiBeXpGg+EyxzjKbZ1bdLYvIUzMio+W6qvzAAGIU6iq9owcY2ziveilodQeIH9Z2g/8Ab339j2f86vVB4j+07P0e++jVaZ/wpBbqZwHAhP7657//AHMtUxUiborZOxZ7WBmJySY1JJ85IqCsWFczxrhLyzlgEdSuFLHeM6QBvkFNLLrBXUSXOwKq1bg6IWWd7S27dvAp/bt25zQeiFj8Ut/ql/lTg1+K8BkllZxMQHEC9Yk6AhlEjRKMBZMOCrZOGJJ2AFeFhwadZ1kcxgCVnA5msIHVBIFVot9WjbBUrkli5Yit8dELH4pb/VJ/KgdELH4pb/VJ/Kro0F4BMrIyTAFZOcVOdMkmr3G2NIKa1LEMTzM4yqmtRej9wqgCWPAQqU1uFdjFGFcnGQyyBnJ316V7M7WT0PsPidv9Un8qPahYfE7b6mP+VNGlY8IlR1YuigRuuFbDaipCZYAKUyzEqFB1aTnYg6Ft0dulAPOXZQAOdIGIHNJTmqoCq2sKcLkZVhunWue0+w+J231Mf8qY6H2HxO2+pj/lTRpNwiQyq6NHEAchRK76PC2zZXIAPVjuOrjGZB5TGtebglwRJ4aMs0hdWd3IK8vARgukr18HY4Hbg4waw6IWHxO1+oi+7QeiNh8StfV4vu02D14LbmIOJHDanLKWkMjkEndiQB4tgNuzJxmqXOXyh9IqT7UrH4na/URfdpe1Cw+JWvq8X3acFfnL5Q+kUuevlD6RUk9ErD4la+rxfdpr0UsR2Wdr9RF92nBV5y+UPpFHOXyh9IqX7VbH4pbfURfdo9qlj8TtfqIvu1OCrzl8ofSKOcvlD6RUk9E7E9tna/URfdoHROxHZZ2v1EX3avBW5y+Uv0inz18pfpFSfapY/E7X6iL7tP2q2PxO2+oi+7Tgq89fKX6RRz18pfpFSvapY/E7X6iL7tL2p2PxO1+oi+7TgreyF8pfpFRL11PE7TBBxb3vYc/8VpXqeidj8TtfF7xF2f8AxrYsOB20D64LeGJ8Eao4kRsHGRkDzCnBQpiiisKdKiiqgrIUUUGJoooqBCnRRQFYmiiivM9tewoooEaKKKUMUyKdFBjWQooqoyIrBqKKBUqKKinSooo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914400" y="208359"/>
            <a:ext cx="77724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Predictive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7800" y="3333750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Mini universe</a:t>
            </a:r>
            <a:endParaRPr lang="en-US" dirty="0"/>
          </a:p>
        </p:txBody>
      </p:sp>
      <p:pic>
        <p:nvPicPr>
          <p:cNvPr id="9" name="Picture 8" descr="raw_timeseri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352550"/>
            <a:ext cx="2616200" cy="19621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534400" y="1276350"/>
            <a:ext cx="3352800" cy="3124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810000" y="3333750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Data-Mined subset</a:t>
            </a:r>
            <a:endParaRPr lang="en-US" dirty="0"/>
          </a:p>
        </p:txBody>
      </p:sp>
      <p:pic>
        <p:nvPicPr>
          <p:cNvPr id="14" name="Picture 13" descr="raw_timeseries_subset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0" y="1352550"/>
            <a:ext cx="2667000" cy="20002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914400" y="208359"/>
            <a:ext cx="77724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Predictive</a:t>
            </a:r>
          </a:p>
        </p:txBody>
      </p:sp>
      <p:sp>
        <p:nvSpPr>
          <p:cNvPr id="6" name="Rectangle 5"/>
          <p:cNvSpPr/>
          <p:nvPr/>
        </p:nvSpPr>
        <p:spPr>
          <a:xfrm>
            <a:off x="4953000" y="1428750"/>
            <a:ext cx="3352800" cy="3124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47800" y="3333750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Mini universe</a:t>
            </a:r>
            <a:endParaRPr lang="en-US" dirty="0"/>
          </a:p>
        </p:txBody>
      </p:sp>
      <p:pic>
        <p:nvPicPr>
          <p:cNvPr id="9" name="Picture 8" descr="raw_timeseri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352550"/>
            <a:ext cx="2616200" cy="1962150"/>
          </a:xfrm>
          <a:prstGeom prst="rect">
            <a:avLst/>
          </a:prstGeom>
        </p:spPr>
      </p:pic>
      <p:pic>
        <p:nvPicPr>
          <p:cNvPr id="10" name="Picture 9" descr="portfolio_trading_exampl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0" y="1352550"/>
            <a:ext cx="5867400" cy="199539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534400" y="1276350"/>
            <a:ext cx="3352800" cy="3124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810000" y="3333750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Data-Mined subset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248400" y="3333750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Cointegrated</a:t>
            </a:r>
            <a:r>
              <a:rPr lang="en-US" dirty="0" smtClean="0"/>
              <a:t> portfolio allocation</a:t>
            </a:r>
            <a:endParaRPr lang="en-US" dirty="0"/>
          </a:p>
        </p:txBody>
      </p:sp>
      <p:pic>
        <p:nvPicPr>
          <p:cNvPr id="14" name="Picture 13" descr="raw_timeseries_subset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0400" y="1352550"/>
            <a:ext cx="2667000" cy="200025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133600" y="3867150"/>
            <a:ext cx="4648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342900">
              <a:buClr>
                <a:schemeClr val="dk1"/>
              </a:buClr>
              <a:buSzPct val="61111"/>
              <a:buFont typeface="+mj-lt"/>
              <a:buAutoNum type="arabicPeriod"/>
            </a:pPr>
            <a:r>
              <a:rPr lang="en" dirty="0" smtClean="0"/>
              <a:t>long 7.0136 shares of JNK @ $40.31 = $282.72</a:t>
            </a:r>
          </a:p>
          <a:p>
            <a:pPr lvl="1" indent="-342900">
              <a:buClr>
                <a:schemeClr val="dk1"/>
              </a:buClr>
              <a:buSzPct val="61111"/>
              <a:buFont typeface="+mj-lt"/>
              <a:buAutoNum type="arabicPeriod"/>
            </a:pPr>
            <a:r>
              <a:rPr lang="en" dirty="0" smtClean="0"/>
              <a:t>short 2.0775 shares of UGA @ $48.87 = ($101.53)</a:t>
            </a:r>
          </a:p>
          <a:p>
            <a:pPr lvl="1" indent="-342900">
              <a:buClr>
                <a:schemeClr val="dk1"/>
              </a:buClr>
              <a:buSzPct val="61111"/>
              <a:buFont typeface="+mj-lt"/>
              <a:buAutoNum type="arabicPeriod"/>
            </a:pPr>
            <a:r>
              <a:rPr lang="en" dirty="0" smtClean="0"/>
              <a:t>short 1.2010 shares of VLO @ $48.36 = ($58.08)</a:t>
            </a:r>
          </a:p>
          <a:p>
            <a:pPr lvl="1" indent="-342900">
              <a:buClr>
                <a:schemeClr val="dk1"/>
              </a:buClr>
              <a:buSzPct val="61111"/>
              <a:buFont typeface="+mj-lt"/>
              <a:buAutoNum type="arabicPeriod"/>
            </a:pPr>
            <a:r>
              <a:rPr lang="en" dirty="0" smtClean="0"/>
              <a:t>short 2.7351 shares of USO @ $30.64 = ($83.80)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914400" y="208359"/>
            <a:ext cx="77724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Predictive</a:t>
            </a:r>
          </a:p>
        </p:txBody>
      </p:sp>
      <p:pic>
        <p:nvPicPr>
          <p:cNvPr id="4" name="Picture 3" descr="portfolio_trading_exampl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276350"/>
            <a:ext cx="7828642" cy="266237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876800" y="1352550"/>
            <a:ext cx="3352800" cy="3124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0" y="3943350"/>
            <a:ext cx="327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 year history of the net value of the model </a:t>
            </a:r>
            <a:r>
              <a:rPr lang="en-US" dirty="0" err="1" smtClean="0"/>
              <a:t>cointegrated</a:t>
            </a:r>
            <a:r>
              <a:rPr lang="en-US" dirty="0" smtClean="0"/>
              <a:t> portfolio</a:t>
            </a:r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914400" y="208359"/>
            <a:ext cx="77724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Predictive</a:t>
            </a:r>
          </a:p>
        </p:txBody>
      </p:sp>
      <p:pic>
        <p:nvPicPr>
          <p:cNvPr id="4" name="Picture 3" descr="portfolio_trading_exampl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276350"/>
            <a:ext cx="7828642" cy="26623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4000" y="3943350"/>
            <a:ext cx="327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 year history of the net value of the model </a:t>
            </a:r>
            <a:r>
              <a:rPr lang="en-US" dirty="0" err="1" smtClean="0"/>
              <a:t>cointegrated</a:t>
            </a:r>
            <a:r>
              <a:rPr lang="en-US" dirty="0" smtClean="0"/>
              <a:t> portfolio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29200" y="3943350"/>
            <a:ext cx="327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Distribution of the net portfolio value over the 5 years</a:t>
            </a:r>
            <a:endParaRPr lang="en-US" dirty="0"/>
          </a:p>
        </p:txBody>
      </p:sp>
      <p:sp>
        <p:nvSpPr>
          <p:cNvPr id="11" name="Rectangular Callout 10"/>
          <p:cNvSpPr/>
          <p:nvPr/>
        </p:nvSpPr>
        <p:spPr>
          <a:xfrm>
            <a:off x="533400" y="1428750"/>
            <a:ext cx="990600" cy="685800"/>
          </a:xfrm>
          <a:prstGeom prst="wedgeRectCallout">
            <a:avLst>
              <a:gd name="adj1" fmla="val 43633"/>
              <a:gd name="adj2" fmla="val 9271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Mean Reversion Level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295400" y="2419350"/>
            <a:ext cx="3048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914400" y="208359"/>
            <a:ext cx="77724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Predictive</a:t>
            </a:r>
          </a:p>
        </p:txBody>
      </p:sp>
      <p:pic>
        <p:nvPicPr>
          <p:cNvPr id="4" name="Picture 3" descr="portfolio_trading_exampl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276350"/>
            <a:ext cx="7828642" cy="26623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95400" y="3943350"/>
            <a:ext cx="662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Let’s create a simple (</a:t>
            </a:r>
            <a:r>
              <a:rPr lang="en-US" sz="1800" dirty="0" smtClean="0">
                <a:solidFill>
                  <a:srgbClr val="FE8002"/>
                </a:solidFill>
              </a:rPr>
              <a:t>prescriptive</a:t>
            </a:r>
            <a:r>
              <a:rPr lang="en-US" sz="1800" dirty="0" smtClean="0"/>
              <a:t>) strategy with the objective being to generate trading profits!</a:t>
            </a:r>
          </a:p>
          <a:p>
            <a:r>
              <a:rPr lang="en-US" sz="1800" b="1" i="1" dirty="0" smtClean="0"/>
              <a:t>This is not a recommendation! Do your own due diligence!</a:t>
            </a:r>
            <a:endParaRPr lang="en-US" sz="1800" b="1" i="1" dirty="0"/>
          </a:p>
        </p:txBody>
      </p:sp>
      <p:sp>
        <p:nvSpPr>
          <p:cNvPr id="11" name="Rectangular Callout 10"/>
          <p:cNvSpPr/>
          <p:nvPr/>
        </p:nvSpPr>
        <p:spPr>
          <a:xfrm>
            <a:off x="533400" y="1428750"/>
            <a:ext cx="990600" cy="685800"/>
          </a:xfrm>
          <a:prstGeom prst="wedgeRectCallout">
            <a:avLst>
              <a:gd name="adj1" fmla="val 43633"/>
              <a:gd name="adj2" fmla="val 9271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Mean Reversion Level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95400" y="2419350"/>
            <a:ext cx="3048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914400" y="208359"/>
            <a:ext cx="77724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Prescriptive</a:t>
            </a:r>
            <a:endParaRPr lang="en" sz="36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 descr="portfolio_trading_exampl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276350"/>
            <a:ext cx="7828642" cy="2662372"/>
          </a:xfrm>
          <a:prstGeom prst="rect">
            <a:avLst/>
          </a:prstGeom>
        </p:spPr>
      </p:pic>
      <p:sp>
        <p:nvSpPr>
          <p:cNvPr id="9" name="Rectangular Callout 8"/>
          <p:cNvSpPr/>
          <p:nvPr/>
        </p:nvSpPr>
        <p:spPr>
          <a:xfrm>
            <a:off x="4495800" y="1809750"/>
            <a:ext cx="1295400" cy="990600"/>
          </a:xfrm>
          <a:prstGeom prst="wedgeRectCallout">
            <a:avLst>
              <a:gd name="adj1" fmla="val 34530"/>
              <a:gd name="adj2" fmla="val 11679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B050"/>
                </a:solidFill>
              </a:rPr>
              <a:t>BUY the portfolio when it’s at the 5</a:t>
            </a:r>
            <a:r>
              <a:rPr lang="en-US" sz="1200" b="1" baseline="30000" dirty="0" smtClean="0">
                <a:solidFill>
                  <a:srgbClr val="00B050"/>
                </a:solidFill>
              </a:rPr>
              <a:t>th</a:t>
            </a:r>
            <a:r>
              <a:rPr lang="en-US" sz="1200" b="1" dirty="0" smtClean="0">
                <a:solidFill>
                  <a:srgbClr val="00B050"/>
                </a:solidFill>
              </a:rPr>
              <a:t> percentile</a:t>
            </a:r>
            <a:endParaRPr lang="en-US" sz="1200" b="1" dirty="0">
              <a:solidFill>
                <a:srgbClr val="00B050"/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 rot="10800000">
            <a:off x="1600200" y="3257550"/>
            <a:ext cx="228600" cy="30480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10800000">
            <a:off x="2286000" y="3333750"/>
            <a:ext cx="228600" cy="30480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295400" y="2419350"/>
            <a:ext cx="3048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95400" y="3943350"/>
            <a:ext cx="662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Let’s create a simple (</a:t>
            </a:r>
            <a:r>
              <a:rPr lang="en-US" sz="1800" dirty="0" smtClean="0">
                <a:solidFill>
                  <a:srgbClr val="FE8002"/>
                </a:solidFill>
              </a:rPr>
              <a:t>prescriptive</a:t>
            </a:r>
            <a:r>
              <a:rPr lang="en-US" sz="1800" dirty="0" smtClean="0"/>
              <a:t>) strategy with the objective being to generate trading profits!</a:t>
            </a:r>
          </a:p>
          <a:p>
            <a:r>
              <a:rPr lang="en-US" sz="1800" b="1" i="1" dirty="0" smtClean="0"/>
              <a:t>This is not a recommendation! Do your own due diligence!</a:t>
            </a:r>
            <a:endParaRPr lang="en-US" sz="1800" b="1" i="1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914400" y="208359"/>
            <a:ext cx="77724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Prescriptive</a:t>
            </a:r>
            <a:endParaRPr lang="en" sz="36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 descr="portfolio_trading_exampl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276350"/>
            <a:ext cx="7828642" cy="2662372"/>
          </a:xfrm>
          <a:prstGeom prst="rect">
            <a:avLst/>
          </a:prstGeom>
        </p:spPr>
      </p:pic>
      <p:sp>
        <p:nvSpPr>
          <p:cNvPr id="9" name="Rectangular Callout 8"/>
          <p:cNvSpPr/>
          <p:nvPr/>
        </p:nvSpPr>
        <p:spPr>
          <a:xfrm>
            <a:off x="4495800" y="1809750"/>
            <a:ext cx="1295400" cy="990600"/>
          </a:xfrm>
          <a:prstGeom prst="wedgeRectCallout">
            <a:avLst>
              <a:gd name="adj1" fmla="val 34530"/>
              <a:gd name="adj2" fmla="val 11679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B050"/>
                </a:solidFill>
              </a:rPr>
              <a:t>BUY the portfolio when it’s at the 5</a:t>
            </a:r>
            <a:r>
              <a:rPr lang="en-US" sz="1200" b="1" baseline="30000" dirty="0" smtClean="0">
                <a:solidFill>
                  <a:srgbClr val="00B050"/>
                </a:solidFill>
              </a:rPr>
              <a:t>th</a:t>
            </a:r>
            <a:r>
              <a:rPr lang="en-US" sz="1200" b="1" dirty="0" smtClean="0">
                <a:solidFill>
                  <a:srgbClr val="00B050"/>
                </a:solidFill>
              </a:rPr>
              <a:t> percentile</a:t>
            </a:r>
            <a:endParaRPr lang="en-US" sz="1200" b="1" dirty="0">
              <a:solidFill>
                <a:srgbClr val="00B050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7315200" y="1657350"/>
            <a:ext cx="1295400" cy="990600"/>
          </a:xfrm>
          <a:prstGeom prst="wedgeRectCallout">
            <a:avLst>
              <a:gd name="adj1" fmla="val -24294"/>
              <a:gd name="adj2" fmla="val 11770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SELL the portfolio when it’s at the 95</a:t>
            </a:r>
            <a:r>
              <a:rPr lang="en-US" sz="1200" b="1" baseline="30000" dirty="0" smtClean="0">
                <a:solidFill>
                  <a:srgbClr val="FF0000"/>
                </a:solidFill>
              </a:rPr>
              <a:t>th</a:t>
            </a:r>
            <a:r>
              <a:rPr lang="en-US" sz="1200" b="1" dirty="0" smtClean="0">
                <a:solidFill>
                  <a:srgbClr val="FF0000"/>
                </a:solidFill>
              </a:rPr>
              <a:t> percentile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 rot="10800000">
            <a:off x="1600200" y="3257550"/>
            <a:ext cx="228600" cy="30480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10800000">
            <a:off x="2286000" y="3333750"/>
            <a:ext cx="228600" cy="30480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1981200" y="1276350"/>
            <a:ext cx="228600" cy="3048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2819400" y="1200150"/>
            <a:ext cx="228600" cy="3048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3962400" y="1200150"/>
            <a:ext cx="228600" cy="3048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295400" y="2419350"/>
            <a:ext cx="3048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95400" y="3943350"/>
            <a:ext cx="662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Let’s create a simple (</a:t>
            </a:r>
            <a:r>
              <a:rPr lang="en-US" sz="1800" dirty="0" smtClean="0">
                <a:solidFill>
                  <a:srgbClr val="FE8002"/>
                </a:solidFill>
              </a:rPr>
              <a:t>prescriptive</a:t>
            </a:r>
            <a:r>
              <a:rPr lang="en-US" sz="1800" dirty="0" smtClean="0"/>
              <a:t>) strategy with the objective being to generate trading profits!</a:t>
            </a:r>
          </a:p>
          <a:p>
            <a:r>
              <a:rPr lang="en-US" sz="1800" b="1" i="1" dirty="0" smtClean="0"/>
              <a:t>This is not a recommendation! Do your own due diligence!</a:t>
            </a:r>
            <a:endParaRPr lang="en-US" sz="1800" b="1" i="1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914400" y="208359"/>
            <a:ext cx="77724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Prescriptive</a:t>
            </a:r>
            <a:endParaRPr lang="en" sz="36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 descr="portfolio_trading_exampl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276350"/>
            <a:ext cx="7828642" cy="2662372"/>
          </a:xfrm>
          <a:prstGeom prst="rect">
            <a:avLst/>
          </a:prstGeom>
        </p:spPr>
      </p:pic>
      <p:sp>
        <p:nvSpPr>
          <p:cNvPr id="9" name="Rectangular Callout 8"/>
          <p:cNvSpPr/>
          <p:nvPr/>
        </p:nvSpPr>
        <p:spPr>
          <a:xfrm>
            <a:off x="4495800" y="1809750"/>
            <a:ext cx="1295400" cy="990600"/>
          </a:xfrm>
          <a:prstGeom prst="wedgeRectCallout">
            <a:avLst>
              <a:gd name="adj1" fmla="val 34530"/>
              <a:gd name="adj2" fmla="val 11679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B050"/>
                </a:solidFill>
              </a:rPr>
              <a:t>BUY the portfolio when it’s at the 5</a:t>
            </a:r>
            <a:r>
              <a:rPr lang="en-US" sz="1200" b="1" baseline="30000" dirty="0" smtClean="0">
                <a:solidFill>
                  <a:srgbClr val="00B050"/>
                </a:solidFill>
              </a:rPr>
              <a:t>th</a:t>
            </a:r>
            <a:r>
              <a:rPr lang="en-US" sz="1200" b="1" dirty="0" smtClean="0">
                <a:solidFill>
                  <a:srgbClr val="00B050"/>
                </a:solidFill>
              </a:rPr>
              <a:t> percentile</a:t>
            </a:r>
            <a:endParaRPr lang="en-US" sz="1200" b="1" dirty="0">
              <a:solidFill>
                <a:srgbClr val="00B050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7315200" y="1657350"/>
            <a:ext cx="1295400" cy="990600"/>
          </a:xfrm>
          <a:prstGeom prst="wedgeRectCallout">
            <a:avLst>
              <a:gd name="adj1" fmla="val -24294"/>
              <a:gd name="adj2" fmla="val 11770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SELL the portfolio when it’s at the 95</a:t>
            </a:r>
            <a:r>
              <a:rPr lang="en-US" sz="1200" b="1" baseline="30000" dirty="0" smtClean="0">
                <a:solidFill>
                  <a:srgbClr val="FF0000"/>
                </a:solidFill>
              </a:rPr>
              <a:t>th</a:t>
            </a:r>
            <a:r>
              <a:rPr lang="en-US" sz="1200" b="1" dirty="0" smtClean="0">
                <a:solidFill>
                  <a:srgbClr val="FF0000"/>
                </a:solidFill>
              </a:rPr>
              <a:t> percentile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 rot="10800000">
            <a:off x="1600200" y="3257550"/>
            <a:ext cx="228600" cy="30480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10800000">
            <a:off x="2286000" y="3333750"/>
            <a:ext cx="228600" cy="30480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1981200" y="1276350"/>
            <a:ext cx="228600" cy="3048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2819400" y="1200150"/>
            <a:ext cx="228600" cy="3048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3962400" y="1200150"/>
            <a:ext cx="228600" cy="3048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295400" y="2419350"/>
            <a:ext cx="3048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ular Callout 18"/>
          <p:cNvSpPr/>
          <p:nvPr/>
        </p:nvSpPr>
        <p:spPr>
          <a:xfrm>
            <a:off x="533400" y="1352550"/>
            <a:ext cx="990600" cy="838200"/>
          </a:xfrm>
          <a:prstGeom prst="wedgeRectCallout">
            <a:avLst>
              <a:gd name="adj1" fmla="val 37298"/>
              <a:gd name="adj2" fmla="val 7666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Cover at the Mean Reversion Level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95400" y="3943350"/>
            <a:ext cx="662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Let’s create a simple (</a:t>
            </a:r>
            <a:r>
              <a:rPr lang="en-US" sz="1800" dirty="0" smtClean="0">
                <a:solidFill>
                  <a:srgbClr val="FE8002"/>
                </a:solidFill>
              </a:rPr>
              <a:t>prescriptive</a:t>
            </a:r>
            <a:r>
              <a:rPr lang="en-US" sz="1800" dirty="0" smtClean="0"/>
              <a:t>) strategy with the objective being to generate trading profits!</a:t>
            </a:r>
          </a:p>
          <a:p>
            <a:r>
              <a:rPr lang="en-US" sz="1800" b="1" i="1" dirty="0" smtClean="0"/>
              <a:t>This is not a recommendation! Do your own due diligence!</a:t>
            </a:r>
            <a:endParaRPr lang="en-US" sz="1800" b="1" i="1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914400" y="208359"/>
            <a:ext cx="77724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Prescriptive</a:t>
            </a:r>
            <a:endParaRPr lang="en" sz="36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 descr="portfolio_trading_exampl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276350"/>
            <a:ext cx="7828642" cy="2662372"/>
          </a:xfrm>
          <a:prstGeom prst="rect">
            <a:avLst/>
          </a:prstGeom>
        </p:spPr>
      </p:pic>
      <p:sp>
        <p:nvSpPr>
          <p:cNvPr id="9" name="Rectangular Callout 8"/>
          <p:cNvSpPr/>
          <p:nvPr/>
        </p:nvSpPr>
        <p:spPr>
          <a:xfrm>
            <a:off x="4495800" y="1809750"/>
            <a:ext cx="1295400" cy="990600"/>
          </a:xfrm>
          <a:prstGeom prst="wedgeRectCallout">
            <a:avLst>
              <a:gd name="adj1" fmla="val 34530"/>
              <a:gd name="adj2" fmla="val 11679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B050"/>
                </a:solidFill>
              </a:rPr>
              <a:t>BUY the portfolio when it’s at the 5</a:t>
            </a:r>
            <a:r>
              <a:rPr lang="en-US" sz="1200" b="1" baseline="30000" dirty="0" smtClean="0">
                <a:solidFill>
                  <a:srgbClr val="00B050"/>
                </a:solidFill>
              </a:rPr>
              <a:t>th</a:t>
            </a:r>
            <a:r>
              <a:rPr lang="en-US" sz="1200" b="1" dirty="0" smtClean="0">
                <a:solidFill>
                  <a:srgbClr val="00B050"/>
                </a:solidFill>
              </a:rPr>
              <a:t> percentile</a:t>
            </a:r>
            <a:endParaRPr lang="en-US" sz="1200" b="1" dirty="0">
              <a:solidFill>
                <a:srgbClr val="00B050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7315200" y="1657350"/>
            <a:ext cx="1295400" cy="990600"/>
          </a:xfrm>
          <a:prstGeom prst="wedgeRectCallout">
            <a:avLst>
              <a:gd name="adj1" fmla="val -24294"/>
              <a:gd name="adj2" fmla="val 11770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SELL the portfolio when it’s at the 95</a:t>
            </a:r>
            <a:r>
              <a:rPr lang="en-US" sz="1200" b="1" baseline="30000" dirty="0" smtClean="0">
                <a:solidFill>
                  <a:srgbClr val="FF0000"/>
                </a:solidFill>
              </a:rPr>
              <a:t>th</a:t>
            </a:r>
            <a:r>
              <a:rPr lang="en-US" sz="1200" b="1" dirty="0" smtClean="0">
                <a:solidFill>
                  <a:srgbClr val="FF0000"/>
                </a:solidFill>
              </a:rPr>
              <a:t> percentile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 rot="10800000">
            <a:off x="1600200" y="3257550"/>
            <a:ext cx="228600" cy="30480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10800000">
            <a:off x="2286000" y="3333750"/>
            <a:ext cx="228600" cy="30480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1981200" y="1276350"/>
            <a:ext cx="228600" cy="3048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2819400" y="1200150"/>
            <a:ext cx="228600" cy="3048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3962400" y="1200150"/>
            <a:ext cx="228600" cy="3048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295400" y="2419350"/>
            <a:ext cx="3048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ular Callout 18"/>
          <p:cNvSpPr/>
          <p:nvPr/>
        </p:nvSpPr>
        <p:spPr>
          <a:xfrm>
            <a:off x="533400" y="1352550"/>
            <a:ext cx="990600" cy="838200"/>
          </a:xfrm>
          <a:prstGeom prst="wedgeRectCallout">
            <a:avLst>
              <a:gd name="adj1" fmla="val 37298"/>
              <a:gd name="adj2" fmla="val 7666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Cover at the Mean Reversion Level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1" name="Rectangular Callout 20"/>
          <p:cNvSpPr/>
          <p:nvPr/>
        </p:nvSpPr>
        <p:spPr>
          <a:xfrm>
            <a:off x="5029200" y="361950"/>
            <a:ext cx="2743200" cy="1143000"/>
          </a:xfrm>
          <a:prstGeom prst="wedgeRectCallout">
            <a:avLst>
              <a:gd name="adj1" fmla="val -81656"/>
              <a:gd name="adj2" fmla="val 126081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1" dirty="0" smtClean="0">
                <a:solidFill>
                  <a:schemeClr val="tx1"/>
                </a:solidFill>
              </a:rPr>
              <a:t>Come back and ask me what happened in 6 months!</a:t>
            </a:r>
            <a:endParaRPr lang="en-US" sz="1800" b="1" i="1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95400" y="3943350"/>
            <a:ext cx="662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Let’s create a simple (</a:t>
            </a:r>
            <a:r>
              <a:rPr lang="en-US" sz="1800" dirty="0" smtClean="0">
                <a:solidFill>
                  <a:srgbClr val="FE8002"/>
                </a:solidFill>
              </a:rPr>
              <a:t>prescriptive</a:t>
            </a:r>
            <a:r>
              <a:rPr lang="en-US" sz="1800" dirty="0" smtClean="0"/>
              <a:t>) strategy with the objective being to generate trading profits!</a:t>
            </a:r>
          </a:p>
          <a:p>
            <a:r>
              <a:rPr lang="en-US" sz="1800" b="1" i="1" dirty="0" smtClean="0"/>
              <a:t>This is not a recommendation! Do your own due diligence!</a:t>
            </a:r>
            <a:endParaRPr lang="en-US" sz="1800" b="1" i="1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1399200" y="2074875"/>
            <a:ext cx="6345600" cy="1327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Big Data, Analytics and Energy Markets</a:t>
            </a:r>
          </a:p>
        </p:txBody>
      </p:sp>
      <p:pic>
        <p:nvPicPr>
          <p:cNvPr id="250" name="Shape 2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650" y="-140298"/>
            <a:ext cx="4108575" cy="147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1143000" y="2074875"/>
            <a:ext cx="7086600" cy="1327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are </a:t>
            </a:r>
            <a:r>
              <a:rPr lang="en" sz="3000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Big Data &amp; Analytic </a:t>
            </a:r>
            <a:r>
              <a:rPr lang="en" sz="3000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concepts </a:t>
            </a:r>
            <a:r>
              <a:rPr lang="en" sz="3000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important in Energy Markets?</a:t>
            </a:r>
            <a:endParaRPr lang="en" sz="3000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650" y="-140298"/>
            <a:ext cx="4108575" cy="147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914400" y="208359"/>
            <a:ext cx="77724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Energy Market Big Data Analytics</a:t>
            </a:r>
          </a:p>
        </p:txBody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914400" y="1200150"/>
            <a:ext cx="7772400" cy="3398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Clr>
                <a:schemeClr val="folHlink"/>
              </a:buClr>
              <a:buSzPct val="100000"/>
              <a:buFont typeface="Arial"/>
              <a:buChar char="●"/>
            </a:pPr>
            <a:r>
              <a:rPr lang="en" sz="1800" dirty="0"/>
              <a:t>Modeling energy markets is a difficult and complex problem</a:t>
            </a:r>
          </a:p>
          <a:p>
            <a:pPr marL="914400" lvl="1" indent="-342900" rtl="0"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Pct val="100000"/>
              <a:buFont typeface="Arial"/>
              <a:buChar char="○"/>
            </a:pPr>
            <a:r>
              <a:rPr lang="en" sz="1800" dirty="0"/>
              <a:t>complex distributions</a:t>
            </a:r>
          </a:p>
          <a:p>
            <a:pPr marL="914400" lvl="1" indent="-342900" rtl="0"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Pct val="100000"/>
              <a:buFont typeface="Arial"/>
              <a:buChar char="○"/>
            </a:pPr>
            <a:r>
              <a:rPr lang="en" sz="1800" dirty="0"/>
              <a:t>large constrained optimization problems</a:t>
            </a:r>
          </a:p>
          <a:p>
            <a:pPr marL="914400" lvl="1" indent="-342900" rtl="0"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Pct val="100000"/>
              <a:buFont typeface="Arial"/>
              <a:buChar char="○"/>
            </a:pPr>
            <a:r>
              <a:rPr lang="en" sz="1800" dirty="0"/>
              <a:t>market feedback loops</a:t>
            </a:r>
          </a:p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Clr>
                <a:schemeClr val="folHlink"/>
              </a:buClr>
              <a:buSzPct val="100000"/>
              <a:buFont typeface="Arial"/>
              <a:buChar char="●"/>
            </a:pPr>
            <a:r>
              <a:rPr lang="en" sz="1800" dirty="0"/>
              <a:t>Problems in energy markets, get very big, very fast</a:t>
            </a:r>
            <a:r>
              <a:rPr lang="en" sz="1800" dirty="0" smtClean="0"/>
              <a:t>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1000"/>
              </a:spcAft>
              <a:buNone/>
            </a:pPr>
            <a:endParaRPr sz="18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914400" y="208359"/>
            <a:ext cx="77724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Energy Market Big Data Analytics</a:t>
            </a:r>
          </a:p>
        </p:txBody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914400" y="1200150"/>
            <a:ext cx="7772400" cy="3398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Clr>
                <a:schemeClr val="folHlink"/>
              </a:buClr>
              <a:buSzPct val="100000"/>
              <a:buFont typeface="Arial"/>
              <a:buChar char="●"/>
            </a:pPr>
            <a:r>
              <a:rPr lang="en" sz="1800" dirty="0" smtClean="0"/>
              <a:t>Digging into the details is like opening pandora’s box</a:t>
            </a:r>
          </a:p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Clr>
                <a:schemeClr val="folHlink"/>
              </a:buClr>
              <a:buSzPct val="100000"/>
              <a:buFont typeface="Arial"/>
              <a:buChar char="●"/>
            </a:pPr>
            <a:r>
              <a:rPr lang="en" sz="1800" dirty="0" smtClean="0"/>
              <a:t>If we look at a power plant, at its surface it seems simple</a:t>
            </a:r>
          </a:p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Clr>
                <a:schemeClr val="folHlink"/>
              </a:buClr>
              <a:buSzPct val="100000"/>
              <a:buFont typeface="Arial"/>
              <a:buChar char="●"/>
            </a:pPr>
            <a:endParaRPr lang="en" sz="1800" dirty="0" smtClean="0"/>
          </a:p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Clr>
                <a:schemeClr val="folHlink"/>
              </a:buClr>
              <a:buSzPct val="100000"/>
              <a:buFont typeface="Arial"/>
              <a:buChar char="●"/>
            </a:pPr>
            <a:endParaRPr lang="en" sz="1800" dirty="0" smtClean="0"/>
          </a:p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Clr>
                <a:schemeClr val="folHlink"/>
              </a:buClr>
              <a:buSzPct val="100000"/>
              <a:buFont typeface="Arial"/>
              <a:buChar char="●"/>
            </a:pPr>
            <a:endParaRPr lang="en" sz="1800" dirty="0" smtClean="0"/>
          </a:p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Clr>
                <a:schemeClr val="folHlink"/>
              </a:buClr>
              <a:buSzPct val="100000"/>
              <a:buFont typeface="Arial"/>
              <a:buChar char="●"/>
            </a:pPr>
            <a:endParaRPr lang="en" sz="1800" dirty="0" smtClean="0"/>
          </a:p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Clr>
                <a:schemeClr val="folHlink"/>
              </a:buClr>
              <a:buSzPct val="100000"/>
              <a:buFont typeface="Arial"/>
              <a:buChar char="●"/>
            </a:pPr>
            <a:endParaRPr lang="en" sz="1800" dirty="0" smtClean="0"/>
          </a:p>
        </p:txBody>
      </p:sp>
      <p:sp>
        <p:nvSpPr>
          <p:cNvPr id="4" name="Oval 3"/>
          <p:cNvSpPr/>
          <p:nvPr/>
        </p:nvSpPr>
        <p:spPr>
          <a:xfrm>
            <a:off x="4419600" y="2876550"/>
            <a:ext cx="381000" cy="381000"/>
          </a:xfrm>
          <a:prstGeom prst="ellipse">
            <a:avLst/>
          </a:prstGeom>
          <a:solidFill>
            <a:srgbClr val="FFC000"/>
          </a:solidFill>
          <a:ln>
            <a:solidFill>
              <a:srgbClr val="FE80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4343400" y="287655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/>
              <a:t>Power</a:t>
            </a:r>
          </a:p>
          <a:p>
            <a:pPr algn="ctr"/>
            <a:r>
              <a:rPr lang="en-US" sz="800" b="1" dirty="0" smtClean="0"/>
              <a:t>Plant</a:t>
            </a:r>
            <a:endParaRPr lang="en-US" sz="800" b="1" dirty="0"/>
          </a:p>
        </p:txBody>
      </p:sp>
      <p:sp>
        <p:nvSpPr>
          <p:cNvPr id="14" name="Oval 13"/>
          <p:cNvSpPr/>
          <p:nvPr/>
        </p:nvSpPr>
        <p:spPr>
          <a:xfrm>
            <a:off x="3733800" y="348615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3657600" y="3486150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/>
              <a:t>Gas</a:t>
            </a:r>
          </a:p>
          <a:p>
            <a:pPr algn="ctr"/>
            <a:r>
              <a:rPr lang="en-US" sz="800" b="1" dirty="0" smtClean="0"/>
              <a:t>Basis </a:t>
            </a:r>
            <a:endParaRPr lang="en-US" sz="800" b="1" dirty="0"/>
          </a:p>
        </p:txBody>
      </p:sp>
      <p:cxnSp>
        <p:nvCxnSpPr>
          <p:cNvPr id="22" name="Straight Arrow Connector 21"/>
          <p:cNvCxnSpPr>
            <a:stCxn id="14" idx="7"/>
            <a:endCxn id="4" idx="3"/>
          </p:cNvCxnSpPr>
          <p:nvPr/>
        </p:nvCxnSpPr>
        <p:spPr>
          <a:xfrm flipV="1">
            <a:off x="4059004" y="3201754"/>
            <a:ext cx="416392" cy="340192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3581400" y="257175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3429000" y="264795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    Power </a:t>
            </a:r>
            <a:endParaRPr lang="en-US" sz="800" b="1" dirty="0"/>
          </a:p>
        </p:txBody>
      </p:sp>
      <p:cxnSp>
        <p:nvCxnSpPr>
          <p:cNvPr id="34" name="Straight Arrow Connector 33"/>
          <p:cNvCxnSpPr>
            <a:endCxn id="4" idx="1"/>
          </p:cNvCxnSpPr>
          <p:nvPr/>
        </p:nvCxnSpPr>
        <p:spPr>
          <a:xfrm>
            <a:off x="3962400" y="2800350"/>
            <a:ext cx="512996" cy="131996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914400" y="208359"/>
            <a:ext cx="77724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Energy Market Big Data Analytics</a:t>
            </a:r>
          </a:p>
        </p:txBody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914400" y="1200150"/>
            <a:ext cx="7772400" cy="3398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Clr>
                <a:schemeClr val="folHlink"/>
              </a:buClr>
              <a:buSzPct val="100000"/>
              <a:buFont typeface="Arial"/>
              <a:buChar char="●"/>
            </a:pPr>
            <a:r>
              <a:rPr lang="en" sz="1800" dirty="0" smtClean="0"/>
              <a:t>Digging into the details is like opening pandora’s box</a:t>
            </a:r>
          </a:p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Clr>
                <a:schemeClr val="folHlink"/>
              </a:buClr>
              <a:buSzPct val="100000"/>
              <a:buFont typeface="Arial"/>
              <a:buChar char="●"/>
            </a:pPr>
            <a:r>
              <a:rPr lang="en" sz="1800" dirty="0" smtClean="0"/>
              <a:t>If we look at a power plant, at its surface it seems simple</a:t>
            </a:r>
          </a:p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Clr>
                <a:schemeClr val="folHlink"/>
              </a:buClr>
              <a:buSzPct val="100000"/>
              <a:buFont typeface="Arial"/>
              <a:buChar char="●"/>
            </a:pPr>
            <a:endParaRPr lang="en" sz="1800" dirty="0" smtClean="0"/>
          </a:p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Clr>
                <a:schemeClr val="folHlink"/>
              </a:buClr>
              <a:buSzPct val="100000"/>
              <a:buFont typeface="Arial"/>
              <a:buChar char="●"/>
            </a:pPr>
            <a:endParaRPr lang="en" sz="1800" dirty="0" smtClean="0"/>
          </a:p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Clr>
                <a:schemeClr val="folHlink"/>
              </a:buClr>
              <a:buSzPct val="100000"/>
              <a:buFont typeface="Arial"/>
              <a:buChar char="●"/>
            </a:pPr>
            <a:endParaRPr lang="en" sz="1800" dirty="0" smtClean="0"/>
          </a:p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Clr>
                <a:schemeClr val="folHlink"/>
              </a:buClr>
              <a:buSzPct val="100000"/>
              <a:buFont typeface="Arial"/>
              <a:buChar char="●"/>
            </a:pPr>
            <a:endParaRPr lang="en" sz="1800" dirty="0" smtClean="0"/>
          </a:p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Clr>
                <a:schemeClr val="folHlink"/>
              </a:buClr>
              <a:buSzPct val="100000"/>
              <a:buFont typeface="Arial"/>
              <a:buChar char="●"/>
            </a:pPr>
            <a:endParaRPr lang="en" sz="1800" dirty="0" smtClean="0"/>
          </a:p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Clr>
                <a:schemeClr val="folHlink"/>
              </a:buClr>
              <a:buSzPct val="100000"/>
              <a:buFont typeface="Arial"/>
              <a:buChar char="●"/>
            </a:pPr>
            <a:r>
              <a:rPr lang="en" sz="1800" dirty="0" smtClean="0"/>
              <a:t>Once we peel back the surface, it gets complicated very fast</a:t>
            </a:r>
            <a:endParaRPr sz="1800" dirty="0"/>
          </a:p>
        </p:txBody>
      </p:sp>
      <p:sp>
        <p:nvSpPr>
          <p:cNvPr id="4" name="Oval 3"/>
          <p:cNvSpPr/>
          <p:nvPr/>
        </p:nvSpPr>
        <p:spPr>
          <a:xfrm>
            <a:off x="4419600" y="2876550"/>
            <a:ext cx="381000" cy="381000"/>
          </a:xfrm>
          <a:prstGeom prst="ellipse">
            <a:avLst/>
          </a:prstGeom>
          <a:solidFill>
            <a:srgbClr val="FFC000"/>
          </a:solidFill>
          <a:ln>
            <a:solidFill>
              <a:srgbClr val="FE80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4343400" y="287655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/>
              <a:t>Power</a:t>
            </a:r>
          </a:p>
          <a:p>
            <a:pPr algn="ctr"/>
            <a:r>
              <a:rPr lang="en-US" sz="800" b="1" dirty="0" smtClean="0"/>
              <a:t>Plant</a:t>
            </a:r>
            <a:endParaRPr lang="en-US" sz="800" b="1" dirty="0"/>
          </a:p>
        </p:txBody>
      </p:sp>
      <p:sp>
        <p:nvSpPr>
          <p:cNvPr id="6" name="Oval 5"/>
          <p:cNvSpPr/>
          <p:nvPr/>
        </p:nvSpPr>
        <p:spPr>
          <a:xfrm>
            <a:off x="5334000" y="3168194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5257800" y="3181350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 Heating</a:t>
            </a:r>
          </a:p>
          <a:p>
            <a:pPr algn="ctr"/>
            <a:r>
              <a:rPr lang="en-US" sz="800" b="1" dirty="0" smtClean="0"/>
              <a:t>Oil </a:t>
            </a:r>
            <a:endParaRPr lang="en-US" sz="800" b="1" dirty="0"/>
          </a:p>
        </p:txBody>
      </p:sp>
      <p:sp>
        <p:nvSpPr>
          <p:cNvPr id="8" name="Oval 7"/>
          <p:cNvSpPr/>
          <p:nvPr/>
        </p:nvSpPr>
        <p:spPr>
          <a:xfrm>
            <a:off x="5943600" y="2634794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5867400" y="272415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   WTI</a:t>
            </a:r>
            <a:endParaRPr lang="en-US" sz="800" b="1" dirty="0"/>
          </a:p>
        </p:txBody>
      </p:sp>
      <p:sp>
        <p:nvSpPr>
          <p:cNvPr id="10" name="Oval 9"/>
          <p:cNvSpPr/>
          <p:nvPr/>
        </p:nvSpPr>
        <p:spPr>
          <a:xfrm>
            <a:off x="2895600" y="3168194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2819400" y="325755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    Gas </a:t>
            </a:r>
            <a:endParaRPr lang="en-US" sz="800" b="1" dirty="0"/>
          </a:p>
        </p:txBody>
      </p:sp>
      <p:sp>
        <p:nvSpPr>
          <p:cNvPr id="12" name="Oval 11"/>
          <p:cNvSpPr/>
          <p:nvPr/>
        </p:nvSpPr>
        <p:spPr>
          <a:xfrm>
            <a:off x="2133600" y="280035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2057400" y="287655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   EIA </a:t>
            </a:r>
            <a:endParaRPr lang="en-US" sz="800" b="1" dirty="0"/>
          </a:p>
        </p:txBody>
      </p:sp>
      <p:sp>
        <p:nvSpPr>
          <p:cNvPr id="14" name="Oval 13"/>
          <p:cNvSpPr/>
          <p:nvPr/>
        </p:nvSpPr>
        <p:spPr>
          <a:xfrm>
            <a:off x="3733800" y="348615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3657600" y="3486150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/>
              <a:t>Gas</a:t>
            </a:r>
          </a:p>
          <a:p>
            <a:pPr algn="ctr"/>
            <a:r>
              <a:rPr lang="en-US" sz="800" b="1" dirty="0" smtClean="0"/>
              <a:t>Basis </a:t>
            </a:r>
            <a:endParaRPr lang="en-US" sz="800" b="1" dirty="0"/>
          </a:p>
        </p:txBody>
      </p:sp>
      <p:sp>
        <p:nvSpPr>
          <p:cNvPr id="16" name="Oval 15"/>
          <p:cNvSpPr/>
          <p:nvPr/>
        </p:nvSpPr>
        <p:spPr>
          <a:xfrm>
            <a:off x="4114800" y="211455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4038600" y="219075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   Load </a:t>
            </a:r>
            <a:endParaRPr lang="en-US" sz="800" b="1" dirty="0"/>
          </a:p>
        </p:txBody>
      </p:sp>
      <p:sp>
        <p:nvSpPr>
          <p:cNvPr id="18" name="Oval 17"/>
          <p:cNvSpPr/>
          <p:nvPr/>
        </p:nvSpPr>
        <p:spPr>
          <a:xfrm>
            <a:off x="4876800" y="234315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4800600" y="241935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   Temp </a:t>
            </a:r>
            <a:endParaRPr lang="en-US" sz="800" b="1" dirty="0"/>
          </a:p>
        </p:txBody>
      </p:sp>
      <p:cxnSp>
        <p:nvCxnSpPr>
          <p:cNvPr id="21" name="Straight Arrow Connector 20"/>
          <p:cNvCxnSpPr>
            <a:stCxn id="10" idx="5"/>
            <a:endCxn id="14" idx="2"/>
          </p:cNvCxnSpPr>
          <p:nvPr/>
        </p:nvCxnSpPr>
        <p:spPr>
          <a:xfrm>
            <a:off x="3220804" y="3493398"/>
            <a:ext cx="512996" cy="183252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7"/>
            <a:endCxn id="4" idx="3"/>
          </p:cNvCxnSpPr>
          <p:nvPr/>
        </p:nvCxnSpPr>
        <p:spPr>
          <a:xfrm flipV="1">
            <a:off x="4059004" y="3201754"/>
            <a:ext cx="416392" cy="340192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5"/>
            <a:endCxn id="10" idx="2"/>
          </p:cNvCxnSpPr>
          <p:nvPr/>
        </p:nvCxnSpPr>
        <p:spPr>
          <a:xfrm>
            <a:off x="2458804" y="3125554"/>
            <a:ext cx="436796" cy="23314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2"/>
            <a:endCxn id="4" idx="5"/>
          </p:cNvCxnSpPr>
          <p:nvPr/>
        </p:nvCxnSpPr>
        <p:spPr>
          <a:xfrm flipH="1" flipV="1">
            <a:off x="4744804" y="3201754"/>
            <a:ext cx="589196" cy="15694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3"/>
            <a:endCxn id="32" idx="7"/>
          </p:cNvCxnSpPr>
          <p:nvPr/>
        </p:nvCxnSpPr>
        <p:spPr>
          <a:xfrm flipH="1">
            <a:off x="3906604" y="2439754"/>
            <a:ext cx="263992" cy="187792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8" idx="3"/>
            <a:endCxn id="4" idx="7"/>
          </p:cNvCxnSpPr>
          <p:nvPr/>
        </p:nvCxnSpPr>
        <p:spPr>
          <a:xfrm flipH="1">
            <a:off x="4744804" y="2668354"/>
            <a:ext cx="187792" cy="263992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1"/>
            <a:endCxn id="16" idx="6"/>
          </p:cNvCxnSpPr>
          <p:nvPr/>
        </p:nvCxnSpPr>
        <p:spPr>
          <a:xfrm flipH="1" flipV="1">
            <a:off x="4495800" y="2305050"/>
            <a:ext cx="436796" cy="93896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3"/>
            <a:endCxn id="6" idx="7"/>
          </p:cNvCxnSpPr>
          <p:nvPr/>
        </p:nvCxnSpPr>
        <p:spPr>
          <a:xfrm flipH="1">
            <a:off x="5659204" y="2959998"/>
            <a:ext cx="340192" cy="263992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3581400" y="257175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3429000" y="264795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    Power </a:t>
            </a:r>
            <a:endParaRPr lang="en-US" sz="800" b="1" dirty="0"/>
          </a:p>
        </p:txBody>
      </p:sp>
      <p:cxnSp>
        <p:nvCxnSpPr>
          <p:cNvPr id="34" name="Straight Arrow Connector 33"/>
          <p:cNvCxnSpPr>
            <a:endCxn id="4" idx="1"/>
          </p:cNvCxnSpPr>
          <p:nvPr/>
        </p:nvCxnSpPr>
        <p:spPr>
          <a:xfrm>
            <a:off x="3962400" y="2800350"/>
            <a:ext cx="512996" cy="131996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4" idx="0"/>
            <a:endCxn id="32" idx="4"/>
          </p:cNvCxnSpPr>
          <p:nvPr/>
        </p:nvCxnSpPr>
        <p:spPr>
          <a:xfrm flipH="1" flipV="1">
            <a:off x="3771900" y="2952750"/>
            <a:ext cx="152400" cy="5334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914400" y="208359"/>
            <a:ext cx="77724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Energy Market Big Data Analytics</a:t>
            </a:r>
          </a:p>
        </p:txBody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914400" y="1200150"/>
            <a:ext cx="7772400" cy="3398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Clr>
                <a:schemeClr val="folHlink"/>
              </a:buClr>
              <a:buSzPct val="100000"/>
              <a:buFont typeface="Arial"/>
              <a:buChar char="●"/>
            </a:pPr>
            <a:r>
              <a:rPr lang="en" sz="1800" dirty="0" smtClean="0"/>
              <a:t>Digging into the details is like opening pandora’s box</a:t>
            </a:r>
          </a:p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Clr>
                <a:schemeClr val="folHlink"/>
              </a:buClr>
              <a:buSzPct val="100000"/>
              <a:buFont typeface="Arial"/>
              <a:buChar char="●"/>
            </a:pPr>
            <a:r>
              <a:rPr lang="en" sz="1800" dirty="0" smtClean="0"/>
              <a:t>If we look at a power plant, at its surface it seems simple</a:t>
            </a:r>
          </a:p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Clr>
                <a:schemeClr val="folHlink"/>
              </a:buClr>
              <a:buSzPct val="100000"/>
              <a:buFont typeface="Arial"/>
              <a:buChar char="●"/>
            </a:pPr>
            <a:endParaRPr lang="en" sz="1800" dirty="0" smtClean="0"/>
          </a:p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Clr>
                <a:schemeClr val="folHlink"/>
              </a:buClr>
              <a:buSzPct val="100000"/>
              <a:buFont typeface="Arial"/>
              <a:buChar char="●"/>
            </a:pPr>
            <a:endParaRPr lang="en" sz="1800" dirty="0" smtClean="0"/>
          </a:p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Clr>
                <a:schemeClr val="folHlink"/>
              </a:buClr>
              <a:buSzPct val="100000"/>
              <a:buFont typeface="Arial"/>
              <a:buChar char="●"/>
            </a:pPr>
            <a:endParaRPr lang="en" sz="1800" dirty="0" smtClean="0"/>
          </a:p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Clr>
                <a:schemeClr val="folHlink"/>
              </a:buClr>
              <a:buSzPct val="100000"/>
              <a:buFont typeface="Arial"/>
              <a:buChar char="●"/>
            </a:pPr>
            <a:endParaRPr lang="en" sz="1800" dirty="0" smtClean="0"/>
          </a:p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Clr>
                <a:schemeClr val="folHlink"/>
              </a:buClr>
              <a:buSzPct val="100000"/>
              <a:buFont typeface="Arial"/>
              <a:buChar char="●"/>
            </a:pPr>
            <a:endParaRPr lang="en" sz="1800" dirty="0" smtClean="0"/>
          </a:p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Clr>
                <a:schemeClr val="folHlink"/>
              </a:buClr>
              <a:buSzPct val="100000"/>
              <a:buFont typeface="Arial"/>
              <a:buChar char="●"/>
            </a:pPr>
            <a:r>
              <a:rPr lang="en" sz="1800" dirty="0" smtClean="0"/>
              <a:t>Once we peel back the surface, it gets complicated very fast</a:t>
            </a:r>
            <a:endParaRPr sz="1800" dirty="0"/>
          </a:p>
        </p:txBody>
      </p:sp>
      <p:sp>
        <p:nvSpPr>
          <p:cNvPr id="4" name="Oval 3"/>
          <p:cNvSpPr/>
          <p:nvPr/>
        </p:nvSpPr>
        <p:spPr>
          <a:xfrm>
            <a:off x="4419600" y="2876550"/>
            <a:ext cx="381000" cy="381000"/>
          </a:xfrm>
          <a:prstGeom prst="ellipse">
            <a:avLst/>
          </a:prstGeom>
          <a:solidFill>
            <a:srgbClr val="FFC000"/>
          </a:solidFill>
          <a:ln>
            <a:solidFill>
              <a:srgbClr val="FE80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4343400" y="287655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/>
              <a:t>Power</a:t>
            </a:r>
          </a:p>
          <a:p>
            <a:pPr algn="ctr"/>
            <a:r>
              <a:rPr lang="en-US" sz="800" b="1" dirty="0" smtClean="0"/>
              <a:t>Plant</a:t>
            </a:r>
            <a:endParaRPr lang="en-US" sz="800" b="1" dirty="0"/>
          </a:p>
        </p:txBody>
      </p:sp>
      <p:sp>
        <p:nvSpPr>
          <p:cNvPr id="6" name="Oval 5"/>
          <p:cNvSpPr/>
          <p:nvPr/>
        </p:nvSpPr>
        <p:spPr>
          <a:xfrm>
            <a:off x="5334000" y="3168194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5257800" y="3181350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 Heating</a:t>
            </a:r>
          </a:p>
          <a:p>
            <a:pPr algn="ctr"/>
            <a:r>
              <a:rPr lang="en-US" sz="800" b="1" dirty="0" smtClean="0"/>
              <a:t>Oil </a:t>
            </a:r>
            <a:endParaRPr lang="en-US" sz="800" b="1" dirty="0"/>
          </a:p>
        </p:txBody>
      </p:sp>
      <p:sp>
        <p:nvSpPr>
          <p:cNvPr id="8" name="Oval 7"/>
          <p:cNvSpPr/>
          <p:nvPr/>
        </p:nvSpPr>
        <p:spPr>
          <a:xfrm>
            <a:off x="5943600" y="2634794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5867400" y="272415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   WTI</a:t>
            </a:r>
            <a:endParaRPr lang="en-US" sz="800" b="1" dirty="0"/>
          </a:p>
        </p:txBody>
      </p:sp>
      <p:sp>
        <p:nvSpPr>
          <p:cNvPr id="10" name="Oval 9"/>
          <p:cNvSpPr/>
          <p:nvPr/>
        </p:nvSpPr>
        <p:spPr>
          <a:xfrm>
            <a:off x="2895600" y="3168194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2819400" y="325755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    Gas </a:t>
            </a:r>
            <a:endParaRPr lang="en-US" sz="800" b="1" dirty="0"/>
          </a:p>
        </p:txBody>
      </p:sp>
      <p:sp>
        <p:nvSpPr>
          <p:cNvPr id="12" name="Oval 11"/>
          <p:cNvSpPr/>
          <p:nvPr/>
        </p:nvSpPr>
        <p:spPr>
          <a:xfrm>
            <a:off x="2133600" y="280035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2057400" y="287655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   EIA </a:t>
            </a:r>
            <a:endParaRPr lang="en-US" sz="800" b="1" dirty="0"/>
          </a:p>
        </p:txBody>
      </p:sp>
      <p:sp>
        <p:nvSpPr>
          <p:cNvPr id="14" name="Oval 13"/>
          <p:cNvSpPr/>
          <p:nvPr/>
        </p:nvSpPr>
        <p:spPr>
          <a:xfrm>
            <a:off x="3733800" y="348615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3657600" y="3486150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/>
              <a:t>Gas</a:t>
            </a:r>
          </a:p>
          <a:p>
            <a:pPr algn="ctr"/>
            <a:r>
              <a:rPr lang="en-US" sz="800" b="1" dirty="0" smtClean="0"/>
              <a:t>Basis </a:t>
            </a:r>
            <a:endParaRPr lang="en-US" sz="800" b="1" dirty="0"/>
          </a:p>
        </p:txBody>
      </p:sp>
      <p:sp>
        <p:nvSpPr>
          <p:cNvPr id="16" name="Oval 15"/>
          <p:cNvSpPr/>
          <p:nvPr/>
        </p:nvSpPr>
        <p:spPr>
          <a:xfrm>
            <a:off x="4114800" y="211455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4038600" y="219075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   Load </a:t>
            </a:r>
            <a:endParaRPr lang="en-US" sz="800" b="1" dirty="0"/>
          </a:p>
        </p:txBody>
      </p:sp>
      <p:sp>
        <p:nvSpPr>
          <p:cNvPr id="18" name="Oval 17"/>
          <p:cNvSpPr/>
          <p:nvPr/>
        </p:nvSpPr>
        <p:spPr>
          <a:xfrm>
            <a:off x="4876800" y="234315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4800600" y="241935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   Temp </a:t>
            </a:r>
            <a:endParaRPr lang="en-US" sz="800" b="1" dirty="0"/>
          </a:p>
        </p:txBody>
      </p:sp>
      <p:cxnSp>
        <p:nvCxnSpPr>
          <p:cNvPr id="21" name="Straight Arrow Connector 20"/>
          <p:cNvCxnSpPr>
            <a:stCxn id="10" idx="5"/>
            <a:endCxn id="14" idx="2"/>
          </p:cNvCxnSpPr>
          <p:nvPr/>
        </p:nvCxnSpPr>
        <p:spPr>
          <a:xfrm>
            <a:off x="3220804" y="3493398"/>
            <a:ext cx="512996" cy="183252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7"/>
            <a:endCxn id="4" idx="3"/>
          </p:cNvCxnSpPr>
          <p:nvPr/>
        </p:nvCxnSpPr>
        <p:spPr>
          <a:xfrm flipV="1">
            <a:off x="4059004" y="3201754"/>
            <a:ext cx="416392" cy="340192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5"/>
            <a:endCxn id="10" idx="2"/>
          </p:cNvCxnSpPr>
          <p:nvPr/>
        </p:nvCxnSpPr>
        <p:spPr>
          <a:xfrm>
            <a:off x="2458804" y="3125554"/>
            <a:ext cx="436796" cy="23314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2"/>
            <a:endCxn id="4" idx="5"/>
          </p:cNvCxnSpPr>
          <p:nvPr/>
        </p:nvCxnSpPr>
        <p:spPr>
          <a:xfrm flipH="1" flipV="1">
            <a:off x="4744804" y="3201754"/>
            <a:ext cx="589196" cy="15694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3"/>
            <a:endCxn id="32" idx="7"/>
          </p:cNvCxnSpPr>
          <p:nvPr/>
        </p:nvCxnSpPr>
        <p:spPr>
          <a:xfrm flipH="1">
            <a:off x="3906604" y="2439754"/>
            <a:ext cx="263992" cy="187792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8" idx="3"/>
            <a:endCxn id="4" idx="7"/>
          </p:cNvCxnSpPr>
          <p:nvPr/>
        </p:nvCxnSpPr>
        <p:spPr>
          <a:xfrm flipH="1">
            <a:off x="4744804" y="2668354"/>
            <a:ext cx="187792" cy="263992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1"/>
            <a:endCxn id="16" idx="6"/>
          </p:cNvCxnSpPr>
          <p:nvPr/>
        </p:nvCxnSpPr>
        <p:spPr>
          <a:xfrm flipH="1" flipV="1">
            <a:off x="4495800" y="2305050"/>
            <a:ext cx="436796" cy="93896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3"/>
            <a:endCxn id="6" idx="7"/>
          </p:cNvCxnSpPr>
          <p:nvPr/>
        </p:nvCxnSpPr>
        <p:spPr>
          <a:xfrm flipH="1">
            <a:off x="5659204" y="2959998"/>
            <a:ext cx="340192" cy="263992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3581400" y="257175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3429000" y="264795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    Power </a:t>
            </a:r>
            <a:endParaRPr lang="en-US" sz="800" b="1" dirty="0"/>
          </a:p>
        </p:txBody>
      </p:sp>
      <p:cxnSp>
        <p:nvCxnSpPr>
          <p:cNvPr id="34" name="Straight Arrow Connector 33"/>
          <p:cNvCxnSpPr>
            <a:endCxn id="4" idx="1"/>
          </p:cNvCxnSpPr>
          <p:nvPr/>
        </p:nvCxnSpPr>
        <p:spPr>
          <a:xfrm>
            <a:off x="3962400" y="2800350"/>
            <a:ext cx="512996" cy="131996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4" idx="0"/>
            <a:endCxn id="32" idx="4"/>
          </p:cNvCxnSpPr>
          <p:nvPr/>
        </p:nvCxnSpPr>
        <p:spPr>
          <a:xfrm flipH="1" flipV="1">
            <a:off x="3771900" y="2952750"/>
            <a:ext cx="152400" cy="5334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752600" y="211455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C00000"/>
                </a:solidFill>
              </a:rPr>
              <a:t>What is the optimal hedge?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90600" y="3257550"/>
            <a:ext cx="152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C00000"/>
                </a:solidFill>
              </a:rPr>
              <a:t>How sensitive is my portfolio to EIA numbers?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53200" y="2190750"/>
            <a:ext cx="1676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C00000"/>
                </a:solidFill>
              </a:rPr>
              <a:t>What other assets complement my existing portfolio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96000" y="3181350"/>
            <a:ext cx="2133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C00000"/>
                </a:solidFill>
              </a:rPr>
              <a:t>What’s the impact of a transmission or pipeline disruption?</a:t>
            </a:r>
            <a:endParaRPr lang="en-US" i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914400" y="208359"/>
            <a:ext cx="77724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“Real” World</a:t>
            </a:r>
            <a:endParaRPr lang="en" sz="36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Picture 42" descr="EIA_US_Ma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200150"/>
            <a:ext cx="5791200" cy="380782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914400" y="208359"/>
            <a:ext cx="77724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36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“Real” World</a:t>
            </a:r>
            <a:endParaRPr lang="en" sz="36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Picture 42" descr="EIA_US_Ma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200150"/>
            <a:ext cx="5791200" cy="3807825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1676400" y="1885950"/>
            <a:ext cx="5486400" cy="28194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lvl="4" algn="ctr"/>
            <a:endParaRPr lang="en-US" sz="1800" b="1" dirty="0" smtClean="0"/>
          </a:p>
          <a:p>
            <a:pPr lvl="4" algn="ctr"/>
            <a:r>
              <a:rPr lang="en-US" sz="1800" b="1" dirty="0" smtClean="0"/>
              <a:t>Hundreds of nodes and relationships</a:t>
            </a:r>
          </a:p>
          <a:p>
            <a:pPr lvl="4" algn="ctr"/>
            <a:endParaRPr lang="en-US" sz="1800" b="1" dirty="0" smtClean="0"/>
          </a:p>
          <a:p>
            <a:pPr algn="ctr"/>
            <a:r>
              <a:rPr lang="en-US" sz="1800" b="1" dirty="0" smtClean="0"/>
              <a:t>Dozens of different asset types</a:t>
            </a:r>
          </a:p>
          <a:p>
            <a:pPr algn="ctr"/>
            <a:endParaRPr lang="en-US" sz="1800" b="1" dirty="0" smtClean="0"/>
          </a:p>
          <a:p>
            <a:pPr algn="ctr"/>
            <a:r>
              <a:rPr lang="en-US" sz="1800" b="1" dirty="0" smtClean="0"/>
              <a:t>Many constraints and market rules to consider</a:t>
            </a:r>
          </a:p>
          <a:p>
            <a:pPr algn="ctr">
              <a:buFont typeface="Wingdings" pitchFamily="2" charset="2"/>
              <a:buChar char="Ø"/>
            </a:pPr>
            <a:endParaRPr lang="en-US" sz="1800" b="1" dirty="0" smtClean="0"/>
          </a:p>
          <a:p>
            <a:pPr algn="ctr"/>
            <a:r>
              <a:rPr lang="en-US" sz="1800" b="1" dirty="0" smtClean="0"/>
              <a:t>A lot of analytics and software/hardware are required to analyze such complex problems</a:t>
            </a:r>
          </a:p>
          <a:p>
            <a:endParaRPr lang="en-US" b="1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914400" y="208359"/>
            <a:ext cx="77724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Energy Market Big Data Analytics</a:t>
            </a:r>
          </a:p>
        </p:txBody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914400" y="1200150"/>
            <a:ext cx="7772400" cy="3398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Char char="●"/>
            </a:pPr>
            <a:r>
              <a:rPr lang="en" sz="1800" dirty="0" smtClean="0"/>
              <a:t>Even the </a:t>
            </a:r>
            <a:r>
              <a:rPr lang="en" sz="1800" dirty="0" smtClean="0"/>
              <a:t>largest problems can still be broken </a:t>
            </a:r>
            <a:r>
              <a:rPr lang="en" sz="1800" dirty="0" smtClean="0"/>
              <a:t>down</a:t>
            </a:r>
          </a:p>
          <a:p>
            <a:pPr marL="914400" lvl="1" indent="-342900"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Char char="○"/>
            </a:pPr>
            <a:r>
              <a:rPr lang="en" sz="1800" dirty="0" smtClean="0"/>
              <a:t>Use an analytics based approach to simplify the problems</a:t>
            </a:r>
          </a:p>
          <a:p>
            <a:pPr marL="914400" lvl="1" indent="-342900"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Char char="○"/>
            </a:pPr>
            <a:r>
              <a:rPr lang="en" sz="1800" dirty="0" smtClean="0"/>
              <a:t>Include top down quantitative methods with bottoms up fundamental based modeling</a:t>
            </a:r>
          </a:p>
          <a:p>
            <a:pPr marL="914400" lvl="1" indent="-342900"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Char char="○"/>
            </a:pPr>
            <a:r>
              <a:rPr lang="en" sz="1800" dirty="0" smtClean="0"/>
              <a:t>Leverage “Big Data” technology once its needed</a:t>
            </a:r>
          </a:p>
          <a:p>
            <a:pPr marL="1314450" lvl="2" indent="-342900"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Char char="○"/>
            </a:pPr>
            <a:r>
              <a:rPr lang="en" sz="1800" dirty="0" smtClean="0"/>
              <a:t>Hadoop (reading / writing)</a:t>
            </a:r>
          </a:p>
          <a:p>
            <a:pPr marL="1314450" lvl="2" indent="-342900"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Char char="○"/>
            </a:pPr>
            <a:r>
              <a:rPr lang="en" sz="1800" dirty="0" smtClean="0"/>
              <a:t>Distributed and cloud computing</a:t>
            </a:r>
          </a:p>
          <a:p>
            <a:pPr marL="1314450" lvl="2" indent="-342900"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en" sz="1800" dirty="0" smtClean="0"/>
              <a:t>	(large scale computations)</a:t>
            </a:r>
          </a:p>
          <a:p>
            <a:pPr marL="1314450" lvl="2" indent="-342900"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Char char="○"/>
            </a:pPr>
            <a:endParaRPr lang="en" sz="1500" dirty="0" smtClean="0"/>
          </a:p>
          <a:p>
            <a:pPr marL="1314450" lvl="2" indent="-342900"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Char char="○"/>
            </a:pPr>
            <a:endParaRPr lang="en" sz="1500" dirty="0" smtClean="0"/>
          </a:p>
          <a:p>
            <a:pPr marL="1314450" lvl="2" indent="-342900"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Char char="○"/>
            </a:pPr>
            <a:endParaRPr lang="en" sz="1500" dirty="0" smtClean="0"/>
          </a:p>
          <a:p>
            <a:pPr marL="45720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6019800" y="3409950"/>
            <a:ext cx="25146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>
                <a:solidFill>
                  <a:srgbClr val="E17101"/>
                </a:solidFill>
              </a:rPr>
              <a:t>Hadoop</a:t>
            </a:r>
            <a:r>
              <a:rPr lang="en-US" b="1" i="1" dirty="0" smtClean="0">
                <a:solidFill>
                  <a:srgbClr val="E17101"/>
                </a:solidFill>
              </a:rPr>
              <a:t> and distributed / cloud technologies can be extremely powerful in helping you solve large problems</a:t>
            </a:r>
            <a:endParaRPr lang="en-US" b="1" i="1" dirty="0">
              <a:solidFill>
                <a:srgbClr val="E1710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title"/>
          </p:nvPr>
        </p:nvSpPr>
        <p:spPr>
          <a:xfrm>
            <a:off x="1399200" y="2074875"/>
            <a:ext cx="6345600" cy="1327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Getting started if you haven’t already</a:t>
            </a:r>
            <a:endParaRPr lang="en" sz="3000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4" name="Shape 3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650" y="-140298"/>
            <a:ext cx="4108575" cy="147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914400" y="208359"/>
            <a:ext cx="77724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Learn as much as you can!</a:t>
            </a:r>
            <a:endParaRPr lang="en" sz="36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914400" y="1200150"/>
            <a:ext cx="7772400" cy="3398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42900"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Char char="●"/>
            </a:pPr>
            <a:r>
              <a:rPr lang="en" sz="1800" dirty="0" smtClean="0"/>
              <a:t>Learn to </a:t>
            </a:r>
            <a:r>
              <a:rPr lang="en" sz="1800" dirty="0" smtClean="0"/>
              <a:t>work with and analyze large data sets</a:t>
            </a:r>
            <a:endParaRPr lang="en" sz="1800" dirty="0" smtClean="0"/>
          </a:p>
          <a:p>
            <a:pPr marL="914400" lvl="1" indent="-342900"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Char char="○"/>
            </a:pPr>
            <a:r>
              <a:rPr lang="en-US" sz="1800" dirty="0" smtClean="0"/>
              <a:t>SQL (any will do)</a:t>
            </a:r>
          </a:p>
          <a:p>
            <a:pPr marL="914400" lvl="1" indent="-342900"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Char char="○"/>
            </a:pPr>
            <a:r>
              <a:rPr lang="en-US" sz="1800" dirty="0" smtClean="0"/>
              <a:t>Any </a:t>
            </a:r>
            <a:r>
              <a:rPr lang="en-US" sz="1800" dirty="0" smtClean="0"/>
              <a:t>good programming </a:t>
            </a:r>
            <a:r>
              <a:rPr lang="en-US" sz="1800" dirty="0" smtClean="0"/>
              <a:t>or statistical language </a:t>
            </a:r>
            <a:r>
              <a:rPr lang="en-US" sz="1800" dirty="0" smtClean="0"/>
              <a:t>such as </a:t>
            </a:r>
            <a:r>
              <a:rPr lang="en-US" sz="1800" dirty="0" smtClean="0"/>
              <a:t>R</a:t>
            </a:r>
            <a:endParaRPr lang="en" sz="1800" dirty="0" smtClean="0"/>
          </a:p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sz="1800" dirty="0"/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914400" y="208359"/>
            <a:ext cx="77724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Learn more!</a:t>
            </a:r>
            <a:endParaRPr lang="en" sz="36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914400" y="1200150"/>
            <a:ext cx="7772400" cy="3398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42900"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Char char="●"/>
            </a:pPr>
            <a:r>
              <a:rPr lang="en" sz="1800" dirty="0" smtClean="0"/>
              <a:t>Learn to </a:t>
            </a:r>
            <a:r>
              <a:rPr lang="en" sz="1800" dirty="0" smtClean="0"/>
              <a:t>work with and analyze large data sets</a:t>
            </a:r>
            <a:endParaRPr lang="en" sz="1800" dirty="0" smtClean="0"/>
          </a:p>
          <a:p>
            <a:pPr marL="914400" lvl="1" indent="-342900"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Char char="○"/>
            </a:pPr>
            <a:r>
              <a:rPr lang="en-US" sz="1800" dirty="0" smtClean="0"/>
              <a:t>SQL (any will do)</a:t>
            </a:r>
          </a:p>
          <a:p>
            <a:pPr marL="914400" lvl="1" indent="-342900"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Char char="○"/>
            </a:pPr>
            <a:r>
              <a:rPr lang="en-US" sz="1800" dirty="0" smtClean="0"/>
              <a:t>Any good programming or statistical language such as R</a:t>
            </a:r>
            <a:endParaRPr lang="en" sz="1800" dirty="0" smtClean="0"/>
          </a:p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Clr>
                <a:schemeClr val="folHlink"/>
              </a:buClr>
              <a:buSzPct val="100000"/>
              <a:buFont typeface="Arial"/>
              <a:buChar char="●"/>
            </a:pPr>
            <a:r>
              <a:rPr lang="en" sz="1800" dirty="0" smtClean="0"/>
              <a:t>S</a:t>
            </a:r>
            <a:r>
              <a:rPr lang="en" sz="1800" dirty="0" smtClean="0"/>
              <a:t>tart </a:t>
            </a:r>
            <a:r>
              <a:rPr lang="en" sz="1800" dirty="0"/>
              <a:t>by solving small optimization problems </a:t>
            </a:r>
            <a:r>
              <a:rPr lang="en" sz="1800" dirty="0" smtClean="0"/>
              <a:t>to </a:t>
            </a:r>
            <a:r>
              <a:rPr lang="en" sz="1800" dirty="0"/>
              <a:t>gain </a:t>
            </a:r>
            <a:r>
              <a:rPr lang="en" sz="1800" dirty="0" smtClean="0"/>
              <a:t>experience</a:t>
            </a:r>
          </a:p>
          <a:p>
            <a:pPr marL="457200" lvl="0" indent="-342900"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Char char="●"/>
            </a:pPr>
            <a:r>
              <a:rPr lang="en" sz="1800" dirty="0" smtClean="0"/>
              <a:t>Free </a:t>
            </a:r>
            <a:r>
              <a:rPr lang="en" sz="1800" dirty="0" smtClean="0"/>
              <a:t>online universities and excellent courses</a:t>
            </a:r>
          </a:p>
          <a:p>
            <a:pPr marL="914400" lvl="1" indent="-342900"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Char char="○"/>
            </a:pPr>
            <a:r>
              <a:rPr lang="en" sz="1800" dirty="0" smtClean="0"/>
              <a:t>udacity, coursera, </a:t>
            </a:r>
            <a:r>
              <a:rPr lang="en" sz="1800" dirty="0" smtClean="0"/>
              <a:t>etc</a:t>
            </a:r>
          </a:p>
          <a:p>
            <a:pPr marL="457200" lvl="1" indent="-342900">
              <a:spcBef>
                <a:spcPts val="0"/>
              </a:spcBef>
              <a:spcAft>
                <a:spcPts val="1000"/>
              </a:spcAft>
              <a:buClr>
                <a:schemeClr val="folHlink"/>
              </a:buClr>
              <a:buSzPct val="100000"/>
              <a:buFont typeface="Arial"/>
              <a:buChar char="●"/>
            </a:pPr>
            <a:r>
              <a:rPr lang="en" sz="1800" dirty="0" smtClean="0"/>
              <a:t>L</a:t>
            </a:r>
            <a:r>
              <a:rPr lang="en-US" sz="1800" dirty="0" smtClean="0"/>
              <a:t>e</a:t>
            </a:r>
            <a:r>
              <a:rPr lang="en" sz="1800" dirty="0" smtClean="0"/>
              <a:t>arn more about other fields where you have interests</a:t>
            </a:r>
          </a:p>
          <a:p>
            <a:pPr marL="457200" indent="-342900"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Char char="●"/>
            </a:pPr>
            <a:endParaRPr lang="en" sz="1800" dirty="0" smtClean="0"/>
          </a:p>
          <a:p>
            <a:pPr marL="457200" indent="-342900"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Char char="●"/>
            </a:pPr>
            <a:endParaRPr lang="en" sz="1800" dirty="0" smtClean="0"/>
          </a:p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sz="1800" dirty="0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914400" y="208359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Big Data &amp; Analytics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914400" y="1200150"/>
            <a:ext cx="7772400" cy="3398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Clr>
                <a:schemeClr val="folHlink"/>
              </a:buClr>
              <a:buSzPct val="100000"/>
              <a:buFont typeface="Arial"/>
              <a:buChar char="●"/>
            </a:pPr>
            <a:r>
              <a:rPr lang="en" sz="1800" dirty="0">
                <a:solidFill>
                  <a:srgbClr val="222222"/>
                </a:solidFill>
              </a:rPr>
              <a:t>The Past:  A competitive advantage was often obtained with </a:t>
            </a:r>
            <a:r>
              <a:rPr lang="en" sz="1800" dirty="0" smtClean="0">
                <a:solidFill>
                  <a:srgbClr val="222222"/>
                </a:solidFill>
              </a:rPr>
              <a:t>an asset</a:t>
            </a:r>
            <a:r>
              <a:rPr lang="en" sz="1800" dirty="0">
                <a:solidFill>
                  <a:srgbClr val="222222"/>
                </a:solidFill>
              </a:rPr>
              <a:t>.  </a:t>
            </a:r>
          </a:p>
          <a:p>
            <a:pPr marL="914400" lvl="1" indent="-342900">
              <a:spcBef>
                <a:spcPts val="0"/>
              </a:spcBef>
              <a:spcAft>
                <a:spcPts val="1000"/>
              </a:spcAft>
              <a:buClr>
                <a:srgbClr val="222222"/>
              </a:buClr>
              <a:buSzPct val="100000"/>
              <a:buFont typeface="Arial"/>
              <a:buChar char="○"/>
            </a:pPr>
            <a:r>
              <a:rPr lang="en-US" sz="1800" dirty="0" smtClean="0">
                <a:solidFill>
                  <a:srgbClr val="222222"/>
                </a:solidFill>
              </a:rPr>
              <a:t>R</a:t>
            </a:r>
            <a:r>
              <a:rPr lang="en" sz="1800" dirty="0" smtClean="0">
                <a:solidFill>
                  <a:srgbClr val="222222"/>
                </a:solidFill>
              </a:rPr>
              <a:t>ailroads, pipelines, refineries</a:t>
            </a:r>
            <a:endParaRPr lang="en" sz="1800" dirty="0" smtClean="0">
              <a:solidFill>
                <a:srgbClr val="222222"/>
              </a:solidFill>
            </a:endParaRPr>
          </a:p>
          <a:p>
            <a:pPr marL="914400" lvl="1" indent="-342900" rtl="0">
              <a:spcBef>
                <a:spcPts val="0"/>
              </a:spcBef>
              <a:spcAft>
                <a:spcPts val="1000"/>
              </a:spcAft>
              <a:buClr>
                <a:srgbClr val="222222"/>
              </a:buClr>
              <a:buSzPct val="100000"/>
              <a:buFont typeface="Arial"/>
              <a:buChar char="○"/>
            </a:pPr>
            <a:endParaRPr lang="en" sz="1800" dirty="0">
              <a:solidFill>
                <a:srgbClr val="222222"/>
              </a:solidFill>
            </a:endParaRPr>
          </a:p>
        </p:txBody>
      </p:sp>
      <p:sp>
        <p:nvSpPr>
          <p:cNvPr id="69638" name="AutoShape 6" descr="data:image/jpeg;base64,/9j/4AAQSkZJRgABAQAAAQABAAD/2wCEAAkGBxQSEBUUEBQUFBQUFBQUFBQUFBQUFBQUFRQWFhQUFBQYHCggGB0lHBQVITEhJSkrLi4uFx8zODMsNygtLisBCgoKDg0OFBAQFywcHBwsLCwsLCwsLCwsLCwsLCwsLCwsLCwsLCwsLCwsLCwsLCwsLCwsLCwsLCwsLCwrLCwsLP/AABEIAPIA0AMBIgACEQEDEQH/xAAcAAADAAMBAQEAAAAAAAAAAAAAAQUCBAYDBwj/xABPEAACAQMCAgQGDQgIBQUBAAABAgMABBESIQUTBiIxQSNRUmF0lBQWMjNTVHGBkZO00tMHFSQlNXOy0TRiobHBw+HwQkNygqJjZJKzxET/xAAXAQEBAQEAAAAAAAAAAAAAAAAAAQID/8QAHBEBAQEBAQADAQAAAAAAAAAAAAERIQJBUWEx/9oADAMBAAIRAxEAPwD7EaiN0nhyw0znS7oSttO66kYq2GVCDuD31bNRujA8FJ6Td/aZKwMPbRD5Nz6pdfh0z0og8Vx6pdfh1aoxTgi+2iDxXHql1+HQOk8Pk3Hql3+HVrFGKcEUdKIPFceqXX4dHtnh8m49Uuvw6tYoxTgi+2eHybj1S6/Do9s8Pk3Pqd3+HVrFGKcRF9s8Pk3Pqd3+FQek8Pk3Pqd3+FVrFGKcEX2zQ+Rc+p3f4VI9J4fIufU7vxZ+Dq3RTioh6SxD/l3Xqd3+HR7ZovIuvU7r8OrWKMU4Iw6SxfB3Xqd0P8ugdJovg7r1O6/Dq1ijFOCMvSSI9kd16ndfh0vbHF8Hdep3X4dWaCKcEf2xx/BXfqd1+HR7Y4/grv1O6/DqxijFOCP7ZI/grv1O5+5QOkkfwV36nc/h1YxRirxEY9JI/grv1O5+5XpZ8fjkkWMLOrMGI5kEsYOkZO7qPH/vIqripd7/AEu2/wCi4/uipwViai9F/epPSbv7TJVk1G6MDwT+k3f2iSoqzmjNFFQPNLNFKqHmjNLFFA8081jQue+geaM0qkcQ6SW0LFJZkVhsV6zEHtwQoOPnqor5ozWpYX8cyB4XDqe8ePvBHaD5jWzUDzRmkaWqg9M0ZrAGnQPNGaKVAZp5pU6AzRmiigM1Jvj+mW3/AEXH90VVqlXv9Lt/+i4/ui/nVgrVI6M+9P6Td/aJKrGo/Rb3l/Sbv7TJUVZooooFRRijFAUU8U6Ixop0qoxJr4Hx+2MNzLGSSUdhknJIzlWJ8ZUg/PX3qVwoJY4ABJJ7ABuTXwfppxxLq6MsSlAVVSGxklcjUQOzq6RjzVrylfRfyXWJS1aU9sznHb7iPKj/AMuZ/ZXaZr5nwn8pFtDBHGIZsRoqDdCTpAyTuNz21un8q1rt4K4322WHxE/Ceb+2lltG3+UfpFLapGkB0NISS+ASFUqCq5BGTq3Pd89cAvTW9+MP9Cfdqh036aW17CixxzLIkgYM4jA0nZ16rk79U/8AaK4VZsbnsxn6K15hX1L8nnHrq4vGWWR5IxCxIIGlTqTScgbH3Q8+/ir6YKk9GeCpaW6xqBqwDIwG7yY6xJ7xnIHiGKrgVi/0h0AUCnUUUYp06DHFFZYoxQY4qTfH9Mth/wCnc/5NWKj35/Trb93df5NIKtRui3vMnpV39pkq0ajdF/eX9KvPtUtTOCxmiiligyoFIU80BTpZpZqodBpZoJoJnSWJns7hY8l2glCgdpJjYADznsr853O5r9Gcf4xHaQNNKdl2AHunY+5RfOf7Bk9gr8/3he6uWKJmSaQkJGMDU7ZAUeLf/E1vyJo/nSwdvFn/AAP+teqpjPb2d4wc19W/JhwWCezY3FtC5WZgkjxIzMulT7ojJwWYfJt3Vq8HycqNs7nO+3ixjfv/ANKUS5282P8Af019H/KtwmKD2PyLeKNW5mpkQJqYFMAlfFkn5/Ma5LodGGvYFeNZVaRUZGGoFXOknB8kEtn+rSfY++8IuhLBFIpyJI0cHv6yg7+fet0VrWFkkMYjiRURc4VRgDJJO3nJJ+etjNcgxTpUUDp0qM0VlRSooHUbiH9Ptf3V3/kVYqNfn9YWv7q7/wDz1YivUbop7zJ6VefapasGpPRf3h/Pc3n2uWiq9LVTqVLwNCSebcjJJ2upwMnOwAbAG/YKCpmjNSPzCnwt161cffoHAU7ebdet3H36CvmgGo54Anwt163cffp/mBPhLr1u5+/QV80ZqOOAJ3yXXrdz9+j2vxn/AJl163c/iUR6cb4FDdhVuFLBCSuHdMEjB9yRU2w6D2cMqyxxsHQ6lJkkOD8hbFbvtej+EuvXLr8Sj2vx/CXXj/pl1+JV0afFOhNnPKZZIyGYkuEYqrk9pYDvPeRgmr1napEixxKERRhVXYAf7389Tx0fj+EuuzH9LuvxKB0fj8u69buvxKDa4pwyK4jMcy6lO43IKnBGpWG4OCRt3EjsJqdwLoja2ja4U6+MB3YuwB7Qudl+YZr39r8fwl165dfiUe16P4S69cuvxKCvRUgdHo/hLr1y6/EpjgEfwl163cn/ADKnBVzTzUf2vx/CXXrdz9+n+Yk+FuvW7j79FV8081J/MSH/AJl161cffpngSfC3XrVx9+gq5p1J/MafC3XrVx9+t+zthGukF23JzI7yNv8A1nJOPNQbFQ+IftG0/c3n99tVuofEP2lafuL3++1pBaqT0XPgG9IvPtc1Vqk9F/eD6Refa5qgr1wf5R7Pm3NigRZCzTjQ7tGrbRnrOnWXs7q7yo93xAa97O4kKMQriOA9h90jNICAcZzt2VYPnvD4z7F4nsIFSMRm15kkhSRT76eYTsSDgg74PZgZ2+hFlaiWIv7DEgVGj5V5O8rTdX3cLPpB91kAHB8WK7A34yx9gXJLbMeXbdYbbN4Xf/SsUu1BBHDrgEHIIitAQe3IPO2Na0cH0ounlupryJJibWWFIXWMmEpbs7TcyQbAa2J+TOe3ar0qltZ76ykuWAt5LZ3yWZMggmMFkII3YHtG/wBFdWvEcLpWwuQuD1QlqFwe0aedjfNYG8BAH5vuMDYDRZ4A7dhzthTRxliw5PFVtmd7JYDySxZlEnKJcIW391q+YKe/Jx4tw43CcEhVzGZLSTDrsVZbWCRDtv7ofLue+u4/Oh06fYF1p7NOm1x9HPxR+cj1f0C66mQnUteqMYwvhurttTRxvCLy7fiE3MQC7h4bLEAcaJJ0lDRyAbDDak/t7sVFuru1S2SVo1ubnc3JlupIrlZQ4GkR7ll7QcDYDx9n00cSOrV7Bug2NOrTa6ivizz8481Ym/62r2BclvK0Wmr/AOXPzTRZibKg+MA/TXxe7tCPZ8/sZJlju549fOnR4cyMFYRxnSygkefzYr6svGX+J3f0Wv8AhPXgOIYBA4fcgMesNFphj/WHP3+epODlePOxs7GzLy3JlEcsz245kj28WGyhbGckphj5G/irX4ZeO/A7q3myJrQFGDDS4XWHjYqT1exh/wBnfXZpxEqQVsLkEDAIS0GBnOB4fsyc4rFuIZ1Z4fcnX7rKWfWx5Xh9/nq6OV4pdJDecHeR1jjFvJrZiFUDkIFyT522+Wtr8oXE4bnh5NvLHLomhyUYHTq1AZI7M71fkvtWNXDrk6RhcpZEKPEPD7DzViLsYx+bbgA4z4OywcZwTifuyfpPjoOS6NWDxcU5SolqYYnZolnnmW6DoQmGlONKsQe45Xv306VgljJayS8RlYX4M3MLySLNG6s2gRx5x2aNsEDs2xgd+eJHVq9gXWodjabPVjB7G5+R2n6awkuwz624dcFx2OUsi4+Rufmmo5bil/NJYWNvOJmluCrziNS8/seJs6sdoYgxnJ8TeetWC9ZuCXdvIWEtoyqQwKvoMyvEzKd17HXH9Wu4PE21ajY3WrGNWm0LAduNXPzjzVg94DqJ4fcHXjVlLM6sdmrw2+PPTfwcQRbxSWR4ZMzXEksQmjjmeVWQrmXmKSQMd42wCTtpyPqoqDb3oQ5Th9whPbpS0U/ORNVawumkUlopIcHGmXl6jsDqHLdhjfG5B2O1T0rZqFxD9pWf7i9/itKu1B4h+07P0e+/is6kFypXRn3g7Y/SLv7XNVWpPRj3g+kXn2uaoK9GKVOgKKKKB0qKM0BRinRRCxRinRigKKKdAqKKKKKKKKAoxSooHijFLNGaB06xzTBoHUDiP7Us/R77+Ozq/UDiB/Wln6Nffx2VWC2al9Gj4A+kXf2uaqlSOix/Rz6RefbJqgr1xdvxi4a/MazO4F1IjwGKJYktUTeUTaAxYOyDGo+6GQM5rtcVMXgcYcOC4YTvOCCPdSIEkQ7bowAyp8QOcgEIJcfTi2ZZWGsiKGW4GDEebFFjWUAclTuOrJoO+cYBxnxDpQyJmO3l5i3MEDxSCIPpmZcFcS6csGwuTsxGoAZI2E6MRCCSDXLyZImhEepdMUbDSVjwvi2BbUQBgbVuXHB43ZmbVl5YJjggDXbsrR93ZlBnx1eCiDTrEUwagdFKnQFGaVBojLNKlRmgdFKjNFOjNLNFAUGiig4iGaWPizey5ZUWQhLcKEMEiMX5UT9UlGzkjcEsDuQQDvATJexILmSV2aWWePSohjtSHEXVwShD6FU5y2lz2A43V6Mxi552qQjUJBCXYxiXUzcwDPjbIXsByfk2rPgqRStIjy6pHLuC5Ku2NIyMdgGAB3YFa2CVZzzLfYuTKomkm9jKrxNAUjTZJFA1K5VWcbkdvYdq6gVJsuAxxyK+uaQoGEfOlaQRh8atGrckgY1MScZGcHFb9jbcqNUDO+nPWlcu53J6znt7f7BUo2Kg3/7UtPRr7/7LKrtQOIn9aWfo1/8Ax2VILlSOio/Rz6RefbJqr1L6M+8H0i8+2T1BVqJddI1QTYRi0M8NvjKjXJMIihBzsvhRknxHY1brleIdG3l5+pY25l9bXCBsHwUYtllByNiVjlXHeDjvqi/d3hSEyCN3IUERxjU7McDSvznt7AN+ytfhfFDLJLFJHy5YhGzKHEilJdehlcAZ97cEY2x5xW3da1iPIVC4XCKx0JnsAJA2HyeKtHo7ZyRo/OQCR21ySCTmmViMFj1F0gYChRsAAKDwl6RhbhozE+hZ4rYzAppE0yI6KUzqx4RBkA9v0bfFeJtC0apC0zylwqqyLjQuo5LkDsB+epB6OOL57oCNiblGCuSRyTbRQswGMJKrIxU94JBPW29uO8EkvOWsoWNVe4BKSMWCPE6QyL1QNWShKnbtGTTgrWHERNbrPECQ6a1Vuqx2yFPbg527/nr3tLguiF15bsis0ZILISoLKT34ORnzVq8MSVVjR44lVYQGMTHCyKQoSOPQOppyc52wBjvrVn4Y/s9J41ULp0ysxViyBJNIRSmpGDsu4bSVLZBOKCw8gUZYgb43IG57BvQZR4xv2bjffH99RuOcKaSeGURxTrGkqGGU6VDSGMrKpKsMgIy7jOHOO8HU4N0cKNA0qxeBt3jGnLaJGlDK0epdgFzv270HSJKpJAIJXYgEEg+IjuoklVcaiBk4GSBk+IeOuT6LdHntXBkVdSRGLmLKW52plYu0fLXHuc9ZmIJPynY6ScBaaVpBDBcB4BAEnYqIG1MxlTqNnOpc4wfBrg+J8jpOYPGO3Hb3+L5awa4QdrKMnG7Ab5xj5c1yd50TlyGhm3WOOTLdXmX1ugjimk0jdXUkOP6i7VjxHoUHheNRG59gTQJJIBq9kysXMxwvVJdixYb5J2pkHYGZQwUkBjuBkZI8YHfWlxLioiKAaXZ5YoiusBkEjY1kYJPybZ8dQbvou73byMA6SS20uoy6Wh5ATqqvKJPWj1DDKMucjvOEPRuZXQcu3bReG5NyWbnujSs+kro90A2n3RGEHzXIOxFOkBTrIKg2/SLmXkluixEQnEjNcAS45YYstvoJZQzBScgZz4sVernpuGTzTxGVII44JJZA0bszycxJE06Sg0Z5mpjk5K+fawY8M6TtK8BeDRDdavY0vMDM2EZ15sekcvUillwW8+K6SuW4XwKdfYkc3L5diDy3R2LzMImhiLIVHLARiSMt1sd1dFYtIY1MyqkmOsqMXQHPYrFVJ28wpcHvUHiA/Wdp6Pffx2f+/nq9ULiH7TtPRr7+OyqQWqldGD+jn0i8+2T1VNSujH9HPpF79tnoK1eEt5Gocs6AR++EsoCbZ65z1diDv4696+e8VgLyXulgMcQ4cCNIbORaAZBPcSrY7wMd9B3rXKBOYXUJp1ayw06cZ1auzGO+lZ3kcq64nSRTtqRgy5HaMitPjMkKW5N3paIcsSFk1JnWoDMoB0qGwcnYdp2FTOhrBmu2DLIGuciaPaKTwUYwi7gFcaSQTkg79wo6avLnr2alzq0do91jOn5cb4r1rT/NUWc6Bnnc/tb37GNfb4u7s81QbgFPFGKdBjXlFco2nS6trTmLhgdSbddcdq9Zd/OK9WXIwew7GtS24ZFGUKIFMcfJQ79WLIOgZPZlR9FUblFFFQec0qqMsQoyoyTgZYhVGT3kkAeciiOVWLBSCVOlgCCVbSGw3iOllOPEwrC8tElTRKoZcq2DntRgynbxFQfmot7REZ2RcGRg7nfrNpC5PzKB81Ue9FOioFRiiiitZL6IytEsiGVAGaMMC6g4wWXtA3H0ivGHjNu0xhWaMyrnMYYagV90MeMZ3HdWppP5zBxt7EO+Ns89e+uX4TvDZWq59lwXDPOuOvEQs/Nlc9yuWGG7G1DHm1iOzteNQSStFHNG8i51IrAsNJw23fg7HHYa364DgBWQcMijGJrQMblSpDwYtnSRJduqXkddj7r3W43rubG7SaNZIm1I2dLYIzgkHY4PaDUswe1Q7/8AaVp6Pe7/APdaf6/RVyonEB+sbT9xe/xWv8qQWakdFh+jn0i8+2T1XqV0Y94Pf+kXn2yeoKtYjtO3z+Os647jHGJ09mhGkOi4soY9CxaokmjgMhXUBkkuwGrVhnXsHZcHYUKMDbsrVmu1hgMkzFUjj1Oz41AAbltOxbzDv7Km9FOISzi4acaGW4KrGSpMScmFlQldtXWJO53LeKgu06MVPa3nycSrgzo69TstwqBovlJDHV/WqChTpU6BUU6mWFpcLyebMJNELJN1MGWUlNMu3ucBX27OvQUqKKKBZozWtxSGR4mWBxHIQNDsusKcgnK5GdsjtHbTt4nEkpZwyMymNcYMYCAMpPflgT8581UbIoop1AUUUUCorl+IwyrdxiO4leWSdX5QIEMdopAkDx7jsyA+zFmGOw1o2N1LotbszSlri50PCWzEInaRRGseOqyBQdQ3JVs5zVwdtmnmuG4VdTaeH3Jmldr2TE0TNmILLDLKoRP+Dl6FG3aAc5ruKWYHUPiH7StP3F7/ABWtXMVE4gf1lafuL3+K1/nSCzUnov7wfSLz7ZPVapPRkeAPpF59smqCtU2bgkTGUnV4aSCV+t/xwcvl6dth4JM/PVOlQedxbpIpWRVdTjKuoZTg5GQdu0ZrV4XweG3MhgjVOa4dtKqo2UKFGAMKMEgdxZj31v0UBRRTFFFBoooClToohU6KM0CpU6TZ7v7s7UGVFFFAqZpU6CWnAoxO04aUO7Kz4mlCtozoUpnBUZI09m9Fv0fhSUSKGyrvIqcxzEkkmQ7pFnSpOpu7bU2MZNU6dXRKsujsEUgdA2ULmNTI7RxGQ5kMUZOlM79g2BIGASK3rG0EUYRS7Bc4MjvI5yxY5dySdz49hgdgrYooAioPEB+s7T0e++X3VpV6oHET+tLP0a//AI7L+dILhqT0ZbwDekXn2uaqtS+jaYgPpF2fpu5qgq0UVprxGP2QbfPhBEJiv9QuUz8xH/kKDcorU4XxBLiJZYTqR9Wk+PSxUnbzqa26B0V421ysi6kOpcsMjxoxRh8zKR81euaDKisc080DorWv7rlRPJoZ9CM+hAC7aQSQoJAJ22Ga1zxZCYAuX9kgshXGBGI9ZkbJ9zug2zu6+Ogo0Vp8W4gtvBLPIGKRRvIwUAthAWIAJAzt462Qc70GVFLNAoMqKVOgKVOuan6SP+cRaRQmRVXMzBkVlzySrqGcZRRL1tiTqGn3JBYOloqY/FcXa25jYa4nlSTUuluWyB105yCOYvb46nJ0pzIvgW9jvcexVuNanM2vlg8rtCGQaA2e3uwQauDpKK5yz6UF3iJgZYLiRo4J9anWyhypaMbor8ttJyc7ZAzXRimB1z/Eh+tLP0a//is6v1A4iP1nZ+j338VnSC6ancBOYT++uftMtUancB96b9/c92P/AOmWoKNcfxbo/PJJPLE3LmkmSNG6mRZmFYZMHfBBeSUDY6kWuwpZpBxs/BHjDILcy2sdw0iW8TxpzI5IVOyMyq2iUyHQxGdQIyQBXtwvgMnNtmuFJSKO5YK0mvlO1zHJbRk565SMFc7jq9vYa62iro4CbhSWqQCeKMw828zbmWCMPJJLqt5fCyLG+mGMjSWyoOwyNjhXCmaG3ZrY3EWicRoJVxE73MjrNmRl1KUK4kGWAGQOtXesoI3GR56eKaPmvE7EQQIl4kcj/m9IohJNGGgmjRxKyhiNWpmj60YZiVAxjFUZOjcz3EcjCTGLQo6vbqbflKokQmSNpBkhjiPZtWGxua7kimaaCuX4b0elj9kgPoxG9vYsMHkRPmQNjxiSQLjybdPn6enU0fPbrotK0brDbCAtw+6t2zLGwluJBEEYkMSQdD9dsMc7gbVU4hwSdriQKimOe5sbgyFwBGLUQB0ZDuS3I2xkdbfGK66nV0cbwHo7LFeGWTXnXcO0oeDRKsjMY0YCPmthWXqswClBpJGBXY0UVKHRRRQFcX0o4TcT3acuNFIB5V2kjI8Q1wluaAOuQBKAvuWEndgmu0oqy4JV1YO19BMuNEcNyjb75la3KYHf703+zUiDgU+lLdgghivBciUOSzRrObhI+XjZ9eFJzjSMjc4HV53xWVNHJ8N4FOq2sEgjENpKZBKrktKEDiBeXpGg+EyxzjKbZ1bdLYvIUzMio+W6qvzAAGIU6iq9owcY2ziveilodQeIH9Z2g/8Ab339j2f86vVB4j+07P0e++jVaZ/wpBbqZwHAhP7657//AHMtUxUiborZOxZ7WBmJySY1JJ85IqCsWFczxrhLyzlgEdSuFLHeM6QBvkFNLLrBXUSXOwKq1bg6IWWd7S27dvAp/bt25zQeiFj8Ut/ql/lTg1+K8BkllZxMQHEC9Yk6AhlEjRKMBZMOCrZOGJJ2AFeFhwadZ1kcxgCVnA5msIHVBIFVot9WjbBUrkli5Yit8dELH4pb/VJ/KgdELH4pb/VJ/Kro0F4BMrIyTAFZOcVOdMkmr3G2NIKa1LEMTzM4yqmtRej9wqgCWPAQqU1uFdjFGFcnGQyyBnJ316V7M7WT0PsPidv9Un8qPahYfE7b6mP+VNGlY8IlR1YuigRuuFbDaipCZYAKUyzEqFB1aTnYg6Ft0dulAPOXZQAOdIGIHNJTmqoCq2sKcLkZVhunWue0+w+J231Mf8qY6H2HxO2+pj/lTRpNwiQyq6NHEAchRK76PC2zZXIAPVjuOrjGZB5TGtebglwRJ4aMs0hdWd3IK8vARgukr18HY4Hbg4waw6IWHxO1+oi+7QeiNh8StfV4vu02D14LbmIOJHDanLKWkMjkEndiQB4tgNuzJxmqXOXyh9IqT7UrH4na/URfdpe1Cw+JWvq8X3acFfnL5Q+kUuevlD6RUk9ErD4la+rxfdpr0UsR2Wdr9RF92nBV5y+UPpFHOXyh9IqX7VbH4pbfURfdo9qlj8TtfqIvu1OCrzl8ofSKOcvlD6RUk9E7E9tna/URfdoHROxHZZ2v1EX3avBW5y+Uv0inz18pfpFSfapY/E7X6iL7tP2q2PxO2+oi+7Tgq89fKX6RRz18pfpFSvapY/E7X6iL7tL2p2PxO1+oi+7TgreyF8pfpFRL11PE7TBBxb3vYc/8VpXqeidj8TtfF7xF2f8AxrYsOB20D64LeGJ8Eao4kRsHGRkDzCnBQpiiisKdKiiqgrIUUUGJoooqBCnRRQFYmiiivM9tewoooEaKKKUMUyKdFBjWQooqoyIrBqKKBUqKKinSooo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40" name="AutoShape 8" descr="data:image/jpeg;base64,/9j/4AAQSkZJRgABAQAAAQABAAD/2wCEAAkGBxQSEBUUEBQUFBQUFBQUFBQUFBQUFBQUFRQWFhQUFBQYHCggGB0lHBQVITEhJSkrLi4uFx8zODMsNygtLisBCgoKDg0OFBAQFywcHBwsLCwsLCwsLCwsLCwsLCwsLCwsLCwsLCwsLCwsLCwsLCwsLCwsLCwsLCwsLCwrLCwsLP/AABEIAPIA0AMBIgACEQEDEQH/xAAcAAADAAMBAQEAAAAAAAAAAAAAAQUCBAYDBwj/xABPEAACAQMCAgQGDQgIBQUBAAABAgMABBESIQUTBiIxQSNRUmF0lBQWMjNTVHGBkZO00tMHFSQlNXOy0TRiobHBw+HwQkNygqJjZJKzxET/xAAXAQEBAQEAAAAAAAAAAAAAAAAAAQID/8QAHBEBAQEBAQADAQAAAAAAAAAAAAERIQJBUWEx/9oADAMBAAIRAxEAPwD7EaiN0nhyw0znS7oSttO66kYq2GVCDuD31bNRujA8FJ6Td/aZKwMPbRD5Nz6pdfh0z0og8Vx6pdfh1aoxTgi+2iDxXHql1+HQOk8Pk3Hql3+HVrFGKcEUdKIPFceqXX4dHtnh8m49Uuvw6tYoxTgi+2eHybj1S6/Do9s8Pk3Pqd3+HVrFGKcRF9s8Pk3Pqd3+FQek8Pk3Pqd3+FVrFGKcEX2zQ+Rc+p3f4VI9J4fIufU7vxZ+Dq3RTioh6SxD/l3Xqd3+HR7ZovIuvU7r8OrWKMU4Iw6SxfB3Xqd0P8ugdJovg7r1O6/Dq1ijFOCMvSSI9kd16ndfh0vbHF8Hdep3X4dWaCKcEf2xx/BXfqd1+HR7Y4/grv1O6/DqxijFOCP7ZI/grv1O5+5QOkkfwV36nc/h1YxRirxEY9JI/grv1O5+5XpZ8fjkkWMLOrMGI5kEsYOkZO7qPH/vIqripd7/AEu2/wCi4/uipwViai9F/epPSbv7TJVk1G6MDwT+k3f2iSoqzmjNFFQPNLNFKqHmjNLFFA8081jQue+geaM0qkcQ6SW0LFJZkVhsV6zEHtwQoOPnqor5ozWpYX8cyB4XDqe8ePvBHaD5jWzUDzRmkaWqg9M0ZrAGnQPNGaKVAZp5pU6AzRmiigM1Jvj+mW3/AEXH90VVqlXv9Lt/+i4/ui/nVgrVI6M+9P6Td/aJKrGo/Rb3l/Sbv7TJUVZooooFRRijFAUU8U6Ixop0qoxJr4Hx+2MNzLGSSUdhknJIzlWJ8ZUg/PX3qVwoJY4ABJJ7ABuTXwfppxxLq6MsSlAVVSGxklcjUQOzq6RjzVrylfRfyXWJS1aU9sznHb7iPKj/AMuZ/ZXaZr5nwn8pFtDBHGIZsRoqDdCTpAyTuNz21un8q1rt4K4322WHxE/Ceb+2lltG3+UfpFLapGkB0NISS+ASFUqCq5BGTq3Pd89cAvTW9+MP9Cfdqh036aW17CixxzLIkgYM4jA0nZ16rk79U/8AaK4VZsbnsxn6K15hX1L8nnHrq4vGWWR5IxCxIIGlTqTScgbH3Q8+/ir6YKk9GeCpaW6xqBqwDIwG7yY6xJ7xnIHiGKrgVi/0h0AUCnUUUYp06DHFFZYoxQY4qTfH9Mth/wCnc/5NWKj35/Trb93df5NIKtRui3vMnpV39pkq0ajdF/eX9KvPtUtTOCxmiiligyoFIU80BTpZpZqodBpZoJoJnSWJns7hY8l2glCgdpJjYADznsr853O5r9Gcf4xHaQNNKdl2AHunY+5RfOf7Bk9gr8/3he6uWKJmSaQkJGMDU7ZAUeLf/E1vyJo/nSwdvFn/AAP+teqpjPb2d4wc19W/JhwWCezY3FtC5WZgkjxIzMulT7ojJwWYfJt3Vq8HycqNs7nO+3ixjfv/ANKUS5282P8Af019H/KtwmKD2PyLeKNW5mpkQJqYFMAlfFkn5/Ma5LodGGvYFeNZVaRUZGGoFXOknB8kEtn+rSfY++8IuhLBFIpyJI0cHv6yg7+fet0VrWFkkMYjiRURc4VRgDJJO3nJJ+etjNcgxTpUUDp0qM0VlRSooHUbiH9Ptf3V3/kVYqNfn9YWv7q7/wDz1YivUbop7zJ6VefapasGpPRf3h/Pc3n2uWiq9LVTqVLwNCSebcjJJ2upwMnOwAbAG/YKCpmjNSPzCnwt161cffoHAU7ebdet3H36CvmgGo54Anwt163cffp/mBPhLr1u5+/QV80ZqOOAJ3yXXrdz9+j2vxn/AJl163c/iUR6cb4FDdhVuFLBCSuHdMEjB9yRU2w6D2cMqyxxsHQ6lJkkOD8hbFbvtej+EuvXLr8Sj2vx/CXXj/pl1+JV0afFOhNnPKZZIyGYkuEYqrk9pYDvPeRgmr1napEixxKERRhVXYAf7389Tx0fj+EuuzH9LuvxKB0fj8u69buvxKDa4pwyK4jMcy6lO43IKnBGpWG4OCRt3EjsJqdwLoja2ja4U6+MB3YuwB7Qudl+YZr39r8fwl165dfiUe16P4S69cuvxKCvRUgdHo/hLr1y6/EpjgEfwl163cn/ADKnBVzTzUf2vx/CXXrdz9+n+Yk+FuvW7j79FV8081J/MSH/AJl161cffpngSfC3XrVx9+gq5p1J/MafC3XrVx9+t+zthGukF23JzI7yNv8A1nJOPNQbFQ+IftG0/c3n99tVuofEP2lafuL3++1pBaqT0XPgG9IvPtc1Vqk9F/eD6Refa5qgr1wf5R7Pm3NigRZCzTjQ7tGrbRnrOnWXs7q7yo93xAa97O4kKMQriOA9h90jNICAcZzt2VYPnvD4z7F4nsIFSMRm15kkhSRT76eYTsSDgg74PZgZ2+hFlaiWIv7DEgVGj5V5O8rTdX3cLPpB91kAHB8WK7A34yx9gXJLbMeXbdYbbN4Xf/SsUu1BBHDrgEHIIitAQe3IPO2Na0cH0ounlupryJJibWWFIXWMmEpbs7TcyQbAa2J+TOe3ar0qltZ76ykuWAt5LZ3yWZMggmMFkII3YHtG/wBFdWvEcLpWwuQuD1QlqFwe0aedjfNYG8BAH5vuMDYDRZ4A7dhzthTRxliw5PFVtmd7JYDySxZlEnKJcIW391q+YKe/Jx4tw43CcEhVzGZLSTDrsVZbWCRDtv7ofLue+u4/Oh06fYF1p7NOm1x9HPxR+cj1f0C66mQnUteqMYwvhurttTRxvCLy7fiE3MQC7h4bLEAcaJJ0lDRyAbDDak/t7sVFuru1S2SVo1ubnc3JlupIrlZQ4GkR7ll7QcDYDx9n00cSOrV7Bug2NOrTa6ivizz8481Ym/62r2BclvK0Wmr/AOXPzTRZibKg+MA/TXxe7tCPZ8/sZJlju549fOnR4cyMFYRxnSygkefzYr6svGX+J3f0Wv8AhPXgOIYBA4fcgMesNFphj/WHP3+epODlePOxs7GzLy3JlEcsz245kj28WGyhbGckphj5G/irX4ZeO/A7q3myJrQFGDDS4XWHjYqT1exh/wBnfXZpxEqQVsLkEDAIS0GBnOB4fsyc4rFuIZ1Z4fcnX7rKWfWx5Xh9/nq6OV4pdJDecHeR1jjFvJrZiFUDkIFyT522+Wtr8oXE4bnh5NvLHLomhyUYHTq1AZI7M71fkvtWNXDrk6RhcpZEKPEPD7DzViLsYx+bbgA4z4OywcZwTifuyfpPjoOS6NWDxcU5SolqYYnZolnnmW6DoQmGlONKsQe45Xv306VgljJayS8RlYX4M3MLySLNG6s2gRx5x2aNsEDs2xgd+eJHVq9gXWodjabPVjB7G5+R2n6awkuwz624dcFx2OUsi4+Rufmmo5bil/NJYWNvOJmluCrziNS8/seJs6sdoYgxnJ8TeetWC9ZuCXdvIWEtoyqQwKvoMyvEzKd17HXH9Wu4PE21ajY3WrGNWm0LAduNXPzjzVg94DqJ4fcHXjVlLM6sdmrw2+PPTfwcQRbxSWR4ZMzXEksQmjjmeVWQrmXmKSQMd42wCTtpyPqoqDb3oQ5Th9whPbpS0U/ORNVawumkUlopIcHGmXl6jsDqHLdhjfG5B2O1T0rZqFxD9pWf7i9/itKu1B4h+07P0e+/is6kFypXRn3g7Y/SLv7XNVWpPRj3g+kXn2uaoK9GKVOgKKKKB0qKM0BRinRRCxRinRigKKKdAqKKKKKKKKAoxSooHijFLNGaB06xzTBoHUDiP7Us/R77+Ozq/UDiB/Wln6Nffx2VWC2al9Gj4A+kXf2uaqlSOix/Rz6RefbJqgr1xdvxi4a/MazO4F1IjwGKJYktUTeUTaAxYOyDGo+6GQM5rtcVMXgcYcOC4YTvOCCPdSIEkQ7bowAyp8QOcgEIJcfTi2ZZWGsiKGW4GDEebFFjWUAclTuOrJoO+cYBxnxDpQyJmO3l5i3MEDxSCIPpmZcFcS6csGwuTsxGoAZI2E6MRCCSDXLyZImhEepdMUbDSVjwvi2BbUQBgbVuXHB43ZmbVl5YJjggDXbsrR93ZlBnx1eCiDTrEUwagdFKnQFGaVBojLNKlRmgdFKjNFOjNLNFAUGiig4iGaWPizey5ZUWQhLcKEMEiMX5UT9UlGzkjcEsDuQQDvATJexILmSV2aWWePSohjtSHEXVwShD6FU5y2lz2A43V6Mxi552qQjUJBCXYxiXUzcwDPjbIXsByfk2rPgqRStIjy6pHLuC5Ku2NIyMdgGAB3YFa2CVZzzLfYuTKomkm9jKrxNAUjTZJFA1K5VWcbkdvYdq6gVJsuAxxyK+uaQoGEfOlaQRh8atGrckgY1MScZGcHFb9jbcqNUDO+nPWlcu53J6znt7f7BUo2Kg3/7UtPRr7/7LKrtQOIn9aWfo1/8Ax2VILlSOio/Rz6RefbJqr1L6M+8H0i8+2T1BVqJddI1QTYRi0M8NvjKjXJMIihBzsvhRknxHY1brleIdG3l5+pY25l9bXCBsHwUYtllByNiVjlXHeDjvqi/d3hSEyCN3IUERxjU7McDSvznt7AN+ytfhfFDLJLFJHy5YhGzKHEilJdehlcAZ97cEY2x5xW3da1iPIVC4XCKx0JnsAJA2HyeKtHo7ZyRo/OQCR21ySCTmmViMFj1F0gYChRsAAKDwl6RhbhozE+hZ4rYzAppE0yI6KUzqx4RBkA9v0bfFeJtC0apC0zylwqqyLjQuo5LkDsB+epB6OOL57oCNiblGCuSRyTbRQswGMJKrIxU94JBPW29uO8EkvOWsoWNVe4BKSMWCPE6QyL1QNWShKnbtGTTgrWHERNbrPECQ6a1Vuqx2yFPbg527/nr3tLguiF15bsis0ZILISoLKT34ORnzVq8MSVVjR44lVYQGMTHCyKQoSOPQOppyc52wBjvrVn4Y/s9J41ULp0ysxViyBJNIRSmpGDsu4bSVLZBOKCw8gUZYgb43IG57BvQZR4xv2bjffH99RuOcKaSeGURxTrGkqGGU6VDSGMrKpKsMgIy7jOHOO8HU4N0cKNA0qxeBt3jGnLaJGlDK0epdgFzv270HSJKpJAIJXYgEEg+IjuoklVcaiBk4GSBk+IeOuT6LdHntXBkVdSRGLmLKW52plYu0fLXHuc9ZmIJPynY6ScBaaVpBDBcB4BAEnYqIG1MxlTqNnOpc4wfBrg+J8jpOYPGO3Hb3+L5awa4QdrKMnG7Ab5xj5c1yd50TlyGhm3WOOTLdXmX1ugjimk0jdXUkOP6i7VjxHoUHheNRG59gTQJJIBq9kysXMxwvVJdixYb5J2pkHYGZQwUkBjuBkZI8YHfWlxLioiKAaXZ5YoiusBkEjY1kYJPybZ8dQbvou73byMA6SS20uoy6Wh5ATqqvKJPWj1DDKMucjvOEPRuZXQcu3bReG5NyWbnujSs+kro90A2n3RGEHzXIOxFOkBTrIKg2/SLmXkluixEQnEjNcAS45YYstvoJZQzBScgZz4sVernpuGTzTxGVII44JJZA0bszycxJE06Sg0Z5mpjk5K+fawY8M6TtK8BeDRDdavY0vMDM2EZ15sekcvUillwW8+K6SuW4XwKdfYkc3L5diDy3R2LzMImhiLIVHLARiSMt1sd1dFYtIY1MyqkmOsqMXQHPYrFVJ28wpcHvUHiA/Wdp6Pffx2f+/nq9ULiH7TtPRr7+OyqQWqldGD+jn0i8+2T1VNSujH9HPpF79tnoK1eEt5Gocs6AR++EsoCbZ65z1diDv4696+e8VgLyXulgMcQ4cCNIbORaAZBPcSrY7wMd9B3rXKBOYXUJp1ayw06cZ1auzGO+lZ3kcq64nSRTtqRgy5HaMitPjMkKW5N3paIcsSFk1JnWoDMoB0qGwcnYdp2FTOhrBmu2DLIGuciaPaKTwUYwi7gFcaSQTkg79wo6avLnr2alzq0do91jOn5cb4r1rT/NUWc6Bnnc/tb37GNfb4u7s81QbgFPFGKdBjXlFco2nS6trTmLhgdSbddcdq9Zd/OK9WXIwew7GtS24ZFGUKIFMcfJQ79WLIOgZPZlR9FUblFFFQec0qqMsQoyoyTgZYhVGT3kkAeciiOVWLBSCVOlgCCVbSGw3iOllOPEwrC8tElTRKoZcq2DntRgynbxFQfmot7REZ2RcGRg7nfrNpC5PzKB81Ue9FOioFRiiiitZL6IytEsiGVAGaMMC6g4wWXtA3H0ivGHjNu0xhWaMyrnMYYagV90MeMZ3HdWppP5zBxt7EO+Ns89e+uX4TvDZWq59lwXDPOuOvEQs/Nlc9yuWGG7G1DHm1iOzteNQSStFHNG8i51IrAsNJw23fg7HHYa364DgBWQcMijGJrQMblSpDwYtnSRJduqXkddj7r3W43rubG7SaNZIm1I2dLYIzgkHY4PaDUswe1Q7/8AaVp6Pe7/APdaf6/RVyonEB+sbT9xe/xWv8qQWakdFh+jn0i8+2T1XqV0Y94Pf+kXn2yeoKtYjtO3z+Os647jHGJ09mhGkOi4soY9CxaokmjgMhXUBkkuwGrVhnXsHZcHYUKMDbsrVmu1hgMkzFUjj1Oz41AAbltOxbzDv7Km9FOISzi4acaGW4KrGSpMScmFlQldtXWJO53LeKgu06MVPa3nycSrgzo69TstwqBovlJDHV/WqChTpU6BUU6mWFpcLyebMJNELJN1MGWUlNMu3ucBX27OvQUqKKKBZozWtxSGR4mWBxHIQNDsusKcgnK5GdsjtHbTt4nEkpZwyMymNcYMYCAMpPflgT8581UbIoop1AUUUUCorl+IwyrdxiO4leWSdX5QIEMdopAkDx7jsyA+zFmGOw1o2N1LotbszSlri50PCWzEInaRRGseOqyBQdQ3JVs5zVwdtmnmuG4VdTaeH3Jmldr2TE0TNmILLDLKoRP+Dl6FG3aAc5ruKWYHUPiH7StP3F7/ABWtXMVE4gf1lafuL3+K1/nSCzUnov7wfSLz7ZPVapPRkeAPpF59smqCtU2bgkTGUnV4aSCV+t/xwcvl6dth4JM/PVOlQedxbpIpWRVdTjKuoZTg5GQdu0ZrV4XweG3MhgjVOa4dtKqo2UKFGAMKMEgdxZj31v0UBRRTFFFBoooClToohU6KM0CpU6TZ7v7s7UGVFFFAqZpU6CWnAoxO04aUO7Kz4mlCtozoUpnBUZI09m9Fv0fhSUSKGyrvIqcxzEkkmQ7pFnSpOpu7bU2MZNU6dXRKsujsEUgdA2ULmNTI7RxGQ5kMUZOlM79g2BIGASK3rG0EUYRS7Bc4MjvI5yxY5dySdz49hgdgrYooAioPEB+s7T0e++X3VpV6oHET+tLP0a//AI7L+dILhqT0ZbwDekXn2uaqtS+jaYgPpF2fpu5qgq0UVprxGP2QbfPhBEJiv9QuUz8xH/kKDcorU4XxBLiJZYTqR9Wk+PSxUnbzqa26B0V421ysi6kOpcsMjxoxRh8zKR81euaDKisc080DorWv7rlRPJoZ9CM+hAC7aQSQoJAJ22Ga1zxZCYAuX9kgshXGBGI9ZkbJ9zug2zu6+Ogo0Vp8W4gtvBLPIGKRRvIwUAthAWIAJAzt462Qc70GVFLNAoMqKVOgKVOuan6SP+cRaRQmRVXMzBkVlzySrqGcZRRL1tiTqGn3JBYOloqY/FcXa25jYa4nlSTUuluWyB105yCOYvb46nJ0pzIvgW9jvcexVuNanM2vlg8rtCGQaA2e3uwQauDpKK5yz6UF3iJgZYLiRo4J9anWyhypaMbor8ttJyc7ZAzXRimB1z/Eh+tLP0a//is6v1A4iP1nZ+j338VnSC6ancBOYT++uftMtUancB96b9/c92P/AOmWoKNcfxbo/PJJPLE3LmkmSNG6mRZmFYZMHfBBeSUDY6kWuwpZpBxs/BHjDILcy2sdw0iW8TxpzI5IVOyMyq2iUyHQxGdQIyQBXtwvgMnNtmuFJSKO5YK0mvlO1zHJbRk565SMFc7jq9vYa62iro4CbhSWqQCeKMw828zbmWCMPJJLqt5fCyLG+mGMjSWyoOwyNjhXCmaG3ZrY3EWicRoJVxE73MjrNmRl1KUK4kGWAGQOtXesoI3GR56eKaPmvE7EQQIl4kcj/m9IohJNGGgmjRxKyhiNWpmj60YZiVAxjFUZOjcz3EcjCTGLQo6vbqbflKokQmSNpBkhjiPZtWGxua7kimaaCuX4b0elj9kgPoxG9vYsMHkRPmQNjxiSQLjybdPn6enU0fPbrotK0brDbCAtw+6t2zLGwluJBEEYkMSQdD9dsMc7gbVU4hwSdriQKimOe5sbgyFwBGLUQB0ZDuS3I2xkdbfGK66nV0cbwHo7LFeGWTXnXcO0oeDRKsjMY0YCPmthWXqswClBpJGBXY0UVKHRRRQFcX0o4TcT3acuNFIB5V2kjI8Q1wluaAOuQBKAvuWEndgmu0oqy4JV1YO19BMuNEcNyjb75la3KYHf703+zUiDgU+lLdgghivBciUOSzRrObhI+XjZ9eFJzjSMjc4HV53xWVNHJ8N4FOq2sEgjENpKZBKrktKEDiBeXpGg+EyxzjKbZ1bdLYvIUzMio+W6qvzAAGIU6iq9owcY2ziveilodQeIH9Z2g/8Ab339j2f86vVB4j+07P0e++jVaZ/wpBbqZwHAhP7657//AHMtUxUiborZOxZ7WBmJySY1JJ85IqCsWFczxrhLyzlgEdSuFLHeM6QBvkFNLLrBXUSXOwKq1bg6IWWd7S27dvAp/bt25zQeiFj8Ut/ql/lTg1+K8BkllZxMQHEC9Yk6AhlEjRKMBZMOCrZOGJJ2AFeFhwadZ1kcxgCVnA5msIHVBIFVot9WjbBUrkli5Yit8dELH4pb/VJ/KgdELH4pb/VJ/Kro0F4BMrIyTAFZOcVOdMkmr3G2NIKa1LEMTzM4yqmtRej9wqgCWPAQqU1uFdjFGFcnGQyyBnJ316V7M7WT0PsPidv9Un8qPahYfE7b6mP+VNGlY8IlR1YuigRuuFbDaipCZYAKUyzEqFB1aTnYg6Ft0dulAPOXZQAOdIGIHNJTmqoCq2sKcLkZVhunWue0+w+J231Mf8qY6H2HxO2+pj/lTRpNwiQyq6NHEAchRK76PC2zZXIAPVjuOrjGZB5TGtebglwRJ4aMs0hdWd3IK8vARgukr18HY4Hbg4waw6IWHxO1+oi+7QeiNh8StfV4vu02D14LbmIOJHDanLKWkMjkEndiQB4tgNuzJxmqXOXyh9IqT7UrH4na/URfdpe1Cw+JWvq8X3acFfnL5Q+kUuevlD6RUk9ErD4la+rxfdpr0UsR2Wdr9RF92nBV5y+UPpFHOXyh9IqX7VbH4pbfURfdo9qlj8TtfqIvu1OCrzl8ofSKOcvlD6RUk9E7E9tna/URfdoHROxHZZ2v1EX3avBW5y+Uv0inz18pfpFSfapY/E7X6iL7tP2q2PxO2+oi+7Tgq89fKX6RRz18pfpFSvapY/E7X6iL7tL2p2PxO1+oi+7TgreyF8pfpFRL11PE7TBBxb3vYc/8VpXqeidj8TtfF7xF2f8AxrYsOB20D64LeGJ8Eao4kRsHGRkDzCnBQpiiisKdKiiqgrIUUUGJoooqBCnRRQFYmiiivM9tewoooEaKKKUMUyKdFBjWQooqoyIrBqKKBUqKKinSooo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914400" y="208359"/>
            <a:ext cx="77724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Learn more!</a:t>
            </a:r>
            <a:endParaRPr lang="en" sz="36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914400" y="1200150"/>
            <a:ext cx="7772400" cy="3398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42900"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Char char="●"/>
            </a:pPr>
            <a:r>
              <a:rPr lang="en" sz="1800" dirty="0" smtClean="0"/>
              <a:t>Learn to </a:t>
            </a:r>
            <a:r>
              <a:rPr lang="en" sz="1800" dirty="0" smtClean="0"/>
              <a:t>work with and analyze large data sets</a:t>
            </a:r>
            <a:endParaRPr lang="en" sz="1800" dirty="0" smtClean="0"/>
          </a:p>
          <a:p>
            <a:pPr marL="914400" lvl="1" indent="-342900"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Char char="○"/>
            </a:pPr>
            <a:r>
              <a:rPr lang="en-US" sz="1800" dirty="0" smtClean="0"/>
              <a:t>SQL (any will do)</a:t>
            </a:r>
          </a:p>
          <a:p>
            <a:pPr marL="914400" lvl="1" indent="-342900"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Char char="○"/>
            </a:pPr>
            <a:r>
              <a:rPr lang="en-US" sz="1800" dirty="0" smtClean="0"/>
              <a:t>Any good programming or statistical language such as R</a:t>
            </a:r>
            <a:endParaRPr lang="en" sz="1800" dirty="0" smtClean="0"/>
          </a:p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Clr>
                <a:schemeClr val="folHlink"/>
              </a:buClr>
              <a:buSzPct val="100000"/>
              <a:buFont typeface="Arial"/>
              <a:buChar char="●"/>
            </a:pPr>
            <a:r>
              <a:rPr lang="en" sz="1800" dirty="0" smtClean="0"/>
              <a:t>S</a:t>
            </a:r>
            <a:r>
              <a:rPr lang="en" sz="1800" dirty="0" smtClean="0"/>
              <a:t>tart </a:t>
            </a:r>
            <a:r>
              <a:rPr lang="en" sz="1800" dirty="0"/>
              <a:t>by solving small optimization problems </a:t>
            </a:r>
            <a:r>
              <a:rPr lang="en" sz="1800" dirty="0" smtClean="0"/>
              <a:t>to </a:t>
            </a:r>
            <a:r>
              <a:rPr lang="en" sz="1800" dirty="0"/>
              <a:t>gain </a:t>
            </a:r>
            <a:r>
              <a:rPr lang="en" sz="1800" dirty="0" smtClean="0"/>
              <a:t>experience</a:t>
            </a:r>
          </a:p>
          <a:p>
            <a:pPr marL="457200" lvl="0" indent="-342900"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Char char="●"/>
            </a:pPr>
            <a:r>
              <a:rPr lang="en" sz="1800" dirty="0" smtClean="0"/>
              <a:t>Free </a:t>
            </a:r>
            <a:r>
              <a:rPr lang="en" sz="1800" dirty="0" smtClean="0"/>
              <a:t>online universities and excellent courses</a:t>
            </a:r>
          </a:p>
          <a:p>
            <a:pPr marL="914400" lvl="1" indent="-342900"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Char char="○"/>
            </a:pPr>
            <a:r>
              <a:rPr lang="en" sz="1800" dirty="0" smtClean="0"/>
              <a:t>udacity, coursera, </a:t>
            </a:r>
            <a:r>
              <a:rPr lang="en" sz="1800" dirty="0" smtClean="0"/>
              <a:t>etc</a:t>
            </a:r>
          </a:p>
          <a:p>
            <a:pPr marL="457200" indent="-342900"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Char char="●"/>
            </a:pPr>
            <a:r>
              <a:rPr lang="en" sz="1800" dirty="0" smtClean="0"/>
              <a:t>L</a:t>
            </a:r>
            <a:r>
              <a:rPr lang="en-US" sz="1800" dirty="0" smtClean="0"/>
              <a:t>e</a:t>
            </a:r>
            <a:r>
              <a:rPr lang="en" sz="1800" dirty="0" smtClean="0"/>
              <a:t>arn more about other fields where you have interests</a:t>
            </a:r>
          </a:p>
          <a:p>
            <a:pPr marL="457200" indent="-342900"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Char char="●"/>
            </a:pPr>
            <a:r>
              <a:rPr lang="en-US" sz="1800" b="1" dirty="0" smtClean="0"/>
              <a:t>Go write the ERP exam!</a:t>
            </a:r>
          </a:p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sz="1800" dirty="0"/>
          </a:p>
        </p:txBody>
      </p: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title"/>
          </p:nvPr>
        </p:nvSpPr>
        <p:spPr>
          <a:xfrm>
            <a:off x="914400" y="208359"/>
            <a:ext cx="77724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Gaining Adoption</a:t>
            </a:r>
            <a:endParaRPr lang="en" sz="36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914400" y="1200150"/>
            <a:ext cx="7772400" cy="3398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Clr>
                <a:schemeClr val="folHlink"/>
              </a:buClr>
              <a:buSzPct val="100000"/>
              <a:buFont typeface="Arial"/>
              <a:buChar char="●"/>
            </a:pPr>
            <a:r>
              <a:rPr lang="en" sz="1800" dirty="0"/>
              <a:t>Gaining </a:t>
            </a:r>
            <a:r>
              <a:rPr lang="en" sz="1800" dirty="0" smtClean="0"/>
              <a:t>adoption can be difficult at first</a:t>
            </a:r>
          </a:p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Clr>
                <a:schemeClr val="folHlink"/>
              </a:buClr>
              <a:buSzPct val="100000"/>
              <a:buFont typeface="Arial"/>
              <a:buChar char="●"/>
            </a:pPr>
            <a:r>
              <a:rPr lang="en" sz="1800" dirty="0" smtClean="0"/>
              <a:t>Start with small, easy to handle projects</a:t>
            </a:r>
          </a:p>
          <a:p>
            <a:pPr marL="857250" lvl="1" indent="-342900">
              <a:spcBef>
                <a:spcPts val="0"/>
              </a:spcBef>
              <a:spcAft>
                <a:spcPts val="1000"/>
              </a:spcAft>
              <a:buClr>
                <a:schemeClr val="folHlink"/>
              </a:buClr>
              <a:buSzPct val="100000"/>
              <a:buFont typeface="Arial"/>
              <a:buChar char="●"/>
            </a:pPr>
            <a:r>
              <a:rPr lang="en-US" sz="1600" dirty="0" smtClean="0"/>
              <a:t>Try descriptive a</a:t>
            </a:r>
            <a:r>
              <a:rPr lang="en" sz="1600" dirty="0" smtClean="0"/>
              <a:t>nalytics first</a:t>
            </a:r>
          </a:p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Clr>
                <a:schemeClr val="folHlink"/>
              </a:buClr>
              <a:buSzPct val="100000"/>
              <a:buFont typeface="Arial"/>
              <a:buChar char="●"/>
            </a:pPr>
            <a:r>
              <a:rPr lang="en" sz="1800" dirty="0" smtClean="0"/>
              <a:t>F</a:t>
            </a:r>
            <a:r>
              <a:rPr lang="en" sz="1800" dirty="0" smtClean="0"/>
              <a:t>ocus </a:t>
            </a:r>
            <a:r>
              <a:rPr lang="en" sz="1800" dirty="0"/>
              <a:t>on solving specific problems first </a:t>
            </a:r>
            <a:r>
              <a:rPr lang="en" sz="1800" dirty="0" smtClean="0"/>
              <a:t>to show ROI</a:t>
            </a:r>
          </a:p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Clr>
                <a:schemeClr val="folHlink"/>
              </a:buClr>
              <a:buSzPct val="100000"/>
              <a:buFont typeface="Arial"/>
              <a:buChar char="●"/>
            </a:pPr>
            <a:r>
              <a:rPr lang="en" sz="1800" dirty="0" smtClean="0"/>
              <a:t>Share </a:t>
            </a:r>
            <a:r>
              <a:rPr lang="en" sz="1800" dirty="0"/>
              <a:t>results </a:t>
            </a:r>
            <a:r>
              <a:rPr lang="en" sz="1800" dirty="0" smtClean="0"/>
              <a:t>often and invite feedback</a:t>
            </a:r>
          </a:p>
          <a:p>
            <a:pPr marL="857250" lvl="1" indent="-342900">
              <a:spcBef>
                <a:spcPts val="0"/>
              </a:spcBef>
              <a:spcAft>
                <a:spcPts val="1000"/>
              </a:spcAft>
              <a:buClr>
                <a:schemeClr val="folHlink"/>
              </a:buClr>
              <a:buSzPct val="100000"/>
              <a:buFont typeface="Arial"/>
              <a:buChar char="●"/>
            </a:pPr>
            <a:r>
              <a:rPr lang="en" sz="1600" dirty="0" smtClean="0"/>
              <a:t>Incorporate feed back and use rapid prototyping </a:t>
            </a:r>
          </a:p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Clr>
                <a:schemeClr val="folHlink"/>
              </a:buClr>
              <a:buSzPct val="100000"/>
              <a:buFont typeface="Arial"/>
              <a:buChar char="●"/>
            </a:pPr>
            <a:r>
              <a:rPr lang="en" sz="1800" dirty="0" smtClean="0"/>
              <a:t>T</a:t>
            </a:r>
            <a:r>
              <a:rPr lang="en" sz="1800" dirty="0" smtClean="0"/>
              <a:t>each </a:t>
            </a:r>
            <a:r>
              <a:rPr lang="en" sz="1800" dirty="0"/>
              <a:t>&amp; </a:t>
            </a:r>
            <a:r>
              <a:rPr lang="en" sz="1800" b="1" dirty="0">
                <a:solidFill>
                  <a:srgbClr val="E17101"/>
                </a:solidFill>
              </a:rPr>
              <a:t>collaborate</a:t>
            </a:r>
            <a:r>
              <a:rPr lang="en" sz="1800" dirty="0">
                <a:solidFill>
                  <a:srgbClr val="E17101"/>
                </a:solidFill>
              </a:rPr>
              <a:t>!</a:t>
            </a:r>
          </a:p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Clr>
                <a:schemeClr val="folHlink"/>
              </a:buClr>
              <a:buFont typeface="Arial"/>
              <a:buChar char="●"/>
            </a:pPr>
            <a:endParaRPr sz="1800" dirty="0"/>
          </a:p>
        </p:txBody>
      </p:sp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title"/>
          </p:nvPr>
        </p:nvSpPr>
        <p:spPr>
          <a:xfrm>
            <a:off x="914400" y="208359"/>
            <a:ext cx="77724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  <a:endParaRPr lang="en" sz="36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1200150"/>
            <a:ext cx="3886200" cy="3398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>
              <a:spcBef>
                <a:spcPts val="0"/>
              </a:spcBef>
              <a:buSzPct val="50000"/>
              <a:buFont typeface="Arial"/>
              <a:buChar char="●"/>
            </a:pPr>
            <a:r>
              <a:rPr lang="en-US" sz="1800" dirty="0" smtClean="0"/>
              <a:t>Free online courses</a:t>
            </a:r>
          </a:p>
          <a:p>
            <a:pPr marL="857250" lvl="1" indent="-317500">
              <a:spcBef>
                <a:spcPts val="0"/>
              </a:spcBef>
              <a:buSzPct val="50000"/>
              <a:buFont typeface="Arial"/>
              <a:buChar char="●"/>
            </a:pPr>
            <a:r>
              <a:rPr lang="en-US" sz="1800" dirty="0" smtClean="0"/>
              <a:t>coursera.org</a:t>
            </a:r>
          </a:p>
          <a:p>
            <a:pPr marL="857250" lvl="1" indent="-317500">
              <a:spcBef>
                <a:spcPts val="0"/>
              </a:spcBef>
              <a:buSzPct val="50000"/>
              <a:buFont typeface="Arial"/>
              <a:buChar char="●"/>
            </a:pPr>
            <a:r>
              <a:rPr lang="en-US" sz="1800" dirty="0" smtClean="0"/>
              <a:t>udacity.com</a:t>
            </a:r>
          </a:p>
          <a:p>
            <a:pPr marL="857250" lvl="1" indent="-317500">
              <a:spcBef>
                <a:spcPts val="0"/>
              </a:spcBef>
              <a:buSzPct val="50000"/>
              <a:buNone/>
            </a:pPr>
            <a:endParaRPr lang="en" sz="1800" dirty="0"/>
          </a:p>
          <a:p>
            <a:pPr marL="457200" lvl="0" indent="-317500">
              <a:spcBef>
                <a:spcPts val="0"/>
              </a:spcBef>
              <a:buSzPct val="50000"/>
              <a:buFont typeface="Arial"/>
              <a:buChar char="●"/>
            </a:pPr>
            <a:r>
              <a:rPr lang="en-US" sz="1800" dirty="0" smtClean="0"/>
              <a:t>Open source software options</a:t>
            </a:r>
          </a:p>
          <a:p>
            <a:pPr marL="857250" lvl="1" indent="-317500">
              <a:spcBef>
                <a:spcPts val="0"/>
              </a:spcBef>
              <a:buSzPct val="50000"/>
              <a:buFont typeface="Arial"/>
              <a:buChar char="●"/>
            </a:pPr>
            <a:r>
              <a:rPr lang="en-US" sz="1800" dirty="0" smtClean="0"/>
              <a:t>www.mysql.com</a:t>
            </a:r>
          </a:p>
          <a:p>
            <a:pPr marL="857250" lvl="1" indent="-317500">
              <a:spcBef>
                <a:spcPts val="0"/>
              </a:spcBef>
              <a:buSzPct val="50000"/>
              <a:buFont typeface="Arial"/>
              <a:buChar char="●"/>
            </a:pPr>
            <a:r>
              <a:rPr lang="en-US" sz="1800" dirty="0" smtClean="0"/>
              <a:t>hadoop.apache.org</a:t>
            </a:r>
          </a:p>
          <a:p>
            <a:pPr marL="857250" lvl="1" indent="-317500">
              <a:spcBef>
                <a:spcPts val="0"/>
              </a:spcBef>
              <a:buSzPct val="50000"/>
              <a:buFont typeface="Arial"/>
              <a:buChar char="●"/>
            </a:pPr>
            <a:r>
              <a:rPr lang="en-US" sz="1800" dirty="0" smtClean="0"/>
              <a:t>www.r-project.org</a:t>
            </a:r>
          </a:p>
          <a:p>
            <a:pPr marL="857250" lvl="1" indent="-317500">
              <a:spcBef>
                <a:spcPts val="0"/>
              </a:spcBef>
              <a:buSzPct val="50000"/>
              <a:buFont typeface="Arial"/>
              <a:buChar char="●"/>
            </a:pPr>
            <a:r>
              <a:rPr lang="en-US" sz="1800" dirty="0" smtClean="0"/>
              <a:t>http://</a:t>
            </a:r>
            <a:r>
              <a:rPr lang="en-US" sz="1800" dirty="0" smtClean="0"/>
              <a:t>d3js.org</a:t>
            </a:r>
          </a:p>
          <a:p>
            <a:pPr marL="857250" lvl="1" indent="-317500">
              <a:spcBef>
                <a:spcPts val="0"/>
              </a:spcBef>
              <a:buSzPct val="50000"/>
              <a:buFont typeface="Arial"/>
              <a:buChar char="●"/>
            </a:pPr>
            <a:r>
              <a:rPr lang="en-US" sz="1800" dirty="0" err="1" smtClean="0"/>
              <a:t>Javascript</a:t>
            </a:r>
            <a:r>
              <a:rPr lang="en-US" sz="1800" dirty="0" smtClean="0"/>
              <a:t> libraries</a:t>
            </a:r>
          </a:p>
          <a:p>
            <a:pPr marL="857250" lvl="1" indent="-317500">
              <a:spcBef>
                <a:spcPts val="0"/>
              </a:spcBef>
              <a:buSzPct val="50000"/>
              <a:buFont typeface="Arial"/>
              <a:buChar char="●"/>
            </a:pPr>
            <a:endParaRPr lang="en-US" sz="1800" dirty="0" smtClean="0"/>
          </a:p>
          <a:p>
            <a:pPr marL="857250" lvl="1" indent="-317500">
              <a:spcBef>
                <a:spcPts val="0"/>
              </a:spcBef>
              <a:buSzPct val="50000"/>
              <a:buFont typeface="Arial"/>
              <a:buChar char="●"/>
            </a:pPr>
            <a:endParaRPr lang="en-US" sz="1800" dirty="0" smtClean="0"/>
          </a:p>
        </p:txBody>
      </p:sp>
      <p:sp>
        <p:nvSpPr>
          <p:cNvPr id="4" name="Shape 328"/>
          <p:cNvSpPr txBox="1">
            <a:spLocks/>
          </p:cNvSpPr>
          <p:nvPr/>
        </p:nvSpPr>
        <p:spPr>
          <a:xfrm>
            <a:off x="4343400" y="1200150"/>
            <a:ext cx="4343400" cy="3398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Arial"/>
              <a:buChar char="●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Commercial  software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options</a:t>
            </a:r>
          </a:p>
          <a:p>
            <a:pPr marL="857250" marR="0" lvl="1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Arial"/>
              <a:buChar char="●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www.tableausoftware.com</a:t>
            </a:r>
          </a:p>
          <a:p>
            <a:pPr marL="857250" marR="0" lvl="1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Arial"/>
              <a:buChar char="●"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Matlab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857250" marR="0" lvl="1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Arial"/>
              <a:buChar char="●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MS SQL / Oracle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Tx/>
              <a:buFont typeface="Arial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Shape 3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8650" y="-140298"/>
            <a:ext cx="4108575" cy="1477025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xfrm>
            <a:off x="873150" y="1892800"/>
            <a:ext cx="7397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914400" y="208359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Big Data &amp; Analytics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914400" y="1200150"/>
            <a:ext cx="7772400" cy="3398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Clr>
                <a:schemeClr val="folHlink"/>
              </a:buClr>
              <a:buSzPct val="100000"/>
              <a:buFont typeface="Arial"/>
              <a:buChar char="●"/>
            </a:pPr>
            <a:r>
              <a:rPr lang="en" sz="1800" dirty="0">
                <a:solidFill>
                  <a:srgbClr val="222222"/>
                </a:solidFill>
              </a:rPr>
              <a:t>The Past:  A competitive advantage was often obtained with </a:t>
            </a:r>
            <a:r>
              <a:rPr lang="en" sz="1800" dirty="0" smtClean="0">
                <a:solidFill>
                  <a:srgbClr val="222222"/>
                </a:solidFill>
              </a:rPr>
              <a:t>an asset</a:t>
            </a:r>
            <a:r>
              <a:rPr lang="en" sz="1800" dirty="0">
                <a:solidFill>
                  <a:srgbClr val="222222"/>
                </a:solidFill>
              </a:rPr>
              <a:t>.  </a:t>
            </a:r>
          </a:p>
          <a:p>
            <a:pPr marL="914400" lvl="1" indent="-342900">
              <a:spcBef>
                <a:spcPts val="0"/>
              </a:spcBef>
              <a:spcAft>
                <a:spcPts val="1000"/>
              </a:spcAft>
              <a:buClr>
                <a:srgbClr val="222222"/>
              </a:buClr>
              <a:buSzPct val="100000"/>
              <a:buFont typeface="Arial"/>
              <a:buChar char="○"/>
            </a:pPr>
            <a:r>
              <a:rPr lang="en-US" sz="1800" dirty="0" smtClean="0">
                <a:solidFill>
                  <a:srgbClr val="222222"/>
                </a:solidFill>
              </a:rPr>
              <a:t>R</a:t>
            </a:r>
            <a:r>
              <a:rPr lang="en" sz="1800" dirty="0" smtClean="0">
                <a:solidFill>
                  <a:srgbClr val="222222"/>
                </a:solidFill>
              </a:rPr>
              <a:t>ailroads, pipelines, refineries</a:t>
            </a:r>
            <a:endParaRPr lang="en" sz="1800" dirty="0" smtClean="0">
              <a:solidFill>
                <a:srgbClr val="222222"/>
              </a:solidFill>
            </a:endParaRPr>
          </a:p>
          <a:p>
            <a:pPr marL="914400" lvl="1" indent="-342900" rtl="0">
              <a:spcBef>
                <a:spcPts val="0"/>
              </a:spcBef>
              <a:spcAft>
                <a:spcPts val="1000"/>
              </a:spcAft>
              <a:buClr>
                <a:srgbClr val="222222"/>
              </a:buClr>
              <a:buSzPct val="100000"/>
              <a:buFont typeface="Arial"/>
              <a:buChar char="○"/>
            </a:pPr>
            <a:endParaRPr lang="en" sz="1800" dirty="0">
              <a:solidFill>
                <a:srgbClr val="222222"/>
              </a:solidFill>
            </a:endParaRPr>
          </a:p>
        </p:txBody>
      </p:sp>
      <p:sp>
        <p:nvSpPr>
          <p:cNvPr id="69638" name="AutoShape 6" descr="data:image/jpeg;base64,/9j/4AAQSkZJRgABAQAAAQABAAD/2wCEAAkGBxQSEBUUEBQUFBQUFBQUFBQUFBQUFBQUFRQWFhQUFBQYHCggGB0lHBQVITEhJSkrLi4uFx8zODMsNygtLisBCgoKDg0OFBAQFywcHBwsLCwsLCwsLCwsLCwsLCwsLCwsLCwsLCwsLCwsLCwsLCwsLCwsLCwsLCwsLCwrLCwsLP/AABEIAPIA0AMBIgACEQEDEQH/xAAcAAADAAMBAQEAAAAAAAAAAAAAAQUCBAYDBwj/xABPEAACAQMCAgQGDQgIBQUBAAABAgMABBESIQUTBiIxQSNRUmF0lBQWMjNTVHGBkZO00tMHFSQlNXOy0TRiobHBw+HwQkNygqJjZJKzxET/xAAXAQEBAQEAAAAAAAAAAAAAAAAAAQID/8QAHBEBAQEBAQADAQAAAAAAAAAAAAERIQJBUWEx/9oADAMBAAIRAxEAPwD7EaiN0nhyw0znS7oSttO66kYq2GVCDuD31bNRujA8FJ6Td/aZKwMPbRD5Nz6pdfh0z0og8Vx6pdfh1aoxTgi+2iDxXHql1+HQOk8Pk3Hql3+HVrFGKcEUdKIPFceqXX4dHtnh8m49Uuvw6tYoxTgi+2eHybj1S6/Do9s8Pk3Pqd3+HVrFGKcRF9s8Pk3Pqd3+FQek8Pk3Pqd3+FVrFGKcEX2zQ+Rc+p3f4VI9J4fIufU7vxZ+Dq3RTioh6SxD/l3Xqd3+HR7ZovIuvU7r8OrWKMU4Iw6SxfB3Xqd0P8ugdJovg7r1O6/Dq1ijFOCMvSSI9kd16ndfh0vbHF8Hdep3X4dWaCKcEf2xx/BXfqd1+HR7Y4/grv1O6/DqxijFOCP7ZI/grv1O5+5QOkkfwV36nc/h1YxRirxEY9JI/grv1O5+5XpZ8fjkkWMLOrMGI5kEsYOkZO7qPH/vIqripd7/AEu2/wCi4/uipwViai9F/epPSbv7TJVk1G6MDwT+k3f2iSoqzmjNFFQPNLNFKqHmjNLFFA8081jQue+geaM0qkcQ6SW0LFJZkVhsV6zEHtwQoOPnqor5ozWpYX8cyB4XDqe8ePvBHaD5jWzUDzRmkaWqg9M0ZrAGnQPNGaKVAZp5pU6AzRmiigM1Jvj+mW3/AEXH90VVqlXv9Lt/+i4/ui/nVgrVI6M+9P6Td/aJKrGo/Rb3l/Sbv7TJUVZooooFRRijFAUU8U6Ixop0qoxJr4Hx+2MNzLGSSUdhknJIzlWJ8ZUg/PX3qVwoJY4ABJJ7ABuTXwfppxxLq6MsSlAVVSGxklcjUQOzq6RjzVrylfRfyXWJS1aU9sznHb7iPKj/AMuZ/ZXaZr5nwn8pFtDBHGIZsRoqDdCTpAyTuNz21un8q1rt4K4322WHxE/Ceb+2lltG3+UfpFLapGkB0NISS+ASFUqCq5BGTq3Pd89cAvTW9+MP9Cfdqh036aW17CixxzLIkgYM4jA0nZ16rk79U/8AaK4VZsbnsxn6K15hX1L8nnHrq4vGWWR5IxCxIIGlTqTScgbH3Q8+/ir6YKk9GeCpaW6xqBqwDIwG7yY6xJ7xnIHiGKrgVi/0h0AUCnUUUYp06DHFFZYoxQY4qTfH9Mth/wCnc/5NWKj35/Trb93df5NIKtRui3vMnpV39pkq0ajdF/eX9KvPtUtTOCxmiiligyoFIU80BTpZpZqodBpZoJoJnSWJns7hY8l2glCgdpJjYADznsr853O5r9Gcf4xHaQNNKdl2AHunY+5RfOf7Bk9gr8/3he6uWKJmSaQkJGMDU7ZAUeLf/E1vyJo/nSwdvFn/AAP+teqpjPb2d4wc19W/JhwWCezY3FtC5WZgkjxIzMulT7ojJwWYfJt3Vq8HycqNs7nO+3ixjfv/ANKUS5282P8Af019H/KtwmKD2PyLeKNW5mpkQJqYFMAlfFkn5/Ma5LodGGvYFeNZVaRUZGGoFXOknB8kEtn+rSfY++8IuhLBFIpyJI0cHv6yg7+fet0VrWFkkMYjiRURc4VRgDJJO3nJJ+etjNcgxTpUUDp0qM0VlRSooHUbiH9Ptf3V3/kVYqNfn9YWv7q7/wDz1YivUbop7zJ6VefapasGpPRf3h/Pc3n2uWiq9LVTqVLwNCSebcjJJ2upwMnOwAbAG/YKCpmjNSPzCnwt161cffoHAU7ebdet3H36CvmgGo54Anwt163cffp/mBPhLr1u5+/QV80ZqOOAJ3yXXrdz9+j2vxn/AJl163c/iUR6cb4FDdhVuFLBCSuHdMEjB9yRU2w6D2cMqyxxsHQ6lJkkOD8hbFbvtej+EuvXLr8Sj2vx/CXXj/pl1+JV0afFOhNnPKZZIyGYkuEYqrk9pYDvPeRgmr1napEixxKERRhVXYAf7389Tx0fj+EuuzH9LuvxKB0fj8u69buvxKDa4pwyK4jMcy6lO43IKnBGpWG4OCRt3EjsJqdwLoja2ja4U6+MB3YuwB7Qudl+YZr39r8fwl165dfiUe16P4S69cuvxKCvRUgdHo/hLr1y6/EpjgEfwl163cn/ADKnBVzTzUf2vx/CXXrdz9+n+Yk+FuvW7j79FV8081J/MSH/AJl161cffpngSfC3XrVx9+gq5p1J/MafC3XrVx9+t+zthGukF23JzI7yNv8A1nJOPNQbFQ+IftG0/c3n99tVuofEP2lafuL3++1pBaqT0XPgG9IvPtc1Vqk9F/eD6Refa5qgr1wf5R7Pm3NigRZCzTjQ7tGrbRnrOnWXs7q7yo93xAa97O4kKMQriOA9h90jNICAcZzt2VYPnvD4z7F4nsIFSMRm15kkhSRT76eYTsSDgg74PZgZ2+hFlaiWIv7DEgVGj5V5O8rTdX3cLPpB91kAHB8WK7A34yx9gXJLbMeXbdYbbN4Xf/SsUu1BBHDrgEHIIitAQe3IPO2Na0cH0ounlupryJJibWWFIXWMmEpbs7TcyQbAa2J+TOe3ar0qltZ76ykuWAt5LZ3yWZMggmMFkII3YHtG/wBFdWvEcLpWwuQuD1QlqFwe0aedjfNYG8BAH5vuMDYDRZ4A7dhzthTRxliw5PFVtmd7JYDySxZlEnKJcIW391q+YKe/Jx4tw43CcEhVzGZLSTDrsVZbWCRDtv7ofLue+u4/Oh06fYF1p7NOm1x9HPxR+cj1f0C66mQnUteqMYwvhurttTRxvCLy7fiE3MQC7h4bLEAcaJJ0lDRyAbDDak/t7sVFuru1S2SVo1ubnc3JlupIrlZQ4GkR7ll7QcDYDx9n00cSOrV7Bug2NOrTa6ivizz8481Ym/62r2BclvK0Wmr/AOXPzTRZibKg+MA/TXxe7tCPZ8/sZJlju549fOnR4cyMFYRxnSygkefzYr6svGX+J3f0Wv8AhPXgOIYBA4fcgMesNFphj/WHP3+epODlePOxs7GzLy3JlEcsz245kj28WGyhbGckphj5G/irX4ZeO/A7q3myJrQFGDDS4XWHjYqT1exh/wBnfXZpxEqQVsLkEDAIS0GBnOB4fsyc4rFuIZ1Z4fcnX7rKWfWx5Xh9/nq6OV4pdJDecHeR1jjFvJrZiFUDkIFyT522+Wtr8oXE4bnh5NvLHLomhyUYHTq1AZI7M71fkvtWNXDrk6RhcpZEKPEPD7DzViLsYx+bbgA4z4OywcZwTifuyfpPjoOS6NWDxcU5SolqYYnZolnnmW6DoQmGlONKsQe45Xv306VgljJayS8RlYX4M3MLySLNG6s2gRx5x2aNsEDs2xgd+eJHVq9gXWodjabPVjB7G5+R2n6awkuwz624dcFx2OUsi4+Rufmmo5bil/NJYWNvOJmluCrziNS8/seJs6sdoYgxnJ8TeetWC9ZuCXdvIWEtoyqQwKvoMyvEzKd17HXH9Wu4PE21ajY3WrGNWm0LAduNXPzjzVg94DqJ4fcHXjVlLM6sdmrw2+PPTfwcQRbxSWR4ZMzXEksQmjjmeVWQrmXmKSQMd42wCTtpyPqoqDb3oQ5Th9whPbpS0U/ORNVawumkUlopIcHGmXl6jsDqHLdhjfG5B2O1T0rZqFxD9pWf7i9/itKu1B4h+07P0e+/is6kFypXRn3g7Y/SLv7XNVWpPRj3g+kXn2uaoK9GKVOgKKKKB0qKM0BRinRRCxRinRigKKKdAqKKKKKKKKAoxSooHijFLNGaB06xzTBoHUDiP7Us/R77+Ozq/UDiB/Wln6Nffx2VWC2al9Gj4A+kXf2uaqlSOix/Rz6RefbJqgr1xdvxi4a/MazO4F1IjwGKJYktUTeUTaAxYOyDGo+6GQM5rtcVMXgcYcOC4YTvOCCPdSIEkQ7bowAyp8QOcgEIJcfTi2ZZWGsiKGW4GDEebFFjWUAclTuOrJoO+cYBxnxDpQyJmO3l5i3MEDxSCIPpmZcFcS6csGwuTsxGoAZI2E6MRCCSDXLyZImhEepdMUbDSVjwvi2BbUQBgbVuXHB43ZmbVl5YJjggDXbsrR93ZlBnx1eCiDTrEUwagdFKnQFGaVBojLNKlRmgdFKjNFOjNLNFAUGiig4iGaWPizey5ZUWQhLcKEMEiMX5UT9UlGzkjcEsDuQQDvATJexILmSV2aWWePSohjtSHEXVwShD6FU5y2lz2A43V6Mxi552qQjUJBCXYxiXUzcwDPjbIXsByfk2rPgqRStIjy6pHLuC5Ku2NIyMdgGAB3YFa2CVZzzLfYuTKomkm9jKrxNAUjTZJFA1K5VWcbkdvYdq6gVJsuAxxyK+uaQoGEfOlaQRh8atGrckgY1MScZGcHFb9jbcqNUDO+nPWlcu53J6znt7f7BUo2Kg3/7UtPRr7/7LKrtQOIn9aWfo1/8Ax2VILlSOio/Rz6RefbJqr1L6M+8H0i8+2T1BVqJddI1QTYRi0M8NvjKjXJMIihBzsvhRknxHY1brleIdG3l5+pY25l9bXCBsHwUYtllByNiVjlXHeDjvqi/d3hSEyCN3IUERxjU7McDSvznt7AN+ytfhfFDLJLFJHy5YhGzKHEilJdehlcAZ97cEY2x5xW3da1iPIVC4XCKx0JnsAJA2HyeKtHo7ZyRo/OQCR21ySCTmmViMFj1F0gYChRsAAKDwl6RhbhozE+hZ4rYzAppE0yI6KUzqx4RBkA9v0bfFeJtC0apC0zylwqqyLjQuo5LkDsB+epB6OOL57oCNiblGCuSRyTbRQswGMJKrIxU94JBPW29uO8EkvOWsoWNVe4BKSMWCPE6QyL1QNWShKnbtGTTgrWHERNbrPECQ6a1Vuqx2yFPbg527/nr3tLguiF15bsis0ZILISoLKT34ORnzVq8MSVVjR44lVYQGMTHCyKQoSOPQOppyc52wBjvrVn4Y/s9J41ULp0ysxViyBJNIRSmpGDsu4bSVLZBOKCw8gUZYgb43IG57BvQZR4xv2bjffH99RuOcKaSeGURxTrGkqGGU6VDSGMrKpKsMgIy7jOHOO8HU4N0cKNA0qxeBt3jGnLaJGlDK0epdgFzv270HSJKpJAIJXYgEEg+IjuoklVcaiBk4GSBk+IeOuT6LdHntXBkVdSRGLmLKW52plYu0fLXHuc9ZmIJPynY6ScBaaVpBDBcB4BAEnYqIG1MxlTqNnOpc4wfBrg+J8jpOYPGO3Hb3+L5awa4QdrKMnG7Ab5xj5c1yd50TlyGhm3WOOTLdXmX1ugjimk0jdXUkOP6i7VjxHoUHheNRG59gTQJJIBq9kysXMxwvVJdixYb5J2pkHYGZQwUkBjuBkZI8YHfWlxLioiKAaXZ5YoiusBkEjY1kYJPybZ8dQbvou73byMA6SS20uoy6Wh5ATqqvKJPWj1DDKMucjvOEPRuZXQcu3bReG5NyWbnujSs+kro90A2n3RGEHzXIOxFOkBTrIKg2/SLmXkluixEQnEjNcAS45YYstvoJZQzBScgZz4sVernpuGTzTxGVII44JJZA0bszycxJE06Sg0Z5mpjk5K+fawY8M6TtK8BeDRDdavY0vMDM2EZ15sekcvUillwW8+K6SuW4XwKdfYkc3L5diDy3R2LzMImhiLIVHLARiSMt1sd1dFYtIY1MyqkmOsqMXQHPYrFVJ28wpcHvUHiA/Wdp6Pffx2f+/nq9ULiH7TtPRr7+OyqQWqldGD+jn0i8+2T1VNSujH9HPpF79tnoK1eEt5Gocs6AR++EsoCbZ65z1diDv4696+e8VgLyXulgMcQ4cCNIbORaAZBPcSrY7wMd9B3rXKBOYXUJp1ayw06cZ1auzGO+lZ3kcq64nSRTtqRgy5HaMitPjMkKW5N3paIcsSFk1JnWoDMoB0qGwcnYdp2FTOhrBmu2DLIGuciaPaKTwUYwi7gFcaSQTkg79wo6avLnr2alzq0do91jOn5cb4r1rT/NUWc6Bnnc/tb37GNfb4u7s81QbgFPFGKdBjXlFco2nS6trTmLhgdSbddcdq9Zd/OK9WXIwew7GtS24ZFGUKIFMcfJQ79WLIOgZPZlR9FUblFFFQec0qqMsQoyoyTgZYhVGT3kkAeciiOVWLBSCVOlgCCVbSGw3iOllOPEwrC8tElTRKoZcq2DntRgynbxFQfmot7REZ2RcGRg7nfrNpC5PzKB81Ue9FOioFRiiiitZL6IytEsiGVAGaMMC6g4wWXtA3H0ivGHjNu0xhWaMyrnMYYagV90MeMZ3HdWppP5zBxt7EO+Ns89e+uX4TvDZWq59lwXDPOuOvEQs/Nlc9yuWGG7G1DHm1iOzteNQSStFHNG8i51IrAsNJw23fg7HHYa364DgBWQcMijGJrQMblSpDwYtnSRJduqXkddj7r3W43rubG7SaNZIm1I2dLYIzgkHY4PaDUswe1Q7/8AaVp6Pe7/APdaf6/RVyonEB+sbT9xe/xWv8qQWakdFh+jn0i8+2T1XqV0Y94Pf+kXn2yeoKtYjtO3z+Os647jHGJ09mhGkOi4soY9CxaokmjgMhXUBkkuwGrVhnXsHZcHYUKMDbsrVmu1hgMkzFUjj1Oz41AAbltOxbzDv7Km9FOISzi4acaGW4KrGSpMScmFlQldtXWJO53LeKgu06MVPa3nycSrgzo69TstwqBovlJDHV/WqChTpU6BUU6mWFpcLyebMJNELJN1MGWUlNMu3ucBX27OvQUqKKKBZozWtxSGR4mWBxHIQNDsusKcgnK5GdsjtHbTt4nEkpZwyMymNcYMYCAMpPflgT8581UbIoop1AUUUUCorl+IwyrdxiO4leWSdX5QIEMdopAkDx7jsyA+zFmGOw1o2N1LotbszSlri50PCWzEInaRRGseOqyBQdQ3JVs5zVwdtmnmuG4VdTaeH3Jmldr2TE0TNmILLDLKoRP+Dl6FG3aAc5ruKWYHUPiH7StP3F7/ABWtXMVE4gf1lafuL3+K1/nSCzUnov7wfSLz7ZPVapPRkeAPpF59smqCtU2bgkTGUnV4aSCV+t/xwcvl6dth4JM/PVOlQedxbpIpWRVdTjKuoZTg5GQdu0ZrV4XweG3MhgjVOa4dtKqo2UKFGAMKMEgdxZj31v0UBRRTFFFBoooClToohU6KM0CpU6TZ7v7s7UGVFFFAqZpU6CWnAoxO04aUO7Kz4mlCtozoUpnBUZI09m9Fv0fhSUSKGyrvIqcxzEkkmQ7pFnSpOpu7bU2MZNU6dXRKsujsEUgdA2ULmNTI7RxGQ5kMUZOlM79g2BIGASK3rG0EUYRS7Bc4MjvI5yxY5dySdz49hgdgrYooAioPEB+s7T0e++X3VpV6oHET+tLP0a//AI7L+dILhqT0ZbwDekXn2uaqtS+jaYgPpF2fpu5qgq0UVprxGP2QbfPhBEJiv9QuUz8xH/kKDcorU4XxBLiJZYTqR9Wk+PSxUnbzqa26B0V421ysi6kOpcsMjxoxRh8zKR81euaDKisc080DorWv7rlRPJoZ9CM+hAC7aQSQoJAJ22Ga1zxZCYAuX9kgshXGBGI9ZkbJ9zug2zu6+Ogo0Vp8W4gtvBLPIGKRRvIwUAthAWIAJAzt462Qc70GVFLNAoMqKVOgKVOuan6SP+cRaRQmRVXMzBkVlzySrqGcZRRL1tiTqGn3JBYOloqY/FcXa25jYa4nlSTUuluWyB105yCOYvb46nJ0pzIvgW9jvcexVuNanM2vlg8rtCGQaA2e3uwQauDpKK5yz6UF3iJgZYLiRo4J9anWyhypaMbor8ttJyc7ZAzXRimB1z/Eh+tLP0a//is6v1A4iP1nZ+j338VnSC6ancBOYT++uftMtUancB96b9/c92P/AOmWoKNcfxbo/PJJPLE3LmkmSNG6mRZmFYZMHfBBeSUDY6kWuwpZpBxs/BHjDILcy2sdw0iW8TxpzI5IVOyMyq2iUyHQxGdQIyQBXtwvgMnNtmuFJSKO5YK0mvlO1zHJbRk565SMFc7jq9vYa62iro4CbhSWqQCeKMw828zbmWCMPJJLqt5fCyLG+mGMjSWyoOwyNjhXCmaG3ZrY3EWicRoJVxE73MjrNmRl1KUK4kGWAGQOtXesoI3GR56eKaPmvE7EQQIl4kcj/m9IohJNGGgmjRxKyhiNWpmj60YZiVAxjFUZOjcz3EcjCTGLQo6vbqbflKokQmSNpBkhjiPZtWGxua7kimaaCuX4b0elj9kgPoxG9vYsMHkRPmQNjxiSQLjybdPn6enU0fPbrotK0brDbCAtw+6t2zLGwluJBEEYkMSQdD9dsMc7gbVU4hwSdriQKimOe5sbgyFwBGLUQB0ZDuS3I2xkdbfGK66nV0cbwHo7LFeGWTXnXcO0oeDRKsjMY0YCPmthWXqswClBpJGBXY0UVKHRRRQFcX0o4TcT3acuNFIB5V2kjI8Q1wluaAOuQBKAvuWEndgmu0oqy4JV1YO19BMuNEcNyjb75la3KYHf703+zUiDgU+lLdgghivBciUOSzRrObhI+XjZ9eFJzjSMjc4HV53xWVNHJ8N4FOq2sEgjENpKZBKrktKEDiBeXpGg+EyxzjKbZ1bdLYvIUzMio+W6qvzAAGIU6iq9owcY2ziveilodQeIH9Z2g/8Ab339j2f86vVB4j+07P0e++jVaZ/wpBbqZwHAhP7657//AHMtUxUiborZOxZ7WBmJySY1JJ85IqCsWFczxrhLyzlgEdSuFLHeM6QBvkFNLLrBXUSXOwKq1bg6IWWd7S27dvAp/bt25zQeiFj8Ut/ql/lTg1+K8BkllZxMQHEC9Yk6AhlEjRKMBZMOCrZOGJJ2AFeFhwadZ1kcxgCVnA5msIHVBIFVot9WjbBUrkli5Yit8dELH4pb/VJ/KgdELH4pb/VJ/Kro0F4BMrIyTAFZOcVOdMkmr3G2NIKa1LEMTzM4yqmtRej9wqgCWPAQqU1uFdjFGFcnGQyyBnJ316V7M7WT0PsPidv9Un8qPahYfE7b6mP+VNGlY8IlR1YuigRuuFbDaipCZYAKUyzEqFB1aTnYg6Ft0dulAPOXZQAOdIGIHNJTmqoCq2sKcLkZVhunWue0+w+J231Mf8qY6H2HxO2+pj/lTRpNwiQyq6NHEAchRK76PC2zZXIAPVjuOrjGZB5TGtebglwRJ4aMs0hdWd3IK8vARgukr18HY4Hbg4waw6IWHxO1+oi+7QeiNh8StfV4vu02D14LbmIOJHDanLKWkMjkEndiQB4tgNuzJxmqXOXyh9IqT7UrH4na/URfdpe1Cw+JWvq8X3acFfnL5Q+kUuevlD6RUk9ErD4la+rxfdpr0UsR2Wdr9RF92nBV5y+UPpFHOXyh9IqX7VbH4pbfURfdo9qlj8TtfqIvu1OCrzl8ofSKOcvlD6RUk9E7E9tna/URfdoHROxHZZ2v1EX3avBW5y+Uv0inz18pfpFSfapY/E7X6iL7tP2q2PxO2+oi+7Tgq89fKX6RRz18pfpFSvapY/E7X6iL7tL2p2PxO1+oi+7TgreyF8pfpFRL11PE7TBBxb3vYc/8VpXqeidj8TtfF7xF2f8AxrYsOB20D64LeGJ8Eao4kRsHGRkDzCnBQpiiisKdKiiqgrIUUUGJoooqBCnRRQFYmiiivM9tewoooEaKKKUMUyKdFBjWQooqoyIrBqKKBUqKKinSooo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40" name="AutoShape 8" descr="data:image/jpeg;base64,/9j/4AAQSkZJRgABAQAAAQABAAD/2wCEAAkGBxQSEBUUEBQUFBQUFBQUFBQUFBQUFBQUFRQWFhQUFBQYHCggGB0lHBQVITEhJSkrLi4uFx8zODMsNygtLisBCgoKDg0OFBAQFywcHBwsLCwsLCwsLCwsLCwsLCwsLCwsLCwsLCwsLCwsLCwsLCwsLCwsLCwsLCwsLCwrLCwsLP/AABEIAPIA0AMBIgACEQEDEQH/xAAcAAADAAMBAQEAAAAAAAAAAAAAAQUCBAYDBwj/xABPEAACAQMCAgQGDQgIBQUBAAABAgMABBESIQUTBiIxQSNRUmF0lBQWMjNTVHGBkZO00tMHFSQlNXOy0TRiobHBw+HwQkNygqJjZJKzxET/xAAXAQEBAQEAAAAAAAAAAAAAAAAAAQID/8QAHBEBAQEBAQADAQAAAAAAAAAAAAERIQJBUWEx/9oADAMBAAIRAxEAPwD7EaiN0nhyw0znS7oSttO66kYq2GVCDuD31bNRujA8FJ6Td/aZKwMPbRD5Nz6pdfh0z0og8Vx6pdfh1aoxTgi+2iDxXHql1+HQOk8Pk3Hql3+HVrFGKcEUdKIPFceqXX4dHtnh8m49Uuvw6tYoxTgi+2eHybj1S6/Do9s8Pk3Pqd3+HVrFGKcRF9s8Pk3Pqd3+FQek8Pk3Pqd3+FVrFGKcEX2zQ+Rc+p3f4VI9J4fIufU7vxZ+Dq3RTioh6SxD/l3Xqd3+HR7ZovIuvU7r8OrWKMU4Iw6SxfB3Xqd0P8ugdJovg7r1O6/Dq1ijFOCMvSSI9kd16ndfh0vbHF8Hdep3X4dWaCKcEf2xx/BXfqd1+HR7Y4/grv1O6/DqxijFOCP7ZI/grv1O5+5QOkkfwV36nc/h1YxRirxEY9JI/grv1O5+5XpZ8fjkkWMLOrMGI5kEsYOkZO7qPH/vIqripd7/AEu2/wCi4/uipwViai9F/epPSbv7TJVk1G6MDwT+k3f2iSoqzmjNFFQPNLNFKqHmjNLFFA8081jQue+geaM0qkcQ6SW0LFJZkVhsV6zEHtwQoOPnqor5ozWpYX8cyB4XDqe8ePvBHaD5jWzUDzRmkaWqg9M0ZrAGnQPNGaKVAZp5pU6AzRmiigM1Jvj+mW3/AEXH90VVqlXv9Lt/+i4/ui/nVgrVI6M+9P6Td/aJKrGo/Rb3l/Sbv7TJUVZooooFRRijFAUU8U6Ixop0qoxJr4Hx+2MNzLGSSUdhknJIzlWJ8ZUg/PX3qVwoJY4ABJJ7ABuTXwfppxxLq6MsSlAVVSGxklcjUQOzq6RjzVrylfRfyXWJS1aU9sznHb7iPKj/AMuZ/ZXaZr5nwn8pFtDBHGIZsRoqDdCTpAyTuNz21un8q1rt4K4322WHxE/Ceb+2lltG3+UfpFLapGkB0NISS+ASFUqCq5BGTq3Pd89cAvTW9+MP9Cfdqh036aW17CixxzLIkgYM4jA0nZ16rk79U/8AaK4VZsbnsxn6K15hX1L8nnHrq4vGWWR5IxCxIIGlTqTScgbH3Q8+/ir6YKk9GeCpaW6xqBqwDIwG7yY6xJ7xnIHiGKrgVi/0h0AUCnUUUYp06DHFFZYoxQY4qTfH9Mth/wCnc/5NWKj35/Trb93df5NIKtRui3vMnpV39pkq0ajdF/eX9KvPtUtTOCxmiiligyoFIU80BTpZpZqodBpZoJoJnSWJns7hY8l2glCgdpJjYADznsr853O5r9Gcf4xHaQNNKdl2AHunY+5RfOf7Bk9gr8/3he6uWKJmSaQkJGMDU7ZAUeLf/E1vyJo/nSwdvFn/AAP+teqpjPb2d4wc19W/JhwWCezY3FtC5WZgkjxIzMulT7ojJwWYfJt3Vq8HycqNs7nO+3ixjfv/ANKUS5282P8Af019H/KtwmKD2PyLeKNW5mpkQJqYFMAlfFkn5/Ma5LodGGvYFeNZVaRUZGGoFXOknB8kEtn+rSfY++8IuhLBFIpyJI0cHv6yg7+fet0VrWFkkMYjiRURc4VRgDJJO3nJJ+etjNcgxTpUUDp0qM0VlRSooHUbiH9Ptf3V3/kVYqNfn9YWv7q7/wDz1YivUbop7zJ6VefapasGpPRf3h/Pc3n2uWiq9LVTqVLwNCSebcjJJ2upwMnOwAbAG/YKCpmjNSPzCnwt161cffoHAU7ebdet3H36CvmgGo54Anwt163cffp/mBPhLr1u5+/QV80ZqOOAJ3yXXrdz9+j2vxn/AJl163c/iUR6cb4FDdhVuFLBCSuHdMEjB9yRU2w6D2cMqyxxsHQ6lJkkOD8hbFbvtej+EuvXLr8Sj2vx/CXXj/pl1+JV0afFOhNnPKZZIyGYkuEYqrk9pYDvPeRgmr1napEixxKERRhVXYAf7389Tx0fj+EuuzH9LuvxKB0fj8u69buvxKDa4pwyK4jMcy6lO43IKnBGpWG4OCRt3EjsJqdwLoja2ja4U6+MB3YuwB7Qudl+YZr39r8fwl165dfiUe16P4S69cuvxKCvRUgdHo/hLr1y6/EpjgEfwl163cn/ADKnBVzTzUf2vx/CXXrdz9+n+Yk+FuvW7j79FV8081J/MSH/AJl161cffpngSfC3XrVx9+gq5p1J/MafC3XrVx9+t+zthGukF23JzI7yNv8A1nJOPNQbFQ+IftG0/c3n99tVuofEP2lafuL3++1pBaqT0XPgG9IvPtc1Vqk9F/eD6Refa5qgr1wf5R7Pm3NigRZCzTjQ7tGrbRnrOnWXs7q7yo93xAa97O4kKMQriOA9h90jNICAcZzt2VYPnvD4z7F4nsIFSMRm15kkhSRT76eYTsSDgg74PZgZ2+hFlaiWIv7DEgVGj5V5O8rTdX3cLPpB91kAHB8WK7A34yx9gXJLbMeXbdYbbN4Xf/SsUu1BBHDrgEHIIitAQe3IPO2Na0cH0ounlupryJJibWWFIXWMmEpbs7TcyQbAa2J+TOe3ar0qltZ76ykuWAt5LZ3yWZMggmMFkII3YHtG/wBFdWvEcLpWwuQuD1QlqFwe0aedjfNYG8BAH5vuMDYDRZ4A7dhzthTRxliw5PFVtmd7JYDySxZlEnKJcIW391q+YKe/Jx4tw43CcEhVzGZLSTDrsVZbWCRDtv7ofLue+u4/Oh06fYF1p7NOm1x9HPxR+cj1f0C66mQnUteqMYwvhurttTRxvCLy7fiE3MQC7h4bLEAcaJJ0lDRyAbDDak/t7sVFuru1S2SVo1ubnc3JlupIrlZQ4GkR7ll7QcDYDx9n00cSOrV7Bug2NOrTa6ivizz8481Ym/62r2BclvK0Wmr/AOXPzTRZibKg+MA/TXxe7tCPZ8/sZJlju549fOnR4cyMFYRxnSygkefzYr6svGX+J3f0Wv8AhPXgOIYBA4fcgMesNFphj/WHP3+epODlePOxs7GzLy3JlEcsz245kj28WGyhbGckphj5G/irX4ZeO/A7q3myJrQFGDDS4XWHjYqT1exh/wBnfXZpxEqQVsLkEDAIS0GBnOB4fsyc4rFuIZ1Z4fcnX7rKWfWx5Xh9/nq6OV4pdJDecHeR1jjFvJrZiFUDkIFyT522+Wtr8oXE4bnh5NvLHLomhyUYHTq1AZI7M71fkvtWNXDrk6RhcpZEKPEPD7DzViLsYx+bbgA4z4OywcZwTifuyfpPjoOS6NWDxcU5SolqYYnZolnnmW6DoQmGlONKsQe45Xv306VgljJayS8RlYX4M3MLySLNG6s2gRx5x2aNsEDs2xgd+eJHVq9gXWodjabPVjB7G5+R2n6awkuwz624dcFx2OUsi4+Rufmmo5bil/NJYWNvOJmluCrziNS8/seJs6sdoYgxnJ8TeetWC9ZuCXdvIWEtoyqQwKvoMyvEzKd17HXH9Wu4PE21ajY3WrGNWm0LAduNXPzjzVg94DqJ4fcHXjVlLM6sdmrw2+PPTfwcQRbxSWR4ZMzXEksQmjjmeVWQrmXmKSQMd42wCTtpyPqoqDb3oQ5Th9whPbpS0U/ORNVawumkUlopIcHGmXl6jsDqHLdhjfG5B2O1T0rZqFxD9pWf7i9/itKu1B4h+07P0e+/is6kFypXRn3g7Y/SLv7XNVWpPRj3g+kXn2uaoK9GKVOgKKKKB0qKM0BRinRRCxRinRigKKKdAqKKKKKKKKAoxSooHijFLNGaB06xzTBoHUDiP7Us/R77+Ozq/UDiB/Wln6Nffx2VWC2al9Gj4A+kXf2uaqlSOix/Rz6RefbJqgr1xdvxi4a/MazO4F1IjwGKJYktUTeUTaAxYOyDGo+6GQM5rtcVMXgcYcOC4YTvOCCPdSIEkQ7bowAyp8QOcgEIJcfTi2ZZWGsiKGW4GDEebFFjWUAclTuOrJoO+cYBxnxDpQyJmO3l5i3MEDxSCIPpmZcFcS6csGwuTsxGoAZI2E6MRCCSDXLyZImhEepdMUbDSVjwvi2BbUQBgbVuXHB43ZmbVl5YJjggDXbsrR93ZlBnx1eCiDTrEUwagdFKnQFGaVBojLNKlRmgdFKjNFOjNLNFAUGiig4iGaWPizey5ZUWQhLcKEMEiMX5UT9UlGzkjcEsDuQQDvATJexILmSV2aWWePSohjtSHEXVwShD6FU5y2lz2A43V6Mxi552qQjUJBCXYxiXUzcwDPjbIXsByfk2rPgqRStIjy6pHLuC5Ku2NIyMdgGAB3YFa2CVZzzLfYuTKomkm9jKrxNAUjTZJFA1K5VWcbkdvYdq6gVJsuAxxyK+uaQoGEfOlaQRh8atGrckgY1MScZGcHFb9jbcqNUDO+nPWlcu53J6znt7f7BUo2Kg3/7UtPRr7/7LKrtQOIn9aWfo1/8Ax2VILlSOio/Rz6RefbJqr1L6M+8H0i8+2T1BVqJddI1QTYRi0M8NvjKjXJMIihBzsvhRknxHY1brleIdG3l5+pY25l9bXCBsHwUYtllByNiVjlXHeDjvqi/d3hSEyCN3IUERxjU7McDSvznt7AN+ytfhfFDLJLFJHy5YhGzKHEilJdehlcAZ97cEY2x5xW3da1iPIVC4XCKx0JnsAJA2HyeKtHo7ZyRo/OQCR21ySCTmmViMFj1F0gYChRsAAKDwl6RhbhozE+hZ4rYzAppE0yI6KUzqx4RBkA9v0bfFeJtC0apC0zylwqqyLjQuo5LkDsB+epB6OOL57oCNiblGCuSRyTbRQswGMJKrIxU94JBPW29uO8EkvOWsoWNVe4BKSMWCPE6QyL1QNWShKnbtGTTgrWHERNbrPECQ6a1Vuqx2yFPbg527/nr3tLguiF15bsis0ZILISoLKT34ORnzVq8MSVVjR44lVYQGMTHCyKQoSOPQOppyc52wBjvrVn4Y/s9J41ULp0ysxViyBJNIRSmpGDsu4bSVLZBOKCw8gUZYgb43IG57BvQZR4xv2bjffH99RuOcKaSeGURxTrGkqGGU6VDSGMrKpKsMgIy7jOHOO8HU4N0cKNA0qxeBt3jGnLaJGlDK0epdgFzv270HSJKpJAIJXYgEEg+IjuoklVcaiBk4GSBk+IeOuT6LdHntXBkVdSRGLmLKW52plYu0fLXHuc9ZmIJPynY6ScBaaVpBDBcB4BAEnYqIG1MxlTqNnOpc4wfBrg+J8jpOYPGO3Hb3+L5awa4QdrKMnG7Ab5xj5c1yd50TlyGhm3WOOTLdXmX1ugjimk0jdXUkOP6i7VjxHoUHheNRG59gTQJJIBq9kysXMxwvVJdixYb5J2pkHYGZQwUkBjuBkZI8YHfWlxLioiKAaXZ5YoiusBkEjY1kYJPybZ8dQbvou73byMA6SS20uoy6Wh5ATqqvKJPWj1DDKMucjvOEPRuZXQcu3bReG5NyWbnujSs+kro90A2n3RGEHzXIOxFOkBTrIKg2/SLmXkluixEQnEjNcAS45YYstvoJZQzBScgZz4sVernpuGTzTxGVII44JJZA0bszycxJE06Sg0Z5mpjk5K+fawY8M6TtK8BeDRDdavY0vMDM2EZ15sekcvUillwW8+K6SuW4XwKdfYkc3L5diDy3R2LzMImhiLIVHLARiSMt1sd1dFYtIY1MyqkmOsqMXQHPYrFVJ28wpcHvUHiA/Wdp6Pffx2f+/nq9ULiH7TtPRr7+OyqQWqldGD+jn0i8+2T1VNSujH9HPpF79tnoK1eEt5Gocs6AR++EsoCbZ65z1diDv4696+e8VgLyXulgMcQ4cCNIbORaAZBPcSrY7wMd9B3rXKBOYXUJp1ayw06cZ1auzGO+lZ3kcq64nSRTtqRgy5HaMitPjMkKW5N3paIcsSFk1JnWoDMoB0qGwcnYdp2FTOhrBmu2DLIGuciaPaKTwUYwi7gFcaSQTkg79wo6avLnr2alzq0do91jOn5cb4r1rT/NUWc6Bnnc/tb37GNfb4u7s81QbgFPFGKdBjXlFco2nS6trTmLhgdSbddcdq9Zd/OK9WXIwew7GtS24ZFGUKIFMcfJQ79WLIOgZPZlR9FUblFFFQec0qqMsQoyoyTgZYhVGT3kkAeciiOVWLBSCVOlgCCVbSGw3iOllOPEwrC8tElTRKoZcq2DntRgynbxFQfmot7REZ2RcGRg7nfrNpC5PzKB81Ue9FOioFRiiiitZL6IytEsiGVAGaMMC6g4wWXtA3H0ivGHjNu0xhWaMyrnMYYagV90MeMZ3HdWppP5zBxt7EO+Ns89e+uX4TvDZWq59lwXDPOuOvEQs/Nlc9yuWGG7G1DHm1iOzteNQSStFHNG8i51IrAsNJw23fg7HHYa364DgBWQcMijGJrQMblSpDwYtnSRJduqXkddj7r3W43rubG7SaNZIm1I2dLYIzgkHY4PaDUswe1Q7/8AaVp6Pe7/APdaf6/RVyonEB+sbT9xe/xWv8qQWakdFh+jn0i8+2T1XqV0Y94Pf+kXn2yeoKtYjtO3z+Os647jHGJ09mhGkOi4soY9CxaokmjgMhXUBkkuwGrVhnXsHZcHYUKMDbsrVmu1hgMkzFUjj1Oz41AAbltOxbzDv7Km9FOISzi4acaGW4KrGSpMScmFlQldtXWJO53LeKgu06MVPa3nycSrgzo69TstwqBovlJDHV/WqChTpU6BUU6mWFpcLyebMJNELJN1MGWUlNMu3ucBX27OvQUqKKKBZozWtxSGR4mWBxHIQNDsusKcgnK5GdsjtHbTt4nEkpZwyMymNcYMYCAMpPflgT8581UbIoop1AUUUUCorl+IwyrdxiO4leWSdX5QIEMdopAkDx7jsyA+zFmGOw1o2N1LotbszSlri50PCWzEInaRRGseOqyBQdQ3JVs5zVwdtmnmuG4VdTaeH3Jmldr2TE0TNmILLDLKoRP+Dl6FG3aAc5ruKWYHUPiH7StP3F7/ABWtXMVE4gf1lafuL3+K1/nSCzUnov7wfSLz7ZPVapPRkeAPpF59smqCtU2bgkTGUnV4aSCV+t/xwcvl6dth4JM/PVOlQedxbpIpWRVdTjKuoZTg5GQdu0ZrV4XweG3MhgjVOa4dtKqo2UKFGAMKMEgdxZj31v0UBRRTFFFBoooClToohU6KM0CpU6TZ7v7s7UGVFFFAqZpU6CWnAoxO04aUO7Kz4mlCtozoUpnBUZI09m9Fv0fhSUSKGyrvIqcxzEkkmQ7pFnSpOpu7bU2MZNU6dXRKsujsEUgdA2ULmNTI7RxGQ5kMUZOlM79g2BIGASK3rG0EUYRS7Bc4MjvI5yxY5dySdz49hgdgrYooAioPEB+s7T0e++X3VpV6oHET+tLP0a//AI7L+dILhqT0ZbwDekXn2uaqtS+jaYgPpF2fpu5qgq0UVprxGP2QbfPhBEJiv9QuUz8xH/kKDcorU4XxBLiJZYTqR9Wk+PSxUnbzqa26B0V421ysi6kOpcsMjxoxRh8zKR81euaDKisc080DorWv7rlRPJoZ9CM+hAC7aQSQoJAJ22Ga1zxZCYAuX9kgshXGBGI9ZkbJ9zug2zu6+Ogo0Vp8W4gtvBLPIGKRRvIwUAthAWIAJAzt462Qc70GVFLNAoMqKVOgKVOuan6SP+cRaRQmRVXMzBkVlzySrqGcZRRL1tiTqGn3JBYOloqY/FcXa25jYa4nlSTUuluWyB105yCOYvb46nJ0pzIvgW9jvcexVuNanM2vlg8rtCGQaA2e3uwQauDpKK5yz6UF3iJgZYLiRo4J9anWyhypaMbor8ttJyc7ZAzXRimB1z/Eh+tLP0a//is6v1A4iP1nZ+j338VnSC6ancBOYT++uftMtUancB96b9/c92P/AOmWoKNcfxbo/PJJPLE3LmkmSNG6mRZmFYZMHfBBeSUDY6kWuwpZpBxs/BHjDILcy2sdw0iW8TxpzI5IVOyMyq2iUyHQxGdQIyQBXtwvgMnNtmuFJSKO5YK0mvlO1zHJbRk565SMFc7jq9vYa62iro4CbhSWqQCeKMw828zbmWCMPJJLqt5fCyLG+mGMjSWyoOwyNjhXCmaG3ZrY3EWicRoJVxE73MjrNmRl1KUK4kGWAGQOtXesoI3GR56eKaPmvE7EQQIl4kcj/m9IohJNGGgmjRxKyhiNWpmj60YZiVAxjFUZOjcz3EcjCTGLQo6vbqbflKokQmSNpBkhjiPZtWGxua7kimaaCuX4b0elj9kgPoxG9vYsMHkRPmQNjxiSQLjybdPn6enU0fPbrotK0brDbCAtw+6t2zLGwluJBEEYkMSQdD9dsMc7gbVU4hwSdriQKimOe5sbgyFwBGLUQB0ZDuS3I2xkdbfGK66nV0cbwHo7LFeGWTXnXcO0oeDRKsjMY0YCPmthWXqswClBpJGBXY0UVKHRRRQFcX0o4TcT3acuNFIB5V2kjI8Q1wluaAOuQBKAvuWEndgmu0oqy4JV1YO19BMuNEcNyjb75la3KYHf703+zUiDgU+lLdgghivBciUOSzRrObhI+XjZ9eFJzjSMjc4HV53xWVNHJ8N4FOq2sEgjENpKZBKrktKEDiBeXpGg+EyxzjKbZ1bdLYvIUzMio+W6qvzAAGIU6iq9owcY2ziveilodQeIH9Z2g/8Ab339j2f86vVB4j+07P0e++jVaZ/wpBbqZwHAhP7657//AHMtUxUiborZOxZ7WBmJySY1JJ85IqCsWFczxrhLyzlgEdSuFLHeM6QBvkFNLLrBXUSXOwKq1bg6IWWd7S27dvAp/bt25zQeiFj8Ut/ql/lTg1+K8BkllZxMQHEC9Yk6AhlEjRKMBZMOCrZOGJJ2AFeFhwadZ1kcxgCVnA5msIHVBIFVot9WjbBUrkli5Yit8dELH4pb/VJ/KgdELH4pb/VJ/Kro0F4BMrIyTAFZOcVOdMkmr3G2NIKa1LEMTzM4yqmtRej9wqgCWPAQqU1uFdjFGFcnGQyyBnJ316V7M7WT0PsPidv9Un8qPahYfE7b6mP+VNGlY8IlR1YuigRuuFbDaipCZYAKUyzEqFB1aTnYg6Ft0dulAPOXZQAOdIGIHNJTmqoCq2sKcLkZVhunWue0+w+J231Mf8qY6H2HxO2+pj/lTRpNwiQyq6NHEAchRK76PC2zZXIAPVjuOrjGZB5TGtebglwRJ4aMs0hdWd3IK8vARgukr18HY4Hbg4waw6IWHxO1+oi+7QeiNh8StfV4vu02D14LbmIOJHDanLKWkMjkEndiQB4tgNuzJxmqXOXyh9IqT7UrH4na/URfdpe1Cw+JWvq8X3acFfnL5Q+kUuevlD6RUk9ErD4la+rxfdpr0UsR2Wdr9RF92nBV5y+UPpFHOXyh9IqX7VbH4pbfURfdo9qlj8TtfqIvu1OCrzl8ofSKOcvlD6RUk9E7E9tna/URfdoHROxHZZ2v1EX3avBW5y+Uv0inz18pfpFSfapY/E7X6iL7tP2q2PxO2+oi+7Tgq89fKX6RRz18pfpFSvapY/E7X6iL7tL2p2PxO1+oi+7TgreyF8pfpFRL11PE7TBBxb3vYc/8VpXqeidj8TtfF7xF2f8AxrYsOB20D64LeGJ8Eao4kRsHGRkDzCnBQpiiisKdKiiqgrIUUUGJoooqBCnRRQFYmiiivM9tewoooEaKKKUMUyKdFBjWQooqoyIrBqKKBUqKKinSooo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16" descr="http://thumbs1.ebaystatic.com/d/l225/m/mTZKQtXsy_mT26TfXLSFdeg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1733550"/>
            <a:ext cx="2590800" cy="3068053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914400" y="208359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Big Data &amp; Analytics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914400" y="1200150"/>
            <a:ext cx="7772400" cy="3398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Clr>
                <a:schemeClr val="folHlink"/>
              </a:buClr>
              <a:buSzPct val="100000"/>
              <a:buFont typeface="Arial"/>
              <a:buChar char="●"/>
            </a:pPr>
            <a:r>
              <a:rPr lang="en" sz="1800" dirty="0">
                <a:solidFill>
                  <a:srgbClr val="222222"/>
                </a:solidFill>
              </a:rPr>
              <a:t>The Past:  A competitive advantage was often obtained with an asset.  </a:t>
            </a:r>
          </a:p>
          <a:p>
            <a:pPr marL="914400" lvl="1" indent="-342900">
              <a:spcBef>
                <a:spcPts val="0"/>
              </a:spcBef>
              <a:spcAft>
                <a:spcPts val="1000"/>
              </a:spcAft>
              <a:buClr>
                <a:srgbClr val="222222"/>
              </a:buClr>
              <a:buSzPct val="100000"/>
              <a:buFont typeface="Arial"/>
              <a:buChar char="○"/>
            </a:pPr>
            <a:r>
              <a:rPr lang="en-US" sz="1800" dirty="0" smtClean="0">
                <a:solidFill>
                  <a:srgbClr val="222222"/>
                </a:solidFill>
              </a:rPr>
              <a:t>R</a:t>
            </a:r>
            <a:r>
              <a:rPr lang="en" sz="1800" dirty="0" smtClean="0">
                <a:solidFill>
                  <a:srgbClr val="222222"/>
                </a:solidFill>
              </a:rPr>
              <a:t>ailroads, p</a:t>
            </a:r>
            <a:r>
              <a:rPr lang="en" sz="1800" dirty="0" smtClean="0">
                <a:solidFill>
                  <a:srgbClr val="222222"/>
                </a:solidFill>
              </a:rPr>
              <a:t>ipelines</a:t>
            </a:r>
            <a:r>
              <a:rPr lang="en" sz="1800" dirty="0" smtClean="0">
                <a:solidFill>
                  <a:srgbClr val="222222"/>
                </a:solidFill>
              </a:rPr>
              <a:t>, </a:t>
            </a:r>
            <a:r>
              <a:rPr lang="en" sz="1800" dirty="0" smtClean="0">
                <a:solidFill>
                  <a:srgbClr val="222222"/>
                </a:solidFill>
              </a:rPr>
              <a:t>refineries</a:t>
            </a:r>
            <a:r>
              <a:rPr lang="en" sz="1800" dirty="0" smtClean="0">
                <a:solidFill>
                  <a:srgbClr val="222222"/>
                </a:solidFill>
              </a:rPr>
              <a:t>, </a:t>
            </a:r>
            <a:endParaRPr lang="en" sz="1800" dirty="0" smtClean="0">
              <a:solidFill>
                <a:srgbClr val="222222"/>
              </a:solidFill>
            </a:endParaRPr>
          </a:p>
          <a:p>
            <a:pPr marL="914400" lvl="1" indent="-342900">
              <a:spcBef>
                <a:spcPts val="0"/>
              </a:spcBef>
              <a:spcAft>
                <a:spcPts val="1000"/>
              </a:spcAft>
              <a:buClr>
                <a:srgbClr val="222222"/>
              </a:buClr>
              <a:buSzPct val="100000"/>
              <a:buFont typeface="Arial"/>
              <a:buChar char="○"/>
            </a:pPr>
            <a:r>
              <a:rPr lang="en" sz="1800" dirty="0" smtClean="0">
                <a:solidFill>
                  <a:srgbClr val="222222"/>
                </a:solidFill>
              </a:rPr>
              <a:t>Water utilities</a:t>
            </a:r>
          </a:p>
          <a:p>
            <a:pPr marL="914400" lvl="1" indent="-342900">
              <a:spcBef>
                <a:spcPts val="0"/>
              </a:spcBef>
              <a:spcAft>
                <a:spcPts val="1000"/>
              </a:spcAft>
              <a:buClr>
                <a:srgbClr val="222222"/>
              </a:buClr>
              <a:buSzPct val="100000"/>
              <a:buFont typeface="Arial"/>
              <a:buChar char="○"/>
            </a:pPr>
            <a:r>
              <a:rPr lang="en" sz="1800" dirty="0" smtClean="0">
                <a:solidFill>
                  <a:srgbClr val="222222"/>
                </a:solidFill>
              </a:rPr>
              <a:t>Power generation</a:t>
            </a:r>
          </a:p>
          <a:p>
            <a:pPr marL="914400" lvl="1" indent="-342900">
              <a:spcBef>
                <a:spcPts val="0"/>
              </a:spcBef>
              <a:buClr>
                <a:srgbClr val="222222"/>
              </a:buClr>
              <a:buSzPct val="100000"/>
              <a:buNone/>
            </a:pPr>
            <a:endParaRPr lang="en" sz="1800" dirty="0" smtClean="0">
              <a:solidFill>
                <a:srgbClr val="222222"/>
              </a:solidFill>
            </a:endParaRPr>
          </a:p>
          <a:p>
            <a:pPr marL="914400" lvl="1" indent="-342900" rtl="0">
              <a:spcBef>
                <a:spcPts val="0"/>
              </a:spcBef>
              <a:spcAft>
                <a:spcPts val="1000"/>
              </a:spcAft>
              <a:buClr>
                <a:srgbClr val="222222"/>
              </a:buClr>
              <a:buSzPct val="100000"/>
              <a:buFont typeface="Arial"/>
              <a:buChar char="○"/>
            </a:pPr>
            <a:endParaRPr lang="en" sz="1800" dirty="0" smtClean="0">
              <a:solidFill>
                <a:srgbClr val="222222"/>
              </a:solidFill>
            </a:endParaRPr>
          </a:p>
          <a:p>
            <a:pPr marL="914400" lvl="1" indent="-342900" rtl="0">
              <a:spcBef>
                <a:spcPts val="0"/>
              </a:spcBef>
              <a:spcAft>
                <a:spcPts val="1000"/>
              </a:spcAft>
              <a:buClr>
                <a:srgbClr val="222222"/>
              </a:buClr>
              <a:buSzPct val="100000"/>
              <a:buFont typeface="Arial"/>
              <a:buChar char="○"/>
            </a:pPr>
            <a:endParaRPr lang="en" sz="1800" dirty="0">
              <a:solidFill>
                <a:srgbClr val="222222"/>
              </a:solidFill>
            </a:endParaRPr>
          </a:p>
        </p:txBody>
      </p:sp>
      <p:sp>
        <p:nvSpPr>
          <p:cNvPr id="69638" name="AutoShape 6" descr="data:image/jpeg;base64,/9j/4AAQSkZJRgABAQAAAQABAAD/2wCEAAkGBxQSEBUUEBQUFBQUFBQUFBQUFBQUFBQUFRQWFhQUFBQYHCggGB0lHBQVITEhJSkrLi4uFx8zODMsNygtLisBCgoKDg0OFBAQFywcHBwsLCwsLCwsLCwsLCwsLCwsLCwsLCwsLCwsLCwsLCwsLCwsLCwsLCwsLCwsLCwrLCwsLP/AABEIAPIA0AMBIgACEQEDEQH/xAAcAAADAAMBAQEAAAAAAAAAAAAAAQUCBAYDBwj/xABPEAACAQMCAgQGDQgIBQUBAAABAgMABBESIQUTBiIxQSNRUmF0lBQWMjNTVHGBkZO00tMHFSQlNXOy0TRiobHBw+HwQkNygqJjZJKzxET/xAAXAQEBAQEAAAAAAAAAAAAAAAAAAQID/8QAHBEBAQEBAQADAQAAAAAAAAAAAAERIQJBUWEx/9oADAMBAAIRAxEAPwD7EaiN0nhyw0znS7oSttO66kYq2GVCDuD31bNRujA8FJ6Td/aZKwMPbRD5Nz6pdfh0z0og8Vx6pdfh1aoxTgi+2iDxXHql1+HQOk8Pk3Hql3+HVrFGKcEUdKIPFceqXX4dHtnh8m49Uuvw6tYoxTgi+2eHybj1S6/Do9s8Pk3Pqd3+HVrFGKcRF9s8Pk3Pqd3+FQek8Pk3Pqd3+FVrFGKcEX2zQ+Rc+p3f4VI9J4fIufU7vxZ+Dq3RTioh6SxD/l3Xqd3+HR7ZovIuvU7r8OrWKMU4Iw6SxfB3Xqd0P8ugdJovg7r1O6/Dq1ijFOCMvSSI9kd16ndfh0vbHF8Hdep3X4dWaCKcEf2xx/BXfqd1+HR7Y4/grv1O6/DqxijFOCP7ZI/grv1O5+5QOkkfwV36nc/h1YxRirxEY9JI/grv1O5+5XpZ8fjkkWMLOrMGI5kEsYOkZO7qPH/vIqripd7/AEu2/wCi4/uipwViai9F/epPSbv7TJVk1G6MDwT+k3f2iSoqzmjNFFQPNLNFKqHmjNLFFA8081jQue+geaM0qkcQ6SW0LFJZkVhsV6zEHtwQoOPnqor5ozWpYX8cyB4XDqe8ePvBHaD5jWzUDzRmkaWqg9M0ZrAGnQPNGaKVAZp5pU6AzRmiigM1Jvj+mW3/AEXH90VVqlXv9Lt/+i4/ui/nVgrVI6M+9P6Td/aJKrGo/Rb3l/Sbv7TJUVZooooFRRijFAUU8U6Ixop0qoxJr4Hx+2MNzLGSSUdhknJIzlWJ8ZUg/PX3qVwoJY4ABJJ7ABuTXwfppxxLq6MsSlAVVSGxklcjUQOzq6RjzVrylfRfyXWJS1aU9sznHb7iPKj/AMuZ/ZXaZr5nwn8pFtDBHGIZsRoqDdCTpAyTuNz21un8q1rt4K4322WHxE/Ceb+2lltG3+UfpFLapGkB0NISS+ASFUqCq5BGTq3Pd89cAvTW9+MP9Cfdqh036aW17CixxzLIkgYM4jA0nZ16rk79U/8AaK4VZsbnsxn6K15hX1L8nnHrq4vGWWR5IxCxIIGlTqTScgbH3Q8+/ir6YKk9GeCpaW6xqBqwDIwG7yY6xJ7xnIHiGKrgVi/0h0AUCnUUUYp06DHFFZYoxQY4qTfH9Mth/wCnc/5NWKj35/Trb93df5NIKtRui3vMnpV39pkq0ajdF/eX9KvPtUtTOCxmiiligyoFIU80BTpZpZqodBpZoJoJnSWJns7hY8l2glCgdpJjYADznsr853O5r9Gcf4xHaQNNKdl2AHunY+5RfOf7Bk9gr8/3he6uWKJmSaQkJGMDU7ZAUeLf/E1vyJo/nSwdvFn/AAP+teqpjPb2d4wc19W/JhwWCezY3FtC5WZgkjxIzMulT7ojJwWYfJt3Vq8HycqNs7nO+3ixjfv/ANKUS5282P8Af019H/KtwmKD2PyLeKNW5mpkQJqYFMAlfFkn5/Ma5LodGGvYFeNZVaRUZGGoFXOknB8kEtn+rSfY++8IuhLBFIpyJI0cHv6yg7+fet0VrWFkkMYjiRURc4VRgDJJO3nJJ+etjNcgxTpUUDp0qM0VlRSooHUbiH9Ptf3V3/kVYqNfn9YWv7q7/wDz1YivUbop7zJ6VefapasGpPRf3h/Pc3n2uWiq9LVTqVLwNCSebcjJJ2upwMnOwAbAG/YKCpmjNSPzCnwt161cffoHAU7ebdet3H36CvmgGo54Anwt163cffp/mBPhLr1u5+/QV80ZqOOAJ3yXXrdz9+j2vxn/AJl163c/iUR6cb4FDdhVuFLBCSuHdMEjB9yRU2w6D2cMqyxxsHQ6lJkkOD8hbFbvtej+EuvXLr8Sj2vx/CXXj/pl1+JV0afFOhNnPKZZIyGYkuEYqrk9pYDvPeRgmr1napEixxKERRhVXYAf7389Tx0fj+EuuzH9LuvxKB0fj8u69buvxKDa4pwyK4jMcy6lO43IKnBGpWG4OCRt3EjsJqdwLoja2ja4U6+MB3YuwB7Qudl+YZr39r8fwl165dfiUe16P4S69cuvxKCvRUgdHo/hLr1y6/EpjgEfwl163cn/ADKnBVzTzUf2vx/CXXrdz9+n+Yk+FuvW7j79FV8081J/MSH/AJl161cffpngSfC3XrVx9+gq5p1J/MafC3XrVx9+t+zthGukF23JzI7yNv8A1nJOPNQbFQ+IftG0/c3n99tVuofEP2lafuL3++1pBaqT0XPgG9IvPtc1Vqk9F/eD6Refa5qgr1wf5R7Pm3NigRZCzTjQ7tGrbRnrOnWXs7q7yo93xAa97O4kKMQriOA9h90jNICAcZzt2VYPnvD4z7F4nsIFSMRm15kkhSRT76eYTsSDgg74PZgZ2+hFlaiWIv7DEgVGj5V5O8rTdX3cLPpB91kAHB8WK7A34yx9gXJLbMeXbdYbbN4Xf/SsUu1BBHDrgEHIIitAQe3IPO2Na0cH0ounlupryJJibWWFIXWMmEpbs7TcyQbAa2J+TOe3ar0qltZ76ykuWAt5LZ3yWZMggmMFkII3YHtG/wBFdWvEcLpWwuQuD1QlqFwe0aedjfNYG8BAH5vuMDYDRZ4A7dhzthTRxliw5PFVtmd7JYDySxZlEnKJcIW391q+YKe/Jx4tw43CcEhVzGZLSTDrsVZbWCRDtv7ofLue+u4/Oh06fYF1p7NOm1x9HPxR+cj1f0C66mQnUteqMYwvhurttTRxvCLy7fiE3MQC7h4bLEAcaJJ0lDRyAbDDak/t7sVFuru1S2SVo1ubnc3JlupIrlZQ4GkR7ll7QcDYDx9n00cSOrV7Bug2NOrTa6ivizz8481Ym/62r2BclvK0Wmr/AOXPzTRZibKg+MA/TXxe7tCPZ8/sZJlju549fOnR4cyMFYRxnSygkefzYr6svGX+J3f0Wv8AhPXgOIYBA4fcgMesNFphj/WHP3+epODlePOxs7GzLy3JlEcsz245kj28WGyhbGckphj5G/irX4ZeO/A7q3myJrQFGDDS4XWHjYqT1exh/wBnfXZpxEqQVsLkEDAIS0GBnOB4fsyc4rFuIZ1Z4fcnX7rKWfWx5Xh9/nq6OV4pdJDecHeR1jjFvJrZiFUDkIFyT522+Wtr8oXE4bnh5NvLHLomhyUYHTq1AZI7M71fkvtWNXDrk6RhcpZEKPEPD7DzViLsYx+bbgA4z4OywcZwTifuyfpPjoOS6NWDxcU5SolqYYnZolnnmW6DoQmGlONKsQe45Xv306VgljJayS8RlYX4M3MLySLNG6s2gRx5x2aNsEDs2xgd+eJHVq9gXWodjabPVjB7G5+R2n6awkuwz624dcFx2OUsi4+Rufmmo5bil/NJYWNvOJmluCrziNS8/seJs6sdoYgxnJ8TeetWC9ZuCXdvIWEtoyqQwKvoMyvEzKd17HXH9Wu4PE21ajY3WrGNWm0LAduNXPzjzVg94DqJ4fcHXjVlLM6sdmrw2+PPTfwcQRbxSWR4ZMzXEksQmjjmeVWQrmXmKSQMd42wCTtpyPqoqDb3oQ5Th9whPbpS0U/ORNVawumkUlopIcHGmXl6jsDqHLdhjfG5B2O1T0rZqFxD9pWf7i9/itKu1B4h+07P0e+/is6kFypXRn3g7Y/SLv7XNVWpPRj3g+kXn2uaoK9GKVOgKKKKB0qKM0BRinRRCxRinRigKKKdAqKKKKKKKKAoxSooHijFLNGaB06xzTBoHUDiP7Us/R77+Ozq/UDiB/Wln6Nffx2VWC2al9Gj4A+kXf2uaqlSOix/Rz6RefbJqgr1xdvxi4a/MazO4F1IjwGKJYktUTeUTaAxYOyDGo+6GQM5rtcVMXgcYcOC4YTvOCCPdSIEkQ7bowAyp8QOcgEIJcfTi2ZZWGsiKGW4GDEebFFjWUAclTuOrJoO+cYBxnxDpQyJmO3l5i3MEDxSCIPpmZcFcS6csGwuTsxGoAZI2E6MRCCSDXLyZImhEepdMUbDSVjwvi2BbUQBgbVuXHB43ZmbVl5YJjggDXbsrR93ZlBnx1eCiDTrEUwagdFKnQFGaVBojLNKlRmgdFKjNFOjNLNFAUGiig4iGaWPizey5ZUWQhLcKEMEiMX5UT9UlGzkjcEsDuQQDvATJexILmSV2aWWePSohjtSHEXVwShD6FU5y2lz2A43V6Mxi552qQjUJBCXYxiXUzcwDPjbIXsByfk2rPgqRStIjy6pHLuC5Ku2NIyMdgGAB3YFa2CVZzzLfYuTKomkm9jKrxNAUjTZJFA1K5VWcbkdvYdq6gVJsuAxxyK+uaQoGEfOlaQRh8atGrckgY1MScZGcHFb9jbcqNUDO+nPWlcu53J6znt7f7BUo2Kg3/7UtPRr7/7LKrtQOIn9aWfo1/8Ax2VILlSOio/Rz6RefbJqr1L6M+8H0i8+2T1BVqJddI1QTYRi0M8NvjKjXJMIihBzsvhRknxHY1brleIdG3l5+pY25l9bXCBsHwUYtllByNiVjlXHeDjvqi/d3hSEyCN3IUERxjU7McDSvznt7AN+ytfhfFDLJLFJHy5YhGzKHEilJdehlcAZ97cEY2x5xW3da1iPIVC4XCKx0JnsAJA2HyeKtHo7ZyRo/OQCR21ySCTmmViMFj1F0gYChRsAAKDwl6RhbhozE+hZ4rYzAppE0yI6KUzqx4RBkA9v0bfFeJtC0apC0zylwqqyLjQuo5LkDsB+epB6OOL57oCNiblGCuSRyTbRQswGMJKrIxU94JBPW29uO8EkvOWsoWNVe4BKSMWCPE6QyL1QNWShKnbtGTTgrWHERNbrPECQ6a1Vuqx2yFPbg527/nr3tLguiF15bsis0ZILISoLKT34ORnzVq8MSVVjR44lVYQGMTHCyKQoSOPQOppyc52wBjvrVn4Y/s9J41ULp0ysxViyBJNIRSmpGDsu4bSVLZBOKCw8gUZYgb43IG57BvQZR4xv2bjffH99RuOcKaSeGURxTrGkqGGU6VDSGMrKpKsMgIy7jOHOO8HU4N0cKNA0qxeBt3jGnLaJGlDK0epdgFzv270HSJKpJAIJXYgEEg+IjuoklVcaiBk4GSBk+IeOuT6LdHntXBkVdSRGLmLKW52plYu0fLXHuc9ZmIJPynY6ScBaaVpBDBcB4BAEnYqIG1MxlTqNnOpc4wfBrg+J8jpOYPGO3Hb3+L5awa4QdrKMnG7Ab5xj5c1yd50TlyGhm3WOOTLdXmX1ugjimk0jdXUkOP6i7VjxHoUHheNRG59gTQJJIBq9kysXMxwvVJdixYb5J2pkHYGZQwUkBjuBkZI8YHfWlxLioiKAaXZ5YoiusBkEjY1kYJPybZ8dQbvou73byMA6SS20uoy6Wh5ATqqvKJPWj1DDKMucjvOEPRuZXQcu3bReG5NyWbnujSs+kro90A2n3RGEHzXIOxFOkBTrIKg2/SLmXkluixEQnEjNcAS45YYstvoJZQzBScgZz4sVernpuGTzTxGVII44JJZA0bszycxJE06Sg0Z5mpjk5K+fawY8M6TtK8BeDRDdavY0vMDM2EZ15sekcvUillwW8+K6SuW4XwKdfYkc3L5diDy3R2LzMImhiLIVHLARiSMt1sd1dFYtIY1MyqkmOsqMXQHPYrFVJ28wpcHvUHiA/Wdp6Pffx2f+/nq9ULiH7TtPRr7+OyqQWqldGD+jn0i8+2T1VNSujH9HPpF79tnoK1eEt5Gocs6AR++EsoCbZ65z1diDv4696+e8VgLyXulgMcQ4cCNIbORaAZBPcSrY7wMd9B3rXKBOYXUJp1ayw06cZ1auzGO+lZ3kcq64nSRTtqRgy5HaMitPjMkKW5N3paIcsSFk1JnWoDMoB0qGwcnYdp2FTOhrBmu2DLIGuciaPaKTwUYwi7gFcaSQTkg79wo6avLnr2alzq0do91jOn5cb4r1rT/NUWc6Bnnc/tb37GNfb4u7s81QbgFPFGKdBjXlFco2nS6trTmLhgdSbddcdq9Zd/OK9WXIwew7GtS24ZFGUKIFMcfJQ79WLIOgZPZlR9FUblFFFQec0qqMsQoyoyTgZYhVGT3kkAeciiOVWLBSCVOlgCCVbSGw3iOllOPEwrC8tElTRKoZcq2DntRgynbxFQfmot7REZ2RcGRg7nfrNpC5PzKB81Ue9FOioFRiiiitZL6IytEsiGVAGaMMC6g4wWXtA3H0ivGHjNu0xhWaMyrnMYYagV90MeMZ3HdWppP5zBxt7EO+Ns89e+uX4TvDZWq59lwXDPOuOvEQs/Nlc9yuWGG7G1DHm1iOzteNQSStFHNG8i51IrAsNJw23fg7HHYa364DgBWQcMijGJrQMblSpDwYtnSRJduqXkddj7r3W43rubG7SaNZIm1I2dLYIzgkHY4PaDUswe1Q7/8AaVp6Pe7/APdaf6/RVyonEB+sbT9xe/xWv8qQWakdFh+jn0i8+2T1XqV0Y94Pf+kXn2yeoKtYjtO3z+Os647jHGJ09mhGkOi4soY9CxaokmjgMhXUBkkuwGrVhnXsHZcHYUKMDbsrVmu1hgMkzFUjj1Oz41AAbltOxbzDv7Km9FOISzi4acaGW4KrGSpMScmFlQldtXWJO53LeKgu06MVPa3nycSrgzo69TstwqBovlJDHV/WqChTpU6BUU6mWFpcLyebMJNELJN1MGWUlNMu3ucBX27OvQUqKKKBZozWtxSGR4mWBxHIQNDsusKcgnK5GdsjtHbTt4nEkpZwyMymNcYMYCAMpPflgT8581UbIoop1AUUUUCorl+IwyrdxiO4leWSdX5QIEMdopAkDx7jsyA+zFmGOw1o2N1LotbszSlri50PCWzEInaRRGseOqyBQdQ3JVs5zVwdtmnmuG4VdTaeH3Jmldr2TE0TNmILLDLKoRP+Dl6FG3aAc5ruKWYHUPiH7StP3F7/ABWtXMVE4gf1lafuL3+K1/nSCzUnov7wfSLz7ZPVapPRkeAPpF59smqCtU2bgkTGUnV4aSCV+t/xwcvl6dth4JM/PVOlQedxbpIpWRVdTjKuoZTg5GQdu0ZrV4XweG3MhgjVOa4dtKqo2UKFGAMKMEgdxZj31v0UBRRTFFFBoooClToohU6KM0CpU6TZ7v7s7UGVFFFAqZpU6CWnAoxO04aUO7Kz4mlCtozoUpnBUZI09m9Fv0fhSUSKGyrvIqcxzEkkmQ7pFnSpOpu7bU2MZNU6dXRKsujsEUgdA2ULmNTI7RxGQ5kMUZOlM79g2BIGASK3rG0EUYRS7Bc4MjvI5yxY5dySdz49hgdgrYooAioPEB+s7T0e++X3VpV6oHET+tLP0a//AI7L+dILhqT0ZbwDekXn2uaqtS+jaYgPpF2fpu5qgq0UVprxGP2QbfPhBEJiv9QuUz8xH/kKDcorU4XxBLiJZYTqR9Wk+PSxUnbzqa26B0V421ysi6kOpcsMjxoxRh8zKR81euaDKisc080DorWv7rlRPJoZ9CM+hAC7aQSQoJAJ22Ga1zxZCYAuX9kgshXGBGI9ZkbJ9zug2zu6+Ogo0Vp8W4gtvBLPIGKRRvIwUAthAWIAJAzt462Qc70GVFLNAoMqKVOgKVOuan6SP+cRaRQmRVXMzBkVlzySrqGcZRRL1tiTqGn3JBYOloqY/FcXa25jYa4nlSTUuluWyB105yCOYvb46nJ0pzIvgW9jvcexVuNanM2vlg8rtCGQaA2e3uwQauDpKK5yz6UF3iJgZYLiRo4J9anWyhypaMbor8ttJyc7ZAzXRimB1z/Eh+tLP0a//is6v1A4iP1nZ+j338VnSC6ancBOYT++uftMtUancB96b9/c92P/AOmWoKNcfxbo/PJJPLE3LmkmSNG6mRZmFYZMHfBBeSUDY6kWuwpZpBxs/BHjDILcy2sdw0iW8TxpzI5IVOyMyq2iUyHQxGdQIyQBXtwvgMnNtmuFJSKO5YK0mvlO1zHJbRk565SMFc7jq9vYa62iro4CbhSWqQCeKMw828zbmWCMPJJLqt5fCyLG+mGMjSWyoOwyNjhXCmaG3ZrY3EWicRoJVxE73MjrNmRl1KUK4kGWAGQOtXesoI3GR56eKaPmvE7EQQIl4kcj/m9IohJNGGgmjRxKyhiNWpmj60YZiVAxjFUZOjcz3EcjCTGLQo6vbqbflKokQmSNpBkhjiPZtWGxua7kimaaCuX4b0elj9kgPoxG9vYsMHkRPmQNjxiSQLjybdPn6enU0fPbrotK0brDbCAtw+6t2zLGwluJBEEYkMSQdD9dsMc7gbVU4hwSdriQKimOe5sbgyFwBGLUQB0ZDuS3I2xkdbfGK66nV0cbwHo7LFeGWTXnXcO0oeDRKsjMY0YCPmthWXqswClBpJGBXY0UVKHRRRQFcX0o4TcT3acuNFIB5V2kjI8Q1wluaAOuQBKAvuWEndgmu0oqy4JV1YO19BMuNEcNyjb75la3KYHf703+zUiDgU+lLdgghivBciUOSzRrObhI+XjZ9eFJzjSMjc4HV53xWVNHJ8N4FOq2sEgjENpKZBKrktKEDiBeXpGg+EyxzjKbZ1bdLYvIUzMio+W6qvzAAGIU6iq9owcY2ziveilodQeIH9Z2g/8Ab339j2f86vVB4j+07P0e++jVaZ/wpBbqZwHAhP7657//AHMtUxUiborZOxZ7WBmJySY1JJ85IqCsWFczxrhLyzlgEdSuFLHeM6QBvkFNLLrBXUSXOwKq1bg6IWWd7S27dvAp/bt25zQeiFj8Ut/ql/lTg1+K8BkllZxMQHEC9Yk6AhlEjRKMBZMOCrZOGJJ2AFeFhwadZ1kcxgCVnA5msIHVBIFVot9WjbBUrkli5Yit8dELH4pb/VJ/KgdELH4pb/VJ/Kro0F4BMrIyTAFZOcVOdMkmr3G2NIKa1LEMTzM4yqmtRej9wqgCWPAQqU1uFdjFGFcnGQyyBnJ316V7M7WT0PsPidv9Un8qPahYfE7b6mP+VNGlY8IlR1YuigRuuFbDaipCZYAKUyzEqFB1aTnYg6Ft0dulAPOXZQAOdIGIHNJTmqoCq2sKcLkZVhunWue0+w+J231Mf8qY6H2HxO2+pj/lTRpNwiQyq6NHEAchRK76PC2zZXIAPVjuOrjGZB5TGtebglwRJ4aMs0hdWd3IK8vARgukr18HY4Hbg4waw6IWHxO1+oi+7QeiNh8StfV4vu02D14LbmIOJHDanLKWkMjkEndiQB4tgNuzJxmqXOXyh9IqT7UrH4na/URfdpe1Cw+JWvq8X3acFfnL5Q+kUuevlD6RUk9ErD4la+rxfdpr0UsR2Wdr9RF92nBV5y+UPpFHOXyh9IqX7VbH4pbfURfdo9qlj8TtfqIvu1OCrzl8ofSKOcvlD6RUk9E7E9tna/URfdoHROxHZZ2v1EX3avBW5y+Uv0inz18pfpFSfapY/E7X6iL7tP2q2PxO2+oi+7Tgq89fKX6RRz18pfpFSvapY/E7X6iL7tL2p2PxO1+oi+7TgreyF8pfpFRL11PE7TBBxb3vYc/8VpXqeidj8TtfF7xF2f8AxrYsOB20D64LeGJ8Eao4kRsHGRkDzCnBQpiiisKdKiiqgrIUUUGJoooqBCnRRQFYmiiivM9tewoooEaKKKUMUyKdFBjWQooqoyIrBqKKBUqKKinSooo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40" name="AutoShape 8" descr="data:image/jpeg;base64,/9j/4AAQSkZJRgABAQAAAQABAAD/2wCEAAkGBxQSEBUUEBQUFBQUFBQUFBQUFBQUFBQUFRQWFhQUFBQYHCggGB0lHBQVITEhJSkrLi4uFx8zODMsNygtLisBCgoKDg0OFBAQFywcHBwsLCwsLCwsLCwsLCwsLCwsLCwsLCwsLCwsLCwsLCwsLCwsLCwsLCwsLCwsLCwrLCwsLP/AABEIAPIA0AMBIgACEQEDEQH/xAAcAAADAAMBAQEAAAAAAAAAAAAAAQUCBAYDBwj/xABPEAACAQMCAgQGDQgIBQUBAAABAgMABBESIQUTBiIxQSNRUmF0lBQWMjNTVHGBkZO00tMHFSQlNXOy0TRiobHBw+HwQkNygqJjZJKzxET/xAAXAQEBAQEAAAAAAAAAAAAAAAAAAQID/8QAHBEBAQEBAQADAQAAAAAAAAAAAAERIQJBUWEx/9oADAMBAAIRAxEAPwD7EaiN0nhyw0znS7oSttO66kYq2GVCDuD31bNRujA8FJ6Td/aZKwMPbRD5Nz6pdfh0z0og8Vx6pdfh1aoxTgi+2iDxXHql1+HQOk8Pk3Hql3+HVrFGKcEUdKIPFceqXX4dHtnh8m49Uuvw6tYoxTgi+2eHybj1S6/Do9s8Pk3Pqd3+HVrFGKcRF9s8Pk3Pqd3+FQek8Pk3Pqd3+FVrFGKcEX2zQ+Rc+p3f4VI9J4fIufU7vxZ+Dq3RTioh6SxD/l3Xqd3+HR7ZovIuvU7r8OrWKMU4Iw6SxfB3Xqd0P8ugdJovg7r1O6/Dq1ijFOCMvSSI9kd16ndfh0vbHF8Hdep3X4dWaCKcEf2xx/BXfqd1+HR7Y4/grv1O6/DqxijFOCP7ZI/grv1O5+5QOkkfwV36nc/h1YxRirxEY9JI/grv1O5+5XpZ8fjkkWMLOrMGI5kEsYOkZO7qPH/vIqripd7/AEu2/wCi4/uipwViai9F/epPSbv7TJVk1G6MDwT+k3f2iSoqzmjNFFQPNLNFKqHmjNLFFA8081jQue+geaM0qkcQ6SW0LFJZkVhsV6zEHtwQoOPnqor5ozWpYX8cyB4XDqe8ePvBHaD5jWzUDzRmkaWqg9M0ZrAGnQPNGaKVAZp5pU6AzRmiigM1Jvj+mW3/AEXH90VVqlXv9Lt/+i4/ui/nVgrVI6M+9P6Td/aJKrGo/Rb3l/Sbv7TJUVZooooFRRijFAUU8U6Ixop0qoxJr4Hx+2MNzLGSSUdhknJIzlWJ8ZUg/PX3qVwoJY4ABJJ7ABuTXwfppxxLq6MsSlAVVSGxklcjUQOzq6RjzVrylfRfyXWJS1aU9sznHb7iPKj/AMuZ/ZXaZr5nwn8pFtDBHGIZsRoqDdCTpAyTuNz21un8q1rt4K4322WHxE/Ceb+2lltG3+UfpFLapGkB0NISS+ASFUqCq5BGTq3Pd89cAvTW9+MP9Cfdqh036aW17CixxzLIkgYM4jA0nZ16rk79U/8AaK4VZsbnsxn6K15hX1L8nnHrq4vGWWR5IxCxIIGlTqTScgbH3Q8+/ir6YKk9GeCpaW6xqBqwDIwG7yY6xJ7xnIHiGKrgVi/0h0AUCnUUUYp06DHFFZYoxQY4qTfH9Mth/wCnc/5NWKj35/Trb93df5NIKtRui3vMnpV39pkq0ajdF/eX9KvPtUtTOCxmiiligyoFIU80BTpZpZqodBpZoJoJnSWJns7hY8l2glCgdpJjYADznsr853O5r9Gcf4xHaQNNKdl2AHunY+5RfOf7Bk9gr8/3he6uWKJmSaQkJGMDU7ZAUeLf/E1vyJo/nSwdvFn/AAP+teqpjPb2d4wc19W/JhwWCezY3FtC5WZgkjxIzMulT7ojJwWYfJt3Vq8HycqNs7nO+3ixjfv/ANKUS5282P8Af019H/KtwmKD2PyLeKNW5mpkQJqYFMAlfFkn5/Ma5LodGGvYFeNZVaRUZGGoFXOknB8kEtn+rSfY++8IuhLBFIpyJI0cHv6yg7+fet0VrWFkkMYjiRURc4VRgDJJO3nJJ+etjNcgxTpUUDp0qM0VlRSooHUbiH9Ptf3V3/kVYqNfn9YWv7q7/wDz1YivUbop7zJ6VefapasGpPRf3h/Pc3n2uWiq9LVTqVLwNCSebcjJJ2upwMnOwAbAG/YKCpmjNSPzCnwt161cffoHAU7ebdet3H36CvmgGo54Anwt163cffp/mBPhLr1u5+/QV80ZqOOAJ3yXXrdz9+j2vxn/AJl163c/iUR6cb4FDdhVuFLBCSuHdMEjB9yRU2w6D2cMqyxxsHQ6lJkkOD8hbFbvtej+EuvXLr8Sj2vx/CXXj/pl1+JV0afFOhNnPKZZIyGYkuEYqrk9pYDvPeRgmr1napEixxKERRhVXYAf7389Tx0fj+EuuzH9LuvxKB0fj8u69buvxKDa4pwyK4jMcy6lO43IKnBGpWG4OCRt3EjsJqdwLoja2ja4U6+MB3YuwB7Qudl+YZr39r8fwl165dfiUe16P4S69cuvxKCvRUgdHo/hLr1y6/EpjgEfwl163cn/ADKnBVzTzUf2vx/CXXrdz9+n+Yk+FuvW7j79FV8081J/MSH/AJl161cffpngSfC3XrVx9+gq5p1J/MafC3XrVx9+t+zthGukF23JzI7yNv8A1nJOPNQbFQ+IftG0/c3n99tVuofEP2lafuL3++1pBaqT0XPgG9IvPtc1Vqk9F/eD6Refa5qgr1wf5R7Pm3NigRZCzTjQ7tGrbRnrOnWXs7q7yo93xAa97O4kKMQriOA9h90jNICAcZzt2VYPnvD4z7F4nsIFSMRm15kkhSRT76eYTsSDgg74PZgZ2+hFlaiWIv7DEgVGj5V5O8rTdX3cLPpB91kAHB8WK7A34yx9gXJLbMeXbdYbbN4Xf/SsUu1BBHDrgEHIIitAQe3IPO2Na0cH0ounlupryJJibWWFIXWMmEpbs7TcyQbAa2J+TOe3ar0qltZ76ykuWAt5LZ3yWZMggmMFkII3YHtG/wBFdWvEcLpWwuQuD1QlqFwe0aedjfNYG8BAH5vuMDYDRZ4A7dhzthTRxliw5PFVtmd7JYDySxZlEnKJcIW391q+YKe/Jx4tw43CcEhVzGZLSTDrsVZbWCRDtv7ofLue+u4/Oh06fYF1p7NOm1x9HPxR+cj1f0C66mQnUteqMYwvhurttTRxvCLy7fiE3MQC7h4bLEAcaJJ0lDRyAbDDak/t7sVFuru1S2SVo1ubnc3JlupIrlZQ4GkR7ll7QcDYDx9n00cSOrV7Bug2NOrTa6ivizz8481Ym/62r2BclvK0Wmr/AOXPzTRZibKg+MA/TXxe7tCPZ8/sZJlju549fOnR4cyMFYRxnSygkefzYr6svGX+J3f0Wv8AhPXgOIYBA4fcgMesNFphj/WHP3+epODlePOxs7GzLy3JlEcsz245kj28WGyhbGckphj5G/irX4ZeO/A7q3myJrQFGDDS4XWHjYqT1exh/wBnfXZpxEqQVsLkEDAIS0GBnOB4fsyc4rFuIZ1Z4fcnX7rKWfWx5Xh9/nq6OV4pdJDecHeR1jjFvJrZiFUDkIFyT522+Wtr8oXE4bnh5NvLHLomhyUYHTq1AZI7M71fkvtWNXDrk6RhcpZEKPEPD7DzViLsYx+bbgA4z4OywcZwTifuyfpPjoOS6NWDxcU5SolqYYnZolnnmW6DoQmGlONKsQe45Xv306VgljJayS8RlYX4M3MLySLNG6s2gRx5x2aNsEDs2xgd+eJHVq9gXWodjabPVjB7G5+R2n6awkuwz624dcFx2OUsi4+Rufmmo5bil/NJYWNvOJmluCrziNS8/seJs6sdoYgxnJ8TeetWC9ZuCXdvIWEtoyqQwKvoMyvEzKd17HXH9Wu4PE21ajY3WrGNWm0LAduNXPzjzVg94DqJ4fcHXjVlLM6sdmrw2+PPTfwcQRbxSWR4ZMzXEksQmjjmeVWQrmXmKSQMd42wCTtpyPqoqDb3oQ5Th9whPbpS0U/ORNVawumkUlopIcHGmXl6jsDqHLdhjfG5B2O1T0rZqFxD9pWf7i9/itKu1B4h+07P0e+/is6kFypXRn3g7Y/SLv7XNVWpPRj3g+kXn2uaoK9GKVOgKKKKB0qKM0BRinRRCxRinRigKKKdAqKKKKKKKKAoxSooHijFLNGaB06xzTBoHUDiP7Us/R77+Ozq/UDiB/Wln6Nffx2VWC2al9Gj4A+kXf2uaqlSOix/Rz6RefbJqgr1xdvxi4a/MazO4F1IjwGKJYktUTeUTaAxYOyDGo+6GQM5rtcVMXgcYcOC4YTvOCCPdSIEkQ7bowAyp8QOcgEIJcfTi2ZZWGsiKGW4GDEebFFjWUAclTuOrJoO+cYBxnxDpQyJmO3l5i3MEDxSCIPpmZcFcS6csGwuTsxGoAZI2E6MRCCSDXLyZImhEepdMUbDSVjwvi2BbUQBgbVuXHB43ZmbVl5YJjggDXbsrR93ZlBnx1eCiDTrEUwagdFKnQFGaVBojLNKlRmgdFKjNFOjNLNFAUGiig4iGaWPizey5ZUWQhLcKEMEiMX5UT9UlGzkjcEsDuQQDvATJexILmSV2aWWePSohjtSHEXVwShD6FU5y2lz2A43V6Mxi552qQjUJBCXYxiXUzcwDPjbIXsByfk2rPgqRStIjy6pHLuC5Ku2NIyMdgGAB3YFa2CVZzzLfYuTKomkm9jKrxNAUjTZJFA1K5VWcbkdvYdq6gVJsuAxxyK+uaQoGEfOlaQRh8atGrckgY1MScZGcHFb9jbcqNUDO+nPWlcu53J6znt7f7BUo2Kg3/7UtPRr7/7LKrtQOIn9aWfo1/8Ax2VILlSOio/Rz6RefbJqr1L6M+8H0i8+2T1BVqJddI1QTYRi0M8NvjKjXJMIihBzsvhRknxHY1brleIdG3l5+pY25l9bXCBsHwUYtllByNiVjlXHeDjvqi/d3hSEyCN3IUERxjU7McDSvznt7AN+ytfhfFDLJLFJHy5YhGzKHEilJdehlcAZ97cEY2x5xW3da1iPIVC4XCKx0JnsAJA2HyeKtHo7ZyRo/OQCR21ySCTmmViMFj1F0gYChRsAAKDwl6RhbhozE+hZ4rYzAppE0yI6KUzqx4RBkA9v0bfFeJtC0apC0zylwqqyLjQuo5LkDsB+epB6OOL57oCNiblGCuSRyTbRQswGMJKrIxU94JBPW29uO8EkvOWsoWNVe4BKSMWCPE6QyL1QNWShKnbtGTTgrWHERNbrPECQ6a1Vuqx2yFPbg527/nr3tLguiF15bsis0ZILISoLKT34ORnzVq8MSVVjR44lVYQGMTHCyKQoSOPQOppyc52wBjvrVn4Y/s9J41ULp0ysxViyBJNIRSmpGDsu4bSVLZBOKCw8gUZYgb43IG57BvQZR4xv2bjffH99RuOcKaSeGURxTrGkqGGU6VDSGMrKpKsMgIy7jOHOO8HU4N0cKNA0qxeBt3jGnLaJGlDK0epdgFzv270HSJKpJAIJXYgEEg+IjuoklVcaiBk4GSBk+IeOuT6LdHntXBkVdSRGLmLKW52plYu0fLXHuc9ZmIJPynY6ScBaaVpBDBcB4BAEnYqIG1MxlTqNnOpc4wfBrg+J8jpOYPGO3Hb3+L5awa4QdrKMnG7Ab5xj5c1yd50TlyGhm3WOOTLdXmX1ugjimk0jdXUkOP6i7VjxHoUHheNRG59gTQJJIBq9kysXMxwvVJdixYb5J2pkHYGZQwUkBjuBkZI8YHfWlxLioiKAaXZ5YoiusBkEjY1kYJPybZ8dQbvou73byMA6SS20uoy6Wh5ATqqvKJPWj1DDKMucjvOEPRuZXQcu3bReG5NyWbnujSs+kro90A2n3RGEHzXIOxFOkBTrIKg2/SLmXkluixEQnEjNcAS45YYstvoJZQzBScgZz4sVernpuGTzTxGVII44JJZA0bszycxJE06Sg0Z5mpjk5K+fawY8M6TtK8BeDRDdavY0vMDM2EZ15sekcvUillwW8+K6SuW4XwKdfYkc3L5diDy3R2LzMImhiLIVHLARiSMt1sd1dFYtIY1MyqkmOsqMXQHPYrFVJ28wpcHvUHiA/Wdp6Pffx2f+/nq9ULiH7TtPRr7+OyqQWqldGD+jn0i8+2T1VNSujH9HPpF79tnoK1eEt5Gocs6AR++EsoCbZ65z1diDv4696+e8VgLyXulgMcQ4cCNIbORaAZBPcSrY7wMd9B3rXKBOYXUJp1ayw06cZ1auzGO+lZ3kcq64nSRTtqRgy5HaMitPjMkKW5N3paIcsSFk1JnWoDMoB0qGwcnYdp2FTOhrBmu2DLIGuciaPaKTwUYwi7gFcaSQTkg79wo6avLnr2alzq0do91jOn5cb4r1rT/NUWc6Bnnc/tb37GNfb4u7s81QbgFPFGKdBjXlFco2nS6trTmLhgdSbddcdq9Zd/OK9WXIwew7GtS24ZFGUKIFMcfJQ79WLIOgZPZlR9FUblFFFQec0qqMsQoyoyTgZYhVGT3kkAeciiOVWLBSCVOlgCCVbSGw3iOllOPEwrC8tElTRKoZcq2DntRgynbxFQfmot7REZ2RcGRg7nfrNpC5PzKB81Ue9FOioFRiiiitZL6IytEsiGVAGaMMC6g4wWXtA3H0ivGHjNu0xhWaMyrnMYYagV90MeMZ3HdWppP5zBxt7EO+Ns89e+uX4TvDZWq59lwXDPOuOvEQs/Nlc9yuWGG7G1DHm1iOzteNQSStFHNG8i51IrAsNJw23fg7HHYa364DgBWQcMijGJrQMblSpDwYtnSRJduqXkddj7r3W43rubG7SaNZIm1I2dLYIzgkHY4PaDUswe1Q7/8AaVp6Pe7/APdaf6/RVyonEB+sbT9xe/xWv8qQWakdFh+jn0i8+2T1XqV0Y94Pf+kXn2yeoKtYjtO3z+Os647jHGJ09mhGkOi4soY9CxaokmjgMhXUBkkuwGrVhnXsHZcHYUKMDbsrVmu1hgMkzFUjj1Oz41AAbltOxbzDv7Km9FOISzi4acaGW4KrGSpMScmFlQldtXWJO53LeKgu06MVPa3nycSrgzo69TstwqBovlJDHV/WqChTpU6BUU6mWFpcLyebMJNELJN1MGWUlNMu3ucBX27OvQUqKKKBZozWtxSGR4mWBxHIQNDsusKcgnK5GdsjtHbTt4nEkpZwyMymNcYMYCAMpPflgT8581UbIoop1AUUUUCorl+IwyrdxiO4leWSdX5QIEMdopAkDx7jsyA+zFmGOw1o2N1LotbszSlri50PCWzEInaRRGseOqyBQdQ3JVs5zVwdtmnmuG4VdTaeH3Jmldr2TE0TNmILLDLKoRP+Dl6FG3aAc5ruKWYHUPiH7StP3F7/ABWtXMVE4gf1lafuL3+K1/nSCzUnov7wfSLz7ZPVapPRkeAPpF59smqCtU2bgkTGUnV4aSCV+t/xwcvl6dth4JM/PVOlQedxbpIpWRVdTjKuoZTg5GQdu0ZrV4XweG3MhgjVOa4dtKqo2UKFGAMKMEgdxZj31v0UBRRTFFFBoooClToohU6KM0CpU6TZ7v7s7UGVFFFAqZpU6CWnAoxO04aUO7Kz4mlCtozoUpnBUZI09m9Fv0fhSUSKGyrvIqcxzEkkmQ7pFnSpOpu7bU2MZNU6dXRKsujsEUgdA2ULmNTI7RxGQ5kMUZOlM79g2BIGASK3rG0EUYRS7Bc4MjvI5yxY5dySdz49hgdgrYooAioPEB+s7T0e++X3VpV6oHET+tLP0a//AI7L+dILhqT0ZbwDekXn2uaqtS+jaYgPpF2fpu5qgq0UVprxGP2QbfPhBEJiv9QuUz8xH/kKDcorU4XxBLiJZYTqR9Wk+PSxUnbzqa26B0V421ysi6kOpcsMjxoxRh8zKR81euaDKisc080DorWv7rlRPJoZ9CM+hAC7aQSQoJAJ22Ga1zxZCYAuX9kgshXGBGI9ZkbJ9zug2zu6+Ogo0Vp8W4gtvBLPIGKRRvIwUAthAWIAJAzt462Qc70GVFLNAoMqKVOgKVOuan6SP+cRaRQmRVXMzBkVlzySrqGcZRRL1tiTqGn3JBYOloqY/FcXa25jYa4nlSTUuluWyB105yCOYvb46nJ0pzIvgW9jvcexVuNanM2vlg8rtCGQaA2e3uwQauDpKK5yz6UF3iJgZYLiRo4J9anWyhypaMbor8ttJyc7ZAzXRimB1z/Eh+tLP0a//is6v1A4iP1nZ+j338VnSC6ancBOYT++uftMtUancB96b9/c92P/AOmWoKNcfxbo/PJJPLE3LmkmSNG6mRZmFYZMHfBBeSUDY6kWuwpZpBxs/BHjDILcy2sdw0iW8TxpzI5IVOyMyq2iUyHQxGdQIyQBXtwvgMnNtmuFJSKO5YK0mvlO1zHJbRk565SMFc7jq9vYa62iro4CbhSWqQCeKMw828zbmWCMPJJLqt5fCyLG+mGMjSWyoOwyNjhXCmaG3ZrY3EWicRoJVxE73MjrNmRl1KUK4kGWAGQOtXesoI3GR56eKaPmvE7EQQIl4kcj/m9IohJNGGgmjRxKyhiNWpmj60YZiVAxjFUZOjcz3EcjCTGLQo6vbqbflKokQmSNpBkhjiPZtWGxua7kimaaCuX4b0elj9kgPoxG9vYsMHkRPmQNjxiSQLjybdPn6enU0fPbrotK0brDbCAtw+6t2zLGwluJBEEYkMSQdD9dsMc7gbVU4hwSdriQKimOe5sbgyFwBGLUQB0ZDuS3I2xkdbfGK66nV0cbwHo7LFeGWTXnXcO0oeDRKsjMY0YCPmthWXqswClBpJGBXY0UVKHRRRQFcX0o4TcT3acuNFIB5V2kjI8Q1wluaAOuQBKAvuWEndgmu0oqy4JV1YO19BMuNEcNyjb75la3KYHf703+zUiDgU+lLdgghivBciUOSzRrObhI+XjZ9eFJzjSMjc4HV53xWVNHJ8N4FOq2sEgjENpKZBKrktKEDiBeXpGg+EyxzjKbZ1bdLYvIUzMio+W6qvzAAGIU6iq9owcY2ziveilodQeIH9Z2g/8Ab339j2f86vVB4j+07P0e++jVaZ/wpBbqZwHAhP7657//AHMtUxUiborZOxZ7WBmJySY1JJ85IqCsWFczxrhLyzlgEdSuFLHeM6QBvkFNLLrBXUSXOwKq1bg6IWWd7S27dvAp/bt25zQeiFj8Ut/ql/lTg1+K8BkllZxMQHEC9Yk6AhlEjRKMBZMOCrZOGJJ2AFeFhwadZ1kcxgCVnA5msIHVBIFVot9WjbBUrkli5Yit8dELH4pb/VJ/KgdELH4pb/VJ/Kro0F4BMrIyTAFZOcVOdMkmr3G2NIKa1LEMTzM4yqmtRej9wqgCWPAQqU1uFdjFGFcnGQyyBnJ316V7M7WT0PsPidv9Un8qPahYfE7b6mP+VNGlY8IlR1YuigRuuFbDaipCZYAKUyzEqFB1aTnYg6Ft0dulAPOXZQAOdIGIHNJTmqoCq2sKcLkZVhunWue0+w+J231Mf8qY6H2HxO2+pj/lTRpNwiQyq6NHEAchRK76PC2zZXIAPVjuOrjGZB5TGtebglwRJ4aMs0hdWd3IK8vARgukr18HY4Hbg4waw6IWHxO1+oi+7QeiNh8StfV4vu02D14LbmIOJHDanLKWkMjkEndiQB4tgNuzJxmqXOXyh9IqT7UrH4na/URfdpe1Cw+JWvq8X3acFfnL5Q+kUuevlD6RUk9ErD4la+rxfdpr0UsR2Wdr9RF92nBV5y+UPpFHOXyh9IqX7VbH4pbfURfdo9qlj8TtfqIvu1OCrzl8ofSKOcvlD6RUk9E7E9tna/URfdoHROxHZZ2v1EX3avBW5y+Uv0inz18pfpFSfapY/E7X6iL7tP2q2PxO2+oi+7Tgq89fKX6RRz18pfpFSvapY/E7X6iL7tL2p2PxO1+oi+7TgreyF8pfpFRL11PE7TBBxb3vYc/8VpXqeidj8TtfF7xF2f8AxrYsOB20D64LeGJ8Eao4kRsHGRkDzCnBQpiiisKdKiiqgrIUUUGJoooqBCnRRQFYmiiivM9tewoooEaKKKUMUyKdFBjWQooqoyIrBqKKBUqKKinSooo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9644" name="Picture 12" descr="https://naijarookie.files.wordpress.com/2012/09/3electricc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7000" y="2038350"/>
            <a:ext cx="2362200" cy="2755900"/>
          </a:xfrm>
          <a:prstGeom prst="rect">
            <a:avLst/>
          </a:prstGeom>
          <a:noFill/>
        </p:spPr>
      </p:pic>
      <p:pic>
        <p:nvPicPr>
          <p:cNvPr id="101378" name="Picture 2" descr="http://naijarookie.files.wordpress.com/2012/09/waterworks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91000" y="2038350"/>
            <a:ext cx="2362200" cy="2755901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914400" y="208359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Big Data &amp; Analytics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914400" y="1200150"/>
            <a:ext cx="7772400" cy="3398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Clr>
                <a:schemeClr val="folHlink"/>
              </a:buClr>
              <a:buSzPct val="100000"/>
              <a:buFont typeface="Arial"/>
              <a:buChar char="●"/>
            </a:pPr>
            <a:r>
              <a:rPr lang="en" sz="1800" dirty="0">
                <a:solidFill>
                  <a:srgbClr val="222222"/>
                </a:solidFill>
              </a:rPr>
              <a:t>The Past:  A competitive advantage was often obtained with an asset.  </a:t>
            </a:r>
          </a:p>
          <a:p>
            <a:pPr marL="914400" lvl="1" indent="-342900">
              <a:spcBef>
                <a:spcPts val="0"/>
              </a:spcBef>
              <a:spcAft>
                <a:spcPts val="1000"/>
              </a:spcAft>
              <a:buClr>
                <a:srgbClr val="222222"/>
              </a:buClr>
              <a:buSzPct val="100000"/>
              <a:buFont typeface="Arial"/>
              <a:buChar char="○"/>
            </a:pPr>
            <a:r>
              <a:rPr lang="en-US" sz="1800" dirty="0" smtClean="0">
                <a:solidFill>
                  <a:srgbClr val="222222"/>
                </a:solidFill>
              </a:rPr>
              <a:t>R</a:t>
            </a:r>
            <a:r>
              <a:rPr lang="en" sz="1800" dirty="0" smtClean="0">
                <a:solidFill>
                  <a:srgbClr val="222222"/>
                </a:solidFill>
              </a:rPr>
              <a:t>ailroads, p</a:t>
            </a:r>
            <a:r>
              <a:rPr lang="en" sz="1800" dirty="0" smtClean="0">
                <a:solidFill>
                  <a:srgbClr val="222222"/>
                </a:solidFill>
              </a:rPr>
              <a:t>ipelines</a:t>
            </a:r>
            <a:r>
              <a:rPr lang="en" sz="1800" dirty="0" smtClean="0">
                <a:solidFill>
                  <a:srgbClr val="222222"/>
                </a:solidFill>
              </a:rPr>
              <a:t>, </a:t>
            </a:r>
            <a:r>
              <a:rPr lang="en" sz="1800" dirty="0" smtClean="0">
                <a:solidFill>
                  <a:srgbClr val="222222"/>
                </a:solidFill>
              </a:rPr>
              <a:t>refineries</a:t>
            </a:r>
            <a:r>
              <a:rPr lang="en" sz="1800" dirty="0" smtClean="0">
                <a:solidFill>
                  <a:srgbClr val="222222"/>
                </a:solidFill>
              </a:rPr>
              <a:t>, </a:t>
            </a:r>
            <a:endParaRPr lang="en" sz="1800" dirty="0" smtClean="0">
              <a:solidFill>
                <a:srgbClr val="222222"/>
              </a:solidFill>
            </a:endParaRPr>
          </a:p>
          <a:p>
            <a:pPr marL="914400" lvl="1" indent="-342900">
              <a:spcBef>
                <a:spcPts val="0"/>
              </a:spcBef>
              <a:spcAft>
                <a:spcPts val="1000"/>
              </a:spcAft>
              <a:buClr>
                <a:srgbClr val="222222"/>
              </a:buClr>
              <a:buSzPct val="100000"/>
              <a:buFont typeface="Arial"/>
              <a:buChar char="○"/>
            </a:pPr>
            <a:r>
              <a:rPr lang="en" sz="1800" dirty="0" smtClean="0">
                <a:solidFill>
                  <a:srgbClr val="222222"/>
                </a:solidFill>
              </a:rPr>
              <a:t>Water utilities</a:t>
            </a:r>
          </a:p>
          <a:p>
            <a:pPr marL="914400" lvl="1" indent="-342900">
              <a:spcBef>
                <a:spcPts val="0"/>
              </a:spcBef>
              <a:spcAft>
                <a:spcPts val="1000"/>
              </a:spcAft>
              <a:buClr>
                <a:srgbClr val="222222"/>
              </a:buClr>
              <a:buSzPct val="100000"/>
              <a:buFont typeface="Arial"/>
              <a:buChar char="○"/>
            </a:pPr>
            <a:r>
              <a:rPr lang="en" sz="1800" dirty="0" smtClean="0">
                <a:solidFill>
                  <a:srgbClr val="222222"/>
                </a:solidFill>
              </a:rPr>
              <a:t>Power generation</a:t>
            </a:r>
          </a:p>
          <a:p>
            <a:pPr marL="914400" lvl="1" indent="-342900"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○"/>
            </a:pPr>
            <a:r>
              <a:rPr lang="en" sz="1800" dirty="0" smtClean="0">
                <a:solidFill>
                  <a:srgbClr val="222222"/>
                </a:solidFill>
              </a:rPr>
              <a:t>Asset based </a:t>
            </a:r>
          </a:p>
          <a:p>
            <a:pPr marL="914400" lvl="1" indent="-342900">
              <a:spcBef>
                <a:spcPts val="0"/>
              </a:spcBef>
              <a:spcAft>
                <a:spcPts val="1000"/>
              </a:spcAft>
              <a:buClr>
                <a:srgbClr val="222222"/>
              </a:buClr>
              <a:buSzPct val="100000"/>
              <a:buNone/>
            </a:pPr>
            <a:r>
              <a:rPr lang="en" sz="1800" dirty="0" smtClean="0">
                <a:solidFill>
                  <a:srgbClr val="222222"/>
                </a:solidFill>
              </a:rPr>
              <a:t>	competitive advantage</a:t>
            </a:r>
          </a:p>
          <a:p>
            <a:pPr marL="914400" lvl="1" indent="-342900">
              <a:spcBef>
                <a:spcPts val="0"/>
              </a:spcBef>
              <a:spcAft>
                <a:spcPts val="1000"/>
              </a:spcAft>
              <a:buClr>
                <a:srgbClr val="222222"/>
              </a:buClr>
              <a:buSzPct val="100000"/>
              <a:buFont typeface="Arial"/>
              <a:buChar char="○"/>
            </a:pPr>
            <a:r>
              <a:rPr lang="en" sz="1800" b="1" dirty="0" smtClean="0">
                <a:solidFill>
                  <a:srgbClr val="222222"/>
                </a:solidFill>
              </a:rPr>
              <a:t>Monopolies</a:t>
            </a:r>
            <a:endParaRPr lang="en" sz="1800" b="1" dirty="0" smtClean="0">
              <a:solidFill>
                <a:srgbClr val="222222"/>
              </a:solidFill>
            </a:endParaRPr>
          </a:p>
          <a:p>
            <a:pPr marL="914400" lvl="1" indent="-342900">
              <a:spcBef>
                <a:spcPts val="0"/>
              </a:spcBef>
              <a:buClr>
                <a:srgbClr val="222222"/>
              </a:buClr>
              <a:buSzPct val="100000"/>
              <a:buNone/>
            </a:pPr>
            <a:endParaRPr lang="en" sz="1800" dirty="0" smtClean="0">
              <a:solidFill>
                <a:srgbClr val="222222"/>
              </a:solidFill>
            </a:endParaRPr>
          </a:p>
          <a:p>
            <a:pPr marL="914400" lvl="1" indent="-342900" rtl="0">
              <a:spcBef>
                <a:spcPts val="0"/>
              </a:spcBef>
              <a:spcAft>
                <a:spcPts val="1000"/>
              </a:spcAft>
              <a:buClr>
                <a:srgbClr val="222222"/>
              </a:buClr>
              <a:buSzPct val="100000"/>
              <a:buFont typeface="Arial"/>
              <a:buChar char="○"/>
            </a:pPr>
            <a:endParaRPr lang="en" sz="1800" dirty="0" smtClean="0">
              <a:solidFill>
                <a:srgbClr val="222222"/>
              </a:solidFill>
            </a:endParaRPr>
          </a:p>
          <a:p>
            <a:pPr marL="914400" lvl="1" indent="-342900" rtl="0">
              <a:spcBef>
                <a:spcPts val="0"/>
              </a:spcBef>
              <a:spcAft>
                <a:spcPts val="1000"/>
              </a:spcAft>
              <a:buClr>
                <a:srgbClr val="222222"/>
              </a:buClr>
              <a:buSzPct val="100000"/>
              <a:buFont typeface="Arial"/>
              <a:buChar char="○"/>
            </a:pPr>
            <a:endParaRPr lang="en" sz="1800" dirty="0">
              <a:solidFill>
                <a:srgbClr val="222222"/>
              </a:solidFill>
            </a:endParaRPr>
          </a:p>
        </p:txBody>
      </p:sp>
      <p:pic>
        <p:nvPicPr>
          <p:cNvPr id="69634" name="Picture 2" descr="http://3.bp.blogspot.com/-m4t2KXSplSk/U2obQCkIhyI/AAAAAAAAA7E/JGXD2-zlzs0/s1600/monopoly-ru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2343150"/>
            <a:ext cx="2286000" cy="1653779"/>
          </a:xfrm>
          <a:prstGeom prst="rect">
            <a:avLst/>
          </a:prstGeom>
          <a:noFill/>
        </p:spPr>
      </p:pic>
      <p:sp>
        <p:nvSpPr>
          <p:cNvPr id="69638" name="AutoShape 6" descr="data:image/jpeg;base64,/9j/4AAQSkZJRgABAQAAAQABAAD/2wCEAAkGBxQSEBUUEBQUFBQUFBQUFBQUFBQUFBQUFRQWFhQUFBQYHCggGB0lHBQVITEhJSkrLi4uFx8zODMsNygtLisBCgoKDg0OFBAQFywcHBwsLCwsLCwsLCwsLCwsLCwsLCwsLCwsLCwsLCwsLCwsLCwsLCwsLCwsLCwsLCwrLCwsLP/AABEIAPIA0AMBIgACEQEDEQH/xAAcAAADAAMBAQEAAAAAAAAAAAAAAQUCBAYDBwj/xABPEAACAQMCAgQGDQgIBQUBAAABAgMABBESIQUTBiIxQSNRUmF0lBQWMjNTVHGBkZO00tMHFSQlNXOy0TRiobHBw+HwQkNygqJjZJKzxET/xAAXAQEBAQEAAAAAAAAAAAAAAAAAAQID/8QAHBEBAQEBAQADAQAAAAAAAAAAAAERIQJBUWEx/9oADAMBAAIRAxEAPwD7EaiN0nhyw0znS7oSttO66kYq2GVCDuD31bNRujA8FJ6Td/aZKwMPbRD5Nz6pdfh0z0og8Vx6pdfh1aoxTgi+2iDxXHql1+HQOk8Pk3Hql3+HVrFGKcEUdKIPFceqXX4dHtnh8m49Uuvw6tYoxTgi+2eHybj1S6/Do9s8Pk3Pqd3+HVrFGKcRF9s8Pk3Pqd3+FQek8Pk3Pqd3+FVrFGKcEX2zQ+Rc+p3f4VI9J4fIufU7vxZ+Dq3RTioh6SxD/l3Xqd3+HR7ZovIuvU7r8OrWKMU4Iw6SxfB3Xqd0P8ugdJovg7r1O6/Dq1ijFOCMvSSI9kd16ndfh0vbHF8Hdep3X4dWaCKcEf2xx/BXfqd1+HR7Y4/grv1O6/DqxijFOCP7ZI/grv1O5+5QOkkfwV36nc/h1YxRirxEY9JI/grv1O5+5XpZ8fjkkWMLOrMGI5kEsYOkZO7qPH/vIqripd7/AEu2/wCi4/uipwViai9F/epPSbv7TJVk1G6MDwT+k3f2iSoqzmjNFFQPNLNFKqHmjNLFFA8081jQue+geaM0qkcQ6SW0LFJZkVhsV6zEHtwQoOPnqor5ozWpYX8cyB4XDqe8ePvBHaD5jWzUDzRmkaWqg9M0ZrAGnQPNGaKVAZp5pU6AzRmiigM1Jvj+mW3/AEXH90VVqlXv9Lt/+i4/ui/nVgrVI6M+9P6Td/aJKrGo/Rb3l/Sbv7TJUVZooooFRRijFAUU8U6Ixop0qoxJr4Hx+2MNzLGSSUdhknJIzlWJ8ZUg/PX3qVwoJY4ABJJ7ABuTXwfppxxLq6MsSlAVVSGxklcjUQOzq6RjzVrylfRfyXWJS1aU9sznHb7iPKj/AMuZ/ZXaZr5nwn8pFtDBHGIZsRoqDdCTpAyTuNz21un8q1rt4K4322WHxE/Ceb+2lltG3+UfpFLapGkB0NISS+ASFUqCq5BGTq3Pd89cAvTW9+MP9Cfdqh036aW17CixxzLIkgYM4jA0nZ16rk79U/8AaK4VZsbnsxn6K15hX1L8nnHrq4vGWWR5IxCxIIGlTqTScgbH3Q8+/ir6YKk9GeCpaW6xqBqwDIwG7yY6xJ7xnIHiGKrgVi/0h0AUCnUUUYp06DHFFZYoxQY4qTfH9Mth/wCnc/5NWKj35/Trb93df5NIKtRui3vMnpV39pkq0ajdF/eX9KvPtUtTOCxmiiligyoFIU80BTpZpZqodBpZoJoJnSWJns7hY8l2glCgdpJjYADznsr853O5r9Gcf4xHaQNNKdl2AHunY+5RfOf7Bk9gr8/3he6uWKJmSaQkJGMDU7ZAUeLf/E1vyJo/nSwdvFn/AAP+teqpjPb2d4wc19W/JhwWCezY3FtC5WZgkjxIzMulT7ojJwWYfJt3Vq8HycqNs7nO+3ixjfv/ANKUS5282P8Af019H/KtwmKD2PyLeKNW5mpkQJqYFMAlfFkn5/Ma5LodGGvYFeNZVaRUZGGoFXOknB8kEtn+rSfY++8IuhLBFIpyJI0cHv6yg7+fet0VrWFkkMYjiRURc4VRgDJJO3nJJ+etjNcgxTpUUDp0qM0VlRSooHUbiH9Ptf3V3/kVYqNfn9YWv7q7/wDz1YivUbop7zJ6VefapasGpPRf3h/Pc3n2uWiq9LVTqVLwNCSebcjJJ2upwMnOwAbAG/YKCpmjNSPzCnwt161cffoHAU7ebdet3H36CvmgGo54Anwt163cffp/mBPhLr1u5+/QV80ZqOOAJ3yXXrdz9+j2vxn/AJl163c/iUR6cb4FDdhVuFLBCSuHdMEjB9yRU2w6D2cMqyxxsHQ6lJkkOD8hbFbvtej+EuvXLr8Sj2vx/CXXj/pl1+JV0afFOhNnPKZZIyGYkuEYqrk9pYDvPeRgmr1napEixxKERRhVXYAf7389Tx0fj+EuuzH9LuvxKB0fj8u69buvxKDa4pwyK4jMcy6lO43IKnBGpWG4OCRt3EjsJqdwLoja2ja4U6+MB3YuwB7Qudl+YZr39r8fwl165dfiUe16P4S69cuvxKCvRUgdHo/hLr1y6/EpjgEfwl163cn/ADKnBVzTzUf2vx/CXXrdz9+n+Yk+FuvW7j79FV8081J/MSH/AJl161cffpngSfC3XrVx9+gq5p1J/MafC3XrVx9+t+zthGukF23JzI7yNv8A1nJOPNQbFQ+IftG0/c3n99tVuofEP2lafuL3++1pBaqT0XPgG9IvPtc1Vqk9F/eD6Refa5qgr1wf5R7Pm3NigRZCzTjQ7tGrbRnrOnWXs7q7yo93xAa97O4kKMQriOA9h90jNICAcZzt2VYPnvD4z7F4nsIFSMRm15kkhSRT76eYTsSDgg74PZgZ2+hFlaiWIv7DEgVGj5V5O8rTdX3cLPpB91kAHB8WK7A34yx9gXJLbMeXbdYbbN4Xf/SsUu1BBHDrgEHIIitAQe3IPO2Na0cH0ounlupryJJibWWFIXWMmEpbs7TcyQbAa2J+TOe3ar0qltZ76ykuWAt5LZ3yWZMggmMFkII3YHtG/wBFdWvEcLpWwuQuD1QlqFwe0aedjfNYG8BAH5vuMDYDRZ4A7dhzthTRxliw5PFVtmd7JYDySxZlEnKJcIW391q+YKe/Jx4tw43CcEhVzGZLSTDrsVZbWCRDtv7ofLue+u4/Oh06fYF1p7NOm1x9HPxR+cj1f0C66mQnUteqMYwvhurttTRxvCLy7fiE3MQC7h4bLEAcaJJ0lDRyAbDDak/t7sVFuru1S2SVo1ubnc3JlupIrlZQ4GkR7ll7QcDYDx9n00cSOrV7Bug2NOrTa6ivizz8481Ym/62r2BclvK0Wmr/AOXPzTRZibKg+MA/TXxe7tCPZ8/sZJlju549fOnR4cyMFYRxnSygkefzYr6svGX+J3f0Wv8AhPXgOIYBA4fcgMesNFphj/WHP3+epODlePOxs7GzLy3JlEcsz245kj28WGyhbGckphj5G/irX4ZeO/A7q3myJrQFGDDS4XWHjYqT1exh/wBnfXZpxEqQVsLkEDAIS0GBnOB4fsyc4rFuIZ1Z4fcnX7rKWfWx5Xh9/nq6OV4pdJDecHeR1jjFvJrZiFUDkIFyT522+Wtr8oXE4bnh5NvLHLomhyUYHTq1AZI7M71fkvtWNXDrk6RhcpZEKPEPD7DzViLsYx+bbgA4z4OywcZwTifuyfpPjoOS6NWDxcU5SolqYYnZolnnmW6DoQmGlONKsQe45Xv306VgljJayS8RlYX4M3MLySLNG6s2gRx5x2aNsEDs2xgd+eJHVq9gXWodjabPVjB7G5+R2n6awkuwz624dcFx2OUsi4+Rufmmo5bil/NJYWNvOJmluCrziNS8/seJs6sdoYgxnJ8TeetWC9ZuCXdvIWEtoyqQwKvoMyvEzKd17HXH9Wu4PE21ajY3WrGNWm0LAduNXPzjzVg94DqJ4fcHXjVlLM6sdmrw2+PPTfwcQRbxSWR4ZMzXEksQmjjmeVWQrmXmKSQMd42wCTtpyPqoqDb3oQ5Th9whPbpS0U/ORNVawumkUlopIcHGmXl6jsDqHLdhjfG5B2O1T0rZqFxD9pWf7i9/itKu1B4h+07P0e+/is6kFypXRn3g7Y/SLv7XNVWpPRj3g+kXn2uaoK9GKVOgKKKKB0qKM0BRinRRCxRinRigKKKdAqKKKKKKKKAoxSooHijFLNGaB06xzTBoHUDiP7Us/R77+Ozq/UDiB/Wln6Nffx2VWC2al9Gj4A+kXf2uaqlSOix/Rz6RefbJqgr1xdvxi4a/MazO4F1IjwGKJYktUTeUTaAxYOyDGo+6GQM5rtcVMXgcYcOC4YTvOCCPdSIEkQ7bowAyp8QOcgEIJcfTi2ZZWGsiKGW4GDEebFFjWUAclTuOrJoO+cYBxnxDpQyJmO3l5i3MEDxSCIPpmZcFcS6csGwuTsxGoAZI2E6MRCCSDXLyZImhEepdMUbDSVjwvi2BbUQBgbVuXHB43ZmbVl5YJjggDXbsrR93ZlBnx1eCiDTrEUwagdFKnQFGaVBojLNKlRmgdFKjNFOjNLNFAUGiig4iGaWPizey5ZUWQhLcKEMEiMX5UT9UlGzkjcEsDuQQDvATJexILmSV2aWWePSohjtSHEXVwShD6FU5y2lz2A43V6Mxi552qQjUJBCXYxiXUzcwDPjbIXsByfk2rPgqRStIjy6pHLuC5Ku2NIyMdgGAB3YFa2CVZzzLfYuTKomkm9jKrxNAUjTZJFA1K5VWcbkdvYdq6gVJsuAxxyK+uaQoGEfOlaQRh8atGrckgY1MScZGcHFb9jbcqNUDO+nPWlcu53J6znt7f7BUo2Kg3/7UtPRr7/7LKrtQOIn9aWfo1/8Ax2VILlSOio/Rz6RefbJqr1L6M+8H0i8+2T1BVqJddI1QTYRi0M8NvjKjXJMIihBzsvhRknxHY1brleIdG3l5+pY25l9bXCBsHwUYtllByNiVjlXHeDjvqi/d3hSEyCN3IUERxjU7McDSvznt7AN+ytfhfFDLJLFJHy5YhGzKHEilJdehlcAZ97cEY2x5xW3da1iPIVC4XCKx0JnsAJA2HyeKtHo7ZyRo/OQCR21ySCTmmViMFj1F0gYChRsAAKDwl6RhbhozE+hZ4rYzAppE0yI6KUzqx4RBkA9v0bfFeJtC0apC0zylwqqyLjQuo5LkDsB+epB6OOL57oCNiblGCuSRyTbRQswGMJKrIxU94JBPW29uO8EkvOWsoWNVe4BKSMWCPE6QyL1QNWShKnbtGTTgrWHERNbrPECQ6a1Vuqx2yFPbg527/nr3tLguiF15bsis0ZILISoLKT34ORnzVq8MSVVjR44lVYQGMTHCyKQoSOPQOppyc52wBjvrVn4Y/s9J41ULp0ysxViyBJNIRSmpGDsu4bSVLZBOKCw8gUZYgb43IG57BvQZR4xv2bjffH99RuOcKaSeGURxTrGkqGGU6VDSGMrKpKsMgIy7jOHOO8HU4N0cKNA0qxeBt3jGnLaJGlDK0epdgFzv270HSJKpJAIJXYgEEg+IjuoklVcaiBk4GSBk+IeOuT6LdHntXBkVdSRGLmLKW52plYu0fLXHuc9ZmIJPynY6ScBaaVpBDBcB4BAEnYqIG1MxlTqNnOpc4wfBrg+J8jpOYPGO3Hb3+L5awa4QdrKMnG7Ab5xj5c1yd50TlyGhm3WOOTLdXmX1ugjimk0jdXUkOP6i7VjxHoUHheNRG59gTQJJIBq9kysXMxwvVJdixYb5J2pkHYGZQwUkBjuBkZI8YHfWlxLioiKAaXZ5YoiusBkEjY1kYJPybZ8dQbvou73byMA6SS20uoy6Wh5ATqqvKJPWj1DDKMucjvOEPRuZXQcu3bReG5NyWbnujSs+kro90A2n3RGEHzXIOxFOkBTrIKg2/SLmXkluixEQnEjNcAS45YYstvoJZQzBScgZz4sVernpuGTzTxGVII44JJZA0bszycxJE06Sg0Z5mpjk5K+fawY8M6TtK8BeDRDdavY0vMDM2EZ15sekcvUillwW8+K6SuW4XwKdfYkc3L5diDy3R2LzMImhiLIVHLARiSMt1sd1dFYtIY1MyqkmOsqMXQHPYrFVJ28wpcHvUHiA/Wdp6Pffx2f+/nq9ULiH7TtPRr7+OyqQWqldGD+jn0i8+2T1VNSujH9HPpF79tnoK1eEt5Gocs6AR++EsoCbZ65z1diDv4696+e8VgLyXulgMcQ4cCNIbORaAZBPcSrY7wMd9B3rXKBOYXUJp1ayw06cZ1auzGO+lZ3kcq64nSRTtqRgy5HaMitPjMkKW5N3paIcsSFk1JnWoDMoB0qGwcnYdp2FTOhrBmu2DLIGuciaPaKTwUYwi7gFcaSQTkg79wo6avLnr2alzq0do91jOn5cb4r1rT/NUWc6Bnnc/tb37GNfb4u7s81QbgFPFGKdBjXlFco2nS6trTmLhgdSbddcdq9Zd/OK9WXIwew7GtS24ZFGUKIFMcfJQ79WLIOgZPZlR9FUblFFFQec0qqMsQoyoyTgZYhVGT3kkAeciiOVWLBSCVOlgCCVbSGw3iOllOPEwrC8tElTRKoZcq2DntRgynbxFQfmot7REZ2RcGRg7nfrNpC5PzKB81Ue9FOioFRiiiitZL6IytEsiGVAGaMMC6g4wWXtA3H0ivGHjNu0xhWaMyrnMYYagV90MeMZ3HdWppP5zBxt7EO+Ns89e+uX4TvDZWq59lwXDPOuOvEQs/Nlc9yuWGG7G1DHm1iOzteNQSStFHNG8i51IrAsNJw23fg7HHYa364DgBWQcMijGJrQMblSpDwYtnSRJduqXkddj7r3W43rubG7SaNZIm1I2dLYIzgkHY4PaDUswe1Q7/8AaVp6Pe7/APdaf6/RVyonEB+sbT9xe/xWv8qQWakdFh+jn0i8+2T1XqV0Y94Pf+kXn2yeoKtYjtO3z+Os647jHGJ09mhGkOi4soY9CxaokmjgMhXUBkkuwGrVhnXsHZcHYUKMDbsrVmu1hgMkzFUjj1Oz41AAbltOxbzDv7Km9FOISzi4acaGW4KrGSpMScmFlQldtXWJO53LeKgu06MVPa3nycSrgzo69TstwqBovlJDHV/WqChTpU6BUU6mWFpcLyebMJNELJN1MGWUlNMu3ucBX27OvQUqKKKBZozWtxSGR4mWBxHIQNDsusKcgnK5GdsjtHbTt4nEkpZwyMymNcYMYCAMpPflgT8581UbIoop1AUUUUCorl+IwyrdxiO4leWSdX5QIEMdopAkDx7jsyA+zFmGOw1o2N1LotbszSlri50PCWzEInaRRGseOqyBQdQ3JVs5zVwdtmnmuG4VdTaeH3Jmldr2TE0TNmILLDLKoRP+Dl6FG3aAc5ruKWYHUPiH7StP3F7/ABWtXMVE4gf1lafuL3+K1/nSCzUnov7wfSLz7ZPVapPRkeAPpF59smqCtU2bgkTGUnV4aSCV+t/xwcvl6dth4JM/PVOlQedxbpIpWRVdTjKuoZTg5GQdu0ZrV4XweG3MhgjVOa4dtKqo2UKFGAMKMEgdxZj31v0UBRRTFFFBoooClToohU6KM0CpU6TZ7v7s7UGVFFFAqZpU6CWnAoxO04aUO7Kz4mlCtozoUpnBUZI09m9Fv0fhSUSKGyrvIqcxzEkkmQ7pFnSpOpu7bU2MZNU6dXRKsujsEUgdA2ULmNTI7RxGQ5kMUZOlM79g2BIGASK3rG0EUYRS7Bc4MjvI5yxY5dySdz49hgdgrYooAioPEB+s7T0e++X3VpV6oHET+tLP0a//AI7L+dILhqT0ZbwDekXn2uaqtS+jaYgPpF2fpu5qgq0UVprxGP2QbfPhBEJiv9QuUz8xH/kKDcorU4XxBLiJZYTqR9Wk+PSxUnbzqa26B0V421ysi6kOpcsMjxoxRh8zKR81euaDKisc080DorWv7rlRPJoZ9CM+hAC7aQSQoJAJ22Ga1zxZCYAuX9kgshXGBGI9ZkbJ9zug2zu6+Ogo0Vp8W4gtvBLPIGKRRvIwUAthAWIAJAzt462Qc70GVFLNAoMqKVOgKVOuan6SP+cRaRQmRVXMzBkVlzySrqGcZRRL1tiTqGn3JBYOloqY/FcXa25jYa4nlSTUuluWyB105yCOYvb46nJ0pzIvgW9jvcexVuNanM2vlg8rtCGQaA2e3uwQauDpKK5yz6UF3iJgZYLiRo4J9anWyhypaMbor8ttJyc7ZAzXRimB1z/Eh+tLP0a//is6v1A4iP1nZ+j338VnSC6ancBOYT++uftMtUancB96b9/c92P/AOmWoKNcfxbo/PJJPLE3LmkmSNG6mRZmFYZMHfBBeSUDY6kWuwpZpBxs/BHjDILcy2sdw0iW8TxpzI5IVOyMyq2iUyHQxGdQIyQBXtwvgMnNtmuFJSKO5YK0mvlO1zHJbRk565SMFc7jq9vYa62iro4CbhSWqQCeKMw828zbmWCMPJJLqt5fCyLG+mGMjSWyoOwyNjhXCmaG3ZrY3EWicRoJVxE73MjrNmRl1KUK4kGWAGQOtXesoI3GR56eKaPmvE7EQQIl4kcj/m9IohJNGGgmjRxKyhiNWpmj60YZiVAxjFUZOjcz3EcjCTGLQo6vbqbflKokQmSNpBkhjiPZtWGxua7kimaaCuX4b0elj9kgPoxG9vYsMHkRPmQNjxiSQLjybdPn6enU0fPbrotK0brDbCAtw+6t2zLGwluJBEEYkMSQdD9dsMc7gbVU4hwSdriQKimOe5sbgyFwBGLUQB0ZDuS3I2xkdbfGK66nV0cbwHo7LFeGWTXnXcO0oeDRKsjMY0YCPmthWXqswClBpJGBXY0UVKHRRRQFcX0o4TcT3acuNFIB5V2kjI8Q1wluaAOuQBKAvuWEndgmu0oqy4JV1YO19BMuNEcNyjb75la3KYHf703+zUiDgU+lLdgghivBciUOSzRrObhI+XjZ9eFJzjSMjc4HV53xWVNHJ8N4FOq2sEgjENpKZBKrktKEDiBeXpGg+EyxzjKbZ1bdLYvIUzMio+W6qvzAAGIU6iq9owcY2ziveilodQeIH9Z2g/8Ab339j2f86vVB4j+07P0e++jVaZ/wpBbqZwHAhP7657//AHMtUxUiborZOxZ7WBmJySY1JJ85IqCsWFczxrhLyzlgEdSuFLHeM6QBvkFNLLrBXUSXOwKq1bg6IWWd7S27dvAp/bt25zQeiFj8Ut/ql/lTg1+K8BkllZxMQHEC9Yk6AhlEjRKMBZMOCrZOGJJ2AFeFhwadZ1kcxgCVnA5msIHVBIFVot9WjbBUrkli5Yit8dELH4pb/VJ/KgdELH4pb/VJ/Kro0F4BMrIyTAFZOcVOdMkmr3G2NIKa1LEMTzM4yqmtRej9wqgCWPAQqU1uFdjFGFcnGQyyBnJ316V7M7WT0PsPidv9Un8qPahYfE7b6mP+VNGlY8IlR1YuigRuuFbDaipCZYAKUyzEqFB1aTnYg6Ft0dulAPOXZQAOdIGIHNJTmqoCq2sKcLkZVhunWue0+w+J231Mf8qY6H2HxO2+pj/lTRpNwiQyq6NHEAchRK76PC2zZXIAPVjuOrjGZB5TGtebglwRJ4aMs0hdWd3IK8vARgukr18HY4Hbg4waw6IWHxO1+oi+7QeiNh8StfV4vu02D14LbmIOJHDanLKWkMjkEndiQB4tgNuzJxmqXOXyh9IqT7UrH4na/URfdpe1Cw+JWvq8X3acFfnL5Q+kUuevlD6RUk9ErD4la+rxfdpr0UsR2Wdr9RF92nBV5y+UPpFHOXyh9IqX7VbH4pbfURfdo9qlj8TtfqIvu1OCrzl8ofSKOcvlD6RUk9E7E9tna/URfdoHROxHZZ2v1EX3avBW5y+Uv0inz18pfpFSfapY/E7X6iL7tP2q2PxO2+oi+7Tgq89fKX6RRz18pfpFSvapY/E7X6iL7tL2p2PxO1+oi+7TgreyF8pfpFRL11PE7TBBxb3vYc/8VpXqeidj8TtfF7xF2f8AxrYsOB20D64LeGJ8Eao4kRsHGRkDzCnBQpiiisKdKiiqgrIUUUGJoooqBCnRRQFYmiiivM9tewoooEaKKKUMUyKdFBjWQooqoyIrBqKKBUqKKinSooo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40" name="AutoShape 8" descr="data:image/jpeg;base64,/9j/4AAQSkZJRgABAQAAAQABAAD/2wCEAAkGBxQSEBUUEBQUFBQUFBQUFBQUFBQUFBQUFRQWFhQUFBQYHCggGB0lHBQVITEhJSkrLi4uFx8zODMsNygtLisBCgoKDg0OFBAQFywcHBwsLCwsLCwsLCwsLCwsLCwsLCwsLCwsLCwsLCwsLCwsLCwsLCwsLCwsLCwsLCwrLCwsLP/AABEIAPIA0AMBIgACEQEDEQH/xAAcAAADAAMBAQEAAAAAAAAAAAAAAQUCBAYDBwj/xABPEAACAQMCAgQGDQgIBQUBAAABAgMABBESIQUTBiIxQSNRUmF0lBQWMjNTVHGBkZO00tMHFSQlNXOy0TRiobHBw+HwQkNygqJjZJKzxET/xAAXAQEBAQEAAAAAAAAAAAAAAAAAAQID/8QAHBEBAQEBAQADAQAAAAAAAAAAAAERIQJBUWEx/9oADAMBAAIRAxEAPwD7EaiN0nhyw0znS7oSttO66kYq2GVCDuD31bNRujA8FJ6Td/aZKwMPbRD5Nz6pdfh0z0og8Vx6pdfh1aoxTgi+2iDxXHql1+HQOk8Pk3Hql3+HVrFGKcEUdKIPFceqXX4dHtnh8m49Uuvw6tYoxTgi+2eHybj1S6/Do9s8Pk3Pqd3+HVrFGKcRF9s8Pk3Pqd3+FQek8Pk3Pqd3+FVrFGKcEX2zQ+Rc+p3f4VI9J4fIufU7vxZ+Dq3RTioh6SxD/l3Xqd3+HR7ZovIuvU7r8OrWKMU4Iw6SxfB3Xqd0P8ugdJovg7r1O6/Dq1ijFOCMvSSI9kd16ndfh0vbHF8Hdep3X4dWaCKcEf2xx/BXfqd1+HR7Y4/grv1O6/DqxijFOCP7ZI/grv1O5+5QOkkfwV36nc/h1YxRirxEY9JI/grv1O5+5XpZ8fjkkWMLOrMGI5kEsYOkZO7qPH/vIqripd7/AEu2/wCi4/uipwViai9F/epPSbv7TJVk1G6MDwT+k3f2iSoqzmjNFFQPNLNFKqHmjNLFFA8081jQue+geaM0qkcQ6SW0LFJZkVhsV6zEHtwQoOPnqor5ozWpYX8cyB4XDqe8ePvBHaD5jWzUDzRmkaWqg9M0ZrAGnQPNGaKVAZp5pU6AzRmiigM1Jvj+mW3/AEXH90VVqlXv9Lt/+i4/ui/nVgrVI6M+9P6Td/aJKrGo/Rb3l/Sbv7TJUVZooooFRRijFAUU8U6Ixop0qoxJr4Hx+2MNzLGSSUdhknJIzlWJ8ZUg/PX3qVwoJY4ABJJ7ABuTXwfppxxLq6MsSlAVVSGxklcjUQOzq6RjzVrylfRfyXWJS1aU9sznHb7iPKj/AMuZ/ZXaZr5nwn8pFtDBHGIZsRoqDdCTpAyTuNz21un8q1rt4K4322WHxE/Ceb+2lltG3+UfpFLapGkB0NISS+ASFUqCq5BGTq3Pd89cAvTW9+MP9Cfdqh036aW17CixxzLIkgYM4jA0nZ16rk79U/8AaK4VZsbnsxn6K15hX1L8nnHrq4vGWWR5IxCxIIGlTqTScgbH3Q8+/ir6YKk9GeCpaW6xqBqwDIwG7yY6xJ7xnIHiGKrgVi/0h0AUCnUUUYp06DHFFZYoxQY4qTfH9Mth/wCnc/5NWKj35/Trb93df5NIKtRui3vMnpV39pkq0ajdF/eX9KvPtUtTOCxmiiligyoFIU80BTpZpZqodBpZoJoJnSWJns7hY8l2glCgdpJjYADznsr853O5r9Gcf4xHaQNNKdl2AHunY+5RfOf7Bk9gr8/3he6uWKJmSaQkJGMDU7ZAUeLf/E1vyJo/nSwdvFn/AAP+teqpjPb2d4wc19W/JhwWCezY3FtC5WZgkjxIzMulT7ojJwWYfJt3Vq8HycqNs7nO+3ixjfv/ANKUS5282P8Af019H/KtwmKD2PyLeKNW5mpkQJqYFMAlfFkn5/Ma5LodGGvYFeNZVaRUZGGoFXOknB8kEtn+rSfY++8IuhLBFIpyJI0cHv6yg7+fet0VrWFkkMYjiRURc4VRgDJJO3nJJ+etjNcgxTpUUDp0qM0VlRSooHUbiH9Ptf3V3/kVYqNfn9YWv7q7/wDz1YivUbop7zJ6VefapasGpPRf3h/Pc3n2uWiq9LVTqVLwNCSebcjJJ2upwMnOwAbAG/YKCpmjNSPzCnwt161cffoHAU7ebdet3H36CvmgGo54Anwt163cffp/mBPhLr1u5+/QV80ZqOOAJ3yXXrdz9+j2vxn/AJl163c/iUR6cb4FDdhVuFLBCSuHdMEjB9yRU2w6D2cMqyxxsHQ6lJkkOD8hbFbvtej+EuvXLr8Sj2vx/CXXj/pl1+JV0afFOhNnPKZZIyGYkuEYqrk9pYDvPeRgmr1napEixxKERRhVXYAf7389Tx0fj+EuuzH9LuvxKB0fj8u69buvxKDa4pwyK4jMcy6lO43IKnBGpWG4OCRt3EjsJqdwLoja2ja4U6+MB3YuwB7Qudl+YZr39r8fwl165dfiUe16P4S69cuvxKCvRUgdHo/hLr1y6/EpjgEfwl163cn/ADKnBVzTzUf2vx/CXXrdz9+n+Yk+FuvW7j79FV8081J/MSH/AJl161cffpngSfC3XrVx9+gq5p1J/MafC3XrVx9+t+zthGukF23JzI7yNv8A1nJOPNQbFQ+IftG0/c3n99tVuofEP2lafuL3++1pBaqT0XPgG9IvPtc1Vqk9F/eD6Refa5qgr1wf5R7Pm3NigRZCzTjQ7tGrbRnrOnWXs7q7yo93xAa97O4kKMQriOA9h90jNICAcZzt2VYPnvD4z7F4nsIFSMRm15kkhSRT76eYTsSDgg74PZgZ2+hFlaiWIv7DEgVGj5V5O8rTdX3cLPpB91kAHB8WK7A34yx9gXJLbMeXbdYbbN4Xf/SsUu1BBHDrgEHIIitAQe3IPO2Na0cH0ounlupryJJibWWFIXWMmEpbs7TcyQbAa2J+TOe3ar0qltZ76ykuWAt5LZ3yWZMggmMFkII3YHtG/wBFdWvEcLpWwuQuD1QlqFwe0aedjfNYG8BAH5vuMDYDRZ4A7dhzthTRxliw5PFVtmd7JYDySxZlEnKJcIW391q+YKe/Jx4tw43CcEhVzGZLSTDrsVZbWCRDtv7ofLue+u4/Oh06fYF1p7NOm1x9HPxR+cj1f0C66mQnUteqMYwvhurttTRxvCLy7fiE3MQC7h4bLEAcaJJ0lDRyAbDDak/t7sVFuru1S2SVo1ubnc3JlupIrlZQ4GkR7ll7QcDYDx9n00cSOrV7Bug2NOrTa6ivizz8481Ym/62r2BclvK0Wmr/AOXPzTRZibKg+MA/TXxe7tCPZ8/sZJlju549fOnR4cyMFYRxnSygkefzYr6svGX+J3f0Wv8AhPXgOIYBA4fcgMesNFphj/WHP3+epODlePOxs7GzLy3JlEcsz245kj28WGyhbGckphj5G/irX4ZeO/A7q3myJrQFGDDS4XWHjYqT1exh/wBnfXZpxEqQVsLkEDAIS0GBnOB4fsyc4rFuIZ1Z4fcnX7rKWfWx5Xh9/nq6OV4pdJDecHeR1jjFvJrZiFUDkIFyT522+Wtr8oXE4bnh5NvLHLomhyUYHTq1AZI7M71fkvtWNXDrk6RhcpZEKPEPD7DzViLsYx+bbgA4z4OywcZwTifuyfpPjoOS6NWDxcU5SolqYYnZolnnmW6DoQmGlONKsQe45Xv306VgljJayS8RlYX4M3MLySLNG6s2gRx5x2aNsEDs2xgd+eJHVq9gXWodjabPVjB7G5+R2n6awkuwz624dcFx2OUsi4+Rufmmo5bil/NJYWNvOJmluCrziNS8/seJs6sdoYgxnJ8TeetWC9ZuCXdvIWEtoyqQwKvoMyvEzKd17HXH9Wu4PE21ajY3WrGNWm0LAduNXPzjzVg94DqJ4fcHXjVlLM6sdmrw2+PPTfwcQRbxSWR4ZMzXEksQmjjmeVWQrmXmKSQMd42wCTtpyPqoqDb3oQ5Th9whPbpS0U/ORNVawumkUlopIcHGmXl6jsDqHLdhjfG5B2O1T0rZqFxD9pWf7i9/itKu1B4h+07P0e+/is6kFypXRn3g7Y/SLv7XNVWpPRj3g+kXn2uaoK9GKVOgKKKKB0qKM0BRinRRCxRinRigKKKdAqKKKKKKKKAoxSooHijFLNGaB06xzTBoHUDiP7Us/R77+Ozq/UDiB/Wln6Nffx2VWC2al9Gj4A+kXf2uaqlSOix/Rz6RefbJqgr1xdvxi4a/MazO4F1IjwGKJYktUTeUTaAxYOyDGo+6GQM5rtcVMXgcYcOC4YTvOCCPdSIEkQ7bowAyp8QOcgEIJcfTi2ZZWGsiKGW4GDEebFFjWUAclTuOrJoO+cYBxnxDpQyJmO3l5i3MEDxSCIPpmZcFcS6csGwuTsxGoAZI2E6MRCCSDXLyZImhEepdMUbDSVjwvi2BbUQBgbVuXHB43ZmbVl5YJjggDXbsrR93ZlBnx1eCiDTrEUwagdFKnQFGaVBojLNKlRmgdFKjNFOjNLNFAUGiig4iGaWPizey5ZUWQhLcKEMEiMX5UT9UlGzkjcEsDuQQDvATJexILmSV2aWWePSohjtSHEXVwShD6FU5y2lz2A43V6Mxi552qQjUJBCXYxiXUzcwDPjbIXsByfk2rPgqRStIjy6pHLuC5Ku2NIyMdgGAB3YFa2CVZzzLfYuTKomkm9jKrxNAUjTZJFA1K5VWcbkdvYdq6gVJsuAxxyK+uaQoGEfOlaQRh8atGrckgY1MScZGcHFb9jbcqNUDO+nPWlcu53J6znt7f7BUo2Kg3/7UtPRr7/7LKrtQOIn9aWfo1/8Ax2VILlSOio/Rz6RefbJqr1L6M+8H0i8+2T1BVqJddI1QTYRi0M8NvjKjXJMIihBzsvhRknxHY1brleIdG3l5+pY25l9bXCBsHwUYtllByNiVjlXHeDjvqi/d3hSEyCN3IUERxjU7McDSvznt7AN+ytfhfFDLJLFJHy5YhGzKHEilJdehlcAZ97cEY2x5xW3da1iPIVC4XCKx0JnsAJA2HyeKtHo7ZyRo/OQCR21ySCTmmViMFj1F0gYChRsAAKDwl6RhbhozE+hZ4rYzAppE0yI6KUzqx4RBkA9v0bfFeJtC0apC0zylwqqyLjQuo5LkDsB+epB6OOL57oCNiblGCuSRyTbRQswGMJKrIxU94JBPW29uO8EkvOWsoWNVe4BKSMWCPE6QyL1QNWShKnbtGTTgrWHERNbrPECQ6a1Vuqx2yFPbg527/nr3tLguiF15bsis0ZILISoLKT34ORnzVq8MSVVjR44lVYQGMTHCyKQoSOPQOppyc52wBjvrVn4Y/s9J41ULp0ysxViyBJNIRSmpGDsu4bSVLZBOKCw8gUZYgb43IG57BvQZR4xv2bjffH99RuOcKaSeGURxTrGkqGGU6VDSGMrKpKsMgIy7jOHOO8HU4N0cKNA0qxeBt3jGnLaJGlDK0epdgFzv270HSJKpJAIJXYgEEg+IjuoklVcaiBk4GSBk+IeOuT6LdHntXBkVdSRGLmLKW52plYu0fLXHuc9ZmIJPynY6ScBaaVpBDBcB4BAEnYqIG1MxlTqNnOpc4wfBrg+J8jpOYPGO3Hb3+L5awa4QdrKMnG7Ab5xj5c1yd50TlyGhm3WOOTLdXmX1ugjimk0jdXUkOP6i7VjxHoUHheNRG59gTQJJIBq9kysXMxwvVJdixYb5J2pkHYGZQwUkBjuBkZI8YHfWlxLioiKAaXZ5YoiusBkEjY1kYJPybZ8dQbvou73byMA6SS20uoy6Wh5ATqqvKJPWj1DDKMucjvOEPRuZXQcu3bReG5NyWbnujSs+kro90A2n3RGEHzXIOxFOkBTrIKg2/SLmXkluixEQnEjNcAS45YYstvoJZQzBScgZz4sVernpuGTzTxGVII44JJZA0bszycxJE06Sg0Z5mpjk5K+fawY8M6TtK8BeDRDdavY0vMDM2EZ15sekcvUillwW8+K6SuW4XwKdfYkc3L5diDy3R2LzMImhiLIVHLARiSMt1sd1dFYtIY1MyqkmOsqMXQHPYrFVJ28wpcHvUHiA/Wdp6Pffx2f+/nq9ULiH7TtPRr7+OyqQWqldGD+jn0i8+2T1VNSujH9HPpF79tnoK1eEt5Gocs6AR++EsoCbZ65z1diDv4696+e8VgLyXulgMcQ4cCNIbORaAZBPcSrY7wMd9B3rXKBOYXUJp1ayw06cZ1auzGO+lZ3kcq64nSRTtqRgy5HaMitPjMkKW5N3paIcsSFk1JnWoDMoB0qGwcnYdp2FTOhrBmu2DLIGuciaPaKTwUYwi7gFcaSQTkg79wo6avLnr2alzq0do91jOn5cb4r1rT/NUWc6Bnnc/tb37GNfb4u7s81QbgFPFGKdBjXlFco2nS6trTmLhgdSbddcdq9Zd/OK9WXIwew7GtS24ZFGUKIFMcfJQ79WLIOgZPZlR9FUblFFFQec0qqMsQoyoyTgZYhVGT3kkAeciiOVWLBSCVOlgCCVbSGw3iOllOPEwrC8tElTRKoZcq2DntRgynbxFQfmot7REZ2RcGRg7nfrNpC5PzKB81Ue9FOioFRiiiitZL6IytEsiGVAGaMMC6g4wWXtA3H0ivGHjNu0xhWaMyrnMYYagV90MeMZ3HdWppP5zBxt7EO+Ns89e+uX4TvDZWq59lwXDPOuOvEQs/Nlc9yuWGG7G1DHm1iOzteNQSStFHNG8i51IrAsNJw23fg7HHYa364DgBWQcMijGJrQMblSpDwYtnSRJduqXkddj7r3W43rubG7SaNZIm1I2dLYIzgkHY4PaDUswe1Q7/8AaVp6Pe7/APdaf6/RVyonEB+sbT9xe/xWv8qQWakdFh+jn0i8+2T1XqV0Y94Pf+kXn2yeoKtYjtO3z+Os647jHGJ09mhGkOi4soY9CxaokmjgMhXUBkkuwGrVhnXsHZcHYUKMDbsrVmu1hgMkzFUjj1Oz41AAbltOxbzDv7Km9FOISzi4acaGW4KrGSpMScmFlQldtXWJO53LeKgu06MVPa3nycSrgzo69TstwqBovlJDHV/WqChTpU6BUU6mWFpcLyebMJNELJN1MGWUlNMu3ucBX27OvQUqKKKBZozWtxSGR4mWBxHIQNDsusKcgnK5GdsjtHbTt4nEkpZwyMymNcYMYCAMpPflgT8581UbIoop1AUUUUCorl+IwyrdxiO4leWSdX5QIEMdopAkDx7jsyA+zFmGOw1o2N1LotbszSlri50PCWzEInaRRGseOqyBQdQ3JVs5zVwdtmnmuG4VdTaeH3Jmldr2TE0TNmILLDLKoRP+Dl6FG3aAc5ruKWYHUPiH7StP3F7/ABWtXMVE4gf1lafuL3+K1/nSCzUnov7wfSLz7ZPVapPRkeAPpF59smqCtU2bgkTGUnV4aSCV+t/xwcvl6dth4JM/PVOlQedxbpIpWRVdTjKuoZTg5GQdu0ZrV4XweG3MhgjVOa4dtKqo2UKFGAMKMEgdxZj31v0UBRRTFFFBoooClToohU6KM0CpU6TZ7v7s7UGVFFFAqZpU6CWnAoxO04aUO7Kz4mlCtozoUpnBUZI09m9Fv0fhSUSKGyrvIqcxzEkkmQ7pFnSpOpu7bU2MZNU6dXRKsujsEUgdA2ULmNTI7RxGQ5kMUZOlM79g2BIGASK3rG0EUYRS7Bc4MjvI5yxY5dySdz49hgdgrYooAioPEB+s7T0e++X3VpV6oHET+tLP0a//AI7L+dILhqT0ZbwDekXn2uaqtS+jaYgPpF2fpu5qgq0UVprxGP2QbfPhBEJiv9QuUz8xH/kKDcorU4XxBLiJZYTqR9Wk+PSxUnbzqa26B0V421ysi6kOpcsMjxoxRh8zKR81euaDKisc080DorWv7rlRPJoZ9CM+hAC7aQSQoJAJ22Ga1zxZCYAuX9kgshXGBGI9ZkbJ9zug2zu6+Ogo0Vp8W4gtvBLPIGKRRvIwUAthAWIAJAzt462Qc70GVFLNAoMqKVOgKVOuan6SP+cRaRQmRVXMzBkVlzySrqGcZRRL1tiTqGn3JBYOloqY/FcXa25jYa4nlSTUuluWyB105yCOYvb46nJ0pzIvgW9jvcexVuNanM2vlg8rtCGQaA2e3uwQauDpKK5yz6UF3iJgZYLiRo4J9anWyhypaMbor8ttJyc7ZAzXRimB1z/Eh+tLP0a//is6v1A4iP1nZ+j338VnSC6ancBOYT++uftMtUancB96b9/c92P/AOmWoKNcfxbo/PJJPLE3LmkmSNG6mRZmFYZMHfBBeSUDY6kWuwpZpBxs/BHjDILcy2sdw0iW8TxpzI5IVOyMyq2iUyHQxGdQIyQBXtwvgMnNtmuFJSKO5YK0mvlO1zHJbRk565SMFc7jq9vYa62iro4CbhSWqQCeKMw828zbmWCMPJJLqt5fCyLG+mGMjSWyoOwyNjhXCmaG3ZrY3EWicRoJVxE73MjrNmRl1KUK4kGWAGQOtXesoI3GR56eKaPmvE7EQQIl4kcj/m9IohJNGGgmjRxKyhiNWpmj60YZiVAxjFUZOjcz3EcjCTGLQo6vbqbflKokQmSNpBkhjiPZtWGxua7kimaaCuX4b0elj9kgPoxG9vYsMHkRPmQNjxiSQLjybdPn6enU0fPbrotK0brDbCAtw+6t2zLGwluJBEEYkMSQdD9dsMc7gbVU4hwSdriQKimOe5sbgyFwBGLUQB0ZDuS3I2xkdbfGK66nV0cbwHo7LFeGWTXnXcO0oeDRKsjMY0YCPmthWXqswClBpJGBXY0UVKHRRRQFcX0o4TcT3acuNFIB5V2kjI8Q1wluaAOuQBKAvuWEndgmu0oqy4JV1YO19BMuNEcNyjb75la3KYHf703+zUiDgU+lLdgghivBciUOSzRrObhI+XjZ9eFJzjSMjc4HV53xWVNHJ8N4FOq2sEgjENpKZBKrktKEDiBeXpGg+EyxzjKbZ1bdLYvIUzMio+W6qvzAAGIU6iq9owcY2ziveilodQeIH9Z2g/8Ab339j2f86vVB4j+07P0e++jVaZ/wpBbqZwHAhP7657//AHMtUxUiborZOxZ7WBmJySY1JJ85IqCsWFczxrhLyzlgEdSuFLHeM6QBvkFNLLrBXUSXOwKq1bg6IWWd7S27dvAp/bt25zQeiFj8Ut/ql/lTg1+K8BkllZxMQHEC9Yk6AhlEjRKMBZMOCrZOGJJ2AFeFhwadZ1kcxgCVnA5msIHVBIFVot9WjbBUrkli5Yit8dELH4pb/VJ/KgdELH4pb/VJ/Kro0F4BMrIyTAFZOcVOdMkmr3G2NIKa1LEMTzM4yqmtRej9wqgCWPAQqU1uFdjFGFcnGQyyBnJ316V7M7WT0PsPidv9Un8qPahYfE7b6mP+VNGlY8IlR1YuigRuuFbDaipCZYAKUyzEqFB1aTnYg6Ft0dulAPOXZQAOdIGIHNJTmqoCq2sKcLkZVhunWue0+w+J231Mf8qY6H2HxO2+pj/lTRpNwiQyq6NHEAchRK76PC2zZXIAPVjuOrjGZB5TGtebglwRJ4aMs0hdWd3IK8vARgukr18HY4Hbg4waw6IWHxO1+oi+7QeiNh8StfV4vu02D14LbmIOJHDanLKWkMjkEndiQB4tgNuzJxmqXOXyh9IqT7UrH4na/URfdpe1Cw+JWvq8X3acFfnL5Q+kUuevlD6RUk9ErD4la+rxfdpr0UsR2Wdr9RF92nBV5y+UPpFHOXyh9IqX7VbH4pbfURfdo9qlj8TtfqIvu1OCrzl8ofSKOcvlD6RUk9E7E9tna/URfdoHROxHZZ2v1EX3avBW5y+Uv0inz18pfpFSfapY/E7X6iL7tP2q2PxO2+oi+7Tgq89fKX6RRz18pfpFSvapY/E7X6iL7tL2p2PxO1+oi+7TgreyF8pfpFRL11PE7TBBxb3vYc/8VpXqeidj8TtfF7xF2f8AxrYsOB20D64LeGJ8Eao4kRsHGRkDzCnBQpiiisKdKiiqgrIUUUGJoooqBCnRRQFYmiiivM9tewoooEaKKKUMUyKdFBjWQooqoyIrBqKKBUqKKinSooo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914400" y="208359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Big Data &amp; Analytics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914400" y="1200150"/>
            <a:ext cx="7772400" cy="3398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Clr>
                <a:schemeClr val="folHlink"/>
              </a:buClr>
              <a:buSzPct val="100000"/>
              <a:buFont typeface="Arial"/>
              <a:buChar char="●"/>
            </a:pPr>
            <a:r>
              <a:rPr lang="en" sz="1800" dirty="0" smtClean="0">
                <a:solidFill>
                  <a:srgbClr val="222222"/>
                </a:solidFill>
              </a:rPr>
              <a:t>What we see today is a trend where analytics revolutionize industries</a:t>
            </a:r>
          </a:p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Clr>
                <a:schemeClr val="folHlink"/>
              </a:buClr>
              <a:buSzPct val="100000"/>
              <a:buFont typeface="Arial"/>
              <a:buChar char="●"/>
            </a:pPr>
            <a:r>
              <a:rPr lang="en" sz="1800" dirty="0" smtClean="0">
                <a:solidFill>
                  <a:srgbClr val="222222"/>
                </a:solidFill>
              </a:rPr>
              <a:t>Lower </a:t>
            </a:r>
            <a:r>
              <a:rPr lang="en" sz="1800" dirty="0">
                <a:solidFill>
                  <a:srgbClr val="222222"/>
                </a:solidFill>
              </a:rPr>
              <a:t>capital intensive industries </a:t>
            </a:r>
            <a:r>
              <a:rPr lang="en" sz="1800" dirty="0" smtClean="0">
                <a:solidFill>
                  <a:srgbClr val="222222"/>
                </a:solidFill>
              </a:rPr>
              <a:t>were first</a:t>
            </a:r>
            <a:endParaRPr lang="en" sz="1800" dirty="0">
              <a:solidFill>
                <a:srgbClr val="222222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Clr>
                <a:schemeClr val="folHlink"/>
              </a:buClr>
              <a:buSzPct val="100000"/>
              <a:buFont typeface="Arial"/>
              <a:buChar char="●"/>
            </a:pPr>
            <a:r>
              <a:rPr lang="en" sz="1800" dirty="0">
                <a:solidFill>
                  <a:srgbClr val="222222"/>
                </a:solidFill>
              </a:rPr>
              <a:t>We have already seen many industries revolutionized by companies that specialize in data and analytics (Google, Amazon)</a:t>
            </a:r>
          </a:p>
          <a:p>
            <a:pPr marL="914400" lvl="1" indent="-342900" rtl="0">
              <a:spcBef>
                <a:spcPts val="0"/>
              </a:spcBef>
              <a:spcAft>
                <a:spcPts val="1000"/>
              </a:spcAft>
              <a:buClr>
                <a:srgbClr val="222222"/>
              </a:buClr>
              <a:buSzPct val="100000"/>
              <a:buFont typeface="Arial"/>
              <a:buChar char="○"/>
            </a:pPr>
            <a:r>
              <a:rPr lang="en" sz="1800" dirty="0">
                <a:solidFill>
                  <a:srgbClr val="222222"/>
                </a:solidFill>
              </a:rPr>
              <a:t>Advertising and Sales</a:t>
            </a:r>
          </a:p>
          <a:p>
            <a:pPr marL="914400" lvl="1" indent="-342900" rtl="0">
              <a:spcBef>
                <a:spcPts val="0"/>
              </a:spcBef>
              <a:spcAft>
                <a:spcPts val="1000"/>
              </a:spcAft>
              <a:buClr>
                <a:srgbClr val="222222"/>
              </a:buClr>
              <a:buSzPct val="100000"/>
              <a:buFont typeface="Arial"/>
              <a:buChar char="○"/>
            </a:pPr>
            <a:r>
              <a:rPr lang="en" sz="1800" dirty="0">
                <a:solidFill>
                  <a:srgbClr val="222222"/>
                </a:solidFill>
              </a:rPr>
              <a:t>Logistics</a:t>
            </a:r>
          </a:p>
          <a:p>
            <a:pPr marL="914400" lvl="1" indent="-342900" rtl="0">
              <a:spcBef>
                <a:spcPts val="0"/>
              </a:spcBef>
              <a:spcAft>
                <a:spcPts val="1000"/>
              </a:spcAft>
              <a:buClr>
                <a:srgbClr val="222222"/>
              </a:buClr>
              <a:buSzPct val="100000"/>
              <a:buFont typeface="Arial"/>
              <a:buChar char="○"/>
            </a:pPr>
            <a:r>
              <a:rPr lang="en" sz="1800" dirty="0">
                <a:solidFill>
                  <a:srgbClr val="222222"/>
                </a:solidFill>
              </a:rPr>
              <a:t>Travel and Airlines</a:t>
            </a:r>
          </a:p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Quarterly earnings presentation">
  <a:themeElements>
    <a:clrScheme name="MS_FYQtrlyPs 10">
      <a:dk1>
        <a:srgbClr val="000000"/>
      </a:dk1>
      <a:lt1>
        <a:srgbClr val="FFFFFF"/>
      </a:lt1>
      <a:dk2>
        <a:srgbClr val="660033"/>
      </a:dk2>
      <a:lt2>
        <a:srgbClr val="666699"/>
      </a:lt2>
      <a:accent1>
        <a:srgbClr val="95A3D1"/>
      </a:accent1>
      <a:accent2>
        <a:srgbClr val="FFFF66"/>
      </a:accent2>
      <a:accent3>
        <a:srgbClr val="FFFFFF"/>
      </a:accent3>
      <a:accent4>
        <a:srgbClr val="000000"/>
      </a:accent4>
      <a:accent5>
        <a:srgbClr val="C8CEE5"/>
      </a:accent5>
      <a:accent6>
        <a:srgbClr val="E7E75C"/>
      </a:accent6>
      <a:hlink>
        <a:srgbClr val="5A84D8"/>
      </a:hlink>
      <a:folHlink>
        <a:srgbClr val="CCCC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2867</TotalTime>
  <Words>2199</Words>
  <Application>Microsoft Office PowerPoint</Application>
  <PresentationFormat>On-screen Show (16:9)</PresentationFormat>
  <Paragraphs>388</Paragraphs>
  <Slides>53</Slides>
  <Notes>53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55" baseType="lpstr">
      <vt:lpstr>simple-light</vt:lpstr>
      <vt:lpstr>Quarterly earnings presentation</vt:lpstr>
      <vt:lpstr>The Coming Big Data Tsunami in Energy Market Analytics</vt:lpstr>
      <vt:lpstr>Slide 1</vt:lpstr>
      <vt:lpstr>Outline</vt:lpstr>
      <vt:lpstr>Why are Big Data &amp; Analytic concepts important in Energy Markets?</vt:lpstr>
      <vt:lpstr>Big Data &amp; Analytics</vt:lpstr>
      <vt:lpstr>Big Data &amp; Analytics</vt:lpstr>
      <vt:lpstr>Big Data &amp; Analytics</vt:lpstr>
      <vt:lpstr>Big Data &amp; Analytics</vt:lpstr>
      <vt:lpstr>Big Data &amp; Analytics</vt:lpstr>
      <vt:lpstr>Big Data &amp; Analytics</vt:lpstr>
      <vt:lpstr>Big Data &amp; Analytics</vt:lpstr>
      <vt:lpstr>What is Big Data &amp; Analytics?</vt:lpstr>
      <vt:lpstr>What is “Big Data &amp; Analytics”</vt:lpstr>
      <vt:lpstr>Analytics: Descriptive</vt:lpstr>
      <vt:lpstr>Analytics: Descriptive</vt:lpstr>
      <vt:lpstr>Analytics: Predictive</vt:lpstr>
      <vt:lpstr>Analytics: Predictive (=modeling)</vt:lpstr>
      <vt:lpstr>Analytics: Predictive</vt:lpstr>
      <vt:lpstr>Analytics: Predictive</vt:lpstr>
      <vt:lpstr>Analytics: Prescriptive</vt:lpstr>
      <vt:lpstr>Analytics: Prescriptive</vt:lpstr>
      <vt:lpstr>A “small” Big Data &amp; Analytics example</vt:lpstr>
      <vt:lpstr>A Portfolio Trading example</vt:lpstr>
      <vt:lpstr>A Portfolio Trading example</vt:lpstr>
      <vt:lpstr>A Portfolio Trading example</vt:lpstr>
      <vt:lpstr>Descriptive</vt:lpstr>
      <vt:lpstr>Predictive</vt:lpstr>
      <vt:lpstr>Predictive</vt:lpstr>
      <vt:lpstr>Predictive</vt:lpstr>
      <vt:lpstr>Predictive</vt:lpstr>
      <vt:lpstr>Predictive</vt:lpstr>
      <vt:lpstr>Predictive</vt:lpstr>
      <vt:lpstr>Predictive</vt:lpstr>
      <vt:lpstr>Predictive</vt:lpstr>
      <vt:lpstr>Prescriptive</vt:lpstr>
      <vt:lpstr>Prescriptive</vt:lpstr>
      <vt:lpstr>Prescriptive</vt:lpstr>
      <vt:lpstr>Prescriptive</vt:lpstr>
      <vt:lpstr>Big Data, Analytics and Energy Markets</vt:lpstr>
      <vt:lpstr>Energy Market Big Data Analytics</vt:lpstr>
      <vt:lpstr>Energy Market Big Data Analytics</vt:lpstr>
      <vt:lpstr>Energy Market Big Data Analytics</vt:lpstr>
      <vt:lpstr>Energy Market Big Data Analytics</vt:lpstr>
      <vt:lpstr>The “Real” World</vt:lpstr>
      <vt:lpstr>The “Real” World</vt:lpstr>
      <vt:lpstr>Energy Market Big Data Analytics</vt:lpstr>
      <vt:lpstr>Getting started if you haven’t already</vt:lpstr>
      <vt:lpstr>Learn as much as you can!</vt:lpstr>
      <vt:lpstr>Learn more!</vt:lpstr>
      <vt:lpstr>Learn more!</vt:lpstr>
      <vt:lpstr>Gaining Adoption</vt:lpstr>
      <vt:lpstr>Resources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Coming Big Data Tsunami in Energy Market Analytics</dc:title>
  <dc:creator>Jeff</dc:creator>
  <cp:lastModifiedBy>Jeff</cp:lastModifiedBy>
  <cp:revision>64</cp:revision>
  <dcterms:modified xsi:type="dcterms:W3CDTF">2014-10-30T02:52:36Z</dcterms:modified>
</cp:coreProperties>
</file>