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handoutMasterIdLst>
    <p:handoutMasterId r:id="rId57"/>
  </p:handoutMasterIdLst>
  <p:sldIdLst>
    <p:sldId id="740" r:id="rId2"/>
    <p:sldId id="741" r:id="rId3"/>
    <p:sldId id="812" r:id="rId4"/>
    <p:sldId id="813" r:id="rId5"/>
    <p:sldId id="805" r:id="rId6"/>
    <p:sldId id="806" r:id="rId7"/>
    <p:sldId id="807" r:id="rId8"/>
    <p:sldId id="748" r:id="rId9"/>
    <p:sldId id="747" r:id="rId10"/>
    <p:sldId id="749" r:id="rId11"/>
    <p:sldId id="745" r:id="rId12"/>
    <p:sldId id="744" r:id="rId13"/>
    <p:sldId id="770" r:id="rId14"/>
    <p:sldId id="827" r:id="rId15"/>
    <p:sldId id="814" r:id="rId16"/>
    <p:sldId id="755" r:id="rId17"/>
    <p:sldId id="798" r:id="rId18"/>
    <p:sldId id="758" r:id="rId19"/>
    <p:sldId id="799" r:id="rId20"/>
    <p:sldId id="808" r:id="rId21"/>
    <p:sldId id="817" r:id="rId22"/>
    <p:sldId id="759" r:id="rId23"/>
    <p:sldId id="763" r:id="rId24"/>
    <p:sldId id="764" r:id="rId25"/>
    <p:sldId id="765" r:id="rId26"/>
    <p:sldId id="802" r:id="rId27"/>
    <p:sldId id="801" r:id="rId28"/>
    <p:sldId id="811" r:id="rId29"/>
    <p:sldId id="803" r:id="rId30"/>
    <p:sldId id="768" r:id="rId31"/>
    <p:sldId id="823" r:id="rId32"/>
    <p:sldId id="822" r:id="rId33"/>
    <p:sldId id="825" r:id="rId34"/>
    <p:sldId id="824" r:id="rId35"/>
    <p:sldId id="815" r:id="rId36"/>
    <p:sldId id="779" r:id="rId37"/>
    <p:sldId id="769" r:id="rId38"/>
    <p:sldId id="780" r:id="rId39"/>
    <p:sldId id="783" r:id="rId40"/>
    <p:sldId id="828" r:id="rId41"/>
    <p:sldId id="818" r:id="rId42"/>
    <p:sldId id="781" r:id="rId43"/>
    <p:sldId id="785" r:id="rId44"/>
    <p:sldId id="784" r:id="rId45"/>
    <p:sldId id="787" r:id="rId46"/>
    <p:sldId id="786" r:id="rId47"/>
    <p:sldId id="788" r:id="rId48"/>
    <p:sldId id="789" r:id="rId49"/>
    <p:sldId id="790" r:id="rId50"/>
    <p:sldId id="792" r:id="rId51"/>
    <p:sldId id="819" r:id="rId52"/>
    <p:sldId id="826" r:id="rId53"/>
    <p:sldId id="288" r:id="rId54"/>
    <p:sldId id="289" r:id="rId55"/>
  </p:sldIdLst>
  <p:sldSz cx="12188825" cy="6858000"/>
  <p:notesSz cx="6858000" cy="9144000"/>
  <p:custDataLst>
    <p:tags r:id="rId58"/>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orient="horz" pos="3744">
          <p15:clr>
            <a:srgbClr val="A4A3A4"/>
          </p15:clr>
        </p15:guide>
        <p15:guide id="3" orient="horz" pos="960">
          <p15:clr>
            <a:srgbClr val="A4A3A4"/>
          </p15:clr>
        </p15:guide>
        <p15:guide id="4" orient="horz" pos="1248">
          <p15:clr>
            <a:srgbClr val="A4A3A4"/>
          </p15:clr>
        </p15:guide>
        <p15:guide id="5" pos="3839">
          <p15:clr>
            <a:srgbClr val="A4A3A4"/>
          </p15:clr>
        </p15:guide>
        <p15:guide id="6" pos="7343">
          <p15:clr>
            <a:srgbClr val="A4A3A4"/>
          </p15:clr>
        </p15:guide>
        <p15:guide id="7" pos="33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oping lu" initials="zl" lastIdx="1" clrIdx="0">
    <p:extLst>
      <p:ext uri="{19B8F6BF-5375-455C-9EA6-DF929625EA0E}">
        <p15:presenceInfo xmlns:p15="http://schemas.microsoft.com/office/powerpoint/2012/main" userId="933af6ffb27d354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E00"/>
    <a:srgbClr val="000000"/>
    <a:srgbClr val="FFE7E7"/>
    <a:srgbClr val="008138"/>
    <a:srgbClr val="00B9FF"/>
    <a:srgbClr val="45B1EC"/>
    <a:srgbClr val="7FBAEC"/>
    <a:srgbClr val="FF2600"/>
    <a:srgbClr val="424545"/>
    <a:srgbClr val="A3A3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79" autoAdjust="0"/>
    <p:restoredTop sz="79462" autoAdjust="0"/>
  </p:normalViewPr>
  <p:slideViewPr>
    <p:cSldViewPr snapToGrid="0">
      <p:cViewPr varScale="1">
        <p:scale>
          <a:sx n="79" d="100"/>
          <a:sy n="79" d="100"/>
        </p:scale>
        <p:origin x="619" y="48"/>
      </p:cViewPr>
      <p:guideLst>
        <p:guide orient="horz" pos="2160"/>
        <p:guide orient="horz" pos="3744"/>
        <p:guide orient="horz" pos="960"/>
        <p:guide orient="horz" pos="1248"/>
        <p:guide pos="3839"/>
        <p:guide pos="7343"/>
        <p:guide pos="335"/>
      </p:guideLst>
    </p:cSldViewPr>
  </p:slideViewPr>
  <p:outlineViewPr>
    <p:cViewPr>
      <p:scale>
        <a:sx n="33" d="100"/>
        <a:sy n="33" d="100"/>
      </p:scale>
      <p:origin x="0" y="-8861"/>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77" d="100"/>
          <a:sy n="77" d="100"/>
        </p:scale>
        <p:origin x="2904" y="8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2ECCC836-7519-4C22-AAB3-00ED847896C5}" type="datetimeFigureOut">
              <a:rPr lang="en-US"/>
              <a:pPr>
                <a:defRPr/>
              </a:pPr>
              <a:t>4/25/2017</a:t>
            </a:fld>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DB13E670-4557-4E65-A579-A16A3180C013}" type="slidenum">
              <a:rPr/>
              <a:pPr>
                <a:defRPr/>
              </a:pPr>
              <a:t>‹#›</a:t>
            </a:fld>
            <a:endParaRPr dirty="0"/>
          </a:p>
        </p:txBody>
      </p:sp>
    </p:spTree>
    <p:extLst>
      <p:ext uri="{BB962C8B-B14F-4D97-AF65-F5344CB8AC3E}">
        <p14:creationId xmlns:p14="http://schemas.microsoft.com/office/powerpoint/2010/main" val="405616146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2588" y="381000"/>
            <a:ext cx="4572000" cy="2573338"/>
          </a:xfrm>
          <a:prstGeom prst="rect">
            <a:avLst/>
          </a:prstGeom>
          <a:noFill/>
          <a:ln w="12700">
            <a:solidFill>
              <a:prstClr val="black"/>
            </a:solidFill>
          </a:ln>
        </p:spPr>
        <p:txBody>
          <a:bodyPr vert="horz" lIns="91440" tIns="45720" rIns="91440" bIns="45720" rtlCol="0" anchor="ctr"/>
          <a:lstStyle/>
          <a:p>
            <a:pPr lvl="0"/>
            <a:endParaRPr noProof="0"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91440" rtlCol="0">
            <a:normAutofit/>
          </a:bodyPr>
          <a:lstStyle/>
          <a:p>
            <a:pPr lvl="0"/>
            <a:r>
              <a:rPr noProof="0"/>
              <a:t>Click to edit Master text styles</a:t>
            </a:r>
          </a:p>
          <a:p>
            <a:pPr lvl="1"/>
            <a:r>
              <a:rPr noProof="0"/>
              <a:t>Second level</a:t>
            </a:r>
          </a:p>
          <a:p>
            <a:pPr lvl="2"/>
            <a:r>
              <a:rPr noProof="0"/>
              <a:t>Third level</a:t>
            </a:r>
          </a:p>
          <a:p>
            <a:pPr lvl="3"/>
            <a:r>
              <a:rPr noProof="0"/>
              <a:t>Fourth level</a:t>
            </a:r>
          </a:p>
          <a:p>
            <a:pPr lvl="4"/>
            <a:r>
              <a:rPr noProof="0"/>
              <a:t>Fifth level</a:t>
            </a:r>
          </a:p>
        </p:txBody>
      </p:sp>
      <p:sp>
        <p:nvSpPr>
          <p:cNvPr id="7" name="Slide Number Placeholder 6"/>
          <p:cNvSpPr>
            <a:spLocks noGrp="1"/>
          </p:cNvSpPr>
          <p:nvPr>
            <p:ph type="sldNum" sz="quarter" idx="5"/>
          </p:nvPr>
        </p:nvSpPr>
        <p:spPr>
          <a:xfrm>
            <a:off x="5715000" y="8610600"/>
            <a:ext cx="762000" cy="227013"/>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054E52CD-A622-4F10-9321-450177867E5B}" type="slidenum">
              <a:rPr/>
              <a:pPr>
                <a:defRPr/>
              </a:pPr>
              <a:t>‹#›</a:t>
            </a:fld>
            <a:endParaRPr dirty="0"/>
          </a:p>
        </p:txBody>
      </p:sp>
    </p:spTree>
    <p:extLst>
      <p:ext uri="{BB962C8B-B14F-4D97-AF65-F5344CB8AC3E}">
        <p14:creationId xmlns:p14="http://schemas.microsoft.com/office/powerpoint/2010/main" val="3536483455"/>
      </p:ext>
    </p:extLst>
  </p:cSld>
  <p:clrMap bg1="lt1" tx1="dk1" bg2="lt2" tx2="dk2" accent1="accent1" accent2="accent2" accent3="accent3" accent4="accent4" accent5="accent5" accent6="accent6" hlink="hlink" folHlink="folHlink"/>
  <p:hf hdr="0" dt="0"/>
  <p:notesStyle>
    <a:lvl1pPr algn="l" rtl="0" fontAlgn="base">
      <a:spcBef>
        <a:spcPts val="600"/>
      </a:spcBef>
      <a:spcAft>
        <a:spcPct val="0"/>
      </a:spcAft>
      <a:defRPr sz="1100" kern="1200">
        <a:solidFill>
          <a:schemeClr val="tx1"/>
        </a:solidFill>
        <a:latin typeface="+mn-lt"/>
        <a:ea typeface="+mn-ea"/>
        <a:cs typeface="+mn-cs"/>
      </a:defRPr>
    </a:lvl1pPr>
    <a:lvl2pPr marL="228600" indent="-114300" algn="l" rtl="0" fontAlgn="base">
      <a:spcBef>
        <a:spcPts val="600"/>
      </a:spcBef>
      <a:spcAft>
        <a:spcPct val="0"/>
      </a:spcAft>
      <a:buFont typeface="Arial" charset="0"/>
      <a:buChar char="•"/>
      <a:defRPr sz="1000" kern="1200">
        <a:solidFill>
          <a:schemeClr val="tx1"/>
        </a:solidFill>
        <a:latin typeface="+mn-lt"/>
        <a:ea typeface="+mn-ea"/>
        <a:cs typeface="+mn-cs"/>
      </a:defRPr>
    </a:lvl2pPr>
    <a:lvl3pPr marL="400050" indent="-114300" algn="l" rtl="0" fontAlgn="base">
      <a:spcBef>
        <a:spcPts val="600"/>
      </a:spcBef>
      <a:spcAft>
        <a:spcPct val="0"/>
      </a:spcAft>
      <a:buFont typeface="Arial" charset="0"/>
      <a:buChar char="–"/>
      <a:defRPr sz="900" kern="1200">
        <a:solidFill>
          <a:schemeClr val="tx1"/>
        </a:solidFill>
        <a:latin typeface="+mn-lt"/>
        <a:ea typeface="+mn-ea"/>
        <a:cs typeface="+mn-cs"/>
      </a:defRPr>
    </a:lvl3pPr>
    <a:lvl4pPr marL="571500" indent="-114300" algn="l" rtl="0" fontAlgn="base">
      <a:spcBef>
        <a:spcPts val="600"/>
      </a:spcBef>
      <a:spcAft>
        <a:spcPct val="0"/>
      </a:spcAft>
      <a:buFont typeface="Arial" charset="0"/>
      <a:buChar char="•"/>
      <a:defRPr sz="900" kern="1200">
        <a:solidFill>
          <a:schemeClr val="tx1"/>
        </a:solidFill>
        <a:latin typeface="+mn-lt"/>
        <a:ea typeface="+mn-ea"/>
        <a:cs typeface="+mn-cs"/>
      </a:defRPr>
    </a:lvl4pPr>
    <a:lvl5pPr marL="742950" indent="-114300" algn="l" rtl="0" fontAlgn="base">
      <a:spcBef>
        <a:spcPts val="600"/>
      </a:spcBef>
      <a:spcAft>
        <a:spcPct val="0"/>
      </a:spcAft>
      <a:buFont typeface="Arial"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s://docs.oracle.com/cd/E11882_01/server.112/e40540/glossary.htm#CHDEJFJE" TargetMode="External"/><Relationship Id="rId3" Type="http://schemas.openxmlformats.org/officeDocument/2006/relationships/hyperlink" Target="http://docs.oracle.com/database/121/TGSQL/glossary.htm#GUID-B29D6FB9-8D89-4124-A14F-E0FAEDAB2AA5" TargetMode="External"/><Relationship Id="rId7" Type="http://schemas.openxmlformats.org/officeDocument/2006/relationships/hyperlink" Target="https://docs.oracle.com/cd/E11882_01/server.112/e40540/glossary.htm#CHDIHCBH"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docs.oracle.com/cd/E11882_01/server.112/e40540/glossary.htm#CBADGAJE" TargetMode="External"/><Relationship Id="rId5" Type="http://schemas.openxmlformats.org/officeDocument/2006/relationships/hyperlink" Target="https://docs.oracle.com/cd/E11882_01/server.112/e40540/glossary.htm#CHDDJAFD" TargetMode="External"/><Relationship Id="rId4" Type="http://schemas.openxmlformats.org/officeDocument/2006/relationships/hyperlink" Target="http://docs.oracle.com/database/121/TGSQL/glossary.htm#GUID-9DD889F6-A0BF-4E68-A53F-FC15371E9A09" TargetMode="External"/><Relationship Id="rId9" Type="http://schemas.openxmlformats.org/officeDocument/2006/relationships/hyperlink" Target="https://docs.oracle.com/cd/E11882_01/server.112/e40540/glossary.htm#CHDDHDGD"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oracle.com/database/121/TGSQL/glossary.htm#GUID-7EB56A29-EA19-4D81-B487-6940960A3CDC__BABEDGEJ" TargetMode="External"/><Relationship Id="rId2" Type="http://schemas.openxmlformats.org/officeDocument/2006/relationships/slide" Target="../slides/slide10.xml"/><Relationship Id="rId1" Type="http://schemas.openxmlformats.org/officeDocument/2006/relationships/notesMaster" Target="../notesMasters/notesMaster1.xml"/><Relationship Id="rId5" Type="http://schemas.openxmlformats.org/officeDocument/2006/relationships/hyperlink" Target="https://docs.oracle.com/cd/E11882_01/server.112/e40540/sqllangu.htm#CHDGBAEJ" TargetMode="External"/><Relationship Id="rId4" Type="http://schemas.openxmlformats.org/officeDocument/2006/relationships/hyperlink" Target="https://docs.oracle.com/database/121/TGSQL/glossary.htm#GUID-800F2BE7-A383-4FF3-A9A6-FCE786AABA3B"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pPr>
              <a:defRPr/>
            </a:pPr>
            <a:fld id="{054E52CD-A622-4F10-9321-450177867E5B}" type="slidenum">
              <a:rPr lang="en-US" smtClean="0"/>
              <a:pPr>
                <a:defRPr/>
              </a:pPr>
              <a:t>1</a:t>
            </a:fld>
            <a:endParaRPr lang="en-US" dirty="0"/>
          </a:p>
        </p:txBody>
      </p:sp>
    </p:spTree>
    <p:extLst>
      <p:ext uri="{BB962C8B-B14F-4D97-AF65-F5344CB8AC3E}">
        <p14:creationId xmlns:p14="http://schemas.microsoft.com/office/powerpoint/2010/main" val="18819698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14</a:t>
            </a:fld>
            <a:endParaRPr lang="zh-CN" altLang="en-US" dirty="0"/>
          </a:p>
        </p:txBody>
      </p:sp>
    </p:spTree>
    <p:extLst>
      <p:ext uri="{BB962C8B-B14F-4D97-AF65-F5344CB8AC3E}">
        <p14:creationId xmlns:p14="http://schemas.microsoft.com/office/powerpoint/2010/main" val="21120121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smtClean="0"/>
              <a:t>Ref:</a:t>
            </a:r>
            <a:r>
              <a:rPr lang="en-US" altLang="zh-CN" baseline="0" dirty="0" smtClean="0"/>
              <a:t> http://docs.oracle.com/database/121/TGSQL/tgsql_sqlproc.htm#TGSQL176</a:t>
            </a:r>
          </a:p>
          <a:p>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15</a:t>
            </a:fld>
            <a:endParaRPr lang="zh-CN" altLang="en-US" dirty="0"/>
          </a:p>
        </p:txBody>
      </p:sp>
    </p:spTree>
    <p:extLst>
      <p:ext uri="{BB962C8B-B14F-4D97-AF65-F5344CB8AC3E}">
        <p14:creationId xmlns:p14="http://schemas.microsoft.com/office/powerpoint/2010/main" val="25738528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Ref: http://docs.oracle.com/database/121/TGSQL/tgsql_transform.htm#TGSQL94844</a:t>
            </a:r>
          </a:p>
          <a:p>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16</a:t>
            </a:fld>
            <a:endParaRPr lang="zh-CN" altLang="en-US" dirty="0"/>
          </a:p>
        </p:txBody>
      </p:sp>
    </p:spTree>
    <p:extLst>
      <p:ext uri="{BB962C8B-B14F-4D97-AF65-F5344CB8AC3E}">
        <p14:creationId xmlns:p14="http://schemas.microsoft.com/office/powerpoint/2010/main" val="5444089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ts val="600"/>
              </a:spcBef>
              <a:spcAft>
                <a:spcPct val="0"/>
              </a:spcAft>
              <a:buClrTx/>
              <a:buSzTx/>
              <a:buFontTx/>
              <a:buNone/>
              <a:tabLst/>
              <a:defRPr/>
            </a:pPr>
            <a:r>
              <a:rPr lang="en-US" altLang="zh-CN" dirty="0" smtClean="0"/>
              <a:t>Ref: http://docs.oracle.com/database/121/TGSQL/tgsql_optcncpt.htm#TGSQL204</a:t>
            </a:r>
          </a:p>
          <a:p>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17</a:t>
            </a:fld>
            <a:endParaRPr lang="zh-CN" altLang="en-US" dirty="0"/>
          </a:p>
        </p:txBody>
      </p:sp>
    </p:spTree>
    <p:extLst>
      <p:ext uri="{BB962C8B-B14F-4D97-AF65-F5344CB8AC3E}">
        <p14:creationId xmlns:p14="http://schemas.microsoft.com/office/powerpoint/2010/main" val="16474389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18</a:t>
            </a:fld>
            <a:endParaRPr lang="zh-CN" altLang="en-US" dirty="0"/>
          </a:p>
        </p:txBody>
      </p:sp>
    </p:spTree>
    <p:extLst>
      <p:ext uri="{BB962C8B-B14F-4D97-AF65-F5344CB8AC3E}">
        <p14:creationId xmlns:p14="http://schemas.microsoft.com/office/powerpoint/2010/main" val="40893495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ts val="600"/>
              </a:spcBef>
              <a:spcAft>
                <a:spcPct val="0"/>
              </a:spcAft>
              <a:buClrTx/>
              <a:buSzTx/>
              <a:buFontTx/>
              <a:buNone/>
              <a:tabLst/>
              <a:defRPr/>
            </a:pPr>
            <a:r>
              <a:rPr lang="en-US" altLang="zh-CN" dirty="0" smtClean="0"/>
              <a:t>Ref: http://docs.oracle.com/database/121/TGSQL/tgsql_optcncpt.htm#TGSQL204</a:t>
            </a:r>
          </a:p>
          <a:p>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19</a:t>
            </a:fld>
            <a:endParaRPr lang="zh-CN" altLang="en-US" dirty="0"/>
          </a:p>
        </p:txBody>
      </p:sp>
    </p:spTree>
    <p:extLst>
      <p:ext uri="{BB962C8B-B14F-4D97-AF65-F5344CB8AC3E}">
        <p14:creationId xmlns:p14="http://schemas.microsoft.com/office/powerpoint/2010/main" val="7218475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ts val="600"/>
              </a:spcBef>
              <a:spcAft>
                <a:spcPct val="0"/>
              </a:spcAft>
              <a:buClrTx/>
              <a:buSzTx/>
              <a:buFontTx/>
              <a:buNone/>
              <a:tabLst/>
              <a:defRPr/>
            </a:pPr>
            <a:r>
              <a:rPr lang="en-US" altLang="zh-CN" dirty="0" smtClean="0"/>
              <a:t>Ref: http://docs.oracle.com/database/121/TGSQL/tgsql_optcncpt.htm#TGSQL204</a:t>
            </a:r>
          </a:p>
          <a:p>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20</a:t>
            </a:fld>
            <a:endParaRPr lang="zh-CN" altLang="en-US" dirty="0"/>
          </a:p>
        </p:txBody>
      </p:sp>
    </p:spTree>
    <p:extLst>
      <p:ext uri="{BB962C8B-B14F-4D97-AF65-F5344CB8AC3E}">
        <p14:creationId xmlns:p14="http://schemas.microsoft.com/office/powerpoint/2010/main" val="461294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Ref: http://docs.oracle.com/database/121/TGSQL/tgsql_transform.htm#TGSQL94844</a:t>
            </a:r>
          </a:p>
          <a:p>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21</a:t>
            </a:fld>
            <a:endParaRPr lang="zh-CN" altLang="en-US" dirty="0"/>
          </a:p>
        </p:txBody>
      </p:sp>
    </p:spTree>
    <p:extLst>
      <p:ext uri="{BB962C8B-B14F-4D97-AF65-F5344CB8AC3E}">
        <p14:creationId xmlns:p14="http://schemas.microsoft.com/office/powerpoint/2010/main" val="20284102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ts val="600"/>
              </a:spcBef>
              <a:spcAft>
                <a:spcPct val="0"/>
              </a:spcAft>
              <a:buClrTx/>
              <a:buSzTx/>
              <a:buFontTx/>
              <a:buNone/>
              <a:tabLst/>
              <a:defRPr/>
            </a:pPr>
            <a:r>
              <a:rPr lang="en-US" altLang="zh-CN" dirty="0" smtClean="0"/>
              <a:t>Any sub-query block in a query statement may be called a </a:t>
            </a:r>
            <a:r>
              <a:rPr lang="en-US" altLang="zh-CN" dirty="0" err="1" smtClean="0"/>
              <a:t>subquery</a:t>
            </a:r>
            <a:r>
              <a:rPr lang="en-US" altLang="zh-CN" dirty="0" smtClean="0"/>
              <a:t>; however, we use the term </a:t>
            </a:r>
            <a:r>
              <a:rPr lang="en-US" altLang="zh-CN" dirty="0" err="1" smtClean="0"/>
              <a:t>subquery</a:t>
            </a:r>
            <a:r>
              <a:rPr lang="en-US" altLang="zh-CN" dirty="0" smtClean="0"/>
              <a:t> for a sub-query block that appears in the WHERE, SELECT and HAVING clauses. Some Oracle documentation uses the term "nested </a:t>
            </a:r>
            <a:r>
              <a:rPr lang="en-US" altLang="zh-CN" dirty="0" err="1" smtClean="0"/>
              <a:t>subquery</a:t>
            </a:r>
            <a:r>
              <a:rPr lang="en-US" altLang="zh-CN" dirty="0" smtClean="0"/>
              <a:t>" for what we refer to as a </a:t>
            </a:r>
            <a:r>
              <a:rPr lang="en-US" altLang="zh-CN" dirty="0" err="1" smtClean="0"/>
              <a:t>subquery</a:t>
            </a:r>
            <a:r>
              <a:rPr lang="en-US" altLang="zh-CN" dirty="0" smtClean="0"/>
              <a:t>. A sub-query block that appears in the FROM clause is called a view or derived table.</a:t>
            </a:r>
          </a:p>
          <a:p>
            <a:r>
              <a:rPr lang="en-US" altLang="zh-CN" dirty="0" smtClean="0"/>
              <a:t>Ref: https://blogs.oracle.com/optimizer/entry/optimizer_transformations_subquery_unesting_part_1</a:t>
            </a:r>
          </a:p>
          <a:p>
            <a:endParaRPr lang="en-US" altLang="zh-CN" dirty="0" smtClean="0"/>
          </a:p>
          <a:p>
            <a:endParaRPr lang="en-US" altLang="zh-CN" dirty="0" smtClean="0"/>
          </a:p>
          <a:p>
            <a:r>
              <a:rPr lang="en-US" altLang="zh-CN" b="1" dirty="0" smtClean="0"/>
              <a:t>Validity of </a:t>
            </a:r>
            <a:r>
              <a:rPr lang="en-US" altLang="zh-CN" b="1" dirty="0" err="1" smtClean="0"/>
              <a:t>Unnesting</a:t>
            </a:r>
            <a:endParaRPr lang="en-US" altLang="zh-CN" b="1" dirty="0" smtClean="0"/>
          </a:p>
          <a:p>
            <a:r>
              <a:rPr lang="en-US" altLang="zh-CN" dirty="0" smtClean="0"/>
              <a:t>Every </a:t>
            </a:r>
            <a:r>
              <a:rPr lang="en-US" altLang="zh-CN" dirty="0" err="1" smtClean="0"/>
              <a:t>subquery</a:t>
            </a:r>
            <a:r>
              <a:rPr lang="en-US" altLang="zh-CN" dirty="0" smtClean="0"/>
              <a:t>, before it can be </a:t>
            </a:r>
            <a:r>
              <a:rPr lang="en-US" altLang="zh-CN" dirty="0" err="1" smtClean="0"/>
              <a:t>unnested</a:t>
            </a:r>
            <a:r>
              <a:rPr lang="en-US" altLang="zh-CN" dirty="0" smtClean="0"/>
              <a:t>, goes through a set of validity checks. The optimizer decisions to </a:t>
            </a:r>
            <a:r>
              <a:rPr lang="en-US" altLang="zh-CN" dirty="0" err="1" smtClean="0"/>
              <a:t>unnest</a:t>
            </a:r>
            <a:r>
              <a:rPr lang="en-US" altLang="zh-CN" dirty="0" smtClean="0"/>
              <a:t> or not to </a:t>
            </a:r>
            <a:r>
              <a:rPr lang="en-US" altLang="zh-CN" dirty="0" err="1" smtClean="0"/>
              <a:t>unnest</a:t>
            </a:r>
            <a:r>
              <a:rPr lang="en-US" altLang="zh-CN" dirty="0" smtClean="0"/>
              <a:t> a </a:t>
            </a:r>
            <a:r>
              <a:rPr lang="en-US" altLang="zh-CN" dirty="0" err="1" smtClean="0"/>
              <a:t>subquery</a:t>
            </a:r>
            <a:r>
              <a:rPr lang="en-US" altLang="zh-CN" dirty="0" smtClean="0"/>
              <a:t> can be overridden by specifying an appropriate hint, but the validity requirements cannot be, since </a:t>
            </a:r>
            <a:r>
              <a:rPr lang="en-US" altLang="zh-CN" dirty="0" err="1" smtClean="0"/>
              <a:t>unnesting</a:t>
            </a:r>
            <a:r>
              <a:rPr lang="en-US" altLang="zh-CN" dirty="0" smtClean="0"/>
              <a:t> in such cases would not guarantee a semantically equivalent query. </a:t>
            </a:r>
            <a:br>
              <a:rPr lang="en-US" altLang="zh-CN" dirty="0" smtClean="0"/>
            </a:br>
            <a:r>
              <a:rPr lang="en-US" altLang="zh-CN" dirty="0" smtClean="0"/>
              <a:t>In the following, we enumerate some important checks that currently invalidate </a:t>
            </a:r>
            <a:r>
              <a:rPr lang="en-US" altLang="zh-CN" dirty="0" err="1" smtClean="0"/>
              <a:t>subquery</a:t>
            </a:r>
            <a:r>
              <a:rPr lang="en-US" altLang="zh-CN" dirty="0" smtClean="0"/>
              <a:t> </a:t>
            </a:r>
            <a:r>
              <a:rPr lang="en-US" altLang="zh-CN" dirty="0" err="1" smtClean="0"/>
              <a:t>unnesting</a:t>
            </a:r>
            <a:r>
              <a:rPr lang="en-US" altLang="zh-CN" dirty="0" smtClean="0"/>
              <a:t>. Note that this list of checks is by no means exhaustive.</a:t>
            </a:r>
          </a:p>
          <a:p>
            <a:pPr marL="171450" indent="-171450">
              <a:buFont typeface="Arial" panose="020B0604020202020204" pitchFamily="34" charset="0"/>
              <a:buChar char="•"/>
            </a:pPr>
            <a:r>
              <a:rPr lang="en-US" altLang="zh-CN" dirty="0" err="1" smtClean="0"/>
              <a:t>Subqueries</a:t>
            </a:r>
            <a:r>
              <a:rPr lang="en-US" altLang="zh-CN" dirty="0" smtClean="0"/>
              <a:t> that are correlated to non-parent; for example, </a:t>
            </a:r>
            <a:r>
              <a:rPr lang="en-US" altLang="zh-CN" dirty="0" err="1" smtClean="0"/>
              <a:t>subquery</a:t>
            </a:r>
            <a:r>
              <a:rPr lang="en-US" altLang="zh-CN" dirty="0" smtClean="0"/>
              <a:t> SQ3 is contained by SQ2 (parent of SQ3) and SQ2 in turn is contained by SQ1 and SQ3 is correlated to tables defined in SQ1.</a:t>
            </a:r>
          </a:p>
          <a:p>
            <a:pPr marL="171450" indent="-171450">
              <a:buFont typeface="Arial" panose="020B0604020202020204" pitchFamily="34" charset="0"/>
              <a:buChar char="•"/>
            </a:pPr>
            <a:r>
              <a:rPr lang="en-US" altLang="zh-CN" dirty="0" smtClean="0"/>
              <a:t>A group-by </a:t>
            </a:r>
            <a:r>
              <a:rPr lang="en-US" altLang="zh-CN" dirty="0" err="1" smtClean="0"/>
              <a:t>subquery</a:t>
            </a:r>
            <a:r>
              <a:rPr lang="en-US" altLang="zh-CN" dirty="0" smtClean="0"/>
              <a:t> is correlated; in this case, </a:t>
            </a:r>
            <a:r>
              <a:rPr lang="en-US" altLang="zh-CN" dirty="0" err="1" smtClean="0"/>
              <a:t>unnesting</a:t>
            </a:r>
            <a:r>
              <a:rPr lang="en-US" altLang="zh-CN" dirty="0" smtClean="0"/>
              <a:t> implies doing join after group-by. Changing the given order of the two operations may not be always legal.</a:t>
            </a:r>
          </a:p>
          <a:p>
            <a:pPr marL="171450" indent="-171450">
              <a:buFont typeface="Arial" panose="020B0604020202020204" pitchFamily="34" charset="0"/>
              <a:buChar char="•"/>
            </a:pPr>
            <a:r>
              <a:rPr lang="en-US" altLang="zh-CN" dirty="0" smtClean="0"/>
              <a:t>Connecting or correlating conditions are not well-formed (e.g., they contains a mix of local and correlated columns on either side of the predicate) and the </a:t>
            </a:r>
            <a:r>
              <a:rPr lang="en-US" altLang="zh-CN" dirty="0" err="1" smtClean="0"/>
              <a:t>subquery</a:t>
            </a:r>
            <a:r>
              <a:rPr lang="en-US" altLang="zh-CN" dirty="0" smtClean="0"/>
              <a:t> requires inline view generation, as predicates of this kind do not allow separating out view columns and outer table columns. </a:t>
            </a:r>
          </a:p>
          <a:p>
            <a:pPr marL="171450" indent="-171450">
              <a:buFont typeface="Arial" panose="020B0604020202020204" pitchFamily="34" charset="0"/>
              <a:buChar char="•"/>
            </a:pPr>
            <a:r>
              <a:rPr lang="en-US" altLang="zh-CN" dirty="0" smtClean="0"/>
              <a:t>For disjunctive </a:t>
            </a:r>
            <a:r>
              <a:rPr lang="en-US" altLang="zh-CN" dirty="0" err="1" smtClean="0"/>
              <a:t>subqueries</a:t>
            </a:r>
            <a:r>
              <a:rPr lang="en-US" altLang="zh-CN" dirty="0" smtClean="0"/>
              <a:t>, the outer columns in the connecting or correlating conditions are not the same.</a:t>
            </a:r>
          </a:p>
          <a:p>
            <a:r>
              <a:rPr lang="en-US" altLang="zh-CN" dirty="0" smtClean="0"/>
              <a:t>Using view-merging transformation, Oracle may merge the group-by or distinct inline view generated during </a:t>
            </a:r>
            <a:r>
              <a:rPr lang="en-US" altLang="zh-CN" dirty="0" err="1" smtClean="0"/>
              <a:t>unnesting</a:t>
            </a:r>
            <a:r>
              <a:rPr lang="en-US" altLang="zh-CN" dirty="0" smtClean="0"/>
              <a:t>, and therefore the execution plan may not show any view even when a view is expected. </a:t>
            </a:r>
          </a:p>
          <a:p>
            <a:r>
              <a:rPr lang="en-US" altLang="zh-CN" dirty="0" smtClean="0"/>
              <a:t>Ref: https://blogs.oracle.com/optimizer/entry/optimizer_transformations_subquery_unesting_part_2</a:t>
            </a:r>
          </a:p>
          <a:p>
            <a:endParaRPr lang="en-US" altLang="zh-CN" dirty="0" smtClean="0"/>
          </a:p>
          <a:p>
            <a:endParaRPr lang="en-US" altLang="zh-CN" dirty="0" smtClean="0"/>
          </a:p>
          <a:p>
            <a:endParaRPr lang="en-US" altLang="zh-CN" dirty="0" smtClean="0"/>
          </a:p>
          <a:p>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22</a:t>
            </a:fld>
            <a:endParaRPr lang="zh-CN" altLang="en-US" dirty="0"/>
          </a:p>
        </p:txBody>
      </p:sp>
    </p:spTree>
    <p:extLst>
      <p:ext uri="{BB962C8B-B14F-4D97-AF65-F5344CB8AC3E}">
        <p14:creationId xmlns:p14="http://schemas.microsoft.com/office/powerpoint/2010/main" val="32050424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altLang="zh-CN" dirty="0" smtClean="0"/>
              <a:t>1. Disable</a:t>
            </a:r>
            <a:r>
              <a:rPr lang="en-US" altLang="zh-CN" baseline="0" dirty="0" smtClean="0"/>
              <a:t> </a:t>
            </a:r>
            <a:r>
              <a:rPr lang="en-US" altLang="zh-CN" baseline="0" dirty="0" err="1" smtClean="0"/>
              <a:t>Subquery</a:t>
            </a:r>
            <a:r>
              <a:rPr lang="en-US" altLang="zh-CN" baseline="0" dirty="0" smtClean="0"/>
              <a:t> </a:t>
            </a:r>
            <a:r>
              <a:rPr lang="en-US" altLang="zh-CN" baseline="0" dirty="0" err="1" smtClean="0"/>
              <a:t>Unnesting</a:t>
            </a:r>
            <a:r>
              <a:rPr lang="en-US" altLang="zh-CN" baseline="0" dirty="0" smtClean="0"/>
              <a:t> in </a:t>
            </a:r>
            <a:r>
              <a:rPr lang="en-US" altLang="zh-CN" baseline="0" dirty="0" err="1" smtClean="0"/>
              <a:t>peoplesoft</a:t>
            </a:r>
            <a:r>
              <a:rPr lang="en-US" altLang="zh-CN" baseline="0" dirty="0" smtClean="0"/>
              <a:t> application (</a:t>
            </a:r>
            <a:r>
              <a:rPr lang="en-US" altLang="zh-CN" dirty="0" smtClean="0"/>
              <a:t>_</a:t>
            </a:r>
            <a:r>
              <a:rPr lang="en-US" altLang="zh-CN" dirty="0" err="1" smtClean="0"/>
              <a:t>unnest_subquery</a:t>
            </a:r>
            <a:r>
              <a:rPr lang="en-US" altLang="zh-CN" dirty="0" smtClean="0"/>
              <a:t>=false)</a:t>
            </a:r>
          </a:p>
          <a:p>
            <a:pPr marL="0" marR="0" indent="0" algn="l" defTabSz="914400" rtl="0" eaLnBrk="1" fontAlgn="base" latinLnBrk="0" hangingPunct="1">
              <a:lnSpc>
                <a:spcPct val="100000"/>
              </a:lnSpc>
              <a:spcBef>
                <a:spcPts val="600"/>
              </a:spcBef>
              <a:spcAft>
                <a:spcPct val="0"/>
              </a:spcAft>
              <a:buClrTx/>
              <a:buSzTx/>
              <a:buFontTx/>
              <a:buNone/>
              <a:tabLst/>
              <a:defRPr/>
            </a:pPr>
            <a:endParaRPr lang="en-US" altLang="zh-CN" sz="1100" b="1" kern="1200" dirty="0" smtClean="0">
              <a:solidFill>
                <a:schemeClr val="tx1"/>
              </a:solidFill>
              <a:effectLst/>
              <a:latin typeface="+mn-lt"/>
              <a:ea typeface="+mn-ea"/>
              <a:cs typeface="+mn-cs"/>
            </a:endParaRPr>
          </a:p>
          <a:p>
            <a:pPr marL="0" marR="0" indent="0" algn="l" defTabSz="914400" rtl="0" eaLnBrk="1" fontAlgn="base" latinLnBrk="0" hangingPunct="1">
              <a:lnSpc>
                <a:spcPct val="100000"/>
              </a:lnSpc>
              <a:spcBef>
                <a:spcPts val="600"/>
              </a:spcBef>
              <a:spcAft>
                <a:spcPct val="0"/>
              </a:spcAft>
              <a:buClrTx/>
              <a:buSzTx/>
              <a:buFontTx/>
              <a:buNone/>
              <a:tabLst/>
              <a:defRPr/>
            </a:pPr>
            <a:r>
              <a:rPr lang="en-US" altLang="zh-CN" sz="1100" b="1" kern="1200" dirty="0" smtClean="0">
                <a:solidFill>
                  <a:schemeClr val="tx1"/>
                </a:solidFill>
                <a:effectLst/>
                <a:latin typeface="+mn-lt"/>
                <a:ea typeface="+mn-ea"/>
                <a:cs typeface="+mn-cs"/>
              </a:rPr>
              <a:t>2. Required Interim Patches for the Oracle Database with PeopleSoft (Doc ID 1100831.1)</a:t>
            </a:r>
          </a:p>
          <a:p>
            <a:pPr marL="0" marR="0" indent="0" algn="l" defTabSz="914400" rtl="0" eaLnBrk="1" fontAlgn="base" latinLnBrk="0" hangingPunct="1">
              <a:lnSpc>
                <a:spcPct val="100000"/>
              </a:lnSpc>
              <a:spcBef>
                <a:spcPts val="600"/>
              </a:spcBef>
              <a:spcAft>
                <a:spcPct val="0"/>
              </a:spcAft>
              <a:buClrTx/>
              <a:buSzTx/>
              <a:buFontTx/>
              <a:buNone/>
              <a:tabLst/>
              <a:defRPr/>
            </a:pPr>
            <a:r>
              <a:rPr lang="en-US" altLang="zh-CN" sz="1100" b="0" i="0" u="sng" strike="noStrike" kern="1200" dirty="0" smtClean="0">
                <a:solidFill>
                  <a:schemeClr val="tx1"/>
                </a:solidFill>
                <a:effectLst/>
                <a:latin typeface="+mn-lt"/>
                <a:ea typeface="+mn-ea"/>
                <a:cs typeface="+mn-cs"/>
              </a:rPr>
              <a:t>Poor query performance with SQL statements utilizing nested </a:t>
            </a:r>
            <a:r>
              <a:rPr lang="en-US" altLang="zh-CN" sz="1100" b="0" i="0" u="sng" strike="noStrike" kern="1200" dirty="0" err="1" smtClean="0">
                <a:solidFill>
                  <a:schemeClr val="tx1"/>
                </a:solidFill>
                <a:effectLst/>
                <a:latin typeface="+mn-lt"/>
                <a:ea typeface="+mn-ea"/>
                <a:cs typeface="+mn-cs"/>
              </a:rPr>
              <a:t>subqueries</a:t>
            </a:r>
            <a:r>
              <a:rPr lang="en-US" altLang="zh-CN" dirty="0" smtClean="0"/>
              <a:t> </a:t>
            </a:r>
          </a:p>
          <a:p>
            <a:pPr marL="0" marR="0" indent="0" algn="l" defTabSz="914400" rtl="0" eaLnBrk="1" fontAlgn="base" latinLnBrk="0" hangingPunct="1">
              <a:lnSpc>
                <a:spcPct val="100000"/>
              </a:lnSpc>
              <a:spcBef>
                <a:spcPts val="600"/>
              </a:spcBef>
              <a:spcAft>
                <a:spcPct val="0"/>
              </a:spcAft>
              <a:buClrTx/>
              <a:buSzTx/>
              <a:buFontTx/>
              <a:buNone/>
              <a:tabLst/>
              <a:defRPr/>
            </a:pPr>
            <a:r>
              <a:rPr lang="en-US" altLang="zh-CN" sz="1100" b="0" i="0" u="none" strike="noStrike" kern="1200" dirty="0" smtClean="0">
                <a:solidFill>
                  <a:schemeClr val="tx1"/>
                </a:solidFill>
                <a:effectLst/>
                <a:latin typeface="+mn-lt"/>
                <a:ea typeface="+mn-ea"/>
                <a:cs typeface="+mn-cs"/>
              </a:rPr>
              <a:t>The default value for the initialization parameter _</a:t>
            </a:r>
            <a:r>
              <a:rPr lang="en-US" altLang="zh-CN" sz="1100" b="0" i="0" u="none" strike="noStrike" kern="1200" dirty="0" err="1" smtClean="0">
                <a:solidFill>
                  <a:schemeClr val="tx1"/>
                </a:solidFill>
                <a:effectLst/>
                <a:latin typeface="+mn-lt"/>
                <a:ea typeface="+mn-ea"/>
                <a:cs typeface="+mn-cs"/>
              </a:rPr>
              <a:t>unnest_subquery</a:t>
            </a:r>
            <a:r>
              <a:rPr lang="en-US" altLang="zh-CN" sz="1100" b="0" i="0" u="none" strike="noStrike" kern="1200" dirty="0" smtClean="0">
                <a:solidFill>
                  <a:schemeClr val="tx1"/>
                </a:solidFill>
                <a:effectLst/>
                <a:latin typeface="+mn-lt"/>
                <a:ea typeface="+mn-ea"/>
                <a:cs typeface="+mn-cs"/>
              </a:rPr>
              <a:t> is TRUE.  </a:t>
            </a:r>
            <a:r>
              <a:rPr lang="en-US" altLang="zh-CN" sz="1100" b="0" i="0" u="none" strike="noStrike" kern="1200" dirty="0" err="1" smtClean="0">
                <a:solidFill>
                  <a:schemeClr val="tx1"/>
                </a:solidFill>
                <a:effectLst/>
                <a:latin typeface="+mn-lt"/>
                <a:ea typeface="+mn-ea"/>
                <a:cs typeface="+mn-cs"/>
              </a:rPr>
              <a:t>PeopleTools</a:t>
            </a:r>
            <a:r>
              <a:rPr lang="en-US" altLang="zh-CN" sz="1100" b="0" i="0" u="none" strike="noStrike" kern="1200" dirty="0" smtClean="0">
                <a:solidFill>
                  <a:schemeClr val="tx1"/>
                </a:solidFill>
                <a:effectLst/>
                <a:latin typeface="+mn-lt"/>
                <a:ea typeface="+mn-ea"/>
                <a:cs typeface="+mn-cs"/>
              </a:rPr>
              <a:t> requires it to be set to FALSE by default.</a:t>
            </a:r>
            <a:br>
              <a:rPr lang="en-US" altLang="zh-CN" sz="1100" b="0" i="0" u="none" strike="noStrike" kern="1200" dirty="0" smtClean="0">
                <a:solidFill>
                  <a:schemeClr val="tx1"/>
                </a:solidFill>
                <a:effectLst/>
                <a:latin typeface="+mn-lt"/>
                <a:ea typeface="+mn-ea"/>
                <a:cs typeface="+mn-cs"/>
              </a:rPr>
            </a:br>
            <a:r>
              <a:rPr lang="en-US" altLang="zh-CN" sz="1100" b="0" i="0" u="none" strike="noStrike" kern="1200" dirty="0" smtClean="0">
                <a:solidFill>
                  <a:schemeClr val="tx1"/>
                </a:solidFill>
                <a:effectLst/>
                <a:latin typeface="+mn-lt"/>
                <a:ea typeface="+mn-ea"/>
                <a:cs typeface="+mn-cs"/>
              </a:rPr>
              <a:t>During internal testing with the default value in place, performance issues occurred in on-line processing.  There were also some occasional errors creating views. </a:t>
            </a:r>
            <a:br>
              <a:rPr lang="en-US" altLang="zh-CN" sz="1100" b="0" i="0" u="none" strike="noStrike" kern="1200" dirty="0" smtClean="0">
                <a:solidFill>
                  <a:schemeClr val="tx1"/>
                </a:solidFill>
                <a:effectLst/>
                <a:latin typeface="+mn-lt"/>
                <a:ea typeface="+mn-ea"/>
                <a:cs typeface="+mn-cs"/>
              </a:rPr>
            </a:br>
            <a:r>
              <a:rPr lang="en-US" altLang="zh-CN" sz="1100" b="0" i="0" u="none" strike="noStrike" kern="1200" dirty="0" smtClean="0">
                <a:solidFill>
                  <a:schemeClr val="tx1"/>
                </a:solidFill>
                <a:effectLst/>
                <a:latin typeface="+mn-lt"/>
                <a:ea typeface="+mn-ea"/>
                <a:cs typeface="+mn-cs"/>
              </a:rPr>
              <a:t>This is due to the following optimizer behavior:</a:t>
            </a:r>
            <a:br>
              <a:rPr lang="en-US" altLang="zh-CN" sz="1100" b="0" i="0" u="none" strike="noStrike" kern="1200" dirty="0" smtClean="0">
                <a:solidFill>
                  <a:schemeClr val="tx1"/>
                </a:solidFill>
                <a:effectLst/>
                <a:latin typeface="+mn-lt"/>
                <a:ea typeface="+mn-ea"/>
                <a:cs typeface="+mn-cs"/>
              </a:rPr>
            </a:br>
            <a:r>
              <a:rPr lang="en-US" altLang="zh-CN" sz="1100" b="0" i="0" u="none" strike="noStrike" kern="1200" dirty="0" smtClean="0">
                <a:solidFill>
                  <a:schemeClr val="tx1"/>
                </a:solidFill>
                <a:effectLst/>
                <a:latin typeface="+mn-lt"/>
                <a:ea typeface="+mn-ea"/>
                <a:cs typeface="+mn-cs"/>
              </a:rPr>
              <a:t>“PeopleSoft makes extensive use effective-dated and effective-sequenced rows and uses or generates SQL with correlated sub-queries to find the current effective-dated rows. </a:t>
            </a:r>
            <a:br>
              <a:rPr lang="en-US" altLang="zh-CN" sz="1100" b="0" i="0" u="none" strike="noStrike" kern="1200" dirty="0" smtClean="0">
                <a:solidFill>
                  <a:schemeClr val="tx1"/>
                </a:solidFill>
                <a:effectLst/>
                <a:latin typeface="+mn-lt"/>
                <a:ea typeface="+mn-ea"/>
                <a:cs typeface="+mn-cs"/>
              </a:rPr>
            </a:br>
            <a:r>
              <a:rPr lang="en-US" altLang="zh-CN" sz="1100" b="0" i="0" u="none" strike="noStrike" kern="1200" dirty="0" smtClean="0">
                <a:solidFill>
                  <a:schemeClr val="tx1"/>
                </a:solidFill>
                <a:effectLst/>
                <a:latin typeface="+mn-lt"/>
                <a:ea typeface="+mn-ea"/>
                <a:cs typeface="+mn-cs"/>
              </a:rPr>
              <a:t>The problem (at least for PeopleSoft) is that the optimizer grossly underestimates the cardinality of the correlated sub-queries  where there are multiple correlating columns leading it to choose SQL transformation where it has </a:t>
            </a:r>
            <a:r>
              <a:rPr lang="en-US" altLang="zh-CN" sz="1100" b="0" i="0" u="none" strike="noStrike" kern="1200" dirty="0" err="1" smtClean="0">
                <a:solidFill>
                  <a:schemeClr val="tx1"/>
                </a:solidFill>
                <a:effectLst/>
                <a:latin typeface="+mn-lt"/>
                <a:ea typeface="+mn-ea"/>
                <a:cs typeface="+mn-cs"/>
              </a:rPr>
              <a:t>unnested</a:t>
            </a:r>
            <a:r>
              <a:rPr lang="en-US" altLang="zh-CN" sz="1100" b="0" i="0" u="none" strike="noStrike" kern="1200" dirty="0" smtClean="0">
                <a:solidFill>
                  <a:schemeClr val="tx1"/>
                </a:solidFill>
                <a:effectLst/>
                <a:latin typeface="+mn-lt"/>
                <a:ea typeface="+mn-ea"/>
                <a:cs typeface="+mn-cs"/>
              </a:rPr>
              <a:t> the sub-query as an inline view.  When we override _UNNEST_SUBQUERY default from TRUE to FALSE, the queries return the expected results in an acceptable timeframe.”</a:t>
            </a:r>
            <a:br>
              <a:rPr lang="en-US" altLang="zh-CN" sz="1100" b="0" i="0" u="none" strike="noStrike" kern="1200" dirty="0" smtClean="0">
                <a:solidFill>
                  <a:schemeClr val="tx1"/>
                </a:solidFill>
                <a:effectLst/>
                <a:latin typeface="+mn-lt"/>
                <a:ea typeface="+mn-ea"/>
                <a:cs typeface="+mn-cs"/>
              </a:rPr>
            </a:br>
            <a:r>
              <a:rPr lang="en-US" altLang="zh-CN" sz="1100" b="0" i="0" u="none" strike="noStrike" kern="1200" dirty="0" smtClean="0">
                <a:solidFill>
                  <a:schemeClr val="tx1"/>
                </a:solidFill>
                <a:effectLst/>
                <a:latin typeface="+mn-lt"/>
                <a:ea typeface="+mn-ea"/>
                <a:cs typeface="+mn-cs"/>
              </a:rPr>
              <a:t>To minimize the risks of encountering these issues, the default value for this parameter needs to be FALSE.</a:t>
            </a:r>
            <a:br>
              <a:rPr lang="en-US" altLang="zh-CN" sz="1100" b="0" i="0" u="none" strike="noStrike" kern="1200" dirty="0" smtClean="0">
                <a:solidFill>
                  <a:schemeClr val="tx1"/>
                </a:solidFill>
                <a:effectLst/>
                <a:latin typeface="+mn-lt"/>
                <a:ea typeface="+mn-ea"/>
                <a:cs typeface="+mn-cs"/>
              </a:rPr>
            </a:br>
            <a:r>
              <a:rPr lang="en-US" altLang="zh-CN" sz="1100" b="0" i="0" u="none" strike="noStrike" kern="1200" dirty="0" smtClean="0">
                <a:solidFill>
                  <a:schemeClr val="tx1"/>
                </a:solidFill>
                <a:effectLst/>
                <a:latin typeface="+mn-lt"/>
                <a:ea typeface="+mn-ea"/>
                <a:cs typeface="+mn-cs"/>
              </a:rPr>
              <a:t>If there is an specific use case where the use of the query </a:t>
            </a:r>
            <a:r>
              <a:rPr lang="en-US" altLang="zh-CN" sz="1100" b="0" i="0" u="none" strike="noStrike" kern="1200" dirty="0" err="1" smtClean="0">
                <a:solidFill>
                  <a:schemeClr val="tx1"/>
                </a:solidFill>
                <a:effectLst/>
                <a:latin typeface="+mn-lt"/>
                <a:ea typeface="+mn-ea"/>
                <a:cs typeface="+mn-cs"/>
              </a:rPr>
              <a:t>unnesting</a:t>
            </a:r>
            <a:r>
              <a:rPr lang="en-US" altLang="zh-CN" sz="1100" b="0" i="0" u="none" strike="noStrike" kern="1200" dirty="0" smtClean="0">
                <a:solidFill>
                  <a:schemeClr val="tx1"/>
                </a:solidFill>
                <a:effectLst/>
                <a:latin typeface="+mn-lt"/>
                <a:ea typeface="+mn-ea"/>
                <a:cs typeface="+mn-cs"/>
              </a:rPr>
              <a:t> feature is necessary, enabling this parameter is allowed, i.e. as either a hint or session setting.  The use of this parameter will be supported as a customization, and may need to be removed during the diagnostic process of a Service Request.</a:t>
            </a:r>
            <a:r>
              <a:rPr lang="en-US" altLang="zh-CN" dirty="0" smtClean="0"/>
              <a:t> </a:t>
            </a:r>
          </a:p>
          <a:p>
            <a:pPr marL="0" marR="0" indent="0" algn="l" defTabSz="914400" rtl="0" eaLnBrk="1" fontAlgn="base" latinLnBrk="0" hangingPunct="1">
              <a:lnSpc>
                <a:spcPct val="100000"/>
              </a:lnSpc>
              <a:spcBef>
                <a:spcPts val="600"/>
              </a:spcBef>
              <a:spcAft>
                <a:spcPct val="0"/>
              </a:spcAft>
              <a:buClrTx/>
              <a:buSzTx/>
              <a:buFontTx/>
              <a:buNone/>
              <a:tabLst/>
              <a:defRPr/>
            </a:pPr>
            <a:endParaRPr lang="en-US" altLang="zh-CN" dirty="0" smtClean="0"/>
          </a:p>
          <a:p>
            <a:pPr marL="0" marR="0" indent="0" algn="l" defTabSz="914400" rtl="0" eaLnBrk="1" fontAlgn="base" latinLnBrk="0" hangingPunct="1">
              <a:lnSpc>
                <a:spcPct val="100000"/>
              </a:lnSpc>
              <a:spcBef>
                <a:spcPts val="600"/>
              </a:spcBef>
              <a:spcAft>
                <a:spcPct val="0"/>
              </a:spcAft>
              <a:buClrTx/>
              <a:buSzTx/>
              <a:buFontTx/>
              <a:buNone/>
              <a:tabLst/>
              <a:defRPr/>
            </a:pPr>
            <a:endParaRPr lang="en-US" altLang="zh-CN" dirty="0" smtClean="0"/>
          </a:p>
          <a:p>
            <a:pPr marL="0" marR="0" indent="0" algn="l" defTabSz="914400" rtl="0" eaLnBrk="1" fontAlgn="base" latinLnBrk="0" hangingPunct="1">
              <a:lnSpc>
                <a:spcPct val="100000"/>
              </a:lnSpc>
              <a:spcBef>
                <a:spcPts val="600"/>
              </a:spcBef>
              <a:spcAft>
                <a:spcPct val="0"/>
              </a:spcAft>
              <a:buClrTx/>
              <a:buSzTx/>
              <a:buFontTx/>
              <a:buNone/>
              <a:tabLst/>
              <a:defRPr/>
            </a:pPr>
            <a:r>
              <a:rPr lang="en-US" altLang="zh-CN" dirty="0" smtClean="0"/>
              <a:t>3. </a:t>
            </a:r>
          </a:p>
          <a:p>
            <a:pPr marL="0" marR="0" indent="0" algn="l" defTabSz="914400" rtl="0" eaLnBrk="1" fontAlgn="base" latinLnBrk="0" hangingPunct="1">
              <a:lnSpc>
                <a:spcPct val="100000"/>
              </a:lnSpc>
              <a:spcBef>
                <a:spcPts val="600"/>
              </a:spcBef>
              <a:spcAft>
                <a:spcPct val="0"/>
              </a:spcAft>
              <a:buClrTx/>
              <a:buSzTx/>
              <a:buFontTx/>
              <a:buNone/>
              <a:tabLst/>
              <a:defRPr/>
            </a:pPr>
            <a:r>
              <a:rPr lang="en-US" altLang="zh-CN" dirty="0" smtClean="0"/>
              <a:t>Ref: https://docs.oracle.com/cd/E55243_01/pt854pbr0/eng/pt/tupa/task_UsingEffectiveDates-0714e5.html#topofpage</a:t>
            </a:r>
          </a:p>
          <a:p>
            <a:r>
              <a:rPr lang="en-US" altLang="zh-CN" dirty="0" smtClean="0">
                <a:effectLst/>
              </a:rPr>
              <a:t>PeopleSoft’s effective-dating logic enables you to maintain an accurate history of information in the database. Effective dating allows you to store historical data, see changes in your data over time, and enter future data. For example, you may want to track several events in the career of Tom Sawyer: when he was hired, transferred, and promoted. By inserting rows of data based on his employee ID, and significant dates, you can build a job history.</a:t>
            </a:r>
          </a:p>
          <a:p>
            <a:r>
              <a:rPr lang="en-US" altLang="zh-CN" dirty="0" smtClean="0">
                <a:effectLst/>
              </a:rPr>
              <a:t>When you enter new information that is related to existing data (in this case about an employee), such as a transfer or pay rate change, you do not want to lose or overwrite the data already stored in the database. To retain history, add a data row identified by the date when the information goes into effect: the effective date. You can use the information to look at what has happened up to now and plan for the future. The PeopleSoft system categorizes effective-dated rows into the following basic types:</a:t>
            </a:r>
          </a:p>
          <a:p>
            <a:r>
              <a:rPr lang="en-US" altLang="zh-CN" dirty="0" smtClean="0">
                <a:effectLst/>
              </a:rPr>
              <a:t>Field or Control</a:t>
            </a:r>
          </a:p>
          <a:p>
            <a:r>
              <a:rPr lang="en-US" altLang="zh-CN" dirty="0" smtClean="0">
                <a:effectLst/>
              </a:rPr>
              <a:t>Definition</a:t>
            </a:r>
          </a:p>
          <a:p>
            <a:r>
              <a:rPr lang="en-US" altLang="zh-CN" i="1" dirty="0" smtClean="0">
                <a:effectLst/>
              </a:rPr>
              <a:t>Current: </a:t>
            </a:r>
            <a:r>
              <a:rPr lang="en-US" altLang="zh-CN" dirty="0" smtClean="0">
                <a:effectLst/>
              </a:rPr>
              <a:t>The data row with the date closest to—but not greater than—the system date. Only one row can be the current row.</a:t>
            </a:r>
          </a:p>
          <a:p>
            <a:r>
              <a:rPr lang="en-US" altLang="zh-CN" i="1" dirty="0" smtClean="0">
                <a:effectLst/>
              </a:rPr>
              <a:t>History:  </a:t>
            </a:r>
            <a:r>
              <a:rPr lang="en-US" altLang="zh-CN" dirty="0" smtClean="0">
                <a:effectLst/>
              </a:rPr>
              <a:t>Data rows that have effective dates earlier than the current data row.</a:t>
            </a:r>
          </a:p>
          <a:p>
            <a:r>
              <a:rPr lang="en-US" altLang="zh-CN" i="1" dirty="0" smtClean="0">
                <a:effectLst/>
              </a:rPr>
              <a:t>Future:  </a:t>
            </a:r>
            <a:r>
              <a:rPr lang="en-US" altLang="zh-CN" dirty="0" smtClean="0">
                <a:effectLst/>
              </a:rPr>
              <a:t>Data rows that have effective dates later than the system date.</a:t>
            </a:r>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25</a:t>
            </a:fld>
            <a:endParaRPr lang="zh-CN" altLang="en-US" dirty="0"/>
          </a:p>
        </p:txBody>
      </p:sp>
    </p:spTree>
    <p:extLst>
      <p:ext uri="{BB962C8B-B14F-4D97-AF65-F5344CB8AC3E}">
        <p14:creationId xmlns:p14="http://schemas.microsoft.com/office/powerpoint/2010/main" val="3518508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smtClean="0"/>
              <a:t>Ref:</a:t>
            </a:r>
            <a:r>
              <a:rPr lang="en-US" altLang="zh-CN" baseline="0" dirty="0" smtClean="0"/>
              <a:t> http://docs.oracle.com/database/121/TGSQL/tgsql_sqlproc.htm#TGSQL176</a:t>
            </a:r>
          </a:p>
          <a:p>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4</a:t>
            </a:fld>
            <a:endParaRPr lang="zh-CN" altLang="en-US" dirty="0"/>
          </a:p>
        </p:txBody>
      </p:sp>
    </p:spTree>
    <p:extLst>
      <p:ext uri="{BB962C8B-B14F-4D97-AF65-F5344CB8AC3E}">
        <p14:creationId xmlns:p14="http://schemas.microsoft.com/office/powerpoint/2010/main" val="36392992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ts val="600"/>
              </a:spcBef>
              <a:spcAft>
                <a:spcPct val="0"/>
              </a:spcAft>
              <a:buClrTx/>
              <a:buSzTx/>
              <a:buFontTx/>
              <a:buNone/>
              <a:tabLst/>
              <a:defRPr/>
            </a:pPr>
            <a:r>
              <a:rPr lang="en-US" altLang="zh-CN" dirty="0" smtClean="0"/>
              <a:t>A case from FMS GL </a:t>
            </a:r>
            <a:r>
              <a:rPr lang="en-US" altLang="zh-CN" dirty="0" err="1" smtClean="0"/>
              <a:t>MultiCurrency</a:t>
            </a:r>
            <a:r>
              <a:rPr lang="en-US" altLang="zh-CN" dirty="0" smtClean="0"/>
              <a:t> batch job</a:t>
            </a:r>
          </a:p>
          <a:p>
            <a:endParaRPr lang="en-US" altLang="zh-CN" dirty="0" smtClean="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26</a:t>
            </a:fld>
            <a:endParaRPr lang="zh-CN" altLang="en-US" dirty="0"/>
          </a:p>
        </p:txBody>
      </p:sp>
    </p:spTree>
    <p:extLst>
      <p:ext uri="{BB962C8B-B14F-4D97-AF65-F5344CB8AC3E}">
        <p14:creationId xmlns:p14="http://schemas.microsoft.com/office/powerpoint/2010/main" val="9700895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altLang="zh-CN" dirty="0" smtClean="0"/>
          </a:p>
          <a:p>
            <a:r>
              <a:rPr lang="en-US" altLang="zh-CN" dirty="0" smtClean="0"/>
              <a:t>alter session set "_</a:t>
            </a:r>
            <a:r>
              <a:rPr lang="en-US" altLang="zh-CN" dirty="0" err="1" smtClean="0"/>
              <a:t>unnest_subquery</a:t>
            </a:r>
            <a:r>
              <a:rPr lang="en-US" altLang="zh-CN" dirty="0" smtClean="0"/>
              <a:t>"=false;</a:t>
            </a:r>
          </a:p>
          <a:p>
            <a:endParaRPr lang="en-US" altLang="zh-CN" dirty="0" smtClean="0"/>
          </a:p>
          <a:p>
            <a:r>
              <a:rPr lang="en-US" altLang="zh-CN" dirty="0" smtClean="0"/>
              <a:t>declare</a:t>
            </a:r>
          </a:p>
          <a:p>
            <a:r>
              <a:rPr lang="en-US" altLang="zh-CN" dirty="0" smtClean="0"/>
              <a:t>ret number;</a:t>
            </a:r>
          </a:p>
          <a:p>
            <a:r>
              <a:rPr lang="en-US" altLang="zh-CN" dirty="0" smtClean="0"/>
              <a:t>begin</a:t>
            </a:r>
          </a:p>
          <a:p>
            <a:r>
              <a:rPr lang="en-US" altLang="zh-CN" dirty="0" smtClean="0"/>
              <a:t>for </a:t>
            </a:r>
            <a:r>
              <a:rPr lang="en-US" altLang="zh-CN" dirty="0" err="1" smtClean="0"/>
              <a:t>i</a:t>
            </a:r>
            <a:r>
              <a:rPr lang="en-US" altLang="zh-CN" dirty="0" smtClean="0"/>
              <a:t> in 1 .. 10000000</a:t>
            </a:r>
          </a:p>
          <a:p>
            <a:r>
              <a:rPr lang="en-US" altLang="zh-CN" dirty="0" smtClean="0"/>
              <a:t>loop</a:t>
            </a:r>
          </a:p>
          <a:p>
            <a:endParaRPr lang="en-US" altLang="zh-CN" dirty="0" smtClean="0"/>
          </a:p>
          <a:p>
            <a:r>
              <a:rPr lang="en-US" altLang="zh-CN" dirty="0" smtClean="0"/>
              <a:t>SELECT </a:t>
            </a:r>
          </a:p>
          <a:p>
            <a:r>
              <a:rPr lang="en-US" altLang="zh-CN" dirty="0" smtClean="0"/>
              <a:t>--/*+ </a:t>
            </a:r>
            <a:r>
              <a:rPr lang="en-US" altLang="zh-CN" dirty="0" err="1" smtClean="0"/>
              <a:t>unnest</a:t>
            </a:r>
            <a:r>
              <a:rPr lang="en-US" altLang="zh-CN" dirty="0" smtClean="0"/>
              <a:t>(@sel$2) */</a:t>
            </a:r>
          </a:p>
          <a:p>
            <a:r>
              <a:rPr lang="en-US" altLang="zh-CN" dirty="0" smtClean="0"/>
              <a:t>count(*) into ret</a:t>
            </a:r>
          </a:p>
          <a:p>
            <a:r>
              <a:rPr lang="en-US" altLang="zh-CN" dirty="0" smtClean="0"/>
              <a:t>FROM PS_CURR_GRSTP_TBL G , PS_CURR_STEP_TBL S</a:t>
            </a:r>
          </a:p>
          <a:p>
            <a:r>
              <a:rPr lang="en-US" altLang="zh-CN" dirty="0" smtClean="0"/>
              <a:t>WHERE G.SETID = 'SHARE' AND S.EFFDT =</a:t>
            </a:r>
          </a:p>
          <a:p>
            <a:r>
              <a:rPr lang="en-US" altLang="zh-CN" dirty="0" smtClean="0"/>
              <a:t>  (SELECT MAX(X.EFFDT)</a:t>
            </a:r>
          </a:p>
          <a:p>
            <a:r>
              <a:rPr lang="en-US" altLang="zh-CN" dirty="0" smtClean="0"/>
              <a:t>  FROM PS_CURR_STEP_TBL X</a:t>
            </a:r>
          </a:p>
          <a:p>
            <a:r>
              <a:rPr lang="en-US" altLang="zh-CN" dirty="0" smtClean="0"/>
              <a:t>  WHERE X.SETID = S.SETID AND X.CURR_STEP = S.CURR_STEP AND X.VERSION_NUM = S.VERSION_NUM </a:t>
            </a:r>
          </a:p>
          <a:p>
            <a:r>
              <a:rPr lang="en-US" altLang="zh-CN" dirty="0" smtClean="0"/>
              <a:t>  AND X.EFFDT &lt;= TO_DATE('2013-12-31','YYYY-MM-DD')) </a:t>
            </a:r>
          </a:p>
          <a:p>
            <a:r>
              <a:rPr lang="en-US" altLang="zh-CN" dirty="0" smtClean="0"/>
              <a:t>AND S.EFF_STATUS = 'A' ORDER BY G.SEQUENCE_NBR_6;</a:t>
            </a:r>
          </a:p>
          <a:p>
            <a:r>
              <a:rPr lang="en-US" altLang="zh-CN" dirty="0" smtClean="0"/>
              <a:t>end loop;</a:t>
            </a:r>
          </a:p>
          <a:p>
            <a:r>
              <a:rPr lang="en-US" altLang="zh-CN" dirty="0" smtClean="0"/>
              <a:t>end;</a:t>
            </a:r>
          </a:p>
          <a:p>
            <a:r>
              <a:rPr lang="en-US" altLang="zh-CN" dirty="0" smtClean="0"/>
              <a:t>/</a:t>
            </a:r>
          </a:p>
          <a:p>
            <a:endParaRPr lang="en-US" altLang="zh-CN" dirty="0" smtClean="0"/>
          </a:p>
          <a:p>
            <a:endParaRPr lang="zh-CN" altLang="en-US" dirty="0" smtClean="0"/>
          </a:p>
          <a:p>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28</a:t>
            </a:fld>
            <a:endParaRPr lang="zh-CN" altLang="en-US" dirty="0"/>
          </a:p>
        </p:txBody>
      </p:sp>
    </p:spTree>
    <p:extLst>
      <p:ext uri="{BB962C8B-B14F-4D97-AF65-F5344CB8AC3E}">
        <p14:creationId xmlns:p14="http://schemas.microsoft.com/office/powerpoint/2010/main" val="5046475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Ref: </a:t>
            </a:r>
            <a:r>
              <a:rPr lang="en-US" altLang="zh-CN" b="1" dirty="0" smtClean="0"/>
              <a:t>BUG 14110304 - BAD CARDINALITY FROM SELF-JOIN W/ SINGLE-ROW SUBQUERY</a:t>
            </a:r>
            <a:r>
              <a:rPr lang="en-US" altLang="zh-CN" dirty="0" smtClean="0"/>
              <a:t> </a:t>
            </a:r>
          </a:p>
          <a:p>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29</a:t>
            </a:fld>
            <a:endParaRPr lang="zh-CN" altLang="en-US" dirty="0"/>
          </a:p>
        </p:txBody>
      </p:sp>
    </p:spTree>
    <p:extLst>
      <p:ext uri="{BB962C8B-B14F-4D97-AF65-F5344CB8AC3E}">
        <p14:creationId xmlns:p14="http://schemas.microsoft.com/office/powerpoint/2010/main" val="40812718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30</a:t>
            </a:fld>
            <a:endParaRPr lang="zh-CN" altLang="en-US" dirty="0"/>
          </a:p>
        </p:txBody>
      </p:sp>
    </p:spTree>
    <p:extLst>
      <p:ext uri="{BB962C8B-B14F-4D97-AF65-F5344CB8AC3E}">
        <p14:creationId xmlns:p14="http://schemas.microsoft.com/office/powerpoint/2010/main" val="32638777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smtClean="0"/>
              <a:t>Ref: https://docs.oracle.com/database/121/TGSQL/tgsql_join.htm#TGSQL95241</a:t>
            </a:r>
          </a:p>
          <a:p>
            <a:r>
              <a:rPr lang="en-US" altLang="zh-CN" dirty="0" smtClean="0"/>
              <a:t>The optimizer may choose a </a:t>
            </a:r>
            <a:r>
              <a:rPr lang="en-US" altLang="zh-CN" dirty="0" err="1" smtClean="0"/>
              <a:t>semijoin</a:t>
            </a:r>
            <a:r>
              <a:rPr lang="en-US" altLang="zh-CN" dirty="0" smtClean="0"/>
              <a:t> in the following circumstances:</a:t>
            </a:r>
          </a:p>
          <a:p>
            <a:pPr marL="171450" indent="-171450">
              <a:buFont typeface="Arial" panose="020B0604020202020204" pitchFamily="34" charset="0"/>
              <a:buChar char="•"/>
            </a:pPr>
            <a:r>
              <a:rPr lang="en-US" altLang="zh-CN" dirty="0" smtClean="0">
                <a:effectLst/>
              </a:rPr>
              <a:t>The statement uses either an IN or EXISTS clause.</a:t>
            </a:r>
          </a:p>
          <a:p>
            <a:pPr marL="171450" indent="-171450">
              <a:buFont typeface="Arial" panose="020B0604020202020204" pitchFamily="34" charset="0"/>
              <a:buChar char="•"/>
            </a:pPr>
            <a:r>
              <a:rPr lang="en-US" altLang="zh-CN" dirty="0" smtClean="0">
                <a:effectLst/>
              </a:rPr>
              <a:t>The statement contains a </a:t>
            </a:r>
            <a:r>
              <a:rPr lang="en-US" altLang="zh-CN" dirty="0" err="1" smtClean="0">
                <a:effectLst/>
              </a:rPr>
              <a:t>subquery</a:t>
            </a:r>
            <a:r>
              <a:rPr lang="en-US" altLang="zh-CN" dirty="0" smtClean="0">
                <a:effectLst/>
              </a:rPr>
              <a:t> in the IN or EXISTS clause.</a:t>
            </a:r>
          </a:p>
          <a:p>
            <a:pPr marL="171450" indent="-171450">
              <a:buFont typeface="Arial" panose="020B0604020202020204" pitchFamily="34" charset="0"/>
              <a:buChar char="•"/>
            </a:pPr>
            <a:r>
              <a:rPr lang="en-US" altLang="zh-CN" dirty="0" smtClean="0">
                <a:effectLst/>
              </a:rPr>
              <a:t>The IN or EXISTS clause is not contained inside an OR branch.</a:t>
            </a:r>
          </a:p>
          <a:p>
            <a:endParaRPr lang="en-US" altLang="zh-CN" dirty="0" smtClean="0"/>
          </a:p>
          <a:p>
            <a:r>
              <a:rPr lang="en-US" altLang="zh-CN" dirty="0" smtClean="0"/>
              <a:t>Ref: </a:t>
            </a:r>
          </a:p>
          <a:p>
            <a:r>
              <a:rPr lang="en-US" altLang="zh-CN" dirty="0" smtClean="0"/>
              <a:t>http://oracle-performance-tuning-tips3-dass.blogspot.jp/2012/03/hash-semi-join-oracle-tuning-tip26.html</a:t>
            </a:r>
          </a:p>
          <a:p>
            <a:r>
              <a:rPr lang="en-US" altLang="zh-CN" dirty="0" smtClean="0"/>
              <a:t>https://explainextended.com/2009/09/30/in-vs-join-vs-exists-oracle/</a:t>
            </a:r>
          </a:p>
          <a:p>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31</a:t>
            </a:fld>
            <a:endParaRPr lang="zh-CN" altLang="en-US" dirty="0"/>
          </a:p>
        </p:txBody>
      </p:sp>
    </p:spTree>
    <p:extLst>
      <p:ext uri="{BB962C8B-B14F-4D97-AF65-F5344CB8AC3E}">
        <p14:creationId xmlns:p14="http://schemas.microsoft.com/office/powerpoint/2010/main" val="29141068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endParaRPr lang="en-US" altLang="zh-CN" dirty="0" smtClean="0"/>
          </a:p>
          <a:p>
            <a:r>
              <a:rPr lang="en-US" altLang="zh-CN" dirty="0" smtClean="0"/>
              <a:t>Demo:</a:t>
            </a:r>
          </a:p>
          <a:p>
            <a:endParaRPr lang="en-US" altLang="zh-CN" dirty="0" smtClean="0"/>
          </a:p>
          <a:p>
            <a:endParaRPr lang="en-US" altLang="zh-CN" dirty="0" smtClean="0"/>
          </a:p>
          <a:p>
            <a:r>
              <a:rPr lang="en-US" altLang="zh-CN" dirty="0" smtClean="0"/>
              <a:t>drop table test1;</a:t>
            </a:r>
          </a:p>
          <a:p>
            <a:r>
              <a:rPr lang="en-US" altLang="zh-CN" dirty="0" smtClean="0"/>
              <a:t>create table test1 (id </a:t>
            </a:r>
            <a:r>
              <a:rPr lang="en-US" altLang="zh-CN" dirty="0" err="1" smtClean="0"/>
              <a:t>number,name</a:t>
            </a:r>
            <a:r>
              <a:rPr lang="en-US" altLang="zh-CN" dirty="0" smtClean="0"/>
              <a:t> varchar2(30));</a:t>
            </a:r>
          </a:p>
          <a:p>
            <a:r>
              <a:rPr lang="en-US" altLang="zh-CN" dirty="0" smtClean="0"/>
              <a:t>insert into test1 select </a:t>
            </a:r>
            <a:r>
              <a:rPr lang="en-US" altLang="zh-CN" dirty="0" err="1" smtClean="0"/>
              <a:t>rownum</a:t>
            </a:r>
            <a:r>
              <a:rPr lang="en-US" altLang="zh-CN" dirty="0" smtClean="0"/>
              <a:t>,'name'||</a:t>
            </a:r>
            <a:r>
              <a:rPr lang="en-US" altLang="zh-CN" dirty="0" err="1" smtClean="0"/>
              <a:t>rownum</a:t>
            </a:r>
            <a:r>
              <a:rPr lang="en-US" altLang="zh-CN" dirty="0" smtClean="0"/>
              <a:t> from dual connect by level &lt;=100000;</a:t>
            </a:r>
          </a:p>
          <a:p>
            <a:endParaRPr lang="en-US" altLang="zh-CN" dirty="0" smtClean="0"/>
          </a:p>
          <a:p>
            <a:r>
              <a:rPr lang="en-US" altLang="zh-CN" dirty="0" smtClean="0"/>
              <a:t>drop index test1;</a:t>
            </a:r>
          </a:p>
          <a:p>
            <a:r>
              <a:rPr lang="en-US" altLang="zh-CN" dirty="0" smtClean="0"/>
              <a:t>create unique index test1 on test1(id);</a:t>
            </a:r>
          </a:p>
          <a:p>
            <a:endParaRPr lang="en-US" altLang="zh-CN" dirty="0" smtClean="0"/>
          </a:p>
          <a:p>
            <a:r>
              <a:rPr lang="en-US" altLang="zh-CN" dirty="0" smtClean="0"/>
              <a:t>drop table test2;</a:t>
            </a:r>
          </a:p>
          <a:p>
            <a:r>
              <a:rPr lang="en-US" altLang="zh-CN" dirty="0" smtClean="0"/>
              <a:t>create table test2 (id </a:t>
            </a:r>
            <a:r>
              <a:rPr lang="en-US" altLang="zh-CN" dirty="0" err="1" smtClean="0"/>
              <a:t>number,name</a:t>
            </a:r>
            <a:r>
              <a:rPr lang="en-US" altLang="zh-CN" dirty="0" smtClean="0"/>
              <a:t> varchar2(30));</a:t>
            </a:r>
          </a:p>
          <a:p>
            <a:r>
              <a:rPr lang="en-US" altLang="zh-CN" dirty="0" smtClean="0"/>
              <a:t>insert into test2 select </a:t>
            </a:r>
            <a:r>
              <a:rPr lang="en-US" altLang="zh-CN" dirty="0" err="1" smtClean="0"/>
              <a:t>rownum</a:t>
            </a:r>
            <a:r>
              <a:rPr lang="en-US" altLang="zh-CN" dirty="0" smtClean="0"/>
              <a:t>,'name'||</a:t>
            </a:r>
            <a:r>
              <a:rPr lang="en-US" altLang="zh-CN" dirty="0" err="1" smtClean="0"/>
              <a:t>rownum</a:t>
            </a:r>
            <a:r>
              <a:rPr lang="en-US" altLang="zh-CN" dirty="0" smtClean="0"/>
              <a:t> from dual connect by level &lt;=1000000;</a:t>
            </a:r>
          </a:p>
          <a:p>
            <a:endParaRPr lang="en-US" altLang="zh-CN" dirty="0" smtClean="0"/>
          </a:p>
          <a:p>
            <a:r>
              <a:rPr lang="en-US" altLang="zh-CN" dirty="0" smtClean="0"/>
              <a:t>drop index test2;</a:t>
            </a:r>
          </a:p>
          <a:p>
            <a:r>
              <a:rPr lang="en-US" altLang="zh-CN" dirty="0" smtClean="0"/>
              <a:t>--create index test2 on test2(id);</a:t>
            </a:r>
          </a:p>
          <a:p>
            <a:r>
              <a:rPr lang="en-US" altLang="zh-CN" dirty="0" smtClean="0"/>
              <a:t>create unique index test2 on test2(id); -- with unique scan: hash join semi -&gt; hash join</a:t>
            </a:r>
          </a:p>
          <a:p>
            <a:endParaRPr lang="en-US" altLang="zh-CN" dirty="0" smtClean="0"/>
          </a:p>
          <a:p>
            <a:r>
              <a:rPr lang="en-US" altLang="zh-CN" dirty="0" smtClean="0"/>
              <a:t>--alter session set "_</a:t>
            </a:r>
            <a:r>
              <a:rPr lang="en-US" altLang="zh-CN" dirty="0" err="1" smtClean="0"/>
              <a:t>always_semi_join</a:t>
            </a:r>
            <a:r>
              <a:rPr lang="en-US" altLang="zh-CN" dirty="0" smtClean="0"/>
              <a:t>"=choose; </a:t>
            </a:r>
          </a:p>
          <a:p>
            <a:endParaRPr lang="en-US" altLang="zh-CN" dirty="0" smtClean="0"/>
          </a:p>
          <a:p>
            <a:r>
              <a:rPr lang="en-US" altLang="zh-CN" dirty="0" smtClean="0"/>
              <a:t>select </a:t>
            </a:r>
          </a:p>
          <a:p>
            <a:r>
              <a:rPr lang="en-US" altLang="zh-CN" dirty="0" smtClean="0"/>
              <a:t>*</a:t>
            </a:r>
          </a:p>
          <a:p>
            <a:r>
              <a:rPr lang="en-US" altLang="zh-CN" dirty="0" smtClean="0"/>
              <a:t>from test1 t1</a:t>
            </a:r>
          </a:p>
          <a:p>
            <a:r>
              <a:rPr lang="en-US" altLang="zh-CN" dirty="0" smtClean="0"/>
              <a:t>where id in (select id from test2);</a:t>
            </a:r>
          </a:p>
          <a:p>
            <a:endParaRPr lang="en-US" altLang="zh-CN" dirty="0" smtClean="0"/>
          </a:p>
          <a:p>
            <a:r>
              <a:rPr lang="en-US" altLang="zh-CN" dirty="0" smtClean="0"/>
              <a:t>select *</a:t>
            </a:r>
          </a:p>
          <a:p>
            <a:r>
              <a:rPr lang="en-US" altLang="zh-CN" dirty="0" smtClean="0"/>
              <a:t>from test2 t2</a:t>
            </a:r>
          </a:p>
          <a:p>
            <a:r>
              <a:rPr lang="en-US" altLang="zh-CN" dirty="0" smtClean="0"/>
              <a:t>where id in (select id from test1 t1);</a:t>
            </a:r>
          </a:p>
          <a:p>
            <a:endParaRPr lang="en-US" altLang="zh-CN" dirty="0" smtClean="0"/>
          </a:p>
          <a:p>
            <a:r>
              <a:rPr lang="en-US" altLang="zh-CN" dirty="0" smtClean="0"/>
              <a:t>select *</a:t>
            </a:r>
          </a:p>
          <a:p>
            <a:r>
              <a:rPr lang="en-US" altLang="zh-CN" dirty="0" smtClean="0"/>
              <a:t>from test1 t1</a:t>
            </a:r>
          </a:p>
          <a:p>
            <a:r>
              <a:rPr lang="en-US" altLang="zh-CN" dirty="0" smtClean="0"/>
              <a:t>where exists (select 1 from test2 t2 where t1.id=t2.id);</a:t>
            </a:r>
          </a:p>
          <a:p>
            <a:endParaRPr lang="en-US" altLang="zh-CN" dirty="0" smtClean="0"/>
          </a:p>
          <a:p>
            <a:r>
              <a:rPr lang="en-US" altLang="zh-CN" dirty="0" smtClean="0"/>
              <a:t>select </a:t>
            </a:r>
          </a:p>
          <a:p>
            <a:r>
              <a:rPr lang="en-US" altLang="zh-CN" dirty="0" smtClean="0"/>
              <a:t>*</a:t>
            </a:r>
          </a:p>
          <a:p>
            <a:r>
              <a:rPr lang="en-US" altLang="zh-CN" dirty="0" smtClean="0"/>
              <a:t>from test1 t1,test2 t2</a:t>
            </a:r>
          </a:p>
          <a:p>
            <a:r>
              <a:rPr lang="en-US" altLang="zh-CN" dirty="0" smtClean="0"/>
              <a:t>where t1.id=t2.id;</a:t>
            </a:r>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32</a:t>
            </a:fld>
            <a:endParaRPr lang="zh-CN" altLang="en-US" dirty="0"/>
          </a:p>
        </p:txBody>
      </p:sp>
    </p:spTree>
    <p:extLst>
      <p:ext uri="{BB962C8B-B14F-4D97-AF65-F5344CB8AC3E}">
        <p14:creationId xmlns:p14="http://schemas.microsoft.com/office/powerpoint/2010/main" val="21376104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auto" latinLnBrk="0" hangingPunct="1"/>
            <a:r>
              <a:rPr lang="en-US" altLang="zh-CN" sz="1100" b="0" i="0" u="none" strike="noStrike" kern="1200" dirty="0" smtClean="0">
                <a:solidFill>
                  <a:schemeClr val="tx1"/>
                </a:solidFill>
                <a:effectLst/>
                <a:latin typeface="+mn-lt"/>
                <a:ea typeface="+mn-ea"/>
                <a:cs typeface="+mn-cs"/>
              </a:rPr>
              <a:t>SELECT * FROM </a:t>
            </a:r>
            <a:r>
              <a:rPr lang="en-US" altLang="zh-CN" sz="1100" b="0" i="0" u="none" strike="noStrike" kern="1200" dirty="0" err="1" smtClean="0">
                <a:solidFill>
                  <a:schemeClr val="tx1"/>
                </a:solidFill>
                <a:effectLst/>
                <a:latin typeface="+mn-lt"/>
                <a:ea typeface="+mn-ea"/>
                <a:cs typeface="+mn-cs"/>
              </a:rPr>
              <a:t>ps_jrnl_ln</a:t>
            </a:r>
            <a:r>
              <a:rPr lang="en-US" altLang="zh-CN" sz="1100" b="0" i="0" u="none" strike="noStrike" kern="1200" dirty="0" smtClean="0">
                <a:solidFill>
                  <a:schemeClr val="tx1"/>
                </a:solidFill>
                <a:effectLst/>
                <a:latin typeface="+mn-lt"/>
                <a:ea typeface="+mn-ea"/>
                <a:cs typeface="+mn-cs"/>
              </a:rPr>
              <a:t> l </a:t>
            </a:r>
            <a:endParaRPr lang="zh-CN" altLang="zh-CN" sz="1100" b="0" i="0" u="none" strike="noStrike" kern="1200" dirty="0" smtClean="0">
              <a:solidFill>
                <a:schemeClr val="tx1"/>
              </a:solidFill>
              <a:effectLst/>
              <a:latin typeface="+mn-lt"/>
              <a:ea typeface="+mn-ea"/>
              <a:cs typeface="+mn-cs"/>
            </a:endParaRPr>
          </a:p>
          <a:p>
            <a:pPr rtl="0" eaLnBrk="1" fontAlgn="auto" latinLnBrk="0" hangingPunct="1"/>
            <a:r>
              <a:rPr lang="en-US" altLang="zh-CN" sz="1100" b="0" i="0" u="none" strike="noStrike" kern="1200" dirty="0" smtClean="0">
                <a:solidFill>
                  <a:schemeClr val="tx1"/>
                </a:solidFill>
                <a:effectLst/>
                <a:latin typeface="+mn-lt"/>
                <a:ea typeface="+mn-ea"/>
                <a:cs typeface="+mn-cs"/>
              </a:rPr>
              <a:t>WHERE </a:t>
            </a:r>
            <a:r>
              <a:rPr lang="en-US" altLang="zh-CN" sz="1100" b="0" i="0" u="none" strike="noStrike" kern="1200" dirty="0" err="1" smtClean="0">
                <a:solidFill>
                  <a:schemeClr val="tx1"/>
                </a:solidFill>
                <a:effectLst/>
                <a:latin typeface="+mn-lt"/>
                <a:ea typeface="+mn-ea"/>
                <a:cs typeface="+mn-cs"/>
              </a:rPr>
              <a:t>l.business_unit</a:t>
            </a:r>
            <a:r>
              <a:rPr lang="en-US" altLang="zh-CN" sz="1100" b="0" i="0" u="none" strike="noStrike" kern="1200" dirty="0" smtClean="0">
                <a:solidFill>
                  <a:schemeClr val="tx1"/>
                </a:solidFill>
                <a:effectLst/>
                <a:latin typeface="+mn-lt"/>
                <a:ea typeface="+mn-ea"/>
                <a:cs typeface="+mn-cs"/>
              </a:rPr>
              <a:t> ='X6001' AND </a:t>
            </a:r>
            <a:r>
              <a:rPr lang="en-US" altLang="zh-CN" sz="1100" b="0" i="0" u="none" strike="noStrike" kern="1200" dirty="0" err="1" smtClean="0">
                <a:solidFill>
                  <a:schemeClr val="tx1"/>
                </a:solidFill>
                <a:effectLst/>
                <a:latin typeface="+mn-lt"/>
                <a:ea typeface="+mn-ea"/>
                <a:cs typeface="+mn-cs"/>
              </a:rPr>
              <a:t>l.journal_id</a:t>
            </a:r>
            <a:r>
              <a:rPr lang="en-US" altLang="zh-CN" sz="1100" b="0" i="0" u="none" strike="noStrike" kern="1200" dirty="0" smtClean="0">
                <a:solidFill>
                  <a:schemeClr val="tx1"/>
                </a:solidFill>
                <a:effectLst/>
                <a:latin typeface="+mn-lt"/>
                <a:ea typeface="+mn-ea"/>
                <a:cs typeface="+mn-cs"/>
              </a:rPr>
              <a:t> &gt;= 'XIU0100001' AND </a:t>
            </a:r>
            <a:r>
              <a:rPr lang="en-US" altLang="zh-CN" sz="1100" b="0" i="0" u="none" strike="noStrike" kern="1200" dirty="0" err="1" smtClean="0">
                <a:solidFill>
                  <a:schemeClr val="tx1"/>
                </a:solidFill>
                <a:effectLst/>
                <a:latin typeface="+mn-lt"/>
                <a:ea typeface="+mn-ea"/>
                <a:cs typeface="+mn-cs"/>
              </a:rPr>
              <a:t>l.journal_id</a:t>
            </a:r>
            <a:r>
              <a:rPr lang="en-US" altLang="zh-CN" sz="1100" b="0" i="0" u="none" strike="noStrike" kern="1200" dirty="0" smtClean="0">
                <a:solidFill>
                  <a:schemeClr val="tx1"/>
                </a:solidFill>
                <a:effectLst/>
                <a:latin typeface="+mn-lt"/>
                <a:ea typeface="+mn-ea"/>
                <a:cs typeface="+mn-cs"/>
              </a:rPr>
              <a:t> &lt;= 'XIU0100010' </a:t>
            </a:r>
            <a:endParaRPr lang="zh-CN" altLang="zh-CN" sz="1100" b="0" i="0" u="none" strike="noStrike" kern="1200" dirty="0" smtClean="0">
              <a:solidFill>
                <a:schemeClr val="tx1"/>
              </a:solidFill>
              <a:effectLst/>
              <a:latin typeface="+mn-lt"/>
              <a:ea typeface="+mn-ea"/>
              <a:cs typeface="+mn-cs"/>
            </a:endParaRPr>
          </a:p>
          <a:p>
            <a:pPr rtl="0" eaLnBrk="1" fontAlgn="auto" latinLnBrk="0" hangingPunct="1"/>
            <a:r>
              <a:rPr lang="en-US" altLang="zh-CN" sz="1100" b="0" i="0" u="none" strike="noStrike" kern="1200" dirty="0" smtClean="0">
                <a:solidFill>
                  <a:schemeClr val="tx1"/>
                </a:solidFill>
                <a:effectLst/>
                <a:latin typeface="+mn-lt"/>
                <a:ea typeface="+mn-ea"/>
                <a:cs typeface="+mn-cs"/>
              </a:rPr>
              <a:t>AND </a:t>
            </a:r>
            <a:r>
              <a:rPr lang="en-US" altLang="zh-CN" sz="1100" b="0" i="0" u="none" strike="noStrike" kern="1200" dirty="0" err="1" smtClean="0">
                <a:solidFill>
                  <a:schemeClr val="tx1"/>
                </a:solidFill>
                <a:effectLst/>
                <a:latin typeface="+mn-lt"/>
                <a:ea typeface="+mn-ea"/>
                <a:cs typeface="+mn-cs"/>
              </a:rPr>
              <a:t>l.ledger</a:t>
            </a:r>
            <a:r>
              <a:rPr lang="en-US" altLang="zh-CN" sz="1100" b="0" i="0" u="none" strike="noStrike" kern="1200" dirty="0" smtClean="0">
                <a:solidFill>
                  <a:schemeClr val="tx1"/>
                </a:solidFill>
                <a:effectLst/>
                <a:latin typeface="+mn-lt"/>
                <a:ea typeface="+mn-ea"/>
                <a:cs typeface="+mn-cs"/>
              </a:rPr>
              <a:t> IN (</a:t>
            </a:r>
            <a:endParaRPr lang="zh-CN" altLang="zh-CN" sz="1100" b="0" i="0" u="none" strike="noStrike" kern="1200" dirty="0" smtClean="0">
              <a:solidFill>
                <a:schemeClr val="tx1"/>
              </a:solidFill>
              <a:effectLst/>
              <a:latin typeface="+mn-lt"/>
              <a:ea typeface="+mn-ea"/>
              <a:cs typeface="+mn-cs"/>
            </a:endParaRPr>
          </a:p>
          <a:p>
            <a:pPr rtl="0" eaLnBrk="1" fontAlgn="auto" latinLnBrk="0" hangingPunct="1"/>
            <a:r>
              <a:rPr lang="en-US" altLang="zh-CN" sz="1100" b="0" i="0" u="none" strike="noStrike" kern="1200" dirty="0" smtClean="0">
                <a:solidFill>
                  <a:schemeClr val="tx1"/>
                </a:solidFill>
                <a:effectLst/>
                <a:latin typeface="+mn-lt"/>
                <a:ea typeface="+mn-ea"/>
                <a:cs typeface="+mn-cs"/>
              </a:rPr>
              <a:t>        SELECT </a:t>
            </a:r>
            <a:endParaRPr lang="zh-CN" altLang="zh-CN" sz="1100" b="0" i="0" u="none" strike="noStrike" kern="1200" dirty="0" smtClean="0">
              <a:solidFill>
                <a:schemeClr val="tx1"/>
              </a:solidFill>
              <a:effectLst/>
              <a:latin typeface="+mn-lt"/>
              <a:ea typeface="+mn-ea"/>
              <a:cs typeface="+mn-cs"/>
            </a:endParaRPr>
          </a:p>
          <a:p>
            <a:pPr rtl="0" eaLnBrk="1" fontAlgn="auto" latinLnBrk="0" hangingPunct="1"/>
            <a:r>
              <a:rPr lang="en-US" altLang="zh-CN" sz="1100" b="0" i="0" u="none" strike="noStrike" kern="1200" dirty="0" smtClean="0">
                <a:solidFill>
                  <a:schemeClr val="tx1"/>
                </a:solidFill>
                <a:effectLst/>
                <a:latin typeface="+mn-lt"/>
                <a:ea typeface="+mn-ea"/>
                <a:cs typeface="+mn-cs"/>
              </a:rPr>
              <a:t>        ledger FROM </a:t>
            </a:r>
            <a:r>
              <a:rPr lang="en-US" altLang="zh-CN" sz="1100" b="0" i="0" u="none" strike="noStrike" kern="1200" dirty="0" err="1" smtClean="0">
                <a:solidFill>
                  <a:schemeClr val="tx1"/>
                </a:solidFill>
                <a:effectLst/>
                <a:latin typeface="+mn-lt"/>
                <a:ea typeface="+mn-ea"/>
                <a:cs typeface="+mn-cs"/>
              </a:rPr>
              <a:t>ps_led_grp_led_tbl</a:t>
            </a:r>
            <a:r>
              <a:rPr lang="en-US" altLang="zh-CN" sz="1100" b="0" i="0" u="none" strike="noStrike" kern="1200" dirty="0" smtClean="0">
                <a:solidFill>
                  <a:schemeClr val="tx1"/>
                </a:solidFill>
                <a:effectLst/>
                <a:latin typeface="+mn-lt"/>
                <a:ea typeface="+mn-ea"/>
                <a:cs typeface="+mn-cs"/>
              </a:rPr>
              <a:t> t </a:t>
            </a:r>
            <a:endParaRPr lang="zh-CN" altLang="zh-CN" sz="1100" b="0" i="0" u="none" strike="noStrike" kern="1200" dirty="0" smtClean="0">
              <a:solidFill>
                <a:schemeClr val="tx1"/>
              </a:solidFill>
              <a:effectLst/>
              <a:latin typeface="+mn-lt"/>
              <a:ea typeface="+mn-ea"/>
              <a:cs typeface="+mn-cs"/>
            </a:endParaRPr>
          </a:p>
          <a:p>
            <a:pPr rtl="0" eaLnBrk="1" fontAlgn="auto" latinLnBrk="0" hangingPunct="1"/>
            <a:r>
              <a:rPr lang="en-US" altLang="zh-CN" sz="1100" b="0" i="0" u="none" strike="noStrike" kern="1200" dirty="0" smtClean="0">
                <a:solidFill>
                  <a:schemeClr val="tx1"/>
                </a:solidFill>
                <a:effectLst/>
                <a:latin typeface="+mn-lt"/>
                <a:ea typeface="+mn-ea"/>
                <a:cs typeface="+mn-cs"/>
              </a:rPr>
              <a:t>        WHERE </a:t>
            </a:r>
            <a:r>
              <a:rPr lang="en-US" altLang="zh-CN" sz="1100" b="0" i="0" u="none" strike="noStrike" kern="1200" dirty="0" err="1" smtClean="0">
                <a:solidFill>
                  <a:schemeClr val="tx1"/>
                </a:solidFill>
                <a:effectLst/>
                <a:latin typeface="+mn-lt"/>
                <a:ea typeface="+mn-ea"/>
                <a:cs typeface="+mn-cs"/>
              </a:rPr>
              <a:t>setid</a:t>
            </a:r>
            <a:r>
              <a:rPr lang="en-US" altLang="zh-CN" sz="1100" b="0" i="0" u="none" strike="noStrike" kern="1200" dirty="0" smtClean="0">
                <a:solidFill>
                  <a:schemeClr val="tx1"/>
                </a:solidFill>
                <a:effectLst/>
                <a:latin typeface="+mn-lt"/>
                <a:ea typeface="+mn-ea"/>
                <a:cs typeface="+mn-cs"/>
              </a:rPr>
              <a:t> ='SHARE' </a:t>
            </a:r>
            <a:endParaRPr lang="zh-CN" altLang="zh-CN" sz="1100" b="0" i="0" u="none" strike="noStrike" kern="1200" dirty="0" smtClean="0">
              <a:solidFill>
                <a:schemeClr val="tx1"/>
              </a:solidFill>
              <a:effectLst/>
              <a:latin typeface="+mn-lt"/>
              <a:ea typeface="+mn-ea"/>
              <a:cs typeface="+mn-cs"/>
            </a:endParaRPr>
          </a:p>
          <a:p>
            <a:pPr rtl="0" eaLnBrk="1" fontAlgn="auto" latinLnBrk="0" hangingPunct="1"/>
            <a:r>
              <a:rPr lang="en-US" altLang="zh-CN" sz="1100" b="0" i="0" u="none" strike="noStrike" kern="1200" dirty="0" smtClean="0">
                <a:solidFill>
                  <a:schemeClr val="tx1"/>
                </a:solidFill>
                <a:effectLst/>
                <a:latin typeface="+mn-lt"/>
                <a:ea typeface="+mn-ea"/>
                <a:cs typeface="+mn-cs"/>
              </a:rPr>
              <a:t>        AND </a:t>
            </a:r>
            <a:r>
              <a:rPr lang="en-US" altLang="zh-CN" sz="1100" b="0" i="0" u="none" strike="noStrike" kern="1200" dirty="0" err="1" smtClean="0">
                <a:solidFill>
                  <a:schemeClr val="tx1"/>
                </a:solidFill>
                <a:effectLst/>
                <a:latin typeface="+mn-lt"/>
                <a:ea typeface="+mn-ea"/>
                <a:cs typeface="+mn-cs"/>
              </a:rPr>
              <a:t>ledger_group</a:t>
            </a:r>
            <a:r>
              <a:rPr lang="en-US" altLang="zh-CN" sz="1100" b="0" i="0" u="none" strike="noStrike" kern="1200" dirty="0" smtClean="0">
                <a:solidFill>
                  <a:schemeClr val="tx1"/>
                </a:solidFill>
                <a:effectLst/>
                <a:latin typeface="+mn-lt"/>
                <a:ea typeface="+mn-ea"/>
                <a:cs typeface="+mn-cs"/>
              </a:rPr>
              <a:t> in( 'RECORDING')    );</a:t>
            </a:r>
            <a:endParaRPr lang="zh-CN" altLang="zh-CN" sz="1100" b="0" i="0" u="none" strike="noStrike" kern="1200" dirty="0" smtClean="0">
              <a:solidFill>
                <a:schemeClr val="tx1"/>
              </a:solidFill>
              <a:effectLst/>
              <a:latin typeface="+mn-lt"/>
              <a:ea typeface="+mn-ea"/>
              <a:cs typeface="+mn-cs"/>
            </a:endParaRPr>
          </a:p>
          <a:p>
            <a:pPr rtl="0" eaLnBrk="1" fontAlgn="auto" latinLnBrk="0" hangingPunct="1"/>
            <a:r>
              <a:rPr lang="en-US" altLang="zh-CN" sz="1100" b="0" i="0" u="none" strike="noStrike" kern="1200" dirty="0" smtClean="0">
                <a:solidFill>
                  <a:schemeClr val="tx1"/>
                </a:solidFill>
                <a:effectLst/>
                <a:latin typeface="+mn-lt"/>
                <a:ea typeface="+mn-ea"/>
                <a:cs typeface="+mn-cs"/>
              </a:rPr>
              <a:t>SELECT  * FROM </a:t>
            </a:r>
            <a:r>
              <a:rPr lang="en-US" altLang="zh-CN" sz="1100" b="0" i="0" u="none" strike="noStrike" kern="1200" dirty="0" err="1" smtClean="0">
                <a:solidFill>
                  <a:schemeClr val="tx1"/>
                </a:solidFill>
                <a:effectLst/>
                <a:latin typeface="+mn-lt"/>
                <a:ea typeface="+mn-ea"/>
                <a:cs typeface="+mn-cs"/>
              </a:rPr>
              <a:t>ps_jrnl_ln</a:t>
            </a:r>
            <a:r>
              <a:rPr lang="en-US" altLang="zh-CN" sz="1100" b="0" i="0" u="none" strike="noStrike" kern="1200" dirty="0" smtClean="0">
                <a:solidFill>
                  <a:schemeClr val="tx1"/>
                </a:solidFill>
                <a:effectLst/>
                <a:latin typeface="+mn-lt"/>
                <a:ea typeface="+mn-ea"/>
                <a:cs typeface="+mn-cs"/>
              </a:rPr>
              <a:t> l</a:t>
            </a:r>
            <a:endParaRPr lang="zh-CN" altLang="zh-CN" sz="1100" b="0" i="0" u="none" strike="noStrike" kern="1200" dirty="0" smtClean="0">
              <a:solidFill>
                <a:schemeClr val="tx1"/>
              </a:solidFill>
              <a:effectLst/>
              <a:latin typeface="+mn-lt"/>
              <a:ea typeface="+mn-ea"/>
              <a:cs typeface="+mn-cs"/>
            </a:endParaRPr>
          </a:p>
          <a:p>
            <a:pPr rtl="0" eaLnBrk="1" fontAlgn="auto" latinLnBrk="0" hangingPunct="1"/>
            <a:r>
              <a:rPr lang="en-US" altLang="zh-CN" sz="1100" b="0" i="0" u="none" strike="noStrike" kern="1200" dirty="0" smtClean="0">
                <a:solidFill>
                  <a:schemeClr val="tx1"/>
                </a:solidFill>
                <a:effectLst/>
                <a:latin typeface="+mn-lt"/>
                <a:ea typeface="+mn-ea"/>
                <a:cs typeface="+mn-cs"/>
              </a:rPr>
              <a:t>WHERE </a:t>
            </a:r>
            <a:r>
              <a:rPr lang="en-US" altLang="zh-CN" sz="1100" b="0" i="0" u="none" strike="noStrike" kern="1200" dirty="0" err="1" smtClean="0">
                <a:solidFill>
                  <a:schemeClr val="tx1"/>
                </a:solidFill>
                <a:effectLst/>
                <a:latin typeface="+mn-lt"/>
                <a:ea typeface="+mn-ea"/>
                <a:cs typeface="+mn-cs"/>
              </a:rPr>
              <a:t>l.business_unit</a:t>
            </a:r>
            <a:r>
              <a:rPr lang="en-US" altLang="zh-CN" sz="1100" b="0" i="0" u="none" strike="noStrike" kern="1200" dirty="0" smtClean="0">
                <a:solidFill>
                  <a:schemeClr val="tx1"/>
                </a:solidFill>
                <a:effectLst/>
                <a:latin typeface="+mn-lt"/>
                <a:ea typeface="+mn-ea"/>
                <a:cs typeface="+mn-cs"/>
              </a:rPr>
              <a:t> ='X6001' AND </a:t>
            </a:r>
            <a:r>
              <a:rPr lang="en-US" altLang="zh-CN" sz="1100" b="0" i="0" u="none" strike="noStrike" kern="1200" dirty="0" err="1" smtClean="0">
                <a:solidFill>
                  <a:schemeClr val="tx1"/>
                </a:solidFill>
                <a:effectLst/>
                <a:latin typeface="+mn-lt"/>
                <a:ea typeface="+mn-ea"/>
                <a:cs typeface="+mn-cs"/>
              </a:rPr>
              <a:t>l.journal_id</a:t>
            </a:r>
            <a:r>
              <a:rPr lang="en-US" altLang="zh-CN" sz="1100" b="0" i="0" u="none" strike="noStrike" kern="1200" dirty="0" smtClean="0">
                <a:solidFill>
                  <a:schemeClr val="tx1"/>
                </a:solidFill>
                <a:effectLst/>
                <a:latin typeface="+mn-lt"/>
                <a:ea typeface="+mn-ea"/>
                <a:cs typeface="+mn-cs"/>
              </a:rPr>
              <a:t> &gt;= 'XIU0100001' AND </a:t>
            </a:r>
            <a:r>
              <a:rPr lang="en-US" altLang="zh-CN" sz="1100" b="0" i="0" u="none" strike="noStrike" kern="1200" dirty="0" err="1" smtClean="0">
                <a:solidFill>
                  <a:schemeClr val="tx1"/>
                </a:solidFill>
                <a:effectLst/>
                <a:latin typeface="+mn-lt"/>
                <a:ea typeface="+mn-ea"/>
                <a:cs typeface="+mn-cs"/>
              </a:rPr>
              <a:t>l.journal_id</a:t>
            </a:r>
            <a:r>
              <a:rPr lang="en-US" altLang="zh-CN" sz="1100" b="0" i="0" u="none" strike="noStrike" kern="1200" dirty="0" smtClean="0">
                <a:solidFill>
                  <a:schemeClr val="tx1"/>
                </a:solidFill>
                <a:effectLst/>
                <a:latin typeface="+mn-lt"/>
                <a:ea typeface="+mn-ea"/>
                <a:cs typeface="+mn-cs"/>
              </a:rPr>
              <a:t> &lt;= 'XIU0100010' </a:t>
            </a:r>
            <a:endParaRPr lang="zh-CN" altLang="zh-CN" sz="1100" b="0" i="0" u="none" strike="noStrike" kern="1200" dirty="0" smtClean="0">
              <a:solidFill>
                <a:schemeClr val="tx1"/>
              </a:solidFill>
              <a:effectLst/>
              <a:latin typeface="+mn-lt"/>
              <a:ea typeface="+mn-ea"/>
              <a:cs typeface="+mn-cs"/>
            </a:endParaRPr>
          </a:p>
          <a:p>
            <a:pPr rtl="0" eaLnBrk="1" fontAlgn="auto" latinLnBrk="0" hangingPunct="1"/>
            <a:r>
              <a:rPr lang="en-US" altLang="zh-CN" sz="1100" b="0" i="0" u="none" strike="noStrike" kern="1200" dirty="0" smtClean="0">
                <a:solidFill>
                  <a:schemeClr val="tx1"/>
                </a:solidFill>
                <a:effectLst/>
                <a:latin typeface="+mn-lt"/>
                <a:ea typeface="+mn-ea"/>
                <a:cs typeface="+mn-cs"/>
              </a:rPr>
              <a:t>AND exists (</a:t>
            </a:r>
            <a:endParaRPr lang="zh-CN" altLang="zh-CN" sz="1100" b="0" i="0" u="none" strike="noStrike" kern="1200" dirty="0" smtClean="0">
              <a:solidFill>
                <a:schemeClr val="tx1"/>
              </a:solidFill>
              <a:effectLst/>
              <a:latin typeface="+mn-lt"/>
              <a:ea typeface="+mn-ea"/>
              <a:cs typeface="+mn-cs"/>
            </a:endParaRPr>
          </a:p>
          <a:p>
            <a:pPr rtl="0" eaLnBrk="1" fontAlgn="auto" latinLnBrk="0" hangingPunct="1"/>
            <a:r>
              <a:rPr lang="en-US" altLang="zh-CN" sz="1100" b="0" i="0" u="none" strike="noStrike" kern="1200" dirty="0" smtClean="0">
                <a:solidFill>
                  <a:schemeClr val="tx1"/>
                </a:solidFill>
                <a:effectLst/>
                <a:latin typeface="+mn-lt"/>
                <a:ea typeface="+mn-ea"/>
                <a:cs typeface="+mn-cs"/>
              </a:rPr>
              <a:t>        SELECT ledger  FROM </a:t>
            </a:r>
            <a:r>
              <a:rPr lang="en-US" altLang="zh-CN" sz="1100" b="0" i="0" u="none" strike="noStrike" kern="1200" dirty="0" err="1" smtClean="0">
                <a:solidFill>
                  <a:schemeClr val="tx1"/>
                </a:solidFill>
                <a:effectLst/>
                <a:latin typeface="+mn-lt"/>
                <a:ea typeface="+mn-ea"/>
                <a:cs typeface="+mn-cs"/>
              </a:rPr>
              <a:t>ps_led_grp_led_tbl</a:t>
            </a:r>
            <a:r>
              <a:rPr lang="en-US" altLang="zh-CN" sz="1100" b="0" i="0" u="none" strike="noStrike" kern="1200" dirty="0" smtClean="0">
                <a:solidFill>
                  <a:schemeClr val="tx1"/>
                </a:solidFill>
                <a:effectLst/>
                <a:latin typeface="+mn-lt"/>
                <a:ea typeface="+mn-ea"/>
                <a:cs typeface="+mn-cs"/>
              </a:rPr>
              <a:t> t WHERE </a:t>
            </a:r>
            <a:r>
              <a:rPr lang="en-US" altLang="zh-CN" sz="1100" b="0" i="0" u="none" strike="noStrike" kern="1200" dirty="0" err="1" smtClean="0">
                <a:solidFill>
                  <a:schemeClr val="tx1"/>
                </a:solidFill>
                <a:effectLst/>
                <a:latin typeface="+mn-lt"/>
                <a:ea typeface="+mn-ea"/>
                <a:cs typeface="+mn-cs"/>
              </a:rPr>
              <a:t>setid</a:t>
            </a:r>
            <a:r>
              <a:rPr lang="en-US" altLang="zh-CN" sz="1100" b="0" i="0" u="none" strike="noStrike" kern="1200" dirty="0" smtClean="0">
                <a:solidFill>
                  <a:schemeClr val="tx1"/>
                </a:solidFill>
                <a:effectLst/>
                <a:latin typeface="+mn-lt"/>
                <a:ea typeface="+mn-ea"/>
                <a:cs typeface="+mn-cs"/>
              </a:rPr>
              <a:t> ='SHARE' </a:t>
            </a:r>
            <a:endParaRPr lang="zh-CN" altLang="zh-CN" sz="1100" b="0" i="0" u="none" strike="noStrike" kern="1200" dirty="0" smtClean="0">
              <a:solidFill>
                <a:schemeClr val="tx1"/>
              </a:solidFill>
              <a:effectLst/>
              <a:latin typeface="+mn-lt"/>
              <a:ea typeface="+mn-ea"/>
              <a:cs typeface="+mn-cs"/>
            </a:endParaRPr>
          </a:p>
          <a:p>
            <a:pPr rtl="0" eaLnBrk="1" fontAlgn="auto" latinLnBrk="0" hangingPunct="1"/>
            <a:r>
              <a:rPr lang="en-US" altLang="zh-CN" sz="1100" b="0" i="0" u="none" strike="noStrike" kern="1200" dirty="0" smtClean="0">
                <a:solidFill>
                  <a:schemeClr val="tx1"/>
                </a:solidFill>
                <a:effectLst/>
                <a:latin typeface="+mn-lt"/>
                <a:ea typeface="+mn-ea"/>
                <a:cs typeface="+mn-cs"/>
              </a:rPr>
              <a:t>        AND </a:t>
            </a:r>
            <a:r>
              <a:rPr lang="en-US" altLang="zh-CN" sz="1100" b="0" i="0" u="none" strike="noStrike" kern="1200" dirty="0" err="1" smtClean="0">
                <a:solidFill>
                  <a:schemeClr val="tx1"/>
                </a:solidFill>
                <a:effectLst/>
                <a:latin typeface="+mn-lt"/>
                <a:ea typeface="+mn-ea"/>
                <a:cs typeface="+mn-cs"/>
              </a:rPr>
              <a:t>ledger_group</a:t>
            </a:r>
            <a:r>
              <a:rPr lang="en-US" altLang="zh-CN" sz="1100" b="0" i="0" u="none" strike="noStrike" kern="1200" dirty="0" smtClean="0">
                <a:solidFill>
                  <a:schemeClr val="tx1"/>
                </a:solidFill>
                <a:effectLst/>
                <a:latin typeface="+mn-lt"/>
                <a:ea typeface="+mn-ea"/>
                <a:cs typeface="+mn-cs"/>
              </a:rPr>
              <a:t> in ('RECORDING')</a:t>
            </a:r>
            <a:endParaRPr lang="zh-CN" altLang="zh-CN" sz="1100" b="0" i="0" u="none" strike="noStrike" kern="1200" dirty="0" smtClean="0">
              <a:solidFill>
                <a:schemeClr val="tx1"/>
              </a:solidFill>
              <a:effectLst/>
              <a:latin typeface="+mn-lt"/>
              <a:ea typeface="+mn-ea"/>
              <a:cs typeface="+mn-cs"/>
            </a:endParaRPr>
          </a:p>
          <a:p>
            <a:pPr rtl="0" eaLnBrk="1" fontAlgn="auto" latinLnBrk="0" hangingPunct="1"/>
            <a:r>
              <a:rPr lang="en-US" altLang="zh-CN" sz="1100" b="0" i="0" u="none" strike="noStrike" kern="1200" dirty="0" smtClean="0">
                <a:solidFill>
                  <a:schemeClr val="tx1"/>
                </a:solidFill>
                <a:effectLst/>
                <a:latin typeface="+mn-lt"/>
                <a:ea typeface="+mn-ea"/>
                <a:cs typeface="+mn-cs"/>
              </a:rPr>
              <a:t>        and ledger=</a:t>
            </a:r>
            <a:r>
              <a:rPr lang="en-US" altLang="zh-CN" sz="1100" b="0" i="0" u="none" strike="noStrike" kern="1200" dirty="0" err="1" smtClean="0">
                <a:solidFill>
                  <a:schemeClr val="tx1"/>
                </a:solidFill>
                <a:effectLst/>
                <a:latin typeface="+mn-lt"/>
                <a:ea typeface="+mn-ea"/>
                <a:cs typeface="+mn-cs"/>
              </a:rPr>
              <a:t>l.ledger</a:t>
            </a:r>
            <a:endParaRPr lang="zh-CN" altLang="zh-CN" sz="1100" b="0" i="0" u="none" strike="noStrike" kern="1200" dirty="0" smtClean="0">
              <a:solidFill>
                <a:schemeClr val="tx1"/>
              </a:solidFill>
              <a:effectLst/>
              <a:latin typeface="+mn-lt"/>
              <a:ea typeface="+mn-ea"/>
              <a:cs typeface="+mn-cs"/>
            </a:endParaRPr>
          </a:p>
          <a:p>
            <a:pPr rtl="0" eaLnBrk="1" fontAlgn="auto" latinLnBrk="0" hangingPunct="1"/>
            <a:r>
              <a:rPr lang="en-US" altLang="zh-CN" sz="1100" b="0" i="0" u="none" strike="noStrike" kern="1200" dirty="0" smtClean="0">
                <a:solidFill>
                  <a:schemeClr val="tx1"/>
                </a:solidFill>
                <a:effectLst/>
                <a:latin typeface="+mn-lt"/>
                <a:ea typeface="+mn-ea"/>
                <a:cs typeface="+mn-cs"/>
              </a:rPr>
              <a:t>    );</a:t>
            </a:r>
            <a:endParaRPr lang="zh-CN" altLang="zh-CN" sz="1100" b="0" i="0" u="none" strike="noStrike" kern="1200" dirty="0" smtClean="0">
              <a:solidFill>
                <a:schemeClr val="tx1"/>
              </a:solidFill>
              <a:effectLst/>
              <a:latin typeface="+mn-lt"/>
              <a:ea typeface="+mn-ea"/>
              <a:cs typeface="+mn-cs"/>
            </a:endParaRPr>
          </a:p>
          <a:p>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33</a:t>
            </a:fld>
            <a:endParaRPr lang="zh-CN" altLang="en-US" dirty="0"/>
          </a:p>
        </p:txBody>
      </p:sp>
    </p:spTree>
    <p:extLst>
      <p:ext uri="{BB962C8B-B14F-4D97-AF65-F5344CB8AC3E}">
        <p14:creationId xmlns:p14="http://schemas.microsoft.com/office/powerpoint/2010/main" val="8472193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smtClean="0"/>
              <a:t>Ref:</a:t>
            </a:r>
            <a:r>
              <a:rPr lang="en-US" altLang="zh-CN" baseline="0" dirty="0" smtClean="0"/>
              <a:t> http://docs.oracle.com/database/121/TGSQL/tgsql_sqlproc.htm#TGSQL176</a:t>
            </a:r>
          </a:p>
          <a:p>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35</a:t>
            </a:fld>
            <a:endParaRPr lang="zh-CN" altLang="en-US" dirty="0"/>
          </a:p>
        </p:txBody>
      </p:sp>
    </p:spTree>
    <p:extLst>
      <p:ext uri="{BB962C8B-B14F-4D97-AF65-F5344CB8AC3E}">
        <p14:creationId xmlns:p14="http://schemas.microsoft.com/office/powerpoint/2010/main" val="9196767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Ref: http://docs.oracle.com/database/121/TGSQL/tgsql_optcncpt.htm#TGSQL213</a:t>
            </a:r>
          </a:p>
          <a:p>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36</a:t>
            </a:fld>
            <a:endParaRPr lang="zh-CN" altLang="en-US" dirty="0"/>
          </a:p>
        </p:txBody>
      </p:sp>
    </p:spTree>
    <p:extLst>
      <p:ext uri="{BB962C8B-B14F-4D97-AF65-F5344CB8AC3E}">
        <p14:creationId xmlns:p14="http://schemas.microsoft.com/office/powerpoint/2010/main" val="24469208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base" latinLnBrk="0" hangingPunct="1">
              <a:lnSpc>
                <a:spcPct val="100000"/>
              </a:lnSpc>
              <a:spcBef>
                <a:spcPts val="600"/>
              </a:spcBef>
              <a:spcAft>
                <a:spcPct val="0"/>
              </a:spcAft>
              <a:buClrTx/>
              <a:buSzTx/>
              <a:buFontTx/>
              <a:buNone/>
              <a:tabLst/>
              <a:defRPr/>
            </a:pPr>
            <a:r>
              <a:rPr lang="en-US" altLang="zh-CN" sz="1600" dirty="0" smtClean="0"/>
              <a:t>A predicate filters a specific number of rows from a row set. Thus, the selectivity of a predicate indicates how many rows pass the predicate test. Selectivity ranges from 0.0 to 1.0. A selectivity of 0.0 means that no rows are selected from a row set, whereas a selectivity of 1.0 means that all rows are selected. A predicate becomes more selective as the value approaches 0.0 and less selective (or more unselective) as the value approaches 1.0.</a:t>
            </a:r>
          </a:p>
          <a:p>
            <a:endParaRPr lang="en-US" altLang="zh-CN" dirty="0" smtClean="0"/>
          </a:p>
          <a:p>
            <a:endParaRPr lang="en-US" altLang="zh-CN" dirty="0" smtClean="0"/>
          </a:p>
          <a:p>
            <a:r>
              <a:rPr lang="en-US" altLang="zh-CN" dirty="0" smtClean="0"/>
              <a:t>Ref: </a:t>
            </a:r>
          </a:p>
          <a:p>
            <a:r>
              <a:rPr lang="en-US" altLang="zh-CN" dirty="0" smtClean="0"/>
              <a:t>http://docs.oracle.com/database/121/TGSQL/tgsql_optcncpt.htm#TGSQL213</a:t>
            </a:r>
          </a:p>
          <a:p>
            <a:r>
              <a:rPr lang="en-US" altLang="zh-CN" dirty="0" smtClean="0"/>
              <a:t>https://mosemp.us.oracle.com/epmos/faces/DocumentDisplay?_afrLoop=350956284978734&amp;id=43041.1&amp;displayIndex=9&amp;_afrWindowMode=0&amp;_adf.ctrl-state=3x6caypd5_175</a:t>
            </a:r>
          </a:p>
          <a:p>
            <a:r>
              <a:rPr lang="en-US" altLang="zh-CN" dirty="0" smtClean="0"/>
              <a:t>https://mosemp.us.oracle.com/epmos/faces/DocumentDisplay?_afrLoop=426019615720187&amp;id=887073.1&amp;displayIndex=1&amp;_afrWindowMode=0&amp;_adf.ctrl-state=ycihjypb8_239</a:t>
            </a:r>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37</a:t>
            </a:fld>
            <a:endParaRPr lang="zh-CN" altLang="en-US" dirty="0"/>
          </a:p>
        </p:txBody>
      </p:sp>
    </p:spTree>
    <p:extLst>
      <p:ext uri="{BB962C8B-B14F-4D97-AF65-F5344CB8AC3E}">
        <p14:creationId xmlns:p14="http://schemas.microsoft.com/office/powerpoint/2010/main" val="2001196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altLang="zh-CN" dirty="0" smtClean="0"/>
              <a:t>Case 1: Query, Soft Parse</a:t>
            </a:r>
            <a:r>
              <a:rPr lang="en-US" altLang="zh-CN" baseline="0" dirty="0" smtClean="0"/>
              <a:t> vs. Hard Parse</a:t>
            </a:r>
            <a:endParaRPr lang="en-US" altLang="zh-CN" dirty="0" smtClean="0"/>
          </a:p>
          <a:p>
            <a:r>
              <a:rPr lang="en-US" altLang="zh-CN" dirty="0" smtClean="0"/>
              <a:t>--exec </a:t>
            </a:r>
            <a:r>
              <a:rPr lang="en-US" altLang="zh-CN" dirty="0" err="1" smtClean="0"/>
              <a:t>runstats.rs_start</a:t>
            </a:r>
            <a:endParaRPr lang="en-US" altLang="zh-CN" dirty="0" smtClean="0"/>
          </a:p>
          <a:p>
            <a:r>
              <a:rPr lang="en-US" altLang="zh-CN" dirty="0" smtClean="0"/>
              <a:t>--Hard Parse:</a:t>
            </a:r>
          </a:p>
          <a:p>
            <a:r>
              <a:rPr lang="en-US" altLang="zh-CN" dirty="0" smtClean="0"/>
              <a:t>declare</a:t>
            </a:r>
          </a:p>
          <a:p>
            <a:r>
              <a:rPr lang="en-US" altLang="zh-CN" dirty="0" smtClean="0"/>
              <a:t>ret number;</a:t>
            </a:r>
          </a:p>
          <a:p>
            <a:r>
              <a:rPr lang="en-US" altLang="zh-CN" dirty="0" smtClean="0"/>
              <a:t>begin</a:t>
            </a:r>
          </a:p>
          <a:p>
            <a:r>
              <a:rPr lang="en-US" altLang="zh-CN" dirty="0" smtClean="0"/>
              <a:t>for </a:t>
            </a:r>
            <a:r>
              <a:rPr lang="en-US" altLang="zh-CN" dirty="0" err="1" smtClean="0"/>
              <a:t>i</a:t>
            </a:r>
            <a:r>
              <a:rPr lang="en-US" altLang="zh-CN" dirty="0" smtClean="0"/>
              <a:t> in 1 .. 10000</a:t>
            </a:r>
          </a:p>
          <a:p>
            <a:r>
              <a:rPr lang="en-US" altLang="zh-CN" dirty="0" smtClean="0"/>
              <a:t>loop</a:t>
            </a:r>
          </a:p>
          <a:p>
            <a:r>
              <a:rPr lang="en-US" altLang="zh-CN" dirty="0" smtClean="0"/>
              <a:t>execute immediate 'select 1 from dual where </a:t>
            </a:r>
            <a:r>
              <a:rPr lang="en-US" altLang="zh-CN" dirty="0" err="1" smtClean="0"/>
              <a:t>rownum</a:t>
            </a:r>
            <a:r>
              <a:rPr lang="en-US" altLang="zh-CN" dirty="0" smtClean="0"/>
              <a:t>&lt;='||</a:t>
            </a:r>
            <a:r>
              <a:rPr lang="en-US" altLang="zh-CN" dirty="0" err="1" smtClean="0"/>
              <a:t>i</a:t>
            </a:r>
            <a:r>
              <a:rPr lang="en-US" altLang="zh-CN" dirty="0" smtClean="0"/>
              <a:t> into ret;</a:t>
            </a:r>
          </a:p>
          <a:p>
            <a:r>
              <a:rPr lang="en-US" altLang="zh-CN" dirty="0" smtClean="0"/>
              <a:t>end loop;</a:t>
            </a:r>
          </a:p>
          <a:p>
            <a:r>
              <a:rPr lang="en-US" altLang="zh-CN" dirty="0" smtClean="0"/>
              <a:t>end;</a:t>
            </a:r>
          </a:p>
          <a:p>
            <a:r>
              <a:rPr lang="en-US" altLang="zh-CN" dirty="0" smtClean="0"/>
              <a:t>/</a:t>
            </a:r>
          </a:p>
          <a:p>
            <a:endParaRPr lang="en-US" altLang="zh-CN" dirty="0" smtClean="0"/>
          </a:p>
          <a:p>
            <a:r>
              <a:rPr lang="en-US" altLang="zh-CN" dirty="0" smtClean="0"/>
              <a:t>--exec </a:t>
            </a:r>
            <a:r>
              <a:rPr lang="en-US" altLang="zh-CN" dirty="0" err="1" smtClean="0"/>
              <a:t>runstats.rs_middle</a:t>
            </a:r>
            <a:endParaRPr lang="en-US" altLang="zh-CN" dirty="0" smtClean="0"/>
          </a:p>
          <a:p>
            <a:r>
              <a:rPr lang="en-US" altLang="zh-CN" dirty="0" smtClean="0"/>
              <a:t>--Soft Parse</a:t>
            </a:r>
            <a:r>
              <a:rPr lang="en-US" altLang="zh-CN" baseline="0" dirty="0" smtClean="0"/>
              <a:t>:</a:t>
            </a:r>
          </a:p>
          <a:p>
            <a:r>
              <a:rPr lang="en-US" altLang="zh-CN" baseline="0" dirty="0" smtClean="0"/>
              <a:t>declare</a:t>
            </a:r>
          </a:p>
          <a:p>
            <a:r>
              <a:rPr lang="en-US" altLang="zh-CN" baseline="0" dirty="0" smtClean="0"/>
              <a:t>ret number;</a:t>
            </a:r>
          </a:p>
          <a:p>
            <a:r>
              <a:rPr lang="en-US" altLang="zh-CN" baseline="0" dirty="0" smtClean="0"/>
              <a:t>begin</a:t>
            </a:r>
          </a:p>
          <a:p>
            <a:r>
              <a:rPr lang="en-US" altLang="zh-CN" baseline="0" dirty="0" smtClean="0"/>
              <a:t>for </a:t>
            </a:r>
            <a:r>
              <a:rPr lang="en-US" altLang="zh-CN" baseline="0" dirty="0" err="1" smtClean="0"/>
              <a:t>i</a:t>
            </a:r>
            <a:r>
              <a:rPr lang="en-US" altLang="zh-CN" baseline="0" dirty="0" smtClean="0"/>
              <a:t> in 1 .. </a:t>
            </a:r>
            <a:r>
              <a:rPr lang="en-US" altLang="zh-CN" dirty="0" smtClean="0"/>
              <a:t>100000</a:t>
            </a:r>
            <a:endParaRPr lang="en-US" altLang="zh-CN" baseline="0" dirty="0" smtClean="0"/>
          </a:p>
          <a:p>
            <a:r>
              <a:rPr lang="en-US" altLang="zh-CN" baseline="0" dirty="0" smtClean="0"/>
              <a:t>loop</a:t>
            </a:r>
          </a:p>
          <a:p>
            <a:r>
              <a:rPr lang="en-US" altLang="zh-CN" baseline="0" dirty="0" smtClean="0"/>
              <a:t>--select 1 into ret from dual where </a:t>
            </a:r>
            <a:r>
              <a:rPr lang="en-US" altLang="zh-CN" baseline="0" dirty="0" err="1" smtClean="0"/>
              <a:t>rownum</a:t>
            </a:r>
            <a:r>
              <a:rPr lang="en-US" altLang="zh-CN" baseline="0" dirty="0" smtClean="0"/>
              <a:t>&lt;=</a:t>
            </a:r>
            <a:r>
              <a:rPr lang="en-US" altLang="zh-CN" baseline="0" dirty="0" err="1" smtClean="0"/>
              <a:t>i</a:t>
            </a:r>
            <a:r>
              <a:rPr lang="en-US" altLang="zh-CN" baseline="0" dirty="0" smtClean="0"/>
              <a:t>; --17s</a:t>
            </a:r>
          </a:p>
          <a:p>
            <a:r>
              <a:rPr lang="en-US" altLang="zh-CN" baseline="0" dirty="0" smtClean="0"/>
              <a:t>execute immediate 'select 1 from dual where </a:t>
            </a:r>
            <a:r>
              <a:rPr lang="en-US" altLang="zh-CN" baseline="0" dirty="0" err="1" smtClean="0"/>
              <a:t>rownum</a:t>
            </a:r>
            <a:r>
              <a:rPr lang="en-US" altLang="zh-CN" baseline="0" dirty="0" smtClean="0"/>
              <a:t>&lt;= :x' into ret using </a:t>
            </a:r>
            <a:r>
              <a:rPr lang="en-US" altLang="zh-CN" baseline="0" dirty="0" err="1" smtClean="0"/>
              <a:t>i</a:t>
            </a:r>
            <a:r>
              <a:rPr lang="en-US" altLang="zh-CN" baseline="0" dirty="0" smtClean="0"/>
              <a:t>; --20s</a:t>
            </a:r>
          </a:p>
          <a:p>
            <a:r>
              <a:rPr lang="en-US" altLang="zh-CN" baseline="0" dirty="0" smtClean="0"/>
              <a:t>end loop;</a:t>
            </a:r>
          </a:p>
          <a:p>
            <a:r>
              <a:rPr lang="en-US" altLang="zh-CN" baseline="0" dirty="0" smtClean="0"/>
              <a:t>end;</a:t>
            </a:r>
          </a:p>
          <a:p>
            <a:r>
              <a:rPr lang="en-US" altLang="zh-CN" baseline="0" dirty="0" smtClean="0"/>
              <a:t>/</a:t>
            </a:r>
            <a:endParaRPr lang="en-US" altLang="zh-CN" dirty="0" smtClean="0"/>
          </a:p>
          <a:p>
            <a:endParaRPr lang="en-US" altLang="zh-CN" dirty="0" smtClean="0"/>
          </a:p>
          <a:p>
            <a:r>
              <a:rPr lang="en-US" altLang="zh-CN" dirty="0" smtClean="0"/>
              <a:t>--exec </a:t>
            </a:r>
            <a:r>
              <a:rPr lang="en-US" altLang="zh-CN" dirty="0" err="1" smtClean="0"/>
              <a:t>runstats.rs_stop</a:t>
            </a:r>
            <a:endParaRPr lang="en-US" altLang="zh-CN" dirty="0" smtClean="0"/>
          </a:p>
          <a:p>
            <a:endParaRPr lang="en-US" altLang="zh-CN" dirty="0" smtClean="0"/>
          </a:p>
          <a:p>
            <a:r>
              <a:rPr lang="en-US" altLang="zh-CN" dirty="0" smtClean="0"/>
              <a:t>Case 2: DML,</a:t>
            </a:r>
            <a:r>
              <a:rPr lang="en-US" altLang="zh-CN" baseline="0" dirty="0" smtClean="0"/>
              <a:t> </a:t>
            </a:r>
            <a:r>
              <a:rPr lang="en-US" altLang="zh-CN" dirty="0" smtClean="0"/>
              <a:t>Soft Parse</a:t>
            </a:r>
            <a:r>
              <a:rPr lang="en-US" altLang="zh-CN" baseline="0" dirty="0" smtClean="0"/>
              <a:t> vs. Hard Parse</a:t>
            </a:r>
            <a:endParaRPr lang="en-US" altLang="zh-CN" dirty="0" smtClean="0"/>
          </a:p>
          <a:p>
            <a:r>
              <a:rPr lang="en-US" altLang="zh-CN" dirty="0" err="1" smtClean="0"/>
              <a:t>PreReq</a:t>
            </a:r>
            <a:r>
              <a:rPr lang="en-US" altLang="zh-CN" dirty="0" smtClean="0"/>
              <a:t>:</a:t>
            </a:r>
          </a:p>
          <a:p>
            <a:r>
              <a:rPr lang="en-US" altLang="zh-CN" dirty="0" smtClean="0"/>
              <a:t>drop table test;</a:t>
            </a:r>
          </a:p>
          <a:p>
            <a:r>
              <a:rPr lang="en-US" altLang="zh-CN" dirty="0" smtClean="0"/>
              <a:t>create table test (id number);</a:t>
            </a:r>
          </a:p>
          <a:p>
            <a:endParaRPr lang="en-US" altLang="zh-CN" dirty="0" smtClean="0"/>
          </a:p>
          <a:p>
            <a:pPr marL="0" marR="0" indent="0" algn="l" defTabSz="914400" rtl="0" eaLnBrk="1" fontAlgn="base" latinLnBrk="0" hangingPunct="1">
              <a:lnSpc>
                <a:spcPct val="100000"/>
              </a:lnSpc>
              <a:spcBef>
                <a:spcPts val="600"/>
              </a:spcBef>
              <a:spcAft>
                <a:spcPct val="0"/>
              </a:spcAft>
              <a:buClrTx/>
              <a:buSzTx/>
              <a:buFontTx/>
              <a:buNone/>
              <a:tabLst/>
              <a:defRPr/>
            </a:pPr>
            <a:r>
              <a:rPr lang="en-US" altLang="zh-CN" dirty="0" smtClean="0"/>
              <a:t>drop table </a:t>
            </a:r>
            <a:r>
              <a:rPr lang="en-US" altLang="zh-CN" dirty="0" err="1" smtClean="0"/>
              <a:t>test_gtt</a:t>
            </a:r>
            <a:r>
              <a:rPr lang="en-US" altLang="zh-CN" dirty="0" smtClean="0"/>
              <a:t>;</a:t>
            </a:r>
          </a:p>
          <a:p>
            <a:r>
              <a:rPr lang="en-US" altLang="zh-CN" dirty="0" smtClean="0"/>
              <a:t>create global temporary table </a:t>
            </a:r>
            <a:r>
              <a:rPr lang="en-US" altLang="zh-CN" dirty="0" err="1" smtClean="0"/>
              <a:t>test_gtt</a:t>
            </a:r>
            <a:r>
              <a:rPr lang="en-US" altLang="zh-CN" dirty="0" smtClean="0"/>
              <a:t>(id number) on commit preserve rows; </a:t>
            </a:r>
          </a:p>
          <a:p>
            <a:endParaRPr lang="en-US" altLang="zh-CN" dirty="0" smtClean="0"/>
          </a:p>
          <a:p>
            <a:r>
              <a:rPr lang="en-US" altLang="zh-CN" dirty="0" smtClean="0"/>
              <a:t>Hard Parse:</a:t>
            </a:r>
          </a:p>
          <a:p>
            <a:r>
              <a:rPr lang="en-US" altLang="zh-CN" dirty="0" smtClean="0"/>
              <a:t>declare</a:t>
            </a:r>
          </a:p>
          <a:p>
            <a:r>
              <a:rPr lang="en-US" altLang="zh-CN" dirty="0" smtClean="0"/>
              <a:t>ret number;</a:t>
            </a:r>
          </a:p>
          <a:p>
            <a:r>
              <a:rPr lang="en-US" altLang="zh-CN" dirty="0" smtClean="0"/>
              <a:t>begin</a:t>
            </a:r>
          </a:p>
          <a:p>
            <a:r>
              <a:rPr lang="en-US" altLang="zh-CN" dirty="0" smtClean="0"/>
              <a:t>for </a:t>
            </a:r>
            <a:r>
              <a:rPr lang="en-US" altLang="zh-CN" dirty="0" err="1" smtClean="0"/>
              <a:t>i</a:t>
            </a:r>
            <a:r>
              <a:rPr lang="en-US" altLang="zh-CN" dirty="0" smtClean="0"/>
              <a:t> in 1 .. 1000000 </a:t>
            </a:r>
          </a:p>
          <a:p>
            <a:r>
              <a:rPr lang="en-US" altLang="zh-CN" dirty="0" smtClean="0"/>
              <a:t>loop</a:t>
            </a:r>
          </a:p>
          <a:p>
            <a:r>
              <a:rPr lang="en-US" altLang="zh-CN" dirty="0" smtClean="0"/>
              <a:t>execute immediate 'insert into test values('||</a:t>
            </a:r>
            <a:r>
              <a:rPr lang="en-US" altLang="zh-CN" dirty="0" err="1" smtClean="0"/>
              <a:t>i</a:t>
            </a:r>
            <a:r>
              <a:rPr lang="en-US" altLang="zh-CN" dirty="0" smtClean="0"/>
              <a:t>||')';</a:t>
            </a:r>
          </a:p>
          <a:p>
            <a:r>
              <a:rPr lang="en-US" altLang="zh-CN" dirty="0" smtClean="0"/>
              <a:t>end loop;</a:t>
            </a:r>
          </a:p>
          <a:p>
            <a:r>
              <a:rPr lang="en-US" altLang="zh-CN" dirty="0" smtClean="0"/>
              <a:t>commit;</a:t>
            </a:r>
          </a:p>
          <a:p>
            <a:r>
              <a:rPr lang="en-US" altLang="zh-CN" dirty="0" smtClean="0"/>
              <a:t>end;</a:t>
            </a:r>
          </a:p>
          <a:p>
            <a:r>
              <a:rPr lang="en-US" altLang="zh-CN" dirty="0" smtClean="0"/>
              <a:t>/</a:t>
            </a:r>
          </a:p>
          <a:p>
            <a:endParaRPr lang="en-US" altLang="zh-CN" dirty="0" smtClean="0"/>
          </a:p>
          <a:p>
            <a:r>
              <a:rPr lang="en-US" altLang="zh-CN" dirty="0" smtClean="0"/>
              <a:t>Soft Parse</a:t>
            </a:r>
            <a:r>
              <a:rPr lang="en-US" altLang="zh-CN" baseline="0" dirty="0" smtClean="0"/>
              <a:t>:</a:t>
            </a:r>
          </a:p>
          <a:p>
            <a:r>
              <a:rPr lang="en-US" altLang="zh-CN" dirty="0" smtClean="0"/>
              <a:t>declare</a:t>
            </a:r>
          </a:p>
          <a:p>
            <a:r>
              <a:rPr lang="en-US" altLang="zh-CN" dirty="0" smtClean="0"/>
              <a:t>ret number;</a:t>
            </a:r>
          </a:p>
          <a:p>
            <a:r>
              <a:rPr lang="en-US" altLang="zh-CN" dirty="0" smtClean="0"/>
              <a:t>begin</a:t>
            </a:r>
          </a:p>
          <a:p>
            <a:r>
              <a:rPr lang="en-US" altLang="zh-CN" dirty="0" smtClean="0"/>
              <a:t>for </a:t>
            </a:r>
            <a:r>
              <a:rPr lang="en-US" altLang="zh-CN" dirty="0" err="1" smtClean="0"/>
              <a:t>i</a:t>
            </a:r>
            <a:r>
              <a:rPr lang="en-US" altLang="zh-CN" dirty="0" smtClean="0"/>
              <a:t> in 1 .. 1000000</a:t>
            </a:r>
          </a:p>
          <a:p>
            <a:r>
              <a:rPr lang="en-US" altLang="zh-CN" dirty="0" smtClean="0"/>
              <a:t>loop</a:t>
            </a:r>
          </a:p>
          <a:p>
            <a:r>
              <a:rPr lang="en-US" altLang="zh-CN" dirty="0" smtClean="0"/>
              <a:t>insert into test values(</a:t>
            </a:r>
            <a:r>
              <a:rPr lang="en-US" altLang="zh-CN" dirty="0" err="1" smtClean="0"/>
              <a:t>i</a:t>
            </a:r>
            <a:r>
              <a:rPr lang="en-US" altLang="zh-CN" dirty="0" smtClean="0"/>
              <a:t>);</a:t>
            </a:r>
          </a:p>
          <a:p>
            <a:pPr marL="0" marR="0" indent="0" algn="l" defTabSz="914400" rtl="0" eaLnBrk="1" fontAlgn="base" latinLnBrk="0" hangingPunct="1">
              <a:lnSpc>
                <a:spcPct val="100000"/>
              </a:lnSpc>
              <a:spcBef>
                <a:spcPts val="600"/>
              </a:spcBef>
              <a:spcAft>
                <a:spcPct val="0"/>
              </a:spcAft>
              <a:buClrTx/>
              <a:buSzTx/>
              <a:buFontTx/>
              <a:buNone/>
              <a:tabLst/>
              <a:defRPr/>
            </a:pPr>
            <a:r>
              <a:rPr lang="en-US" altLang="zh-CN" dirty="0" smtClean="0"/>
              <a:t>commit;</a:t>
            </a:r>
          </a:p>
          <a:p>
            <a:r>
              <a:rPr lang="en-US" altLang="zh-CN" dirty="0" smtClean="0"/>
              <a:t>end loop;</a:t>
            </a:r>
          </a:p>
          <a:p>
            <a:r>
              <a:rPr lang="en-US" altLang="zh-CN" dirty="0" smtClean="0"/>
              <a:t>end;</a:t>
            </a:r>
          </a:p>
          <a:p>
            <a:r>
              <a:rPr lang="en-US" altLang="zh-CN" dirty="0" smtClean="0"/>
              <a:t>/</a:t>
            </a:r>
          </a:p>
          <a:p>
            <a:endParaRPr lang="zh-CN" altLang="en-US" baseline="0" dirty="0">
              <a:latin typeface="+mn-lt"/>
              <a:ea typeface="Microsoft JhengHei UI" panose="020B0604030504040204" pitchFamily="34" charset="-120"/>
              <a:cs typeface="Microsoft Sans Serif" panose="020B0604020202020204" pitchFamily="34" charset="0"/>
            </a:endParaRPr>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5</a:t>
            </a:fld>
            <a:endParaRPr lang="zh-CN" altLang="en-US" dirty="0"/>
          </a:p>
        </p:txBody>
      </p:sp>
    </p:spTree>
    <p:extLst>
      <p:ext uri="{BB962C8B-B14F-4D97-AF65-F5344CB8AC3E}">
        <p14:creationId xmlns:p14="http://schemas.microsoft.com/office/powerpoint/2010/main" val="22521319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In case 1, if can</a:t>
            </a:r>
            <a:r>
              <a:rPr lang="en-US" altLang="zh-CN" baseline="0" dirty="0" smtClean="0"/>
              <a:t> only choose one column, then </a:t>
            </a:r>
            <a:r>
              <a:rPr lang="en-US" altLang="zh-CN" baseline="0" dirty="0" err="1" smtClean="0"/>
              <a:t>Native_Place</a:t>
            </a:r>
            <a:r>
              <a:rPr lang="en-US" altLang="zh-CN" baseline="0" dirty="0" smtClean="0"/>
              <a:t> should be the best one for indexing. Because the selectivity of column </a:t>
            </a:r>
            <a:r>
              <a:rPr lang="en-US" altLang="zh-CN" baseline="0" dirty="0" err="1" smtClean="0"/>
              <a:t>Native_Place</a:t>
            </a:r>
            <a:r>
              <a:rPr lang="en-US" altLang="zh-CN" baseline="0" dirty="0" smtClean="0"/>
              <a:t> is comparatively better than other 2 columns.</a:t>
            </a:r>
          </a:p>
          <a:p>
            <a:endParaRPr lang="en-US" altLang="zh-CN" baseline="0" dirty="0" smtClean="0"/>
          </a:p>
          <a:p>
            <a:r>
              <a:rPr lang="en-US" altLang="zh-CN" baseline="0" dirty="0" smtClean="0"/>
              <a:t>In case 2, It depends. But I intend to not to index this column. Because the column value may be changed very frequently. This is another factor should be considered when choosing index columns.</a:t>
            </a:r>
          </a:p>
          <a:p>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38</a:t>
            </a:fld>
            <a:endParaRPr lang="zh-CN" altLang="en-US" dirty="0"/>
          </a:p>
        </p:txBody>
      </p:sp>
    </p:spTree>
    <p:extLst>
      <p:ext uri="{BB962C8B-B14F-4D97-AF65-F5344CB8AC3E}">
        <p14:creationId xmlns:p14="http://schemas.microsoft.com/office/powerpoint/2010/main" val="529307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ltLang="zh-CN" dirty="0" smtClean="0"/>
              <a:t>For query “… where name=xxx and gender=‘M’”. Both indexes</a:t>
            </a:r>
            <a:r>
              <a:rPr lang="en-US" altLang="zh-CN" baseline="0" dirty="0" smtClean="0"/>
              <a:t> are same. But index &lt;Name, Gender&gt; can also better support query “… where name=xxx”.</a:t>
            </a:r>
          </a:p>
          <a:p>
            <a:endParaRPr lang="en-US" altLang="zh-CN" dirty="0" smtClean="0"/>
          </a:p>
          <a:p>
            <a:r>
              <a:rPr lang="en-US" altLang="zh-CN" dirty="0" smtClean="0"/>
              <a:t>---------------------------------------------------------------</a:t>
            </a:r>
          </a:p>
          <a:p>
            <a:r>
              <a:rPr lang="en-US" altLang="zh-CN" dirty="0" smtClean="0"/>
              <a:t>drop table </a:t>
            </a:r>
            <a:r>
              <a:rPr lang="en-US" altLang="zh-CN" dirty="0" err="1" smtClean="0"/>
              <a:t>All_China_Population_Info</a:t>
            </a:r>
            <a:r>
              <a:rPr lang="en-US" altLang="zh-CN" dirty="0" smtClean="0"/>
              <a:t>;</a:t>
            </a:r>
          </a:p>
          <a:p>
            <a:r>
              <a:rPr lang="en-US" altLang="zh-CN" dirty="0" smtClean="0"/>
              <a:t>create table </a:t>
            </a:r>
            <a:r>
              <a:rPr lang="en-US" altLang="zh-CN" dirty="0" err="1" smtClean="0"/>
              <a:t>All_China_Population_Info</a:t>
            </a:r>
            <a:r>
              <a:rPr lang="en-US" altLang="zh-CN" dirty="0" smtClean="0"/>
              <a:t> (id number, name varchar2(3), gender varchar2(1), </a:t>
            </a:r>
            <a:r>
              <a:rPr lang="en-US" altLang="zh-CN" dirty="0" err="1" smtClean="0"/>
              <a:t>birth_date</a:t>
            </a:r>
            <a:r>
              <a:rPr lang="en-US" altLang="zh-CN" dirty="0" smtClean="0"/>
              <a:t> date, </a:t>
            </a:r>
            <a:r>
              <a:rPr lang="en-US" altLang="zh-CN" dirty="0" err="1" smtClean="0"/>
              <a:t>native_place</a:t>
            </a:r>
            <a:r>
              <a:rPr lang="en-US" altLang="zh-CN" dirty="0" smtClean="0"/>
              <a:t> varchar2(10), </a:t>
            </a:r>
            <a:r>
              <a:rPr lang="en-US" altLang="zh-CN" dirty="0" err="1" smtClean="0"/>
              <a:t>mobile_phone</a:t>
            </a:r>
            <a:r>
              <a:rPr lang="en-US" altLang="zh-CN" dirty="0" smtClean="0"/>
              <a:t> number);</a:t>
            </a:r>
          </a:p>
          <a:p>
            <a:endParaRPr lang="en-US" altLang="zh-CN" dirty="0" smtClean="0"/>
          </a:p>
          <a:p>
            <a:r>
              <a:rPr lang="en-US" altLang="zh-CN" dirty="0" smtClean="0"/>
              <a:t>insert into </a:t>
            </a:r>
            <a:r>
              <a:rPr lang="en-US" altLang="zh-CN" dirty="0" err="1" smtClean="0"/>
              <a:t>All_China_Population_Info</a:t>
            </a:r>
            <a:r>
              <a:rPr lang="en-US" altLang="zh-CN" dirty="0" smtClean="0"/>
              <a:t> </a:t>
            </a:r>
          </a:p>
          <a:p>
            <a:r>
              <a:rPr lang="en-US" altLang="zh-CN" dirty="0" smtClean="0"/>
              <a:t>with s as (select level id from dual connect by level &lt;=1000000)</a:t>
            </a:r>
          </a:p>
          <a:p>
            <a:r>
              <a:rPr lang="en-US" altLang="zh-CN" dirty="0" smtClean="0"/>
              <a:t>select id,</a:t>
            </a:r>
          </a:p>
          <a:p>
            <a:r>
              <a:rPr lang="en-US" altLang="zh-CN" dirty="0" err="1" smtClean="0"/>
              <a:t>dbms_random.string</a:t>
            </a:r>
            <a:r>
              <a:rPr lang="en-US" altLang="zh-CN" dirty="0" smtClean="0"/>
              <a:t>('l',3),</a:t>
            </a:r>
          </a:p>
          <a:p>
            <a:r>
              <a:rPr lang="en-US" altLang="zh-CN" dirty="0" smtClean="0"/>
              <a:t>case when mod(id,2)=0 then 'F' else 'M' end,</a:t>
            </a:r>
          </a:p>
          <a:p>
            <a:r>
              <a:rPr lang="en-US" altLang="zh-CN" dirty="0" err="1" smtClean="0"/>
              <a:t>sysdate</a:t>
            </a:r>
            <a:r>
              <a:rPr lang="en-US" altLang="zh-CN" dirty="0" smtClean="0"/>
              <a:t>-mod(id,365*100),</a:t>
            </a:r>
          </a:p>
          <a:p>
            <a:r>
              <a:rPr lang="en-US" altLang="zh-CN" dirty="0" smtClean="0"/>
              <a:t>mod(id,31),</a:t>
            </a:r>
          </a:p>
          <a:p>
            <a:r>
              <a:rPr lang="en-US" altLang="zh-CN" dirty="0" smtClean="0"/>
              <a:t>1e10+id</a:t>
            </a:r>
          </a:p>
          <a:p>
            <a:r>
              <a:rPr lang="en-US" altLang="zh-CN" dirty="0" smtClean="0"/>
              <a:t>from s;</a:t>
            </a:r>
          </a:p>
          <a:p>
            <a:endParaRPr lang="en-US" altLang="zh-CN" dirty="0" smtClean="0"/>
          </a:p>
          <a:p>
            <a:r>
              <a:rPr lang="en-US" altLang="zh-CN" dirty="0" smtClean="0"/>
              <a:t>create index </a:t>
            </a:r>
            <a:r>
              <a:rPr lang="en-US" altLang="zh-CN" dirty="0" err="1" smtClean="0"/>
              <a:t>idx_name_gender</a:t>
            </a:r>
            <a:r>
              <a:rPr lang="en-US" altLang="zh-CN" dirty="0" smtClean="0"/>
              <a:t> on </a:t>
            </a:r>
            <a:r>
              <a:rPr lang="en-US" altLang="zh-CN" dirty="0" err="1" smtClean="0"/>
              <a:t>All_China_Population_Info</a:t>
            </a:r>
            <a:r>
              <a:rPr lang="en-US" altLang="zh-CN" dirty="0" smtClean="0"/>
              <a:t>(</a:t>
            </a:r>
            <a:r>
              <a:rPr lang="en-US" altLang="zh-CN" dirty="0" err="1" smtClean="0"/>
              <a:t>name,gender</a:t>
            </a:r>
            <a:r>
              <a:rPr lang="en-US" altLang="zh-CN" dirty="0" smtClean="0"/>
              <a:t>);</a:t>
            </a:r>
          </a:p>
          <a:p>
            <a:r>
              <a:rPr lang="en-US" altLang="zh-CN" dirty="0" smtClean="0"/>
              <a:t>create index </a:t>
            </a:r>
            <a:r>
              <a:rPr lang="en-US" altLang="zh-CN" dirty="0" err="1" smtClean="0"/>
              <a:t>idx_gender_name</a:t>
            </a:r>
            <a:r>
              <a:rPr lang="en-US" altLang="zh-CN" dirty="0" smtClean="0"/>
              <a:t> on </a:t>
            </a:r>
            <a:r>
              <a:rPr lang="en-US" altLang="zh-CN" dirty="0" err="1" smtClean="0"/>
              <a:t>All_China_Population_Info</a:t>
            </a:r>
            <a:r>
              <a:rPr lang="en-US" altLang="zh-CN" dirty="0" smtClean="0"/>
              <a:t>(</a:t>
            </a:r>
            <a:r>
              <a:rPr lang="en-US" altLang="zh-CN" dirty="0" err="1" smtClean="0"/>
              <a:t>gender,name</a:t>
            </a:r>
            <a:r>
              <a:rPr lang="en-US" altLang="zh-CN" dirty="0" smtClean="0"/>
              <a:t>);</a:t>
            </a:r>
          </a:p>
          <a:p>
            <a:pPr marL="0" marR="0" indent="0" algn="l" defTabSz="914400" rtl="0" eaLnBrk="1" fontAlgn="base" latinLnBrk="0" hangingPunct="1">
              <a:lnSpc>
                <a:spcPct val="100000"/>
              </a:lnSpc>
              <a:spcBef>
                <a:spcPts val="600"/>
              </a:spcBef>
              <a:spcAft>
                <a:spcPct val="0"/>
              </a:spcAft>
              <a:buClrTx/>
              <a:buSzTx/>
              <a:buFontTx/>
              <a:buNone/>
              <a:tabLst/>
              <a:defRPr/>
            </a:pPr>
            <a:r>
              <a:rPr lang="en-US" altLang="zh-CN" dirty="0" smtClean="0"/>
              <a:t>create index </a:t>
            </a:r>
            <a:r>
              <a:rPr lang="en-US" altLang="zh-CN" dirty="0" err="1" smtClean="0"/>
              <a:t>idx_mobile_phone</a:t>
            </a:r>
            <a:r>
              <a:rPr lang="en-US" altLang="zh-CN" dirty="0" smtClean="0"/>
              <a:t> on </a:t>
            </a:r>
            <a:r>
              <a:rPr lang="en-US" altLang="zh-CN" dirty="0" err="1" smtClean="0"/>
              <a:t>All_China_Population_Info</a:t>
            </a:r>
            <a:r>
              <a:rPr lang="en-US" altLang="zh-CN" dirty="0" smtClean="0"/>
              <a:t>(</a:t>
            </a:r>
            <a:r>
              <a:rPr lang="en-US" altLang="zh-CN" dirty="0" err="1" smtClean="0"/>
              <a:t>mobile_phone</a:t>
            </a:r>
            <a:r>
              <a:rPr lang="en-US" altLang="zh-CN" dirty="0" smtClean="0"/>
              <a:t>);</a:t>
            </a:r>
          </a:p>
          <a:p>
            <a:endParaRPr lang="en-US" altLang="zh-CN" dirty="0" smtClean="0"/>
          </a:p>
          <a:p>
            <a:r>
              <a:rPr lang="en-US" altLang="zh-CN" dirty="0" smtClean="0"/>
              <a:t>exec </a:t>
            </a:r>
            <a:r>
              <a:rPr lang="en-US" altLang="zh-CN" dirty="0" err="1" smtClean="0"/>
              <a:t>dbms_stats.gather_table_stats</a:t>
            </a:r>
            <a:r>
              <a:rPr lang="en-US" altLang="zh-CN" dirty="0" smtClean="0"/>
              <a:t>(</a:t>
            </a:r>
            <a:r>
              <a:rPr lang="en-US" altLang="zh-CN" dirty="0" err="1" smtClean="0"/>
              <a:t>user,'ALL_CHINA_POPULATION_INFO</a:t>
            </a:r>
            <a:r>
              <a:rPr lang="en-US" altLang="zh-CN" dirty="0" smtClean="0"/>
              <a:t>');</a:t>
            </a:r>
          </a:p>
          <a:p>
            <a:endParaRPr lang="en-US" altLang="zh-CN" dirty="0" smtClean="0"/>
          </a:p>
          <a:p>
            <a:r>
              <a:rPr lang="en-US" altLang="zh-CN" dirty="0" smtClean="0"/>
              <a:t>declare </a:t>
            </a:r>
          </a:p>
          <a:p>
            <a:r>
              <a:rPr lang="en-US" altLang="zh-CN" dirty="0" err="1" smtClean="0"/>
              <a:t>v_id</a:t>
            </a:r>
            <a:r>
              <a:rPr lang="en-US" altLang="zh-CN" dirty="0" smtClean="0"/>
              <a:t> number;</a:t>
            </a:r>
          </a:p>
          <a:p>
            <a:r>
              <a:rPr lang="en-US" altLang="zh-CN" dirty="0" smtClean="0"/>
              <a:t>begin</a:t>
            </a:r>
          </a:p>
          <a:p>
            <a:r>
              <a:rPr lang="en-US" altLang="zh-CN" dirty="0" smtClean="0"/>
              <a:t>for </a:t>
            </a:r>
            <a:r>
              <a:rPr lang="en-US" altLang="zh-CN" dirty="0" err="1" smtClean="0"/>
              <a:t>i</a:t>
            </a:r>
            <a:r>
              <a:rPr lang="en-US" altLang="zh-CN" dirty="0" smtClean="0"/>
              <a:t> in 1..1000000 loop</a:t>
            </a:r>
          </a:p>
          <a:p>
            <a:r>
              <a:rPr lang="en-US" altLang="zh-CN" dirty="0" smtClean="0"/>
              <a:t>select </a:t>
            </a:r>
          </a:p>
          <a:p>
            <a:r>
              <a:rPr lang="en-US" altLang="zh-CN" dirty="0" smtClean="0"/>
              <a:t>--/*+ index(t </a:t>
            </a:r>
            <a:r>
              <a:rPr lang="en-US" altLang="zh-CN" dirty="0" err="1" smtClean="0"/>
              <a:t>idx_name_gender</a:t>
            </a:r>
            <a:r>
              <a:rPr lang="en-US" altLang="zh-CN" dirty="0" smtClean="0"/>
              <a:t>)  */</a:t>
            </a:r>
          </a:p>
          <a:p>
            <a:r>
              <a:rPr lang="en-US" altLang="zh-CN" dirty="0" smtClean="0"/>
              <a:t>/*+ index(t </a:t>
            </a:r>
            <a:r>
              <a:rPr lang="en-US" altLang="zh-CN" dirty="0" err="1" smtClean="0"/>
              <a:t>idx_gender_name</a:t>
            </a:r>
            <a:r>
              <a:rPr lang="en-US" altLang="zh-CN" dirty="0" smtClean="0"/>
              <a:t>)  */</a:t>
            </a:r>
          </a:p>
          <a:p>
            <a:r>
              <a:rPr lang="en-US" altLang="zh-CN" dirty="0" smtClean="0"/>
              <a:t>id into </a:t>
            </a:r>
            <a:r>
              <a:rPr lang="en-US" altLang="zh-CN" dirty="0" err="1" smtClean="0"/>
              <a:t>v_id</a:t>
            </a:r>
            <a:r>
              <a:rPr lang="en-US" altLang="zh-CN" dirty="0" smtClean="0"/>
              <a:t> from ALL_CHINA_POPULATION_INFO t where t.name=</a:t>
            </a:r>
            <a:r>
              <a:rPr lang="en-US" altLang="zh-CN" dirty="0" err="1" smtClean="0"/>
              <a:t>dbms_random.string</a:t>
            </a:r>
            <a:r>
              <a:rPr lang="en-US" altLang="zh-CN" dirty="0" smtClean="0"/>
              <a:t>('l',3) and gender='M' and </a:t>
            </a:r>
            <a:r>
              <a:rPr lang="en-US" altLang="zh-CN" dirty="0" err="1" smtClean="0"/>
              <a:t>rownum</a:t>
            </a:r>
            <a:r>
              <a:rPr lang="en-US" altLang="zh-CN" dirty="0" smtClean="0"/>
              <a:t>&lt;2 ;</a:t>
            </a:r>
          </a:p>
          <a:p>
            <a:r>
              <a:rPr lang="en-US" altLang="zh-CN" dirty="0" smtClean="0"/>
              <a:t>end loop;</a:t>
            </a:r>
          </a:p>
          <a:p>
            <a:r>
              <a:rPr lang="en-US" altLang="zh-CN" dirty="0" smtClean="0"/>
              <a:t>end;</a:t>
            </a:r>
          </a:p>
          <a:p>
            <a:r>
              <a:rPr lang="en-US" altLang="zh-CN" dirty="0" smtClean="0"/>
              <a:t>/</a:t>
            </a:r>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39</a:t>
            </a:fld>
            <a:endParaRPr lang="zh-CN" altLang="en-US" dirty="0"/>
          </a:p>
        </p:txBody>
      </p:sp>
    </p:spTree>
    <p:extLst>
      <p:ext uri="{BB962C8B-B14F-4D97-AF65-F5344CB8AC3E}">
        <p14:creationId xmlns:p14="http://schemas.microsoft.com/office/powerpoint/2010/main" val="26801979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Ref: http://docs.oracle.com/database/121/TGSQL/tgsql_optcncpt.htm#TGSQL213</a:t>
            </a:r>
          </a:p>
          <a:p>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41</a:t>
            </a:fld>
            <a:endParaRPr lang="zh-CN" altLang="en-US" dirty="0"/>
          </a:p>
        </p:txBody>
      </p:sp>
    </p:spTree>
    <p:extLst>
      <p:ext uri="{BB962C8B-B14F-4D97-AF65-F5344CB8AC3E}">
        <p14:creationId xmlns:p14="http://schemas.microsoft.com/office/powerpoint/2010/main" val="25232497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42</a:t>
            </a:fld>
            <a:endParaRPr lang="zh-CN" altLang="en-US" dirty="0"/>
          </a:p>
        </p:txBody>
      </p:sp>
    </p:spTree>
    <p:extLst>
      <p:ext uri="{BB962C8B-B14F-4D97-AF65-F5344CB8AC3E}">
        <p14:creationId xmlns:p14="http://schemas.microsoft.com/office/powerpoint/2010/main" val="18633897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altLang="zh-CN" dirty="0" smtClean="0"/>
              <a:t>Case: </a:t>
            </a:r>
            <a:r>
              <a:rPr lang="en-US" altLang="zh-CN" dirty="0" err="1" smtClean="0"/>
              <a:t>ps</a:t>
            </a:r>
            <a:r>
              <a:rPr lang="en-US" altLang="zh-CN" baseline="0" dirty="0" smtClean="0"/>
              <a:t> temp table , wrong statistics caused Cartesian join.</a:t>
            </a:r>
          </a:p>
          <a:p>
            <a:r>
              <a:rPr lang="en-US" altLang="zh-CN" b="1" dirty="0" smtClean="0"/>
              <a:t>BUG 23721326 - FS_BP IS TAKING LONG TIME TO PROCESS 500 JOURNAL LINE</a:t>
            </a:r>
          </a:p>
          <a:p>
            <a:endParaRPr lang="en-US" altLang="zh-CN" dirty="0" smtClean="0"/>
          </a:p>
          <a:p>
            <a:r>
              <a:rPr lang="en-US" altLang="zh-CN" dirty="0" err="1" smtClean="0"/>
              <a:t>Db</a:t>
            </a:r>
            <a:r>
              <a:rPr lang="en-US" altLang="zh-CN" dirty="0" smtClean="0"/>
              <a:t>: 12.1.0.2</a:t>
            </a:r>
          </a:p>
          <a:p>
            <a:r>
              <a:rPr lang="en-US" altLang="zh-CN" dirty="0" err="1" smtClean="0"/>
              <a:t>optimizer_dynamic_sampling</a:t>
            </a:r>
            <a:r>
              <a:rPr lang="en-US" altLang="zh-CN" dirty="0" smtClean="0"/>
              <a:t>=0</a:t>
            </a:r>
          </a:p>
          <a:p>
            <a:r>
              <a:rPr lang="en-US" altLang="zh-CN" dirty="0" err="1" smtClean="0"/>
              <a:t>optimizer_adaptive_features</a:t>
            </a:r>
            <a:r>
              <a:rPr lang="en-US" altLang="zh-CN" dirty="0" smtClean="0"/>
              <a:t>=FALSE</a:t>
            </a:r>
          </a:p>
          <a:p>
            <a:endParaRPr lang="en-US" altLang="zh-CN" dirty="0" smtClean="0"/>
          </a:p>
          <a:p>
            <a:r>
              <a:rPr lang="en-US" altLang="zh-CN" dirty="0" smtClean="0"/>
              <a:t>The</a:t>
            </a:r>
            <a:r>
              <a:rPr lang="en-US" altLang="zh-CN" baseline="0" dirty="0" smtClean="0"/>
              <a:t> above settings caused the optimizer didn’t do the dynamic sampling for the temp table in the </a:t>
            </a:r>
            <a:r>
              <a:rPr lang="en-US" altLang="zh-CN" baseline="0" dirty="0" err="1" smtClean="0"/>
              <a:t>sql</a:t>
            </a:r>
            <a:r>
              <a:rPr lang="en-US" altLang="zh-CN" baseline="0" dirty="0" smtClean="0"/>
              <a:t>.</a:t>
            </a:r>
            <a:endParaRPr lang="en-US" altLang="zh-CN" dirty="0" smtClean="0"/>
          </a:p>
          <a:p>
            <a:endParaRPr lang="en-US" altLang="zh-CN" dirty="0" smtClean="0"/>
          </a:p>
          <a:p>
            <a:endParaRPr lang="en-US" altLang="zh-CN" dirty="0" smtClean="0"/>
          </a:p>
          <a:p>
            <a:r>
              <a:rPr lang="en-US" altLang="zh-CN" dirty="0" smtClean="0"/>
              <a:t>SELECT</a:t>
            </a:r>
            <a:r>
              <a:rPr lang="en-US" altLang="zh-CN" baseline="0" dirty="0" smtClean="0"/>
              <a:t> </a:t>
            </a:r>
            <a:r>
              <a:rPr lang="en-US" altLang="zh-CN" dirty="0" smtClean="0"/>
              <a:t>DISTINCT 'CC_APPROP',  6896239,  KK_TRAN_LN,  B.LEDGER,  FISCAL_YEAR,  ACCOUNTING_PERIOD,  ' ',  BUSINESS_UNIT,  CF3.CHARTFIELD_VALUE,  CF4.CHARTFIELD_VALUE,  ' ',  ' ',  CF1.CHARTFIELD_VALUE,  CF2.CHARTFIELD_VALUE,  ' ',  ' ',  ' ',  ' ',  ' ',  ' ',  ' ',  ' ',  ' ',  ' ',  ' ',  ' ',  ' ',  BP.BUDGET_PERIOD,  A.PARENT_SUBTYPE</a:t>
            </a:r>
          </a:p>
          <a:p>
            <a:r>
              <a:rPr lang="en-US" altLang="zh-CN" dirty="0" smtClean="0"/>
              <a:t>FROM  PS_BP_ACT_TAO11 A,  PS_LED_GRP_LED_TBL B,  PS_BP_XCF_TAO1 CF1 ,  PS_BP_XCF_TAO1 CF2 ,  PS_BP_XCF_TAO1 CF3 ,  PS_BP_XCF_TAO1 CF4 ,  PS_BP_XLBP_TAO1 BP</a:t>
            </a:r>
          </a:p>
          <a:p>
            <a:r>
              <a:rPr lang="en-US" altLang="zh-CN" dirty="0" smtClean="0"/>
              <a:t>WHERE</a:t>
            </a:r>
          </a:p>
          <a:p>
            <a:r>
              <a:rPr lang="en-US" altLang="zh-CN" dirty="0" smtClean="0"/>
              <a:t>  A.KK_TRAN_ID         ='0026098474'</a:t>
            </a:r>
          </a:p>
          <a:p>
            <a:r>
              <a:rPr lang="en-US" altLang="zh-CN" dirty="0" smtClean="0"/>
              <a:t>AND A.KK_TRAN_DT       =TO_DATE('2016-07-01','YYYY-MM-DD')</a:t>
            </a:r>
          </a:p>
          <a:p>
            <a:r>
              <a:rPr lang="en-US" altLang="zh-CN" dirty="0" smtClean="0"/>
              <a:t>AND B.LEDGER_GROUP     ='CC_APPROP'</a:t>
            </a:r>
          </a:p>
          <a:p>
            <a:r>
              <a:rPr lang="en-US" altLang="zh-CN" dirty="0" smtClean="0"/>
              <a:t>AND B.SETID            ='STATE'</a:t>
            </a:r>
          </a:p>
          <a:p>
            <a:r>
              <a:rPr lang="en-US" altLang="zh-CN" dirty="0" smtClean="0"/>
              <a:t>AND A.PROCESS_INSTANCE = 6896239</a:t>
            </a:r>
          </a:p>
          <a:p>
            <a:r>
              <a:rPr lang="en-US" altLang="zh-CN" dirty="0" smtClean="0"/>
              <a:t>AND B.LEDGER_TYPE_KK   ='0'</a:t>
            </a:r>
          </a:p>
          <a:p>
            <a:r>
              <a:rPr lang="en-US" altLang="zh-CN" dirty="0" smtClean="0"/>
              <a:t>AND A.BALANCING_LINE   = 'N'</a:t>
            </a:r>
          </a:p>
          <a:p>
            <a:r>
              <a:rPr lang="en-US" altLang="zh-CN" dirty="0" smtClean="0"/>
              <a:t>AND A.PARENT_SUBTYPE   = '1'</a:t>
            </a:r>
          </a:p>
          <a:p>
            <a:r>
              <a:rPr lang="en-US" altLang="zh-CN" dirty="0" smtClean="0"/>
              <a:t>AND A.LEDGER_GROUP     ='CC_ALLOT'</a:t>
            </a:r>
          </a:p>
          <a:p>
            <a:r>
              <a:rPr lang="en-US" altLang="zh-CN" dirty="0" smtClean="0"/>
              <a:t>AND A.LEDGER_GROUP     = CF1.KK_LEDGER_GROUP</a:t>
            </a:r>
          </a:p>
          <a:p>
            <a:r>
              <a:rPr lang="en-US" altLang="zh-CN" dirty="0" smtClean="0"/>
              <a:t>AND A.PARENT_SUBTYPE   = CF1.SUBTYPE</a:t>
            </a:r>
          </a:p>
          <a:p>
            <a:r>
              <a:rPr lang="en-US" altLang="zh-CN" dirty="0" smtClean="0"/>
              <a:t>AND A.PROCESS_INSTANCE = CF1.PROCESS_INSTANCE</a:t>
            </a:r>
          </a:p>
          <a:p>
            <a:r>
              <a:rPr lang="en-US" altLang="zh-CN" dirty="0" smtClean="0"/>
              <a:t>AND A.PRODUCT          = CF1.CF_VALUE2</a:t>
            </a:r>
          </a:p>
          <a:p>
            <a:r>
              <a:rPr lang="en-US" altLang="zh-CN" dirty="0" smtClean="0"/>
              <a:t>AND CF1.CHARTFIELD     ='PRODUCT'</a:t>
            </a:r>
          </a:p>
          <a:p>
            <a:r>
              <a:rPr lang="en-US" altLang="zh-CN" dirty="0" smtClean="0"/>
              <a:t>AND A.LEDGER_GROUP     = CF2.KK_LEDGER_GROUP</a:t>
            </a:r>
          </a:p>
          <a:p>
            <a:r>
              <a:rPr lang="en-US" altLang="zh-CN" dirty="0" smtClean="0"/>
              <a:t>AND A.PARENT_SUBTYPE   = CF2.SUBTYPE</a:t>
            </a:r>
          </a:p>
          <a:p>
            <a:r>
              <a:rPr lang="en-US" altLang="zh-CN" dirty="0" smtClean="0"/>
              <a:t>AND A.PROCESS_INSTANCE = CF2.PROCESS_INSTANCE</a:t>
            </a:r>
          </a:p>
          <a:p>
            <a:r>
              <a:rPr lang="en-US" altLang="zh-CN" dirty="0" smtClean="0"/>
              <a:t>AND A.FUND_CODE        = CF2.CF_VALUE2</a:t>
            </a:r>
          </a:p>
          <a:p>
            <a:r>
              <a:rPr lang="en-US" altLang="zh-CN" dirty="0" smtClean="0"/>
              <a:t>AND CF2.CHARTFIELD     ='FUND_CODE'</a:t>
            </a:r>
          </a:p>
          <a:p>
            <a:r>
              <a:rPr lang="en-US" altLang="zh-CN" dirty="0" smtClean="0"/>
              <a:t>AND A.LEDGER_GROUP     = CF3.KK_LEDGER_GROUP</a:t>
            </a:r>
          </a:p>
          <a:p>
            <a:r>
              <a:rPr lang="en-US" altLang="zh-CN" dirty="0" smtClean="0"/>
              <a:t>AND A.PARENT_SUBTYPE   = CF3.SUBTYPE</a:t>
            </a:r>
          </a:p>
          <a:p>
            <a:r>
              <a:rPr lang="en-US" altLang="zh-CN" dirty="0" smtClean="0"/>
              <a:t>AND A.PROCESS_INSTANCE = CF3.PROCESS_INSTANCE</a:t>
            </a:r>
          </a:p>
          <a:p>
            <a:r>
              <a:rPr lang="en-US" altLang="zh-CN" dirty="0" smtClean="0"/>
              <a:t>AND A.ACCOUNT          = CF3.CF_VALUE2</a:t>
            </a:r>
          </a:p>
          <a:p>
            <a:r>
              <a:rPr lang="en-US" altLang="zh-CN" dirty="0" smtClean="0"/>
              <a:t>AND CF3.CHARTFIELD     ='ACCOUNT'</a:t>
            </a:r>
          </a:p>
          <a:p>
            <a:r>
              <a:rPr lang="en-US" altLang="zh-CN" dirty="0" smtClean="0"/>
              <a:t>AND A.LEDGER_GROUP     = CF4.KK_LEDGER_GROUP</a:t>
            </a:r>
          </a:p>
          <a:p>
            <a:r>
              <a:rPr lang="en-US" altLang="zh-CN" dirty="0" smtClean="0"/>
              <a:t>AND A.PARENT_SUBTYPE   = CF4.SUBTYPE</a:t>
            </a:r>
          </a:p>
          <a:p>
            <a:r>
              <a:rPr lang="en-US" altLang="zh-CN" dirty="0" smtClean="0"/>
              <a:t>AND A.PROCESS_INSTANCE = CF4.PROCESS_INSTANCE</a:t>
            </a:r>
          </a:p>
          <a:p>
            <a:r>
              <a:rPr lang="en-US" altLang="zh-CN" dirty="0" smtClean="0"/>
              <a:t>AND A.DEPTID           = CF4.CF_VALUE2</a:t>
            </a:r>
          </a:p>
          <a:p>
            <a:r>
              <a:rPr lang="en-US" altLang="zh-CN" dirty="0" smtClean="0"/>
              <a:t>AND CF4.CHARTFIELD     ='DEPTID'</a:t>
            </a:r>
          </a:p>
          <a:p>
            <a:r>
              <a:rPr lang="en-US" altLang="zh-CN" dirty="0" smtClean="0"/>
              <a:t>AND A.BUDGET_PERIOD    = BP.BUDGET_PERIOD2</a:t>
            </a:r>
          </a:p>
          <a:p>
            <a:r>
              <a:rPr lang="en-US" altLang="zh-CN" dirty="0" smtClean="0"/>
              <a:t>AND A.SUBTYPE          = BP.SUBTYPE</a:t>
            </a:r>
          </a:p>
          <a:p>
            <a:r>
              <a:rPr lang="en-US" altLang="zh-CN" dirty="0" smtClean="0"/>
              <a:t>AND A.PROCESS_INSTANCE = BP.PROCESS_INSTANCE</a:t>
            </a:r>
          </a:p>
          <a:p>
            <a:r>
              <a:rPr lang="en-US" altLang="zh-CN" dirty="0" smtClean="0"/>
              <a:t>AND A.LEDGER_GROUP     = BP.LEDGER_GROUP ;</a:t>
            </a:r>
          </a:p>
          <a:p>
            <a:endParaRPr lang="en-US" altLang="zh-CN" dirty="0" smtClean="0"/>
          </a:p>
          <a:p>
            <a:endParaRPr lang="en-US" altLang="zh-CN" dirty="0" smtClean="0"/>
          </a:p>
          <a:p>
            <a:endParaRPr lang="zh-CN" altLang="en-US" dirty="0" smtClean="0"/>
          </a:p>
          <a:p>
            <a:endParaRPr lang="en-US" altLang="zh-CN" dirty="0" smtClean="0"/>
          </a:p>
          <a:p>
            <a:r>
              <a:rPr lang="en-US" altLang="zh-CN" dirty="0" smtClean="0"/>
              <a:t>Original </a:t>
            </a:r>
            <a:r>
              <a:rPr lang="en-US" altLang="zh-CN" dirty="0" err="1" smtClean="0"/>
              <a:t>Sql</a:t>
            </a:r>
            <a:r>
              <a:rPr lang="en-US" altLang="zh-CN" dirty="0" smtClean="0"/>
              <a:t> Text:</a:t>
            </a:r>
          </a:p>
          <a:p>
            <a:r>
              <a:rPr lang="en-US" altLang="zh-CN" sz="1100" kern="1200" dirty="0" smtClean="0">
                <a:solidFill>
                  <a:schemeClr val="tx1"/>
                </a:solidFill>
                <a:effectLst/>
                <a:latin typeface="+mn-lt"/>
                <a:ea typeface="+mn-ea"/>
                <a:cs typeface="+mn-cs"/>
              </a:rPr>
              <a:t>INSERT INTO PS_BP_PRNT_TAO11 (LEDGER_GROUP, PROCESS_INSTANCE, KK_TRAN_LN, </a:t>
            </a:r>
            <a:endParaRPr lang="zh-CN" altLang="zh-CN" sz="1100" kern="1200" dirty="0" smtClean="0">
              <a:solidFill>
                <a:schemeClr val="tx1"/>
              </a:solidFill>
              <a:effectLst/>
              <a:latin typeface="+mn-lt"/>
              <a:ea typeface="+mn-ea"/>
              <a:cs typeface="+mn-cs"/>
            </a:endParaRPr>
          </a:p>
          <a:p>
            <a:r>
              <a:rPr lang="en-US" altLang="zh-CN" sz="1100" kern="1200" dirty="0" smtClean="0">
                <a:solidFill>
                  <a:schemeClr val="tx1"/>
                </a:solidFill>
                <a:effectLst/>
                <a:latin typeface="+mn-lt"/>
                <a:ea typeface="+mn-ea"/>
                <a:cs typeface="+mn-cs"/>
              </a:rPr>
              <a:t>LEDGER, FISCAL_YEAR, ACCOUNTING_PERIOD, ERROR_FLAG, BUSINESS_UNIT, ACCOUNT, </a:t>
            </a:r>
            <a:endParaRPr lang="zh-CN" altLang="zh-CN" sz="1100" kern="1200" dirty="0" smtClean="0">
              <a:solidFill>
                <a:schemeClr val="tx1"/>
              </a:solidFill>
              <a:effectLst/>
              <a:latin typeface="+mn-lt"/>
              <a:ea typeface="+mn-ea"/>
              <a:cs typeface="+mn-cs"/>
            </a:endParaRPr>
          </a:p>
          <a:p>
            <a:r>
              <a:rPr lang="en-US" altLang="zh-CN" sz="1100" kern="1200" dirty="0" smtClean="0">
                <a:solidFill>
                  <a:schemeClr val="tx1"/>
                </a:solidFill>
                <a:effectLst/>
                <a:latin typeface="+mn-lt"/>
                <a:ea typeface="+mn-ea"/>
                <a:cs typeface="+mn-cs"/>
              </a:rPr>
              <a:t>DEPTID, STATISTICS_CODE, OPERATING_UNIT, PRODUCT, FUND_CODE, CLASS_FLD, </a:t>
            </a:r>
            <a:endParaRPr lang="zh-CN" altLang="zh-CN" sz="1100" kern="1200" dirty="0" smtClean="0">
              <a:solidFill>
                <a:schemeClr val="tx1"/>
              </a:solidFill>
              <a:effectLst/>
              <a:latin typeface="+mn-lt"/>
              <a:ea typeface="+mn-ea"/>
              <a:cs typeface="+mn-cs"/>
            </a:endParaRPr>
          </a:p>
          <a:p>
            <a:r>
              <a:rPr lang="en-US" altLang="zh-CN" sz="1100" kern="1200" dirty="0" smtClean="0">
                <a:solidFill>
                  <a:schemeClr val="tx1"/>
                </a:solidFill>
                <a:effectLst/>
                <a:latin typeface="+mn-lt"/>
                <a:ea typeface="+mn-ea"/>
                <a:cs typeface="+mn-cs"/>
              </a:rPr>
              <a:t>PROGRAM_CODE, BUDGET_REF, AFFILIATE, AFFILIATE_INTRA1, AFFILIATE_INTRA2, </a:t>
            </a:r>
            <a:endParaRPr lang="zh-CN" altLang="zh-CN" sz="1100" kern="1200" dirty="0" smtClean="0">
              <a:solidFill>
                <a:schemeClr val="tx1"/>
              </a:solidFill>
              <a:effectLst/>
              <a:latin typeface="+mn-lt"/>
              <a:ea typeface="+mn-ea"/>
              <a:cs typeface="+mn-cs"/>
            </a:endParaRPr>
          </a:p>
          <a:p>
            <a:r>
              <a:rPr lang="en-US" altLang="zh-CN" sz="1100" kern="1200" dirty="0" smtClean="0">
                <a:solidFill>
                  <a:schemeClr val="tx1"/>
                </a:solidFill>
                <a:effectLst/>
                <a:latin typeface="+mn-lt"/>
                <a:ea typeface="+mn-ea"/>
                <a:cs typeface="+mn-cs"/>
              </a:rPr>
              <a:t>CHARTFIELD1, CHARTFIELD2, CHARTFIELD3, BUSINESS_UNIT_PC, PROJECT_ID, </a:t>
            </a:r>
            <a:endParaRPr lang="zh-CN" altLang="zh-CN" sz="1100" kern="1200" dirty="0" smtClean="0">
              <a:solidFill>
                <a:schemeClr val="tx1"/>
              </a:solidFill>
              <a:effectLst/>
              <a:latin typeface="+mn-lt"/>
              <a:ea typeface="+mn-ea"/>
              <a:cs typeface="+mn-cs"/>
            </a:endParaRPr>
          </a:p>
          <a:p>
            <a:r>
              <a:rPr lang="en-US" altLang="zh-CN" sz="1100" kern="1200" dirty="0" smtClean="0">
                <a:solidFill>
                  <a:schemeClr val="tx1"/>
                </a:solidFill>
                <a:effectLst/>
                <a:latin typeface="+mn-lt"/>
                <a:ea typeface="+mn-ea"/>
                <a:cs typeface="+mn-cs"/>
              </a:rPr>
              <a:t>ACTIVITY_ID, RESOURCE_TYPE, BUDGET_PERIOD, SUBTYPE) SELECT /*+ LEADING(A) */ </a:t>
            </a:r>
            <a:endParaRPr lang="zh-CN" altLang="zh-CN" sz="1100" kern="1200" dirty="0" smtClean="0">
              <a:solidFill>
                <a:schemeClr val="tx1"/>
              </a:solidFill>
              <a:effectLst/>
              <a:latin typeface="+mn-lt"/>
              <a:ea typeface="+mn-ea"/>
              <a:cs typeface="+mn-cs"/>
            </a:endParaRPr>
          </a:p>
          <a:p>
            <a:r>
              <a:rPr lang="en-US" altLang="zh-CN" sz="1100" kern="1200" dirty="0" smtClean="0">
                <a:solidFill>
                  <a:schemeClr val="tx1"/>
                </a:solidFill>
                <a:effectLst/>
                <a:latin typeface="+mn-lt"/>
                <a:ea typeface="+mn-ea"/>
                <a:cs typeface="+mn-cs"/>
              </a:rPr>
              <a:t>DISTINCT 'CC_APPROP', 6896239, KK_TRAN_LN, B.LEDGER, FISCAL_YEAR, </a:t>
            </a:r>
            <a:endParaRPr lang="zh-CN" altLang="zh-CN" sz="1100" kern="1200" dirty="0" smtClean="0">
              <a:solidFill>
                <a:schemeClr val="tx1"/>
              </a:solidFill>
              <a:effectLst/>
              <a:latin typeface="+mn-lt"/>
              <a:ea typeface="+mn-ea"/>
              <a:cs typeface="+mn-cs"/>
            </a:endParaRPr>
          </a:p>
          <a:p>
            <a:r>
              <a:rPr lang="en-US" altLang="zh-CN" sz="1100" kern="1200" dirty="0" smtClean="0">
                <a:solidFill>
                  <a:schemeClr val="tx1"/>
                </a:solidFill>
                <a:effectLst/>
                <a:latin typeface="+mn-lt"/>
                <a:ea typeface="+mn-ea"/>
                <a:cs typeface="+mn-cs"/>
              </a:rPr>
              <a:t>ACCOUNTING_PERIOD, ' ', BUSINESS_UNIT, CF3.CHARTFIELD_VALUE, </a:t>
            </a:r>
            <a:endParaRPr lang="zh-CN" altLang="zh-CN" sz="1100" kern="1200" dirty="0" smtClean="0">
              <a:solidFill>
                <a:schemeClr val="tx1"/>
              </a:solidFill>
              <a:effectLst/>
              <a:latin typeface="+mn-lt"/>
              <a:ea typeface="+mn-ea"/>
              <a:cs typeface="+mn-cs"/>
            </a:endParaRPr>
          </a:p>
          <a:p>
            <a:r>
              <a:rPr lang="en-US" altLang="zh-CN" sz="1100" kern="1200" dirty="0" smtClean="0">
                <a:solidFill>
                  <a:schemeClr val="tx1"/>
                </a:solidFill>
                <a:effectLst/>
                <a:latin typeface="+mn-lt"/>
                <a:ea typeface="+mn-ea"/>
                <a:cs typeface="+mn-cs"/>
              </a:rPr>
              <a:t>CF4.CHARTFIELD_VALUE, ' ', ' ', CF1.CHARTFIELD_VALUE, CF2.CHARTFIELD_VALUE, ' </a:t>
            </a:r>
            <a:endParaRPr lang="zh-CN" altLang="zh-CN" sz="1100" kern="1200" dirty="0" smtClean="0">
              <a:solidFill>
                <a:schemeClr val="tx1"/>
              </a:solidFill>
              <a:effectLst/>
              <a:latin typeface="+mn-lt"/>
              <a:ea typeface="+mn-ea"/>
              <a:cs typeface="+mn-cs"/>
            </a:endParaRPr>
          </a:p>
          <a:p>
            <a:r>
              <a:rPr lang="en-US" altLang="zh-CN" sz="1100" kern="1200" dirty="0" smtClean="0">
                <a:solidFill>
                  <a:schemeClr val="tx1"/>
                </a:solidFill>
                <a:effectLst/>
                <a:latin typeface="+mn-lt"/>
                <a:ea typeface="+mn-ea"/>
                <a:cs typeface="+mn-cs"/>
              </a:rPr>
              <a:t>', ' ', ' ', ' ', ' ', ' ', ' ', ' ', ' ', ' ', ' ', ' ', ' ', </a:t>
            </a:r>
            <a:endParaRPr lang="zh-CN" altLang="zh-CN" sz="1100" kern="1200" dirty="0" smtClean="0">
              <a:solidFill>
                <a:schemeClr val="tx1"/>
              </a:solidFill>
              <a:effectLst/>
              <a:latin typeface="+mn-lt"/>
              <a:ea typeface="+mn-ea"/>
              <a:cs typeface="+mn-cs"/>
            </a:endParaRPr>
          </a:p>
          <a:p>
            <a:r>
              <a:rPr lang="en-US" altLang="zh-CN" sz="1100" kern="1200" dirty="0" smtClean="0">
                <a:solidFill>
                  <a:schemeClr val="tx1"/>
                </a:solidFill>
                <a:effectLst/>
                <a:latin typeface="+mn-lt"/>
                <a:ea typeface="+mn-ea"/>
                <a:cs typeface="+mn-cs"/>
              </a:rPr>
              <a:t>BP.BUDGET_PERIOD, A.PARENT_SUBTYPE FROM PS_BP_ACT_TAO11 A, PS_LED_GRP_LED_TBL </a:t>
            </a:r>
            <a:endParaRPr lang="zh-CN" altLang="zh-CN" sz="1100" kern="1200" dirty="0" smtClean="0">
              <a:solidFill>
                <a:schemeClr val="tx1"/>
              </a:solidFill>
              <a:effectLst/>
              <a:latin typeface="+mn-lt"/>
              <a:ea typeface="+mn-ea"/>
              <a:cs typeface="+mn-cs"/>
            </a:endParaRPr>
          </a:p>
          <a:p>
            <a:r>
              <a:rPr lang="en-US" altLang="zh-CN" sz="1100" kern="1200" dirty="0" smtClean="0">
                <a:solidFill>
                  <a:schemeClr val="tx1"/>
                </a:solidFill>
                <a:effectLst/>
                <a:latin typeface="+mn-lt"/>
                <a:ea typeface="+mn-ea"/>
                <a:cs typeface="+mn-cs"/>
              </a:rPr>
              <a:t>B  , PS_BP_XCF_TAO11 CF1 , PS_BP_XCF_TAO11 CF2 , PS_BP_XCF_TAO11 CF3 , </a:t>
            </a:r>
            <a:endParaRPr lang="zh-CN" altLang="zh-CN" sz="1100" kern="1200" dirty="0" smtClean="0">
              <a:solidFill>
                <a:schemeClr val="tx1"/>
              </a:solidFill>
              <a:effectLst/>
              <a:latin typeface="+mn-lt"/>
              <a:ea typeface="+mn-ea"/>
              <a:cs typeface="+mn-cs"/>
            </a:endParaRPr>
          </a:p>
          <a:p>
            <a:r>
              <a:rPr lang="en-US" altLang="zh-CN" sz="1100" kern="1200" dirty="0" smtClean="0">
                <a:solidFill>
                  <a:schemeClr val="tx1"/>
                </a:solidFill>
                <a:effectLst/>
                <a:latin typeface="+mn-lt"/>
                <a:ea typeface="+mn-ea"/>
                <a:cs typeface="+mn-cs"/>
              </a:rPr>
              <a:t>PS_BP_XCF_TAO11 CF4 , PS_BP_XLBP_TAO11 BP   WHERE A.KK_TRAN_ID='0026098474' </a:t>
            </a:r>
            <a:endParaRPr lang="zh-CN" altLang="zh-CN" sz="1100" kern="1200" dirty="0" smtClean="0">
              <a:solidFill>
                <a:schemeClr val="tx1"/>
              </a:solidFill>
              <a:effectLst/>
              <a:latin typeface="+mn-lt"/>
              <a:ea typeface="+mn-ea"/>
              <a:cs typeface="+mn-cs"/>
            </a:endParaRPr>
          </a:p>
          <a:p>
            <a:r>
              <a:rPr lang="en-US" altLang="zh-CN" sz="1100" kern="1200" dirty="0" smtClean="0">
                <a:solidFill>
                  <a:schemeClr val="tx1"/>
                </a:solidFill>
                <a:effectLst/>
                <a:latin typeface="+mn-lt"/>
                <a:ea typeface="+mn-ea"/>
                <a:cs typeface="+mn-cs"/>
              </a:rPr>
              <a:t>AND A.KK_TRAN_DT=TO_DATE('2016-07-01','YYYY-MM-DD') AND </a:t>
            </a:r>
            <a:endParaRPr lang="zh-CN" altLang="zh-CN" sz="1100" kern="1200" dirty="0" smtClean="0">
              <a:solidFill>
                <a:schemeClr val="tx1"/>
              </a:solidFill>
              <a:effectLst/>
              <a:latin typeface="+mn-lt"/>
              <a:ea typeface="+mn-ea"/>
              <a:cs typeface="+mn-cs"/>
            </a:endParaRPr>
          </a:p>
          <a:p>
            <a:r>
              <a:rPr lang="en-US" altLang="zh-CN" sz="1100" kern="1200" dirty="0" smtClean="0">
                <a:solidFill>
                  <a:schemeClr val="tx1"/>
                </a:solidFill>
                <a:effectLst/>
                <a:latin typeface="+mn-lt"/>
                <a:ea typeface="+mn-ea"/>
                <a:cs typeface="+mn-cs"/>
              </a:rPr>
              <a:t>B.LEDGER_GROUP='CC_APPROP' AND B.SETID='STATE' AND A.PROCESS_INSTANCE= </a:t>
            </a:r>
            <a:endParaRPr lang="zh-CN" altLang="zh-CN" sz="1100" kern="1200" dirty="0" smtClean="0">
              <a:solidFill>
                <a:schemeClr val="tx1"/>
              </a:solidFill>
              <a:effectLst/>
              <a:latin typeface="+mn-lt"/>
              <a:ea typeface="+mn-ea"/>
              <a:cs typeface="+mn-cs"/>
            </a:endParaRPr>
          </a:p>
          <a:p>
            <a:r>
              <a:rPr lang="en-US" altLang="zh-CN" sz="1100" kern="1200" dirty="0" smtClean="0">
                <a:solidFill>
                  <a:schemeClr val="tx1"/>
                </a:solidFill>
                <a:effectLst/>
                <a:latin typeface="+mn-lt"/>
                <a:ea typeface="+mn-ea"/>
                <a:cs typeface="+mn-cs"/>
              </a:rPr>
              <a:t>6896239 AND B.LEDGER_TYPE_KK='0' AND A.BALANCING_LINE = 'N' AND </a:t>
            </a:r>
            <a:endParaRPr lang="zh-CN" altLang="zh-CN" sz="1100" kern="1200" dirty="0" smtClean="0">
              <a:solidFill>
                <a:schemeClr val="tx1"/>
              </a:solidFill>
              <a:effectLst/>
              <a:latin typeface="+mn-lt"/>
              <a:ea typeface="+mn-ea"/>
              <a:cs typeface="+mn-cs"/>
            </a:endParaRPr>
          </a:p>
          <a:p>
            <a:r>
              <a:rPr lang="en-US" altLang="zh-CN" sz="1100" kern="1200" dirty="0" smtClean="0">
                <a:solidFill>
                  <a:schemeClr val="tx1"/>
                </a:solidFill>
                <a:effectLst/>
                <a:latin typeface="+mn-lt"/>
                <a:ea typeface="+mn-ea"/>
                <a:cs typeface="+mn-cs"/>
              </a:rPr>
              <a:t>A.PARENT_SUBTYPE= '1' AND A.LEDGER_GROUP='CC_ALLOT'   AND A.LEDGER_GROUP = </a:t>
            </a:r>
            <a:endParaRPr lang="zh-CN" altLang="zh-CN" sz="1100" kern="1200" dirty="0" smtClean="0">
              <a:solidFill>
                <a:schemeClr val="tx1"/>
              </a:solidFill>
              <a:effectLst/>
              <a:latin typeface="+mn-lt"/>
              <a:ea typeface="+mn-ea"/>
              <a:cs typeface="+mn-cs"/>
            </a:endParaRPr>
          </a:p>
          <a:p>
            <a:r>
              <a:rPr lang="en-US" altLang="zh-CN" sz="1100" kern="1200" dirty="0" smtClean="0">
                <a:solidFill>
                  <a:schemeClr val="tx1"/>
                </a:solidFill>
                <a:effectLst/>
                <a:latin typeface="+mn-lt"/>
                <a:ea typeface="+mn-ea"/>
                <a:cs typeface="+mn-cs"/>
              </a:rPr>
              <a:t>CF1.KK_LEDGER_GROUP AND A.PARENT_SUBTYPE = CF1.SUBTYPE AND A.PROCESS_INSTANCE </a:t>
            </a:r>
            <a:endParaRPr lang="zh-CN" altLang="zh-CN" sz="1100" kern="1200" dirty="0" smtClean="0">
              <a:solidFill>
                <a:schemeClr val="tx1"/>
              </a:solidFill>
              <a:effectLst/>
              <a:latin typeface="+mn-lt"/>
              <a:ea typeface="+mn-ea"/>
              <a:cs typeface="+mn-cs"/>
            </a:endParaRPr>
          </a:p>
          <a:p>
            <a:r>
              <a:rPr lang="en-US" altLang="zh-CN" sz="1100" kern="1200" dirty="0" smtClean="0">
                <a:solidFill>
                  <a:schemeClr val="tx1"/>
                </a:solidFill>
                <a:effectLst/>
                <a:latin typeface="+mn-lt"/>
                <a:ea typeface="+mn-ea"/>
                <a:cs typeface="+mn-cs"/>
              </a:rPr>
              <a:t>= CF1.PROCESS_INSTANCE  AND A.PRODUCT = CF1.CF_VALUE2 AND </a:t>
            </a:r>
            <a:endParaRPr lang="zh-CN" altLang="zh-CN" sz="1100" kern="1200" dirty="0" smtClean="0">
              <a:solidFill>
                <a:schemeClr val="tx1"/>
              </a:solidFill>
              <a:effectLst/>
              <a:latin typeface="+mn-lt"/>
              <a:ea typeface="+mn-ea"/>
              <a:cs typeface="+mn-cs"/>
            </a:endParaRPr>
          </a:p>
          <a:p>
            <a:r>
              <a:rPr lang="en-US" altLang="zh-CN" sz="1100" kern="1200" dirty="0" smtClean="0">
                <a:solidFill>
                  <a:schemeClr val="tx1"/>
                </a:solidFill>
                <a:effectLst/>
                <a:latin typeface="+mn-lt"/>
                <a:ea typeface="+mn-ea"/>
                <a:cs typeface="+mn-cs"/>
              </a:rPr>
              <a:t>CF1.CHARTFIELD='PRODUCT' AND A.LEDGER_GROUP = CF2.KK_LEDGER_GROUP AND </a:t>
            </a:r>
            <a:endParaRPr lang="zh-CN" altLang="zh-CN" sz="1100" kern="1200" dirty="0" smtClean="0">
              <a:solidFill>
                <a:schemeClr val="tx1"/>
              </a:solidFill>
              <a:effectLst/>
              <a:latin typeface="+mn-lt"/>
              <a:ea typeface="+mn-ea"/>
              <a:cs typeface="+mn-cs"/>
            </a:endParaRPr>
          </a:p>
          <a:p>
            <a:r>
              <a:rPr lang="en-US" altLang="zh-CN" sz="1100" kern="1200" dirty="0" smtClean="0">
                <a:solidFill>
                  <a:schemeClr val="tx1"/>
                </a:solidFill>
                <a:effectLst/>
                <a:latin typeface="+mn-lt"/>
                <a:ea typeface="+mn-ea"/>
                <a:cs typeface="+mn-cs"/>
              </a:rPr>
              <a:t>A.PARENT_SUBTYPE = CF2.SUBTYPE AND A.PROCESS_INSTANCE = CF2.PROCESS_INSTANCE  </a:t>
            </a:r>
            <a:endParaRPr lang="zh-CN" altLang="zh-CN" sz="1100" kern="1200" dirty="0" smtClean="0">
              <a:solidFill>
                <a:schemeClr val="tx1"/>
              </a:solidFill>
              <a:effectLst/>
              <a:latin typeface="+mn-lt"/>
              <a:ea typeface="+mn-ea"/>
              <a:cs typeface="+mn-cs"/>
            </a:endParaRPr>
          </a:p>
          <a:p>
            <a:r>
              <a:rPr lang="en-US" altLang="zh-CN" sz="1100" kern="1200" dirty="0" smtClean="0">
                <a:solidFill>
                  <a:schemeClr val="tx1"/>
                </a:solidFill>
                <a:effectLst/>
                <a:latin typeface="+mn-lt"/>
                <a:ea typeface="+mn-ea"/>
                <a:cs typeface="+mn-cs"/>
              </a:rPr>
              <a:t>AND A.FUND_CODE = CF2.CF_VALUE2 AND CF2.CHARTFIELD='FUND_CODE' AND </a:t>
            </a:r>
            <a:endParaRPr lang="zh-CN" altLang="zh-CN" sz="1100" kern="1200" dirty="0" smtClean="0">
              <a:solidFill>
                <a:schemeClr val="tx1"/>
              </a:solidFill>
              <a:effectLst/>
              <a:latin typeface="+mn-lt"/>
              <a:ea typeface="+mn-ea"/>
              <a:cs typeface="+mn-cs"/>
            </a:endParaRPr>
          </a:p>
          <a:p>
            <a:r>
              <a:rPr lang="en-US" altLang="zh-CN" sz="1100" kern="1200" dirty="0" smtClean="0">
                <a:solidFill>
                  <a:schemeClr val="tx1"/>
                </a:solidFill>
                <a:effectLst/>
                <a:latin typeface="+mn-lt"/>
                <a:ea typeface="+mn-ea"/>
                <a:cs typeface="+mn-cs"/>
              </a:rPr>
              <a:t>A.LEDGER_GROUP = CF3.KK_LEDGER_GROUP AND A.PARENT_SUBTYPE = CF3.SUBTYPE AND </a:t>
            </a:r>
            <a:endParaRPr lang="zh-CN" altLang="zh-CN" sz="1100" kern="1200" dirty="0" smtClean="0">
              <a:solidFill>
                <a:schemeClr val="tx1"/>
              </a:solidFill>
              <a:effectLst/>
              <a:latin typeface="+mn-lt"/>
              <a:ea typeface="+mn-ea"/>
              <a:cs typeface="+mn-cs"/>
            </a:endParaRPr>
          </a:p>
          <a:p>
            <a:r>
              <a:rPr lang="en-US" altLang="zh-CN" sz="1100" kern="1200" dirty="0" smtClean="0">
                <a:solidFill>
                  <a:schemeClr val="tx1"/>
                </a:solidFill>
                <a:effectLst/>
                <a:latin typeface="+mn-lt"/>
                <a:ea typeface="+mn-ea"/>
                <a:cs typeface="+mn-cs"/>
              </a:rPr>
              <a:t>A.PROCESS_INSTANCE = CF3.PROCESS_INSTANCE  AND A.ACCOUNT = CF3.CF_VALUE2 AND </a:t>
            </a:r>
            <a:endParaRPr lang="zh-CN" altLang="zh-CN" sz="1100" kern="1200" dirty="0" smtClean="0">
              <a:solidFill>
                <a:schemeClr val="tx1"/>
              </a:solidFill>
              <a:effectLst/>
              <a:latin typeface="+mn-lt"/>
              <a:ea typeface="+mn-ea"/>
              <a:cs typeface="+mn-cs"/>
            </a:endParaRPr>
          </a:p>
          <a:p>
            <a:r>
              <a:rPr lang="en-US" altLang="zh-CN" sz="1100" kern="1200" dirty="0" smtClean="0">
                <a:solidFill>
                  <a:schemeClr val="tx1"/>
                </a:solidFill>
                <a:effectLst/>
                <a:latin typeface="+mn-lt"/>
                <a:ea typeface="+mn-ea"/>
                <a:cs typeface="+mn-cs"/>
              </a:rPr>
              <a:t>CF3.CHARTFIELD='ACCOUNT' AND A.LEDGER_GROUP = CF4.KK_LEDGER_GROUP AND </a:t>
            </a:r>
            <a:endParaRPr lang="zh-CN" altLang="zh-CN" sz="1100" kern="1200" dirty="0" smtClean="0">
              <a:solidFill>
                <a:schemeClr val="tx1"/>
              </a:solidFill>
              <a:effectLst/>
              <a:latin typeface="+mn-lt"/>
              <a:ea typeface="+mn-ea"/>
              <a:cs typeface="+mn-cs"/>
            </a:endParaRPr>
          </a:p>
          <a:p>
            <a:r>
              <a:rPr lang="en-US" altLang="zh-CN" sz="1100" kern="1200" dirty="0" smtClean="0">
                <a:solidFill>
                  <a:schemeClr val="tx1"/>
                </a:solidFill>
                <a:effectLst/>
                <a:latin typeface="+mn-lt"/>
                <a:ea typeface="+mn-ea"/>
                <a:cs typeface="+mn-cs"/>
              </a:rPr>
              <a:t>A.PARENT_SUBTYPE = CF4.SUBTYPE AND A.PROCESS_INSTANCE = CF4.PROCESS_INSTANCE  </a:t>
            </a:r>
            <a:endParaRPr lang="zh-CN" altLang="zh-CN" sz="1100" kern="1200" dirty="0" smtClean="0">
              <a:solidFill>
                <a:schemeClr val="tx1"/>
              </a:solidFill>
              <a:effectLst/>
              <a:latin typeface="+mn-lt"/>
              <a:ea typeface="+mn-ea"/>
              <a:cs typeface="+mn-cs"/>
            </a:endParaRPr>
          </a:p>
          <a:p>
            <a:r>
              <a:rPr lang="en-US" altLang="zh-CN" sz="1100" kern="1200" dirty="0" smtClean="0">
                <a:solidFill>
                  <a:schemeClr val="tx1"/>
                </a:solidFill>
                <a:effectLst/>
                <a:latin typeface="+mn-lt"/>
                <a:ea typeface="+mn-ea"/>
                <a:cs typeface="+mn-cs"/>
              </a:rPr>
              <a:t>AND A.DEPTID = CF4.CF_VALUE2 AND CF4.CHARTFIELD='DEPTID' AND A.BUDGET_PERIOD </a:t>
            </a:r>
            <a:endParaRPr lang="zh-CN" altLang="zh-CN" sz="1100" kern="1200" dirty="0" smtClean="0">
              <a:solidFill>
                <a:schemeClr val="tx1"/>
              </a:solidFill>
              <a:effectLst/>
              <a:latin typeface="+mn-lt"/>
              <a:ea typeface="+mn-ea"/>
              <a:cs typeface="+mn-cs"/>
            </a:endParaRPr>
          </a:p>
          <a:p>
            <a:r>
              <a:rPr lang="en-US" altLang="zh-CN" sz="1100" kern="1200" dirty="0" smtClean="0">
                <a:solidFill>
                  <a:schemeClr val="tx1"/>
                </a:solidFill>
                <a:effectLst/>
                <a:latin typeface="+mn-lt"/>
                <a:ea typeface="+mn-ea"/>
                <a:cs typeface="+mn-cs"/>
              </a:rPr>
              <a:t>= BP.BUDGET_PERIOD2 AND A.SUBTYPE = BP.SUBTYPE AND A.PROCESS_INSTANCE = </a:t>
            </a:r>
            <a:endParaRPr lang="zh-CN" altLang="zh-CN" sz="1100" kern="1200" dirty="0" smtClean="0">
              <a:solidFill>
                <a:schemeClr val="tx1"/>
              </a:solidFill>
              <a:effectLst/>
              <a:latin typeface="+mn-lt"/>
              <a:ea typeface="+mn-ea"/>
              <a:cs typeface="+mn-cs"/>
            </a:endParaRPr>
          </a:p>
          <a:p>
            <a:r>
              <a:rPr lang="en-US" altLang="zh-CN" sz="1100" kern="1200" dirty="0" smtClean="0">
                <a:solidFill>
                  <a:schemeClr val="tx1"/>
                </a:solidFill>
                <a:effectLst/>
                <a:latin typeface="+mn-lt"/>
                <a:ea typeface="+mn-ea"/>
                <a:cs typeface="+mn-cs"/>
              </a:rPr>
              <a:t>BP.PROCESS_INSTANCE AND A.LEDGER_GROUP= BP.LEDGER_GROUP</a:t>
            </a:r>
            <a:endParaRPr lang="zh-CN" altLang="zh-CN" sz="1100" kern="1200" dirty="0" smtClean="0">
              <a:solidFill>
                <a:schemeClr val="tx1"/>
              </a:solidFill>
              <a:effectLst/>
              <a:latin typeface="+mn-lt"/>
              <a:ea typeface="+mn-ea"/>
              <a:cs typeface="+mn-cs"/>
            </a:endParaRPr>
          </a:p>
          <a:p>
            <a:endParaRPr lang="zh-CN" altLang="en-US" dirty="0" smtClean="0"/>
          </a:p>
          <a:p>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43</a:t>
            </a:fld>
            <a:endParaRPr lang="zh-CN" altLang="en-US" dirty="0"/>
          </a:p>
        </p:txBody>
      </p:sp>
    </p:spTree>
    <p:extLst>
      <p:ext uri="{BB962C8B-B14F-4D97-AF65-F5344CB8AC3E}">
        <p14:creationId xmlns:p14="http://schemas.microsoft.com/office/powerpoint/2010/main" val="28798699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marL="0" marR="0" indent="0" algn="l" defTabSz="914400" rtl="0" eaLnBrk="1" fontAlgn="base" latinLnBrk="0" hangingPunct="1">
              <a:lnSpc>
                <a:spcPct val="100000"/>
              </a:lnSpc>
              <a:spcBef>
                <a:spcPts val="600"/>
              </a:spcBef>
              <a:spcAft>
                <a:spcPct val="0"/>
              </a:spcAft>
              <a:buClrTx/>
              <a:buSzTx/>
              <a:buFontTx/>
              <a:buNone/>
              <a:tabLst/>
              <a:defRPr/>
            </a:pPr>
            <a:r>
              <a:rPr lang="en-US" altLang="zh-CN" sz="1100" kern="1200" dirty="0" smtClean="0">
                <a:solidFill>
                  <a:schemeClr val="tx1"/>
                </a:solidFill>
                <a:latin typeface="+mn-lt"/>
                <a:ea typeface="+mn-ea"/>
                <a:cs typeface="+mn-cs"/>
              </a:rPr>
              <a:t>Card of Cartesian: Cf1*cf2*cf3*cf4 * B =142*102*377*50 * B =273,023,400 * B</a:t>
            </a:r>
          </a:p>
          <a:p>
            <a:pPr marL="0" marR="0" indent="0" algn="l" defTabSz="914400" rtl="0" eaLnBrk="1" fontAlgn="base" latinLnBrk="0" hangingPunct="1">
              <a:lnSpc>
                <a:spcPct val="100000"/>
              </a:lnSpc>
              <a:spcBef>
                <a:spcPts val="600"/>
              </a:spcBef>
              <a:spcAft>
                <a:spcPct val="0"/>
              </a:spcAft>
              <a:buClrTx/>
              <a:buSzTx/>
              <a:buFontTx/>
              <a:buNone/>
              <a:tabLst/>
              <a:defRPr/>
            </a:pPr>
            <a:r>
              <a:rPr lang="en-US" altLang="zh-CN" sz="1100" kern="1200" dirty="0" smtClean="0">
                <a:solidFill>
                  <a:schemeClr val="tx1"/>
                </a:solidFill>
                <a:latin typeface="+mn-lt"/>
                <a:ea typeface="+mn-ea"/>
                <a:cs typeface="+mn-cs"/>
              </a:rPr>
              <a:t>Nested Loop Count:  Card of Cartesian * A * A = 273,023,400 * B</a:t>
            </a:r>
            <a:r>
              <a:rPr lang="en-US" altLang="zh-CN" sz="1100" kern="1200" baseline="0" dirty="0" smtClean="0">
                <a:solidFill>
                  <a:schemeClr val="tx1"/>
                </a:solidFill>
                <a:latin typeface="+mn-lt"/>
                <a:ea typeface="+mn-ea"/>
                <a:cs typeface="+mn-cs"/>
              </a:rPr>
              <a:t> * 150 * 150 = 6,143,026,500,000 * B</a:t>
            </a:r>
            <a:endParaRPr lang="en-US" altLang="zh-CN" sz="1100" kern="1200" dirty="0" smtClean="0">
              <a:solidFill>
                <a:schemeClr val="tx1"/>
              </a:solidFill>
              <a:latin typeface="+mn-lt"/>
              <a:ea typeface="+mn-ea"/>
              <a:cs typeface="+mn-cs"/>
            </a:endParaRPr>
          </a:p>
          <a:p>
            <a:endParaRPr lang="en-US" altLang="zh-CN" dirty="0" smtClean="0"/>
          </a:p>
          <a:p>
            <a:r>
              <a:rPr lang="en-US" altLang="zh-CN" dirty="0" smtClean="0"/>
              <a:t>No Hints:</a:t>
            </a:r>
          </a:p>
          <a:p>
            <a:r>
              <a:rPr lang="en-US" altLang="zh-CN" dirty="0" smtClean="0"/>
              <a:t>-------------------------------------------------------------------------------------------------------------------</a:t>
            </a:r>
          </a:p>
          <a:p>
            <a:r>
              <a:rPr lang="en-US" altLang="zh-CN" dirty="0" smtClean="0"/>
              <a:t>| Id  | Operation                                    | Name               | Rows  | Bytes | Cost (%CPU)| Time     |</a:t>
            </a:r>
          </a:p>
          <a:p>
            <a:r>
              <a:rPr lang="en-US" altLang="zh-CN" dirty="0" smtClean="0"/>
              <a:t>-------------------------------------------------------------------------------------------------------------------</a:t>
            </a:r>
          </a:p>
          <a:p>
            <a:r>
              <a:rPr lang="en-US" altLang="zh-CN" dirty="0" smtClean="0"/>
              <a:t>|   0 | SELECT STATEMENT                             |                    |     1 |  1250 |     4  (25)| 00:00:01 |</a:t>
            </a:r>
          </a:p>
          <a:p>
            <a:r>
              <a:rPr lang="en-US" altLang="zh-CN" dirty="0" smtClean="0"/>
              <a:t>|   1 |  HASH UNIQUE                                 |                    |     1 |  1250 |     4  (25)| 00:00:01 |</a:t>
            </a:r>
          </a:p>
          <a:p>
            <a:r>
              <a:rPr lang="en-US" altLang="zh-CN" dirty="0" smtClean="0"/>
              <a:t>|   2 |   NESTED LOOPS                               |                    |     1 |  1250 |     3   (0)| 00:00:01 |</a:t>
            </a:r>
          </a:p>
          <a:p>
            <a:r>
              <a:rPr lang="en-US" altLang="zh-CN" dirty="0" smtClean="0"/>
              <a:t>|   3 |    NESTED LOOPS                              |                    |     1 |  1250 |     3   (0)| 00:00:01 |</a:t>
            </a:r>
          </a:p>
          <a:p>
            <a:r>
              <a:rPr lang="en-US" altLang="zh-CN" dirty="0" smtClean="0"/>
              <a:t>|   4 |     MERGE JOIN CARTESIAN                     |                    |     1 |   997 |     3   (0)| 00:00:01 |</a:t>
            </a:r>
          </a:p>
          <a:p>
            <a:r>
              <a:rPr lang="en-US" altLang="zh-CN" dirty="0" smtClean="0"/>
              <a:t>|   5 |      MERGE JOIN CARTESIAN                    |                    |     1 |   969 |     2   (0)| 00:00:01 |</a:t>
            </a:r>
          </a:p>
          <a:p>
            <a:r>
              <a:rPr lang="en-US" altLang="zh-CN" dirty="0" smtClean="0"/>
              <a:t>|   6 |       MERGE JOIN CARTESIAN                   |                    |     1 |   876 |     0   (0)| 00:00:01 |</a:t>
            </a:r>
          </a:p>
          <a:p>
            <a:r>
              <a:rPr lang="en-US" altLang="zh-CN" dirty="0" smtClean="0"/>
              <a:t>|   7 |        MERGE JOIN CARTESIAN                  |                    |     1 |   657 |     0   (0)| 00:00:01 |</a:t>
            </a:r>
          </a:p>
          <a:p>
            <a:r>
              <a:rPr lang="en-US" altLang="zh-CN" dirty="0" smtClean="0"/>
              <a:t>|   8 |         MERGE JOIN CARTESIAN                 |                    |     1 |   438 |     0   (0)| 00:00:01 |</a:t>
            </a:r>
          </a:p>
          <a:p>
            <a:r>
              <a:rPr lang="en-US" altLang="zh-CN" dirty="0" smtClean="0"/>
              <a:t>|*  9 |          TABLE ACCESS BY INDEX ROWID         | PS_BP_XCF_TAO1     |     1 |   219 |     0   (0)| 00:00:01 |</a:t>
            </a:r>
          </a:p>
          <a:p>
            <a:r>
              <a:rPr lang="en-US" altLang="zh-CN" dirty="0" smtClean="0"/>
              <a:t>|* 10 |           INDEX RANGE SCAN                   | PSABP_XCF_TAO1     |     1 |       |     0   (0)| 00:00:01 |</a:t>
            </a:r>
          </a:p>
          <a:p>
            <a:r>
              <a:rPr lang="en-US" altLang="zh-CN" dirty="0" smtClean="0"/>
              <a:t>|  11 |          BUFFER SORT                         |                    |     1 |   219 |     0   (0)| 00:00:01 |</a:t>
            </a:r>
          </a:p>
          <a:p>
            <a:r>
              <a:rPr lang="en-US" altLang="zh-CN" dirty="0" smtClean="0"/>
              <a:t>|* 12 |           TABLE ACCESS BY INDEX ROWID BATCHED| PS_BP_XCF_TAO1     |     1 |   219 |     0   (0)| 00:00:01 |</a:t>
            </a:r>
          </a:p>
          <a:p>
            <a:r>
              <a:rPr lang="en-US" altLang="zh-CN" dirty="0" smtClean="0"/>
              <a:t>|* 13 |            INDEX RANGE SCAN                  | PSABP_XCF_TAO1     |     1 |       |     0   (0)| 00:00:01 |</a:t>
            </a:r>
          </a:p>
          <a:p>
            <a:r>
              <a:rPr lang="en-US" altLang="zh-CN" dirty="0" smtClean="0"/>
              <a:t>|  14 |         BUFFER SORT                          |                    |     1 |   219 |     0   (0)| 00:00:01 |</a:t>
            </a:r>
          </a:p>
          <a:p>
            <a:r>
              <a:rPr lang="en-US" altLang="zh-CN" dirty="0" smtClean="0"/>
              <a:t>|* 15 |          TABLE ACCESS BY INDEX ROWID BATCHED | PS_BP_XCF_TAO1     |     1 |   219 |     0   (0)| 00:00:01 |</a:t>
            </a:r>
          </a:p>
          <a:p>
            <a:r>
              <a:rPr lang="en-US" altLang="zh-CN" dirty="0" smtClean="0"/>
              <a:t>|* 16 |           INDEX RANGE SCAN                   | PSABP_XCF_TAO1     |     1 |       |     0   (0)| 00:00:01 |</a:t>
            </a:r>
          </a:p>
          <a:p>
            <a:r>
              <a:rPr lang="en-US" altLang="zh-CN" dirty="0" smtClean="0"/>
              <a:t>|  17 |        BUFFER SORT                           |                    |     1 |   219 |     0   (0)| 00:00:01 |</a:t>
            </a:r>
          </a:p>
          <a:p>
            <a:r>
              <a:rPr lang="en-US" altLang="zh-CN" dirty="0" smtClean="0"/>
              <a:t>|* 18 |         TABLE ACCESS BY INDEX ROWID BATCHED  | PS_BP_XCF_TAO1     |     1 |   219 |     0   (0)| 00:00:01 |</a:t>
            </a:r>
          </a:p>
          <a:p>
            <a:r>
              <a:rPr lang="en-US" altLang="zh-CN" dirty="0" smtClean="0"/>
              <a:t>|* 19 |          INDEX RANGE SCAN                    | PSABP_XCF_TAO1     |     1 |       |     0   (0)| 00:00:01 |</a:t>
            </a:r>
          </a:p>
          <a:p>
            <a:r>
              <a:rPr lang="en-US" altLang="zh-CN" dirty="0" smtClean="0"/>
              <a:t>|  20 |       BUFFER SORT                            |                    |     1 |    93 |     2   (0)| 00:00:01 |</a:t>
            </a:r>
          </a:p>
          <a:p>
            <a:r>
              <a:rPr lang="en-US" altLang="zh-CN" dirty="0" smtClean="0"/>
              <a:t>|* 21 |        TABLE ACCESS STORAGE FULL             | PS_BP_XLBP_TAO1    |     1 |    93 |     2   (0)| 00:00:01 |</a:t>
            </a:r>
          </a:p>
          <a:p>
            <a:r>
              <a:rPr lang="en-US" altLang="zh-CN" dirty="0" smtClean="0"/>
              <a:t>|  22 |      BUFFER SORT                             |                    |     5 |   140 |     1   (0)| 00:00:01 |</a:t>
            </a:r>
          </a:p>
          <a:p>
            <a:r>
              <a:rPr lang="en-US" altLang="zh-CN" dirty="0" smtClean="0"/>
              <a:t>|* 23 |       INDEX RANGE SCAN                       | PSALED_GRP_LED_TBL |     5 |   140 |     1   (0)| 00:00:01 |</a:t>
            </a:r>
          </a:p>
          <a:p>
            <a:r>
              <a:rPr lang="en-US" altLang="zh-CN" dirty="0" smtClean="0"/>
              <a:t>|* 24 |     INDEX RANGE SCAN                         | PSABP_ACT_TAO11    |     1 |       |     0   (0)| 00:00:01 |</a:t>
            </a:r>
          </a:p>
          <a:p>
            <a:r>
              <a:rPr lang="en-US" altLang="zh-CN" dirty="0" smtClean="0"/>
              <a:t>|* 25 |    TABLE ACCESS BY INDEX ROWID               | PS_BP_ACT_TAO11    |     1 |   253 |     0   (0)| 00:00:01 |</a:t>
            </a:r>
          </a:p>
          <a:p>
            <a:r>
              <a:rPr lang="en-US" altLang="zh-CN" dirty="0" smtClean="0"/>
              <a:t>-------------------------------------------------------------------------------------------------------------------</a:t>
            </a:r>
          </a:p>
          <a:p>
            <a:endParaRPr lang="en-US" altLang="zh-CN" sz="1100" kern="1200" dirty="0" smtClean="0">
              <a:solidFill>
                <a:schemeClr val="tx1"/>
              </a:solidFill>
              <a:latin typeface="+mn-lt"/>
              <a:ea typeface="+mn-ea"/>
              <a:cs typeface="+mn-cs"/>
            </a:endParaRPr>
          </a:p>
          <a:p>
            <a:r>
              <a:rPr lang="en-US" altLang="zh-CN" sz="1100" kern="1200" dirty="0" smtClean="0">
                <a:solidFill>
                  <a:schemeClr val="tx1"/>
                </a:solidFill>
                <a:latin typeface="+mn-lt"/>
                <a:ea typeface="+mn-ea"/>
                <a:cs typeface="+mn-cs"/>
              </a:rPr>
              <a:t>9 - filter("CF1"."PROCESS_INSTANCE"=6896239 AND "CF1"."KK_LEDGER_GROUP"='CC_ALLOT')</a:t>
            </a:r>
          </a:p>
          <a:p>
            <a:r>
              <a:rPr lang="en-US" altLang="zh-CN" sz="1100" b="1" kern="1200" dirty="0" smtClean="0">
                <a:solidFill>
                  <a:srgbClr val="FF0000"/>
                </a:solidFill>
                <a:latin typeface="+mn-lt"/>
                <a:ea typeface="+mn-ea"/>
                <a:cs typeface="+mn-cs"/>
              </a:rPr>
              <a:t>10 - access("CF1"."CHARTFIELD"='PRODUCT' AND "CF1"."SUBTYPE"='1')</a:t>
            </a:r>
          </a:p>
          <a:p>
            <a:r>
              <a:rPr lang="en-US" altLang="zh-CN" sz="1100" kern="1200" dirty="0" smtClean="0">
                <a:solidFill>
                  <a:schemeClr val="tx1"/>
                </a:solidFill>
                <a:latin typeface="+mn-lt"/>
                <a:ea typeface="+mn-ea"/>
                <a:cs typeface="+mn-cs"/>
              </a:rPr>
              <a:t>12 - filter("CF2"."PROCESS_INSTANCE"=6896239 AND "CF2"."KK_LEDGER_GROUP"='CC_ALLOT')</a:t>
            </a:r>
          </a:p>
          <a:p>
            <a:r>
              <a:rPr lang="en-US" altLang="zh-CN" sz="1100" kern="1200" dirty="0" smtClean="0">
                <a:solidFill>
                  <a:schemeClr val="tx1"/>
                </a:solidFill>
                <a:latin typeface="+mn-lt"/>
                <a:ea typeface="+mn-ea"/>
                <a:cs typeface="+mn-cs"/>
              </a:rPr>
              <a:t>13 - access("CF2"."CHARTFIELD"='FUND_CODE' AND "CF2"."SUBTYPE"='1')</a:t>
            </a:r>
          </a:p>
          <a:p>
            <a:r>
              <a:rPr lang="en-US" altLang="zh-CN" sz="1100" kern="1200" dirty="0" smtClean="0">
                <a:solidFill>
                  <a:schemeClr val="tx1"/>
                </a:solidFill>
                <a:latin typeface="+mn-lt"/>
                <a:ea typeface="+mn-ea"/>
                <a:cs typeface="+mn-cs"/>
              </a:rPr>
              <a:t>15 - filter("CF3"."PROCESS_INSTANCE"=6896239 AND "CF3"."KK_LEDGER_GROUP"='CC_ALLOT')</a:t>
            </a:r>
          </a:p>
          <a:p>
            <a:r>
              <a:rPr lang="en-US" altLang="zh-CN" sz="1100" kern="1200" dirty="0" smtClean="0">
                <a:solidFill>
                  <a:schemeClr val="tx1"/>
                </a:solidFill>
                <a:latin typeface="+mn-lt"/>
                <a:ea typeface="+mn-ea"/>
                <a:cs typeface="+mn-cs"/>
              </a:rPr>
              <a:t>16 - access("CF3"."CHARTFIELD"='ACCOUNT' AND "CF3"."SUBTYPE"='1')</a:t>
            </a:r>
          </a:p>
          <a:p>
            <a:r>
              <a:rPr lang="en-US" altLang="zh-CN" sz="1100" kern="1200" dirty="0" smtClean="0">
                <a:solidFill>
                  <a:schemeClr val="tx1"/>
                </a:solidFill>
                <a:latin typeface="+mn-lt"/>
                <a:ea typeface="+mn-ea"/>
                <a:cs typeface="+mn-cs"/>
              </a:rPr>
              <a:t>18 - filter("CF4"."PROCESS_INSTANCE"=6896239 AND "CF4"."KK_LEDGER_GROUP"='CC_ALLOT')</a:t>
            </a:r>
          </a:p>
          <a:p>
            <a:r>
              <a:rPr lang="en-US" altLang="zh-CN" sz="1100" kern="1200" dirty="0" smtClean="0">
                <a:solidFill>
                  <a:schemeClr val="tx1"/>
                </a:solidFill>
                <a:latin typeface="+mn-lt"/>
                <a:ea typeface="+mn-ea"/>
                <a:cs typeface="+mn-cs"/>
              </a:rPr>
              <a:t>19 - access("CF4"."CHARTFIELD"='DEPTID' AND "CF4"."SUBTYPE"='1')</a:t>
            </a:r>
          </a:p>
          <a:p>
            <a:r>
              <a:rPr lang="en-US" altLang="zh-CN" sz="1100" kern="1200" dirty="0" smtClean="0">
                <a:solidFill>
                  <a:schemeClr val="tx1"/>
                </a:solidFill>
                <a:latin typeface="+mn-lt"/>
                <a:ea typeface="+mn-ea"/>
                <a:cs typeface="+mn-cs"/>
              </a:rPr>
              <a:t>21 - storage("BP"."PROCESS_INSTANCE"=6896239 AND "BP"."LEDGER_GROUP"='CC_ALLOT')</a:t>
            </a:r>
          </a:p>
          <a:p>
            <a:r>
              <a:rPr lang="en-US" altLang="zh-CN" sz="1100" kern="1200" dirty="0" smtClean="0">
                <a:solidFill>
                  <a:schemeClr val="tx1"/>
                </a:solidFill>
                <a:latin typeface="+mn-lt"/>
                <a:ea typeface="+mn-ea"/>
                <a:cs typeface="+mn-cs"/>
              </a:rPr>
              <a:t>filter("BP"."PROCESS_INSTANCE"=6896239 AND "BP"."LEDGER_GROUP"='CC_ALLOT')</a:t>
            </a:r>
          </a:p>
          <a:p>
            <a:r>
              <a:rPr lang="en-US" altLang="zh-CN" sz="1100" kern="1200" dirty="0" smtClean="0">
                <a:solidFill>
                  <a:schemeClr val="tx1"/>
                </a:solidFill>
                <a:latin typeface="+mn-lt"/>
                <a:ea typeface="+mn-ea"/>
                <a:cs typeface="+mn-cs"/>
              </a:rPr>
              <a:t>23 - access("B"."SETID"='STATE' AND "B"."LEDGER_GROUP"='CC_APPROP' AND "B"."LEDGER_TYPE_KK"='0')</a:t>
            </a:r>
          </a:p>
          <a:p>
            <a:r>
              <a:rPr lang="en-US" altLang="zh-CN" sz="1100" kern="1200" dirty="0" smtClean="0">
                <a:solidFill>
                  <a:schemeClr val="tx1"/>
                </a:solidFill>
                <a:latin typeface="+mn-lt"/>
                <a:ea typeface="+mn-ea"/>
                <a:cs typeface="+mn-cs"/>
              </a:rPr>
              <a:t>24 - access("A"."PROCESS_INSTANCE"=6896239 AND "A"."KK_TRAN_ID"='0026098474' AND</a:t>
            </a:r>
          </a:p>
          <a:p>
            <a:r>
              <a:rPr lang="en-US" altLang="zh-CN" sz="1100" kern="1200" dirty="0" smtClean="0">
                <a:solidFill>
                  <a:schemeClr val="tx1"/>
                </a:solidFill>
                <a:latin typeface="+mn-lt"/>
                <a:ea typeface="+mn-ea"/>
                <a:cs typeface="+mn-cs"/>
              </a:rPr>
              <a:t>"A"."KK_TRAN_DT"=TO_DATE(' 2016-07-01 00:00:00', '</a:t>
            </a:r>
            <a:r>
              <a:rPr lang="en-US" altLang="zh-CN" sz="1100" kern="1200" dirty="0" err="1" smtClean="0">
                <a:solidFill>
                  <a:schemeClr val="tx1"/>
                </a:solidFill>
                <a:latin typeface="+mn-lt"/>
                <a:ea typeface="+mn-ea"/>
                <a:cs typeface="+mn-cs"/>
              </a:rPr>
              <a:t>syyyy</a:t>
            </a:r>
            <a:r>
              <a:rPr lang="en-US" altLang="zh-CN" sz="1100" kern="1200" dirty="0" smtClean="0">
                <a:solidFill>
                  <a:schemeClr val="tx1"/>
                </a:solidFill>
                <a:latin typeface="+mn-lt"/>
                <a:ea typeface="+mn-ea"/>
                <a:cs typeface="+mn-cs"/>
              </a:rPr>
              <a:t>-mm-</a:t>
            </a:r>
            <a:r>
              <a:rPr lang="en-US" altLang="zh-CN" sz="1100" kern="1200" dirty="0" err="1" smtClean="0">
                <a:solidFill>
                  <a:schemeClr val="tx1"/>
                </a:solidFill>
                <a:latin typeface="+mn-lt"/>
                <a:ea typeface="+mn-ea"/>
                <a:cs typeface="+mn-cs"/>
              </a:rPr>
              <a:t>dd</a:t>
            </a:r>
            <a:r>
              <a:rPr lang="en-US" altLang="zh-CN" sz="1100" kern="1200" dirty="0" smtClean="0">
                <a:solidFill>
                  <a:schemeClr val="tx1"/>
                </a:solidFill>
                <a:latin typeface="+mn-lt"/>
                <a:ea typeface="+mn-ea"/>
                <a:cs typeface="+mn-cs"/>
              </a:rPr>
              <a:t> hh24:mi:ss') AND</a:t>
            </a:r>
          </a:p>
          <a:p>
            <a:r>
              <a:rPr lang="en-US" altLang="zh-CN" sz="1100" kern="1200" dirty="0" smtClean="0">
                <a:solidFill>
                  <a:schemeClr val="tx1"/>
                </a:solidFill>
                <a:latin typeface="+mn-lt"/>
                <a:ea typeface="+mn-ea"/>
                <a:cs typeface="+mn-cs"/>
              </a:rPr>
              <a:t>"A"."LEDGER_GROUP"='CC_ALLOT')</a:t>
            </a:r>
          </a:p>
          <a:p>
            <a:r>
              <a:rPr lang="en-US" altLang="zh-CN" sz="1100" kern="1200" dirty="0" smtClean="0">
                <a:solidFill>
                  <a:schemeClr val="tx1"/>
                </a:solidFill>
                <a:latin typeface="+mn-lt"/>
                <a:ea typeface="+mn-ea"/>
                <a:cs typeface="+mn-cs"/>
              </a:rPr>
              <a:t>filter("A"."LEDGER_GROUP"='CC_ALLOT')</a:t>
            </a:r>
          </a:p>
          <a:p>
            <a:r>
              <a:rPr lang="en-US" altLang="zh-CN" sz="1100" kern="1200" dirty="0" smtClean="0">
                <a:solidFill>
                  <a:schemeClr val="tx1"/>
                </a:solidFill>
                <a:latin typeface="+mn-lt"/>
                <a:ea typeface="+mn-ea"/>
                <a:cs typeface="+mn-cs"/>
              </a:rPr>
              <a:t>25 - filter("A"."PRODUCT"="CF1"."CF_VALUE2" AND "A"."FUND_CODE"="CF2"."CF_VALUE2" AND</a:t>
            </a:r>
          </a:p>
          <a:p>
            <a:r>
              <a:rPr lang="en-US" altLang="zh-CN" sz="1100" kern="1200" dirty="0" smtClean="0">
                <a:solidFill>
                  <a:schemeClr val="tx1"/>
                </a:solidFill>
                <a:latin typeface="+mn-lt"/>
                <a:ea typeface="+mn-ea"/>
                <a:cs typeface="+mn-cs"/>
              </a:rPr>
              <a:t>"A"."ACCOUNT"="CF3"."CF_VALUE2" AND "A"."DEPTID"="CF4"."CF_VALUE2" AND</a:t>
            </a:r>
          </a:p>
          <a:p>
            <a:r>
              <a:rPr lang="en-US" altLang="zh-CN" sz="1100" kern="1200" dirty="0" smtClean="0">
                <a:solidFill>
                  <a:schemeClr val="tx1"/>
                </a:solidFill>
                <a:latin typeface="+mn-lt"/>
                <a:ea typeface="+mn-ea"/>
                <a:cs typeface="+mn-cs"/>
              </a:rPr>
              <a:t>"A"."BUDGET_PERIOD"="BP"."BUDGET_PERIOD2" AND "A"."SUBTYPE"="BP"."SUBTYPE" AND "A"."BALANCING_LINE"='N'</a:t>
            </a:r>
          </a:p>
          <a:p>
            <a:r>
              <a:rPr lang="en-US" altLang="zh-CN" sz="1100" kern="1200" dirty="0" smtClean="0">
                <a:solidFill>
                  <a:schemeClr val="tx1"/>
                </a:solidFill>
                <a:latin typeface="+mn-lt"/>
                <a:ea typeface="+mn-ea"/>
                <a:cs typeface="+mn-cs"/>
              </a:rPr>
              <a:t>AND "A"."PARENT_SUBTYPE"='1')</a:t>
            </a:r>
          </a:p>
          <a:p>
            <a:endParaRPr lang="en-US" altLang="zh-CN" dirty="0" smtClean="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44</a:t>
            </a:fld>
            <a:endParaRPr lang="zh-CN" altLang="en-US" dirty="0"/>
          </a:p>
        </p:txBody>
      </p:sp>
    </p:spTree>
    <p:extLst>
      <p:ext uri="{BB962C8B-B14F-4D97-AF65-F5344CB8AC3E}">
        <p14:creationId xmlns:p14="http://schemas.microsoft.com/office/powerpoint/2010/main" val="13297978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ltLang="zh-CN" dirty="0" smtClean="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45</a:t>
            </a:fld>
            <a:endParaRPr lang="zh-CN" altLang="en-US" dirty="0"/>
          </a:p>
        </p:txBody>
      </p:sp>
    </p:spTree>
    <p:extLst>
      <p:ext uri="{BB962C8B-B14F-4D97-AF65-F5344CB8AC3E}">
        <p14:creationId xmlns:p14="http://schemas.microsoft.com/office/powerpoint/2010/main" val="10100733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altLang="zh-CN" dirty="0" smtClean="0">
                <a:latin typeface="+mj-lt"/>
                <a:ea typeface="+mn-ea"/>
              </a:rPr>
              <a:t>With cardinality hints:</a:t>
            </a:r>
          </a:p>
          <a:p>
            <a:r>
              <a:rPr lang="en-US" altLang="zh-CN" dirty="0" smtClean="0"/>
              <a:t> /*+ </a:t>
            </a:r>
          </a:p>
          <a:p>
            <a:r>
              <a:rPr lang="en-US" altLang="zh-CN" dirty="0" smtClean="0"/>
              <a:t>  </a:t>
            </a:r>
            <a:r>
              <a:rPr lang="en-US" altLang="zh-CN" dirty="0" err="1" smtClean="0"/>
              <a:t>opt_estimate</a:t>
            </a:r>
            <a:r>
              <a:rPr lang="en-US" altLang="zh-CN" dirty="0" smtClean="0"/>
              <a:t>(table a rows=150) </a:t>
            </a:r>
            <a:r>
              <a:rPr lang="en-US" altLang="zh-CN" dirty="0" err="1" smtClean="0"/>
              <a:t>opt_estimate</a:t>
            </a:r>
            <a:r>
              <a:rPr lang="en-US" altLang="zh-CN" dirty="0" smtClean="0"/>
              <a:t>(table b rows=5)</a:t>
            </a:r>
          </a:p>
          <a:p>
            <a:r>
              <a:rPr lang="en-US" altLang="zh-CN" dirty="0" smtClean="0"/>
              <a:t>  </a:t>
            </a:r>
            <a:r>
              <a:rPr lang="en-US" altLang="zh-CN" dirty="0" err="1" smtClean="0"/>
              <a:t>opt_estimate</a:t>
            </a:r>
            <a:r>
              <a:rPr lang="en-US" altLang="zh-CN" dirty="0" smtClean="0"/>
              <a:t>(table cf1 rows=142)  </a:t>
            </a:r>
            <a:r>
              <a:rPr lang="en-US" altLang="zh-CN" dirty="0" err="1" smtClean="0"/>
              <a:t>opt_estimate</a:t>
            </a:r>
            <a:r>
              <a:rPr lang="en-US" altLang="zh-CN" dirty="0" smtClean="0"/>
              <a:t>(table cf2 rows=102)  </a:t>
            </a:r>
            <a:r>
              <a:rPr lang="en-US" altLang="zh-CN" dirty="0" err="1" smtClean="0"/>
              <a:t>opt_estimate</a:t>
            </a:r>
            <a:r>
              <a:rPr lang="en-US" altLang="zh-CN" dirty="0" smtClean="0"/>
              <a:t>(table cf3 rows=377)  </a:t>
            </a:r>
            <a:r>
              <a:rPr lang="en-US" altLang="zh-CN" dirty="0" err="1" smtClean="0"/>
              <a:t>opt_estimate</a:t>
            </a:r>
            <a:r>
              <a:rPr lang="en-US" altLang="zh-CN" dirty="0" smtClean="0"/>
              <a:t>(table cf4 rows=50)</a:t>
            </a:r>
          </a:p>
          <a:p>
            <a:r>
              <a:rPr lang="en-US" altLang="zh-CN" dirty="0" smtClean="0"/>
              <a:t>  --</a:t>
            </a:r>
            <a:r>
              <a:rPr lang="en-US" altLang="zh-CN" dirty="0" err="1" smtClean="0"/>
              <a:t>opt_estimate</a:t>
            </a:r>
            <a:r>
              <a:rPr lang="en-US" altLang="zh-CN" dirty="0" smtClean="0"/>
              <a:t>(table </a:t>
            </a:r>
            <a:r>
              <a:rPr lang="en-US" altLang="zh-CN" dirty="0" err="1" smtClean="0"/>
              <a:t>bp</a:t>
            </a:r>
            <a:r>
              <a:rPr lang="en-US" altLang="zh-CN" dirty="0" smtClean="0"/>
              <a:t> rows=1)</a:t>
            </a:r>
          </a:p>
          <a:p>
            <a:r>
              <a:rPr lang="en-US" altLang="zh-CN" dirty="0" smtClean="0"/>
              <a:t>  --</a:t>
            </a:r>
            <a:r>
              <a:rPr lang="en-US" altLang="zh-CN" dirty="0" err="1" smtClean="0"/>
              <a:t>opt_estimate</a:t>
            </a:r>
            <a:r>
              <a:rPr lang="en-US" altLang="zh-CN" dirty="0" smtClean="0"/>
              <a:t>(join(</a:t>
            </a:r>
            <a:r>
              <a:rPr lang="en-US" altLang="zh-CN" dirty="0" err="1" smtClean="0"/>
              <a:t>bp</a:t>
            </a:r>
            <a:r>
              <a:rPr lang="en-US" altLang="zh-CN" dirty="0" smtClean="0"/>
              <a:t> a) rows=200)</a:t>
            </a:r>
          </a:p>
          <a:p>
            <a:r>
              <a:rPr lang="en-US" altLang="zh-CN" dirty="0" smtClean="0"/>
              <a:t>  */</a:t>
            </a:r>
          </a:p>
          <a:p>
            <a:endParaRPr lang="en-US" altLang="zh-CN" dirty="0" smtClean="0">
              <a:latin typeface="+mj-lt"/>
              <a:ea typeface="+mn-ea"/>
            </a:endParaRPr>
          </a:p>
          <a:p>
            <a:r>
              <a:rPr lang="en-US" altLang="zh-CN" dirty="0" smtClean="0">
                <a:latin typeface="+mj-lt"/>
                <a:ea typeface="+mn-ea"/>
              </a:rPr>
              <a:t>----------------------------------------------------------------------------------------------------------</a:t>
            </a:r>
          </a:p>
          <a:p>
            <a:r>
              <a:rPr lang="en-US" altLang="zh-CN" dirty="0" smtClean="0">
                <a:latin typeface="+mj-lt"/>
                <a:ea typeface="+mn-ea"/>
              </a:rPr>
              <a:t>| Id  | Operation                           | Name               | Rows  | Bytes | Cost (%CPU)| Time     |</a:t>
            </a:r>
          </a:p>
          <a:p>
            <a:r>
              <a:rPr lang="en-US" altLang="zh-CN" dirty="0" smtClean="0">
                <a:latin typeface="+mj-lt"/>
                <a:ea typeface="+mn-ea"/>
              </a:rPr>
              <a:t>----------------------------------------------------------------------------------------------------------</a:t>
            </a:r>
          </a:p>
          <a:p>
            <a:r>
              <a:rPr lang="en-US" altLang="zh-CN" dirty="0" smtClean="0">
                <a:latin typeface="+mj-lt"/>
                <a:ea typeface="+mn-ea"/>
              </a:rPr>
              <a:t>|   0 | SELECT STATEMENT                    |                    |     1 |  1250 |     4  (25)| 00:00:01 |</a:t>
            </a:r>
          </a:p>
          <a:p>
            <a:r>
              <a:rPr lang="en-US" altLang="zh-CN" dirty="0" smtClean="0">
                <a:latin typeface="+mj-lt"/>
                <a:ea typeface="+mn-ea"/>
              </a:rPr>
              <a:t>|   1 |  HASH UNIQUE                        |                    |     1 |  1250 |     4  (25)| 00:00:01 |</a:t>
            </a:r>
          </a:p>
          <a:p>
            <a:r>
              <a:rPr lang="en-US" altLang="zh-CN" dirty="0" smtClean="0">
                <a:latin typeface="+mj-lt"/>
                <a:ea typeface="+mn-ea"/>
              </a:rPr>
              <a:t>|   2 |   MERGE JOIN CARTESIAN              |                    |     1 |  1250 |     3   (0)| 00:00:01 |</a:t>
            </a:r>
          </a:p>
          <a:p>
            <a:r>
              <a:rPr lang="en-US" altLang="zh-CN" dirty="0" smtClean="0">
                <a:latin typeface="+mj-lt"/>
                <a:ea typeface="+mn-ea"/>
              </a:rPr>
              <a:t>|   3 |    NESTED LOOPS                     |                    |     1 |  1222 |     2   (0)| 00:00:01 |</a:t>
            </a:r>
          </a:p>
          <a:p>
            <a:r>
              <a:rPr lang="en-US" altLang="zh-CN" dirty="0" smtClean="0">
                <a:latin typeface="+mj-lt"/>
                <a:ea typeface="+mn-ea"/>
              </a:rPr>
              <a:t>|   4 |     NESTED LOOPS                    |                    |     1 |  1222 |     2   (0)| 00:00:01 |</a:t>
            </a:r>
          </a:p>
          <a:p>
            <a:r>
              <a:rPr lang="en-US" altLang="zh-CN" dirty="0" smtClean="0">
                <a:latin typeface="+mj-lt"/>
                <a:ea typeface="+mn-ea"/>
              </a:rPr>
              <a:t>|   5 |      NESTED LOOPS                   |                    |     1 |  1003 |     2   (0)| 00:00:01 |</a:t>
            </a:r>
          </a:p>
          <a:p>
            <a:r>
              <a:rPr lang="en-US" altLang="zh-CN" dirty="0" smtClean="0">
                <a:latin typeface="+mj-lt"/>
                <a:ea typeface="+mn-ea"/>
              </a:rPr>
              <a:t>|   6 |       NESTED LOOPS                  |                    |     1 |   784 |     2   (0)| 00:00:01 |</a:t>
            </a:r>
          </a:p>
          <a:p>
            <a:r>
              <a:rPr lang="en-US" altLang="zh-CN" dirty="0" smtClean="0">
                <a:latin typeface="+mj-lt"/>
                <a:ea typeface="+mn-ea"/>
              </a:rPr>
              <a:t>|   7 |        NESTED LOOPS                 |                    |     1 |   565 |     2   (0)| 00:00:01 |</a:t>
            </a:r>
          </a:p>
          <a:p>
            <a:r>
              <a:rPr lang="en-US" altLang="zh-CN" dirty="0" smtClean="0">
                <a:latin typeface="+mj-lt"/>
                <a:ea typeface="+mn-ea"/>
              </a:rPr>
              <a:t>|   8 |         NESTED LOOPS                |                    |     1 |   346 |     2   (0)| 00:00:01 |</a:t>
            </a:r>
          </a:p>
          <a:p>
            <a:r>
              <a:rPr lang="en-US" altLang="zh-CN" dirty="0" smtClean="0">
                <a:latin typeface="+mj-lt"/>
                <a:ea typeface="+mn-ea"/>
              </a:rPr>
              <a:t>|*  9 |          TABLE ACCESS STORAGE FULL  | PS_BP_XLBP_TAO1    |     1 |    93 |     2   (0)| 00:00:01 |</a:t>
            </a:r>
          </a:p>
          <a:p>
            <a:r>
              <a:rPr lang="en-US" altLang="zh-CN" dirty="0" smtClean="0">
                <a:latin typeface="+mj-lt"/>
                <a:ea typeface="+mn-ea"/>
              </a:rPr>
              <a:t>|* 10 |          TABLE ACCESS BY INDEX ROWID| PS_BP_ACT_TAO11    |     1 |   253 |     0   (0)| 00:00:01 |</a:t>
            </a:r>
          </a:p>
          <a:p>
            <a:r>
              <a:rPr lang="en-US" altLang="zh-CN" dirty="0" smtClean="0">
                <a:latin typeface="+mj-lt"/>
                <a:ea typeface="+mn-ea"/>
              </a:rPr>
              <a:t>|* 11 |           INDEX RANGE SCAN          | PSABP_ACT_TAO11    |     1 |       |     0   (0)| 00:00:01 |</a:t>
            </a:r>
          </a:p>
          <a:p>
            <a:r>
              <a:rPr lang="en-US" altLang="zh-CN" dirty="0" smtClean="0">
                <a:latin typeface="+mj-lt"/>
                <a:ea typeface="+mn-ea"/>
              </a:rPr>
              <a:t>|* 12 |         TABLE ACCESS BY INDEX ROWID | PS_BP_XCF_TAO1     |     1 |   219 |     0   (0)| 00:00:01 |</a:t>
            </a:r>
          </a:p>
          <a:p>
            <a:r>
              <a:rPr lang="en-US" altLang="zh-CN" dirty="0" smtClean="0">
                <a:latin typeface="+mj-lt"/>
                <a:ea typeface="+mn-ea"/>
              </a:rPr>
              <a:t>|* 13 |          INDEX RANGE SCAN           | PSABP_XCF_TAO1     |     1 |       |     0   (0)| 00:00:01 |</a:t>
            </a:r>
          </a:p>
          <a:p>
            <a:r>
              <a:rPr lang="en-US" altLang="zh-CN" dirty="0" smtClean="0">
                <a:latin typeface="+mj-lt"/>
                <a:ea typeface="+mn-ea"/>
              </a:rPr>
              <a:t>|* 14 |        TABLE ACCESS BY INDEX ROWID  | PS_BP_XCF_TAO1     |     1 |   219 |     0   (0)| 00:00:01 |</a:t>
            </a:r>
          </a:p>
          <a:p>
            <a:r>
              <a:rPr lang="en-US" altLang="zh-CN" dirty="0" smtClean="0">
                <a:latin typeface="+mj-lt"/>
                <a:ea typeface="+mn-ea"/>
              </a:rPr>
              <a:t>|* 15 |         INDEX RANGE SCAN            | PSABP_XCF_TAO1     |     1 |       |     0   (0)| 00:00:01 |</a:t>
            </a:r>
          </a:p>
          <a:p>
            <a:r>
              <a:rPr lang="en-US" altLang="zh-CN" dirty="0" smtClean="0">
                <a:latin typeface="+mj-lt"/>
                <a:ea typeface="+mn-ea"/>
              </a:rPr>
              <a:t>|* 16 |       TABLE ACCESS BY INDEX ROWID   | PS_BP_XCF_TAO1     |     1 |   219 |     0   (0)| 00:00:01 |</a:t>
            </a:r>
          </a:p>
          <a:p>
            <a:r>
              <a:rPr lang="en-US" altLang="zh-CN" dirty="0" smtClean="0">
                <a:latin typeface="+mj-lt"/>
                <a:ea typeface="+mn-ea"/>
              </a:rPr>
              <a:t>|* 17 |        INDEX RANGE SCAN             | PSABP_XCF_TAO1     |     1 |       |     0   (0)| 00:00:01 |</a:t>
            </a:r>
          </a:p>
          <a:p>
            <a:r>
              <a:rPr lang="en-US" altLang="zh-CN" dirty="0" smtClean="0">
                <a:latin typeface="+mj-lt"/>
                <a:ea typeface="+mn-ea"/>
              </a:rPr>
              <a:t>|* 18 |      INDEX RANGE SCAN               | PSABP_XCF_TAO1     |     1 |       |     0   (0)| 00:00:01 |</a:t>
            </a:r>
          </a:p>
          <a:p>
            <a:r>
              <a:rPr lang="en-US" altLang="zh-CN" dirty="0" smtClean="0">
                <a:latin typeface="+mj-lt"/>
                <a:ea typeface="+mn-ea"/>
              </a:rPr>
              <a:t>|* 19 |     TABLE ACCESS BY INDEX ROWID     | PS_BP_XCF_TAO1     |     1 |   219 |     0   (0)| 00:00:01 |</a:t>
            </a:r>
          </a:p>
          <a:p>
            <a:r>
              <a:rPr lang="en-US" altLang="zh-CN" dirty="0" smtClean="0">
                <a:latin typeface="+mj-lt"/>
                <a:ea typeface="+mn-ea"/>
              </a:rPr>
              <a:t>|  20 |    BUFFER SORT                      |                    |     5 |   140 |     3   (0)| 00:00:01 |</a:t>
            </a:r>
          </a:p>
          <a:p>
            <a:r>
              <a:rPr lang="en-US" altLang="zh-CN" dirty="0" smtClean="0">
                <a:latin typeface="+mj-lt"/>
                <a:ea typeface="+mn-ea"/>
              </a:rPr>
              <a:t>|* 21 |     INDEX RANGE SCAN                | PSALED_GRP_LED_TBL |     5 |   140 |     1   (0)| 00:00:01 |</a:t>
            </a:r>
          </a:p>
          <a:p>
            <a:r>
              <a:rPr lang="en-US" altLang="zh-CN" dirty="0" smtClean="0">
                <a:latin typeface="+mj-lt"/>
                <a:ea typeface="+mn-ea"/>
              </a:rPr>
              <a:t>----------------------------------------------------------------------------------------------------------</a:t>
            </a:r>
          </a:p>
          <a:p>
            <a:endParaRPr lang="en-US" altLang="zh-CN" dirty="0" smtClean="0"/>
          </a:p>
          <a:p>
            <a:r>
              <a:rPr lang="en-US" altLang="zh-CN" dirty="0" smtClean="0"/>
              <a:t>9 - storage("BP"."PROCESS_INSTANCE"=6896239 AND "BP"."LEDGER_GROUP"='CC_ALLOT')</a:t>
            </a:r>
          </a:p>
          <a:p>
            <a:r>
              <a:rPr lang="en-US" altLang="zh-CN" dirty="0" smtClean="0"/>
              <a:t>filter("BP"."PROCESS_INSTANCE"=6896239 AND "BP"."LEDGER_GROUP"='CC_ALLOT')</a:t>
            </a:r>
          </a:p>
          <a:p>
            <a:r>
              <a:rPr lang="en-US" altLang="zh-CN" dirty="0" smtClean="0"/>
              <a:t>10 - filter("A"."BUDGET_PERIOD"="BP"."BUDGET_PERIOD2" AND "A"."SUBTYPE"="BP"."SUBTYPE" AND</a:t>
            </a:r>
          </a:p>
          <a:p>
            <a:r>
              <a:rPr lang="en-US" altLang="zh-CN" dirty="0" smtClean="0"/>
              <a:t>"A"."BALANCING_LINE"='N' AND "A"."PARENT_SUBTYPE"='1')</a:t>
            </a:r>
          </a:p>
          <a:p>
            <a:r>
              <a:rPr lang="en-US" altLang="zh-CN" dirty="0" smtClean="0"/>
              <a:t>11 - access("A"."PROCESS_INSTANCE"=6896239 AND "A"."KK_TRAN_ID"='0026098474' AND</a:t>
            </a:r>
          </a:p>
          <a:p>
            <a:r>
              <a:rPr lang="en-US" altLang="zh-CN" dirty="0" smtClean="0"/>
              <a:t>"A"."KK_TRAN_DT"=TO_DATE(' 2016-07-01 00:00:00', '</a:t>
            </a:r>
            <a:r>
              <a:rPr lang="en-US" altLang="zh-CN" dirty="0" err="1" smtClean="0"/>
              <a:t>syyyy</a:t>
            </a:r>
            <a:r>
              <a:rPr lang="en-US" altLang="zh-CN" dirty="0" smtClean="0"/>
              <a:t>-mm-</a:t>
            </a:r>
            <a:r>
              <a:rPr lang="en-US" altLang="zh-CN" dirty="0" err="1" smtClean="0"/>
              <a:t>dd</a:t>
            </a:r>
            <a:r>
              <a:rPr lang="en-US" altLang="zh-CN" dirty="0" smtClean="0"/>
              <a:t> hh24:mi:ss') AND</a:t>
            </a:r>
          </a:p>
          <a:p>
            <a:r>
              <a:rPr lang="en-US" altLang="zh-CN" dirty="0" smtClean="0"/>
              <a:t>"A"."LEDGER_GROUP"='CC_ALLOT')</a:t>
            </a:r>
          </a:p>
          <a:p>
            <a:r>
              <a:rPr lang="en-US" altLang="zh-CN" dirty="0" smtClean="0"/>
              <a:t>filter("A"."LEDGER_GROUP"='CC_ALLOT')</a:t>
            </a:r>
          </a:p>
          <a:p>
            <a:r>
              <a:rPr lang="en-US" altLang="zh-CN" dirty="0" smtClean="0"/>
              <a:t>12 - filter("CF4"."PROCESS_INSTANCE"=6896239 AND "CF4"."KK_LEDGER_GROUP"='CC_ALLOT')</a:t>
            </a:r>
          </a:p>
          <a:p>
            <a:r>
              <a:rPr lang="en-US" altLang="zh-CN" b="1" dirty="0" smtClean="0">
                <a:solidFill>
                  <a:srgbClr val="FF0000"/>
                </a:solidFill>
              </a:rPr>
              <a:t>13 - access("CF4"."CHARTFIELD"='DEPTID' AND "CF4"."SUBTYPE"='1' AND</a:t>
            </a:r>
          </a:p>
          <a:p>
            <a:r>
              <a:rPr lang="en-US" altLang="zh-CN" b="1" dirty="0" smtClean="0">
                <a:solidFill>
                  <a:srgbClr val="FF0000"/>
                </a:solidFill>
              </a:rPr>
              <a:t>"A"."DEPTID"="CF4"."CF_VALUE2")</a:t>
            </a:r>
          </a:p>
          <a:p>
            <a:r>
              <a:rPr lang="en-US" altLang="zh-CN" dirty="0" smtClean="0"/>
              <a:t>filter("A"."DEPTID"="CF4"."CF_VALUE2")</a:t>
            </a:r>
          </a:p>
          <a:p>
            <a:r>
              <a:rPr lang="en-US" altLang="zh-CN" dirty="0" smtClean="0"/>
              <a:t>14 - filter("CF2"."PROCESS_INSTANCE"=6896239 AND "CF2"."KK_LEDGER_GROUP"='CC_ALLOT')</a:t>
            </a:r>
          </a:p>
          <a:p>
            <a:r>
              <a:rPr lang="en-US" altLang="zh-CN" dirty="0" smtClean="0"/>
              <a:t>15 - access("CF2"."CHARTFIELD"='FUND_CODE' AND "CF2"."SUBTYPE"='1' AND</a:t>
            </a:r>
          </a:p>
          <a:p>
            <a:r>
              <a:rPr lang="en-US" altLang="zh-CN" dirty="0" smtClean="0"/>
              <a:t>"A"."FUND_CODE"="CF2"."CF_VALUE2")</a:t>
            </a:r>
          </a:p>
          <a:p>
            <a:r>
              <a:rPr lang="en-US" altLang="zh-CN" dirty="0" smtClean="0"/>
              <a:t>filter("A"."FUND_CODE"="CF2"."CF_VALUE2")</a:t>
            </a:r>
          </a:p>
          <a:p>
            <a:r>
              <a:rPr lang="en-US" altLang="zh-CN" dirty="0" smtClean="0"/>
              <a:t>16 - filter("CF1"."PROCESS_INSTANCE"=6896239 AND "CF1"."KK_LEDGER_GROUP"='CC_ALLOT')</a:t>
            </a:r>
          </a:p>
          <a:p>
            <a:r>
              <a:rPr lang="en-US" altLang="zh-CN" dirty="0" smtClean="0"/>
              <a:t>17 - access("CF1"."CHARTFIELD"='PRODUCT' AND "CF1"."SUBTYPE"='1' AND</a:t>
            </a:r>
          </a:p>
          <a:p>
            <a:r>
              <a:rPr lang="en-US" altLang="zh-CN" dirty="0" smtClean="0"/>
              <a:t>"A"."PRODUCT"="CF1"."CF_VALUE2")</a:t>
            </a:r>
          </a:p>
          <a:p>
            <a:r>
              <a:rPr lang="en-US" altLang="zh-CN" dirty="0" smtClean="0"/>
              <a:t>filter("A"."PRODUCT"="CF1"."CF_VALUE2")</a:t>
            </a:r>
          </a:p>
          <a:p>
            <a:r>
              <a:rPr lang="en-US" altLang="zh-CN" dirty="0" smtClean="0"/>
              <a:t>18 - access("CF3"."CHARTFIELD"='ACCOUNT' AND "CF3"."SUBTYPE"='1' AND</a:t>
            </a:r>
          </a:p>
          <a:p>
            <a:r>
              <a:rPr lang="en-US" altLang="zh-CN" dirty="0" smtClean="0"/>
              <a:t>"A"."ACCOUNT"="CF3"."CF_VALUE2")</a:t>
            </a:r>
          </a:p>
          <a:p>
            <a:r>
              <a:rPr lang="en-US" altLang="zh-CN" dirty="0" smtClean="0"/>
              <a:t>filter("A"."ACCOUNT"="CF3"."CF_VALUE2")</a:t>
            </a:r>
          </a:p>
          <a:p>
            <a:r>
              <a:rPr lang="en-US" altLang="zh-CN" dirty="0" smtClean="0"/>
              <a:t>19 - filter("CF3"."PROCESS_INSTANCE"=6896239 AND "CF3"."KK_LEDGER_GROUP"='CC_ALLOT')</a:t>
            </a:r>
          </a:p>
          <a:p>
            <a:r>
              <a:rPr lang="en-US" altLang="zh-CN" dirty="0" smtClean="0"/>
              <a:t>21 - access("B"."SETID"='STATE' AND "B"."LEDGER_GROUP"='CC_APPROP' AND "B"."LEDGER_TYPE_KK"='0')</a:t>
            </a:r>
          </a:p>
          <a:p>
            <a:endParaRPr lang="en-US" altLang="zh-CN" dirty="0" smtClean="0"/>
          </a:p>
          <a:p>
            <a:endParaRPr lang="en-US" altLang="zh-CN" dirty="0" smtClean="0"/>
          </a:p>
          <a:p>
            <a:endParaRPr lang="en-US" altLang="zh-CN" dirty="0" smtClean="0"/>
          </a:p>
          <a:p>
            <a:r>
              <a:rPr lang="en-US" altLang="zh-CN" sz="1100" kern="1200" dirty="0" smtClean="0">
                <a:solidFill>
                  <a:schemeClr val="tx1"/>
                </a:solidFill>
                <a:latin typeface="+mn-lt"/>
                <a:ea typeface="+mn-ea"/>
                <a:cs typeface="+mn-cs"/>
              </a:rPr>
              <a:t>Ref: </a:t>
            </a:r>
          </a:p>
          <a:p>
            <a:r>
              <a:rPr lang="en-US" altLang="zh-CN" sz="1100" kern="1200" dirty="0" err="1" smtClean="0">
                <a:solidFill>
                  <a:schemeClr val="tx1"/>
                </a:solidFill>
                <a:latin typeface="+mn-lt"/>
                <a:ea typeface="+mn-ea"/>
                <a:cs typeface="+mn-cs"/>
              </a:rPr>
              <a:t>Opt_estimate</a:t>
            </a:r>
            <a:r>
              <a:rPr lang="en-US" altLang="zh-CN" sz="1100" kern="1200" dirty="0" smtClean="0">
                <a:solidFill>
                  <a:schemeClr val="tx1"/>
                </a:solidFill>
                <a:latin typeface="+mn-lt"/>
                <a:ea typeface="+mn-ea"/>
                <a:cs typeface="+mn-cs"/>
              </a:rPr>
              <a:t>: https://www.pythian.com/blog/oracles-opt_estimate-hint-usage-guide/</a:t>
            </a:r>
          </a:p>
          <a:p>
            <a:endParaRPr lang="en-US" altLang="zh-CN" sz="1100" kern="1200" dirty="0" smtClean="0">
              <a:solidFill>
                <a:schemeClr val="tx1"/>
              </a:solidFill>
              <a:latin typeface="+mn-lt"/>
              <a:ea typeface="+mn-ea"/>
              <a:cs typeface="+mn-cs"/>
            </a:endParaRPr>
          </a:p>
          <a:p>
            <a:endParaRPr lang="en-US" altLang="zh-CN" dirty="0" smtClean="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46</a:t>
            </a:fld>
            <a:endParaRPr lang="zh-CN" altLang="en-US" dirty="0"/>
          </a:p>
        </p:txBody>
      </p:sp>
    </p:spTree>
    <p:extLst>
      <p:ext uri="{BB962C8B-B14F-4D97-AF65-F5344CB8AC3E}">
        <p14:creationId xmlns:p14="http://schemas.microsoft.com/office/powerpoint/2010/main" val="24782529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Ref: http://docs.oracle.com/database/121/TGSQL/tgsql_statscon.htm#TGSQL336</a:t>
            </a:r>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48</a:t>
            </a:fld>
            <a:endParaRPr lang="zh-CN" altLang="en-US" dirty="0"/>
          </a:p>
        </p:txBody>
      </p:sp>
    </p:spTree>
    <p:extLst>
      <p:ext uri="{BB962C8B-B14F-4D97-AF65-F5344CB8AC3E}">
        <p14:creationId xmlns:p14="http://schemas.microsoft.com/office/powerpoint/2010/main" val="27961338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smtClean="0"/>
              <a:t>Ref: </a:t>
            </a:r>
          </a:p>
          <a:p>
            <a:r>
              <a:rPr lang="en-US" altLang="zh-CN" dirty="0" smtClean="0"/>
              <a:t>http://docs.oracle.com/database/121/TGSQL/tgsql_astat.htm#TGSQL450</a:t>
            </a:r>
          </a:p>
          <a:p>
            <a:endParaRPr lang="en-US" altLang="zh-CN" dirty="0" smtClean="0"/>
          </a:p>
          <a:p>
            <a:endParaRPr lang="en-US" altLang="zh-CN" dirty="0" smtClean="0"/>
          </a:p>
          <a:p>
            <a:r>
              <a:rPr lang="en-US" altLang="zh-CN" dirty="0" smtClean="0"/>
              <a:t>select </a:t>
            </a:r>
            <a:r>
              <a:rPr lang="en-US" altLang="zh-CN" dirty="0" err="1" smtClean="0"/>
              <a:t>table_name,last_analyzed,num_rows</a:t>
            </a:r>
            <a:r>
              <a:rPr lang="en-US" altLang="zh-CN" dirty="0" smtClean="0"/>
              <a:t> </a:t>
            </a:r>
          </a:p>
          <a:p>
            <a:r>
              <a:rPr lang="en-US" altLang="zh-CN" dirty="0" smtClean="0"/>
              <a:t>from </a:t>
            </a:r>
            <a:r>
              <a:rPr lang="en-US" altLang="zh-CN" dirty="0" err="1" smtClean="0"/>
              <a:t>user_tables</a:t>
            </a:r>
            <a:r>
              <a:rPr lang="en-US" altLang="zh-CN" dirty="0" smtClean="0"/>
              <a:t> </a:t>
            </a:r>
          </a:p>
          <a:p>
            <a:r>
              <a:rPr lang="en-US" altLang="zh-CN" dirty="0" smtClean="0"/>
              <a:t>where </a:t>
            </a:r>
            <a:r>
              <a:rPr lang="en-US" altLang="zh-CN" dirty="0" err="1" smtClean="0"/>
              <a:t>table_name</a:t>
            </a:r>
            <a:r>
              <a:rPr lang="en-US" altLang="zh-CN" dirty="0" smtClean="0"/>
              <a:t> like 'PS_JRNL_%' and </a:t>
            </a:r>
            <a:r>
              <a:rPr lang="en-US" altLang="zh-CN" dirty="0" err="1" smtClean="0"/>
              <a:t>num_rows</a:t>
            </a:r>
            <a:r>
              <a:rPr lang="en-US" altLang="zh-CN" dirty="0" smtClean="0"/>
              <a:t> is not null </a:t>
            </a:r>
          </a:p>
          <a:p>
            <a:r>
              <a:rPr lang="en-US" altLang="zh-CN" dirty="0" smtClean="0"/>
              <a:t>order by </a:t>
            </a:r>
            <a:r>
              <a:rPr lang="en-US" altLang="zh-CN" dirty="0" err="1" smtClean="0"/>
              <a:t>num_rows</a:t>
            </a:r>
            <a:r>
              <a:rPr lang="en-US" altLang="zh-CN" dirty="0" smtClean="0"/>
              <a:t> </a:t>
            </a:r>
            <a:r>
              <a:rPr lang="en-US" altLang="zh-CN" dirty="0" err="1" smtClean="0"/>
              <a:t>desc</a:t>
            </a:r>
            <a:r>
              <a:rPr lang="en-US" altLang="zh-CN" dirty="0" smtClean="0"/>
              <a:t> </a:t>
            </a:r>
          </a:p>
          <a:p>
            <a:r>
              <a:rPr lang="en-US" altLang="zh-CN" dirty="0" smtClean="0"/>
              <a:t>fetch first 10 rows only;</a:t>
            </a:r>
          </a:p>
          <a:p>
            <a:r>
              <a:rPr lang="en-US" altLang="zh-CN" dirty="0" smtClean="0"/>
              <a:t>TABLE_NAME           LAST_ANALYZED   NUM_ROWS</a:t>
            </a:r>
          </a:p>
          <a:p>
            <a:r>
              <a:rPr lang="en-US" altLang="zh-CN" dirty="0" smtClean="0"/>
              <a:t>-------------------- ------------- ----------</a:t>
            </a:r>
          </a:p>
          <a:p>
            <a:r>
              <a:rPr lang="en-US" altLang="zh-CN" dirty="0" smtClean="0"/>
              <a:t>PS_JRNL_LN           18-MAY-16     2444162494</a:t>
            </a:r>
          </a:p>
          <a:p>
            <a:r>
              <a:rPr lang="en-US" altLang="zh-CN" dirty="0" smtClean="0"/>
              <a:t>PS_JRNL_HEADER       23-MAR-16         560855</a:t>
            </a:r>
          </a:p>
          <a:p>
            <a:r>
              <a:rPr lang="en-US" altLang="zh-CN" dirty="0" smtClean="0"/>
              <a:t>PS_JRNL_CF_BAL_TBL   02-MAR-16           2062</a:t>
            </a:r>
          </a:p>
          <a:p>
            <a:r>
              <a:rPr lang="en-US" altLang="zh-CN" dirty="0" smtClean="0"/>
              <a:t>PS_JRNLGEN_DEFNV     05-FEB-16            419</a:t>
            </a:r>
          </a:p>
          <a:p>
            <a:r>
              <a:rPr lang="en-US" altLang="zh-CN" dirty="0" smtClean="0"/>
              <a:t>PS_JRNL_EDIT_REQ     31-MAR-16            373</a:t>
            </a:r>
          </a:p>
          <a:p>
            <a:r>
              <a:rPr lang="en-US" altLang="zh-CN" dirty="0" smtClean="0"/>
              <a:t>PS_JRNL_VAT          02-MAR-16            309</a:t>
            </a:r>
          </a:p>
          <a:p>
            <a:r>
              <a:rPr lang="en-US" altLang="zh-CN" dirty="0" smtClean="0"/>
              <a:t>PS_JRNLGEN_DEFMB     05-FEB-16             85</a:t>
            </a:r>
          </a:p>
          <a:p>
            <a:r>
              <a:rPr lang="en-US" altLang="zh-CN" dirty="0" smtClean="0"/>
              <a:t>PS_JRNLGEN_REQUEST   05-FEB-16             78</a:t>
            </a:r>
          </a:p>
          <a:p>
            <a:r>
              <a:rPr lang="en-US" altLang="zh-CN" dirty="0" smtClean="0"/>
              <a:t>PS_JRNLGEN_APPL_ID   05-FEB-16             59</a:t>
            </a:r>
          </a:p>
          <a:p>
            <a:r>
              <a:rPr lang="en-US" altLang="zh-CN" dirty="0" smtClean="0"/>
              <a:t>PS_JRNL_AF_XREF      05-FEB-16             54</a:t>
            </a:r>
          </a:p>
          <a:p>
            <a:endParaRPr lang="zh-CN" altLang="en-US" dirty="0" smtClean="0"/>
          </a:p>
          <a:p>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49</a:t>
            </a:fld>
            <a:endParaRPr lang="zh-CN" altLang="en-US" dirty="0"/>
          </a:p>
        </p:txBody>
      </p:sp>
    </p:spTree>
    <p:extLst>
      <p:ext uri="{BB962C8B-B14F-4D97-AF65-F5344CB8AC3E}">
        <p14:creationId xmlns:p14="http://schemas.microsoft.com/office/powerpoint/2010/main" val="891708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altLang="zh-CN" dirty="0" smtClean="0"/>
              <a:t>Case 1</a:t>
            </a:r>
          </a:p>
          <a:p>
            <a:r>
              <a:rPr lang="en-US" altLang="zh-CN" dirty="0" smtClean="0"/>
              <a:t>--exec </a:t>
            </a:r>
            <a:r>
              <a:rPr lang="en-US" altLang="zh-CN" dirty="0" err="1" smtClean="0"/>
              <a:t>runstats.rs_start</a:t>
            </a:r>
            <a:endParaRPr lang="en-US" altLang="zh-CN" dirty="0" smtClean="0"/>
          </a:p>
          <a:p>
            <a:r>
              <a:rPr lang="en-US" altLang="zh-CN" dirty="0" smtClean="0"/>
              <a:t>--Hard Parse:</a:t>
            </a:r>
          </a:p>
          <a:p>
            <a:r>
              <a:rPr lang="en-US" altLang="zh-CN" dirty="0" smtClean="0"/>
              <a:t>declare</a:t>
            </a:r>
          </a:p>
          <a:p>
            <a:r>
              <a:rPr lang="en-US" altLang="zh-CN" dirty="0" smtClean="0"/>
              <a:t>ret number;</a:t>
            </a:r>
          </a:p>
          <a:p>
            <a:r>
              <a:rPr lang="en-US" altLang="zh-CN" dirty="0" smtClean="0"/>
              <a:t>begin</a:t>
            </a:r>
          </a:p>
          <a:p>
            <a:r>
              <a:rPr lang="en-US" altLang="zh-CN" dirty="0" smtClean="0"/>
              <a:t>for </a:t>
            </a:r>
            <a:r>
              <a:rPr lang="en-US" altLang="zh-CN" dirty="0" err="1" smtClean="0"/>
              <a:t>i</a:t>
            </a:r>
            <a:r>
              <a:rPr lang="en-US" altLang="zh-CN" dirty="0" smtClean="0"/>
              <a:t> in 1 .. 10000</a:t>
            </a:r>
          </a:p>
          <a:p>
            <a:r>
              <a:rPr lang="en-US" altLang="zh-CN" dirty="0" smtClean="0"/>
              <a:t>loop</a:t>
            </a:r>
          </a:p>
          <a:p>
            <a:r>
              <a:rPr lang="en-US" altLang="zh-CN" dirty="0" smtClean="0"/>
              <a:t>execute immediate 'select 1 from dual where </a:t>
            </a:r>
            <a:r>
              <a:rPr lang="en-US" altLang="zh-CN" dirty="0" err="1" smtClean="0"/>
              <a:t>rownum</a:t>
            </a:r>
            <a:r>
              <a:rPr lang="en-US" altLang="zh-CN" dirty="0" smtClean="0"/>
              <a:t>&lt;='||</a:t>
            </a:r>
            <a:r>
              <a:rPr lang="en-US" altLang="zh-CN" dirty="0" err="1" smtClean="0"/>
              <a:t>i</a:t>
            </a:r>
            <a:r>
              <a:rPr lang="en-US" altLang="zh-CN" dirty="0" smtClean="0"/>
              <a:t> into ret;</a:t>
            </a:r>
          </a:p>
          <a:p>
            <a:r>
              <a:rPr lang="en-US" altLang="zh-CN" dirty="0" smtClean="0"/>
              <a:t>end loop;</a:t>
            </a:r>
          </a:p>
          <a:p>
            <a:r>
              <a:rPr lang="en-US" altLang="zh-CN" dirty="0" smtClean="0"/>
              <a:t>end;</a:t>
            </a:r>
          </a:p>
          <a:p>
            <a:r>
              <a:rPr lang="en-US" altLang="zh-CN" dirty="0" smtClean="0"/>
              <a:t>/</a:t>
            </a:r>
          </a:p>
          <a:p>
            <a:endParaRPr lang="en-US" altLang="zh-CN" dirty="0" smtClean="0"/>
          </a:p>
          <a:p>
            <a:r>
              <a:rPr lang="en-US" altLang="zh-CN" dirty="0" smtClean="0"/>
              <a:t>--exec </a:t>
            </a:r>
            <a:r>
              <a:rPr lang="en-US" altLang="zh-CN" dirty="0" err="1" smtClean="0"/>
              <a:t>runstats.rs_middle</a:t>
            </a:r>
            <a:endParaRPr lang="en-US" altLang="zh-CN" dirty="0" smtClean="0"/>
          </a:p>
          <a:p>
            <a:r>
              <a:rPr lang="en-US" altLang="zh-CN" dirty="0" smtClean="0"/>
              <a:t>--Soft Parse</a:t>
            </a:r>
            <a:r>
              <a:rPr lang="en-US" altLang="zh-CN" baseline="0" dirty="0" smtClean="0"/>
              <a:t>:</a:t>
            </a:r>
          </a:p>
          <a:p>
            <a:r>
              <a:rPr lang="en-US" altLang="zh-CN" baseline="0" dirty="0" smtClean="0"/>
              <a:t>declare</a:t>
            </a:r>
          </a:p>
          <a:p>
            <a:r>
              <a:rPr lang="en-US" altLang="zh-CN" baseline="0" dirty="0" smtClean="0"/>
              <a:t>ret number;</a:t>
            </a:r>
          </a:p>
          <a:p>
            <a:r>
              <a:rPr lang="en-US" altLang="zh-CN" baseline="0" dirty="0" smtClean="0"/>
              <a:t>begin</a:t>
            </a:r>
          </a:p>
          <a:p>
            <a:r>
              <a:rPr lang="en-US" altLang="zh-CN" baseline="0" dirty="0" smtClean="0"/>
              <a:t>for </a:t>
            </a:r>
            <a:r>
              <a:rPr lang="en-US" altLang="zh-CN" baseline="0" dirty="0" err="1" smtClean="0"/>
              <a:t>i</a:t>
            </a:r>
            <a:r>
              <a:rPr lang="en-US" altLang="zh-CN" baseline="0" dirty="0" smtClean="0"/>
              <a:t> in 1 .. </a:t>
            </a:r>
            <a:r>
              <a:rPr lang="en-US" altLang="zh-CN" dirty="0" smtClean="0"/>
              <a:t>100000</a:t>
            </a:r>
            <a:endParaRPr lang="en-US" altLang="zh-CN" baseline="0" dirty="0" smtClean="0"/>
          </a:p>
          <a:p>
            <a:r>
              <a:rPr lang="en-US" altLang="zh-CN" baseline="0" dirty="0" smtClean="0"/>
              <a:t>loop</a:t>
            </a:r>
          </a:p>
          <a:p>
            <a:r>
              <a:rPr lang="en-US" altLang="zh-CN" baseline="0" dirty="0" smtClean="0"/>
              <a:t>--select 1 into ret from dual where </a:t>
            </a:r>
            <a:r>
              <a:rPr lang="en-US" altLang="zh-CN" baseline="0" dirty="0" err="1" smtClean="0"/>
              <a:t>rownum</a:t>
            </a:r>
            <a:r>
              <a:rPr lang="en-US" altLang="zh-CN" baseline="0" dirty="0" smtClean="0"/>
              <a:t>&lt;=</a:t>
            </a:r>
            <a:r>
              <a:rPr lang="en-US" altLang="zh-CN" baseline="0" dirty="0" err="1" smtClean="0"/>
              <a:t>i</a:t>
            </a:r>
            <a:r>
              <a:rPr lang="en-US" altLang="zh-CN" baseline="0" dirty="0" smtClean="0"/>
              <a:t>; --17s</a:t>
            </a:r>
          </a:p>
          <a:p>
            <a:r>
              <a:rPr lang="en-US" altLang="zh-CN" baseline="0" dirty="0" smtClean="0"/>
              <a:t>execute immediate 'select 1 from dual where </a:t>
            </a:r>
            <a:r>
              <a:rPr lang="en-US" altLang="zh-CN" baseline="0" dirty="0" err="1" smtClean="0"/>
              <a:t>rownum</a:t>
            </a:r>
            <a:r>
              <a:rPr lang="en-US" altLang="zh-CN" baseline="0" dirty="0" smtClean="0"/>
              <a:t>&lt;= :x' into ret using </a:t>
            </a:r>
            <a:r>
              <a:rPr lang="en-US" altLang="zh-CN" baseline="0" dirty="0" err="1" smtClean="0"/>
              <a:t>i</a:t>
            </a:r>
            <a:r>
              <a:rPr lang="en-US" altLang="zh-CN" baseline="0" dirty="0" smtClean="0"/>
              <a:t>; --20s</a:t>
            </a:r>
          </a:p>
          <a:p>
            <a:r>
              <a:rPr lang="en-US" altLang="zh-CN" baseline="0" dirty="0" smtClean="0"/>
              <a:t>end loop;</a:t>
            </a:r>
          </a:p>
          <a:p>
            <a:r>
              <a:rPr lang="en-US" altLang="zh-CN" baseline="0" dirty="0" smtClean="0"/>
              <a:t>end;</a:t>
            </a:r>
          </a:p>
          <a:p>
            <a:r>
              <a:rPr lang="en-US" altLang="zh-CN" baseline="0" dirty="0" smtClean="0"/>
              <a:t>/</a:t>
            </a:r>
            <a:endParaRPr lang="en-US" altLang="zh-CN" dirty="0" smtClean="0"/>
          </a:p>
          <a:p>
            <a:endParaRPr lang="en-US" altLang="zh-CN" dirty="0" smtClean="0"/>
          </a:p>
          <a:p>
            <a:r>
              <a:rPr lang="en-US" altLang="zh-CN" dirty="0" smtClean="0"/>
              <a:t>--exec </a:t>
            </a:r>
            <a:r>
              <a:rPr lang="en-US" altLang="zh-CN" dirty="0" err="1" smtClean="0"/>
              <a:t>runstats.rs_stop</a:t>
            </a:r>
            <a:endParaRPr lang="en-US" altLang="zh-CN" dirty="0" smtClean="0"/>
          </a:p>
          <a:p>
            <a:endParaRPr lang="en-US" altLang="zh-CN" dirty="0" smtClean="0"/>
          </a:p>
          <a:p>
            <a:r>
              <a:rPr lang="en-US" altLang="zh-CN" dirty="0" smtClean="0"/>
              <a:t>Case 2:</a:t>
            </a:r>
          </a:p>
          <a:p>
            <a:r>
              <a:rPr lang="en-US" altLang="zh-CN" dirty="0" err="1" smtClean="0"/>
              <a:t>PreReq</a:t>
            </a:r>
            <a:r>
              <a:rPr lang="en-US" altLang="zh-CN" dirty="0" smtClean="0"/>
              <a:t>:</a:t>
            </a:r>
          </a:p>
          <a:p>
            <a:r>
              <a:rPr lang="en-US" altLang="zh-CN" dirty="0" smtClean="0"/>
              <a:t>drop table test;</a:t>
            </a:r>
          </a:p>
          <a:p>
            <a:r>
              <a:rPr lang="en-US" altLang="zh-CN" dirty="0" smtClean="0"/>
              <a:t>create table test (id number);</a:t>
            </a:r>
          </a:p>
          <a:p>
            <a:endParaRPr lang="en-US" altLang="zh-CN" dirty="0" smtClean="0"/>
          </a:p>
          <a:p>
            <a:pPr marL="0" marR="0" indent="0" algn="l" defTabSz="914400" rtl="0" eaLnBrk="1" fontAlgn="base" latinLnBrk="0" hangingPunct="1">
              <a:lnSpc>
                <a:spcPct val="100000"/>
              </a:lnSpc>
              <a:spcBef>
                <a:spcPts val="600"/>
              </a:spcBef>
              <a:spcAft>
                <a:spcPct val="0"/>
              </a:spcAft>
              <a:buClrTx/>
              <a:buSzTx/>
              <a:buFontTx/>
              <a:buNone/>
              <a:tabLst/>
              <a:defRPr/>
            </a:pPr>
            <a:r>
              <a:rPr lang="en-US" altLang="zh-CN" dirty="0" smtClean="0"/>
              <a:t>drop table </a:t>
            </a:r>
            <a:r>
              <a:rPr lang="en-US" altLang="zh-CN" dirty="0" err="1" smtClean="0"/>
              <a:t>test_gtt</a:t>
            </a:r>
            <a:r>
              <a:rPr lang="en-US" altLang="zh-CN" dirty="0" smtClean="0"/>
              <a:t>;</a:t>
            </a:r>
          </a:p>
          <a:p>
            <a:r>
              <a:rPr lang="en-US" altLang="zh-CN" dirty="0" smtClean="0"/>
              <a:t>create global temporary table </a:t>
            </a:r>
            <a:r>
              <a:rPr lang="en-US" altLang="zh-CN" dirty="0" err="1" smtClean="0"/>
              <a:t>test_gtt</a:t>
            </a:r>
            <a:r>
              <a:rPr lang="en-US" altLang="zh-CN" dirty="0" smtClean="0"/>
              <a:t>(id number) on commit preserve rows; </a:t>
            </a:r>
          </a:p>
          <a:p>
            <a:endParaRPr lang="en-US" altLang="zh-CN" dirty="0" smtClean="0"/>
          </a:p>
          <a:p>
            <a:r>
              <a:rPr lang="en-US" altLang="zh-CN" dirty="0" smtClean="0"/>
              <a:t>Hard Parse:</a:t>
            </a:r>
          </a:p>
          <a:p>
            <a:r>
              <a:rPr lang="en-US" altLang="zh-CN" dirty="0" smtClean="0"/>
              <a:t>declare</a:t>
            </a:r>
          </a:p>
          <a:p>
            <a:r>
              <a:rPr lang="en-US" altLang="zh-CN" dirty="0" smtClean="0"/>
              <a:t>ret number;</a:t>
            </a:r>
          </a:p>
          <a:p>
            <a:r>
              <a:rPr lang="en-US" altLang="zh-CN" dirty="0" smtClean="0"/>
              <a:t>begin</a:t>
            </a:r>
          </a:p>
          <a:p>
            <a:r>
              <a:rPr lang="en-US" altLang="zh-CN" dirty="0" smtClean="0"/>
              <a:t>for </a:t>
            </a:r>
            <a:r>
              <a:rPr lang="en-US" altLang="zh-CN" dirty="0" err="1" smtClean="0"/>
              <a:t>i</a:t>
            </a:r>
            <a:r>
              <a:rPr lang="en-US" altLang="zh-CN" dirty="0" smtClean="0"/>
              <a:t> in 1 .. 1000000 </a:t>
            </a:r>
          </a:p>
          <a:p>
            <a:r>
              <a:rPr lang="en-US" altLang="zh-CN" dirty="0" smtClean="0"/>
              <a:t>loop</a:t>
            </a:r>
          </a:p>
          <a:p>
            <a:r>
              <a:rPr lang="en-US" altLang="zh-CN" dirty="0" smtClean="0"/>
              <a:t>execute immediate 'insert into test values('||</a:t>
            </a:r>
            <a:r>
              <a:rPr lang="en-US" altLang="zh-CN" dirty="0" err="1" smtClean="0"/>
              <a:t>i</a:t>
            </a:r>
            <a:r>
              <a:rPr lang="en-US" altLang="zh-CN" dirty="0" smtClean="0"/>
              <a:t>||')';</a:t>
            </a:r>
          </a:p>
          <a:p>
            <a:r>
              <a:rPr lang="en-US" altLang="zh-CN" dirty="0" smtClean="0"/>
              <a:t>end loop;</a:t>
            </a:r>
          </a:p>
          <a:p>
            <a:r>
              <a:rPr lang="en-US" altLang="zh-CN" dirty="0" smtClean="0"/>
              <a:t>commit;</a:t>
            </a:r>
          </a:p>
          <a:p>
            <a:r>
              <a:rPr lang="en-US" altLang="zh-CN" dirty="0" smtClean="0"/>
              <a:t>end;</a:t>
            </a:r>
          </a:p>
          <a:p>
            <a:r>
              <a:rPr lang="en-US" altLang="zh-CN" dirty="0" smtClean="0"/>
              <a:t>/</a:t>
            </a:r>
          </a:p>
          <a:p>
            <a:endParaRPr lang="en-US" altLang="zh-CN" dirty="0" smtClean="0"/>
          </a:p>
          <a:p>
            <a:r>
              <a:rPr lang="en-US" altLang="zh-CN" dirty="0" smtClean="0"/>
              <a:t>Soft Parse</a:t>
            </a:r>
            <a:r>
              <a:rPr lang="en-US" altLang="zh-CN" baseline="0" dirty="0" smtClean="0"/>
              <a:t>:</a:t>
            </a:r>
          </a:p>
          <a:p>
            <a:r>
              <a:rPr lang="en-US" altLang="zh-CN" dirty="0" smtClean="0"/>
              <a:t>declare</a:t>
            </a:r>
          </a:p>
          <a:p>
            <a:r>
              <a:rPr lang="en-US" altLang="zh-CN" dirty="0" smtClean="0"/>
              <a:t>ret number;</a:t>
            </a:r>
          </a:p>
          <a:p>
            <a:r>
              <a:rPr lang="en-US" altLang="zh-CN" dirty="0" smtClean="0"/>
              <a:t>begin</a:t>
            </a:r>
          </a:p>
          <a:p>
            <a:r>
              <a:rPr lang="en-US" altLang="zh-CN" dirty="0" smtClean="0"/>
              <a:t>for </a:t>
            </a:r>
            <a:r>
              <a:rPr lang="en-US" altLang="zh-CN" dirty="0" err="1" smtClean="0"/>
              <a:t>i</a:t>
            </a:r>
            <a:r>
              <a:rPr lang="en-US" altLang="zh-CN" dirty="0" smtClean="0"/>
              <a:t> in 1 .. 1000000</a:t>
            </a:r>
          </a:p>
          <a:p>
            <a:r>
              <a:rPr lang="en-US" altLang="zh-CN" dirty="0" smtClean="0"/>
              <a:t>loop</a:t>
            </a:r>
          </a:p>
          <a:p>
            <a:r>
              <a:rPr lang="en-US" altLang="zh-CN" dirty="0" smtClean="0"/>
              <a:t>insert into test values(</a:t>
            </a:r>
            <a:r>
              <a:rPr lang="en-US" altLang="zh-CN" dirty="0" err="1" smtClean="0"/>
              <a:t>i</a:t>
            </a:r>
            <a:r>
              <a:rPr lang="en-US" altLang="zh-CN" dirty="0" smtClean="0"/>
              <a:t>);</a:t>
            </a:r>
          </a:p>
          <a:p>
            <a:pPr marL="0" marR="0" indent="0" algn="l" defTabSz="914400" rtl="0" eaLnBrk="1" fontAlgn="base" latinLnBrk="0" hangingPunct="1">
              <a:lnSpc>
                <a:spcPct val="100000"/>
              </a:lnSpc>
              <a:spcBef>
                <a:spcPts val="600"/>
              </a:spcBef>
              <a:spcAft>
                <a:spcPct val="0"/>
              </a:spcAft>
              <a:buClrTx/>
              <a:buSzTx/>
              <a:buFontTx/>
              <a:buNone/>
              <a:tabLst/>
              <a:defRPr/>
            </a:pPr>
            <a:r>
              <a:rPr lang="en-US" altLang="zh-CN" dirty="0" smtClean="0"/>
              <a:t>commit;</a:t>
            </a:r>
          </a:p>
          <a:p>
            <a:r>
              <a:rPr lang="en-US" altLang="zh-CN" dirty="0" smtClean="0"/>
              <a:t>end loop;</a:t>
            </a:r>
          </a:p>
          <a:p>
            <a:r>
              <a:rPr lang="en-US" altLang="zh-CN" dirty="0" smtClean="0"/>
              <a:t>end;</a:t>
            </a:r>
          </a:p>
          <a:p>
            <a:r>
              <a:rPr lang="en-US" altLang="zh-CN" dirty="0" smtClean="0"/>
              <a:t>/</a:t>
            </a:r>
          </a:p>
          <a:p>
            <a:endParaRPr lang="zh-CN" altLang="en-US" baseline="0" dirty="0">
              <a:latin typeface="+mn-lt"/>
              <a:ea typeface="Microsoft JhengHei UI" panose="020B0604030504040204" pitchFamily="34" charset="-120"/>
              <a:cs typeface="Microsoft Sans Serif" panose="020B0604020202020204" pitchFamily="34" charset="0"/>
            </a:endParaRPr>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6</a:t>
            </a:fld>
            <a:endParaRPr lang="zh-CN" altLang="en-US" dirty="0"/>
          </a:p>
        </p:txBody>
      </p:sp>
    </p:spTree>
    <p:extLst>
      <p:ext uri="{BB962C8B-B14F-4D97-AF65-F5344CB8AC3E}">
        <p14:creationId xmlns:p14="http://schemas.microsoft.com/office/powerpoint/2010/main" val="9074148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altLang="zh-CN" b="1" dirty="0" smtClean="0"/>
              <a:t>Demo</a:t>
            </a:r>
            <a:r>
              <a:rPr lang="en-US" altLang="zh-CN" dirty="0" smtClean="0"/>
              <a:t>:</a:t>
            </a:r>
          </a:p>
          <a:p>
            <a:r>
              <a:rPr lang="en-US" altLang="zh-CN" dirty="0" smtClean="0"/>
              <a:t>-- dynamic</a:t>
            </a:r>
            <a:r>
              <a:rPr lang="en-US" altLang="zh-CN" baseline="0" dirty="0" smtClean="0"/>
              <a:t> sampling test</a:t>
            </a:r>
            <a:endParaRPr lang="en-US" altLang="zh-CN" dirty="0" smtClean="0"/>
          </a:p>
          <a:p>
            <a:r>
              <a:rPr lang="en-US" altLang="zh-CN" dirty="0" smtClean="0"/>
              <a:t>alter session set </a:t>
            </a:r>
            <a:r>
              <a:rPr lang="en-US" altLang="zh-CN" dirty="0" err="1" smtClean="0"/>
              <a:t>optimizer_dynamic_sampling</a:t>
            </a:r>
            <a:r>
              <a:rPr lang="en-US" altLang="zh-CN" dirty="0" smtClean="0"/>
              <a:t>=0;</a:t>
            </a:r>
          </a:p>
          <a:p>
            <a:r>
              <a:rPr lang="en-US" altLang="zh-CN" dirty="0" smtClean="0"/>
              <a:t>drop table test;</a:t>
            </a:r>
          </a:p>
          <a:p>
            <a:r>
              <a:rPr lang="en-US" altLang="zh-CN" dirty="0" smtClean="0"/>
              <a:t>create table test(id number);</a:t>
            </a:r>
          </a:p>
          <a:p>
            <a:r>
              <a:rPr lang="en-US" altLang="zh-CN" dirty="0" smtClean="0"/>
              <a:t>insert into test select </a:t>
            </a:r>
            <a:r>
              <a:rPr lang="en-US" altLang="zh-CN" dirty="0" err="1" smtClean="0"/>
              <a:t>rownum</a:t>
            </a:r>
            <a:r>
              <a:rPr lang="en-US" altLang="zh-CN" dirty="0" smtClean="0"/>
              <a:t> from DUAL CONNECT BY LEVEL &lt;=1000;</a:t>
            </a:r>
          </a:p>
          <a:p>
            <a:r>
              <a:rPr lang="en-US" altLang="zh-CN" dirty="0" smtClean="0"/>
              <a:t>commit;</a:t>
            </a:r>
          </a:p>
          <a:p>
            <a:r>
              <a:rPr lang="en-US" altLang="zh-CN" dirty="0" smtClean="0"/>
              <a:t>select count(*) from test;</a:t>
            </a:r>
          </a:p>
          <a:p>
            <a:r>
              <a:rPr lang="en-US" altLang="zh-CN" dirty="0" smtClean="0"/>
              <a:t>--1000</a:t>
            </a:r>
          </a:p>
          <a:p>
            <a:endParaRPr lang="en-US" altLang="zh-CN" dirty="0" smtClean="0"/>
          </a:p>
          <a:p>
            <a:r>
              <a:rPr lang="en-US" altLang="zh-CN" dirty="0" smtClean="0"/>
              <a:t>select * from test t; -- 82</a:t>
            </a:r>
          </a:p>
          <a:p>
            <a:r>
              <a:rPr lang="en-US" altLang="zh-CN" dirty="0" smtClean="0"/>
              <a:t>select /*+ DYNAMIC_SAMPLING(t 2) */ * from test t; --1000, </a:t>
            </a:r>
            <a:r>
              <a:rPr lang="en-US" altLang="zh-CN" dirty="0" err="1" smtClean="0"/>
              <a:t>dyn</a:t>
            </a:r>
            <a:r>
              <a:rPr lang="en-US" altLang="zh-CN" dirty="0" smtClean="0"/>
              <a:t> </a:t>
            </a:r>
            <a:r>
              <a:rPr lang="en-US" altLang="zh-CN" dirty="0" err="1" smtClean="0"/>
              <a:t>sam</a:t>
            </a:r>
            <a:r>
              <a:rPr lang="en-US" altLang="zh-CN" dirty="0" smtClean="0"/>
              <a:t> will kick in because of no tab stats</a:t>
            </a:r>
          </a:p>
          <a:p>
            <a:endParaRPr lang="en-US" altLang="zh-CN" dirty="0" smtClean="0"/>
          </a:p>
          <a:p>
            <a:r>
              <a:rPr lang="en-US" altLang="zh-CN" dirty="0" smtClean="0"/>
              <a:t>exec </a:t>
            </a:r>
            <a:r>
              <a:rPr lang="en-US" altLang="zh-CN" dirty="0" err="1" smtClean="0"/>
              <a:t>dbms_stats.gather_table_stats</a:t>
            </a:r>
            <a:r>
              <a:rPr lang="en-US" altLang="zh-CN" dirty="0" smtClean="0"/>
              <a:t>(USER,'TEST');</a:t>
            </a:r>
          </a:p>
          <a:p>
            <a:endParaRPr lang="en-US" altLang="zh-CN" dirty="0" smtClean="0"/>
          </a:p>
          <a:p>
            <a:r>
              <a:rPr lang="en-US" altLang="zh-CN" dirty="0" smtClean="0"/>
              <a:t>select </a:t>
            </a:r>
            <a:r>
              <a:rPr lang="en-US" altLang="zh-CN" dirty="0" err="1" smtClean="0"/>
              <a:t>dbms_transaction.local_transaction_id</a:t>
            </a:r>
            <a:r>
              <a:rPr lang="en-US" altLang="zh-CN" dirty="0" smtClean="0"/>
              <a:t> from dual;</a:t>
            </a:r>
          </a:p>
          <a:p>
            <a:endParaRPr lang="en-US" altLang="zh-CN" dirty="0" smtClean="0"/>
          </a:p>
          <a:p>
            <a:r>
              <a:rPr lang="en-US" altLang="zh-CN" dirty="0" smtClean="0"/>
              <a:t>insert into test select </a:t>
            </a:r>
            <a:r>
              <a:rPr lang="en-US" altLang="zh-CN" dirty="0" err="1" smtClean="0"/>
              <a:t>rownum</a:t>
            </a:r>
            <a:r>
              <a:rPr lang="en-US" altLang="zh-CN" dirty="0" smtClean="0"/>
              <a:t> from DUAL CONNECT BY LEVEL &lt;=100000;</a:t>
            </a:r>
          </a:p>
          <a:p>
            <a:r>
              <a:rPr lang="en-US" altLang="zh-CN" dirty="0" smtClean="0"/>
              <a:t>commit;</a:t>
            </a:r>
          </a:p>
          <a:p>
            <a:r>
              <a:rPr lang="en-US" altLang="zh-CN" dirty="0" smtClean="0"/>
              <a:t>select count(*) from test;</a:t>
            </a:r>
          </a:p>
          <a:p>
            <a:r>
              <a:rPr lang="en-US" altLang="zh-CN" dirty="0" smtClean="0"/>
              <a:t>--101000</a:t>
            </a:r>
          </a:p>
          <a:p>
            <a:endParaRPr lang="en-US" altLang="zh-CN" dirty="0" smtClean="0"/>
          </a:p>
          <a:p>
            <a:r>
              <a:rPr lang="en-US" altLang="zh-CN" dirty="0" smtClean="0"/>
              <a:t>select * from test t; --1000</a:t>
            </a:r>
          </a:p>
          <a:p>
            <a:r>
              <a:rPr lang="en-US" altLang="zh-CN" dirty="0" smtClean="0"/>
              <a:t>select /*+ DYNAMIC_SAMPLING(t 2) */ * from test t; --1000, </a:t>
            </a:r>
            <a:r>
              <a:rPr lang="en-US" altLang="zh-CN" dirty="0" err="1" smtClean="0"/>
              <a:t>dyn</a:t>
            </a:r>
            <a:r>
              <a:rPr lang="en-US" altLang="zh-CN" dirty="0" smtClean="0"/>
              <a:t> </a:t>
            </a:r>
            <a:r>
              <a:rPr lang="en-US" altLang="zh-CN" dirty="0" err="1" smtClean="0"/>
              <a:t>sam</a:t>
            </a:r>
            <a:r>
              <a:rPr lang="en-US" altLang="zh-CN" dirty="0" smtClean="0"/>
              <a:t> may not kick in if tab has stats.</a:t>
            </a:r>
          </a:p>
          <a:p>
            <a:endParaRPr lang="en-US" altLang="zh-CN" dirty="0" smtClean="0"/>
          </a:p>
          <a:p>
            <a:endParaRPr lang="en-US" altLang="zh-CN" dirty="0" smtClean="0"/>
          </a:p>
          <a:p>
            <a:endParaRPr lang="en-US" altLang="zh-CN" dirty="0" smtClean="0"/>
          </a:p>
          <a:p>
            <a:endParaRPr lang="en-US" altLang="zh-CN" dirty="0" smtClean="0"/>
          </a:p>
          <a:p>
            <a:pPr marL="0" marR="0" indent="0" algn="l" defTabSz="914400" rtl="0" eaLnBrk="1" fontAlgn="base" latinLnBrk="0" hangingPunct="1">
              <a:lnSpc>
                <a:spcPct val="100000"/>
              </a:lnSpc>
              <a:spcBef>
                <a:spcPts val="600"/>
              </a:spcBef>
              <a:spcAft>
                <a:spcPct val="0"/>
              </a:spcAft>
              <a:buClrTx/>
              <a:buSzTx/>
              <a:buFontTx/>
              <a:buNone/>
              <a:tabLst/>
              <a:defRPr/>
            </a:pPr>
            <a:r>
              <a:rPr lang="en-US" altLang="zh-CN" dirty="0" smtClean="0"/>
              <a:t>%</a:t>
            </a:r>
            <a:r>
              <a:rPr lang="en-US" altLang="zh-CN" dirty="0" err="1" smtClean="0"/>
              <a:t>UpdateStats</a:t>
            </a:r>
            <a:r>
              <a:rPr lang="en-US" altLang="zh-CN" dirty="0" smtClean="0"/>
              <a:t>: </a:t>
            </a:r>
          </a:p>
          <a:p>
            <a:pPr marL="0" marR="0" indent="0" algn="l" defTabSz="914400" rtl="0" eaLnBrk="1" fontAlgn="base" latinLnBrk="0" hangingPunct="1">
              <a:lnSpc>
                <a:spcPct val="100000"/>
              </a:lnSpc>
              <a:spcBef>
                <a:spcPts val="600"/>
              </a:spcBef>
              <a:spcAft>
                <a:spcPct val="0"/>
              </a:spcAft>
              <a:buClrTx/>
              <a:buSzTx/>
              <a:buFontTx/>
              <a:buNone/>
              <a:tabLst/>
              <a:defRPr/>
            </a:pPr>
            <a:r>
              <a:rPr lang="en-US" altLang="zh-CN" dirty="0" smtClean="0"/>
              <a:t>Ref: http://docs.oracle.com/cd/E66686_01/pt855pbr0/eng/pt/tape/langref_UsingApplicationEngineMeta-SQL-0771d9.html</a:t>
            </a:r>
          </a:p>
          <a:p>
            <a:endParaRPr lang="en-US" altLang="zh-CN" dirty="0" smtClean="0"/>
          </a:p>
          <a:p>
            <a:r>
              <a:rPr lang="en-US" altLang="zh-CN" dirty="0" smtClean="0"/>
              <a:t>Oracle uses DDL templates (in PSDDLMODEL) to determine SQL statements for %</a:t>
            </a:r>
            <a:r>
              <a:rPr lang="en-US" altLang="zh-CN" dirty="0" err="1" smtClean="0"/>
              <a:t>UpdateStats</a:t>
            </a:r>
            <a:r>
              <a:rPr lang="en-US" altLang="zh-CN" dirty="0" smtClean="0"/>
              <a:t>. Use DDLORA.DMS to change.</a:t>
            </a:r>
          </a:p>
          <a:p>
            <a:r>
              <a:rPr lang="en-US" altLang="zh-CN" dirty="0" smtClean="0"/>
              <a:t>Specifying LOW produces the statement</a:t>
            </a:r>
          </a:p>
          <a:p>
            <a:r>
              <a:rPr lang="en-US" altLang="zh-CN" dirty="0" smtClean="0"/>
              <a:t>	execute DBMS_STATS.GATHER_TABLE_STATS (</a:t>
            </a:r>
            <a:r>
              <a:rPr lang="en-US" altLang="zh-CN" dirty="0" err="1" smtClean="0"/>
              <a:t>ownname</a:t>
            </a:r>
            <a:r>
              <a:rPr lang="en-US" altLang="zh-CN" dirty="0" smtClean="0"/>
              <a:t>=&gt; 'PT8468908', </a:t>
            </a:r>
            <a:r>
              <a:rPr lang="en-US" altLang="zh-CN" dirty="0" err="1" smtClean="0"/>
              <a:t>tabname</a:t>
            </a:r>
            <a:r>
              <a:rPr lang="en-US" altLang="zh-CN" dirty="0" smtClean="0"/>
              <a:t>=&gt;'PSSTATUS', </a:t>
            </a:r>
            <a:r>
              <a:rPr lang="en-US" altLang="zh-CN" dirty="0" err="1" smtClean="0"/>
              <a:t>estimate_percent</a:t>
            </a:r>
            <a:r>
              <a:rPr lang="en-US" altLang="zh-CN" dirty="0" smtClean="0"/>
              <a:t>=&gt;20, </a:t>
            </a:r>
            <a:r>
              <a:rPr lang="en-US" altLang="zh-CN" dirty="0" err="1" smtClean="0"/>
              <a:t>method_opt</a:t>
            </a:r>
            <a:r>
              <a:rPr lang="en-US" altLang="zh-CN" dirty="0" smtClean="0"/>
              <a:t>=&gt; 'FOR ALL INDEXED COLUMNS SIZE 1',cascade=&gt;TRUE) </a:t>
            </a:r>
          </a:p>
          <a:p>
            <a:r>
              <a:rPr lang="en-US" altLang="zh-CN" dirty="0" smtClean="0"/>
              <a:t>Specifying HIGH produces the statement</a:t>
            </a:r>
          </a:p>
          <a:p>
            <a:r>
              <a:rPr lang="en-US" altLang="zh-CN" dirty="0" smtClean="0"/>
              <a:t>	execute DBMS_STATS.GATHER_TABLE_STATS (</a:t>
            </a:r>
            <a:r>
              <a:rPr lang="en-US" altLang="zh-CN" dirty="0" err="1" smtClean="0"/>
              <a:t>ownname</a:t>
            </a:r>
            <a:r>
              <a:rPr lang="en-US" altLang="zh-CN" dirty="0" smtClean="0"/>
              <a:t>=&gt; 'PT848908', </a:t>
            </a:r>
            <a:r>
              <a:rPr lang="en-US" altLang="zh-CN" dirty="0" err="1" smtClean="0"/>
              <a:t>tabname</a:t>
            </a:r>
            <a:r>
              <a:rPr lang="en-US" altLang="zh-CN" dirty="0" smtClean="0"/>
              <a:t>=&gt;'PSSTATUS', </a:t>
            </a:r>
            <a:r>
              <a:rPr lang="en-US" altLang="zh-CN" dirty="0" err="1" smtClean="0"/>
              <a:t>estimate_percent</a:t>
            </a:r>
            <a:r>
              <a:rPr lang="en-US" altLang="zh-CN" dirty="0" smtClean="0"/>
              <a:t>=&gt; </a:t>
            </a:r>
            <a:r>
              <a:rPr lang="en-US" altLang="zh-CN" dirty="0" err="1" smtClean="0"/>
              <a:t>dbms_stats.auto_sample_size</a:t>
            </a:r>
            <a:r>
              <a:rPr lang="en-US" altLang="zh-CN" dirty="0" smtClean="0"/>
              <a:t>, </a:t>
            </a:r>
            <a:r>
              <a:rPr lang="en-US" altLang="zh-CN" dirty="0" err="1" smtClean="0"/>
              <a:t>method_opt</a:t>
            </a:r>
            <a:r>
              <a:rPr lang="en-US" altLang="zh-CN" dirty="0" smtClean="0"/>
              <a:t>=&gt; 'FOR ALL INDEXED COLUMNS SIZE 1',cascade=&gt;TRUE)</a:t>
            </a:r>
          </a:p>
          <a:p>
            <a:endParaRPr lang="en-US" altLang="zh-CN" dirty="0" smtClean="0"/>
          </a:p>
          <a:p>
            <a:pPr marL="0" marR="0" indent="0" algn="l" defTabSz="914400" rtl="0" eaLnBrk="1" fontAlgn="base" latinLnBrk="0" hangingPunct="1">
              <a:lnSpc>
                <a:spcPct val="100000"/>
              </a:lnSpc>
              <a:spcBef>
                <a:spcPts val="600"/>
              </a:spcBef>
              <a:spcAft>
                <a:spcPct val="0"/>
              </a:spcAft>
              <a:buClrTx/>
              <a:buSzTx/>
              <a:buFontTx/>
              <a:buNone/>
              <a:tabLst/>
              <a:defRPr/>
            </a:pPr>
            <a:r>
              <a:rPr lang="en-US" altLang="zh-CN" sz="1100" dirty="0" err="1" smtClean="0"/>
              <a:t>DisableGTTStats</a:t>
            </a:r>
            <a:r>
              <a:rPr lang="en-US" altLang="zh-CN" sz="1100" dirty="0" smtClean="0"/>
              <a:t>:</a:t>
            </a:r>
            <a:r>
              <a:rPr lang="en-US" altLang="zh-CN" sz="1100" baseline="0" dirty="0" smtClean="0"/>
              <a:t> </a:t>
            </a:r>
          </a:p>
          <a:p>
            <a:pPr marL="0" marR="0" indent="0" algn="l" defTabSz="914400" rtl="0" eaLnBrk="1" fontAlgn="base" latinLnBrk="0" hangingPunct="1">
              <a:lnSpc>
                <a:spcPct val="100000"/>
              </a:lnSpc>
              <a:spcBef>
                <a:spcPts val="600"/>
              </a:spcBef>
              <a:spcAft>
                <a:spcPct val="0"/>
              </a:spcAft>
              <a:buClrTx/>
              <a:buSzTx/>
              <a:buFontTx/>
              <a:buNone/>
              <a:tabLst/>
              <a:defRPr/>
            </a:pPr>
            <a:r>
              <a:rPr lang="en-US" altLang="zh-CN" sz="1100" b="1" baseline="0" dirty="0" smtClean="0"/>
              <a:t>Ref: </a:t>
            </a:r>
            <a:r>
              <a:rPr lang="en-US" altLang="zh-CN" b="1" dirty="0" smtClean="0"/>
              <a:t>BUG 21497281 - %UPDATESTATS IS IGNORED IF TABLE IS GLOBAL TEMPORARY TABLE</a:t>
            </a:r>
            <a:r>
              <a:rPr lang="en-US" altLang="zh-CN" dirty="0" smtClean="0"/>
              <a:t> </a:t>
            </a:r>
          </a:p>
          <a:p>
            <a:endParaRPr lang="en-US" altLang="zh-CN" dirty="0" smtClean="0"/>
          </a:p>
          <a:p>
            <a:endParaRPr lang="en-US" altLang="zh-CN" dirty="0" smtClean="0"/>
          </a:p>
          <a:p>
            <a:r>
              <a:rPr lang="en-US" altLang="zh-CN" dirty="0" smtClean="0"/>
              <a:t>; </a:t>
            </a:r>
            <a:r>
              <a:rPr lang="en-US" altLang="zh-CN" dirty="0" err="1" smtClean="0"/>
              <a:t>DbFlags</a:t>
            </a:r>
            <a:r>
              <a:rPr lang="en-US" altLang="zh-CN" dirty="0" smtClean="0"/>
              <a:t> </a:t>
            </a:r>
            <a:r>
              <a:rPr lang="en-US" altLang="zh-CN" dirty="0" err="1" smtClean="0"/>
              <a:t>Bitfield</a:t>
            </a:r>
            <a:endParaRPr lang="en-US" altLang="zh-CN" dirty="0" smtClean="0"/>
          </a:p>
          <a:p>
            <a:r>
              <a:rPr lang="en-US" altLang="zh-CN" dirty="0" smtClean="0"/>
              <a:t>;</a:t>
            </a:r>
          </a:p>
          <a:p>
            <a:r>
              <a:rPr lang="en-US" altLang="zh-CN" dirty="0" smtClean="0"/>
              <a:t>; Bit       Flag</a:t>
            </a:r>
          </a:p>
          <a:p>
            <a:r>
              <a:rPr lang="en-US" altLang="zh-CN" dirty="0" smtClean="0"/>
              <a:t>; ---       ----</a:t>
            </a:r>
          </a:p>
          <a:p>
            <a:r>
              <a:rPr lang="en-US" altLang="zh-CN" dirty="0" smtClean="0"/>
              <a:t>; 1         - Ignore </a:t>
            </a:r>
            <a:r>
              <a:rPr lang="en-US" altLang="zh-CN" dirty="0" err="1" smtClean="0"/>
              <a:t>metaSQL</a:t>
            </a:r>
            <a:r>
              <a:rPr lang="en-US" altLang="zh-CN" dirty="0" smtClean="0"/>
              <a:t> to update database statistics(shared with COBOL)</a:t>
            </a:r>
          </a:p>
          <a:p>
            <a:endParaRPr lang="en-US" altLang="zh-CN" dirty="0" smtClean="0"/>
          </a:p>
          <a:p>
            <a:endParaRPr lang="en-US" altLang="zh-CN" dirty="0" smtClean="0"/>
          </a:p>
          <a:p>
            <a:r>
              <a:rPr lang="en-US" altLang="zh-CN" dirty="0" smtClean="0"/>
              <a:t>Dynamic</a:t>
            </a:r>
            <a:r>
              <a:rPr lang="en-US" altLang="zh-CN" baseline="0" dirty="0" smtClean="0"/>
              <a:t> sampling hint:</a:t>
            </a:r>
          </a:p>
          <a:p>
            <a:r>
              <a:rPr lang="en-US" altLang="zh-CN" dirty="0" smtClean="0"/>
              <a:t>Ref: http://docs.oracle.com/database/121/SQLRF/sql_elements006.htm#BABDCGAA</a:t>
            </a:r>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50</a:t>
            </a:fld>
            <a:endParaRPr lang="zh-CN" altLang="en-US" dirty="0"/>
          </a:p>
        </p:txBody>
      </p:sp>
    </p:spTree>
    <p:extLst>
      <p:ext uri="{BB962C8B-B14F-4D97-AF65-F5344CB8AC3E}">
        <p14:creationId xmlns:p14="http://schemas.microsoft.com/office/powerpoint/2010/main" val="22786021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smtClean="0"/>
              <a:t>Ref:</a:t>
            </a:r>
            <a:r>
              <a:rPr lang="en-US" altLang="zh-CN" baseline="0" dirty="0" smtClean="0"/>
              <a:t> http://docs.oracle.com/database/121/TGSQL/tgsql_sqlproc.htm#TGSQL176</a:t>
            </a:r>
          </a:p>
          <a:p>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52</a:t>
            </a:fld>
            <a:endParaRPr lang="zh-CN" altLang="en-US" dirty="0"/>
          </a:p>
        </p:txBody>
      </p:sp>
    </p:spTree>
    <p:extLst>
      <p:ext uri="{BB962C8B-B14F-4D97-AF65-F5344CB8AC3E}">
        <p14:creationId xmlns:p14="http://schemas.microsoft.com/office/powerpoint/2010/main" val="241815486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p:spPr>
      </p:sp>
      <p:sp>
        <p:nvSpPr>
          <p:cNvPr id="1116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11162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0C0A34C-197A-476B-B4F1-D19FDA482EFA}" type="slidenum">
              <a:rPr lang="en-US" smtClean="0"/>
              <a:pPr fontAlgn="base">
                <a:spcBef>
                  <a:spcPct val="0"/>
                </a:spcBef>
                <a:spcAft>
                  <a:spcPct val="0"/>
                </a:spcAft>
              </a:pPr>
              <a:t>53</a:t>
            </a:fld>
            <a:endParaRPr lang="en-US" dirty="0" smtClean="0"/>
          </a:p>
        </p:txBody>
      </p:sp>
    </p:spTree>
    <p:extLst>
      <p:ext uri="{BB962C8B-B14F-4D97-AF65-F5344CB8AC3E}">
        <p14:creationId xmlns:p14="http://schemas.microsoft.com/office/powerpoint/2010/main" val="20079057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p:spPr>
      </p:sp>
      <p:sp>
        <p:nvSpPr>
          <p:cNvPr id="11264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11264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6FAE98A-8937-493F-A970-A7BC8B0012B3}" type="slidenum">
              <a:rPr lang="en-US" smtClean="0"/>
              <a:pPr fontAlgn="base">
                <a:spcBef>
                  <a:spcPct val="0"/>
                </a:spcBef>
                <a:spcAft>
                  <a:spcPct val="0"/>
                </a:spcAft>
              </a:pPr>
              <a:t>54</a:t>
            </a:fld>
            <a:endParaRPr lang="en-US" dirty="0" smtClean="0"/>
          </a:p>
        </p:txBody>
      </p:sp>
    </p:spTree>
    <p:extLst>
      <p:ext uri="{BB962C8B-B14F-4D97-AF65-F5344CB8AC3E}">
        <p14:creationId xmlns:p14="http://schemas.microsoft.com/office/powerpoint/2010/main" val="1469834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smtClean="0"/>
              <a:t>Ref:</a:t>
            </a:r>
            <a:r>
              <a:rPr lang="en-US" altLang="zh-CN" baseline="0" dirty="0" smtClean="0"/>
              <a:t> http://docs.oracle.com/database/121/TGSQL/tgsql_sqlproc.htm#TGSQL176</a:t>
            </a:r>
          </a:p>
          <a:p>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7</a:t>
            </a:fld>
            <a:endParaRPr lang="zh-CN" altLang="en-US" dirty="0"/>
          </a:p>
        </p:txBody>
      </p:sp>
    </p:spTree>
    <p:extLst>
      <p:ext uri="{BB962C8B-B14F-4D97-AF65-F5344CB8AC3E}">
        <p14:creationId xmlns:p14="http://schemas.microsoft.com/office/powerpoint/2010/main" val="4284678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r>
              <a:rPr lang="en-US" b="1" dirty="0" smtClean="0"/>
              <a:t>About Cursors</a:t>
            </a:r>
          </a:p>
          <a:p>
            <a:r>
              <a:rPr lang="en-US" dirty="0" smtClean="0"/>
              <a:t>A private SQL area holds information about a parsed SQL statement and other session-specific information for processing. </a:t>
            </a:r>
          </a:p>
          <a:p>
            <a:endParaRPr lang="en-US" dirty="0" smtClean="0"/>
          </a:p>
          <a:p>
            <a:r>
              <a:rPr lang="en-US" dirty="0" smtClean="0"/>
              <a:t>When a server process executes SQL or PL/SQL code, the process uses the private SQL area to store bind variable values, query execution state information, and query execution work areas. </a:t>
            </a:r>
          </a:p>
          <a:p>
            <a:endParaRPr lang="en-US" dirty="0" smtClean="0"/>
          </a:p>
          <a:p>
            <a:r>
              <a:rPr lang="en-US" dirty="0" smtClean="0"/>
              <a:t>The private SQL areas for each execution of a statement are not shared and may contain different values and data.</a:t>
            </a:r>
          </a:p>
          <a:p>
            <a:r>
              <a:rPr lang="en-US" dirty="0" smtClean="0"/>
              <a:t>A </a:t>
            </a:r>
            <a:r>
              <a:rPr lang="en-US" dirty="0" smtClean="0">
                <a:hlinkClick r:id="rId3"/>
              </a:rPr>
              <a:t>cursor</a:t>
            </a:r>
            <a:r>
              <a:rPr lang="en-US" dirty="0" smtClean="0"/>
              <a:t> is a name or handle to a specific private SQL area. The cursor contains session-specific state information such as bind variable values and result sets.</a:t>
            </a:r>
          </a:p>
          <a:p>
            <a:endParaRPr lang="en-US" dirty="0" smtClean="0"/>
          </a:p>
          <a:p>
            <a:r>
              <a:rPr lang="en-US" b="1" dirty="0" smtClean="0"/>
              <a:t>Private and Shared SQL Areas</a:t>
            </a:r>
          </a:p>
          <a:p>
            <a:r>
              <a:rPr lang="en-US" dirty="0" smtClean="0"/>
              <a:t>A cursor in the private SQL area points to a shared SQL area in the library cache. Unlike the private SQL area, which contains session state information, the shared SQL area contains the parse tree and execution plan for the statement.</a:t>
            </a:r>
          </a:p>
          <a:p>
            <a:r>
              <a:rPr lang="en-US" dirty="0" smtClean="0"/>
              <a:t>For example, an execution of SELECT * FROM employees has a plan and parse tree stored in one shared SQL area. An execution of SELECT * FROM departments, which differs both syntactically and semantically, has a plan and parse tree stored in a separate shared SQL area.</a:t>
            </a:r>
          </a:p>
          <a:p>
            <a:r>
              <a:rPr lang="en-US" dirty="0" err="1" smtClean="0"/>
              <a:t>MulTips</a:t>
            </a:r>
            <a:r>
              <a:rPr lang="en-US" dirty="0" smtClean="0"/>
              <a:t> le private SQL areas in the same or different sessions can reference a single shared SQL area, a phenomenon known as cursor sharing. For example, an execution of SELECT * FROM employees in one session and an execution of the SELECT * FROM employees (accessing the same table) in a different session can use the same parse tree and plan. A shared SQL area that is accessed by </a:t>
            </a:r>
            <a:r>
              <a:rPr lang="en-US" dirty="0" err="1" smtClean="0"/>
              <a:t>mulTips</a:t>
            </a:r>
            <a:r>
              <a:rPr lang="en-US" dirty="0" smtClean="0"/>
              <a:t> le statements is known as a </a:t>
            </a:r>
            <a:r>
              <a:rPr lang="en-US" dirty="0" smtClean="0">
                <a:hlinkClick r:id="rId4"/>
              </a:rPr>
              <a:t>shared cursor</a:t>
            </a:r>
            <a:r>
              <a:rPr lang="en-US" dirty="0" smtClean="0"/>
              <a:t>.</a:t>
            </a:r>
          </a:p>
          <a:p>
            <a:endParaRPr lang="en-US" dirty="0" smtClean="0"/>
          </a:p>
          <a:p>
            <a:endParaRPr lang="en-US" dirty="0" smtClean="0"/>
          </a:p>
          <a:p>
            <a:r>
              <a:rPr lang="en-US" dirty="0" smtClean="0"/>
              <a:t>Private SQL</a:t>
            </a:r>
            <a:r>
              <a:rPr lang="en-US" baseline="0" dirty="0" smtClean="0"/>
              <a:t> Area memory arch:</a:t>
            </a:r>
          </a:p>
          <a:p>
            <a:r>
              <a:rPr lang="en-US" dirty="0" smtClean="0"/>
              <a:t>https://docs.oracle.com/cd/E11882_01/server.112/e40540/memory.htm#CNCPT1237</a:t>
            </a:r>
          </a:p>
          <a:p>
            <a:r>
              <a:rPr lang="en-US" dirty="0" smtClean="0"/>
              <a:t>A private SQL area is divided into the following areas:</a:t>
            </a:r>
          </a:p>
          <a:p>
            <a:r>
              <a:rPr lang="en-US" dirty="0" smtClean="0"/>
              <a:t>The run-time area</a:t>
            </a:r>
          </a:p>
          <a:p>
            <a:r>
              <a:rPr lang="en-US" dirty="0" smtClean="0"/>
              <a:t>This area contains query execution state information. For example, the run-time area tracks the number of rows retrieved so far in a </a:t>
            </a:r>
            <a:r>
              <a:rPr lang="en-US" dirty="0" smtClean="0">
                <a:hlinkClick r:id="rId5"/>
              </a:rPr>
              <a:t>full table scan</a:t>
            </a:r>
            <a:r>
              <a:rPr lang="en-US" dirty="0" smtClean="0"/>
              <a:t>.</a:t>
            </a:r>
          </a:p>
          <a:p>
            <a:r>
              <a:rPr lang="en-US" dirty="0" smtClean="0"/>
              <a:t>Oracle Database creates the run-time area as the first step of an execute request. For </a:t>
            </a:r>
            <a:r>
              <a:rPr lang="en-US" dirty="0" smtClean="0">
                <a:hlinkClick r:id="rId6"/>
              </a:rPr>
              <a:t>DML</a:t>
            </a:r>
            <a:r>
              <a:rPr lang="en-US" dirty="0" smtClean="0"/>
              <a:t> statements, the run-time area is freed when the SQL statement is closed.</a:t>
            </a:r>
          </a:p>
          <a:p>
            <a:r>
              <a:rPr lang="en-US" dirty="0" smtClean="0"/>
              <a:t>The persistent area</a:t>
            </a:r>
          </a:p>
          <a:p>
            <a:r>
              <a:rPr lang="en-US" dirty="0" smtClean="0"/>
              <a:t>This area contains bind variable values. A bind variable value is supplied to a SQL statement at run time when the statement is executed. The persistent area is freed only when the cursor is closed.</a:t>
            </a:r>
          </a:p>
          <a:p>
            <a:endParaRPr lang="en-US" dirty="0" smtClean="0"/>
          </a:p>
          <a:p>
            <a:r>
              <a:rPr lang="en-US" b="1" dirty="0" smtClean="0"/>
              <a:t>SQL Work Areas</a:t>
            </a:r>
          </a:p>
          <a:p>
            <a:r>
              <a:rPr lang="en-US" dirty="0" smtClean="0"/>
              <a:t>A work area is a private allocation of PGA memory used for memory-intensive operations. For example, a sort operator uses the sort area to sort a set of rows. Similarly, a </a:t>
            </a:r>
            <a:r>
              <a:rPr lang="en-US" dirty="0" smtClean="0">
                <a:hlinkClick r:id="rId7"/>
              </a:rPr>
              <a:t>hash join</a:t>
            </a:r>
            <a:r>
              <a:rPr lang="en-US" dirty="0" smtClean="0"/>
              <a:t> operator uses a hash area to build a </a:t>
            </a:r>
            <a:r>
              <a:rPr lang="en-US" dirty="0" smtClean="0">
                <a:hlinkClick r:id="rId8"/>
              </a:rPr>
              <a:t>hash table</a:t>
            </a:r>
            <a:r>
              <a:rPr lang="en-US" dirty="0" smtClean="0"/>
              <a:t> from its left input, whereas a </a:t>
            </a:r>
            <a:r>
              <a:rPr lang="en-US" dirty="0" smtClean="0">
                <a:hlinkClick r:id="rId9"/>
              </a:rPr>
              <a:t>bitmap merge</a:t>
            </a:r>
            <a:r>
              <a:rPr lang="en-US" dirty="0" smtClean="0"/>
              <a:t> uses the bitmap merge area to merge data retrieved from scans of </a:t>
            </a:r>
            <a:r>
              <a:rPr lang="en-US" dirty="0" err="1" smtClean="0"/>
              <a:t>mulTips</a:t>
            </a:r>
            <a:r>
              <a:rPr lang="en-US" dirty="0" smtClean="0"/>
              <a:t> le bitmap indexes.</a:t>
            </a:r>
          </a:p>
          <a:p>
            <a:endParaRPr lang="en-US" dirty="0" smtClean="0"/>
          </a:p>
        </p:txBody>
      </p:sp>
      <p:sp>
        <p:nvSpPr>
          <p:cNvPr id="4" name="Slide Number Placeholder 3"/>
          <p:cNvSpPr>
            <a:spLocks noGrp="1"/>
          </p:cNvSpPr>
          <p:nvPr>
            <p:ph type="sldNum" sz="quarter" idx="10"/>
          </p:nvPr>
        </p:nvSpPr>
        <p:spPr/>
        <p:txBody>
          <a:bodyPr/>
          <a:lstStyle/>
          <a:p>
            <a:pPr>
              <a:defRPr/>
            </a:pPr>
            <a:fld id="{054E52CD-A622-4F10-9321-450177867E5B}" type="slidenum">
              <a:rPr lang="en-US" smtClean="0"/>
              <a:pPr>
                <a:defRPr/>
              </a:pPr>
              <a:t>9</a:t>
            </a:fld>
            <a:endParaRPr lang="en-US" dirty="0"/>
          </a:p>
        </p:txBody>
      </p:sp>
    </p:spTree>
    <p:extLst>
      <p:ext uri="{BB962C8B-B14F-4D97-AF65-F5344CB8AC3E}">
        <p14:creationId xmlns:p14="http://schemas.microsoft.com/office/powerpoint/2010/main" val="17754398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execution plan</a:t>
            </a:r>
          </a:p>
          <a:p>
            <a:r>
              <a:rPr lang="en-US" dirty="0" smtClean="0"/>
              <a:t>The combination of steps used by the database to execute a SQL statement. Each step either retrieves rows of data physically from the database or prepares them for the user issuing the statement. You can override execution plans by using </a:t>
            </a:r>
            <a:r>
              <a:rPr lang="en-US" dirty="0" smtClean="0">
                <a:hlinkClick r:id="rId3"/>
              </a:rPr>
              <a:t>hints</a:t>
            </a:r>
            <a:r>
              <a:rPr lang="en-US" dirty="0" smtClean="0"/>
              <a:t>.</a:t>
            </a:r>
          </a:p>
          <a:p>
            <a:endParaRPr lang="en-US" dirty="0" smtClean="0"/>
          </a:p>
          <a:p>
            <a:r>
              <a:rPr lang="en-US" dirty="0" smtClean="0"/>
              <a:t>parse tree (aka:</a:t>
            </a:r>
            <a:r>
              <a:rPr lang="en-US" baseline="0" dirty="0" smtClean="0"/>
              <a:t> </a:t>
            </a:r>
            <a:r>
              <a:rPr lang="en-US" dirty="0" smtClean="0"/>
              <a:t>execution tree)</a:t>
            </a:r>
          </a:p>
          <a:p>
            <a:r>
              <a:rPr lang="en-US" dirty="0" smtClean="0"/>
              <a:t>A tree diagram that shows the flow of row sources from one step to another in an </a:t>
            </a:r>
            <a:r>
              <a:rPr lang="en-US" dirty="0" smtClean="0">
                <a:hlinkClick r:id="rId4"/>
              </a:rPr>
              <a:t>execution plan</a:t>
            </a:r>
            <a:r>
              <a:rPr lang="en-US" dirty="0" smtClean="0"/>
              <a:t>.</a:t>
            </a:r>
          </a:p>
          <a:p>
            <a:endParaRPr lang="en-US" dirty="0" smtClean="0"/>
          </a:p>
          <a:p>
            <a:endParaRPr lang="en-US" altLang="zh-CN" dirty="0" smtClean="0"/>
          </a:p>
          <a:p>
            <a:r>
              <a:rPr lang="en-US" altLang="zh-CN" dirty="0" smtClean="0"/>
              <a:t>Parse Tree:</a:t>
            </a:r>
          </a:p>
          <a:p>
            <a:r>
              <a:rPr lang="en-US" altLang="zh-CN" dirty="0" smtClean="0"/>
              <a:t>Ref: https://docs.oracle.com/cd/E11882_01/server.112/e40540/sqllangu.htm#CNCPT316</a:t>
            </a:r>
          </a:p>
          <a:p>
            <a:r>
              <a:rPr lang="en-US" altLang="zh-CN" dirty="0" smtClean="0">
                <a:hlinkClick r:id="rId5"/>
              </a:rPr>
              <a:t>Figure 7-5</a:t>
            </a:r>
            <a:r>
              <a:rPr lang="en-US" altLang="zh-CN" dirty="0" smtClean="0"/>
              <a:t> is an execution tree, also called a parse tree, that shows the flow of row sources from one step to another. In general, the order of the steps in execution is the reverse of the order in the plan, so you read the plan from the bottom up. Initial spaces in the Operation column indicate hierarchical relationships. For example, if the name of an operation is preceded by two spaces, then this operation is a child of an operation preceded by one space. Operations preceded by one space are children of the SELECT statement itself.</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smtClean="0"/>
              <a:pPr>
                <a:defRPr/>
              </a:pPr>
              <a:t>10</a:t>
            </a:fld>
            <a:endParaRPr lang="en-US" dirty="0"/>
          </a:p>
        </p:txBody>
      </p:sp>
    </p:spTree>
    <p:extLst>
      <p:ext uri="{BB962C8B-B14F-4D97-AF65-F5344CB8AC3E}">
        <p14:creationId xmlns:p14="http://schemas.microsoft.com/office/powerpoint/2010/main" val="105618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sql</a:t>
            </a:r>
            <a:r>
              <a:rPr lang="en-US" dirty="0" smtClean="0"/>
              <a:t> id -&gt; hash value:</a:t>
            </a:r>
          </a:p>
          <a:p>
            <a:pPr marL="0" marR="0" indent="0" algn="l" defTabSz="914400" rtl="0" eaLnBrk="1" fontAlgn="base" latinLnBrk="0" hangingPunct="1">
              <a:lnSpc>
                <a:spcPct val="100000"/>
              </a:lnSpc>
              <a:spcBef>
                <a:spcPts val="600"/>
              </a:spcBef>
              <a:spcAft>
                <a:spcPct val="0"/>
              </a:spcAft>
              <a:buClrTx/>
              <a:buSzTx/>
              <a:buFontTx/>
              <a:buNone/>
              <a:tabLst/>
              <a:defRPr/>
            </a:pPr>
            <a:r>
              <a:rPr lang="en-US" dirty="0" smtClean="0"/>
              <a:t>take the SQL ID, interpret it as a 13 character base-32 encoded number and then take only the lowest 4 bytes worth of information (4 bytes in base-256) out of that number and that’s the hash value.</a:t>
            </a:r>
          </a:p>
          <a:p>
            <a:r>
              <a:rPr lang="en-US" dirty="0" smtClean="0"/>
              <a:t>select lower(trim('&amp;1')) </a:t>
            </a:r>
            <a:r>
              <a:rPr lang="en-US" dirty="0" err="1" smtClean="0"/>
              <a:t>sql_id</a:t>
            </a:r>
            <a:r>
              <a:rPr lang="en-US" dirty="0" smtClean="0"/>
              <a:t> , </a:t>
            </a:r>
            <a:r>
              <a:rPr lang="en-US" dirty="0" err="1" smtClean="0"/>
              <a:t>trunc</a:t>
            </a:r>
            <a:r>
              <a:rPr lang="en-US" dirty="0" smtClean="0"/>
              <a:t>(mod(sum((</a:t>
            </a:r>
            <a:r>
              <a:rPr lang="en-US" dirty="0" err="1" smtClean="0"/>
              <a:t>instr</a:t>
            </a:r>
            <a:r>
              <a:rPr lang="en-US" dirty="0" smtClean="0"/>
              <a:t>('0123456789abcdfghjkmnpqrstuvwxyz',substr(lower(trim('&amp;1')),level,1))-1) *power(32,length(trim('&amp;1'))-level)),power(2,32))) </a:t>
            </a:r>
            <a:r>
              <a:rPr lang="en-US" dirty="0" err="1" smtClean="0"/>
              <a:t>hash_value</a:t>
            </a:r>
            <a:r>
              <a:rPr lang="en-US" dirty="0" smtClean="0"/>
              <a:t> from dual connect by level &lt;= length(trim('&amp;1'));</a:t>
            </a:r>
          </a:p>
          <a:p>
            <a:r>
              <a:rPr lang="en-US" dirty="0" smtClean="0"/>
              <a:t>Ref: http://blog.tanelpoder.com/2009/02/22/sql_id-is-just-a-fancy-representation-of-hash-value/</a:t>
            </a:r>
          </a:p>
          <a:p>
            <a:endParaRPr lang="en-US" dirty="0" smtClean="0"/>
          </a:p>
          <a:p>
            <a:endParaRPr lang="en-US" dirty="0" smtClean="0"/>
          </a:p>
          <a:p>
            <a:r>
              <a:rPr lang="en-US" dirty="0" err="1" smtClean="0"/>
              <a:t>Dbms_utility.get_sql_hash</a:t>
            </a:r>
            <a:endParaRPr lang="en-US" dirty="0" smtClean="0"/>
          </a:p>
          <a:p>
            <a:pPr marL="0" marR="0" indent="0" algn="l" defTabSz="914400" rtl="0" eaLnBrk="1" fontAlgn="base" latinLnBrk="0" hangingPunct="1">
              <a:lnSpc>
                <a:spcPct val="100000"/>
              </a:lnSpc>
              <a:spcBef>
                <a:spcPts val="600"/>
              </a:spcBef>
              <a:spcAft>
                <a:spcPct val="0"/>
              </a:spcAft>
              <a:buClrTx/>
              <a:buSzTx/>
              <a:buFontTx/>
              <a:buNone/>
              <a:tabLst/>
              <a:defRPr/>
            </a:pPr>
            <a:r>
              <a:rPr lang="en-US" dirty="0" smtClean="0"/>
              <a:t>This function computes </a:t>
            </a:r>
            <a:r>
              <a:rPr lang="en-US" b="1" dirty="0" smtClean="0">
                <a:solidFill>
                  <a:srgbClr val="FF0000"/>
                </a:solidFill>
              </a:rPr>
              <a:t>a hash value for the given string using MD5 algorithm</a:t>
            </a:r>
            <a:r>
              <a:rPr lang="en-US" dirty="0" smtClean="0"/>
              <a:t>.</a:t>
            </a:r>
          </a:p>
          <a:p>
            <a:r>
              <a:rPr lang="en-US" dirty="0" smtClean="0"/>
              <a:t>A hash value (last 4 bytes) based on the input string. the MD5 hash algorithm computes a 16 byte hash value, but we only return the last 4 bytes so that we can return an actual number. one could use an optional raw parameter to get all 16 bytes and to store the pre 10i hash value of 4 bytes in the pre10i hash optional parameter.</a:t>
            </a:r>
          </a:p>
          <a:p>
            <a:r>
              <a:rPr lang="en-US" dirty="0" smtClean="0"/>
              <a:t>Ref:</a:t>
            </a:r>
            <a:r>
              <a:rPr lang="en-US" baseline="0" dirty="0" smtClean="0"/>
              <a:t> http://docs.oracle.com/database/121/ARPLS/d_util.htm#ARPLS73253</a:t>
            </a:r>
          </a:p>
          <a:p>
            <a:endParaRPr lang="en-US" dirty="0" smtClean="0"/>
          </a:p>
        </p:txBody>
      </p:sp>
      <p:sp>
        <p:nvSpPr>
          <p:cNvPr id="4" name="Slide Number Placeholder 3"/>
          <p:cNvSpPr>
            <a:spLocks noGrp="1"/>
          </p:cNvSpPr>
          <p:nvPr>
            <p:ph type="sldNum" sz="quarter" idx="10"/>
          </p:nvPr>
        </p:nvSpPr>
        <p:spPr/>
        <p:txBody>
          <a:bodyPr/>
          <a:lstStyle/>
          <a:p>
            <a:pPr>
              <a:defRPr/>
            </a:pPr>
            <a:fld id="{054E52CD-A622-4F10-9321-450177867E5B}" type="slidenum">
              <a:rPr lang="en-US" smtClean="0"/>
              <a:pPr>
                <a:defRPr/>
              </a:pPr>
              <a:t>11</a:t>
            </a:fld>
            <a:endParaRPr lang="en-US" dirty="0"/>
          </a:p>
        </p:txBody>
      </p:sp>
    </p:spTree>
    <p:extLst>
      <p:ext uri="{BB962C8B-B14F-4D97-AF65-F5344CB8AC3E}">
        <p14:creationId xmlns:p14="http://schemas.microsoft.com/office/powerpoint/2010/main" val="1984928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smtClean="0"/>
              <a:pPr>
                <a:defRPr/>
              </a:pPr>
              <a:t>12</a:t>
            </a:fld>
            <a:endParaRPr lang="en-US" dirty="0"/>
          </a:p>
        </p:txBody>
      </p:sp>
    </p:spTree>
    <p:extLst>
      <p:ext uri="{BB962C8B-B14F-4D97-AF65-F5344CB8AC3E}">
        <p14:creationId xmlns:p14="http://schemas.microsoft.com/office/powerpoint/2010/main" val="5900336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 Id="rId4"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2.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1.xml"/><Relationship Id="rId1" Type="http://schemas.openxmlformats.org/officeDocument/2006/relationships/themeOverride" Target="../theme/themeOverride3.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out Picture">
    <p:bg>
      <p:bgPr>
        <a:solidFill>
          <a:schemeClr val="bg2"/>
        </a:solidFill>
        <a:effectLst/>
      </p:bgPr>
    </p:bg>
    <p:spTree>
      <p:nvGrpSpPr>
        <p:cNvPr id="1" name=""/>
        <p:cNvGrpSpPr/>
        <p:nvPr/>
      </p:nvGrpSpPr>
      <p:grpSpPr>
        <a:xfrm>
          <a:off x="0" y="0"/>
          <a:ext cx="0" cy="0"/>
          <a:chOff x="0" y="0"/>
          <a:chExt cx="0" cy="0"/>
        </a:xfrm>
      </p:grpSpPr>
      <p:sp>
        <p:nvSpPr>
          <p:cNvPr id="5" name="TextBox 4"/>
          <p:cNvSpPr txBox="1"/>
          <p:nvPr/>
        </p:nvSpPr>
        <p:spPr>
          <a:xfrm>
            <a:off x="5989638" y="6556375"/>
            <a:ext cx="2787650" cy="182563"/>
          </a:xfrm>
          <a:prstGeom prst="rect">
            <a:avLst/>
          </a:prstGeom>
          <a:noFill/>
        </p:spPr>
        <p:txBody>
          <a:bodyPr wrap="none" lIns="0" tIns="0" rIns="0" bIns="0" anchor="ctr"/>
          <a:lstStyle/>
          <a:p>
            <a:pPr fontAlgn="auto">
              <a:spcBef>
                <a:spcPts val="0"/>
              </a:spcBef>
              <a:spcAft>
                <a:spcPts val="0"/>
              </a:spcAft>
              <a:defRPr/>
            </a:pPr>
            <a:r>
              <a:rPr sz="800" dirty="0">
                <a:solidFill>
                  <a:schemeClr val="tx1">
                    <a:lumMod val="60000"/>
                    <a:lumOff val="40000"/>
                  </a:schemeClr>
                </a:solidFill>
                <a:latin typeface="+mn-lt"/>
                <a:cs typeface="+mn-cs"/>
              </a:rPr>
              <a:t>Copyright © </a:t>
            </a:r>
            <a:r>
              <a:rPr sz="800" dirty="0" smtClean="0">
                <a:solidFill>
                  <a:schemeClr val="tx1">
                    <a:lumMod val="60000"/>
                    <a:lumOff val="40000"/>
                  </a:schemeClr>
                </a:solidFill>
                <a:latin typeface="+mn-lt"/>
                <a:cs typeface="+mn-cs"/>
              </a:rPr>
              <a:t>201</a:t>
            </a:r>
            <a:r>
              <a:rPr lang="en-US" sz="800" dirty="0" smtClean="0">
                <a:solidFill>
                  <a:schemeClr val="tx1">
                    <a:lumMod val="60000"/>
                    <a:lumOff val="40000"/>
                  </a:schemeClr>
                </a:solidFill>
                <a:latin typeface="+mn-lt"/>
                <a:cs typeface="+mn-cs"/>
              </a:rPr>
              <a:t>6</a:t>
            </a:r>
            <a:r>
              <a:rPr sz="800" dirty="0" smtClean="0">
                <a:solidFill>
                  <a:schemeClr val="tx1">
                    <a:lumMod val="60000"/>
                    <a:lumOff val="40000"/>
                  </a:schemeClr>
                </a:solidFill>
                <a:latin typeface="+mn-lt"/>
                <a:cs typeface="+mn-cs"/>
              </a:rPr>
              <a:t> </a:t>
            </a:r>
            <a:r>
              <a:rPr sz="800" dirty="0">
                <a:solidFill>
                  <a:schemeClr val="tx1">
                    <a:lumMod val="60000"/>
                    <a:lumOff val="40000"/>
                  </a:schemeClr>
                </a:solidFill>
                <a:latin typeface="+mn-lt"/>
                <a:cs typeface="+mn-cs"/>
              </a:rPr>
              <a:t>Oracle and/or its affiliates. All rights reserved.  </a:t>
            </a:r>
            <a:r>
              <a:rPr sz="800" dirty="0" smtClean="0">
                <a:solidFill>
                  <a:schemeClr val="tx1">
                    <a:lumMod val="60000"/>
                    <a:lumOff val="40000"/>
                  </a:schemeClr>
                </a:solidFill>
                <a:latin typeface="+mn-lt"/>
                <a:cs typeface="+mn-cs"/>
              </a:rPr>
              <a:t>|</a:t>
            </a:r>
            <a:endParaRPr sz="800" dirty="0">
              <a:solidFill>
                <a:schemeClr val="tx1">
                  <a:lumMod val="60000"/>
                  <a:lumOff val="40000"/>
                </a:schemeClr>
              </a:solidFill>
              <a:latin typeface="+mn-lt"/>
              <a:cs typeface="+mn-cs"/>
            </a:endParaRPr>
          </a:p>
        </p:txBody>
      </p:sp>
      <p:pic>
        <p:nvPicPr>
          <p:cNvPr id="6" name="Picture 15" descr="1.5X red tab for PPT.png"/>
          <p:cNvPicPr>
            <a:picLocks noChangeAspect="1"/>
          </p:cNvPicPr>
          <p:nvPr/>
        </p:nvPicPr>
        <p:blipFill>
          <a:blip r:embed="rId2" cstate="print"/>
          <a:srcRect/>
          <a:stretch>
            <a:fillRect/>
          </a:stretch>
        </p:blipFill>
        <p:spPr bwMode="ltGray">
          <a:xfrm>
            <a:off x="531813" y="6269038"/>
            <a:ext cx="1609725" cy="588962"/>
          </a:xfrm>
          <a:prstGeom prst="rect">
            <a:avLst/>
          </a:prstGeom>
          <a:noFill/>
          <a:ln w="9525">
            <a:noFill/>
            <a:miter lim="800000"/>
            <a:headEnd/>
            <a:tailEnd/>
          </a:ln>
        </p:spPr>
      </p:pic>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Text Placeholder 12"/>
          <p:cNvSpPr>
            <a:spLocks noGrp="1"/>
          </p:cNvSpPr>
          <p:nvPr>
            <p:ph type="body" sz="quarter" idx="13"/>
          </p:nvPr>
        </p:nvSpPr>
        <p:spPr>
          <a:xfrm>
            <a:off x="531813" y="3429451"/>
            <a:ext cx="11125199"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dirty="0" smtClean="0"/>
              <a:t>Click to edit Master text styles</a:t>
            </a:r>
          </a:p>
        </p:txBody>
      </p:sp>
      <p:sp>
        <p:nvSpPr>
          <p:cNvPr id="7" name="Date Placeholder 3"/>
          <p:cNvSpPr>
            <a:spLocks noGrp="1"/>
          </p:cNvSpPr>
          <p:nvPr>
            <p:ph type="dt" sz="half" idx="14"/>
          </p:nvPr>
        </p:nvSpPr>
        <p:spPr/>
        <p:txBody>
          <a:bodyPr/>
          <a:lstStyle>
            <a:lvl1pPr>
              <a:defRPr/>
            </a:lvl1pPr>
          </a:lstStyle>
          <a:p>
            <a:pPr>
              <a:defRPr/>
            </a:pPr>
            <a:endParaRPr dirty="0"/>
          </a:p>
        </p:txBody>
      </p:sp>
      <p:sp>
        <p:nvSpPr>
          <p:cNvPr id="8" name="Footer Placeholder 4"/>
          <p:cNvSpPr>
            <a:spLocks noGrp="1"/>
          </p:cNvSpPr>
          <p:nvPr>
            <p:ph type="ftr" sz="quarter" idx="15"/>
          </p:nvPr>
        </p:nvSpPr>
        <p:spPr/>
        <p:txBody>
          <a:bodyPr/>
          <a:lstStyle>
            <a:lvl1pPr>
              <a:defRPr/>
            </a:lvl1pPr>
          </a:lstStyle>
          <a:p>
            <a:pPr>
              <a:defRPr/>
            </a:pPr>
            <a:r>
              <a:rPr lang="en-US" smtClean="0"/>
              <a:t>Oracle Confidential</a:t>
            </a:r>
            <a:endParaRPr dirty="0"/>
          </a:p>
        </p:txBody>
      </p:sp>
      <p:sp>
        <p:nvSpPr>
          <p:cNvPr id="9" name="Slide Number Placeholder 5"/>
          <p:cNvSpPr>
            <a:spLocks noGrp="1"/>
          </p:cNvSpPr>
          <p:nvPr>
            <p:ph type="sldNum" sz="quarter" idx="16"/>
          </p:nvPr>
        </p:nvSpPr>
        <p:spPr>
          <a:xfrm>
            <a:off x="11276013" y="6934200"/>
            <a:ext cx="381000" cy="182563"/>
          </a:xfrm>
        </p:spPr>
        <p:txBody>
          <a:bodyPr/>
          <a:lstStyle>
            <a:lvl1pPr>
              <a:defRPr/>
            </a:lvl1pPr>
          </a:lstStyle>
          <a:p>
            <a:pPr>
              <a:defRPr/>
            </a:pPr>
            <a:fld id="{CA27EAC0-FBDB-480A-A268-EC52E8797EE2}" type="slidenum">
              <a:rPr/>
              <a:pPr>
                <a:defRPr/>
              </a:p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812" y="1905000"/>
            <a:ext cx="4800600" cy="1645920"/>
          </a:xfrm>
        </p:spPr>
        <p:txBody>
          <a:bodyPr/>
          <a:lstStyle>
            <a:lvl1pPr algn="l">
              <a:lnSpc>
                <a:spcPct val="80000"/>
              </a:lnSpc>
              <a:defRPr sz="4800" b="0"/>
            </a:lvl1pPr>
          </a:lstStyle>
          <a:p>
            <a:r>
              <a:rPr lang="en-US" smtClean="0"/>
              <a:t>Click to edit Master title style</a:t>
            </a:r>
            <a:endParaRPr dirty="0"/>
          </a:p>
        </p:txBody>
      </p:sp>
      <p:sp>
        <p:nvSpPr>
          <p:cNvPr id="3" name="Picture Placeholder 2"/>
          <p:cNvSpPr>
            <a:spLocks noGrp="1"/>
          </p:cNvSpPr>
          <p:nvPr>
            <p:ph type="pic" idx="1"/>
          </p:nvPr>
        </p:nvSpPr>
        <p:spPr>
          <a:xfrm>
            <a:off x="5588456" y="533400"/>
            <a:ext cx="6068558" cy="5410200"/>
          </a:xfrm>
          <a:noFill/>
        </p:spPr>
        <p:txBody>
          <a:bodyPr tIns="18288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noProof="0" dirty="0"/>
          </a:p>
        </p:txBody>
      </p:sp>
      <p:sp>
        <p:nvSpPr>
          <p:cNvPr id="4" name="Text Placeholder 3"/>
          <p:cNvSpPr>
            <a:spLocks noGrp="1"/>
          </p:cNvSpPr>
          <p:nvPr>
            <p:ph type="body" sz="half" idx="2"/>
          </p:nvPr>
        </p:nvSpPr>
        <p:spPr>
          <a:xfrm>
            <a:off x="531812" y="3657600"/>
            <a:ext cx="4800599" cy="1645920"/>
          </a:xfrm>
        </p:spPr>
        <p:txBody>
          <a:bodyPr>
            <a:noAutofit/>
          </a:bodyPr>
          <a:lstStyle>
            <a:lvl1pPr marL="0" indent="0">
              <a:spcBef>
                <a:spcPts val="0"/>
              </a:spcBef>
              <a:buNone/>
              <a:defRPr sz="2400" b="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dirty="0"/>
          </a:p>
        </p:txBody>
      </p:sp>
      <p:sp>
        <p:nvSpPr>
          <p:cNvPr id="6" name="Footer Placeholder 4"/>
          <p:cNvSpPr>
            <a:spLocks noGrp="1"/>
          </p:cNvSpPr>
          <p:nvPr>
            <p:ph type="ftr" sz="quarter" idx="11"/>
          </p:nvPr>
        </p:nvSpPr>
        <p:spPr/>
        <p:txBody>
          <a:bodyPr/>
          <a:lstStyle>
            <a:lvl1pPr>
              <a:defRPr/>
            </a:lvl1pPr>
          </a:lstStyle>
          <a:p>
            <a:pPr>
              <a:defRPr/>
            </a:pPr>
            <a:r>
              <a:rPr lang="en-US" smtClean="0"/>
              <a:t>Oracle Confidential</a:t>
            </a:r>
            <a:endParaRPr dirty="0"/>
          </a:p>
        </p:txBody>
      </p:sp>
      <p:sp>
        <p:nvSpPr>
          <p:cNvPr id="7" name="Slide Number Placeholder 5"/>
          <p:cNvSpPr>
            <a:spLocks noGrp="1"/>
          </p:cNvSpPr>
          <p:nvPr>
            <p:ph type="sldNum" sz="quarter" idx="12"/>
          </p:nvPr>
        </p:nvSpPr>
        <p:spPr/>
        <p:txBody>
          <a:bodyPr/>
          <a:lstStyle>
            <a:lvl1pPr>
              <a:defRPr/>
            </a:lvl1pPr>
          </a:lstStyle>
          <a:p>
            <a:pPr>
              <a:defRPr/>
            </a:pPr>
            <a:fld id="{A4B7C1B2-24FD-4839-9EEB-84B8CAD52747}" type="slidenum">
              <a:rPr/>
              <a:pPr>
                <a:defRPr/>
              </a:p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p:nvPr>
        </p:nvSpPr>
        <p:spPr>
          <a:xfrm>
            <a:off x="3198812" y="1905000"/>
            <a:ext cx="8456613" cy="2209800"/>
          </a:xfrm>
        </p:spPr>
        <p:txBody>
          <a:bodyPr anchor="t"/>
          <a:lstStyle>
            <a:lvl1pPr marL="228600" indent="-228600" algn="l">
              <a:defRPr sz="4000" b="0"/>
            </a:lvl1pPr>
          </a:lstStyle>
          <a:p>
            <a:r>
              <a:rPr lang="en-US" smtClean="0"/>
              <a:t>Click to edit Master title style</a:t>
            </a:r>
            <a:endParaRPr dirty="0"/>
          </a:p>
        </p:txBody>
      </p:sp>
      <p:sp>
        <p:nvSpPr>
          <p:cNvPr id="4" name="Text Placeholder 3"/>
          <p:cNvSpPr>
            <a:spLocks noGrp="1"/>
          </p:cNvSpPr>
          <p:nvPr>
            <p:ph type="body" sz="half" idx="2"/>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dirty="0"/>
          </a:p>
        </p:txBody>
      </p:sp>
      <p:sp>
        <p:nvSpPr>
          <p:cNvPr id="6" name="Footer Placeholder 4"/>
          <p:cNvSpPr>
            <a:spLocks noGrp="1"/>
          </p:cNvSpPr>
          <p:nvPr>
            <p:ph type="ftr" sz="quarter" idx="11"/>
          </p:nvPr>
        </p:nvSpPr>
        <p:spPr/>
        <p:txBody>
          <a:bodyPr/>
          <a:lstStyle>
            <a:lvl1pPr>
              <a:defRPr/>
            </a:lvl1pPr>
          </a:lstStyle>
          <a:p>
            <a:pPr>
              <a:defRPr/>
            </a:pPr>
            <a:r>
              <a:rPr lang="en-US" smtClean="0"/>
              <a:t>Oracle Confidential</a:t>
            </a:r>
            <a:endParaRPr dirty="0"/>
          </a:p>
        </p:txBody>
      </p:sp>
      <p:sp>
        <p:nvSpPr>
          <p:cNvPr id="7" name="Slide Number Placeholder 5"/>
          <p:cNvSpPr>
            <a:spLocks noGrp="1"/>
          </p:cNvSpPr>
          <p:nvPr>
            <p:ph type="sldNum" sz="quarter" idx="12"/>
          </p:nvPr>
        </p:nvSpPr>
        <p:spPr/>
        <p:txBody>
          <a:bodyPr/>
          <a:lstStyle>
            <a:lvl1pPr>
              <a:defRPr/>
            </a:lvl1pPr>
          </a:lstStyle>
          <a:p>
            <a:pPr>
              <a:defRPr/>
            </a:pPr>
            <a:fld id="{E01BDE63-57AB-4487-8811-A5D5E5F0B076}" type="slidenum">
              <a:rPr/>
              <a:pPr>
                <a:defRPr/>
              </a:p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2" name="Title 1"/>
          <p:cNvSpPr>
            <a:spLocks noGrp="1"/>
          </p:cNvSpPr>
          <p:nvPr>
            <p:ph type="title"/>
          </p:nvPr>
        </p:nvSpPr>
        <p:spPr>
          <a:xfrm>
            <a:off x="3198812" y="1905000"/>
            <a:ext cx="8456613" cy="2209800"/>
          </a:xfrm>
        </p:spPr>
        <p:txBody>
          <a:bodyPr anchor="t"/>
          <a:lstStyle>
            <a:lvl1pPr marL="228600" indent="-228600" algn="l">
              <a:defRPr sz="4000" b="0"/>
            </a:lvl1pPr>
          </a:lstStyle>
          <a:p>
            <a:r>
              <a:rPr lang="en-US" smtClean="0"/>
              <a:t>Click to edit Master title style</a:t>
            </a:r>
            <a:endParaRPr/>
          </a:p>
        </p:txBody>
      </p:sp>
      <p:sp>
        <p:nvSpPr>
          <p:cNvPr id="4" name="Text Placeholder 3"/>
          <p:cNvSpPr>
            <a:spLocks noGrp="1"/>
          </p:cNvSpPr>
          <p:nvPr>
            <p:ph type="body" sz="half" idx="2"/>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Picture Placeholder 15"/>
          <p:cNvSpPr>
            <a:spLocks noGrp="1" noChangeAspect="1"/>
          </p:cNvSpPr>
          <p:nvPr>
            <p:ph type="pic" sz="quarter" idx="14"/>
          </p:nvPr>
        </p:nvSpPr>
        <p:spPr>
          <a:xfrm>
            <a:off x="531812" y="1905000"/>
            <a:ext cx="2194560" cy="3072384"/>
          </a:xfrm>
          <a:noFill/>
        </p:spPr>
        <p:txBody>
          <a:bodyPr tIns="91440" rtlCol="0">
            <a:noAutofit/>
          </a:bodyPr>
          <a:lstStyle>
            <a:lvl1pPr marL="0" indent="0" algn="ctr">
              <a:spcBef>
                <a:spcPts val="0"/>
              </a:spcBef>
              <a:buNone/>
              <a:defRPr sz="1800" baseline="0">
                <a:solidFill>
                  <a:schemeClr val="tx1"/>
                </a:solidFill>
              </a:defRPr>
            </a:lvl1pPr>
          </a:lstStyle>
          <a:p>
            <a:pPr lvl="0"/>
            <a:r>
              <a:rPr lang="en-US" noProof="0" dirty="0" smtClean="0"/>
              <a:t>Click icon to add picture</a:t>
            </a:r>
            <a:endParaRPr noProof="0" dirty="0"/>
          </a:p>
        </p:txBody>
      </p:sp>
      <p:sp>
        <p:nvSpPr>
          <p:cNvPr id="5" name="Date Placeholder 3"/>
          <p:cNvSpPr>
            <a:spLocks noGrp="1"/>
          </p:cNvSpPr>
          <p:nvPr>
            <p:ph type="dt" sz="half" idx="15"/>
          </p:nvPr>
        </p:nvSpPr>
        <p:spPr/>
        <p:txBody>
          <a:bodyPr/>
          <a:lstStyle>
            <a:lvl1pPr>
              <a:defRPr/>
            </a:lvl1pPr>
          </a:lstStyle>
          <a:p>
            <a:pPr>
              <a:defRPr/>
            </a:pPr>
            <a:endParaRPr dirty="0"/>
          </a:p>
        </p:txBody>
      </p:sp>
      <p:sp>
        <p:nvSpPr>
          <p:cNvPr id="6" name="Footer Placeholder 4"/>
          <p:cNvSpPr>
            <a:spLocks noGrp="1"/>
          </p:cNvSpPr>
          <p:nvPr>
            <p:ph type="ftr" sz="quarter" idx="16"/>
          </p:nvPr>
        </p:nvSpPr>
        <p:spPr/>
        <p:txBody>
          <a:bodyPr/>
          <a:lstStyle>
            <a:lvl1pPr>
              <a:defRPr/>
            </a:lvl1pPr>
          </a:lstStyle>
          <a:p>
            <a:pPr>
              <a:defRPr/>
            </a:pPr>
            <a:r>
              <a:rPr lang="en-US" smtClean="0"/>
              <a:t>Oracle Confidential</a:t>
            </a:r>
            <a:endParaRPr dirty="0"/>
          </a:p>
        </p:txBody>
      </p:sp>
      <p:sp>
        <p:nvSpPr>
          <p:cNvPr id="7" name="Slide Number Placeholder 5"/>
          <p:cNvSpPr>
            <a:spLocks noGrp="1"/>
          </p:cNvSpPr>
          <p:nvPr>
            <p:ph type="sldNum" sz="quarter" idx="17"/>
          </p:nvPr>
        </p:nvSpPr>
        <p:spPr/>
        <p:txBody>
          <a:bodyPr/>
          <a:lstStyle>
            <a:lvl1pPr>
              <a:defRPr/>
            </a:lvl1pPr>
          </a:lstStyle>
          <a:p>
            <a:pPr>
              <a:defRPr/>
            </a:pPr>
            <a:fld id="{62908702-08E1-4C8D-8A1E-E8028136F5F7}" type="slidenum">
              <a:rPr/>
              <a:pPr>
                <a:defRPr/>
              </a:p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cxnSp>
        <p:nvCxnSpPr>
          <p:cNvPr id="5" name="Straight Connector 4"/>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813" y="1524001"/>
            <a:ext cx="5410199" cy="4419600"/>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6246814" y="1524001"/>
            <a:ext cx="5410198" cy="4419600"/>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8" name="Title 7"/>
          <p:cNvSpPr>
            <a:spLocks noGrp="1"/>
          </p:cNvSpPr>
          <p:nvPr>
            <p:ph type="title"/>
          </p:nvPr>
        </p:nvSpPr>
        <p:spPr/>
        <p:txBody>
          <a:bodyPr/>
          <a:lstStyle/>
          <a:p>
            <a:r>
              <a:rPr lang="en-US" smtClean="0"/>
              <a:t>Click to edit Master title style</a:t>
            </a:r>
            <a:endParaRPr dirty="0"/>
          </a:p>
        </p:txBody>
      </p:sp>
      <p:sp>
        <p:nvSpPr>
          <p:cNvPr id="6" name="Date Placeholder 4"/>
          <p:cNvSpPr>
            <a:spLocks noGrp="1"/>
          </p:cNvSpPr>
          <p:nvPr>
            <p:ph type="dt" sz="half" idx="10"/>
          </p:nvPr>
        </p:nvSpPr>
        <p:spPr/>
        <p:txBody>
          <a:bodyPr/>
          <a:lstStyle>
            <a:lvl1pPr>
              <a:defRPr/>
            </a:lvl1pPr>
          </a:lstStyle>
          <a:p>
            <a:pPr>
              <a:defRPr/>
            </a:pPr>
            <a:endParaRPr dirty="0"/>
          </a:p>
        </p:txBody>
      </p:sp>
      <p:sp>
        <p:nvSpPr>
          <p:cNvPr id="7" name="Footer Placeholder 5"/>
          <p:cNvSpPr>
            <a:spLocks noGrp="1"/>
          </p:cNvSpPr>
          <p:nvPr>
            <p:ph type="ftr" sz="quarter" idx="11"/>
          </p:nvPr>
        </p:nvSpPr>
        <p:spPr/>
        <p:txBody>
          <a:bodyPr/>
          <a:lstStyle>
            <a:lvl1pPr>
              <a:defRPr/>
            </a:lvl1pPr>
          </a:lstStyle>
          <a:p>
            <a:pPr>
              <a:defRPr/>
            </a:pPr>
            <a:r>
              <a:rPr lang="en-US" smtClean="0"/>
              <a:t>Oracle Confidential</a:t>
            </a:r>
            <a:endParaRPr dirty="0"/>
          </a:p>
        </p:txBody>
      </p:sp>
      <p:sp>
        <p:nvSpPr>
          <p:cNvPr id="9" name="Slide Number Placeholder 6"/>
          <p:cNvSpPr>
            <a:spLocks noGrp="1"/>
          </p:cNvSpPr>
          <p:nvPr>
            <p:ph type="sldNum" sz="quarter" idx="12"/>
          </p:nvPr>
        </p:nvSpPr>
        <p:spPr/>
        <p:txBody>
          <a:bodyPr/>
          <a:lstStyle>
            <a:lvl1pPr>
              <a:defRPr/>
            </a:lvl1pPr>
          </a:lstStyle>
          <a:p>
            <a:pPr>
              <a:defRPr/>
            </a:pPr>
            <a:fld id="{A2B05070-0CA1-4A63-AC0A-D1AC4486603F}" type="slidenum">
              <a:rPr/>
              <a:pPr>
                <a:defRPr/>
              </a:p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cxnSp>
        <p:nvCxnSpPr>
          <p:cNvPr id="6" name="Straight Connector 5"/>
          <p:cNvCxnSpPr/>
          <p:nvPr/>
        </p:nvCxnSpPr>
        <p:spPr bwMode="ltGray">
          <a:xfrm>
            <a:off x="4189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ltGray">
          <a:xfrm>
            <a:off x="7999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814" y="1524001"/>
            <a:ext cx="3474720" cy="4419600"/>
          </a:xfrm>
        </p:spPr>
        <p:txBody>
          <a:bodyPr>
            <a:norm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4357052" y="1524001"/>
            <a:ext cx="3474720" cy="4419600"/>
          </a:xfrm>
        </p:spPr>
        <p:txBody>
          <a:bodyPr>
            <a:norm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8" name="Content Placeholder 3"/>
          <p:cNvSpPr>
            <a:spLocks noGrp="1"/>
          </p:cNvSpPr>
          <p:nvPr>
            <p:ph sz="half" idx="13"/>
          </p:nvPr>
        </p:nvSpPr>
        <p:spPr>
          <a:xfrm>
            <a:off x="8182292" y="1524001"/>
            <a:ext cx="3474720" cy="4419600"/>
          </a:xfrm>
        </p:spPr>
        <p:txBody>
          <a:bodyPr>
            <a:norm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itle 10"/>
          <p:cNvSpPr>
            <a:spLocks noGrp="1"/>
          </p:cNvSpPr>
          <p:nvPr>
            <p:ph type="title"/>
          </p:nvPr>
        </p:nvSpPr>
        <p:spPr/>
        <p:txBody>
          <a:bodyPr/>
          <a:lstStyle/>
          <a:p>
            <a:r>
              <a:rPr lang="en-US" smtClean="0"/>
              <a:t>Click to edit Master title style</a:t>
            </a:r>
            <a:endParaRPr dirty="0"/>
          </a:p>
        </p:txBody>
      </p:sp>
      <p:sp>
        <p:nvSpPr>
          <p:cNvPr id="9" name="Date Placeholder 4"/>
          <p:cNvSpPr>
            <a:spLocks noGrp="1"/>
          </p:cNvSpPr>
          <p:nvPr>
            <p:ph type="dt" sz="half" idx="14"/>
          </p:nvPr>
        </p:nvSpPr>
        <p:spPr/>
        <p:txBody>
          <a:bodyPr/>
          <a:lstStyle>
            <a:lvl1pPr>
              <a:defRPr/>
            </a:lvl1pPr>
          </a:lstStyle>
          <a:p>
            <a:pPr>
              <a:defRPr/>
            </a:pPr>
            <a:endParaRPr dirty="0"/>
          </a:p>
        </p:txBody>
      </p:sp>
      <p:sp>
        <p:nvSpPr>
          <p:cNvPr id="10" name="Footer Placeholder 5"/>
          <p:cNvSpPr>
            <a:spLocks noGrp="1"/>
          </p:cNvSpPr>
          <p:nvPr>
            <p:ph type="ftr" sz="quarter" idx="15"/>
          </p:nvPr>
        </p:nvSpPr>
        <p:spPr/>
        <p:txBody>
          <a:bodyPr/>
          <a:lstStyle>
            <a:lvl1pPr>
              <a:defRPr/>
            </a:lvl1pPr>
          </a:lstStyle>
          <a:p>
            <a:pPr>
              <a:defRPr/>
            </a:pPr>
            <a:r>
              <a:rPr lang="en-US" smtClean="0"/>
              <a:t>Oracle Confidential</a:t>
            </a:r>
            <a:endParaRPr dirty="0"/>
          </a:p>
        </p:txBody>
      </p:sp>
      <p:sp>
        <p:nvSpPr>
          <p:cNvPr id="12" name="Slide Number Placeholder 6"/>
          <p:cNvSpPr>
            <a:spLocks noGrp="1"/>
          </p:cNvSpPr>
          <p:nvPr>
            <p:ph type="sldNum" sz="quarter" idx="16"/>
          </p:nvPr>
        </p:nvSpPr>
        <p:spPr/>
        <p:txBody>
          <a:bodyPr/>
          <a:lstStyle>
            <a:lvl1pPr>
              <a:defRPr/>
            </a:lvl1pPr>
          </a:lstStyle>
          <a:p>
            <a:pPr>
              <a:defRPr/>
            </a:pPr>
            <a:fld id="{F11ECA91-D044-450B-A27E-BC49EC7F02FF}" type="slidenum">
              <a:rPr/>
              <a:pPr>
                <a:defRPr/>
              </a:p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cxnSp>
        <p:nvCxnSpPr>
          <p:cNvPr id="7" name="Straight Connector 6"/>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813" y="1524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6246814" y="1524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8" name="Content Placeholder 2"/>
          <p:cNvSpPr>
            <a:spLocks noGrp="1"/>
          </p:cNvSpPr>
          <p:nvPr>
            <p:ph sz="half" idx="13"/>
          </p:nvPr>
        </p:nvSpPr>
        <p:spPr>
          <a:xfrm>
            <a:off x="531813" y="3810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9" name="Content Placeholder 3"/>
          <p:cNvSpPr>
            <a:spLocks noGrp="1"/>
          </p:cNvSpPr>
          <p:nvPr>
            <p:ph sz="half" idx="14"/>
          </p:nvPr>
        </p:nvSpPr>
        <p:spPr>
          <a:xfrm>
            <a:off x="6246814" y="3810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itle 10"/>
          <p:cNvSpPr>
            <a:spLocks noGrp="1"/>
          </p:cNvSpPr>
          <p:nvPr>
            <p:ph type="title"/>
          </p:nvPr>
        </p:nvSpPr>
        <p:spPr/>
        <p:txBody>
          <a:bodyPr/>
          <a:lstStyle/>
          <a:p>
            <a:r>
              <a:rPr lang="en-US" smtClean="0"/>
              <a:t>Click to edit Master title style</a:t>
            </a:r>
            <a:endParaRPr dirty="0"/>
          </a:p>
        </p:txBody>
      </p:sp>
      <p:sp>
        <p:nvSpPr>
          <p:cNvPr id="10" name="Date Placeholder 4"/>
          <p:cNvSpPr>
            <a:spLocks noGrp="1"/>
          </p:cNvSpPr>
          <p:nvPr>
            <p:ph type="dt" sz="half" idx="15"/>
          </p:nvPr>
        </p:nvSpPr>
        <p:spPr/>
        <p:txBody>
          <a:bodyPr/>
          <a:lstStyle>
            <a:lvl1pPr>
              <a:defRPr/>
            </a:lvl1pPr>
          </a:lstStyle>
          <a:p>
            <a:pPr>
              <a:defRPr/>
            </a:pPr>
            <a:endParaRPr dirty="0"/>
          </a:p>
        </p:txBody>
      </p:sp>
      <p:sp>
        <p:nvSpPr>
          <p:cNvPr id="12" name="Footer Placeholder 5"/>
          <p:cNvSpPr>
            <a:spLocks noGrp="1"/>
          </p:cNvSpPr>
          <p:nvPr>
            <p:ph type="ftr" sz="quarter" idx="16"/>
          </p:nvPr>
        </p:nvSpPr>
        <p:spPr/>
        <p:txBody>
          <a:bodyPr/>
          <a:lstStyle>
            <a:lvl1pPr>
              <a:defRPr/>
            </a:lvl1pPr>
          </a:lstStyle>
          <a:p>
            <a:pPr>
              <a:defRPr/>
            </a:pPr>
            <a:r>
              <a:rPr lang="en-US" smtClean="0"/>
              <a:t>Oracle Confidential</a:t>
            </a:r>
            <a:endParaRPr dirty="0"/>
          </a:p>
        </p:txBody>
      </p:sp>
      <p:sp>
        <p:nvSpPr>
          <p:cNvPr id="13" name="Slide Number Placeholder 6"/>
          <p:cNvSpPr>
            <a:spLocks noGrp="1"/>
          </p:cNvSpPr>
          <p:nvPr>
            <p:ph type="sldNum" sz="quarter" idx="17"/>
          </p:nvPr>
        </p:nvSpPr>
        <p:spPr/>
        <p:txBody>
          <a:bodyPr/>
          <a:lstStyle>
            <a:lvl1pPr>
              <a:defRPr/>
            </a:lvl1pPr>
          </a:lstStyle>
          <a:p>
            <a:pPr>
              <a:defRPr/>
            </a:pPr>
            <a:fld id="{A80A3B4D-89B3-4D48-A2AC-306664020CB6}" type="slidenum">
              <a:rPr/>
              <a:pPr>
                <a:defRPr/>
              </a:p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cxnSp>
        <p:nvCxnSpPr>
          <p:cNvPr id="7" name="Straight Connector 6"/>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bwMode="ltGray">
          <a:xfrm flipH="1">
            <a:off x="531813" y="3733800"/>
            <a:ext cx="11125200"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5"/>
          </p:nvPr>
        </p:nvSpPr>
        <p:spPr>
          <a:xfrm>
            <a:off x="2436811"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16" name="Text Placeholder 11"/>
          <p:cNvSpPr>
            <a:spLocks noGrp="1"/>
          </p:cNvSpPr>
          <p:nvPr>
            <p:ph type="body" sz="quarter" idx="16"/>
          </p:nvPr>
        </p:nvSpPr>
        <p:spPr>
          <a:xfrm>
            <a:off x="8151812"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17" name="Text Placeholder 11"/>
          <p:cNvSpPr>
            <a:spLocks noGrp="1"/>
          </p:cNvSpPr>
          <p:nvPr>
            <p:ph type="body" sz="quarter" idx="17"/>
          </p:nvPr>
        </p:nvSpPr>
        <p:spPr>
          <a:xfrm>
            <a:off x="2436811"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18" name="Text Placeholder 11"/>
          <p:cNvSpPr>
            <a:spLocks noGrp="1"/>
          </p:cNvSpPr>
          <p:nvPr>
            <p:ph type="body" sz="quarter" idx="18"/>
          </p:nvPr>
        </p:nvSpPr>
        <p:spPr>
          <a:xfrm>
            <a:off x="8151812"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3" name="Title 2"/>
          <p:cNvSpPr>
            <a:spLocks noGrp="1"/>
          </p:cNvSpPr>
          <p:nvPr>
            <p:ph type="title"/>
          </p:nvPr>
        </p:nvSpPr>
        <p:spPr/>
        <p:txBody>
          <a:bodyPr/>
          <a:lstStyle/>
          <a:p>
            <a:r>
              <a:rPr lang="en-US" smtClean="0"/>
              <a:t>Click to edit Master title style</a:t>
            </a:r>
            <a:endParaRPr dirty="0"/>
          </a:p>
        </p:txBody>
      </p:sp>
      <p:sp>
        <p:nvSpPr>
          <p:cNvPr id="9" name="Date Placeholder 4"/>
          <p:cNvSpPr>
            <a:spLocks noGrp="1"/>
          </p:cNvSpPr>
          <p:nvPr>
            <p:ph type="dt" sz="half" idx="19"/>
          </p:nvPr>
        </p:nvSpPr>
        <p:spPr/>
        <p:txBody>
          <a:bodyPr/>
          <a:lstStyle>
            <a:lvl1pPr>
              <a:defRPr/>
            </a:lvl1pPr>
          </a:lstStyle>
          <a:p>
            <a:pPr>
              <a:defRPr/>
            </a:pPr>
            <a:endParaRPr dirty="0"/>
          </a:p>
        </p:txBody>
      </p:sp>
      <p:sp>
        <p:nvSpPr>
          <p:cNvPr id="10" name="Footer Placeholder 5"/>
          <p:cNvSpPr>
            <a:spLocks noGrp="1"/>
          </p:cNvSpPr>
          <p:nvPr>
            <p:ph type="ftr" sz="quarter" idx="20"/>
          </p:nvPr>
        </p:nvSpPr>
        <p:spPr/>
        <p:txBody>
          <a:bodyPr/>
          <a:lstStyle>
            <a:lvl1pPr>
              <a:defRPr/>
            </a:lvl1pPr>
          </a:lstStyle>
          <a:p>
            <a:pPr>
              <a:defRPr/>
            </a:pPr>
            <a:r>
              <a:rPr lang="en-US" smtClean="0"/>
              <a:t>Oracle Confidential</a:t>
            </a:r>
            <a:endParaRPr dirty="0"/>
          </a:p>
        </p:txBody>
      </p:sp>
      <p:sp>
        <p:nvSpPr>
          <p:cNvPr id="11" name="Slide Number Placeholder 6"/>
          <p:cNvSpPr>
            <a:spLocks noGrp="1"/>
          </p:cNvSpPr>
          <p:nvPr>
            <p:ph type="sldNum" sz="quarter" idx="21"/>
          </p:nvPr>
        </p:nvSpPr>
        <p:spPr/>
        <p:txBody>
          <a:bodyPr/>
          <a:lstStyle>
            <a:lvl1pPr>
              <a:defRPr/>
            </a:lvl1pPr>
          </a:lstStyle>
          <a:p>
            <a:pPr>
              <a:defRPr/>
            </a:pPr>
            <a:fld id="{6346B329-5D3C-4BBA-8422-5DE0D4B95508}" type="slidenum">
              <a:rPr/>
              <a:pPr>
                <a:defRPr/>
              </a:p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12" name="Text Placeholder 11"/>
          <p:cNvSpPr>
            <a:spLocks noGrp="1"/>
          </p:cNvSpPr>
          <p:nvPr>
            <p:ph type="body" sz="quarter" idx="15"/>
          </p:nvPr>
        </p:nvSpPr>
        <p:spPr>
          <a:xfrm>
            <a:off x="5256213" y="1524000"/>
            <a:ext cx="5029200" cy="2743200"/>
          </a:xfrm>
        </p:spPr>
        <p:txBody>
          <a:bodyPr anchor="ctr">
            <a:noAutofit/>
          </a:bodyPr>
          <a:lstStyle>
            <a:lvl1pPr marL="0" indent="0">
              <a:spcBef>
                <a:spcPts val="1200"/>
              </a:spcBef>
              <a:buFont typeface="Arial" panose="020B0604020202020204" pitchFamily="34" charset="0"/>
              <a:buNone/>
              <a:defRPr sz="28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2" name="Title 1"/>
          <p:cNvSpPr>
            <a:spLocks noGrp="1"/>
          </p:cNvSpPr>
          <p:nvPr>
            <p:ph type="title"/>
          </p:nvPr>
        </p:nvSpPr>
        <p:spPr>
          <a:xfrm>
            <a:off x="760412" y="1524000"/>
            <a:ext cx="4076700" cy="2743200"/>
          </a:xfrm>
        </p:spPr>
        <p:txBody>
          <a:bodyPr anchor="ctr"/>
          <a:lstStyle>
            <a:lvl1pPr algn="r">
              <a:defRPr sz="16600" b="1">
                <a:solidFill>
                  <a:schemeClr val="accent5"/>
                </a:solidFill>
              </a:defRPr>
            </a:lvl1pPr>
          </a:lstStyle>
          <a:p>
            <a:r>
              <a:rPr lang="en-US" smtClean="0"/>
              <a:t>Click to edit Master title style</a:t>
            </a:r>
            <a:endParaRPr lang="en-US" dirty="0"/>
          </a:p>
        </p:txBody>
      </p:sp>
      <p:sp>
        <p:nvSpPr>
          <p:cNvPr id="4" name="Date Placeholder 3"/>
          <p:cNvSpPr>
            <a:spLocks noGrp="1"/>
          </p:cNvSpPr>
          <p:nvPr>
            <p:ph type="dt" sz="half" idx="16"/>
          </p:nvPr>
        </p:nvSpPr>
        <p:spPr/>
        <p:txBody>
          <a:bodyPr/>
          <a:lstStyle>
            <a:lvl1pPr>
              <a:defRPr/>
            </a:lvl1pPr>
          </a:lstStyle>
          <a:p>
            <a:pPr>
              <a:defRPr/>
            </a:pPr>
            <a:endParaRPr dirty="0"/>
          </a:p>
        </p:txBody>
      </p:sp>
      <p:sp>
        <p:nvSpPr>
          <p:cNvPr id="5" name="Footer Placeholder 4"/>
          <p:cNvSpPr>
            <a:spLocks noGrp="1"/>
          </p:cNvSpPr>
          <p:nvPr>
            <p:ph type="ftr" sz="quarter" idx="17"/>
          </p:nvPr>
        </p:nvSpPr>
        <p:spPr/>
        <p:txBody>
          <a:bodyPr/>
          <a:lstStyle>
            <a:lvl1pPr>
              <a:defRPr/>
            </a:lvl1pPr>
          </a:lstStyle>
          <a:p>
            <a:pPr>
              <a:defRPr/>
            </a:pPr>
            <a:r>
              <a:rPr lang="en-US" smtClean="0"/>
              <a:t>Oracle Confidential</a:t>
            </a:r>
            <a:endParaRPr dirty="0"/>
          </a:p>
        </p:txBody>
      </p:sp>
      <p:sp>
        <p:nvSpPr>
          <p:cNvPr id="6" name="Slide Number Placeholder 5"/>
          <p:cNvSpPr>
            <a:spLocks noGrp="1"/>
          </p:cNvSpPr>
          <p:nvPr>
            <p:ph type="sldNum" sz="quarter" idx="18"/>
          </p:nvPr>
        </p:nvSpPr>
        <p:spPr/>
        <p:txBody>
          <a:bodyPr/>
          <a:lstStyle>
            <a:lvl1pPr>
              <a:defRPr/>
            </a:lvl1pPr>
          </a:lstStyle>
          <a:p>
            <a:pPr>
              <a:defRPr/>
            </a:pPr>
            <a:fld id="{5B26772B-F4F1-4255-A832-2DE0B6147738}" type="slidenum">
              <a:rPr/>
              <a:pPr>
                <a:defRPr/>
              </a:p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cxnSp>
        <p:nvCxnSpPr>
          <p:cNvPr id="7" name="Straight Connector 6"/>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531812"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1812" y="2362200"/>
            <a:ext cx="5413248" cy="3581400"/>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3"/>
          </p:nvPr>
        </p:nvSpPr>
        <p:spPr>
          <a:xfrm>
            <a:off x="6243764"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3764" y="2362200"/>
            <a:ext cx="5413248" cy="3581400"/>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itle 10"/>
          <p:cNvSpPr>
            <a:spLocks noGrp="1"/>
          </p:cNvSpPr>
          <p:nvPr>
            <p:ph type="title"/>
          </p:nvPr>
        </p:nvSpPr>
        <p:spPr/>
        <p:txBody>
          <a:bodyPr/>
          <a:lstStyle/>
          <a:p>
            <a:r>
              <a:rPr lang="en-US" smtClean="0"/>
              <a:t>Click to edit Master title style</a:t>
            </a:r>
            <a:endParaRPr dirty="0"/>
          </a:p>
        </p:txBody>
      </p:sp>
      <p:sp>
        <p:nvSpPr>
          <p:cNvPr id="8" name="Date Placeholder 6"/>
          <p:cNvSpPr>
            <a:spLocks noGrp="1"/>
          </p:cNvSpPr>
          <p:nvPr>
            <p:ph type="dt" sz="half" idx="10"/>
          </p:nvPr>
        </p:nvSpPr>
        <p:spPr/>
        <p:txBody>
          <a:bodyPr/>
          <a:lstStyle>
            <a:lvl1pPr>
              <a:defRPr/>
            </a:lvl1pPr>
          </a:lstStyle>
          <a:p>
            <a:pPr>
              <a:defRPr/>
            </a:pPr>
            <a:endParaRPr dirty="0"/>
          </a:p>
        </p:txBody>
      </p:sp>
      <p:sp>
        <p:nvSpPr>
          <p:cNvPr id="9" name="Footer Placeholder 7"/>
          <p:cNvSpPr>
            <a:spLocks noGrp="1"/>
          </p:cNvSpPr>
          <p:nvPr>
            <p:ph type="ftr" sz="quarter" idx="11"/>
          </p:nvPr>
        </p:nvSpPr>
        <p:spPr/>
        <p:txBody>
          <a:bodyPr/>
          <a:lstStyle>
            <a:lvl1pPr>
              <a:defRPr/>
            </a:lvl1pPr>
          </a:lstStyle>
          <a:p>
            <a:pPr>
              <a:defRPr/>
            </a:pPr>
            <a:r>
              <a:rPr lang="en-US" smtClean="0"/>
              <a:t>Oracle Confidential</a:t>
            </a:r>
            <a:endParaRPr dirty="0"/>
          </a:p>
        </p:txBody>
      </p:sp>
      <p:sp>
        <p:nvSpPr>
          <p:cNvPr id="10" name="Slide Number Placeholder 8"/>
          <p:cNvSpPr>
            <a:spLocks noGrp="1"/>
          </p:cNvSpPr>
          <p:nvPr>
            <p:ph type="sldNum" sz="quarter" idx="12"/>
          </p:nvPr>
        </p:nvSpPr>
        <p:spPr/>
        <p:txBody>
          <a:bodyPr/>
          <a:lstStyle>
            <a:lvl1pPr>
              <a:defRPr/>
            </a:lvl1pPr>
          </a:lstStyle>
          <a:p>
            <a:pPr>
              <a:defRPr/>
            </a:pPr>
            <a:fld id="{F29581FA-C729-495B-A559-67791274690B}" type="slidenum">
              <a:rPr/>
              <a:pPr>
                <a:defRPr/>
              </a:p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dirty="0"/>
          </a:p>
        </p:txBody>
      </p:sp>
      <p:sp>
        <p:nvSpPr>
          <p:cNvPr id="4" name="Footer Placeholder 4"/>
          <p:cNvSpPr>
            <a:spLocks noGrp="1"/>
          </p:cNvSpPr>
          <p:nvPr>
            <p:ph type="ftr" sz="quarter" idx="11"/>
          </p:nvPr>
        </p:nvSpPr>
        <p:spPr/>
        <p:txBody>
          <a:bodyPr/>
          <a:lstStyle>
            <a:lvl1pPr>
              <a:defRPr/>
            </a:lvl1pPr>
          </a:lstStyle>
          <a:p>
            <a:pPr>
              <a:defRPr/>
            </a:pPr>
            <a:r>
              <a:rPr lang="en-US" smtClean="0"/>
              <a:t>Oracle Confidential</a:t>
            </a:r>
            <a:endParaRPr dirty="0"/>
          </a:p>
        </p:txBody>
      </p:sp>
      <p:sp>
        <p:nvSpPr>
          <p:cNvPr id="5" name="Slide Number Placeholder 5"/>
          <p:cNvSpPr>
            <a:spLocks noGrp="1"/>
          </p:cNvSpPr>
          <p:nvPr>
            <p:ph type="sldNum" sz="quarter" idx="12"/>
          </p:nvPr>
        </p:nvSpPr>
        <p:spPr/>
        <p:txBody>
          <a:bodyPr/>
          <a:lstStyle>
            <a:lvl1pPr>
              <a:defRPr/>
            </a:lvl1pPr>
          </a:lstStyle>
          <a:p>
            <a:pPr>
              <a:defRPr/>
            </a:pPr>
            <a:fld id="{C63A726E-E6CB-414C-BEE1-3ACA556396EE}" type="slidenum">
              <a:rPr/>
              <a:pPr>
                <a:defRPr/>
              </a:p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4" name="TextBox 3"/>
          <p:cNvSpPr txBox="1"/>
          <p:nvPr/>
        </p:nvSpPr>
        <p:spPr>
          <a:xfrm>
            <a:off x="5989638" y="6556375"/>
            <a:ext cx="2787650" cy="182563"/>
          </a:xfrm>
          <a:prstGeom prst="rect">
            <a:avLst/>
          </a:prstGeom>
          <a:noFill/>
        </p:spPr>
        <p:txBody>
          <a:bodyPr wrap="none" lIns="0" tIns="0" rIns="0" bIns="0" anchor="ctr"/>
          <a:lstStyle/>
          <a:p>
            <a:pPr fontAlgn="auto">
              <a:spcBef>
                <a:spcPts val="0"/>
              </a:spcBef>
              <a:spcAft>
                <a:spcPts val="0"/>
              </a:spcAft>
              <a:defRPr/>
            </a:pPr>
            <a:r>
              <a:rPr sz="800" dirty="0">
                <a:solidFill>
                  <a:schemeClr val="tx1">
                    <a:lumMod val="60000"/>
                    <a:lumOff val="40000"/>
                  </a:schemeClr>
                </a:solidFill>
                <a:latin typeface="+mn-lt"/>
                <a:cs typeface="+mn-cs"/>
              </a:rPr>
              <a:t>Copyright © </a:t>
            </a:r>
            <a:r>
              <a:rPr lang="en-US" sz="800" dirty="0" smtClean="0">
                <a:solidFill>
                  <a:schemeClr val="tx1">
                    <a:lumMod val="60000"/>
                    <a:lumOff val="40000"/>
                  </a:schemeClr>
                </a:solidFill>
                <a:latin typeface="+mn-lt"/>
                <a:cs typeface="+mn-cs"/>
              </a:rPr>
              <a:t>2016</a:t>
            </a:r>
            <a:r>
              <a:rPr sz="800" dirty="0" smtClean="0">
                <a:solidFill>
                  <a:schemeClr val="tx1">
                    <a:lumMod val="60000"/>
                    <a:lumOff val="40000"/>
                  </a:schemeClr>
                </a:solidFill>
                <a:latin typeface="+mn-lt"/>
                <a:cs typeface="+mn-cs"/>
              </a:rPr>
              <a:t> </a:t>
            </a:r>
            <a:r>
              <a:rPr sz="800" dirty="0">
                <a:solidFill>
                  <a:schemeClr val="tx1">
                    <a:lumMod val="60000"/>
                    <a:lumOff val="40000"/>
                  </a:schemeClr>
                </a:solidFill>
                <a:latin typeface="+mn-lt"/>
                <a:cs typeface="+mn-cs"/>
              </a:rPr>
              <a:t>Oracle and/or its affiliates. All rights reserved.  |</a:t>
            </a:r>
          </a:p>
        </p:txBody>
      </p:sp>
      <p:pic>
        <p:nvPicPr>
          <p:cNvPr id="5" name="Picture 15" descr="1.5X red tab for PPT.png"/>
          <p:cNvPicPr>
            <a:picLocks noChangeAspect="1"/>
          </p:cNvPicPr>
          <p:nvPr/>
        </p:nvPicPr>
        <p:blipFill>
          <a:blip r:embed="rId2" cstate="print"/>
          <a:srcRect/>
          <a:stretch>
            <a:fillRect/>
          </a:stretch>
        </p:blipFill>
        <p:spPr bwMode="ltGray">
          <a:xfrm>
            <a:off x="531813" y="6269038"/>
            <a:ext cx="1609725" cy="588962"/>
          </a:xfrm>
          <a:prstGeom prst="rect">
            <a:avLst/>
          </a:prstGeom>
          <a:noFill/>
          <a:ln w="9525">
            <a:noFill/>
            <a:miter lim="800000"/>
            <a:headEnd/>
            <a:tailEnd/>
          </a:ln>
        </p:spPr>
      </p:pic>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6" name="Date Placeholder 3"/>
          <p:cNvSpPr>
            <a:spLocks noGrp="1"/>
          </p:cNvSpPr>
          <p:nvPr>
            <p:ph type="dt" sz="half" idx="10"/>
          </p:nvPr>
        </p:nvSpPr>
        <p:spPr/>
        <p:txBody>
          <a:bodyPr/>
          <a:lstStyle>
            <a:lvl1pPr>
              <a:defRPr/>
            </a:lvl1pPr>
          </a:lstStyle>
          <a:p>
            <a:pPr>
              <a:defRPr/>
            </a:pPr>
            <a:endParaRPr dirty="0"/>
          </a:p>
        </p:txBody>
      </p:sp>
      <p:sp>
        <p:nvSpPr>
          <p:cNvPr id="7" name="Footer Placeholder 4"/>
          <p:cNvSpPr>
            <a:spLocks noGrp="1"/>
          </p:cNvSpPr>
          <p:nvPr>
            <p:ph type="ftr" sz="quarter" idx="11"/>
          </p:nvPr>
        </p:nvSpPr>
        <p:spPr/>
        <p:txBody>
          <a:bodyPr/>
          <a:lstStyle>
            <a:lvl1pPr>
              <a:defRPr/>
            </a:lvl1pPr>
          </a:lstStyle>
          <a:p>
            <a:pPr>
              <a:defRPr/>
            </a:pPr>
            <a:r>
              <a:rPr lang="en-US" smtClean="0"/>
              <a:t>Oracle Confidential</a:t>
            </a:r>
            <a:endParaRPr dirty="0"/>
          </a:p>
        </p:txBody>
      </p:sp>
      <p:sp>
        <p:nvSpPr>
          <p:cNvPr id="8" name="Slide Number Placeholder 5"/>
          <p:cNvSpPr>
            <a:spLocks noGrp="1"/>
          </p:cNvSpPr>
          <p:nvPr>
            <p:ph type="sldNum" sz="quarter" idx="12"/>
          </p:nvPr>
        </p:nvSpPr>
        <p:spPr>
          <a:xfrm>
            <a:off x="11276013" y="6934200"/>
            <a:ext cx="381000" cy="182563"/>
          </a:xfrm>
        </p:spPr>
        <p:txBody>
          <a:bodyPr/>
          <a:lstStyle>
            <a:lvl1pPr>
              <a:defRPr/>
            </a:lvl1pPr>
          </a:lstStyle>
          <a:p>
            <a:pPr>
              <a:defRPr/>
            </a:pPr>
            <a:fld id="{D289FB52-201F-4E6B-8E5B-36015B6E5CB0}" type="slidenum">
              <a:rPr/>
              <a:pPr>
                <a:defRPr/>
              </a:p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ext Placeholder 12"/>
          <p:cNvSpPr>
            <a:spLocks noGrp="1"/>
          </p:cNvSpPr>
          <p:nvPr>
            <p:ph type="body" sz="quarter" idx="13"/>
          </p:nvPr>
        </p:nvSpPr>
        <p:spPr>
          <a:xfrm>
            <a:off x="531814" y="1373741"/>
            <a:ext cx="11125198"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smtClean="0"/>
              <a:t>Click to edit Master text styles</a:t>
            </a:r>
          </a:p>
        </p:txBody>
      </p:sp>
      <p:sp>
        <p:nvSpPr>
          <p:cNvPr id="7" name="Title 6"/>
          <p:cNvSpPr>
            <a:spLocks noGrp="1"/>
          </p:cNvSpPr>
          <p:nvPr>
            <p:ph type="title"/>
          </p:nvPr>
        </p:nvSpPr>
        <p:spPr/>
        <p:txBody>
          <a:bodyPr/>
          <a:lstStyle/>
          <a:p>
            <a:r>
              <a:rPr lang="en-US" smtClean="0"/>
              <a:t>Click to edit Master title style</a:t>
            </a:r>
            <a:endParaRPr dirty="0"/>
          </a:p>
        </p:txBody>
      </p:sp>
      <p:sp>
        <p:nvSpPr>
          <p:cNvPr id="4" name="Date Placeholder 3"/>
          <p:cNvSpPr>
            <a:spLocks noGrp="1"/>
          </p:cNvSpPr>
          <p:nvPr>
            <p:ph type="dt" sz="half" idx="14"/>
          </p:nvPr>
        </p:nvSpPr>
        <p:spPr/>
        <p:txBody>
          <a:bodyPr/>
          <a:lstStyle>
            <a:lvl1pPr>
              <a:defRPr/>
            </a:lvl1pPr>
          </a:lstStyle>
          <a:p>
            <a:pPr>
              <a:defRPr/>
            </a:pPr>
            <a:endParaRPr dirty="0"/>
          </a:p>
        </p:txBody>
      </p:sp>
      <p:sp>
        <p:nvSpPr>
          <p:cNvPr id="5" name="Footer Placeholder 4"/>
          <p:cNvSpPr>
            <a:spLocks noGrp="1"/>
          </p:cNvSpPr>
          <p:nvPr>
            <p:ph type="ftr" sz="quarter" idx="15"/>
          </p:nvPr>
        </p:nvSpPr>
        <p:spPr/>
        <p:txBody>
          <a:bodyPr/>
          <a:lstStyle>
            <a:lvl1pPr>
              <a:defRPr/>
            </a:lvl1pPr>
          </a:lstStyle>
          <a:p>
            <a:pPr>
              <a:defRPr/>
            </a:pPr>
            <a:r>
              <a:rPr lang="en-US" smtClean="0"/>
              <a:t>Oracle Confidential</a:t>
            </a:r>
            <a:endParaRPr dirty="0"/>
          </a:p>
        </p:txBody>
      </p:sp>
      <p:sp>
        <p:nvSpPr>
          <p:cNvPr id="8" name="Slide Number Placeholder 5"/>
          <p:cNvSpPr>
            <a:spLocks noGrp="1"/>
          </p:cNvSpPr>
          <p:nvPr>
            <p:ph type="sldNum" sz="quarter" idx="16"/>
          </p:nvPr>
        </p:nvSpPr>
        <p:spPr/>
        <p:txBody>
          <a:bodyPr/>
          <a:lstStyle>
            <a:lvl1pPr>
              <a:defRPr/>
            </a:lvl1pPr>
          </a:lstStyle>
          <a:p>
            <a:pPr>
              <a:defRPr/>
            </a:pPr>
            <a:fld id="{C145E9CF-C678-4B91-BBA5-FDF1163F1E9A}" type="slidenum">
              <a:rPr/>
              <a:pPr>
                <a:defRPr/>
              </a:p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dirty="0"/>
          </a:p>
        </p:txBody>
      </p:sp>
      <p:sp>
        <p:nvSpPr>
          <p:cNvPr id="3" name="Footer Placeholder 4"/>
          <p:cNvSpPr>
            <a:spLocks noGrp="1"/>
          </p:cNvSpPr>
          <p:nvPr>
            <p:ph type="ftr" sz="quarter" idx="11"/>
          </p:nvPr>
        </p:nvSpPr>
        <p:spPr/>
        <p:txBody>
          <a:bodyPr/>
          <a:lstStyle>
            <a:lvl1pPr>
              <a:defRPr/>
            </a:lvl1pPr>
          </a:lstStyle>
          <a:p>
            <a:pPr>
              <a:defRPr/>
            </a:pPr>
            <a:r>
              <a:rPr lang="en-US" smtClean="0"/>
              <a:t>Oracle Confidential</a:t>
            </a:r>
            <a:endParaRPr dirty="0"/>
          </a:p>
        </p:txBody>
      </p:sp>
      <p:sp>
        <p:nvSpPr>
          <p:cNvPr id="4" name="Slide Number Placeholder 5"/>
          <p:cNvSpPr>
            <a:spLocks noGrp="1"/>
          </p:cNvSpPr>
          <p:nvPr>
            <p:ph type="sldNum" sz="quarter" idx="12"/>
          </p:nvPr>
        </p:nvSpPr>
        <p:spPr/>
        <p:txBody>
          <a:bodyPr/>
          <a:lstStyle>
            <a:lvl1pPr>
              <a:defRPr/>
            </a:lvl1pPr>
          </a:lstStyle>
          <a:p>
            <a:pPr>
              <a:defRPr/>
            </a:pPr>
            <a:fld id="{83855AC4-504A-4273-A144-4C64DC1B4385}" type="slidenum">
              <a:rPr/>
              <a:pPr>
                <a:defRPr/>
              </a:p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31662" y="1524000"/>
            <a:ext cx="7391549" cy="4419600"/>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3"/>
          <p:cNvSpPr>
            <a:spLocks noGrp="1"/>
          </p:cNvSpPr>
          <p:nvPr>
            <p:ph type="body" sz="half" idx="2"/>
          </p:nvPr>
        </p:nvSpPr>
        <p:spPr>
          <a:xfrm>
            <a:off x="8151812" y="1524001"/>
            <a:ext cx="3505202"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itle 7"/>
          <p:cNvSpPr>
            <a:spLocks noGrp="1"/>
          </p:cNvSpPr>
          <p:nvPr>
            <p:ph type="title"/>
          </p:nvPr>
        </p:nvSpPr>
        <p:spPr/>
        <p:txBody>
          <a:bodyPr/>
          <a:lstStyle/>
          <a:p>
            <a:r>
              <a:rPr lang="en-US" smtClean="0"/>
              <a:t>Click to edit Master title style</a:t>
            </a:r>
            <a:endParaRPr dirty="0"/>
          </a:p>
        </p:txBody>
      </p:sp>
      <p:sp>
        <p:nvSpPr>
          <p:cNvPr id="5" name="Date Placeholder 3"/>
          <p:cNvSpPr>
            <a:spLocks noGrp="1"/>
          </p:cNvSpPr>
          <p:nvPr>
            <p:ph type="dt" sz="half" idx="10"/>
          </p:nvPr>
        </p:nvSpPr>
        <p:spPr/>
        <p:txBody>
          <a:bodyPr/>
          <a:lstStyle>
            <a:lvl1pPr>
              <a:defRPr/>
            </a:lvl1pPr>
          </a:lstStyle>
          <a:p>
            <a:pPr>
              <a:defRPr/>
            </a:pPr>
            <a:endParaRPr dirty="0"/>
          </a:p>
        </p:txBody>
      </p:sp>
      <p:sp>
        <p:nvSpPr>
          <p:cNvPr id="6" name="Footer Placeholder 4"/>
          <p:cNvSpPr>
            <a:spLocks noGrp="1"/>
          </p:cNvSpPr>
          <p:nvPr>
            <p:ph type="ftr" sz="quarter" idx="11"/>
          </p:nvPr>
        </p:nvSpPr>
        <p:spPr/>
        <p:txBody>
          <a:bodyPr/>
          <a:lstStyle>
            <a:lvl1pPr>
              <a:defRPr/>
            </a:lvl1pPr>
          </a:lstStyle>
          <a:p>
            <a:pPr>
              <a:defRPr/>
            </a:pPr>
            <a:r>
              <a:rPr lang="en-US" smtClean="0"/>
              <a:t>Oracle Confidential</a:t>
            </a:r>
            <a:endParaRPr dirty="0"/>
          </a:p>
        </p:txBody>
      </p:sp>
      <p:sp>
        <p:nvSpPr>
          <p:cNvPr id="7" name="Slide Number Placeholder 5"/>
          <p:cNvSpPr>
            <a:spLocks noGrp="1"/>
          </p:cNvSpPr>
          <p:nvPr>
            <p:ph type="sldNum" sz="quarter" idx="12"/>
          </p:nvPr>
        </p:nvSpPr>
        <p:spPr/>
        <p:txBody>
          <a:bodyPr/>
          <a:lstStyle>
            <a:lvl1pPr>
              <a:defRPr/>
            </a:lvl1pPr>
          </a:lstStyle>
          <a:p>
            <a:pPr>
              <a:defRPr/>
            </a:pPr>
            <a:fld id="{37E0EF7C-D179-499A-A879-5A949B409024}" type="slidenum">
              <a:rPr/>
              <a:pPr>
                <a:defRPr/>
              </a:p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bwMode="gray">
          <a:xfrm>
            <a:off x="531813" y="1524000"/>
            <a:ext cx="6095999" cy="4416725"/>
          </a:xfrm>
          <a:solidFill>
            <a:schemeClr val="bg2"/>
          </a:solidFill>
        </p:spPr>
        <p:txBody>
          <a:bodyPr tIns="18288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noProof="0" dirty="0"/>
          </a:p>
        </p:txBody>
      </p:sp>
      <p:sp>
        <p:nvSpPr>
          <p:cNvPr id="4" name="Text Placeholder 3"/>
          <p:cNvSpPr>
            <a:spLocks noGrp="1"/>
          </p:cNvSpPr>
          <p:nvPr>
            <p:ph type="body" sz="half" idx="2"/>
          </p:nvPr>
        </p:nvSpPr>
        <p:spPr>
          <a:xfrm>
            <a:off x="7008812" y="1524000"/>
            <a:ext cx="4648201"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itle 7"/>
          <p:cNvSpPr>
            <a:spLocks noGrp="1"/>
          </p:cNvSpPr>
          <p:nvPr>
            <p:ph type="title"/>
          </p:nvPr>
        </p:nvSpPr>
        <p:spPr/>
        <p:txBody>
          <a:bodyPr/>
          <a:lstStyle/>
          <a:p>
            <a:r>
              <a:rPr lang="en-US" smtClean="0"/>
              <a:t>Click to edit Master title style</a:t>
            </a:r>
            <a:endParaRPr dirty="0"/>
          </a:p>
        </p:txBody>
      </p:sp>
      <p:sp>
        <p:nvSpPr>
          <p:cNvPr id="5" name="Date Placeholder 3"/>
          <p:cNvSpPr>
            <a:spLocks noGrp="1"/>
          </p:cNvSpPr>
          <p:nvPr>
            <p:ph type="dt" sz="half" idx="10"/>
          </p:nvPr>
        </p:nvSpPr>
        <p:spPr/>
        <p:txBody>
          <a:bodyPr/>
          <a:lstStyle>
            <a:lvl1pPr>
              <a:defRPr/>
            </a:lvl1pPr>
          </a:lstStyle>
          <a:p>
            <a:pPr>
              <a:defRPr/>
            </a:pPr>
            <a:endParaRPr dirty="0"/>
          </a:p>
        </p:txBody>
      </p:sp>
      <p:sp>
        <p:nvSpPr>
          <p:cNvPr id="6" name="Footer Placeholder 4"/>
          <p:cNvSpPr>
            <a:spLocks noGrp="1"/>
          </p:cNvSpPr>
          <p:nvPr>
            <p:ph type="ftr" sz="quarter" idx="11"/>
          </p:nvPr>
        </p:nvSpPr>
        <p:spPr/>
        <p:txBody>
          <a:bodyPr/>
          <a:lstStyle>
            <a:lvl1pPr>
              <a:defRPr/>
            </a:lvl1pPr>
          </a:lstStyle>
          <a:p>
            <a:pPr>
              <a:defRPr/>
            </a:pPr>
            <a:r>
              <a:rPr lang="en-US" smtClean="0"/>
              <a:t>Oracle Confidential</a:t>
            </a:r>
            <a:endParaRPr dirty="0"/>
          </a:p>
        </p:txBody>
      </p:sp>
      <p:sp>
        <p:nvSpPr>
          <p:cNvPr id="7" name="Slide Number Placeholder 5"/>
          <p:cNvSpPr>
            <a:spLocks noGrp="1"/>
          </p:cNvSpPr>
          <p:nvPr>
            <p:ph type="sldNum" sz="quarter" idx="12"/>
          </p:nvPr>
        </p:nvSpPr>
        <p:spPr/>
        <p:txBody>
          <a:bodyPr/>
          <a:lstStyle>
            <a:lvl1pPr>
              <a:defRPr/>
            </a:lvl1pPr>
          </a:lstStyle>
          <a:p>
            <a:pPr>
              <a:defRPr/>
            </a:pPr>
            <a:fld id="{B4FE5096-86A4-42E2-BA84-B9DA78927657}" type="slidenum">
              <a:rPr/>
              <a:pPr>
                <a:defRPr/>
              </a:p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cxnSp>
        <p:nvCxnSpPr>
          <p:cNvPr id="7" name="Straight Connector 6"/>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813" y="1524000"/>
            <a:ext cx="5413248" cy="3474720"/>
          </a:xfrm>
          <a:solidFill>
            <a:schemeClr val="bg2"/>
          </a:solidFill>
        </p:spPr>
        <p:txBody>
          <a:bodyPr tIns="18288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noProof="0" dirty="0"/>
          </a:p>
        </p:txBody>
      </p:sp>
      <p:sp>
        <p:nvSpPr>
          <p:cNvPr id="4" name="Text Placeholder 3"/>
          <p:cNvSpPr>
            <a:spLocks noGrp="1"/>
          </p:cNvSpPr>
          <p:nvPr>
            <p:ph type="body" sz="half" idx="2"/>
          </p:nvPr>
        </p:nvSpPr>
        <p:spPr>
          <a:xfrm>
            <a:off x="531812"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Picture Placeholder 2"/>
          <p:cNvSpPr>
            <a:spLocks noGrp="1"/>
          </p:cNvSpPr>
          <p:nvPr>
            <p:ph type="pic" idx="13"/>
          </p:nvPr>
        </p:nvSpPr>
        <p:spPr bwMode="gray">
          <a:xfrm>
            <a:off x="6246812" y="1524000"/>
            <a:ext cx="5413248" cy="3474720"/>
          </a:xfrm>
          <a:solidFill>
            <a:schemeClr val="bg2"/>
          </a:solidFill>
        </p:spPr>
        <p:txBody>
          <a:bodyPr tIns="18288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noProof="0" dirty="0"/>
          </a:p>
        </p:txBody>
      </p:sp>
      <p:sp>
        <p:nvSpPr>
          <p:cNvPr id="10" name="Text Placeholder 3"/>
          <p:cNvSpPr>
            <a:spLocks noGrp="1"/>
          </p:cNvSpPr>
          <p:nvPr>
            <p:ph type="body" sz="half" idx="14"/>
          </p:nvPr>
        </p:nvSpPr>
        <p:spPr>
          <a:xfrm>
            <a:off x="6246811"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itle 10"/>
          <p:cNvSpPr>
            <a:spLocks noGrp="1"/>
          </p:cNvSpPr>
          <p:nvPr>
            <p:ph type="title"/>
          </p:nvPr>
        </p:nvSpPr>
        <p:spPr/>
        <p:txBody>
          <a:bodyPr/>
          <a:lstStyle/>
          <a:p>
            <a:r>
              <a:rPr lang="en-US" smtClean="0"/>
              <a:t>Click to edit Master title style</a:t>
            </a:r>
            <a:endParaRPr dirty="0"/>
          </a:p>
        </p:txBody>
      </p:sp>
      <p:sp>
        <p:nvSpPr>
          <p:cNvPr id="8" name="Date Placeholder 4"/>
          <p:cNvSpPr>
            <a:spLocks noGrp="1"/>
          </p:cNvSpPr>
          <p:nvPr>
            <p:ph type="dt" sz="half" idx="15"/>
          </p:nvPr>
        </p:nvSpPr>
        <p:spPr/>
        <p:txBody>
          <a:bodyPr/>
          <a:lstStyle>
            <a:lvl1pPr>
              <a:defRPr/>
            </a:lvl1pPr>
          </a:lstStyle>
          <a:p>
            <a:pPr>
              <a:defRPr/>
            </a:pPr>
            <a:endParaRPr dirty="0"/>
          </a:p>
        </p:txBody>
      </p:sp>
      <p:sp>
        <p:nvSpPr>
          <p:cNvPr id="12" name="Footer Placeholder 5"/>
          <p:cNvSpPr>
            <a:spLocks noGrp="1"/>
          </p:cNvSpPr>
          <p:nvPr>
            <p:ph type="ftr" sz="quarter" idx="16"/>
          </p:nvPr>
        </p:nvSpPr>
        <p:spPr/>
        <p:txBody>
          <a:bodyPr/>
          <a:lstStyle>
            <a:lvl1pPr>
              <a:defRPr/>
            </a:lvl1pPr>
          </a:lstStyle>
          <a:p>
            <a:pPr>
              <a:defRPr/>
            </a:pPr>
            <a:r>
              <a:rPr lang="en-US" smtClean="0"/>
              <a:t>Oracle Confidential</a:t>
            </a:r>
            <a:endParaRPr dirty="0"/>
          </a:p>
        </p:txBody>
      </p:sp>
      <p:sp>
        <p:nvSpPr>
          <p:cNvPr id="13" name="Slide Number Placeholder 6"/>
          <p:cNvSpPr>
            <a:spLocks noGrp="1"/>
          </p:cNvSpPr>
          <p:nvPr>
            <p:ph type="sldNum" sz="quarter" idx="17"/>
          </p:nvPr>
        </p:nvSpPr>
        <p:spPr/>
        <p:txBody>
          <a:bodyPr/>
          <a:lstStyle>
            <a:lvl1pPr>
              <a:defRPr/>
            </a:lvl1pPr>
          </a:lstStyle>
          <a:p>
            <a:pPr>
              <a:defRPr/>
            </a:pPr>
            <a:fld id="{B4224B7E-25DD-44E6-AE3B-B018E7D6D0AB}" type="slidenum">
              <a:rPr/>
              <a:pPr>
                <a:defRPr/>
              </a:p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cxnSp>
        <p:nvCxnSpPr>
          <p:cNvPr id="11" name="Straight Connector 10"/>
          <p:cNvCxnSpPr/>
          <p:nvPr/>
        </p:nvCxnSpPr>
        <p:spPr bwMode="ltGray">
          <a:xfrm>
            <a:off x="4189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ltGray">
          <a:xfrm>
            <a:off x="7999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813" y="1524000"/>
            <a:ext cx="3474720" cy="3048000"/>
          </a:xfrm>
          <a:solidFill>
            <a:schemeClr val="bg2"/>
          </a:solidFill>
        </p:spPr>
        <p:txBody>
          <a:bodyPr tIns="18288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noProof="0" dirty="0"/>
          </a:p>
        </p:txBody>
      </p:sp>
      <p:sp>
        <p:nvSpPr>
          <p:cNvPr id="4" name="Text Placeholder 3"/>
          <p:cNvSpPr>
            <a:spLocks noGrp="1"/>
          </p:cNvSpPr>
          <p:nvPr>
            <p:ph type="body" sz="half" idx="2"/>
          </p:nvPr>
        </p:nvSpPr>
        <p:spPr>
          <a:xfrm>
            <a:off x="53181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Picture Placeholder 2"/>
          <p:cNvSpPr>
            <a:spLocks noGrp="1"/>
          </p:cNvSpPr>
          <p:nvPr>
            <p:ph type="pic" idx="13"/>
          </p:nvPr>
        </p:nvSpPr>
        <p:spPr bwMode="gray">
          <a:xfrm>
            <a:off x="4357052" y="1524000"/>
            <a:ext cx="3474720" cy="3048000"/>
          </a:xfrm>
          <a:solidFill>
            <a:schemeClr val="bg2"/>
          </a:solidFill>
        </p:spPr>
        <p:txBody>
          <a:bodyPr tIns="18288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noProof="0" dirty="0"/>
          </a:p>
        </p:txBody>
      </p:sp>
      <p:sp>
        <p:nvSpPr>
          <p:cNvPr id="10" name="Text Placeholder 3"/>
          <p:cNvSpPr>
            <a:spLocks noGrp="1"/>
          </p:cNvSpPr>
          <p:nvPr>
            <p:ph type="body" sz="half" idx="14"/>
          </p:nvPr>
        </p:nvSpPr>
        <p:spPr>
          <a:xfrm>
            <a:off x="435705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Picture Placeholder 2"/>
          <p:cNvSpPr>
            <a:spLocks noGrp="1"/>
          </p:cNvSpPr>
          <p:nvPr>
            <p:ph type="pic" idx="15"/>
          </p:nvPr>
        </p:nvSpPr>
        <p:spPr bwMode="gray">
          <a:xfrm>
            <a:off x="8182292" y="1524000"/>
            <a:ext cx="3474720" cy="3048000"/>
          </a:xfrm>
          <a:solidFill>
            <a:schemeClr val="bg2"/>
          </a:solidFill>
        </p:spPr>
        <p:txBody>
          <a:bodyPr tIns="18288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noProof="0" dirty="0"/>
          </a:p>
        </p:txBody>
      </p:sp>
      <p:sp>
        <p:nvSpPr>
          <p:cNvPr id="14" name="Text Placeholder 3"/>
          <p:cNvSpPr>
            <a:spLocks noGrp="1"/>
          </p:cNvSpPr>
          <p:nvPr>
            <p:ph type="body" sz="half" idx="16"/>
          </p:nvPr>
        </p:nvSpPr>
        <p:spPr>
          <a:xfrm>
            <a:off x="818229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itle 7"/>
          <p:cNvSpPr>
            <a:spLocks noGrp="1"/>
          </p:cNvSpPr>
          <p:nvPr>
            <p:ph type="title"/>
          </p:nvPr>
        </p:nvSpPr>
        <p:spPr/>
        <p:txBody>
          <a:bodyPr/>
          <a:lstStyle/>
          <a:p>
            <a:r>
              <a:rPr lang="en-US" smtClean="0"/>
              <a:t>Click to edit Master title style</a:t>
            </a:r>
            <a:endParaRPr dirty="0"/>
          </a:p>
        </p:txBody>
      </p:sp>
      <p:sp>
        <p:nvSpPr>
          <p:cNvPr id="15" name="Date Placeholder 4"/>
          <p:cNvSpPr>
            <a:spLocks noGrp="1"/>
          </p:cNvSpPr>
          <p:nvPr>
            <p:ph type="dt" sz="half" idx="17"/>
          </p:nvPr>
        </p:nvSpPr>
        <p:spPr/>
        <p:txBody>
          <a:bodyPr/>
          <a:lstStyle>
            <a:lvl1pPr>
              <a:defRPr/>
            </a:lvl1pPr>
          </a:lstStyle>
          <a:p>
            <a:pPr>
              <a:defRPr/>
            </a:pPr>
            <a:endParaRPr dirty="0"/>
          </a:p>
        </p:txBody>
      </p:sp>
      <p:sp>
        <p:nvSpPr>
          <p:cNvPr id="16" name="Footer Placeholder 5"/>
          <p:cNvSpPr>
            <a:spLocks noGrp="1"/>
          </p:cNvSpPr>
          <p:nvPr>
            <p:ph type="ftr" sz="quarter" idx="18"/>
          </p:nvPr>
        </p:nvSpPr>
        <p:spPr/>
        <p:txBody>
          <a:bodyPr/>
          <a:lstStyle>
            <a:lvl1pPr>
              <a:defRPr/>
            </a:lvl1pPr>
          </a:lstStyle>
          <a:p>
            <a:pPr>
              <a:defRPr/>
            </a:pPr>
            <a:r>
              <a:rPr lang="en-US" smtClean="0"/>
              <a:t>Oracle Confidential</a:t>
            </a:r>
            <a:endParaRPr dirty="0"/>
          </a:p>
        </p:txBody>
      </p:sp>
      <p:sp>
        <p:nvSpPr>
          <p:cNvPr id="17" name="Slide Number Placeholder 6"/>
          <p:cNvSpPr>
            <a:spLocks noGrp="1"/>
          </p:cNvSpPr>
          <p:nvPr>
            <p:ph type="sldNum" sz="quarter" idx="19"/>
          </p:nvPr>
        </p:nvSpPr>
        <p:spPr/>
        <p:txBody>
          <a:bodyPr/>
          <a:lstStyle>
            <a:lvl1pPr>
              <a:defRPr/>
            </a:lvl1pPr>
          </a:lstStyle>
          <a:p>
            <a:pPr>
              <a:defRPr/>
            </a:pPr>
            <a:fld id="{EA80AE55-97D5-465B-B351-9CE11AAA02A9}" type="slidenum">
              <a:rPr/>
              <a:pPr>
                <a:defRPr/>
              </a:p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martphone and Tablet: Horizontal">
    <p:spTree>
      <p:nvGrpSpPr>
        <p:cNvPr id="1" name=""/>
        <p:cNvGrpSpPr/>
        <p:nvPr/>
      </p:nvGrpSpPr>
      <p:grpSpPr>
        <a:xfrm>
          <a:off x="0" y="0"/>
          <a:ext cx="0" cy="0"/>
          <a:chOff x="0" y="0"/>
          <a:chExt cx="0" cy="0"/>
        </a:xfrm>
      </p:grpSpPr>
      <p:pic>
        <p:nvPicPr>
          <p:cNvPr id="5" name="Picture 13"/>
          <p:cNvPicPr>
            <a:picLocks noChangeAspect="1"/>
          </p:cNvPicPr>
          <p:nvPr/>
        </p:nvPicPr>
        <p:blipFill>
          <a:blip r:embed="rId2" cstate="print"/>
          <a:srcRect/>
          <a:stretch>
            <a:fillRect/>
          </a:stretch>
        </p:blipFill>
        <p:spPr bwMode="auto">
          <a:xfrm>
            <a:off x="3916363" y="1522413"/>
            <a:ext cx="6496050" cy="4567237"/>
          </a:xfrm>
          <a:prstGeom prst="rect">
            <a:avLst/>
          </a:prstGeom>
          <a:noFill/>
          <a:ln w="9525">
            <a:noFill/>
            <a:miter lim="800000"/>
            <a:headEnd/>
            <a:tailEnd/>
          </a:ln>
        </p:spPr>
      </p:pic>
      <p:pic>
        <p:nvPicPr>
          <p:cNvPr id="6" name="Picture 15"/>
          <p:cNvPicPr>
            <a:picLocks noChangeAspect="1"/>
          </p:cNvPicPr>
          <p:nvPr/>
        </p:nvPicPr>
        <p:blipFill>
          <a:blip r:embed="rId3" cstate="print"/>
          <a:srcRect/>
          <a:stretch>
            <a:fillRect/>
          </a:stretch>
        </p:blipFill>
        <p:spPr bwMode="auto">
          <a:xfrm>
            <a:off x="1770063" y="1827213"/>
            <a:ext cx="1841500" cy="3887787"/>
          </a:xfrm>
          <a:prstGeom prst="rect">
            <a:avLst/>
          </a:prstGeom>
          <a:noFill/>
          <a:ln w="9525">
            <a:noFill/>
            <a:miter lim="800000"/>
            <a:headEnd/>
            <a:tailEnd/>
          </a:ln>
        </p:spPr>
      </p:pic>
      <p:sp>
        <p:nvSpPr>
          <p:cNvPr id="3" name="Picture Placeholder 2"/>
          <p:cNvSpPr>
            <a:spLocks noGrp="1"/>
          </p:cNvSpPr>
          <p:nvPr>
            <p:ph type="pic" idx="1"/>
          </p:nvPr>
        </p:nvSpPr>
        <p:spPr bwMode="gray">
          <a:xfrm>
            <a:off x="1889122" y="2364583"/>
            <a:ext cx="1618488" cy="2833684"/>
          </a:xfrm>
          <a:solidFill>
            <a:schemeClr val="bg2"/>
          </a:solidFill>
          <a:ln w="12700">
            <a:solidFill>
              <a:schemeClr val="bg2"/>
            </a:solidFill>
          </a:ln>
        </p:spPr>
        <p:txBody>
          <a:bodyPr tIns="18288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noProof="0" dirty="0"/>
          </a:p>
        </p:txBody>
      </p:sp>
      <p:sp>
        <p:nvSpPr>
          <p:cNvPr id="9" name="Picture Placeholder 2"/>
          <p:cNvSpPr>
            <a:spLocks noGrp="1"/>
          </p:cNvSpPr>
          <p:nvPr>
            <p:ph type="pic" idx="13"/>
          </p:nvPr>
        </p:nvSpPr>
        <p:spPr bwMode="gray">
          <a:xfrm>
            <a:off x="4532312" y="1850231"/>
            <a:ext cx="5246688" cy="3969544"/>
          </a:xfrm>
          <a:solidFill>
            <a:schemeClr val="bg2"/>
          </a:solidFill>
          <a:ln w="12700">
            <a:solidFill>
              <a:schemeClr val="bg2"/>
            </a:solidFill>
          </a:ln>
        </p:spPr>
        <p:txBody>
          <a:bodyPr tIns="18288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noProof="0" dirty="0"/>
          </a:p>
        </p:txBody>
      </p:sp>
      <p:sp>
        <p:nvSpPr>
          <p:cNvPr id="4" name="Title 3"/>
          <p:cNvSpPr>
            <a:spLocks noGrp="1"/>
          </p:cNvSpPr>
          <p:nvPr>
            <p:ph type="title"/>
          </p:nvPr>
        </p:nvSpPr>
        <p:spPr/>
        <p:txBody>
          <a:bodyPr/>
          <a:lstStyle/>
          <a:p>
            <a:r>
              <a:rPr lang="en-US" smtClean="0"/>
              <a:t>Click to edit Master title style</a:t>
            </a:r>
            <a:endParaRPr dirty="0"/>
          </a:p>
        </p:txBody>
      </p:sp>
      <p:sp>
        <p:nvSpPr>
          <p:cNvPr id="7" name="Date Placeholder 4"/>
          <p:cNvSpPr>
            <a:spLocks noGrp="1"/>
          </p:cNvSpPr>
          <p:nvPr>
            <p:ph type="dt" sz="half" idx="14"/>
          </p:nvPr>
        </p:nvSpPr>
        <p:spPr/>
        <p:txBody>
          <a:bodyPr/>
          <a:lstStyle>
            <a:lvl1pPr>
              <a:defRPr/>
            </a:lvl1pPr>
          </a:lstStyle>
          <a:p>
            <a:pPr>
              <a:defRPr/>
            </a:pPr>
            <a:endParaRPr dirty="0"/>
          </a:p>
        </p:txBody>
      </p:sp>
      <p:sp>
        <p:nvSpPr>
          <p:cNvPr id="8" name="Footer Placeholder 5"/>
          <p:cNvSpPr>
            <a:spLocks noGrp="1"/>
          </p:cNvSpPr>
          <p:nvPr>
            <p:ph type="ftr" sz="quarter" idx="15"/>
          </p:nvPr>
        </p:nvSpPr>
        <p:spPr/>
        <p:txBody>
          <a:bodyPr/>
          <a:lstStyle>
            <a:lvl1pPr>
              <a:defRPr/>
            </a:lvl1pPr>
          </a:lstStyle>
          <a:p>
            <a:pPr>
              <a:defRPr/>
            </a:pPr>
            <a:r>
              <a:rPr lang="en-US" smtClean="0"/>
              <a:t>Oracle Confidential</a:t>
            </a:r>
            <a:endParaRPr dirty="0"/>
          </a:p>
        </p:txBody>
      </p:sp>
      <p:sp>
        <p:nvSpPr>
          <p:cNvPr id="10" name="Slide Number Placeholder 6"/>
          <p:cNvSpPr>
            <a:spLocks noGrp="1"/>
          </p:cNvSpPr>
          <p:nvPr>
            <p:ph type="sldNum" sz="quarter" idx="16"/>
          </p:nvPr>
        </p:nvSpPr>
        <p:spPr/>
        <p:txBody>
          <a:bodyPr/>
          <a:lstStyle>
            <a:lvl1pPr>
              <a:defRPr/>
            </a:lvl1pPr>
          </a:lstStyle>
          <a:p>
            <a:pPr>
              <a:defRPr/>
            </a:pPr>
            <a:fld id="{AD98144C-6EAD-4112-92A5-96A9DFB30405}" type="slidenum">
              <a:rPr/>
              <a:pPr>
                <a:defRPr/>
              </a:p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martphone and Tablet: Vertical">
    <p:spTree>
      <p:nvGrpSpPr>
        <p:cNvPr id="1" name=""/>
        <p:cNvGrpSpPr/>
        <p:nvPr/>
      </p:nvGrpSpPr>
      <p:grpSpPr>
        <a:xfrm>
          <a:off x="0" y="0"/>
          <a:ext cx="0" cy="0"/>
          <a:chOff x="0" y="0"/>
          <a:chExt cx="0" cy="0"/>
        </a:xfrm>
      </p:grpSpPr>
      <p:pic>
        <p:nvPicPr>
          <p:cNvPr id="5" name="Picture 13"/>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auto">
          <a:xfrm>
            <a:off x="6467475" y="393700"/>
            <a:ext cx="4568825" cy="6007100"/>
          </a:xfrm>
          <a:prstGeom prst="rect">
            <a:avLst/>
          </a:prstGeom>
          <a:noFill/>
          <a:ln w="9525">
            <a:noFill/>
            <a:miter lim="800000"/>
            <a:headEnd/>
            <a:tailEnd/>
          </a:ln>
        </p:spPr>
      </p:pic>
      <p:pic>
        <p:nvPicPr>
          <p:cNvPr id="6" name="Picture 15"/>
          <p:cNvPicPr>
            <a:picLocks noChangeAspect="1"/>
          </p:cNvPicPr>
          <p:nvPr/>
        </p:nvPicPr>
        <p:blipFill>
          <a:blip r:embed="rId3" cstate="print"/>
          <a:srcRect/>
          <a:stretch>
            <a:fillRect/>
          </a:stretch>
        </p:blipFill>
        <p:spPr bwMode="auto">
          <a:xfrm>
            <a:off x="3960813" y="1905000"/>
            <a:ext cx="1841500" cy="3887788"/>
          </a:xfrm>
          <a:prstGeom prst="rect">
            <a:avLst/>
          </a:prstGeom>
          <a:noFill/>
          <a:ln w="9525">
            <a:noFill/>
            <a:miter lim="800000"/>
            <a:headEnd/>
            <a:tailEnd/>
          </a:ln>
        </p:spPr>
      </p:pic>
      <p:sp>
        <p:nvSpPr>
          <p:cNvPr id="2" name="Title 1"/>
          <p:cNvSpPr>
            <a:spLocks noGrp="1"/>
          </p:cNvSpPr>
          <p:nvPr>
            <p:ph type="title"/>
          </p:nvPr>
        </p:nvSpPr>
        <p:spPr>
          <a:xfrm>
            <a:off x="531812" y="406400"/>
            <a:ext cx="5562601" cy="889000"/>
          </a:xfrm>
        </p:spPr>
        <p:txBody>
          <a:bodyPr/>
          <a:lstStyle>
            <a:lvl1pPr algn="l">
              <a:defRPr sz="3600" b="0"/>
            </a:lvl1pPr>
          </a:lstStyle>
          <a:p>
            <a:r>
              <a:rPr lang="en-US" smtClean="0"/>
              <a:t>Click to edit Master title style</a:t>
            </a:r>
            <a:endParaRPr dirty="0"/>
          </a:p>
        </p:txBody>
      </p:sp>
      <p:sp>
        <p:nvSpPr>
          <p:cNvPr id="9" name="Picture Placeholder 2"/>
          <p:cNvSpPr>
            <a:spLocks noGrp="1"/>
          </p:cNvSpPr>
          <p:nvPr>
            <p:ph type="pic" idx="13"/>
          </p:nvPr>
        </p:nvSpPr>
        <p:spPr bwMode="gray">
          <a:xfrm>
            <a:off x="6747673" y="1013144"/>
            <a:ext cx="3962137" cy="5252348"/>
          </a:xfrm>
          <a:solidFill>
            <a:schemeClr val="bg2"/>
          </a:solidFill>
          <a:ln w="12700">
            <a:solidFill>
              <a:schemeClr val="bg2"/>
            </a:solidFill>
          </a:ln>
        </p:spPr>
        <p:txBody>
          <a:bodyPr tIns="18288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noProof="0" dirty="0"/>
          </a:p>
        </p:txBody>
      </p:sp>
      <p:sp>
        <p:nvSpPr>
          <p:cNvPr id="14" name="Picture Placeholder 2"/>
          <p:cNvSpPr>
            <a:spLocks noGrp="1"/>
          </p:cNvSpPr>
          <p:nvPr>
            <p:ph type="pic" idx="1"/>
          </p:nvPr>
        </p:nvSpPr>
        <p:spPr bwMode="gray">
          <a:xfrm>
            <a:off x="4079443" y="2448864"/>
            <a:ext cx="1618488" cy="2834640"/>
          </a:xfrm>
          <a:solidFill>
            <a:schemeClr val="bg2"/>
          </a:solidFill>
          <a:ln w="12700">
            <a:solidFill>
              <a:schemeClr val="bg2"/>
            </a:solidFill>
          </a:ln>
        </p:spPr>
        <p:txBody>
          <a:bodyPr tIns="18288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noProof="0" dirty="0"/>
          </a:p>
        </p:txBody>
      </p:sp>
      <p:sp>
        <p:nvSpPr>
          <p:cNvPr id="7" name="Date Placeholder 4"/>
          <p:cNvSpPr>
            <a:spLocks noGrp="1"/>
          </p:cNvSpPr>
          <p:nvPr>
            <p:ph type="dt" sz="half" idx="14"/>
          </p:nvPr>
        </p:nvSpPr>
        <p:spPr/>
        <p:txBody>
          <a:bodyPr/>
          <a:lstStyle>
            <a:lvl1pPr>
              <a:defRPr/>
            </a:lvl1pPr>
          </a:lstStyle>
          <a:p>
            <a:pPr>
              <a:defRPr/>
            </a:pPr>
            <a:endParaRPr dirty="0"/>
          </a:p>
        </p:txBody>
      </p:sp>
      <p:sp>
        <p:nvSpPr>
          <p:cNvPr id="8" name="Footer Placeholder 5"/>
          <p:cNvSpPr>
            <a:spLocks noGrp="1"/>
          </p:cNvSpPr>
          <p:nvPr>
            <p:ph type="ftr" sz="quarter" idx="15"/>
          </p:nvPr>
        </p:nvSpPr>
        <p:spPr/>
        <p:txBody>
          <a:bodyPr/>
          <a:lstStyle>
            <a:lvl1pPr>
              <a:defRPr/>
            </a:lvl1pPr>
          </a:lstStyle>
          <a:p>
            <a:pPr>
              <a:defRPr/>
            </a:pPr>
            <a:r>
              <a:rPr lang="en-US" smtClean="0"/>
              <a:t>Oracle Confidential</a:t>
            </a:r>
            <a:endParaRPr dirty="0"/>
          </a:p>
        </p:txBody>
      </p:sp>
      <p:sp>
        <p:nvSpPr>
          <p:cNvPr id="10" name="Slide Number Placeholder 6"/>
          <p:cNvSpPr>
            <a:spLocks noGrp="1"/>
          </p:cNvSpPr>
          <p:nvPr>
            <p:ph type="sldNum" sz="quarter" idx="16"/>
          </p:nvPr>
        </p:nvSpPr>
        <p:spPr/>
        <p:txBody>
          <a:bodyPr/>
          <a:lstStyle>
            <a:lvl1pPr>
              <a:defRPr/>
            </a:lvl1pPr>
          </a:lstStyle>
          <a:p>
            <a:pPr>
              <a:defRPr/>
            </a:pPr>
            <a:fld id="{8B0D3B42-0FC8-4902-8D90-0A8F07D3345B}" type="slidenum">
              <a:rPr/>
              <a:pPr>
                <a:defRPr/>
              </a:p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Metric with Picture">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dirty="0"/>
          </a:p>
        </p:txBody>
      </p:sp>
      <p:grpSp>
        <p:nvGrpSpPr>
          <p:cNvPr id="5" name="Group 15"/>
          <p:cNvGrpSpPr>
            <a:grpSpLocks/>
          </p:cNvGrpSpPr>
          <p:nvPr/>
        </p:nvGrpSpPr>
        <p:grpSpPr bwMode="auto">
          <a:xfrm>
            <a:off x="0" y="0"/>
            <a:ext cx="12188825" cy="6858000"/>
            <a:chOff x="-287" y="0"/>
            <a:chExt cx="12189399" cy="6858000"/>
          </a:xfrm>
        </p:grpSpPr>
        <p:sp>
          <p:nvSpPr>
            <p:cNvPr id="6" name="Rectangle 5"/>
            <p:cNvSpPr/>
            <p:nvPr/>
          </p:nvSpPr>
          <p:spPr bwMode="gray">
            <a:xfrm>
              <a:off x="-287" y="0"/>
              <a:ext cx="193684" cy="6851650"/>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dirty="0"/>
            </a:p>
          </p:txBody>
        </p:sp>
        <p:sp>
          <p:nvSpPr>
            <p:cNvPr id="7" name="Rectangle 6"/>
            <p:cNvSpPr/>
            <p:nvPr/>
          </p:nvSpPr>
          <p:spPr bwMode="gray">
            <a:xfrm>
              <a:off x="11995428" y="6350"/>
              <a:ext cx="193684" cy="6851650"/>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dirty="0"/>
            </a:p>
          </p:txBody>
        </p:sp>
        <p:sp>
          <p:nvSpPr>
            <p:cNvPr id="8" name="Rectangle 7"/>
            <p:cNvSpPr/>
            <p:nvPr/>
          </p:nvSpPr>
          <p:spPr bwMode="gray">
            <a:xfrm>
              <a:off x="-287" y="6400800"/>
              <a:ext cx="12189399" cy="457200"/>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dirty="0"/>
            </a:p>
          </p:txBody>
        </p:sp>
        <p:sp>
          <p:nvSpPr>
            <p:cNvPr id="9" name="Rectangle 8"/>
            <p:cNvSpPr/>
            <p:nvPr/>
          </p:nvSpPr>
          <p:spPr bwMode="gray">
            <a:xfrm>
              <a:off x="-287" y="0"/>
              <a:ext cx="12189399" cy="192088"/>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dirty="0"/>
            </a:p>
          </p:txBody>
        </p:sp>
      </p:grpSp>
      <p:sp>
        <p:nvSpPr>
          <p:cNvPr id="10" name="TextBox 9"/>
          <p:cNvSpPr txBox="1"/>
          <p:nvPr/>
        </p:nvSpPr>
        <p:spPr>
          <a:xfrm>
            <a:off x="5989638" y="6556375"/>
            <a:ext cx="2787650" cy="182563"/>
          </a:xfrm>
          <a:prstGeom prst="rect">
            <a:avLst/>
          </a:prstGeom>
          <a:noFill/>
        </p:spPr>
        <p:txBody>
          <a:bodyPr wrap="none" lIns="0" tIns="0" rIns="0" bIns="0" anchor="ctr"/>
          <a:lstStyle/>
          <a:p>
            <a:pPr fontAlgn="auto">
              <a:spcBef>
                <a:spcPts val="0"/>
              </a:spcBef>
              <a:spcAft>
                <a:spcPts val="0"/>
              </a:spcAft>
              <a:defRPr/>
            </a:pPr>
            <a:r>
              <a:rPr sz="800" dirty="0">
                <a:solidFill>
                  <a:schemeClr val="bg1">
                    <a:lumMod val="60000"/>
                    <a:lumOff val="40000"/>
                  </a:schemeClr>
                </a:solidFill>
                <a:latin typeface="+mn-lt"/>
                <a:cs typeface="+mn-cs"/>
              </a:rPr>
              <a:t>Copyright © </a:t>
            </a:r>
            <a:r>
              <a:rPr lang="en-US" sz="800" dirty="0" smtClean="0">
                <a:solidFill>
                  <a:schemeClr val="bg1">
                    <a:lumMod val="60000"/>
                    <a:lumOff val="40000"/>
                  </a:schemeClr>
                </a:solidFill>
                <a:latin typeface="+mn-lt"/>
                <a:cs typeface="+mn-cs"/>
              </a:rPr>
              <a:t>2016</a:t>
            </a:r>
            <a:r>
              <a:rPr sz="800" dirty="0" smtClean="0">
                <a:solidFill>
                  <a:schemeClr val="bg1">
                    <a:lumMod val="60000"/>
                    <a:lumOff val="40000"/>
                  </a:schemeClr>
                </a:solidFill>
                <a:latin typeface="+mn-lt"/>
                <a:cs typeface="+mn-cs"/>
              </a:rPr>
              <a:t> </a:t>
            </a:r>
            <a:r>
              <a:rPr sz="800" dirty="0">
                <a:solidFill>
                  <a:schemeClr val="bg1">
                    <a:lumMod val="60000"/>
                    <a:lumOff val="40000"/>
                  </a:schemeClr>
                </a:solidFill>
                <a:latin typeface="+mn-lt"/>
                <a:cs typeface="+mn-cs"/>
              </a:rPr>
              <a:t>Oracle and/or its affiliates. All rights reserved.  |</a:t>
            </a:r>
          </a:p>
        </p:txBody>
      </p:sp>
      <p:pic>
        <p:nvPicPr>
          <p:cNvPr id="11" name="Picture 22" descr="1.5X red tab for PPT.png"/>
          <p:cNvPicPr>
            <a:picLocks noChangeAspect="1"/>
          </p:cNvPicPr>
          <p:nvPr/>
        </p:nvPicPr>
        <p:blipFill>
          <a:blip r:embed="rId4" cstate="print"/>
          <a:srcRect/>
          <a:stretch>
            <a:fillRect/>
          </a:stretch>
        </p:blipFill>
        <p:spPr bwMode="ltGray">
          <a:xfrm>
            <a:off x="531813" y="6269038"/>
            <a:ext cx="1609725" cy="588962"/>
          </a:xfrm>
          <a:prstGeom prst="rect">
            <a:avLst/>
          </a:prstGeom>
          <a:noFill/>
          <a:ln w="9525">
            <a:noFill/>
            <a:miter lim="800000"/>
            <a:headEnd/>
            <a:tailEnd/>
          </a:ln>
        </p:spPr>
      </p:pic>
      <p:sp>
        <p:nvSpPr>
          <p:cNvPr id="22" name="Text Placeholder 12"/>
          <p:cNvSpPr>
            <a:spLocks noGrp="1"/>
          </p:cNvSpPr>
          <p:nvPr>
            <p:ph type="body" sz="quarter" idx="13"/>
          </p:nvPr>
        </p:nvSpPr>
        <p:spPr>
          <a:xfrm>
            <a:off x="760412" y="2666999"/>
            <a:ext cx="4572000" cy="1960881"/>
          </a:xfrm>
        </p:spPr>
        <p:txBody>
          <a:bodyPr>
            <a:noAutofit/>
          </a:bodyPr>
          <a:lstStyle>
            <a:lvl1pPr marL="1588" indent="0">
              <a:spcBef>
                <a:spcPts val="0"/>
              </a:spcBef>
              <a:buFontTx/>
              <a:buNone/>
              <a:defRPr sz="28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smtClean="0"/>
              <a:t>Click to edit Master text styles</a:t>
            </a:r>
          </a:p>
        </p:txBody>
      </p:sp>
      <p:sp>
        <p:nvSpPr>
          <p:cNvPr id="3" name="Title 2"/>
          <p:cNvSpPr>
            <a:spLocks noGrp="1"/>
          </p:cNvSpPr>
          <p:nvPr>
            <p:ph type="title"/>
          </p:nvPr>
        </p:nvSpPr>
        <p:spPr>
          <a:xfrm>
            <a:off x="760412" y="609600"/>
            <a:ext cx="4572000" cy="2044700"/>
          </a:xfrm>
        </p:spPr>
        <p:txBody>
          <a:bodyPr/>
          <a:lstStyle>
            <a:lvl1pPr>
              <a:defRPr sz="13800" b="1"/>
            </a:lvl1pPr>
          </a:lstStyle>
          <a:p>
            <a:r>
              <a:rPr lang="en-US" smtClean="0"/>
              <a:t>Click to edit Master title style</a:t>
            </a:r>
            <a:endParaRPr lang="en-US" dirty="0"/>
          </a:p>
        </p:txBody>
      </p:sp>
      <p:sp>
        <p:nvSpPr>
          <p:cNvPr id="12" name="Date Placeholder 4"/>
          <p:cNvSpPr>
            <a:spLocks noGrp="1"/>
          </p:cNvSpPr>
          <p:nvPr>
            <p:ph type="dt" sz="half" idx="14"/>
          </p:nvPr>
        </p:nvSpPr>
        <p:spPr/>
        <p:txBody>
          <a:bodyPr/>
          <a:lstStyle>
            <a:lvl1pPr>
              <a:defRPr>
                <a:solidFill>
                  <a:schemeClr val="bg1">
                    <a:lumMod val="60000"/>
                    <a:lumOff val="40000"/>
                  </a:schemeClr>
                </a:solidFill>
              </a:defRPr>
            </a:lvl1pPr>
          </a:lstStyle>
          <a:p>
            <a:pPr>
              <a:defRPr/>
            </a:pPr>
            <a:endParaRPr dirty="0"/>
          </a:p>
        </p:txBody>
      </p:sp>
      <p:sp>
        <p:nvSpPr>
          <p:cNvPr id="13" name="Footer Placeholder 5"/>
          <p:cNvSpPr>
            <a:spLocks noGrp="1"/>
          </p:cNvSpPr>
          <p:nvPr>
            <p:ph type="ftr" sz="quarter" idx="15"/>
          </p:nvPr>
        </p:nvSpPr>
        <p:spPr/>
        <p:txBody>
          <a:bodyPr/>
          <a:lstStyle>
            <a:lvl1pPr>
              <a:defRPr dirty="0">
                <a:solidFill>
                  <a:schemeClr val="bg1">
                    <a:lumMod val="60000"/>
                    <a:lumOff val="40000"/>
                  </a:schemeClr>
                </a:solidFill>
              </a:defRPr>
            </a:lvl1pPr>
          </a:lstStyle>
          <a:p>
            <a:pPr>
              <a:defRPr/>
            </a:pPr>
            <a:r>
              <a:rPr lang="en-US" smtClean="0"/>
              <a:t>Oracle Confidential</a:t>
            </a:r>
            <a:endParaRPr dirty="0"/>
          </a:p>
        </p:txBody>
      </p:sp>
      <p:sp>
        <p:nvSpPr>
          <p:cNvPr id="14" name="Slide Number Placeholder 6"/>
          <p:cNvSpPr>
            <a:spLocks noGrp="1"/>
          </p:cNvSpPr>
          <p:nvPr>
            <p:ph type="sldNum" sz="quarter" idx="16"/>
          </p:nvPr>
        </p:nvSpPr>
        <p:spPr/>
        <p:txBody>
          <a:bodyPr/>
          <a:lstStyle>
            <a:lvl1pPr>
              <a:defRPr>
                <a:solidFill>
                  <a:schemeClr val="bg1">
                    <a:lumMod val="60000"/>
                    <a:lumOff val="40000"/>
                  </a:schemeClr>
                </a:solidFill>
              </a:defRPr>
            </a:lvl1pPr>
          </a:lstStyle>
          <a:p>
            <a:pPr>
              <a:defRPr/>
            </a:pPr>
            <a:fld id="{748E4ADA-EEEF-404D-9A60-3FAF3205C5B6}" type="slidenum">
              <a:rPr/>
              <a:pPr>
                <a:defRPr/>
              </a:pPr>
              <a:t>‹#›</a:t>
            </a:fld>
            <a:endParaRPr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Safe Harbor Front">
    <p:spTree>
      <p:nvGrpSpPr>
        <p:cNvPr id="1" name=""/>
        <p:cNvGrpSpPr/>
        <p:nvPr/>
      </p:nvGrpSpPr>
      <p:grpSpPr>
        <a:xfrm>
          <a:off x="0" y="0"/>
          <a:ext cx="0" cy="0"/>
          <a:chOff x="0" y="0"/>
          <a:chExt cx="0" cy="0"/>
        </a:xfrm>
      </p:grpSpPr>
      <p:sp>
        <p:nvSpPr>
          <p:cNvPr id="2" name="TextBox 1"/>
          <p:cNvSpPr txBox="1"/>
          <p:nvPr/>
        </p:nvSpPr>
        <p:spPr>
          <a:xfrm>
            <a:off x="531813" y="1371600"/>
            <a:ext cx="11125200" cy="889000"/>
          </a:xfrm>
          <a:prstGeom prst="rect">
            <a:avLst/>
          </a:prstGeom>
          <a:noFill/>
        </p:spPr>
        <p:txBody>
          <a:bodyPr wrap="none" lIns="0" tIns="0" rIns="0" bIns="0" anchor="b"/>
          <a:lstStyle/>
          <a:p>
            <a:pPr fontAlgn="auto">
              <a:lnSpc>
                <a:spcPct val="90000"/>
              </a:lnSpc>
              <a:spcBef>
                <a:spcPts val="0"/>
              </a:spcBef>
              <a:spcAft>
                <a:spcPts val="0"/>
              </a:spcAft>
              <a:defRPr/>
            </a:pPr>
            <a:r>
              <a:rPr sz="3200" dirty="0">
                <a:latin typeface="+mj-lt"/>
                <a:cs typeface="+mn-cs"/>
              </a:rPr>
              <a:t>Safe Harbor Statement</a:t>
            </a:r>
          </a:p>
        </p:txBody>
      </p:sp>
      <p:sp>
        <p:nvSpPr>
          <p:cNvPr id="3" name="TextBox 2"/>
          <p:cNvSpPr txBox="1"/>
          <p:nvPr/>
        </p:nvSpPr>
        <p:spPr>
          <a:xfrm>
            <a:off x="531813" y="2514600"/>
            <a:ext cx="11125200" cy="2286000"/>
          </a:xfrm>
          <a:prstGeom prst="rect">
            <a:avLst/>
          </a:prstGeom>
          <a:noFill/>
        </p:spPr>
        <p:txBody>
          <a:bodyPr lIns="0" tIns="0" rIns="0" bIns="0"/>
          <a:lstStyle/>
          <a:p>
            <a:pPr fontAlgn="auto">
              <a:lnSpc>
                <a:spcPct val="90000"/>
              </a:lnSpc>
              <a:spcBef>
                <a:spcPts val="0"/>
              </a:spcBef>
              <a:spcAft>
                <a:spcPts val="0"/>
              </a:spcAft>
              <a:defRPr/>
            </a:pPr>
            <a:r>
              <a:rPr sz="2400" dirty="0">
                <a:latin typeface="+mn-lt"/>
                <a:cs typeface="+mn-cs"/>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
        <p:nvSpPr>
          <p:cNvPr id="4" name="Date Placeholder 1"/>
          <p:cNvSpPr>
            <a:spLocks noGrp="1"/>
          </p:cNvSpPr>
          <p:nvPr>
            <p:ph type="dt" sz="half" idx="10"/>
          </p:nvPr>
        </p:nvSpPr>
        <p:spPr/>
        <p:txBody>
          <a:bodyPr/>
          <a:lstStyle>
            <a:lvl1pPr>
              <a:defRPr/>
            </a:lvl1pPr>
          </a:lstStyle>
          <a:p>
            <a:pPr>
              <a:defRPr/>
            </a:pPr>
            <a:endParaRPr dirty="0"/>
          </a:p>
        </p:txBody>
      </p:sp>
      <p:sp>
        <p:nvSpPr>
          <p:cNvPr id="5" name="Footer Placeholder 2"/>
          <p:cNvSpPr>
            <a:spLocks noGrp="1"/>
          </p:cNvSpPr>
          <p:nvPr>
            <p:ph type="ftr" sz="quarter" idx="11"/>
          </p:nvPr>
        </p:nvSpPr>
        <p:spPr/>
        <p:txBody>
          <a:bodyPr/>
          <a:lstStyle>
            <a:lvl1pPr>
              <a:defRPr/>
            </a:lvl1pPr>
          </a:lstStyle>
          <a:p>
            <a:pPr>
              <a:defRPr/>
            </a:pPr>
            <a:r>
              <a:rPr lang="en-US" smtClean="0"/>
              <a:t>Oracle Confidential</a:t>
            </a:r>
            <a:endParaRPr dirty="0"/>
          </a:p>
        </p:txBody>
      </p:sp>
      <p:sp>
        <p:nvSpPr>
          <p:cNvPr id="6" name="Slide Number Placeholder 3"/>
          <p:cNvSpPr>
            <a:spLocks noGrp="1"/>
          </p:cNvSpPr>
          <p:nvPr>
            <p:ph type="sldNum" sz="quarter" idx="12"/>
          </p:nvPr>
        </p:nvSpPr>
        <p:spPr/>
        <p:txBody>
          <a:bodyPr/>
          <a:lstStyle>
            <a:lvl1pPr>
              <a:defRPr/>
            </a:lvl1pPr>
          </a:lstStyle>
          <a:p>
            <a:pPr>
              <a:defRPr/>
            </a:pPr>
            <a:fld id="{EB29AD75-2DE7-47C4-9A88-235CE0241D62}" type="slidenum">
              <a:rPr/>
              <a:pPr>
                <a:defRPr/>
              </a:p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dirty="0"/>
          </a:p>
        </p:txBody>
      </p:sp>
      <p:sp>
        <p:nvSpPr>
          <p:cNvPr id="6" name="TextBox 5"/>
          <p:cNvSpPr txBox="1"/>
          <p:nvPr/>
        </p:nvSpPr>
        <p:spPr>
          <a:xfrm>
            <a:off x="5989638" y="6556375"/>
            <a:ext cx="2787650" cy="182563"/>
          </a:xfrm>
          <a:prstGeom prst="rect">
            <a:avLst/>
          </a:prstGeom>
          <a:noFill/>
        </p:spPr>
        <p:txBody>
          <a:bodyPr wrap="none" lIns="0" tIns="0" rIns="0" bIns="0" anchor="ctr"/>
          <a:lstStyle/>
          <a:p>
            <a:pPr fontAlgn="auto">
              <a:spcBef>
                <a:spcPts val="0"/>
              </a:spcBef>
              <a:spcAft>
                <a:spcPts val="0"/>
              </a:spcAft>
              <a:defRPr/>
            </a:pPr>
            <a:r>
              <a:rPr sz="800" dirty="0">
                <a:solidFill>
                  <a:schemeClr val="tx1">
                    <a:lumMod val="60000"/>
                    <a:lumOff val="40000"/>
                  </a:schemeClr>
                </a:solidFill>
                <a:latin typeface="+mn-lt"/>
                <a:cs typeface="+mn-cs"/>
              </a:rPr>
              <a:t>Copyright © </a:t>
            </a:r>
            <a:r>
              <a:rPr lang="en-US" sz="800" dirty="0" smtClean="0">
                <a:solidFill>
                  <a:schemeClr val="tx1">
                    <a:lumMod val="60000"/>
                    <a:lumOff val="40000"/>
                  </a:schemeClr>
                </a:solidFill>
                <a:latin typeface="+mn-lt"/>
                <a:cs typeface="+mn-cs"/>
              </a:rPr>
              <a:t>2016</a:t>
            </a:r>
            <a:r>
              <a:rPr sz="800" dirty="0" smtClean="0">
                <a:solidFill>
                  <a:schemeClr val="tx1">
                    <a:lumMod val="60000"/>
                    <a:lumOff val="40000"/>
                  </a:schemeClr>
                </a:solidFill>
                <a:latin typeface="+mn-lt"/>
                <a:cs typeface="+mn-cs"/>
              </a:rPr>
              <a:t> </a:t>
            </a:r>
            <a:r>
              <a:rPr sz="800" dirty="0">
                <a:solidFill>
                  <a:schemeClr val="tx1">
                    <a:lumMod val="60000"/>
                    <a:lumOff val="40000"/>
                  </a:schemeClr>
                </a:solidFill>
                <a:latin typeface="+mn-lt"/>
                <a:cs typeface="+mn-cs"/>
              </a:rPr>
              <a:t>Oracle and/or its affiliates. All rights reserved.  |</a:t>
            </a:r>
          </a:p>
        </p:txBody>
      </p:sp>
      <p:pic>
        <p:nvPicPr>
          <p:cNvPr id="7" name="Picture 16" descr="1.5X red tab for PPT.png"/>
          <p:cNvPicPr>
            <a:picLocks noChangeAspect="1"/>
          </p:cNvPicPr>
          <p:nvPr/>
        </p:nvPicPr>
        <p:blipFill>
          <a:blip r:embed="rId4" cstate="print"/>
          <a:srcRect/>
          <a:stretch>
            <a:fillRect/>
          </a:stretch>
        </p:blipFill>
        <p:spPr bwMode="ltGray">
          <a:xfrm>
            <a:off x="531813" y="6269038"/>
            <a:ext cx="1609725" cy="588962"/>
          </a:xfrm>
          <a:prstGeom prst="rect">
            <a:avLst/>
          </a:prstGeom>
          <a:noFill/>
          <a:ln w="9525">
            <a:noFill/>
            <a:miter lim="800000"/>
            <a:headEnd/>
            <a:tailEnd/>
          </a:ln>
        </p:spPr>
      </p:pic>
      <p:sp>
        <p:nvSpPr>
          <p:cNvPr id="2" name="Title 1"/>
          <p:cNvSpPr>
            <a:spLocks noGrp="1"/>
          </p:cNvSpPr>
          <p:nvPr>
            <p:ph type="ctrTitle"/>
          </p:nvPr>
        </p:nvSpPr>
        <p:spPr>
          <a:xfrm>
            <a:off x="531814" y="739775"/>
            <a:ext cx="8763000" cy="1470025"/>
          </a:xfrm>
        </p:spPr>
        <p:txBody>
          <a:bodyPr/>
          <a:lstStyle>
            <a:lvl1pPr>
              <a:lnSpc>
                <a:spcPct val="80000"/>
              </a:lnSpc>
              <a:defRPr sz="4800"/>
            </a:lvl1pPr>
          </a:lstStyle>
          <a:p>
            <a:r>
              <a:rPr lang="en-US" smtClean="0"/>
              <a:t>Click to edit Master title style</a:t>
            </a:r>
            <a:endParaRPr/>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Text Placeholder 12"/>
          <p:cNvSpPr>
            <a:spLocks noGrp="1"/>
          </p:cNvSpPr>
          <p:nvPr>
            <p:ph type="body" sz="quarter" idx="13"/>
          </p:nvPr>
        </p:nvSpPr>
        <p:spPr>
          <a:xfrm>
            <a:off x="531814" y="3429451"/>
            <a:ext cx="8763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smtClean="0"/>
              <a:t>Click to edit Master text styles</a:t>
            </a:r>
          </a:p>
        </p:txBody>
      </p:sp>
      <p:sp>
        <p:nvSpPr>
          <p:cNvPr id="8" name="Date Placeholder 3"/>
          <p:cNvSpPr>
            <a:spLocks noGrp="1"/>
          </p:cNvSpPr>
          <p:nvPr>
            <p:ph type="dt" sz="half" idx="14"/>
          </p:nvPr>
        </p:nvSpPr>
        <p:spPr/>
        <p:txBody>
          <a:bodyPr/>
          <a:lstStyle>
            <a:lvl1pPr>
              <a:defRPr/>
            </a:lvl1pPr>
          </a:lstStyle>
          <a:p>
            <a:pPr>
              <a:defRPr/>
            </a:pPr>
            <a:endParaRPr dirty="0"/>
          </a:p>
        </p:txBody>
      </p:sp>
      <p:sp>
        <p:nvSpPr>
          <p:cNvPr id="9" name="Footer Placeholder 4"/>
          <p:cNvSpPr>
            <a:spLocks noGrp="1"/>
          </p:cNvSpPr>
          <p:nvPr>
            <p:ph type="ftr" sz="quarter" idx="15"/>
          </p:nvPr>
        </p:nvSpPr>
        <p:spPr/>
        <p:txBody>
          <a:bodyPr/>
          <a:lstStyle>
            <a:lvl1pPr>
              <a:defRPr/>
            </a:lvl1pPr>
          </a:lstStyle>
          <a:p>
            <a:pPr>
              <a:defRPr/>
            </a:pPr>
            <a:r>
              <a:rPr lang="en-US" smtClean="0"/>
              <a:t>Oracle Confidential</a:t>
            </a:r>
            <a:endParaRPr dirty="0"/>
          </a:p>
        </p:txBody>
      </p:sp>
      <p:sp>
        <p:nvSpPr>
          <p:cNvPr id="10" name="Slide Number Placeholder 5"/>
          <p:cNvSpPr>
            <a:spLocks noGrp="1"/>
          </p:cNvSpPr>
          <p:nvPr>
            <p:ph type="sldNum" sz="quarter" idx="16"/>
          </p:nvPr>
        </p:nvSpPr>
        <p:spPr>
          <a:xfrm>
            <a:off x="11276013" y="6934200"/>
            <a:ext cx="381000" cy="182563"/>
          </a:xfrm>
        </p:spPr>
        <p:txBody>
          <a:bodyPr/>
          <a:lstStyle>
            <a:lvl1pPr>
              <a:defRPr>
                <a:solidFill>
                  <a:srgbClr val="BDC1C5"/>
                </a:solidFill>
              </a:defRPr>
            </a:lvl1pPr>
          </a:lstStyle>
          <a:p>
            <a:pPr>
              <a:defRPr/>
            </a:pPr>
            <a:fld id="{E2488D19-C2F2-44F6-8056-9618D5E10DB8}" type="slidenum">
              <a:rPr/>
              <a:pPr>
                <a:defRPr/>
              </a:pPr>
              <a:t>‹#›</a:t>
            </a:fld>
            <a:endParaRPr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2" name="TextBox 1"/>
          <p:cNvSpPr txBox="1"/>
          <p:nvPr/>
        </p:nvSpPr>
        <p:spPr>
          <a:xfrm>
            <a:off x="531813" y="1371600"/>
            <a:ext cx="11125200" cy="889000"/>
          </a:xfrm>
          <a:prstGeom prst="rect">
            <a:avLst/>
          </a:prstGeom>
          <a:noFill/>
        </p:spPr>
        <p:txBody>
          <a:bodyPr wrap="none" lIns="0" tIns="0" rIns="0" bIns="0" anchor="b"/>
          <a:lstStyle/>
          <a:p>
            <a:pPr fontAlgn="auto">
              <a:lnSpc>
                <a:spcPct val="90000"/>
              </a:lnSpc>
              <a:spcBef>
                <a:spcPts val="0"/>
              </a:spcBef>
              <a:spcAft>
                <a:spcPts val="0"/>
              </a:spcAft>
              <a:defRPr/>
            </a:pPr>
            <a:r>
              <a:rPr sz="3200" dirty="0">
                <a:latin typeface="+mj-lt"/>
                <a:cs typeface="+mn-cs"/>
              </a:rPr>
              <a:t>Safe Harbor Statement</a:t>
            </a:r>
          </a:p>
        </p:txBody>
      </p:sp>
      <p:sp>
        <p:nvSpPr>
          <p:cNvPr id="3" name="TextBox 2"/>
          <p:cNvSpPr txBox="1"/>
          <p:nvPr/>
        </p:nvSpPr>
        <p:spPr>
          <a:xfrm>
            <a:off x="531813" y="2514600"/>
            <a:ext cx="11125200" cy="2286000"/>
          </a:xfrm>
          <a:prstGeom prst="rect">
            <a:avLst/>
          </a:prstGeom>
          <a:noFill/>
        </p:spPr>
        <p:txBody>
          <a:bodyPr lIns="0" tIns="0" rIns="0" bIns="0"/>
          <a:lstStyle/>
          <a:p>
            <a:pPr fontAlgn="auto">
              <a:lnSpc>
                <a:spcPct val="90000"/>
              </a:lnSpc>
              <a:spcBef>
                <a:spcPts val="0"/>
              </a:spcBef>
              <a:spcAft>
                <a:spcPts val="0"/>
              </a:spcAft>
              <a:defRPr/>
            </a:pPr>
            <a:r>
              <a:rPr sz="2400" dirty="0">
                <a:latin typeface="+mn-lt"/>
                <a:cs typeface="+mn-cs"/>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
        <p:nvSpPr>
          <p:cNvPr id="4" name="Date Placeholder 1"/>
          <p:cNvSpPr>
            <a:spLocks noGrp="1"/>
          </p:cNvSpPr>
          <p:nvPr>
            <p:ph type="dt" sz="half" idx="10"/>
          </p:nvPr>
        </p:nvSpPr>
        <p:spPr/>
        <p:txBody>
          <a:bodyPr/>
          <a:lstStyle>
            <a:lvl1pPr>
              <a:defRPr/>
            </a:lvl1pPr>
          </a:lstStyle>
          <a:p>
            <a:pPr>
              <a:defRPr/>
            </a:pPr>
            <a:endParaRPr dirty="0"/>
          </a:p>
        </p:txBody>
      </p:sp>
      <p:sp>
        <p:nvSpPr>
          <p:cNvPr id="5" name="Footer Placeholder 2"/>
          <p:cNvSpPr>
            <a:spLocks noGrp="1"/>
          </p:cNvSpPr>
          <p:nvPr>
            <p:ph type="ftr" sz="quarter" idx="11"/>
          </p:nvPr>
        </p:nvSpPr>
        <p:spPr/>
        <p:txBody>
          <a:bodyPr/>
          <a:lstStyle>
            <a:lvl1pPr>
              <a:defRPr/>
            </a:lvl1pPr>
          </a:lstStyle>
          <a:p>
            <a:pPr>
              <a:defRPr/>
            </a:pPr>
            <a:r>
              <a:rPr lang="en-US" smtClean="0"/>
              <a:t>Oracle Confidential</a:t>
            </a:r>
            <a:endParaRPr dirty="0"/>
          </a:p>
        </p:txBody>
      </p:sp>
      <p:sp>
        <p:nvSpPr>
          <p:cNvPr id="6" name="Slide Number Placeholder 3"/>
          <p:cNvSpPr>
            <a:spLocks noGrp="1"/>
          </p:cNvSpPr>
          <p:nvPr>
            <p:ph type="sldNum" sz="quarter" idx="12"/>
          </p:nvPr>
        </p:nvSpPr>
        <p:spPr/>
        <p:txBody>
          <a:bodyPr/>
          <a:lstStyle>
            <a:lvl1pPr>
              <a:defRPr/>
            </a:lvl1pPr>
          </a:lstStyle>
          <a:p>
            <a:pPr>
              <a:defRPr/>
            </a:pPr>
            <a:fld id="{579F849A-E0EA-4684-AC29-669DA2BAEC8E}" type="slidenum">
              <a:rPr/>
              <a:pPr>
                <a:defRPr/>
              </a:p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Positioning Statement">
    <p:spTree>
      <p:nvGrpSpPr>
        <p:cNvPr id="1" name=""/>
        <p:cNvGrpSpPr/>
        <p:nvPr/>
      </p:nvGrpSpPr>
      <p:grpSpPr>
        <a:xfrm>
          <a:off x="0" y="0"/>
          <a:ext cx="0" cy="0"/>
          <a:chOff x="0" y="0"/>
          <a:chExt cx="0" cy="0"/>
        </a:xfrm>
      </p:grpSpPr>
      <p:grpSp>
        <p:nvGrpSpPr>
          <p:cNvPr id="2" name="Group 3092"/>
          <p:cNvGrpSpPr>
            <a:grpSpLocks/>
          </p:cNvGrpSpPr>
          <p:nvPr/>
        </p:nvGrpSpPr>
        <p:grpSpPr bwMode="auto">
          <a:xfrm>
            <a:off x="3263900" y="2743200"/>
            <a:ext cx="5668963" cy="1081088"/>
            <a:chOff x="3263901" y="1227138"/>
            <a:chExt cx="5668962" cy="1081088"/>
          </a:xfrm>
        </p:grpSpPr>
        <p:sp>
          <p:nvSpPr>
            <p:cNvPr id="3" name="Rectangle 5"/>
            <p:cNvSpPr>
              <a:spLocks noChangeArrowheads="1"/>
            </p:cNvSpPr>
            <p:nvPr/>
          </p:nvSpPr>
          <p:spPr bwMode="gray">
            <a:xfrm>
              <a:off x="3997326" y="1855788"/>
              <a:ext cx="73025" cy="50800"/>
            </a:xfrm>
            <a:prstGeom prst="rect">
              <a:avLst/>
            </a:prstGeom>
            <a:solidFill>
              <a:srgbClr val="000000"/>
            </a:solidFill>
            <a:ln w="9525">
              <a:noFill/>
              <a:miter lim="800000"/>
              <a:headEnd/>
              <a:tailEnd/>
            </a:ln>
          </p:spPr>
          <p:txBody>
            <a:bodyPr/>
            <a:lstStyle/>
            <a:p>
              <a:pPr fontAlgn="auto">
                <a:spcBef>
                  <a:spcPts val="0"/>
                </a:spcBef>
                <a:spcAft>
                  <a:spcPts val="0"/>
                </a:spcAft>
                <a:defRPr/>
              </a:pPr>
              <a:endParaRPr dirty="0">
                <a:latin typeface="+mn-lt"/>
                <a:cs typeface="+mn-cs"/>
              </a:endParaRPr>
            </a:p>
          </p:txBody>
        </p:sp>
        <p:sp>
          <p:nvSpPr>
            <p:cNvPr id="4" name="Freeform 6"/>
            <p:cNvSpPr>
              <a:spLocks noEditPoints="1"/>
            </p:cNvSpPr>
            <p:nvPr/>
          </p:nvSpPr>
          <p:spPr bwMode="gray">
            <a:xfrm>
              <a:off x="4835526" y="1362076"/>
              <a:ext cx="238125" cy="317500"/>
            </a:xfrm>
            <a:custGeom>
              <a:avLst/>
              <a:gdLst>
                <a:gd name="T0" fmla="*/ 29 w 29"/>
                <a:gd name="T1" fmla="*/ 30 h 38"/>
                <a:gd name="T2" fmla="*/ 29 w 29"/>
                <a:gd name="T3" fmla="*/ 37 h 38"/>
                <a:gd name="T4" fmla="*/ 20 w 29"/>
                <a:gd name="T5" fmla="*/ 37 h 38"/>
                <a:gd name="T6" fmla="*/ 19 w 29"/>
                <a:gd name="T7" fmla="*/ 32 h 38"/>
                <a:gd name="T8" fmla="*/ 19 w 29"/>
                <a:gd name="T9" fmla="*/ 32 h 38"/>
                <a:gd name="T10" fmla="*/ 10 w 29"/>
                <a:gd name="T11" fmla="*/ 38 h 38"/>
                <a:gd name="T12" fmla="*/ 0 w 29"/>
                <a:gd name="T13" fmla="*/ 26 h 38"/>
                <a:gd name="T14" fmla="*/ 19 w 29"/>
                <a:gd name="T15" fmla="*/ 13 h 38"/>
                <a:gd name="T16" fmla="*/ 19 w 29"/>
                <a:gd name="T17" fmla="*/ 11 h 38"/>
                <a:gd name="T18" fmla="*/ 15 w 29"/>
                <a:gd name="T19" fmla="*/ 5 h 38"/>
                <a:gd name="T20" fmla="*/ 11 w 29"/>
                <a:gd name="T21" fmla="*/ 11 h 38"/>
                <a:gd name="T22" fmla="*/ 1 w 29"/>
                <a:gd name="T23" fmla="*/ 11 h 38"/>
                <a:gd name="T24" fmla="*/ 5 w 29"/>
                <a:gd name="T25" fmla="*/ 2 h 38"/>
                <a:gd name="T26" fmla="*/ 14 w 29"/>
                <a:gd name="T27" fmla="*/ 0 h 38"/>
                <a:gd name="T28" fmla="*/ 29 w 29"/>
                <a:gd name="T29" fmla="*/ 12 h 38"/>
                <a:gd name="T30" fmla="*/ 29 w 29"/>
                <a:gd name="T31" fmla="*/ 30 h 38"/>
                <a:gd name="T32" fmla="*/ 10 w 29"/>
                <a:gd name="T33" fmla="*/ 26 h 38"/>
                <a:gd name="T34" fmla="*/ 14 w 29"/>
                <a:gd name="T35" fmla="*/ 31 h 38"/>
                <a:gd name="T36" fmla="*/ 19 w 29"/>
                <a:gd name="T37" fmla="*/ 19 h 38"/>
                <a:gd name="T38" fmla="*/ 10 w 29"/>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38">
                  <a:moveTo>
                    <a:pt x="29" y="30"/>
                  </a:moveTo>
                  <a:cubicBezTo>
                    <a:pt x="29" y="32"/>
                    <a:pt x="29" y="35"/>
                    <a:pt x="29" y="37"/>
                  </a:cubicBezTo>
                  <a:cubicBezTo>
                    <a:pt x="20" y="37"/>
                    <a:pt x="20" y="37"/>
                    <a:pt x="20" y="37"/>
                  </a:cubicBezTo>
                  <a:cubicBezTo>
                    <a:pt x="19" y="32"/>
                    <a:pt x="19" y="32"/>
                    <a:pt x="19" y="32"/>
                  </a:cubicBezTo>
                  <a:cubicBezTo>
                    <a:pt x="19" y="32"/>
                    <a:pt x="19" y="32"/>
                    <a:pt x="19" y="32"/>
                  </a:cubicBezTo>
                  <a:cubicBezTo>
                    <a:pt x="17" y="36"/>
                    <a:pt x="14" y="38"/>
                    <a:pt x="10" y="38"/>
                  </a:cubicBezTo>
                  <a:cubicBezTo>
                    <a:pt x="2" y="38"/>
                    <a:pt x="0" y="32"/>
                    <a:pt x="0" y="26"/>
                  </a:cubicBezTo>
                  <a:cubicBezTo>
                    <a:pt x="0" y="14"/>
                    <a:pt x="9" y="13"/>
                    <a:pt x="19" y="13"/>
                  </a:cubicBezTo>
                  <a:cubicBezTo>
                    <a:pt x="19" y="11"/>
                    <a:pt x="19" y="11"/>
                    <a:pt x="19" y="11"/>
                  </a:cubicBezTo>
                  <a:cubicBezTo>
                    <a:pt x="19" y="8"/>
                    <a:pt x="18" y="5"/>
                    <a:pt x="15" y="5"/>
                  </a:cubicBezTo>
                  <a:cubicBezTo>
                    <a:pt x="11" y="5"/>
                    <a:pt x="11" y="8"/>
                    <a:pt x="11" y="11"/>
                  </a:cubicBezTo>
                  <a:cubicBezTo>
                    <a:pt x="1" y="11"/>
                    <a:pt x="1" y="11"/>
                    <a:pt x="1" y="11"/>
                  </a:cubicBezTo>
                  <a:cubicBezTo>
                    <a:pt x="1" y="6"/>
                    <a:pt x="2" y="4"/>
                    <a:pt x="5" y="2"/>
                  </a:cubicBezTo>
                  <a:cubicBezTo>
                    <a:pt x="7" y="0"/>
                    <a:pt x="10" y="0"/>
                    <a:pt x="14" y="0"/>
                  </a:cubicBezTo>
                  <a:cubicBezTo>
                    <a:pt x="27" y="0"/>
                    <a:pt x="29" y="5"/>
                    <a:pt x="29" y="12"/>
                  </a:cubicBezTo>
                  <a:lnTo>
                    <a:pt x="29" y="30"/>
                  </a:lnTo>
                  <a:close/>
                  <a:moveTo>
                    <a:pt x="10" y="26"/>
                  </a:moveTo>
                  <a:cubicBezTo>
                    <a:pt x="10" y="28"/>
                    <a:pt x="10" y="31"/>
                    <a:pt x="14" y="31"/>
                  </a:cubicBezTo>
                  <a:cubicBezTo>
                    <a:pt x="20" y="31"/>
                    <a:pt x="19" y="23"/>
                    <a:pt x="19" y="19"/>
                  </a:cubicBezTo>
                  <a:cubicBezTo>
                    <a:pt x="14" y="19"/>
                    <a:pt x="10" y="19"/>
                    <a:pt x="10" y="26"/>
                  </a:cubicBezTo>
                  <a:close/>
                </a:path>
              </a:pathLst>
            </a:custGeom>
            <a:solidFill>
              <a:schemeClr val="accent1"/>
            </a:solidFill>
            <a:ln>
              <a:noFill/>
            </a:ln>
          </p:spPr>
          <p:txBody>
            <a:bodyPr/>
            <a:lstStyle/>
            <a:p>
              <a:pPr fontAlgn="auto">
                <a:spcBef>
                  <a:spcPts val="0"/>
                </a:spcBef>
                <a:spcAft>
                  <a:spcPts val="0"/>
                </a:spcAft>
                <a:defRPr/>
              </a:pPr>
              <a:endParaRPr dirty="0">
                <a:latin typeface="+mn-lt"/>
                <a:cs typeface="+mn-cs"/>
              </a:endParaRPr>
            </a:p>
          </p:txBody>
        </p:sp>
        <p:sp>
          <p:nvSpPr>
            <p:cNvPr id="5" name="Freeform 7"/>
            <p:cNvSpPr>
              <a:spLocks/>
            </p:cNvSpPr>
            <p:nvPr/>
          </p:nvSpPr>
          <p:spPr bwMode="gray">
            <a:xfrm>
              <a:off x="3263901" y="1236663"/>
              <a:ext cx="288925" cy="434975"/>
            </a:xfrm>
            <a:custGeom>
              <a:avLst/>
              <a:gdLst>
                <a:gd name="T0" fmla="*/ 125 w 182"/>
                <a:gd name="T1" fmla="*/ 110 h 274"/>
                <a:gd name="T2" fmla="*/ 125 w 182"/>
                <a:gd name="T3" fmla="*/ 0 h 274"/>
                <a:gd name="T4" fmla="*/ 182 w 182"/>
                <a:gd name="T5" fmla="*/ 0 h 274"/>
                <a:gd name="T6" fmla="*/ 182 w 182"/>
                <a:gd name="T7" fmla="*/ 274 h 274"/>
                <a:gd name="T8" fmla="*/ 125 w 182"/>
                <a:gd name="T9" fmla="*/ 274 h 274"/>
                <a:gd name="T10" fmla="*/ 125 w 182"/>
                <a:gd name="T11" fmla="*/ 153 h 274"/>
                <a:gd name="T12" fmla="*/ 57 w 182"/>
                <a:gd name="T13" fmla="*/ 153 h 274"/>
                <a:gd name="T14" fmla="*/ 57 w 182"/>
                <a:gd name="T15" fmla="*/ 274 h 274"/>
                <a:gd name="T16" fmla="*/ 0 w 182"/>
                <a:gd name="T17" fmla="*/ 274 h 274"/>
                <a:gd name="T18" fmla="*/ 0 w 182"/>
                <a:gd name="T19" fmla="*/ 0 h 274"/>
                <a:gd name="T20" fmla="*/ 57 w 182"/>
                <a:gd name="T21" fmla="*/ 0 h 274"/>
                <a:gd name="T22" fmla="*/ 57 w 182"/>
                <a:gd name="T23" fmla="*/ 110 h 274"/>
                <a:gd name="T24" fmla="*/ 125 w 182"/>
                <a:gd name="T25" fmla="*/ 11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2" h="274">
                  <a:moveTo>
                    <a:pt x="125" y="110"/>
                  </a:moveTo>
                  <a:lnTo>
                    <a:pt x="125" y="0"/>
                  </a:lnTo>
                  <a:lnTo>
                    <a:pt x="182" y="0"/>
                  </a:lnTo>
                  <a:lnTo>
                    <a:pt x="182" y="274"/>
                  </a:lnTo>
                  <a:lnTo>
                    <a:pt x="125" y="274"/>
                  </a:lnTo>
                  <a:lnTo>
                    <a:pt x="125" y="153"/>
                  </a:lnTo>
                  <a:lnTo>
                    <a:pt x="57" y="153"/>
                  </a:lnTo>
                  <a:lnTo>
                    <a:pt x="57" y="274"/>
                  </a:lnTo>
                  <a:lnTo>
                    <a:pt x="0" y="274"/>
                  </a:lnTo>
                  <a:lnTo>
                    <a:pt x="0" y="0"/>
                  </a:lnTo>
                  <a:lnTo>
                    <a:pt x="57" y="0"/>
                  </a:lnTo>
                  <a:lnTo>
                    <a:pt x="57" y="110"/>
                  </a:lnTo>
                  <a:lnTo>
                    <a:pt x="125" y="110"/>
                  </a:lnTo>
                  <a:close/>
                </a:path>
              </a:pathLst>
            </a:custGeom>
            <a:solidFill>
              <a:schemeClr val="accent1"/>
            </a:solidFill>
            <a:ln>
              <a:noFill/>
            </a:ln>
          </p:spPr>
          <p:txBody>
            <a:bodyPr/>
            <a:lstStyle/>
            <a:p>
              <a:pPr fontAlgn="auto">
                <a:spcBef>
                  <a:spcPts val="0"/>
                </a:spcBef>
                <a:spcAft>
                  <a:spcPts val="0"/>
                </a:spcAft>
                <a:defRPr/>
              </a:pPr>
              <a:endParaRPr dirty="0">
                <a:latin typeface="+mn-lt"/>
                <a:cs typeface="+mn-cs"/>
              </a:endParaRPr>
            </a:p>
          </p:txBody>
        </p:sp>
        <p:sp>
          <p:nvSpPr>
            <p:cNvPr id="6" name="Freeform 8"/>
            <p:cNvSpPr>
              <a:spLocks noEditPoints="1"/>
            </p:cNvSpPr>
            <p:nvPr/>
          </p:nvSpPr>
          <p:spPr bwMode="gray">
            <a:xfrm>
              <a:off x="3602039" y="1362076"/>
              <a:ext cx="246062" cy="317500"/>
            </a:xfrm>
            <a:custGeom>
              <a:avLst/>
              <a:gdLst>
                <a:gd name="T0" fmla="*/ 29 w 30"/>
                <a:gd name="T1" fmla="*/ 30 h 38"/>
                <a:gd name="T2" fmla="*/ 30 w 30"/>
                <a:gd name="T3" fmla="*/ 37 h 38"/>
                <a:gd name="T4" fmla="*/ 20 w 30"/>
                <a:gd name="T5" fmla="*/ 37 h 38"/>
                <a:gd name="T6" fmla="*/ 20 w 30"/>
                <a:gd name="T7" fmla="*/ 32 h 38"/>
                <a:gd name="T8" fmla="*/ 19 w 30"/>
                <a:gd name="T9" fmla="*/ 32 h 38"/>
                <a:gd name="T10" fmla="*/ 10 w 30"/>
                <a:gd name="T11" fmla="*/ 38 h 38"/>
                <a:gd name="T12" fmla="*/ 0 w 30"/>
                <a:gd name="T13" fmla="*/ 26 h 38"/>
                <a:gd name="T14" fmla="*/ 19 w 30"/>
                <a:gd name="T15" fmla="*/ 13 h 38"/>
                <a:gd name="T16" fmla="*/ 19 w 30"/>
                <a:gd name="T17" fmla="*/ 11 h 38"/>
                <a:gd name="T18" fmla="*/ 15 w 30"/>
                <a:gd name="T19" fmla="*/ 5 h 38"/>
                <a:gd name="T20" fmla="*/ 11 w 30"/>
                <a:gd name="T21" fmla="*/ 11 h 38"/>
                <a:gd name="T22" fmla="*/ 1 w 30"/>
                <a:gd name="T23" fmla="*/ 11 h 38"/>
                <a:gd name="T24" fmla="*/ 5 w 30"/>
                <a:gd name="T25" fmla="*/ 2 h 38"/>
                <a:gd name="T26" fmla="*/ 14 w 30"/>
                <a:gd name="T27" fmla="*/ 0 h 38"/>
                <a:gd name="T28" fmla="*/ 29 w 30"/>
                <a:gd name="T29" fmla="*/ 12 h 38"/>
                <a:gd name="T30" fmla="*/ 29 w 30"/>
                <a:gd name="T31" fmla="*/ 30 h 38"/>
                <a:gd name="T32" fmla="*/ 10 w 30"/>
                <a:gd name="T33" fmla="*/ 26 h 38"/>
                <a:gd name="T34" fmla="*/ 14 w 30"/>
                <a:gd name="T35" fmla="*/ 31 h 38"/>
                <a:gd name="T36" fmla="*/ 19 w 30"/>
                <a:gd name="T37" fmla="*/ 19 h 38"/>
                <a:gd name="T38" fmla="*/ 10 w 30"/>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 h="38">
                  <a:moveTo>
                    <a:pt x="29" y="30"/>
                  </a:moveTo>
                  <a:cubicBezTo>
                    <a:pt x="29" y="32"/>
                    <a:pt x="29" y="35"/>
                    <a:pt x="30" y="37"/>
                  </a:cubicBezTo>
                  <a:cubicBezTo>
                    <a:pt x="20" y="37"/>
                    <a:pt x="20" y="37"/>
                    <a:pt x="20" y="37"/>
                  </a:cubicBezTo>
                  <a:cubicBezTo>
                    <a:pt x="20" y="32"/>
                    <a:pt x="20" y="32"/>
                    <a:pt x="20" y="32"/>
                  </a:cubicBezTo>
                  <a:cubicBezTo>
                    <a:pt x="19" y="32"/>
                    <a:pt x="19" y="32"/>
                    <a:pt x="19" y="32"/>
                  </a:cubicBezTo>
                  <a:cubicBezTo>
                    <a:pt x="17" y="36"/>
                    <a:pt x="14" y="38"/>
                    <a:pt x="10" y="38"/>
                  </a:cubicBezTo>
                  <a:cubicBezTo>
                    <a:pt x="3" y="38"/>
                    <a:pt x="0" y="32"/>
                    <a:pt x="0" y="26"/>
                  </a:cubicBezTo>
                  <a:cubicBezTo>
                    <a:pt x="0" y="14"/>
                    <a:pt x="10" y="13"/>
                    <a:pt x="19" y="13"/>
                  </a:cubicBezTo>
                  <a:cubicBezTo>
                    <a:pt x="19" y="11"/>
                    <a:pt x="19" y="11"/>
                    <a:pt x="19" y="11"/>
                  </a:cubicBezTo>
                  <a:cubicBezTo>
                    <a:pt x="19" y="8"/>
                    <a:pt x="19" y="5"/>
                    <a:pt x="15" y="5"/>
                  </a:cubicBezTo>
                  <a:cubicBezTo>
                    <a:pt x="11" y="5"/>
                    <a:pt x="11" y="8"/>
                    <a:pt x="11" y="11"/>
                  </a:cubicBezTo>
                  <a:cubicBezTo>
                    <a:pt x="1" y="11"/>
                    <a:pt x="1" y="11"/>
                    <a:pt x="1" y="11"/>
                  </a:cubicBezTo>
                  <a:cubicBezTo>
                    <a:pt x="1" y="6"/>
                    <a:pt x="2" y="4"/>
                    <a:pt x="5" y="2"/>
                  </a:cubicBezTo>
                  <a:cubicBezTo>
                    <a:pt x="7" y="0"/>
                    <a:pt x="10" y="0"/>
                    <a:pt x="14" y="0"/>
                  </a:cubicBezTo>
                  <a:cubicBezTo>
                    <a:pt x="27" y="0"/>
                    <a:pt x="29" y="5"/>
                    <a:pt x="29" y="12"/>
                  </a:cubicBezTo>
                  <a:lnTo>
                    <a:pt x="29" y="30"/>
                  </a:lnTo>
                  <a:close/>
                  <a:moveTo>
                    <a:pt x="10" y="26"/>
                  </a:moveTo>
                  <a:cubicBezTo>
                    <a:pt x="10" y="28"/>
                    <a:pt x="11" y="31"/>
                    <a:pt x="14" y="31"/>
                  </a:cubicBezTo>
                  <a:cubicBezTo>
                    <a:pt x="20" y="31"/>
                    <a:pt x="19" y="23"/>
                    <a:pt x="19" y="19"/>
                  </a:cubicBezTo>
                  <a:cubicBezTo>
                    <a:pt x="14" y="19"/>
                    <a:pt x="10" y="19"/>
                    <a:pt x="10" y="26"/>
                  </a:cubicBezTo>
                  <a:close/>
                </a:path>
              </a:pathLst>
            </a:custGeom>
            <a:solidFill>
              <a:schemeClr val="accent1"/>
            </a:solidFill>
            <a:ln>
              <a:noFill/>
            </a:ln>
          </p:spPr>
          <p:txBody>
            <a:bodyPr/>
            <a:lstStyle/>
            <a:p>
              <a:pPr fontAlgn="auto">
                <a:spcBef>
                  <a:spcPts val="0"/>
                </a:spcBef>
                <a:spcAft>
                  <a:spcPts val="0"/>
                </a:spcAft>
                <a:defRPr/>
              </a:pPr>
              <a:endParaRPr dirty="0">
                <a:latin typeface="+mn-lt"/>
                <a:cs typeface="+mn-cs"/>
              </a:endParaRPr>
            </a:p>
          </p:txBody>
        </p:sp>
        <p:sp>
          <p:nvSpPr>
            <p:cNvPr id="7" name="Freeform 9"/>
            <p:cNvSpPr>
              <a:spLocks/>
            </p:cNvSpPr>
            <p:nvPr/>
          </p:nvSpPr>
          <p:spPr bwMode="gray">
            <a:xfrm>
              <a:off x="3897314" y="1362076"/>
              <a:ext cx="165100" cy="309562"/>
            </a:xfrm>
            <a:custGeom>
              <a:avLst/>
              <a:gdLst>
                <a:gd name="T0" fmla="*/ 10 w 20"/>
                <a:gd name="T1" fmla="*/ 0 h 37"/>
                <a:gd name="T2" fmla="*/ 10 w 20"/>
                <a:gd name="T3" fmla="*/ 5 h 37"/>
                <a:gd name="T4" fmla="*/ 10 w 20"/>
                <a:gd name="T5" fmla="*/ 5 h 37"/>
                <a:gd name="T6" fmla="*/ 20 w 20"/>
                <a:gd name="T7" fmla="*/ 0 h 37"/>
                <a:gd name="T8" fmla="*/ 20 w 20"/>
                <a:gd name="T9" fmla="*/ 9 h 37"/>
                <a:gd name="T10" fmla="*/ 10 w 20"/>
                <a:gd name="T11" fmla="*/ 17 h 37"/>
                <a:gd name="T12" fmla="*/ 10 w 20"/>
                <a:gd name="T13" fmla="*/ 37 h 37"/>
                <a:gd name="T14" fmla="*/ 0 w 20"/>
                <a:gd name="T15" fmla="*/ 37 h 37"/>
                <a:gd name="T16" fmla="*/ 0 w 20"/>
                <a:gd name="T17" fmla="*/ 0 h 37"/>
                <a:gd name="T18" fmla="*/ 10 w 20"/>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37">
                  <a:moveTo>
                    <a:pt x="10" y="0"/>
                  </a:moveTo>
                  <a:cubicBezTo>
                    <a:pt x="10" y="5"/>
                    <a:pt x="10" y="5"/>
                    <a:pt x="10" y="5"/>
                  </a:cubicBezTo>
                  <a:cubicBezTo>
                    <a:pt x="10" y="5"/>
                    <a:pt x="10" y="5"/>
                    <a:pt x="10" y="5"/>
                  </a:cubicBezTo>
                  <a:cubicBezTo>
                    <a:pt x="12" y="1"/>
                    <a:pt x="15" y="0"/>
                    <a:pt x="20" y="0"/>
                  </a:cubicBezTo>
                  <a:cubicBezTo>
                    <a:pt x="20" y="9"/>
                    <a:pt x="20" y="9"/>
                    <a:pt x="20" y="9"/>
                  </a:cubicBezTo>
                  <a:cubicBezTo>
                    <a:pt x="11" y="8"/>
                    <a:pt x="10" y="13"/>
                    <a:pt x="10" y="17"/>
                  </a:cubicBezTo>
                  <a:cubicBezTo>
                    <a:pt x="10" y="37"/>
                    <a:pt x="10" y="37"/>
                    <a:pt x="10" y="37"/>
                  </a:cubicBezTo>
                  <a:cubicBezTo>
                    <a:pt x="0" y="37"/>
                    <a:pt x="0" y="37"/>
                    <a:pt x="0" y="37"/>
                  </a:cubicBezTo>
                  <a:cubicBezTo>
                    <a:pt x="0" y="0"/>
                    <a:pt x="0" y="0"/>
                    <a:pt x="0" y="0"/>
                  </a:cubicBezTo>
                  <a:lnTo>
                    <a:pt x="10" y="0"/>
                  </a:lnTo>
                  <a:close/>
                </a:path>
              </a:pathLst>
            </a:custGeom>
            <a:solidFill>
              <a:schemeClr val="accent1"/>
            </a:solidFill>
            <a:ln>
              <a:noFill/>
            </a:ln>
          </p:spPr>
          <p:txBody>
            <a:bodyPr/>
            <a:lstStyle/>
            <a:p>
              <a:pPr fontAlgn="auto">
                <a:spcBef>
                  <a:spcPts val="0"/>
                </a:spcBef>
                <a:spcAft>
                  <a:spcPts val="0"/>
                </a:spcAft>
                <a:defRPr/>
              </a:pPr>
              <a:endParaRPr dirty="0">
                <a:latin typeface="+mn-lt"/>
                <a:cs typeface="+mn-cs"/>
              </a:endParaRPr>
            </a:p>
          </p:txBody>
        </p:sp>
        <p:sp>
          <p:nvSpPr>
            <p:cNvPr id="8" name="Freeform 10"/>
            <p:cNvSpPr>
              <a:spLocks/>
            </p:cNvSpPr>
            <p:nvPr/>
          </p:nvSpPr>
          <p:spPr bwMode="gray">
            <a:xfrm>
              <a:off x="4367214" y="1362076"/>
              <a:ext cx="444500" cy="309562"/>
            </a:xfrm>
            <a:custGeom>
              <a:avLst/>
              <a:gdLst>
                <a:gd name="T0" fmla="*/ 0 w 280"/>
                <a:gd name="T1" fmla="*/ 0 h 195"/>
                <a:gd name="T2" fmla="*/ 52 w 280"/>
                <a:gd name="T3" fmla="*/ 0 h 195"/>
                <a:gd name="T4" fmla="*/ 77 w 280"/>
                <a:gd name="T5" fmla="*/ 148 h 195"/>
                <a:gd name="T6" fmla="*/ 77 w 280"/>
                <a:gd name="T7" fmla="*/ 148 h 195"/>
                <a:gd name="T8" fmla="*/ 114 w 280"/>
                <a:gd name="T9" fmla="*/ 0 h 195"/>
                <a:gd name="T10" fmla="*/ 171 w 280"/>
                <a:gd name="T11" fmla="*/ 0 h 195"/>
                <a:gd name="T12" fmla="*/ 202 w 280"/>
                <a:gd name="T13" fmla="*/ 148 h 195"/>
                <a:gd name="T14" fmla="*/ 202 w 280"/>
                <a:gd name="T15" fmla="*/ 148 h 195"/>
                <a:gd name="T16" fmla="*/ 233 w 280"/>
                <a:gd name="T17" fmla="*/ 0 h 195"/>
                <a:gd name="T18" fmla="*/ 280 w 280"/>
                <a:gd name="T19" fmla="*/ 0 h 195"/>
                <a:gd name="T20" fmla="*/ 233 w 280"/>
                <a:gd name="T21" fmla="*/ 195 h 195"/>
                <a:gd name="T22" fmla="*/ 176 w 280"/>
                <a:gd name="T23" fmla="*/ 195 h 195"/>
                <a:gd name="T24" fmla="*/ 140 w 280"/>
                <a:gd name="T25" fmla="*/ 63 h 195"/>
                <a:gd name="T26" fmla="*/ 140 w 280"/>
                <a:gd name="T27" fmla="*/ 63 h 195"/>
                <a:gd name="T28" fmla="*/ 103 w 280"/>
                <a:gd name="T29" fmla="*/ 195 h 195"/>
                <a:gd name="T30" fmla="*/ 46 w 280"/>
                <a:gd name="T31" fmla="*/ 195 h 195"/>
                <a:gd name="T32" fmla="*/ 0 w 280"/>
                <a:gd name="T33"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0" h="195">
                  <a:moveTo>
                    <a:pt x="0" y="0"/>
                  </a:moveTo>
                  <a:lnTo>
                    <a:pt x="52" y="0"/>
                  </a:lnTo>
                  <a:lnTo>
                    <a:pt x="77" y="148"/>
                  </a:lnTo>
                  <a:lnTo>
                    <a:pt x="77" y="148"/>
                  </a:lnTo>
                  <a:lnTo>
                    <a:pt x="114" y="0"/>
                  </a:lnTo>
                  <a:lnTo>
                    <a:pt x="171" y="0"/>
                  </a:lnTo>
                  <a:lnTo>
                    <a:pt x="202" y="148"/>
                  </a:lnTo>
                  <a:lnTo>
                    <a:pt x="202" y="148"/>
                  </a:lnTo>
                  <a:lnTo>
                    <a:pt x="233" y="0"/>
                  </a:lnTo>
                  <a:lnTo>
                    <a:pt x="280" y="0"/>
                  </a:lnTo>
                  <a:lnTo>
                    <a:pt x="233" y="195"/>
                  </a:lnTo>
                  <a:lnTo>
                    <a:pt x="176" y="195"/>
                  </a:lnTo>
                  <a:lnTo>
                    <a:pt x="140" y="63"/>
                  </a:lnTo>
                  <a:lnTo>
                    <a:pt x="140" y="63"/>
                  </a:lnTo>
                  <a:lnTo>
                    <a:pt x="103" y="195"/>
                  </a:lnTo>
                  <a:lnTo>
                    <a:pt x="46" y="195"/>
                  </a:lnTo>
                  <a:lnTo>
                    <a:pt x="0" y="0"/>
                  </a:lnTo>
                  <a:close/>
                </a:path>
              </a:pathLst>
            </a:custGeom>
            <a:solidFill>
              <a:schemeClr val="accent1"/>
            </a:solidFill>
            <a:ln>
              <a:noFill/>
            </a:ln>
          </p:spPr>
          <p:txBody>
            <a:bodyPr/>
            <a:lstStyle/>
            <a:p>
              <a:pPr fontAlgn="auto">
                <a:spcBef>
                  <a:spcPts val="0"/>
                </a:spcBef>
                <a:spcAft>
                  <a:spcPts val="0"/>
                </a:spcAft>
                <a:defRPr/>
              </a:pPr>
              <a:endParaRPr dirty="0">
                <a:latin typeface="+mn-lt"/>
                <a:cs typeface="+mn-cs"/>
              </a:endParaRPr>
            </a:p>
          </p:txBody>
        </p:sp>
        <p:sp>
          <p:nvSpPr>
            <p:cNvPr id="9" name="Freeform 11"/>
            <p:cNvSpPr>
              <a:spLocks/>
            </p:cNvSpPr>
            <p:nvPr/>
          </p:nvSpPr>
          <p:spPr bwMode="gray">
            <a:xfrm>
              <a:off x="5132389" y="1362076"/>
              <a:ext cx="155575" cy="309562"/>
            </a:xfrm>
            <a:custGeom>
              <a:avLst/>
              <a:gdLst>
                <a:gd name="T0" fmla="*/ 10 w 19"/>
                <a:gd name="T1" fmla="*/ 0 h 37"/>
                <a:gd name="T2" fmla="*/ 10 w 19"/>
                <a:gd name="T3" fmla="*/ 5 h 37"/>
                <a:gd name="T4" fmla="*/ 10 w 19"/>
                <a:gd name="T5" fmla="*/ 5 h 37"/>
                <a:gd name="T6" fmla="*/ 19 w 19"/>
                <a:gd name="T7" fmla="*/ 0 h 37"/>
                <a:gd name="T8" fmla="*/ 19 w 19"/>
                <a:gd name="T9" fmla="*/ 9 h 37"/>
                <a:gd name="T10" fmla="*/ 10 w 19"/>
                <a:gd name="T11" fmla="*/ 17 h 37"/>
                <a:gd name="T12" fmla="*/ 10 w 19"/>
                <a:gd name="T13" fmla="*/ 37 h 37"/>
                <a:gd name="T14" fmla="*/ 0 w 19"/>
                <a:gd name="T15" fmla="*/ 37 h 37"/>
                <a:gd name="T16" fmla="*/ 0 w 19"/>
                <a:gd name="T17" fmla="*/ 0 h 37"/>
                <a:gd name="T18" fmla="*/ 10 w 19"/>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37">
                  <a:moveTo>
                    <a:pt x="10" y="0"/>
                  </a:moveTo>
                  <a:cubicBezTo>
                    <a:pt x="10" y="5"/>
                    <a:pt x="10" y="5"/>
                    <a:pt x="10" y="5"/>
                  </a:cubicBezTo>
                  <a:cubicBezTo>
                    <a:pt x="10" y="5"/>
                    <a:pt x="10" y="5"/>
                    <a:pt x="10" y="5"/>
                  </a:cubicBezTo>
                  <a:cubicBezTo>
                    <a:pt x="12" y="1"/>
                    <a:pt x="15" y="0"/>
                    <a:pt x="19" y="0"/>
                  </a:cubicBezTo>
                  <a:cubicBezTo>
                    <a:pt x="19" y="9"/>
                    <a:pt x="19" y="9"/>
                    <a:pt x="19" y="9"/>
                  </a:cubicBezTo>
                  <a:cubicBezTo>
                    <a:pt x="10" y="8"/>
                    <a:pt x="10" y="13"/>
                    <a:pt x="10" y="17"/>
                  </a:cubicBezTo>
                  <a:cubicBezTo>
                    <a:pt x="10" y="37"/>
                    <a:pt x="10" y="37"/>
                    <a:pt x="10" y="37"/>
                  </a:cubicBezTo>
                  <a:cubicBezTo>
                    <a:pt x="0" y="37"/>
                    <a:pt x="0" y="37"/>
                    <a:pt x="0" y="37"/>
                  </a:cubicBezTo>
                  <a:cubicBezTo>
                    <a:pt x="0" y="0"/>
                    <a:pt x="0" y="0"/>
                    <a:pt x="0" y="0"/>
                  </a:cubicBezTo>
                  <a:lnTo>
                    <a:pt x="10" y="0"/>
                  </a:lnTo>
                  <a:close/>
                </a:path>
              </a:pathLst>
            </a:custGeom>
            <a:solidFill>
              <a:schemeClr val="accent1"/>
            </a:solidFill>
            <a:ln>
              <a:noFill/>
            </a:ln>
          </p:spPr>
          <p:txBody>
            <a:bodyPr/>
            <a:lstStyle/>
            <a:p>
              <a:pPr fontAlgn="auto">
                <a:spcBef>
                  <a:spcPts val="0"/>
                </a:spcBef>
                <a:spcAft>
                  <a:spcPts val="0"/>
                </a:spcAft>
                <a:defRPr/>
              </a:pPr>
              <a:endParaRPr dirty="0">
                <a:latin typeface="+mn-lt"/>
                <a:cs typeface="+mn-cs"/>
              </a:endParaRPr>
            </a:p>
          </p:txBody>
        </p:sp>
        <p:sp>
          <p:nvSpPr>
            <p:cNvPr id="10" name="Freeform 12"/>
            <p:cNvSpPr>
              <a:spLocks noEditPoints="1"/>
            </p:cNvSpPr>
            <p:nvPr/>
          </p:nvSpPr>
          <p:spPr bwMode="gray">
            <a:xfrm>
              <a:off x="5321301" y="1362076"/>
              <a:ext cx="246063" cy="317500"/>
            </a:xfrm>
            <a:custGeom>
              <a:avLst/>
              <a:gdLst>
                <a:gd name="T0" fmla="*/ 10 w 30"/>
                <a:gd name="T1" fmla="*/ 20 h 38"/>
                <a:gd name="T2" fmla="*/ 15 w 30"/>
                <a:gd name="T3" fmla="*/ 31 h 38"/>
                <a:gd name="T4" fmla="*/ 19 w 30"/>
                <a:gd name="T5" fmla="*/ 25 h 38"/>
                <a:gd name="T6" fmla="*/ 30 w 30"/>
                <a:gd name="T7" fmla="*/ 25 h 38"/>
                <a:gd name="T8" fmla="*/ 26 w 30"/>
                <a:gd name="T9" fmla="*/ 34 h 38"/>
                <a:gd name="T10" fmla="*/ 15 w 30"/>
                <a:gd name="T11" fmla="*/ 38 h 38"/>
                <a:gd name="T12" fmla="*/ 0 w 30"/>
                <a:gd name="T13" fmla="*/ 18 h 38"/>
                <a:gd name="T14" fmla="*/ 15 w 30"/>
                <a:gd name="T15" fmla="*/ 0 h 38"/>
                <a:gd name="T16" fmla="*/ 30 w 30"/>
                <a:gd name="T17" fmla="*/ 20 h 38"/>
                <a:gd name="T18" fmla="*/ 10 w 30"/>
                <a:gd name="T19" fmla="*/ 20 h 38"/>
                <a:gd name="T20" fmla="*/ 20 w 30"/>
                <a:gd name="T21" fmla="*/ 15 h 38"/>
                <a:gd name="T22" fmla="*/ 15 w 30"/>
                <a:gd name="T23" fmla="*/ 6 h 38"/>
                <a:gd name="T24" fmla="*/ 10 w 30"/>
                <a:gd name="T25" fmla="*/ 15 h 38"/>
                <a:gd name="T26" fmla="*/ 20 w 30"/>
                <a:gd name="T27" fmla="*/ 1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38">
                  <a:moveTo>
                    <a:pt x="10" y="20"/>
                  </a:moveTo>
                  <a:cubicBezTo>
                    <a:pt x="10" y="25"/>
                    <a:pt x="11" y="31"/>
                    <a:pt x="15" y="31"/>
                  </a:cubicBezTo>
                  <a:cubicBezTo>
                    <a:pt x="19" y="31"/>
                    <a:pt x="19" y="28"/>
                    <a:pt x="19" y="25"/>
                  </a:cubicBezTo>
                  <a:cubicBezTo>
                    <a:pt x="30" y="25"/>
                    <a:pt x="30" y="25"/>
                    <a:pt x="30" y="25"/>
                  </a:cubicBezTo>
                  <a:cubicBezTo>
                    <a:pt x="30" y="29"/>
                    <a:pt x="28" y="32"/>
                    <a:pt x="26" y="34"/>
                  </a:cubicBezTo>
                  <a:cubicBezTo>
                    <a:pt x="24" y="36"/>
                    <a:pt x="20" y="38"/>
                    <a:pt x="15" y="38"/>
                  </a:cubicBezTo>
                  <a:cubicBezTo>
                    <a:pt x="2" y="38"/>
                    <a:pt x="0" y="30"/>
                    <a:pt x="0" y="18"/>
                  </a:cubicBezTo>
                  <a:cubicBezTo>
                    <a:pt x="0" y="8"/>
                    <a:pt x="2" y="0"/>
                    <a:pt x="15" y="0"/>
                  </a:cubicBezTo>
                  <a:cubicBezTo>
                    <a:pt x="29" y="0"/>
                    <a:pt x="30" y="8"/>
                    <a:pt x="30" y="20"/>
                  </a:cubicBezTo>
                  <a:lnTo>
                    <a:pt x="10" y="20"/>
                  </a:lnTo>
                  <a:close/>
                  <a:moveTo>
                    <a:pt x="20" y="15"/>
                  </a:moveTo>
                  <a:cubicBezTo>
                    <a:pt x="20" y="11"/>
                    <a:pt x="20" y="6"/>
                    <a:pt x="15" y="6"/>
                  </a:cubicBezTo>
                  <a:cubicBezTo>
                    <a:pt x="10" y="6"/>
                    <a:pt x="10" y="11"/>
                    <a:pt x="10" y="15"/>
                  </a:cubicBezTo>
                  <a:lnTo>
                    <a:pt x="20" y="15"/>
                  </a:lnTo>
                  <a:close/>
                </a:path>
              </a:pathLst>
            </a:custGeom>
            <a:solidFill>
              <a:schemeClr val="accent1"/>
            </a:solidFill>
            <a:ln>
              <a:noFill/>
            </a:ln>
          </p:spPr>
          <p:txBody>
            <a:bodyPr/>
            <a:lstStyle/>
            <a:p>
              <a:pPr fontAlgn="auto">
                <a:spcBef>
                  <a:spcPts val="0"/>
                </a:spcBef>
                <a:spcAft>
                  <a:spcPts val="0"/>
                </a:spcAft>
                <a:defRPr/>
              </a:pPr>
              <a:endParaRPr dirty="0">
                <a:latin typeface="+mn-lt"/>
                <a:cs typeface="+mn-cs"/>
              </a:endParaRPr>
            </a:p>
          </p:txBody>
        </p:sp>
        <p:sp>
          <p:nvSpPr>
            <p:cNvPr id="11" name="Freeform 13"/>
            <p:cNvSpPr>
              <a:spLocks noEditPoints="1"/>
            </p:cNvSpPr>
            <p:nvPr/>
          </p:nvSpPr>
          <p:spPr bwMode="gray">
            <a:xfrm>
              <a:off x="5748339" y="1362076"/>
              <a:ext cx="247650" cy="317500"/>
            </a:xfrm>
            <a:custGeom>
              <a:avLst/>
              <a:gdLst>
                <a:gd name="T0" fmla="*/ 29 w 30"/>
                <a:gd name="T1" fmla="*/ 30 h 38"/>
                <a:gd name="T2" fmla="*/ 30 w 30"/>
                <a:gd name="T3" fmla="*/ 37 h 38"/>
                <a:gd name="T4" fmla="*/ 20 w 30"/>
                <a:gd name="T5" fmla="*/ 37 h 38"/>
                <a:gd name="T6" fmla="*/ 20 w 30"/>
                <a:gd name="T7" fmla="*/ 32 h 38"/>
                <a:gd name="T8" fmla="*/ 20 w 30"/>
                <a:gd name="T9" fmla="*/ 32 h 38"/>
                <a:gd name="T10" fmla="*/ 10 w 30"/>
                <a:gd name="T11" fmla="*/ 38 h 38"/>
                <a:gd name="T12" fmla="*/ 0 w 30"/>
                <a:gd name="T13" fmla="*/ 26 h 38"/>
                <a:gd name="T14" fmla="*/ 19 w 30"/>
                <a:gd name="T15" fmla="*/ 13 h 38"/>
                <a:gd name="T16" fmla="*/ 19 w 30"/>
                <a:gd name="T17" fmla="*/ 11 h 38"/>
                <a:gd name="T18" fmla="*/ 15 w 30"/>
                <a:gd name="T19" fmla="*/ 5 h 38"/>
                <a:gd name="T20" fmla="*/ 11 w 30"/>
                <a:gd name="T21" fmla="*/ 11 h 38"/>
                <a:gd name="T22" fmla="*/ 1 w 30"/>
                <a:gd name="T23" fmla="*/ 11 h 38"/>
                <a:gd name="T24" fmla="*/ 5 w 30"/>
                <a:gd name="T25" fmla="*/ 2 h 38"/>
                <a:gd name="T26" fmla="*/ 15 w 30"/>
                <a:gd name="T27" fmla="*/ 0 h 38"/>
                <a:gd name="T28" fmla="*/ 29 w 30"/>
                <a:gd name="T29" fmla="*/ 12 h 38"/>
                <a:gd name="T30" fmla="*/ 29 w 30"/>
                <a:gd name="T31" fmla="*/ 30 h 38"/>
                <a:gd name="T32" fmla="*/ 10 w 30"/>
                <a:gd name="T33" fmla="*/ 26 h 38"/>
                <a:gd name="T34" fmla="*/ 14 w 30"/>
                <a:gd name="T35" fmla="*/ 31 h 38"/>
                <a:gd name="T36" fmla="*/ 19 w 30"/>
                <a:gd name="T37" fmla="*/ 19 h 38"/>
                <a:gd name="T38" fmla="*/ 10 w 30"/>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 h="38">
                  <a:moveTo>
                    <a:pt x="29" y="30"/>
                  </a:moveTo>
                  <a:cubicBezTo>
                    <a:pt x="29" y="32"/>
                    <a:pt x="29" y="35"/>
                    <a:pt x="30" y="37"/>
                  </a:cubicBezTo>
                  <a:cubicBezTo>
                    <a:pt x="20" y="37"/>
                    <a:pt x="20" y="37"/>
                    <a:pt x="20" y="37"/>
                  </a:cubicBezTo>
                  <a:cubicBezTo>
                    <a:pt x="20" y="32"/>
                    <a:pt x="20" y="32"/>
                    <a:pt x="20" y="32"/>
                  </a:cubicBezTo>
                  <a:cubicBezTo>
                    <a:pt x="20" y="32"/>
                    <a:pt x="20" y="32"/>
                    <a:pt x="20" y="32"/>
                  </a:cubicBezTo>
                  <a:cubicBezTo>
                    <a:pt x="17" y="36"/>
                    <a:pt x="14" y="38"/>
                    <a:pt x="10" y="38"/>
                  </a:cubicBezTo>
                  <a:cubicBezTo>
                    <a:pt x="3" y="38"/>
                    <a:pt x="0" y="32"/>
                    <a:pt x="0" y="26"/>
                  </a:cubicBezTo>
                  <a:cubicBezTo>
                    <a:pt x="0" y="14"/>
                    <a:pt x="10" y="13"/>
                    <a:pt x="19" y="13"/>
                  </a:cubicBezTo>
                  <a:cubicBezTo>
                    <a:pt x="19" y="11"/>
                    <a:pt x="19" y="11"/>
                    <a:pt x="19" y="11"/>
                  </a:cubicBezTo>
                  <a:cubicBezTo>
                    <a:pt x="19" y="8"/>
                    <a:pt x="19" y="5"/>
                    <a:pt x="15" y="5"/>
                  </a:cubicBezTo>
                  <a:cubicBezTo>
                    <a:pt x="11" y="5"/>
                    <a:pt x="11" y="8"/>
                    <a:pt x="11" y="11"/>
                  </a:cubicBezTo>
                  <a:cubicBezTo>
                    <a:pt x="1" y="11"/>
                    <a:pt x="1" y="11"/>
                    <a:pt x="1" y="11"/>
                  </a:cubicBezTo>
                  <a:cubicBezTo>
                    <a:pt x="1" y="6"/>
                    <a:pt x="3" y="4"/>
                    <a:pt x="5" y="2"/>
                  </a:cubicBezTo>
                  <a:cubicBezTo>
                    <a:pt x="7" y="0"/>
                    <a:pt x="11" y="0"/>
                    <a:pt x="15" y="0"/>
                  </a:cubicBezTo>
                  <a:cubicBezTo>
                    <a:pt x="28" y="0"/>
                    <a:pt x="29" y="5"/>
                    <a:pt x="29" y="12"/>
                  </a:cubicBezTo>
                  <a:lnTo>
                    <a:pt x="29" y="30"/>
                  </a:lnTo>
                  <a:close/>
                  <a:moveTo>
                    <a:pt x="10" y="26"/>
                  </a:moveTo>
                  <a:cubicBezTo>
                    <a:pt x="10" y="28"/>
                    <a:pt x="11" y="31"/>
                    <a:pt x="14" y="31"/>
                  </a:cubicBezTo>
                  <a:cubicBezTo>
                    <a:pt x="20" y="31"/>
                    <a:pt x="19" y="23"/>
                    <a:pt x="19" y="19"/>
                  </a:cubicBezTo>
                  <a:cubicBezTo>
                    <a:pt x="14" y="19"/>
                    <a:pt x="10" y="19"/>
                    <a:pt x="10" y="26"/>
                  </a:cubicBezTo>
                  <a:close/>
                </a:path>
              </a:pathLst>
            </a:custGeom>
            <a:solidFill>
              <a:schemeClr val="accent1"/>
            </a:solidFill>
            <a:ln>
              <a:noFill/>
            </a:ln>
          </p:spPr>
          <p:txBody>
            <a:bodyPr/>
            <a:lstStyle/>
            <a:p>
              <a:pPr fontAlgn="auto">
                <a:spcBef>
                  <a:spcPts val="0"/>
                </a:spcBef>
                <a:spcAft>
                  <a:spcPts val="0"/>
                </a:spcAft>
                <a:defRPr/>
              </a:pPr>
              <a:endParaRPr dirty="0">
                <a:latin typeface="+mn-lt"/>
                <a:cs typeface="+mn-cs"/>
              </a:endParaRPr>
            </a:p>
          </p:txBody>
        </p:sp>
        <p:sp>
          <p:nvSpPr>
            <p:cNvPr id="12" name="Freeform 14"/>
            <p:cNvSpPr>
              <a:spLocks/>
            </p:cNvSpPr>
            <p:nvPr/>
          </p:nvSpPr>
          <p:spPr bwMode="gray">
            <a:xfrm>
              <a:off x="6045201" y="1362076"/>
              <a:ext cx="230188" cy="309562"/>
            </a:xfrm>
            <a:custGeom>
              <a:avLst/>
              <a:gdLst>
                <a:gd name="T0" fmla="*/ 11 w 28"/>
                <a:gd name="T1" fmla="*/ 4 h 37"/>
                <a:gd name="T2" fmla="*/ 11 w 28"/>
                <a:gd name="T3" fmla="*/ 4 h 37"/>
                <a:gd name="T4" fmla="*/ 14 w 28"/>
                <a:gd name="T5" fmla="*/ 1 h 37"/>
                <a:gd name="T6" fmla="*/ 19 w 28"/>
                <a:gd name="T7" fmla="*/ 0 h 37"/>
                <a:gd name="T8" fmla="*/ 28 w 28"/>
                <a:gd name="T9" fmla="*/ 8 h 37"/>
                <a:gd name="T10" fmla="*/ 28 w 28"/>
                <a:gd name="T11" fmla="*/ 37 h 37"/>
                <a:gd name="T12" fmla="*/ 18 w 28"/>
                <a:gd name="T13" fmla="*/ 37 h 37"/>
                <a:gd name="T14" fmla="*/ 18 w 28"/>
                <a:gd name="T15" fmla="*/ 12 h 37"/>
                <a:gd name="T16" fmla="*/ 14 w 28"/>
                <a:gd name="T17" fmla="*/ 6 h 37"/>
                <a:gd name="T18" fmla="*/ 11 w 28"/>
                <a:gd name="T19" fmla="*/ 12 h 37"/>
                <a:gd name="T20" fmla="*/ 11 w 28"/>
                <a:gd name="T21" fmla="*/ 37 h 37"/>
                <a:gd name="T22" fmla="*/ 0 w 28"/>
                <a:gd name="T23" fmla="*/ 37 h 37"/>
                <a:gd name="T24" fmla="*/ 0 w 28"/>
                <a:gd name="T25" fmla="*/ 0 h 37"/>
                <a:gd name="T26" fmla="*/ 11 w 28"/>
                <a:gd name="T27" fmla="*/ 0 h 37"/>
                <a:gd name="T28" fmla="*/ 11 w 28"/>
                <a:gd name="T29" fmla="*/ 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37">
                  <a:moveTo>
                    <a:pt x="11" y="4"/>
                  </a:moveTo>
                  <a:cubicBezTo>
                    <a:pt x="11" y="4"/>
                    <a:pt x="11" y="4"/>
                    <a:pt x="11" y="4"/>
                  </a:cubicBezTo>
                  <a:cubicBezTo>
                    <a:pt x="12" y="2"/>
                    <a:pt x="13" y="1"/>
                    <a:pt x="14" y="1"/>
                  </a:cubicBezTo>
                  <a:cubicBezTo>
                    <a:pt x="16" y="0"/>
                    <a:pt x="17" y="0"/>
                    <a:pt x="19" y="0"/>
                  </a:cubicBezTo>
                  <a:cubicBezTo>
                    <a:pt x="24" y="0"/>
                    <a:pt x="28" y="2"/>
                    <a:pt x="28" y="8"/>
                  </a:cubicBezTo>
                  <a:cubicBezTo>
                    <a:pt x="28" y="37"/>
                    <a:pt x="28" y="37"/>
                    <a:pt x="28" y="37"/>
                  </a:cubicBezTo>
                  <a:cubicBezTo>
                    <a:pt x="18" y="37"/>
                    <a:pt x="18" y="37"/>
                    <a:pt x="18" y="37"/>
                  </a:cubicBezTo>
                  <a:cubicBezTo>
                    <a:pt x="18" y="12"/>
                    <a:pt x="18" y="12"/>
                    <a:pt x="18" y="12"/>
                  </a:cubicBezTo>
                  <a:cubicBezTo>
                    <a:pt x="18" y="8"/>
                    <a:pt x="18" y="6"/>
                    <a:pt x="14" y="6"/>
                  </a:cubicBezTo>
                  <a:cubicBezTo>
                    <a:pt x="11" y="6"/>
                    <a:pt x="11" y="8"/>
                    <a:pt x="11" y="12"/>
                  </a:cubicBezTo>
                  <a:cubicBezTo>
                    <a:pt x="11" y="37"/>
                    <a:pt x="11" y="37"/>
                    <a:pt x="11" y="37"/>
                  </a:cubicBezTo>
                  <a:cubicBezTo>
                    <a:pt x="0" y="37"/>
                    <a:pt x="0" y="37"/>
                    <a:pt x="0" y="37"/>
                  </a:cubicBezTo>
                  <a:cubicBezTo>
                    <a:pt x="0" y="0"/>
                    <a:pt x="0" y="0"/>
                    <a:pt x="0" y="0"/>
                  </a:cubicBezTo>
                  <a:cubicBezTo>
                    <a:pt x="11" y="0"/>
                    <a:pt x="11" y="0"/>
                    <a:pt x="11" y="0"/>
                  </a:cubicBezTo>
                  <a:lnTo>
                    <a:pt x="11" y="4"/>
                  </a:lnTo>
                  <a:close/>
                </a:path>
              </a:pathLst>
            </a:custGeom>
            <a:solidFill>
              <a:schemeClr val="accent1"/>
            </a:solidFill>
            <a:ln>
              <a:noFill/>
            </a:ln>
          </p:spPr>
          <p:txBody>
            <a:bodyPr/>
            <a:lstStyle/>
            <a:p>
              <a:pPr fontAlgn="auto">
                <a:spcBef>
                  <a:spcPts val="0"/>
                </a:spcBef>
                <a:spcAft>
                  <a:spcPts val="0"/>
                </a:spcAft>
                <a:defRPr/>
              </a:pPr>
              <a:endParaRPr dirty="0">
                <a:latin typeface="+mn-lt"/>
                <a:cs typeface="+mn-cs"/>
              </a:endParaRPr>
            </a:p>
          </p:txBody>
        </p:sp>
        <p:sp>
          <p:nvSpPr>
            <p:cNvPr id="13" name="Freeform 15"/>
            <p:cNvSpPr>
              <a:spLocks noEditPoints="1"/>
            </p:cNvSpPr>
            <p:nvPr/>
          </p:nvSpPr>
          <p:spPr bwMode="gray">
            <a:xfrm>
              <a:off x="6332538" y="1236663"/>
              <a:ext cx="239712" cy="442913"/>
            </a:xfrm>
            <a:custGeom>
              <a:avLst/>
              <a:gdLst>
                <a:gd name="T0" fmla="*/ 19 w 29"/>
                <a:gd name="T1" fmla="*/ 52 h 53"/>
                <a:gd name="T2" fmla="*/ 19 w 29"/>
                <a:gd name="T3" fmla="*/ 48 h 53"/>
                <a:gd name="T4" fmla="*/ 19 w 29"/>
                <a:gd name="T5" fmla="*/ 48 h 53"/>
                <a:gd name="T6" fmla="*/ 10 w 29"/>
                <a:gd name="T7" fmla="*/ 53 h 53"/>
                <a:gd name="T8" fmla="*/ 0 w 29"/>
                <a:gd name="T9" fmla="*/ 33 h 53"/>
                <a:gd name="T10" fmla="*/ 10 w 29"/>
                <a:gd name="T11" fmla="*/ 15 h 53"/>
                <a:gd name="T12" fmla="*/ 19 w 29"/>
                <a:gd name="T13" fmla="*/ 19 h 53"/>
                <a:gd name="T14" fmla="*/ 19 w 29"/>
                <a:gd name="T15" fmla="*/ 19 h 53"/>
                <a:gd name="T16" fmla="*/ 19 w 29"/>
                <a:gd name="T17" fmla="*/ 0 h 53"/>
                <a:gd name="T18" fmla="*/ 29 w 29"/>
                <a:gd name="T19" fmla="*/ 0 h 53"/>
                <a:gd name="T20" fmla="*/ 29 w 29"/>
                <a:gd name="T21" fmla="*/ 52 h 53"/>
                <a:gd name="T22" fmla="*/ 19 w 29"/>
                <a:gd name="T23" fmla="*/ 52 h 53"/>
                <a:gd name="T24" fmla="*/ 19 w 29"/>
                <a:gd name="T25" fmla="*/ 33 h 53"/>
                <a:gd name="T26" fmla="*/ 15 w 29"/>
                <a:gd name="T27" fmla="*/ 21 h 53"/>
                <a:gd name="T28" fmla="*/ 10 w 29"/>
                <a:gd name="T29" fmla="*/ 33 h 53"/>
                <a:gd name="T30" fmla="*/ 15 w 29"/>
                <a:gd name="T31" fmla="*/ 46 h 53"/>
                <a:gd name="T32" fmla="*/ 19 w 29"/>
                <a:gd name="T3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53">
                  <a:moveTo>
                    <a:pt x="19" y="52"/>
                  </a:moveTo>
                  <a:cubicBezTo>
                    <a:pt x="19" y="48"/>
                    <a:pt x="19" y="48"/>
                    <a:pt x="19" y="48"/>
                  </a:cubicBezTo>
                  <a:cubicBezTo>
                    <a:pt x="19" y="48"/>
                    <a:pt x="19" y="48"/>
                    <a:pt x="19" y="48"/>
                  </a:cubicBezTo>
                  <a:cubicBezTo>
                    <a:pt x="17" y="51"/>
                    <a:pt x="14" y="53"/>
                    <a:pt x="10" y="53"/>
                  </a:cubicBezTo>
                  <a:cubicBezTo>
                    <a:pt x="0" y="53"/>
                    <a:pt x="0" y="41"/>
                    <a:pt x="0" y="33"/>
                  </a:cubicBezTo>
                  <a:cubicBezTo>
                    <a:pt x="0" y="26"/>
                    <a:pt x="0" y="15"/>
                    <a:pt x="10" y="15"/>
                  </a:cubicBezTo>
                  <a:cubicBezTo>
                    <a:pt x="14" y="15"/>
                    <a:pt x="16" y="16"/>
                    <a:pt x="19" y="19"/>
                  </a:cubicBezTo>
                  <a:cubicBezTo>
                    <a:pt x="19" y="19"/>
                    <a:pt x="19" y="19"/>
                    <a:pt x="19" y="19"/>
                  </a:cubicBezTo>
                  <a:cubicBezTo>
                    <a:pt x="19" y="0"/>
                    <a:pt x="19" y="0"/>
                    <a:pt x="19" y="0"/>
                  </a:cubicBezTo>
                  <a:cubicBezTo>
                    <a:pt x="29" y="0"/>
                    <a:pt x="29" y="0"/>
                    <a:pt x="29" y="0"/>
                  </a:cubicBezTo>
                  <a:cubicBezTo>
                    <a:pt x="29" y="52"/>
                    <a:pt x="29" y="52"/>
                    <a:pt x="29" y="52"/>
                  </a:cubicBezTo>
                  <a:lnTo>
                    <a:pt x="19" y="52"/>
                  </a:lnTo>
                  <a:close/>
                  <a:moveTo>
                    <a:pt x="19" y="33"/>
                  </a:moveTo>
                  <a:cubicBezTo>
                    <a:pt x="19" y="26"/>
                    <a:pt x="19" y="21"/>
                    <a:pt x="15" y="21"/>
                  </a:cubicBezTo>
                  <a:cubicBezTo>
                    <a:pt x="10" y="21"/>
                    <a:pt x="10" y="26"/>
                    <a:pt x="10" y="33"/>
                  </a:cubicBezTo>
                  <a:cubicBezTo>
                    <a:pt x="10" y="43"/>
                    <a:pt x="11" y="46"/>
                    <a:pt x="15" y="46"/>
                  </a:cubicBezTo>
                  <a:cubicBezTo>
                    <a:pt x="18" y="46"/>
                    <a:pt x="19" y="43"/>
                    <a:pt x="19" y="33"/>
                  </a:cubicBezTo>
                  <a:close/>
                </a:path>
              </a:pathLst>
            </a:custGeom>
            <a:solidFill>
              <a:schemeClr val="accent1"/>
            </a:solidFill>
            <a:ln>
              <a:noFill/>
            </a:ln>
          </p:spPr>
          <p:txBody>
            <a:bodyPr/>
            <a:lstStyle/>
            <a:p>
              <a:pPr fontAlgn="auto">
                <a:spcBef>
                  <a:spcPts val="0"/>
                </a:spcBef>
                <a:spcAft>
                  <a:spcPts val="0"/>
                </a:spcAft>
                <a:defRPr/>
              </a:pPr>
              <a:endParaRPr dirty="0">
                <a:latin typeface="+mn-lt"/>
                <a:cs typeface="+mn-cs"/>
              </a:endParaRPr>
            </a:p>
          </p:txBody>
        </p:sp>
        <p:sp>
          <p:nvSpPr>
            <p:cNvPr id="14" name="Freeform 16"/>
            <p:cNvSpPr>
              <a:spLocks noEditPoints="1"/>
            </p:cNvSpPr>
            <p:nvPr/>
          </p:nvSpPr>
          <p:spPr bwMode="gray">
            <a:xfrm>
              <a:off x="4087814" y="1236663"/>
              <a:ext cx="238125" cy="442913"/>
            </a:xfrm>
            <a:custGeom>
              <a:avLst/>
              <a:gdLst>
                <a:gd name="T0" fmla="*/ 20 w 29"/>
                <a:gd name="T1" fmla="*/ 52 h 53"/>
                <a:gd name="T2" fmla="*/ 20 w 29"/>
                <a:gd name="T3" fmla="*/ 48 h 53"/>
                <a:gd name="T4" fmla="*/ 19 w 29"/>
                <a:gd name="T5" fmla="*/ 48 h 53"/>
                <a:gd name="T6" fmla="*/ 11 w 29"/>
                <a:gd name="T7" fmla="*/ 53 h 53"/>
                <a:gd name="T8" fmla="*/ 1 w 29"/>
                <a:gd name="T9" fmla="*/ 33 h 53"/>
                <a:gd name="T10" fmla="*/ 11 w 29"/>
                <a:gd name="T11" fmla="*/ 15 h 53"/>
                <a:gd name="T12" fmla="*/ 19 w 29"/>
                <a:gd name="T13" fmla="*/ 19 h 53"/>
                <a:gd name="T14" fmla="*/ 19 w 29"/>
                <a:gd name="T15" fmla="*/ 19 h 53"/>
                <a:gd name="T16" fmla="*/ 19 w 29"/>
                <a:gd name="T17" fmla="*/ 0 h 53"/>
                <a:gd name="T18" fmla="*/ 29 w 29"/>
                <a:gd name="T19" fmla="*/ 0 h 53"/>
                <a:gd name="T20" fmla="*/ 29 w 29"/>
                <a:gd name="T21" fmla="*/ 52 h 53"/>
                <a:gd name="T22" fmla="*/ 20 w 29"/>
                <a:gd name="T23" fmla="*/ 52 h 53"/>
                <a:gd name="T24" fmla="*/ 19 w 29"/>
                <a:gd name="T25" fmla="*/ 33 h 53"/>
                <a:gd name="T26" fmla="*/ 15 w 29"/>
                <a:gd name="T27" fmla="*/ 21 h 53"/>
                <a:gd name="T28" fmla="*/ 11 w 29"/>
                <a:gd name="T29" fmla="*/ 33 h 53"/>
                <a:gd name="T30" fmla="*/ 15 w 29"/>
                <a:gd name="T31" fmla="*/ 46 h 53"/>
                <a:gd name="T32" fmla="*/ 19 w 29"/>
                <a:gd name="T3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53">
                  <a:moveTo>
                    <a:pt x="20" y="52"/>
                  </a:moveTo>
                  <a:cubicBezTo>
                    <a:pt x="20" y="48"/>
                    <a:pt x="20" y="48"/>
                    <a:pt x="20" y="48"/>
                  </a:cubicBezTo>
                  <a:cubicBezTo>
                    <a:pt x="19" y="48"/>
                    <a:pt x="19" y="48"/>
                    <a:pt x="19" y="48"/>
                  </a:cubicBezTo>
                  <a:cubicBezTo>
                    <a:pt x="18" y="51"/>
                    <a:pt x="15" y="53"/>
                    <a:pt x="11" y="53"/>
                  </a:cubicBezTo>
                  <a:cubicBezTo>
                    <a:pt x="0" y="53"/>
                    <a:pt x="1" y="41"/>
                    <a:pt x="1" y="33"/>
                  </a:cubicBezTo>
                  <a:cubicBezTo>
                    <a:pt x="1" y="26"/>
                    <a:pt x="0" y="15"/>
                    <a:pt x="11" y="15"/>
                  </a:cubicBezTo>
                  <a:cubicBezTo>
                    <a:pt x="14" y="15"/>
                    <a:pt x="17" y="16"/>
                    <a:pt x="19" y="19"/>
                  </a:cubicBezTo>
                  <a:cubicBezTo>
                    <a:pt x="19" y="19"/>
                    <a:pt x="19" y="19"/>
                    <a:pt x="19" y="19"/>
                  </a:cubicBezTo>
                  <a:cubicBezTo>
                    <a:pt x="19" y="0"/>
                    <a:pt x="19" y="0"/>
                    <a:pt x="19" y="0"/>
                  </a:cubicBezTo>
                  <a:cubicBezTo>
                    <a:pt x="29" y="0"/>
                    <a:pt x="29" y="0"/>
                    <a:pt x="29" y="0"/>
                  </a:cubicBezTo>
                  <a:cubicBezTo>
                    <a:pt x="29" y="52"/>
                    <a:pt x="29" y="52"/>
                    <a:pt x="29" y="52"/>
                  </a:cubicBezTo>
                  <a:lnTo>
                    <a:pt x="20" y="52"/>
                  </a:lnTo>
                  <a:close/>
                  <a:moveTo>
                    <a:pt x="19" y="33"/>
                  </a:moveTo>
                  <a:cubicBezTo>
                    <a:pt x="19" y="26"/>
                    <a:pt x="19" y="21"/>
                    <a:pt x="15" y="21"/>
                  </a:cubicBezTo>
                  <a:cubicBezTo>
                    <a:pt x="11" y="21"/>
                    <a:pt x="11" y="26"/>
                    <a:pt x="11" y="33"/>
                  </a:cubicBezTo>
                  <a:cubicBezTo>
                    <a:pt x="11" y="43"/>
                    <a:pt x="11" y="46"/>
                    <a:pt x="15" y="46"/>
                  </a:cubicBezTo>
                  <a:cubicBezTo>
                    <a:pt x="18" y="46"/>
                    <a:pt x="19" y="43"/>
                    <a:pt x="19" y="33"/>
                  </a:cubicBezTo>
                  <a:close/>
                </a:path>
              </a:pathLst>
            </a:custGeom>
            <a:solidFill>
              <a:schemeClr val="accent1"/>
            </a:solidFill>
            <a:ln>
              <a:noFill/>
            </a:ln>
          </p:spPr>
          <p:txBody>
            <a:bodyPr/>
            <a:lstStyle/>
            <a:p>
              <a:pPr fontAlgn="auto">
                <a:spcBef>
                  <a:spcPts val="0"/>
                </a:spcBef>
                <a:spcAft>
                  <a:spcPts val="0"/>
                </a:spcAft>
                <a:defRPr/>
              </a:pPr>
              <a:endParaRPr dirty="0">
                <a:latin typeface="+mn-lt"/>
                <a:cs typeface="+mn-cs"/>
              </a:endParaRPr>
            </a:p>
          </p:txBody>
        </p:sp>
        <p:sp>
          <p:nvSpPr>
            <p:cNvPr id="15" name="Freeform 17"/>
            <p:cNvSpPr>
              <a:spLocks/>
            </p:cNvSpPr>
            <p:nvPr/>
          </p:nvSpPr>
          <p:spPr bwMode="gray">
            <a:xfrm>
              <a:off x="6761163" y="1227138"/>
              <a:ext cx="279400" cy="452438"/>
            </a:xfrm>
            <a:custGeom>
              <a:avLst/>
              <a:gdLst>
                <a:gd name="T0" fmla="*/ 16 w 34"/>
                <a:gd name="T1" fmla="*/ 54 h 54"/>
                <a:gd name="T2" fmla="*/ 1 w 34"/>
                <a:gd name="T3" fmla="*/ 37 h 54"/>
                <a:gd name="T4" fmla="*/ 11 w 34"/>
                <a:gd name="T5" fmla="*/ 37 h 54"/>
                <a:gd name="T6" fmla="*/ 18 w 34"/>
                <a:gd name="T7" fmla="*/ 46 h 54"/>
                <a:gd name="T8" fmla="*/ 23 w 34"/>
                <a:gd name="T9" fmla="*/ 40 h 54"/>
                <a:gd name="T10" fmla="*/ 1 w 34"/>
                <a:gd name="T11" fmla="*/ 14 h 54"/>
                <a:gd name="T12" fmla="*/ 18 w 34"/>
                <a:gd name="T13" fmla="*/ 0 h 54"/>
                <a:gd name="T14" fmla="*/ 34 w 34"/>
                <a:gd name="T15" fmla="*/ 15 h 54"/>
                <a:gd name="T16" fmla="*/ 23 w 34"/>
                <a:gd name="T17" fmla="*/ 15 h 54"/>
                <a:gd name="T18" fmla="*/ 18 w 34"/>
                <a:gd name="T19" fmla="*/ 8 h 54"/>
                <a:gd name="T20" fmla="*/ 12 w 34"/>
                <a:gd name="T21" fmla="*/ 13 h 54"/>
                <a:gd name="T22" fmla="*/ 34 w 34"/>
                <a:gd name="T23" fmla="*/ 39 h 54"/>
                <a:gd name="T24" fmla="*/ 16 w 34"/>
                <a:gd name="T2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54">
                  <a:moveTo>
                    <a:pt x="16" y="54"/>
                  </a:moveTo>
                  <a:cubicBezTo>
                    <a:pt x="2" y="54"/>
                    <a:pt x="0" y="46"/>
                    <a:pt x="1" y="37"/>
                  </a:cubicBezTo>
                  <a:cubicBezTo>
                    <a:pt x="11" y="37"/>
                    <a:pt x="11" y="37"/>
                    <a:pt x="11" y="37"/>
                  </a:cubicBezTo>
                  <a:cubicBezTo>
                    <a:pt x="11" y="42"/>
                    <a:pt x="12" y="46"/>
                    <a:pt x="18" y="46"/>
                  </a:cubicBezTo>
                  <a:cubicBezTo>
                    <a:pt x="21" y="46"/>
                    <a:pt x="23" y="44"/>
                    <a:pt x="23" y="40"/>
                  </a:cubicBezTo>
                  <a:cubicBezTo>
                    <a:pt x="23" y="31"/>
                    <a:pt x="1" y="30"/>
                    <a:pt x="1" y="14"/>
                  </a:cubicBezTo>
                  <a:cubicBezTo>
                    <a:pt x="1" y="6"/>
                    <a:pt x="5" y="0"/>
                    <a:pt x="18" y="0"/>
                  </a:cubicBezTo>
                  <a:cubicBezTo>
                    <a:pt x="29" y="0"/>
                    <a:pt x="34" y="4"/>
                    <a:pt x="34" y="15"/>
                  </a:cubicBezTo>
                  <a:cubicBezTo>
                    <a:pt x="23" y="15"/>
                    <a:pt x="23" y="15"/>
                    <a:pt x="23" y="15"/>
                  </a:cubicBezTo>
                  <a:cubicBezTo>
                    <a:pt x="23" y="12"/>
                    <a:pt x="22" y="8"/>
                    <a:pt x="18" y="8"/>
                  </a:cubicBezTo>
                  <a:cubicBezTo>
                    <a:pt x="14" y="8"/>
                    <a:pt x="12" y="9"/>
                    <a:pt x="12" y="13"/>
                  </a:cubicBezTo>
                  <a:cubicBezTo>
                    <a:pt x="12" y="23"/>
                    <a:pt x="34" y="22"/>
                    <a:pt x="34" y="39"/>
                  </a:cubicBezTo>
                  <a:cubicBezTo>
                    <a:pt x="34" y="52"/>
                    <a:pt x="24" y="54"/>
                    <a:pt x="16" y="54"/>
                  </a:cubicBezTo>
                  <a:close/>
                </a:path>
              </a:pathLst>
            </a:custGeom>
            <a:solidFill>
              <a:schemeClr val="accent1"/>
            </a:solidFill>
            <a:ln>
              <a:noFill/>
            </a:ln>
          </p:spPr>
          <p:txBody>
            <a:bodyPr/>
            <a:lstStyle/>
            <a:p>
              <a:pPr fontAlgn="auto">
                <a:spcBef>
                  <a:spcPts val="0"/>
                </a:spcBef>
                <a:spcAft>
                  <a:spcPts val="0"/>
                </a:spcAft>
                <a:defRPr/>
              </a:pPr>
              <a:endParaRPr dirty="0">
                <a:latin typeface="+mn-lt"/>
                <a:cs typeface="+mn-cs"/>
              </a:endParaRPr>
            </a:p>
          </p:txBody>
        </p:sp>
        <p:sp>
          <p:nvSpPr>
            <p:cNvPr id="16" name="Freeform 18"/>
            <p:cNvSpPr>
              <a:spLocks noEditPoints="1"/>
            </p:cNvSpPr>
            <p:nvPr/>
          </p:nvSpPr>
          <p:spPr bwMode="gray">
            <a:xfrm>
              <a:off x="7081838" y="1362076"/>
              <a:ext cx="238125" cy="317500"/>
            </a:xfrm>
            <a:custGeom>
              <a:avLst/>
              <a:gdLst>
                <a:gd name="T0" fmla="*/ 0 w 29"/>
                <a:gd name="T1" fmla="*/ 18 h 38"/>
                <a:gd name="T2" fmla="*/ 15 w 29"/>
                <a:gd name="T3" fmla="*/ 0 h 38"/>
                <a:gd name="T4" fmla="*/ 29 w 29"/>
                <a:gd name="T5" fmla="*/ 18 h 38"/>
                <a:gd name="T6" fmla="*/ 15 w 29"/>
                <a:gd name="T7" fmla="*/ 38 h 38"/>
                <a:gd name="T8" fmla="*/ 0 w 29"/>
                <a:gd name="T9" fmla="*/ 18 h 38"/>
                <a:gd name="T10" fmla="*/ 19 w 29"/>
                <a:gd name="T11" fmla="*/ 18 h 38"/>
                <a:gd name="T12" fmla="*/ 15 w 29"/>
                <a:gd name="T13" fmla="*/ 6 h 38"/>
                <a:gd name="T14" fmla="*/ 10 w 29"/>
                <a:gd name="T15" fmla="*/ 18 h 38"/>
                <a:gd name="T16" fmla="*/ 15 w 29"/>
                <a:gd name="T17" fmla="*/ 31 h 38"/>
                <a:gd name="T18" fmla="*/ 19 w 29"/>
                <a:gd name="T19" fmla="*/ 1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8">
                  <a:moveTo>
                    <a:pt x="0" y="18"/>
                  </a:moveTo>
                  <a:cubicBezTo>
                    <a:pt x="0" y="8"/>
                    <a:pt x="1" y="0"/>
                    <a:pt x="15" y="0"/>
                  </a:cubicBezTo>
                  <a:cubicBezTo>
                    <a:pt x="28" y="0"/>
                    <a:pt x="29" y="8"/>
                    <a:pt x="29" y="18"/>
                  </a:cubicBezTo>
                  <a:cubicBezTo>
                    <a:pt x="29" y="30"/>
                    <a:pt x="28" y="38"/>
                    <a:pt x="15" y="38"/>
                  </a:cubicBezTo>
                  <a:cubicBezTo>
                    <a:pt x="1" y="38"/>
                    <a:pt x="0" y="30"/>
                    <a:pt x="0" y="18"/>
                  </a:cubicBezTo>
                  <a:close/>
                  <a:moveTo>
                    <a:pt x="19" y="18"/>
                  </a:moveTo>
                  <a:cubicBezTo>
                    <a:pt x="19" y="10"/>
                    <a:pt x="19" y="6"/>
                    <a:pt x="15" y="6"/>
                  </a:cubicBezTo>
                  <a:cubicBezTo>
                    <a:pt x="10" y="6"/>
                    <a:pt x="10" y="10"/>
                    <a:pt x="10" y="18"/>
                  </a:cubicBezTo>
                  <a:cubicBezTo>
                    <a:pt x="10" y="29"/>
                    <a:pt x="11" y="31"/>
                    <a:pt x="15" y="31"/>
                  </a:cubicBezTo>
                  <a:cubicBezTo>
                    <a:pt x="18" y="31"/>
                    <a:pt x="19" y="29"/>
                    <a:pt x="19" y="18"/>
                  </a:cubicBezTo>
                  <a:close/>
                </a:path>
              </a:pathLst>
            </a:custGeom>
            <a:solidFill>
              <a:schemeClr val="accent1"/>
            </a:solidFill>
            <a:ln>
              <a:noFill/>
            </a:ln>
          </p:spPr>
          <p:txBody>
            <a:bodyPr/>
            <a:lstStyle/>
            <a:p>
              <a:pPr fontAlgn="auto">
                <a:spcBef>
                  <a:spcPts val="0"/>
                </a:spcBef>
                <a:spcAft>
                  <a:spcPts val="0"/>
                </a:spcAft>
                <a:defRPr/>
              </a:pPr>
              <a:endParaRPr dirty="0">
                <a:latin typeface="+mn-lt"/>
                <a:cs typeface="+mn-cs"/>
              </a:endParaRPr>
            </a:p>
          </p:txBody>
        </p:sp>
        <p:sp>
          <p:nvSpPr>
            <p:cNvPr id="17" name="Freeform 19"/>
            <p:cNvSpPr>
              <a:spLocks/>
            </p:cNvSpPr>
            <p:nvPr/>
          </p:nvSpPr>
          <p:spPr bwMode="gray">
            <a:xfrm>
              <a:off x="7345363" y="1227138"/>
              <a:ext cx="163512" cy="444500"/>
            </a:xfrm>
            <a:custGeom>
              <a:avLst/>
              <a:gdLst>
                <a:gd name="T0" fmla="*/ 20 w 20"/>
                <a:gd name="T1" fmla="*/ 7 h 53"/>
                <a:gd name="T2" fmla="*/ 15 w 20"/>
                <a:gd name="T3" fmla="*/ 12 h 53"/>
                <a:gd name="T4" fmla="*/ 15 w 20"/>
                <a:gd name="T5" fmla="*/ 16 h 53"/>
                <a:gd name="T6" fmla="*/ 19 w 20"/>
                <a:gd name="T7" fmla="*/ 16 h 53"/>
                <a:gd name="T8" fmla="*/ 19 w 20"/>
                <a:gd name="T9" fmla="*/ 23 h 53"/>
                <a:gd name="T10" fmla="*/ 15 w 20"/>
                <a:gd name="T11" fmla="*/ 23 h 53"/>
                <a:gd name="T12" fmla="*/ 15 w 20"/>
                <a:gd name="T13" fmla="*/ 53 h 53"/>
                <a:gd name="T14" fmla="*/ 4 w 20"/>
                <a:gd name="T15" fmla="*/ 53 h 53"/>
                <a:gd name="T16" fmla="*/ 4 w 20"/>
                <a:gd name="T17" fmla="*/ 23 h 53"/>
                <a:gd name="T18" fmla="*/ 0 w 20"/>
                <a:gd name="T19" fmla="*/ 23 h 53"/>
                <a:gd name="T20" fmla="*/ 0 w 20"/>
                <a:gd name="T21" fmla="*/ 16 h 53"/>
                <a:gd name="T22" fmla="*/ 5 w 20"/>
                <a:gd name="T23" fmla="*/ 16 h 53"/>
                <a:gd name="T24" fmla="*/ 16 w 20"/>
                <a:gd name="T25" fmla="*/ 0 h 53"/>
                <a:gd name="T26" fmla="*/ 20 w 20"/>
                <a:gd name="T27" fmla="*/ 0 h 53"/>
                <a:gd name="T28" fmla="*/ 20 w 20"/>
                <a:gd name="T29"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53">
                  <a:moveTo>
                    <a:pt x="20" y="7"/>
                  </a:moveTo>
                  <a:cubicBezTo>
                    <a:pt x="16" y="7"/>
                    <a:pt x="15" y="8"/>
                    <a:pt x="15" y="12"/>
                  </a:cubicBezTo>
                  <a:cubicBezTo>
                    <a:pt x="15" y="16"/>
                    <a:pt x="15" y="16"/>
                    <a:pt x="15" y="16"/>
                  </a:cubicBezTo>
                  <a:cubicBezTo>
                    <a:pt x="19" y="16"/>
                    <a:pt x="19" y="16"/>
                    <a:pt x="19" y="16"/>
                  </a:cubicBezTo>
                  <a:cubicBezTo>
                    <a:pt x="19" y="23"/>
                    <a:pt x="19" y="23"/>
                    <a:pt x="19" y="23"/>
                  </a:cubicBezTo>
                  <a:cubicBezTo>
                    <a:pt x="15" y="23"/>
                    <a:pt x="15" y="23"/>
                    <a:pt x="15" y="23"/>
                  </a:cubicBezTo>
                  <a:cubicBezTo>
                    <a:pt x="15" y="53"/>
                    <a:pt x="15" y="53"/>
                    <a:pt x="15" y="53"/>
                  </a:cubicBezTo>
                  <a:cubicBezTo>
                    <a:pt x="4" y="53"/>
                    <a:pt x="4" y="53"/>
                    <a:pt x="4" y="53"/>
                  </a:cubicBezTo>
                  <a:cubicBezTo>
                    <a:pt x="4" y="23"/>
                    <a:pt x="4" y="23"/>
                    <a:pt x="4" y="23"/>
                  </a:cubicBezTo>
                  <a:cubicBezTo>
                    <a:pt x="0" y="23"/>
                    <a:pt x="0" y="23"/>
                    <a:pt x="0" y="23"/>
                  </a:cubicBezTo>
                  <a:cubicBezTo>
                    <a:pt x="0" y="16"/>
                    <a:pt x="0" y="16"/>
                    <a:pt x="0" y="16"/>
                  </a:cubicBezTo>
                  <a:cubicBezTo>
                    <a:pt x="5" y="16"/>
                    <a:pt x="5" y="16"/>
                    <a:pt x="5" y="16"/>
                  </a:cubicBezTo>
                  <a:cubicBezTo>
                    <a:pt x="4" y="6"/>
                    <a:pt x="4" y="0"/>
                    <a:pt x="16" y="0"/>
                  </a:cubicBezTo>
                  <a:cubicBezTo>
                    <a:pt x="17" y="0"/>
                    <a:pt x="18" y="0"/>
                    <a:pt x="20" y="0"/>
                  </a:cubicBezTo>
                  <a:lnTo>
                    <a:pt x="20" y="7"/>
                  </a:lnTo>
                  <a:close/>
                </a:path>
              </a:pathLst>
            </a:custGeom>
            <a:solidFill>
              <a:schemeClr val="accent1"/>
            </a:solidFill>
            <a:ln>
              <a:noFill/>
            </a:ln>
          </p:spPr>
          <p:txBody>
            <a:bodyPr/>
            <a:lstStyle/>
            <a:p>
              <a:pPr fontAlgn="auto">
                <a:spcBef>
                  <a:spcPts val="0"/>
                </a:spcBef>
                <a:spcAft>
                  <a:spcPts val="0"/>
                </a:spcAft>
                <a:defRPr/>
              </a:pPr>
              <a:endParaRPr dirty="0">
                <a:latin typeface="+mn-lt"/>
                <a:cs typeface="+mn-cs"/>
              </a:endParaRPr>
            </a:p>
          </p:txBody>
        </p:sp>
        <p:sp>
          <p:nvSpPr>
            <p:cNvPr id="18" name="Freeform 20"/>
            <p:cNvSpPr>
              <a:spLocks/>
            </p:cNvSpPr>
            <p:nvPr/>
          </p:nvSpPr>
          <p:spPr bwMode="gray">
            <a:xfrm>
              <a:off x="7542213" y="1277938"/>
              <a:ext cx="157162" cy="393700"/>
            </a:xfrm>
            <a:custGeom>
              <a:avLst/>
              <a:gdLst>
                <a:gd name="T0" fmla="*/ 0 w 19"/>
                <a:gd name="T1" fmla="*/ 10 h 47"/>
                <a:gd name="T2" fmla="*/ 4 w 19"/>
                <a:gd name="T3" fmla="*/ 10 h 47"/>
                <a:gd name="T4" fmla="*/ 4 w 19"/>
                <a:gd name="T5" fmla="*/ 4 h 47"/>
                <a:gd name="T6" fmla="*/ 14 w 19"/>
                <a:gd name="T7" fmla="*/ 0 h 47"/>
                <a:gd name="T8" fmla="*/ 14 w 19"/>
                <a:gd name="T9" fmla="*/ 10 h 47"/>
                <a:gd name="T10" fmla="*/ 19 w 19"/>
                <a:gd name="T11" fmla="*/ 10 h 47"/>
                <a:gd name="T12" fmla="*/ 19 w 19"/>
                <a:gd name="T13" fmla="*/ 17 h 47"/>
                <a:gd name="T14" fmla="*/ 14 w 19"/>
                <a:gd name="T15" fmla="*/ 17 h 47"/>
                <a:gd name="T16" fmla="*/ 14 w 19"/>
                <a:gd name="T17" fmla="*/ 36 h 47"/>
                <a:gd name="T18" fmla="*/ 17 w 19"/>
                <a:gd name="T19" fmla="*/ 41 h 47"/>
                <a:gd name="T20" fmla="*/ 19 w 19"/>
                <a:gd name="T21" fmla="*/ 41 h 47"/>
                <a:gd name="T22" fmla="*/ 19 w 19"/>
                <a:gd name="T23" fmla="*/ 47 h 47"/>
                <a:gd name="T24" fmla="*/ 14 w 19"/>
                <a:gd name="T25" fmla="*/ 47 h 47"/>
                <a:gd name="T26" fmla="*/ 4 w 19"/>
                <a:gd name="T27" fmla="*/ 39 h 47"/>
                <a:gd name="T28" fmla="*/ 4 w 19"/>
                <a:gd name="T29" fmla="*/ 17 h 47"/>
                <a:gd name="T30" fmla="*/ 0 w 19"/>
                <a:gd name="T31" fmla="*/ 17 h 47"/>
                <a:gd name="T32" fmla="*/ 0 w 19"/>
                <a:gd name="T33"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 h="47">
                  <a:moveTo>
                    <a:pt x="0" y="10"/>
                  </a:moveTo>
                  <a:cubicBezTo>
                    <a:pt x="4" y="10"/>
                    <a:pt x="4" y="10"/>
                    <a:pt x="4" y="10"/>
                  </a:cubicBezTo>
                  <a:cubicBezTo>
                    <a:pt x="4" y="4"/>
                    <a:pt x="4" y="4"/>
                    <a:pt x="4" y="4"/>
                  </a:cubicBezTo>
                  <a:cubicBezTo>
                    <a:pt x="14" y="0"/>
                    <a:pt x="14" y="0"/>
                    <a:pt x="14" y="0"/>
                  </a:cubicBezTo>
                  <a:cubicBezTo>
                    <a:pt x="14" y="10"/>
                    <a:pt x="14" y="10"/>
                    <a:pt x="14" y="10"/>
                  </a:cubicBezTo>
                  <a:cubicBezTo>
                    <a:pt x="19" y="10"/>
                    <a:pt x="19" y="10"/>
                    <a:pt x="19" y="10"/>
                  </a:cubicBezTo>
                  <a:cubicBezTo>
                    <a:pt x="19" y="17"/>
                    <a:pt x="19" y="17"/>
                    <a:pt x="19" y="17"/>
                  </a:cubicBezTo>
                  <a:cubicBezTo>
                    <a:pt x="14" y="17"/>
                    <a:pt x="14" y="17"/>
                    <a:pt x="14" y="17"/>
                  </a:cubicBezTo>
                  <a:cubicBezTo>
                    <a:pt x="14" y="36"/>
                    <a:pt x="14" y="36"/>
                    <a:pt x="14" y="36"/>
                  </a:cubicBezTo>
                  <a:cubicBezTo>
                    <a:pt x="14" y="39"/>
                    <a:pt x="14" y="41"/>
                    <a:pt x="17" y="41"/>
                  </a:cubicBezTo>
                  <a:cubicBezTo>
                    <a:pt x="18" y="41"/>
                    <a:pt x="18" y="41"/>
                    <a:pt x="19" y="41"/>
                  </a:cubicBezTo>
                  <a:cubicBezTo>
                    <a:pt x="19" y="47"/>
                    <a:pt x="19" y="47"/>
                    <a:pt x="19" y="47"/>
                  </a:cubicBezTo>
                  <a:cubicBezTo>
                    <a:pt x="18" y="47"/>
                    <a:pt x="16" y="47"/>
                    <a:pt x="14" y="47"/>
                  </a:cubicBezTo>
                  <a:cubicBezTo>
                    <a:pt x="5" y="47"/>
                    <a:pt x="4" y="41"/>
                    <a:pt x="4" y="39"/>
                  </a:cubicBezTo>
                  <a:cubicBezTo>
                    <a:pt x="4" y="17"/>
                    <a:pt x="4" y="17"/>
                    <a:pt x="4" y="17"/>
                  </a:cubicBezTo>
                  <a:cubicBezTo>
                    <a:pt x="0" y="17"/>
                    <a:pt x="0" y="17"/>
                    <a:pt x="0" y="17"/>
                  </a:cubicBezTo>
                  <a:lnTo>
                    <a:pt x="0" y="10"/>
                  </a:lnTo>
                  <a:close/>
                </a:path>
              </a:pathLst>
            </a:custGeom>
            <a:solidFill>
              <a:schemeClr val="accent1"/>
            </a:solidFill>
            <a:ln>
              <a:noFill/>
            </a:ln>
          </p:spPr>
          <p:txBody>
            <a:bodyPr/>
            <a:lstStyle/>
            <a:p>
              <a:pPr fontAlgn="auto">
                <a:spcBef>
                  <a:spcPts val="0"/>
                </a:spcBef>
                <a:spcAft>
                  <a:spcPts val="0"/>
                </a:spcAft>
                <a:defRPr/>
              </a:pPr>
              <a:endParaRPr dirty="0">
                <a:latin typeface="+mn-lt"/>
                <a:cs typeface="+mn-cs"/>
              </a:endParaRPr>
            </a:p>
          </p:txBody>
        </p:sp>
        <p:sp>
          <p:nvSpPr>
            <p:cNvPr id="19" name="Freeform 21"/>
            <p:cNvSpPr>
              <a:spLocks/>
            </p:cNvSpPr>
            <p:nvPr/>
          </p:nvSpPr>
          <p:spPr bwMode="gray">
            <a:xfrm>
              <a:off x="7731125" y="1362076"/>
              <a:ext cx="452438" cy="309562"/>
            </a:xfrm>
            <a:custGeom>
              <a:avLst/>
              <a:gdLst>
                <a:gd name="T0" fmla="*/ 0 w 285"/>
                <a:gd name="T1" fmla="*/ 0 h 195"/>
                <a:gd name="T2" fmla="*/ 52 w 285"/>
                <a:gd name="T3" fmla="*/ 0 h 195"/>
                <a:gd name="T4" fmla="*/ 78 w 285"/>
                <a:gd name="T5" fmla="*/ 148 h 195"/>
                <a:gd name="T6" fmla="*/ 78 w 285"/>
                <a:gd name="T7" fmla="*/ 148 h 195"/>
                <a:gd name="T8" fmla="*/ 114 w 285"/>
                <a:gd name="T9" fmla="*/ 0 h 195"/>
                <a:gd name="T10" fmla="*/ 171 w 285"/>
                <a:gd name="T11" fmla="*/ 0 h 195"/>
                <a:gd name="T12" fmla="*/ 202 w 285"/>
                <a:gd name="T13" fmla="*/ 148 h 195"/>
                <a:gd name="T14" fmla="*/ 202 w 285"/>
                <a:gd name="T15" fmla="*/ 148 h 195"/>
                <a:gd name="T16" fmla="*/ 233 w 285"/>
                <a:gd name="T17" fmla="*/ 0 h 195"/>
                <a:gd name="T18" fmla="*/ 285 w 285"/>
                <a:gd name="T19" fmla="*/ 0 h 195"/>
                <a:gd name="T20" fmla="*/ 233 w 285"/>
                <a:gd name="T21" fmla="*/ 195 h 195"/>
                <a:gd name="T22" fmla="*/ 176 w 285"/>
                <a:gd name="T23" fmla="*/ 195 h 195"/>
                <a:gd name="T24" fmla="*/ 140 w 285"/>
                <a:gd name="T25" fmla="*/ 63 h 195"/>
                <a:gd name="T26" fmla="*/ 140 w 285"/>
                <a:gd name="T27" fmla="*/ 63 h 195"/>
                <a:gd name="T28" fmla="*/ 104 w 285"/>
                <a:gd name="T29" fmla="*/ 195 h 195"/>
                <a:gd name="T30" fmla="*/ 47 w 285"/>
                <a:gd name="T31" fmla="*/ 195 h 195"/>
                <a:gd name="T32" fmla="*/ 0 w 285"/>
                <a:gd name="T33"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5" h="195">
                  <a:moveTo>
                    <a:pt x="0" y="0"/>
                  </a:moveTo>
                  <a:lnTo>
                    <a:pt x="52" y="0"/>
                  </a:lnTo>
                  <a:lnTo>
                    <a:pt x="78" y="148"/>
                  </a:lnTo>
                  <a:lnTo>
                    <a:pt x="78" y="148"/>
                  </a:lnTo>
                  <a:lnTo>
                    <a:pt x="114" y="0"/>
                  </a:lnTo>
                  <a:lnTo>
                    <a:pt x="171" y="0"/>
                  </a:lnTo>
                  <a:lnTo>
                    <a:pt x="202" y="148"/>
                  </a:lnTo>
                  <a:lnTo>
                    <a:pt x="202" y="148"/>
                  </a:lnTo>
                  <a:lnTo>
                    <a:pt x="233" y="0"/>
                  </a:lnTo>
                  <a:lnTo>
                    <a:pt x="285" y="0"/>
                  </a:lnTo>
                  <a:lnTo>
                    <a:pt x="233" y="195"/>
                  </a:lnTo>
                  <a:lnTo>
                    <a:pt x="176" y="195"/>
                  </a:lnTo>
                  <a:lnTo>
                    <a:pt x="140" y="63"/>
                  </a:lnTo>
                  <a:lnTo>
                    <a:pt x="140" y="63"/>
                  </a:lnTo>
                  <a:lnTo>
                    <a:pt x="104" y="195"/>
                  </a:lnTo>
                  <a:lnTo>
                    <a:pt x="47" y="195"/>
                  </a:lnTo>
                  <a:lnTo>
                    <a:pt x="0" y="0"/>
                  </a:lnTo>
                  <a:close/>
                </a:path>
              </a:pathLst>
            </a:custGeom>
            <a:solidFill>
              <a:schemeClr val="accent1"/>
            </a:solidFill>
            <a:ln>
              <a:noFill/>
            </a:ln>
          </p:spPr>
          <p:txBody>
            <a:bodyPr/>
            <a:lstStyle/>
            <a:p>
              <a:pPr fontAlgn="auto">
                <a:spcBef>
                  <a:spcPts val="0"/>
                </a:spcBef>
                <a:spcAft>
                  <a:spcPts val="0"/>
                </a:spcAft>
                <a:defRPr/>
              </a:pPr>
              <a:endParaRPr dirty="0">
                <a:latin typeface="+mn-lt"/>
                <a:cs typeface="+mn-cs"/>
              </a:endParaRPr>
            </a:p>
          </p:txBody>
        </p:sp>
        <p:sp>
          <p:nvSpPr>
            <p:cNvPr id="20" name="Freeform 22"/>
            <p:cNvSpPr>
              <a:spLocks noEditPoints="1"/>
            </p:cNvSpPr>
            <p:nvPr/>
          </p:nvSpPr>
          <p:spPr bwMode="gray">
            <a:xfrm>
              <a:off x="8201025" y="1362076"/>
              <a:ext cx="238125" cy="317500"/>
            </a:xfrm>
            <a:custGeom>
              <a:avLst/>
              <a:gdLst>
                <a:gd name="T0" fmla="*/ 29 w 29"/>
                <a:gd name="T1" fmla="*/ 30 h 38"/>
                <a:gd name="T2" fmla="*/ 29 w 29"/>
                <a:gd name="T3" fmla="*/ 37 h 38"/>
                <a:gd name="T4" fmla="*/ 20 w 29"/>
                <a:gd name="T5" fmla="*/ 37 h 38"/>
                <a:gd name="T6" fmla="*/ 19 w 29"/>
                <a:gd name="T7" fmla="*/ 32 h 38"/>
                <a:gd name="T8" fmla="*/ 19 w 29"/>
                <a:gd name="T9" fmla="*/ 32 h 38"/>
                <a:gd name="T10" fmla="*/ 10 w 29"/>
                <a:gd name="T11" fmla="*/ 38 h 38"/>
                <a:gd name="T12" fmla="*/ 0 w 29"/>
                <a:gd name="T13" fmla="*/ 26 h 38"/>
                <a:gd name="T14" fmla="*/ 19 w 29"/>
                <a:gd name="T15" fmla="*/ 13 h 38"/>
                <a:gd name="T16" fmla="*/ 19 w 29"/>
                <a:gd name="T17" fmla="*/ 11 h 38"/>
                <a:gd name="T18" fmla="*/ 15 w 29"/>
                <a:gd name="T19" fmla="*/ 5 h 38"/>
                <a:gd name="T20" fmla="*/ 11 w 29"/>
                <a:gd name="T21" fmla="*/ 11 h 38"/>
                <a:gd name="T22" fmla="*/ 1 w 29"/>
                <a:gd name="T23" fmla="*/ 11 h 38"/>
                <a:gd name="T24" fmla="*/ 5 w 29"/>
                <a:gd name="T25" fmla="*/ 2 h 38"/>
                <a:gd name="T26" fmla="*/ 14 w 29"/>
                <a:gd name="T27" fmla="*/ 0 h 38"/>
                <a:gd name="T28" fmla="*/ 29 w 29"/>
                <a:gd name="T29" fmla="*/ 12 h 38"/>
                <a:gd name="T30" fmla="*/ 29 w 29"/>
                <a:gd name="T31" fmla="*/ 30 h 38"/>
                <a:gd name="T32" fmla="*/ 10 w 29"/>
                <a:gd name="T33" fmla="*/ 26 h 38"/>
                <a:gd name="T34" fmla="*/ 14 w 29"/>
                <a:gd name="T35" fmla="*/ 31 h 38"/>
                <a:gd name="T36" fmla="*/ 19 w 29"/>
                <a:gd name="T37" fmla="*/ 19 h 38"/>
                <a:gd name="T38" fmla="*/ 10 w 29"/>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38">
                  <a:moveTo>
                    <a:pt x="29" y="30"/>
                  </a:moveTo>
                  <a:cubicBezTo>
                    <a:pt x="29" y="32"/>
                    <a:pt x="29" y="35"/>
                    <a:pt x="29" y="37"/>
                  </a:cubicBezTo>
                  <a:cubicBezTo>
                    <a:pt x="20" y="37"/>
                    <a:pt x="20" y="37"/>
                    <a:pt x="20" y="37"/>
                  </a:cubicBezTo>
                  <a:cubicBezTo>
                    <a:pt x="19" y="32"/>
                    <a:pt x="19" y="32"/>
                    <a:pt x="19" y="32"/>
                  </a:cubicBezTo>
                  <a:cubicBezTo>
                    <a:pt x="19" y="32"/>
                    <a:pt x="19" y="32"/>
                    <a:pt x="19" y="32"/>
                  </a:cubicBezTo>
                  <a:cubicBezTo>
                    <a:pt x="17" y="36"/>
                    <a:pt x="14" y="38"/>
                    <a:pt x="10" y="38"/>
                  </a:cubicBezTo>
                  <a:cubicBezTo>
                    <a:pt x="3" y="38"/>
                    <a:pt x="0" y="32"/>
                    <a:pt x="0" y="26"/>
                  </a:cubicBezTo>
                  <a:cubicBezTo>
                    <a:pt x="0" y="14"/>
                    <a:pt x="9" y="13"/>
                    <a:pt x="19" y="13"/>
                  </a:cubicBezTo>
                  <a:cubicBezTo>
                    <a:pt x="19" y="11"/>
                    <a:pt x="19" y="11"/>
                    <a:pt x="19" y="11"/>
                  </a:cubicBezTo>
                  <a:cubicBezTo>
                    <a:pt x="19" y="8"/>
                    <a:pt x="18" y="5"/>
                    <a:pt x="15" y="5"/>
                  </a:cubicBezTo>
                  <a:cubicBezTo>
                    <a:pt x="11" y="5"/>
                    <a:pt x="11" y="8"/>
                    <a:pt x="11" y="11"/>
                  </a:cubicBezTo>
                  <a:cubicBezTo>
                    <a:pt x="1" y="11"/>
                    <a:pt x="1" y="11"/>
                    <a:pt x="1" y="11"/>
                  </a:cubicBezTo>
                  <a:cubicBezTo>
                    <a:pt x="1" y="6"/>
                    <a:pt x="2" y="4"/>
                    <a:pt x="5" y="2"/>
                  </a:cubicBezTo>
                  <a:cubicBezTo>
                    <a:pt x="7" y="0"/>
                    <a:pt x="10" y="0"/>
                    <a:pt x="14" y="0"/>
                  </a:cubicBezTo>
                  <a:cubicBezTo>
                    <a:pt x="27" y="0"/>
                    <a:pt x="29" y="5"/>
                    <a:pt x="29" y="12"/>
                  </a:cubicBezTo>
                  <a:lnTo>
                    <a:pt x="29" y="30"/>
                  </a:lnTo>
                  <a:close/>
                  <a:moveTo>
                    <a:pt x="10" y="26"/>
                  </a:moveTo>
                  <a:cubicBezTo>
                    <a:pt x="10" y="28"/>
                    <a:pt x="10" y="31"/>
                    <a:pt x="14" y="31"/>
                  </a:cubicBezTo>
                  <a:cubicBezTo>
                    <a:pt x="20" y="31"/>
                    <a:pt x="19" y="23"/>
                    <a:pt x="19" y="19"/>
                  </a:cubicBezTo>
                  <a:cubicBezTo>
                    <a:pt x="14" y="19"/>
                    <a:pt x="10" y="19"/>
                    <a:pt x="10" y="26"/>
                  </a:cubicBezTo>
                  <a:close/>
                </a:path>
              </a:pathLst>
            </a:custGeom>
            <a:solidFill>
              <a:schemeClr val="accent1"/>
            </a:solidFill>
            <a:ln>
              <a:noFill/>
            </a:ln>
          </p:spPr>
          <p:txBody>
            <a:bodyPr/>
            <a:lstStyle/>
            <a:p>
              <a:pPr fontAlgn="auto">
                <a:spcBef>
                  <a:spcPts val="0"/>
                </a:spcBef>
                <a:spcAft>
                  <a:spcPts val="0"/>
                </a:spcAft>
                <a:defRPr/>
              </a:pPr>
              <a:endParaRPr dirty="0">
                <a:latin typeface="+mn-lt"/>
                <a:cs typeface="+mn-cs"/>
              </a:endParaRPr>
            </a:p>
          </p:txBody>
        </p:sp>
        <p:sp>
          <p:nvSpPr>
            <p:cNvPr id="21" name="Freeform 23"/>
            <p:cNvSpPr>
              <a:spLocks/>
            </p:cNvSpPr>
            <p:nvPr/>
          </p:nvSpPr>
          <p:spPr bwMode="gray">
            <a:xfrm>
              <a:off x="8496300" y="1362076"/>
              <a:ext cx="157163" cy="309562"/>
            </a:xfrm>
            <a:custGeom>
              <a:avLst/>
              <a:gdLst>
                <a:gd name="T0" fmla="*/ 10 w 19"/>
                <a:gd name="T1" fmla="*/ 0 h 37"/>
                <a:gd name="T2" fmla="*/ 10 w 19"/>
                <a:gd name="T3" fmla="*/ 5 h 37"/>
                <a:gd name="T4" fmla="*/ 10 w 19"/>
                <a:gd name="T5" fmla="*/ 5 h 37"/>
                <a:gd name="T6" fmla="*/ 19 w 19"/>
                <a:gd name="T7" fmla="*/ 0 h 37"/>
                <a:gd name="T8" fmla="*/ 19 w 19"/>
                <a:gd name="T9" fmla="*/ 9 h 37"/>
                <a:gd name="T10" fmla="*/ 10 w 19"/>
                <a:gd name="T11" fmla="*/ 17 h 37"/>
                <a:gd name="T12" fmla="*/ 10 w 19"/>
                <a:gd name="T13" fmla="*/ 37 h 37"/>
                <a:gd name="T14" fmla="*/ 0 w 19"/>
                <a:gd name="T15" fmla="*/ 37 h 37"/>
                <a:gd name="T16" fmla="*/ 0 w 19"/>
                <a:gd name="T17" fmla="*/ 0 h 37"/>
                <a:gd name="T18" fmla="*/ 10 w 19"/>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37">
                  <a:moveTo>
                    <a:pt x="10" y="0"/>
                  </a:moveTo>
                  <a:cubicBezTo>
                    <a:pt x="10" y="5"/>
                    <a:pt x="10" y="5"/>
                    <a:pt x="10" y="5"/>
                  </a:cubicBezTo>
                  <a:cubicBezTo>
                    <a:pt x="10" y="5"/>
                    <a:pt x="10" y="5"/>
                    <a:pt x="10" y="5"/>
                  </a:cubicBezTo>
                  <a:cubicBezTo>
                    <a:pt x="12" y="1"/>
                    <a:pt x="15" y="0"/>
                    <a:pt x="19" y="0"/>
                  </a:cubicBezTo>
                  <a:cubicBezTo>
                    <a:pt x="19" y="9"/>
                    <a:pt x="19" y="9"/>
                    <a:pt x="19" y="9"/>
                  </a:cubicBezTo>
                  <a:cubicBezTo>
                    <a:pt x="10" y="8"/>
                    <a:pt x="10" y="13"/>
                    <a:pt x="10" y="17"/>
                  </a:cubicBezTo>
                  <a:cubicBezTo>
                    <a:pt x="10" y="37"/>
                    <a:pt x="10" y="37"/>
                    <a:pt x="10" y="37"/>
                  </a:cubicBezTo>
                  <a:cubicBezTo>
                    <a:pt x="0" y="37"/>
                    <a:pt x="0" y="37"/>
                    <a:pt x="0" y="37"/>
                  </a:cubicBezTo>
                  <a:cubicBezTo>
                    <a:pt x="0" y="0"/>
                    <a:pt x="0" y="0"/>
                    <a:pt x="0" y="0"/>
                  </a:cubicBezTo>
                  <a:lnTo>
                    <a:pt x="10" y="0"/>
                  </a:lnTo>
                  <a:close/>
                </a:path>
              </a:pathLst>
            </a:custGeom>
            <a:solidFill>
              <a:schemeClr val="accent1"/>
            </a:solidFill>
            <a:ln>
              <a:noFill/>
            </a:ln>
          </p:spPr>
          <p:txBody>
            <a:bodyPr/>
            <a:lstStyle/>
            <a:p>
              <a:pPr fontAlgn="auto">
                <a:spcBef>
                  <a:spcPts val="0"/>
                </a:spcBef>
                <a:spcAft>
                  <a:spcPts val="0"/>
                </a:spcAft>
                <a:defRPr/>
              </a:pPr>
              <a:endParaRPr dirty="0">
                <a:latin typeface="+mn-lt"/>
                <a:cs typeface="+mn-cs"/>
              </a:endParaRPr>
            </a:p>
          </p:txBody>
        </p:sp>
        <p:sp>
          <p:nvSpPr>
            <p:cNvPr id="22" name="Freeform 24"/>
            <p:cNvSpPr>
              <a:spLocks noEditPoints="1"/>
            </p:cNvSpPr>
            <p:nvPr/>
          </p:nvSpPr>
          <p:spPr bwMode="gray">
            <a:xfrm>
              <a:off x="8685213" y="1362076"/>
              <a:ext cx="247650" cy="317500"/>
            </a:xfrm>
            <a:custGeom>
              <a:avLst/>
              <a:gdLst>
                <a:gd name="T0" fmla="*/ 10 w 30"/>
                <a:gd name="T1" fmla="*/ 20 h 38"/>
                <a:gd name="T2" fmla="*/ 15 w 30"/>
                <a:gd name="T3" fmla="*/ 31 h 38"/>
                <a:gd name="T4" fmla="*/ 19 w 30"/>
                <a:gd name="T5" fmla="*/ 25 h 38"/>
                <a:gd name="T6" fmla="*/ 30 w 30"/>
                <a:gd name="T7" fmla="*/ 25 h 38"/>
                <a:gd name="T8" fmla="*/ 26 w 30"/>
                <a:gd name="T9" fmla="*/ 34 h 38"/>
                <a:gd name="T10" fmla="*/ 15 w 30"/>
                <a:gd name="T11" fmla="*/ 38 h 38"/>
                <a:gd name="T12" fmla="*/ 0 w 30"/>
                <a:gd name="T13" fmla="*/ 18 h 38"/>
                <a:gd name="T14" fmla="*/ 15 w 30"/>
                <a:gd name="T15" fmla="*/ 0 h 38"/>
                <a:gd name="T16" fmla="*/ 30 w 30"/>
                <a:gd name="T17" fmla="*/ 20 h 38"/>
                <a:gd name="T18" fmla="*/ 10 w 30"/>
                <a:gd name="T19" fmla="*/ 20 h 38"/>
                <a:gd name="T20" fmla="*/ 20 w 30"/>
                <a:gd name="T21" fmla="*/ 15 h 38"/>
                <a:gd name="T22" fmla="*/ 15 w 30"/>
                <a:gd name="T23" fmla="*/ 6 h 38"/>
                <a:gd name="T24" fmla="*/ 10 w 30"/>
                <a:gd name="T25" fmla="*/ 15 h 38"/>
                <a:gd name="T26" fmla="*/ 20 w 30"/>
                <a:gd name="T27" fmla="*/ 1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38">
                  <a:moveTo>
                    <a:pt x="10" y="20"/>
                  </a:moveTo>
                  <a:cubicBezTo>
                    <a:pt x="10" y="25"/>
                    <a:pt x="11" y="31"/>
                    <a:pt x="15" y="31"/>
                  </a:cubicBezTo>
                  <a:cubicBezTo>
                    <a:pt x="19" y="31"/>
                    <a:pt x="19" y="28"/>
                    <a:pt x="19" y="25"/>
                  </a:cubicBezTo>
                  <a:cubicBezTo>
                    <a:pt x="30" y="25"/>
                    <a:pt x="30" y="25"/>
                    <a:pt x="30" y="25"/>
                  </a:cubicBezTo>
                  <a:cubicBezTo>
                    <a:pt x="30" y="29"/>
                    <a:pt x="28" y="32"/>
                    <a:pt x="26" y="34"/>
                  </a:cubicBezTo>
                  <a:cubicBezTo>
                    <a:pt x="24" y="36"/>
                    <a:pt x="20" y="38"/>
                    <a:pt x="15" y="38"/>
                  </a:cubicBezTo>
                  <a:cubicBezTo>
                    <a:pt x="2" y="38"/>
                    <a:pt x="0" y="30"/>
                    <a:pt x="0" y="18"/>
                  </a:cubicBezTo>
                  <a:cubicBezTo>
                    <a:pt x="0" y="8"/>
                    <a:pt x="2" y="0"/>
                    <a:pt x="15" y="0"/>
                  </a:cubicBezTo>
                  <a:cubicBezTo>
                    <a:pt x="29" y="0"/>
                    <a:pt x="30" y="8"/>
                    <a:pt x="30" y="20"/>
                  </a:cubicBezTo>
                  <a:lnTo>
                    <a:pt x="10" y="20"/>
                  </a:lnTo>
                  <a:close/>
                  <a:moveTo>
                    <a:pt x="20" y="15"/>
                  </a:moveTo>
                  <a:cubicBezTo>
                    <a:pt x="20" y="11"/>
                    <a:pt x="20" y="6"/>
                    <a:pt x="15" y="6"/>
                  </a:cubicBezTo>
                  <a:cubicBezTo>
                    <a:pt x="10" y="6"/>
                    <a:pt x="10" y="11"/>
                    <a:pt x="10" y="15"/>
                  </a:cubicBezTo>
                  <a:lnTo>
                    <a:pt x="20" y="15"/>
                  </a:lnTo>
                  <a:close/>
                </a:path>
              </a:pathLst>
            </a:custGeom>
            <a:solidFill>
              <a:schemeClr val="accent1"/>
            </a:solidFill>
            <a:ln>
              <a:noFill/>
            </a:ln>
          </p:spPr>
          <p:txBody>
            <a:bodyPr/>
            <a:lstStyle/>
            <a:p>
              <a:pPr fontAlgn="auto">
                <a:spcBef>
                  <a:spcPts val="0"/>
                </a:spcBef>
                <a:spcAft>
                  <a:spcPts val="0"/>
                </a:spcAft>
                <a:defRPr/>
              </a:pPr>
              <a:endParaRPr dirty="0">
                <a:latin typeface="+mn-lt"/>
                <a:cs typeface="+mn-cs"/>
              </a:endParaRPr>
            </a:p>
          </p:txBody>
        </p:sp>
        <p:sp>
          <p:nvSpPr>
            <p:cNvPr id="23" name="Freeform 25"/>
            <p:cNvSpPr>
              <a:spLocks noEditPoints="1"/>
            </p:cNvSpPr>
            <p:nvPr/>
          </p:nvSpPr>
          <p:spPr bwMode="gray">
            <a:xfrm>
              <a:off x="7920038" y="1957388"/>
              <a:ext cx="206375" cy="258763"/>
            </a:xfrm>
            <a:custGeom>
              <a:avLst/>
              <a:gdLst>
                <a:gd name="T0" fmla="*/ 9 w 25"/>
                <a:gd name="T1" fmla="*/ 17 h 31"/>
                <a:gd name="T2" fmla="*/ 13 w 25"/>
                <a:gd name="T3" fmla="*/ 26 h 31"/>
                <a:gd name="T4" fmla="*/ 16 w 25"/>
                <a:gd name="T5" fmla="*/ 20 h 31"/>
                <a:gd name="T6" fmla="*/ 25 w 25"/>
                <a:gd name="T7" fmla="*/ 20 h 31"/>
                <a:gd name="T8" fmla="*/ 22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7 w 25"/>
                <a:gd name="T21" fmla="*/ 12 h 31"/>
                <a:gd name="T22" fmla="*/ 13 w 25"/>
                <a:gd name="T23" fmla="*/ 5 h 31"/>
                <a:gd name="T24" fmla="*/ 9 w 25"/>
                <a:gd name="T25" fmla="*/ 12 h 31"/>
                <a:gd name="T26" fmla="*/ 17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6" y="26"/>
                    <a:pt x="16" y="23"/>
                    <a:pt x="16" y="20"/>
                  </a:cubicBezTo>
                  <a:cubicBezTo>
                    <a:pt x="25" y="20"/>
                    <a:pt x="25" y="20"/>
                    <a:pt x="25" y="20"/>
                  </a:cubicBezTo>
                  <a:cubicBezTo>
                    <a:pt x="25" y="24"/>
                    <a:pt x="24" y="26"/>
                    <a:pt x="22" y="28"/>
                  </a:cubicBezTo>
                  <a:cubicBezTo>
                    <a:pt x="20" y="30"/>
                    <a:pt x="17" y="31"/>
                    <a:pt x="13" y="31"/>
                  </a:cubicBezTo>
                  <a:cubicBezTo>
                    <a:pt x="2" y="31"/>
                    <a:pt x="0" y="24"/>
                    <a:pt x="0" y="15"/>
                  </a:cubicBezTo>
                  <a:cubicBezTo>
                    <a:pt x="0" y="7"/>
                    <a:pt x="2" y="0"/>
                    <a:pt x="13" y="0"/>
                  </a:cubicBezTo>
                  <a:cubicBezTo>
                    <a:pt x="24" y="0"/>
                    <a:pt x="25" y="7"/>
                    <a:pt x="25" y="17"/>
                  </a:cubicBezTo>
                  <a:lnTo>
                    <a:pt x="9" y="17"/>
                  </a:lnTo>
                  <a:close/>
                  <a:moveTo>
                    <a:pt x="17" y="12"/>
                  </a:moveTo>
                  <a:cubicBezTo>
                    <a:pt x="17" y="9"/>
                    <a:pt x="17" y="5"/>
                    <a:pt x="13" y="5"/>
                  </a:cubicBezTo>
                  <a:cubicBezTo>
                    <a:pt x="9" y="5"/>
                    <a:pt x="9" y="10"/>
                    <a:pt x="9" y="12"/>
                  </a:cubicBezTo>
                  <a:lnTo>
                    <a:pt x="17" y="12"/>
                  </a:ln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24" name="Freeform 26"/>
            <p:cNvSpPr>
              <a:spLocks noEditPoints="1"/>
            </p:cNvSpPr>
            <p:nvPr/>
          </p:nvSpPr>
          <p:spPr bwMode="gray">
            <a:xfrm>
              <a:off x="8553450" y="1957388"/>
              <a:ext cx="206375" cy="258763"/>
            </a:xfrm>
            <a:custGeom>
              <a:avLst/>
              <a:gdLst>
                <a:gd name="T0" fmla="*/ 9 w 25"/>
                <a:gd name="T1" fmla="*/ 17 h 31"/>
                <a:gd name="T2" fmla="*/ 12 w 25"/>
                <a:gd name="T3" fmla="*/ 26 h 31"/>
                <a:gd name="T4" fmla="*/ 16 w 25"/>
                <a:gd name="T5" fmla="*/ 20 h 31"/>
                <a:gd name="T6" fmla="*/ 24 w 25"/>
                <a:gd name="T7" fmla="*/ 20 h 31"/>
                <a:gd name="T8" fmla="*/ 21 w 25"/>
                <a:gd name="T9" fmla="*/ 28 h 31"/>
                <a:gd name="T10" fmla="*/ 12 w 25"/>
                <a:gd name="T11" fmla="*/ 31 h 31"/>
                <a:gd name="T12" fmla="*/ 0 w 25"/>
                <a:gd name="T13" fmla="*/ 15 h 31"/>
                <a:gd name="T14" fmla="*/ 12 w 25"/>
                <a:gd name="T15" fmla="*/ 0 h 31"/>
                <a:gd name="T16" fmla="*/ 25 w 25"/>
                <a:gd name="T17" fmla="*/ 17 h 31"/>
                <a:gd name="T18" fmla="*/ 9 w 25"/>
                <a:gd name="T19" fmla="*/ 17 h 31"/>
                <a:gd name="T20" fmla="*/ 16 w 25"/>
                <a:gd name="T21" fmla="*/ 12 h 31"/>
                <a:gd name="T22" fmla="*/ 12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2" y="26"/>
                  </a:cubicBezTo>
                  <a:cubicBezTo>
                    <a:pt x="15" y="26"/>
                    <a:pt x="16" y="23"/>
                    <a:pt x="16" y="20"/>
                  </a:cubicBezTo>
                  <a:cubicBezTo>
                    <a:pt x="24" y="20"/>
                    <a:pt x="24" y="20"/>
                    <a:pt x="24" y="20"/>
                  </a:cubicBezTo>
                  <a:cubicBezTo>
                    <a:pt x="24" y="24"/>
                    <a:pt x="23" y="26"/>
                    <a:pt x="21" y="28"/>
                  </a:cubicBezTo>
                  <a:cubicBezTo>
                    <a:pt x="19" y="30"/>
                    <a:pt x="16" y="31"/>
                    <a:pt x="12" y="31"/>
                  </a:cubicBezTo>
                  <a:cubicBezTo>
                    <a:pt x="2" y="31"/>
                    <a:pt x="0" y="24"/>
                    <a:pt x="0" y="15"/>
                  </a:cubicBezTo>
                  <a:cubicBezTo>
                    <a:pt x="0" y="7"/>
                    <a:pt x="1" y="0"/>
                    <a:pt x="12" y="0"/>
                  </a:cubicBezTo>
                  <a:cubicBezTo>
                    <a:pt x="24" y="0"/>
                    <a:pt x="25" y="7"/>
                    <a:pt x="25" y="17"/>
                  </a:cubicBezTo>
                  <a:lnTo>
                    <a:pt x="9" y="17"/>
                  </a:lnTo>
                  <a:close/>
                  <a:moveTo>
                    <a:pt x="16" y="12"/>
                  </a:moveTo>
                  <a:cubicBezTo>
                    <a:pt x="16" y="9"/>
                    <a:pt x="16" y="5"/>
                    <a:pt x="12" y="5"/>
                  </a:cubicBezTo>
                  <a:cubicBezTo>
                    <a:pt x="9" y="5"/>
                    <a:pt x="9" y="10"/>
                    <a:pt x="9" y="12"/>
                  </a:cubicBezTo>
                  <a:lnTo>
                    <a:pt x="16" y="12"/>
                  </a:ln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25" name="Freeform 27"/>
            <p:cNvSpPr>
              <a:spLocks/>
            </p:cNvSpPr>
            <p:nvPr/>
          </p:nvSpPr>
          <p:spPr bwMode="gray">
            <a:xfrm>
              <a:off x="3263901" y="1855788"/>
              <a:ext cx="198438" cy="352425"/>
            </a:xfrm>
            <a:custGeom>
              <a:avLst/>
              <a:gdLst>
                <a:gd name="T0" fmla="*/ 0 w 125"/>
                <a:gd name="T1" fmla="*/ 222 h 222"/>
                <a:gd name="T2" fmla="*/ 0 w 125"/>
                <a:gd name="T3" fmla="*/ 0 h 222"/>
                <a:gd name="T4" fmla="*/ 125 w 125"/>
                <a:gd name="T5" fmla="*/ 0 h 222"/>
                <a:gd name="T6" fmla="*/ 125 w 125"/>
                <a:gd name="T7" fmla="*/ 32 h 222"/>
                <a:gd name="T8" fmla="*/ 47 w 125"/>
                <a:gd name="T9" fmla="*/ 32 h 222"/>
                <a:gd name="T10" fmla="*/ 47 w 125"/>
                <a:gd name="T11" fmla="*/ 90 h 222"/>
                <a:gd name="T12" fmla="*/ 114 w 125"/>
                <a:gd name="T13" fmla="*/ 90 h 222"/>
                <a:gd name="T14" fmla="*/ 114 w 125"/>
                <a:gd name="T15" fmla="*/ 122 h 222"/>
                <a:gd name="T16" fmla="*/ 47 w 125"/>
                <a:gd name="T17" fmla="*/ 122 h 222"/>
                <a:gd name="T18" fmla="*/ 47 w 125"/>
                <a:gd name="T19" fmla="*/ 190 h 222"/>
                <a:gd name="T20" fmla="*/ 125 w 125"/>
                <a:gd name="T21" fmla="*/ 190 h 222"/>
                <a:gd name="T22" fmla="*/ 125 w 125"/>
                <a:gd name="T23" fmla="*/ 222 h 222"/>
                <a:gd name="T24" fmla="*/ 0 w 125"/>
                <a:gd name="T25"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 h="222">
                  <a:moveTo>
                    <a:pt x="0" y="222"/>
                  </a:moveTo>
                  <a:lnTo>
                    <a:pt x="0" y="0"/>
                  </a:lnTo>
                  <a:lnTo>
                    <a:pt x="125" y="0"/>
                  </a:lnTo>
                  <a:lnTo>
                    <a:pt x="125" y="32"/>
                  </a:lnTo>
                  <a:lnTo>
                    <a:pt x="47" y="32"/>
                  </a:lnTo>
                  <a:lnTo>
                    <a:pt x="47" y="90"/>
                  </a:lnTo>
                  <a:lnTo>
                    <a:pt x="114" y="90"/>
                  </a:lnTo>
                  <a:lnTo>
                    <a:pt x="114" y="122"/>
                  </a:lnTo>
                  <a:lnTo>
                    <a:pt x="47" y="122"/>
                  </a:lnTo>
                  <a:lnTo>
                    <a:pt x="47" y="190"/>
                  </a:lnTo>
                  <a:lnTo>
                    <a:pt x="125" y="190"/>
                  </a:lnTo>
                  <a:lnTo>
                    <a:pt x="125" y="222"/>
                  </a:lnTo>
                  <a:lnTo>
                    <a:pt x="0" y="222"/>
                  </a:ln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26" name="Freeform 28"/>
            <p:cNvSpPr>
              <a:spLocks/>
            </p:cNvSpPr>
            <p:nvPr/>
          </p:nvSpPr>
          <p:spPr bwMode="gray">
            <a:xfrm>
              <a:off x="3503614" y="1957388"/>
              <a:ext cx="188912" cy="250825"/>
            </a:xfrm>
            <a:custGeom>
              <a:avLst/>
              <a:gdLst>
                <a:gd name="T0" fmla="*/ 9 w 23"/>
                <a:gd name="T1" fmla="*/ 4 h 30"/>
                <a:gd name="T2" fmla="*/ 9 w 23"/>
                <a:gd name="T3" fmla="*/ 4 h 30"/>
                <a:gd name="T4" fmla="*/ 12 w 23"/>
                <a:gd name="T5" fmla="*/ 1 h 30"/>
                <a:gd name="T6" fmla="*/ 16 w 23"/>
                <a:gd name="T7" fmla="*/ 0 h 30"/>
                <a:gd name="T8" fmla="*/ 23 w 23"/>
                <a:gd name="T9" fmla="*/ 6 h 30"/>
                <a:gd name="T10" fmla="*/ 23 w 23"/>
                <a:gd name="T11" fmla="*/ 30 h 30"/>
                <a:gd name="T12" fmla="*/ 15 w 23"/>
                <a:gd name="T13" fmla="*/ 30 h 30"/>
                <a:gd name="T14" fmla="*/ 15 w 23"/>
                <a:gd name="T15" fmla="*/ 10 h 30"/>
                <a:gd name="T16" fmla="*/ 12 w 23"/>
                <a:gd name="T17" fmla="*/ 5 h 30"/>
                <a:gd name="T18" fmla="*/ 9 w 23"/>
                <a:gd name="T19" fmla="*/ 10 h 30"/>
                <a:gd name="T20" fmla="*/ 9 w 23"/>
                <a:gd name="T21" fmla="*/ 30 h 30"/>
                <a:gd name="T22" fmla="*/ 0 w 23"/>
                <a:gd name="T23" fmla="*/ 30 h 30"/>
                <a:gd name="T24" fmla="*/ 0 w 23"/>
                <a:gd name="T25" fmla="*/ 1 h 30"/>
                <a:gd name="T26" fmla="*/ 9 w 23"/>
                <a:gd name="T27" fmla="*/ 1 h 30"/>
                <a:gd name="T28" fmla="*/ 9 w 23"/>
                <a:gd name="T29"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30">
                  <a:moveTo>
                    <a:pt x="9" y="4"/>
                  </a:moveTo>
                  <a:cubicBezTo>
                    <a:pt x="9" y="4"/>
                    <a:pt x="9" y="4"/>
                    <a:pt x="9" y="4"/>
                  </a:cubicBezTo>
                  <a:cubicBezTo>
                    <a:pt x="10" y="2"/>
                    <a:pt x="11" y="1"/>
                    <a:pt x="12" y="1"/>
                  </a:cubicBezTo>
                  <a:cubicBezTo>
                    <a:pt x="13" y="0"/>
                    <a:pt x="14" y="0"/>
                    <a:pt x="16" y="0"/>
                  </a:cubicBezTo>
                  <a:cubicBezTo>
                    <a:pt x="20" y="0"/>
                    <a:pt x="23" y="2"/>
                    <a:pt x="23" y="6"/>
                  </a:cubicBezTo>
                  <a:cubicBezTo>
                    <a:pt x="23" y="30"/>
                    <a:pt x="23" y="30"/>
                    <a:pt x="23" y="30"/>
                  </a:cubicBezTo>
                  <a:cubicBezTo>
                    <a:pt x="15" y="30"/>
                    <a:pt x="15" y="30"/>
                    <a:pt x="15" y="30"/>
                  </a:cubicBezTo>
                  <a:cubicBezTo>
                    <a:pt x="15" y="10"/>
                    <a:pt x="15" y="10"/>
                    <a:pt x="15" y="10"/>
                  </a:cubicBezTo>
                  <a:cubicBezTo>
                    <a:pt x="15" y="7"/>
                    <a:pt x="15" y="5"/>
                    <a:pt x="12" y="5"/>
                  </a:cubicBezTo>
                  <a:cubicBezTo>
                    <a:pt x="9" y="5"/>
                    <a:pt x="9" y="7"/>
                    <a:pt x="9" y="10"/>
                  </a:cubicBezTo>
                  <a:cubicBezTo>
                    <a:pt x="9" y="30"/>
                    <a:pt x="9" y="30"/>
                    <a:pt x="9" y="30"/>
                  </a:cubicBezTo>
                  <a:cubicBezTo>
                    <a:pt x="0" y="30"/>
                    <a:pt x="0" y="30"/>
                    <a:pt x="0" y="30"/>
                  </a:cubicBezTo>
                  <a:cubicBezTo>
                    <a:pt x="0" y="1"/>
                    <a:pt x="0" y="1"/>
                    <a:pt x="0" y="1"/>
                  </a:cubicBezTo>
                  <a:cubicBezTo>
                    <a:pt x="9" y="1"/>
                    <a:pt x="9" y="1"/>
                    <a:pt x="9" y="1"/>
                  </a:cubicBezTo>
                  <a:lnTo>
                    <a:pt x="9" y="4"/>
                  </a:ln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27" name="Freeform 29"/>
            <p:cNvSpPr>
              <a:spLocks noEditPoints="1"/>
            </p:cNvSpPr>
            <p:nvPr/>
          </p:nvSpPr>
          <p:spPr bwMode="gray">
            <a:xfrm>
              <a:off x="3741739" y="1957388"/>
              <a:ext cx="196850" cy="350838"/>
            </a:xfrm>
            <a:custGeom>
              <a:avLst/>
              <a:gdLst>
                <a:gd name="T0" fmla="*/ 24 w 24"/>
                <a:gd name="T1" fmla="*/ 1 h 42"/>
                <a:gd name="T2" fmla="*/ 24 w 24"/>
                <a:gd name="T3" fmla="*/ 32 h 42"/>
                <a:gd name="T4" fmla="*/ 13 w 24"/>
                <a:gd name="T5" fmla="*/ 42 h 42"/>
                <a:gd name="T6" fmla="*/ 1 w 24"/>
                <a:gd name="T7" fmla="*/ 33 h 42"/>
                <a:gd name="T8" fmla="*/ 9 w 24"/>
                <a:gd name="T9" fmla="*/ 33 h 42"/>
                <a:gd name="T10" fmla="*/ 10 w 24"/>
                <a:gd name="T11" fmla="*/ 36 h 42"/>
                <a:gd name="T12" fmla="*/ 12 w 24"/>
                <a:gd name="T13" fmla="*/ 37 h 42"/>
                <a:gd name="T14" fmla="*/ 16 w 24"/>
                <a:gd name="T15" fmla="*/ 32 h 42"/>
                <a:gd name="T16" fmla="*/ 16 w 24"/>
                <a:gd name="T17" fmla="*/ 27 h 42"/>
                <a:gd name="T18" fmla="*/ 15 w 24"/>
                <a:gd name="T19" fmla="*/ 27 h 42"/>
                <a:gd name="T20" fmla="*/ 9 w 24"/>
                <a:gd name="T21" fmla="*/ 30 h 42"/>
                <a:gd name="T22" fmla="*/ 0 w 24"/>
                <a:gd name="T23" fmla="*/ 15 h 42"/>
                <a:gd name="T24" fmla="*/ 9 w 24"/>
                <a:gd name="T25" fmla="*/ 0 h 42"/>
                <a:gd name="T26" fmla="*/ 16 w 24"/>
                <a:gd name="T27" fmla="*/ 4 h 42"/>
                <a:gd name="T28" fmla="*/ 16 w 24"/>
                <a:gd name="T29" fmla="*/ 4 h 42"/>
                <a:gd name="T30" fmla="*/ 16 w 24"/>
                <a:gd name="T31" fmla="*/ 1 h 42"/>
                <a:gd name="T32" fmla="*/ 24 w 24"/>
                <a:gd name="T33" fmla="*/ 1 h 42"/>
                <a:gd name="T34" fmla="*/ 12 w 24"/>
                <a:gd name="T35" fmla="*/ 25 h 42"/>
                <a:gd name="T36" fmla="*/ 16 w 24"/>
                <a:gd name="T37" fmla="*/ 15 h 42"/>
                <a:gd name="T38" fmla="*/ 12 w 24"/>
                <a:gd name="T39" fmla="*/ 5 h 42"/>
                <a:gd name="T40" fmla="*/ 9 w 24"/>
                <a:gd name="T41" fmla="*/ 16 h 42"/>
                <a:gd name="T42" fmla="*/ 12 w 24"/>
                <a:gd name="T43" fmla="*/ 2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42">
                  <a:moveTo>
                    <a:pt x="24" y="1"/>
                  </a:moveTo>
                  <a:cubicBezTo>
                    <a:pt x="24" y="32"/>
                    <a:pt x="24" y="32"/>
                    <a:pt x="24" y="32"/>
                  </a:cubicBezTo>
                  <a:cubicBezTo>
                    <a:pt x="24" y="34"/>
                    <a:pt x="24" y="42"/>
                    <a:pt x="13" y="42"/>
                  </a:cubicBezTo>
                  <a:cubicBezTo>
                    <a:pt x="6" y="42"/>
                    <a:pt x="1" y="40"/>
                    <a:pt x="1" y="33"/>
                  </a:cubicBezTo>
                  <a:cubicBezTo>
                    <a:pt x="9" y="33"/>
                    <a:pt x="9" y="33"/>
                    <a:pt x="9" y="33"/>
                  </a:cubicBezTo>
                  <a:cubicBezTo>
                    <a:pt x="9" y="34"/>
                    <a:pt x="9" y="35"/>
                    <a:pt x="10" y="36"/>
                  </a:cubicBezTo>
                  <a:cubicBezTo>
                    <a:pt x="10" y="37"/>
                    <a:pt x="11" y="37"/>
                    <a:pt x="12" y="37"/>
                  </a:cubicBezTo>
                  <a:cubicBezTo>
                    <a:pt x="15" y="37"/>
                    <a:pt x="16" y="35"/>
                    <a:pt x="16" y="32"/>
                  </a:cubicBezTo>
                  <a:cubicBezTo>
                    <a:pt x="16" y="27"/>
                    <a:pt x="16" y="27"/>
                    <a:pt x="16" y="27"/>
                  </a:cubicBezTo>
                  <a:cubicBezTo>
                    <a:pt x="15" y="27"/>
                    <a:pt x="15" y="27"/>
                    <a:pt x="15" y="27"/>
                  </a:cubicBezTo>
                  <a:cubicBezTo>
                    <a:pt x="14" y="29"/>
                    <a:pt x="12" y="30"/>
                    <a:pt x="9" y="30"/>
                  </a:cubicBezTo>
                  <a:cubicBezTo>
                    <a:pt x="0" y="30"/>
                    <a:pt x="0" y="22"/>
                    <a:pt x="0" y="15"/>
                  </a:cubicBezTo>
                  <a:cubicBezTo>
                    <a:pt x="0" y="8"/>
                    <a:pt x="0" y="0"/>
                    <a:pt x="9" y="0"/>
                  </a:cubicBezTo>
                  <a:cubicBezTo>
                    <a:pt x="12" y="0"/>
                    <a:pt x="15" y="1"/>
                    <a:pt x="16" y="4"/>
                  </a:cubicBezTo>
                  <a:cubicBezTo>
                    <a:pt x="16" y="4"/>
                    <a:pt x="16" y="4"/>
                    <a:pt x="16" y="4"/>
                  </a:cubicBezTo>
                  <a:cubicBezTo>
                    <a:pt x="16" y="1"/>
                    <a:pt x="16" y="1"/>
                    <a:pt x="16" y="1"/>
                  </a:cubicBezTo>
                  <a:lnTo>
                    <a:pt x="24" y="1"/>
                  </a:lnTo>
                  <a:close/>
                  <a:moveTo>
                    <a:pt x="12" y="25"/>
                  </a:moveTo>
                  <a:cubicBezTo>
                    <a:pt x="15" y="25"/>
                    <a:pt x="16" y="22"/>
                    <a:pt x="16" y="15"/>
                  </a:cubicBezTo>
                  <a:cubicBezTo>
                    <a:pt x="16" y="9"/>
                    <a:pt x="15" y="5"/>
                    <a:pt x="12" y="5"/>
                  </a:cubicBezTo>
                  <a:cubicBezTo>
                    <a:pt x="9" y="5"/>
                    <a:pt x="9" y="7"/>
                    <a:pt x="9" y="16"/>
                  </a:cubicBezTo>
                  <a:cubicBezTo>
                    <a:pt x="9" y="19"/>
                    <a:pt x="8" y="25"/>
                    <a:pt x="12" y="25"/>
                  </a:cubicBez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28" name="Rectangle 30"/>
            <p:cNvSpPr>
              <a:spLocks noChangeArrowheads="1"/>
            </p:cNvSpPr>
            <p:nvPr/>
          </p:nvSpPr>
          <p:spPr bwMode="gray">
            <a:xfrm>
              <a:off x="3997326" y="1965326"/>
              <a:ext cx="73025" cy="242887"/>
            </a:xfrm>
            <a:prstGeom prst="rect">
              <a:avLst/>
            </a:prstGeom>
            <a:solidFill>
              <a:srgbClr val="000000"/>
            </a:solidFill>
            <a:ln w="9525">
              <a:noFill/>
              <a:miter lim="800000"/>
              <a:headEnd/>
              <a:tailEnd/>
            </a:ln>
          </p:spPr>
          <p:txBody>
            <a:bodyPr/>
            <a:lstStyle/>
            <a:p>
              <a:pPr fontAlgn="auto">
                <a:spcBef>
                  <a:spcPts val="0"/>
                </a:spcBef>
                <a:spcAft>
                  <a:spcPts val="0"/>
                </a:spcAft>
                <a:defRPr/>
              </a:pPr>
              <a:endParaRPr dirty="0">
                <a:latin typeface="+mn-lt"/>
                <a:cs typeface="+mn-cs"/>
              </a:endParaRPr>
            </a:p>
          </p:txBody>
        </p:sp>
        <p:sp>
          <p:nvSpPr>
            <p:cNvPr id="29" name="Freeform 31"/>
            <p:cNvSpPr>
              <a:spLocks/>
            </p:cNvSpPr>
            <p:nvPr/>
          </p:nvSpPr>
          <p:spPr bwMode="gray">
            <a:xfrm>
              <a:off x="4127501" y="1957388"/>
              <a:ext cx="190500" cy="250825"/>
            </a:xfrm>
            <a:custGeom>
              <a:avLst/>
              <a:gdLst>
                <a:gd name="T0" fmla="*/ 9 w 23"/>
                <a:gd name="T1" fmla="*/ 4 h 30"/>
                <a:gd name="T2" fmla="*/ 9 w 23"/>
                <a:gd name="T3" fmla="*/ 4 h 30"/>
                <a:gd name="T4" fmla="*/ 12 w 23"/>
                <a:gd name="T5" fmla="*/ 1 h 30"/>
                <a:gd name="T6" fmla="*/ 16 w 23"/>
                <a:gd name="T7" fmla="*/ 0 h 30"/>
                <a:gd name="T8" fmla="*/ 23 w 23"/>
                <a:gd name="T9" fmla="*/ 6 h 30"/>
                <a:gd name="T10" fmla="*/ 23 w 23"/>
                <a:gd name="T11" fmla="*/ 30 h 30"/>
                <a:gd name="T12" fmla="*/ 15 w 23"/>
                <a:gd name="T13" fmla="*/ 30 h 30"/>
                <a:gd name="T14" fmla="*/ 15 w 23"/>
                <a:gd name="T15" fmla="*/ 10 h 30"/>
                <a:gd name="T16" fmla="*/ 12 w 23"/>
                <a:gd name="T17" fmla="*/ 5 h 30"/>
                <a:gd name="T18" fmla="*/ 9 w 23"/>
                <a:gd name="T19" fmla="*/ 10 h 30"/>
                <a:gd name="T20" fmla="*/ 9 w 23"/>
                <a:gd name="T21" fmla="*/ 30 h 30"/>
                <a:gd name="T22" fmla="*/ 0 w 23"/>
                <a:gd name="T23" fmla="*/ 30 h 30"/>
                <a:gd name="T24" fmla="*/ 0 w 23"/>
                <a:gd name="T25" fmla="*/ 1 h 30"/>
                <a:gd name="T26" fmla="*/ 9 w 23"/>
                <a:gd name="T27" fmla="*/ 1 h 30"/>
                <a:gd name="T28" fmla="*/ 9 w 23"/>
                <a:gd name="T29"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30">
                  <a:moveTo>
                    <a:pt x="9" y="4"/>
                  </a:moveTo>
                  <a:cubicBezTo>
                    <a:pt x="9" y="4"/>
                    <a:pt x="9" y="4"/>
                    <a:pt x="9" y="4"/>
                  </a:cubicBezTo>
                  <a:cubicBezTo>
                    <a:pt x="9" y="2"/>
                    <a:pt x="10" y="1"/>
                    <a:pt x="12" y="1"/>
                  </a:cubicBezTo>
                  <a:cubicBezTo>
                    <a:pt x="13" y="0"/>
                    <a:pt x="14" y="0"/>
                    <a:pt x="16" y="0"/>
                  </a:cubicBezTo>
                  <a:cubicBezTo>
                    <a:pt x="20" y="0"/>
                    <a:pt x="23" y="2"/>
                    <a:pt x="23" y="6"/>
                  </a:cubicBezTo>
                  <a:cubicBezTo>
                    <a:pt x="23" y="30"/>
                    <a:pt x="23" y="30"/>
                    <a:pt x="23" y="30"/>
                  </a:cubicBezTo>
                  <a:cubicBezTo>
                    <a:pt x="15" y="30"/>
                    <a:pt x="15" y="30"/>
                    <a:pt x="15" y="30"/>
                  </a:cubicBezTo>
                  <a:cubicBezTo>
                    <a:pt x="15" y="10"/>
                    <a:pt x="15" y="10"/>
                    <a:pt x="15" y="10"/>
                  </a:cubicBezTo>
                  <a:cubicBezTo>
                    <a:pt x="15" y="7"/>
                    <a:pt x="14" y="5"/>
                    <a:pt x="12" y="5"/>
                  </a:cubicBezTo>
                  <a:cubicBezTo>
                    <a:pt x="9" y="5"/>
                    <a:pt x="9" y="7"/>
                    <a:pt x="9" y="10"/>
                  </a:cubicBezTo>
                  <a:cubicBezTo>
                    <a:pt x="9" y="30"/>
                    <a:pt x="9" y="30"/>
                    <a:pt x="9" y="30"/>
                  </a:cubicBezTo>
                  <a:cubicBezTo>
                    <a:pt x="0" y="30"/>
                    <a:pt x="0" y="30"/>
                    <a:pt x="0" y="30"/>
                  </a:cubicBezTo>
                  <a:cubicBezTo>
                    <a:pt x="0" y="1"/>
                    <a:pt x="0" y="1"/>
                    <a:pt x="0" y="1"/>
                  </a:cubicBezTo>
                  <a:cubicBezTo>
                    <a:pt x="9" y="1"/>
                    <a:pt x="9" y="1"/>
                    <a:pt x="9" y="1"/>
                  </a:cubicBezTo>
                  <a:lnTo>
                    <a:pt x="9" y="4"/>
                  </a:ln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30" name="Freeform 32"/>
            <p:cNvSpPr>
              <a:spLocks noEditPoints="1"/>
            </p:cNvSpPr>
            <p:nvPr/>
          </p:nvSpPr>
          <p:spPr bwMode="gray">
            <a:xfrm>
              <a:off x="4359276" y="1957388"/>
              <a:ext cx="204788" cy="258763"/>
            </a:xfrm>
            <a:custGeom>
              <a:avLst/>
              <a:gdLst>
                <a:gd name="T0" fmla="*/ 9 w 25"/>
                <a:gd name="T1" fmla="*/ 17 h 31"/>
                <a:gd name="T2" fmla="*/ 13 w 25"/>
                <a:gd name="T3" fmla="*/ 26 h 31"/>
                <a:gd name="T4" fmla="*/ 16 w 25"/>
                <a:gd name="T5" fmla="*/ 20 h 31"/>
                <a:gd name="T6" fmla="*/ 25 w 25"/>
                <a:gd name="T7" fmla="*/ 20 h 31"/>
                <a:gd name="T8" fmla="*/ 21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6 w 25"/>
                <a:gd name="T21" fmla="*/ 12 h 31"/>
                <a:gd name="T22" fmla="*/ 13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6" y="26"/>
                    <a:pt x="16" y="23"/>
                    <a:pt x="16" y="20"/>
                  </a:cubicBezTo>
                  <a:cubicBezTo>
                    <a:pt x="25" y="20"/>
                    <a:pt x="25" y="20"/>
                    <a:pt x="25" y="20"/>
                  </a:cubicBezTo>
                  <a:cubicBezTo>
                    <a:pt x="25" y="24"/>
                    <a:pt x="23" y="26"/>
                    <a:pt x="21" y="28"/>
                  </a:cubicBezTo>
                  <a:cubicBezTo>
                    <a:pt x="19" y="30"/>
                    <a:pt x="17" y="31"/>
                    <a:pt x="13" y="31"/>
                  </a:cubicBezTo>
                  <a:cubicBezTo>
                    <a:pt x="2" y="31"/>
                    <a:pt x="0" y="24"/>
                    <a:pt x="0" y="15"/>
                  </a:cubicBezTo>
                  <a:cubicBezTo>
                    <a:pt x="0" y="7"/>
                    <a:pt x="2" y="0"/>
                    <a:pt x="13" y="0"/>
                  </a:cubicBezTo>
                  <a:cubicBezTo>
                    <a:pt x="24" y="0"/>
                    <a:pt x="25" y="7"/>
                    <a:pt x="25" y="17"/>
                  </a:cubicBezTo>
                  <a:lnTo>
                    <a:pt x="9" y="17"/>
                  </a:lnTo>
                  <a:close/>
                  <a:moveTo>
                    <a:pt x="16" y="12"/>
                  </a:moveTo>
                  <a:cubicBezTo>
                    <a:pt x="16" y="9"/>
                    <a:pt x="17" y="5"/>
                    <a:pt x="13" y="5"/>
                  </a:cubicBezTo>
                  <a:cubicBezTo>
                    <a:pt x="9" y="5"/>
                    <a:pt x="9" y="10"/>
                    <a:pt x="9" y="12"/>
                  </a:cubicBezTo>
                  <a:lnTo>
                    <a:pt x="16" y="12"/>
                  </a:ln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31" name="Freeform 33"/>
            <p:cNvSpPr>
              <a:spLocks noEditPoints="1"/>
            </p:cNvSpPr>
            <p:nvPr/>
          </p:nvSpPr>
          <p:spPr bwMode="gray">
            <a:xfrm>
              <a:off x="4597401" y="1957388"/>
              <a:ext cx="204788" cy="258763"/>
            </a:xfrm>
            <a:custGeom>
              <a:avLst/>
              <a:gdLst>
                <a:gd name="T0" fmla="*/ 9 w 25"/>
                <a:gd name="T1" fmla="*/ 17 h 31"/>
                <a:gd name="T2" fmla="*/ 13 w 25"/>
                <a:gd name="T3" fmla="*/ 26 h 31"/>
                <a:gd name="T4" fmla="*/ 16 w 25"/>
                <a:gd name="T5" fmla="*/ 20 h 31"/>
                <a:gd name="T6" fmla="*/ 25 w 25"/>
                <a:gd name="T7" fmla="*/ 20 h 31"/>
                <a:gd name="T8" fmla="*/ 21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6 w 25"/>
                <a:gd name="T21" fmla="*/ 12 h 31"/>
                <a:gd name="T22" fmla="*/ 13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5" y="26"/>
                    <a:pt x="16" y="23"/>
                    <a:pt x="16" y="20"/>
                  </a:cubicBezTo>
                  <a:cubicBezTo>
                    <a:pt x="25" y="20"/>
                    <a:pt x="25" y="20"/>
                    <a:pt x="25" y="20"/>
                  </a:cubicBezTo>
                  <a:cubicBezTo>
                    <a:pt x="24" y="24"/>
                    <a:pt x="23" y="26"/>
                    <a:pt x="21" y="28"/>
                  </a:cubicBezTo>
                  <a:cubicBezTo>
                    <a:pt x="19" y="30"/>
                    <a:pt x="16" y="31"/>
                    <a:pt x="13" y="31"/>
                  </a:cubicBezTo>
                  <a:cubicBezTo>
                    <a:pt x="2" y="31"/>
                    <a:pt x="0" y="24"/>
                    <a:pt x="0" y="15"/>
                  </a:cubicBezTo>
                  <a:cubicBezTo>
                    <a:pt x="0" y="7"/>
                    <a:pt x="2" y="0"/>
                    <a:pt x="13" y="0"/>
                  </a:cubicBezTo>
                  <a:cubicBezTo>
                    <a:pt x="24" y="0"/>
                    <a:pt x="25" y="7"/>
                    <a:pt x="25" y="17"/>
                  </a:cubicBezTo>
                  <a:lnTo>
                    <a:pt x="9" y="17"/>
                  </a:lnTo>
                  <a:close/>
                  <a:moveTo>
                    <a:pt x="16" y="12"/>
                  </a:moveTo>
                  <a:cubicBezTo>
                    <a:pt x="16" y="9"/>
                    <a:pt x="17" y="5"/>
                    <a:pt x="13" y="5"/>
                  </a:cubicBezTo>
                  <a:cubicBezTo>
                    <a:pt x="9" y="5"/>
                    <a:pt x="9" y="10"/>
                    <a:pt x="9" y="12"/>
                  </a:cubicBezTo>
                  <a:lnTo>
                    <a:pt x="16" y="12"/>
                  </a:ln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32" name="Freeform 34"/>
            <p:cNvSpPr>
              <a:spLocks/>
            </p:cNvSpPr>
            <p:nvPr/>
          </p:nvSpPr>
          <p:spPr bwMode="gray">
            <a:xfrm>
              <a:off x="4843464" y="1957388"/>
              <a:ext cx="131762" cy="250825"/>
            </a:xfrm>
            <a:custGeom>
              <a:avLst/>
              <a:gdLst>
                <a:gd name="T0" fmla="*/ 8 w 16"/>
                <a:gd name="T1" fmla="*/ 1 h 30"/>
                <a:gd name="T2" fmla="*/ 8 w 16"/>
                <a:gd name="T3" fmla="*/ 4 h 30"/>
                <a:gd name="T4" fmla="*/ 8 w 16"/>
                <a:gd name="T5" fmla="*/ 4 h 30"/>
                <a:gd name="T6" fmla="*/ 16 w 16"/>
                <a:gd name="T7" fmla="*/ 0 h 30"/>
                <a:gd name="T8" fmla="*/ 16 w 16"/>
                <a:gd name="T9" fmla="*/ 7 h 30"/>
                <a:gd name="T10" fmla="*/ 8 w 16"/>
                <a:gd name="T11" fmla="*/ 14 h 30"/>
                <a:gd name="T12" fmla="*/ 8 w 16"/>
                <a:gd name="T13" fmla="*/ 30 h 30"/>
                <a:gd name="T14" fmla="*/ 0 w 16"/>
                <a:gd name="T15" fmla="*/ 30 h 30"/>
                <a:gd name="T16" fmla="*/ 0 w 16"/>
                <a:gd name="T17" fmla="*/ 1 h 30"/>
                <a:gd name="T18" fmla="*/ 8 w 16"/>
                <a:gd name="T19"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30">
                  <a:moveTo>
                    <a:pt x="8" y="1"/>
                  </a:moveTo>
                  <a:cubicBezTo>
                    <a:pt x="8" y="4"/>
                    <a:pt x="8" y="4"/>
                    <a:pt x="8" y="4"/>
                  </a:cubicBezTo>
                  <a:cubicBezTo>
                    <a:pt x="8" y="4"/>
                    <a:pt x="8" y="4"/>
                    <a:pt x="8" y="4"/>
                  </a:cubicBezTo>
                  <a:cubicBezTo>
                    <a:pt x="10" y="1"/>
                    <a:pt x="12" y="0"/>
                    <a:pt x="16" y="0"/>
                  </a:cubicBezTo>
                  <a:cubicBezTo>
                    <a:pt x="16" y="7"/>
                    <a:pt x="16" y="7"/>
                    <a:pt x="16" y="7"/>
                  </a:cubicBezTo>
                  <a:cubicBezTo>
                    <a:pt x="8" y="7"/>
                    <a:pt x="8" y="11"/>
                    <a:pt x="8" y="14"/>
                  </a:cubicBezTo>
                  <a:cubicBezTo>
                    <a:pt x="8" y="30"/>
                    <a:pt x="8" y="30"/>
                    <a:pt x="8" y="30"/>
                  </a:cubicBezTo>
                  <a:cubicBezTo>
                    <a:pt x="0" y="30"/>
                    <a:pt x="0" y="30"/>
                    <a:pt x="0" y="30"/>
                  </a:cubicBezTo>
                  <a:cubicBezTo>
                    <a:pt x="0" y="1"/>
                    <a:pt x="0" y="1"/>
                    <a:pt x="0" y="1"/>
                  </a:cubicBezTo>
                  <a:lnTo>
                    <a:pt x="8" y="1"/>
                  </a:ln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33" name="Freeform 35"/>
            <p:cNvSpPr>
              <a:spLocks noEditPoints="1"/>
            </p:cNvSpPr>
            <p:nvPr/>
          </p:nvSpPr>
          <p:spPr bwMode="gray">
            <a:xfrm>
              <a:off x="4992689" y="1957388"/>
              <a:ext cx="204787" cy="258763"/>
            </a:xfrm>
            <a:custGeom>
              <a:avLst/>
              <a:gdLst>
                <a:gd name="T0" fmla="*/ 9 w 25"/>
                <a:gd name="T1" fmla="*/ 17 h 31"/>
                <a:gd name="T2" fmla="*/ 13 w 25"/>
                <a:gd name="T3" fmla="*/ 26 h 31"/>
                <a:gd name="T4" fmla="*/ 16 w 25"/>
                <a:gd name="T5" fmla="*/ 20 h 31"/>
                <a:gd name="T6" fmla="*/ 25 w 25"/>
                <a:gd name="T7" fmla="*/ 20 h 31"/>
                <a:gd name="T8" fmla="*/ 21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6 w 25"/>
                <a:gd name="T21" fmla="*/ 12 h 31"/>
                <a:gd name="T22" fmla="*/ 13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5" y="26"/>
                    <a:pt x="16" y="23"/>
                    <a:pt x="16" y="20"/>
                  </a:cubicBezTo>
                  <a:cubicBezTo>
                    <a:pt x="25" y="20"/>
                    <a:pt x="25" y="20"/>
                    <a:pt x="25" y="20"/>
                  </a:cubicBezTo>
                  <a:cubicBezTo>
                    <a:pt x="24" y="24"/>
                    <a:pt x="23" y="26"/>
                    <a:pt x="21" y="28"/>
                  </a:cubicBezTo>
                  <a:cubicBezTo>
                    <a:pt x="19" y="30"/>
                    <a:pt x="16" y="31"/>
                    <a:pt x="13" y="31"/>
                  </a:cubicBezTo>
                  <a:cubicBezTo>
                    <a:pt x="2" y="31"/>
                    <a:pt x="0" y="24"/>
                    <a:pt x="0" y="15"/>
                  </a:cubicBezTo>
                  <a:cubicBezTo>
                    <a:pt x="0" y="7"/>
                    <a:pt x="1" y="0"/>
                    <a:pt x="13" y="0"/>
                  </a:cubicBezTo>
                  <a:cubicBezTo>
                    <a:pt x="24" y="0"/>
                    <a:pt x="25" y="7"/>
                    <a:pt x="25" y="17"/>
                  </a:cubicBezTo>
                  <a:lnTo>
                    <a:pt x="9" y="17"/>
                  </a:lnTo>
                  <a:close/>
                  <a:moveTo>
                    <a:pt x="16" y="12"/>
                  </a:moveTo>
                  <a:cubicBezTo>
                    <a:pt x="16" y="9"/>
                    <a:pt x="16" y="5"/>
                    <a:pt x="13" y="5"/>
                  </a:cubicBezTo>
                  <a:cubicBezTo>
                    <a:pt x="9" y="5"/>
                    <a:pt x="9" y="10"/>
                    <a:pt x="9" y="12"/>
                  </a:cubicBezTo>
                  <a:lnTo>
                    <a:pt x="16" y="12"/>
                  </a:ln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34" name="Freeform 36"/>
            <p:cNvSpPr>
              <a:spLocks noEditPoints="1"/>
            </p:cNvSpPr>
            <p:nvPr/>
          </p:nvSpPr>
          <p:spPr bwMode="gray">
            <a:xfrm>
              <a:off x="5230814" y="1855788"/>
              <a:ext cx="196850" cy="360363"/>
            </a:xfrm>
            <a:custGeom>
              <a:avLst/>
              <a:gdLst>
                <a:gd name="T0" fmla="*/ 16 w 24"/>
                <a:gd name="T1" fmla="*/ 42 h 43"/>
                <a:gd name="T2" fmla="*/ 16 w 24"/>
                <a:gd name="T3" fmla="*/ 39 h 43"/>
                <a:gd name="T4" fmla="*/ 16 w 24"/>
                <a:gd name="T5" fmla="*/ 39 h 43"/>
                <a:gd name="T6" fmla="*/ 9 w 24"/>
                <a:gd name="T7" fmla="*/ 43 h 43"/>
                <a:gd name="T8" fmla="*/ 0 w 24"/>
                <a:gd name="T9" fmla="*/ 27 h 43"/>
                <a:gd name="T10" fmla="*/ 9 w 24"/>
                <a:gd name="T11" fmla="*/ 12 h 43"/>
                <a:gd name="T12" fmla="*/ 15 w 24"/>
                <a:gd name="T13" fmla="*/ 15 h 43"/>
                <a:gd name="T14" fmla="*/ 15 w 24"/>
                <a:gd name="T15" fmla="*/ 15 h 43"/>
                <a:gd name="T16" fmla="*/ 15 w 24"/>
                <a:gd name="T17" fmla="*/ 0 h 43"/>
                <a:gd name="T18" fmla="*/ 24 w 24"/>
                <a:gd name="T19" fmla="*/ 0 h 43"/>
                <a:gd name="T20" fmla="*/ 24 w 24"/>
                <a:gd name="T21" fmla="*/ 42 h 43"/>
                <a:gd name="T22" fmla="*/ 16 w 24"/>
                <a:gd name="T23" fmla="*/ 42 h 43"/>
                <a:gd name="T24" fmla="*/ 15 w 24"/>
                <a:gd name="T25" fmla="*/ 27 h 43"/>
                <a:gd name="T26" fmla="*/ 12 w 24"/>
                <a:gd name="T27" fmla="*/ 17 h 43"/>
                <a:gd name="T28" fmla="*/ 9 w 24"/>
                <a:gd name="T29" fmla="*/ 27 h 43"/>
                <a:gd name="T30" fmla="*/ 12 w 24"/>
                <a:gd name="T31" fmla="*/ 38 h 43"/>
                <a:gd name="T32" fmla="*/ 15 w 24"/>
                <a:gd name="T33" fmla="*/ 2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43">
                  <a:moveTo>
                    <a:pt x="16" y="42"/>
                  </a:moveTo>
                  <a:cubicBezTo>
                    <a:pt x="16" y="39"/>
                    <a:pt x="16" y="39"/>
                    <a:pt x="16" y="39"/>
                  </a:cubicBezTo>
                  <a:cubicBezTo>
                    <a:pt x="16" y="39"/>
                    <a:pt x="16" y="39"/>
                    <a:pt x="16" y="39"/>
                  </a:cubicBezTo>
                  <a:cubicBezTo>
                    <a:pt x="14" y="42"/>
                    <a:pt x="12" y="43"/>
                    <a:pt x="9" y="43"/>
                  </a:cubicBezTo>
                  <a:cubicBezTo>
                    <a:pt x="0" y="43"/>
                    <a:pt x="0" y="33"/>
                    <a:pt x="0" y="27"/>
                  </a:cubicBezTo>
                  <a:cubicBezTo>
                    <a:pt x="0" y="21"/>
                    <a:pt x="0" y="12"/>
                    <a:pt x="9" y="12"/>
                  </a:cubicBezTo>
                  <a:cubicBezTo>
                    <a:pt x="12" y="12"/>
                    <a:pt x="14" y="13"/>
                    <a:pt x="15" y="15"/>
                  </a:cubicBezTo>
                  <a:cubicBezTo>
                    <a:pt x="15" y="15"/>
                    <a:pt x="15" y="15"/>
                    <a:pt x="15" y="15"/>
                  </a:cubicBezTo>
                  <a:cubicBezTo>
                    <a:pt x="15" y="0"/>
                    <a:pt x="15" y="0"/>
                    <a:pt x="15" y="0"/>
                  </a:cubicBezTo>
                  <a:cubicBezTo>
                    <a:pt x="24" y="0"/>
                    <a:pt x="24" y="0"/>
                    <a:pt x="24" y="0"/>
                  </a:cubicBezTo>
                  <a:cubicBezTo>
                    <a:pt x="24" y="42"/>
                    <a:pt x="24" y="42"/>
                    <a:pt x="24" y="42"/>
                  </a:cubicBezTo>
                  <a:lnTo>
                    <a:pt x="16" y="42"/>
                  </a:lnTo>
                  <a:close/>
                  <a:moveTo>
                    <a:pt x="15" y="27"/>
                  </a:moveTo>
                  <a:cubicBezTo>
                    <a:pt x="15" y="21"/>
                    <a:pt x="16" y="17"/>
                    <a:pt x="12" y="17"/>
                  </a:cubicBezTo>
                  <a:cubicBezTo>
                    <a:pt x="8" y="17"/>
                    <a:pt x="9" y="21"/>
                    <a:pt x="9" y="27"/>
                  </a:cubicBezTo>
                  <a:cubicBezTo>
                    <a:pt x="9" y="35"/>
                    <a:pt x="9" y="38"/>
                    <a:pt x="12" y="38"/>
                  </a:cubicBezTo>
                  <a:cubicBezTo>
                    <a:pt x="15" y="38"/>
                    <a:pt x="15" y="35"/>
                    <a:pt x="15" y="27"/>
                  </a:cubicBez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35" name="Freeform 37"/>
            <p:cNvSpPr>
              <a:spLocks/>
            </p:cNvSpPr>
            <p:nvPr/>
          </p:nvSpPr>
          <p:spPr bwMode="gray">
            <a:xfrm>
              <a:off x="5584826" y="1889126"/>
              <a:ext cx="131763" cy="327025"/>
            </a:xfrm>
            <a:custGeom>
              <a:avLst/>
              <a:gdLst>
                <a:gd name="T0" fmla="*/ 0 w 16"/>
                <a:gd name="T1" fmla="*/ 9 h 39"/>
                <a:gd name="T2" fmla="*/ 4 w 16"/>
                <a:gd name="T3" fmla="*/ 9 h 39"/>
                <a:gd name="T4" fmla="*/ 4 w 16"/>
                <a:gd name="T5" fmla="*/ 4 h 39"/>
                <a:gd name="T6" fmla="*/ 12 w 16"/>
                <a:gd name="T7" fmla="*/ 0 h 39"/>
                <a:gd name="T8" fmla="*/ 12 w 16"/>
                <a:gd name="T9" fmla="*/ 9 h 39"/>
                <a:gd name="T10" fmla="*/ 16 w 16"/>
                <a:gd name="T11" fmla="*/ 9 h 39"/>
                <a:gd name="T12" fmla="*/ 16 w 16"/>
                <a:gd name="T13" fmla="*/ 14 h 39"/>
                <a:gd name="T14" fmla="*/ 12 w 16"/>
                <a:gd name="T15" fmla="*/ 14 h 39"/>
                <a:gd name="T16" fmla="*/ 12 w 16"/>
                <a:gd name="T17" fmla="*/ 30 h 39"/>
                <a:gd name="T18" fmla="*/ 15 w 16"/>
                <a:gd name="T19" fmla="*/ 33 h 39"/>
                <a:gd name="T20" fmla="*/ 16 w 16"/>
                <a:gd name="T21" fmla="*/ 33 h 39"/>
                <a:gd name="T22" fmla="*/ 16 w 16"/>
                <a:gd name="T23" fmla="*/ 38 h 39"/>
                <a:gd name="T24" fmla="*/ 12 w 16"/>
                <a:gd name="T25" fmla="*/ 39 h 39"/>
                <a:gd name="T26" fmla="*/ 4 w 16"/>
                <a:gd name="T27" fmla="*/ 32 h 39"/>
                <a:gd name="T28" fmla="*/ 4 w 16"/>
                <a:gd name="T29" fmla="*/ 14 h 39"/>
                <a:gd name="T30" fmla="*/ 0 w 16"/>
                <a:gd name="T31" fmla="*/ 14 h 39"/>
                <a:gd name="T32" fmla="*/ 0 w 16"/>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39">
                  <a:moveTo>
                    <a:pt x="0" y="9"/>
                  </a:moveTo>
                  <a:cubicBezTo>
                    <a:pt x="4" y="9"/>
                    <a:pt x="4" y="9"/>
                    <a:pt x="4" y="9"/>
                  </a:cubicBezTo>
                  <a:cubicBezTo>
                    <a:pt x="4" y="4"/>
                    <a:pt x="4" y="4"/>
                    <a:pt x="4" y="4"/>
                  </a:cubicBezTo>
                  <a:cubicBezTo>
                    <a:pt x="12" y="0"/>
                    <a:pt x="12" y="0"/>
                    <a:pt x="12" y="0"/>
                  </a:cubicBezTo>
                  <a:cubicBezTo>
                    <a:pt x="12" y="9"/>
                    <a:pt x="12" y="9"/>
                    <a:pt x="12" y="9"/>
                  </a:cubicBezTo>
                  <a:cubicBezTo>
                    <a:pt x="16" y="9"/>
                    <a:pt x="16" y="9"/>
                    <a:pt x="16" y="9"/>
                  </a:cubicBezTo>
                  <a:cubicBezTo>
                    <a:pt x="16" y="14"/>
                    <a:pt x="16" y="14"/>
                    <a:pt x="16" y="14"/>
                  </a:cubicBezTo>
                  <a:cubicBezTo>
                    <a:pt x="12" y="14"/>
                    <a:pt x="12" y="14"/>
                    <a:pt x="12" y="14"/>
                  </a:cubicBezTo>
                  <a:cubicBezTo>
                    <a:pt x="12" y="30"/>
                    <a:pt x="12" y="30"/>
                    <a:pt x="12" y="30"/>
                  </a:cubicBezTo>
                  <a:cubicBezTo>
                    <a:pt x="12" y="32"/>
                    <a:pt x="12" y="33"/>
                    <a:pt x="15" y="33"/>
                  </a:cubicBezTo>
                  <a:cubicBezTo>
                    <a:pt x="15" y="33"/>
                    <a:pt x="16" y="33"/>
                    <a:pt x="16" y="33"/>
                  </a:cubicBezTo>
                  <a:cubicBezTo>
                    <a:pt x="16" y="38"/>
                    <a:pt x="16" y="38"/>
                    <a:pt x="16" y="38"/>
                  </a:cubicBezTo>
                  <a:cubicBezTo>
                    <a:pt x="15" y="39"/>
                    <a:pt x="14" y="39"/>
                    <a:pt x="12" y="39"/>
                  </a:cubicBezTo>
                  <a:cubicBezTo>
                    <a:pt x="4" y="39"/>
                    <a:pt x="4" y="34"/>
                    <a:pt x="4" y="32"/>
                  </a:cubicBezTo>
                  <a:cubicBezTo>
                    <a:pt x="4" y="14"/>
                    <a:pt x="4" y="14"/>
                    <a:pt x="4" y="14"/>
                  </a:cubicBezTo>
                  <a:cubicBezTo>
                    <a:pt x="0" y="14"/>
                    <a:pt x="0" y="14"/>
                    <a:pt x="0" y="14"/>
                  </a:cubicBezTo>
                  <a:lnTo>
                    <a:pt x="0" y="9"/>
                  </a:ln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36" name="Freeform 38"/>
            <p:cNvSpPr>
              <a:spLocks noEditPoints="1"/>
            </p:cNvSpPr>
            <p:nvPr/>
          </p:nvSpPr>
          <p:spPr bwMode="gray">
            <a:xfrm>
              <a:off x="5740401" y="1957388"/>
              <a:ext cx="206375" cy="258763"/>
            </a:xfrm>
            <a:custGeom>
              <a:avLst/>
              <a:gdLst>
                <a:gd name="T0" fmla="*/ 0 w 25"/>
                <a:gd name="T1" fmla="*/ 15 h 31"/>
                <a:gd name="T2" fmla="*/ 13 w 25"/>
                <a:gd name="T3" fmla="*/ 0 h 31"/>
                <a:gd name="T4" fmla="*/ 25 w 25"/>
                <a:gd name="T5" fmla="*/ 15 h 31"/>
                <a:gd name="T6" fmla="*/ 13 w 25"/>
                <a:gd name="T7" fmla="*/ 31 h 31"/>
                <a:gd name="T8" fmla="*/ 0 w 25"/>
                <a:gd name="T9" fmla="*/ 15 h 31"/>
                <a:gd name="T10" fmla="*/ 16 w 25"/>
                <a:gd name="T11" fmla="*/ 15 h 31"/>
                <a:gd name="T12" fmla="*/ 13 w 25"/>
                <a:gd name="T13" fmla="*/ 5 h 31"/>
                <a:gd name="T14" fmla="*/ 9 w 25"/>
                <a:gd name="T15" fmla="*/ 15 h 31"/>
                <a:gd name="T16" fmla="*/ 13 w 25"/>
                <a:gd name="T17" fmla="*/ 26 h 31"/>
                <a:gd name="T18" fmla="*/ 16 w 25"/>
                <a:gd name="T1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1">
                  <a:moveTo>
                    <a:pt x="0" y="15"/>
                  </a:moveTo>
                  <a:cubicBezTo>
                    <a:pt x="0" y="7"/>
                    <a:pt x="1" y="0"/>
                    <a:pt x="13" y="0"/>
                  </a:cubicBezTo>
                  <a:cubicBezTo>
                    <a:pt x="24" y="0"/>
                    <a:pt x="25" y="7"/>
                    <a:pt x="25" y="15"/>
                  </a:cubicBezTo>
                  <a:cubicBezTo>
                    <a:pt x="25" y="24"/>
                    <a:pt x="23" y="31"/>
                    <a:pt x="13" y="31"/>
                  </a:cubicBezTo>
                  <a:cubicBezTo>
                    <a:pt x="2" y="31"/>
                    <a:pt x="0" y="24"/>
                    <a:pt x="0" y="15"/>
                  </a:cubicBezTo>
                  <a:close/>
                  <a:moveTo>
                    <a:pt x="16" y="15"/>
                  </a:moveTo>
                  <a:cubicBezTo>
                    <a:pt x="16" y="8"/>
                    <a:pt x="16" y="5"/>
                    <a:pt x="13" y="5"/>
                  </a:cubicBezTo>
                  <a:cubicBezTo>
                    <a:pt x="9" y="5"/>
                    <a:pt x="9" y="8"/>
                    <a:pt x="9" y="15"/>
                  </a:cubicBezTo>
                  <a:cubicBezTo>
                    <a:pt x="9" y="24"/>
                    <a:pt x="9" y="26"/>
                    <a:pt x="13" y="26"/>
                  </a:cubicBezTo>
                  <a:cubicBezTo>
                    <a:pt x="16" y="26"/>
                    <a:pt x="16" y="24"/>
                    <a:pt x="16" y="15"/>
                  </a:cubicBez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37" name="Freeform 39"/>
            <p:cNvSpPr>
              <a:spLocks/>
            </p:cNvSpPr>
            <p:nvPr/>
          </p:nvSpPr>
          <p:spPr bwMode="gray">
            <a:xfrm>
              <a:off x="6069014" y="1855788"/>
              <a:ext cx="436562" cy="352425"/>
            </a:xfrm>
            <a:custGeom>
              <a:avLst/>
              <a:gdLst>
                <a:gd name="T0" fmla="*/ 0 w 275"/>
                <a:gd name="T1" fmla="*/ 0 h 222"/>
                <a:gd name="T2" fmla="*/ 52 w 275"/>
                <a:gd name="T3" fmla="*/ 0 h 222"/>
                <a:gd name="T4" fmla="*/ 78 w 275"/>
                <a:gd name="T5" fmla="*/ 159 h 222"/>
                <a:gd name="T6" fmla="*/ 78 w 275"/>
                <a:gd name="T7" fmla="*/ 159 h 222"/>
                <a:gd name="T8" fmla="*/ 114 w 275"/>
                <a:gd name="T9" fmla="*/ 0 h 222"/>
                <a:gd name="T10" fmla="*/ 171 w 275"/>
                <a:gd name="T11" fmla="*/ 0 h 222"/>
                <a:gd name="T12" fmla="*/ 203 w 275"/>
                <a:gd name="T13" fmla="*/ 159 h 222"/>
                <a:gd name="T14" fmla="*/ 203 w 275"/>
                <a:gd name="T15" fmla="*/ 159 h 222"/>
                <a:gd name="T16" fmla="*/ 234 w 275"/>
                <a:gd name="T17" fmla="*/ 0 h 222"/>
                <a:gd name="T18" fmla="*/ 275 w 275"/>
                <a:gd name="T19" fmla="*/ 0 h 222"/>
                <a:gd name="T20" fmla="*/ 228 w 275"/>
                <a:gd name="T21" fmla="*/ 222 h 222"/>
                <a:gd name="T22" fmla="*/ 177 w 275"/>
                <a:gd name="T23" fmla="*/ 222 h 222"/>
                <a:gd name="T24" fmla="*/ 140 w 275"/>
                <a:gd name="T25" fmla="*/ 58 h 222"/>
                <a:gd name="T26" fmla="*/ 140 w 275"/>
                <a:gd name="T27" fmla="*/ 58 h 222"/>
                <a:gd name="T28" fmla="*/ 104 w 275"/>
                <a:gd name="T29" fmla="*/ 222 h 222"/>
                <a:gd name="T30" fmla="*/ 52 w 275"/>
                <a:gd name="T31" fmla="*/ 222 h 222"/>
                <a:gd name="T32" fmla="*/ 0 w 275"/>
                <a:gd name="T3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5" h="222">
                  <a:moveTo>
                    <a:pt x="0" y="0"/>
                  </a:moveTo>
                  <a:lnTo>
                    <a:pt x="52" y="0"/>
                  </a:lnTo>
                  <a:lnTo>
                    <a:pt x="78" y="159"/>
                  </a:lnTo>
                  <a:lnTo>
                    <a:pt x="78" y="159"/>
                  </a:lnTo>
                  <a:lnTo>
                    <a:pt x="114" y="0"/>
                  </a:lnTo>
                  <a:lnTo>
                    <a:pt x="171" y="0"/>
                  </a:lnTo>
                  <a:lnTo>
                    <a:pt x="203" y="159"/>
                  </a:lnTo>
                  <a:lnTo>
                    <a:pt x="203" y="159"/>
                  </a:lnTo>
                  <a:lnTo>
                    <a:pt x="234" y="0"/>
                  </a:lnTo>
                  <a:lnTo>
                    <a:pt x="275" y="0"/>
                  </a:lnTo>
                  <a:lnTo>
                    <a:pt x="228" y="222"/>
                  </a:lnTo>
                  <a:lnTo>
                    <a:pt x="177" y="222"/>
                  </a:lnTo>
                  <a:lnTo>
                    <a:pt x="140" y="58"/>
                  </a:lnTo>
                  <a:lnTo>
                    <a:pt x="140" y="58"/>
                  </a:lnTo>
                  <a:lnTo>
                    <a:pt x="104" y="222"/>
                  </a:lnTo>
                  <a:lnTo>
                    <a:pt x="52" y="222"/>
                  </a:lnTo>
                  <a:lnTo>
                    <a:pt x="0" y="0"/>
                  </a:ln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38" name="Freeform 40"/>
            <p:cNvSpPr>
              <a:spLocks noEditPoints="1"/>
            </p:cNvSpPr>
            <p:nvPr/>
          </p:nvSpPr>
          <p:spPr bwMode="gray">
            <a:xfrm>
              <a:off x="6513513" y="1957388"/>
              <a:ext cx="198437" cy="258763"/>
            </a:xfrm>
            <a:custGeom>
              <a:avLst/>
              <a:gdLst>
                <a:gd name="T0" fmla="*/ 0 w 24"/>
                <a:gd name="T1" fmla="*/ 15 h 31"/>
                <a:gd name="T2" fmla="*/ 12 w 24"/>
                <a:gd name="T3" fmla="*/ 0 h 31"/>
                <a:gd name="T4" fmla="*/ 24 w 24"/>
                <a:gd name="T5" fmla="*/ 15 h 31"/>
                <a:gd name="T6" fmla="*/ 12 w 24"/>
                <a:gd name="T7" fmla="*/ 31 h 31"/>
                <a:gd name="T8" fmla="*/ 0 w 24"/>
                <a:gd name="T9" fmla="*/ 15 h 31"/>
                <a:gd name="T10" fmla="*/ 16 w 24"/>
                <a:gd name="T11" fmla="*/ 15 h 31"/>
                <a:gd name="T12" fmla="*/ 12 w 24"/>
                <a:gd name="T13" fmla="*/ 5 h 31"/>
                <a:gd name="T14" fmla="*/ 8 w 24"/>
                <a:gd name="T15" fmla="*/ 15 h 31"/>
                <a:gd name="T16" fmla="*/ 12 w 24"/>
                <a:gd name="T17" fmla="*/ 26 h 31"/>
                <a:gd name="T18" fmla="*/ 16 w 24"/>
                <a:gd name="T1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1">
                  <a:moveTo>
                    <a:pt x="0" y="15"/>
                  </a:moveTo>
                  <a:cubicBezTo>
                    <a:pt x="0" y="7"/>
                    <a:pt x="1" y="0"/>
                    <a:pt x="12" y="0"/>
                  </a:cubicBezTo>
                  <a:cubicBezTo>
                    <a:pt x="23" y="0"/>
                    <a:pt x="24" y="7"/>
                    <a:pt x="24" y="15"/>
                  </a:cubicBezTo>
                  <a:cubicBezTo>
                    <a:pt x="24" y="24"/>
                    <a:pt x="23" y="31"/>
                    <a:pt x="12" y="31"/>
                  </a:cubicBezTo>
                  <a:cubicBezTo>
                    <a:pt x="1" y="31"/>
                    <a:pt x="0" y="24"/>
                    <a:pt x="0" y="15"/>
                  </a:cubicBezTo>
                  <a:close/>
                  <a:moveTo>
                    <a:pt x="16" y="15"/>
                  </a:moveTo>
                  <a:cubicBezTo>
                    <a:pt x="16" y="8"/>
                    <a:pt x="15" y="5"/>
                    <a:pt x="12" y="5"/>
                  </a:cubicBezTo>
                  <a:cubicBezTo>
                    <a:pt x="8" y="5"/>
                    <a:pt x="8" y="8"/>
                    <a:pt x="8" y="15"/>
                  </a:cubicBezTo>
                  <a:cubicBezTo>
                    <a:pt x="8" y="24"/>
                    <a:pt x="9" y="26"/>
                    <a:pt x="12" y="26"/>
                  </a:cubicBezTo>
                  <a:cubicBezTo>
                    <a:pt x="15" y="26"/>
                    <a:pt x="16" y="24"/>
                    <a:pt x="16" y="15"/>
                  </a:cubicBez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39" name="Freeform 41"/>
            <p:cNvSpPr>
              <a:spLocks/>
            </p:cNvSpPr>
            <p:nvPr/>
          </p:nvSpPr>
          <p:spPr bwMode="gray">
            <a:xfrm>
              <a:off x="6761163" y="1957388"/>
              <a:ext cx="131762" cy="250825"/>
            </a:xfrm>
            <a:custGeom>
              <a:avLst/>
              <a:gdLst>
                <a:gd name="T0" fmla="*/ 8 w 16"/>
                <a:gd name="T1" fmla="*/ 1 h 30"/>
                <a:gd name="T2" fmla="*/ 8 w 16"/>
                <a:gd name="T3" fmla="*/ 4 h 30"/>
                <a:gd name="T4" fmla="*/ 8 w 16"/>
                <a:gd name="T5" fmla="*/ 4 h 30"/>
                <a:gd name="T6" fmla="*/ 16 w 16"/>
                <a:gd name="T7" fmla="*/ 0 h 30"/>
                <a:gd name="T8" fmla="*/ 16 w 16"/>
                <a:gd name="T9" fmla="*/ 7 h 30"/>
                <a:gd name="T10" fmla="*/ 8 w 16"/>
                <a:gd name="T11" fmla="*/ 14 h 30"/>
                <a:gd name="T12" fmla="*/ 8 w 16"/>
                <a:gd name="T13" fmla="*/ 30 h 30"/>
                <a:gd name="T14" fmla="*/ 0 w 16"/>
                <a:gd name="T15" fmla="*/ 30 h 30"/>
                <a:gd name="T16" fmla="*/ 0 w 16"/>
                <a:gd name="T17" fmla="*/ 1 h 30"/>
                <a:gd name="T18" fmla="*/ 8 w 16"/>
                <a:gd name="T19"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30">
                  <a:moveTo>
                    <a:pt x="8" y="1"/>
                  </a:moveTo>
                  <a:cubicBezTo>
                    <a:pt x="8" y="4"/>
                    <a:pt x="8" y="4"/>
                    <a:pt x="8" y="4"/>
                  </a:cubicBezTo>
                  <a:cubicBezTo>
                    <a:pt x="8" y="4"/>
                    <a:pt x="8" y="4"/>
                    <a:pt x="8" y="4"/>
                  </a:cubicBezTo>
                  <a:cubicBezTo>
                    <a:pt x="10" y="1"/>
                    <a:pt x="12" y="0"/>
                    <a:pt x="16" y="0"/>
                  </a:cubicBezTo>
                  <a:cubicBezTo>
                    <a:pt x="16" y="7"/>
                    <a:pt x="16" y="7"/>
                    <a:pt x="16" y="7"/>
                  </a:cubicBezTo>
                  <a:cubicBezTo>
                    <a:pt x="8" y="7"/>
                    <a:pt x="8" y="11"/>
                    <a:pt x="8" y="14"/>
                  </a:cubicBezTo>
                  <a:cubicBezTo>
                    <a:pt x="8" y="30"/>
                    <a:pt x="8" y="30"/>
                    <a:pt x="8" y="30"/>
                  </a:cubicBezTo>
                  <a:cubicBezTo>
                    <a:pt x="0" y="30"/>
                    <a:pt x="0" y="30"/>
                    <a:pt x="0" y="30"/>
                  </a:cubicBezTo>
                  <a:cubicBezTo>
                    <a:pt x="0" y="1"/>
                    <a:pt x="0" y="1"/>
                    <a:pt x="0" y="1"/>
                  </a:cubicBezTo>
                  <a:lnTo>
                    <a:pt x="8" y="1"/>
                  </a:ln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40" name="Freeform 42"/>
            <p:cNvSpPr>
              <a:spLocks/>
            </p:cNvSpPr>
            <p:nvPr/>
          </p:nvSpPr>
          <p:spPr bwMode="gray">
            <a:xfrm>
              <a:off x="6924675" y="1855788"/>
              <a:ext cx="206375" cy="352425"/>
            </a:xfrm>
            <a:custGeom>
              <a:avLst/>
              <a:gdLst>
                <a:gd name="T0" fmla="*/ 0 w 130"/>
                <a:gd name="T1" fmla="*/ 222 h 222"/>
                <a:gd name="T2" fmla="*/ 0 w 130"/>
                <a:gd name="T3" fmla="*/ 0 h 222"/>
                <a:gd name="T4" fmla="*/ 42 w 130"/>
                <a:gd name="T5" fmla="*/ 0 h 222"/>
                <a:gd name="T6" fmla="*/ 42 w 130"/>
                <a:gd name="T7" fmla="*/ 132 h 222"/>
                <a:gd name="T8" fmla="*/ 42 w 130"/>
                <a:gd name="T9" fmla="*/ 132 h 222"/>
                <a:gd name="T10" fmla="*/ 83 w 130"/>
                <a:gd name="T11" fmla="*/ 69 h 222"/>
                <a:gd name="T12" fmla="*/ 125 w 130"/>
                <a:gd name="T13" fmla="*/ 69 h 222"/>
                <a:gd name="T14" fmla="*/ 83 w 130"/>
                <a:gd name="T15" fmla="*/ 137 h 222"/>
                <a:gd name="T16" fmla="*/ 130 w 130"/>
                <a:gd name="T17" fmla="*/ 222 h 222"/>
                <a:gd name="T18" fmla="*/ 83 w 130"/>
                <a:gd name="T19" fmla="*/ 222 h 222"/>
                <a:gd name="T20" fmla="*/ 42 w 130"/>
                <a:gd name="T21" fmla="*/ 137 h 222"/>
                <a:gd name="T22" fmla="*/ 42 w 130"/>
                <a:gd name="T23" fmla="*/ 137 h 222"/>
                <a:gd name="T24" fmla="*/ 42 w 130"/>
                <a:gd name="T25" fmla="*/ 222 h 222"/>
                <a:gd name="T26" fmla="*/ 0 w 130"/>
                <a:gd name="T27"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0" h="222">
                  <a:moveTo>
                    <a:pt x="0" y="222"/>
                  </a:moveTo>
                  <a:lnTo>
                    <a:pt x="0" y="0"/>
                  </a:lnTo>
                  <a:lnTo>
                    <a:pt x="42" y="0"/>
                  </a:lnTo>
                  <a:lnTo>
                    <a:pt x="42" y="132"/>
                  </a:lnTo>
                  <a:lnTo>
                    <a:pt x="42" y="132"/>
                  </a:lnTo>
                  <a:lnTo>
                    <a:pt x="83" y="69"/>
                  </a:lnTo>
                  <a:lnTo>
                    <a:pt x="125" y="69"/>
                  </a:lnTo>
                  <a:lnTo>
                    <a:pt x="83" y="137"/>
                  </a:lnTo>
                  <a:lnTo>
                    <a:pt x="130" y="222"/>
                  </a:lnTo>
                  <a:lnTo>
                    <a:pt x="83" y="222"/>
                  </a:lnTo>
                  <a:lnTo>
                    <a:pt x="42" y="137"/>
                  </a:lnTo>
                  <a:lnTo>
                    <a:pt x="42" y="137"/>
                  </a:lnTo>
                  <a:lnTo>
                    <a:pt x="42" y="222"/>
                  </a:lnTo>
                  <a:lnTo>
                    <a:pt x="0" y="222"/>
                  </a:ln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41" name="Freeform 43"/>
            <p:cNvSpPr>
              <a:spLocks/>
            </p:cNvSpPr>
            <p:nvPr/>
          </p:nvSpPr>
          <p:spPr bwMode="gray">
            <a:xfrm>
              <a:off x="7229475" y="1855788"/>
              <a:ext cx="238125" cy="352425"/>
            </a:xfrm>
            <a:custGeom>
              <a:avLst/>
              <a:gdLst>
                <a:gd name="T0" fmla="*/ 150 w 150"/>
                <a:gd name="T1" fmla="*/ 0 h 222"/>
                <a:gd name="T2" fmla="*/ 150 w 150"/>
                <a:gd name="T3" fmla="*/ 37 h 222"/>
                <a:gd name="T4" fmla="*/ 99 w 150"/>
                <a:gd name="T5" fmla="*/ 37 h 222"/>
                <a:gd name="T6" fmla="*/ 99 w 150"/>
                <a:gd name="T7" fmla="*/ 222 h 222"/>
                <a:gd name="T8" fmla="*/ 52 w 150"/>
                <a:gd name="T9" fmla="*/ 222 h 222"/>
                <a:gd name="T10" fmla="*/ 52 w 150"/>
                <a:gd name="T11" fmla="*/ 37 h 222"/>
                <a:gd name="T12" fmla="*/ 0 w 150"/>
                <a:gd name="T13" fmla="*/ 37 h 222"/>
                <a:gd name="T14" fmla="*/ 0 w 150"/>
                <a:gd name="T15" fmla="*/ 0 h 222"/>
                <a:gd name="T16" fmla="*/ 150 w 150"/>
                <a:gd name="T1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22">
                  <a:moveTo>
                    <a:pt x="150" y="0"/>
                  </a:moveTo>
                  <a:lnTo>
                    <a:pt x="150" y="37"/>
                  </a:lnTo>
                  <a:lnTo>
                    <a:pt x="99" y="37"/>
                  </a:lnTo>
                  <a:lnTo>
                    <a:pt x="99" y="222"/>
                  </a:lnTo>
                  <a:lnTo>
                    <a:pt x="52" y="222"/>
                  </a:lnTo>
                  <a:lnTo>
                    <a:pt x="52" y="37"/>
                  </a:lnTo>
                  <a:lnTo>
                    <a:pt x="0" y="37"/>
                  </a:lnTo>
                  <a:lnTo>
                    <a:pt x="0" y="0"/>
                  </a:lnTo>
                  <a:lnTo>
                    <a:pt x="150" y="0"/>
                  </a:ln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42" name="Freeform 44"/>
            <p:cNvSpPr>
              <a:spLocks noEditPoints="1"/>
            </p:cNvSpPr>
            <p:nvPr/>
          </p:nvSpPr>
          <p:spPr bwMode="gray">
            <a:xfrm>
              <a:off x="7443788" y="1957388"/>
              <a:ext cx="196850" cy="258763"/>
            </a:xfrm>
            <a:custGeom>
              <a:avLst/>
              <a:gdLst>
                <a:gd name="T0" fmla="*/ 0 w 24"/>
                <a:gd name="T1" fmla="*/ 15 h 31"/>
                <a:gd name="T2" fmla="*/ 12 w 24"/>
                <a:gd name="T3" fmla="*/ 0 h 31"/>
                <a:gd name="T4" fmla="*/ 24 w 24"/>
                <a:gd name="T5" fmla="*/ 15 h 31"/>
                <a:gd name="T6" fmla="*/ 12 w 24"/>
                <a:gd name="T7" fmla="*/ 31 h 31"/>
                <a:gd name="T8" fmla="*/ 0 w 24"/>
                <a:gd name="T9" fmla="*/ 15 h 31"/>
                <a:gd name="T10" fmla="*/ 16 w 24"/>
                <a:gd name="T11" fmla="*/ 15 h 31"/>
                <a:gd name="T12" fmla="*/ 12 w 24"/>
                <a:gd name="T13" fmla="*/ 5 h 31"/>
                <a:gd name="T14" fmla="*/ 8 w 24"/>
                <a:gd name="T15" fmla="*/ 15 h 31"/>
                <a:gd name="T16" fmla="*/ 12 w 24"/>
                <a:gd name="T17" fmla="*/ 26 h 31"/>
                <a:gd name="T18" fmla="*/ 16 w 24"/>
                <a:gd name="T1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1">
                  <a:moveTo>
                    <a:pt x="0" y="15"/>
                  </a:moveTo>
                  <a:cubicBezTo>
                    <a:pt x="0" y="7"/>
                    <a:pt x="1" y="0"/>
                    <a:pt x="12" y="0"/>
                  </a:cubicBezTo>
                  <a:cubicBezTo>
                    <a:pt x="23" y="0"/>
                    <a:pt x="24" y="7"/>
                    <a:pt x="24" y="15"/>
                  </a:cubicBezTo>
                  <a:cubicBezTo>
                    <a:pt x="24" y="24"/>
                    <a:pt x="23" y="31"/>
                    <a:pt x="12" y="31"/>
                  </a:cubicBezTo>
                  <a:cubicBezTo>
                    <a:pt x="1" y="31"/>
                    <a:pt x="0" y="24"/>
                    <a:pt x="0" y="15"/>
                  </a:cubicBezTo>
                  <a:close/>
                  <a:moveTo>
                    <a:pt x="16" y="15"/>
                  </a:moveTo>
                  <a:cubicBezTo>
                    <a:pt x="16" y="8"/>
                    <a:pt x="16" y="5"/>
                    <a:pt x="12" y="5"/>
                  </a:cubicBezTo>
                  <a:cubicBezTo>
                    <a:pt x="9" y="5"/>
                    <a:pt x="8" y="8"/>
                    <a:pt x="8" y="15"/>
                  </a:cubicBezTo>
                  <a:cubicBezTo>
                    <a:pt x="8" y="24"/>
                    <a:pt x="9" y="26"/>
                    <a:pt x="12" y="26"/>
                  </a:cubicBezTo>
                  <a:cubicBezTo>
                    <a:pt x="15" y="26"/>
                    <a:pt x="16" y="24"/>
                    <a:pt x="16" y="15"/>
                  </a:cubicBez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43" name="Freeform 45"/>
            <p:cNvSpPr>
              <a:spLocks noEditPoints="1"/>
            </p:cNvSpPr>
            <p:nvPr/>
          </p:nvSpPr>
          <p:spPr bwMode="gray">
            <a:xfrm>
              <a:off x="7681913" y="1957388"/>
              <a:ext cx="198437" cy="350838"/>
            </a:xfrm>
            <a:custGeom>
              <a:avLst/>
              <a:gdLst>
                <a:gd name="T0" fmla="*/ 24 w 24"/>
                <a:gd name="T1" fmla="*/ 1 h 42"/>
                <a:gd name="T2" fmla="*/ 24 w 24"/>
                <a:gd name="T3" fmla="*/ 32 h 42"/>
                <a:gd name="T4" fmla="*/ 13 w 24"/>
                <a:gd name="T5" fmla="*/ 42 h 42"/>
                <a:gd name="T6" fmla="*/ 1 w 24"/>
                <a:gd name="T7" fmla="*/ 33 h 42"/>
                <a:gd name="T8" fmla="*/ 9 w 24"/>
                <a:gd name="T9" fmla="*/ 33 h 42"/>
                <a:gd name="T10" fmla="*/ 10 w 24"/>
                <a:gd name="T11" fmla="*/ 36 h 42"/>
                <a:gd name="T12" fmla="*/ 13 w 24"/>
                <a:gd name="T13" fmla="*/ 37 h 42"/>
                <a:gd name="T14" fmla="*/ 16 w 24"/>
                <a:gd name="T15" fmla="*/ 32 h 42"/>
                <a:gd name="T16" fmla="*/ 16 w 24"/>
                <a:gd name="T17" fmla="*/ 27 h 42"/>
                <a:gd name="T18" fmla="*/ 16 w 24"/>
                <a:gd name="T19" fmla="*/ 27 h 42"/>
                <a:gd name="T20" fmla="*/ 9 w 24"/>
                <a:gd name="T21" fmla="*/ 30 h 42"/>
                <a:gd name="T22" fmla="*/ 1 w 24"/>
                <a:gd name="T23" fmla="*/ 15 h 42"/>
                <a:gd name="T24" fmla="*/ 9 w 24"/>
                <a:gd name="T25" fmla="*/ 0 h 42"/>
                <a:gd name="T26" fmla="*/ 16 w 24"/>
                <a:gd name="T27" fmla="*/ 4 h 42"/>
                <a:gd name="T28" fmla="*/ 16 w 24"/>
                <a:gd name="T29" fmla="*/ 4 h 42"/>
                <a:gd name="T30" fmla="*/ 16 w 24"/>
                <a:gd name="T31" fmla="*/ 1 h 42"/>
                <a:gd name="T32" fmla="*/ 24 w 24"/>
                <a:gd name="T33" fmla="*/ 1 h 42"/>
                <a:gd name="T34" fmla="*/ 12 w 24"/>
                <a:gd name="T35" fmla="*/ 25 h 42"/>
                <a:gd name="T36" fmla="*/ 16 w 24"/>
                <a:gd name="T37" fmla="*/ 15 h 42"/>
                <a:gd name="T38" fmla="*/ 12 w 24"/>
                <a:gd name="T39" fmla="*/ 5 h 42"/>
                <a:gd name="T40" fmla="*/ 9 w 24"/>
                <a:gd name="T41" fmla="*/ 16 h 42"/>
                <a:gd name="T42" fmla="*/ 12 w 24"/>
                <a:gd name="T43" fmla="*/ 2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42">
                  <a:moveTo>
                    <a:pt x="24" y="1"/>
                  </a:moveTo>
                  <a:cubicBezTo>
                    <a:pt x="24" y="32"/>
                    <a:pt x="24" y="32"/>
                    <a:pt x="24" y="32"/>
                  </a:cubicBezTo>
                  <a:cubicBezTo>
                    <a:pt x="24" y="34"/>
                    <a:pt x="24" y="42"/>
                    <a:pt x="13" y="42"/>
                  </a:cubicBezTo>
                  <a:cubicBezTo>
                    <a:pt x="7" y="42"/>
                    <a:pt x="1" y="40"/>
                    <a:pt x="1" y="33"/>
                  </a:cubicBezTo>
                  <a:cubicBezTo>
                    <a:pt x="9" y="33"/>
                    <a:pt x="9" y="33"/>
                    <a:pt x="9" y="33"/>
                  </a:cubicBezTo>
                  <a:cubicBezTo>
                    <a:pt x="9" y="34"/>
                    <a:pt x="9" y="35"/>
                    <a:pt x="10" y="36"/>
                  </a:cubicBezTo>
                  <a:cubicBezTo>
                    <a:pt x="10" y="37"/>
                    <a:pt x="11" y="37"/>
                    <a:pt x="13" y="37"/>
                  </a:cubicBezTo>
                  <a:cubicBezTo>
                    <a:pt x="15" y="37"/>
                    <a:pt x="16" y="35"/>
                    <a:pt x="16" y="32"/>
                  </a:cubicBezTo>
                  <a:cubicBezTo>
                    <a:pt x="16" y="27"/>
                    <a:pt x="16" y="27"/>
                    <a:pt x="16" y="27"/>
                  </a:cubicBezTo>
                  <a:cubicBezTo>
                    <a:pt x="16" y="27"/>
                    <a:pt x="16" y="27"/>
                    <a:pt x="16" y="27"/>
                  </a:cubicBezTo>
                  <a:cubicBezTo>
                    <a:pt x="14" y="29"/>
                    <a:pt x="12" y="30"/>
                    <a:pt x="9" y="30"/>
                  </a:cubicBezTo>
                  <a:cubicBezTo>
                    <a:pt x="0" y="30"/>
                    <a:pt x="1" y="22"/>
                    <a:pt x="1" y="15"/>
                  </a:cubicBezTo>
                  <a:cubicBezTo>
                    <a:pt x="1" y="8"/>
                    <a:pt x="1" y="0"/>
                    <a:pt x="9" y="0"/>
                  </a:cubicBezTo>
                  <a:cubicBezTo>
                    <a:pt x="12" y="0"/>
                    <a:pt x="15" y="1"/>
                    <a:pt x="16" y="4"/>
                  </a:cubicBezTo>
                  <a:cubicBezTo>
                    <a:pt x="16" y="4"/>
                    <a:pt x="16" y="4"/>
                    <a:pt x="16" y="4"/>
                  </a:cubicBezTo>
                  <a:cubicBezTo>
                    <a:pt x="16" y="1"/>
                    <a:pt x="16" y="1"/>
                    <a:pt x="16" y="1"/>
                  </a:cubicBezTo>
                  <a:lnTo>
                    <a:pt x="24" y="1"/>
                  </a:lnTo>
                  <a:close/>
                  <a:moveTo>
                    <a:pt x="12" y="25"/>
                  </a:moveTo>
                  <a:cubicBezTo>
                    <a:pt x="15" y="25"/>
                    <a:pt x="16" y="22"/>
                    <a:pt x="16" y="15"/>
                  </a:cubicBezTo>
                  <a:cubicBezTo>
                    <a:pt x="16" y="9"/>
                    <a:pt x="15" y="5"/>
                    <a:pt x="12" y="5"/>
                  </a:cubicBezTo>
                  <a:cubicBezTo>
                    <a:pt x="9" y="5"/>
                    <a:pt x="9" y="7"/>
                    <a:pt x="9" y="16"/>
                  </a:cubicBezTo>
                  <a:cubicBezTo>
                    <a:pt x="9" y="19"/>
                    <a:pt x="8" y="25"/>
                    <a:pt x="12" y="25"/>
                  </a:cubicBez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44" name="Freeform 46"/>
            <p:cNvSpPr>
              <a:spLocks/>
            </p:cNvSpPr>
            <p:nvPr/>
          </p:nvSpPr>
          <p:spPr bwMode="gray">
            <a:xfrm>
              <a:off x="8142288" y="1889126"/>
              <a:ext cx="139700" cy="327025"/>
            </a:xfrm>
            <a:custGeom>
              <a:avLst/>
              <a:gdLst>
                <a:gd name="T0" fmla="*/ 0 w 17"/>
                <a:gd name="T1" fmla="*/ 9 h 39"/>
                <a:gd name="T2" fmla="*/ 4 w 17"/>
                <a:gd name="T3" fmla="*/ 9 h 39"/>
                <a:gd name="T4" fmla="*/ 4 w 17"/>
                <a:gd name="T5" fmla="*/ 4 h 39"/>
                <a:gd name="T6" fmla="*/ 12 w 17"/>
                <a:gd name="T7" fmla="*/ 0 h 39"/>
                <a:gd name="T8" fmla="*/ 12 w 17"/>
                <a:gd name="T9" fmla="*/ 9 h 39"/>
                <a:gd name="T10" fmla="*/ 17 w 17"/>
                <a:gd name="T11" fmla="*/ 9 h 39"/>
                <a:gd name="T12" fmla="*/ 17 w 17"/>
                <a:gd name="T13" fmla="*/ 14 h 39"/>
                <a:gd name="T14" fmla="*/ 12 w 17"/>
                <a:gd name="T15" fmla="*/ 14 h 39"/>
                <a:gd name="T16" fmla="*/ 12 w 17"/>
                <a:gd name="T17" fmla="*/ 30 h 39"/>
                <a:gd name="T18" fmla="*/ 15 w 17"/>
                <a:gd name="T19" fmla="*/ 33 h 39"/>
                <a:gd name="T20" fmla="*/ 16 w 17"/>
                <a:gd name="T21" fmla="*/ 33 h 39"/>
                <a:gd name="T22" fmla="*/ 16 w 17"/>
                <a:gd name="T23" fmla="*/ 38 h 39"/>
                <a:gd name="T24" fmla="*/ 12 w 17"/>
                <a:gd name="T25" fmla="*/ 39 h 39"/>
                <a:gd name="T26" fmla="*/ 4 w 17"/>
                <a:gd name="T27" fmla="*/ 32 h 39"/>
                <a:gd name="T28" fmla="*/ 4 w 17"/>
                <a:gd name="T29" fmla="*/ 14 h 39"/>
                <a:gd name="T30" fmla="*/ 0 w 17"/>
                <a:gd name="T31" fmla="*/ 14 h 39"/>
                <a:gd name="T32" fmla="*/ 0 w 17"/>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 h="39">
                  <a:moveTo>
                    <a:pt x="0" y="9"/>
                  </a:moveTo>
                  <a:cubicBezTo>
                    <a:pt x="4" y="9"/>
                    <a:pt x="4" y="9"/>
                    <a:pt x="4" y="9"/>
                  </a:cubicBezTo>
                  <a:cubicBezTo>
                    <a:pt x="4" y="4"/>
                    <a:pt x="4" y="4"/>
                    <a:pt x="4" y="4"/>
                  </a:cubicBezTo>
                  <a:cubicBezTo>
                    <a:pt x="12" y="0"/>
                    <a:pt x="12" y="0"/>
                    <a:pt x="12" y="0"/>
                  </a:cubicBezTo>
                  <a:cubicBezTo>
                    <a:pt x="12" y="9"/>
                    <a:pt x="12" y="9"/>
                    <a:pt x="12" y="9"/>
                  </a:cubicBezTo>
                  <a:cubicBezTo>
                    <a:pt x="17" y="9"/>
                    <a:pt x="17" y="9"/>
                    <a:pt x="17" y="9"/>
                  </a:cubicBezTo>
                  <a:cubicBezTo>
                    <a:pt x="17" y="14"/>
                    <a:pt x="17" y="14"/>
                    <a:pt x="17" y="14"/>
                  </a:cubicBezTo>
                  <a:cubicBezTo>
                    <a:pt x="12" y="14"/>
                    <a:pt x="12" y="14"/>
                    <a:pt x="12" y="14"/>
                  </a:cubicBezTo>
                  <a:cubicBezTo>
                    <a:pt x="12" y="30"/>
                    <a:pt x="12" y="30"/>
                    <a:pt x="12" y="30"/>
                  </a:cubicBezTo>
                  <a:cubicBezTo>
                    <a:pt x="12" y="32"/>
                    <a:pt x="12" y="33"/>
                    <a:pt x="15" y="33"/>
                  </a:cubicBezTo>
                  <a:cubicBezTo>
                    <a:pt x="15" y="33"/>
                    <a:pt x="16" y="33"/>
                    <a:pt x="16" y="33"/>
                  </a:cubicBezTo>
                  <a:cubicBezTo>
                    <a:pt x="16" y="38"/>
                    <a:pt x="16" y="38"/>
                    <a:pt x="16" y="38"/>
                  </a:cubicBezTo>
                  <a:cubicBezTo>
                    <a:pt x="15" y="39"/>
                    <a:pt x="14" y="39"/>
                    <a:pt x="12" y="39"/>
                  </a:cubicBezTo>
                  <a:cubicBezTo>
                    <a:pt x="5" y="39"/>
                    <a:pt x="4" y="34"/>
                    <a:pt x="4" y="32"/>
                  </a:cubicBezTo>
                  <a:cubicBezTo>
                    <a:pt x="4" y="14"/>
                    <a:pt x="4" y="14"/>
                    <a:pt x="4" y="14"/>
                  </a:cubicBezTo>
                  <a:cubicBezTo>
                    <a:pt x="0" y="14"/>
                    <a:pt x="0" y="14"/>
                    <a:pt x="0" y="14"/>
                  </a:cubicBezTo>
                  <a:lnTo>
                    <a:pt x="0" y="9"/>
                  </a:ln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45" name="Freeform 47"/>
            <p:cNvSpPr>
              <a:spLocks/>
            </p:cNvSpPr>
            <p:nvPr/>
          </p:nvSpPr>
          <p:spPr bwMode="gray">
            <a:xfrm>
              <a:off x="8323263" y="1855788"/>
              <a:ext cx="190500" cy="352425"/>
            </a:xfrm>
            <a:custGeom>
              <a:avLst/>
              <a:gdLst>
                <a:gd name="T0" fmla="*/ 14 w 23"/>
                <a:gd name="T1" fmla="*/ 42 h 42"/>
                <a:gd name="T2" fmla="*/ 14 w 23"/>
                <a:gd name="T3" fmla="*/ 22 h 42"/>
                <a:gd name="T4" fmla="*/ 11 w 23"/>
                <a:gd name="T5" fmla="*/ 17 h 42"/>
                <a:gd name="T6" fmla="*/ 8 w 23"/>
                <a:gd name="T7" fmla="*/ 22 h 42"/>
                <a:gd name="T8" fmla="*/ 8 w 23"/>
                <a:gd name="T9" fmla="*/ 42 h 42"/>
                <a:gd name="T10" fmla="*/ 0 w 23"/>
                <a:gd name="T11" fmla="*/ 42 h 42"/>
                <a:gd name="T12" fmla="*/ 0 w 23"/>
                <a:gd name="T13" fmla="*/ 0 h 42"/>
                <a:gd name="T14" fmla="*/ 8 w 23"/>
                <a:gd name="T15" fmla="*/ 0 h 42"/>
                <a:gd name="T16" fmla="*/ 8 w 23"/>
                <a:gd name="T17" fmla="*/ 16 h 42"/>
                <a:gd name="T18" fmla="*/ 8 w 23"/>
                <a:gd name="T19" fmla="*/ 16 h 42"/>
                <a:gd name="T20" fmla="*/ 11 w 23"/>
                <a:gd name="T21" fmla="*/ 13 h 42"/>
                <a:gd name="T22" fmla="*/ 15 w 23"/>
                <a:gd name="T23" fmla="*/ 12 h 42"/>
                <a:gd name="T24" fmla="*/ 23 w 23"/>
                <a:gd name="T25" fmla="*/ 18 h 42"/>
                <a:gd name="T26" fmla="*/ 23 w 23"/>
                <a:gd name="T27" fmla="*/ 42 h 42"/>
                <a:gd name="T28" fmla="*/ 14 w 23"/>
                <a:gd name="T2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42">
                  <a:moveTo>
                    <a:pt x="14" y="42"/>
                  </a:moveTo>
                  <a:cubicBezTo>
                    <a:pt x="14" y="22"/>
                    <a:pt x="14" y="22"/>
                    <a:pt x="14" y="22"/>
                  </a:cubicBezTo>
                  <a:cubicBezTo>
                    <a:pt x="14" y="19"/>
                    <a:pt x="14" y="17"/>
                    <a:pt x="11" y="17"/>
                  </a:cubicBezTo>
                  <a:cubicBezTo>
                    <a:pt x="9" y="17"/>
                    <a:pt x="8" y="19"/>
                    <a:pt x="8" y="22"/>
                  </a:cubicBezTo>
                  <a:cubicBezTo>
                    <a:pt x="8" y="42"/>
                    <a:pt x="8" y="42"/>
                    <a:pt x="8" y="42"/>
                  </a:cubicBezTo>
                  <a:cubicBezTo>
                    <a:pt x="0" y="42"/>
                    <a:pt x="0" y="42"/>
                    <a:pt x="0" y="42"/>
                  </a:cubicBezTo>
                  <a:cubicBezTo>
                    <a:pt x="0" y="0"/>
                    <a:pt x="0" y="0"/>
                    <a:pt x="0" y="0"/>
                  </a:cubicBezTo>
                  <a:cubicBezTo>
                    <a:pt x="8" y="0"/>
                    <a:pt x="8" y="0"/>
                    <a:pt x="8" y="0"/>
                  </a:cubicBezTo>
                  <a:cubicBezTo>
                    <a:pt x="8" y="16"/>
                    <a:pt x="8" y="16"/>
                    <a:pt x="8" y="16"/>
                  </a:cubicBezTo>
                  <a:cubicBezTo>
                    <a:pt x="8" y="16"/>
                    <a:pt x="8" y="16"/>
                    <a:pt x="8" y="16"/>
                  </a:cubicBezTo>
                  <a:cubicBezTo>
                    <a:pt x="9" y="14"/>
                    <a:pt x="10" y="13"/>
                    <a:pt x="11" y="13"/>
                  </a:cubicBezTo>
                  <a:cubicBezTo>
                    <a:pt x="12" y="12"/>
                    <a:pt x="14" y="12"/>
                    <a:pt x="15" y="12"/>
                  </a:cubicBezTo>
                  <a:cubicBezTo>
                    <a:pt x="19" y="12"/>
                    <a:pt x="23" y="14"/>
                    <a:pt x="23" y="18"/>
                  </a:cubicBezTo>
                  <a:cubicBezTo>
                    <a:pt x="23" y="42"/>
                    <a:pt x="23" y="42"/>
                    <a:pt x="23" y="42"/>
                  </a:cubicBezTo>
                  <a:lnTo>
                    <a:pt x="14" y="42"/>
                  </a:ln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46" name="Freeform 48"/>
            <p:cNvSpPr>
              <a:spLocks/>
            </p:cNvSpPr>
            <p:nvPr/>
          </p:nvSpPr>
          <p:spPr bwMode="gray">
            <a:xfrm>
              <a:off x="8801100" y="1957388"/>
              <a:ext cx="123825" cy="250825"/>
            </a:xfrm>
            <a:custGeom>
              <a:avLst/>
              <a:gdLst>
                <a:gd name="T0" fmla="*/ 8 w 15"/>
                <a:gd name="T1" fmla="*/ 1 h 30"/>
                <a:gd name="T2" fmla="*/ 8 w 15"/>
                <a:gd name="T3" fmla="*/ 4 h 30"/>
                <a:gd name="T4" fmla="*/ 8 w 15"/>
                <a:gd name="T5" fmla="*/ 4 h 30"/>
                <a:gd name="T6" fmla="*/ 15 w 15"/>
                <a:gd name="T7" fmla="*/ 0 h 30"/>
                <a:gd name="T8" fmla="*/ 15 w 15"/>
                <a:gd name="T9" fmla="*/ 7 h 30"/>
                <a:gd name="T10" fmla="*/ 8 w 15"/>
                <a:gd name="T11" fmla="*/ 14 h 30"/>
                <a:gd name="T12" fmla="*/ 8 w 15"/>
                <a:gd name="T13" fmla="*/ 30 h 30"/>
                <a:gd name="T14" fmla="*/ 0 w 15"/>
                <a:gd name="T15" fmla="*/ 30 h 30"/>
                <a:gd name="T16" fmla="*/ 0 w 15"/>
                <a:gd name="T17" fmla="*/ 1 h 30"/>
                <a:gd name="T18" fmla="*/ 8 w 15"/>
                <a:gd name="T19"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30">
                  <a:moveTo>
                    <a:pt x="8" y="1"/>
                  </a:moveTo>
                  <a:cubicBezTo>
                    <a:pt x="8" y="4"/>
                    <a:pt x="8" y="4"/>
                    <a:pt x="8" y="4"/>
                  </a:cubicBezTo>
                  <a:cubicBezTo>
                    <a:pt x="8" y="4"/>
                    <a:pt x="8" y="4"/>
                    <a:pt x="8" y="4"/>
                  </a:cubicBezTo>
                  <a:cubicBezTo>
                    <a:pt x="9" y="1"/>
                    <a:pt x="12" y="0"/>
                    <a:pt x="15" y="0"/>
                  </a:cubicBezTo>
                  <a:cubicBezTo>
                    <a:pt x="15" y="7"/>
                    <a:pt x="15" y="7"/>
                    <a:pt x="15" y="7"/>
                  </a:cubicBezTo>
                  <a:cubicBezTo>
                    <a:pt x="8" y="7"/>
                    <a:pt x="8" y="11"/>
                    <a:pt x="8" y="14"/>
                  </a:cubicBezTo>
                  <a:cubicBezTo>
                    <a:pt x="8" y="30"/>
                    <a:pt x="8" y="30"/>
                    <a:pt x="8" y="30"/>
                  </a:cubicBezTo>
                  <a:cubicBezTo>
                    <a:pt x="0" y="30"/>
                    <a:pt x="0" y="30"/>
                    <a:pt x="0" y="30"/>
                  </a:cubicBezTo>
                  <a:cubicBezTo>
                    <a:pt x="0" y="1"/>
                    <a:pt x="0" y="1"/>
                    <a:pt x="0" y="1"/>
                  </a:cubicBezTo>
                  <a:lnTo>
                    <a:pt x="8" y="1"/>
                  </a:ln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grpSp>
      <p:sp>
        <p:nvSpPr>
          <p:cNvPr id="47" name="Date Placeholder 1"/>
          <p:cNvSpPr>
            <a:spLocks noGrp="1"/>
          </p:cNvSpPr>
          <p:nvPr>
            <p:ph type="dt" sz="half" idx="10"/>
          </p:nvPr>
        </p:nvSpPr>
        <p:spPr/>
        <p:txBody>
          <a:bodyPr/>
          <a:lstStyle>
            <a:lvl1pPr>
              <a:defRPr/>
            </a:lvl1pPr>
          </a:lstStyle>
          <a:p>
            <a:pPr>
              <a:defRPr/>
            </a:pPr>
            <a:endParaRPr dirty="0"/>
          </a:p>
        </p:txBody>
      </p:sp>
      <p:sp>
        <p:nvSpPr>
          <p:cNvPr id="48" name="Footer Placeholder 2"/>
          <p:cNvSpPr>
            <a:spLocks noGrp="1"/>
          </p:cNvSpPr>
          <p:nvPr>
            <p:ph type="ftr" sz="quarter" idx="11"/>
          </p:nvPr>
        </p:nvSpPr>
        <p:spPr/>
        <p:txBody>
          <a:bodyPr/>
          <a:lstStyle>
            <a:lvl1pPr>
              <a:defRPr/>
            </a:lvl1pPr>
          </a:lstStyle>
          <a:p>
            <a:pPr>
              <a:defRPr/>
            </a:pPr>
            <a:r>
              <a:rPr lang="en-US" smtClean="0"/>
              <a:t>Oracle Confidential</a:t>
            </a:r>
            <a:endParaRPr dirty="0"/>
          </a:p>
        </p:txBody>
      </p:sp>
      <p:sp>
        <p:nvSpPr>
          <p:cNvPr id="49" name="Slide Number Placeholder 3"/>
          <p:cNvSpPr>
            <a:spLocks noGrp="1"/>
          </p:cNvSpPr>
          <p:nvPr>
            <p:ph type="sldNum" sz="quarter" idx="12"/>
          </p:nvPr>
        </p:nvSpPr>
        <p:spPr/>
        <p:txBody>
          <a:bodyPr/>
          <a:lstStyle>
            <a:lvl1pPr>
              <a:defRPr/>
            </a:lvl1pPr>
          </a:lstStyle>
          <a:p>
            <a:pPr>
              <a:defRPr/>
            </a:pPr>
            <a:fld id="{D35AA641-0A44-498B-9969-D7D39EDBC873}" type="slidenum">
              <a:rPr/>
              <a:pPr>
                <a:defRPr/>
              </a:p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blank" preserve="1">
  <p:cSld name="Oracle logo">
    <p:bg bwMode="ltGray">
      <p:bgRef idx="1001">
        <a:schemeClr val="bg1"/>
      </p:bgRef>
    </p:bg>
    <p:spTree>
      <p:nvGrpSpPr>
        <p:cNvPr id="1" name=""/>
        <p:cNvGrpSpPr/>
        <p:nvPr/>
      </p:nvGrpSpPr>
      <p:grpSpPr>
        <a:xfrm>
          <a:off x="0" y="0"/>
          <a:ext cx="0" cy="0"/>
          <a:chOff x="0" y="0"/>
          <a:chExt cx="0" cy="0"/>
        </a:xfrm>
      </p:grpSpPr>
      <p:pic>
        <p:nvPicPr>
          <p:cNvPr id="2" name="Picture 13"/>
          <p:cNvPicPr>
            <a:picLocks noChangeAspect="1"/>
          </p:cNvPicPr>
          <p:nvPr/>
        </p:nvPicPr>
        <p:blipFill>
          <a:blip r:embed="rId2" cstate="print"/>
          <a:srcRect/>
          <a:stretch>
            <a:fillRect/>
          </a:stretch>
        </p:blipFill>
        <p:spPr bwMode="hidden">
          <a:xfrm>
            <a:off x="138113" y="130175"/>
            <a:ext cx="11912600" cy="6546850"/>
          </a:xfrm>
          <a:prstGeom prst="rect">
            <a:avLst/>
          </a:prstGeom>
          <a:noFill/>
          <a:ln w="9525">
            <a:noFill/>
            <a:miter lim="800000"/>
            <a:headEnd/>
            <a:tailEnd/>
          </a:ln>
        </p:spPr>
      </p:pic>
      <p:sp>
        <p:nvSpPr>
          <p:cNvPr id="3" name="Rectangle 2"/>
          <p:cNvSpPr/>
          <p:nvPr/>
        </p:nvSpPr>
        <p:spPr bwMode="gray">
          <a:xfrm>
            <a:off x="0" y="0"/>
            <a:ext cx="193675" cy="685165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dirty="0"/>
          </a:p>
        </p:txBody>
      </p:sp>
      <p:sp>
        <p:nvSpPr>
          <p:cNvPr id="4" name="Rectangle 3"/>
          <p:cNvSpPr/>
          <p:nvPr/>
        </p:nvSpPr>
        <p:spPr bwMode="gray">
          <a:xfrm>
            <a:off x="11995150" y="6350"/>
            <a:ext cx="193675" cy="685165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dirty="0"/>
          </a:p>
        </p:txBody>
      </p:sp>
      <p:sp>
        <p:nvSpPr>
          <p:cNvPr id="5" name="Rectangle 4"/>
          <p:cNvSpPr/>
          <p:nvPr/>
        </p:nvSpPr>
        <p:spPr bwMode="gray">
          <a:xfrm>
            <a:off x="0" y="6400800"/>
            <a:ext cx="12188825"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dirty="0"/>
          </a:p>
        </p:txBody>
      </p:sp>
      <p:sp>
        <p:nvSpPr>
          <p:cNvPr id="6" name="Rectangle 5"/>
          <p:cNvSpPr/>
          <p:nvPr/>
        </p:nvSpPr>
        <p:spPr bwMode="gray">
          <a:xfrm>
            <a:off x="0" y="0"/>
            <a:ext cx="12188825" cy="19208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dirty="0"/>
          </a:p>
        </p:txBody>
      </p:sp>
      <p:pic>
        <p:nvPicPr>
          <p:cNvPr id="7" name="Picture 20"/>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black">
          <a:xfrm>
            <a:off x="3822700" y="2843213"/>
            <a:ext cx="4543425" cy="569912"/>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31151" y="1524001"/>
            <a:ext cx="11126522" cy="4419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smtClean="0"/>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Oracle Confidential</a:t>
            </a:r>
            <a:endParaRPr lang="en-US" dirty="0"/>
          </a:p>
        </p:txBody>
      </p:sp>
      <p:sp>
        <p:nvSpPr>
          <p:cNvPr id="6" name="Slide Number Placeholder 5"/>
          <p:cNvSpPr>
            <a:spLocks noGrp="1"/>
          </p:cNvSpPr>
          <p:nvPr>
            <p:ph type="sldNum" sz="quarter" idx="12"/>
          </p:nvPr>
        </p:nvSpPr>
        <p:spPr/>
        <p:txBody>
          <a:bodyPr/>
          <a:lstStyle>
            <a:lvl1pPr>
              <a:defRPr smtClean="0"/>
            </a:lvl1pPr>
          </a:lstStyle>
          <a:p>
            <a:pPr>
              <a:defRPr/>
            </a:pPr>
            <a:fld id="{5F8B0B81-9576-4D4D-896F-36538D87AD4D}"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3" y="533400"/>
            <a:ext cx="1371600" cy="5410200"/>
          </a:xfrm>
        </p:spPr>
        <p:txBody>
          <a:bodyPr vert="eaVert"/>
          <a:lstStyle>
            <a:lvl1pPr>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531813" y="533400"/>
            <a:ext cx="9524999"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lvl1pPr>
              <a:defRPr/>
            </a:lvl1pPr>
          </a:lstStyle>
          <a:p>
            <a:pPr>
              <a:defRPr/>
            </a:pPr>
            <a:endParaRPr dirty="0"/>
          </a:p>
        </p:txBody>
      </p:sp>
      <p:sp>
        <p:nvSpPr>
          <p:cNvPr id="5" name="Footer Placeholder 4"/>
          <p:cNvSpPr>
            <a:spLocks noGrp="1"/>
          </p:cNvSpPr>
          <p:nvPr>
            <p:ph type="ftr" sz="quarter" idx="11"/>
          </p:nvPr>
        </p:nvSpPr>
        <p:spPr/>
        <p:txBody>
          <a:bodyPr/>
          <a:lstStyle>
            <a:lvl1pPr>
              <a:defRPr/>
            </a:lvl1pPr>
          </a:lstStyle>
          <a:p>
            <a:pPr>
              <a:defRPr/>
            </a:pPr>
            <a:r>
              <a:rPr lang="en-US" smtClean="0"/>
              <a:t>Oracle Confidential</a:t>
            </a:r>
            <a:endParaRPr dirty="0"/>
          </a:p>
        </p:txBody>
      </p:sp>
      <p:sp>
        <p:nvSpPr>
          <p:cNvPr id="6" name="Slide Number Placeholder 5"/>
          <p:cNvSpPr>
            <a:spLocks noGrp="1"/>
          </p:cNvSpPr>
          <p:nvPr>
            <p:ph type="sldNum" sz="quarter" idx="12"/>
          </p:nvPr>
        </p:nvSpPr>
        <p:spPr/>
        <p:txBody>
          <a:bodyPr/>
          <a:lstStyle>
            <a:lvl1pPr>
              <a:defRPr/>
            </a:lvl1pPr>
          </a:lstStyle>
          <a:p>
            <a:pPr>
              <a:defRPr/>
            </a:pPr>
            <a:fld id="{690787E5-97C5-4A68-9F61-60F841027B23}" type="slidenum">
              <a:rPr/>
              <a:pPr>
                <a:defRPr/>
              </a:p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with Picture and Logo">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6" name="Rectangle 5"/>
          <p:cNvSpPr/>
          <p:nvPr/>
        </p:nvSpPr>
        <p:spPr bwMode="hidden">
          <a:xfrm>
            <a:off x="0" y="0"/>
            <a:ext cx="1218882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dirty="0"/>
          </a:p>
        </p:txBody>
      </p:sp>
      <p:sp>
        <p:nvSpPr>
          <p:cNvPr id="7" name="TextBox 6"/>
          <p:cNvSpPr txBox="1"/>
          <p:nvPr/>
        </p:nvSpPr>
        <p:spPr>
          <a:xfrm>
            <a:off x="5989638" y="6556375"/>
            <a:ext cx="2787650" cy="182563"/>
          </a:xfrm>
          <a:prstGeom prst="rect">
            <a:avLst/>
          </a:prstGeom>
          <a:noFill/>
        </p:spPr>
        <p:txBody>
          <a:bodyPr wrap="none" lIns="0" tIns="0" rIns="0" bIns="0" anchor="ctr"/>
          <a:lstStyle/>
          <a:p>
            <a:pPr fontAlgn="auto">
              <a:spcBef>
                <a:spcPts val="0"/>
              </a:spcBef>
              <a:spcAft>
                <a:spcPts val="0"/>
              </a:spcAft>
              <a:defRPr/>
            </a:pPr>
            <a:r>
              <a:rPr sz="800" dirty="0">
                <a:solidFill>
                  <a:schemeClr val="tx1">
                    <a:lumMod val="60000"/>
                    <a:lumOff val="40000"/>
                  </a:schemeClr>
                </a:solidFill>
                <a:latin typeface="+mn-lt"/>
                <a:cs typeface="+mn-cs"/>
              </a:rPr>
              <a:t>Copyright © </a:t>
            </a:r>
            <a:r>
              <a:rPr lang="en-US" sz="800" dirty="0" smtClean="0">
                <a:solidFill>
                  <a:schemeClr val="tx1">
                    <a:lumMod val="60000"/>
                    <a:lumOff val="40000"/>
                  </a:schemeClr>
                </a:solidFill>
                <a:latin typeface="+mn-lt"/>
                <a:cs typeface="+mn-cs"/>
              </a:rPr>
              <a:t>2016</a:t>
            </a:r>
            <a:r>
              <a:rPr sz="800" dirty="0" smtClean="0">
                <a:solidFill>
                  <a:schemeClr val="tx1">
                    <a:lumMod val="60000"/>
                    <a:lumOff val="40000"/>
                  </a:schemeClr>
                </a:solidFill>
                <a:latin typeface="+mn-lt"/>
                <a:cs typeface="+mn-cs"/>
              </a:rPr>
              <a:t> </a:t>
            </a:r>
            <a:r>
              <a:rPr sz="800" dirty="0">
                <a:solidFill>
                  <a:schemeClr val="tx1">
                    <a:lumMod val="60000"/>
                    <a:lumOff val="40000"/>
                  </a:schemeClr>
                </a:solidFill>
                <a:latin typeface="+mn-lt"/>
                <a:cs typeface="+mn-cs"/>
              </a:rPr>
              <a:t>Oracle and/or its affiliates. All rights reserved.  </a:t>
            </a:r>
            <a:r>
              <a:rPr sz="800" dirty="0" smtClean="0">
                <a:solidFill>
                  <a:schemeClr val="tx1">
                    <a:lumMod val="60000"/>
                    <a:lumOff val="40000"/>
                  </a:schemeClr>
                </a:solidFill>
                <a:latin typeface="+mn-lt"/>
                <a:cs typeface="+mn-cs"/>
              </a:rPr>
              <a:t>|</a:t>
            </a:r>
            <a:endParaRPr sz="800" dirty="0">
              <a:solidFill>
                <a:schemeClr val="tx1">
                  <a:lumMod val="60000"/>
                  <a:lumOff val="40000"/>
                </a:schemeClr>
              </a:solidFill>
              <a:latin typeface="+mn-lt"/>
              <a:cs typeface="+mn-cs"/>
            </a:endParaRPr>
          </a:p>
        </p:txBody>
      </p:sp>
      <p:sp>
        <p:nvSpPr>
          <p:cNvPr id="8" name="Rectangle 7"/>
          <p:cNvSpPr/>
          <p:nvPr/>
        </p:nvSpPr>
        <p:spPr bwMode="white">
          <a:xfrm>
            <a:off x="9828212" y="0"/>
            <a:ext cx="2057399" cy="609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dirty="0"/>
          </a:p>
        </p:txBody>
      </p:sp>
      <p:pic>
        <p:nvPicPr>
          <p:cNvPr id="9" name="Picture 17" descr="1.5X red tab for PPT.png"/>
          <p:cNvPicPr>
            <a:picLocks noChangeAspect="1"/>
          </p:cNvPicPr>
          <p:nvPr/>
        </p:nvPicPr>
        <p:blipFill>
          <a:blip r:embed="rId4" cstate="print"/>
          <a:srcRect/>
          <a:stretch>
            <a:fillRect/>
          </a:stretch>
        </p:blipFill>
        <p:spPr bwMode="ltGray">
          <a:xfrm>
            <a:off x="531813" y="6269038"/>
            <a:ext cx="1609725" cy="588962"/>
          </a:xfrm>
          <a:prstGeom prst="rect">
            <a:avLst/>
          </a:prstGeom>
          <a:noFill/>
          <a:ln w="9525">
            <a:noFill/>
            <a:miter lim="800000"/>
            <a:headEnd/>
            <a:tailEnd/>
          </a:ln>
        </p:spPr>
      </p:pic>
      <p:sp>
        <p:nvSpPr>
          <p:cNvPr id="2" name="Title 1"/>
          <p:cNvSpPr>
            <a:spLocks noGrp="1"/>
          </p:cNvSpPr>
          <p:nvPr>
            <p:ph type="ctrTitle"/>
          </p:nvPr>
        </p:nvSpPr>
        <p:spPr>
          <a:xfrm>
            <a:off x="531814" y="739775"/>
            <a:ext cx="8763000" cy="1470025"/>
          </a:xfrm>
        </p:spPr>
        <p:txBody>
          <a:bodyPr/>
          <a:lstStyle>
            <a:lvl1pPr>
              <a:lnSpc>
                <a:spcPct val="80000"/>
              </a:lnSpc>
              <a:defRPr sz="4800"/>
            </a:lvl1pPr>
          </a:lstStyle>
          <a:p>
            <a:r>
              <a:rPr lang="en-US" smtClean="0"/>
              <a:t>Click to edit Master title style</a:t>
            </a:r>
            <a:endParaRPr/>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Text Placeholder 12"/>
          <p:cNvSpPr>
            <a:spLocks noGrp="1"/>
          </p:cNvSpPr>
          <p:nvPr>
            <p:ph type="body" sz="quarter" idx="13"/>
          </p:nvPr>
        </p:nvSpPr>
        <p:spPr>
          <a:xfrm>
            <a:off x="531814" y="3429451"/>
            <a:ext cx="8763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smtClean="0"/>
              <a:t>Click to edit Master text styles</a:t>
            </a:r>
          </a:p>
        </p:txBody>
      </p:sp>
      <p:sp>
        <p:nvSpPr>
          <p:cNvPr id="21" name="Text Placeholder 12"/>
          <p:cNvSpPr>
            <a:spLocks noGrp="1"/>
          </p:cNvSpPr>
          <p:nvPr>
            <p:ph type="body" sz="quarter" idx="15"/>
          </p:nvPr>
        </p:nvSpPr>
        <p:spPr>
          <a:xfrm>
            <a:off x="9904412" y="228600"/>
            <a:ext cx="1676400" cy="228600"/>
          </a:xfrm>
        </p:spPr>
        <p:txBody>
          <a:bodyPr anchor="b">
            <a:normAutofit/>
          </a:bodyPr>
          <a:lstStyle>
            <a:lvl1pPr marL="1588" indent="0" algn="ctr">
              <a:spcBef>
                <a:spcPts val="0"/>
              </a:spcBef>
              <a:buFontTx/>
              <a:buNone/>
              <a:defRPr sz="1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smtClean="0"/>
              <a:t>Click to edit Master text styles</a:t>
            </a:r>
          </a:p>
        </p:txBody>
      </p:sp>
      <p:sp>
        <p:nvSpPr>
          <p:cNvPr id="10" name="Date Placeholder 3"/>
          <p:cNvSpPr>
            <a:spLocks noGrp="1"/>
          </p:cNvSpPr>
          <p:nvPr>
            <p:ph type="dt" sz="half" idx="16"/>
          </p:nvPr>
        </p:nvSpPr>
        <p:spPr/>
        <p:txBody>
          <a:bodyPr/>
          <a:lstStyle>
            <a:lvl1pPr>
              <a:defRPr/>
            </a:lvl1pPr>
          </a:lstStyle>
          <a:p>
            <a:pPr>
              <a:defRPr/>
            </a:pPr>
            <a:endParaRPr dirty="0"/>
          </a:p>
        </p:txBody>
      </p:sp>
      <p:sp>
        <p:nvSpPr>
          <p:cNvPr id="11" name="Footer Placeholder 4"/>
          <p:cNvSpPr>
            <a:spLocks noGrp="1"/>
          </p:cNvSpPr>
          <p:nvPr>
            <p:ph type="ftr" sz="quarter" idx="17"/>
          </p:nvPr>
        </p:nvSpPr>
        <p:spPr/>
        <p:txBody>
          <a:bodyPr/>
          <a:lstStyle>
            <a:lvl1pPr>
              <a:defRPr/>
            </a:lvl1pPr>
          </a:lstStyle>
          <a:p>
            <a:pPr>
              <a:defRPr/>
            </a:pPr>
            <a:r>
              <a:rPr lang="en-US" dirty="0" smtClean="0"/>
              <a:t>Oracle Confidential</a:t>
            </a:r>
            <a:endParaRPr dirty="0"/>
          </a:p>
        </p:txBody>
      </p:sp>
      <p:sp>
        <p:nvSpPr>
          <p:cNvPr id="12" name="Slide Number Placeholder 5"/>
          <p:cNvSpPr>
            <a:spLocks noGrp="1"/>
          </p:cNvSpPr>
          <p:nvPr>
            <p:ph type="sldNum" sz="quarter" idx="18"/>
          </p:nvPr>
        </p:nvSpPr>
        <p:spPr>
          <a:xfrm>
            <a:off x="11276013" y="6934200"/>
            <a:ext cx="381000" cy="182563"/>
          </a:xfrm>
        </p:spPr>
        <p:txBody>
          <a:bodyPr/>
          <a:lstStyle>
            <a:lvl1pPr>
              <a:defRPr>
                <a:solidFill>
                  <a:srgbClr val="BCC0C4"/>
                </a:solidFill>
              </a:defRPr>
            </a:lvl1pPr>
          </a:lstStyle>
          <a:p>
            <a:pPr>
              <a:defRPr/>
            </a:pPr>
            <a:fld id="{D22587B0-65AB-4C0E-B323-200F394CDEC1}" type="slidenum">
              <a:rPr/>
              <a:pPr>
                <a:defRPr/>
              </a:pPr>
              <a:t>‹#›</a:t>
            </a:fld>
            <a:endParaRPr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idx="1"/>
          </p:nvPr>
        </p:nvSpPr>
        <p:spPr>
          <a:xfrm>
            <a:off x="531151" y="1524001"/>
            <a:ext cx="11126522"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lvl1pPr>
              <a:defRPr/>
            </a:lvl1pPr>
          </a:lstStyle>
          <a:p>
            <a:pPr>
              <a:defRPr/>
            </a:pPr>
            <a:endParaRPr dirty="0"/>
          </a:p>
        </p:txBody>
      </p:sp>
      <p:sp>
        <p:nvSpPr>
          <p:cNvPr id="5" name="Footer Placeholder 4"/>
          <p:cNvSpPr>
            <a:spLocks noGrp="1"/>
          </p:cNvSpPr>
          <p:nvPr>
            <p:ph type="ftr" sz="quarter" idx="11"/>
          </p:nvPr>
        </p:nvSpPr>
        <p:spPr/>
        <p:txBody>
          <a:bodyPr/>
          <a:lstStyle>
            <a:lvl1pPr>
              <a:defRPr/>
            </a:lvl1pPr>
          </a:lstStyle>
          <a:p>
            <a:pPr>
              <a:defRPr/>
            </a:pPr>
            <a:r>
              <a:rPr lang="en-US" smtClean="0"/>
              <a:t>Oracle Confidential</a:t>
            </a:r>
            <a:endParaRPr dirty="0"/>
          </a:p>
        </p:txBody>
      </p:sp>
      <p:sp>
        <p:nvSpPr>
          <p:cNvPr id="6" name="Slide Number Placeholder 5"/>
          <p:cNvSpPr>
            <a:spLocks noGrp="1"/>
          </p:cNvSpPr>
          <p:nvPr>
            <p:ph type="sldNum" sz="quarter" idx="12"/>
          </p:nvPr>
        </p:nvSpPr>
        <p:spPr/>
        <p:txBody>
          <a:bodyPr/>
          <a:lstStyle>
            <a:lvl1pPr>
              <a:defRPr/>
            </a:lvl1pPr>
          </a:lstStyle>
          <a:p>
            <a:pPr>
              <a:defRPr/>
            </a:pPr>
            <a:fld id="{B5B172F7-A98B-4584-9F49-5B258BD0A77A}" type="slidenum">
              <a:rPr/>
              <a:pPr>
                <a:defRPr/>
              </a:p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idx="1"/>
          </p:nvPr>
        </p:nvSpPr>
        <p:spPr>
          <a:xfrm>
            <a:off x="531151" y="1981200"/>
            <a:ext cx="11126522" cy="3962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Text Placeholder 12"/>
          <p:cNvSpPr>
            <a:spLocks noGrp="1"/>
          </p:cNvSpPr>
          <p:nvPr>
            <p:ph type="body" sz="quarter" idx="13"/>
          </p:nvPr>
        </p:nvSpPr>
        <p:spPr>
          <a:xfrm>
            <a:off x="531813" y="1373741"/>
            <a:ext cx="11125199"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smtClean="0"/>
              <a:t>Click to edit Master text styles</a:t>
            </a:r>
          </a:p>
        </p:txBody>
      </p:sp>
      <p:sp>
        <p:nvSpPr>
          <p:cNvPr id="5" name="Date Placeholder 3"/>
          <p:cNvSpPr>
            <a:spLocks noGrp="1"/>
          </p:cNvSpPr>
          <p:nvPr>
            <p:ph type="dt" sz="half" idx="14"/>
          </p:nvPr>
        </p:nvSpPr>
        <p:spPr/>
        <p:txBody>
          <a:bodyPr/>
          <a:lstStyle>
            <a:lvl1pPr>
              <a:defRPr/>
            </a:lvl1pPr>
          </a:lstStyle>
          <a:p>
            <a:pPr>
              <a:defRPr/>
            </a:pPr>
            <a:endParaRPr dirty="0"/>
          </a:p>
        </p:txBody>
      </p:sp>
      <p:sp>
        <p:nvSpPr>
          <p:cNvPr id="6" name="Footer Placeholder 4"/>
          <p:cNvSpPr>
            <a:spLocks noGrp="1"/>
          </p:cNvSpPr>
          <p:nvPr>
            <p:ph type="ftr" sz="quarter" idx="15"/>
          </p:nvPr>
        </p:nvSpPr>
        <p:spPr/>
        <p:txBody>
          <a:bodyPr/>
          <a:lstStyle>
            <a:lvl1pPr>
              <a:defRPr/>
            </a:lvl1pPr>
          </a:lstStyle>
          <a:p>
            <a:pPr>
              <a:defRPr/>
            </a:pPr>
            <a:r>
              <a:rPr lang="en-US" smtClean="0"/>
              <a:t>Oracle Confidential</a:t>
            </a:r>
            <a:endParaRPr dirty="0"/>
          </a:p>
        </p:txBody>
      </p:sp>
      <p:sp>
        <p:nvSpPr>
          <p:cNvPr id="8" name="Slide Number Placeholder 5"/>
          <p:cNvSpPr>
            <a:spLocks noGrp="1"/>
          </p:cNvSpPr>
          <p:nvPr>
            <p:ph type="sldNum" sz="quarter" idx="16"/>
          </p:nvPr>
        </p:nvSpPr>
        <p:spPr/>
        <p:txBody>
          <a:bodyPr/>
          <a:lstStyle>
            <a:lvl1pPr>
              <a:defRPr/>
            </a:lvl1pPr>
          </a:lstStyle>
          <a:p>
            <a:pPr>
              <a:defRPr/>
            </a:pPr>
            <a:fld id="{2B74FB99-7240-4208-BC0E-A6A0B639986D}" type="slidenum">
              <a:rPr/>
              <a:pPr>
                <a:defRPr/>
              </a:p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8" name="Text Placeholder 7"/>
          <p:cNvSpPr>
            <a:spLocks noGrp="1"/>
          </p:cNvSpPr>
          <p:nvPr>
            <p:ph type="body" sz="quarter" idx="13"/>
          </p:nvPr>
        </p:nvSpPr>
        <p:spPr>
          <a:xfrm>
            <a:off x="2795931" y="1981199"/>
            <a:ext cx="8861082"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4"/>
          </p:nvPr>
        </p:nvSpPr>
        <p:spPr/>
        <p:txBody>
          <a:bodyPr/>
          <a:lstStyle>
            <a:lvl1pPr>
              <a:defRPr/>
            </a:lvl1pPr>
          </a:lstStyle>
          <a:p>
            <a:pPr>
              <a:defRPr/>
            </a:pPr>
            <a:endParaRPr dirty="0"/>
          </a:p>
        </p:txBody>
      </p:sp>
      <p:sp>
        <p:nvSpPr>
          <p:cNvPr id="5" name="Footer Placeholder 4"/>
          <p:cNvSpPr>
            <a:spLocks noGrp="1"/>
          </p:cNvSpPr>
          <p:nvPr>
            <p:ph type="ftr" sz="quarter" idx="15"/>
          </p:nvPr>
        </p:nvSpPr>
        <p:spPr/>
        <p:txBody>
          <a:bodyPr/>
          <a:lstStyle>
            <a:lvl1pPr>
              <a:defRPr/>
            </a:lvl1pPr>
          </a:lstStyle>
          <a:p>
            <a:pPr>
              <a:defRPr/>
            </a:pPr>
            <a:r>
              <a:rPr lang="en-US" smtClean="0"/>
              <a:t>Oracle Confidential</a:t>
            </a:r>
            <a:endParaRPr dirty="0"/>
          </a:p>
        </p:txBody>
      </p:sp>
      <p:sp>
        <p:nvSpPr>
          <p:cNvPr id="6" name="Slide Number Placeholder 5"/>
          <p:cNvSpPr>
            <a:spLocks noGrp="1"/>
          </p:cNvSpPr>
          <p:nvPr>
            <p:ph type="sldNum" sz="quarter" idx="16"/>
          </p:nvPr>
        </p:nvSpPr>
        <p:spPr/>
        <p:txBody>
          <a:bodyPr/>
          <a:lstStyle>
            <a:lvl1pPr>
              <a:defRPr/>
            </a:lvl1pPr>
          </a:lstStyle>
          <a:p>
            <a:pPr>
              <a:defRPr/>
            </a:pPr>
            <a:fld id="{79E8905C-C01A-4278-9B36-5FA26DDF11FA}" type="slidenum">
              <a:rPr/>
              <a:pPr>
                <a:defRPr/>
              </a:p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813" y="2600324"/>
            <a:ext cx="11125200" cy="1371600"/>
          </a:xfrm>
        </p:spPr>
        <p:txBody>
          <a:bodyPr/>
          <a:lstStyle>
            <a:lvl1pPr algn="l">
              <a:lnSpc>
                <a:spcPct val="8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531813" y="4038598"/>
            <a:ext cx="11125200" cy="914400"/>
          </a:xfrm>
        </p:spPr>
        <p:txBody>
          <a:bodyPr>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dirty="0"/>
          </a:p>
        </p:txBody>
      </p:sp>
      <p:sp>
        <p:nvSpPr>
          <p:cNvPr id="5" name="Footer Placeholder 4"/>
          <p:cNvSpPr>
            <a:spLocks noGrp="1"/>
          </p:cNvSpPr>
          <p:nvPr>
            <p:ph type="ftr" sz="quarter" idx="11"/>
          </p:nvPr>
        </p:nvSpPr>
        <p:spPr/>
        <p:txBody>
          <a:bodyPr/>
          <a:lstStyle>
            <a:lvl1pPr>
              <a:defRPr/>
            </a:lvl1pPr>
          </a:lstStyle>
          <a:p>
            <a:pPr>
              <a:defRPr/>
            </a:pPr>
            <a:r>
              <a:rPr lang="en-US" smtClean="0"/>
              <a:t>Oracle Confidential</a:t>
            </a:r>
            <a:endParaRPr dirty="0"/>
          </a:p>
        </p:txBody>
      </p:sp>
      <p:sp>
        <p:nvSpPr>
          <p:cNvPr id="6" name="Slide Number Placeholder 5"/>
          <p:cNvSpPr>
            <a:spLocks noGrp="1"/>
          </p:cNvSpPr>
          <p:nvPr>
            <p:ph type="sldNum" sz="quarter" idx="12"/>
          </p:nvPr>
        </p:nvSpPr>
        <p:spPr/>
        <p:txBody>
          <a:bodyPr/>
          <a:lstStyle>
            <a:lvl1pPr>
              <a:defRPr/>
            </a:lvl1pPr>
          </a:lstStyle>
          <a:p>
            <a:pPr>
              <a:defRPr/>
            </a:pPr>
            <a:fld id="{DFD6B9D2-39DE-43F5-8E6E-A164C17F9F64}" type="slidenum">
              <a:rPr/>
              <a:pPr>
                <a:defRPr/>
              </a:p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p:cSld name="Section Header with Picture">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dirty="0"/>
          </a:p>
        </p:txBody>
      </p:sp>
      <p:grpSp>
        <p:nvGrpSpPr>
          <p:cNvPr id="5" name="Group 15"/>
          <p:cNvGrpSpPr>
            <a:grpSpLocks/>
          </p:cNvGrpSpPr>
          <p:nvPr/>
        </p:nvGrpSpPr>
        <p:grpSpPr bwMode="auto">
          <a:xfrm>
            <a:off x="0" y="0"/>
            <a:ext cx="12188825" cy="6858000"/>
            <a:chOff x="-287" y="0"/>
            <a:chExt cx="12189399" cy="6858000"/>
          </a:xfrm>
        </p:grpSpPr>
        <p:sp>
          <p:nvSpPr>
            <p:cNvPr id="6" name="Rectangle 5"/>
            <p:cNvSpPr/>
            <p:nvPr/>
          </p:nvSpPr>
          <p:spPr bwMode="gray">
            <a:xfrm>
              <a:off x="-287" y="0"/>
              <a:ext cx="193684" cy="685165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dirty="0"/>
            </a:p>
          </p:txBody>
        </p:sp>
        <p:sp>
          <p:nvSpPr>
            <p:cNvPr id="7" name="Rectangle 6"/>
            <p:cNvSpPr/>
            <p:nvPr/>
          </p:nvSpPr>
          <p:spPr bwMode="gray">
            <a:xfrm>
              <a:off x="11995428" y="6350"/>
              <a:ext cx="193684" cy="685165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dirty="0"/>
            </a:p>
          </p:txBody>
        </p:sp>
        <p:sp>
          <p:nvSpPr>
            <p:cNvPr id="8" name="Rectangle 7"/>
            <p:cNvSpPr/>
            <p:nvPr/>
          </p:nvSpPr>
          <p:spPr bwMode="gray">
            <a:xfrm>
              <a:off x="-287" y="6400800"/>
              <a:ext cx="12189399" cy="4572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dirty="0"/>
            </a:p>
          </p:txBody>
        </p:sp>
        <p:sp>
          <p:nvSpPr>
            <p:cNvPr id="9" name="Rectangle 8"/>
            <p:cNvSpPr/>
            <p:nvPr/>
          </p:nvSpPr>
          <p:spPr bwMode="gray">
            <a:xfrm>
              <a:off x="-287" y="0"/>
              <a:ext cx="12189399" cy="19208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dirty="0"/>
            </a:p>
          </p:txBody>
        </p:sp>
      </p:grpSp>
      <p:sp>
        <p:nvSpPr>
          <p:cNvPr id="10" name="TextBox 9"/>
          <p:cNvSpPr txBox="1"/>
          <p:nvPr/>
        </p:nvSpPr>
        <p:spPr>
          <a:xfrm>
            <a:off x="5989638" y="6556375"/>
            <a:ext cx="2787650" cy="182563"/>
          </a:xfrm>
          <a:prstGeom prst="rect">
            <a:avLst/>
          </a:prstGeom>
          <a:noFill/>
        </p:spPr>
        <p:txBody>
          <a:bodyPr wrap="none" lIns="0" tIns="0" rIns="0" bIns="0" anchor="ctr"/>
          <a:lstStyle/>
          <a:p>
            <a:pPr fontAlgn="auto">
              <a:spcBef>
                <a:spcPts val="0"/>
              </a:spcBef>
              <a:spcAft>
                <a:spcPts val="0"/>
              </a:spcAft>
              <a:defRPr/>
            </a:pPr>
            <a:r>
              <a:rPr sz="800" dirty="0">
                <a:solidFill>
                  <a:schemeClr val="bg1">
                    <a:lumMod val="60000"/>
                    <a:lumOff val="40000"/>
                  </a:schemeClr>
                </a:solidFill>
                <a:latin typeface="+mn-lt"/>
                <a:cs typeface="+mn-cs"/>
              </a:rPr>
              <a:t>Copyright © </a:t>
            </a:r>
            <a:r>
              <a:rPr lang="en-US" sz="800" dirty="0" smtClean="0">
                <a:solidFill>
                  <a:schemeClr val="bg1">
                    <a:lumMod val="60000"/>
                    <a:lumOff val="40000"/>
                  </a:schemeClr>
                </a:solidFill>
                <a:latin typeface="+mn-lt"/>
                <a:cs typeface="+mn-cs"/>
              </a:rPr>
              <a:t>2016</a:t>
            </a:r>
            <a:r>
              <a:rPr sz="800" dirty="0" smtClean="0">
                <a:solidFill>
                  <a:schemeClr val="bg1">
                    <a:lumMod val="60000"/>
                    <a:lumOff val="40000"/>
                  </a:schemeClr>
                </a:solidFill>
                <a:latin typeface="+mn-lt"/>
                <a:cs typeface="+mn-cs"/>
              </a:rPr>
              <a:t> </a:t>
            </a:r>
            <a:r>
              <a:rPr sz="800" dirty="0">
                <a:solidFill>
                  <a:schemeClr val="bg1">
                    <a:lumMod val="60000"/>
                    <a:lumOff val="40000"/>
                  </a:schemeClr>
                </a:solidFill>
                <a:latin typeface="+mn-lt"/>
                <a:cs typeface="+mn-cs"/>
              </a:rPr>
              <a:t>Oracle and/or its affiliates. All rights reserved.  |</a:t>
            </a:r>
          </a:p>
        </p:txBody>
      </p:sp>
      <p:pic>
        <p:nvPicPr>
          <p:cNvPr id="11" name="Picture 22" descr="1.5X red tab for PPT.png"/>
          <p:cNvPicPr>
            <a:picLocks noChangeAspect="1"/>
          </p:cNvPicPr>
          <p:nvPr/>
        </p:nvPicPr>
        <p:blipFill>
          <a:blip r:embed="rId4" cstate="print"/>
          <a:srcRect/>
          <a:stretch>
            <a:fillRect/>
          </a:stretch>
        </p:blipFill>
        <p:spPr bwMode="ltGray">
          <a:xfrm>
            <a:off x="531813" y="6269038"/>
            <a:ext cx="1609725" cy="588962"/>
          </a:xfrm>
          <a:prstGeom prst="rect">
            <a:avLst/>
          </a:prstGeom>
          <a:noFill/>
          <a:ln w="9525">
            <a:noFill/>
            <a:miter lim="800000"/>
            <a:headEnd/>
            <a:tailEnd/>
          </a:ln>
        </p:spPr>
      </p:pic>
      <p:sp>
        <p:nvSpPr>
          <p:cNvPr id="2" name="Title 1"/>
          <p:cNvSpPr>
            <a:spLocks noGrp="1"/>
          </p:cNvSpPr>
          <p:nvPr>
            <p:ph type="title"/>
          </p:nvPr>
        </p:nvSpPr>
        <p:spPr>
          <a:xfrm>
            <a:off x="531813" y="2600324"/>
            <a:ext cx="11125200" cy="1371600"/>
          </a:xfrm>
        </p:spPr>
        <p:txBody>
          <a:bodyPr/>
          <a:lstStyle>
            <a:lvl1pPr algn="l">
              <a:lnSpc>
                <a:spcPct val="80000"/>
              </a:lnSpc>
              <a:defRPr sz="4800" b="0" cap="none" baseline="0"/>
            </a:lvl1pPr>
          </a:lstStyle>
          <a:p>
            <a:r>
              <a:rPr lang="en-US" smtClean="0"/>
              <a:t>Click to edit Master title style</a:t>
            </a:r>
            <a:endParaRPr dirty="0"/>
          </a:p>
        </p:txBody>
      </p:sp>
      <p:sp>
        <p:nvSpPr>
          <p:cNvPr id="3" name="Text Placeholder 2"/>
          <p:cNvSpPr>
            <a:spLocks noGrp="1"/>
          </p:cNvSpPr>
          <p:nvPr>
            <p:ph type="body" idx="1"/>
          </p:nvPr>
        </p:nvSpPr>
        <p:spPr>
          <a:xfrm>
            <a:off x="531813" y="4038598"/>
            <a:ext cx="11125200" cy="914400"/>
          </a:xfrm>
        </p:spPr>
        <p:txBody>
          <a:bodyPr>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2" name="Date Placeholder 3"/>
          <p:cNvSpPr>
            <a:spLocks noGrp="1"/>
          </p:cNvSpPr>
          <p:nvPr>
            <p:ph type="dt" sz="half" idx="10"/>
          </p:nvPr>
        </p:nvSpPr>
        <p:spPr/>
        <p:txBody>
          <a:bodyPr/>
          <a:lstStyle>
            <a:lvl1pPr>
              <a:defRPr>
                <a:solidFill>
                  <a:schemeClr val="bg1">
                    <a:lumMod val="60000"/>
                    <a:lumOff val="40000"/>
                  </a:schemeClr>
                </a:solidFill>
              </a:defRPr>
            </a:lvl1pPr>
          </a:lstStyle>
          <a:p>
            <a:pPr>
              <a:defRPr/>
            </a:pPr>
            <a:endParaRPr dirty="0"/>
          </a:p>
        </p:txBody>
      </p:sp>
      <p:sp>
        <p:nvSpPr>
          <p:cNvPr id="13" name="Footer Placeholder 4"/>
          <p:cNvSpPr>
            <a:spLocks noGrp="1"/>
          </p:cNvSpPr>
          <p:nvPr>
            <p:ph type="ftr" sz="quarter" idx="11"/>
          </p:nvPr>
        </p:nvSpPr>
        <p:spPr/>
        <p:txBody>
          <a:bodyPr/>
          <a:lstStyle>
            <a:lvl1pPr>
              <a:defRPr dirty="0">
                <a:solidFill>
                  <a:schemeClr val="bg1">
                    <a:lumMod val="60000"/>
                    <a:lumOff val="40000"/>
                  </a:schemeClr>
                </a:solidFill>
              </a:defRPr>
            </a:lvl1pPr>
          </a:lstStyle>
          <a:p>
            <a:pPr>
              <a:defRPr/>
            </a:pPr>
            <a:r>
              <a:rPr lang="en-US" smtClean="0"/>
              <a:t>Oracle Confidential</a:t>
            </a:r>
            <a:endParaRPr dirty="0"/>
          </a:p>
        </p:txBody>
      </p:sp>
      <p:sp>
        <p:nvSpPr>
          <p:cNvPr id="14" name="Slide Number Placeholder 5"/>
          <p:cNvSpPr>
            <a:spLocks noGrp="1"/>
          </p:cNvSpPr>
          <p:nvPr>
            <p:ph type="sldNum" sz="quarter" idx="12"/>
          </p:nvPr>
        </p:nvSpPr>
        <p:spPr/>
        <p:txBody>
          <a:bodyPr/>
          <a:lstStyle>
            <a:lvl1pPr>
              <a:defRPr>
                <a:solidFill>
                  <a:schemeClr val="bg1">
                    <a:lumMod val="60000"/>
                    <a:lumOff val="40000"/>
                  </a:schemeClr>
                </a:solidFill>
              </a:defRPr>
            </a:lvl1pPr>
          </a:lstStyle>
          <a:p>
            <a:pPr>
              <a:defRPr/>
            </a:pPr>
            <a:fld id="{98DFBC40-6C75-4D55-9504-C777576F797C}" type="slidenum">
              <a:rPr/>
              <a:pPr>
                <a:defRPr/>
              </a:pPr>
              <a:t>‹#›</a:t>
            </a:fld>
            <a:endParaRPr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026" name="Group 6"/>
          <p:cNvGrpSpPr>
            <a:grpSpLocks/>
          </p:cNvGrpSpPr>
          <p:nvPr/>
        </p:nvGrpSpPr>
        <p:grpSpPr bwMode="auto">
          <a:xfrm>
            <a:off x="0" y="0"/>
            <a:ext cx="12188825" cy="6858000"/>
            <a:chOff x="-287" y="0"/>
            <a:chExt cx="12189399" cy="6858000"/>
          </a:xfrm>
        </p:grpSpPr>
        <p:sp>
          <p:nvSpPr>
            <p:cNvPr id="8" name="Rectangle 7"/>
            <p:cNvSpPr/>
            <p:nvPr/>
          </p:nvSpPr>
          <p:spPr bwMode="gray">
            <a:xfrm>
              <a:off x="-287" y="0"/>
              <a:ext cx="193684" cy="685165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dirty="0"/>
            </a:p>
          </p:txBody>
        </p:sp>
        <p:sp>
          <p:nvSpPr>
            <p:cNvPr id="9" name="Rectangle 8"/>
            <p:cNvSpPr/>
            <p:nvPr/>
          </p:nvSpPr>
          <p:spPr bwMode="gray">
            <a:xfrm>
              <a:off x="11995428" y="6350"/>
              <a:ext cx="193684" cy="685165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dirty="0"/>
            </a:p>
          </p:txBody>
        </p:sp>
        <p:sp>
          <p:nvSpPr>
            <p:cNvPr id="10" name="Rectangle 9"/>
            <p:cNvSpPr/>
            <p:nvPr/>
          </p:nvSpPr>
          <p:spPr bwMode="gray">
            <a:xfrm>
              <a:off x="-287" y="6400800"/>
              <a:ext cx="12189399"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dirty="0"/>
            </a:p>
          </p:txBody>
        </p:sp>
        <p:sp>
          <p:nvSpPr>
            <p:cNvPr id="11" name="Rectangle 10"/>
            <p:cNvSpPr/>
            <p:nvPr/>
          </p:nvSpPr>
          <p:spPr bwMode="gray">
            <a:xfrm>
              <a:off x="-287" y="0"/>
              <a:ext cx="12189399" cy="19208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dirty="0"/>
            </a:p>
          </p:txBody>
        </p:sp>
      </p:grpSp>
      <p:sp>
        <p:nvSpPr>
          <p:cNvPr id="1027" name="Title Placeholder 1"/>
          <p:cNvSpPr>
            <a:spLocks noGrp="1"/>
          </p:cNvSpPr>
          <p:nvPr>
            <p:ph type="title"/>
          </p:nvPr>
        </p:nvSpPr>
        <p:spPr bwMode="auto">
          <a:xfrm>
            <a:off x="531813" y="406400"/>
            <a:ext cx="11125200" cy="889000"/>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smtClean="0"/>
              <a:t>Click to edit Master title style</a:t>
            </a:r>
          </a:p>
        </p:txBody>
      </p:sp>
      <p:sp>
        <p:nvSpPr>
          <p:cNvPr id="1028" name="Text Placeholder 2"/>
          <p:cNvSpPr>
            <a:spLocks noGrp="1"/>
          </p:cNvSpPr>
          <p:nvPr>
            <p:ph type="body" idx="1"/>
          </p:nvPr>
        </p:nvSpPr>
        <p:spPr bwMode="auto">
          <a:xfrm>
            <a:off x="531813" y="1524000"/>
            <a:ext cx="11125200" cy="4419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62475" y="6556375"/>
            <a:ext cx="1227138" cy="182563"/>
          </a:xfrm>
          <a:prstGeom prst="rect">
            <a:avLst/>
          </a:prstGeom>
        </p:spPr>
        <p:txBody>
          <a:bodyPr vert="horz" wrap="none" lIns="0" tIns="0" rIns="0" bIns="0" rtlCol="0" anchor="ctr"/>
          <a:lstStyle>
            <a:lvl1pPr algn="r" fontAlgn="auto">
              <a:spcBef>
                <a:spcPts val="0"/>
              </a:spcBef>
              <a:spcAft>
                <a:spcPts val="0"/>
              </a:spcAft>
              <a:defRPr sz="800">
                <a:solidFill>
                  <a:schemeClr val="tx1">
                    <a:lumMod val="60000"/>
                    <a:lumOff val="40000"/>
                  </a:schemeClr>
                </a:solidFill>
                <a:latin typeface="+mn-lt"/>
                <a:cs typeface="+mn-cs"/>
              </a:defRPr>
            </a:lvl1pPr>
          </a:lstStyle>
          <a:p>
            <a:pPr>
              <a:defRPr/>
            </a:pPr>
            <a:endParaRPr dirty="0"/>
          </a:p>
        </p:txBody>
      </p:sp>
      <p:sp>
        <p:nvSpPr>
          <p:cNvPr id="5" name="Footer Placeholder 4"/>
          <p:cNvSpPr>
            <a:spLocks noGrp="1"/>
          </p:cNvSpPr>
          <p:nvPr>
            <p:ph type="ftr" sz="quarter" idx="3"/>
          </p:nvPr>
        </p:nvSpPr>
        <p:spPr>
          <a:xfrm>
            <a:off x="8777288" y="6556375"/>
            <a:ext cx="2498725" cy="182563"/>
          </a:xfrm>
          <a:prstGeom prst="rect">
            <a:avLst/>
          </a:prstGeom>
        </p:spPr>
        <p:txBody>
          <a:bodyPr vert="horz" wrap="none" lIns="0" tIns="0" rIns="0" bIns="0" rtlCol="0" anchor="ctr"/>
          <a:lstStyle>
            <a:lvl1pPr algn="l" fontAlgn="auto">
              <a:spcBef>
                <a:spcPts val="0"/>
              </a:spcBef>
              <a:spcAft>
                <a:spcPts val="0"/>
              </a:spcAft>
              <a:defRPr sz="800" dirty="0">
                <a:solidFill>
                  <a:schemeClr val="tx1">
                    <a:lumMod val="60000"/>
                    <a:lumOff val="40000"/>
                  </a:schemeClr>
                </a:solidFill>
                <a:latin typeface="+mn-lt"/>
                <a:cs typeface="+mn-cs"/>
              </a:defRPr>
            </a:lvl1pPr>
          </a:lstStyle>
          <a:p>
            <a:pPr>
              <a:defRPr/>
            </a:pPr>
            <a:r>
              <a:rPr lang="en-US" smtClean="0"/>
              <a:t>Oracle Confidential</a:t>
            </a:r>
            <a:endParaRPr dirty="0"/>
          </a:p>
        </p:txBody>
      </p:sp>
      <p:sp>
        <p:nvSpPr>
          <p:cNvPr id="6" name="Slide Number Placeholder 5"/>
          <p:cNvSpPr>
            <a:spLocks noGrp="1"/>
          </p:cNvSpPr>
          <p:nvPr>
            <p:ph type="sldNum" sz="quarter" idx="4"/>
          </p:nvPr>
        </p:nvSpPr>
        <p:spPr>
          <a:xfrm>
            <a:off x="11276013" y="6556375"/>
            <a:ext cx="381000" cy="182563"/>
          </a:xfrm>
          <a:prstGeom prst="rect">
            <a:avLst/>
          </a:prstGeom>
        </p:spPr>
        <p:txBody>
          <a:bodyPr vert="horz" wrap="none" lIns="0" tIns="0" rIns="0" bIns="0" rtlCol="0" anchor="ctr"/>
          <a:lstStyle>
            <a:lvl1pPr algn="r" fontAlgn="auto">
              <a:spcBef>
                <a:spcPts val="0"/>
              </a:spcBef>
              <a:spcAft>
                <a:spcPts val="0"/>
              </a:spcAft>
              <a:defRPr sz="800">
                <a:solidFill>
                  <a:schemeClr val="tx1">
                    <a:lumMod val="60000"/>
                    <a:lumOff val="40000"/>
                  </a:schemeClr>
                </a:solidFill>
                <a:latin typeface="+mn-lt"/>
                <a:cs typeface="+mn-cs"/>
              </a:defRPr>
            </a:lvl1pPr>
          </a:lstStyle>
          <a:p>
            <a:pPr>
              <a:defRPr/>
            </a:pPr>
            <a:fld id="{7FB380F9-1E61-4065-95B7-356E3A4647D2}" type="slidenum">
              <a:rPr/>
              <a:pPr>
                <a:defRPr/>
              </a:pPr>
              <a:t>‹#›</a:t>
            </a:fld>
            <a:endParaRPr dirty="0"/>
          </a:p>
        </p:txBody>
      </p:sp>
      <p:sp>
        <p:nvSpPr>
          <p:cNvPr id="15" name="TextBox 14"/>
          <p:cNvSpPr txBox="1"/>
          <p:nvPr/>
        </p:nvSpPr>
        <p:spPr>
          <a:xfrm>
            <a:off x="5989638" y="6556375"/>
            <a:ext cx="2787650" cy="182563"/>
          </a:xfrm>
          <a:prstGeom prst="rect">
            <a:avLst/>
          </a:prstGeom>
          <a:noFill/>
        </p:spPr>
        <p:txBody>
          <a:bodyPr wrap="none" lIns="0" tIns="0" rIns="0" bIns="0" anchor="ctr"/>
          <a:lstStyle/>
          <a:p>
            <a:pPr fontAlgn="auto">
              <a:spcBef>
                <a:spcPts val="0"/>
              </a:spcBef>
              <a:spcAft>
                <a:spcPts val="0"/>
              </a:spcAft>
              <a:defRPr/>
            </a:pPr>
            <a:r>
              <a:rPr sz="800" dirty="0">
                <a:solidFill>
                  <a:schemeClr val="tx1">
                    <a:lumMod val="60000"/>
                    <a:lumOff val="40000"/>
                  </a:schemeClr>
                </a:solidFill>
                <a:latin typeface="+mn-lt"/>
                <a:cs typeface="+mn-cs"/>
              </a:rPr>
              <a:t>Copyright © </a:t>
            </a:r>
            <a:r>
              <a:rPr sz="800" dirty="0" smtClean="0">
                <a:solidFill>
                  <a:schemeClr val="tx1">
                    <a:lumMod val="60000"/>
                    <a:lumOff val="40000"/>
                  </a:schemeClr>
                </a:solidFill>
                <a:latin typeface="+mn-lt"/>
                <a:cs typeface="+mn-cs"/>
              </a:rPr>
              <a:t>201</a:t>
            </a:r>
            <a:r>
              <a:rPr lang="en-US" sz="800" dirty="0" smtClean="0">
                <a:solidFill>
                  <a:schemeClr val="tx1">
                    <a:lumMod val="60000"/>
                    <a:lumOff val="40000"/>
                  </a:schemeClr>
                </a:solidFill>
                <a:latin typeface="+mn-lt"/>
                <a:cs typeface="+mn-cs"/>
              </a:rPr>
              <a:t>6</a:t>
            </a:r>
            <a:r>
              <a:rPr sz="800" dirty="0" smtClean="0">
                <a:solidFill>
                  <a:schemeClr val="tx1">
                    <a:lumMod val="60000"/>
                    <a:lumOff val="40000"/>
                  </a:schemeClr>
                </a:solidFill>
                <a:latin typeface="+mn-lt"/>
                <a:cs typeface="+mn-cs"/>
              </a:rPr>
              <a:t> </a:t>
            </a:r>
            <a:r>
              <a:rPr sz="800" dirty="0">
                <a:solidFill>
                  <a:schemeClr val="tx1">
                    <a:lumMod val="60000"/>
                    <a:lumOff val="40000"/>
                  </a:schemeClr>
                </a:solidFill>
                <a:latin typeface="+mn-lt"/>
                <a:cs typeface="+mn-cs"/>
              </a:rPr>
              <a:t>Oracle and/or its affiliates. All rights reserved.  |</a:t>
            </a:r>
          </a:p>
        </p:txBody>
      </p:sp>
      <p:pic>
        <p:nvPicPr>
          <p:cNvPr id="1033" name="Picture 18" descr="1.5X red tab for PPT.png"/>
          <p:cNvPicPr>
            <a:picLocks noChangeAspect="1"/>
          </p:cNvPicPr>
          <p:nvPr/>
        </p:nvPicPr>
        <p:blipFill>
          <a:blip r:embed="rId36" cstate="print"/>
          <a:srcRect/>
          <a:stretch>
            <a:fillRect/>
          </a:stretch>
        </p:blipFill>
        <p:spPr bwMode="ltGray">
          <a:xfrm>
            <a:off x="531813" y="6269038"/>
            <a:ext cx="1609725" cy="5889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09" r:id="rId5"/>
    <p:sldLayoutId id="2147483710" r:id="rId6"/>
    <p:sldLayoutId id="2147483711" r:id="rId7"/>
    <p:sldLayoutId id="2147483712" r:id="rId8"/>
    <p:sldLayoutId id="2147483727" r:id="rId9"/>
    <p:sldLayoutId id="2147483713" r:id="rId10"/>
    <p:sldLayoutId id="2147483714" r:id="rId11"/>
    <p:sldLayoutId id="2147483715" r:id="rId12"/>
    <p:sldLayoutId id="2147483728" r:id="rId13"/>
    <p:sldLayoutId id="2147483729" r:id="rId14"/>
    <p:sldLayoutId id="2147483730" r:id="rId15"/>
    <p:sldLayoutId id="2147483731" r:id="rId16"/>
    <p:sldLayoutId id="2147483716" r:id="rId17"/>
    <p:sldLayoutId id="2147483732" r:id="rId18"/>
    <p:sldLayoutId id="2147483717" r:id="rId19"/>
    <p:sldLayoutId id="2147483718" r:id="rId20"/>
    <p:sldLayoutId id="2147483719" r:id="rId21"/>
    <p:sldLayoutId id="2147483720" r:id="rId22"/>
    <p:sldLayoutId id="2147483721" r:id="rId23"/>
    <p:sldLayoutId id="2147483733" r:id="rId24"/>
    <p:sldLayoutId id="2147483734" r:id="rId25"/>
    <p:sldLayoutId id="2147483735" r:id="rId26"/>
    <p:sldLayoutId id="2147483736" r:id="rId27"/>
    <p:sldLayoutId id="2147483737" r:id="rId28"/>
    <p:sldLayoutId id="2147483738" r:id="rId29"/>
    <p:sldLayoutId id="2147483739" r:id="rId30"/>
    <p:sldLayoutId id="2147483740" r:id="rId31"/>
    <p:sldLayoutId id="2147483741" r:id="rId32"/>
    <p:sldLayoutId id="2147483742" r:id="rId33"/>
    <p:sldLayoutId id="2147483722" r:id="rId3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txStyles>
    <p:titleStyle>
      <a:lvl1pPr algn="l" rtl="0" fontAlgn="base">
        <a:lnSpc>
          <a:spcPct val="80000"/>
        </a:lnSpc>
        <a:spcBef>
          <a:spcPct val="0"/>
        </a:spcBef>
        <a:spcAft>
          <a:spcPct val="0"/>
        </a:spcAft>
        <a:defRPr sz="3600" kern="1200">
          <a:solidFill>
            <a:schemeClr val="tx1"/>
          </a:solidFill>
          <a:latin typeface="+mj-lt"/>
          <a:ea typeface="+mj-ea"/>
          <a:cs typeface="+mj-cs"/>
        </a:defRPr>
      </a:lvl1pPr>
      <a:lvl2pPr algn="l" rtl="0" fontAlgn="base">
        <a:lnSpc>
          <a:spcPct val="80000"/>
        </a:lnSpc>
        <a:spcBef>
          <a:spcPct val="0"/>
        </a:spcBef>
        <a:spcAft>
          <a:spcPct val="0"/>
        </a:spcAft>
        <a:defRPr sz="3600">
          <a:solidFill>
            <a:schemeClr val="tx1"/>
          </a:solidFill>
          <a:latin typeface="Calibri" pitchFamily="34" charset="0"/>
        </a:defRPr>
      </a:lvl2pPr>
      <a:lvl3pPr algn="l" rtl="0" fontAlgn="base">
        <a:lnSpc>
          <a:spcPct val="80000"/>
        </a:lnSpc>
        <a:spcBef>
          <a:spcPct val="0"/>
        </a:spcBef>
        <a:spcAft>
          <a:spcPct val="0"/>
        </a:spcAft>
        <a:defRPr sz="3600">
          <a:solidFill>
            <a:schemeClr val="tx1"/>
          </a:solidFill>
          <a:latin typeface="Calibri" pitchFamily="34" charset="0"/>
        </a:defRPr>
      </a:lvl3pPr>
      <a:lvl4pPr algn="l" rtl="0" fontAlgn="base">
        <a:lnSpc>
          <a:spcPct val="80000"/>
        </a:lnSpc>
        <a:spcBef>
          <a:spcPct val="0"/>
        </a:spcBef>
        <a:spcAft>
          <a:spcPct val="0"/>
        </a:spcAft>
        <a:defRPr sz="3600">
          <a:solidFill>
            <a:schemeClr val="tx1"/>
          </a:solidFill>
          <a:latin typeface="Calibri" pitchFamily="34" charset="0"/>
        </a:defRPr>
      </a:lvl4pPr>
      <a:lvl5pPr algn="l" rtl="0" fontAlgn="base">
        <a:lnSpc>
          <a:spcPct val="80000"/>
        </a:lnSpc>
        <a:spcBef>
          <a:spcPct val="0"/>
        </a:spcBef>
        <a:spcAft>
          <a:spcPct val="0"/>
        </a:spcAft>
        <a:defRPr sz="3600">
          <a:solidFill>
            <a:schemeClr val="tx1"/>
          </a:solidFill>
          <a:latin typeface="Calibri" pitchFamily="34" charset="0"/>
        </a:defRPr>
      </a:lvl5pPr>
      <a:lvl6pPr marL="457200" algn="l" rtl="0" fontAlgn="base">
        <a:lnSpc>
          <a:spcPct val="80000"/>
        </a:lnSpc>
        <a:spcBef>
          <a:spcPct val="0"/>
        </a:spcBef>
        <a:spcAft>
          <a:spcPct val="0"/>
        </a:spcAft>
        <a:defRPr sz="3600">
          <a:solidFill>
            <a:schemeClr val="tx1"/>
          </a:solidFill>
          <a:latin typeface="Calibri" pitchFamily="34" charset="0"/>
        </a:defRPr>
      </a:lvl6pPr>
      <a:lvl7pPr marL="914400" algn="l" rtl="0" fontAlgn="base">
        <a:lnSpc>
          <a:spcPct val="80000"/>
        </a:lnSpc>
        <a:spcBef>
          <a:spcPct val="0"/>
        </a:spcBef>
        <a:spcAft>
          <a:spcPct val="0"/>
        </a:spcAft>
        <a:defRPr sz="3600">
          <a:solidFill>
            <a:schemeClr val="tx1"/>
          </a:solidFill>
          <a:latin typeface="Calibri" pitchFamily="34" charset="0"/>
        </a:defRPr>
      </a:lvl7pPr>
      <a:lvl8pPr marL="1371600" algn="l" rtl="0" fontAlgn="base">
        <a:lnSpc>
          <a:spcPct val="80000"/>
        </a:lnSpc>
        <a:spcBef>
          <a:spcPct val="0"/>
        </a:spcBef>
        <a:spcAft>
          <a:spcPct val="0"/>
        </a:spcAft>
        <a:defRPr sz="3600">
          <a:solidFill>
            <a:schemeClr val="tx1"/>
          </a:solidFill>
          <a:latin typeface="Calibri" pitchFamily="34" charset="0"/>
        </a:defRPr>
      </a:lvl8pPr>
      <a:lvl9pPr marL="1828800" algn="l" rtl="0" fontAlgn="base">
        <a:lnSpc>
          <a:spcPct val="80000"/>
        </a:lnSpc>
        <a:spcBef>
          <a:spcPct val="0"/>
        </a:spcBef>
        <a:spcAft>
          <a:spcPct val="0"/>
        </a:spcAft>
        <a:defRPr sz="3600">
          <a:solidFill>
            <a:schemeClr val="tx1"/>
          </a:solidFill>
          <a:latin typeface="Calibri" pitchFamily="34" charset="0"/>
        </a:defRPr>
      </a:lvl9pPr>
    </p:titleStyle>
    <p:bodyStyle>
      <a:lvl1pPr marL="228600" indent="-228600" algn="l" rtl="0" fontAlgn="base">
        <a:lnSpc>
          <a:spcPct val="90000"/>
        </a:lnSpc>
        <a:spcBef>
          <a:spcPts val="1200"/>
        </a:spcBef>
        <a:spcAft>
          <a:spcPct val="0"/>
        </a:spcAft>
        <a:buClr>
          <a:srgbClr val="9F9F9F"/>
        </a:buClr>
        <a:buFont typeface="Arial" charset="0"/>
        <a:buChar char="•"/>
        <a:defRPr sz="2800" kern="1200">
          <a:solidFill>
            <a:schemeClr val="tx1"/>
          </a:solidFill>
          <a:latin typeface="+mn-lt"/>
          <a:ea typeface="+mn-ea"/>
          <a:cs typeface="+mn-cs"/>
        </a:defRPr>
      </a:lvl1pPr>
      <a:lvl2pPr marL="501650" indent="-228600" algn="l" rtl="0" fontAlgn="base">
        <a:lnSpc>
          <a:spcPct val="90000"/>
        </a:lnSpc>
        <a:spcBef>
          <a:spcPts val="800"/>
        </a:spcBef>
        <a:spcAft>
          <a:spcPct val="0"/>
        </a:spcAft>
        <a:buClr>
          <a:srgbClr val="9F9F9F"/>
        </a:buClr>
        <a:buFont typeface="Arial" charset="0"/>
        <a:buChar char="–"/>
        <a:defRPr sz="2400" kern="1200">
          <a:solidFill>
            <a:schemeClr val="tx1"/>
          </a:solidFill>
          <a:latin typeface="+mn-lt"/>
          <a:ea typeface="+mn-ea"/>
          <a:cs typeface="+mn-cs"/>
        </a:defRPr>
      </a:lvl2pPr>
      <a:lvl3pPr marL="730250" indent="-182563" algn="l" rtl="0" fontAlgn="base">
        <a:lnSpc>
          <a:spcPct val="90000"/>
        </a:lnSpc>
        <a:spcBef>
          <a:spcPts val="600"/>
        </a:spcBef>
        <a:spcAft>
          <a:spcPct val="0"/>
        </a:spcAft>
        <a:buClr>
          <a:srgbClr val="9F9F9F"/>
        </a:buClr>
        <a:buFont typeface="Arial" charset="0"/>
        <a:buChar char="•"/>
        <a:defRPr sz="2000" kern="1200">
          <a:solidFill>
            <a:schemeClr val="tx1"/>
          </a:solidFill>
          <a:latin typeface="+mn-lt"/>
          <a:ea typeface="+mn-ea"/>
          <a:cs typeface="+mn-cs"/>
        </a:defRPr>
      </a:lvl3pPr>
      <a:lvl4pPr marL="958850" indent="-182563" algn="l" rtl="0" fontAlgn="base">
        <a:lnSpc>
          <a:spcPct val="90000"/>
        </a:lnSpc>
        <a:spcBef>
          <a:spcPts val="600"/>
        </a:spcBef>
        <a:spcAft>
          <a:spcPct val="0"/>
        </a:spcAft>
        <a:buClr>
          <a:srgbClr val="9F9F9F"/>
        </a:buClr>
        <a:buFont typeface="Arial" charset="0"/>
        <a:buChar char="–"/>
        <a:defRPr kern="1200">
          <a:solidFill>
            <a:schemeClr val="tx1"/>
          </a:solidFill>
          <a:latin typeface="+mn-lt"/>
          <a:ea typeface="+mn-ea"/>
          <a:cs typeface="+mn-cs"/>
        </a:defRPr>
      </a:lvl4pPr>
      <a:lvl5pPr marL="1187450" indent="-182563" algn="l" rtl="0" fontAlgn="base">
        <a:lnSpc>
          <a:spcPct val="90000"/>
        </a:lnSpc>
        <a:spcBef>
          <a:spcPts val="600"/>
        </a:spcBef>
        <a:spcAft>
          <a:spcPct val="0"/>
        </a:spcAft>
        <a:buClr>
          <a:srgbClr val="9F9F9F"/>
        </a:buClr>
        <a:buFont typeface="Arial"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5.xml"/><Relationship Id="rId4" Type="http://schemas.openxmlformats.org/officeDocument/2006/relationships/image" Target="../media/image21.gi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openxmlformats.org/officeDocument/2006/relationships/image" Target="../media/image21.gif"/></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hyperlink" Target="http://docs.oracle.com/database/121/TGSQL/glossary.htm#GUID-800F2BE7-A383-4FF3-A9A6-FCE786AABA3B" TargetMode="External"/><Relationship Id="rId2" Type="http://schemas.openxmlformats.org/officeDocument/2006/relationships/notesSlide" Target="../notesSlides/notesSlide38.xml"/><Relationship Id="rId1" Type="http://schemas.openxmlformats.org/officeDocument/2006/relationships/slideLayout" Target="../slideLayouts/slideLayout5.xml"/><Relationship Id="rId4" Type="http://schemas.openxmlformats.org/officeDocument/2006/relationships/image" Target="../media/image34.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docs.oracle.com/database/121/TGSQL/glossary.htm#GUID-7FCF0F80-65B5-4F76-A521-91ABD109DA17" TargetMode="Externa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41.xml"/><Relationship Id="rId1" Type="http://schemas.openxmlformats.org/officeDocument/2006/relationships/slideLayout" Target="../slideLayouts/slideLayout5.xml"/><Relationship Id="rId4" Type="http://schemas.openxmlformats.org/officeDocument/2006/relationships/image" Target="../media/image21.gif"/></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7.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lstStyle/>
          <a:p>
            <a:r>
              <a:rPr lang="en-US" altLang="zh-CN" dirty="0"/>
              <a:t>Oracle </a:t>
            </a:r>
            <a:r>
              <a:rPr lang="en-US" dirty="0"/>
              <a:t>SQL Tuning &amp; Optimizer ( Part </a:t>
            </a:r>
            <a:r>
              <a:rPr lang="en-US" dirty="0" smtClean="0"/>
              <a:t>1) – SQL Base Knowledge</a:t>
            </a:r>
            <a:endParaRPr lang="en-US" sz="4400" dirty="0"/>
          </a:p>
        </p:txBody>
      </p:sp>
      <p:sp>
        <p:nvSpPr>
          <p:cNvPr id="10" name="Subtitle 9"/>
          <p:cNvSpPr>
            <a:spLocks noGrp="1"/>
          </p:cNvSpPr>
          <p:nvPr>
            <p:ph type="subTitle" idx="1"/>
          </p:nvPr>
        </p:nvSpPr>
        <p:spPr/>
        <p:txBody>
          <a:bodyPr>
            <a:noAutofit/>
          </a:bodyPr>
          <a:lstStyle/>
          <a:p>
            <a:pPr algn="r"/>
            <a:endParaRPr lang="en-US" dirty="0" smtClean="0"/>
          </a:p>
          <a:p>
            <a:pPr algn="r"/>
            <a:endParaRPr lang="en-US" dirty="0"/>
          </a:p>
          <a:p>
            <a:pPr algn="r"/>
            <a:r>
              <a:rPr lang="en-US" dirty="0" smtClean="0"/>
              <a:t>Luke </a:t>
            </a:r>
            <a:r>
              <a:rPr lang="en-US" dirty="0"/>
              <a:t>(Zhaoping.lu@oracle.com) </a:t>
            </a:r>
          </a:p>
          <a:p>
            <a:pPr algn="r"/>
            <a:r>
              <a:rPr lang="en-US"/>
              <a:t>PSFT </a:t>
            </a:r>
            <a:r>
              <a:rPr lang="en-US" smtClean="0"/>
              <a:t>P&amp;B, </a:t>
            </a:r>
            <a:r>
              <a:rPr lang="en-US" dirty="0"/>
              <a:t>2016.09</a:t>
            </a:r>
          </a:p>
          <a:p>
            <a:endParaRPr lang="en-US" dirty="0"/>
          </a:p>
        </p:txBody>
      </p:sp>
      <p:sp>
        <p:nvSpPr>
          <p:cNvPr id="5" name="Footer Placeholder 4"/>
          <p:cNvSpPr>
            <a:spLocks noGrp="1"/>
          </p:cNvSpPr>
          <p:nvPr>
            <p:ph type="ftr" sz="quarter" idx="11"/>
          </p:nvPr>
        </p:nvSpPr>
        <p:spPr/>
        <p:txBody>
          <a:bodyPr/>
          <a:lstStyle/>
          <a:p>
            <a:pPr>
              <a:defRPr/>
            </a:pPr>
            <a:r>
              <a:rPr lang="en-US" smtClean="0"/>
              <a:t>Oracle Confidential</a:t>
            </a:r>
            <a:endParaRPr lang="en-US" dirty="0"/>
          </a:p>
        </p:txBody>
      </p:sp>
      <p:sp>
        <p:nvSpPr>
          <p:cNvPr id="6" name="Slide Number Placeholder 5"/>
          <p:cNvSpPr>
            <a:spLocks noGrp="1"/>
          </p:cNvSpPr>
          <p:nvPr>
            <p:ph type="sldNum" sz="quarter" idx="12"/>
          </p:nvPr>
        </p:nvSpPr>
        <p:spPr/>
        <p:txBody>
          <a:bodyPr/>
          <a:lstStyle/>
          <a:p>
            <a:pPr>
              <a:defRPr/>
            </a:pPr>
            <a:fld id="{2B74FB99-7240-4208-BC0E-A6A0B639986D}" type="slidenum">
              <a:rPr lang="en-US" smtClean="0"/>
              <a:pPr>
                <a:defRPr/>
              </a:pPr>
              <a:t>1</a:t>
            </a:fld>
            <a:endParaRPr lang="en-US" dirty="0"/>
          </a:p>
        </p:txBody>
      </p:sp>
    </p:spTree>
    <p:extLst>
      <p:ext uri="{BB962C8B-B14F-4D97-AF65-F5344CB8AC3E}">
        <p14:creationId xmlns:p14="http://schemas.microsoft.com/office/powerpoint/2010/main" val="4213527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in SGA</a:t>
            </a:r>
            <a:endParaRPr lang="en-US" dirty="0"/>
          </a:p>
        </p:txBody>
      </p:sp>
      <p:sp>
        <p:nvSpPr>
          <p:cNvPr id="3" name="Content Placeholder 2"/>
          <p:cNvSpPr>
            <a:spLocks noGrp="1"/>
          </p:cNvSpPr>
          <p:nvPr>
            <p:ph idx="1"/>
          </p:nvPr>
        </p:nvSpPr>
        <p:spPr>
          <a:xfrm>
            <a:off x="531151" y="1524001"/>
            <a:ext cx="5013001" cy="4419600"/>
          </a:xfrm>
        </p:spPr>
        <p:txBody>
          <a:bodyPr/>
          <a:lstStyle/>
          <a:p>
            <a:pPr marL="228600" lvl="1">
              <a:spcBef>
                <a:spcPts val="1200"/>
              </a:spcBef>
              <a:buFont typeface="Arial" charset="0"/>
              <a:buChar char="•"/>
            </a:pPr>
            <a:r>
              <a:rPr lang="en-US" sz="2800" dirty="0"/>
              <a:t>Shared</a:t>
            </a:r>
            <a:r>
              <a:rPr lang="en-US" dirty="0"/>
              <a:t> SQL </a:t>
            </a:r>
            <a:r>
              <a:rPr lang="en-US" dirty="0" smtClean="0"/>
              <a:t>Area</a:t>
            </a:r>
          </a:p>
          <a:p>
            <a:pPr marL="457200" lvl="2">
              <a:spcBef>
                <a:spcPts val="1200"/>
              </a:spcBef>
            </a:pPr>
            <a:r>
              <a:rPr lang="en-US" dirty="0" smtClean="0"/>
              <a:t>In </a:t>
            </a:r>
            <a:r>
              <a:rPr lang="en-US" dirty="0"/>
              <a:t>the </a:t>
            </a:r>
            <a:r>
              <a:rPr lang="en-US" dirty="0" smtClean="0"/>
              <a:t>Shared pool/Library Cache</a:t>
            </a:r>
          </a:p>
          <a:p>
            <a:pPr marL="457200" lvl="2">
              <a:spcBef>
                <a:spcPts val="1200"/>
              </a:spcBef>
            </a:pPr>
            <a:r>
              <a:rPr lang="en-US" dirty="0" smtClean="0"/>
              <a:t>Contains the </a:t>
            </a:r>
            <a:r>
              <a:rPr lang="en-US" dirty="0"/>
              <a:t>parse tree and </a:t>
            </a:r>
            <a:r>
              <a:rPr lang="en-US" b="1" dirty="0"/>
              <a:t>execution plan </a:t>
            </a:r>
            <a:r>
              <a:rPr lang="en-US" dirty="0"/>
              <a:t>for a SQL statement. </a:t>
            </a:r>
            <a:endParaRPr lang="en-US" dirty="0" smtClean="0"/>
          </a:p>
          <a:p>
            <a:pPr marL="457200" lvl="2">
              <a:spcBef>
                <a:spcPts val="1200"/>
              </a:spcBef>
            </a:pPr>
            <a:r>
              <a:rPr lang="en-US" dirty="0" smtClean="0"/>
              <a:t>Only </a:t>
            </a:r>
            <a:r>
              <a:rPr lang="en-US" dirty="0"/>
              <a:t>one shared SQL area exists for a unique statement. </a:t>
            </a:r>
          </a:p>
          <a:p>
            <a:endParaRPr lang="en-US" dirty="0"/>
          </a:p>
        </p:txBody>
      </p:sp>
      <p:sp>
        <p:nvSpPr>
          <p:cNvPr id="4" name="Footer Placeholder 3"/>
          <p:cNvSpPr>
            <a:spLocks noGrp="1"/>
          </p:cNvSpPr>
          <p:nvPr>
            <p:ph type="ftr" sz="quarter" idx="11"/>
          </p:nvPr>
        </p:nvSpPr>
        <p:spPr/>
        <p:txBody>
          <a:bodyPr/>
          <a:lstStyle/>
          <a:p>
            <a:pPr>
              <a:defRPr/>
            </a:pPr>
            <a:r>
              <a:rPr lang="en-US" smtClean="0"/>
              <a:t>Oracle Confidential</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smtClean="0"/>
              <a:pPr>
                <a:defRPr/>
              </a:pPr>
              <a:t>10</a:t>
            </a:fld>
            <a:endParaRPr lang="en-US" dirty="0"/>
          </a:p>
        </p:txBody>
      </p:sp>
      <p:grpSp>
        <p:nvGrpSpPr>
          <p:cNvPr id="7" name="Group 6"/>
          <p:cNvGrpSpPr/>
          <p:nvPr/>
        </p:nvGrpSpPr>
        <p:grpSpPr>
          <a:xfrm>
            <a:off x="6190810" y="1645920"/>
            <a:ext cx="5172955" cy="3525255"/>
            <a:chOff x="7237702" y="3335003"/>
            <a:chExt cx="4419311" cy="2837199"/>
          </a:xfrm>
        </p:grpSpPr>
        <p:pic>
          <p:nvPicPr>
            <p:cNvPr id="6146" name="Picture 2" descr="https://docs.oracle.com/cd/E11882_01/server.112/e40540/img/cncpt225.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7702" y="3335003"/>
              <a:ext cx="4419311" cy="283719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440328" y="3888606"/>
              <a:ext cx="2685449" cy="741146"/>
            </a:xfrm>
            <a:prstGeom prst="rect">
              <a:avLst/>
            </a:prstGeom>
            <a:noFill/>
            <a:ln w="28575">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a:p>
          </p:txBody>
        </p:sp>
      </p:grpSp>
    </p:spTree>
    <p:extLst>
      <p:ext uri="{BB962C8B-B14F-4D97-AF65-F5344CB8AC3E}">
        <p14:creationId xmlns:p14="http://schemas.microsoft.com/office/powerpoint/2010/main" val="2823920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escription of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2812" y="1707138"/>
            <a:ext cx="6014201" cy="373594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SQL Cursor - Shared Pool Check</a:t>
            </a:r>
            <a:endParaRPr lang="en-US" dirty="0"/>
          </a:p>
        </p:txBody>
      </p:sp>
      <p:sp>
        <p:nvSpPr>
          <p:cNvPr id="4" name="Footer Placeholder 3"/>
          <p:cNvSpPr>
            <a:spLocks noGrp="1"/>
          </p:cNvSpPr>
          <p:nvPr>
            <p:ph type="ftr" sz="quarter" idx="11"/>
          </p:nvPr>
        </p:nvSpPr>
        <p:spPr/>
        <p:txBody>
          <a:bodyPr/>
          <a:lstStyle/>
          <a:p>
            <a:pPr>
              <a:defRPr/>
            </a:pPr>
            <a:r>
              <a:rPr lang="en-US" smtClean="0"/>
              <a:t>Oracle Confidential</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smtClean="0"/>
              <a:pPr>
                <a:defRPr/>
              </a:pPr>
              <a:t>11</a:t>
            </a:fld>
            <a:endParaRPr lang="en-US" dirty="0"/>
          </a:p>
        </p:txBody>
      </p:sp>
      <p:sp>
        <p:nvSpPr>
          <p:cNvPr id="8" name="Content Placeholder 7"/>
          <p:cNvSpPr>
            <a:spLocks noGrp="1"/>
          </p:cNvSpPr>
          <p:nvPr>
            <p:ph idx="1"/>
          </p:nvPr>
        </p:nvSpPr>
        <p:spPr>
          <a:xfrm>
            <a:off x="531151" y="1524001"/>
            <a:ext cx="6793674" cy="4419600"/>
          </a:xfrm>
        </p:spPr>
        <p:txBody>
          <a:bodyPr/>
          <a:lstStyle/>
          <a:p>
            <a:r>
              <a:rPr lang="en-US" sz="2000" dirty="0" smtClean="0"/>
              <a:t>The </a:t>
            </a:r>
            <a:r>
              <a:rPr lang="en-US" sz="2000" dirty="0"/>
              <a:t>database uses a hashing algorithm to generate a hash value for every SQL statement. </a:t>
            </a:r>
            <a:endParaRPr lang="en-US" sz="2000" dirty="0" smtClean="0"/>
          </a:p>
          <a:p>
            <a:pPr lvl="1"/>
            <a:r>
              <a:rPr lang="en-US" sz="1600" dirty="0" smtClean="0"/>
              <a:t>V$SQL.SQL_ID.</a:t>
            </a:r>
          </a:p>
          <a:p>
            <a:r>
              <a:rPr lang="en-US" sz="2000" dirty="0" smtClean="0"/>
              <a:t>If </a:t>
            </a:r>
            <a:r>
              <a:rPr lang="en-US" sz="2000" dirty="0"/>
              <a:t>SQL cursor exists in the library cache by </a:t>
            </a:r>
            <a:r>
              <a:rPr lang="en-US" sz="2000" dirty="0" smtClean="0"/>
              <a:t>hash value.</a:t>
            </a:r>
            <a:endParaRPr lang="en-US" sz="2000" dirty="0"/>
          </a:p>
          <a:p>
            <a:pPr lvl="1"/>
            <a:r>
              <a:rPr lang="en-US" sz="1800" dirty="0"/>
              <a:t>If no matching hash value exists -&gt; hard parse.</a:t>
            </a:r>
          </a:p>
          <a:p>
            <a:r>
              <a:rPr lang="en-US" sz="2000" dirty="0"/>
              <a:t>Even matched, could still </a:t>
            </a:r>
            <a:r>
              <a:rPr lang="en-US" sz="2000" dirty="0" smtClean="0"/>
              <a:t>cause </a:t>
            </a:r>
            <a:r>
              <a:rPr lang="en-US" sz="2000" dirty="0"/>
              <a:t>hard parse.</a:t>
            </a:r>
          </a:p>
          <a:p>
            <a:pPr lvl="1"/>
            <a:r>
              <a:rPr lang="en-US" sz="1800" dirty="0"/>
              <a:t>Underlying objects belongs to different </a:t>
            </a:r>
            <a:r>
              <a:rPr lang="en-US" sz="1800" dirty="0" smtClean="0"/>
              <a:t>schema</a:t>
            </a:r>
          </a:p>
          <a:p>
            <a:pPr lvl="1"/>
            <a:r>
              <a:rPr lang="en-US" sz="1800" dirty="0" smtClean="0"/>
              <a:t>The </a:t>
            </a:r>
            <a:r>
              <a:rPr lang="en-US" sz="1800" dirty="0"/>
              <a:t>session </a:t>
            </a:r>
            <a:r>
              <a:rPr lang="en-US" sz="1800" dirty="0" smtClean="0"/>
              <a:t>environment.</a:t>
            </a:r>
            <a:endParaRPr lang="en-US" sz="1800" dirty="0"/>
          </a:p>
          <a:p>
            <a:pPr lvl="1"/>
            <a:r>
              <a:rPr lang="en-US" altLang="zh-CN" sz="1800" dirty="0" smtClean="0"/>
              <a:t>Adaptive </a:t>
            </a:r>
            <a:r>
              <a:rPr lang="en-US" altLang="zh-CN" sz="1800" dirty="0"/>
              <a:t>Cursor Sharing</a:t>
            </a:r>
          </a:p>
          <a:p>
            <a:endParaRPr lang="en-US" dirty="0"/>
          </a:p>
        </p:txBody>
      </p:sp>
    </p:spTree>
    <p:extLst>
      <p:ext uri="{BB962C8B-B14F-4D97-AF65-F5344CB8AC3E}">
        <p14:creationId xmlns:p14="http://schemas.microsoft.com/office/powerpoint/2010/main" val="2742582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 Parse </a:t>
            </a:r>
            <a:r>
              <a:rPr lang="en-US" dirty="0"/>
              <a:t>&amp;</a:t>
            </a:r>
            <a:r>
              <a:rPr lang="en-US" dirty="0" smtClean="0"/>
              <a:t> Soft Parse</a:t>
            </a:r>
            <a:endParaRPr lang="en-US" dirty="0"/>
          </a:p>
        </p:txBody>
      </p:sp>
      <p:sp>
        <p:nvSpPr>
          <p:cNvPr id="4" name="Footer Placeholder 3"/>
          <p:cNvSpPr>
            <a:spLocks noGrp="1"/>
          </p:cNvSpPr>
          <p:nvPr>
            <p:ph type="ftr" sz="quarter" idx="11"/>
          </p:nvPr>
        </p:nvSpPr>
        <p:spPr/>
        <p:txBody>
          <a:bodyPr/>
          <a:lstStyle/>
          <a:p>
            <a:pPr>
              <a:defRPr/>
            </a:pPr>
            <a:r>
              <a:rPr lang="en-US" smtClean="0"/>
              <a:t>Oracle Confidential</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smtClean="0"/>
              <a:pPr>
                <a:defRPr/>
              </a:pPr>
              <a:t>12</a:t>
            </a:fld>
            <a:endParaRPr lang="en-US" dirty="0"/>
          </a:p>
        </p:txBody>
      </p:sp>
      <p:sp>
        <p:nvSpPr>
          <p:cNvPr id="6" name="Content Placeholder 5"/>
          <p:cNvSpPr>
            <a:spLocks noGrp="1"/>
          </p:cNvSpPr>
          <p:nvPr>
            <p:ph idx="1"/>
          </p:nvPr>
        </p:nvSpPr>
        <p:spPr/>
        <p:txBody>
          <a:bodyPr/>
          <a:lstStyle/>
          <a:p>
            <a:r>
              <a:rPr lang="en-US" sz="2400" dirty="0" smtClean="0"/>
              <a:t>Hard </a:t>
            </a:r>
            <a:r>
              <a:rPr lang="en-US" sz="2400" dirty="0"/>
              <a:t>parse</a:t>
            </a:r>
          </a:p>
          <a:p>
            <a:pPr lvl="1"/>
            <a:r>
              <a:rPr lang="en-US" sz="2000" dirty="0"/>
              <a:t>If Oracle Database cannot reuse existing code, then it must build a new executable version of the application code. This operation is known as a hard parse, or a library cache miss</a:t>
            </a:r>
            <a:r>
              <a:rPr lang="en-US" sz="2000" dirty="0" smtClean="0"/>
              <a:t>.</a:t>
            </a:r>
          </a:p>
          <a:p>
            <a:pPr lvl="1"/>
            <a:r>
              <a:rPr lang="en-US" sz="2000" b="1" dirty="0"/>
              <a:t>In Short: Build a new execution plan.</a:t>
            </a:r>
          </a:p>
          <a:p>
            <a:r>
              <a:rPr lang="en-US" sz="2400" dirty="0"/>
              <a:t>Soft parse</a:t>
            </a:r>
          </a:p>
          <a:p>
            <a:pPr lvl="1"/>
            <a:r>
              <a:rPr lang="en-US" sz="2000" dirty="0"/>
              <a:t>A soft parse is any parse that is not a hard parse. If the submitted statement is the same as a reusable SQL statement in the shared pool, then Oracle Database reuses the existing code. This reuse of code is also called a library cache hit.</a:t>
            </a:r>
          </a:p>
          <a:p>
            <a:pPr lvl="1"/>
            <a:r>
              <a:rPr lang="en-US" sz="2000" b="1" dirty="0" smtClean="0"/>
              <a:t>Skips </a:t>
            </a:r>
            <a:r>
              <a:rPr lang="en-US" sz="2000" b="1" dirty="0"/>
              <a:t>the optimization and row source generation steps, proceeding straight to execution</a:t>
            </a:r>
            <a:r>
              <a:rPr lang="en-US" sz="2000" b="1" dirty="0" smtClean="0"/>
              <a:t>.</a:t>
            </a:r>
          </a:p>
          <a:p>
            <a:pPr lvl="1"/>
            <a:r>
              <a:rPr lang="en-US" altLang="zh-CN" sz="2000" dirty="0"/>
              <a:t>Soft parses can vary in how much work they perform. For example, configuring the session shared SQL area can sometimes reduce the amount of latching in the soft parses, making them "softer</a:t>
            </a:r>
            <a:r>
              <a:rPr lang="en-US" altLang="zh-CN" sz="2000" dirty="0" smtClean="0"/>
              <a:t>.“</a:t>
            </a:r>
          </a:p>
          <a:p>
            <a:pPr lvl="1"/>
            <a:r>
              <a:rPr lang="en-US" altLang="zh-CN" sz="2000" b="1" dirty="0" smtClean="0"/>
              <a:t>In Short: Reuse the existing execution plan.</a:t>
            </a:r>
            <a:endParaRPr lang="en-US" altLang="zh-CN" sz="2000" b="1" dirty="0"/>
          </a:p>
          <a:p>
            <a:pPr lvl="1"/>
            <a:endParaRPr lang="en-US" sz="2000" dirty="0"/>
          </a:p>
          <a:p>
            <a:endParaRPr lang="en-US" sz="2400" dirty="0"/>
          </a:p>
        </p:txBody>
      </p:sp>
    </p:spTree>
    <p:extLst>
      <p:ext uri="{BB962C8B-B14F-4D97-AF65-F5344CB8AC3E}">
        <p14:creationId xmlns:p14="http://schemas.microsoft.com/office/powerpoint/2010/main" val="2278644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Other cases could cause hard </a:t>
            </a:r>
            <a:r>
              <a:rPr lang="en-US" altLang="zh-CN" dirty="0" smtClean="0"/>
              <a:t>parse</a:t>
            </a:r>
            <a:endParaRPr lang="en-US" altLang="zh-CN" dirty="0"/>
          </a:p>
        </p:txBody>
      </p:sp>
      <p:sp>
        <p:nvSpPr>
          <p:cNvPr id="3" name="内容占位符 2"/>
          <p:cNvSpPr>
            <a:spLocks noGrp="1"/>
          </p:cNvSpPr>
          <p:nvPr>
            <p:ph idx="1"/>
          </p:nvPr>
        </p:nvSpPr>
        <p:spPr/>
        <p:txBody>
          <a:bodyPr/>
          <a:lstStyle/>
          <a:p>
            <a:r>
              <a:rPr lang="en-US" altLang="zh-CN" sz="2400" dirty="0" smtClean="0"/>
              <a:t>Underlying </a:t>
            </a:r>
            <a:r>
              <a:rPr lang="en-US" altLang="zh-CN" sz="2400" dirty="0"/>
              <a:t>objects belongs to different </a:t>
            </a:r>
            <a:r>
              <a:rPr lang="en-US" altLang="zh-CN" sz="2400" dirty="0" smtClean="0"/>
              <a:t>schema</a:t>
            </a:r>
          </a:p>
          <a:p>
            <a:pPr marL="501650" lvl="2" indent="0">
              <a:buNone/>
            </a:pPr>
            <a:r>
              <a:rPr lang="en-US" altLang="zh-CN" sz="1600" dirty="0"/>
              <a:t>A.table_name1 and B.table_name1</a:t>
            </a:r>
          </a:p>
          <a:p>
            <a:pPr marL="501650" lvl="2" indent="0">
              <a:buNone/>
            </a:pPr>
            <a:r>
              <a:rPr lang="en-US" altLang="zh-CN" sz="1600" dirty="0"/>
              <a:t>In </a:t>
            </a:r>
            <a:r>
              <a:rPr lang="en-US" altLang="zh-CN" sz="1600" dirty="0" smtClean="0"/>
              <a:t>Schema A</a:t>
            </a:r>
            <a:r>
              <a:rPr lang="en-US" altLang="zh-CN" sz="1600" dirty="0"/>
              <a:t>: select * from table_name1;</a:t>
            </a:r>
          </a:p>
          <a:p>
            <a:pPr marL="501650" lvl="2" indent="0">
              <a:buNone/>
            </a:pPr>
            <a:r>
              <a:rPr lang="en-US" altLang="zh-CN" sz="1600" dirty="0"/>
              <a:t>In </a:t>
            </a:r>
            <a:r>
              <a:rPr lang="en-US" altLang="zh-CN" sz="1600" dirty="0" smtClean="0"/>
              <a:t>Schema B</a:t>
            </a:r>
            <a:r>
              <a:rPr lang="en-US" altLang="zh-CN" sz="1600" dirty="0"/>
              <a:t>: select * from table_name1;</a:t>
            </a:r>
          </a:p>
          <a:p>
            <a:r>
              <a:rPr lang="en-US" altLang="zh-CN" sz="2400" dirty="0" smtClean="0"/>
              <a:t>The </a:t>
            </a:r>
            <a:r>
              <a:rPr lang="en-US" altLang="zh-CN" sz="2400" dirty="0"/>
              <a:t>session environment</a:t>
            </a:r>
            <a:r>
              <a:rPr lang="en-US" altLang="zh-CN" sz="2400" dirty="0" smtClean="0"/>
              <a:t>.</a:t>
            </a:r>
          </a:p>
          <a:p>
            <a:pPr marL="501650" lvl="2" indent="0">
              <a:buNone/>
            </a:pPr>
            <a:r>
              <a:rPr lang="en-US" altLang="zh-CN" sz="1600" dirty="0"/>
              <a:t>alter session set </a:t>
            </a:r>
            <a:r>
              <a:rPr lang="en-US" altLang="zh-CN" sz="1600" dirty="0" err="1" smtClean="0"/>
              <a:t>optimizer_index_cost_adj</a:t>
            </a:r>
            <a:r>
              <a:rPr lang="en-US" altLang="zh-CN" sz="1600" dirty="0" smtClean="0"/>
              <a:t>=…;</a:t>
            </a:r>
          </a:p>
          <a:p>
            <a:pPr marL="501650" lvl="2" indent="0">
              <a:buNone/>
            </a:pPr>
            <a:endParaRPr lang="en-US" altLang="zh-CN" sz="1600" dirty="0" smtClean="0"/>
          </a:p>
        </p:txBody>
      </p:sp>
      <p:sp>
        <p:nvSpPr>
          <p:cNvPr id="4" name="页脚占位符 3"/>
          <p:cNvSpPr>
            <a:spLocks noGrp="1"/>
          </p:cNvSpPr>
          <p:nvPr>
            <p:ph type="ftr" sz="quarter" idx="11"/>
          </p:nvPr>
        </p:nvSpPr>
        <p:spPr/>
        <p:txBody>
          <a:bodyPr/>
          <a:lstStyle/>
          <a:p>
            <a:pPr>
              <a:defRPr/>
            </a:pPr>
            <a:r>
              <a:rPr lang="en-US" smtClean="0"/>
              <a:t>Oracle Confidential</a:t>
            </a:r>
            <a:endParaRPr lang="en-US" dirty="0"/>
          </a:p>
        </p:txBody>
      </p:sp>
      <p:sp>
        <p:nvSpPr>
          <p:cNvPr id="5" name="灯片编号占位符 4"/>
          <p:cNvSpPr>
            <a:spLocks noGrp="1"/>
          </p:cNvSpPr>
          <p:nvPr>
            <p:ph type="sldNum" sz="quarter" idx="12"/>
          </p:nvPr>
        </p:nvSpPr>
        <p:spPr/>
        <p:txBody>
          <a:bodyPr/>
          <a:lstStyle/>
          <a:p>
            <a:pPr>
              <a:defRPr/>
            </a:pPr>
            <a:fld id="{B5B172F7-A98B-4584-9F49-5B258BD0A77A}" type="slidenum">
              <a:rPr lang="en-US" smtClean="0"/>
              <a:pPr>
                <a:defRPr/>
              </a:pPr>
              <a:t>13</a:t>
            </a:fld>
            <a:endParaRPr lang="en-US" dirty="0"/>
          </a:p>
        </p:txBody>
      </p:sp>
    </p:spTree>
    <p:extLst>
      <p:ext uri="{BB962C8B-B14F-4D97-AF65-F5344CB8AC3E}">
        <p14:creationId xmlns:p14="http://schemas.microsoft.com/office/powerpoint/2010/main" val="1047419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How to identify hard parse SQL in AWR report</a:t>
            </a:r>
            <a:endParaRPr lang="zh-CN" altLang="en-US" dirty="0"/>
          </a:p>
        </p:txBody>
      </p:sp>
      <p:sp>
        <p:nvSpPr>
          <p:cNvPr id="3" name="Content Placeholder 2"/>
          <p:cNvSpPr>
            <a:spLocks noGrp="1"/>
          </p:cNvSpPr>
          <p:nvPr>
            <p:ph idx="1"/>
          </p:nvPr>
        </p:nvSpPr>
        <p:spPr/>
        <p:txBody>
          <a:bodyPr/>
          <a:lstStyle/>
          <a:p>
            <a:r>
              <a:rPr lang="en-US" altLang="zh-CN" sz="2400" dirty="0" smtClean="0"/>
              <a:t>Load Profile Section</a:t>
            </a:r>
          </a:p>
          <a:p>
            <a:pPr lvl="1"/>
            <a:r>
              <a:rPr lang="en-US" altLang="zh-CN" sz="2000" dirty="0" smtClean="0"/>
              <a:t>Hard Parses (SQL)</a:t>
            </a:r>
          </a:p>
          <a:p>
            <a:r>
              <a:rPr lang="en-US" altLang="zh-CN" sz="2400" dirty="0" smtClean="0"/>
              <a:t>Top Events Section</a:t>
            </a:r>
          </a:p>
          <a:p>
            <a:pPr lvl="1"/>
            <a:r>
              <a:rPr lang="en-US" altLang="zh-CN" sz="2000" dirty="0"/>
              <a:t>latch: shared </a:t>
            </a:r>
            <a:r>
              <a:rPr lang="en-US" altLang="zh-CN" sz="2000" dirty="0" smtClean="0"/>
              <a:t>pool</a:t>
            </a:r>
          </a:p>
          <a:p>
            <a:pPr lvl="1"/>
            <a:r>
              <a:rPr lang="en-US" altLang="zh-CN" sz="2000" dirty="0"/>
              <a:t>library cache: </a:t>
            </a:r>
            <a:r>
              <a:rPr lang="en-US" altLang="zh-CN" sz="2000" dirty="0" err="1"/>
              <a:t>mutex</a:t>
            </a:r>
            <a:r>
              <a:rPr lang="en-US" altLang="zh-CN" sz="2000" dirty="0"/>
              <a:t> </a:t>
            </a:r>
            <a:r>
              <a:rPr lang="en-US" altLang="zh-CN" sz="2000" dirty="0" smtClean="0"/>
              <a:t>X</a:t>
            </a:r>
          </a:p>
          <a:p>
            <a:r>
              <a:rPr lang="en-US" altLang="zh-CN" sz="2400" dirty="0" smtClean="0"/>
              <a:t>Top SQL Section</a:t>
            </a:r>
          </a:p>
          <a:p>
            <a:pPr lvl="1"/>
            <a:r>
              <a:rPr lang="en-US" altLang="zh-CN" sz="2000" dirty="0" smtClean="0"/>
              <a:t>AWR usually will not be able to capture </a:t>
            </a:r>
          </a:p>
          <a:p>
            <a:pPr marL="273050" lvl="1" indent="0">
              <a:buNone/>
            </a:pPr>
            <a:r>
              <a:rPr lang="en-US" altLang="zh-CN" sz="2000" dirty="0" smtClean="0"/>
              <a:t>the hard parse </a:t>
            </a:r>
            <a:r>
              <a:rPr lang="en-US" altLang="zh-CN" sz="2000" dirty="0"/>
              <a:t>SQL unless </a:t>
            </a:r>
            <a:r>
              <a:rPr lang="en-US" altLang="zh-CN" sz="2000" dirty="0" err="1" smtClean="0"/>
              <a:t>cursor_sharing</a:t>
            </a:r>
            <a:r>
              <a:rPr lang="en-US" altLang="zh-CN" sz="2000" dirty="0" smtClean="0"/>
              <a:t>&lt;&gt;EXACT</a:t>
            </a:r>
          </a:p>
          <a:p>
            <a:pPr marL="273050" lvl="1" indent="0">
              <a:buNone/>
            </a:pPr>
            <a:endParaRPr lang="en-US" altLang="zh-CN" sz="2000" dirty="0"/>
          </a:p>
          <a:p>
            <a:pPr marL="273050" lvl="1" indent="0">
              <a:buNone/>
            </a:pPr>
            <a:r>
              <a:rPr lang="en-US" altLang="zh-CN" sz="1800" dirty="0" smtClean="0"/>
              <a:t>A workaround:</a:t>
            </a:r>
          </a:p>
          <a:p>
            <a:pPr marL="547687" lvl="2" indent="0">
              <a:buNone/>
            </a:pPr>
            <a:r>
              <a:rPr lang="en-US" altLang="zh-CN" sz="1800" dirty="0" smtClean="0"/>
              <a:t>	select </a:t>
            </a:r>
            <a:r>
              <a:rPr lang="en-US" altLang="zh-CN" sz="1800" dirty="0" err="1"/>
              <a:t>FORCE_MATCHING_SIGNATURE,count</a:t>
            </a:r>
            <a:r>
              <a:rPr lang="en-US" altLang="zh-CN" sz="1800" dirty="0"/>
              <a:t>(*),max(</a:t>
            </a:r>
            <a:r>
              <a:rPr lang="en-US" altLang="zh-CN" sz="1800" dirty="0" err="1"/>
              <a:t>sql_id</a:t>
            </a:r>
            <a:r>
              <a:rPr lang="en-US" altLang="zh-CN" sz="1800" dirty="0"/>
              <a:t>),min(</a:t>
            </a:r>
            <a:r>
              <a:rPr lang="en-US" altLang="zh-CN" sz="1800" dirty="0" err="1"/>
              <a:t>sql_id</a:t>
            </a:r>
            <a:r>
              <a:rPr lang="en-US" altLang="zh-CN" sz="1800" dirty="0"/>
              <a:t>) from </a:t>
            </a:r>
            <a:r>
              <a:rPr lang="en-US" altLang="zh-CN" sz="1800" dirty="0" err="1"/>
              <a:t>v$sql</a:t>
            </a:r>
            <a:r>
              <a:rPr lang="en-US" altLang="zh-CN" sz="1800" dirty="0"/>
              <a:t> group by </a:t>
            </a:r>
            <a:r>
              <a:rPr lang="en-US" altLang="zh-CN" sz="1800" dirty="0" smtClean="0"/>
              <a:t>FORCE_MATCHING_SIGNATURE </a:t>
            </a:r>
            <a:r>
              <a:rPr lang="en-US" altLang="zh-CN" sz="1800" dirty="0"/>
              <a:t>order by 2 </a:t>
            </a:r>
            <a:r>
              <a:rPr lang="en-US" altLang="zh-CN" sz="1800" dirty="0" err="1"/>
              <a:t>desc</a:t>
            </a:r>
            <a:r>
              <a:rPr lang="en-US" altLang="zh-CN" sz="1800" dirty="0"/>
              <a:t> fetch first 10 rows only;</a:t>
            </a:r>
            <a:endParaRPr lang="zh-CN" altLang="en-US" sz="1800" dirty="0"/>
          </a:p>
        </p:txBody>
      </p:sp>
      <p:sp>
        <p:nvSpPr>
          <p:cNvPr id="4" name="Footer Placeholder 3"/>
          <p:cNvSpPr>
            <a:spLocks noGrp="1"/>
          </p:cNvSpPr>
          <p:nvPr>
            <p:ph type="ftr" sz="quarter" idx="11"/>
          </p:nvPr>
        </p:nvSpPr>
        <p:spPr/>
        <p:txBody>
          <a:bodyPr/>
          <a:lstStyle/>
          <a:p>
            <a:pPr>
              <a:defRPr/>
            </a:pPr>
            <a:r>
              <a:rPr lang="en-US" smtClean="0"/>
              <a:t>Oracle Confidential</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14</a:t>
            </a:fld>
            <a:endParaRPr lang="zh-CN" altLang="en-US" dirty="0"/>
          </a:p>
        </p:txBody>
      </p:sp>
      <p:pic>
        <p:nvPicPr>
          <p:cNvPr id="6" name="Picture 5"/>
          <p:cNvPicPr>
            <a:picLocks noChangeAspect="1"/>
          </p:cNvPicPr>
          <p:nvPr/>
        </p:nvPicPr>
        <p:blipFill>
          <a:blip r:embed="rId3"/>
          <a:stretch>
            <a:fillRect/>
          </a:stretch>
        </p:blipFill>
        <p:spPr>
          <a:xfrm>
            <a:off x="6847607" y="1389247"/>
            <a:ext cx="3859362" cy="3912686"/>
          </a:xfrm>
          <a:prstGeom prst="rect">
            <a:avLst/>
          </a:prstGeom>
        </p:spPr>
      </p:pic>
    </p:spTree>
    <p:extLst>
      <p:ext uri="{BB962C8B-B14F-4D97-AF65-F5344CB8AC3E}">
        <p14:creationId xmlns:p14="http://schemas.microsoft.com/office/powerpoint/2010/main" val="1144001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Overview of SQL Processing</a:t>
            </a:r>
            <a:endParaRPr lang="en-US" dirty="0"/>
          </a:p>
        </p:txBody>
      </p:sp>
      <p:sp>
        <p:nvSpPr>
          <p:cNvPr id="3" name="Content Placeholder 2"/>
          <p:cNvSpPr>
            <a:spLocks noGrp="1"/>
          </p:cNvSpPr>
          <p:nvPr>
            <p:ph idx="1"/>
          </p:nvPr>
        </p:nvSpPr>
        <p:spPr/>
        <p:txBody>
          <a:bodyPr/>
          <a:lstStyle/>
          <a:p>
            <a:r>
              <a:rPr lang="en-US" b="1" dirty="0" smtClean="0"/>
              <a:t>Parsing</a:t>
            </a:r>
          </a:p>
          <a:p>
            <a:r>
              <a:rPr lang="en-US" b="1" dirty="0" smtClean="0"/>
              <a:t>Optimization</a:t>
            </a:r>
          </a:p>
          <a:p>
            <a:pPr lvl="1"/>
            <a:r>
              <a:rPr lang="en-US" b="1" dirty="0" smtClean="0">
                <a:solidFill>
                  <a:srgbClr val="FF0000"/>
                </a:solidFill>
              </a:rPr>
              <a:t>Query Transformation</a:t>
            </a:r>
          </a:p>
          <a:p>
            <a:pPr lvl="1"/>
            <a:r>
              <a:rPr lang="en-US" b="1" dirty="0" smtClean="0"/>
              <a:t>Estimation</a:t>
            </a:r>
          </a:p>
          <a:p>
            <a:pPr lvl="1"/>
            <a:r>
              <a:rPr lang="en-US" b="1" dirty="0" smtClean="0"/>
              <a:t>Generating Execution Plan</a:t>
            </a:r>
          </a:p>
          <a:p>
            <a:r>
              <a:rPr lang="en-US" dirty="0" smtClean="0"/>
              <a:t>Execution</a:t>
            </a:r>
          </a:p>
          <a:p>
            <a:endParaRPr lang="en-US" sz="3200" dirty="0"/>
          </a:p>
        </p:txBody>
      </p:sp>
      <p:sp>
        <p:nvSpPr>
          <p:cNvPr id="4" name="Footer Placeholder 3"/>
          <p:cNvSpPr>
            <a:spLocks noGrp="1"/>
          </p:cNvSpPr>
          <p:nvPr>
            <p:ph type="ftr" sz="quarter" idx="11"/>
          </p:nvPr>
        </p:nvSpPr>
        <p:spPr/>
        <p:txBody>
          <a:bodyPr/>
          <a:lstStyle/>
          <a:p>
            <a:pPr>
              <a:defRPr/>
            </a:pPr>
            <a:r>
              <a:rPr lang="en-US" smtClean="0"/>
              <a:t>Oracle Confidential</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smtClean="0"/>
              <a:pPr>
                <a:defRPr/>
              </a:pPr>
              <a:t>15</a:t>
            </a:fld>
            <a:endParaRPr lang="en-US" dirty="0"/>
          </a:p>
        </p:txBody>
      </p:sp>
      <p:pic>
        <p:nvPicPr>
          <p:cNvPr id="6" name="Content Placeholder 8"/>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8120789" y="530626"/>
            <a:ext cx="3345724" cy="5523415"/>
          </a:xfrm>
          <a:prstGeom prst="rect">
            <a:avLst/>
          </a:prstGeom>
          <a:noFill/>
          <a:ln w="9525">
            <a:noFill/>
            <a:miter lim="800000"/>
            <a:headEnd/>
            <a:tailEnd/>
          </a:ln>
        </p:spPr>
      </p:pic>
    </p:spTree>
    <p:extLst>
      <p:ext uri="{BB962C8B-B14F-4D97-AF65-F5344CB8AC3E}">
        <p14:creationId xmlns:p14="http://schemas.microsoft.com/office/powerpoint/2010/main" val="992890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Optimizer Components – Query Transformer</a:t>
            </a:r>
            <a:endParaRPr lang="zh-CN" altLang="en-US" dirty="0"/>
          </a:p>
        </p:txBody>
      </p:sp>
      <p:sp>
        <p:nvSpPr>
          <p:cNvPr id="3" name="Content Placeholder 2"/>
          <p:cNvSpPr>
            <a:spLocks noGrp="1"/>
          </p:cNvSpPr>
          <p:nvPr>
            <p:ph idx="1"/>
          </p:nvPr>
        </p:nvSpPr>
        <p:spPr/>
        <p:txBody>
          <a:bodyPr/>
          <a:lstStyle/>
          <a:p>
            <a:r>
              <a:rPr lang="en-US" altLang="zh-CN" dirty="0" smtClean="0"/>
              <a:t>Rewrite the original SQL statement into a semantically equivalent SQL statement with a lower cost</a:t>
            </a:r>
          </a:p>
          <a:p>
            <a:pPr lvl="1"/>
            <a:r>
              <a:rPr lang="en-US" altLang="zh-CN" b="1" dirty="0" smtClean="0">
                <a:solidFill>
                  <a:schemeClr val="accent1"/>
                </a:solidFill>
              </a:rPr>
              <a:t>View Merging</a:t>
            </a:r>
          </a:p>
          <a:p>
            <a:pPr lvl="2"/>
            <a:r>
              <a:rPr lang="en-US" altLang="zh-CN" dirty="0" smtClean="0"/>
              <a:t>Tip: </a:t>
            </a:r>
            <a:r>
              <a:rPr lang="en-US" altLang="zh-CN" dirty="0"/>
              <a:t>Optimizer can do View Merging for you</a:t>
            </a:r>
          </a:p>
          <a:p>
            <a:pPr lvl="1"/>
            <a:r>
              <a:rPr lang="en-US" altLang="zh-CN" dirty="0" err="1"/>
              <a:t>Subquery</a:t>
            </a:r>
            <a:r>
              <a:rPr lang="en-US" altLang="zh-CN" dirty="0"/>
              <a:t> </a:t>
            </a:r>
            <a:r>
              <a:rPr lang="en-US" altLang="zh-CN" dirty="0" err="1"/>
              <a:t>Unnesting</a:t>
            </a:r>
            <a:endParaRPr lang="en-US" altLang="zh-CN" dirty="0"/>
          </a:p>
          <a:p>
            <a:pPr lvl="1"/>
            <a:r>
              <a:rPr lang="en-US" altLang="zh-CN" dirty="0" smtClean="0"/>
              <a:t>Query Rewrite with </a:t>
            </a:r>
            <a:r>
              <a:rPr lang="en-US" altLang="zh-CN" dirty="0" err="1" smtClean="0"/>
              <a:t>Materizlized</a:t>
            </a:r>
            <a:r>
              <a:rPr lang="en-US" altLang="zh-CN" dirty="0" smtClean="0"/>
              <a:t> Views</a:t>
            </a:r>
          </a:p>
          <a:p>
            <a:pPr lvl="1"/>
            <a:r>
              <a:rPr lang="en-US" altLang="zh-CN" dirty="0" smtClean="0"/>
              <a:t>Star Transformation</a:t>
            </a:r>
          </a:p>
          <a:p>
            <a:pPr lvl="1"/>
            <a:r>
              <a:rPr lang="en-US" altLang="zh-CN" dirty="0" smtClean="0"/>
              <a:t>In-Memory Aggregation</a:t>
            </a:r>
          </a:p>
          <a:p>
            <a:pPr lvl="1"/>
            <a:r>
              <a:rPr lang="en-US" altLang="zh-CN" dirty="0" smtClean="0"/>
              <a:t>…</a:t>
            </a:r>
            <a:endParaRPr lang="zh-CN" altLang="en-US" dirty="0"/>
          </a:p>
        </p:txBody>
      </p:sp>
      <p:sp>
        <p:nvSpPr>
          <p:cNvPr id="4" name="Footer Placeholder 3"/>
          <p:cNvSpPr>
            <a:spLocks noGrp="1"/>
          </p:cNvSpPr>
          <p:nvPr>
            <p:ph type="ftr" sz="quarter" idx="11"/>
          </p:nvPr>
        </p:nvSpPr>
        <p:spPr/>
        <p:txBody>
          <a:bodyPr/>
          <a:lstStyle/>
          <a:p>
            <a:pPr>
              <a:defRPr/>
            </a:pPr>
            <a:r>
              <a:rPr lang="en-US" smtClean="0"/>
              <a:t>Oracle Confidential</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16</a:t>
            </a:fld>
            <a:endParaRPr lang="zh-CN" altLang="en-US" dirty="0"/>
          </a:p>
        </p:txBody>
      </p:sp>
      <p:pic>
        <p:nvPicPr>
          <p:cNvPr id="6" name="Picture 2" descr="http://docs.oracle.com/database/121/TGSQL/img/GUID-22630970-B584-41C9-B104-200CEA2F4707-default.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1713" y="2486528"/>
            <a:ext cx="4305300" cy="3371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2541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Query Transformer - View </a:t>
            </a:r>
            <a:r>
              <a:rPr lang="en-US" altLang="zh-CN" dirty="0" smtClean="0"/>
              <a:t>Merging - Case 1</a:t>
            </a:r>
            <a:endParaRPr lang="zh-CN" altLang="en-US" dirty="0"/>
          </a:p>
        </p:txBody>
      </p:sp>
      <p:sp>
        <p:nvSpPr>
          <p:cNvPr id="3" name="Content Placeholder 2"/>
          <p:cNvSpPr>
            <a:spLocks noGrp="1"/>
          </p:cNvSpPr>
          <p:nvPr>
            <p:ph idx="1"/>
          </p:nvPr>
        </p:nvSpPr>
        <p:spPr/>
        <p:txBody>
          <a:bodyPr/>
          <a:lstStyle/>
          <a:p>
            <a:r>
              <a:rPr lang="en-US" altLang="zh-CN" dirty="0" smtClean="0"/>
              <a:t>Original </a:t>
            </a:r>
            <a:r>
              <a:rPr lang="en-US" altLang="zh-CN" dirty="0"/>
              <a:t>SQL statement</a:t>
            </a:r>
            <a:r>
              <a:rPr lang="en-US" altLang="zh-CN" dirty="0" smtClean="0"/>
              <a:t>:</a:t>
            </a:r>
          </a:p>
          <a:p>
            <a:pPr marL="273050" lvl="1" indent="0">
              <a:buNone/>
            </a:pPr>
            <a:endParaRPr lang="en-US" altLang="zh-CN" dirty="0" smtClean="0"/>
          </a:p>
          <a:p>
            <a:pPr marL="273050" lvl="1" indent="0">
              <a:buNone/>
            </a:pPr>
            <a:endParaRPr lang="en-US" altLang="zh-CN" dirty="0"/>
          </a:p>
          <a:p>
            <a:pPr lvl="1"/>
            <a:endParaRPr lang="en-US" altLang="zh-CN" dirty="0" smtClean="0"/>
          </a:p>
          <a:p>
            <a:pPr lvl="1"/>
            <a:endParaRPr lang="en-US" altLang="zh-CN" dirty="0" smtClean="0"/>
          </a:p>
          <a:p>
            <a:r>
              <a:rPr lang="en-US" altLang="zh-CN" dirty="0" smtClean="0"/>
              <a:t>Transformed </a:t>
            </a:r>
            <a:r>
              <a:rPr lang="en-US" altLang="zh-CN" dirty="0"/>
              <a:t>by Optimizer:</a:t>
            </a:r>
            <a:endParaRPr lang="zh-CN" altLang="en-US" dirty="0"/>
          </a:p>
          <a:p>
            <a:pPr lvl="1"/>
            <a:endParaRPr lang="zh-CN" altLang="en-US" dirty="0"/>
          </a:p>
        </p:txBody>
      </p:sp>
      <p:sp>
        <p:nvSpPr>
          <p:cNvPr id="4" name="Footer Placeholder 3"/>
          <p:cNvSpPr>
            <a:spLocks noGrp="1"/>
          </p:cNvSpPr>
          <p:nvPr>
            <p:ph type="ftr" sz="quarter" idx="11"/>
          </p:nvPr>
        </p:nvSpPr>
        <p:spPr/>
        <p:txBody>
          <a:bodyPr/>
          <a:lstStyle/>
          <a:p>
            <a:pPr>
              <a:defRPr/>
            </a:pPr>
            <a:r>
              <a:rPr lang="en-US" smtClean="0"/>
              <a:t>Oracle Confidential</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17</a:t>
            </a:fld>
            <a:endParaRPr lang="zh-CN" altLang="en-US" dirty="0"/>
          </a:p>
        </p:txBody>
      </p:sp>
      <p:graphicFrame>
        <p:nvGraphicFramePr>
          <p:cNvPr id="6" name="Table 5"/>
          <p:cNvGraphicFramePr>
            <a:graphicFrameLocks noGrp="1"/>
          </p:cNvGraphicFramePr>
          <p:nvPr>
            <p:extLst>
              <p:ext uri="{D42A27DB-BD31-4B8C-83A1-F6EECF244321}">
                <p14:modId xmlns:p14="http://schemas.microsoft.com/office/powerpoint/2010/main" val="2574152972"/>
              </p:ext>
            </p:extLst>
          </p:nvPr>
        </p:nvGraphicFramePr>
        <p:xfrm>
          <a:off x="1190934" y="2067033"/>
          <a:ext cx="7586354" cy="1188720"/>
        </p:xfrm>
        <a:graphic>
          <a:graphicData uri="http://schemas.openxmlformats.org/drawingml/2006/table">
            <a:tbl>
              <a:tblPr firstRow="1" bandRow="1">
                <a:tableStyleId>{5FD0F851-EC5A-4D38-B0AD-8093EC10F338}</a:tableStyleId>
              </a:tblPr>
              <a:tblGrid>
                <a:gridCol w="7586354"/>
              </a:tblGrid>
              <a:tr h="370840">
                <a:tc>
                  <a:txBody>
                    <a:bodyPr/>
                    <a:lstStyle/>
                    <a:p>
                      <a:pPr algn="l"/>
                      <a:r>
                        <a:rPr lang="en-US" altLang="zh-CN" sz="1800" b="0" dirty="0" smtClean="0"/>
                        <a:t>SELECT …</a:t>
                      </a:r>
                    </a:p>
                    <a:p>
                      <a:pPr algn="l"/>
                      <a:r>
                        <a:rPr lang="en-US" altLang="zh-CN" sz="1800" b="0" dirty="0" smtClean="0"/>
                        <a:t>FROM   employees e,</a:t>
                      </a:r>
                    </a:p>
                    <a:p>
                      <a:pPr algn="l"/>
                      <a:r>
                        <a:rPr lang="en-US" altLang="zh-CN" sz="1800" b="0" dirty="0" smtClean="0"/>
                        <a:t>      </a:t>
                      </a:r>
                      <a:r>
                        <a:rPr lang="en-US" altLang="zh-CN" sz="1800" b="0" dirty="0" smtClean="0">
                          <a:solidFill>
                            <a:schemeClr val="accent1"/>
                          </a:solidFill>
                        </a:rPr>
                        <a:t>( SELECT …    FROM   departments d, locations l  WHERE  </a:t>
                      </a:r>
                      <a:r>
                        <a:rPr lang="en-US" altLang="zh-CN" sz="1800" b="0" dirty="0" err="1" smtClean="0">
                          <a:solidFill>
                            <a:schemeClr val="accent1"/>
                          </a:solidFill>
                        </a:rPr>
                        <a:t>d.xxx</a:t>
                      </a:r>
                      <a:r>
                        <a:rPr lang="en-US" altLang="zh-CN" sz="1800" b="0" dirty="0" smtClean="0">
                          <a:solidFill>
                            <a:schemeClr val="accent1"/>
                          </a:solidFill>
                        </a:rPr>
                        <a:t> = </a:t>
                      </a:r>
                      <a:r>
                        <a:rPr lang="en-US" altLang="zh-CN" sz="1800" b="0" dirty="0" err="1" smtClean="0">
                          <a:solidFill>
                            <a:schemeClr val="accent1"/>
                          </a:solidFill>
                        </a:rPr>
                        <a:t>l.xxx</a:t>
                      </a:r>
                      <a:r>
                        <a:rPr lang="en-US" altLang="zh-CN" sz="1800" b="0" dirty="0" smtClean="0">
                          <a:solidFill>
                            <a:schemeClr val="accent1"/>
                          </a:solidFill>
                        </a:rPr>
                        <a:t> )</a:t>
                      </a:r>
                      <a:r>
                        <a:rPr lang="en-US" altLang="zh-CN" sz="1800" b="0" baseline="0" dirty="0" smtClean="0"/>
                        <a:t> v</a:t>
                      </a:r>
                      <a:endParaRPr lang="en-US" altLang="zh-CN" sz="1800" b="0" dirty="0" smtClean="0"/>
                    </a:p>
                    <a:p>
                      <a:pPr algn="l"/>
                      <a:r>
                        <a:rPr lang="en-US" altLang="zh-CN" sz="1800" b="0" dirty="0" smtClean="0"/>
                        <a:t>WHERE </a:t>
                      </a:r>
                      <a:r>
                        <a:rPr lang="en-US" altLang="zh-CN" sz="1800" b="0" dirty="0" err="1" smtClean="0"/>
                        <a:t>e.yyy</a:t>
                      </a:r>
                      <a:r>
                        <a:rPr lang="en-US" altLang="zh-CN" sz="1800" b="0" baseline="0" dirty="0" smtClean="0"/>
                        <a:t> = </a:t>
                      </a:r>
                      <a:r>
                        <a:rPr lang="en-US" altLang="zh-CN" sz="1800" b="0" baseline="0" dirty="0" err="1" smtClean="0"/>
                        <a:t>v.yyy</a:t>
                      </a:r>
                      <a:r>
                        <a:rPr lang="en-US" altLang="zh-CN" sz="1800" b="0" baseline="0" dirty="0" smtClean="0"/>
                        <a:t> and …</a:t>
                      </a:r>
                      <a:r>
                        <a:rPr lang="en-US" altLang="zh-CN" sz="1800" b="0" dirty="0" smtClean="0"/>
                        <a:t>;</a:t>
                      </a:r>
                      <a:endParaRPr lang="zh-CN" altLang="en-US" sz="1800" b="0" dirty="0" smtClean="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375080322"/>
              </p:ext>
            </p:extLst>
          </p:nvPr>
        </p:nvGraphicFramePr>
        <p:xfrm>
          <a:off x="1281137" y="4403997"/>
          <a:ext cx="7203969" cy="1463040"/>
        </p:xfrm>
        <a:graphic>
          <a:graphicData uri="http://schemas.openxmlformats.org/drawingml/2006/table">
            <a:tbl>
              <a:tblPr firstRow="1" bandRow="1">
                <a:tableStyleId>{5FD0F851-EC5A-4D38-B0AD-8093EC10F338}</a:tableStyleId>
              </a:tblPr>
              <a:tblGrid>
                <a:gridCol w="7203969"/>
              </a:tblGrid>
              <a:tr h="370840">
                <a:tc>
                  <a:txBody>
                    <a:bodyPr/>
                    <a:lstStyle/>
                    <a:p>
                      <a:pPr algn="l"/>
                      <a:r>
                        <a:rPr lang="en-US" altLang="zh-CN" sz="1800" b="0" dirty="0" smtClean="0"/>
                        <a:t>SELECT …</a:t>
                      </a:r>
                    </a:p>
                    <a:p>
                      <a:pPr algn="l"/>
                      <a:r>
                        <a:rPr lang="en-US" altLang="zh-CN" sz="1800" b="0" dirty="0" smtClean="0"/>
                        <a:t>FROM   employees e, departments d, locations l</a:t>
                      </a:r>
                    </a:p>
                    <a:p>
                      <a:pPr algn="l"/>
                      <a:r>
                        <a:rPr lang="en-US" altLang="zh-CN" sz="1800" b="0" dirty="0" smtClean="0"/>
                        <a:t>WHERE  </a:t>
                      </a:r>
                      <a:r>
                        <a:rPr lang="en-US" altLang="zh-CN" sz="1800" b="0" dirty="0" err="1" smtClean="0"/>
                        <a:t>d.xxx</a:t>
                      </a:r>
                      <a:r>
                        <a:rPr lang="en-US" altLang="zh-CN" sz="1800" b="0" dirty="0" smtClean="0"/>
                        <a:t> = </a:t>
                      </a:r>
                      <a:r>
                        <a:rPr lang="en-US" altLang="zh-CN" sz="1800" b="0" dirty="0" err="1" smtClean="0"/>
                        <a:t>l.xxx</a:t>
                      </a:r>
                      <a:endParaRPr lang="en-US" altLang="zh-CN" sz="1800" b="0" dirty="0" smtClean="0"/>
                    </a:p>
                    <a:p>
                      <a:pPr algn="l"/>
                      <a:r>
                        <a:rPr lang="en-US" altLang="zh-CN" sz="1800" b="0" dirty="0" smtClean="0"/>
                        <a:t>AND    d. </a:t>
                      </a:r>
                      <a:r>
                        <a:rPr lang="en-US" altLang="zh-CN" sz="1800" b="0" dirty="0" err="1" smtClean="0"/>
                        <a:t>yyy</a:t>
                      </a:r>
                      <a:r>
                        <a:rPr lang="en-US" altLang="zh-CN" sz="1800" b="0" dirty="0" smtClean="0"/>
                        <a:t> = </a:t>
                      </a:r>
                      <a:r>
                        <a:rPr lang="en-US" altLang="zh-CN" sz="1800" b="0" dirty="0" err="1" smtClean="0"/>
                        <a:t>e.yyy</a:t>
                      </a:r>
                      <a:endParaRPr lang="en-US" altLang="zh-CN" sz="1800" b="0" dirty="0" smtClean="0"/>
                    </a:p>
                    <a:p>
                      <a:pPr algn="l"/>
                      <a:r>
                        <a:rPr lang="en-US" altLang="zh-CN" sz="1800" b="0" dirty="0" smtClean="0"/>
                        <a:t>AND    …;</a:t>
                      </a:r>
                      <a:endParaRPr lang="zh-CN" altLang="en-US" sz="1800" b="0" dirty="0" smtClean="0"/>
                    </a:p>
                  </a:txBody>
                  <a:tcPr/>
                </a:tc>
              </a:tr>
            </a:tbl>
          </a:graphicData>
        </a:graphic>
      </p:graphicFrame>
    </p:spTree>
    <p:extLst>
      <p:ext uri="{BB962C8B-B14F-4D97-AF65-F5344CB8AC3E}">
        <p14:creationId xmlns:p14="http://schemas.microsoft.com/office/powerpoint/2010/main" val="4057884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Tip: </a:t>
            </a:r>
            <a:r>
              <a:rPr lang="en-US" altLang="zh-CN" dirty="0"/>
              <a:t>Optimizer </a:t>
            </a:r>
            <a:r>
              <a:rPr lang="en-US" altLang="zh-CN" dirty="0" smtClean="0"/>
              <a:t>can do View Merging for you</a:t>
            </a:r>
            <a:endParaRPr lang="zh-CN" altLang="en-US" dirty="0"/>
          </a:p>
        </p:txBody>
      </p:sp>
      <p:sp>
        <p:nvSpPr>
          <p:cNvPr id="3" name="Content Placeholder 2"/>
          <p:cNvSpPr>
            <a:spLocks noGrp="1"/>
          </p:cNvSpPr>
          <p:nvPr>
            <p:ph idx="1"/>
          </p:nvPr>
        </p:nvSpPr>
        <p:spPr/>
        <p:txBody>
          <a:bodyPr/>
          <a:lstStyle/>
          <a:p>
            <a:r>
              <a:rPr lang="en-US" altLang="zh-CN" sz="2400" dirty="0" smtClean="0"/>
              <a:t>View Merging may not happen if:</a:t>
            </a:r>
          </a:p>
          <a:p>
            <a:pPr lvl="1"/>
            <a:r>
              <a:rPr lang="en-US" altLang="zh-CN" sz="2000" dirty="0" smtClean="0"/>
              <a:t>    </a:t>
            </a:r>
            <a:r>
              <a:rPr lang="en-US" altLang="zh-CN" sz="2000" dirty="0"/>
              <a:t>The view contains constructs not included in select-project-join views, including:</a:t>
            </a:r>
          </a:p>
          <a:p>
            <a:pPr lvl="2"/>
            <a:r>
              <a:rPr lang="en-US" altLang="zh-CN" sz="1600" dirty="0" smtClean="0"/>
              <a:t>        </a:t>
            </a:r>
            <a:r>
              <a:rPr lang="en-US" altLang="zh-CN" sz="1600" dirty="0"/>
              <a:t>GROUP </a:t>
            </a:r>
            <a:r>
              <a:rPr lang="en-US" altLang="zh-CN" sz="1600" dirty="0" smtClean="0"/>
              <a:t>BY / DISTINCT / Outer join / MODEL / CONNECT BY / ROLLUP / PIVOT / Set operators / Aggregation</a:t>
            </a:r>
            <a:endParaRPr lang="en-US" altLang="zh-CN" sz="1600" dirty="0"/>
          </a:p>
          <a:p>
            <a:pPr lvl="1"/>
            <a:r>
              <a:rPr lang="en-US" altLang="zh-CN" sz="2000" dirty="0" smtClean="0"/>
              <a:t>    </a:t>
            </a:r>
            <a:r>
              <a:rPr lang="en-US" altLang="zh-CN" sz="2000" dirty="0"/>
              <a:t>The view appears on the right side of a </a:t>
            </a:r>
            <a:r>
              <a:rPr lang="en-US" altLang="zh-CN" sz="2000" dirty="0" err="1" smtClean="0"/>
              <a:t>semijoin</a:t>
            </a:r>
            <a:r>
              <a:rPr lang="en-US" altLang="zh-CN" sz="2000" dirty="0" smtClean="0"/>
              <a:t> or </a:t>
            </a:r>
            <a:r>
              <a:rPr lang="en-US" altLang="zh-CN" sz="2000" dirty="0" err="1"/>
              <a:t>antijoin</a:t>
            </a:r>
            <a:r>
              <a:rPr lang="en-US" altLang="zh-CN" sz="2000" dirty="0"/>
              <a:t>.</a:t>
            </a:r>
          </a:p>
          <a:p>
            <a:pPr lvl="1"/>
            <a:r>
              <a:rPr lang="en-US" altLang="zh-CN" sz="2000" dirty="0" smtClean="0"/>
              <a:t>    </a:t>
            </a:r>
            <a:r>
              <a:rPr lang="en-US" altLang="zh-CN" sz="2000" dirty="0"/>
              <a:t>The view contains </a:t>
            </a:r>
            <a:r>
              <a:rPr lang="en-US" altLang="zh-CN" sz="2000" dirty="0" err="1"/>
              <a:t>subqueries</a:t>
            </a:r>
            <a:r>
              <a:rPr lang="en-US" altLang="zh-CN" sz="2000" dirty="0"/>
              <a:t> in the SELECT list.</a:t>
            </a:r>
          </a:p>
          <a:p>
            <a:pPr lvl="1"/>
            <a:r>
              <a:rPr lang="en-US" altLang="zh-CN" sz="2000" dirty="0" smtClean="0"/>
              <a:t>    </a:t>
            </a:r>
            <a:r>
              <a:rPr lang="en-US" altLang="zh-CN" sz="2000" dirty="0"/>
              <a:t>The outer query block contains PL/SQL functions.</a:t>
            </a:r>
          </a:p>
          <a:p>
            <a:pPr lvl="1"/>
            <a:r>
              <a:rPr lang="en-US" altLang="zh-CN" sz="2000" dirty="0" smtClean="0"/>
              <a:t>    </a:t>
            </a:r>
            <a:r>
              <a:rPr lang="en-US" altLang="zh-CN" sz="2000" dirty="0"/>
              <a:t>The view participates in an outer join, and does not meet one of the several additional validity requirements that determine whether the view can be merged.</a:t>
            </a:r>
          </a:p>
          <a:p>
            <a:r>
              <a:rPr lang="en-US" altLang="zh-CN" sz="2400" dirty="0" smtClean="0"/>
              <a:t>Control View Merging:</a:t>
            </a:r>
          </a:p>
          <a:p>
            <a:pPr lvl="1"/>
            <a:r>
              <a:rPr lang="en-US" altLang="zh-CN" sz="2000" dirty="0"/>
              <a:t>_</a:t>
            </a:r>
            <a:r>
              <a:rPr lang="en-US" altLang="zh-CN" sz="2000" dirty="0" err="1" smtClean="0"/>
              <a:t>simple_view_merging</a:t>
            </a:r>
            <a:endParaRPr lang="en-US" altLang="zh-CN" sz="2000" dirty="0" smtClean="0"/>
          </a:p>
          <a:p>
            <a:pPr lvl="1"/>
            <a:r>
              <a:rPr lang="en-US" altLang="zh-CN" sz="2000" dirty="0"/>
              <a:t>_</a:t>
            </a:r>
            <a:r>
              <a:rPr lang="en-US" altLang="zh-CN" sz="2000" dirty="0" err="1"/>
              <a:t>complex_view_merging</a:t>
            </a:r>
            <a:endParaRPr lang="en-US" altLang="zh-CN" sz="2000" dirty="0" smtClean="0"/>
          </a:p>
          <a:p>
            <a:endParaRPr lang="zh-CN" altLang="en-US" sz="3200" dirty="0"/>
          </a:p>
        </p:txBody>
      </p:sp>
      <p:sp>
        <p:nvSpPr>
          <p:cNvPr id="6" name="Text Placeholder 5"/>
          <p:cNvSpPr>
            <a:spLocks noGrp="1"/>
          </p:cNvSpPr>
          <p:nvPr>
            <p:ph type="body" sz="quarter" idx="13"/>
          </p:nvPr>
        </p:nvSpPr>
        <p:spPr/>
        <p:txBody>
          <a:bodyPr/>
          <a:lstStyle/>
          <a:p>
            <a:r>
              <a:rPr lang="en-US" altLang="zh-CN" dirty="0"/>
              <a:t>So don’t afraid to write SQL with view if it makes your SQL easy to understand/read</a:t>
            </a:r>
          </a:p>
          <a:p>
            <a:endParaRPr lang="zh-CN" altLang="en-US" dirty="0"/>
          </a:p>
        </p:txBody>
      </p:sp>
      <p:sp>
        <p:nvSpPr>
          <p:cNvPr id="4" name="Footer Placeholder 3"/>
          <p:cNvSpPr>
            <a:spLocks noGrp="1"/>
          </p:cNvSpPr>
          <p:nvPr>
            <p:ph type="ftr" sz="quarter" idx="15"/>
          </p:nvPr>
        </p:nvSpPr>
        <p:spPr/>
        <p:txBody>
          <a:bodyPr/>
          <a:lstStyle/>
          <a:p>
            <a:pPr>
              <a:defRPr/>
            </a:pPr>
            <a:r>
              <a:rPr lang="en-US" smtClean="0"/>
              <a:t>Oracle Confidential</a:t>
            </a:r>
            <a:endParaRPr lang="en-US" dirty="0"/>
          </a:p>
        </p:txBody>
      </p:sp>
      <p:sp>
        <p:nvSpPr>
          <p:cNvPr id="5" name="Slide Number Placeholder 4"/>
          <p:cNvSpPr>
            <a:spLocks noGrp="1"/>
          </p:cNvSpPr>
          <p:nvPr>
            <p:ph type="sldNum" sz="quarter" idx="16"/>
          </p:nvPr>
        </p:nvSpPr>
        <p:spPr/>
        <p:txBody>
          <a:bodyPr/>
          <a:lstStyle/>
          <a:p>
            <a:pPr>
              <a:defRPr/>
            </a:pPr>
            <a:fld id="{B5B172F7-A98B-4584-9F49-5B258BD0A77A}" type="slidenum">
              <a:rPr lang="en-US" altLang="zh-CN" smtClean="0"/>
              <a:pPr>
                <a:defRPr/>
              </a:pPr>
              <a:t>18</a:t>
            </a:fld>
            <a:endParaRPr lang="zh-CN" altLang="en-US" dirty="0"/>
          </a:p>
        </p:txBody>
      </p:sp>
    </p:spTree>
    <p:extLst>
      <p:ext uri="{BB962C8B-B14F-4D97-AF65-F5344CB8AC3E}">
        <p14:creationId xmlns:p14="http://schemas.microsoft.com/office/powerpoint/2010/main" val="1965321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Query Transformer - View </a:t>
            </a:r>
            <a:r>
              <a:rPr lang="en-US" altLang="zh-CN" dirty="0" smtClean="0"/>
              <a:t>Merging – Case 2</a:t>
            </a:r>
            <a:endParaRPr lang="zh-CN" altLang="en-US" dirty="0"/>
          </a:p>
        </p:txBody>
      </p:sp>
      <p:sp>
        <p:nvSpPr>
          <p:cNvPr id="3" name="Content Placeholder 2"/>
          <p:cNvSpPr>
            <a:spLocks noGrp="1"/>
          </p:cNvSpPr>
          <p:nvPr>
            <p:ph idx="1"/>
          </p:nvPr>
        </p:nvSpPr>
        <p:spPr/>
        <p:txBody>
          <a:bodyPr/>
          <a:lstStyle/>
          <a:p>
            <a:r>
              <a:rPr lang="en-US" altLang="zh-CN" dirty="0" smtClean="0"/>
              <a:t>Original SQL </a:t>
            </a:r>
            <a:r>
              <a:rPr lang="en-US" altLang="zh-CN" dirty="0"/>
              <a:t>statement</a:t>
            </a:r>
            <a:r>
              <a:rPr lang="en-US" altLang="zh-CN" dirty="0" smtClean="0"/>
              <a:t>:</a:t>
            </a:r>
          </a:p>
          <a:p>
            <a:pPr marL="273050" lvl="1" indent="0">
              <a:buNone/>
            </a:pPr>
            <a:endParaRPr lang="en-US" altLang="zh-CN" dirty="0" smtClean="0"/>
          </a:p>
          <a:p>
            <a:pPr marL="273050" lvl="1" indent="0">
              <a:buNone/>
            </a:pPr>
            <a:endParaRPr lang="en-US" altLang="zh-CN" dirty="0"/>
          </a:p>
          <a:p>
            <a:pPr marL="273050" lvl="1" indent="0">
              <a:buNone/>
            </a:pPr>
            <a:endParaRPr lang="en-US" altLang="zh-CN" dirty="0" smtClean="0"/>
          </a:p>
          <a:p>
            <a:pPr marL="273050" lvl="1" indent="0">
              <a:buNone/>
            </a:pPr>
            <a:endParaRPr lang="en-US" altLang="zh-CN" dirty="0" smtClean="0"/>
          </a:p>
          <a:p>
            <a:pPr marL="273050" lvl="1" indent="0">
              <a:buNone/>
            </a:pPr>
            <a:endParaRPr lang="en-US" altLang="zh-CN" dirty="0" smtClean="0"/>
          </a:p>
          <a:p>
            <a:pPr marL="273050" lvl="1" indent="0">
              <a:buNone/>
            </a:pPr>
            <a:endParaRPr lang="zh-CN" altLang="en-US" dirty="0"/>
          </a:p>
        </p:txBody>
      </p:sp>
      <p:sp>
        <p:nvSpPr>
          <p:cNvPr id="4" name="Footer Placeholder 3"/>
          <p:cNvSpPr>
            <a:spLocks noGrp="1"/>
          </p:cNvSpPr>
          <p:nvPr>
            <p:ph type="ftr" sz="quarter" idx="11"/>
          </p:nvPr>
        </p:nvSpPr>
        <p:spPr/>
        <p:txBody>
          <a:bodyPr/>
          <a:lstStyle/>
          <a:p>
            <a:pPr>
              <a:defRPr/>
            </a:pPr>
            <a:r>
              <a:rPr lang="en-US" smtClean="0"/>
              <a:t>Oracle Confidential</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19</a:t>
            </a:fld>
            <a:endParaRPr lang="zh-CN" altLang="en-US" dirty="0"/>
          </a:p>
        </p:txBody>
      </p:sp>
      <p:graphicFrame>
        <p:nvGraphicFramePr>
          <p:cNvPr id="6" name="Table 5"/>
          <p:cNvGraphicFramePr>
            <a:graphicFrameLocks noGrp="1"/>
          </p:cNvGraphicFramePr>
          <p:nvPr>
            <p:extLst>
              <p:ext uri="{D42A27DB-BD31-4B8C-83A1-F6EECF244321}">
                <p14:modId xmlns:p14="http://schemas.microsoft.com/office/powerpoint/2010/main" val="3170141359"/>
              </p:ext>
            </p:extLst>
          </p:nvPr>
        </p:nvGraphicFramePr>
        <p:xfrm>
          <a:off x="1424540" y="2119158"/>
          <a:ext cx="9962146" cy="2834640"/>
        </p:xfrm>
        <a:graphic>
          <a:graphicData uri="http://schemas.openxmlformats.org/drawingml/2006/table">
            <a:tbl>
              <a:tblPr firstRow="1" bandRow="1">
                <a:tableStyleId>{5FD0F851-EC5A-4D38-B0AD-8093EC10F338}</a:tableStyleId>
              </a:tblPr>
              <a:tblGrid>
                <a:gridCol w="9962146"/>
              </a:tblGrid>
              <a:tr h="370840">
                <a:tc>
                  <a:txBody>
                    <a:bodyPr/>
                    <a:lstStyle/>
                    <a:p>
                      <a:pPr marL="0" indent="0">
                        <a:buNone/>
                      </a:pPr>
                      <a:r>
                        <a:rPr lang="en-US" altLang="zh-CN" sz="1800" kern="1200" dirty="0" smtClean="0">
                          <a:solidFill>
                            <a:schemeClr val="tx1"/>
                          </a:solidFill>
                          <a:latin typeface="+mn-lt"/>
                          <a:ea typeface="+mn-ea"/>
                          <a:cs typeface="+mn-cs"/>
                        </a:rPr>
                        <a:t> </a:t>
                      </a:r>
                      <a:r>
                        <a:rPr lang="zh-CN" altLang="zh-CN" sz="1800" b="0" kern="1200" dirty="0" smtClean="0">
                          <a:solidFill>
                            <a:schemeClr val="tx1"/>
                          </a:solidFill>
                          <a:latin typeface="+mn-lt"/>
                          <a:ea typeface="+mn-ea"/>
                          <a:cs typeface="+mn-cs"/>
                        </a:rPr>
                        <a:t>CREATE VIEW </a:t>
                      </a:r>
                      <a:r>
                        <a:rPr lang="zh-CN" altLang="zh-CN" sz="1800" b="1" kern="1200" dirty="0" smtClean="0">
                          <a:solidFill>
                            <a:schemeClr val="tx1"/>
                          </a:solidFill>
                          <a:latin typeface="+mn-lt"/>
                          <a:ea typeface="+mn-ea"/>
                          <a:cs typeface="+mn-cs"/>
                        </a:rPr>
                        <a:t>cust_prod_totals_v</a:t>
                      </a:r>
                      <a:r>
                        <a:rPr lang="zh-CN" altLang="zh-CN" sz="1800" b="0" kern="1200" dirty="0" smtClean="0">
                          <a:solidFill>
                            <a:schemeClr val="tx1"/>
                          </a:solidFill>
                          <a:latin typeface="+mn-lt"/>
                          <a:ea typeface="+mn-ea"/>
                          <a:cs typeface="+mn-cs"/>
                        </a:rPr>
                        <a:t> AS </a:t>
                      </a:r>
                      <a:endParaRPr lang="en-US" altLang="zh-CN" sz="1800" b="0" kern="1200" dirty="0" smtClean="0">
                        <a:solidFill>
                          <a:schemeClr val="tx1"/>
                        </a:solidFill>
                        <a:latin typeface="+mn-lt"/>
                        <a:ea typeface="+mn-ea"/>
                        <a:cs typeface="+mn-cs"/>
                      </a:endParaRPr>
                    </a:p>
                    <a:p>
                      <a:pPr marL="0" indent="0">
                        <a:buNone/>
                      </a:pPr>
                      <a:r>
                        <a:rPr lang="zh-CN" altLang="zh-CN" sz="1800" b="0" kern="1200" dirty="0" smtClean="0">
                          <a:solidFill>
                            <a:schemeClr val="tx1"/>
                          </a:solidFill>
                          <a:latin typeface="+mn-lt"/>
                          <a:ea typeface="+mn-ea"/>
                          <a:cs typeface="+mn-cs"/>
                        </a:rPr>
                        <a:t>SELECT SUM(s.quantity_sold) </a:t>
                      </a:r>
                      <a:r>
                        <a:rPr lang="zh-CN" altLang="zh-CN" sz="1800" b="1" kern="1200" dirty="0" smtClean="0">
                          <a:solidFill>
                            <a:schemeClr val="tx1"/>
                          </a:solidFill>
                          <a:latin typeface="+mn-lt"/>
                          <a:ea typeface="+mn-ea"/>
                          <a:cs typeface="+mn-cs"/>
                        </a:rPr>
                        <a:t>total</a:t>
                      </a:r>
                      <a:r>
                        <a:rPr lang="zh-CN" altLang="zh-CN" sz="1800" b="0" kern="1200" dirty="0" smtClean="0">
                          <a:solidFill>
                            <a:schemeClr val="tx1"/>
                          </a:solidFill>
                          <a:latin typeface="+mn-lt"/>
                          <a:ea typeface="+mn-ea"/>
                          <a:cs typeface="+mn-cs"/>
                        </a:rPr>
                        <a:t>, s.cust_id, s.prod_id FROM sales s GROUP BY s.cust_id, s.prod_id; </a:t>
                      </a:r>
                      <a:endParaRPr lang="en-US" altLang="zh-CN" sz="1800" b="0" kern="1200" dirty="0" smtClean="0">
                        <a:solidFill>
                          <a:schemeClr val="tx1"/>
                        </a:solidFill>
                        <a:latin typeface="+mn-lt"/>
                        <a:ea typeface="+mn-ea"/>
                        <a:cs typeface="+mn-cs"/>
                      </a:endParaRPr>
                    </a:p>
                    <a:p>
                      <a:pPr marL="0" indent="0">
                        <a:buNone/>
                      </a:pPr>
                      <a:endParaRPr lang="en-US" altLang="zh-CN" sz="1800" b="0" kern="1200" dirty="0" smtClean="0">
                        <a:solidFill>
                          <a:schemeClr val="tx1"/>
                        </a:solidFill>
                        <a:latin typeface="+mn-lt"/>
                        <a:ea typeface="+mn-ea"/>
                        <a:cs typeface="+mn-cs"/>
                      </a:endParaRPr>
                    </a:p>
                    <a:p>
                      <a:pPr marL="0" indent="0">
                        <a:buNone/>
                      </a:pPr>
                      <a:r>
                        <a:rPr lang="en-US" altLang="zh-CN" sz="1800" b="0" dirty="0" smtClean="0"/>
                        <a:t>SELECT </a:t>
                      </a:r>
                      <a:r>
                        <a:rPr lang="en-US" altLang="zh-CN" sz="1800" b="0" dirty="0" err="1" smtClean="0"/>
                        <a:t>c.cust_id</a:t>
                      </a:r>
                      <a:r>
                        <a:rPr lang="en-US" altLang="zh-CN" sz="1800" b="0" dirty="0" smtClean="0"/>
                        <a:t>, </a:t>
                      </a:r>
                      <a:r>
                        <a:rPr lang="en-US" altLang="zh-CN" sz="1800" b="0" dirty="0" err="1" smtClean="0"/>
                        <a:t>c.cust_first_name</a:t>
                      </a:r>
                      <a:r>
                        <a:rPr lang="en-US" altLang="zh-CN" sz="1800" b="0" dirty="0" smtClean="0"/>
                        <a:t>, </a:t>
                      </a:r>
                      <a:r>
                        <a:rPr lang="en-US" altLang="zh-CN" sz="1800" b="0" dirty="0" err="1" smtClean="0"/>
                        <a:t>c.cust_last_name</a:t>
                      </a:r>
                      <a:r>
                        <a:rPr lang="en-US" altLang="zh-CN" sz="1800" b="0" dirty="0" smtClean="0"/>
                        <a:t>, </a:t>
                      </a:r>
                      <a:r>
                        <a:rPr lang="en-US" altLang="zh-CN" sz="1800" b="0" dirty="0" err="1" smtClean="0"/>
                        <a:t>c.cust_email</a:t>
                      </a:r>
                      <a:endParaRPr lang="en-US" altLang="zh-CN" sz="1800" b="0" dirty="0" smtClean="0"/>
                    </a:p>
                    <a:p>
                      <a:pPr marL="0" indent="0">
                        <a:buNone/>
                      </a:pPr>
                      <a:r>
                        <a:rPr lang="en-US" altLang="zh-CN" sz="1800" b="1" dirty="0" smtClean="0"/>
                        <a:t>FROM</a:t>
                      </a:r>
                      <a:r>
                        <a:rPr lang="en-US" altLang="zh-CN" sz="1800" b="0" dirty="0" smtClean="0"/>
                        <a:t>   customers c, products p, </a:t>
                      </a:r>
                      <a:r>
                        <a:rPr lang="en-US" altLang="zh-CN" sz="1800" b="1" dirty="0" err="1" smtClean="0"/>
                        <a:t>cust_prod_totals_v</a:t>
                      </a:r>
                      <a:endParaRPr lang="en-US" altLang="zh-CN" sz="1800" b="1" dirty="0" smtClean="0"/>
                    </a:p>
                    <a:p>
                      <a:pPr marL="0" indent="0">
                        <a:buNone/>
                      </a:pPr>
                      <a:r>
                        <a:rPr lang="en-US" altLang="zh-CN" sz="1800" b="1" dirty="0" smtClean="0"/>
                        <a:t>WHERE</a:t>
                      </a:r>
                      <a:r>
                        <a:rPr lang="en-US" altLang="zh-CN" sz="1800" b="0" dirty="0" smtClean="0"/>
                        <a:t>  </a:t>
                      </a:r>
                      <a:r>
                        <a:rPr lang="en-US" altLang="zh-CN" sz="1800" b="0" dirty="0" err="1" smtClean="0"/>
                        <a:t>c.country_id</a:t>
                      </a:r>
                      <a:r>
                        <a:rPr lang="en-US" altLang="zh-CN" sz="1800" b="0" dirty="0" smtClean="0"/>
                        <a:t> = 52790</a:t>
                      </a:r>
                    </a:p>
                    <a:p>
                      <a:pPr marL="0" indent="0">
                        <a:buNone/>
                      </a:pPr>
                      <a:r>
                        <a:rPr lang="en-US" altLang="zh-CN" sz="1800" b="0" dirty="0" smtClean="0"/>
                        <a:t>AND    </a:t>
                      </a:r>
                      <a:r>
                        <a:rPr lang="en-US" altLang="zh-CN" sz="1800" b="0" dirty="0" err="1" smtClean="0"/>
                        <a:t>c.cust_id</a:t>
                      </a:r>
                      <a:r>
                        <a:rPr lang="en-US" altLang="zh-CN" sz="1800" b="0" dirty="0" smtClean="0"/>
                        <a:t> = </a:t>
                      </a:r>
                      <a:r>
                        <a:rPr lang="en-US" altLang="zh-CN" sz="1800" b="0" dirty="0" err="1" smtClean="0"/>
                        <a:t>cust_prod_totals_v.cust_id</a:t>
                      </a:r>
                      <a:endParaRPr lang="en-US" altLang="zh-CN" sz="1800" b="0" dirty="0" smtClean="0"/>
                    </a:p>
                    <a:p>
                      <a:pPr marL="0" indent="0">
                        <a:buNone/>
                      </a:pPr>
                      <a:r>
                        <a:rPr lang="en-US" altLang="zh-CN" sz="1800" b="0" dirty="0" smtClean="0"/>
                        <a:t>AND    </a:t>
                      </a:r>
                      <a:r>
                        <a:rPr lang="en-US" altLang="zh-CN" sz="1800" b="0" dirty="0" err="1" smtClean="0"/>
                        <a:t>cust_prod_totals_v.prod_id</a:t>
                      </a:r>
                      <a:r>
                        <a:rPr lang="en-US" altLang="zh-CN" sz="1800" b="0" dirty="0" smtClean="0"/>
                        <a:t> = </a:t>
                      </a:r>
                      <a:r>
                        <a:rPr lang="en-US" altLang="zh-CN" sz="1800" b="0" dirty="0" err="1" smtClean="0"/>
                        <a:t>p.prod_id</a:t>
                      </a:r>
                      <a:endParaRPr lang="en-US" altLang="zh-CN" sz="1800" b="0" dirty="0" smtClean="0"/>
                    </a:p>
                    <a:p>
                      <a:pPr marL="0" indent="0">
                        <a:buNone/>
                      </a:pPr>
                      <a:r>
                        <a:rPr lang="en-US" altLang="zh-CN" sz="1800" b="0" dirty="0" smtClean="0"/>
                        <a:t>AND    </a:t>
                      </a:r>
                      <a:r>
                        <a:rPr lang="en-US" altLang="zh-CN" sz="1800" b="0" dirty="0" err="1" smtClean="0"/>
                        <a:t>p.prod_name</a:t>
                      </a:r>
                      <a:r>
                        <a:rPr lang="en-US" altLang="zh-CN" sz="1800" b="0" dirty="0" smtClean="0"/>
                        <a:t> = 'T3 Faux Fur-Trimmed Sweater‘</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dirty="0" smtClean="0"/>
                        <a:t>AND    </a:t>
                      </a:r>
                      <a:r>
                        <a:rPr lang="en-US" altLang="zh-CN" sz="1800" b="0" dirty="0" err="1" smtClean="0">
                          <a:solidFill>
                            <a:srgbClr val="FF0000"/>
                          </a:solidFill>
                        </a:rPr>
                        <a:t>cust_prod_totals_v.total</a:t>
                      </a:r>
                      <a:r>
                        <a:rPr lang="en-US" altLang="zh-CN" sz="1800" b="0" dirty="0" smtClean="0">
                          <a:solidFill>
                            <a:srgbClr val="FF0000"/>
                          </a:solidFill>
                        </a:rPr>
                        <a:t> &gt; 100</a:t>
                      </a:r>
                      <a:r>
                        <a:rPr lang="en-US" altLang="zh-CN" sz="1800" b="0" dirty="0" smtClean="0"/>
                        <a:t>;</a:t>
                      </a:r>
                      <a:endParaRPr lang="zh-CN" altLang="en-US" sz="1800" b="0" dirty="0" smtClean="0"/>
                    </a:p>
                  </a:txBody>
                  <a:tcPr/>
                </a:tc>
              </a:tr>
            </a:tbl>
          </a:graphicData>
        </a:graphic>
      </p:graphicFrame>
    </p:spTree>
    <p:extLst>
      <p:ext uri="{BB962C8B-B14F-4D97-AF65-F5344CB8AC3E}">
        <p14:creationId xmlns:p14="http://schemas.microsoft.com/office/powerpoint/2010/main" val="2493878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a:t>
            </a:r>
            <a:endParaRPr lang="en-US" dirty="0"/>
          </a:p>
        </p:txBody>
      </p:sp>
      <p:sp>
        <p:nvSpPr>
          <p:cNvPr id="3" name="Content Placeholder 2"/>
          <p:cNvSpPr>
            <a:spLocks noGrp="1"/>
          </p:cNvSpPr>
          <p:nvPr>
            <p:ph idx="1"/>
          </p:nvPr>
        </p:nvSpPr>
        <p:spPr/>
        <p:txBody>
          <a:bodyPr/>
          <a:lstStyle/>
          <a:p>
            <a:r>
              <a:rPr lang="en-US" altLang="zh-CN" sz="2400" dirty="0" smtClean="0"/>
              <a:t>The target audience of this training is the PSFT developers/QA/… who have the basic SQL knowledge.</a:t>
            </a:r>
          </a:p>
          <a:p>
            <a:r>
              <a:rPr lang="en-US" altLang="zh-CN" sz="2400" dirty="0" smtClean="0"/>
              <a:t>This training intend to introduce the tuning and related knowledge about Oracle SQL itself. Will not focus on DBA related SQL tuning knowledge, for example, </a:t>
            </a:r>
            <a:r>
              <a:rPr lang="en-US" altLang="zh-CN" sz="2400" dirty="0" err="1" smtClean="0"/>
              <a:t>Sql</a:t>
            </a:r>
            <a:r>
              <a:rPr lang="en-US" altLang="zh-CN" sz="2400" dirty="0" smtClean="0"/>
              <a:t> Baseline Management, unless it could be helpful for </a:t>
            </a:r>
            <a:r>
              <a:rPr lang="en-US" altLang="zh-CN" sz="2400" dirty="0"/>
              <a:t>d</a:t>
            </a:r>
            <a:r>
              <a:rPr lang="en-US" altLang="zh-CN" sz="2400" dirty="0" smtClean="0"/>
              <a:t>evelopers/QA/…’ routine work.</a:t>
            </a:r>
          </a:p>
          <a:p>
            <a:r>
              <a:rPr lang="en-US" altLang="zh-CN" sz="2400" dirty="0" smtClean="0"/>
              <a:t>Please feel free to interrupt me if you have questions.</a:t>
            </a:r>
          </a:p>
        </p:txBody>
      </p:sp>
      <p:sp>
        <p:nvSpPr>
          <p:cNvPr id="4" name="Footer Placeholder 3"/>
          <p:cNvSpPr>
            <a:spLocks noGrp="1"/>
          </p:cNvSpPr>
          <p:nvPr>
            <p:ph type="ftr" sz="quarter" idx="11"/>
          </p:nvPr>
        </p:nvSpPr>
        <p:spPr/>
        <p:txBody>
          <a:bodyPr/>
          <a:lstStyle/>
          <a:p>
            <a:pPr>
              <a:defRPr/>
            </a:pPr>
            <a:r>
              <a:rPr lang="en-US" smtClean="0"/>
              <a:t>Oracle Confidential</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smtClean="0"/>
              <a:pPr>
                <a:defRPr/>
              </a:pPr>
              <a:t>2</a:t>
            </a:fld>
            <a:endParaRPr lang="en-US" dirty="0"/>
          </a:p>
        </p:txBody>
      </p:sp>
    </p:spTree>
    <p:extLst>
      <p:ext uri="{BB962C8B-B14F-4D97-AF65-F5344CB8AC3E}">
        <p14:creationId xmlns:p14="http://schemas.microsoft.com/office/powerpoint/2010/main" val="3042036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Query Transformer - View </a:t>
            </a:r>
            <a:r>
              <a:rPr lang="en-US" altLang="zh-CN" dirty="0" smtClean="0"/>
              <a:t>Merging – Case 2</a:t>
            </a:r>
            <a:endParaRPr lang="zh-CN" altLang="en-US" dirty="0"/>
          </a:p>
        </p:txBody>
      </p:sp>
      <p:sp>
        <p:nvSpPr>
          <p:cNvPr id="3" name="Content Placeholder 2"/>
          <p:cNvSpPr>
            <a:spLocks noGrp="1"/>
          </p:cNvSpPr>
          <p:nvPr>
            <p:ph idx="1"/>
          </p:nvPr>
        </p:nvSpPr>
        <p:spPr/>
        <p:txBody>
          <a:bodyPr/>
          <a:lstStyle/>
          <a:p>
            <a:r>
              <a:rPr lang="en-US" altLang="zh-CN" dirty="0" smtClean="0"/>
              <a:t>Transformed </a:t>
            </a:r>
            <a:r>
              <a:rPr lang="en-US" altLang="zh-CN" dirty="0"/>
              <a:t>by Optimizer:</a:t>
            </a:r>
            <a:endParaRPr lang="zh-CN" altLang="en-US" dirty="0"/>
          </a:p>
          <a:p>
            <a:pPr lvl="1"/>
            <a:endParaRPr lang="zh-CN" altLang="en-US" dirty="0"/>
          </a:p>
        </p:txBody>
      </p:sp>
      <p:sp>
        <p:nvSpPr>
          <p:cNvPr id="4" name="Footer Placeholder 3"/>
          <p:cNvSpPr>
            <a:spLocks noGrp="1"/>
          </p:cNvSpPr>
          <p:nvPr>
            <p:ph type="ftr" sz="quarter" idx="11"/>
          </p:nvPr>
        </p:nvSpPr>
        <p:spPr/>
        <p:txBody>
          <a:bodyPr/>
          <a:lstStyle/>
          <a:p>
            <a:pPr>
              <a:defRPr/>
            </a:pPr>
            <a:r>
              <a:rPr lang="en-US" smtClean="0"/>
              <a:t>Oracle Confidential</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20</a:t>
            </a:fld>
            <a:endParaRPr lang="zh-CN" altLang="en-US" dirty="0"/>
          </a:p>
        </p:txBody>
      </p:sp>
      <p:graphicFrame>
        <p:nvGraphicFramePr>
          <p:cNvPr id="7" name="Table 6"/>
          <p:cNvGraphicFramePr>
            <a:graphicFrameLocks noGrp="1"/>
          </p:cNvGraphicFramePr>
          <p:nvPr>
            <p:extLst>
              <p:ext uri="{D42A27DB-BD31-4B8C-83A1-F6EECF244321}">
                <p14:modId xmlns:p14="http://schemas.microsoft.com/office/powerpoint/2010/main" val="3163771893"/>
              </p:ext>
            </p:extLst>
          </p:nvPr>
        </p:nvGraphicFramePr>
        <p:xfrm>
          <a:off x="1480205" y="2199373"/>
          <a:ext cx="8991206" cy="2286000"/>
        </p:xfrm>
        <a:graphic>
          <a:graphicData uri="http://schemas.openxmlformats.org/drawingml/2006/table">
            <a:tbl>
              <a:tblPr firstRow="1" bandRow="1">
                <a:tableStyleId>{5FD0F851-EC5A-4D38-B0AD-8093EC10F338}</a:tableStyleId>
              </a:tblPr>
              <a:tblGrid>
                <a:gridCol w="8991206"/>
              </a:tblGrid>
              <a:tr h="1164656">
                <a:tc>
                  <a:txBody>
                    <a:bodyPr/>
                    <a:lstStyle/>
                    <a:p>
                      <a:r>
                        <a:rPr lang="en-US" altLang="zh-CN" sz="1800" b="1" dirty="0" smtClean="0"/>
                        <a:t>SELECT</a:t>
                      </a:r>
                      <a:r>
                        <a:rPr lang="en-US" altLang="zh-CN" sz="1800" b="0" dirty="0" smtClean="0"/>
                        <a:t> </a:t>
                      </a:r>
                      <a:r>
                        <a:rPr lang="en-US" altLang="zh-CN" sz="1800" b="0" dirty="0" err="1" smtClean="0"/>
                        <a:t>c.cust_id</a:t>
                      </a:r>
                      <a:r>
                        <a:rPr lang="en-US" altLang="zh-CN" sz="1800" b="0" dirty="0" smtClean="0"/>
                        <a:t>, </a:t>
                      </a:r>
                      <a:r>
                        <a:rPr lang="en-US" altLang="zh-CN" sz="1800" b="0" dirty="0" err="1" smtClean="0"/>
                        <a:t>cust_first_name</a:t>
                      </a:r>
                      <a:r>
                        <a:rPr lang="en-US" altLang="zh-CN" sz="1800" b="0" dirty="0" smtClean="0"/>
                        <a:t>, </a:t>
                      </a:r>
                      <a:r>
                        <a:rPr lang="en-US" altLang="zh-CN" sz="1800" b="0" dirty="0" err="1" smtClean="0"/>
                        <a:t>cust_last_name</a:t>
                      </a:r>
                      <a:r>
                        <a:rPr lang="en-US" altLang="zh-CN" sz="1800" b="0" dirty="0" smtClean="0"/>
                        <a:t>, </a:t>
                      </a:r>
                      <a:r>
                        <a:rPr lang="en-US" altLang="zh-CN" sz="1800" b="0" dirty="0" err="1" smtClean="0"/>
                        <a:t>cust_email</a:t>
                      </a:r>
                      <a:endParaRPr lang="en-US" altLang="zh-CN" sz="1800" b="0" dirty="0" smtClean="0"/>
                    </a:p>
                    <a:p>
                      <a:r>
                        <a:rPr lang="en-US" altLang="zh-CN" sz="1800" b="1" dirty="0" smtClean="0"/>
                        <a:t>FROM</a:t>
                      </a:r>
                      <a:r>
                        <a:rPr lang="en-US" altLang="zh-CN" sz="1800" b="0" dirty="0" smtClean="0"/>
                        <a:t>   customers c, products p, sales s</a:t>
                      </a:r>
                    </a:p>
                    <a:p>
                      <a:r>
                        <a:rPr lang="en-US" altLang="zh-CN" sz="1800" b="1" dirty="0" smtClean="0"/>
                        <a:t>WHERE</a:t>
                      </a:r>
                      <a:r>
                        <a:rPr lang="en-US" altLang="zh-CN" sz="1800" b="0" dirty="0" smtClean="0"/>
                        <a:t>  </a:t>
                      </a:r>
                      <a:r>
                        <a:rPr lang="en-US" altLang="zh-CN" sz="1800" b="0" dirty="0" err="1" smtClean="0"/>
                        <a:t>c.country_id</a:t>
                      </a:r>
                      <a:r>
                        <a:rPr lang="en-US" altLang="zh-CN" sz="1800" b="0" dirty="0" smtClean="0"/>
                        <a:t> = 52790</a:t>
                      </a:r>
                    </a:p>
                    <a:p>
                      <a:r>
                        <a:rPr lang="en-US" altLang="zh-CN" sz="1800" b="0" dirty="0" smtClean="0"/>
                        <a:t>AND    </a:t>
                      </a:r>
                      <a:r>
                        <a:rPr lang="en-US" altLang="zh-CN" sz="1800" b="0" dirty="0" err="1" smtClean="0"/>
                        <a:t>c.cust_id</a:t>
                      </a:r>
                      <a:r>
                        <a:rPr lang="en-US" altLang="zh-CN" sz="1800" b="0" dirty="0" smtClean="0"/>
                        <a:t> = </a:t>
                      </a:r>
                      <a:r>
                        <a:rPr lang="en-US" altLang="zh-CN" sz="1800" b="0" dirty="0" err="1" smtClean="0"/>
                        <a:t>s.cust_id</a:t>
                      </a:r>
                      <a:r>
                        <a:rPr lang="en-US" altLang="zh-CN" sz="1800" b="0" dirty="0" smtClean="0"/>
                        <a:t>     AND    </a:t>
                      </a:r>
                      <a:r>
                        <a:rPr lang="en-US" altLang="zh-CN" sz="1800" b="0" dirty="0" err="1" smtClean="0"/>
                        <a:t>s.prod_id</a:t>
                      </a:r>
                      <a:r>
                        <a:rPr lang="en-US" altLang="zh-CN" sz="1800" b="0" dirty="0" smtClean="0"/>
                        <a:t> = </a:t>
                      </a:r>
                      <a:r>
                        <a:rPr lang="en-US" altLang="zh-CN" sz="1800" b="0" dirty="0" err="1" smtClean="0"/>
                        <a:t>p.prod_id</a:t>
                      </a:r>
                      <a:endParaRPr lang="en-US" altLang="zh-CN" sz="1800" b="0" dirty="0" smtClean="0"/>
                    </a:p>
                    <a:p>
                      <a:r>
                        <a:rPr lang="en-US" altLang="zh-CN" sz="1800" b="0" dirty="0" smtClean="0"/>
                        <a:t>AND    </a:t>
                      </a:r>
                      <a:r>
                        <a:rPr lang="en-US" altLang="zh-CN" sz="1800" b="0" dirty="0" err="1" smtClean="0"/>
                        <a:t>p.prod_name</a:t>
                      </a:r>
                      <a:r>
                        <a:rPr lang="en-US" altLang="zh-CN" sz="1800" b="0" dirty="0" smtClean="0"/>
                        <a:t> = 'T3 Faux Fur-Trimmed Sweater'</a:t>
                      </a:r>
                    </a:p>
                    <a:p>
                      <a:r>
                        <a:rPr lang="en-US" altLang="zh-CN" sz="1800" b="0" dirty="0" smtClean="0"/>
                        <a:t>GROUP BY </a:t>
                      </a:r>
                      <a:r>
                        <a:rPr lang="en-US" altLang="zh-CN" sz="1800" b="0" dirty="0" err="1" smtClean="0"/>
                        <a:t>s.cust_id</a:t>
                      </a:r>
                      <a:r>
                        <a:rPr lang="en-US" altLang="zh-CN" sz="1800" b="0" dirty="0" smtClean="0"/>
                        <a:t>, </a:t>
                      </a:r>
                      <a:r>
                        <a:rPr lang="en-US" altLang="zh-CN" sz="1800" b="0" dirty="0" err="1" smtClean="0"/>
                        <a:t>s.prod_id</a:t>
                      </a:r>
                      <a:r>
                        <a:rPr lang="en-US" altLang="zh-CN" sz="1800" b="0" dirty="0" smtClean="0"/>
                        <a:t>, </a:t>
                      </a:r>
                      <a:r>
                        <a:rPr lang="en-US" altLang="zh-CN" sz="1800" b="0" dirty="0" err="1" smtClean="0"/>
                        <a:t>p.rowid</a:t>
                      </a:r>
                      <a:r>
                        <a:rPr lang="en-US" altLang="zh-CN" sz="1800" b="0" dirty="0" smtClean="0"/>
                        <a:t>, </a:t>
                      </a:r>
                      <a:r>
                        <a:rPr lang="en-US" altLang="zh-CN" sz="1800" b="0" dirty="0" err="1" smtClean="0"/>
                        <a:t>c.rowid</a:t>
                      </a:r>
                      <a:r>
                        <a:rPr lang="en-US" altLang="zh-CN" sz="1800" b="0" dirty="0" smtClean="0"/>
                        <a:t>, </a:t>
                      </a:r>
                      <a:r>
                        <a:rPr lang="en-US" altLang="zh-CN" sz="1800" b="0" dirty="0" err="1" smtClean="0"/>
                        <a:t>c.cust_email</a:t>
                      </a:r>
                      <a:r>
                        <a:rPr lang="en-US" altLang="zh-CN" sz="1800" b="0" dirty="0" smtClean="0"/>
                        <a:t>, </a:t>
                      </a:r>
                      <a:r>
                        <a:rPr lang="en-US" altLang="zh-CN" sz="1800" b="0" dirty="0" err="1" smtClean="0"/>
                        <a:t>c.cust_last_name</a:t>
                      </a:r>
                      <a:r>
                        <a:rPr lang="en-US" altLang="zh-CN" sz="1800" b="0" dirty="0" smtClean="0"/>
                        <a:t>, </a:t>
                      </a:r>
                      <a:r>
                        <a:rPr lang="en-US" altLang="zh-CN" sz="1800" b="0" dirty="0" err="1" smtClean="0"/>
                        <a:t>c.cust_first_name</a:t>
                      </a:r>
                      <a:r>
                        <a:rPr lang="en-US" altLang="zh-CN" sz="1800" b="0" dirty="0" smtClean="0"/>
                        <a:t>, </a:t>
                      </a:r>
                      <a:r>
                        <a:rPr lang="en-US" altLang="zh-CN" sz="1800" b="0" dirty="0" err="1" smtClean="0"/>
                        <a:t>c.cust_id</a:t>
                      </a:r>
                      <a:endParaRPr lang="en-US" altLang="zh-CN" sz="1800" b="0" dirty="0" smtClean="0"/>
                    </a:p>
                    <a:p>
                      <a:r>
                        <a:rPr lang="en-US" altLang="zh-CN" sz="1800" b="0" dirty="0" smtClean="0">
                          <a:solidFill>
                            <a:srgbClr val="FF0000"/>
                          </a:solidFill>
                        </a:rPr>
                        <a:t>HAVING SUM(</a:t>
                      </a:r>
                      <a:r>
                        <a:rPr lang="en-US" altLang="zh-CN" sz="1800" b="0" dirty="0" err="1" smtClean="0">
                          <a:solidFill>
                            <a:srgbClr val="FF0000"/>
                          </a:solidFill>
                        </a:rPr>
                        <a:t>s.quantity_sold</a:t>
                      </a:r>
                      <a:r>
                        <a:rPr lang="en-US" altLang="zh-CN" sz="1800" b="0" dirty="0" smtClean="0">
                          <a:solidFill>
                            <a:srgbClr val="FF0000"/>
                          </a:solidFill>
                        </a:rPr>
                        <a:t>) &gt; 100;</a:t>
                      </a:r>
                      <a:endParaRPr lang="zh-CN" altLang="en-US" sz="1800" b="0" dirty="0" smtClean="0">
                        <a:solidFill>
                          <a:srgbClr val="FF0000"/>
                        </a:solidFill>
                      </a:endParaRPr>
                    </a:p>
                  </a:txBody>
                  <a:tcPr/>
                </a:tc>
              </a:tr>
            </a:tbl>
          </a:graphicData>
        </a:graphic>
      </p:graphicFrame>
    </p:spTree>
    <p:extLst>
      <p:ext uri="{BB962C8B-B14F-4D97-AF65-F5344CB8AC3E}">
        <p14:creationId xmlns:p14="http://schemas.microsoft.com/office/powerpoint/2010/main" val="1604672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Optimizer Components – Query Transformer</a:t>
            </a:r>
            <a:endParaRPr lang="zh-CN" altLang="en-US" dirty="0"/>
          </a:p>
        </p:txBody>
      </p:sp>
      <p:sp>
        <p:nvSpPr>
          <p:cNvPr id="3" name="Content Placeholder 2"/>
          <p:cNvSpPr>
            <a:spLocks noGrp="1"/>
          </p:cNvSpPr>
          <p:nvPr>
            <p:ph idx="1"/>
          </p:nvPr>
        </p:nvSpPr>
        <p:spPr/>
        <p:txBody>
          <a:bodyPr/>
          <a:lstStyle/>
          <a:p>
            <a:r>
              <a:rPr lang="en-US" altLang="zh-CN" dirty="0" smtClean="0"/>
              <a:t>Rewrite the original SQL statement into a semantically equivalent SQL statement with a lower cost</a:t>
            </a:r>
          </a:p>
          <a:p>
            <a:pPr lvl="1"/>
            <a:r>
              <a:rPr lang="en-US" altLang="zh-CN" dirty="0"/>
              <a:t>View Merging</a:t>
            </a:r>
          </a:p>
          <a:p>
            <a:pPr lvl="1"/>
            <a:r>
              <a:rPr lang="en-US" altLang="zh-CN" dirty="0" err="1" smtClean="0">
                <a:solidFill>
                  <a:schemeClr val="accent1"/>
                </a:solidFill>
              </a:rPr>
              <a:t>Subquery</a:t>
            </a:r>
            <a:r>
              <a:rPr lang="en-US" altLang="zh-CN" dirty="0" smtClean="0">
                <a:solidFill>
                  <a:schemeClr val="accent1"/>
                </a:solidFill>
              </a:rPr>
              <a:t> </a:t>
            </a:r>
            <a:r>
              <a:rPr lang="en-US" altLang="zh-CN" dirty="0" err="1">
                <a:solidFill>
                  <a:schemeClr val="accent1"/>
                </a:solidFill>
              </a:rPr>
              <a:t>Unnesting</a:t>
            </a:r>
            <a:endParaRPr lang="en-US" altLang="zh-CN" dirty="0">
              <a:solidFill>
                <a:schemeClr val="accent1"/>
              </a:solidFill>
            </a:endParaRPr>
          </a:p>
          <a:p>
            <a:pPr lvl="2"/>
            <a:r>
              <a:rPr lang="en-US" altLang="zh-CN" dirty="0" smtClean="0"/>
              <a:t>Tip: </a:t>
            </a:r>
            <a:r>
              <a:rPr lang="en-US" altLang="zh-CN" dirty="0" err="1"/>
              <a:t>Subquery</a:t>
            </a:r>
            <a:r>
              <a:rPr lang="en-US" altLang="zh-CN" dirty="0"/>
              <a:t> </a:t>
            </a:r>
            <a:r>
              <a:rPr lang="en-US" altLang="zh-CN" dirty="0" err="1"/>
              <a:t>unnesting</a:t>
            </a:r>
            <a:r>
              <a:rPr lang="en-US" altLang="zh-CN" dirty="0"/>
              <a:t> disabled in PSFT DB</a:t>
            </a:r>
          </a:p>
          <a:p>
            <a:pPr lvl="2"/>
            <a:r>
              <a:rPr lang="en-US" altLang="zh-CN" dirty="0" smtClean="0"/>
              <a:t>Tip: In and Exists </a:t>
            </a:r>
            <a:r>
              <a:rPr lang="en-US" altLang="zh-CN" dirty="0" err="1" smtClean="0"/>
              <a:t>Subquery</a:t>
            </a:r>
            <a:r>
              <a:rPr lang="en-US" altLang="zh-CN" dirty="0" smtClean="0"/>
              <a:t> </a:t>
            </a:r>
            <a:r>
              <a:rPr lang="en-US" altLang="zh-CN" dirty="0"/>
              <a:t>are similar now</a:t>
            </a:r>
            <a:endParaRPr lang="en-US" altLang="zh-CN" dirty="0" smtClean="0"/>
          </a:p>
          <a:p>
            <a:pPr lvl="1"/>
            <a:r>
              <a:rPr lang="en-US" altLang="zh-CN" dirty="0" smtClean="0"/>
              <a:t>Query Rewrite with Materialized Views</a:t>
            </a:r>
          </a:p>
          <a:p>
            <a:pPr lvl="1"/>
            <a:r>
              <a:rPr lang="en-US" altLang="zh-CN" dirty="0" smtClean="0"/>
              <a:t>Star Transformation</a:t>
            </a:r>
          </a:p>
          <a:p>
            <a:pPr lvl="1"/>
            <a:r>
              <a:rPr lang="en-US" altLang="zh-CN" dirty="0" smtClean="0"/>
              <a:t>In-Memory Aggregation</a:t>
            </a:r>
          </a:p>
          <a:p>
            <a:pPr lvl="1"/>
            <a:r>
              <a:rPr lang="en-US" altLang="zh-CN" dirty="0" smtClean="0"/>
              <a:t>…</a:t>
            </a:r>
            <a:endParaRPr lang="zh-CN" altLang="en-US" dirty="0"/>
          </a:p>
        </p:txBody>
      </p:sp>
      <p:sp>
        <p:nvSpPr>
          <p:cNvPr id="4" name="Footer Placeholder 3"/>
          <p:cNvSpPr>
            <a:spLocks noGrp="1"/>
          </p:cNvSpPr>
          <p:nvPr>
            <p:ph type="ftr" sz="quarter" idx="11"/>
          </p:nvPr>
        </p:nvSpPr>
        <p:spPr/>
        <p:txBody>
          <a:bodyPr/>
          <a:lstStyle/>
          <a:p>
            <a:pPr>
              <a:defRPr/>
            </a:pPr>
            <a:r>
              <a:rPr lang="en-US" smtClean="0"/>
              <a:t>Oracle Confidential</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21</a:t>
            </a:fld>
            <a:endParaRPr lang="zh-CN" altLang="en-US" dirty="0"/>
          </a:p>
        </p:txBody>
      </p:sp>
      <p:pic>
        <p:nvPicPr>
          <p:cNvPr id="6" name="Picture 2" descr="http://docs.oracle.com/database/121/TGSQL/img/GUID-22630970-B584-41C9-B104-200CEA2F4707-default.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1713" y="2486528"/>
            <a:ext cx="4305300" cy="3371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014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Query Transformer </a:t>
            </a:r>
            <a:r>
              <a:rPr lang="en-US" altLang="zh-CN" dirty="0" smtClean="0"/>
              <a:t>– </a:t>
            </a:r>
            <a:r>
              <a:rPr lang="en-US" altLang="zh-CN" dirty="0" err="1" smtClean="0"/>
              <a:t>Subquery</a:t>
            </a:r>
            <a:r>
              <a:rPr lang="en-US" altLang="zh-CN" dirty="0" smtClean="0"/>
              <a:t> </a:t>
            </a:r>
            <a:r>
              <a:rPr lang="en-US" altLang="zh-CN" dirty="0" err="1" smtClean="0"/>
              <a:t>Unnesting</a:t>
            </a:r>
            <a:endParaRPr lang="zh-CN" altLang="en-US" dirty="0"/>
          </a:p>
        </p:txBody>
      </p:sp>
      <p:sp>
        <p:nvSpPr>
          <p:cNvPr id="3" name="Content Placeholder 2"/>
          <p:cNvSpPr>
            <a:spLocks noGrp="1"/>
          </p:cNvSpPr>
          <p:nvPr>
            <p:ph idx="1"/>
          </p:nvPr>
        </p:nvSpPr>
        <p:spPr/>
        <p:txBody>
          <a:bodyPr/>
          <a:lstStyle/>
          <a:p>
            <a:r>
              <a:rPr lang="en-US" altLang="zh-CN" dirty="0" smtClean="0"/>
              <a:t>A </a:t>
            </a:r>
            <a:r>
              <a:rPr lang="en-US" altLang="zh-CN" dirty="0"/>
              <a:t>sub-query block that appears in the WHERE, SELECT and HAVING clauses. </a:t>
            </a:r>
            <a:endParaRPr lang="en-US" altLang="zh-CN" dirty="0" smtClean="0"/>
          </a:p>
          <a:p>
            <a:r>
              <a:rPr lang="en-US" altLang="zh-CN" dirty="0" err="1" smtClean="0"/>
              <a:t>Unnesting</a:t>
            </a:r>
            <a:r>
              <a:rPr lang="en-US" altLang="zh-CN" dirty="0" smtClean="0"/>
              <a:t> </a:t>
            </a:r>
            <a:r>
              <a:rPr lang="en-US" altLang="zh-CN" dirty="0"/>
              <a:t>either merges the </a:t>
            </a:r>
            <a:r>
              <a:rPr lang="en-US" altLang="zh-CN" dirty="0" err="1"/>
              <a:t>subquery</a:t>
            </a:r>
            <a:r>
              <a:rPr lang="en-US" altLang="zh-CN" dirty="0"/>
              <a:t> into the body of the outer query or turns it into an inline view. </a:t>
            </a:r>
            <a:endParaRPr lang="en-US" altLang="zh-CN" dirty="0" smtClean="0"/>
          </a:p>
          <a:p>
            <a:r>
              <a:rPr lang="en-US" altLang="zh-CN" dirty="0">
                <a:solidFill>
                  <a:srgbClr val="FF0000"/>
                </a:solidFill>
              </a:rPr>
              <a:t>Without </a:t>
            </a:r>
            <a:r>
              <a:rPr lang="en-US" altLang="zh-CN" dirty="0" err="1">
                <a:solidFill>
                  <a:srgbClr val="FF0000"/>
                </a:solidFill>
              </a:rPr>
              <a:t>unnesting</a:t>
            </a:r>
            <a:r>
              <a:rPr lang="en-US" altLang="zh-CN" dirty="0">
                <a:solidFill>
                  <a:srgbClr val="FF0000"/>
                </a:solidFill>
              </a:rPr>
              <a:t>, the </a:t>
            </a:r>
            <a:r>
              <a:rPr lang="en-US" altLang="zh-CN" dirty="0" err="1">
                <a:solidFill>
                  <a:srgbClr val="FF0000"/>
                </a:solidFill>
              </a:rPr>
              <a:t>subquery</a:t>
            </a:r>
            <a:r>
              <a:rPr lang="en-US" altLang="zh-CN" dirty="0">
                <a:solidFill>
                  <a:srgbClr val="FF0000"/>
                </a:solidFill>
              </a:rPr>
              <a:t> is evaluated </a:t>
            </a:r>
            <a:r>
              <a:rPr lang="en-US" altLang="zh-CN" dirty="0" smtClean="0">
                <a:solidFill>
                  <a:srgbClr val="FF0000"/>
                </a:solidFill>
              </a:rPr>
              <a:t>1 time </a:t>
            </a:r>
            <a:r>
              <a:rPr lang="en-US" altLang="zh-CN" dirty="0">
                <a:solidFill>
                  <a:srgbClr val="FF0000"/>
                </a:solidFill>
              </a:rPr>
              <a:t>for each row of the outer table</a:t>
            </a:r>
            <a:endParaRPr lang="zh-CN" altLang="en-US" dirty="0">
              <a:solidFill>
                <a:srgbClr val="FF0000"/>
              </a:solidFill>
            </a:endParaRPr>
          </a:p>
        </p:txBody>
      </p:sp>
      <p:sp>
        <p:nvSpPr>
          <p:cNvPr id="4" name="Footer Placeholder 3"/>
          <p:cNvSpPr>
            <a:spLocks noGrp="1"/>
          </p:cNvSpPr>
          <p:nvPr>
            <p:ph type="ftr" sz="quarter" idx="11"/>
          </p:nvPr>
        </p:nvSpPr>
        <p:spPr/>
        <p:txBody>
          <a:bodyPr/>
          <a:lstStyle/>
          <a:p>
            <a:pPr>
              <a:defRPr/>
            </a:pPr>
            <a:r>
              <a:rPr lang="en-US" smtClean="0"/>
              <a:t>Oracle Confidential</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22</a:t>
            </a:fld>
            <a:endParaRPr lang="zh-CN" altLang="en-US" dirty="0"/>
          </a:p>
        </p:txBody>
      </p:sp>
    </p:spTree>
    <p:extLst>
      <p:ext uri="{BB962C8B-B14F-4D97-AF65-F5344CB8AC3E}">
        <p14:creationId xmlns:p14="http://schemas.microsoft.com/office/powerpoint/2010/main" val="840037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Query Transformer </a:t>
            </a:r>
            <a:r>
              <a:rPr lang="en-US" altLang="zh-CN" dirty="0" smtClean="0"/>
              <a:t>- </a:t>
            </a:r>
            <a:r>
              <a:rPr lang="en-US" altLang="zh-CN" dirty="0" err="1" smtClean="0"/>
              <a:t>Subquery</a:t>
            </a:r>
            <a:r>
              <a:rPr lang="en-US" altLang="zh-CN" dirty="0" smtClean="0"/>
              <a:t> </a:t>
            </a:r>
            <a:r>
              <a:rPr lang="en-US" altLang="zh-CN" dirty="0" err="1"/>
              <a:t>Unnesting</a:t>
            </a:r>
            <a:r>
              <a:rPr lang="en-US" altLang="zh-CN" dirty="0"/>
              <a:t> </a:t>
            </a:r>
            <a:r>
              <a:rPr lang="en-US" altLang="zh-CN" dirty="0" smtClean="0"/>
              <a:t>Sample</a:t>
            </a:r>
            <a:endParaRPr lang="zh-CN" altLang="en-US" dirty="0"/>
          </a:p>
        </p:txBody>
      </p:sp>
      <p:sp>
        <p:nvSpPr>
          <p:cNvPr id="3" name="Content Placeholder 2"/>
          <p:cNvSpPr>
            <a:spLocks noGrp="1"/>
          </p:cNvSpPr>
          <p:nvPr>
            <p:ph idx="1"/>
          </p:nvPr>
        </p:nvSpPr>
        <p:spPr>
          <a:xfrm>
            <a:off x="531151" y="1981200"/>
            <a:ext cx="11317326" cy="3962400"/>
          </a:xfrm>
        </p:spPr>
        <p:txBody>
          <a:bodyPr/>
          <a:lstStyle/>
          <a:p>
            <a:pPr marL="0" indent="0">
              <a:buNone/>
            </a:pPr>
            <a:endParaRPr lang="en-US" altLang="zh-CN" sz="2000" dirty="0" smtClean="0"/>
          </a:p>
          <a:p>
            <a:pPr marL="0" indent="0">
              <a:buNone/>
            </a:pPr>
            <a:r>
              <a:rPr lang="en-US" altLang="zh-CN" sz="2000" dirty="0" smtClean="0"/>
              <a:t>SELECT </a:t>
            </a:r>
            <a:r>
              <a:rPr lang="en-US" altLang="zh-CN" sz="2000" dirty="0" err="1"/>
              <a:t>C.cust_last_name</a:t>
            </a:r>
            <a:r>
              <a:rPr lang="en-US" altLang="zh-CN" sz="2000" dirty="0"/>
              <a:t>, </a:t>
            </a:r>
            <a:r>
              <a:rPr lang="en-US" altLang="zh-CN" sz="2000" dirty="0" err="1"/>
              <a:t>C.country_id</a:t>
            </a:r>
            <a:r>
              <a:rPr lang="en-US" altLang="zh-CN" sz="2000" dirty="0"/>
              <a:t> </a:t>
            </a:r>
            <a:br>
              <a:rPr lang="en-US" altLang="zh-CN" sz="2000" dirty="0"/>
            </a:br>
            <a:r>
              <a:rPr lang="en-US" altLang="zh-CN" sz="2000" dirty="0"/>
              <a:t>FROM    customers C </a:t>
            </a:r>
            <a:br>
              <a:rPr lang="en-US" altLang="zh-CN" sz="2000" dirty="0"/>
            </a:br>
            <a:r>
              <a:rPr lang="en-US" altLang="zh-CN" sz="2000" dirty="0"/>
              <a:t>WHERE EXISTS </a:t>
            </a:r>
            <a:r>
              <a:rPr lang="en-US" altLang="zh-CN" sz="2000" dirty="0" smtClean="0"/>
              <a:t>(</a:t>
            </a:r>
          </a:p>
          <a:p>
            <a:pPr marL="0" indent="0">
              <a:buNone/>
            </a:pPr>
            <a:r>
              <a:rPr lang="en-US" altLang="zh-CN" sz="2000" dirty="0"/>
              <a:t> </a:t>
            </a:r>
            <a:r>
              <a:rPr lang="en-US" altLang="zh-CN" sz="2000" dirty="0" smtClean="0"/>
              <a:t>    SELECT </a:t>
            </a:r>
            <a:r>
              <a:rPr lang="en-US" altLang="zh-CN" sz="2000" dirty="0"/>
              <a:t>1 </a:t>
            </a:r>
            <a:br>
              <a:rPr lang="en-US" altLang="zh-CN" sz="2000" dirty="0"/>
            </a:br>
            <a:r>
              <a:rPr lang="en-US" altLang="zh-CN" sz="2000" dirty="0"/>
              <a:t>     </a:t>
            </a:r>
            <a:r>
              <a:rPr lang="en-US" altLang="zh-CN" sz="2000" dirty="0" smtClean="0"/>
              <a:t>FROM </a:t>
            </a:r>
            <a:r>
              <a:rPr lang="en-US" altLang="zh-CN" sz="2000" dirty="0"/>
              <a:t>sales S </a:t>
            </a:r>
            <a:br>
              <a:rPr lang="en-US" altLang="zh-CN" sz="2000" dirty="0"/>
            </a:br>
            <a:r>
              <a:rPr lang="en-US" altLang="zh-CN" sz="2000" dirty="0"/>
              <a:t>     </a:t>
            </a:r>
            <a:r>
              <a:rPr lang="en-US" altLang="zh-CN" sz="2000" dirty="0" smtClean="0"/>
              <a:t>WHERE </a:t>
            </a:r>
            <a:r>
              <a:rPr lang="en-US" altLang="zh-CN" sz="2000" dirty="0" err="1"/>
              <a:t>S.quantity_sold</a:t>
            </a:r>
            <a:r>
              <a:rPr lang="en-US" altLang="zh-CN" sz="2000" dirty="0"/>
              <a:t> &gt; 1000 and </a:t>
            </a:r>
            <a:br>
              <a:rPr lang="en-US" altLang="zh-CN" sz="2000" dirty="0"/>
            </a:br>
            <a:r>
              <a:rPr lang="en-US" altLang="zh-CN" sz="2000" dirty="0"/>
              <a:t>     </a:t>
            </a:r>
            <a:r>
              <a:rPr lang="en-US" altLang="zh-CN" sz="2000" dirty="0" err="1" smtClean="0"/>
              <a:t>S.cust_id</a:t>
            </a:r>
            <a:r>
              <a:rPr lang="en-US" altLang="zh-CN" sz="2000" dirty="0" smtClean="0"/>
              <a:t> </a:t>
            </a:r>
            <a:r>
              <a:rPr lang="en-US" altLang="zh-CN" sz="2000" dirty="0"/>
              <a:t>= </a:t>
            </a:r>
            <a:r>
              <a:rPr lang="en-US" altLang="zh-CN" sz="2000" dirty="0" err="1" smtClean="0"/>
              <a:t>C.cust_id</a:t>
            </a:r>
            <a:endParaRPr lang="en-US" altLang="zh-CN" sz="2000" dirty="0" smtClean="0"/>
          </a:p>
          <a:p>
            <a:pPr marL="0" indent="0">
              <a:buNone/>
            </a:pPr>
            <a:r>
              <a:rPr lang="en-US" altLang="zh-CN" sz="2000" dirty="0" smtClean="0"/>
              <a:t>); </a:t>
            </a:r>
          </a:p>
          <a:p>
            <a:pPr marL="0" indent="0">
              <a:buNone/>
            </a:pPr>
            <a:endParaRPr lang="en-US" altLang="zh-CN" sz="2000" dirty="0" smtClean="0">
              <a:latin typeface="Consolas" panose="020B0609020204030204" pitchFamily="49" charset="0"/>
            </a:endParaRPr>
          </a:p>
          <a:p>
            <a:pPr marL="0" indent="0" algn="ctr">
              <a:buNone/>
            </a:pPr>
            <a:r>
              <a:rPr lang="en-US" altLang="zh-CN" sz="2000" dirty="0" smtClean="0"/>
              <a:t>The </a:t>
            </a:r>
            <a:r>
              <a:rPr lang="en-US" altLang="zh-CN" sz="2000" dirty="0" err="1"/>
              <a:t>subquery</a:t>
            </a:r>
            <a:r>
              <a:rPr lang="en-US" altLang="zh-CN" sz="2000" dirty="0"/>
              <a:t> will be evaluated </a:t>
            </a:r>
            <a:r>
              <a:rPr lang="en-US" altLang="zh-CN" sz="2000" b="1" dirty="0" smtClean="0"/>
              <a:t>1 time for each outer </a:t>
            </a:r>
            <a:r>
              <a:rPr lang="en-US" altLang="zh-CN" sz="2000" b="1" dirty="0"/>
              <a:t>row </a:t>
            </a:r>
            <a:r>
              <a:rPr lang="en-US" altLang="zh-CN" sz="2000" dirty="0"/>
              <a:t>of CUSTOMERS </a:t>
            </a:r>
            <a:r>
              <a:rPr lang="en-US" altLang="zh-CN" sz="2000" dirty="0" smtClean="0"/>
              <a:t>table</a:t>
            </a:r>
            <a:r>
              <a:rPr lang="en-US" altLang="zh-CN" sz="2000" dirty="0"/>
              <a:t>!</a:t>
            </a:r>
            <a:endParaRPr lang="en-US" altLang="zh-CN" sz="2000" dirty="0" smtClean="0"/>
          </a:p>
          <a:p>
            <a:pPr marL="0" indent="0">
              <a:buNone/>
            </a:pPr>
            <a:endParaRPr lang="zh-CN" altLang="en-US" sz="2000" dirty="0"/>
          </a:p>
        </p:txBody>
      </p:sp>
      <p:sp>
        <p:nvSpPr>
          <p:cNvPr id="7" name="Text Placeholder 6"/>
          <p:cNvSpPr>
            <a:spLocks noGrp="1"/>
          </p:cNvSpPr>
          <p:nvPr>
            <p:ph type="body" sz="quarter" idx="13"/>
          </p:nvPr>
        </p:nvSpPr>
        <p:spPr/>
        <p:txBody>
          <a:bodyPr/>
          <a:lstStyle/>
          <a:p>
            <a:r>
              <a:rPr lang="en-US" altLang="zh-CN" dirty="0" smtClean="0"/>
              <a:t>Without </a:t>
            </a:r>
            <a:r>
              <a:rPr lang="en-US" altLang="zh-CN" dirty="0" err="1" smtClean="0"/>
              <a:t>Subquery</a:t>
            </a:r>
            <a:r>
              <a:rPr lang="en-US" altLang="zh-CN" dirty="0" smtClean="0"/>
              <a:t> </a:t>
            </a:r>
            <a:r>
              <a:rPr lang="en-US" altLang="zh-CN" dirty="0" err="1" smtClean="0"/>
              <a:t>Unnesting</a:t>
            </a:r>
            <a:r>
              <a:rPr lang="en-US" altLang="zh-CN" dirty="0" smtClean="0"/>
              <a:t>:</a:t>
            </a:r>
            <a:endParaRPr lang="zh-CN" altLang="en-US" dirty="0"/>
          </a:p>
        </p:txBody>
      </p:sp>
      <p:sp>
        <p:nvSpPr>
          <p:cNvPr id="4" name="Footer Placeholder 3"/>
          <p:cNvSpPr>
            <a:spLocks noGrp="1"/>
          </p:cNvSpPr>
          <p:nvPr>
            <p:ph type="ftr" sz="quarter" idx="15"/>
          </p:nvPr>
        </p:nvSpPr>
        <p:spPr/>
        <p:txBody>
          <a:bodyPr/>
          <a:lstStyle/>
          <a:p>
            <a:pPr>
              <a:defRPr/>
            </a:pPr>
            <a:r>
              <a:rPr lang="en-US" smtClean="0"/>
              <a:t>Oracle Confidential</a:t>
            </a:r>
            <a:endParaRPr lang="en-US" dirty="0"/>
          </a:p>
        </p:txBody>
      </p:sp>
      <p:sp>
        <p:nvSpPr>
          <p:cNvPr id="5" name="Slide Number Placeholder 4"/>
          <p:cNvSpPr>
            <a:spLocks noGrp="1"/>
          </p:cNvSpPr>
          <p:nvPr>
            <p:ph type="sldNum" sz="quarter" idx="16"/>
          </p:nvPr>
        </p:nvSpPr>
        <p:spPr/>
        <p:txBody>
          <a:bodyPr/>
          <a:lstStyle/>
          <a:p>
            <a:pPr>
              <a:defRPr/>
            </a:pPr>
            <a:fld id="{B5B172F7-A98B-4584-9F49-5B258BD0A77A}" type="slidenum">
              <a:rPr lang="en-US" altLang="zh-CN" smtClean="0"/>
              <a:pPr>
                <a:defRPr/>
              </a:pPr>
              <a:t>23</a:t>
            </a:fld>
            <a:endParaRPr lang="zh-CN" altLang="en-US" dirty="0"/>
          </a:p>
        </p:txBody>
      </p:sp>
      <p:pic>
        <p:nvPicPr>
          <p:cNvPr id="6" name="Picture 2" descr="explain_plan_for_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2471" y="1981200"/>
            <a:ext cx="6656006" cy="2512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4617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Query Transformer </a:t>
            </a:r>
            <a:r>
              <a:rPr lang="en-US" altLang="zh-CN" dirty="0" smtClean="0"/>
              <a:t>- </a:t>
            </a:r>
            <a:r>
              <a:rPr lang="en-US" altLang="zh-CN" dirty="0" err="1" smtClean="0"/>
              <a:t>Subquery</a:t>
            </a:r>
            <a:r>
              <a:rPr lang="en-US" altLang="zh-CN" dirty="0" smtClean="0"/>
              <a:t> </a:t>
            </a:r>
            <a:r>
              <a:rPr lang="en-US" altLang="zh-CN" dirty="0" err="1"/>
              <a:t>Unnesting</a:t>
            </a:r>
            <a:r>
              <a:rPr lang="en-US" altLang="zh-CN" dirty="0"/>
              <a:t> </a:t>
            </a:r>
            <a:r>
              <a:rPr lang="en-US" altLang="zh-CN" dirty="0" smtClean="0"/>
              <a:t>Sample (cont’d.)</a:t>
            </a:r>
            <a:endParaRPr lang="zh-CN" altLang="en-US" dirty="0"/>
          </a:p>
        </p:txBody>
      </p:sp>
      <p:sp>
        <p:nvSpPr>
          <p:cNvPr id="3" name="Content Placeholder 2"/>
          <p:cNvSpPr>
            <a:spLocks noGrp="1"/>
          </p:cNvSpPr>
          <p:nvPr>
            <p:ph idx="1"/>
          </p:nvPr>
        </p:nvSpPr>
        <p:spPr/>
        <p:txBody>
          <a:bodyPr/>
          <a:lstStyle/>
          <a:p>
            <a:pPr marL="0" indent="0">
              <a:buNone/>
            </a:pPr>
            <a:endParaRPr lang="en-US" altLang="zh-CN" sz="2000" dirty="0" smtClean="0"/>
          </a:p>
          <a:p>
            <a:pPr marL="0" indent="0">
              <a:buNone/>
            </a:pPr>
            <a:r>
              <a:rPr lang="en-US" altLang="zh-CN" sz="2000" dirty="0"/>
              <a:t>SELECT </a:t>
            </a:r>
            <a:r>
              <a:rPr lang="en-US" altLang="zh-CN" sz="2000" dirty="0" err="1"/>
              <a:t>C.cust_last_name</a:t>
            </a:r>
            <a:r>
              <a:rPr lang="en-US" altLang="zh-CN" sz="2000" dirty="0"/>
              <a:t>, </a:t>
            </a:r>
            <a:r>
              <a:rPr lang="en-US" altLang="zh-CN" sz="2000" dirty="0" err="1"/>
              <a:t>C.country_id</a:t>
            </a:r>
            <a:r>
              <a:rPr lang="en-US" altLang="zh-CN" sz="2000" dirty="0"/>
              <a:t> </a:t>
            </a:r>
            <a:br>
              <a:rPr lang="en-US" altLang="zh-CN" sz="2000" dirty="0"/>
            </a:br>
            <a:r>
              <a:rPr lang="en-US" altLang="zh-CN" sz="2000" dirty="0"/>
              <a:t>FROM customers C, sales S </a:t>
            </a:r>
            <a:br>
              <a:rPr lang="en-US" altLang="zh-CN" sz="2000" dirty="0"/>
            </a:br>
            <a:r>
              <a:rPr lang="en-US" altLang="zh-CN" sz="2000" dirty="0"/>
              <a:t>WHERE </a:t>
            </a:r>
            <a:r>
              <a:rPr lang="en-US" altLang="zh-CN" sz="2000" dirty="0" err="1"/>
              <a:t>S.quantity_sold</a:t>
            </a:r>
            <a:r>
              <a:rPr lang="en-US" altLang="zh-CN" sz="2000" dirty="0"/>
              <a:t> &gt; 1000 and </a:t>
            </a:r>
            <a:br>
              <a:rPr lang="en-US" altLang="zh-CN" sz="2000" dirty="0"/>
            </a:br>
            <a:r>
              <a:rPr lang="en-US" altLang="zh-CN" sz="2000" dirty="0" err="1"/>
              <a:t>C.cust_id</a:t>
            </a:r>
            <a:r>
              <a:rPr lang="en-US" altLang="zh-CN" sz="2000" dirty="0"/>
              <a:t> </a:t>
            </a:r>
            <a:r>
              <a:rPr lang="en-US" altLang="zh-CN" sz="2000" b="1" dirty="0"/>
              <a:t>S=</a:t>
            </a:r>
            <a:r>
              <a:rPr lang="en-US" altLang="zh-CN" sz="2000" dirty="0"/>
              <a:t> </a:t>
            </a:r>
            <a:r>
              <a:rPr lang="en-US" altLang="zh-CN" sz="2000" dirty="0" err="1"/>
              <a:t>S.cust_id</a:t>
            </a:r>
            <a:r>
              <a:rPr lang="en-US" altLang="zh-CN" sz="2000" dirty="0"/>
              <a:t>; </a:t>
            </a:r>
            <a:endParaRPr lang="en-US" altLang="zh-CN" sz="2000" dirty="0" smtClean="0">
              <a:latin typeface="Consolas" panose="020B0609020204030204" pitchFamily="49" charset="0"/>
            </a:endParaRPr>
          </a:p>
          <a:p>
            <a:pPr marL="0" indent="0">
              <a:buNone/>
            </a:pPr>
            <a:endParaRPr lang="en-US" altLang="zh-CN" sz="2000" dirty="0" smtClean="0">
              <a:latin typeface="Consolas" panose="020B0609020204030204" pitchFamily="49" charset="0"/>
            </a:endParaRPr>
          </a:p>
          <a:p>
            <a:pPr marL="0" indent="0">
              <a:buNone/>
            </a:pPr>
            <a:endParaRPr lang="en-US" altLang="zh-CN" sz="2000" dirty="0">
              <a:latin typeface="Consolas" panose="020B0609020204030204" pitchFamily="49" charset="0"/>
            </a:endParaRPr>
          </a:p>
          <a:p>
            <a:pPr marL="0" indent="0">
              <a:buNone/>
            </a:pPr>
            <a:r>
              <a:rPr lang="en-US" altLang="zh-CN" sz="1800" dirty="0" smtClean="0"/>
              <a:t>Note: Presume each customer only have one row in sales table.</a:t>
            </a:r>
          </a:p>
          <a:p>
            <a:pPr marL="0" indent="0">
              <a:buNone/>
            </a:pPr>
            <a:endParaRPr lang="en-US" altLang="zh-CN" sz="2000" dirty="0" smtClean="0"/>
          </a:p>
          <a:p>
            <a:pPr marL="0" indent="0">
              <a:buNone/>
            </a:pPr>
            <a:r>
              <a:rPr lang="en-US" altLang="zh-CN" sz="3600" b="1" dirty="0" smtClean="0"/>
              <a:t>          But …</a:t>
            </a:r>
            <a:endParaRPr lang="zh-CN" altLang="en-US" sz="3600" b="1" dirty="0"/>
          </a:p>
        </p:txBody>
      </p:sp>
      <p:sp>
        <p:nvSpPr>
          <p:cNvPr id="7" name="Text Placeholder 6"/>
          <p:cNvSpPr>
            <a:spLocks noGrp="1"/>
          </p:cNvSpPr>
          <p:nvPr>
            <p:ph type="body" sz="quarter" idx="13"/>
          </p:nvPr>
        </p:nvSpPr>
        <p:spPr/>
        <p:txBody>
          <a:bodyPr/>
          <a:lstStyle/>
          <a:p>
            <a:r>
              <a:rPr lang="en-US" altLang="zh-CN" dirty="0" smtClean="0"/>
              <a:t>With </a:t>
            </a:r>
            <a:r>
              <a:rPr lang="en-US" altLang="zh-CN" dirty="0" err="1" smtClean="0"/>
              <a:t>Subquery</a:t>
            </a:r>
            <a:r>
              <a:rPr lang="en-US" altLang="zh-CN" dirty="0" smtClean="0"/>
              <a:t> </a:t>
            </a:r>
            <a:r>
              <a:rPr lang="en-US" altLang="zh-CN" dirty="0" err="1" smtClean="0"/>
              <a:t>Unnesting</a:t>
            </a:r>
            <a:r>
              <a:rPr lang="en-US" altLang="zh-CN" dirty="0" smtClean="0"/>
              <a:t>:</a:t>
            </a:r>
            <a:endParaRPr lang="zh-CN" altLang="en-US" dirty="0"/>
          </a:p>
        </p:txBody>
      </p:sp>
      <p:sp>
        <p:nvSpPr>
          <p:cNvPr id="4" name="Footer Placeholder 3"/>
          <p:cNvSpPr>
            <a:spLocks noGrp="1"/>
          </p:cNvSpPr>
          <p:nvPr>
            <p:ph type="ftr" sz="quarter" idx="15"/>
          </p:nvPr>
        </p:nvSpPr>
        <p:spPr/>
        <p:txBody>
          <a:bodyPr/>
          <a:lstStyle/>
          <a:p>
            <a:pPr>
              <a:defRPr/>
            </a:pPr>
            <a:r>
              <a:rPr lang="en-US" smtClean="0"/>
              <a:t>Oracle Confidential</a:t>
            </a:r>
            <a:endParaRPr lang="en-US" dirty="0"/>
          </a:p>
        </p:txBody>
      </p:sp>
      <p:sp>
        <p:nvSpPr>
          <p:cNvPr id="5" name="Slide Number Placeholder 4"/>
          <p:cNvSpPr>
            <a:spLocks noGrp="1"/>
          </p:cNvSpPr>
          <p:nvPr>
            <p:ph type="sldNum" sz="quarter" idx="16"/>
          </p:nvPr>
        </p:nvSpPr>
        <p:spPr/>
        <p:txBody>
          <a:bodyPr/>
          <a:lstStyle/>
          <a:p>
            <a:pPr>
              <a:defRPr/>
            </a:pPr>
            <a:fld id="{B5B172F7-A98B-4584-9F49-5B258BD0A77A}" type="slidenum">
              <a:rPr lang="en-US" altLang="zh-CN" smtClean="0"/>
              <a:pPr>
                <a:defRPr/>
              </a:pPr>
              <a:t>24</a:t>
            </a:fld>
            <a:endParaRPr lang="zh-CN" altLang="en-US" dirty="0"/>
          </a:p>
        </p:txBody>
      </p:sp>
      <p:pic>
        <p:nvPicPr>
          <p:cNvPr id="2050" name="Picture 2" descr="explain_plan_for_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1413" y="1908175"/>
            <a:ext cx="6065100" cy="2200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0937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Subquery</a:t>
            </a:r>
            <a:r>
              <a:rPr lang="en-US" altLang="zh-CN" dirty="0" smtClean="0"/>
              <a:t> </a:t>
            </a:r>
            <a:r>
              <a:rPr lang="en-US" altLang="zh-CN" dirty="0" err="1" smtClean="0"/>
              <a:t>Unnesting</a:t>
            </a:r>
            <a:r>
              <a:rPr lang="en-US" altLang="zh-CN" dirty="0" smtClean="0"/>
              <a:t> -  Disabled </a:t>
            </a:r>
            <a:r>
              <a:rPr lang="en-US" altLang="zh-CN" dirty="0"/>
              <a:t>in </a:t>
            </a:r>
            <a:r>
              <a:rPr lang="en-US" altLang="zh-CN" dirty="0" err="1"/>
              <a:t>Peoplesoft</a:t>
            </a:r>
            <a:r>
              <a:rPr lang="en-US" altLang="zh-CN" dirty="0"/>
              <a:t> </a:t>
            </a:r>
            <a:r>
              <a:rPr lang="en-US" altLang="zh-CN" dirty="0" smtClean="0"/>
              <a:t>DB</a:t>
            </a:r>
            <a:endParaRPr lang="zh-CN" altLang="en-US" dirty="0"/>
          </a:p>
        </p:txBody>
      </p:sp>
      <p:sp>
        <p:nvSpPr>
          <p:cNvPr id="3" name="Content Placeholder 2"/>
          <p:cNvSpPr>
            <a:spLocks noGrp="1"/>
          </p:cNvSpPr>
          <p:nvPr>
            <p:ph idx="1"/>
          </p:nvPr>
        </p:nvSpPr>
        <p:spPr/>
        <p:txBody>
          <a:bodyPr/>
          <a:lstStyle/>
          <a:p>
            <a:r>
              <a:rPr lang="en-US" altLang="zh-CN" sz="2000" dirty="0" smtClean="0">
                <a:latin typeface="Consolas" panose="020B0609020204030204" pitchFamily="49" charset="0"/>
              </a:rPr>
              <a:t>PeopleSoft </a:t>
            </a:r>
            <a:r>
              <a:rPr lang="en-US" altLang="zh-CN" sz="2000" dirty="0">
                <a:latin typeface="Consolas" panose="020B0609020204030204" pitchFamily="49" charset="0"/>
              </a:rPr>
              <a:t>makes extensive use </a:t>
            </a:r>
            <a:r>
              <a:rPr lang="en-US" altLang="zh-CN" sz="2000" dirty="0" smtClean="0">
                <a:latin typeface="Consolas" panose="020B0609020204030204" pitchFamily="49" charset="0"/>
              </a:rPr>
              <a:t>of effective-dated </a:t>
            </a:r>
            <a:r>
              <a:rPr lang="en-US" altLang="zh-CN" sz="2000" dirty="0">
                <a:latin typeface="Consolas" panose="020B0609020204030204" pitchFamily="49" charset="0"/>
              </a:rPr>
              <a:t>and effective-sequenced rows and uses or generates SQL with correlated sub-queries to find the current effective-dated rows. </a:t>
            </a:r>
            <a:r>
              <a:rPr lang="en-US" altLang="zh-CN" sz="2000" dirty="0" smtClean="0">
                <a:latin typeface="Consolas" panose="020B0609020204030204" pitchFamily="49" charset="0"/>
              </a:rPr>
              <a:t>i.e.</a:t>
            </a:r>
          </a:p>
          <a:p>
            <a:pPr marL="273050" lvl="1" indent="0">
              <a:buNone/>
            </a:pPr>
            <a:endParaRPr lang="en-US" altLang="zh-CN" sz="1600" dirty="0" smtClean="0">
              <a:latin typeface="Consolas" panose="020B0609020204030204" pitchFamily="49" charset="0"/>
            </a:endParaRPr>
          </a:p>
          <a:p>
            <a:pPr marL="273050" lvl="1" indent="0">
              <a:buNone/>
            </a:pPr>
            <a:endParaRPr lang="en-US" altLang="zh-CN" sz="1600" dirty="0">
              <a:latin typeface="Consolas" panose="020B0609020204030204" pitchFamily="49" charset="0"/>
            </a:endParaRPr>
          </a:p>
          <a:p>
            <a:pPr marL="273050" lvl="1" indent="0">
              <a:buNone/>
            </a:pPr>
            <a:endParaRPr lang="en-US" altLang="zh-CN" sz="1600" dirty="0" smtClean="0">
              <a:latin typeface="Consolas" panose="020B0609020204030204" pitchFamily="49" charset="0"/>
            </a:endParaRPr>
          </a:p>
          <a:p>
            <a:pPr marL="273050" lvl="1" indent="0">
              <a:buNone/>
            </a:pPr>
            <a:endParaRPr lang="en-US" altLang="zh-CN" sz="1600" dirty="0">
              <a:latin typeface="Consolas" panose="020B0609020204030204" pitchFamily="49" charset="0"/>
            </a:endParaRPr>
          </a:p>
          <a:p>
            <a:pPr marL="273050" lvl="1" indent="0">
              <a:buNone/>
            </a:pPr>
            <a:endParaRPr lang="en-US" altLang="zh-CN" sz="1600" dirty="0" smtClean="0">
              <a:latin typeface="Consolas" panose="020B0609020204030204" pitchFamily="49" charset="0"/>
            </a:endParaRPr>
          </a:p>
          <a:p>
            <a:pPr marL="273050" lvl="1" indent="0">
              <a:buNone/>
            </a:pPr>
            <a:endParaRPr lang="en-US" altLang="zh-CN" sz="1600" dirty="0" smtClean="0">
              <a:latin typeface="Consolas" panose="020B0609020204030204" pitchFamily="49" charset="0"/>
            </a:endParaRPr>
          </a:p>
          <a:p>
            <a:r>
              <a:rPr lang="en-US" altLang="zh-CN" sz="2000" dirty="0" smtClean="0">
                <a:latin typeface="Consolas" panose="020B0609020204030204" pitchFamily="49" charset="0"/>
              </a:rPr>
              <a:t>The </a:t>
            </a:r>
            <a:r>
              <a:rPr lang="en-US" altLang="zh-CN" sz="2000" dirty="0">
                <a:latin typeface="Consolas" panose="020B0609020204030204" pitchFamily="49" charset="0"/>
              </a:rPr>
              <a:t>problem </a:t>
            </a:r>
            <a:r>
              <a:rPr lang="en-US" altLang="zh-CN" sz="2000" dirty="0" smtClean="0">
                <a:latin typeface="Consolas" panose="020B0609020204030204" pitchFamily="49" charset="0"/>
              </a:rPr>
              <a:t>is </a:t>
            </a:r>
            <a:r>
              <a:rPr lang="en-US" altLang="zh-CN" sz="2000" dirty="0">
                <a:latin typeface="Consolas" panose="020B0609020204030204" pitchFamily="49" charset="0"/>
              </a:rPr>
              <a:t>that the optimizer grossly underestimates the cardinality of the correlated </a:t>
            </a:r>
            <a:r>
              <a:rPr lang="en-US" altLang="zh-CN" sz="2000" dirty="0" smtClean="0">
                <a:latin typeface="Consolas" panose="020B0609020204030204" pitchFamily="49" charset="0"/>
              </a:rPr>
              <a:t>sub-queries where </a:t>
            </a:r>
            <a:r>
              <a:rPr lang="en-US" altLang="zh-CN" sz="2000" dirty="0">
                <a:latin typeface="Consolas" panose="020B0609020204030204" pitchFamily="49" charset="0"/>
              </a:rPr>
              <a:t>there are </a:t>
            </a:r>
            <a:r>
              <a:rPr lang="en-US" altLang="zh-CN" sz="2000" dirty="0" smtClean="0">
                <a:latin typeface="Consolas" panose="020B0609020204030204" pitchFamily="49" charset="0"/>
              </a:rPr>
              <a:t>multiple </a:t>
            </a:r>
            <a:r>
              <a:rPr lang="en-US" altLang="zh-CN" sz="2000" dirty="0">
                <a:latin typeface="Consolas" panose="020B0609020204030204" pitchFamily="49" charset="0"/>
              </a:rPr>
              <a:t>correlating columns leading it to choose SQL transformation where it has </a:t>
            </a:r>
            <a:r>
              <a:rPr lang="en-US" altLang="zh-CN" sz="2000" dirty="0" err="1">
                <a:latin typeface="Consolas" panose="020B0609020204030204" pitchFamily="49" charset="0"/>
              </a:rPr>
              <a:t>unnested</a:t>
            </a:r>
            <a:r>
              <a:rPr lang="en-US" altLang="zh-CN" sz="2000" dirty="0">
                <a:latin typeface="Consolas" panose="020B0609020204030204" pitchFamily="49" charset="0"/>
              </a:rPr>
              <a:t> the sub-query as an inline view</a:t>
            </a:r>
            <a:r>
              <a:rPr lang="en-US" altLang="zh-CN" sz="2000" dirty="0" smtClean="0">
                <a:latin typeface="Consolas" panose="020B0609020204030204" pitchFamily="49" charset="0"/>
              </a:rPr>
              <a:t>.</a:t>
            </a:r>
          </a:p>
        </p:txBody>
      </p:sp>
      <p:sp>
        <p:nvSpPr>
          <p:cNvPr id="4" name="Footer Placeholder 3"/>
          <p:cNvSpPr>
            <a:spLocks noGrp="1"/>
          </p:cNvSpPr>
          <p:nvPr>
            <p:ph type="ftr" sz="quarter" idx="11"/>
          </p:nvPr>
        </p:nvSpPr>
        <p:spPr/>
        <p:txBody>
          <a:bodyPr/>
          <a:lstStyle/>
          <a:p>
            <a:pPr>
              <a:defRPr/>
            </a:pPr>
            <a:r>
              <a:rPr lang="en-US" smtClean="0"/>
              <a:t>Oracle Confidential</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25</a:t>
            </a:fld>
            <a:endParaRPr lang="zh-CN" altLang="en-US" dirty="0"/>
          </a:p>
        </p:txBody>
      </p:sp>
      <p:graphicFrame>
        <p:nvGraphicFramePr>
          <p:cNvPr id="6" name="Table 5"/>
          <p:cNvGraphicFramePr>
            <a:graphicFrameLocks noGrp="1"/>
          </p:cNvGraphicFramePr>
          <p:nvPr>
            <p:extLst>
              <p:ext uri="{D42A27DB-BD31-4B8C-83A1-F6EECF244321}">
                <p14:modId xmlns:p14="http://schemas.microsoft.com/office/powerpoint/2010/main" val="2530236542"/>
              </p:ext>
            </p:extLst>
          </p:nvPr>
        </p:nvGraphicFramePr>
        <p:xfrm>
          <a:off x="1903455" y="2457732"/>
          <a:ext cx="8125883" cy="1554480"/>
        </p:xfrm>
        <a:graphic>
          <a:graphicData uri="http://schemas.openxmlformats.org/drawingml/2006/table">
            <a:tbl>
              <a:tblPr firstRow="1" bandRow="1">
                <a:tableStyleId>{5FD0F851-EC5A-4D38-B0AD-8093EC10F338}</a:tableStyleId>
              </a:tblPr>
              <a:tblGrid>
                <a:gridCol w="8125883"/>
              </a:tblGrid>
              <a:tr h="370840">
                <a:tc>
                  <a:txBody>
                    <a:bodyPr/>
                    <a:lstStyle/>
                    <a:p>
                      <a:pPr marL="273050" lvl="1" indent="0">
                        <a:buNone/>
                      </a:pPr>
                      <a:r>
                        <a:rPr lang="en-US" altLang="zh-CN" sz="1600" b="0" dirty="0" smtClean="0">
                          <a:latin typeface="Consolas" panose="020B0609020204030204" pitchFamily="49" charset="0"/>
                        </a:rPr>
                        <a:t>SELECT * </a:t>
                      </a:r>
                    </a:p>
                    <a:p>
                      <a:pPr marL="273050" lvl="1" indent="0">
                        <a:buNone/>
                      </a:pPr>
                      <a:r>
                        <a:rPr lang="en-US" altLang="zh-CN" sz="1600" b="0" dirty="0" smtClean="0">
                          <a:latin typeface="Consolas" panose="020B0609020204030204" pitchFamily="49" charset="0"/>
                        </a:rPr>
                        <a:t>FROM PS_CURR_GRSTP_TBL G , PS_CURR_STEP_TBL S</a:t>
                      </a:r>
                    </a:p>
                    <a:p>
                      <a:pPr marL="273050" lvl="1" indent="0">
                        <a:buNone/>
                      </a:pPr>
                      <a:r>
                        <a:rPr lang="en-US" altLang="zh-CN" sz="1600" b="0" dirty="0" smtClean="0">
                          <a:latin typeface="Consolas" panose="020B0609020204030204" pitchFamily="49" charset="0"/>
                        </a:rPr>
                        <a:t>WHERE ... AND S.EFFDT =</a:t>
                      </a:r>
                    </a:p>
                    <a:p>
                      <a:pPr marL="273050" lvl="1" indent="0">
                        <a:buNone/>
                      </a:pPr>
                      <a:r>
                        <a:rPr lang="en-US" altLang="zh-CN" sz="1600" b="0" i="1" dirty="0" smtClean="0">
                          <a:latin typeface="Consolas" panose="020B0609020204030204" pitchFamily="49" charset="0"/>
                        </a:rPr>
                        <a:t>  </a:t>
                      </a:r>
                      <a:r>
                        <a:rPr lang="en-US" altLang="zh-CN" sz="1600" b="0" i="1" dirty="0" smtClean="0">
                          <a:solidFill>
                            <a:srgbClr val="FF0000"/>
                          </a:solidFill>
                          <a:latin typeface="Consolas" panose="020B0609020204030204" pitchFamily="49" charset="0"/>
                        </a:rPr>
                        <a:t>(SELECT MAX(X.EFFDT)</a:t>
                      </a:r>
                    </a:p>
                    <a:p>
                      <a:pPr marL="273050" lvl="1" indent="0">
                        <a:buNone/>
                      </a:pPr>
                      <a:r>
                        <a:rPr lang="en-US" altLang="zh-CN" sz="1600" b="0" i="1" dirty="0" smtClean="0">
                          <a:solidFill>
                            <a:srgbClr val="FF0000"/>
                          </a:solidFill>
                          <a:latin typeface="Consolas" panose="020B0609020204030204" pitchFamily="49" charset="0"/>
                        </a:rPr>
                        <a:t>  FROM PS_CURR_STEP_TBL X</a:t>
                      </a:r>
                    </a:p>
                    <a:p>
                      <a:pPr marL="273050" lvl="1" indent="0">
                        <a:buNone/>
                      </a:pPr>
                      <a:r>
                        <a:rPr lang="en-US" altLang="zh-CN" sz="1600" b="0" i="1" dirty="0" smtClean="0">
                          <a:solidFill>
                            <a:srgbClr val="FF0000"/>
                          </a:solidFill>
                          <a:latin typeface="Consolas" panose="020B0609020204030204" pitchFamily="49" charset="0"/>
                        </a:rPr>
                        <a:t>  WHERE ...</a:t>
                      </a:r>
                      <a:r>
                        <a:rPr lang="en-US" altLang="zh-CN" sz="1600" b="0" i="1" baseline="0" dirty="0" smtClean="0">
                          <a:solidFill>
                            <a:srgbClr val="FF0000"/>
                          </a:solidFill>
                          <a:latin typeface="Consolas" panose="020B0609020204030204" pitchFamily="49" charset="0"/>
                        </a:rPr>
                        <a:t> </a:t>
                      </a:r>
                      <a:r>
                        <a:rPr lang="en-US" altLang="zh-CN" sz="1600" b="0" i="1" dirty="0" smtClean="0">
                          <a:solidFill>
                            <a:srgbClr val="FF0000"/>
                          </a:solidFill>
                          <a:latin typeface="Consolas" panose="020B0609020204030204" pitchFamily="49" charset="0"/>
                        </a:rPr>
                        <a:t>AND X.EFFDT &lt;= TO_DATE('2013-12-31','YYYY-MM-DD'))</a:t>
                      </a:r>
                      <a:r>
                        <a:rPr lang="en-US" altLang="zh-CN" sz="1600" b="0" dirty="0" smtClean="0">
                          <a:latin typeface="Consolas" panose="020B0609020204030204" pitchFamily="49" charset="0"/>
                        </a:rPr>
                        <a:t>;</a:t>
                      </a:r>
                      <a:endParaRPr lang="zh-CN" altLang="en-US" sz="2000" b="0" dirty="0" smtClean="0"/>
                    </a:p>
                  </a:txBody>
                  <a:tcPr/>
                </a:tc>
              </a:tr>
            </a:tbl>
          </a:graphicData>
        </a:graphic>
      </p:graphicFrame>
    </p:spTree>
    <p:extLst>
      <p:ext uri="{BB962C8B-B14F-4D97-AF65-F5344CB8AC3E}">
        <p14:creationId xmlns:p14="http://schemas.microsoft.com/office/powerpoint/2010/main" val="3414780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Subquery</a:t>
            </a:r>
            <a:r>
              <a:rPr lang="en-US" altLang="zh-CN" dirty="0"/>
              <a:t> </a:t>
            </a:r>
            <a:r>
              <a:rPr lang="en-US" altLang="zh-CN" dirty="0" err="1"/>
              <a:t>Unnesting</a:t>
            </a:r>
            <a:r>
              <a:rPr lang="en-US" altLang="zh-CN" dirty="0"/>
              <a:t> - </a:t>
            </a:r>
            <a:r>
              <a:rPr lang="en-US" altLang="zh-CN" dirty="0" err="1"/>
              <a:t>Peoplesoft</a:t>
            </a:r>
            <a:r>
              <a:rPr lang="en-US" altLang="zh-CN" dirty="0"/>
              <a:t> SQL </a:t>
            </a:r>
            <a:r>
              <a:rPr lang="en-US" altLang="zh-CN" dirty="0" smtClean="0"/>
              <a:t>Case 1</a:t>
            </a:r>
            <a:endParaRPr lang="zh-CN" altLang="en-US" dirty="0"/>
          </a:p>
        </p:txBody>
      </p:sp>
      <p:sp>
        <p:nvSpPr>
          <p:cNvPr id="3" name="Content Placeholder 2"/>
          <p:cNvSpPr>
            <a:spLocks noGrp="1"/>
          </p:cNvSpPr>
          <p:nvPr>
            <p:ph idx="1"/>
          </p:nvPr>
        </p:nvSpPr>
        <p:spPr>
          <a:xfrm>
            <a:off x="531151" y="1524001"/>
            <a:ext cx="3526499" cy="4419600"/>
          </a:xfrm>
        </p:spPr>
        <p:txBody>
          <a:bodyPr/>
          <a:lstStyle/>
          <a:p>
            <a:r>
              <a:rPr lang="en-US" altLang="zh-CN" sz="2400" dirty="0" smtClean="0"/>
              <a:t>No </a:t>
            </a:r>
            <a:r>
              <a:rPr lang="en-US" altLang="zh-CN" sz="2400" dirty="0" err="1" smtClean="0"/>
              <a:t>subquery</a:t>
            </a:r>
            <a:r>
              <a:rPr lang="en-US" altLang="zh-CN" sz="2400" dirty="0" smtClean="0"/>
              <a:t> </a:t>
            </a:r>
            <a:r>
              <a:rPr lang="en-US" altLang="zh-CN" sz="2400" dirty="0" err="1" smtClean="0"/>
              <a:t>unnesting</a:t>
            </a:r>
            <a:r>
              <a:rPr lang="en-US" altLang="zh-CN" sz="2400" dirty="0" smtClean="0"/>
              <a:t>:</a:t>
            </a:r>
            <a:endParaRPr lang="en-US" altLang="zh-CN" sz="2400" dirty="0"/>
          </a:p>
          <a:p>
            <a:pPr marL="0" indent="0">
              <a:buNone/>
            </a:pPr>
            <a:endParaRPr lang="en-US" altLang="zh-CN" sz="2400" dirty="0" smtClean="0"/>
          </a:p>
          <a:p>
            <a:pPr marL="0" indent="0">
              <a:buNone/>
            </a:pPr>
            <a:endParaRPr lang="en-US" altLang="zh-CN" sz="2400" dirty="0"/>
          </a:p>
          <a:p>
            <a:pPr marL="0" indent="0">
              <a:buNone/>
            </a:pPr>
            <a:endParaRPr lang="en-US" altLang="zh-CN" sz="2400" dirty="0" smtClean="0"/>
          </a:p>
          <a:p>
            <a:pPr marL="0" indent="0">
              <a:buNone/>
            </a:pPr>
            <a:endParaRPr lang="en-US" altLang="zh-CN" sz="2400" dirty="0" smtClean="0"/>
          </a:p>
          <a:p>
            <a:pPr marL="0" indent="0">
              <a:buNone/>
            </a:pPr>
            <a:endParaRPr lang="en-US" altLang="zh-CN" sz="2400" dirty="0" smtClean="0"/>
          </a:p>
          <a:p>
            <a:r>
              <a:rPr lang="en-US" altLang="zh-CN" sz="2400" dirty="0" smtClean="0"/>
              <a:t>With </a:t>
            </a:r>
            <a:r>
              <a:rPr lang="en-US" altLang="zh-CN" sz="2400" dirty="0" err="1" smtClean="0"/>
              <a:t>subquery</a:t>
            </a:r>
            <a:r>
              <a:rPr lang="en-US" altLang="zh-CN" sz="2400" dirty="0" smtClean="0"/>
              <a:t> </a:t>
            </a:r>
            <a:r>
              <a:rPr lang="en-US" altLang="zh-CN" sz="2400" dirty="0" err="1" smtClean="0"/>
              <a:t>unnesting</a:t>
            </a:r>
            <a:r>
              <a:rPr lang="en-US" altLang="zh-CN" sz="2400" dirty="0" smtClean="0"/>
              <a:t>:</a:t>
            </a:r>
            <a:endParaRPr lang="en-US" altLang="zh-CN" sz="2400" dirty="0"/>
          </a:p>
        </p:txBody>
      </p:sp>
      <p:sp>
        <p:nvSpPr>
          <p:cNvPr id="4" name="Footer Placeholder 3"/>
          <p:cNvSpPr>
            <a:spLocks noGrp="1"/>
          </p:cNvSpPr>
          <p:nvPr>
            <p:ph type="ftr" sz="quarter" idx="11"/>
          </p:nvPr>
        </p:nvSpPr>
        <p:spPr/>
        <p:txBody>
          <a:bodyPr/>
          <a:lstStyle/>
          <a:p>
            <a:pPr>
              <a:defRPr/>
            </a:pPr>
            <a:r>
              <a:rPr lang="en-US" smtClean="0"/>
              <a:t>Oracle Confidential</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26</a:t>
            </a:fld>
            <a:endParaRPr lang="zh-CN" altLang="en-US" dirty="0"/>
          </a:p>
        </p:txBody>
      </p:sp>
      <p:graphicFrame>
        <p:nvGraphicFramePr>
          <p:cNvPr id="8" name="Table 7"/>
          <p:cNvGraphicFramePr>
            <a:graphicFrameLocks noGrp="1"/>
          </p:cNvGraphicFramePr>
          <p:nvPr>
            <p:extLst>
              <p:ext uri="{D42A27DB-BD31-4B8C-83A1-F6EECF244321}">
                <p14:modId xmlns:p14="http://schemas.microsoft.com/office/powerpoint/2010/main" val="2775882776"/>
              </p:ext>
            </p:extLst>
          </p:nvPr>
        </p:nvGraphicFramePr>
        <p:xfrm>
          <a:off x="4280939" y="1548386"/>
          <a:ext cx="6874742" cy="2042160"/>
        </p:xfrm>
        <a:graphic>
          <a:graphicData uri="http://schemas.openxmlformats.org/drawingml/2006/table">
            <a:tbl>
              <a:tblPr firstRow="1" bandRow="1">
                <a:tableStyleId>{5FD0F851-EC5A-4D38-B0AD-8093EC10F338}</a:tableStyleId>
              </a:tblPr>
              <a:tblGrid>
                <a:gridCol w="6874742"/>
              </a:tblGrid>
              <a:tr h="370840">
                <a:tc>
                  <a:txBody>
                    <a:bodyPr/>
                    <a:lstStyle/>
                    <a:p>
                      <a:r>
                        <a:rPr lang="en-US" altLang="zh-CN" sz="1600" b="0" dirty="0" smtClean="0">
                          <a:latin typeface="Consolas" panose="020B0609020204030204" pitchFamily="49" charset="0"/>
                        </a:rPr>
                        <a:t>SELECT *</a:t>
                      </a:r>
                    </a:p>
                    <a:p>
                      <a:r>
                        <a:rPr lang="en-US" altLang="zh-CN" sz="1600" b="1" dirty="0" smtClean="0">
                          <a:latin typeface="Consolas" panose="020B0609020204030204" pitchFamily="49" charset="0"/>
                        </a:rPr>
                        <a:t>FROM</a:t>
                      </a:r>
                      <a:r>
                        <a:rPr lang="en-US" altLang="zh-CN" sz="1600" b="0" dirty="0" smtClean="0">
                          <a:latin typeface="Consolas" panose="020B0609020204030204" pitchFamily="49" charset="0"/>
                        </a:rPr>
                        <a:t> PS_CURR_GRSTP_TBL G , PS_CURR_STEP_TBL S</a:t>
                      </a:r>
                    </a:p>
                    <a:p>
                      <a:r>
                        <a:rPr lang="en-US" altLang="zh-CN" sz="1600" b="1" dirty="0" smtClean="0">
                          <a:latin typeface="Consolas" panose="020B0609020204030204" pitchFamily="49" charset="0"/>
                        </a:rPr>
                        <a:t>WHERE</a:t>
                      </a:r>
                      <a:r>
                        <a:rPr lang="en-US" altLang="zh-CN" sz="1600" b="0" dirty="0" smtClean="0">
                          <a:latin typeface="Consolas" panose="020B0609020204030204" pitchFamily="49" charset="0"/>
                        </a:rPr>
                        <a:t> G.SETID = 'SHARE' ... AND S.EFFDT =</a:t>
                      </a:r>
                    </a:p>
                    <a:p>
                      <a:r>
                        <a:rPr lang="en-US" altLang="zh-CN" sz="1600" b="0" dirty="0" smtClean="0">
                          <a:latin typeface="Consolas" panose="020B0609020204030204" pitchFamily="49" charset="0"/>
                        </a:rPr>
                        <a:t>  (</a:t>
                      </a:r>
                      <a:r>
                        <a:rPr lang="en-US" altLang="zh-CN" sz="1600" b="0" i="1" dirty="0" smtClean="0">
                          <a:solidFill>
                            <a:srgbClr val="FF0000"/>
                          </a:solidFill>
                          <a:latin typeface="Consolas" panose="020B0609020204030204" pitchFamily="49" charset="0"/>
                        </a:rPr>
                        <a:t>SELECT MAX(X.EFFDT)</a:t>
                      </a:r>
                    </a:p>
                    <a:p>
                      <a:r>
                        <a:rPr lang="en-US" altLang="zh-CN" sz="1600" b="0" i="1" dirty="0" smtClean="0">
                          <a:solidFill>
                            <a:srgbClr val="FF0000"/>
                          </a:solidFill>
                          <a:latin typeface="Consolas" panose="020B0609020204030204" pitchFamily="49" charset="0"/>
                        </a:rPr>
                        <a:t>  FROM PS_CURR_STEP_TBL X</a:t>
                      </a:r>
                    </a:p>
                    <a:p>
                      <a:r>
                        <a:rPr lang="en-US" altLang="zh-CN" sz="1600" b="0" i="1" dirty="0" smtClean="0">
                          <a:solidFill>
                            <a:srgbClr val="FF0000"/>
                          </a:solidFill>
                          <a:latin typeface="Consolas" panose="020B0609020204030204" pitchFamily="49" charset="0"/>
                        </a:rPr>
                        <a:t>  WHERE X.SETID = S.SETID AND ...</a:t>
                      </a:r>
                    </a:p>
                    <a:p>
                      <a:r>
                        <a:rPr lang="en-US" altLang="zh-CN" sz="1600" b="0" i="1" dirty="0" smtClean="0">
                          <a:solidFill>
                            <a:srgbClr val="FF0000"/>
                          </a:solidFill>
                          <a:latin typeface="Consolas" panose="020B0609020204030204" pitchFamily="49" charset="0"/>
                        </a:rPr>
                        <a:t>  AND X.EFFDT &lt;= TO_DATE('2013-12-31','YYYY-MM-DD')</a:t>
                      </a:r>
                      <a:r>
                        <a:rPr lang="en-US" altLang="zh-CN" sz="1600" b="0" dirty="0" smtClean="0">
                          <a:latin typeface="Consolas" panose="020B0609020204030204" pitchFamily="49" charset="0"/>
                        </a:rPr>
                        <a:t>) </a:t>
                      </a:r>
                    </a:p>
                    <a:p>
                      <a:r>
                        <a:rPr lang="en-US" altLang="zh-CN" sz="1600" b="0" dirty="0" smtClean="0">
                          <a:latin typeface="Consolas" panose="020B0609020204030204" pitchFamily="49" charset="0"/>
                        </a:rPr>
                        <a:t>AND S.EFF_STATUS = 'A' ORDER BY G.SEQUENCE_NBR_6;</a:t>
                      </a:r>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672905784"/>
              </p:ext>
            </p:extLst>
          </p:nvPr>
        </p:nvGraphicFramePr>
        <p:xfrm>
          <a:off x="4180311" y="4279519"/>
          <a:ext cx="7021089" cy="2042160"/>
        </p:xfrm>
        <a:graphic>
          <a:graphicData uri="http://schemas.openxmlformats.org/drawingml/2006/table">
            <a:tbl>
              <a:tblPr firstRow="1" bandRow="1">
                <a:tableStyleId>{5FD0F851-EC5A-4D38-B0AD-8093EC10F338}</a:tableStyleId>
              </a:tblPr>
              <a:tblGrid>
                <a:gridCol w="7021089"/>
              </a:tblGrid>
              <a:tr h="370840">
                <a:tc>
                  <a:txBody>
                    <a:bodyPr/>
                    <a:lstStyle/>
                    <a:p>
                      <a:r>
                        <a:rPr lang="en-US" altLang="zh-CN" sz="1600" b="0" dirty="0" smtClean="0">
                          <a:latin typeface="Consolas" panose="020B0609020204030204" pitchFamily="49" charset="0"/>
                        </a:rPr>
                        <a:t>SELECT *</a:t>
                      </a:r>
                    </a:p>
                    <a:p>
                      <a:r>
                        <a:rPr lang="en-US" altLang="zh-CN" sz="1600" b="1" dirty="0" smtClean="0">
                          <a:latin typeface="Consolas" panose="020B0609020204030204" pitchFamily="49" charset="0"/>
                        </a:rPr>
                        <a:t>FROM</a:t>
                      </a:r>
                      <a:r>
                        <a:rPr lang="en-US" altLang="zh-CN" sz="1600" b="0" dirty="0" smtClean="0">
                          <a:latin typeface="Consolas" panose="020B0609020204030204" pitchFamily="49" charset="0"/>
                        </a:rPr>
                        <a:t> PS_CURR_GRSTP_TBL G , PS_CURR_STEP_TBL S,</a:t>
                      </a:r>
                    </a:p>
                    <a:p>
                      <a:r>
                        <a:rPr lang="en-US" altLang="zh-CN" sz="1600" b="0" i="1" dirty="0" smtClean="0">
                          <a:solidFill>
                            <a:schemeClr val="accent1"/>
                          </a:solidFill>
                          <a:latin typeface="Consolas" panose="020B0609020204030204" pitchFamily="49" charset="0"/>
                        </a:rPr>
                        <a:t>(SELECT MAX(EFFDT) EFFDT,SETID,CURR_STEP,VERSION_NUM</a:t>
                      </a:r>
                    </a:p>
                    <a:p>
                      <a:r>
                        <a:rPr lang="en-US" altLang="zh-CN" sz="1600" b="0" i="1" dirty="0" smtClean="0">
                          <a:solidFill>
                            <a:schemeClr val="accent1"/>
                          </a:solidFill>
                          <a:latin typeface="Consolas" panose="020B0609020204030204" pitchFamily="49" charset="0"/>
                        </a:rPr>
                        <a:t>  FROM PS_CURR_STEP_TBL</a:t>
                      </a:r>
                    </a:p>
                    <a:p>
                      <a:r>
                        <a:rPr lang="en-US" altLang="zh-CN" sz="1600" b="0" i="1" dirty="0" smtClean="0">
                          <a:solidFill>
                            <a:schemeClr val="accent1"/>
                          </a:solidFill>
                          <a:latin typeface="Consolas" panose="020B0609020204030204" pitchFamily="49" charset="0"/>
                        </a:rPr>
                        <a:t>  WHERE EFFDT &lt;= TO_DATE('2013-12-31','YYYY-MM-DD')</a:t>
                      </a:r>
                    </a:p>
                    <a:p>
                      <a:r>
                        <a:rPr lang="en-US" altLang="zh-CN" sz="1600" b="0" i="1" dirty="0" smtClean="0">
                          <a:solidFill>
                            <a:schemeClr val="accent1"/>
                          </a:solidFill>
                          <a:latin typeface="Consolas" panose="020B0609020204030204" pitchFamily="49" charset="0"/>
                        </a:rPr>
                        <a:t>  </a:t>
                      </a:r>
                      <a:r>
                        <a:rPr lang="en-US" altLang="zh-CN" sz="1600" b="1" i="1" dirty="0" smtClean="0">
                          <a:solidFill>
                            <a:schemeClr val="accent1"/>
                          </a:solidFill>
                          <a:latin typeface="Consolas" panose="020B0609020204030204" pitchFamily="49" charset="0"/>
                        </a:rPr>
                        <a:t>group by </a:t>
                      </a:r>
                      <a:r>
                        <a:rPr lang="en-US" altLang="zh-CN" sz="1600" b="0" i="1" dirty="0" smtClean="0">
                          <a:solidFill>
                            <a:schemeClr val="accent1"/>
                          </a:solidFill>
                          <a:latin typeface="Consolas" panose="020B0609020204030204" pitchFamily="49" charset="0"/>
                        </a:rPr>
                        <a:t>SETID,CURR_STEP,VERSION_NUM) </a:t>
                      </a:r>
                      <a:r>
                        <a:rPr lang="en-US" altLang="zh-CN" sz="1600" b="0" dirty="0" smtClean="0">
                          <a:latin typeface="Consolas" panose="020B0609020204030204" pitchFamily="49" charset="0"/>
                        </a:rPr>
                        <a:t>X</a:t>
                      </a:r>
                    </a:p>
                    <a:p>
                      <a:r>
                        <a:rPr lang="en-US" altLang="zh-CN" sz="1600" b="1" dirty="0" smtClean="0">
                          <a:latin typeface="Consolas" panose="020B0609020204030204" pitchFamily="49" charset="0"/>
                        </a:rPr>
                        <a:t>WHERE</a:t>
                      </a:r>
                      <a:r>
                        <a:rPr lang="en-US" altLang="zh-CN" sz="1600" b="0" dirty="0" smtClean="0">
                          <a:latin typeface="Consolas" panose="020B0609020204030204" pitchFamily="49" charset="0"/>
                        </a:rPr>
                        <a:t> G.SETID = 'SHARE' AND ... </a:t>
                      </a:r>
                    </a:p>
                    <a:p>
                      <a:r>
                        <a:rPr lang="en-US" altLang="zh-CN" sz="1600" b="0" dirty="0" smtClean="0">
                          <a:latin typeface="Consolas" panose="020B0609020204030204" pitchFamily="49" charset="0"/>
                        </a:rPr>
                        <a:t>  AND S.EFF_STATUS = 'A' ORDER BY G.SEQUENCE_NBR_6;</a:t>
                      </a:r>
                      <a:endParaRPr lang="zh-CN" altLang="en-US" sz="1600" b="0" dirty="0" smtClean="0">
                        <a:latin typeface="Consolas" panose="020B0609020204030204" pitchFamily="49" charset="0"/>
                      </a:endParaRPr>
                    </a:p>
                  </a:txBody>
                  <a:tcPr/>
                </a:tc>
              </a:tr>
            </a:tbl>
          </a:graphicData>
        </a:graphic>
      </p:graphicFrame>
    </p:spTree>
    <p:extLst>
      <p:ext uri="{BB962C8B-B14F-4D97-AF65-F5344CB8AC3E}">
        <p14:creationId xmlns:p14="http://schemas.microsoft.com/office/powerpoint/2010/main" val="1987238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Subquery</a:t>
            </a:r>
            <a:r>
              <a:rPr lang="en-US" altLang="zh-CN" dirty="0"/>
              <a:t> </a:t>
            </a:r>
            <a:r>
              <a:rPr lang="en-US" altLang="zh-CN" dirty="0" err="1"/>
              <a:t>Unnesting</a:t>
            </a:r>
            <a:r>
              <a:rPr lang="en-US" altLang="zh-CN" dirty="0"/>
              <a:t> - </a:t>
            </a:r>
            <a:r>
              <a:rPr lang="en-US" altLang="zh-CN" dirty="0" err="1"/>
              <a:t>Peoplesoft</a:t>
            </a:r>
            <a:r>
              <a:rPr lang="en-US" altLang="zh-CN" dirty="0"/>
              <a:t> SQL </a:t>
            </a:r>
            <a:r>
              <a:rPr lang="en-US" altLang="zh-CN" dirty="0" smtClean="0"/>
              <a:t>Case 1</a:t>
            </a:r>
            <a:endParaRPr lang="zh-CN" altLang="en-US" dirty="0"/>
          </a:p>
        </p:txBody>
      </p:sp>
      <p:sp>
        <p:nvSpPr>
          <p:cNvPr id="3" name="Content Placeholder 2"/>
          <p:cNvSpPr>
            <a:spLocks noGrp="1"/>
          </p:cNvSpPr>
          <p:nvPr>
            <p:ph idx="1"/>
          </p:nvPr>
        </p:nvSpPr>
        <p:spPr>
          <a:xfrm>
            <a:off x="531151" y="1524001"/>
            <a:ext cx="3526499" cy="4419600"/>
          </a:xfrm>
        </p:spPr>
        <p:txBody>
          <a:bodyPr/>
          <a:lstStyle/>
          <a:p>
            <a:r>
              <a:rPr lang="en-US" altLang="zh-CN" dirty="0" smtClean="0"/>
              <a:t>Without </a:t>
            </a:r>
            <a:r>
              <a:rPr lang="en-US" altLang="zh-CN" dirty="0" err="1" smtClean="0"/>
              <a:t>subquery</a:t>
            </a:r>
            <a:r>
              <a:rPr lang="en-US" altLang="zh-CN" dirty="0" smtClean="0"/>
              <a:t> </a:t>
            </a:r>
            <a:r>
              <a:rPr lang="en-US" altLang="zh-CN" dirty="0" err="1" smtClean="0"/>
              <a:t>unnesting</a:t>
            </a:r>
            <a:r>
              <a:rPr lang="en-US" altLang="zh-CN" dirty="0" smtClean="0"/>
              <a:t>:</a:t>
            </a: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smtClean="0"/>
          </a:p>
          <a:p>
            <a:r>
              <a:rPr lang="en-US" altLang="zh-CN" dirty="0" smtClean="0"/>
              <a:t>With </a:t>
            </a:r>
            <a:r>
              <a:rPr lang="en-US" altLang="zh-CN" dirty="0" err="1" smtClean="0"/>
              <a:t>subquery</a:t>
            </a:r>
            <a:r>
              <a:rPr lang="en-US" altLang="zh-CN" dirty="0" smtClean="0"/>
              <a:t> </a:t>
            </a:r>
            <a:r>
              <a:rPr lang="en-US" altLang="zh-CN" dirty="0" err="1" smtClean="0"/>
              <a:t>unnesting</a:t>
            </a:r>
            <a:r>
              <a:rPr lang="en-US" altLang="zh-CN" dirty="0" smtClean="0"/>
              <a:t>:</a:t>
            </a:r>
            <a:endParaRPr lang="en-US" altLang="zh-CN" dirty="0"/>
          </a:p>
        </p:txBody>
      </p:sp>
      <p:sp>
        <p:nvSpPr>
          <p:cNvPr id="4" name="Footer Placeholder 3"/>
          <p:cNvSpPr>
            <a:spLocks noGrp="1"/>
          </p:cNvSpPr>
          <p:nvPr>
            <p:ph type="ftr" sz="quarter" idx="11"/>
          </p:nvPr>
        </p:nvSpPr>
        <p:spPr/>
        <p:txBody>
          <a:bodyPr/>
          <a:lstStyle/>
          <a:p>
            <a:pPr>
              <a:defRPr/>
            </a:pPr>
            <a:r>
              <a:rPr lang="en-US" smtClean="0"/>
              <a:t>Oracle Confidential</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27</a:t>
            </a:fld>
            <a:endParaRPr lang="zh-CN" altLang="en-US" dirty="0"/>
          </a:p>
        </p:txBody>
      </p:sp>
      <p:grpSp>
        <p:nvGrpSpPr>
          <p:cNvPr id="15" name="Group 14"/>
          <p:cNvGrpSpPr/>
          <p:nvPr/>
        </p:nvGrpSpPr>
        <p:grpSpPr>
          <a:xfrm>
            <a:off x="4704711" y="3971258"/>
            <a:ext cx="6822886" cy="2457052"/>
            <a:chOff x="4453127" y="4099323"/>
            <a:chExt cx="6822886" cy="2457052"/>
          </a:xfrm>
        </p:grpSpPr>
        <p:pic>
          <p:nvPicPr>
            <p:cNvPr id="7" name="Picture 6"/>
            <p:cNvPicPr>
              <a:picLocks noChangeAspect="1"/>
            </p:cNvPicPr>
            <p:nvPr/>
          </p:nvPicPr>
          <p:blipFill>
            <a:blip r:embed="rId2"/>
            <a:stretch>
              <a:fillRect/>
            </a:stretch>
          </p:blipFill>
          <p:spPr>
            <a:xfrm>
              <a:off x="4453127" y="4099323"/>
              <a:ext cx="6822886" cy="2457052"/>
            </a:xfrm>
            <a:prstGeom prst="rect">
              <a:avLst/>
            </a:prstGeom>
          </p:spPr>
        </p:pic>
        <p:sp>
          <p:nvSpPr>
            <p:cNvPr id="8" name="Rectangle 7"/>
            <p:cNvSpPr/>
            <p:nvPr/>
          </p:nvSpPr>
          <p:spPr>
            <a:xfrm>
              <a:off x="5630778" y="6169793"/>
              <a:ext cx="1684421" cy="154005"/>
            </a:xfrm>
            <a:prstGeom prst="rect">
              <a:avLst/>
            </a:prstGeom>
            <a:noFill/>
            <a:ln w="19050">
              <a:solidFill>
                <a:srgbClr val="FF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a:p>
          </p:txBody>
        </p:sp>
      </p:grpSp>
      <p:pic>
        <p:nvPicPr>
          <p:cNvPr id="16" name="Picture 15"/>
          <p:cNvPicPr>
            <a:picLocks noChangeAspect="1"/>
          </p:cNvPicPr>
          <p:nvPr/>
        </p:nvPicPr>
        <p:blipFill>
          <a:blip r:embed="rId3"/>
          <a:stretch>
            <a:fillRect/>
          </a:stretch>
        </p:blipFill>
        <p:spPr>
          <a:xfrm>
            <a:off x="4486664" y="1260465"/>
            <a:ext cx="7258981" cy="2582729"/>
          </a:xfrm>
          <a:prstGeom prst="rect">
            <a:avLst/>
          </a:prstGeom>
        </p:spPr>
      </p:pic>
    </p:spTree>
    <p:extLst>
      <p:ext uri="{BB962C8B-B14F-4D97-AF65-F5344CB8AC3E}">
        <p14:creationId xmlns:p14="http://schemas.microsoft.com/office/powerpoint/2010/main" val="2382453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1151" y="1524001"/>
            <a:ext cx="11125862" cy="4419600"/>
          </a:xfrm>
        </p:spPr>
        <p:txBody>
          <a:bodyPr/>
          <a:lstStyle/>
          <a:p>
            <a:r>
              <a:rPr lang="en-US" altLang="zh-CN" sz="2400" dirty="0" smtClean="0"/>
              <a:t>No </a:t>
            </a:r>
            <a:r>
              <a:rPr lang="en-US" altLang="zh-CN" sz="2400" dirty="0" err="1" smtClean="0"/>
              <a:t>subquery</a:t>
            </a:r>
            <a:r>
              <a:rPr lang="en-US" altLang="zh-CN" sz="2400" dirty="0" smtClean="0"/>
              <a:t> </a:t>
            </a:r>
            <a:r>
              <a:rPr lang="en-US" altLang="zh-CN" sz="2400" dirty="0" err="1" smtClean="0"/>
              <a:t>unnesting</a:t>
            </a:r>
            <a:r>
              <a:rPr lang="en-US" altLang="zh-CN" sz="2400" dirty="0" smtClean="0"/>
              <a:t>:</a:t>
            </a:r>
            <a:endParaRPr lang="en-US" altLang="zh-CN" sz="2400" dirty="0"/>
          </a:p>
          <a:p>
            <a:pPr marL="0" indent="0">
              <a:buNone/>
            </a:pPr>
            <a:endParaRPr lang="en-US" altLang="zh-CN" sz="2400" dirty="0" smtClean="0"/>
          </a:p>
          <a:p>
            <a:pPr marL="0" indent="0">
              <a:buNone/>
            </a:pPr>
            <a:endParaRPr lang="en-US" altLang="zh-CN" sz="2400" dirty="0"/>
          </a:p>
          <a:p>
            <a:endParaRPr lang="en-US" altLang="zh-CN" sz="2400" dirty="0" smtClean="0"/>
          </a:p>
          <a:p>
            <a:r>
              <a:rPr lang="en-US" altLang="zh-CN" sz="2400" dirty="0" smtClean="0"/>
              <a:t>With </a:t>
            </a:r>
            <a:r>
              <a:rPr lang="en-US" altLang="zh-CN" sz="2400" dirty="0" err="1" smtClean="0"/>
              <a:t>subquery</a:t>
            </a:r>
            <a:r>
              <a:rPr lang="en-US" altLang="zh-CN" sz="2400" dirty="0" smtClean="0"/>
              <a:t> </a:t>
            </a:r>
            <a:r>
              <a:rPr lang="en-US" altLang="zh-CN" sz="2400" dirty="0" err="1" smtClean="0"/>
              <a:t>unnesting</a:t>
            </a:r>
            <a:r>
              <a:rPr lang="en-US" altLang="zh-CN" sz="2400" dirty="0" smtClean="0"/>
              <a:t>:</a:t>
            </a:r>
          </a:p>
          <a:p>
            <a:endParaRPr lang="en-US" altLang="zh-CN" sz="2400" dirty="0"/>
          </a:p>
          <a:p>
            <a:endParaRPr lang="en-US" altLang="zh-CN" sz="2400" dirty="0" smtClean="0"/>
          </a:p>
          <a:p>
            <a:pPr marL="0" indent="0">
              <a:buNone/>
            </a:pPr>
            <a:endParaRPr lang="en-US" altLang="zh-CN" sz="2000" dirty="0" smtClean="0"/>
          </a:p>
          <a:p>
            <a:pPr marL="0" indent="0">
              <a:buNone/>
            </a:pPr>
            <a:r>
              <a:rPr lang="en-US" altLang="zh-CN" sz="2000" dirty="0" smtClean="0"/>
              <a:t>Note: </a:t>
            </a:r>
            <a:r>
              <a:rPr lang="en-US" altLang="zh-CN" sz="1800" dirty="0" smtClean="0"/>
              <a:t>SQL Work Area</a:t>
            </a:r>
          </a:p>
          <a:p>
            <a:pPr lvl="1"/>
            <a:r>
              <a:rPr lang="en-US" altLang="zh-CN" sz="1800" dirty="0" smtClean="0"/>
              <a:t>Sort Area for sort/aggregate/.. operations</a:t>
            </a:r>
          </a:p>
          <a:p>
            <a:pPr lvl="1"/>
            <a:r>
              <a:rPr lang="en-US" altLang="zh-CN" sz="1800" dirty="0" smtClean="0"/>
              <a:t>Hash Area for hash join, ..</a:t>
            </a:r>
          </a:p>
          <a:p>
            <a:pPr lvl="1"/>
            <a:endParaRPr lang="en-US" altLang="zh-CN" sz="2000" dirty="0"/>
          </a:p>
        </p:txBody>
      </p:sp>
      <p:sp>
        <p:nvSpPr>
          <p:cNvPr id="2" name="Title 1"/>
          <p:cNvSpPr>
            <a:spLocks noGrp="1"/>
          </p:cNvSpPr>
          <p:nvPr>
            <p:ph type="title"/>
          </p:nvPr>
        </p:nvSpPr>
        <p:spPr/>
        <p:txBody>
          <a:bodyPr/>
          <a:lstStyle/>
          <a:p>
            <a:r>
              <a:rPr lang="en-US" altLang="zh-CN" dirty="0" err="1"/>
              <a:t>Subquery</a:t>
            </a:r>
            <a:r>
              <a:rPr lang="en-US" altLang="zh-CN" dirty="0"/>
              <a:t> </a:t>
            </a:r>
            <a:r>
              <a:rPr lang="en-US" altLang="zh-CN" dirty="0" err="1"/>
              <a:t>Unnesting</a:t>
            </a:r>
            <a:r>
              <a:rPr lang="en-US" altLang="zh-CN" dirty="0"/>
              <a:t> - </a:t>
            </a:r>
            <a:r>
              <a:rPr lang="en-US" altLang="zh-CN" dirty="0" err="1"/>
              <a:t>Peoplesoft</a:t>
            </a:r>
            <a:r>
              <a:rPr lang="en-US" altLang="zh-CN" dirty="0"/>
              <a:t> SQL </a:t>
            </a:r>
            <a:r>
              <a:rPr lang="en-US" altLang="zh-CN" dirty="0" smtClean="0"/>
              <a:t>Case 1 - Performance</a:t>
            </a:r>
            <a:endParaRPr lang="zh-CN" altLang="en-US" dirty="0"/>
          </a:p>
        </p:txBody>
      </p:sp>
      <p:sp>
        <p:nvSpPr>
          <p:cNvPr id="4" name="Footer Placeholder 3"/>
          <p:cNvSpPr>
            <a:spLocks noGrp="1"/>
          </p:cNvSpPr>
          <p:nvPr>
            <p:ph type="ftr" sz="quarter" idx="11"/>
          </p:nvPr>
        </p:nvSpPr>
        <p:spPr/>
        <p:txBody>
          <a:bodyPr/>
          <a:lstStyle/>
          <a:p>
            <a:pPr>
              <a:defRPr/>
            </a:pPr>
            <a:r>
              <a:rPr lang="en-US" smtClean="0"/>
              <a:t>Oracle Confidential</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28</a:t>
            </a:fld>
            <a:endParaRPr lang="zh-CN" altLang="en-US" dirty="0"/>
          </a:p>
        </p:txBody>
      </p:sp>
      <p:grpSp>
        <p:nvGrpSpPr>
          <p:cNvPr id="11" name="Group 10"/>
          <p:cNvGrpSpPr/>
          <p:nvPr/>
        </p:nvGrpSpPr>
        <p:grpSpPr>
          <a:xfrm>
            <a:off x="637819" y="3801002"/>
            <a:ext cx="11215303" cy="990555"/>
            <a:chOff x="637819" y="3801002"/>
            <a:chExt cx="11215303" cy="990555"/>
          </a:xfrm>
        </p:grpSpPr>
        <p:pic>
          <p:nvPicPr>
            <p:cNvPr id="8" name="Picture 7"/>
            <p:cNvPicPr>
              <a:picLocks noChangeAspect="1"/>
            </p:cNvPicPr>
            <p:nvPr/>
          </p:nvPicPr>
          <p:blipFill>
            <a:blip r:embed="rId3"/>
            <a:stretch>
              <a:fillRect/>
            </a:stretch>
          </p:blipFill>
          <p:spPr>
            <a:xfrm>
              <a:off x="637819" y="3892634"/>
              <a:ext cx="10912526" cy="841497"/>
            </a:xfrm>
            <a:prstGeom prst="rect">
              <a:avLst/>
            </a:prstGeom>
          </p:spPr>
        </p:pic>
        <p:sp>
          <p:nvSpPr>
            <p:cNvPr id="14" name="Oval 13"/>
            <p:cNvSpPr/>
            <p:nvPr/>
          </p:nvSpPr>
          <p:spPr>
            <a:xfrm>
              <a:off x="8003017" y="3831386"/>
              <a:ext cx="991402" cy="960171"/>
            </a:xfrm>
            <a:prstGeom prst="ellipse">
              <a:avLst/>
            </a:prstGeom>
            <a:noFill/>
            <a:ln w="19050">
              <a:solidFill>
                <a:srgbClr val="FF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a:p>
          </p:txBody>
        </p:sp>
        <p:sp>
          <p:nvSpPr>
            <p:cNvPr id="15" name="Oval 14"/>
            <p:cNvSpPr/>
            <p:nvPr/>
          </p:nvSpPr>
          <p:spPr>
            <a:xfrm>
              <a:off x="10861720" y="3823808"/>
              <a:ext cx="991402" cy="960171"/>
            </a:xfrm>
            <a:prstGeom prst="ellipse">
              <a:avLst/>
            </a:prstGeom>
            <a:noFill/>
            <a:ln w="19050">
              <a:solidFill>
                <a:srgbClr val="FF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a:p>
          </p:txBody>
        </p:sp>
        <p:sp>
          <p:nvSpPr>
            <p:cNvPr id="16" name="Oval 15"/>
            <p:cNvSpPr/>
            <p:nvPr/>
          </p:nvSpPr>
          <p:spPr>
            <a:xfrm>
              <a:off x="6904947" y="3801002"/>
              <a:ext cx="991402" cy="960171"/>
            </a:xfrm>
            <a:prstGeom prst="ellipse">
              <a:avLst/>
            </a:prstGeom>
            <a:noFill/>
            <a:ln w="19050">
              <a:solidFill>
                <a:srgbClr val="FF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a:p>
          </p:txBody>
        </p:sp>
      </p:grpSp>
      <p:grpSp>
        <p:nvGrpSpPr>
          <p:cNvPr id="12" name="Group 11"/>
          <p:cNvGrpSpPr/>
          <p:nvPr/>
        </p:nvGrpSpPr>
        <p:grpSpPr>
          <a:xfrm>
            <a:off x="621393" y="1903788"/>
            <a:ext cx="11088954" cy="964557"/>
            <a:chOff x="621393" y="1903788"/>
            <a:chExt cx="11088954" cy="964557"/>
          </a:xfrm>
        </p:grpSpPr>
        <p:pic>
          <p:nvPicPr>
            <p:cNvPr id="9" name="Picture 8"/>
            <p:cNvPicPr>
              <a:picLocks noChangeAspect="1"/>
            </p:cNvPicPr>
            <p:nvPr/>
          </p:nvPicPr>
          <p:blipFill>
            <a:blip r:embed="rId4"/>
            <a:stretch>
              <a:fillRect/>
            </a:stretch>
          </p:blipFill>
          <p:spPr>
            <a:xfrm>
              <a:off x="621393" y="1947268"/>
              <a:ext cx="10845120" cy="873209"/>
            </a:xfrm>
            <a:prstGeom prst="rect">
              <a:avLst/>
            </a:prstGeom>
          </p:spPr>
        </p:pic>
        <p:sp>
          <p:nvSpPr>
            <p:cNvPr id="7" name="Oval 6"/>
            <p:cNvSpPr/>
            <p:nvPr/>
          </p:nvSpPr>
          <p:spPr>
            <a:xfrm>
              <a:off x="7892716" y="1908174"/>
              <a:ext cx="991402" cy="960171"/>
            </a:xfrm>
            <a:prstGeom prst="ellipse">
              <a:avLst/>
            </a:prstGeom>
            <a:noFill/>
            <a:ln w="19050">
              <a:solidFill>
                <a:srgbClr val="FF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a:p>
          </p:txBody>
        </p:sp>
        <p:sp>
          <p:nvSpPr>
            <p:cNvPr id="13" name="Oval 12"/>
            <p:cNvSpPr/>
            <p:nvPr/>
          </p:nvSpPr>
          <p:spPr>
            <a:xfrm>
              <a:off x="10718945" y="1906206"/>
              <a:ext cx="991402" cy="960171"/>
            </a:xfrm>
            <a:prstGeom prst="ellipse">
              <a:avLst/>
            </a:prstGeom>
            <a:noFill/>
            <a:ln w="19050">
              <a:solidFill>
                <a:srgbClr val="FF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a:p>
          </p:txBody>
        </p:sp>
        <p:sp>
          <p:nvSpPr>
            <p:cNvPr id="17" name="Oval 16"/>
            <p:cNvSpPr/>
            <p:nvPr/>
          </p:nvSpPr>
          <p:spPr>
            <a:xfrm>
              <a:off x="6901314" y="1903788"/>
              <a:ext cx="991402" cy="960171"/>
            </a:xfrm>
            <a:prstGeom prst="ellipse">
              <a:avLst/>
            </a:prstGeom>
            <a:noFill/>
            <a:ln w="19050">
              <a:solidFill>
                <a:srgbClr val="FF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a:p>
          </p:txBody>
        </p:sp>
      </p:grpSp>
    </p:spTree>
    <p:extLst>
      <p:ext uri="{BB962C8B-B14F-4D97-AF65-F5344CB8AC3E}">
        <p14:creationId xmlns:p14="http://schemas.microsoft.com/office/powerpoint/2010/main" val="2302051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Subquery</a:t>
            </a:r>
            <a:r>
              <a:rPr lang="en-US" altLang="zh-CN" dirty="0"/>
              <a:t> </a:t>
            </a:r>
            <a:r>
              <a:rPr lang="en-US" altLang="zh-CN" dirty="0" err="1"/>
              <a:t>Unnesting</a:t>
            </a:r>
            <a:r>
              <a:rPr lang="en-US" altLang="zh-CN" dirty="0"/>
              <a:t> - </a:t>
            </a:r>
            <a:r>
              <a:rPr lang="en-US" altLang="zh-CN" dirty="0" err="1"/>
              <a:t>Peoplesoft</a:t>
            </a:r>
            <a:r>
              <a:rPr lang="en-US" altLang="zh-CN" dirty="0"/>
              <a:t> SQL </a:t>
            </a:r>
            <a:r>
              <a:rPr lang="en-US" altLang="zh-CN" dirty="0" smtClean="0"/>
              <a:t>Case 2</a:t>
            </a:r>
            <a:endParaRPr lang="zh-CN" altLang="en-US" dirty="0"/>
          </a:p>
        </p:txBody>
      </p:sp>
      <p:sp>
        <p:nvSpPr>
          <p:cNvPr id="3" name="Content Placeholder 2"/>
          <p:cNvSpPr>
            <a:spLocks noGrp="1"/>
          </p:cNvSpPr>
          <p:nvPr>
            <p:ph idx="1"/>
          </p:nvPr>
        </p:nvSpPr>
        <p:spPr>
          <a:xfrm>
            <a:off x="531151" y="1524001"/>
            <a:ext cx="11125862" cy="4770921"/>
          </a:xfrm>
        </p:spPr>
        <p:txBody>
          <a:bodyPr>
            <a:normAutofit fontScale="92500" lnSpcReduction="10000"/>
          </a:bodyPr>
          <a:lstStyle/>
          <a:p>
            <a:pPr marL="0" indent="0">
              <a:buNone/>
            </a:pPr>
            <a:r>
              <a:rPr lang="en-US" altLang="zh-CN" dirty="0" smtClean="0"/>
              <a:t> </a:t>
            </a:r>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smtClean="0"/>
          </a:p>
          <a:p>
            <a:pPr marL="0" indent="0">
              <a:buNone/>
            </a:pPr>
            <a:endParaRPr lang="en-US" altLang="zh-CN" sz="1800" dirty="0" smtClean="0"/>
          </a:p>
          <a:p>
            <a:pPr marL="0" indent="0">
              <a:buNone/>
            </a:pPr>
            <a:endParaRPr lang="en-US" altLang="zh-CN" sz="1800" dirty="0" smtClean="0"/>
          </a:p>
          <a:p>
            <a:pPr marL="0" indent="0">
              <a:buNone/>
            </a:pPr>
            <a:r>
              <a:rPr lang="en-US" altLang="zh-CN" sz="1800" dirty="0" smtClean="0"/>
              <a:t>Note: alter </a:t>
            </a:r>
            <a:r>
              <a:rPr lang="en-US" altLang="zh-CN" sz="1800" dirty="0"/>
              <a:t>session set "_</a:t>
            </a:r>
            <a:r>
              <a:rPr lang="en-US" altLang="zh-CN" sz="1800" dirty="0" err="1"/>
              <a:t>unnest_subquery</a:t>
            </a:r>
            <a:r>
              <a:rPr lang="en-US" altLang="zh-CN" sz="1800" dirty="0"/>
              <a:t>"=false;</a:t>
            </a:r>
          </a:p>
        </p:txBody>
      </p:sp>
      <p:sp>
        <p:nvSpPr>
          <p:cNvPr id="4" name="Footer Placeholder 3"/>
          <p:cNvSpPr>
            <a:spLocks noGrp="1"/>
          </p:cNvSpPr>
          <p:nvPr>
            <p:ph type="ftr" sz="quarter" idx="11"/>
          </p:nvPr>
        </p:nvSpPr>
        <p:spPr/>
        <p:txBody>
          <a:bodyPr/>
          <a:lstStyle/>
          <a:p>
            <a:pPr>
              <a:defRPr/>
            </a:pPr>
            <a:r>
              <a:rPr lang="en-US" smtClean="0"/>
              <a:t>Oracle Confidential</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29</a:t>
            </a:fld>
            <a:endParaRPr lang="zh-CN" altLang="en-US" dirty="0"/>
          </a:p>
        </p:txBody>
      </p:sp>
      <p:graphicFrame>
        <p:nvGraphicFramePr>
          <p:cNvPr id="8" name="Table 7"/>
          <p:cNvGraphicFramePr>
            <a:graphicFrameLocks noGrp="1"/>
          </p:cNvGraphicFramePr>
          <p:nvPr>
            <p:extLst>
              <p:ext uri="{D42A27DB-BD31-4B8C-83A1-F6EECF244321}">
                <p14:modId xmlns:p14="http://schemas.microsoft.com/office/powerpoint/2010/main" val="768489787"/>
              </p:ext>
            </p:extLst>
          </p:nvPr>
        </p:nvGraphicFramePr>
        <p:xfrm>
          <a:off x="413883" y="1524001"/>
          <a:ext cx="11368622" cy="4395536"/>
        </p:xfrm>
        <a:graphic>
          <a:graphicData uri="http://schemas.openxmlformats.org/drawingml/2006/table">
            <a:tbl>
              <a:tblPr firstRow="1" bandRow="1">
                <a:tableStyleId>{5FD0F851-EC5A-4D38-B0AD-8093EC10F338}</a:tableStyleId>
              </a:tblPr>
              <a:tblGrid>
                <a:gridCol w="5640408"/>
                <a:gridCol w="5728214"/>
              </a:tblGrid>
              <a:tr h="1914920">
                <a:tc>
                  <a:txBody>
                    <a:bodyPr/>
                    <a:lstStyle/>
                    <a:p>
                      <a:r>
                        <a:rPr lang="en-US" altLang="zh-CN" sz="1400" b="0" smtClean="0"/>
                        <a:t>SELECT *   </a:t>
                      </a:r>
                      <a:r>
                        <a:rPr lang="en-US" altLang="zh-CN" sz="1400" b="0" dirty="0" smtClean="0"/>
                        <a:t>FROM   PS_JOB D</a:t>
                      </a:r>
                    </a:p>
                    <a:p>
                      <a:r>
                        <a:rPr lang="en-US" altLang="zh-CN" sz="1400" b="0" dirty="0" smtClean="0"/>
                        <a:t>   WHERE D.EFFDT =</a:t>
                      </a:r>
                    </a:p>
                    <a:p>
                      <a:r>
                        <a:rPr lang="en-US" altLang="zh-CN" sz="1400" b="0" dirty="0" smtClean="0"/>
                        <a:t>                 (SELECT   MAX (J.EFFDT)</a:t>
                      </a:r>
                    </a:p>
                    <a:p>
                      <a:r>
                        <a:rPr lang="en-US" altLang="zh-CN" sz="1400" b="0" dirty="0" smtClean="0"/>
                        <a:t>                    FROM   PS_JOB J</a:t>
                      </a:r>
                    </a:p>
                    <a:p>
                      <a:r>
                        <a:rPr lang="en-US" altLang="zh-CN" sz="1400" b="0" dirty="0" smtClean="0"/>
                        <a:t>                   WHERE       J.EMPLID = D.EMPLID</a:t>
                      </a:r>
                    </a:p>
                    <a:p>
                      <a:r>
                        <a:rPr lang="en-US" altLang="zh-CN" sz="1400" b="0" dirty="0" smtClean="0"/>
                        <a:t>                           AND J.EMPL_RCD = D.EMPL_RCD</a:t>
                      </a:r>
                    </a:p>
                    <a:p>
                      <a:r>
                        <a:rPr lang="en-US" altLang="zh-CN" sz="1400" b="0" dirty="0" smtClean="0"/>
                        <a:t>                           AND J.EFFDT &lt;= </a:t>
                      </a:r>
                      <a:r>
                        <a:rPr lang="en-US" altLang="zh-CN" sz="1400" b="0" dirty="0" err="1" smtClean="0"/>
                        <a:t>sysdate</a:t>
                      </a:r>
                      <a:r>
                        <a:rPr lang="en-US" altLang="zh-CN" sz="1400" b="0" dirty="0" smtClean="0"/>
                        <a:t>);</a:t>
                      </a:r>
                      <a:endParaRPr lang="zh-CN" altLang="en-US" sz="1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400" b="0" dirty="0" smtClean="0"/>
                        <a:t>SELECT </a:t>
                      </a:r>
                      <a:r>
                        <a:rPr lang="en-US" altLang="zh-CN" sz="1400" b="1" dirty="0" smtClean="0">
                          <a:solidFill>
                            <a:srgbClr val="FF0000"/>
                          </a:solidFill>
                        </a:rPr>
                        <a:t>/*+ </a:t>
                      </a:r>
                      <a:r>
                        <a:rPr lang="en-US" altLang="zh-CN" sz="1400" b="1" dirty="0" err="1" smtClean="0">
                          <a:solidFill>
                            <a:srgbClr val="FF0000"/>
                          </a:solidFill>
                        </a:rPr>
                        <a:t>unnest</a:t>
                      </a:r>
                      <a:r>
                        <a:rPr lang="en-US" altLang="zh-CN" sz="1400" b="1" dirty="0" smtClean="0">
                          <a:solidFill>
                            <a:srgbClr val="FF0000"/>
                          </a:solidFill>
                        </a:rPr>
                        <a:t>(@sel$2) */ </a:t>
                      </a:r>
                      <a:r>
                        <a:rPr lang="en-US" altLang="zh-CN" sz="1400" b="0" dirty="0" smtClean="0"/>
                        <a:t>*   FROM   PS_JOB D</a:t>
                      </a:r>
                    </a:p>
                    <a:p>
                      <a:r>
                        <a:rPr lang="en-US" altLang="zh-CN" sz="1400" b="0" dirty="0" smtClean="0"/>
                        <a:t>   WHERE D.EFFDT =</a:t>
                      </a:r>
                    </a:p>
                    <a:p>
                      <a:r>
                        <a:rPr lang="en-US" altLang="zh-CN" sz="1400" b="0" dirty="0" smtClean="0"/>
                        <a:t>                 (SELECT   MAX (J.EFFDT)</a:t>
                      </a:r>
                    </a:p>
                    <a:p>
                      <a:r>
                        <a:rPr lang="en-US" altLang="zh-CN" sz="1400" b="0" dirty="0" smtClean="0"/>
                        <a:t>                    FROM   PS_JOB J</a:t>
                      </a:r>
                    </a:p>
                    <a:p>
                      <a:r>
                        <a:rPr lang="en-US" altLang="zh-CN" sz="1400" b="0" dirty="0" smtClean="0"/>
                        <a:t>                   WHERE       J.EMPLID = D.EMPLID</a:t>
                      </a:r>
                    </a:p>
                    <a:p>
                      <a:r>
                        <a:rPr lang="en-US" altLang="zh-CN" sz="1400" b="0" dirty="0" smtClean="0"/>
                        <a:t>                           AND J.EMPL_RCD = D.EMPL_RCD</a:t>
                      </a:r>
                    </a:p>
                    <a:p>
                      <a:r>
                        <a:rPr lang="en-US" altLang="zh-CN" sz="1400" b="0" dirty="0" smtClean="0"/>
                        <a:t>                           AND J.EFFDT &lt;= </a:t>
                      </a:r>
                      <a:r>
                        <a:rPr lang="en-US" altLang="zh-CN" sz="1400" b="0" dirty="0" err="1" smtClean="0"/>
                        <a:t>sysdate</a:t>
                      </a:r>
                      <a:r>
                        <a:rPr lang="en-US" altLang="zh-CN" sz="1400" b="0" dirty="0" smtClean="0"/>
                        <a:t>);</a:t>
                      </a:r>
                      <a:endParaRPr lang="zh-CN" altLang="en-US" sz="1400" b="0" dirty="0" smtClean="0"/>
                    </a:p>
                    <a:p>
                      <a:endParaRPr lang="zh-CN" altLang="en-US" sz="1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80616">
                <a:tc>
                  <a:txBody>
                    <a:bodyPr/>
                    <a:lstStyle/>
                    <a:p>
                      <a:endParaRPr lang="en-US" altLang="zh-CN" sz="1400" b="0" dirty="0" smtClean="0"/>
                    </a:p>
                    <a:p>
                      <a:endParaRPr lang="en-US" altLang="zh-CN" sz="1400" b="0" dirty="0" smtClean="0"/>
                    </a:p>
                    <a:p>
                      <a:endParaRPr lang="en-US" altLang="zh-CN" sz="1400" b="0" dirty="0" smtClean="0"/>
                    </a:p>
                    <a:p>
                      <a:endParaRPr lang="en-US" altLang="zh-CN" sz="1400" b="0" dirty="0" smtClean="0"/>
                    </a:p>
                    <a:p>
                      <a:endParaRPr lang="en-US" altLang="zh-CN" sz="1400" b="0" dirty="0" smtClean="0"/>
                    </a:p>
                    <a:p>
                      <a:endParaRPr lang="en-US" altLang="zh-CN" sz="1400" b="0" dirty="0" smtClean="0"/>
                    </a:p>
                    <a:p>
                      <a:endParaRPr lang="en-US" altLang="zh-CN" sz="1400" b="0" dirty="0" smtClean="0"/>
                    </a:p>
                    <a:p>
                      <a:endParaRPr lang="en-US" altLang="zh-CN" sz="1400" b="0" dirty="0" smtClean="0"/>
                    </a:p>
                    <a:p>
                      <a:endParaRPr lang="en-US" altLang="zh-CN" sz="1400" b="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ltLang="zh-CN" sz="1400" b="0" smtClean="0"/>
                    </a:p>
                    <a:p>
                      <a:endParaRPr lang="en-US" altLang="zh-CN" sz="1400" b="0" smtClean="0"/>
                    </a:p>
                    <a:p>
                      <a:endParaRPr lang="en-US" altLang="zh-CN" sz="1400" b="0" smtClean="0"/>
                    </a:p>
                    <a:p>
                      <a:endParaRPr lang="en-US" altLang="zh-CN" sz="1400" b="0" smtClean="0"/>
                    </a:p>
                    <a:p>
                      <a:endParaRPr lang="en-US" altLang="zh-CN" sz="1400" b="0" smtClean="0"/>
                    </a:p>
                    <a:p>
                      <a:endParaRPr lang="en-US" altLang="zh-CN" sz="1400" b="0" smtClean="0"/>
                    </a:p>
                    <a:p>
                      <a:endParaRPr lang="en-US" altLang="zh-CN" sz="1400" b="0" smtClean="0"/>
                    </a:p>
                    <a:p>
                      <a:endParaRPr lang="en-US" altLang="zh-CN" sz="1400" b="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9" name="Picture 8"/>
          <p:cNvPicPr>
            <a:picLocks noChangeAspect="1"/>
          </p:cNvPicPr>
          <p:nvPr/>
        </p:nvPicPr>
        <p:blipFill>
          <a:blip r:embed="rId3"/>
          <a:stretch>
            <a:fillRect/>
          </a:stretch>
        </p:blipFill>
        <p:spPr>
          <a:xfrm>
            <a:off x="452953" y="3570171"/>
            <a:ext cx="5566067" cy="1983606"/>
          </a:xfrm>
          <a:prstGeom prst="rect">
            <a:avLst/>
          </a:prstGeom>
        </p:spPr>
      </p:pic>
      <p:pic>
        <p:nvPicPr>
          <p:cNvPr id="10" name="Picture 9"/>
          <p:cNvPicPr>
            <a:picLocks noChangeAspect="1"/>
          </p:cNvPicPr>
          <p:nvPr/>
        </p:nvPicPr>
        <p:blipFill>
          <a:blip r:embed="rId4"/>
          <a:stretch>
            <a:fillRect/>
          </a:stretch>
        </p:blipFill>
        <p:spPr>
          <a:xfrm>
            <a:off x="6112407" y="3570171"/>
            <a:ext cx="5826612" cy="2243488"/>
          </a:xfrm>
          <a:prstGeom prst="rect">
            <a:avLst/>
          </a:prstGeom>
        </p:spPr>
      </p:pic>
    </p:spTree>
    <p:extLst>
      <p:ext uri="{BB962C8B-B14F-4D97-AF65-F5344CB8AC3E}">
        <p14:creationId xmlns:p14="http://schemas.microsoft.com/office/powerpoint/2010/main" val="2626606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Oracle Database </a:t>
            </a:r>
            <a:br>
              <a:rPr lang="en-US" altLang="zh-CN" dirty="0" smtClean="0"/>
            </a:br>
            <a:r>
              <a:rPr lang="en-US" altLang="zh-CN" dirty="0" smtClean="0"/>
              <a:t>Architecture</a:t>
            </a:r>
            <a:endParaRPr lang="zh-CN" altLang="en-US" dirty="0"/>
          </a:p>
        </p:txBody>
      </p:sp>
      <p:sp>
        <p:nvSpPr>
          <p:cNvPr id="3" name="Content Placeholder 2"/>
          <p:cNvSpPr>
            <a:spLocks noGrp="1"/>
          </p:cNvSpPr>
          <p:nvPr>
            <p:ph idx="1"/>
          </p:nvPr>
        </p:nvSpPr>
        <p:spPr/>
        <p:txBody>
          <a:bodyPr/>
          <a:lstStyle/>
          <a:p>
            <a:r>
              <a:rPr lang="en-US" altLang="zh-CN" dirty="0" smtClean="0"/>
              <a:t>Database</a:t>
            </a:r>
          </a:p>
          <a:p>
            <a:pPr lvl="1"/>
            <a:r>
              <a:rPr lang="en-US" altLang="zh-CN" dirty="0" smtClean="0"/>
              <a:t>Data Files</a:t>
            </a:r>
          </a:p>
          <a:p>
            <a:pPr lvl="1"/>
            <a:r>
              <a:rPr lang="en-US" altLang="zh-CN" dirty="0" smtClean="0"/>
              <a:t>Control Files</a:t>
            </a:r>
          </a:p>
          <a:p>
            <a:pPr lvl="1"/>
            <a:r>
              <a:rPr lang="en-US" altLang="zh-CN" dirty="0" smtClean="0"/>
              <a:t>Redo Files</a:t>
            </a:r>
          </a:p>
          <a:p>
            <a:r>
              <a:rPr lang="en-US" altLang="zh-CN" dirty="0" smtClean="0"/>
              <a:t>Instance</a:t>
            </a:r>
          </a:p>
          <a:p>
            <a:pPr lvl="1"/>
            <a:r>
              <a:rPr lang="en-US" altLang="zh-CN" dirty="0" smtClean="0"/>
              <a:t>PGA</a:t>
            </a:r>
          </a:p>
          <a:p>
            <a:pPr lvl="2"/>
            <a:r>
              <a:rPr lang="en-US" altLang="zh-CN" dirty="0" smtClean="0"/>
              <a:t>SQL Work Area</a:t>
            </a:r>
          </a:p>
          <a:p>
            <a:pPr lvl="2"/>
            <a:r>
              <a:rPr lang="en-US" altLang="zh-CN" dirty="0" smtClean="0"/>
              <a:t>Private SQL Area</a:t>
            </a:r>
          </a:p>
          <a:p>
            <a:pPr lvl="1"/>
            <a:r>
              <a:rPr lang="en-US" altLang="zh-CN" dirty="0" smtClean="0"/>
              <a:t>SGA</a:t>
            </a:r>
          </a:p>
          <a:p>
            <a:pPr lvl="2"/>
            <a:r>
              <a:rPr lang="en-US" altLang="zh-CN" dirty="0" smtClean="0"/>
              <a:t>Shared Pool</a:t>
            </a:r>
          </a:p>
          <a:p>
            <a:pPr lvl="3"/>
            <a:r>
              <a:rPr lang="en-US" altLang="zh-CN" dirty="0" smtClean="0"/>
              <a:t>Library Cache</a:t>
            </a:r>
            <a:endParaRPr lang="zh-CN" altLang="en-US" dirty="0"/>
          </a:p>
        </p:txBody>
      </p:sp>
      <p:sp>
        <p:nvSpPr>
          <p:cNvPr id="4" name="Footer Placeholder 3"/>
          <p:cNvSpPr>
            <a:spLocks noGrp="1"/>
          </p:cNvSpPr>
          <p:nvPr>
            <p:ph type="ftr" sz="quarter" idx="11"/>
          </p:nvPr>
        </p:nvSpPr>
        <p:spPr/>
        <p:txBody>
          <a:bodyPr/>
          <a:lstStyle/>
          <a:p>
            <a:pPr>
              <a:defRPr/>
            </a:pPr>
            <a:r>
              <a:rPr lang="en-US" smtClean="0"/>
              <a:t>Oracle Confidential</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3</a:t>
            </a:fld>
            <a:endParaRPr lang="zh-CN" altLang="en-US" dirty="0"/>
          </a:p>
        </p:txBody>
      </p:sp>
      <p:grpSp>
        <p:nvGrpSpPr>
          <p:cNvPr id="7" name="Group 6"/>
          <p:cNvGrpSpPr/>
          <p:nvPr/>
        </p:nvGrpSpPr>
        <p:grpSpPr>
          <a:xfrm>
            <a:off x="4571999" y="116259"/>
            <a:ext cx="6256421" cy="6741741"/>
            <a:chOff x="4571999" y="116259"/>
            <a:chExt cx="6256421" cy="6741741"/>
          </a:xfrm>
        </p:grpSpPr>
        <p:pic>
          <p:nvPicPr>
            <p:cNvPr id="1026" name="Picture 2" descr="Description of Figure 1-1 follow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99" y="116259"/>
              <a:ext cx="6256421" cy="674174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985886" y="1010653"/>
              <a:ext cx="1337912" cy="962526"/>
            </a:xfrm>
            <a:prstGeom prst="rect">
              <a:avLst/>
            </a:prstGeom>
            <a:noFill/>
            <a:ln w="381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a:p>
          </p:txBody>
        </p:sp>
        <p:sp>
          <p:nvSpPr>
            <p:cNvPr id="8" name="Rectangle 7"/>
            <p:cNvSpPr/>
            <p:nvPr/>
          </p:nvSpPr>
          <p:spPr>
            <a:xfrm>
              <a:off x="4726003" y="4600877"/>
              <a:ext cx="2213811" cy="577516"/>
            </a:xfrm>
            <a:prstGeom prst="rect">
              <a:avLst/>
            </a:prstGeom>
            <a:noFill/>
            <a:ln w="38100">
              <a:solidFill>
                <a:srgbClr val="00B05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a:p>
          </p:txBody>
        </p:sp>
        <p:sp>
          <p:nvSpPr>
            <p:cNvPr id="9" name="Rectangle 8"/>
            <p:cNvSpPr/>
            <p:nvPr/>
          </p:nvSpPr>
          <p:spPr>
            <a:xfrm>
              <a:off x="4985886" y="2046170"/>
              <a:ext cx="577516" cy="531262"/>
            </a:xfrm>
            <a:prstGeom prst="rect">
              <a:avLst/>
            </a:prstGeom>
            <a:noFill/>
            <a:ln w="38100">
              <a:solidFill>
                <a:srgbClr val="FF8E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a:p>
          </p:txBody>
        </p:sp>
      </p:grpSp>
    </p:spTree>
    <p:extLst>
      <p:ext uri="{BB962C8B-B14F-4D97-AF65-F5344CB8AC3E}">
        <p14:creationId xmlns:p14="http://schemas.microsoft.com/office/powerpoint/2010/main" val="3272615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Tip: </a:t>
            </a:r>
            <a:r>
              <a:rPr lang="en-US" altLang="zh-CN" dirty="0" err="1"/>
              <a:t>S</a:t>
            </a:r>
            <a:r>
              <a:rPr lang="en-US" altLang="zh-CN" dirty="0" err="1" smtClean="0"/>
              <a:t>ubquery</a:t>
            </a:r>
            <a:r>
              <a:rPr lang="en-US" altLang="zh-CN" dirty="0" smtClean="0"/>
              <a:t> </a:t>
            </a:r>
            <a:r>
              <a:rPr lang="en-US" altLang="zh-CN" dirty="0" err="1" smtClean="0"/>
              <a:t>unnesting</a:t>
            </a:r>
            <a:r>
              <a:rPr lang="en-US" altLang="zh-CN" dirty="0" smtClean="0"/>
              <a:t> disabled in PSFT DB</a:t>
            </a:r>
            <a:endParaRPr lang="zh-CN" altLang="en-US" dirty="0"/>
          </a:p>
        </p:txBody>
      </p:sp>
      <p:sp>
        <p:nvSpPr>
          <p:cNvPr id="3" name="Content Placeholder 2"/>
          <p:cNvSpPr>
            <a:spLocks noGrp="1"/>
          </p:cNvSpPr>
          <p:nvPr>
            <p:ph idx="1"/>
          </p:nvPr>
        </p:nvSpPr>
        <p:spPr/>
        <p:txBody>
          <a:bodyPr/>
          <a:lstStyle/>
          <a:p>
            <a:pPr marL="228600" lvl="1">
              <a:spcBef>
                <a:spcPts val="1200"/>
              </a:spcBef>
              <a:buFont typeface="Arial" charset="0"/>
              <a:buChar char="•"/>
            </a:pPr>
            <a:r>
              <a:rPr lang="en-US" altLang="zh-CN" dirty="0"/>
              <a:t>The following style of </a:t>
            </a:r>
            <a:r>
              <a:rPr lang="en-US" altLang="zh-CN" dirty="0" err="1"/>
              <a:t>subquery</a:t>
            </a:r>
            <a:r>
              <a:rPr lang="en-US" altLang="zh-CN" dirty="0"/>
              <a:t> </a:t>
            </a:r>
            <a:r>
              <a:rPr lang="en-US" altLang="zh-CN" dirty="0" smtClean="0"/>
              <a:t>( without </a:t>
            </a:r>
            <a:r>
              <a:rPr lang="en-US" altLang="zh-CN" dirty="0" err="1" smtClean="0"/>
              <a:t>unnesting</a:t>
            </a:r>
            <a:r>
              <a:rPr lang="en-US" altLang="zh-CN" dirty="0" smtClean="0"/>
              <a:t> ) </a:t>
            </a:r>
            <a:r>
              <a:rPr lang="en-US" altLang="zh-CN" dirty="0"/>
              <a:t>has been proved workable in production environment especially in complex SQL of PSFT HCM App.</a:t>
            </a:r>
          </a:p>
          <a:p>
            <a:pPr marL="273050" lvl="1" indent="0">
              <a:buNone/>
            </a:pPr>
            <a:r>
              <a:rPr lang="en-US" altLang="zh-CN" sz="1800" b="1" dirty="0" smtClean="0"/>
              <a:t>select … from … where </a:t>
            </a:r>
            <a:r>
              <a:rPr lang="en-US" altLang="zh-CN" sz="1800" b="1" dirty="0"/>
              <a:t>… and </a:t>
            </a:r>
            <a:r>
              <a:rPr lang="en-US" altLang="zh-CN" sz="1800" b="1" dirty="0" err="1"/>
              <a:t>a.effdt</a:t>
            </a:r>
            <a:r>
              <a:rPr lang="en-US" altLang="zh-CN" sz="1800" b="1" dirty="0"/>
              <a:t> = (select max(</a:t>
            </a:r>
            <a:r>
              <a:rPr lang="en-US" altLang="zh-CN" sz="1800" b="1" dirty="0" err="1"/>
              <a:t>b.effdt</a:t>
            </a:r>
            <a:r>
              <a:rPr lang="en-US" altLang="zh-CN" sz="1800" b="1" dirty="0"/>
              <a:t>) from b …)</a:t>
            </a:r>
          </a:p>
          <a:p>
            <a:r>
              <a:rPr lang="en-US" altLang="zh-CN" sz="2400" dirty="0" smtClean="0"/>
              <a:t>When using correlated subquery, don’t expect optimizer will </a:t>
            </a:r>
            <a:r>
              <a:rPr lang="en-US" altLang="zh-CN" sz="2400" dirty="0" err="1" smtClean="0"/>
              <a:t>unnest</a:t>
            </a:r>
            <a:r>
              <a:rPr lang="en-US" altLang="zh-CN" sz="2400" dirty="0" smtClean="0"/>
              <a:t> it for you in PSFT </a:t>
            </a:r>
            <a:r>
              <a:rPr lang="en-US" altLang="zh-CN" sz="2400" dirty="0"/>
              <a:t>DB</a:t>
            </a:r>
            <a:r>
              <a:rPr lang="en-US" altLang="zh-CN" sz="2400" dirty="0" smtClean="0"/>
              <a:t>. Especially </a:t>
            </a:r>
            <a:r>
              <a:rPr lang="en-US" altLang="zh-CN" sz="2400" dirty="0"/>
              <a:t>be </a:t>
            </a:r>
            <a:r>
              <a:rPr lang="en-US" altLang="zh-CN" sz="2400" dirty="0" smtClean="0"/>
              <a:t>careful if:</a:t>
            </a:r>
            <a:endParaRPr lang="en-US" altLang="zh-CN" sz="2400" dirty="0"/>
          </a:p>
          <a:p>
            <a:pPr lvl="1"/>
            <a:r>
              <a:rPr lang="en-US" altLang="zh-CN" sz="1800" dirty="0" smtClean="0"/>
              <a:t>Not like: </a:t>
            </a:r>
            <a:r>
              <a:rPr lang="en-US" altLang="zh-CN" sz="1800" b="1" dirty="0" smtClean="0"/>
              <a:t>where … and </a:t>
            </a:r>
            <a:r>
              <a:rPr lang="en-US" altLang="zh-CN" sz="1800" b="1" dirty="0" err="1" smtClean="0"/>
              <a:t>a.effdt</a:t>
            </a:r>
            <a:r>
              <a:rPr lang="en-US" altLang="zh-CN" sz="1800" b="1" dirty="0" smtClean="0"/>
              <a:t> = (select max(</a:t>
            </a:r>
            <a:r>
              <a:rPr lang="en-US" altLang="zh-CN" sz="1800" b="1" dirty="0" err="1" smtClean="0"/>
              <a:t>b.effdt</a:t>
            </a:r>
            <a:r>
              <a:rPr lang="en-US" altLang="zh-CN" sz="1800" b="1" dirty="0" smtClean="0"/>
              <a:t>) from b …)</a:t>
            </a:r>
          </a:p>
          <a:p>
            <a:pPr lvl="1"/>
            <a:r>
              <a:rPr lang="en-US" altLang="zh-CN" sz="1800" dirty="0" smtClean="0"/>
              <a:t>The outer query will return </a:t>
            </a:r>
            <a:r>
              <a:rPr lang="en-US" altLang="zh-CN" sz="1800" dirty="0"/>
              <a:t>large set of data</a:t>
            </a:r>
            <a:r>
              <a:rPr lang="en-US" altLang="zh-CN" sz="1800" dirty="0" smtClean="0"/>
              <a:t>.</a:t>
            </a:r>
          </a:p>
          <a:p>
            <a:r>
              <a:rPr lang="en-US" altLang="zh-CN" sz="2400" dirty="0" smtClean="0"/>
              <a:t>Control Subquery </a:t>
            </a:r>
            <a:r>
              <a:rPr lang="en-US" altLang="zh-CN" sz="2400" dirty="0" err="1" smtClean="0"/>
              <a:t>Unnesting</a:t>
            </a:r>
            <a:r>
              <a:rPr lang="en-US" altLang="zh-CN" sz="2400" dirty="0" smtClean="0"/>
              <a:t>:</a:t>
            </a:r>
          </a:p>
          <a:p>
            <a:pPr lvl="1"/>
            <a:r>
              <a:rPr lang="en-US" altLang="zh-CN" sz="1800" dirty="0" smtClean="0"/>
              <a:t>DB/Session Level: _</a:t>
            </a:r>
            <a:r>
              <a:rPr lang="en-US" altLang="zh-CN" sz="1800" dirty="0" err="1" smtClean="0"/>
              <a:t>unnest_subquery</a:t>
            </a:r>
            <a:endParaRPr lang="en-US" altLang="zh-CN" sz="1800" dirty="0" smtClean="0"/>
          </a:p>
          <a:p>
            <a:pPr lvl="2"/>
            <a:r>
              <a:rPr lang="en-US" altLang="zh-CN" sz="1400" dirty="0" smtClean="0"/>
              <a:t>PSFT Highly </a:t>
            </a:r>
            <a:r>
              <a:rPr lang="en-US" altLang="zh-CN" sz="1400" dirty="0" err="1" smtClean="0"/>
              <a:t>Recommanded</a:t>
            </a:r>
            <a:r>
              <a:rPr lang="en-US" altLang="zh-CN" sz="1400" dirty="0" smtClean="0"/>
              <a:t> Value: false</a:t>
            </a:r>
          </a:p>
          <a:p>
            <a:pPr lvl="1"/>
            <a:r>
              <a:rPr lang="en-US" altLang="zh-CN" sz="1800" dirty="0" err="1" smtClean="0"/>
              <a:t>Sql</a:t>
            </a:r>
            <a:r>
              <a:rPr lang="en-US" altLang="zh-CN" sz="1800" dirty="0" smtClean="0"/>
              <a:t> Level: Hint UNNEST/NO_UNNEST</a:t>
            </a:r>
          </a:p>
          <a:p>
            <a:pPr lvl="2"/>
            <a:r>
              <a:rPr lang="en-US" altLang="zh-CN" sz="1400" dirty="0" smtClean="0"/>
              <a:t>Select /*+ </a:t>
            </a:r>
            <a:r>
              <a:rPr lang="en-US" altLang="zh-CN" sz="1400" dirty="0" err="1" smtClean="0"/>
              <a:t>unnest</a:t>
            </a:r>
            <a:r>
              <a:rPr lang="en-US" altLang="zh-CN" sz="1400" dirty="0" smtClean="0"/>
              <a:t>(@</a:t>
            </a:r>
            <a:r>
              <a:rPr lang="en-US" altLang="zh-CN" sz="1400" dirty="0" err="1" smtClean="0"/>
              <a:t>qb_name</a:t>
            </a:r>
            <a:r>
              <a:rPr lang="en-US" altLang="zh-CN" sz="1400" dirty="0" smtClean="0"/>
              <a:t>) */ …</a:t>
            </a:r>
          </a:p>
          <a:p>
            <a:endParaRPr lang="zh-CN" altLang="en-US" dirty="0"/>
          </a:p>
        </p:txBody>
      </p:sp>
      <p:sp>
        <p:nvSpPr>
          <p:cNvPr id="4" name="Footer Placeholder 3"/>
          <p:cNvSpPr>
            <a:spLocks noGrp="1"/>
          </p:cNvSpPr>
          <p:nvPr>
            <p:ph type="ftr" sz="quarter" idx="11"/>
          </p:nvPr>
        </p:nvSpPr>
        <p:spPr/>
        <p:txBody>
          <a:bodyPr/>
          <a:lstStyle/>
          <a:p>
            <a:pPr>
              <a:defRPr/>
            </a:pPr>
            <a:r>
              <a:rPr lang="en-US" smtClean="0"/>
              <a:t>Oracle Confidential</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30</a:t>
            </a:fld>
            <a:endParaRPr lang="zh-CN" altLang="en-US" dirty="0"/>
          </a:p>
        </p:txBody>
      </p:sp>
    </p:spTree>
    <p:extLst>
      <p:ext uri="{BB962C8B-B14F-4D97-AF65-F5344CB8AC3E}">
        <p14:creationId xmlns:p14="http://schemas.microsoft.com/office/powerpoint/2010/main" val="3340295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idx="1"/>
          </p:nvPr>
        </p:nvSpPr>
        <p:spPr/>
        <p:txBody>
          <a:bodyPr/>
          <a:lstStyle/>
          <a:p>
            <a:pPr marL="228600" lvl="1">
              <a:spcBef>
                <a:spcPts val="1200"/>
              </a:spcBef>
              <a:buFont typeface="Arial" charset="0"/>
              <a:buChar char="•"/>
            </a:pPr>
            <a:r>
              <a:rPr lang="en-US" altLang="zh-CN" dirty="0" smtClean="0"/>
              <a:t>In and Exists </a:t>
            </a:r>
            <a:r>
              <a:rPr lang="en-US" altLang="zh-CN" dirty="0" err="1"/>
              <a:t>subquery</a:t>
            </a:r>
            <a:r>
              <a:rPr lang="en-US" altLang="zh-CN" dirty="0"/>
              <a:t> will be converted to join style no matter the value of _</a:t>
            </a:r>
            <a:r>
              <a:rPr lang="en-US" altLang="zh-CN" dirty="0" err="1" smtClean="0"/>
              <a:t>unnest_subquery</a:t>
            </a:r>
            <a:endParaRPr lang="en-US" altLang="zh-CN" dirty="0" smtClean="0"/>
          </a:p>
          <a:p>
            <a:pPr marL="228600" lvl="1">
              <a:spcBef>
                <a:spcPts val="1200"/>
              </a:spcBef>
              <a:buFont typeface="Arial" charset="0"/>
              <a:buChar char="•"/>
            </a:pPr>
            <a:r>
              <a:rPr lang="en-US" altLang="zh-CN" dirty="0" smtClean="0"/>
              <a:t>Controlled by:</a:t>
            </a:r>
          </a:p>
          <a:p>
            <a:pPr marL="457200" lvl="2">
              <a:spcBef>
                <a:spcPts val="1200"/>
              </a:spcBef>
            </a:pPr>
            <a:r>
              <a:rPr lang="en-US" altLang="zh-CN" dirty="0"/>
              <a:t>_</a:t>
            </a:r>
            <a:r>
              <a:rPr lang="en-US" altLang="zh-CN" dirty="0" err="1" smtClean="0"/>
              <a:t>always_semi_join</a:t>
            </a:r>
            <a:r>
              <a:rPr lang="en-US" altLang="zh-CN" dirty="0"/>
              <a:t> = </a:t>
            </a:r>
            <a:r>
              <a:rPr lang="en-US" altLang="zh-CN" dirty="0" smtClean="0"/>
              <a:t>choose / off </a:t>
            </a:r>
            <a:r>
              <a:rPr lang="en-US" altLang="zh-CN" dirty="0"/>
              <a:t>/ </a:t>
            </a:r>
            <a:r>
              <a:rPr lang="en-US" altLang="zh-CN" dirty="0" smtClean="0"/>
              <a:t>hash </a:t>
            </a:r>
            <a:r>
              <a:rPr lang="en-US" altLang="zh-CN" dirty="0"/>
              <a:t>/ </a:t>
            </a:r>
            <a:r>
              <a:rPr lang="en-US" altLang="zh-CN" dirty="0" err="1" smtClean="0"/>
              <a:t>nested_loops</a:t>
            </a:r>
            <a:r>
              <a:rPr lang="en-US" altLang="zh-CN" dirty="0" smtClean="0"/>
              <a:t> / …</a:t>
            </a:r>
            <a:endParaRPr lang="en-US" altLang="zh-CN" dirty="0"/>
          </a:p>
          <a:p>
            <a:endParaRPr lang="zh-CN" altLang="en-US" dirty="0"/>
          </a:p>
        </p:txBody>
      </p:sp>
      <p:sp>
        <p:nvSpPr>
          <p:cNvPr id="2" name="Title 1"/>
          <p:cNvSpPr>
            <a:spLocks noGrp="1"/>
          </p:cNvSpPr>
          <p:nvPr>
            <p:ph type="title"/>
          </p:nvPr>
        </p:nvSpPr>
        <p:spPr/>
        <p:txBody>
          <a:bodyPr/>
          <a:lstStyle/>
          <a:p>
            <a:r>
              <a:rPr lang="en-US" altLang="zh-CN" dirty="0" smtClean="0"/>
              <a:t>In and Exists </a:t>
            </a:r>
            <a:r>
              <a:rPr lang="en-US" altLang="zh-CN" dirty="0" err="1" smtClean="0"/>
              <a:t>Subquery</a:t>
            </a:r>
            <a:endParaRPr lang="zh-CN" altLang="en-US" dirty="0"/>
          </a:p>
        </p:txBody>
      </p:sp>
      <p:sp>
        <p:nvSpPr>
          <p:cNvPr id="4" name="Footer Placeholder 3"/>
          <p:cNvSpPr>
            <a:spLocks noGrp="1"/>
          </p:cNvSpPr>
          <p:nvPr>
            <p:ph type="ftr" sz="quarter" idx="11"/>
          </p:nvPr>
        </p:nvSpPr>
        <p:spPr/>
        <p:txBody>
          <a:bodyPr/>
          <a:lstStyle/>
          <a:p>
            <a:pPr>
              <a:defRPr/>
            </a:pPr>
            <a:r>
              <a:rPr lang="en-US" smtClean="0"/>
              <a:t>Oracle Confidential</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31</a:t>
            </a:fld>
            <a:endParaRPr lang="zh-CN" altLang="en-US" dirty="0"/>
          </a:p>
        </p:txBody>
      </p:sp>
    </p:spTree>
    <p:extLst>
      <p:ext uri="{BB962C8B-B14F-4D97-AF65-F5344CB8AC3E}">
        <p14:creationId xmlns:p14="http://schemas.microsoft.com/office/powerpoint/2010/main" val="1245364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In / Exists </a:t>
            </a:r>
            <a:r>
              <a:rPr lang="en-US" altLang="zh-CN" dirty="0" err="1" smtClean="0"/>
              <a:t>subquery</a:t>
            </a:r>
            <a:endParaRPr lang="zh-CN" altLang="en-US" dirty="0"/>
          </a:p>
        </p:txBody>
      </p:sp>
      <p:sp>
        <p:nvSpPr>
          <p:cNvPr id="3" name="Content Placeholder 2"/>
          <p:cNvSpPr>
            <a:spLocks noGrp="1"/>
          </p:cNvSpPr>
          <p:nvPr>
            <p:ph idx="1"/>
          </p:nvPr>
        </p:nvSpPr>
        <p:spPr/>
        <p:txBody>
          <a:bodyPr/>
          <a:lstStyle/>
          <a:p>
            <a:pPr marL="228600" lvl="1">
              <a:spcBef>
                <a:spcPts val="1200"/>
              </a:spcBef>
              <a:buFont typeface="Arial" charset="0"/>
              <a:buChar char="•"/>
            </a:pPr>
            <a:r>
              <a:rPr lang="en-US" altLang="zh-CN" dirty="0"/>
              <a:t>Sometimes, both in and exists </a:t>
            </a:r>
            <a:r>
              <a:rPr lang="en-US" altLang="zh-CN" dirty="0" smtClean="0"/>
              <a:t>style use </a:t>
            </a:r>
            <a:r>
              <a:rPr lang="en-US" altLang="zh-CN" dirty="0"/>
              <a:t>same execution plans (v12.1).</a:t>
            </a:r>
          </a:p>
          <a:p>
            <a:endParaRPr lang="zh-CN" altLang="en-US" dirty="0"/>
          </a:p>
        </p:txBody>
      </p:sp>
      <p:sp>
        <p:nvSpPr>
          <p:cNvPr id="4" name="Footer Placeholder 3"/>
          <p:cNvSpPr>
            <a:spLocks noGrp="1"/>
          </p:cNvSpPr>
          <p:nvPr>
            <p:ph type="ftr" sz="quarter" idx="11"/>
          </p:nvPr>
        </p:nvSpPr>
        <p:spPr>
          <a:xfrm>
            <a:off x="8777288" y="6546750"/>
            <a:ext cx="2498725" cy="182563"/>
          </a:xfrm>
        </p:spPr>
        <p:txBody>
          <a:bodyPr/>
          <a:lstStyle/>
          <a:p>
            <a:pPr>
              <a:defRPr/>
            </a:pPr>
            <a:r>
              <a:rPr lang="en-US" smtClean="0"/>
              <a:t>Oracle Confidential</a:t>
            </a:r>
            <a:endParaRPr lang="en-US" dirty="0"/>
          </a:p>
        </p:txBody>
      </p:sp>
      <p:sp>
        <p:nvSpPr>
          <p:cNvPr id="5" name="Slide Number Placeholder 4"/>
          <p:cNvSpPr>
            <a:spLocks noGrp="1"/>
          </p:cNvSpPr>
          <p:nvPr>
            <p:ph type="sldNum" sz="quarter" idx="12"/>
          </p:nvPr>
        </p:nvSpPr>
        <p:spPr>
          <a:xfrm>
            <a:off x="11276013" y="6546750"/>
            <a:ext cx="381000" cy="182563"/>
          </a:xfrm>
        </p:spPr>
        <p:txBody>
          <a:bodyPr/>
          <a:lstStyle/>
          <a:p>
            <a:pPr>
              <a:defRPr/>
            </a:pPr>
            <a:fld id="{B5B172F7-A98B-4584-9F49-5B258BD0A77A}" type="slidenum">
              <a:rPr lang="en-US" altLang="zh-CN" smtClean="0"/>
              <a:pPr>
                <a:defRPr/>
              </a:pPr>
              <a:t>32</a:t>
            </a:fld>
            <a:endParaRPr lang="zh-CN" altLang="en-US" dirty="0"/>
          </a:p>
        </p:txBody>
      </p:sp>
      <p:graphicFrame>
        <p:nvGraphicFramePr>
          <p:cNvPr id="6" name="Content Placeholder 5"/>
          <p:cNvGraphicFramePr>
            <a:graphicFrameLocks/>
          </p:cNvGraphicFramePr>
          <p:nvPr>
            <p:extLst>
              <p:ext uri="{D42A27DB-BD31-4B8C-83A1-F6EECF244321}">
                <p14:modId xmlns:p14="http://schemas.microsoft.com/office/powerpoint/2010/main" val="1212404469"/>
              </p:ext>
            </p:extLst>
          </p:nvPr>
        </p:nvGraphicFramePr>
        <p:xfrm>
          <a:off x="666565" y="2300684"/>
          <a:ext cx="11125200" cy="3043744"/>
        </p:xfrm>
        <a:graphic>
          <a:graphicData uri="http://schemas.openxmlformats.org/drawingml/2006/table">
            <a:tbl>
              <a:tblPr firstRow="1" bandRow="1">
                <a:tableStyleId>{5FD0F851-EC5A-4D38-B0AD-8093EC10F338}</a:tableStyleId>
              </a:tblPr>
              <a:tblGrid>
                <a:gridCol w="3385671"/>
                <a:gridCol w="3792353"/>
                <a:gridCol w="3947176"/>
              </a:tblGrid>
              <a:tr h="483424">
                <a:tc>
                  <a:txBody>
                    <a:bodyPr/>
                    <a:lstStyle/>
                    <a:p>
                      <a:endParaRPr lang="en-US" altLang="zh-CN" sz="1800" b="1" kern="1200" dirty="0" smtClean="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create index test2 on test2(id);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create </a:t>
                      </a:r>
                      <a:r>
                        <a:rPr lang="en-US" altLang="zh-CN" dirty="0" smtClean="0">
                          <a:solidFill>
                            <a:srgbClr val="FF0000"/>
                          </a:solidFill>
                        </a:rPr>
                        <a:t>unique</a:t>
                      </a:r>
                      <a:r>
                        <a:rPr lang="en-US" altLang="zh-CN" dirty="0" smtClean="0"/>
                        <a:t> index test2 on test2(id);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79355">
                <a:tc>
                  <a:txBody>
                    <a:bodyPr/>
                    <a:lstStyle/>
                    <a:p>
                      <a:r>
                        <a:rPr lang="en-US" altLang="zh-CN" sz="1800" b="1" kern="1200" dirty="0" smtClean="0">
                          <a:solidFill>
                            <a:schemeClr val="tx1"/>
                          </a:solidFill>
                          <a:effectLst/>
                          <a:latin typeface="+mn-lt"/>
                          <a:ea typeface="+mn-ea"/>
                          <a:cs typeface="+mn-cs"/>
                        </a:rPr>
                        <a:t>select *</a:t>
                      </a:r>
                    </a:p>
                    <a:p>
                      <a:r>
                        <a:rPr lang="en-US" altLang="zh-CN" sz="1800" b="1" kern="1200" dirty="0" smtClean="0">
                          <a:solidFill>
                            <a:schemeClr val="tx1"/>
                          </a:solidFill>
                          <a:effectLst/>
                          <a:latin typeface="+mn-lt"/>
                          <a:ea typeface="+mn-ea"/>
                          <a:cs typeface="+mn-cs"/>
                        </a:rPr>
                        <a:t>from test1 t1</a:t>
                      </a:r>
                    </a:p>
                    <a:p>
                      <a:r>
                        <a:rPr lang="en-US" altLang="zh-CN" sz="1800" b="1" kern="1200" dirty="0" smtClean="0">
                          <a:solidFill>
                            <a:schemeClr val="tx1"/>
                          </a:solidFill>
                          <a:effectLst/>
                          <a:latin typeface="+mn-lt"/>
                          <a:ea typeface="+mn-ea"/>
                          <a:cs typeface="+mn-cs"/>
                        </a:rPr>
                        <a:t>where id </a:t>
                      </a:r>
                      <a:r>
                        <a:rPr lang="en-US" altLang="zh-CN" sz="1800" b="1" kern="1200" dirty="0" smtClean="0">
                          <a:solidFill>
                            <a:srgbClr val="FF0000"/>
                          </a:solidFill>
                          <a:effectLst/>
                          <a:latin typeface="+mn-lt"/>
                          <a:ea typeface="+mn-ea"/>
                          <a:cs typeface="+mn-cs"/>
                        </a:rPr>
                        <a:t>in</a:t>
                      </a:r>
                      <a:r>
                        <a:rPr lang="en-US" altLang="zh-CN" sz="1800" b="1" kern="1200" dirty="0" smtClean="0">
                          <a:solidFill>
                            <a:schemeClr val="tx1"/>
                          </a:solidFill>
                          <a:effectLst/>
                          <a:latin typeface="+mn-lt"/>
                          <a:ea typeface="+mn-ea"/>
                          <a:cs typeface="+mn-cs"/>
                        </a:rPr>
                        <a:t> (select id from test2 t2);</a:t>
                      </a:r>
                    </a:p>
                    <a:p>
                      <a:endParaRPr lang="en-US" altLang="zh-CN" dirty="0" smtClean="0"/>
                    </a:p>
                    <a:p>
                      <a:r>
                        <a:rPr lang="en-US" altLang="zh-CN" sz="1800" b="1" kern="1200" dirty="0" smtClean="0">
                          <a:solidFill>
                            <a:schemeClr val="tx1"/>
                          </a:solidFill>
                          <a:effectLst/>
                          <a:latin typeface="+mn-lt"/>
                          <a:ea typeface="+mn-ea"/>
                          <a:cs typeface="+mn-cs"/>
                        </a:rPr>
                        <a:t>select *</a:t>
                      </a:r>
                    </a:p>
                    <a:p>
                      <a:r>
                        <a:rPr lang="en-US" altLang="zh-CN" sz="1800" b="1" kern="1200" dirty="0" smtClean="0">
                          <a:solidFill>
                            <a:schemeClr val="tx1"/>
                          </a:solidFill>
                          <a:effectLst/>
                          <a:latin typeface="+mn-lt"/>
                          <a:ea typeface="+mn-ea"/>
                          <a:cs typeface="+mn-cs"/>
                        </a:rPr>
                        <a:t>from test1 t1</a:t>
                      </a:r>
                    </a:p>
                    <a:p>
                      <a:r>
                        <a:rPr lang="en-US" altLang="zh-CN" sz="1800" b="1" kern="1200" dirty="0" smtClean="0">
                          <a:solidFill>
                            <a:schemeClr val="tx1"/>
                          </a:solidFill>
                          <a:effectLst/>
                          <a:latin typeface="+mn-lt"/>
                          <a:ea typeface="+mn-ea"/>
                          <a:cs typeface="+mn-cs"/>
                        </a:rPr>
                        <a:t>where </a:t>
                      </a:r>
                      <a:r>
                        <a:rPr lang="en-US" altLang="zh-CN" sz="1800" b="1" kern="1200" dirty="0" smtClean="0">
                          <a:solidFill>
                            <a:srgbClr val="FF0000"/>
                          </a:solidFill>
                          <a:effectLst/>
                          <a:latin typeface="+mn-lt"/>
                          <a:ea typeface="+mn-ea"/>
                          <a:cs typeface="+mn-cs"/>
                        </a:rPr>
                        <a:t>exists</a:t>
                      </a:r>
                      <a:r>
                        <a:rPr lang="en-US" altLang="zh-CN" sz="1800" b="1" kern="1200" dirty="0" smtClean="0">
                          <a:solidFill>
                            <a:schemeClr val="tx1"/>
                          </a:solidFill>
                          <a:effectLst/>
                          <a:latin typeface="+mn-lt"/>
                          <a:ea typeface="+mn-ea"/>
                          <a:cs typeface="+mn-cs"/>
                        </a:rPr>
                        <a:t> (select 1 from test2 t2 where t1.id=t2.id);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ltLang="zh-CN" dirty="0" smtClean="0"/>
                    </a:p>
                    <a:p>
                      <a:endParaRPr lang="en-US" altLang="zh-CN" dirty="0" smtClean="0"/>
                    </a:p>
                    <a:p>
                      <a:endParaRPr lang="en-US" altLang="zh-CN" dirty="0" smtClean="0"/>
                    </a:p>
                    <a:p>
                      <a:endParaRPr lang="en-US" altLang="zh-CN" dirty="0" smtClean="0"/>
                    </a:p>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7" name="Picture 6"/>
          <p:cNvPicPr>
            <a:picLocks noChangeAspect="1"/>
          </p:cNvPicPr>
          <p:nvPr/>
        </p:nvPicPr>
        <p:blipFill>
          <a:blip r:embed="rId3"/>
          <a:stretch>
            <a:fillRect/>
          </a:stretch>
        </p:blipFill>
        <p:spPr>
          <a:xfrm>
            <a:off x="4188309" y="3068002"/>
            <a:ext cx="3600450" cy="1390650"/>
          </a:xfrm>
          <a:prstGeom prst="rect">
            <a:avLst/>
          </a:prstGeom>
        </p:spPr>
      </p:pic>
      <p:pic>
        <p:nvPicPr>
          <p:cNvPr id="8" name="Picture 7"/>
          <p:cNvPicPr>
            <a:picLocks noChangeAspect="1"/>
          </p:cNvPicPr>
          <p:nvPr/>
        </p:nvPicPr>
        <p:blipFill>
          <a:blip r:embed="rId4"/>
          <a:stretch>
            <a:fillRect/>
          </a:stretch>
        </p:blipFill>
        <p:spPr>
          <a:xfrm>
            <a:off x="8072922" y="3096577"/>
            <a:ext cx="3695700" cy="1362075"/>
          </a:xfrm>
          <a:prstGeom prst="rect">
            <a:avLst/>
          </a:prstGeom>
        </p:spPr>
      </p:pic>
    </p:spTree>
    <p:extLst>
      <p:ext uri="{BB962C8B-B14F-4D97-AF65-F5344CB8AC3E}">
        <p14:creationId xmlns:p14="http://schemas.microsoft.com/office/powerpoint/2010/main" val="1130780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In / Exists </a:t>
            </a:r>
            <a:r>
              <a:rPr lang="en-US" altLang="zh-CN" dirty="0" err="1" smtClean="0"/>
              <a:t>subquery</a:t>
            </a:r>
            <a:endParaRPr lang="zh-CN" altLang="en-US" dirty="0"/>
          </a:p>
        </p:txBody>
      </p:sp>
      <p:sp>
        <p:nvSpPr>
          <p:cNvPr id="3" name="Content Placeholder 2"/>
          <p:cNvSpPr>
            <a:spLocks noGrp="1"/>
          </p:cNvSpPr>
          <p:nvPr>
            <p:ph idx="1"/>
          </p:nvPr>
        </p:nvSpPr>
        <p:spPr/>
        <p:txBody>
          <a:bodyPr/>
          <a:lstStyle/>
          <a:p>
            <a:pPr marL="228600" lvl="1">
              <a:spcBef>
                <a:spcPts val="1200"/>
              </a:spcBef>
              <a:buFont typeface="Arial" charset="0"/>
              <a:buChar char="•"/>
            </a:pPr>
            <a:r>
              <a:rPr lang="en-US" altLang="zh-CN" dirty="0"/>
              <a:t>Sometimes, </a:t>
            </a:r>
            <a:r>
              <a:rPr lang="en-US" altLang="zh-CN" dirty="0" smtClean="0"/>
              <a:t>they don’t(v12.1).</a:t>
            </a:r>
            <a:endParaRPr lang="en-US" altLang="zh-CN" dirty="0"/>
          </a:p>
          <a:p>
            <a:endParaRPr lang="zh-CN" altLang="en-US" dirty="0"/>
          </a:p>
        </p:txBody>
      </p:sp>
      <p:sp>
        <p:nvSpPr>
          <p:cNvPr id="4" name="Footer Placeholder 3"/>
          <p:cNvSpPr>
            <a:spLocks noGrp="1"/>
          </p:cNvSpPr>
          <p:nvPr>
            <p:ph type="ftr" sz="quarter" idx="11"/>
          </p:nvPr>
        </p:nvSpPr>
        <p:spPr/>
        <p:txBody>
          <a:bodyPr/>
          <a:lstStyle/>
          <a:p>
            <a:pPr>
              <a:defRPr/>
            </a:pPr>
            <a:r>
              <a:rPr lang="en-US" smtClean="0"/>
              <a:t>Oracle Confidential</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33</a:t>
            </a:fld>
            <a:endParaRPr lang="zh-CN" altLang="en-US" dirty="0"/>
          </a:p>
        </p:txBody>
      </p:sp>
      <p:graphicFrame>
        <p:nvGraphicFramePr>
          <p:cNvPr id="6" name="Content Placeholder 5"/>
          <p:cNvGraphicFramePr>
            <a:graphicFrameLocks/>
          </p:cNvGraphicFramePr>
          <p:nvPr>
            <p:extLst>
              <p:ext uri="{D42A27DB-BD31-4B8C-83A1-F6EECF244321}">
                <p14:modId xmlns:p14="http://schemas.microsoft.com/office/powerpoint/2010/main" val="2875975271"/>
              </p:ext>
            </p:extLst>
          </p:nvPr>
        </p:nvGraphicFramePr>
        <p:xfrm>
          <a:off x="907197" y="2011680"/>
          <a:ext cx="10662369" cy="4297680"/>
        </p:xfrm>
        <a:graphic>
          <a:graphicData uri="http://schemas.openxmlformats.org/drawingml/2006/table">
            <a:tbl>
              <a:tblPr firstRow="1" bandRow="1">
                <a:tableStyleId>{5FD0F851-EC5A-4D38-B0AD-8093EC10F338}</a:tableStyleId>
              </a:tblPr>
              <a:tblGrid>
                <a:gridCol w="5224538"/>
                <a:gridCol w="5437831"/>
              </a:tblGrid>
              <a:tr h="4834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dirty="0" smtClean="0"/>
                        <a:t>SELECT * FROM </a:t>
                      </a:r>
                      <a:r>
                        <a:rPr lang="en-US" altLang="zh-CN" sz="1800" b="0" dirty="0" err="1" smtClean="0"/>
                        <a:t>ps_jrnl_ln</a:t>
                      </a:r>
                      <a:r>
                        <a:rPr lang="en-US" altLang="zh-CN" sz="1800" b="0" dirty="0" smtClean="0"/>
                        <a:t> l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dirty="0" smtClean="0"/>
                        <a:t>WHERE … AND </a:t>
                      </a:r>
                      <a:r>
                        <a:rPr lang="en-US" altLang="zh-CN" sz="1800" b="0" dirty="0" err="1" smtClean="0"/>
                        <a:t>l.ledger</a:t>
                      </a:r>
                      <a:r>
                        <a:rPr lang="en-US" altLang="zh-CN" sz="1800" b="0" dirty="0" smtClean="0"/>
                        <a:t> </a:t>
                      </a:r>
                      <a:r>
                        <a:rPr lang="en-US" altLang="zh-CN" sz="1800" b="0" dirty="0" smtClean="0">
                          <a:solidFill>
                            <a:srgbClr val="FF0000"/>
                          </a:solidFill>
                        </a:rPr>
                        <a:t>IN</a:t>
                      </a:r>
                      <a:r>
                        <a:rPr lang="en-US" altLang="zh-CN" sz="1800" b="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dirty="0" smtClean="0"/>
                        <a:t>        SELECT ledger FROM </a:t>
                      </a:r>
                      <a:r>
                        <a:rPr lang="en-US" altLang="zh-CN" sz="1800" b="0" dirty="0" err="1" smtClean="0"/>
                        <a:t>ps_led_grp_led_tbl</a:t>
                      </a:r>
                      <a:r>
                        <a:rPr lang="en-US" altLang="zh-CN" sz="1800" b="0" dirty="0" smtClean="0"/>
                        <a:t> 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dirty="0" smtClean="0"/>
                        <a:t>        WHERE </a:t>
                      </a:r>
                      <a:r>
                        <a:rPr lang="en-US" altLang="zh-CN" sz="1800" b="0" dirty="0" err="1" smtClean="0"/>
                        <a:t>setid</a:t>
                      </a:r>
                      <a:r>
                        <a:rPr lang="en-US" altLang="zh-CN" sz="1800" b="0" dirty="0" smtClean="0"/>
                        <a:t> ='SHARE'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dirty="0" smtClean="0"/>
                        <a:t>        AND </a:t>
                      </a:r>
                      <a:r>
                        <a:rPr lang="en-US" altLang="zh-CN" sz="1800" b="0" dirty="0" err="1" smtClean="0"/>
                        <a:t>ledger_group</a:t>
                      </a:r>
                      <a:r>
                        <a:rPr lang="en-US" altLang="zh-CN" sz="1800" b="0" dirty="0" smtClean="0"/>
                        <a:t> = 'RECORDING'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dirty="0" smtClean="0"/>
                        <a:t>SELECT  * FROM </a:t>
                      </a:r>
                      <a:r>
                        <a:rPr lang="en-US" altLang="zh-CN" sz="1800" b="0" dirty="0" err="1" smtClean="0"/>
                        <a:t>ps_jrnl_ln</a:t>
                      </a:r>
                      <a:r>
                        <a:rPr lang="en-US" altLang="zh-CN" sz="1800" b="0" dirty="0" smtClean="0"/>
                        <a:t> l</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dirty="0" smtClean="0"/>
                        <a:t>WHERE … AND </a:t>
                      </a:r>
                      <a:r>
                        <a:rPr lang="en-US" altLang="zh-CN" sz="1800" b="0" dirty="0" smtClean="0">
                          <a:solidFill>
                            <a:srgbClr val="FF0000"/>
                          </a:solidFill>
                        </a:rPr>
                        <a:t>exists</a:t>
                      </a:r>
                      <a:r>
                        <a:rPr lang="en-US" altLang="zh-CN" sz="1800" b="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dirty="0" smtClean="0"/>
                        <a:t>        SELECT ledger  FROM </a:t>
                      </a:r>
                      <a:r>
                        <a:rPr lang="en-US" altLang="zh-CN" sz="1800" b="0" dirty="0" err="1" smtClean="0"/>
                        <a:t>ps_led_grp_led_tbl</a:t>
                      </a:r>
                      <a:r>
                        <a:rPr lang="en-US" altLang="zh-CN" sz="1800" b="0" dirty="0" smtClean="0"/>
                        <a:t> 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dirty="0" smtClean="0"/>
                        <a:t>        WHERE </a:t>
                      </a:r>
                      <a:r>
                        <a:rPr lang="en-US" altLang="zh-CN" sz="1800" b="0" dirty="0" err="1" smtClean="0"/>
                        <a:t>setid</a:t>
                      </a:r>
                      <a:r>
                        <a:rPr lang="en-US" altLang="zh-CN" sz="1800" b="0" dirty="0" smtClean="0"/>
                        <a:t> ='SHARE'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dirty="0" smtClean="0"/>
                        <a:t>        AND </a:t>
                      </a:r>
                      <a:r>
                        <a:rPr lang="en-US" altLang="zh-CN" sz="1800" b="0" dirty="0" err="1" smtClean="0"/>
                        <a:t>ledger_group</a:t>
                      </a:r>
                      <a:r>
                        <a:rPr lang="en-US" altLang="zh-CN" sz="1800" b="0" baseline="0" dirty="0" smtClean="0"/>
                        <a:t> = </a:t>
                      </a:r>
                      <a:r>
                        <a:rPr lang="en-US" altLang="zh-CN" sz="1800" b="0" dirty="0" smtClean="0"/>
                        <a:t>'RECORDING'</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dirty="0" smtClean="0"/>
                        <a:t>        and ledger=</a:t>
                      </a:r>
                      <a:r>
                        <a:rPr lang="en-US" altLang="zh-CN" sz="1800" b="0" dirty="0" err="1" smtClean="0"/>
                        <a:t>l.ledger</a:t>
                      </a:r>
                      <a:r>
                        <a:rPr lang="en-US" altLang="zh-CN" sz="1800" b="0" dirty="0" smtClean="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79355">
                <a:tc>
                  <a: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1" name="Picture 10"/>
          <p:cNvPicPr>
            <a:picLocks noChangeAspect="1"/>
          </p:cNvPicPr>
          <p:nvPr/>
        </p:nvPicPr>
        <p:blipFill>
          <a:blip r:embed="rId3"/>
          <a:stretch>
            <a:fillRect/>
          </a:stretch>
        </p:blipFill>
        <p:spPr>
          <a:xfrm>
            <a:off x="6172200" y="3858978"/>
            <a:ext cx="5210175" cy="2181225"/>
          </a:xfrm>
          <a:prstGeom prst="rect">
            <a:avLst/>
          </a:prstGeom>
        </p:spPr>
      </p:pic>
      <p:pic>
        <p:nvPicPr>
          <p:cNvPr id="12" name="Picture 11"/>
          <p:cNvPicPr>
            <a:picLocks noChangeAspect="1"/>
          </p:cNvPicPr>
          <p:nvPr/>
        </p:nvPicPr>
        <p:blipFill>
          <a:blip r:embed="rId4"/>
          <a:stretch>
            <a:fillRect/>
          </a:stretch>
        </p:blipFill>
        <p:spPr>
          <a:xfrm>
            <a:off x="914400" y="3858978"/>
            <a:ext cx="5257800" cy="2162175"/>
          </a:xfrm>
          <a:prstGeom prst="rect">
            <a:avLst/>
          </a:prstGeom>
        </p:spPr>
      </p:pic>
    </p:spTree>
    <p:extLst>
      <p:ext uri="{BB962C8B-B14F-4D97-AF65-F5344CB8AC3E}">
        <p14:creationId xmlns:p14="http://schemas.microsoft.com/office/powerpoint/2010/main" val="1758772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Tip: In and Exists </a:t>
            </a:r>
            <a:r>
              <a:rPr lang="en-US" altLang="zh-CN" dirty="0" err="1" smtClean="0"/>
              <a:t>Subquery</a:t>
            </a:r>
            <a:r>
              <a:rPr lang="en-US" altLang="zh-CN" dirty="0" smtClean="0"/>
              <a:t> are similar now</a:t>
            </a:r>
            <a:endParaRPr lang="zh-CN" altLang="en-US" dirty="0"/>
          </a:p>
        </p:txBody>
      </p:sp>
      <p:sp>
        <p:nvSpPr>
          <p:cNvPr id="3" name="Content Placeholder 2"/>
          <p:cNvSpPr>
            <a:spLocks noGrp="1"/>
          </p:cNvSpPr>
          <p:nvPr>
            <p:ph idx="1"/>
          </p:nvPr>
        </p:nvSpPr>
        <p:spPr/>
        <p:txBody>
          <a:bodyPr/>
          <a:lstStyle/>
          <a:p>
            <a:r>
              <a:rPr lang="en-US" altLang="zh-CN" dirty="0" smtClean="0"/>
              <a:t>They might </a:t>
            </a:r>
            <a:r>
              <a:rPr lang="en-US" altLang="zh-CN" dirty="0"/>
              <a:t>still have some difference inside. But not that much </a:t>
            </a:r>
            <a:r>
              <a:rPr lang="en-US" altLang="zh-CN" dirty="0" smtClean="0"/>
              <a:t>now (v12.1)</a:t>
            </a:r>
          </a:p>
          <a:p>
            <a:r>
              <a:rPr lang="en-US" altLang="zh-CN" dirty="0" smtClean="0"/>
              <a:t>Don’t judge too quick when you see IN style SQL. Check SQL plan always.</a:t>
            </a:r>
            <a:endParaRPr lang="zh-CN" altLang="en-US" dirty="0"/>
          </a:p>
        </p:txBody>
      </p:sp>
      <p:sp>
        <p:nvSpPr>
          <p:cNvPr id="4" name="Footer Placeholder 3"/>
          <p:cNvSpPr>
            <a:spLocks noGrp="1"/>
          </p:cNvSpPr>
          <p:nvPr>
            <p:ph type="ftr" sz="quarter" idx="11"/>
          </p:nvPr>
        </p:nvSpPr>
        <p:spPr/>
        <p:txBody>
          <a:bodyPr/>
          <a:lstStyle/>
          <a:p>
            <a:pPr>
              <a:defRPr/>
            </a:pPr>
            <a:r>
              <a:rPr lang="en-US" smtClean="0"/>
              <a:t>Oracle Confidential</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34</a:t>
            </a:fld>
            <a:endParaRPr lang="zh-CN" altLang="en-US" dirty="0"/>
          </a:p>
        </p:txBody>
      </p:sp>
    </p:spTree>
    <p:extLst>
      <p:ext uri="{BB962C8B-B14F-4D97-AF65-F5344CB8AC3E}">
        <p14:creationId xmlns:p14="http://schemas.microsoft.com/office/powerpoint/2010/main" val="996679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Overview of SQL Processing</a:t>
            </a:r>
            <a:endParaRPr lang="en-US" dirty="0"/>
          </a:p>
        </p:txBody>
      </p:sp>
      <p:sp>
        <p:nvSpPr>
          <p:cNvPr id="3" name="Content Placeholder 2"/>
          <p:cNvSpPr>
            <a:spLocks noGrp="1"/>
          </p:cNvSpPr>
          <p:nvPr>
            <p:ph idx="1"/>
          </p:nvPr>
        </p:nvSpPr>
        <p:spPr/>
        <p:txBody>
          <a:bodyPr/>
          <a:lstStyle/>
          <a:p>
            <a:r>
              <a:rPr lang="en-US" b="1" dirty="0" smtClean="0"/>
              <a:t>Parsing</a:t>
            </a:r>
          </a:p>
          <a:p>
            <a:r>
              <a:rPr lang="en-US" b="1" dirty="0" smtClean="0"/>
              <a:t>Optimization</a:t>
            </a:r>
          </a:p>
          <a:p>
            <a:pPr lvl="1"/>
            <a:r>
              <a:rPr lang="en-US" b="1" dirty="0" smtClean="0"/>
              <a:t>Query Transformation</a:t>
            </a:r>
          </a:p>
          <a:p>
            <a:pPr lvl="1"/>
            <a:r>
              <a:rPr lang="en-US" b="1" dirty="0" smtClean="0">
                <a:solidFill>
                  <a:srgbClr val="FF0000"/>
                </a:solidFill>
              </a:rPr>
              <a:t>Estimation</a:t>
            </a:r>
          </a:p>
          <a:p>
            <a:pPr lvl="1"/>
            <a:r>
              <a:rPr lang="en-US" b="1" dirty="0" smtClean="0"/>
              <a:t>Generating Execution Plan</a:t>
            </a:r>
          </a:p>
          <a:p>
            <a:r>
              <a:rPr lang="en-US" dirty="0" smtClean="0"/>
              <a:t>Execution</a:t>
            </a:r>
          </a:p>
          <a:p>
            <a:endParaRPr lang="en-US" sz="3200" dirty="0"/>
          </a:p>
        </p:txBody>
      </p:sp>
      <p:sp>
        <p:nvSpPr>
          <p:cNvPr id="4" name="Footer Placeholder 3"/>
          <p:cNvSpPr>
            <a:spLocks noGrp="1"/>
          </p:cNvSpPr>
          <p:nvPr>
            <p:ph type="ftr" sz="quarter" idx="11"/>
          </p:nvPr>
        </p:nvSpPr>
        <p:spPr/>
        <p:txBody>
          <a:bodyPr/>
          <a:lstStyle/>
          <a:p>
            <a:pPr>
              <a:defRPr/>
            </a:pPr>
            <a:r>
              <a:rPr lang="en-US" smtClean="0"/>
              <a:t>Oracle Confidential</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smtClean="0"/>
              <a:pPr>
                <a:defRPr/>
              </a:pPr>
              <a:t>35</a:t>
            </a:fld>
            <a:endParaRPr lang="en-US" dirty="0"/>
          </a:p>
        </p:txBody>
      </p:sp>
      <p:pic>
        <p:nvPicPr>
          <p:cNvPr id="6" name="Content Placeholder 8"/>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8120789" y="530626"/>
            <a:ext cx="3345724" cy="5523415"/>
          </a:xfrm>
          <a:prstGeom prst="rect">
            <a:avLst/>
          </a:prstGeom>
          <a:noFill/>
          <a:ln w="9525">
            <a:noFill/>
            <a:miter lim="800000"/>
            <a:headEnd/>
            <a:tailEnd/>
          </a:ln>
        </p:spPr>
      </p:pic>
    </p:spTree>
    <p:extLst>
      <p:ext uri="{BB962C8B-B14F-4D97-AF65-F5344CB8AC3E}">
        <p14:creationId xmlns:p14="http://schemas.microsoft.com/office/powerpoint/2010/main" val="1467189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Optimizer Components -</a:t>
            </a:r>
            <a:r>
              <a:rPr lang="en-US" altLang="zh-CN" dirty="0" smtClean="0"/>
              <a:t> Estimator</a:t>
            </a:r>
            <a:endParaRPr lang="en-US" dirty="0"/>
          </a:p>
        </p:txBody>
      </p:sp>
      <p:sp>
        <p:nvSpPr>
          <p:cNvPr id="3" name="内容占位符 2"/>
          <p:cNvSpPr>
            <a:spLocks noGrp="1"/>
          </p:cNvSpPr>
          <p:nvPr>
            <p:ph idx="1"/>
          </p:nvPr>
        </p:nvSpPr>
        <p:spPr>
          <a:xfrm>
            <a:off x="531150" y="1524001"/>
            <a:ext cx="6852143" cy="4419600"/>
          </a:xfrm>
        </p:spPr>
        <p:txBody>
          <a:bodyPr/>
          <a:lstStyle/>
          <a:p>
            <a:r>
              <a:rPr lang="en-US" sz="2400" dirty="0"/>
              <a:t>The estimator is the component of the optimizer that determines the overall cost of a given execution plan</a:t>
            </a:r>
            <a:r>
              <a:rPr lang="en-US" sz="2400" dirty="0" smtClean="0"/>
              <a:t>.</a:t>
            </a:r>
          </a:p>
          <a:p>
            <a:r>
              <a:rPr lang="en-US" altLang="zh-CN" sz="2400" dirty="0"/>
              <a:t>The estimator uses three different </a:t>
            </a:r>
            <a:r>
              <a:rPr lang="en-US" altLang="zh-CN" sz="2400" dirty="0" smtClean="0"/>
              <a:t>measures</a:t>
            </a:r>
            <a:endParaRPr lang="en-US" sz="2400" dirty="0" smtClean="0"/>
          </a:p>
          <a:p>
            <a:pPr lvl="1"/>
            <a:r>
              <a:rPr lang="en-US" sz="2000" dirty="0" smtClean="0">
                <a:solidFill>
                  <a:schemeClr val="accent1"/>
                </a:solidFill>
              </a:rPr>
              <a:t>Selectivity</a:t>
            </a:r>
          </a:p>
          <a:p>
            <a:pPr lvl="2"/>
            <a:r>
              <a:rPr lang="en-US" altLang="zh-CN" dirty="0" smtClean="0"/>
              <a:t>Tip: </a:t>
            </a:r>
            <a:r>
              <a:rPr lang="en-US" altLang="zh-CN" dirty="0"/>
              <a:t>More distinct values, better candidate for indexing</a:t>
            </a:r>
          </a:p>
          <a:p>
            <a:pPr lvl="1"/>
            <a:r>
              <a:rPr lang="en-US" sz="2000" dirty="0" smtClean="0"/>
              <a:t>Cardinality</a:t>
            </a:r>
          </a:p>
          <a:p>
            <a:pPr lvl="2"/>
            <a:r>
              <a:rPr lang="en-US" altLang="zh-CN" dirty="0" smtClean="0"/>
              <a:t>Tip: </a:t>
            </a:r>
            <a:r>
              <a:rPr lang="en-US" altLang="zh-CN" dirty="0"/>
              <a:t>Accurate Statistics, better execution plan</a:t>
            </a:r>
          </a:p>
          <a:p>
            <a:pPr lvl="2"/>
            <a:r>
              <a:rPr lang="en-US" altLang="zh-CN" dirty="0" smtClean="0"/>
              <a:t>Tip: </a:t>
            </a:r>
            <a:r>
              <a:rPr lang="en-US" altLang="zh-CN" dirty="0"/>
              <a:t>Gather Statistics on PS Temp Table Before Important SQL</a:t>
            </a:r>
            <a:endParaRPr lang="zh-CN" altLang="en-US" dirty="0"/>
          </a:p>
          <a:p>
            <a:pPr lvl="1"/>
            <a:r>
              <a:rPr lang="en-US" sz="2000" dirty="0" smtClean="0"/>
              <a:t>Cost</a:t>
            </a:r>
          </a:p>
        </p:txBody>
      </p:sp>
      <p:sp>
        <p:nvSpPr>
          <p:cNvPr id="4" name="页脚占位符 3"/>
          <p:cNvSpPr>
            <a:spLocks noGrp="1"/>
          </p:cNvSpPr>
          <p:nvPr>
            <p:ph type="ftr" sz="quarter" idx="11"/>
          </p:nvPr>
        </p:nvSpPr>
        <p:spPr/>
        <p:txBody>
          <a:bodyPr/>
          <a:lstStyle/>
          <a:p>
            <a:pPr>
              <a:defRPr/>
            </a:pPr>
            <a:r>
              <a:rPr lang="en-US" smtClean="0"/>
              <a:t>Oracle Confidential</a:t>
            </a:r>
            <a:endParaRPr lang="en-US" dirty="0"/>
          </a:p>
        </p:txBody>
      </p:sp>
      <p:sp>
        <p:nvSpPr>
          <p:cNvPr id="5" name="灯片编号占位符 4"/>
          <p:cNvSpPr>
            <a:spLocks noGrp="1"/>
          </p:cNvSpPr>
          <p:nvPr>
            <p:ph type="sldNum" sz="quarter" idx="12"/>
          </p:nvPr>
        </p:nvSpPr>
        <p:spPr/>
        <p:txBody>
          <a:bodyPr/>
          <a:lstStyle/>
          <a:p>
            <a:pPr>
              <a:defRPr/>
            </a:pPr>
            <a:fld id="{B5B172F7-A98B-4584-9F49-5B258BD0A77A}" type="slidenum">
              <a:rPr lang="en-US" smtClean="0"/>
              <a:pPr>
                <a:defRPr/>
              </a:pPr>
              <a:t>36</a:t>
            </a:fld>
            <a:endParaRPr lang="en-US" dirty="0"/>
          </a:p>
        </p:txBody>
      </p:sp>
      <p:pic>
        <p:nvPicPr>
          <p:cNvPr id="7" name="Picture 3" descr="Description of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3722" y="4315694"/>
            <a:ext cx="3712537" cy="1902216"/>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p:cNvGrpSpPr/>
          <p:nvPr/>
        </p:nvGrpSpPr>
        <p:grpSpPr>
          <a:xfrm>
            <a:off x="7840788" y="512229"/>
            <a:ext cx="3518443" cy="2755596"/>
            <a:chOff x="2258135" y="3416606"/>
            <a:chExt cx="3518443" cy="2755596"/>
          </a:xfrm>
        </p:grpSpPr>
        <p:pic>
          <p:nvPicPr>
            <p:cNvPr id="8" name="Picture 2" descr="http://docs.oracle.com/database/121/TGSQL/img/GUID-22630970-B584-41C9-B104-200CEA2F4707-default.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8135" y="3416606"/>
              <a:ext cx="3518443" cy="2755596"/>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p:nvSpPr>
          <p:spPr>
            <a:xfrm>
              <a:off x="3936733" y="4562375"/>
              <a:ext cx="808522" cy="327259"/>
            </a:xfrm>
            <a:prstGeom prst="ellipse">
              <a:avLst/>
            </a:prstGeom>
            <a:noFill/>
            <a:ln w="28575">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a:p>
          </p:txBody>
        </p:sp>
      </p:grpSp>
    </p:spTree>
    <p:extLst>
      <p:ext uri="{BB962C8B-B14F-4D97-AF65-F5344CB8AC3E}">
        <p14:creationId xmlns:p14="http://schemas.microsoft.com/office/powerpoint/2010/main" val="2709559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Optimizer Components -</a:t>
            </a:r>
            <a:r>
              <a:rPr lang="en-US" altLang="zh-CN" dirty="0" smtClean="0"/>
              <a:t> Estimator - Selectivity</a:t>
            </a:r>
            <a:endParaRPr lang="en-US" dirty="0"/>
          </a:p>
        </p:txBody>
      </p:sp>
      <p:sp>
        <p:nvSpPr>
          <p:cNvPr id="3" name="内容占位符 2"/>
          <p:cNvSpPr>
            <a:spLocks noGrp="1"/>
          </p:cNvSpPr>
          <p:nvPr>
            <p:ph idx="1"/>
          </p:nvPr>
        </p:nvSpPr>
        <p:spPr>
          <a:xfrm>
            <a:off x="531151" y="1524001"/>
            <a:ext cx="11125862" cy="4419600"/>
          </a:xfrm>
        </p:spPr>
        <p:txBody>
          <a:bodyPr/>
          <a:lstStyle/>
          <a:p>
            <a:r>
              <a:rPr lang="en-US" altLang="zh-CN" sz="2400" dirty="0"/>
              <a:t>A predicate filters a specific number of rows from a row set. Thus, the selectivity of a predicate indicates how many rows pass the predicate test. </a:t>
            </a:r>
            <a:endParaRPr lang="en-US" altLang="zh-CN" sz="2400" dirty="0" smtClean="0"/>
          </a:p>
          <a:p>
            <a:r>
              <a:rPr lang="en-US" altLang="zh-CN" sz="2400" dirty="0" smtClean="0"/>
              <a:t>Sample:</a:t>
            </a:r>
          </a:p>
          <a:p>
            <a:pPr marL="273050" lvl="1" indent="0">
              <a:buNone/>
            </a:pPr>
            <a:endParaRPr lang="en-US" altLang="zh-CN" sz="1800" dirty="0" smtClean="0"/>
          </a:p>
          <a:p>
            <a:pPr marL="273050" lvl="1" indent="0">
              <a:buNone/>
            </a:pPr>
            <a:endParaRPr lang="en-US" altLang="zh-CN" sz="1800" dirty="0"/>
          </a:p>
          <a:p>
            <a:pPr marL="273050" lvl="1" indent="0">
              <a:buNone/>
            </a:pPr>
            <a:endParaRPr lang="en-US" altLang="zh-CN" sz="1800" dirty="0" smtClean="0"/>
          </a:p>
          <a:p>
            <a:pPr marL="273050" lvl="1" indent="0">
              <a:buNone/>
            </a:pPr>
            <a:endParaRPr lang="en-US" altLang="zh-CN" sz="1800" dirty="0"/>
          </a:p>
          <a:p>
            <a:pPr marL="273050" lvl="1" indent="0">
              <a:buNone/>
            </a:pPr>
            <a:endParaRPr lang="en-US" altLang="zh-CN" sz="1800" dirty="0" smtClean="0"/>
          </a:p>
          <a:p>
            <a:pPr marL="273050" lvl="1" indent="0">
              <a:buNone/>
            </a:pPr>
            <a:endParaRPr lang="en-US" altLang="zh-CN" sz="1800" dirty="0" smtClean="0"/>
          </a:p>
          <a:p>
            <a:pPr marL="273050" lvl="1" indent="0">
              <a:buNone/>
            </a:pPr>
            <a:endParaRPr lang="en-US" altLang="zh-CN" sz="1800" dirty="0"/>
          </a:p>
          <a:p>
            <a:pPr lvl="1"/>
            <a:r>
              <a:rPr lang="en-US" altLang="zh-CN" sz="2000" dirty="0" smtClean="0"/>
              <a:t>In this case, index Selectivity = 1/ Number of Distinct Values</a:t>
            </a:r>
          </a:p>
          <a:p>
            <a:pPr lvl="2"/>
            <a:r>
              <a:rPr lang="en-US" altLang="zh-CN" sz="1600" dirty="0" smtClean="0"/>
              <a:t>Index Selectivity of TEST_ID1</a:t>
            </a:r>
            <a:r>
              <a:rPr lang="en-US" altLang="zh-CN" sz="1600" dirty="0"/>
              <a:t>:  </a:t>
            </a:r>
            <a:r>
              <a:rPr lang="en-US" altLang="zh-CN" sz="1600" dirty="0" smtClean="0"/>
              <a:t>0.001</a:t>
            </a:r>
          </a:p>
          <a:p>
            <a:pPr lvl="2"/>
            <a:r>
              <a:rPr lang="en-US" altLang="zh-CN" sz="1600" dirty="0" smtClean="0"/>
              <a:t>Index Selectivity of TEST_ID2</a:t>
            </a:r>
            <a:r>
              <a:rPr lang="en-US" altLang="zh-CN" sz="1600" dirty="0"/>
              <a:t>:  </a:t>
            </a:r>
            <a:r>
              <a:rPr lang="en-US" altLang="zh-CN" sz="1600" dirty="0" smtClean="0"/>
              <a:t>0.002</a:t>
            </a:r>
          </a:p>
        </p:txBody>
      </p:sp>
      <p:sp>
        <p:nvSpPr>
          <p:cNvPr id="4" name="页脚占位符 3"/>
          <p:cNvSpPr>
            <a:spLocks noGrp="1"/>
          </p:cNvSpPr>
          <p:nvPr>
            <p:ph type="ftr" sz="quarter" idx="11"/>
          </p:nvPr>
        </p:nvSpPr>
        <p:spPr/>
        <p:txBody>
          <a:bodyPr/>
          <a:lstStyle/>
          <a:p>
            <a:pPr>
              <a:defRPr/>
            </a:pPr>
            <a:r>
              <a:rPr lang="en-US" smtClean="0"/>
              <a:t>Oracle Confidential</a:t>
            </a:r>
            <a:endParaRPr lang="en-US" dirty="0"/>
          </a:p>
        </p:txBody>
      </p:sp>
      <p:sp>
        <p:nvSpPr>
          <p:cNvPr id="5" name="灯片编号占位符 4"/>
          <p:cNvSpPr>
            <a:spLocks noGrp="1"/>
          </p:cNvSpPr>
          <p:nvPr>
            <p:ph type="sldNum" sz="quarter" idx="12"/>
          </p:nvPr>
        </p:nvSpPr>
        <p:spPr/>
        <p:txBody>
          <a:bodyPr/>
          <a:lstStyle/>
          <a:p>
            <a:pPr>
              <a:defRPr/>
            </a:pPr>
            <a:fld id="{B5B172F7-A98B-4584-9F49-5B258BD0A77A}" type="slidenum">
              <a:rPr lang="en-US" smtClean="0"/>
              <a:pPr>
                <a:defRPr/>
              </a:pPr>
              <a:t>37</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513717381"/>
              </p:ext>
            </p:extLst>
          </p:nvPr>
        </p:nvGraphicFramePr>
        <p:xfrm>
          <a:off x="2230648" y="2286621"/>
          <a:ext cx="8570137" cy="2590800"/>
        </p:xfrm>
        <a:graphic>
          <a:graphicData uri="http://schemas.openxmlformats.org/drawingml/2006/table">
            <a:tbl>
              <a:tblPr firstRow="1" bandRow="1">
                <a:tableStyleId>{5FD0F851-EC5A-4D38-B0AD-8093EC10F338}</a:tableStyleId>
              </a:tblPr>
              <a:tblGrid>
                <a:gridCol w="8570137"/>
              </a:tblGrid>
              <a:tr h="370840">
                <a:tc>
                  <a:txBody>
                    <a:bodyPr/>
                    <a:lstStyle/>
                    <a:p>
                      <a:pPr marL="0" indent="0">
                        <a:buNone/>
                      </a:pPr>
                      <a:r>
                        <a:rPr lang="en-US" altLang="zh-CN" sz="1600" b="0" dirty="0" smtClean="0">
                          <a:latin typeface="+mj-lt"/>
                        </a:rPr>
                        <a:t>create table test as select </a:t>
                      </a:r>
                      <a:r>
                        <a:rPr lang="en-US" altLang="zh-CN" sz="1600" b="0" dirty="0" err="1" smtClean="0">
                          <a:latin typeface="+mj-lt"/>
                        </a:rPr>
                        <a:t>rownum</a:t>
                      </a:r>
                      <a:r>
                        <a:rPr lang="en-US" altLang="zh-CN" sz="1600" b="0" dirty="0" smtClean="0">
                          <a:latin typeface="+mj-lt"/>
                        </a:rPr>
                        <a:t> id1, mod(rownum,500) id2 from </a:t>
                      </a:r>
                      <a:r>
                        <a:rPr lang="en-US" altLang="zh-CN" sz="1600" b="0" dirty="0" err="1" smtClean="0">
                          <a:latin typeface="+mj-lt"/>
                        </a:rPr>
                        <a:t>all_tables</a:t>
                      </a:r>
                      <a:r>
                        <a:rPr lang="en-US" altLang="zh-CN" sz="1600" b="0" dirty="0" smtClean="0">
                          <a:latin typeface="+mj-lt"/>
                        </a:rPr>
                        <a:t> where </a:t>
                      </a:r>
                      <a:r>
                        <a:rPr lang="en-US" altLang="zh-CN" sz="1600" b="0" dirty="0" err="1" smtClean="0">
                          <a:latin typeface="+mj-lt"/>
                        </a:rPr>
                        <a:t>rownum</a:t>
                      </a:r>
                      <a:r>
                        <a:rPr lang="en-US" altLang="zh-CN" sz="1600" b="0" dirty="0" smtClean="0">
                          <a:latin typeface="+mj-lt"/>
                        </a:rPr>
                        <a:t>&lt;=1000;</a:t>
                      </a:r>
                    </a:p>
                    <a:p>
                      <a:pPr marL="0" indent="0">
                        <a:buNone/>
                      </a:pPr>
                      <a:r>
                        <a:rPr lang="en-US" altLang="zh-CN" sz="1600" b="0" dirty="0" smtClean="0">
                          <a:latin typeface="+mj-lt"/>
                        </a:rPr>
                        <a:t>create index test_id1 on test(id1);</a:t>
                      </a:r>
                    </a:p>
                    <a:p>
                      <a:pPr marL="0" indent="0">
                        <a:buNone/>
                      </a:pPr>
                      <a:r>
                        <a:rPr lang="en-US" altLang="zh-CN" sz="1600" b="0" dirty="0" smtClean="0">
                          <a:latin typeface="+mj-lt"/>
                        </a:rPr>
                        <a:t>create index test_id2 on test(id2);</a:t>
                      </a:r>
                    </a:p>
                    <a:p>
                      <a:pPr marL="0" indent="0">
                        <a:buNone/>
                      </a:pPr>
                      <a:endParaRPr lang="en-US" altLang="zh-CN" sz="1600" b="0" dirty="0" smtClean="0">
                        <a:latin typeface="+mj-lt"/>
                      </a:endParaRPr>
                    </a:p>
                    <a:p>
                      <a:pPr marL="0" indent="0">
                        <a:buNone/>
                      </a:pPr>
                      <a:r>
                        <a:rPr lang="en-US" altLang="zh-CN" sz="1600" b="0" dirty="0" smtClean="0">
                          <a:latin typeface="+mj-lt"/>
                        </a:rPr>
                        <a:t>select * from test where id1=23 and id2=23;</a:t>
                      </a:r>
                    </a:p>
                    <a:p>
                      <a:pPr marL="0" indent="0">
                        <a:buNone/>
                      </a:pPr>
                      <a:r>
                        <a:rPr lang="en-US" altLang="zh-CN" sz="1200" b="0" kern="1200" dirty="0" smtClean="0">
                          <a:solidFill>
                            <a:schemeClr val="tx1"/>
                          </a:solidFill>
                          <a:latin typeface="Consolas" panose="020B0609020204030204" pitchFamily="49" charset="0"/>
                          <a:ea typeface="+mn-ea"/>
                          <a:cs typeface="+mn-cs"/>
                        </a:rPr>
                        <a:t>-------------------------------------------------------+-----------------------------------+</a:t>
                      </a:r>
                    </a:p>
                    <a:p>
                      <a:pPr marL="0" indent="0">
                        <a:buNone/>
                      </a:pPr>
                      <a:r>
                        <a:rPr lang="en-US" altLang="zh-CN" sz="1200" b="0" kern="1200" dirty="0" smtClean="0">
                          <a:solidFill>
                            <a:schemeClr val="tx1"/>
                          </a:solidFill>
                          <a:latin typeface="Consolas" panose="020B0609020204030204" pitchFamily="49" charset="0"/>
                          <a:ea typeface="+mn-ea"/>
                          <a:cs typeface="+mn-cs"/>
                        </a:rPr>
                        <a:t>| Id  | Operation                            | Name    | Rows  | Bytes | Cost  | Time      |</a:t>
                      </a:r>
                    </a:p>
                    <a:p>
                      <a:pPr marL="0" indent="0">
                        <a:buNone/>
                      </a:pPr>
                      <a:r>
                        <a:rPr lang="en-US" altLang="zh-CN" sz="1200" b="0" kern="1200" dirty="0" smtClean="0">
                          <a:solidFill>
                            <a:schemeClr val="tx1"/>
                          </a:solidFill>
                          <a:latin typeface="Consolas" panose="020B0609020204030204" pitchFamily="49" charset="0"/>
                          <a:ea typeface="+mn-ea"/>
                          <a:cs typeface="+mn-cs"/>
                        </a:rPr>
                        <a:t>-------------------------------------------------------+-----------------------------------+</a:t>
                      </a:r>
                    </a:p>
                    <a:p>
                      <a:pPr marL="0" indent="0">
                        <a:buNone/>
                      </a:pPr>
                      <a:r>
                        <a:rPr lang="en-US" altLang="zh-CN" sz="1200" b="0" kern="1200" dirty="0" smtClean="0">
                          <a:solidFill>
                            <a:schemeClr val="tx1"/>
                          </a:solidFill>
                          <a:latin typeface="Consolas" panose="020B0609020204030204" pitchFamily="49" charset="0"/>
                          <a:ea typeface="+mn-ea"/>
                          <a:cs typeface="+mn-cs"/>
                        </a:rPr>
                        <a:t>| 0   | SELECT STATEMENT                     |         |       |       |     2 |           |</a:t>
                      </a:r>
                    </a:p>
                    <a:p>
                      <a:pPr marL="0" indent="0">
                        <a:buNone/>
                      </a:pPr>
                      <a:r>
                        <a:rPr lang="en-US" altLang="zh-CN" sz="1200" b="0" kern="1200" dirty="0" smtClean="0">
                          <a:solidFill>
                            <a:schemeClr val="tx1"/>
                          </a:solidFill>
                          <a:latin typeface="Consolas" panose="020B0609020204030204" pitchFamily="49" charset="0"/>
                          <a:ea typeface="+mn-ea"/>
                          <a:cs typeface="+mn-cs"/>
                        </a:rPr>
                        <a:t>| 1   |  TABLE ACCESS BY INDEX ROWID BATCHED | TEST    |     1 |     8 |     2 |  00:00:01 |</a:t>
                      </a:r>
                    </a:p>
                    <a:p>
                      <a:pPr marL="0" indent="0">
                        <a:buNone/>
                      </a:pPr>
                      <a:r>
                        <a:rPr lang="en-US" altLang="zh-CN" sz="1200" b="0" kern="1200" dirty="0" smtClean="0">
                          <a:solidFill>
                            <a:schemeClr val="tx1"/>
                          </a:solidFill>
                          <a:latin typeface="Consolas" panose="020B0609020204030204" pitchFamily="49" charset="0"/>
                          <a:ea typeface="+mn-ea"/>
                          <a:cs typeface="+mn-cs"/>
                        </a:rPr>
                        <a:t>| 2   |   INDEX RANGE SCAN                   | TEST_ID1|     1 |       |     1 |  00:00:01 |</a:t>
                      </a:r>
                    </a:p>
                    <a:p>
                      <a:pPr marL="0" indent="0">
                        <a:buNone/>
                      </a:pPr>
                      <a:r>
                        <a:rPr lang="en-US" altLang="zh-CN" sz="1200" b="0" kern="1200" dirty="0" smtClean="0">
                          <a:solidFill>
                            <a:schemeClr val="tx1"/>
                          </a:solidFill>
                          <a:latin typeface="Consolas" panose="020B0609020204030204" pitchFamily="49" charset="0"/>
                          <a:ea typeface="+mn-ea"/>
                          <a:cs typeface="+mn-cs"/>
                        </a:rPr>
                        <a:t>-------------------------------------------------------+-----------------------------------+</a:t>
                      </a:r>
                    </a:p>
                  </a:txBody>
                  <a:tcPr/>
                </a:tc>
              </a:tr>
            </a:tbl>
          </a:graphicData>
        </a:graphic>
      </p:graphicFrame>
    </p:spTree>
    <p:extLst>
      <p:ext uri="{BB962C8B-B14F-4D97-AF65-F5344CB8AC3E}">
        <p14:creationId xmlns:p14="http://schemas.microsoft.com/office/powerpoint/2010/main" val="953038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Tip: More distinct values, better candidate for indexing</a:t>
            </a:r>
            <a:endParaRPr lang="zh-CN" altLang="en-US" dirty="0"/>
          </a:p>
        </p:txBody>
      </p:sp>
      <p:sp>
        <p:nvSpPr>
          <p:cNvPr id="3" name="Content Placeholder 2"/>
          <p:cNvSpPr>
            <a:spLocks noGrp="1"/>
          </p:cNvSpPr>
          <p:nvPr>
            <p:ph idx="1"/>
          </p:nvPr>
        </p:nvSpPr>
        <p:spPr/>
        <p:txBody>
          <a:bodyPr/>
          <a:lstStyle/>
          <a:p>
            <a:r>
              <a:rPr lang="en-US" altLang="zh-CN" dirty="0" smtClean="0"/>
              <a:t>Case 1</a:t>
            </a:r>
          </a:p>
          <a:p>
            <a:endParaRPr lang="en-US" altLang="zh-CN" dirty="0"/>
          </a:p>
          <a:p>
            <a:endParaRPr lang="en-US" altLang="zh-CN" dirty="0" smtClean="0"/>
          </a:p>
          <a:p>
            <a:r>
              <a:rPr lang="en-US" altLang="zh-CN" dirty="0" smtClean="0"/>
              <a:t>In this case, if can only choose one column, which one is the best candidate for indexing? </a:t>
            </a:r>
          </a:p>
          <a:p>
            <a:endParaRPr lang="en-US" altLang="zh-CN" dirty="0" smtClean="0"/>
          </a:p>
          <a:p>
            <a:r>
              <a:rPr lang="en-US" altLang="zh-CN" dirty="0" smtClean="0"/>
              <a:t>Case 2</a:t>
            </a:r>
          </a:p>
          <a:p>
            <a:endParaRPr lang="en-US" altLang="zh-CN" dirty="0"/>
          </a:p>
          <a:p>
            <a:r>
              <a:rPr lang="en-US" altLang="zh-CN" dirty="0" smtClean="0"/>
              <a:t>In this case, is </a:t>
            </a:r>
            <a:r>
              <a:rPr lang="en-US" altLang="zh-CN" dirty="0" err="1" smtClean="0"/>
              <a:t>Account_Balance</a:t>
            </a:r>
            <a:r>
              <a:rPr lang="en-US" altLang="zh-CN" dirty="0" smtClean="0"/>
              <a:t> a good candidate for indexing?</a:t>
            </a:r>
          </a:p>
        </p:txBody>
      </p:sp>
      <p:sp>
        <p:nvSpPr>
          <p:cNvPr id="4" name="Footer Placeholder 3"/>
          <p:cNvSpPr>
            <a:spLocks noGrp="1"/>
          </p:cNvSpPr>
          <p:nvPr>
            <p:ph type="ftr" sz="quarter" idx="11"/>
          </p:nvPr>
        </p:nvSpPr>
        <p:spPr/>
        <p:txBody>
          <a:bodyPr/>
          <a:lstStyle/>
          <a:p>
            <a:pPr>
              <a:defRPr/>
            </a:pPr>
            <a:r>
              <a:rPr lang="en-US" smtClean="0"/>
              <a:t>Oracle Confidential</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38</a:t>
            </a:fld>
            <a:endParaRPr lang="zh-CN" altLang="en-US" dirty="0"/>
          </a:p>
        </p:txBody>
      </p:sp>
      <p:graphicFrame>
        <p:nvGraphicFramePr>
          <p:cNvPr id="6" name="Table 5"/>
          <p:cNvGraphicFramePr>
            <a:graphicFrameLocks noGrp="1"/>
          </p:cNvGraphicFramePr>
          <p:nvPr>
            <p:extLst>
              <p:ext uri="{D42A27DB-BD31-4B8C-83A1-F6EECF244321}">
                <p14:modId xmlns:p14="http://schemas.microsoft.com/office/powerpoint/2010/main" val="239985250"/>
              </p:ext>
            </p:extLst>
          </p:nvPr>
        </p:nvGraphicFramePr>
        <p:xfrm>
          <a:off x="1687440" y="1797734"/>
          <a:ext cx="8125883" cy="1188720"/>
        </p:xfrm>
        <a:graphic>
          <a:graphicData uri="http://schemas.openxmlformats.org/drawingml/2006/table">
            <a:tbl>
              <a:tblPr firstRow="1" bandRow="1">
                <a:tableStyleId>{5FD0F851-EC5A-4D38-B0AD-8093EC10F338}</a:tableStyleId>
              </a:tblPr>
              <a:tblGrid>
                <a:gridCol w="8125883"/>
              </a:tblGrid>
              <a:tr h="370840">
                <a:tc>
                  <a:txBody>
                    <a:bodyPr/>
                    <a:lstStyle/>
                    <a:p>
                      <a:pPr marL="273050" lvl="1" indent="0">
                        <a:buNone/>
                      </a:pPr>
                      <a:r>
                        <a:rPr lang="en-US" altLang="zh-CN" b="0" dirty="0" smtClean="0"/>
                        <a:t>Select count(*) From </a:t>
                      </a:r>
                      <a:r>
                        <a:rPr lang="en-US" altLang="zh-CN" b="0" dirty="0" err="1" smtClean="0"/>
                        <a:t>All_China_Population_Info</a:t>
                      </a:r>
                      <a:endParaRPr lang="en-US" altLang="zh-CN" b="0" dirty="0" smtClean="0"/>
                    </a:p>
                    <a:p>
                      <a:pPr marL="547687" lvl="2" indent="0">
                        <a:buNone/>
                      </a:pPr>
                      <a:r>
                        <a:rPr lang="en-US" altLang="zh-CN" b="0" dirty="0" smtClean="0"/>
                        <a:t>Where </a:t>
                      </a:r>
                      <a:r>
                        <a:rPr lang="en-US" altLang="zh-CN" b="1" dirty="0" smtClean="0"/>
                        <a:t>Gender</a:t>
                      </a:r>
                      <a:r>
                        <a:rPr lang="en-US" altLang="zh-CN" b="0" dirty="0" smtClean="0"/>
                        <a:t> = ‘male’</a:t>
                      </a:r>
                    </a:p>
                    <a:p>
                      <a:pPr marL="547687" lvl="2" indent="0">
                        <a:buNone/>
                      </a:pPr>
                      <a:r>
                        <a:rPr lang="en-US" altLang="zh-CN" b="0" dirty="0" smtClean="0"/>
                        <a:t>And </a:t>
                      </a:r>
                      <a:r>
                        <a:rPr lang="en-US" altLang="zh-CN" b="1" dirty="0" err="1" smtClean="0"/>
                        <a:t>Birth_Date</a:t>
                      </a:r>
                      <a:r>
                        <a:rPr lang="en-US" altLang="zh-CN" b="0" dirty="0" smtClean="0"/>
                        <a:t> = &lt;1999-09-09&gt;</a:t>
                      </a:r>
                    </a:p>
                    <a:p>
                      <a:pPr marL="547687" lvl="2" indent="0">
                        <a:buNone/>
                      </a:pPr>
                      <a:r>
                        <a:rPr lang="en-US" altLang="zh-CN" b="0" dirty="0" smtClean="0"/>
                        <a:t>And </a:t>
                      </a:r>
                      <a:r>
                        <a:rPr lang="en-US" altLang="zh-CN" b="1" dirty="0" err="1" smtClean="0"/>
                        <a:t>Native_Place</a:t>
                      </a:r>
                      <a:r>
                        <a:rPr lang="en-US" altLang="zh-CN" b="0" dirty="0" smtClean="0"/>
                        <a:t> = &lt;Beijing&gt;</a:t>
                      </a:r>
                      <a:endParaRPr lang="zh-CN" altLang="en-US" b="0" dirty="0" smtClean="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322293702"/>
              </p:ext>
            </p:extLst>
          </p:nvPr>
        </p:nvGraphicFramePr>
        <p:xfrm>
          <a:off x="1885108" y="4820083"/>
          <a:ext cx="8125883" cy="640080"/>
        </p:xfrm>
        <a:graphic>
          <a:graphicData uri="http://schemas.openxmlformats.org/drawingml/2006/table">
            <a:tbl>
              <a:tblPr firstRow="1" bandRow="1">
                <a:tableStyleId>{5FD0F851-EC5A-4D38-B0AD-8093EC10F338}</a:tableStyleId>
              </a:tblPr>
              <a:tblGrid>
                <a:gridCol w="8125883"/>
              </a:tblGrid>
              <a:tr h="370840">
                <a:tc>
                  <a:txBody>
                    <a:bodyPr/>
                    <a:lstStyle/>
                    <a:p>
                      <a:pPr marL="273050" lvl="1" indent="0">
                        <a:buNone/>
                      </a:pPr>
                      <a:r>
                        <a:rPr lang="en-US" altLang="zh-CN" b="0" dirty="0" smtClean="0"/>
                        <a:t>Select count(*) From </a:t>
                      </a:r>
                      <a:r>
                        <a:rPr lang="en-US" altLang="zh-CN" b="0" dirty="0" err="1" smtClean="0"/>
                        <a:t>All_Mobile_Phone_Account_Info</a:t>
                      </a:r>
                      <a:endParaRPr lang="en-US" altLang="zh-CN" b="0" dirty="0" smtClean="0"/>
                    </a:p>
                    <a:p>
                      <a:pPr marL="547687" lvl="2" indent="0">
                        <a:buNone/>
                      </a:pPr>
                      <a:r>
                        <a:rPr lang="en-US" altLang="zh-CN" b="0" dirty="0" smtClean="0"/>
                        <a:t>Where </a:t>
                      </a:r>
                      <a:r>
                        <a:rPr lang="en-US" altLang="zh-CN" b="1" dirty="0" err="1" smtClean="0"/>
                        <a:t>Account_Balance</a:t>
                      </a:r>
                      <a:r>
                        <a:rPr lang="en-US" altLang="zh-CN" b="0" dirty="0" smtClean="0"/>
                        <a:t> &lt;</a:t>
                      </a:r>
                      <a:r>
                        <a:rPr lang="en-US" altLang="zh-CN" b="0" baseline="0" dirty="0" smtClean="0"/>
                        <a:t>  10</a:t>
                      </a:r>
                      <a:endParaRPr lang="en-US" altLang="zh-CN" b="0" dirty="0" smtClean="0"/>
                    </a:p>
                  </a:txBody>
                  <a:tcPr/>
                </a:tc>
              </a:tr>
            </a:tbl>
          </a:graphicData>
        </a:graphic>
      </p:graphicFrame>
    </p:spTree>
    <p:extLst>
      <p:ext uri="{BB962C8B-B14F-4D97-AF65-F5344CB8AC3E}">
        <p14:creationId xmlns:p14="http://schemas.microsoft.com/office/powerpoint/2010/main" val="559872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3200" dirty="0" smtClean="0"/>
              <a:t>Tip: More distinct values, better candidate for </a:t>
            </a:r>
            <a:r>
              <a:rPr lang="en-US" altLang="zh-CN" sz="3200" dirty="0"/>
              <a:t>indexing (cont’d.)</a:t>
            </a:r>
            <a:endParaRPr lang="zh-CN" altLang="en-US" sz="3200" dirty="0"/>
          </a:p>
        </p:txBody>
      </p:sp>
      <p:sp>
        <p:nvSpPr>
          <p:cNvPr id="3" name="Content Placeholder 2"/>
          <p:cNvSpPr>
            <a:spLocks noGrp="1"/>
          </p:cNvSpPr>
          <p:nvPr>
            <p:ph idx="1"/>
          </p:nvPr>
        </p:nvSpPr>
        <p:spPr/>
        <p:txBody>
          <a:bodyPr/>
          <a:lstStyle/>
          <a:p>
            <a:r>
              <a:rPr lang="en-US" altLang="zh-CN" dirty="0" smtClean="0"/>
              <a:t>Case 3</a:t>
            </a:r>
          </a:p>
          <a:p>
            <a:endParaRPr lang="en-US" altLang="zh-CN" dirty="0"/>
          </a:p>
          <a:p>
            <a:endParaRPr lang="en-US" altLang="zh-CN" dirty="0" smtClean="0"/>
          </a:p>
          <a:p>
            <a:endParaRPr lang="en-US" altLang="zh-CN" dirty="0" smtClean="0"/>
          </a:p>
          <a:p>
            <a:r>
              <a:rPr lang="en-US" altLang="zh-CN" dirty="0" smtClean="0"/>
              <a:t>For above query, if we want to create a 2-columns index with column Name and Gender. Which one as follows is better?</a:t>
            </a:r>
          </a:p>
          <a:p>
            <a:pPr lvl="1"/>
            <a:r>
              <a:rPr lang="en-US" altLang="zh-CN" dirty="0" smtClean="0"/>
              <a:t>Index 1: &lt;Name, Gender&gt;</a:t>
            </a:r>
          </a:p>
          <a:p>
            <a:pPr lvl="1"/>
            <a:r>
              <a:rPr lang="en-US" altLang="zh-CN" dirty="0" smtClean="0"/>
              <a:t>Index 2: &lt;Gender, Name&gt;</a:t>
            </a:r>
          </a:p>
        </p:txBody>
      </p:sp>
      <p:sp>
        <p:nvSpPr>
          <p:cNvPr id="4" name="Footer Placeholder 3"/>
          <p:cNvSpPr>
            <a:spLocks noGrp="1"/>
          </p:cNvSpPr>
          <p:nvPr>
            <p:ph type="ftr" sz="quarter" idx="11"/>
          </p:nvPr>
        </p:nvSpPr>
        <p:spPr/>
        <p:txBody>
          <a:bodyPr/>
          <a:lstStyle/>
          <a:p>
            <a:pPr>
              <a:defRPr/>
            </a:pPr>
            <a:r>
              <a:rPr lang="en-US" smtClean="0"/>
              <a:t>Oracle Confidential</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39</a:t>
            </a:fld>
            <a:endParaRPr lang="zh-CN" altLang="en-US" dirty="0"/>
          </a:p>
        </p:txBody>
      </p:sp>
      <p:graphicFrame>
        <p:nvGraphicFramePr>
          <p:cNvPr id="8" name="Table 7"/>
          <p:cNvGraphicFramePr>
            <a:graphicFrameLocks noGrp="1"/>
          </p:cNvGraphicFramePr>
          <p:nvPr>
            <p:extLst>
              <p:ext uri="{D42A27DB-BD31-4B8C-83A1-F6EECF244321}">
                <p14:modId xmlns:p14="http://schemas.microsoft.com/office/powerpoint/2010/main" val="4178356050"/>
              </p:ext>
            </p:extLst>
          </p:nvPr>
        </p:nvGraphicFramePr>
        <p:xfrm>
          <a:off x="2074628" y="2118805"/>
          <a:ext cx="5347103" cy="1188720"/>
        </p:xfrm>
        <a:graphic>
          <a:graphicData uri="http://schemas.openxmlformats.org/drawingml/2006/table">
            <a:tbl>
              <a:tblPr firstRow="1" bandRow="1">
                <a:tableStyleId>{5FD0F851-EC5A-4D38-B0AD-8093EC10F338}</a:tableStyleId>
              </a:tblPr>
              <a:tblGrid>
                <a:gridCol w="5347103"/>
              </a:tblGrid>
              <a:tr h="370840">
                <a:tc>
                  <a:txBody>
                    <a:bodyPr/>
                    <a:lstStyle/>
                    <a:p>
                      <a:r>
                        <a:rPr lang="en-US" altLang="zh-CN" sz="1800" b="0" kern="1200" dirty="0" smtClean="0">
                          <a:solidFill>
                            <a:schemeClr val="tx1"/>
                          </a:solidFill>
                          <a:latin typeface="+mn-lt"/>
                          <a:ea typeface="+mn-ea"/>
                          <a:cs typeface="+mn-cs"/>
                        </a:rPr>
                        <a:t>Select id </a:t>
                      </a:r>
                    </a:p>
                    <a:p>
                      <a:r>
                        <a:rPr lang="en-US" altLang="zh-CN" sz="1800" b="0" kern="1200" dirty="0" smtClean="0">
                          <a:solidFill>
                            <a:schemeClr val="tx1"/>
                          </a:solidFill>
                          <a:latin typeface="+mn-lt"/>
                          <a:ea typeface="+mn-ea"/>
                          <a:cs typeface="+mn-cs"/>
                        </a:rPr>
                        <a:t>From ALL_CHINA_POPULATION_INFO </a:t>
                      </a:r>
                    </a:p>
                    <a:p>
                      <a:r>
                        <a:rPr lang="en-US" altLang="zh-CN" sz="1800" b="0" kern="1200" dirty="0" smtClean="0">
                          <a:solidFill>
                            <a:schemeClr val="tx1"/>
                          </a:solidFill>
                          <a:latin typeface="+mn-lt"/>
                          <a:ea typeface="+mn-ea"/>
                          <a:cs typeface="+mn-cs"/>
                        </a:rPr>
                        <a:t>Where </a:t>
                      </a:r>
                      <a:r>
                        <a:rPr lang="en-US" altLang="zh-CN" sz="1800" b="1" kern="1200" dirty="0" smtClean="0">
                          <a:solidFill>
                            <a:schemeClr val="tx1"/>
                          </a:solidFill>
                          <a:latin typeface="+mn-lt"/>
                          <a:ea typeface="+mn-ea"/>
                          <a:cs typeface="+mn-cs"/>
                        </a:rPr>
                        <a:t>Name</a:t>
                      </a:r>
                      <a:r>
                        <a:rPr lang="en-US" altLang="zh-CN" sz="1800" b="0" kern="1200" dirty="0" smtClean="0">
                          <a:solidFill>
                            <a:schemeClr val="tx1"/>
                          </a:solidFill>
                          <a:latin typeface="+mn-lt"/>
                          <a:ea typeface="+mn-ea"/>
                          <a:cs typeface="+mn-cs"/>
                        </a:rPr>
                        <a:t>=‘xxx’ </a:t>
                      </a:r>
                    </a:p>
                    <a:p>
                      <a:r>
                        <a:rPr lang="en-US" altLang="zh-CN" sz="1800" b="0" kern="1200" dirty="0" smtClean="0">
                          <a:solidFill>
                            <a:schemeClr val="tx1"/>
                          </a:solidFill>
                          <a:latin typeface="+mn-lt"/>
                          <a:ea typeface="+mn-ea"/>
                          <a:cs typeface="+mn-cs"/>
                        </a:rPr>
                        <a:t>And </a:t>
                      </a:r>
                      <a:r>
                        <a:rPr lang="en-US" altLang="zh-CN" sz="1800" b="1" kern="1200" dirty="0" smtClean="0">
                          <a:solidFill>
                            <a:schemeClr val="tx1"/>
                          </a:solidFill>
                          <a:latin typeface="+mn-lt"/>
                          <a:ea typeface="+mn-ea"/>
                          <a:cs typeface="+mn-cs"/>
                        </a:rPr>
                        <a:t>Gender</a:t>
                      </a:r>
                      <a:r>
                        <a:rPr lang="en-US" altLang="zh-CN" sz="1800" b="0" kern="1200" dirty="0" smtClean="0">
                          <a:solidFill>
                            <a:schemeClr val="tx1"/>
                          </a:solidFill>
                          <a:latin typeface="+mn-lt"/>
                          <a:ea typeface="+mn-ea"/>
                          <a:cs typeface="+mn-cs"/>
                        </a:rPr>
                        <a:t>='M‘;</a:t>
                      </a:r>
                    </a:p>
                  </a:txBody>
                  <a:tcPr/>
                </a:tc>
              </a:tr>
            </a:tbl>
          </a:graphicData>
        </a:graphic>
      </p:graphicFrame>
    </p:spTree>
    <p:extLst>
      <p:ext uri="{BB962C8B-B14F-4D97-AF65-F5344CB8AC3E}">
        <p14:creationId xmlns:p14="http://schemas.microsoft.com/office/powerpoint/2010/main" val="3525866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Overview of SQL Processing</a:t>
            </a:r>
            <a:endParaRPr lang="en-US" dirty="0"/>
          </a:p>
        </p:txBody>
      </p:sp>
      <p:sp>
        <p:nvSpPr>
          <p:cNvPr id="3" name="Content Placeholder 2"/>
          <p:cNvSpPr>
            <a:spLocks noGrp="1"/>
          </p:cNvSpPr>
          <p:nvPr>
            <p:ph idx="1"/>
          </p:nvPr>
        </p:nvSpPr>
        <p:spPr/>
        <p:txBody>
          <a:bodyPr/>
          <a:lstStyle/>
          <a:p>
            <a:r>
              <a:rPr lang="en-US" b="1" dirty="0" smtClean="0">
                <a:solidFill>
                  <a:schemeClr val="accent1"/>
                </a:solidFill>
              </a:rPr>
              <a:t>Parsing</a:t>
            </a:r>
          </a:p>
          <a:p>
            <a:pPr lvl="2"/>
            <a:r>
              <a:rPr lang="en-US" altLang="zh-CN" dirty="0" smtClean="0"/>
              <a:t>Tip: </a:t>
            </a:r>
            <a:r>
              <a:rPr lang="en-US" altLang="zh-CN" dirty="0"/>
              <a:t>Use bind variable  to avoid h</a:t>
            </a:r>
            <a:r>
              <a:rPr lang="en-US" altLang="zh-CN" dirty="0" smtClean="0"/>
              <a:t>ard </a:t>
            </a:r>
            <a:r>
              <a:rPr lang="en-US" altLang="zh-CN" dirty="0"/>
              <a:t>parse</a:t>
            </a:r>
          </a:p>
          <a:p>
            <a:r>
              <a:rPr lang="en-US" b="1" dirty="0" smtClean="0"/>
              <a:t>Optimization</a:t>
            </a:r>
          </a:p>
          <a:p>
            <a:pPr lvl="1"/>
            <a:r>
              <a:rPr lang="en-US" b="1" dirty="0" smtClean="0"/>
              <a:t>Query Transformation</a:t>
            </a:r>
          </a:p>
          <a:p>
            <a:pPr lvl="1"/>
            <a:r>
              <a:rPr lang="en-US" b="1" dirty="0" smtClean="0"/>
              <a:t>Estimation</a:t>
            </a:r>
          </a:p>
          <a:p>
            <a:pPr lvl="1"/>
            <a:r>
              <a:rPr lang="en-US" b="1" dirty="0" smtClean="0"/>
              <a:t>Generating Execution Plan</a:t>
            </a:r>
          </a:p>
          <a:p>
            <a:r>
              <a:rPr lang="en-US" dirty="0" smtClean="0"/>
              <a:t>Execution</a:t>
            </a:r>
          </a:p>
          <a:p>
            <a:endParaRPr lang="en-US" sz="3200" dirty="0"/>
          </a:p>
        </p:txBody>
      </p:sp>
      <p:sp>
        <p:nvSpPr>
          <p:cNvPr id="4" name="Footer Placeholder 3"/>
          <p:cNvSpPr>
            <a:spLocks noGrp="1"/>
          </p:cNvSpPr>
          <p:nvPr>
            <p:ph type="ftr" sz="quarter" idx="11"/>
          </p:nvPr>
        </p:nvSpPr>
        <p:spPr/>
        <p:txBody>
          <a:bodyPr/>
          <a:lstStyle/>
          <a:p>
            <a:pPr>
              <a:defRPr/>
            </a:pPr>
            <a:r>
              <a:rPr lang="en-US" smtClean="0"/>
              <a:t>Oracle Confidential</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smtClean="0"/>
              <a:pPr>
                <a:defRPr/>
              </a:pPr>
              <a:t>4</a:t>
            </a:fld>
            <a:endParaRPr lang="en-US" dirty="0"/>
          </a:p>
        </p:txBody>
      </p:sp>
      <p:pic>
        <p:nvPicPr>
          <p:cNvPr id="6" name="Content Placeholder 8"/>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8120789" y="530626"/>
            <a:ext cx="3345724" cy="5523415"/>
          </a:xfrm>
          <a:prstGeom prst="rect">
            <a:avLst/>
          </a:prstGeom>
          <a:noFill/>
          <a:ln w="9525">
            <a:noFill/>
            <a:miter lim="800000"/>
            <a:headEnd/>
            <a:tailEnd/>
          </a:ln>
        </p:spPr>
      </p:pic>
    </p:spTree>
    <p:extLst>
      <p:ext uri="{BB962C8B-B14F-4D97-AF65-F5344CB8AC3E}">
        <p14:creationId xmlns:p14="http://schemas.microsoft.com/office/powerpoint/2010/main" val="3303685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In some cases optimizer will not use index</a:t>
            </a:r>
            <a:endParaRPr lang="zh-CN" altLang="en-US" dirty="0"/>
          </a:p>
        </p:txBody>
      </p:sp>
      <p:sp>
        <p:nvSpPr>
          <p:cNvPr id="3" name="Content Placeholder 2"/>
          <p:cNvSpPr>
            <a:spLocks noGrp="1"/>
          </p:cNvSpPr>
          <p:nvPr>
            <p:ph idx="1"/>
          </p:nvPr>
        </p:nvSpPr>
        <p:spPr/>
        <p:txBody>
          <a:bodyPr/>
          <a:lstStyle/>
          <a:p>
            <a:r>
              <a:rPr lang="en-US" altLang="zh-CN" dirty="0" smtClean="0"/>
              <a:t>Wrong type / Implicit type convert</a:t>
            </a:r>
          </a:p>
          <a:p>
            <a:pPr lvl="1"/>
            <a:r>
              <a:rPr lang="en-US" altLang="zh-CN" dirty="0"/>
              <a:t>Select * from </a:t>
            </a:r>
            <a:r>
              <a:rPr lang="en-US" altLang="zh-CN" dirty="0" err="1"/>
              <a:t>ps_jrnl_ln</a:t>
            </a:r>
            <a:r>
              <a:rPr lang="en-US" altLang="zh-CN" dirty="0"/>
              <a:t> where account=69200000</a:t>
            </a:r>
            <a:r>
              <a:rPr lang="en-US" altLang="zh-CN" dirty="0" smtClean="0"/>
              <a:t>; -- </a:t>
            </a:r>
            <a:r>
              <a:rPr lang="en-US" altLang="zh-CN" dirty="0" err="1" smtClean="0"/>
              <a:t>accout</a:t>
            </a:r>
            <a:r>
              <a:rPr lang="en-US" altLang="zh-CN" dirty="0" smtClean="0"/>
              <a:t>: </a:t>
            </a:r>
            <a:r>
              <a:rPr lang="en-US" altLang="zh-CN" dirty="0" smtClean="0">
                <a:solidFill>
                  <a:srgbClr val="FF0000"/>
                </a:solidFill>
              </a:rPr>
              <a:t>varchar2(10)</a:t>
            </a:r>
          </a:p>
          <a:p>
            <a:r>
              <a:rPr lang="en-US" altLang="zh-CN" dirty="0" smtClean="0"/>
              <a:t>Column in expression</a:t>
            </a:r>
          </a:p>
          <a:p>
            <a:pPr lvl="1"/>
            <a:r>
              <a:rPr lang="en-US" altLang="zh-CN" dirty="0" smtClean="0"/>
              <a:t>Select * from </a:t>
            </a:r>
            <a:r>
              <a:rPr lang="en-US" altLang="zh-CN" dirty="0" err="1" smtClean="0"/>
              <a:t>ps_jrnl_ln</a:t>
            </a:r>
            <a:r>
              <a:rPr lang="en-US" altLang="zh-CN" dirty="0" smtClean="0"/>
              <a:t> where </a:t>
            </a:r>
            <a:r>
              <a:rPr lang="en-US" altLang="zh-CN" dirty="0" smtClean="0">
                <a:solidFill>
                  <a:srgbClr val="FF0000"/>
                </a:solidFill>
              </a:rPr>
              <a:t>upper</a:t>
            </a:r>
            <a:r>
              <a:rPr lang="en-US" altLang="zh-CN" dirty="0" smtClean="0"/>
              <a:t>(</a:t>
            </a:r>
            <a:r>
              <a:rPr lang="en-US" altLang="zh-CN" dirty="0" err="1" smtClean="0"/>
              <a:t>business_unit</a:t>
            </a:r>
            <a:r>
              <a:rPr lang="en-US" altLang="zh-CN" dirty="0" smtClean="0"/>
              <a:t>)= ‘X6000’;</a:t>
            </a:r>
          </a:p>
          <a:p>
            <a:r>
              <a:rPr lang="en-US" altLang="zh-CN" dirty="0" smtClean="0"/>
              <a:t>Wildcard in the head of search condition string</a:t>
            </a:r>
          </a:p>
          <a:p>
            <a:pPr lvl="1"/>
            <a:r>
              <a:rPr lang="en-US" altLang="zh-CN" dirty="0"/>
              <a:t>Select </a:t>
            </a:r>
            <a:r>
              <a:rPr lang="en-US" altLang="zh-CN" dirty="0" smtClean="0"/>
              <a:t>* </a:t>
            </a:r>
            <a:r>
              <a:rPr lang="en-US" altLang="zh-CN" dirty="0"/>
              <a:t>from </a:t>
            </a:r>
            <a:r>
              <a:rPr lang="en-US" altLang="zh-CN" dirty="0" err="1"/>
              <a:t>ps_jrnl_ln</a:t>
            </a:r>
            <a:r>
              <a:rPr lang="en-US" altLang="zh-CN" dirty="0"/>
              <a:t> l where </a:t>
            </a:r>
            <a:r>
              <a:rPr lang="en-US" altLang="zh-CN" dirty="0" err="1"/>
              <a:t>journal_id</a:t>
            </a:r>
            <a:r>
              <a:rPr lang="en-US" altLang="zh-CN" dirty="0"/>
              <a:t> like '</a:t>
            </a:r>
            <a:r>
              <a:rPr lang="en-US" altLang="zh-CN" dirty="0">
                <a:solidFill>
                  <a:srgbClr val="FF0000"/>
                </a:solidFill>
              </a:rPr>
              <a:t>%</a:t>
            </a:r>
            <a:r>
              <a:rPr lang="en-US" altLang="zh-CN" dirty="0"/>
              <a:t>0001</a:t>
            </a:r>
            <a:r>
              <a:rPr lang="en-US" altLang="zh-CN" dirty="0" smtClean="0"/>
              <a:t>';</a:t>
            </a:r>
          </a:p>
          <a:p>
            <a:r>
              <a:rPr lang="en-US" altLang="zh-CN" dirty="0" smtClean="0"/>
              <a:t>Return large part of  data (Optimizer need to aware the data distribution)</a:t>
            </a:r>
          </a:p>
          <a:p>
            <a:pPr lvl="1"/>
            <a:r>
              <a:rPr lang="en-US" altLang="zh-CN" dirty="0"/>
              <a:t>Select * </a:t>
            </a:r>
            <a:r>
              <a:rPr lang="en-US" altLang="zh-CN" dirty="0" smtClean="0"/>
              <a:t>from </a:t>
            </a:r>
            <a:r>
              <a:rPr lang="en-US" altLang="zh-CN" dirty="0" err="1"/>
              <a:t>ps_jrnl_header</a:t>
            </a:r>
            <a:r>
              <a:rPr lang="en-US" altLang="zh-CN" dirty="0"/>
              <a:t> where </a:t>
            </a:r>
            <a:r>
              <a:rPr lang="en-US" altLang="zh-CN" dirty="0" err="1"/>
              <a:t>journal_date</a:t>
            </a:r>
            <a:r>
              <a:rPr lang="en-US" altLang="zh-CN" dirty="0"/>
              <a:t> &gt; </a:t>
            </a:r>
            <a:r>
              <a:rPr lang="en-US" altLang="zh-CN" dirty="0" err="1"/>
              <a:t>to_date</a:t>
            </a:r>
            <a:r>
              <a:rPr lang="en-US" altLang="zh-CN" dirty="0"/>
              <a:t>('</a:t>
            </a:r>
            <a:r>
              <a:rPr lang="en-US" altLang="zh-CN" dirty="0">
                <a:solidFill>
                  <a:srgbClr val="FF0000"/>
                </a:solidFill>
              </a:rPr>
              <a:t>1999</a:t>
            </a:r>
            <a:r>
              <a:rPr lang="en-US" altLang="zh-CN" dirty="0"/>
              <a:t>0104','yyyymmdd</a:t>
            </a:r>
            <a:r>
              <a:rPr lang="en-US" altLang="zh-CN" dirty="0" smtClean="0"/>
              <a:t>');</a:t>
            </a:r>
          </a:p>
          <a:p>
            <a:r>
              <a:rPr lang="en-US" altLang="zh-CN" dirty="0" smtClean="0"/>
              <a:t>…</a:t>
            </a:r>
            <a:endParaRPr lang="zh-CN" altLang="en-US" dirty="0"/>
          </a:p>
        </p:txBody>
      </p:sp>
      <p:sp>
        <p:nvSpPr>
          <p:cNvPr id="4" name="Footer Placeholder 3"/>
          <p:cNvSpPr>
            <a:spLocks noGrp="1"/>
          </p:cNvSpPr>
          <p:nvPr>
            <p:ph type="ftr" sz="quarter" idx="11"/>
          </p:nvPr>
        </p:nvSpPr>
        <p:spPr/>
        <p:txBody>
          <a:bodyPr/>
          <a:lstStyle/>
          <a:p>
            <a:pPr>
              <a:defRPr/>
            </a:pPr>
            <a:r>
              <a:rPr lang="en-US" smtClean="0"/>
              <a:t>Oracle Confidential</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40</a:t>
            </a:fld>
            <a:endParaRPr lang="zh-CN" altLang="en-US" dirty="0"/>
          </a:p>
        </p:txBody>
      </p:sp>
    </p:spTree>
    <p:extLst>
      <p:ext uri="{BB962C8B-B14F-4D97-AF65-F5344CB8AC3E}">
        <p14:creationId xmlns:p14="http://schemas.microsoft.com/office/powerpoint/2010/main" val="1520945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Optimizer Components -</a:t>
            </a:r>
            <a:r>
              <a:rPr lang="en-US" altLang="zh-CN" dirty="0" smtClean="0"/>
              <a:t> Estimator</a:t>
            </a:r>
            <a:endParaRPr lang="en-US" dirty="0"/>
          </a:p>
        </p:txBody>
      </p:sp>
      <p:sp>
        <p:nvSpPr>
          <p:cNvPr id="3" name="内容占位符 2"/>
          <p:cNvSpPr>
            <a:spLocks noGrp="1"/>
          </p:cNvSpPr>
          <p:nvPr>
            <p:ph idx="1"/>
          </p:nvPr>
        </p:nvSpPr>
        <p:spPr>
          <a:xfrm>
            <a:off x="531151" y="1524001"/>
            <a:ext cx="6278314" cy="4419600"/>
          </a:xfrm>
        </p:spPr>
        <p:txBody>
          <a:bodyPr/>
          <a:lstStyle/>
          <a:p>
            <a:r>
              <a:rPr lang="en-US" sz="2400" dirty="0"/>
              <a:t>The estimator is the component of the optimizer that determines the overall cost of a given execution plan</a:t>
            </a:r>
            <a:r>
              <a:rPr lang="en-US" sz="2400" dirty="0" smtClean="0"/>
              <a:t>.</a:t>
            </a:r>
          </a:p>
          <a:p>
            <a:r>
              <a:rPr lang="en-US" altLang="zh-CN" sz="2400" dirty="0"/>
              <a:t>The estimator uses three different </a:t>
            </a:r>
            <a:r>
              <a:rPr lang="en-US" altLang="zh-CN" sz="2400" dirty="0" smtClean="0"/>
              <a:t>measures</a:t>
            </a:r>
            <a:endParaRPr lang="en-US" sz="2400" dirty="0" smtClean="0"/>
          </a:p>
          <a:p>
            <a:pPr lvl="1"/>
            <a:r>
              <a:rPr lang="en-US" sz="2000" dirty="0"/>
              <a:t>Selectivity</a:t>
            </a:r>
          </a:p>
          <a:p>
            <a:pPr lvl="2"/>
            <a:r>
              <a:rPr lang="en-US" altLang="zh-CN" dirty="0" smtClean="0"/>
              <a:t>Tip: </a:t>
            </a:r>
            <a:r>
              <a:rPr lang="en-US" altLang="zh-CN" dirty="0"/>
              <a:t>More distinct values, better candidate for indexing</a:t>
            </a:r>
          </a:p>
          <a:p>
            <a:pPr lvl="1"/>
            <a:r>
              <a:rPr lang="en-US" sz="2000" dirty="0" smtClean="0">
                <a:solidFill>
                  <a:schemeClr val="accent1"/>
                </a:solidFill>
              </a:rPr>
              <a:t>Cardinality</a:t>
            </a:r>
          </a:p>
          <a:p>
            <a:pPr lvl="2"/>
            <a:r>
              <a:rPr lang="en-US" altLang="zh-CN" dirty="0" smtClean="0"/>
              <a:t>Tip: </a:t>
            </a:r>
            <a:r>
              <a:rPr lang="en-US" altLang="zh-CN" dirty="0"/>
              <a:t>Accurate Statistics, better execution plan</a:t>
            </a:r>
          </a:p>
          <a:p>
            <a:pPr lvl="2"/>
            <a:r>
              <a:rPr lang="en-US" altLang="zh-CN" dirty="0" smtClean="0"/>
              <a:t>Tip: </a:t>
            </a:r>
            <a:r>
              <a:rPr lang="en-US" altLang="zh-CN" dirty="0"/>
              <a:t>Gather Statistics on PS Temp Table Before Important SQL</a:t>
            </a:r>
            <a:endParaRPr lang="zh-CN" altLang="en-US" dirty="0"/>
          </a:p>
          <a:p>
            <a:pPr lvl="1"/>
            <a:r>
              <a:rPr lang="en-US" sz="2000" dirty="0" smtClean="0"/>
              <a:t>Cost</a:t>
            </a:r>
          </a:p>
        </p:txBody>
      </p:sp>
      <p:sp>
        <p:nvSpPr>
          <p:cNvPr id="4" name="页脚占位符 3"/>
          <p:cNvSpPr>
            <a:spLocks noGrp="1"/>
          </p:cNvSpPr>
          <p:nvPr>
            <p:ph type="ftr" sz="quarter" idx="11"/>
          </p:nvPr>
        </p:nvSpPr>
        <p:spPr/>
        <p:txBody>
          <a:bodyPr/>
          <a:lstStyle/>
          <a:p>
            <a:pPr>
              <a:defRPr/>
            </a:pPr>
            <a:r>
              <a:rPr lang="en-US" smtClean="0"/>
              <a:t>Oracle Confidential</a:t>
            </a:r>
            <a:endParaRPr lang="en-US" dirty="0"/>
          </a:p>
        </p:txBody>
      </p:sp>
      <p:sp>
        <p:nvSpPr>
          <p:cNvPr id="5" name="灯片编号占位符 4"/>
          <p:cNvSpPr>
            <a:spLocks noGrp="1"/>
          </p:cNvSpPr>
          <p:nvPr>
            <p:ph type="sldNum" sz="quarter" idx="12"/>
          </p:nvPr>
        </p:nvSpPr>
        <p:spPr/>
        <p:txBody>
          <a:bodyPr/>
          <a:lstStyle/>
          <a:p>
            <a:pPr>
              <a:defRPr/>
            </a:pPr>
            <a:fld id="{B5B172F7-A98B-4584-9F49-5B258BD0A77A}" type="slidenum">
              <a:rPr lang="en-US" smtClean="0"/>
              <a:pPr>
                <a:defRPr/>
              </a:pPr>
              <a:t>41</a:t>
            </a:fld>
            <a:endParaRPr lang="en-US" dirty="0"/>
          </a:p>
        </p:txBody>
      </p:sp>
      <p:pic>
        <p:nvPicPr>
          <p:cNvPr id="7" name="Picture 3" descr="Description of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3722" y="4315694"/>
            <a:ext cx="3712537" cy="1902216"/>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p:cNvGrpSpPr/>
          <p:nvPr/>
        </p:nvGrpSpPr>
        <p:grpSpPr>
          <a:xfrm>
            <a:off x="7840788" y="512229"/>
            <a:ext cx="3518443" cy="2755596"/>
            <a:chOff x="2258135" y="3416606"/>
            <a:chExt cx="3518443" cy="2755596"/>
          </a:xfrm>
        </p:grpSpPr>
        <p:pic>
          <p:nvPicPr>
            <p:cNvPr id="8" name="Picture 2" descr="http://docs.oracle.com/database/121/TGSQL/img/GUID-22630970-B584-41C9-B104-200CEA2F4707-default.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8135" y="3416606"/>
              <a:ext cx="3518443" cy="2755596"/>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p:nvSpPr>
          <p:spPr>
            <a:xfrm>
              <a:off x="3936733" y="4562375"/>
              <a:ext cx="808522" cy="327259"/>
            </a:xfrm>
            <a:prstGeom prst="ellipse">
              <a:avLst/>
            </a:prstGeom>
            <a:noFill/>
            <a:ln w="28575">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a:p>
          </p:txBody>
        </p:sp>
      </p:grpSp>
    </p:spTree>
    <p:extLst>
      <p:ext uri="{BB962C8B-B14F-4D97-AF65-F5344CB8AC3E}">
        <p14:creationId xmlns:p14="http://schemas.microsoft.com/office/powerpoint/2010/main" val="412392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Optimizer Components -</a:t>
            </a:r>
            <a:r>
              <a:rPr lang="en-US" altLang="zh-CN" dirty="0" smtClean="0"/>
              <a:t> Estimator - </a:t>
            </a:r>
            <a:r>
              <a:rPr lang="en-US" altLang="zh-CN" dirty="0"/>
              <a:t>Cardinality</a:t>
            </a:r>
            <a:endParaRPr lang="en-US" dirty="0"/>
          </a:p>
        </p:txBody>
      </p:sp>
      <p:sp>
        <p:nvSpPr>
          <p:cNvPr id="3" name="内容占位符 2"/>
          <p:cNvSpPr>
            <a:spLocks noGrp="1"/>
          </p:cNvSpPr>
          <p:nvPr>
            <p:ph idx="1"/>
          </p:nvPr>
        </p:nvSpPr>
        <p:spPr>
          <a:xfrm>
            <a:off x="531151" y="1524001"/>
            <a:ext cx="11125862" cy="4419600"/>
          </a:xfrm>
        </p:spPr>
        <p:txBody>
          <a:bodyPr/>
          <a:lstStyle/>
          <a:p>
            <a:r>
              <a:rPr lang="en-US" altLang="zh-CN" sz="2400" dirty="0" smtClean="0"/>
              <a:t>The </a:t>
            </a:r>
            <a:r>
              <a:rPr lang="en-US" altLang="zh-CN" sz="2400" dirty="0"/>
              <a:t>cardinality is the number of rows returned by each operation in an execution plan. </a:t>
            </a:r>
            <a:endParaRPr lang="en-US" altLang="zh-CN" sz="2400" dirty="0" smtClean="0"/>
          </a:p>
          <a:p>
            <a:pPr lvl="1"/>
            <a:r>
              <a:rPr lang="en-US" altLang="zh-CN" sz="1800" dirty="0" smtClean="0"/>
              <a:t>For </a:t>
            </a:r>
            <a:r>
              <a:rPr lang="en-US" altLang="zh-CN" sz="1800" dirty="0"/>
              <a:t>example, if the optimizer estimate for the number of rows returned by a full table scan is 100, then the cardinality estimate for this operation is 100. </a:t>
            </a:r>
            <a:endParaRPr lang="en-US" altLang="zh-CN" sz="1800" dirty="0" smtClean="0"/>
          </a:p>
          <a:p>
            <a:pPr lvl="1"/>
            <a:r>
              <a:rPr lang="en-US" altLang="zh-CN" sz="1800" dirty="0" smtClean="0"/>
              <a:t>The </a:t>
            </a:r>
            <a:r>
              <a:rPr lang="en-US" altLang="zh-CN" sz="1800" dirty="0"/>
              <a:t>cardinality estimate appears in the Rows column of the execution plan.</a:t>
            </a:r>
          </a:p>
          <a:p>
            <a:r>
              <a:rPr lang="en-US" altLang="zh-CN" sz="2400" dirty="0" smtClean="0"/>
              <a:t>Cardinality </a:t>
            </a:r>
            <a:r>
              <a:rPr lang="en-US" altLang="zh-CN" sz="2400" dirty="0"/>
              <a:t>estimates must be as accurate as possible because they influence all aspects of the execution plan. </a:t>
            </a:r>
            <a:r>
              <a:rPr lang="en-US" altLang="zh-CN" sz="2400" dirty="0" smtClean="0"/>
              <a:t>Cardinality </a:t>
            </a:r>
            <a:r>
              <a:rPr lang="en-US" altLang="zh-CN" sz="2400" dirty="0"/>
              <a:t>is important when the optimizer determines the cost of a join. </a:t>
            </a:r>
            <a:endParaRPr lang="en-US" altLang="zh-CN" sz="2400" dirty="0" smtClean="0"/>
          </a:p>
          <a:p>
            <a:pPr lvl="1"/>
            <a:r>
              <a:rPr lang="en-US" altLang="zh-CN" sz="1800" dirty="0" smtClean="0"/>
              <a:t>For </a:t>
            </a:r>
            <a:r>
              <a:rPr lang="en-US" altLang="zh-CN" sz="1800" dirty="0"/>
              <a:t>example, </a:t>
            </a:r>
            <a:r>
              <a:rPr lang="en-US" altLang="zh-CN" sz="1800" dirty="0" smtClean="0"/>
              <a:t>in </a:t>
            </a:r>
            <a:r>
              <a:rPr lang="en-US" altLang="zh-CN" sz="1800" dirty="0"/>
              <a:t>a nested loops join of the employees and departments tables, the number of rows in employees determines how often the database must probe the departments table. </a:t>
            </a:r>
            <a:endParaRPr lang="en-US" altLang="zh-CN" sz="1800" dirty="0" smtClean="0"/>
          </a:p>
          <a:p>
            <a:pPr lvl="1"/>
            <a:r>
              <a:rPr lang="en-US" altLang="zh-CN" sz="1800" dirty="0" smtClean="0"/>
              <a:t>Cardinality </a:t>
            </a:r>
            <a:r>
              <a:rPr lang="en-US" altLang="zh-CN" sz="1800" dirty="0"/>
              <a:t>is also important for determining the cost of sorts.</a:t>
            </a:r>
          </a:p>
          <a:p>
            <a:endParaRPr lang="en-US" altLang="zh-CN" sz="2400" dirty="0" smtClean="0"/>
          </a:p>
        </p:txBody>
      </p:sp>
      <p:sp>
        <p:nvSpPr>
          <p:cNvPr id="4" name="页脚占位符 3"/>
          <p:cNvSpPr>
            <a:spLocks noGrp="1"/>
          </p:cNvSpPr>
          <p:nvPr>
            <p:ph type="ftr" sz="quarter" idx="11"/>
          </p:nvPr>
        </p:nvSpPr>
        <p:spPr/>
        <p:txBody>
          <a:bodyPr/>
          <a:lstStyle/>
          <a:p>
            <a:pPr>
              <a:defRPr/>
            </a:pPr>
            <a:r>
              <a:rPr lang="en-US" smtClean="0"/>
              <a:t>Oracle Confidential</a:t>
            </a:r>
            <a:endParaRPr lang="en-US" dirty="0"/>
          </a:p>
        </p:txBody>
      </p:sp>
      <p:sp>
        <p:nvSpPr>
          <p:cNvPr id="5" name="灯片编号占位符 4"/>
          <p:cNvSpPr>
            <a:spLocks noGrp="1"/>
          </p:cNvSpPr>
          <p:nvPr>
            <p:ph type="sldNum" sz="quarter" idx="12"/>
          </p:nvPr>
        </p:nvSpPr>
        <p:spPr/>
        <p:txBody>
          <a:bodyPr/>
          <a:lstStyle/>
          <a:p>
            <a:pPr>
              <a:defRPr/>
            </a:pPr>
            <a:fld id="{B5B172F7-A98B-4584-9F49-5B258BD0A77A}" type="slidenum">
              <a:rPr lang="en-US" smtClean="0"/>
              <a:pPr>
                <a:defRPr/>
              </a:pPr>
              <a:t>42</a:t>
            </a:fld>
            <a:endParaRPr lang="en-US" dirty="0"/>
          </a:p>
        </p:txBody>
      </p:sp>
    </p:spTree>
    <p:extLst>
      <p:ext uri="{BB962C8B-B14F-4D97-AF65-F5344CB8AC3E}">
        <p14:creationId xmlns:p14="http://schemas.microsoft.com/office/powerpoint/2010/main" val="3415619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Case: Wrong Execution Plan caused by Wrong Cardinality</a:t>
            </a:r>
            <a:endParaRPr lang="zh-CN" alt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356131220"/>
              </p:ext>
            </p:extLst>
          </p:nvPr>
        </p:nvGraphicFramePr>
        <p:xfrm>
          <a:off x="531813" y="1524000"/>
          <a:ext cx="11125200" cy="3108960"/>
        </p:xfrm>
        <a:graphic>
          <a:graphicData uri="http://schemas.openxmlformats.org/drawingml/2006/table">
            <a:tbl>
              <a:tblPr firstRow="1" bandRow="1">
                <a:tableStyleId>{5FD0F851-EC5A-4D38-B0AD-8093EC10F338}</a:tableStyleId>
              </a:tblPr>
              <a:tblGrid>
                <a:gridCol w="11125200"/>
              </a:tblGrid>
              <a:tr h="370840">
                <a:tc>
                  <a:txBody>
                    <a:bodyPr/>
                    <a:lstStyle/>
                    <a:p>
                      <a:r>
                        <a:rPr lang="en-US" altLang="zh-CN" b="1" dirty="0" smtClean="0"/>
                        <a:t>SELECT</a:t>
                      </a:r>
                      <a:r>
                        <a:rPr lang="en-US" altLang="zh-CN" b="0" baseline="0" dirty="0" smtClean="0"/>
                        <a:t> </a:t>
                      </a:r>
                      <a:r>
                        <a:rPr lang="en-US" altLang="zh-CN" b="0" dirty="0" smtClean="0"/>
                        <a:t>DISTINCT 'CC_APPROP',  6896239,  …</a:t>
                      </a:r>
                    </a:p>
                    <a:p>
                      <a:r>
                        <a:rPr lang="en-US" altLang="zh-CN" b="1" dirty="0" smtClean="0"/>
                        <a:t>FROM</a:t>
                      </a:r>
                      <a:r>
                        <a:rPr lang="en-US" altLang="zh-CN" b="0" dirty="0" smtClean="0"/>
                        <a:t>  PS_BP_ACT_TAO11 A,  PS_LED_GRP_LED_TBL B,  PS_BP_XCF_TAO1 CF1 ,  PS_BP_XCF_TAO1 CF2 ,  PS_BP_XCF_TAO1 CF3 ,  PS_BP_XCF_TAO1 CF4 ,  PS_BP_XLBP_TAO1 BP</a:t>
                      </a:r>
                    </a:p>
                    <a:p>
                      <a:r>
                        <a:rPr lang="en-US" altLang="zh-CN" b="1" dirty="0" smtClean="0"/>
                        <a:t>WHERE</a:t>
                      </a:r>
                      <a:r>
                        <a:rPr lang="en-US" altLang="zh-CN" b="0" dirty="0" smtClean="0"/>
                        <a:t>  …</a:t>
                      </a:r>
                    </a:p>
                    <a:p>
                      <a:r>
                        <a:rPr lang="en-US" altLang="zh-CN" b="0" dirty="0" smtClean="0"/>
                        <a:t>AND A.PARENT_SUBTYPE   = '1‘</a:t>
                      </a:r>
                    </a:p>
                    <a:p>
                      <a:r>
                        <a:rPr lang="en-US" altLang="zh-CN" b="0" dirty="0" smtClean="0"/>
                        <a:t>AND A.PARENT_SUBTYPE   = CF1.SUBTYPE</a:t>
                      </a:r>
                    </a:p>
                    <a:p>
                      <a:r>
                        <a:rPr lang="en-US" altLang="zh-CN" b="0" dirty="0" smtClean="0">
                          <a:solidFill>
                            <a:srgbClr val="FF0000"/>
                          </a:solidFill>
                        </a:rPr>
                        <a:t>AND CF1.CHARTFIELD     ='PRODUCT'</a:t>
                      </a:r>
                    </a:p>
                    <a:p>
                      <a:r>
                        <a:rPr lang="en-US" altLang="zh-CN" b="0" dirty="0" smtClean="0"/>
                        <a:t>…</a:t>
                      </a:r>
                    </a:p>
                    <a:p>
                      <a:r>
                        <a:rPr lang="en-US" altLang="zh-CN" b="0" dirty="0" smtClean="0"/>
                        <a:t>AND A.PARENT_SUBTYPE   = CF2.SUBTYPE</a:t>
                      </a:r>
                    </a:p>
                    <a:p>
                      <a:r>
                        <a:rPr lang="en-US" altLang="zh-CN" b="0" dirty="0" smtClean="0">
                          <a:solidFill>
                            <a:srgbClr val="FF0000"/>
                          </a:solidFill>
                        </a:rPr>
                        <a:t>AND CF2.CHARTFIELD     ='FUND_CODE'</a:t>
                      </a:r>
                    </a:p>
                    <a:p>
                      <a:r>
                        <a:rPr lang="en-US" altLang="zh-CN" b="0" dirty="0" smtClean="0"/>
                        <a:t>…</a:t>
                      </a:r>
                      <a:endParaRPr lang="zh-CN" altLang="en-US" b="0" dirty="0"/>
                    </a:p>
                  </a:txBody>
                  <a:tcPr/>
                </a:tc>
              </a:tr>
            </a:tbl>
          </a:graphicData>
        </a:graphic>
      </p:graphicFrame>
      <p:sp>
        <p:nvSpPr>
          <p:cNvPr id="4" name="Footer Placeholder 3"/>
          <p:cNvSpPr>
            <a:spLocks noGrp="1"/>
          </p:cNvSpPr>
          <p:nvPr>
            <p:ph type="ftr" sz="quarter" idx="11"/>
          </p:nvPr>
        </p:nvSpPr>
        <p:spPr/>
        <p:txBody>
          <a:bodyPr/>
          <a:lstStyle/>
          <a:p>
            <a:pPr>
              <a:defRPr/>
            </a:pPr>
            <a:r>
              <a:rPr lang="en-US" smtClean="0"/>
              <a:t>Oracle Confidential</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43</a:t>
            </a:fld>
            <a:endParaRPr lang="zh-CN" altLang="en-US" dirty="0"/>
          </a:p>
        </p:txBody>
      </p:sp>
      <p:sp>
        <p:nvSpPr>
          <p:cNvPr id="3" name="Rectangle 2"/>
          <p:cNvSpPr/>
          <p:nvPr/>
        </p:nvSpPr>
        <p:spPr>
          <a:xfrm>
            <a:off x="531813" y="5139035"/>
            <a:ext cx="6092825" cy="923330"/>
          </a:xfrm>
          <a:prstGeom prst="rect">
            <a:avLst/>
          </a:prstGeom>
        </p:spPr>
        <p:txBody>
          <a:bodyPr>
            <a:spAutoFit/>
          </a:bodyPr>
          <a:lstStyle/>
          <a:p>
            <a:r>
              <a:rPr lang="en-US" altLang="zh-CN" dirty="0" err="1"/>
              <a:t>Db</a:t>
            </a:r>
            <a:r>
              <a:rPr lang="en-US" altLang="zh-CN" dirty="0"/>
              <a:t>: 12.1.0.2</a:t>
            </a:r>
          </a:p>
          <a:p>
            <a:r>
              <a:rPr lang="en-US" altLang="zh-CN" dirty="0" err="1"/>
              <a:t>optimizer_dynamic_sampling</a:t>
            </a:r>
            <a:r>
              <a:rPr lang="en-US" altLang="zh-CN" dirty="0"/>
              <a:t>=0</a:t>
            </a:r>
          </a:p>
          <a:p>
            <a:r>
              <a:rPr lang="en-US" altLang="zh-CN" dirty="0" err="1"/>
              <a:t>optimizer_adaptive_features</a:t>
            </a:r>
            <a:r>
              <a:rPr lang="en-US" altLang="zh-CN" dirty="0"/>
              <a:t>=FALSE</a:t>
            </a:r>
          </a:p>
        </p:txBody>
      </p:sp>
    </p:spTree>
    <p:extLst>
      <p:ext uri="{BB962C8B-B14F-4D97-AF65-F5344CB8AC3E}">
        <p14:creationId xmlns:p14="http://schemas.microsoft.com/office/powerpoint/2010/main" val="1065895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Wrong Execution Plan ( elapsed time: 12hours+)</a:t>
            </a:r>
            <a:endParaRPr lang="zh-CN" alt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826512724"/>
              </p:ext>
            </p:extLst>
          </p:nvPr>
        </p:nvGraphicFramePr>
        <p:xfrm>
          <a:off x="885826" y="1295400"/>
          <a:ext cx="10390187" cy="4998720"/>
        </p:xfrm>
        <a:graphic>
          <a:graphicData uri="http://schemas.openxmlformats.org/drawingml/2006/table">
            <a:tbl>
              <a:tblPr firstRow="1" bandRow="1">
                <a:tableStyleId>{5FD0F851-EC5A-4D38-B0AD-8093EC10F338}</a:tableStyleId>
              </a:tblPr>
              <a:tblGrid>
                <a:gridCol w="10390187"/>
              </a:tblGrid>
              <a:tr h="370840">
                <a:tc>
                  <a:txBody>
                    <a:bodyPr/>
                    <a:lstStyle/>
                    <a:p>
                      <a:r>
                        <a:rPr lang="en-US" altLang="zh-CN" sz="1400" b="0" dirty="0" smtClean="0">
                          <a:latin typeface="Consolas" panose="020B0609020204030204" pitchFamily="49" charset="0"/>
                        </a:rPr>
                        <a:t>| Id  | Operation                                    | Name               | Rows  | Bytes | Cost (%CPU)</a:t>
                      </a:r>
                    </a:p>
                    <a:p>
                      <a:r>
                        <a:rPr lang="en-US" altLang="zh-CN" sz="1400" b="0" dirty="0" smtClean="0">
                          <a:latin typeface="Consolas" panose="020B0609020204030204" pitchFamily="49" charset="0"/>
                        </a:rPr>
                        <a:t>------------------------------------------------------------------------------------------------------</a:t>
                      </a:r>
                    </a:p>
                    <a:p>
                      <a:r>
                        <a:rPr lang="en-US" altLang="zh-CN" sz="1400" b="0" dirty="0" smtClean="0">
                          <a:latin typeface="Consolas" panose="020B0609020204030204" pitchFamily="49" charset="0"/>
                        </a:rPr>
                        <a:t>|   0 | SELECT STATEMENT                             |                    |     1 |  1250 |     4  (25)</a:t>
                      </a:r>
                    </a:p>
                    <a:p>
                      <a:r>
                        <a:rPr lang="en-US" altLang="zh-CN" sz="1400" b="0" dirty="0" smtClean="0">
                          <a:latin typeface="Consolas" panose="020B0609020204030204" pitchFamily="49" charset="0"/>
                        </a:rPr>
                        <a:t>|   1 |  HASH UNIQUE                                 |                    |     1 |  1250 |     4  (25)</a:t>
                      </a:r>
                    </a:p>
                    <a:p>
                      <a:r>
                        <a:rPr lang="en-US" altLang="zh-CN" sz="1400" b="0" dirty="0" smtClean="0">
                          <a:latin typeface="Consolas" panose="020B0609020204030204" pitchFamily="49" charset="0"/>
                        </a:rPr>
                        <a:t>|   2 |   NESTED LOOPS                               |                    |     1 |  1250 |     3   (0)</a:t>
                      </a:r>
                    </a:p>
                    <a:p>
                      <a:r>
                        <a:rPr lang="en-US" altLang="zh-CN" sz="1400" b="0" dirty="0" smtClean="0">
                          <a:latin typeface="Consolas" panose="020B0609020204030204" pitchFamily="49" charset="0"/>
                        </a:rPr>
                        <a:t>|   3 |    NESTED LOOPS                              |                    |     1 |  1250 |     3   (0)</a:t>
                      </a:r>
                    </a:p>
                    <a:p>
                      <a:r>
                        <a:rPr lang="en-US" altLang="zh-CN" sz="1400" b="0" dirty="0" smtClean="0">
                          <a:latin typeface="Consolas" panose="020B0609020204030204" pitchFamily="49" charset="0"/>
                        </a:rPr>
                        <a:t>|   4 |     </a:t>
                      </a:r>
                      <a:r>
                        <a:rPr lang="en-US" altLang="zh-CN" sz="1400" b="0" dirty="0" smtClean="0">
                          <a:solidFill>
                            <a:srgbClr val="FF0000"/>
                          </a:solidFill>
                          <a:latin typeface="Consolas" panose="020B0609020204030204" pitchFamily="49" charset="0"/>
                        </a:rPr>
                        <a:t>MERGE JOIN CARTESIAN                     </a:t>
                      </a:r>
                      <a:r>
                        <a:rPr lang="en-US" altLang="zh-CN" sz="1400" b="0" dirty="0" smtClean="0">
                          <a:latin typeface="Consolas" panose="020B0609020204030204" pitchFamily="49" charset="0"/>
                        </a:rPr>
                        <a:t>|                    |     1 |   997 |     3   (0)</a:t>
                      </a:r>
                    </a:p>
                    <a:p>
                      <a:r>
                        <a:rPr lang="en-US" altLang="zh-CN" sz="1400" b="0" dirty="0" smtClean="0">
                          <a:latin typeface="Consolas" panose="020B0609020204030204" pitchFamily="49" charset="0"/>
                        </a:rPr>
                        <a:t>|   5 |      </a:t>
                      </a:r>
                      <a:r>
                        <a:rPr lang="en-US" altLang="zh-CN" sz="1400" b="0" dirty="0" smtClean="0">
                          <a:solidFill>
                            <a:srgbClr val="FF0000"/>
                          </a:solidFill>
                          <a:latin typeface="Consolas" panose="020B0609020204030204" pitchFamily="49" charset="0"/>
                        </a:rPr>
                        <a:t>MERGE JOIN CARTESIAN                    </a:t>
                      </a:r>
                      <a:r>
                        <a:rPr lang="en-US" altLang="zh-CN" sz="1400" b="0" dirty="0" smtClean="0">
                          <a:latin typeface="Consolas" panose="020B0609020204030204" pitchFamily="49" charset="0"/>
                        </a:rPr>
                        <a:t>|                    |     1 |   969 |     2   (0)</a:t>
                      </a:r>
                    </a:p>
                    <a:p>
                      <a:r>
                        <a:rPr lang="en-US" altLang="zh-CN" sz="1400" b="0" dirty="0" smtClean="0">
                          <a:latin typeface="Consolas" panose="020B0609020204030204" pitchFamily="49" charset="0"/>
                        </a:rPr>
                        <a:t>|   6 |       </a:t>
                      </a:r>
                      <a:r>
                        <a:rPr lang="en-US" altLang="zh-CN" sz="1400" b="0" dirty="0" smtClean="0">
                          <a:solidFill>
                            <a:srgbClr val="FF0000"/>
                          </a:solidFill>
                          <a:latin typeface="Consolas" panose="020B0609020204030204" pitchFamily="49" charset="0"/>
                        </a:rPr>
                        <a:t>MERGE JOIN CARTESIAN                   </a:t>
                      </a:r>
                      <a:r>
                        <a:rPr lang="en-US" altLang="zh-CN" sz="1400" b="0" dirty="0" smtClean="0">
                          <a:latin typeface="Consolas" panose="020B0609020204030204" pitchFamily="49" charset="0"/>
                        </a:rPr>
                        <a:t>|                    |     1 |   876 |     0   (0)</a:t>
                      </a:r>
                    </a:p>
                    <a:p>
                      <a:r>
                        <a:rPr lang="en-US" altLang="zh-CN" sz="1400" b="0" dirty="0" smtClean="0">
                          <a:latin typeface="Consolas" panose="020B0609020204030204" pitchFamily="49" charset="0"/>
                        </a:rPr>
                        <a:t>|   7 |        </a:t>
                      </a:r>
                      <a:r>
                        <a:rPr lang="en-US" altLang="zh-CN" sz="1400" b="0" dirty="0" smtClean="0">
                          <a:solidFill>
                            <a:srgbClr val="FF0000"/>
                          </a:solidFill>
                          <a:latin typeface="Consolas" panose="020B0609020204030204" pitchFamily="49" charset="0"/>
                        </a:rPr>
                        <a:t>MERGE JOIN CARTESIAN                  </a:t>
                      </a:r>
                      <a:r>
                        <a:rPr lang="en-US" altLang="zh-CN" sz="1400" b="0" dirty="0" smtClean="0">
                          <a:latin typeface="Consolas" panose="020B0609020204030204" pitchFamily="49" charset="0"/>
                        </a:rPr>
                        <a:t>|                    |     1 |   657 |     0   (0)</a:t>
                      </a:r>
                    </a:p>
                    <a:p>
                      <a:r>
                        <a:rPr lang="en-US" altLang="zh-CN" sz="1400" b="0" dirty="0" smtClean="0">
                          <a:latin typeface="Consolas" panose="020B0609020204030204" pitchFamily="49" charset="0"/>
                        </a:rPr>
                        <a:t>|   8 |         </a:t>
                      </a:r>
                      <a:r>
                        <a:rPr lang="en-US" altLang="zh-CN" sz="1400" b="0" dirty="0" smtClean="0">
                          <a:solidFill>
                            <a:srgbClr val="FF0000"/>
                          </a:solidFill>
                          <a:latin typeface="Consolas" panose="020B0609020204030204" pitchFamily="49" charset="0"/>
                        </a:rPr>
                        <a:t>MERGE JOIN CARTESIAN                 </a:t>
                      </a:r>
                      <a:r>
                        <a:rPr lang="en-US" altLang="zh-CN" sz="1400" b="0" dirty="0" smtClean="0">
                          <a:latin typeface="Consolas" panose="020B0609020204030204" pitchFamily="49" charset="0"/>
                        </a:rPr>
                        <a:t>|                    |     1 |   438 |     0   (0)</a:t>
                      </a:r>
                    </a:p>
                    <a:p>
                      <a:r>
                        <a:rPr lang="en-US" altLang="zh-CN" sz="1400" b="0" dirty="0" smtClean="0">
                          <a:latin typeface="Consolas" panose="020B0609020204030204" pitchFamily="49" charset="0"/>
                        </a:rPr>
                        <a:t>|*  9 |          TABLE ACCESS BY INDEX ROWID         | </a:t>
                      </a:r>
                      <a:r>
                        <a:rPr lang="en-US" altLang="zh-CN" sz="1400" b="0" dirty="0" smtClean="0">
                          <a:solidFill>
                            <a:srgbClr val="FF0000"/>
                          </a:solidFill>
                          <a:latin typeface="Consolas" panose="020B0609020204030204" pitchFamily="49" charset="0"/>
                        </a:rPr>
                        <a:t>PS_BP_XCF_TAO1     |     1 </a:t>
                      </a:r>
                      <a:r>
                        <a:rPr lang="en-US" altLang="zh-CN" sz="1400" b="0" dirty="0" smtClean="0">
                          <a:latin typeface="Consolas" panose="020B0609020204030204" pitchFamily="49" charset="0"/>
                        </a:rPr>
                        <a:t>|   219 |     0   (0)</a:t>
                      </a:r>
                    </a:p>
                    <a:p>
                      <a:r>
                        <a:rPr lang="en-US" altLang="zh-CN" sz="1400" b="0" dirty="0" smtClean="0">
                          <a:latin typeface="Consolas" panose="020B0609020204030204" pitchFamily="49" charset="0"/>
                        </a:rPr>
                        <a:t>|* 10 |           INDEX RANGE SCAN                   | PSABP_XCF_TAO1     |     1 |       |     0   (0)</a:t>
                      </a:r>
                    </a:p>
                    <a:p>
                      <a:r>
                        <a:rPr lang="en-US" altLang="zh-CN" sz="1400" b="0" dirty="0" smtClean="0">
                          <a:latin typeface="Consolas" panose="020B0609020204030204" pitchFamily="49" charset="0"/>
                        </a:rPr>
                        <a:t>|  11 |          BUFFER SORT                         |                    |     1 |   219 |     0   (0)</a:t>
                      </a:r>
                    </a:p>
                    <a:p>
                      <a:r>
                        <a:rPr lang="en-US" altLang="zh-CN" sz="1400" b="0" dirty="0" smtClean="0">
                          <a:latin typeface="Consolas" panose="020B0609020204030204" pitchFamily="49" charset="0"/>
                        </a:rPr>
                        <a:t>|* 12 |           TABLE ACCESS BY INDEX ROWID BATCHED| </a:t>
                      </a:r>
                      <a:r>
                        <a:rPr lang="en-US" altLang="zh-CN" sz="1400" b="0" dirty="0" smtClean="0">
                          <a:solidFill>
                            <a:srgbClr val="FF0000"/>
                          </a:solidFill>
                          <a:latin typeface="Consolas" panose="020B0609020204030204" pitchFamily="49" charset="0"/>
                        </a:rPr>
                        <a:t>PS_BP_XCF_TAO1     |     1 </a:t>
                      </a:r>
                      <a:r>
                        <a:rPr lang="en-US" altLang="zh-CN" sz="1400" b="0" dirty="0" smtClean="0">
                          <a:latin typeface="Consolas" panose="020B0609020204030204" pitchFamily="49" charset="0"/>
                        </a:rPr>
                        <a:t>|   219 |     0   (0)</a:t>
                      </a:r>
                    </a:p>
                    <a:p>
                      <a:r>
                        <a:rPr lang="en-US" altLang="zh-CN" sz="1400" b="0" dirty="0" smtClean="0">
                          <a:latin typeface="Consolas" panose="020B0609020204030204" pitchFamily="49" charset="0"/>
                        </a:rPr>
                        <a:t>|* 13 |            INDEX RANGE SCAN                  | PSABP_XCF_TAO1     |     1 |       |     0   (0)</a:t>
                      </a:r>
                    </a:p>
                    <a:p>
                      <a:r>
                        <a:rPr lang="en-US" altLang="zh-CN" sz="1400" b="0" dirty="0" smtClean="0">
                          <a:latin typeface="Consolas" panose="020B0609020204030204" pitchFamily="49" charset="0"/>
                        </a:rPr>
                        <a:t>|  14 |         BUFFER SORT                          |                    |     1 |   219 |     0   (0)</a:t>
                      </a:r>
                    </a:p>
                    <a:p>
                      <a:r>
                        <a:rPr lang="en-US" altLang="zh-CN" sz="1400" b="0" dirty="0" smtClean="0">
                          <a:latin typeface="Consolas" panose="020B0609020204030204" pitchFamily="49" charset="0"/>
                        </a:rPr>
                        <a:t>|* 15 |          TABLE ACCESS BY INDEX ROWID BATCHED | </a:t>
                      </a:r>
                      <a:r>
                        <a:rPr lang="en-US" altLang="zh-CN" sz="1400" b="0" dirty="0" smtClean="0">
                          <a:solidFill>
                            <a:srgbClr val="FF0000"/>
                          </a:solidFill>
                          <a:latin typeface="Consolas" panose="020B0609020204030204" pitchFamily="49" charset="0"/>
                        </a:rPr>
                        <a:t>PS_BP_XCF_TAO1     |     1 </a:t>
                      </a:r>
                      <a:r>
                        <a:rPr lang="en-US" altLang="zh-CN" sz="1400" b="0" dirty="0" smtClean="0">
                          <a:latin typeface="Consolas" panose="020B0609020204030204" pitchFamily="49" charset="0"/>
                        </a:rPr>
                        <a:t>|   219 |     0   (0)</a:t>
                      </a:r>
                    </a:p>
                    <a:p>
                      <a:r>
                        <a:rPr lang="en-US" altLang="zh-CN" sz="1400" b="0" dirty="0" smtClean="0">
                          <a:latin typeface="Consolas" panose="020B0609020204030204" pitchFamily="49" charset="0"/>
                        </a:rPr>
                        <a:t>|* 16 |           INDEX RANGE SCAN                   | PSABP_XCF_TAO1     |     1 |       |     0   (0)</a:t>
                      </a:r>
                    </a:p>
                    <a:p>
                      <a:r>
                        <a:rPr lang="en-US" altLang="zh-CN" sz="1400" b="0" dirty="0" smtClean="0">
                          <a:latin typeface="Consolas" panose="020B0609020204030204" pitchFamily="49" charset="0"/>
                        </a:rPr>
                        <a:t>|  17 |        BUFFER SORT                           |                    |     1 |   219 |     0   (0)</a:t>
                      </a:r>
                    </a:p>
                    <a:p>
                      <a:r>
                        <a:rPr lang="en-US" altLang="zh-CN" sz="1400" b="0" dirty="0" smtClean="0">
                          <a:latin typeface="Consolas" panose="020B0609020204030204" pitchFamily="49" charset="0"/>
                        </a:rPr>
                        <a:t>|* 18 |         TABLE ACCESS BY INDEX ROWID BATCHED  | </a:t>
                      </a:r>
                      <a:r>
                        <a:rPr lang="en-US" altLang="zh-CN" sz="1400" b="0" dirty="0" smtClean="0">
                          <a:solidFill>
                            <a:srgbClr val="FF0000"/>
                          </a:solidFill>
                          <a:latin typeface="Consolas" panose="020B0609020204030204" pitchFamily="49" charset="0"/>
                        </a:rPr>
                        <a:t>PS_BP_XCF_TAO1     |     1 </a:t>
                      </a:r>
                      <a:r>
                        <a:rPr lang="en-US" altLang="zh-CN" sz="1400" b="0" dirty="0" smtClean="0">
                          <a:latin typeface="Consolas" panose="020B0609020204030204" pitchFamily="49" charset="0"/>
                        </a:rPr>
                        <a:t>|   219 |     0   (0)</a:t>
                      </a:r>
                    </a:p>
                    <a:p>
                      <a:r>
                        <a:rPr lang="en-US" altLang="zh-CN" sz="1400" b="0" dirty="0" smtClean="0">
                          <a:latin typeface="Consolas" panose="020B0609020204030204" pitchFamily="49" charset="0"/>
                        </a:rPr>
                        <a:t>|* 19 |          INDEX RANGE SCAN                    | PSABP_XCF_TAO1     |     1 |       |     0   (0)</a:t>
                      </a:r>
                    </a:p>
                    <a:p>
                      <a:r>
                        <a:rPr lang="en-US" altLang="zh-CN" sz="1400" b="0" dirty="0" smtClean="0">
                          <a:latin typeface="Consolas" panose="020B0609020204030204" pitchFamily="49" charset="0"/>
                        </a:rPr>
                        <a:t>…</a:t>
                      </a:r>
                    </a:p>
                  </a:txBody>
                  <a:tcPr/>
                </a:tc>
              </a:tr>
            </a:tbl>
          </a:graphicData>
        </a:graphic>
      </p:graphicFrame>
      <p:sp>
        <p:nvSpPr>
          <p:cNvPr id="4" name="Footer Placeholder 3"/>
          <p:cNvSpPr>
            <a:spLocks noGrp="1"/>
          </p:cNvSpPr>
          <p:nvPr>
            <p:ph type="ftr" sz="quarter" idx="11"/>
          </p:nvPr>
        </p:nvSpPr>
        <p:spPr/>
        <p:txBody>
          <a:bodyPr/>
          <a:lstStyle/>
          <a:p>
            <a:pPr>
              <a:defRPr/>
            </a:pPr>
            <a:r>
              <a:rPr lang="en-US" smtClean="0"/>
              <a:t>Oracle Confidential</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44</a:t>
            </a:fld>
            <a:endParaRPr lang="zh-CN" altLang="en-US" dirty="0"/>
          </a:p>
        </p:txBody>
      </p:sp>
    </p:spTree>
    <p:extLst>
      <p:ext uri="{BB962C8B-B14F-4D97-AF65-F5344CB8AC3E}">
        <p14:creationId xmlns:p14="http://schemas.microsoft.com/office/powerpoint/2010/main" val="3216206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Try with right cardinality</a:t>
            </a:r>
            <a:endParaRPr lang="zh-CN" alt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376356185"/>
              </p:ext>
            </p:extLst>
          </p:nvPr>
        </p:nvGraphicFramePr>
        <p:xfrm>
          <a:off x="531813" y="1524000"/>
          <a:ext cx="11125200" cy="2834640"/>
        </p:xfrm>
        <a:graphic>
          <a:graphicData uri="http://schemas.openxmlformats.org/drawingml/2006/table">
            <a:tbl>
              <a:tblPr firstRow="1" bandRow="1">
                <a:tableStyleId>{5FD0F851-EC5A-4D38-B0AD-8093EC10F338}</a:tableStyleId>
              </a:tblPr>
              <a:tblGrid>
                <a:gridCol w="11125200"/>
              </a:tblGrid>
              <a:tr h="370840">
                <a:tc>
                  <a:txBody>
                    <a:bodyPr/>
                    <a:lstStyle/>
                    <a:p>
                      <a:r>
                        <a:rPr lang="en-US" altLang="zh-CN" b="1" dirty="0" smtClean="0"/>
                        <a:t>SELECT</a:t>
                      </a:r>
                      <a:r>
                        <a:rPr lang="en-US" altLang="zh-CN" b="0" baseline="0" dirty="0" smtClean="0"/>
                        <a:t> </a:t>
                      </a:r>
                    </a:p>
                    <a:p>
                      <a:r>
                        <a:rPr lang="en-US" altLang="zh-CN" b="0" dirty="0" smtClean="0"/>
                        <a:t> /*+ </a:t>
                      </a:r>
                    </a:p>
                    <a:p>
                      <a:r>
                        <a:rPr lang="en-US" altLang="zh-CN" b="0" dirty="0" smtClean="0"/>
                        <a:t>  </a:t>
                      </a:r>
                      <a:r>
                        <a:rPr lang="en-US" altLang="zh-CN" b="0" dirty="0" err="1" smtClean="0"/>
                        <a:t>opt_estimate</a:t>
                      </a:r>
                      <a:r>
                        <a:rPr lang="en-US" altLang="zh-CN" b="0" dirty="0" smtClean="0"/>
                        <a:t>(table a rows=150)     </a:t>
                      </a:r>
                      <a:r>
                        <a:rPr lang="en-US" altLang="zh-CN" b="0" dirty="0" err="1" smtClean="0"/>
                        <a:t>opt_estimate</a:t>
                      </a:r>
                      <a:r>
                        <a:rPr lang="en-US" altLang="zh-CN" b="0" dirty="0" smtClean="0"/>
                        <a:t>(table b rows=5)</a:t>
                      </a:r>
                    </a:p>
                    <a:p>
                      <a:r>
                        <a:rPr lang="en-US" altLang="zh-CN" b="0" dirty="0" smtClean="0"/>
                        <a:t>  </a:t>
                      </a:r>
                      <a:r>
                        <a:rPr lang="en-US" altLang="zh-CN" b="0" dirty="0" err="1" smtClean="0"/>
                        <a:t>opt_estimate</a:t>
                      </a:r>
                      <a:r>
                        <a:rPr lang="en-US" altLang="zh-CN" b="0" dirty="0" smtClean="0"/>
                        <a:t>(table cf1 rows=142)  </a:t>
                      </a:r>
                      <a:r>
                        <a:rPr lang="en-US" altLang="zh-CN" b="0" dirty="0" err="1" smtClean="0"/>
                        <a:t>opt_estimate</a:t>
                      </a:r>
                      <a:r>
                        <a:rPr lang="en-US" altLang="zh-CN" b="0" dirty="0" smtClean="0"/>
                        <a:t>(table cf2 rows=102)  </a:t>
                      </a:r>
                    </a:p>
                    <a:p>
                      <a:r>
                        <a:rPr lang="en-US" altLang="zh-CN" b="0" dirty="0" smtClean="0"/>
                        <a:t>  </a:t>
                      </a:r>
                      <a:r>
                        <a:rPr lang="en-US" altLang="zh-CN" b="0" dirty="0" err="1" smtClean="0"/>
                        <a:t>opt_estimate</a:t>
                      </a:r>
                      <a:r>
                        <a:rPr lang="en-US" altLang="zh-CN" b="0" dirty="0" smtClean="0"/>
                        <a:t>(table cf3 rows=377)  </a:t>
                      </a:r>
                      <a:r>
                        <a:rPr lang="en-US" altLang="zh-CN" b="0" dirty="0" err="1" smtClean="0"/>
                        <a:t>opt_estimate</a:t>
                      </a:r>
                      <a:r>
                        <a:rPr lang="en-US" altLang="zh-CN" b="0" dirty="0" smtClean="0"/>
                        <a:t>(table cf4 rows=50)</a:t>
                      </a:r>
                    </a:p>
                    <a:p>
                      <a:r>
                        <a:rPr lang="en-US" altLang="zh-CN" b="0" dirty="0" smtClean="0"/>
                        <a:t>  */</a:t>
                      </a:r>
                      <a:endParaRPr lang="en-US" altLang="zh-CN" b="0" baseline="0" dirty="0" smtClean="0"/>
                    </a:p>
                    <a:p>
                      <a:r>
                        <a:rPr lang="en-US" altLang="zh-CN" b="0" dirty="0" smtClean="0"/>
                        <a:t>DISTINCT 'CC_APPROP',  6896239,  …</a:t>
                      </a:r>
                    </a:p>
                    <a:p>
                      <a:r>
                        <a:rPr lang="en-US" altLang="zh-CN" b="1" dirty="0" smtClean="0"/>
                        <a:t>FROM</a:t>
                      </a:r>
                      <a:r>
                        <a:rPr lang="en-US" altLang="zh-CN" b="0" dirty="0" smtClean="0"/>
                        <a:t>  PS_BP_ACT_TAO11 </a:t>
                      </a:r>
                      <a:r>
                        <a:rPr lang="en-US" altLang="zh-CN" b="0" dirty="0" smtClean="0">
                          <a:solidFill>
                            <a:srgbClr val="FF0000"/>
                          </a:solidFill>
                        </a:rPr>
                        <a:t>A</a:t>
                      </a:r>
                      <a:r>
                        <a:rPr lang="en-US" altLang="zh-CN" b="0" dirty="0" smtClean="0"/>
                        <a:t>,  PS_LED_GRP_LED_TBL </a:t>
                      </a:r>
                      <a:r>
                        <a:rPr lang="en-US" altLang="zh-CN" b="0" dirty="0" smtClean="0">
                          <a:solidFill>
                            <a:srgbClr val="FF0000"/>
                          </a:solidFill>
                        </a:rPr>
                        <a:t>B</a:t>
                      </a:r>
                      <a:r>
                        <a:rPr lang="en-US" altLang="zh-CN" b="0" dirty="0" smtClean="0"/>
                        <a:t>,  PS_BP_XCF_TAO1 </a:t>
                      </a:r>
                      <a:r>
                        <a:rPr lang="en-US" altLang="zh-CN" b="0" dirty="0" smtClean="0">
                          <a:solidFill>
                            <a:srgbClr val="FF0000"/>
                          </a:solidFill>
                        </a:rPr>
                        <a:t>CF1</a:t>
                      </a:r>
                      <a:r>
                        <a:rPr lang="en-US" altLang="zh-CN" b="0" dirty="0" smtClean="0"/>
                        <a:t> ,  PS_BP_XCF_TAO1 </a:t>
                      </a:r>
                      <a:r>
                        <a:rPr lang="en-US" altLang="zh-CN" b="0" dirty="0" smtClean="0">
                          <a:solidFill>
                            <a:srgbClr val="FF0000"/>
                          </a:solidFill>
                        </a:rPr>
                        <a:t>CF2</a:t>
                      </a:r>
                      <a:r>
                        <a:rPr lang="en-US" altLang="zh-CN" b="0" dirty="0" smtClean="0"/>
                        <a:t> ,  PS_BP_XCF_TAO1 </a:t>
                      </a:r>
                      <a:r>
                        <a:rPr lang="en-US" altLang="zh-CN" b="0" dirty="0" smtClean="0">
                          <a:solidFill>
                            <a:srgbClr val="FF0000"/>
                          </a:solidFill>
                        </a:rPr>
                        <a:t>CF3</a:t>
                      </a:r>
                      <a:r>
                        <a:rPr lang="en-US" altLang="zh-CN" b="0" dirty="0" smtClean="0"/>
                        <a:t> ,  PS_BP_XCF_TAO1 </a:t>
                      </a:r>
                      <a:r>
                        <a:rPr lang="en-US" altLang="zh-CN" b="0" dirty="0" smtClean="0">
                          <a:solidFill>
                            <a:srgbClr val="FF0000"/>
                          </a:solidFill>
                        </a:rPr>
                        <a:t>CF4</a:t>
                      </a:r>
                      <a:r>
                        <a:rPr lang="en-US" altLang="zh-CN" b="0" dirty="0" smtClean="0"/>
                        <a:t> ,  PS_BP_XLBP_TAO1 </a:t>
                      </a:r>
                      <a:r>
                        <a:rPr lang="en-US" altLang="zh-CN" b="0" dirty="0" smtClean="0">
                          <a:solidFill>
                            <a:srgbClr val="FF0000"/>
                          </a:solidFill>
                        </a:rPr>
                        <a:t>BP</a:t>
                      </a:r>
                    </a:p>
                    <a:p>
                      <a:r>
                        <a:rPr lang="en-US" altLang="zh-CN" b="1" dirty="0" smtClean="0"/>
                        <a:t>WHERE</a:t>
                      </a:r>
                      <a:r>
                        <a:rPr lang="en-US" altLang="zh-CN" b="0" dirty="0" smtClean="0"/>
                        <a:t>  …</a:t>
                      </a:r>
                      <a:endParaRPr lang="zh-CN" altLang="en-US" b="0" dirty="0"/>
                    </a:p>
                  </a:txBody>
                  <a:tcPr/>
                </a:tc>
              </a:tr>
            </a:tbl>
          </a:graphicData>
        </a:graphic>
      </p:graphicFrame>
      <p:sp>
        <p:nvSpPr>
          <p:cNvPr id="4" name="Footer Placeholder 3"/>
          <p:cNvSpPr>
            <a:spLocks noGrp="1"/>
          </p:cNvSpPr>
          <p:nvPr>
            <p:ph type="ftr" sz="quarter" idx="11"/>
          </p:nvPr>
        </p:nvSpPr>
        <p:spPr/>
        <p:txBody>
          <a:bodyPr/>
          <a:lstStyle/>
          <a:p>
            <a:pPr>
              <a:defRPr/>
            </a:pPr>
            <a:r>
              <a:rPr lang="en-US" smtClean="0"/>
              <a:t>Oracle Confidential</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45</a:t>
            </a:fld>
            <a:endParaRPr lang="zh-CN" altLang="en-US" dirty="0"/>
          </a:p>
        </p:txBody>
      </p:sp>
    </p:spTree>
    <p:extLst>
      <p:ext uri="{BB962C8B-B14F-4D97-AF65-F5344CB8AC3E}">
        <p14:creationId xmlns:p14="http://schemas.microsoft.com/office/powerpoint/2010/main" val="1597211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Right Execution Plan with </a:t>
            </a:r>
            <a:r>
              <a:rPr lang="en-US" altLang="zh-CN" dirty="0"/>
              <a:t>hint( elapsed </a:t>
            </a:r>
            <a:r>
              <a:rPr lang="en-US" altLang="zh-CN" dirty="0" smtClean="0"/>
              <a:t>time: &lt; 1 second) </a:t>
            </a:r>
            <a:endParaRPr lang="zh-CN" alt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157556122"/>
              </p:ext>
            </p:extLst>
          </p:nvPr>
        </p:nvGraphicFramePr>
        <p:xfrm>
          <a:off x="1738313" y="1295400"/>
          <a:ext cx="9537700" cy="4785360"/>
        </p:xfrm>
        <a:graphic>
          <a:graphicData uri="http://schemas.openxmlformats.org/drawingml/2006/table">
            <a:tbl>
              <a:tblPr firstRow="1" bandRow="1">
                <a:tableStyleId>{5FD0F851-EC5A-4D38-B0AD-8093EC10F338}</a:tableStyleId>
              </a:tblPr>
              <a:tblGrid>
                <a:gridCol w="9537700"/>
              </a:tblGrid>
              <a:tr h="370840">
                <a:tc>
                  <a:txBody>
                    <a:bodyPr/>
                    <a:lstStyle/>
                    <a:p>
                      <a:r>
                        <a:rPr lang="en-US" altLang="zh-CN" sz="1400" b="0" kern="1200" dirty="0" smtClean="0">
                          <a:solidFill>
                            <a:schemeClr val="tx1"/>
                          </a:solidFill>
                          <a:latin typeface="Consolas" panose="020B0609020204030204" pitchFamily="49" charset="0"/>
                          <a:ea typeface="+mn-ea"/>
                          <a:cs typeface="+mn-cs"/>
                        </a:rPr>
                        <a:t>| Id  | Operation                           | Name               | Rows  | Bytes | Cost (%CPU)</a:t>
                      </a:r>
                    </a:p>
                    <a:p>
                      <a:r>
                        <a:rPr lang="en-US" altLang="zh-CN" sz="1400" b="0" kern="1200" dirty="0" smtClean="0">
                          <a:solidFill>
                            <a:schemeClr val="tx1"/>
                          </a:solidFill>
                          <a:latin typeface="Consolas" panose="020B0609020204030204" pitchFamily="49" charset="0"/>
                          <a:ea typeface="+mn-ea"/>
                          <a:cs typeface="+mn-cs"/>
                        </a:rPr>
                        <a:t>----------------------------------------------------------------------------------------------</a:t>
                      </a:r>
                    </a:p>
                    <a:p>
                      <a:r>
                        <a:rPr lang="en-US" altLang="zh-CN" sz="1400" b="0" kern="1200" dirty="0" smtClean="0">
                          <a:solidFill>
                            <a:schemeClr val="tx1"/>
                          </a:solidFill>
                          <a:latin typeface="Consolas" panose="020B0609020204030204" pitchFamily="49" charset="0"/>
                          <a:ea typeface="+mn-ea"/>
                          <a:cs typeface="+mn-cs"/>
                        </a:rPr>
                        <a:t>|   0 | SELECT STATEMENT                    |                    |     1 |  1250 |     4  (25)</a:t>
                      </a:r>
                    </a:p>
                    <a:p>
                      <a:r>
                        <a:rPr lang="en-US" altLang="zh-CN" sz="1400" b="0" kern="1200" dirty="0" smtClean="0">
                          <a:solidFill>
                            <a:schemeClr val="tx1"/>
                          </a:solidFill>
                          <a:latin typeface="Consolas" panose="020B0609020204030204" pitchFamily="49" charset="0"/>
                          <a:ea typeface="+mn-ea"/>
                          <a:cs typeface="+mn-cs"/>
                        </a:rPr>
                        <a:t>|   1 |  HASH UNIQUE                        |                    |     1 |  1250 |     4  (25)</a:t>
                      </a:r>
                    </a:p>
                    <a:p>
                      <a:r>
                        <a:rPr lang="en-US" altLang="zh-CN" sz="1400" b="0" kern="1200" dirty="0" smtClean="0">
                          <a:solidFill>
                            <a:schemeClr val="tx1"/>
                          </a:solidFill>
                          <a:latin typeface="Consolas" panose="020B0609020204030204" pitchFamily="49" charset="0"/>
                          <a:ea typeface="+mn-ea"/>
                          <a:cs typeface="+mn-cs"/>
                        </a:rPr>
                        <a:t>|   2 |   MERGE JOIN CARTESIAN              |                    |     1 |  1250 |     3   (0)</a:t>
                      </a:r>
                    </a:p>
                    <a:p>
                      <a:r>
                        <a:rPr lang="en-US" altLang="zh-CN" sz="1400" b="0" kern="1200" dirty="0" smtClean="0">
                          <a:solidFill>
                            <a:schemeClr val="tx1"/>
                          </a:solidFill>
                          <a:latin typeface="Consolas" panose="020B0609020204030204" pitchFamily="49" charset="0"/>
                          <a:ea typeface="+mn-ea"/>
                          <a:cs typeface="+mn-cs"/>
                        </a:rPr>
                        <a:t>|   3 |    NESTED LOOPS                     |                    |     1 |  1222 |     2   (0)</a:t>
                      </a:r>
                    </a:p>
                    <a:p>
                      <a:r>
                        <a:rPr lang="en-US" altLang="zh-CN" sz="1400" b="0" kern="1200" dirty="0" smtClean="0">
                          <a:solidFill>
                            <a:schemeClr val="tx1"/>
                          </a:solidFill>
                          <a:latin typeface="Consolas" panose="020B0609020204030204" pitchFamily="49" charset="0"/>
                          <a:ea typeface="+mn-ea"/>
                          <a:cs typeface="+mn-cs"/>
                        </a:rPr>
                        <a:t>|   4 |     NESTED LOOPS                    |                    |     1 |  1222 |     2   (0)</a:t>
                      </a:r>
                    </a:p>
                    <a:p>
                      <a:r>
                        <a:rPr lang="en-US" altLang="zh-CN" sz="1400" b="0" kern="1200" dirty="0" smtClean="0">
                          <a:solidFill>
                            <a:schemeClr val="tx1"/>
                          </a:solidFill>
                          <a:latin typeface="Consolas" panose="020B0609020204030204" pitchFamily="49" charset="0"/>
                          <a:ea typeface="+mn-ea"/>
                          <a:cs typeface="+mn-cs"/>
                        </a:rPr>
                        <a:t>|   5 |      NESTED LOOPS                   |                    |     1 |  1003 |     2   (0)</a:t>
                      </a:r>
                    </a:p>
                    <a:p>
                      <a:r>
                        <a:rPr lang="en-US" altLang="zh-CN" sz="1400" b="0" kern="1200" dirty="0" smtClean="0">
                          <a:solidFill>
                            <a:schemeClr val="tx1"/>
                          </a:solidFill>
                          <a:latin typeface="Consolas" panose="020B0609020204030204" pitchFamily="49" charset="0"/>
                          <a:ea typeface="+mn-ea"/>
                          <a:cs typeface="+mn-cs"/>
                        </a:rPr>
                        <a:t>|   6 |       NESTED LOOPS                  |                    |     1 |   784 |     2   (0)</a:t>
                      </a:r>
                    </a:p>
                    <a:p>
                      <a:r>
                        <a:rPr lang="en-US" altLang="zh-CN" sz="1400" b="0" kern="1200" dirty="0" smtClean="0">
                          <a:solidFill>
                            <a:schemeClr val="tx1"/>
                          </a:solidFill>
                          <a:latin typeface="Consolas" panose="020B0609020204030204" pitchFamily="49" charset="0"/>
                          <a:ea typeface="+mn-ea"/>
                          <a:cs typeface="+mn-cs"/>
                        </a:rPr>
                        <a:t>|   7 |        NESTED LOOPS                 |                    |     1 |   565 |     2   (0)</a:t>
                      </a:r>
                    </a:p>
                    <a:p>
                      <a:r>
                        <a:rPr lang="en-US" altLang="zh-CN" sz="1400" b="0" kern="1200" dirty="0" smtClean="0">
                          <a:solidFill>
                            <a:schemeClr val="tx1"/>
                          </a:solidFill>
                          <a:latin typeface="Consolas" panose="020B0609020204030204" pitchFamily="49" charset="0"/>
                          <a:ea typeface="+mn-ea"/>
                          <a:cs typeface="+mn-cs"/>
                        </a:rPr>
                        <a:t>|   8 |         NESTED LOOPS                |                    |     1 |   346 |     2   (0)</a:t>
                      </a:r>
                    </a:p>
                    <a:p>
                      <a:r>
                        <a:rPr lang="en-US" altLang="zh-CN" sz="1400" b="0" kern="1200" dirty="0" smtClean="0">
                          <a:solidFill>
                            <a:schemeClr val="tx1"/>
                          </a:solidFill>
                          <a:latin typeface="Consolas" panose="020B0609020204030204" pitchFamily="49" charset="0"/>
                          <a:ea typeface="+mn-ea"/>
                          <a:cs typeface="+mn-cs"/>
                        </a:rPr>
                        <a:t>|*  9 |          TABLE ACCESS STORAGE FULL  | PS_BP_XLBP_TAO1    |     1 |    93 |     2   (0)</a:t>
                      </a:r>
                    </a:p>
                    <a:p>
                      <a:r>
                        <a:rPr lang="en-US" altLang="zh-CN" sz="1400" b="0" kern="1200" dirty="0" smtClean="0">
                          <a:solidFill>
                            <a:schemeClr val="tx1"/>
                          </a:solidFill>
                          <a:latin typeface="Consolas" panose="020B0609020204030204" pitchFamily="49" charset="0"/>
                          <a:ea typeface="+mn-ea"/>
                          <a:cs typeface="+mn-cs"/>
                        </a:rPr>
                        <a:t>|* 10 |          TABLE ACCESS BY INDEX ROWID| PS_BP_ACT_TAO11    |     1 |   253 |     0   (0)</a:t>
                      </a:r>
                    </a:p>
                    <a:p>
                      <a:r>
                        <a:rPr lang="en-US" altLang="zh-CN" sz="1400" b="0" kern="1200" dirty="0" smtClean="0">
                          <a:solidFill>
                            <a:schemeClr val="tx1"/>
                          </a:solidFill>
                          <a:latin typeface="Consolas" panose="020B0609020204030204" pitchFamily="49" charset="0"/>
                          <a:ea typeface="+mn-ea"/>
                          <a:cs typeface="+mn-cs"/>
                        </a:rPr>
                        <a:t>|* 11 |           INDEX RANGE SCAN          | PSABP_ACT_TAO11    |     1 |       |     0   (0)</a:t>
                      </a:r>
                    </a:p>
                    <a:p>
                      <a:r>
                        <a:rPr lang="en-US" altLang="zh-CN" sz="1400" b="0" kern="1200" dirty="0" smtClean="0">
                          <a:solidFill>
                            <a:schemeClr val="tx1"/>
                          </a:solidFill>
                          <a:latin typeface="Consolas" panose="020B0609020204030204" pitchFamily="49" charset="0"/>
                          <a:ea typeface="+mn-ea"/>
                          <a:cs typeface="+mn-cs"/>
                        </a:rPr>
                        <a:t>|* 12 |         TABLE ACCESS BY INDEX ROWID | PS_BP_XCF_TAO1     |     1 |   219 |     0   (0)</a:t>
                      </a:r>
                    </a:p>
                    <a:p>
                      <a:r>
                        <a:rPr lang="en-US" altLang="zh-CN" sz="1400" b="0" kern="1200" dirty="0" smtClean="0">
                          <a:solidFill>
                            <a:schemeClr val="tx1"/>
                          </a:solidFill>
                          <a:latin typeface="Consolas" panose="020B0609020204030204" pitchFamily="49" charset="0"/>
                          <a:ea typeface="+mn-ea"/>
                          <a:cs typeface="+mn-cs"/>
                        </a:rPr>
                        <a:t>|* 13 |          INDEX RANGE SCAN           | PSABP_XCF_TAO1     |     1 |       |     0   (0)</a:t>
                      </a:r>
                    </a:p>
                    <a:p>
                      <a:r>
                        <a:rPr lang="en-US" altLang="zh-CN" sz="1400" b="0" kern="1200" dirty="0" smtClean="0">
                          <a:solidFill>
                            <a:schemeClr val="tx1"/>
                          </a:solidFill>
                          <a:latin typeface="Consolas" panose="020B0609020204030204" pitchFamily="49" charset="0"/>
                          <a:ea typeface="+mn-ea"/>
                          <a:cs typeface="+mn-cs"/>
                        </a:rPr>
                        <a:t>|* 14 |        TABLE ACCESS BY INDEX ROWID  | PS_BP_XCF_TAO1     |     1 |   219 |     0   (0)</a:t>
                      </a:r>
                    </a:p>
                    <a:p>
                      <a:r>
                        <a:rPr lang="en-US" altLang="zh-CN" sz="1400" b="0" kern="1200" dirty="0" smtClean="0">
                          <a:solidFill>
                            <a:schemeClr val="tx1"/>
                          </a:solidFill>
                          <a:latin typeface="Consolas" panose="020B0609020204030204" pitchFamily="49" charset="0"/>
                          <a:ea typeface="+mn-ea"/>
                          <a:cs typeface="+mn-cs"/>
                        </a:rPr>
                        <a:t>|* 15 |         INDEX RANGE SCAN            | PSABP_XCF_TAO1     |     1 |       |     0   (0)</a:t>
                      </a:r>
                    </a:p>
                    <a:p>
                      <a:r>
                        <a:rPr lang="en-US" altLang="zh-CN" sz="1400" b="0" kern="1200" dirty="0" smtClean="0">
                          <a:solidFill>
                            <a:schemeClr val="tx1"/>
                          </a:solidFill>
                          <a:latin typeface="Consolas" panose="020B0609020204030204" pitchFamily="49" charset="0"/>
                          <a:ea typeface="+mn-ea"/>
                          <a:cs typeface="+mn-cs"/>
                        </a:rPr>
                        <a:t>|* 16 |       TABLE ACCESS BY INDEX ROWID   | PS_BP_XCF_TAO1     |     1 |   219 |     0   (0)</a:t>
                      </a:r>
                    </a:p>
                    <a:p>
                      <a:r>
                        <a:rPr lang="en-US" altLang="zh-CN" sz="1400" b="0" kern="1200" dirty="0" smtClean="0">
                          <a:solidFill>
                            <a:schemeClr val="tx1"/>
                          </a:solidFill>
                          <a:latin typeface="Consolas" panose="020B0609020204030204" pitchFamily="49" charset="0"/>
                          <a:ea typeface="+mn-ea"/>
                          <a:cs typeface="+mn-cs"/>
                        </a:rPr>
                        <a:t>|* 17 |        INDEX RANGE SCAN             | PSABP_XCF_TAO1     |     1 |       |     0   (0)</a:t>
                      </a:r>
                    </a:p>
                    <a:p>
                      <a:r>
                        <a:rPr lang="en-US" altLang="zh-CN" sz="1400" b="0" kern="1200" dirty="0" smtClean="0">
                          <a:solidFill>
                            <a:schemeClr val="tx1"/>
                          </a:solidFill>
                          <a:latin typeface="Consolas" panose="020B0609020204030204" pitchFamily="49" charset="0"/>
                          <a:ea typeface="+mn-ea"/>
                          <a:cs typeface="+mn-cs"/>
                        </a:rPr>
                        <a:t>|* 18 |      INDEX RANGE SCAN               | PSABP_XCF_TAO1     |     1 |       |     0   (0)</a:t>
                      </a:r>
                    </a:p>
                    <a:p>
                      <a:r>
                        <a:rPr lang="en-US" altLang="zh-CN" sz="1400" b="0" kern="1200" dirty="0" smtClean="0">
                          <a:solidFill>
                            <a:schemeClr val="tx1"/>
                          </a:solidFill>
                          <a:latin typeface="Consolas" panose="020B0609020204030204" pitchFamily="49" charset="0"/>
                          <a:ea typeface="+mn-ea"/>
                          <a:cs typeface="+mn-cs"/>
                        </a:rPr>
                        <a:t>|* 19 |     TABLE ACCESS BY INDEX ROWID     | PS_BP_XCF_TAO1     |     1 |   219 |     0   (0)</a:t>
                      </a:r>
                    </a:p>
                  </a:txBody>
                  <a:tcPr/>
                </a:tc>
              </a:tr>
            </a:tbl>
          </a:graphicData>
        </a:graphic>
      </p:graphicFrame>
      <p:sp>
        <p:nvSpPr>
          <p:cNvPr id="4" name="Footer Placeholder 3"/>
          <p:cNvSpPr>
            <a:spLocks noGrp="1"/>
          </p:cNvSpPr>
          <p:nvPr>
            <p:ph type="ftr" sz="quarter" idx="11"/>
          </p:nvPr>
        </p:nvSpPr>
        <p:spPr/>
        <p:txBody>
          <a:bodyPr/>
          <a:lstStyle/>
          <a:p>
            <a:pPr>
              <a:defRPr/>
            </a:pPr>
            <a:r>
              <a:rPr lang="en-US" smtClean="0"/>
              <a:t>Oracle Confidential</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46</a:t>
            </a:fld>
            <a:endParaRPr lang="zh-CN" altLang="en-US" dirty="0"/>
          </a:p>
        </p:txBody>
      </p:sp>
    </p:spTree>
    <p:extLst>
      <p:ext uri="{BB962C8B-B14F-4D97-AF65-F5344CB8AC3E}">
        <p14:creationId xmlns:p14="http://schemas.microsoft.com/office/powerpoint/2010/main" val="240132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Tip: Accurate Statistics, better execution plan</a:t>
            </a:r>
            <a:endParaRPr lang="zh-CN" altLang="en-US" dirty="0"/>
          </a:p>
        </p:txBody>
      </p:sp>
      <p:sp>
        <p:nvSpPr>
          <p:cNvPr id="3" name="Content Placeholder 2"/>
          <p:cNvSpPr>
            <a:spLocks noGrp="1"/>
          </p:cNvSpPr>
          <p:nvPr>
            <p:ph idx="1"/>
          </p:nvPr>
        </p:nvSpPr>
        <p:spPr/>
        <p:txBody>
          <a:bodyPr/>
          <a:lstStyle/>
          <a:p>
            <a:r>
              <a:rPr lang="en-US" altLang="zh-CN" dirty="0" smtClean="0"/>
              <a:t>In most of cases, the optimizer can find the right execution plan if we let it have the right cardinality.</a:t>
            </a:r>
          </a:p>
          <a:p>
            <a:r>
              <a:rPr lang="en-US" altLang="zh-CN" dirty="0" smtClean="0"/>
              <a:t>OPT_ESTIMATE can be helpful when analyzing execution plan issue.</a:t>
            </a:r>
            <a:endParaRPr lang="zh-CN" altLang="en-US" dirty="0"/>
          </a:p>
        </p:txBody>
      </p:sp>
      <p:sp>
        <p:nvSpPr>
          <p:cNvPr id="4" name="Footer Placeholder 3"/>
          <p:cNvSpPr>
            <a:spLocks noGrp="1"/>
          </p:cNvSpPr>
          <p:nvPr>
            <p:ph type="ftr" sz="quarter" idx="11"/>
          </p:nvPr>
        </p:nvSpPr>
        <p:spPr/>
        <p:txBody>
          <a:bodyPr/>
          <a:lstStyle/>
          <a:p>
            <a:pPr>
              <a:defRPr/>
            </a:pPr>
            <a:r>
              <a:rPr lang="en-US" smtClean="0"/>
              <a:t>Oracle Confidential</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47</a:t>
            </a:fld>
            <a:endParaRPr lang="zh-CN" altLang="en-US" dirty="0"/>
          </a:p>
        </p:txBody>
      </p:sp>
    </p:spTree>
    <p:extLst>
      <p:ext uri="{BB962C8B-B14F-4D97-AF65-F5344CB8AC3E}">
        <p14:creationId xmlns:p14="http://schemas.microsoft.com/office/powerpoint/2010/main" val="3281212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Optimizer Statistics</a:t>
            </a:r>
            <a:endParaRPr lang="zh-CN" altLang="en-US" dirty="0"/>
          </a:p>
        </p:txBody>
      </p:sp>
      <p:sp>
        <p:nvSpPr>
          <p:cNvPr id="3" name="Content Placeholder 2"/>
          <p:cNvSpPr>
            <a:spLocks noGrp="1"/>
          </p:cNvSpPr>
          <p:nvPr>
            <p:ph idx="1"/>
          </p:nvPr>
        </p:nvSpPr>
        <p:spPr>
          <a:xfrm>
            <a:off x="531151" y="1524000"/>
            <a:ext cx="7017513" cy="4582159"/>
          </a:xfrm>
        </p:spPr>
        <p:txBody>
          <a:bodyPr/>
          <a:lstStyle/>
          <a:p>
            <a:r>
              <a:rPr lang="en-US" altLang="zh-CN" sz="2400" dirty="0"/>
              <a:t>Statistics are critical to the optimizer's ability to pick the best </a:t>
            </a:r>
            <a:r>
              <a:rPr lang="en-US" altLang="zh-CN" sz="2400" dirty="0">
                <a:hlinkClick r:id="rId3"/>
              </a:rPr>
              <a:t>execution plan</a:t>
            </a:r>
            <a:r>
              <a:rPr lang="en-US" altLang="zh-CN" sz="2400" dirty="0"/>
              <a:t> for a SQL statement. </a:t>
            </a:r>
            <a:endParaRPr lang="en-US" altLang="zh-CN" sz="2400" dirty="0" smtClean="0"/>
          </a:p>
          <a:p>
            <a:pPr lvl="1"/>
            <a:r>
              <a:rPr lang="en-US" altLang="zh-CN" sz="2000" dirty="0"/>
              <a:t>Selectivity / Cardinality / Cost</a:t>
            </a:r>
          </a:p>
          <a:p>
            <a:r>
              <a:rPr lang="en-US" altLang="zh-CN" sz="2400" dirty="0"/>
              <a:t>Optimizer statistics include the following:</a:t>
            </a:r>
          </a:p>
          <a:p>
            <a:pPr lvl="1"/>
            <a:r>
              <a:rPr lang="en-US" altLang="zh-CN" sz="2000" dirty="0"/>
              <a:t>Table </a:t>
            </a:r>
            <a:r>
              <a:rPr lang="en-US" altLang="zh-CN" sz="2000" dirty="0" smtClean="0"/>
              <a:t>statistics: </a:t>
            </a:r>
          </a:p>
          <a:p>
            <a:pPr lvl="2"/>
            <a:r>
              <a:rPr lang="en-US" altLang="zh-CN" b="1" dirty="0" smtClean="0">
                <a:solidFill>
                  <a:srgbClr val="FF0000"/>
                </a:solidFill>
              </a:rPr>
              <a:t>Number </a:t>
            </a:r>
            <a:r>
              <a:rPr lang="en-US" altLang="zh-CN" b="1" dirty="0">
                <a:solidFill>
                  <a:srgbClr val="FF0000"/>
                </a:solidFill>
              </a:rPr>
              <a:t>of </a:t>
            </a:r>
            <a:r>
              <a:rPr lang="en-US" altLang="zh-CN" b="1" dirty="0" smtClean="0">
                <a:solidFill>
                  <a:srgbClr val="FF0000"/>
                </a:solidFill>
              </a:rPr>
              <a:t>rows </a:t>
            </a:r>
            <a:r>
              <a:rPr lang="en-US" altLang="zh-CN" sz="1400" dirty="0" smtClean="0"/>
              <a:t>/ Number of blocks / Average </a:t>
            </a:r>
            <a:r>
              <a:rPr lang="en-US" altLang="zh-CN" sz="1400" dirty="0"/>
              <a:t>row length</a:t>
            </a:r>
          </a:p>
          <a:p>
            <a:pPr lvl="1"/>
            <a:r>
              <a:rPr lang="en-US" altLang="zh-CN" sz="2000" dirty="0"/>
              <a:t>Column </a:t>
            </a:r>
            <a:r>
              <a:rPr lang="en-US" altLang="zh-CN" sz="2000" dirty="0" smtClean="0"/>
              <a:t>statistics : </a:t>
            </a:r>
          </a:p>
          <a:p>
            <a:pPr lvl="2"/>
            <a:r>
              <a:rPr lang="en-US" altLang="zh-CN" sz="1400" dirty="0" smtClean="0"/>
              <a:t>Number </a:t>
            </a:r>
            <a:r>
              <a:rPr lang="en-US" altLang="zh-CN" sz="1400" dirty="0"/>
              <a:t>of distinct values (NDV) in a </a:t>
            </a:r>
            <a:r>
              <a:rPr lang="en-US" altLang="zh-CN" sz="1400" dirty="0" smtClean="0"/>
              <a:t>column / Number </a:t>
            </a:r>
            <a:r>
              <a:rPr lang="en-US" altLang="zh-CN" sz="1400" dirty="0"/>
              <a:t>of nulls in a </a:t>
            </a:r>
            <a:r>
              <a:rPr lang="en-US" altLang="zh-CN" sz="1400" dirty="0" smtClean="0"/>
              <a:t>column / Data </a:t>
            </a:r>
            <a:r>
              <a:rPr lang="en-US" altLang="zh-CN" sz="1400" dirty="0"/>
              <a:t>distribution (histogram</a:t>
            </a:r>
            <a:r>
              <a:rPr lang="en-US" altLang="zh-CN" sz="1400" dirty="0" smtClean="0"/>
              <a:t>) / Extended </a:t>
            </a:r>
            <a:r>
              <a:rPr lang="en-US" altLang="zh-CN" sz="1400" dirty="0"/>
              <a:t>statistics</a:t>
            </a:r>
          </a:p>
          <a:p>
            <a:pPr lvl="1"/>
            <a:r>
              <a:rPr lang="en-US" altLang="zh-CN" sz="2000" dirty="0"/>
              <a:t>Index </a:t>
            </a:r>
            <a:r>
              <a:rPr lang="en-US" altLang="zh-CN" sz="2000" dirty="0" smtClean="0"/>
              <a:t>statistics : </a:t>
            </a:r>
          </a:p>
          <a:p>
            <a:pPr lvl="2"/>
            <a:r>
              <a:rPr lang="en-US" altLang="zh-CN" sz="1400" dirty="0" smtClean="0"/>
              <a:t>Number </a:t>
            </a:r>
            <a:r>
              <a:rPr lang="en-US" altLang="zh-CN" sz="1400" dirty="0"/>
              <a:t>of leaf </a:t>
            </a:r>
            <a:r>
              <a:rPr lang="en-US" altLang="zh-CN" sz="1400" dirty="0" smtClean="0"/>
              <a:t>blocks / Number </a:t>
            </a:r>
            <a:r>
              <a:rPr lang="en-US" altLang="zh-CN" sz="1400" dirty="0"/>
              <a:t>of </a:t>
            </a:r>
            <a:r>
              <a:rPr lang="en-US" altLang="zh-CN" sz="1400" dirty="0" smtClean="0"/>
              <a:t>levels / Index </a:t>
            </a:r>
            <a:r>
              <a:rPr lang="en-US" altLang="zh-CN" sz="1400" dirty="0"/>
              <a:t>clustering factor</a:t>
            </a:r>
          </a:p>
          <a:p>
            <a:pPr lvl="1"/>
            <a:r>
              <a:rPr lang="en-US" altLang="zh-CN" sz="2000" dirty="0"/>
              <a:t>System </a:t>
            </a:r>
            <a:r>
              <a:rPr lang="en-US" altLang="zh-CN" sz="2000" dirty="0" smtClean="0"/>
              <a:t>statistics : </a:t>
            </a:r>
          </a:p>
          <a:p>
            <a:pPr lvl="2"/>
            <a:r>
              <a:rPr lang="en-US" altLang="zh-CN" sz="1400" dirty="0" smtClean="0"/>
              <a:t>I/O </a:t>
            </a:r>
            <a:r>
              <a:rPr lang="en-US" altLang="zh-CN" sz="1400" dirty="0"/>
              <a:t>performance and </a:t>
            </a:r>
            <a:r>
              <a:rPr lang="en-US" altLang="zh-CN" sz="1400" dirty="0" smtClean="0"/>
              <a:t>utilization / CPU </a:t>
            </a:r>
            <a:r>
              <a:rPr lang="en-US" altLang="zh-CN" sz="1400" dirty="0"/>
              <a:t>performance and </a:t>
            </a:r>
            <a:r>
              <a:rPr lang="en-US" altLang="zh-CN" sz="1400" dirty="0" smtClean="0"/>
              <a:t>utilization</a:t>
            </a:r>
            <a:endParaRPr lang="en-US" altLang="zh-CN" sz="1400" dirty="0"/>
          </a:p>
        </p:txBody>
      </p:sp>
      <p:sp>
        <p:nvSpPr>
          <p:cNvPr id="4" name="Footer Placeholder 3"/>
          <p:cNvSpPr>
            <a:spLocks noGrp="1"/>
          </p:cNvSpPr>
          <p:nvPr>
            <p:ph type="ftr" sz="quarter" idx="11"/>
          </p:nvPr>
        </p:nvSpPr>
        <p:spPr/>
        <p:txBody>
          <a:bodyPr/>
          <a:lstStyle/>
          <a:p>
            <a:pPr>
              <a:defRPr/>
            </a:pPr>
            <a:r>
              <a:rPr lang="en-US" smtClean="0"/>
              <a:t>Oracle Confidential</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48</a:t>
            </a:fld>
            <a:endParaRPr lang="zh-CN" altLang="en-US" dirty="0"/>
          </a:p>
        </p:txBody>
      </p:sp>
      <p:pic>
        <p:nvPicPr>
          <p:cNvPr id="6" name="Picture 3" descr="Description of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07391" y="3132306"/>
            <a:ext cx="3569254" cy="1828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8001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altLang="zh-CN" dirty="0"/>
              <a:t>Optimizer </a:t>
            </a:r>
            <a:r>
              <a:rPr lang="en-US" altLang="zh-CN" dirty="0" smtClean="0"/>
              <a:t>Statistics – Check and Gather Table Statistics</a:t>
            </a:r>
            <a:endParaRPr lang="zh-CN" altLang="en-US" dirty="0"/>
          </a:p>
        </p:txBody>
      </p:sp>
      <p:sp>
        <p:nvSpPr>
          <p:cNvPr id="3" name="Content Placeholder 2"/>
          <p:cNvSpPr>
            <a:spLocks noGrp="1"/>
          </p:cNvSpPr>
          <p:nvPr>
            <p:ph idx="1"/>
          </p:nvPr>
        </p:nvSpPr>
        <p:spPr/>
        <p:txBody>
          <a:bodyPr/>
          <a:lstStyle/>
          <a:p>
            <a:r>
              <a:rPr lang="en-US" altLang="zh-CN" dirty="0" smtClean="0"/>
              <a:t>The quick and intuitive indicator to show if the statistics stale</a:t>
            </a:r>
          </a:p>
          <a:p>
            <a:pPr lvl="1"/>
            <a:r>
              <a:rPr lang="en-US" altLang="zh-CN" dirty="0" smtClean="0"/>
              <a:t>select </a:t>
            </a:r>
            <a:r>
              <a:rPr lang="en-US" altLang="zh-CN" dirty="0" err="1"/>
              <a:t>table_name,last_analyzed,num_rows</a:t>
            </a:r>
            <a:r>
              <a:rPr lang="en-US" altLang="zh-CN" dirty="0"/>
              <a:t> </a:t>
            </a:r>
            <a:r>
              <a:rPr lang="en-US" altLang="zh-CN" dirty="0" smtClean="0"/>
              <a:t>from </a:t>
            </a:r>
            <a:r>
              <a:rPr lang="en-US" altLang="zh-CN" dirty="0" err="1" smtClean="0"/>
              <a:t>user_tables</a:t>
            </a:r>
            <a:r>
              <a:rPr lang="en-US" altLang="zh-CN" dirty="0" smtClean="0"/>
              <a:t>;</a:t>
            </a:r>
          </a:p>
          <a:p>
            <a:r>
              <a:rPr lang="en-US" altLang="zh-CN" dirty="0" smtClean="0"/>
              <a:t>Gather Table Statistics:</a:t>
            </a:r>
          </a:p>
          <a:p>
            <a:pPr lvl="1"/>
            <a:r>
              <a:rPr lang="en-US" altLang="zh-CN" sz="1800" dirty="0" smtClean="0"/>
              <a:t>Exec </a:t>
            </a:r>
            <a:r>
              <a:rPr lang="en-US" altLang="zh-CN" sz="1800" dirty="0" err="1" smtClean="0"/>
              <a:t>dbms_stats.gather_table_stats</a:t>
            </a:r>
            <a:r>
              <a:rPr lang="en-US" altLang="zh-CN" sz="1800" dirty="0" smtClean="0"/>
              <a:t>(‘EMDBO’,’PS_JRNL_LN’, </a:t>
            </a:r>
            <a:r>
              <a:rPr lang="en-US" altLang="zh-CN" sz="1800" dirty="0" err="1" smtClean="0"/>
              <a:t>method_opt</a:t>
            </a:r>
            <a:r>
              <a:rPr lang="en-US" altLang="zh-CN" sz="1800" dirty="0" smtClean="0"/>
              <a:t>=&gt;’for all columns size 254’, degree=&gt;8, </a:t>
            </a:r>
            <a:r>
              <a:rPr lang="en-US" altLang="zh-CN" sz="1800" dirty="0" err="1" smtClean="0"/>
              <a:t>no_invalidate</a:t>
            </a:r>
            <a:r>
              <a:rPr lang="en-US" altLang="zh-CN" sz="1800" dirty="0" smtClean="0"/>
              <a:t> =&gt; false);</a:t>
            </a:r>
            <a:endParaRPr lang="en-US" altLang="zh-CN" sz="1800" dirty="0"/>
          </a:p>
          <a:p>
            <a:pPr lvl="1"/>
            <a:r>
              <a:rPr lang="en-US" altLang="zh-CN" dirty="0" smtClean="0"/>
              <a:t>Dynamic Sampling</a:t>
            </a:r>
          </a:p>
          <a:p>
            <a:pPr lvl="2"/>
            <a:r>
              <a:rPr lang="en-US" altLang="zh-CN" dirty="0" smtClean="0"/>
              <a:t>Default level = 2</a:t>
            </a:r>
          </a:p>
          <a:p>
            <a:pPr lvl="3"/>
            <a:r>
              <a:rPr lang="en-US" altLang="zh-CN" dirty="0" smtClean="0"/>
              <a:t>If </a:t>
            </a:r>
            <a:r>
              <a:rPr lang="en-US" altLang="zh-CN" dirty="0"/>
              <a:t>at least one table in the statement has no statistics, dynamic statistics automatically run recursive SQL during parsing to scan a small random sample of table blocks.</a:t>
            </a:r>
            <a:endParaRPr lang="zh-CN" altLang="en-US" dirty="0"/>
          </a:p>
        </p:txBody>
      </p:sp>
      <p:sp>
        <p:nvSpPr>
          <p:cNvPr id="4" name="Footer Placeholder 3"/>
          <p:cNvSpPr>
            <a:spLocks noGrp="1"/>
          </p:cNvSpPr>
          <p:nvPr>
            <p:ph type="ftr" sz="quarter" idx="11"/>
          </p:nvPr>
        </p:nvSpPr>
        <p:spPr/>
        <p:txBody>
          <a:bodyPr/>
          <a:lstStyle/>
          <a:p>
            <a:pPr>
              <a:defRPr/>
            </a:pPr>
            <a:r>
              <a:rPr lang="en-US" smtClean="0"/>
              <a:t>Oracle Confidential</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49</a:t>
            </a:fld>
            <a:endParaRPr lang="zh-CN" altLang="en-US" dirty="0"/>
          </a:p>
        </p:txBody>
      </p:sp>
    </p:spTree>
    <p:extLst>
      <p:ext uri="{BB962C8B-B14F-4D97-AF65-F5344CB8AC3E}">
        <p14:creationId xmlns:p14="http://schemas.microsoft.com/office/powerpoint/2010/main" val="825959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Tip: </a:t>
            </a:r>
            <a:r>
              <a:rPr lang="en-US" altLang="zh-CN" dirty="0"/>
              <a:t>Use bind variable </a:t>
            </a:r>
            <a:r>
              <a:rPr lang="en-US" altLang="zh-CN" dirty="0" smtClean="0"/>
              <a:t> to avoid </a:t>
            </a:r>
            <a:r>
              <a:rPr lang="en-US" altLang="zh-CN" dirty="0"/>
              <a:t>h</a:t>
            </a:r>
            <a:r>
              <a:rPr lang="en-US" altLang="zh-CN" dirty="0" smtClean="0"/>
              <a:t>ard parse</a:t>
            </a:r>
            <a:endParaRPr lang="zh-CN" altLang="en-US" dirty="0"/>
          </a:p>
        </p:txBody>
      </p:sp>
      <p:sp>
        <p:nvSpPr>
          <p:cNvPr id="3" name="Content Placeholder 2"/>
          <p:cNvSpPr>
            <a:spLocks noGrp="1"/>
          </p:cNvSpPr>
          <p:nvPr>
            <p:ph idx="1"/>
          </p:nvPr>
        </p:nvSpPr>
        <p:spPr/>
        <p:txBody>
          <a:bodyPr/>
          <a:lstStyle/>
          <a:p>
            <a:r>
              <a:rPr lang="en-US" altLang="zh-CN" sz="2000" dirty="0" smtClean="0"/>
              <a:t>OLTP: </a:t>
            </a:r>
          </a:p>
          <a:p>
            <a:pPr lvl="1"/>
            <a:r>
              <a:rPr lang="en-US" altLang="zh-CN" sz="1800" dirty="0"/>
              <a:t>U</a:t>
            </a:r>
            <a:r>
              <a:rPr lang="en-US" altLang="zh-CN" sz="1800" dirty="0" smtClean="0"/>
              <a:t>se bind variables, avoid literal SQL, avoid hard parse.</a:t>
            </a:r>
          </a:p>
          <a:p>
            <a:pPr lvl="1"/>
            <a:r>
              <a:rPr lang="en-US" altLang="zh-CN" sz="1800" dirty="0" smtClean="0"/>
              <a:t>Test Case:</a:t>
            </a:r>
          </a:p>
          <a:p>
            <a:pPr lvl="1"/>
            <a:endParaRPr lang="en-US" altLang="zh-CN" sz="1800" dirty="0" smtClean="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smtClean="0"/>
          </a:p>
          <a:p>
            <a:endParaRPr lang="en-US" altLang="zh-CN" sz="2000" dirty="0" smtClean="0"/>
          </a:p>
          <a:p>
            <a:r>
              <a:rPr lang="en-US" altLang="zh-CN" sz="2000" dirty="0" smtClean="0"/>
              <a:t>OLAP: </a:t>
            </a:r>
            <a:r>
              <a:rPr lang="en-US" altLang="zh-CN" sz="1800" dirty="0" smtClean="0"/>
              <a:t>It depends: Sometimes, Literal SQL is a better choice.</a:t>
            </a:r>
            <a:endParaRPr lang="zh-CN" altLang="en-US" sz="1800" dirty="0"/>
          </a:p>
        </p:txBody>
      </p:sp>
      <p:sp>
        <p:nvSpPr>
          <p:cNvPr id="4" name="Footer Placeholder 3"/>
          <p:cNvSpPr>
            <a:spLocks noGrp="1"/>
          </p:cNvSpPr>
          <p:nvPr>
            <p:ph type="ftr" sz="quarter" idx="11"/>
          </p:nvPr>
        </p:nvSpPr>
        <p:spPr/>
        <p:txBody>
          <a:bodyPr/>
          <a:lstStyle/>
          <a:p>
            <a:pPr>
              <a:defRPr/>
            </a:pPr>
            <a:r>
              <a:rPr lang="en-US" smtClean="0"/>
              <a:t>Oracle Confidential</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5</a:t>
            </a:fld>
            <a:endParaRPr lang="zh-CN" altLang="en-US" dirty="0"/>
          </a:p>
        </p:txBody>
      </p:sp>
      <p:graphicFrame>
        <p:nvGraphicFramePr>
          <p:cNvPr id="20" name="Table 19"/>
          <p:cNvGraphicFramePr>
            <a:graphicFrameLocks noGrp="1"/>
          </p:cNvGraphicFramePr>
          <p:nvPr>
            <p:extLst>
              <p:ext uri="{D42A27DB-BD31-4B8C-83A1-F6EECF244321}">
                <p14:modId xmlns:p14="http://schemas.microsoft.com/office/powerpoint/2010/main" val="3857239634"/>
              </p:ext>
            </p:extLst>
          </p:nvPr>
        </p:nvGraphicFramePr>
        <p:xfrm>
          <a:off x="1072448" y="2576945"/>
          <a:ext cx="10497118" cy="3108960"/>
        </p:xfrm>
        <a:graphic>
          <a:graphicData uri="http://schemas.openxmlformats.org/drawingml/2006/table">
            <a:tbl>
              <a:tblPr firstRow="1" bandRow="1">
                <a:tableStyleId>{5FD0F851-EC5A-4D38-B0AD-8093EC10F338}</a:tableStyleId>
              </a:tblPr>
              <a:tblGrid>
                <a:gridCol w="5042820"/>
                <a:gridCol w="5454298"/>
              </a:tblGrid>
              <a:tr h="2529037">
                <a:tc>
                  <a:txBody>
                    <a:bodyPr/>
                    <a:lstStyle/>
                    <a:p>
                      <a:r>
                        <a:rPr lang="en-US" altLang="zh-CN" sz="1800" b="1" dirty="0" smtClean="0">
                          <a:ln>
                            <a:noFill/>
                          </a:ln>
                        </a:rPr>
                        <a:t>--Hard Parse:</a:t>
                      </a:r>
                    </a:p>
                    <a:p>
                      <a:r>
                        <a:rPr lang="en-US" altLang="zh-CN" sz="1800" b="0" dirty="0" smtClean="0">
                          <a:ln>
                            <a:noFill/>
                          </a:ln>
                        </a:rPr>
                        <a:t>Declare</a:t>
                      </a:r>
                    </a:p>
                    <a:p>
                      <a:r>
                        <a:rPr lang="en-US" altLang="zh-CN" sz="1800" b="0" dirty="0" smtClean="0">
                          <a:ln>
                            <a:noFill/>
                          </a:ln>
                        </a:rPr>
                        <a:t>ret number;</a:t>
                      </a:r>
                    </a:p>
                    <a:p>
                      <a:r>
                        <a:rPr lang="en-US" altLang="zh-CN" sz="1800" b="0" dirty="0" smtClean="0">
                          <a:ln>
                            <a:noFill/>
                          </a:ln>
                        </a:rPr>
                        <a:t>Begin</a:t>
                      </a:r>
                    </a:p>
                    <a:p>
                      <a:r>
                        <a:rPr lang="en-US" altLang="zh-CN" sz="1800" b="0" dirty="0" smtClean="0">
                          <a:ln>
                            <a:noFill/>
                          </a:ln>
                        </a:rPr>
                        <a:t>for </a:t>
                      </a:r>
                      <a:r>
                        <a:rPr lang="en-US" altLang="zh-CN" sz="1800" b="0" dirty="0" err="1" smtClean="0">
                          <a:ln>
                            <a:noFill/>
                          </a:ln>
                        </a:rPr>
                        <a:t>i</a:t>
                      </a:r>
                      <a:r>
                        <a:rPr lang="en-US" altLang="zh-CN" sz="1800" b="0" dirty="0" smtClean="0">
                          <a:ln>
                            <a:noFill/>
                          </a:ln>
                        </a:rPr>
                        <a:t> in 1 .. 100000</a:t>
                      </a:r>
                    </a:p>
                    <a:p>
                      <a:r>
                        <a:rPr lang="en-US" altLang="zh-CN" sz="1800" b="0" dirty="0" smtClean="0">
                          <a:ln>
                            <a:noFill/>
                          </a:ln>
                        </a:rPr>
                        <a:t>loop</a:t>
                      </a:r>
                    </a:p>
                    <a:p>
                      <a:r>
                        <a:rPr lang="en-US" altLang="zh-CN" sz="1800" b="1" dirty="0" smtClean="0">
                          <a:ln>
                            <a:noFill/>
                          </a:ln>
                        </a:rPr>
                        <a:t>execute immediate </a:t>
                      </a:r>
                    </a:p>
                    <a:p>
                      <a:r>
                        <a:rPr lang="en-US" altLang="zh-CN" sz="1800" b="1" dirty="0" smtClean="0">
                          <a:ln>
                            <a:noFill/>
                          </a:ln>
                          <a:solidFill>
                            <a:srgbClr val="FF0000"/>
                          </a:solidFill>
                        </a:rPr>
                        <a:t>'select 1 from dual where </a:t>
                      </a:r>
                      <a:r>
                        <a:rPr lang="en-US" altLang="zh-CN" sz="1800" b="1" dirty="0" err="1" smtClean="0">
                          <a:ln>
                            <a:noFill/>
                          </a:ln>
                          <a:solidFill>
                            <a:srgbClr val="FF0000"/>
                          </a:solidFill>
                        </a:rPr>
                        <a:t>rownum</a:t>
                      </a:r>
                      <a:r>
                        <a:rPr lang="en-US" altLang="zh-CN" sz="1800" b="1" dirty="0" smtClean="0">
                          <a:ln>
                            <a:noFill/>
                          </a:ln>
                          <a:solidFill>
                            <a:srgbClr val="FF0000"/>
                          </a:solidFill>
                        </a:rPr>
                        <a:t>&lt;='|| </a:t>
                      </a:r>
                      <a:r>
                        <a:rPr lang="en-US" altLang="zh-CN" sz="1800" b="1" dirty="0" err="1" smtClean="0">
                          <a:ln>
                            <a:noFill/>
                          </a:ln>
                          <a:solidFill>
                            <a:srgbClr val="FF0000"/>
                          </a:solidFill>
                        </a:rPr>
                        <a:t>i</a:t>
                      </a:r>
                      <a:r>
                        <a:rPr lang="en-US" altLang="zh-CN" sz="1800" b="1" dirty="0" smtClean="0">
                          <a:ln>
                            <a:noFill/>
                          </a:ln>
                          <a:solidFill>
                            <a:srgbClr val="FF0000"/>
                          </a:solidFill>
                        </a:rPr>
                        <a:t> </a:t>
                      </a:r>
                      <a:r>
                        <a:rPr lang="en-US" altLang="zh-CN" sz="1800" b="1" dirty="0" smtClean="0">
                          <a:ln>
                            <a:noFill/>
                          </a:ln>
                        </a:rPr>
                        <a:t>into ret;</a:t>
                      </a:r>
                    </a:p>
                    <a:p>
                      <a:r>
                        <a:rPr lang="en-US" altLang="zh-CN" sz="1800" b="0" dirty="0" smtClean="0">
                          <a:ln>
                            <a:noFill/>
                          </a:ln>
                        </a:rPr>
                        <a:t>end loop;</a:t>
                      </a:r>
                    </a:p>
                    <a:p>
                      <a:r>
                        <a:rPr lang="en-US" altLang="zh-CN" sz="1800" b="0" dirty="0" smtClean="0">
                          <a:ln>
                            <a:noFill/>
                          </a:ln>
                        </a:rPr>
                        <a:t>End;</a:t>
                      </a:r>
                    </a:p>
                    <a:p>
                      <a:r>
                        <a:rPr lang="en-US" altLang="zh-CN" sz="1800" b="0" dirty="0" smtClean="0">
                          <a:ln>
                            <a:noFill/>
                          </a:ln>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800" b="1" dirty="0" smtClean="0">
                          <a:ln>
                            <a:noFill/>
                          </a:ln>
                        </a:rPr>
                        <a:t>--Soft Parse</a:t>
                      </a:r>
                      <a:r>
                        <a:rPr lang="en-US" altLang="zh-CN" sz="1800" b="1" baseline="0" dirty="0" smtClean="0">
                          <a:ln>
                            <a:noFill/>
                          </a:ln>
                        </a:rPr>
                        <a:t>:</a:t>
                      </a:r>
                    </a:p>
                    <a:p>
                      <a:r>
                        <a:rPr lang="en-US" altLang="zh-CN" sz="1800" b="0" baseline="0" dirty="0" smtClean="0">
                          <a:ln>
                            <a:noFill/>
                          </a:ln>
                        </a:rPr>
                        <a:t>Declare</a:t>
                      </a:r>
                    </a:p>
                    <a:p>
                      <a:r>
                        <a:rPr lang="en-US" altLang="zh-CN" sz="1800" b="0" baseline="0" dirty="0" smtClean="0">
                          <a:ln>
                            <a:noFill/>
                          </a:ln>
                        </a:rPr>
                        <a:t>ret number;</a:t>
                      </a:r>
                    </a:p>
                    <a:p>
                      <a:r>
                        <a:rPr lang="en-US" altLang="zh-CN" sz="1800" b="0" baseline="0" dirty="0" smtClean="0">
                          <a:ln>
                            <a:noFill/>
                          </a:ln>
                        </a:rPr>
                        <a:t>Begin</a:t>
                      </a:r>
                    </a:p>
                    <a:p>
                      <a:r>
                        <a:rPr lang="en-US" altLang="zh-CN" sz="1800" b="0" baseline="0" dirty="0" smtClean="0">
                          <a:ln>
                            <a:noFill/>
                          </a:ln>
                        </a:rPr>
                        <a:t>for </a:t>
                      </a:r>
                      <a:r>
                        <a:rPr lang="en-US" altLang="zh-CN" sz="1800" b="0" baseline="0" dirty="0" err="1" smtClean="0">
                          <a:ln>
                            <a:noFill/>
                          </a:ln>
                        </a:rPr>
                        <a:t>i</a:t>
                      </a:r>
                      <a:r>
                        <a:rPr lang="en-US" altLang="zh-CN" sz="1800" b="0" baseline="0" dirty="0" smtClean="0">
                          <a:ln>
                            <a:noFill/>
                          </a:ln>
                        </a:rPr>
                        <a:t> in 1 .. </a:t>
                      </a:r>
                      <a:r>
                        <a:rPr lang="en-US" altLang="zh-CN" sz="1800" b="0" dirty="0" smtClean="0">
                          <a:ln>
                            <a:noFill/>
                          </a:ln>
                        </a:rPr>
                        <a:t>100000</a:t>
                      </a:r>
                      <a:endParaRPr lang="en-US" altLang="zh-CN" sz="1800" b="0" baseline="0" dirty="0" smtClean="0">
                        <a:ln>
                          <a:noFill/>
                        </a:ln>
                      </a:endParaRPr>
                    </a:p>
                    <a:p>
                      <a:r>
                        <a:rPr lang="en-US" altLang="zh-CN" sz="1800" b="0" baseline="0" dirty="0" smtClean="0">
                          <a:ln>
                            <a:noFill/>
                          </a:ln>
                        </a:rPr>
                        <a:t>loop</a:t>
                      </a:r>
                    </a:p>
                    <a:p>
                      <a:r>
                        <a:rPr lang="en-US" altLang="zh-CN" sz="1800" b="1" baseline="0" dirty="0" smtClean="0">
                          <a:ln>
                            <a:noFill/>
                          </a:ln>
                        </a:rPr>
                        <a:t>execute immediate </a:t>
                      </a:r>
                    </a:p>
                    <a:p>
                      <a:r>
                        <a:rPr lang="en-US" altLang="zh-CN" sz="1800" b="1" baseline="0" dirty="0" smtClean="0">
                          <a:ln>
                            <a:noFill/>
                          </a:ln>
                          <a:solidFill>
                            <a:srgbClr val="FF0000"/>
                          </a:solidFill>
                        </a:rPr>
                        <a:t>'select 1 from dual where </a:t>
                      </a:r>
                      <a:r>
                        <a:rPr lang="en-US" altLang="zh-CN" sz="1800" b="1" baseline="0" dirty="0" err="1" smtClean="0">
                          <a:ln>
                            <a:noFill/>
                          </a:ln>
                          <a:solidFill>
                            <a:srgbClr val="FF0000"/>
                          </a:solidFill>
                        </a:rPr>
                        <a:t>rownum</a:t>
                      </a:r>
                      <a:r>
                        <a:rPr lang="en-US" altLang="zh-CN" sz="1800" b="1" baseline="0" dirty="0" smtClean="0">
                          <a:ln>
                            <a:noFill/>
                          </a:ln>
                          <a:solidFill>
                            <a:srgbClr val="FF0000"/>
                          </a:solidFill>
                        </a:rPr>
                        <a:t>&lt;= :x' </a:t>
                      </a:r>
                      <a:r>
                        <a:rPr lang="en-US" altLang="zh-CN" sz="1800" b="1" baseline="0" dirty="0" smtClean="0">
                          <a:ln>
                            <a:noFill/>
                          </a:ln>
                        </a:rPr>
                        <a:t>into ret using </a:t>
                      </a:r>
                      <a:r>
                        <a:rPr lang="en-US" altLang="zh-CN" sz="1800" b="1" baseline="0" dirty="0" err="1" smtClean="0">
                          <a:ln>
                            <a:noFill/>
                          </a:ln>
                        </a:rPr>
                        <a:t>i</a:t>
                      </a:r>
                      <a:r>
                        <a:rPr lang="en-US" altLang="zh-CN" sz="1800" b="1" baseline="0" dirty="0" smtClean="0">
                          <a:ln>
                            <a:noFill/>
                          </a:ln>
                        </a:rPr>
                        <a:t>;</a:t>
                      </a:r>
                    </a:p>
                    <a:p>
                      <a:r>
                        <a:rPr lang="en-US" altLang="zh-CN" sz="1800" b="0" baseline="0" dirty="0" smtClean="0">
                          <a:ln>
                            <a:noFill/>
                          </a:ln>
                        </a:rPr>
                        <a:t>end loop;</a:t>
                      </a:r>
                    </a:p>
                    <a:p>
                      <a:r>
                        <a:rPr lang="en-US" altLang="zh-CN" sz="1800" b="0" baseline="0" dirty="0" smtClean="0">
                          <a:ln>
                            <a:noFill/>
                          </a:ln>
                        </a:rPr>
                        <a:t>End;</a:t>
                      </a:r>
                    </a:p>
                    <a:p>
                      <a:r>
                        <a:rPr lang="en-US" altLang="zh-CN" sz="1800" b="0" baseline="0" dirty="0" smtClean="0">
                          <a:ln>
                            <a:noFill/>
                          </a:ln>
                        </a:rPr>
                        <a:t>/</a:t>
                      </a:r>
                      <a:endParaRPr lang="en-US" altLang="zh-CN" sz="1800" b="0" dirty="0" smtClean="0">
                        <a:ln>
                          <a:no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474629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Tip: Gather Statistics on PS Temp Table Before Important SQL</a:t>
            </a:r>
            <a:endParaRPr lang="zh-CN" altLang="en-US" dirty="0"/>
          </a:p>
        </p:txBody>
      </p:sp>
      <p:sp>
        <p:nvSpPr>
          <p:cNvPr id="3" name="Content Placeholder 2"/>
          <p:cNvSpPr>
            <a:spLocks noGrp="1"/>
          </p:cNvSpPr>
          <p:nvPr>
            <p:ph idx="1"/>
          </p:nvPr>
        </p:nvSpPr>
        <p:spPr>
          <a:xfrm>
            <a:off x="531151" y="1518082"/>
            <a:ext cx="11125862" cy="5142600"/>
          </a:xfrm>
        </p:spPr>
        <p:txBody>
          <a:bodyPr/>
          <a:lstStyle/>
          <a:p>
            <a:r>
              <a:rPr lang="en-US" altLang="zh-CN" sz="2400" dirty="0" err="1"/>
              <a:t>PeopleTools</a:t>
            </a:r>
            <a:r>
              <a:rPr lang="en-US" altLang="zh-CN" sz="2400" dirty="0"/>
              <a:t> Meta-SQL</a:t>
            </a:r>
            <a:r>
              <a:rPr lang="en-US" altLang="zh-CN" sz="2400" dirty="0" smtClean="0"/>
              <a:t>:  </a:t>
            </a:r>
            <a:r>
              <a:rPr lang="en-US" altLang="zh-CN" sz="2000" dirty="0" smtClean="0"/>
              <a:t>%</a:t>
            </a:r>
            <a:r>
              <a:rPr lang="en-US" altLang="zh-CN" sz="2000" dirty="0" err="1" smtClean="0"/>
              <a:t>UpdateStats</a:t>
            </a:r>
            <a:endParaRPr lang="en-US" altLang="zh-CN" sz="2000" dirty="0" smtClean="0"/>
          </a:p>
          <a:p>
            <a:r>
              <a:rPr lang="en-US" altLang="zh-CN" sz="2400" dirty="0" smtClean="0"/>
              <a:t>Can be disabled by:</a:t>
            </a:r>
          </a:p>
          <a:p>
            <a:pPr lvl="1"/>
            <a:r>
              <a:rPr lang="en-US" altLang="zh-CN" sz="1800" dirty="0" err="1"/>
              <a:t>DbFlags</a:t>
            </a:r>
            <a:r>
              <a:rPr lang="en-US" altLang="zh-CN" sz="1800" dirty="0"/>
              <a:t>=1</a:t>
            </a:r>
          </a:p>
          <a:p>
            <a:pPr lvl="1"/>
            <a:r>
              <a:rPr lang="en-US" altLang="zh-CN" sz="1800" dirty="0" err="1" smtClean="0"/>
              <a:t>DisableGTTStats</a:t>
            </a:r>
            <a:r>
              <a:rPr lang="en-US" altLang="zh-CN" sz="1800" dirty="0" smtClean="0"/>
              <a:t>=1 (</a:t>
            </a:r>
            <a:r>
              <a:rPr lang="en-US" altLang="zh-CN" sz="1800" dirty="0" err="1" smtClean="0"/>
              <a:t>Def</a:t>
            </a:r>
            <a:r>
              <a:rPr lang="en-US" altLang="zh-CN" sz="1800" dirty="0" smtClean="0"/>
              <a:t>: 0, for GTT only)</a:t>
            </a:r>
          </a:p>
          <a:p>
            <a:r>
              <a:rPr lang="en-US" altLang="zh-CN" sz="2400" dirty="0" smtClean="0"/>
              <a:t>Can’t run %</a:t>
            </a:r>
            <a:r>
              <a:rPr lang="en-US" altLang="zh-CN" sz="2400" dirty="0" err="1" smtClean="0"/>
              <a:t>UpdateStats</a:t>
            </a:r>
            <a:r>
              <a:rPr lang="en-US" altLang="zh-CN" sz="2400" dirty="0" smtClean="0"/>
              <a:t> (in a loop action of a </a:t>
            </a:r>
            <a:r>
              <a:rPr lang="en-US" altLang="zh-CN" sz="2400" dirty="0" err="1" smtClean="0"/>
              <a:t>restartable</a:t>
            </a:r>
            <a:r>
              <a:rPr lang="en-US" altLang="zh-CN" sz="2400" dirty="0" smtClean="0"/>
              <a:t> </a:t>
            </a:r>
            <a:r>
              <a:rPr lang="en-US" altLang="zh-CN" sz="2400" dirty="0" err="1" smtClean="0"/>
              <a:t>pgm</a:t>
            </a:r>
            <a:r>
              <a:rPr lang="en-US" altLang="zh-CN" sz="2400" dirty="0" smtClean="0"/>
              <a:t>?):</a:t>
            </a:r>
          </a:p>
          <a:p>
            <a:pPr lvl="1"/>
            <a:r>
              <a:rPr lang="en-US" altLang="zh-CN" sz="2000" dirty="0" smtClean="0"/>
              <a:t>Set </a:t>
            </a:r>
            <a:r>
              <a:rPr lang="en-US" altLang="zh-CN" sz="2000" dirty="0" err="1" smtClean="0"/>
              <a:t>optimizer_dynamic_sampling</a:t>
            </a:r>
            <a:r>
              <a:rPr lang="en-US" altLang="zh-CN" sz="2000" dirty="0" smtClean="0"/>
              <a:t>=2 (default)</a:t>
            </a:r>
            <a:endParaRPr lang="en-US" altLang="zh-CN" sz="2000" dirty="0"/>
          </a:p>
          <a:p>
            <a:pPr lvl="1"/>
            <a:r>
              <a:rPr lang="en-US" altLang="zh-CN" sz="2000" dirty="0" smtClean="0"/>
              <a:t>Add dynamic sampling hint into SQL:</a:t>
            </a:r>
          </a:p>
          <a:p>
            <a:pPr lvl="2"/>
            <a:r>
              <a:rPr lang="en-US" altLang="zh-CN" sz="1800" dirty="0"/>
              <a:t>SELECT /*+ </a:t>
            </a:r>
            <a:r>
              <a:rPr lang="en-US" altLang="zh-CN" sz="1800" dirty="0" smtClean="0"/>
              <a:t>DYNAMIC_SAMPLING(t 2) */ … from t</a:t>
            </a:r>
            <a:endParaRPr lang="en-US" altLang="zh-CN" sz="1800" dirty="0"/>
          </a:p>
          <a:p>
            <a:pPr lvl="2"/>
            <a:r>
              <a:rPr lang="en-US" altLang="zh-CN" sz="1800" dirty="0" smtClean="0"/>
              <a:t>Delete &amp; Lock table statistics firstly.</a:t>
            </a:r>
          </a:p>
          <a:p>
            <a:pPr marL="273050" lvl="1" indent="0">
              <a:buNone/>
            </a:pPr>
            <a:r>
              <a:rPr lang="en-US" altLang="zh-CN" sz="2000" dirty="0" smtClean="0"/>
              <a:t>Note: 	</a:t>
            </a:r>
            <a:r>
              <a:rPr lang="en-US" altLang="zh-CN" sz="1800" dirty="0" smtClean="0"/>
              <a:t>1</a:t>
            </a:r>
            <a:r>
              <a:rPr lang="en-US" altLang="zh-CN" sz="1800" dirty="0"/>
              <a:t>. If table t has stats, then dynamic sampling may not kick in.</a:t>
            </a:r>
          </a:p>
          <a:p>
            <a:pPr marL="547687" lvl="2" indent="0">
              <a:buNone/>
            </a:pPr>
            <a:r>
              <a:rPr lang="en-US" altLang="zh-CN" sz="1800" dirty="0" smtClean="0"/>
              <a:t>	2. Dynamic Sampling doesn’t commit/rollback the current uncommitted transaction.</a:t>
            </a:r>
          </a:p>
          <a:p>
            <a:pPr marL="547687" lvl="2" indent="0">
              <a:buNone/>
            </a:pPr>
            <a:r>
              <a:rPr lang="en-US" altLang="zh-CN" sz="1800" dirty="0"/>
              <a:t>	</a:t>
            </a:r>
            <a:r>
              <a:rPr lang="en-US" altLang="zh-CN" sz="1800" dirty="0" smtClean="0"/>
              <a:t>3. Dynamic Sampling Statistics is statement level. Same statement will reuse the statistics. And can’t be 	 	shared to other statements.</a:t>
            </a:r>
          </a:p>
          <a:p>
            <a:pPr marL="547687" lvl="2" indent="0">
              <a:buNone/>
            </a:pPr>
            <a:endParaRPr lang="en-US" altLang="zh-CN" sz="1800" dirty="0"/>
          </a:p>
        </p:txBody>
      </p:sp>
      <p:sp>
        <p:nvSpPr>
          <p:cNvPr id="4" name="Footer Placeholder 3"/>
          <p:cNvSpPr>
            <a:spLocks noGrp="1"/>
          </p:cNvSpPr>
          <p:nvPr>
            <p:ph type="ftr" sz="quarter" idx="11"/>
          </p:nvPr>
        </p:nvSpPr>
        <p:spPr/>
        <p:txBody>
          <a:bodyPr/>
          <a:lstStyle/>
          <a:p>
            <a:pPr>
              <a:defRPr/>
            </a:pPr>
            <a:r>
              <a:rPr lang="en-US" smtClean="0"/>
              <a:t>Oracle Confidential</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50</a:t>
            </a:fld>
            <a:endParaRPr lang="zh-CN" altLang="en-US" dirty="0"/>
          </a:p>
        </p:txBody>
      </p:sp>
      <p:pic>
        <p:nvPicPr>
          <p:cNvPr id="12" name="Picture 11"/>
          <p:cNvPicPr>
            <a:picLocks noChangeAspect="1"/>
          </p:cNvPicPr>
          <p:nvPr/>
        </p:nvPicPr>
        <p:blipFill>
          <a:blip r:embed="rId3"/>
          <a:stretch>
            <a:fillRect/>
          </a:stretch>
        </p:blipFill>
        <p:spPr>
          <a:xfrm>
            <a:off x="7818032" y="1180409"/>
            <a:ext cx="3369144" cy="1951897"/>
          </a:xfrm>
          <a:prstGeom prst="rect">
            <a:avLst/>
          </a:prstGeom>
        </p:spPr>
      </p:pic>
    </p:spTree>
    <p:extLst>
      <p:ext uri="{BB962C8B-B14F-4D97-AF65-F5344CB8AC3E}">
        <p14:creationId xmlns:p14="http://schemas.microsoft.com/office/powerpoint/2010/main" val="3587294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Optimizer Components </a:t>
            </a:r>
            <a:r>
              <a:rPr lang="en-US" altLang="zh-CN" dirty="0" smtClean="0"/>
              <a:t>– </a:t>
            </a:r>
            <a:r>
              <a:rPr lang="en-US" altLang="zh-CN" dirty="0"/>
              <a:t>Estimator </a:t>
            </a:r>
            <a:r>
              <a:rPr lang="en-US" altLang="zh-CN" dirty="0" smtClean="0"/>
              <a:t>- Cost</a:t>
            </a:r>
            <a:endParaRPr lang="en-US" dirty="0"/>
          </a:p>
        </p:txBody>
      </p:sp>
      <p:sp>
        <p:nvSpPr>
          <p:cNvPr id="3" name="内容占位符 2"/>
          <p:cNvSpPr>
            <a:spLocks noGrp="1"/>
          </p:cNvSpPr>
          <p:nvPr>
            <p:ph idx="1"/>
          </p:nvPr>
        </p:nvSpPr>
        <p:spPr/>
        <p:txBody>
          <a:bodyPr/>
          <a:lstStyle/>
          <a:p>
            <a:r>
              <a:rPr lang="en-US" altLang="zh-CN" dirty="0"/>
              <a:t>The optimizer cost model accounts for the I/O, CPU, and network resources that a query is predicted to use.</a:t>
            </a:r>
          </a:p>
          <a:p>
            <a:r>
              <a:rPr lang="en-US" altLang="zh-CN" dirty="0" smtClean="0"/>
              <a:t>The </a:t>
            </a:r>
            <a:r>
              <a:rPr lang="en-US" altLang="zh-CN" dirty="0">
                <a:hlinkClick r:id="rId2"/>
              </a:rPr>
              <a:t>cost</a:t>
            </a:r>
            <a:r>
              <a:rPr lang="en-US" altLang="zh-CN" dirty="0"/>
              <a:t> is an </a:t>
            </a:r>
            <a:r>
              <a:rPr lang="en-US" altLang="zh-CN" dirty="0" smtClean="0"/>
              <a:t>numeric </a:t>
            </a:r>
            <a:r>
              <a:rPr lang="en-US" altLang="zh-CN" dirty="0"/>
              <a:t>measure that represents the estimated resource usage for a plan. The lower the cost, the more efficient the plan</a:t>
            </a:r>
            <a:r>
              <a:rPr lang="en-US" altLang="zh-CN" dirty="0" smtClean="0"/>
              <a:t>.</a:t>
            </a:r>
          </a:p>
          <a:p>
            <a:pPr lvl="1"/>
            <a:endParaRPr lang="en-US" dirty="0"/>
          </a:p>
        </p:txBody>
      </p:sp>
      <p:sp>
        <p:nvSpPr>
          <p:cNvPr id="4" name="页脚占位符 3"/>
          <p:cNvSpPr>
            <a:spLocks noGrp="1"/>
          </p:cNvSpPr>
          <p:nvPr>
            <p:ph type="ftr" sz="quarter" idx="11"/>
          </p:nvPr>
        </p:nvSpPr>
        <p:spPr/>
        <p:txBody>
          <a:bodyPr/>
          <a:lstStyle/>
          <a:p>
            <a:pPr>
              <a:defRPr/>
            </a:pPr>
            <a:r>
              <a:rPr lang="en-US" smtClean="0"/>
              <a:t>Oracle Confidential</a:t>
            </a:r>
            <a:endParaRPr lang="en-US" dirty="0"/>
          </a:p>
        </p:txBody>
      </p:sp>
      <p:sp>
        <p:nvSpPr>
          <p:cNvPr id="5" name="灯片编号占位符 4"/>
          <p:cNvSpPr>
            <a:spLocks noGrp="1"/>
          </p:cNvSpPr>
          <p:nvPr>
            <p:ph type="sldNum" sz="quarter" idx="12"/>
          </p:nvPr>
        </p:nvSpPr>
        <p:spPr/>
        <p:txBody>
          <a:bodyPr/>
          <a:lstStyle/>
          <a:p>
            <a:pPr>
              <a:defRPr/>
            </a:pPr>
            <a:fld id="{B5B172F7-A98B-4584-9F49-5B258BD0A77A}" type="slidenum">
              <a:rPr lang="en-US" smtClean="0"/>
              <a:pPr>
                <a:defRPr/>
              </a:pPr>
              <a:t>51</a:t>
            </a:fld>
            <a:endParaRPr lang="en-US" dirty="0"/>
          </a:p>
        </p:txBody>
      </p:sp>
      <p:pic>
        <p:nvPicPr>
          <p:cNvPr id="7" name="Picture 3" descr="Description of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3562" y="3775295"/>
            <a:ext cx="3772451" cy="1932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7883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Q&amp;A?</a:t>
            </a:r>
            <a:endParaRPr lang="en-US" dirty="0"/>
          </a:p>
        </p:txBody>
      </p:sp>
      <p:sp>
        <p:nvSpPr>
          <p:cNvPr id="3" name="Content Placeholder 2"/>
          <p:cNvSpPr>
            <a:spLocks noGrp="1"/>
          </p:cNvSpPr>
          <p:nvPr>
            <p:ph idx="1"/>
          </p:nvPr>
        </p:nvSpPr>
        <p:spPr/>
        <p:txBody>
          <a:bodyPr/>
          <a:lstStyle/>
          <a:p>
            <a:r>
              <a:rPr lang="en-US" sz="2400" dirty="0"/>
              <a:t>Parsing</a:t>
            </a:r>
          </a:p>
          <a:p>
            <a:pPr lvl="2"/>
            <a:r>
              <a:rPr lang="en-US" altLang="zh-CN" sz="1800" dirty="0" smtClean="0"/>
              <a:t>Tip: </a:t>
            </a:r>
            <a:r>
              <a:rPr lang="en-US" altLang="zh-CN" sz="1800" dirty="0"/>
              <a:t>Use bind variable  to avoid h</a:t>
            </a:r>
            <a:r>
              <a:rPr lang="en-US" altLang="zh-CN" sz="1800" dirty="0" smtClean="0"/>
              <a:t>ard </a:t>
            </a:r>
            <a:r>
              <a:rPr lang="en-US" altLang="zh-CN" sz="1800" dirty="0"/>
              <a:t>parse</a:t>
            </a:r>
          </a:p>
          <a:p>
            <a:r>
              <a:rPr lang="en-US" sz="2400" dirty="0" smtClean="0"/>
              <a:t>Optimization</a:t>
            </a:r>
          </a:p>
          <a:p>
            <a:pPr lvl="1"/>
            <a:r>
              <a:rPr lang="en-US" sz="2000" dirty="0" smtClean="0"/>
              <a:t>Query Transformation</a:t>
            </a:r>
          </a:p>
          <a:p>
            <a:pPr lvl="1"/>
            <a:r>
              <a:rPr lang="en-US" altLang="zh-CN" sz="2000" dirty="0"/>
              <a:t>View </a:t>
            </a:r>
            <a:r>
              <a:rPr lang="en-US" altLang="zh-CN" sz="2000" dirty="0" smtClean="0"/>
              <a:t>Merging</a:t>
            </a:r>
          </a:p>
          <a:p>
            <a:pPr lvl="2"/>
            <a:r>
              <a:rPr lang="en-US" altLang="zh-CN" sz="1800" dirty="0"/>
              <a:t>Tip: Optimizer can do View Merging for you</a:t>
            </a:r>
          </a:p>
          <a:p>
            <a:pPr lvl="1"/>
            <a:r>
              <a:rPr lang="en-US" altLang="zh-CN" sz="2000" dirty="0" err="1"/>
              <a:t>Subquery</a:t>
            </a:r>
            <a:r>
              <a:rPr lang="en-US" altLang="zh-CN" sz="2000" dirty="0"/>
              <a:t> </a:t>
            </a:r>
            <a:r>
              <a:rPr lang="en-US" altLang="zh-CN" sz="2000" dirty="0" err="1"/>
              <a:t>Unnesting</a:t>
            </a:r>
            <a:endParaRPr lang="en-US" altLang="zh-CN" sz="2000" dirty="0"/>
          </a:p>
          <a:p>
            <a:pPr lvl="2"/>
            <a:r>
              <a:rPr lang="en-US" altLang="zh-CN" sz="1800" dirty="0"/>
              <a:t>Tip: </a:t>
            </a:r>
            <a:r>
              <a:rPr lang="en-US" altLang="zh-CN" sz="1800" dirty="0" err="1"/>
              <a:t>Subquery</a:t>
            </a:r>
            <a:r>
              <a:rPr lang="en-US" altLang="zh-CN" sz="1800" dirty="0"/>
              <a:t> </a:t>
            </a:r>
            <a:r>
              <a:rPr lang="en-US" altLang="zh-CN" sz="1800" dirty="0" err="1"/>
              <a:t>unnesting</a:t>
            </a:r>
            <a:r>
              <a:rPr lang="en-US" altLang="zh-CN" sz="1800" dirty="0"/>
              <a:t> disabled in PSFT DB</a:t>
            </a:r>
          </a:p>
          <a:p>
            <a:pPr lvl="2"/>
            <a:r>
              <a:rPr lang="en-US" altLang="zh-CN" sz="1800" dirty="0"/>
              <a:t>Tip: </a:t>
            </a:r>
            <a:r>
              <a:rPr lang="en-US" altLang="zh-CN" sz="1800" dirty="0" smtClean="0"/>
              <a:t>In and Exists </a:t>
            </a:r>
            <a:r>
              <a:rPr lang="en-US" altLang="zh-CN" sz="1800" dirty="0" err="1" smtClean="0"/>
              <a:t>Subquery</a:t>
            </a:r>
            <a:r>
              <a:rPr lang="en-US" altLang="zh-CN" sz="1800" dirty="0" smtClean="0"/>
              <a:t> </a:t>
            </a:r>
            <a:r>
              <a:rPr lang="en-US" altLang="zh-CN" sz="1800" dirty="0"/>
              <a:t>are similar now</a:t>
            </a:r>
          </a:p>
          <a:p>
            <a:pPr lvl="1"/>
            <a:r>
              <a:rPr lang="en-US" sz="2000" dirty="0" smtClean="0"/>
              <a:t>Estimation</a:t>
            </a:r>
          </a:p>
          <a:p>
            <a:pPr lvl="2"/>
            <a:r>
              <a:rPr lang="en-US" altLang="zh-CN" sz="1800" dirty="0"/>
              <a:t>Selectivity: Tip: More distinct values, better candidate for indexing</a:t>
            </a:r>
          </a:p>
          <a:p>
            <a:pPr lvl="2"/>
            <a:r>
              <a:rPr lang="en-US" altLang="zh-CN" sz="1800" dirty="0"/>
              <a:t>Cardinality</a:t>
            </a:r>
          </a:p>
          <a:p>
            <a:pPr lvl="3"/>
            <a:r>
              <a:rPr lang="en-US" altLang="zh-CN" dirty="0"/>
              <a:t>Tip: Accurate Statistics, better execution plan</a:t>
            </a:r>
          </a:p>
          <a:p>
            <a:pPr lvl="3"/>
            <a:r>
              <a:rPr lang="en-US" altLang="zh-CN" dirty="0"/>
              <a:t>Tip: Gather Statistics on PS Temp Table Before Important </a:t>
            </a:r>
            <a:r>
              <a:rPr lang="en-US" altLang="zh-CN" dirty="0" smtClean="0"/>
              <a:t>SQL</a:t>
            </a:r>
            <a:endParaRPr lang="zh-CN" altLang="en-US" dirty="0"/>
          </a:p>
        </p:txBody>
      </p:sp>
      <p:sp>
        <p:nvSpPr>
          <p:cNvPr id="4" name="Footer Placeholder 3"/>
          <p:cNvSpPr>
            <a:spLocks noGrp="1"/>
          </p:cNvSpPr>
          <p:nvPr>
            <p:ph type="ftr" sz="quarter" idx="11"/>
          </p:nvPr>
        </p:nvSpPr>
        <p:spPr/>
        <p:txBody>
          <a:bodyPr/>
          <a:lstStyle/>
          <a:p>
            <a:pPr>
              <a:defRPr/>
            </a:pPr>
            <a:r>
              <a:rPr lang="en-US" smtClean="0"/>
              <a:t>Oracle Confidential</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smtClean="0"/>
              <a:pPr>
                <a:defRPr/>
              </a:pPr>
              <a:t>52</a:t>
            </a:fld>
            <a:endParaRPr lang="en-US" dirty="0"/>
          </a:p>
        </p:txBody>
      </p:sp>
      <p:pic>
        <p:nvPicPr>
          <p:cNvPr id="6" name="Content Placeholder 8"/>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094412" y="1295400"/>
            <a:ext cx="2106242" cy="3477170"/>
          </a:xfrm>
          <a:prstGeom prst="rect">
            <a:avLst/>
          </a:prstGeom>
          <a:noFill/>
          <a:ln w="9525">
            <a:noFill/>
            <a:miter lim="800000"/>
            <a:headEnd/>
            <a:tailEnd/>
          </a:ln>
        </p:spPr>
      </p:pic>
      <p:pic>
        <p:nvPicPr>
          <p:cNvPr id="8" name="Picture 2" descr="http://docs.oracle.com/database/121/TGSQL/img/GUID-22630970-B584-41C9-B104-200CEA2F4707-default.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59352" y="2616740"/>
            <a:ext cx="2926087" cy="2013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052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D35AA641-0A44-498B-9969-D7D39EDBC873}" type="slidenum">
              <a:rPr lang="en-US" smtClean="0"/>
              <a:pPr>
                <a:defRPr/>
              </a:pPr>
              <a:t>53</a:t>
            </a:fld>
            <a:endParaRPr lang="en-US" dirty="0"/>
          </a:p>
        </p:txBody>
      </p:sp>
      <p:sp>
        <p:nvSpPr>
          <p:cNvPr id="4" name="Footer Placeholder 3"/>
          <p:cNvSpPr>
            <a:spLocks noGrp="1"/>
          </p:cNvSpPr>
          <p:nvPr>
            <p:ph type="ftr" sz="quarter" idx="11"/>
          </p:nvPr>
        </p:nvSpPr>
        <p:spPr/>
        <p:txBody>
          <a:bodyPr/>
          <a:lstStyle/>
          <a:p>
            <a:pPr>
              <a:defRPr/>
            </a:pPr>
            <a:r>
              <a:rPr lang="en-US" smtClean="0"/>
              <a:t>Oracle Confidential</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228600" lvl="1">
              <a:spcBef>
                <a:spcPts val="1200"/>
              </a:spcBef>
              <a:buFont typeface="Arial" charset="0"/>
              <a:buChar char="•"/>
            </a:pPr>
            <a:r>
              <a:rPr lang="en-US" altLang="zh-CN" sz="2800" dirty="0"/>
              <a:t>Soft Parse is </a:t>
            </a:r>
            <a:r>
              <a:rPr lang="en-US" altLang="zh-CN" sz="2800" b="1" dirty="0"/>
              <a:t>30X</a:t>
            </a:r>
            <a:r>
              <a:rPr lang="en-US" altLang="zh-CN" sz="2800" dirty="0"/>
              <a:t> faster than Hard Parse in </a:t>
            </a:r>
            <a:r>
              <a:rPr lang="en-US" altLang="zh-CN" sz="2800" dirty="0" smtClean="0"/>
              <a:t>this case</a:t>
            </a:r>
            <a:endParaRPr lang="en-US" altLang="zh-CN" sz="2800" dirty="0"/>
          </a:p>
          <a:p>
            <a:pPr lvl="1"/>
            <a:r>
              <a:rPr lang="en-US" altLang="zh-CN" sz="2200" dirty="0" smtClean="0"/>
              <a:t>Hard Parse: 1.7k/s</a:t>
            </a:r>
          </a:p>
          <a:p>
            <a:pPr lvl="1"/>
            <a:endParaRPr lang="en-US" altLang="zh-CN" sz="2200" dirty="0" smtClean="0"/>
          </a:p>
          <a:p>
            <a:pPr marL="319087" lvl="1" indent="0">
              <a:buNone/>
            </a:pPr>
            <a:endParaRPr lang="en-US" altLang="zh-CN" sz="2200" dirty="0" smtClean="0"/>
          </a:p>
          <a:p>
            <a:pPr lvl="1"/>
            <a:endParaRPr lang="en-US" altLang="zh-CN" sz="2200" dirty="0" smtClean="0"/>
          </a:p>
          <a:p>
            <a:pPr lvl="1"/>
            <a:r>
              <a:rPr lang="en-US" altLang="zh-CN" sz="2200" dirty="0" smtClean="0"/>
              <a:t>Soft Parse: 52.8k/s</a:t>
            </a:r>
          </a:p>
          <a:p>
            <a:pPr lvl="1"/>
            <a:endParaRPr lang="en-US" altLang="zh-CN" sz="2200" dirty="0" smtClean="0"/>
          </a:p>
          <a:p>
            <a:pPr lvl="1"/>
            <a:endParaRPr lang="en-US" altLang="zh-CN" sz="2200" dirty="0"/>
          </a:p>
          <a:p>
            <a:pPr lvl="1"/>
            <a:endParaRPr lang="en-US" altLang="zh-CN" sz="2200" dirty="0" smtClean="0"/>
          </a:p>
          <a:p>
            <a:pPr marL="273050" lvl="1" indent="0">
              <a:buNone/>
            </a:pPr>
            <a:endParaRPr lang="en-US" altLang="zh-CN" sz="2200" dirty="0"/>
          </a:p>
          <a:p>
            <a:pPr marL="273050" lvl="1" indent="0">
              <a:buNone/>
            </a:pPr>
            <a:r>
              <a:rPr lang="en-US" altLang="zh-CN" sz="2000" dirty="0" smtClean="0"/>
              <a:t>Test </a:t>
            </a:r>
            <a:r>
              <a:rPr lang="en-US" altLang="zh-CN" sz="2000" dirty="0" err="1" smtClean="0"/>
              <a:t>Env</a:t>
            </a:r>
            <a:r>
              <a:rPr lang="en-US" altLang="zh-CN" sz="2000" dirty="0" smtClean="0"/>
              <a:t>.: </a:t>
            </a:r>
            <a:r>
              <a:rPr lang="en-US" altLang="zh-CN" sz="2000" dirty="0" err="1" smtClean="0"/>
              <a:t>Exadata</a:t>
            </a:r>
            <a:r>
              <a:rPr lang="en-US" altLang="zh-CN" sz="2000" dirty="0" smtClean="0"/>
              <a:t> X2, DB12.1</a:t>
            </a:r>
            <a:endParaRPr lang="en-US" altLang="zh-CN" sz="2000" dirty="0"/>
          </a:p>
          <a:p>
            <a:pPr lvl="1"/>
            <a:endParaRPr lang="en-US" altLang="zh-CN" sz="2200" dirty="0" smtClean="0"/>
          </a:p>
          <a:p>
            <a:pPr marL="319087" lvl="1" indent="0">
              <a:buNone/>
            </a:pPr>
            <a:r>
              <a:rPr lang="en-US" altLang="zh-CN" sz="2200" dirty="0"/>
              <a:t>	</a:t>
            </a:r>
            <a:endParaRPr lang="en-US" altLang="zh-CN" sz="2200" dirty="0" smtClean="0"/>
          </a:p>
        </p:txBody>
      </p:sp>
      <p:sp>
        <p:nvSpPr>
          <p:cNvPr id="2" name="Title 1"/>
          <p:cNvSpPr>
            <a:spLocks noGrp="1"/>
          </p:cNvSpPr>
          <p:nvPr>
            <p:ph type="title"/>
          </p:nvPr>
        </p:nvSpPr>
        <p:spPr/>
        <p:txBody>
          <a:bodyPr/>
          <a:lstStyle/>
          <a:p>
            <a:r>
              <a:rPr lang="en-US" altLang="zh-CN" dirty="0" smtClean="0"/>
              <a:t>Soft Parse vs. Hard Parse</a:t>
            </a:r>
            <a:endParaRPr lang="zh-CN" altLang="en-US" dirty="0"/>
          </a:p>
        </p:txBody>
      </p:sp>
      <p:sp>
        <p:nvSpPr>
          <p:cNvPr id="4" name="Footer Placeholder 3"/>
          <p:cNvSpPr>
            <a:spLocks noGrp="1"/>
          </p:cNvSpPr>
          <p:nvPr>
            <p:ph type="ftr" sz="quarter" idx="11"/>
          </p:nvPr>
        </p:nvSpPr>
        <p:spPr/>
        <p:txBody>
          <a:bodyPr/>
          <a:lstStyle/>
          <a:p>
            <a:pPr>
              <a:defRPr/>
            </a:pPr>
            <a:r>
              <a:rPr lang="en-US" smtClean="0"/>
              <a:t>Oracle Confidential</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6</a:t>
            </a:fld>
            <a:endParaRPr lang="zh-CN" altLang="en-US" dirty="0"/>
          </a:p>
        </p:txBody>
      </p:sp>
      <p:grpSp>
        <p:nvGrpSpPr>
          <p:cNvPr id="18" name="Group 17"/>
          <p:cNvGrpSpPr/>
          <p:nvPr/>
        </p:nvGrpSpPr>
        <p:grpSpPr>
          <a:xfrm>
            <a:off x="725590" y="1451809"/>
            <a:ext cx="11184967" cy="3828089"/>
            <a:chOff x="725590" y="1451809"/>
            <a:chExt cx="11184967" cy="3828089"/>
          </a:xfrm>
        </p:grpSpPr>
        <p:pic>
          <p:nvPicPr>
            <p:cNvPr id="10" name="Picture 9"/>
            <p:cNvPicPr>
              <a:picLocks noChangeAspect="1"/>
            </p:cNvPicPr>
            <p:nvPr/>
          </p:nvPicPr>
          <p:blipFill>
            <a:blip r:embed="rId3"/>
            <a:stretch>
              <a:fillRect/>
            </a:stretch>
          </p:blipFill>
          <p:spPr>
            <a:xfrm>
              <a:off x="725590" y="2636420"/>
              <a:ext cx="11058525" cy="781050"/>
            </a:xfrm>
            <a:prstGeom prst="rect">
              <a:avLst/>
            </a:prstGeom>
          </p:spPr>
        </p:pic>
        <p:sp>
          <p:nvSpPr>
            <p:cNvPr id="8" name="Rectangle 7"/>
            <p:cNvSpPr/>
            <p:nvPr/>
          </p:nvSpPr>
          <p:spPr>
            <a:xfrm>
              <a:off x="9143192" y="1451809"/>
              <a:ext cx="1685229" cy="923330"/>
            </a:xfrm>
            <a:prstGeom prst="rect">
              <a:avLst/>
            </a:prstGeom>
            <a:noFill/>
          </p:spPr>
          <p:txBody>
            <a:bodyPr wrap="square" lIns="91440" tIns="45720" rIns="91440" bIns="45720">
              <a:spAutoFit/>
            </a:bodyPr>
            <a:lstStyle/>
            <a:p>
              <a:pPr algn="ctr"/>
              <a:r>
                <a:rPr lang="en-US" altLang="zh-CN" sz="5400" dirty="0" smtClean="0">
                  <a:ln w="0"/>
                  <a:solidFill>
                    <a:schemeClr val="accent1"/>
                  </a:solidFill>
                  <a:effectLst>
                    <a:outerShdw blurRad="38100" dist="25400" dir="5400000" algn="ctr" rotWithShape="0">
                      <a:srgbClr val="6E747A">
                        <a:alpha val="43000"/>
                      </a:srgbClr>
                    </a:outerShdw>
                  </a:effectLst>
                </a:rPr>
                <a:t>30X</a:t>
              </a:r>
              <a:endParaRPr lang="en-US" altLang="zh-CN" sz="5400" b="0" cap="none" spc="0" dirty="0">
                <a:ln w="0"/>
                <a:solidFill>
                  <a:schemeClr val="accent1"/>
                </a:solidFill>
                <a:effectLst>
                  <a:outerShdw blurRad="38100" dist="25400" dir="5400000" algn="ctr" rotWithShape="0">
                    <a:srgbClr val="6E747A">
                      <a:alpha val="43000"/>
                    </a:srgbClr>
                  </a:outerShdw>
                </a:effectLst>
              </a:endParaRPr>
            </a:p>
          </p:txBody>
        </p:sp>
        <p:sp>
          <p:nvSpPr>
            <p:cNvPr id="9" name="Oval 8"/>
            <p:cNvSpPr/>
            <p:nvPr/>
          </p:nvSpPr>
          <p:spPr>
            <a:xfrm>
              <a:off x="8048723" y="3050060"/>
              <a:ext cx="794084" cy="529390"/>
            </a:xfrm>
            <a:prstGeom prst="ellipse">
              <a:avLst/>
            </a:prstGeom>
            <a:no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a:p>
          </p:txBody>
        </p:sp>
        <p:pic>
          <p:nvPicPr>
            <p:cNvPr id="11" name="Picture 10"/>
            <p:cNvPicPr>
              <a:picLocks noChangeAspect="1"/>
            </p:cNvPicPr>
            <p:nvPr/>
          </p:nvPicPr>
          <p:blipFill>
            <a:blip r:embed="rId4"/>
            <a:stretch>
              <a:fillRect/>
            </a:stretch>
          </p:blipFill>
          <p:spPr>
            <a:xfrm>
              <a:off x="785357" y="4345698"/>
              <a:ext cx="11125200" cy="809625"/>
            </a:xfrm>
            <a:prstGeom prst="rect">
              <a:avLst/>
            </a:prstGeom>
          </p:spPr>
        </p:pic>
        <p:sp>
          <p:nvSpPr>
            <p:cNvPr id="12" name="Oval 11"/>
            <p:cNvSpPr/>
            <p:nvPr/>
          </p:nvSpPr>
          <p:spPr>
            <a:xfrm>
              <a:off x="8085221" y="4831880"/>
              <a:ext cx="794084" cy="389823"/>
            </a:xfrm>
            <a:prstGeom prst="ellipse">
              <a:avLst/>
            </a:prstGeom>
            <a:no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a:p>
          </p:txBody>
        </p:sp>
        <p:cxnSp>
          <p:nvCxnSpPr>
            <p:cNvPr id="16" name="Straight Arrow Connector 15"/>
            <p:cNvCxnSpPr>
              <a:stCxn id="8" idx="2"/>
              <a:endCxn id="9" idx="6"/>
            </p:cNvCxnSpPr>
            <p:nvPr/>
          </p:nvCxnSpPr>
          <p:spPr>
            <a:xfrm flipH="1">
              <a:off x="8842807" y="2375139"/>
              <a:ext cx="1143000" cy="939616"/>
            </a:xfrm>
            <a:prstGeom prst="straightConnector1">
              <a:avLst/>
            </a:prstGeom>
            <a:ln w="19050">
              <a:solidFill>
                <a:schemeClr val="accent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2"/>
              <a:endCxn id="12" idx="6"/>
            </p:cNvCxnSpPr>
            <p:nvPr/>
          </p:nvCxnSpPr>
          <p:spPr>
            <a:xfrm flipH="1">
              <a:off x="8879305" y="2375139"/>
              <a:ext cx="1106502" cy="2651653"/>
            </a:xfrm>
            <a:prstGeom prst="straightConnector1">
              <a:avLst/>
            </a:prstGeom>
            <a:ln w="19050">
              <a:solidFill>
                <a:schemeClr val="accent1"/>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1963554" y="3050060"/>
              <a:ext cx="622832" cy="529389"/>
            </a:xfrm>
            <a:prstGeom prst="ellipse">
              <a:avLst/>
            </a:prstGeom>
            <a:no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a:p>
          </p:txBody>
        </p:sp>
        <p:sp>
          <p:nvSpPr>
            <p:cNvPr id="15" name="Oval 14"/>
            <p:cNvSpPr/>
            <p:nvPr/>
          </p:nvSpPr>
          <p:spPr>
            <a:xfrm>
              <a:off x="2050180" y="4831881"/>
              <a:ext cx="613207" cy="448017"/>
            </a:xfrm>
            <a:prstGeom prst="ellipse">
              <a:avLst/>
            </a:prstGeom>
            <a:no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a:p>
          </p:txBody>
        </p:sp>
      </p:grpSp>
    </p:spTree>
    <p:extLst>
      <p:ext uri="{BB962C8B-B14F-4D97-AF65-F5344CB8AC3E}">
        <p14:creationId xmlns:p14="http://schemas.microsoft.com/office/powerpoint/2010/main" val="2716243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SQL </a:t>
            </a:r>
            <a:r>
              <a:rPr lang="en-US" altLang="zh-CN" dirty="0" smtClean="0"/>
              <a:t>Parsing</a:t>
            </a:r>
            <a:endParaRPr lang="en-US" dirty="0"/>
          </a:p>
        </p:txBody>
      </p:sp>
      <p:sp>
        <p:nvSpPr>
          <p:cNvPr id="3" name="Content Placeholder 2"/>
          <p:cNvSpPr>
            <a:spLocks noGrp="1"/>
          </p:cNvSpPr>
          <p:nvPr>
            <p:ph idx="1"/>
          </p:nvPr>
        </p:nvSpPr>
        <p:spPr/>
        <p:txBody>
          <a:bodyPr/>
          <a:lstStyle/>
          <a:p>
            <a:r>
              <a:rPr lang="en-US" b="1" dirty="0" smtClean="0"/>
              <a:t>Parsing</a:t>
            </a:r>
          </a:p>
          <a:p>
            <a:pPr lvl="1"/>
            <a:r>
              <a:rPr lang="en-US" sz="1800" dirty="0" smtClean="0"/>
              <a:t>Syntax Check</a:t>
            </a:r>
          </a:p>
          <a:p>
            <a:pPr lvl="1"/>
            <a:r>
              <a:rPr lang="en-US" sz="1800" dirty="0" smtClean="0"/>
              <a:t>Semantic Check</a:t>
            </a:r>
          </a:p>
          <a:p>
            <a:pPr lvl="1"/>
            <a:r>
              <a:rPr lang="en-US" dirty="0" smtClean="0"/>
              <a:t>Shared Pool Check</a:t>
            </a:r>
          </a:p>
          <a:p>
            <a:pPr lvl="2"/>
            <a:r>
              <a:rPr lang="en-US" dirty="0" smtClean="0"/>
              <a:t>Hard/Soft Parse</a:t>
            </a:r>
          </a:p>
          <a:p>
            <a:endParaRPr lang="en-US" sz="3200" dirty="0"/>
          </a:p>
        </p:txBody>
      </p:sp>
      <p:sp>
        <p:nvSpPr>
          <p:cNvPr id="4" name="Footer Placeholder 3"/>
          <p:cNvSpPr>
            <a:spLocks noGrp="1"/>
          </p:cNvSpPr>
          <p:nvPr>
            <p:ph type="ftr" sz="quarter" idx="11"/>
          </p:nvPr>
        </p:nvSpPr>
        <p:spPr/>
        <p:txBody>
          <a:bodyPr/>
          <a:lstStyle/>
          <a:p>
            <a:pPr>
              <a:defRPr/>
            </a:pPr>
            <a:r>
              <a:rPr lang="en-US" smtClean="0"/>
              <a:t>Oracle Confidential</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smtClean="0"/>
              <a:pPr>
                <a:defRPr/>
              </a:pPr>
              <a:t>7</a:t>
            </a:fld>
            <a:endParaRPr lang="en-US" dirty="0"/>
          </a:p>
        </p:txBody>
      </p:sp>
    </p:spTree>
    <p:extLst>
      <p:ext uri="{BB962C8B-B14F-4D97-AF65-F5344CB8AC3E}">
        <p14:creationId xmlns:p14="http://schemas.microsoft.com/office/powerpoint/2010/main" val="2437793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does Oracle Store Parsed SQL</a:t>
            </a:r>
            <a:endParaRPr lang="en-US" dirty="0"/>
          </a:p>
        </p:txBody>
      </p:sp>
      <p:sp>
        <p:nvSpPr>
          <p:cNvPr id="3" name="Content Placeholder 2"/>
          <p:cNvSpPr>
            <a:spLocks noGrp="1"/>
          </p:cNvSpPr>
          <p:nvPr>
            <p:ph idx="1"/>
          </p:nvPr>
        </p:nvSpPr>
        <p:spPr>
          <a:xfrm>
            <a:off x="531151" y="1524001"/>
            <a:ext cx="4531737" cy="4419600"/>
          </a:xfrm>
        </p:spPr>
        <p:txBody>
          <a:bodyPr/>
          <a:lstStyle/>
          <a:p>
            <a:pPr marL="228600" lvl="1">
              <a:spcBef>
                <a:spcPts val="1200"/>
              </a:spcBef>
              <a:buFont typeface="Arial" charset="0"/>
              <a:buChar char="•"/>
            </a:pPr>
            <a:r>
              <a:rPr lang="en-US" dirty="0"/>
              <a:t>In </a:t>
            </a:r>
            <a:r>
              <a:rPr lang="en-US" dirty="0" smtClean="0"/>
              <a:t>PGA</a:t>
            </a:r>
            <a:endParaRPr lang="en-US" dirty="0"/>
          </a:p>
          <a:p>
            <a:pPr lvl="1"/>
            <a:r>
              <a:rPr lang="en-US" dirty="0" smtClean="0"/>
              <a:t>Private SQL Area</a:t>
            </a:r>
          </a:p>
          <a:p>
            <a:pPr lvl="1"/>
            <a:r>
              <a:rPr lang="en-US" dirty="0" smtClean="0"/>
              <a:t>SQL Work Area (runtime)</a:t>
            </a:r>
          </a:p>
          <a:p>
            <a:r>
              <a:rPr lang="en-US" dirty="0" smtClean="0"/>
              <a:t>In SGA (Shared Pool/Library </a:t>
            </a:r>
            <a:r>
              <a:rPr lang="en-US" dirty="0"/>
              <a:t>Cache</a:t>
            </a:r>
            <a:r>
              <a:rPr lang="en-US" dirty="0" smtClean="0"/>
              <a:t>)</a:t>
            </a:r>
          </a:p>
          <a:p>
            <a:pPr lvl="1"/>
            <a:r>
              <a:rPr lang="en-US" dirty="0" smtClean="0"/>
              <a:t>Shared SQL Area</a:t>
            </a:r>
            <a:endParaRPr lang="en-US" dirty="0"/>
          </a:p>
        </p:txBody>
      </p:sp>
      <p:sp>
        <p:nvSpPr>
          <p:cNvPr id="4" name="Footer Placeholder 3"/>
          <p:cNvSpPr>
            <a:spLocks noGrp="1"/>
          </p:cNvSpPr>
          <p:nvPr>
            <p:ph type="ftr" sz="quarter" idx="11"/>
          </p:nvPr>
        </p:nvSpPr>
        <p:spPr/>
        <p:txBody>
          <a:bodyPr/>
          <a:lstStyle/>
          <a:p>
            <a:pPr>
              <a:defRPr/>
            </a:pPr>
            <a:r>
              <a:rPr lang="en-US" smtClean="0"/>
              <a:t>Oracle Confidential</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smtClean="0"/>
              <a:pPr>
                <a:defRPr/>
              </a:pPr>
              <a:t>8</a:t>
            </a:fld>
            <a:endParaRPr lang="en-US" dirty="0"/>
          </a:p>
        </p:txBody>
      </p:sp>
      <p:pic>
        <p:nvPicPr>
          <p:cNvPr id="6" name="Picture 2" descr="http://docs.oracle.com/database/121/TGSQL/img/GUID-B71BA462-E5D5-4AB5-90BE-6E7668469CF2-defaul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7268" y="1421227"/>
            <a:ext cx="6330562" cy="5009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7146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28600" lvl="1">
              <a:spcBef>
                <a:spcPts val="1200"/>
              </a:spcBef>
            </a:pPr>
            <a:r>
              <a:rPr lang="en-US" dirty="0" smtClean="0"/>
              <a:t>SQL In PGA</a:t>
            </a:r>
            <a:endParaRPr lang="en-US" dirty="0"/>
          </a:p>
        </p:txBody>
      </p:sp>
      <p:sp>
        <p:nvSpPr>
          <p:cNvPr id="3" name="Content Placeholder 2"/>
          <p:cNvSpPr>
            <a:spLocks noGrp="1"/>
          </p:cNvSpPr>
          <p:nvPr>
            <p:ph idx="1"/>
          </p:nvPr>
        </p:nvSpPr>
        <p:spPr/>
        <p:txBody>
          <a:bodyPr/>
          <a:lstStyle/>
          <a:p>
            <a:r>
              <a:rPr lang="en-US" dirty="0"/>
              <a:t>Private SQL </a:t>
            </a:r>
            <a:r>
              <a:rPr lang="en-US" dirty="0" smtClean="0"/>
              <a:t>Area</a:t>
            </a:r>
          </a:p>
          <a:p>
            <a:pPr lvl="1"/>
            <a:r>
              <a:rPr lang="en-US" dirty="0" smtClean="0"/>
              <a:t>session-specific info for processing</a:t>
            </a:r>
          </a:p>
          <a:p>
            <a:pPr lvl="2"/>
            <a:r>
              <a:rPr lang="en-US" dirty="0" smtClean="0"/>
              <a:t>Bind variable values</a:t>
            </a:r>
          </a:p>
          <a:p>
            <a:pPr lvl="3"/>
            <a:r>
              <a:rPr lang="en-US" dirty="0"/>
              <a:t> </a:t>
            </a:r>
            <a:r>
              <a:rPr lang="en-US" dirty="0" smtClean="0"/>
              <a:t>Stored in Persistent Area</a:t>
            </a:r>
          </a:p>
          <a:p>
            <a:pPr lvl="2"/>
            <a:r>
              <a:rPr lang="en-US" dirty="0" smtClean="0"/>
              <a:t>query execution state information</a:t>
            </a:r>
          </a:p>
          <a:p>
            <a:pPr lvl="3"/>
            <a:r>
              <a:rPr lang="en-US" dirty="0"/>
              <a:t> </a:t>
            </a:r>
            <a:r>
              <a:rPr lang="en-US" dirty="0" smtClean="0"/>
              <a:t>Stored in Runtime Area</a:t>
            </a:r>
          </a:p>
          <a:p>
            <a:pPr lvl="2"/>
            <a:r>
              <a:rPr lang="en-US" dirty="0" smtClean="0"/>
              <a:t>query execution work area</a:t>
            </a:r>
          </a:p>
          <a:p>
            <a:pPr lvl="3"/>
            <a:r>
              <a:rPr lang="en-US" dirty="0" smtClean="0"/>
              <a:t>Stored in SQL Work Area</a:t>
            </a:r>
          </a:p>
          <a:p>
            <a:r>
              <a:rPr lang="en-US" dirty="0" smtClean="0"/>
              <a:t>SQL Work Area</a:t>
            </a:r>
          </a:p>
          <a:p>
            <a:pPr lvl="1"/>
            <a:r>
              <a:rPr lang="en-US" sz="2000" dirty="0" smtClean="0"/>
              <a:t>Sort Area for sort/aggregate/.. operations</a:t>
            </a:r>
          </a:p>
          <a:p>
            <a:pPr lvl="1"/>
            <a:r>
              <a:rPr lang="en-US" sz="2000" dirty="0" smtClean="0"/>
              <a:t>Hash Area for hash join, ..</a:t>
            </a:r>
          </a:p>
          <a:p>
            <a:pPr lvl="1"/>
            <a:endParaRPr lang="en-US" dirty="0" smtClean="0"/>
          </a:p>
        </p:txBody>
      </p:sp>
      <p:sp>
        <p:nvSpPr>
          <p:cNvPr id="4" name="Footer Placeholder 3"/>
          <p:cNvSpPr>
            <a:spLocks noGrp="1"/>
          </p:cNvSpPr>
          <p:nvPr>
            <p:ph type="ftr" sz="quarter" idx="11"/>
          </p:nvPr>
        </p:nvSpPr>
        <p:spPr/>
        <p:txBody>
          <a:bodyPr/>
          <a:lstStyle/>
          <a:p>
            <a:pPr>
              <a:defRPr/>
            </a:pPr>
            <a:r>
              <a:rPr lang="en-US" smtClean="0"/>
              <a:t>Oracle Confidential</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smtClean="0"/>
              <a:pPr>
                <a:defRPr/>
              </a:pPr>
              <a:t>9</a:t>
            </a:fld>
            <a:endParaRPr lang="en-US" dirty="0"/>
          </a:p>
        </p:txBody>
      </p:sp>
      <p:pic>
        <p:nvPicPr>
          <p:cNvPr id="5124" name="Picture 4" descr="http://docs.oracle.com/database/121/TGSQL/img/GUID-D3F2B149-6142-42D0-92FC-2B4B97B1A1EC-default.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0590" y="1295400"/>
            <a:ext cx="2990163" cy="2106707"/>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docs.oracle.com/cd/E11882_01/server.112/e40540/img/cncpt219.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9055" y="4169210"/>
            <a:ext cx="4827958" cy="1170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7408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racle_16x9_2014">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9050">
          <a:solidFill>
            <a:schemeClr val="accent5"/>
          </a:solid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theme>
</file>

<file path=ppt/theme/theme2.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themeOverride>
</file>

<file path=ppt/theme/themeOverride2.xml><?xml version="1.0" encoding="utf-8"?>
<a:themeOverride xmlns:a="http://schemas.openxmlformats.org/drawingml/2006/main">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themeOverride>
</file>

<file path=ppt/theme/themeOverride3.xml><?xml version="1.0" encoding="utf-8"?>
<a:themeOverride xmlns:a="http://schemas.openxmlformats.org/drawingml/2006/main">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themeOverride>
</file>

<file path=ppt/theme/themeOverride4.xml><?xml version="1.0" encoding="utf-8"?>
<a:themeOverride xmlns:a="http://schemas.openxmlformats.org/drawingml/2006/main">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Oracle_16x9_2014</Template>
  <TotalTime>80508</TotalTime>
  <Words>8982</Words>
  <Application>Microsoft Office PowerPoint</Application>
  <PresentationFormat>Custom</PresentationFormat>
  <Paragraphs>1371</Paragraphs>
  <Slides>54</Slides>
  <Notes>43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Microsoft JhengHei UI</vt:lpstr>
      <vt:lpstr>宋体</vt:lpstr>
      <vt:lpstr>Arial</vt:lpstr>
      <vt:lpstr>Calibri</vt:lpstr>
      <vt:lpstr>Consolas</vt:lpstr>
      <vt:lpstr>Microsoft Sans Serif</vt:lpstr>
      <vt:lpstr>Oracle_16x9_2014</vt:lpstr>
      <vt:lpstr>Oracle SQL Tuning &amp; Optimizer ( Part 1) – SQL Base Knowledge</vt:lpstr>
      <vt:lpstr>About</vt:lpstr>
      <vt:lpstr>Oracle Database  Architecture</vt:lpstr>
      <vt:lpstr>Overview of SQL Processing</vt:lpstr>
      <vt:lpstr>Tip: Use bind variable  to avoid hard parse</vt:lpstr>
      <vt:lpstr>Soft Parse vs. Hard Parse</vt:lpstr>
      <vt:lpstr>SQL Parsing</vt:lpstr>
      <vt:lpstr>Where does Oracle Store Parsed SQL</vt:lpstr>
      <vt:lpstr>SQL In PGA</vt:lpstr>
      <vt:lpstr>SQL in SGA</vt:lpstr>
      <vt:lpstr>SQL Cursor - Shared Pool Check</vt:lpstr>
      <vt:lpstr>Hard Parse &amp; Soft Parse</vt:lpstr>
      <vt:lpstr>Other cases could cause hard parse</vt:lpstr>
      <vt:lpstr>How to identify hard parse SQL in AWR report</vt:lpstr>
      <vt:lpstr>Overview of SQL Processing</vt:lpstr>
      <vt:lpstr>Optimizer Components – Query Transformer</vt:lpstr>
      <vt:lpstr>Query Transformer - View Merging - Case 1</vt:lpstr>
      <vt:lpstr>Tip: Optimizer can do View Merging for you</vt:lpstr>
      <vt:lpstr>Query Transformer - View Merging – Case 2</vt:lpstr>
      <vt:lpstr>Query Transformer - View Merging – Case 2</vt:lpstr>
      <vt:lpstr>Optimizer Components – Query Transformer</vt:lpstr>
      <vt:lpstr>Query Transformer – Subquery Unnesting</vt:lpstr>
      <vt:lpstr>Query Transformer - Subquery Unnesting Sample</vt:lpstr>
      <vt:lpstr>Query Transformer - Subquery Unnesting Sample (cont’d.)</vt:lpstr>
      <vt:lpstr>Subquery Unnesting -  Disabled in Peoplesoft DB</vt:lpstr>
      <vt:lpstr>Subquery Unnesting - Peoplesoft SQL Case 1</vt:lpstr>
      <vt:lpstr>Subquery Unnesting - Peoplesoft SQL Case 1</vt:lpstr>
      <vt:lpstr>Subquery Unnesting - Peoplesoft SQL Case 1 - Performance</vt:lpstr>
      <vt:lpstr>Subquery Unnesting - Peoplesoft SQL Case 2</vt:lpstr>
      <vt:lpstr>Tip: Subquery unnesting disabled in PSFT DB</vt:lpstr>
      <vt:lpstr>In and Exists Subquery</vt:lpstr>
      <vt:lpstr>In / Exists subquery</vt:lpstr>
      <vt:lpstr>In / Exists subquery</vt:lpstr>
      <vt:lpstr>Tip: In and Exists Subquery are similar now</vt:lpstr>
      <vt:lpstr>Overview of SQL Processing</vt:lpstr>
      <vt:lpstr>Optimizer Components - Estimator</vt:lpstr>
      <vt:lpstr>Optimizer Components - Estimator - Selectivity</vt:lpstr>
      <vt:lpstr>Tip: More distinct values, better candidate for indexing</vt:lpstr>
      <vt:lpstr>Tip: More distinct values, better candidate for indexing (cont’d.)</vt:lpstr>
      <vt:lpstr>In some cases optimizer will not use index</vt:lpstr>
      <vt:lpstr>Optimizer Components - Estimator</vt:lpstr>
      <vt:lpstr>Optimizer Components - Estimator - Cardinality</vt:lpstr>
      <vt:lpstr>Case: Wrong Execution Plan caused by Wrong Cardinality</vt:lpstr>
      <vt:lpstr>Wrong Execution Plan ( elapsed time: 12hours+)</vt:lpstr>
      <vt:lpstr>Try with right cardinality</vt:lpstr>
      <vt:lpstr>Right Execution Plan with hint( elapsed time: &lt; 1 second) </vt:lpstr>
      <vt:lpstr>Tip: Accurate Statistics, better execution plan</vt:lpstr>
      <vt:lpstr>Optimizer Statistics</vt:lpstr>
      <vt:lpstr>Optimizer Statistics – Check and Gather Table Statistics</vt:lpstr>
      <vt:lpstr>Tip: Gather Statistics on PS Temp Table Before Important SQL</vt:lpstr>
      <vt:lpstr>Optimizer Components – Estimator - Cost</vt:lpstr>
      <vt:lpstr>Q&amp;A?</vt:lpstr>
      <vt:lpstr>PowerPoint Presentation</vt:lpstr>
      <vt:lpstr>PowerPoint Presentation</vt:lpstr>
    </vt:vector>
  </TitlesOfParts>
  <Company>Oracle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the PowerPoint Template</dc:title>
  <dc:creator>zhaoping lu</dc:creator>
  <cp:keywords>Oracle 12c;Sql Tuning;Peoplesoft;Developer</cp:keywords>
  <cp:lastModifiedBy>zhaoping lu</cp:lastModifiedBy>
  <cp:revision>1565</cp:revision>
  <dcterms:created xsi:type="dcterms:W3CDTF">2014-05-08T20:34:48Z</dcterms:created>
  <dcterms:modified xsi:type="dcterms:W3CDTF">2017-04-25T02:46:31Z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2343037</vt:lpwstr>
  </property>
  <property fmtid="{D5CDD505-2E9C-101B-9397-08002B2CF9AE}" pid="3" name="NXPowerLiteSettings">
    <vt:lpwstr>F98007B004F000</vt:lpwstr>
  </property>
  <property fmtid="{D5CDD505-2E9C-101B-9397-08002B2CF9AE}" pid="4" name="NXPowerLiteVersion">
    <vt:lpwstr>D5.0.2</vt:lpwstr>
  </property>
</Properties>
</file>