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9" r:id="rId2"/>
    <p:sldId id="263" r:id="rId3"/>
    <p:sldId id="262" r:id="rId4"/>
    <p:sldId id="256" r:id="rId5"/>
    <p:sldId id="257" r:id="rId6"/>
    <p:sldId id="265" r:id="rId7"/>
    <p:sldId id="266" r:id="rId8"/>
    <p:sldId id="267" r:id="rId9"/>
    <p:sldId id="269" r:id="rId10"/>
    <p:sldId id="272" r:id="rId11"/>
    <p:sldId id="274" r:id="rId12"/>
    <p:sldId id="271" r:id="rId13"/>
    <p:sldId id="268" r:id="rId14"/>
    <p:sldId id="276" r:id="rId15"/>
    <p:sldId id="264"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guide id="8" pos="453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BFA"/>
    <a:srgbClr val="302D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78"/>
    <p:restoredTop sz="94643"/>
  </p:normalViewPr>
  <p:slideViewPr>
    <p:cSldViewPr snapToGrid="0" snapToObjects="1">
      <p:cViewPr varScale="1">
        <p:scale>
          <a:sx n="122" d="100"/>
          <a:sy n="122" d="100"/>
        </p:scale>
        <p:origin x="592" y="208"/>
      </p:cViewPr>
      <p:guideLst>
        <p:guide orient="horz" pos="2160"/>
        <p:guide orient="horz" pos="3744"/>
        <p:guide orient="horz" pos="960"/>
        <p:guide orient="horz" pos="1248"/>
        <p:guide pos="3839"/>
        <p:guide pos="7343"/>
        <p:guide pos="335"/>
        <p:guide pos="4534"/>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Users/amorimur/Desktop/docomo_poc_rac.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amorimur/Desktop/docomo_poc_rac.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amorimur/Desktop/docomo_poc_rac.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rgbClr val="302D29"/>
                </a:solidFill>
                <a:latin typeface="+mn-lt"/>
                <a:ea typeface="+mn-ea"/>
                <a:cs typeface="+mn-cs"/>
              </a:defRPr>
            </a:pPr>
            <a:r>
              <a:rPr lang="en-US"/>
              <a:t>Cluster Wait Time Comparison</a:t>
            </a:r>
          </a:p>
        </c:rich>
      </c:tx>
      <c:overlay val="0"/>
      <c:spPr>
        <a:noFill/>
        <a:ln>
          <a:noFill/>
        </a:ln>
        <a:effectLst/>
      </c:spPr>
      <c:txPr>
        <a:bodyPr rot="0" spcFirstLastPara="1" vertOverflow="ellipsis" vert="horz" wrap="square" anchor="ctr" anchorCtr="1"/>
        <a:lstStyle/>
        <a:p>
          <a:pPr>
            <a:defRPr sz="1440" b="0" i="0" u="none" strike="noStrike" kern="1200" spc="0" baseline="0">
              <a:solidFill>
                <a:srgbClr val="302D29"/>
              </a:solidFill>
              <a:latin typeface="+mn-lt"/>
              <a:ea typeface="+mn-ea"/>
              <a:cs typeface="+mn-cs"/>
            </a:defRPr>
          </a:pPr>
          <a:endParaRPr lang="en-US"/>
        </a:p>
      </c:txPr>
    </c:title>
    <c:autoTitleDeleted val="0"/>
    <c:plotArea>
      <c:layout/>
      <c:barChart>
        <c:barDir val="col"/>
        <c:grouping val="clustered"/>
        <c:varyColors val="0"/>
        <c:ser>
          <c:idx val="0"/>
          <c:order val="0"/>
          <c:tx>
            <c:v>Cluster Wait Time (s)</c:v>
          </c:tx>
          <c:spPr>
            <a:solidFill>
              <a:schemeClr val="accent1"/>
            </a:solidFill>
            <a:ln>
              <a:noFill/>
            </a:ln>
            <a:effectLst/>
          </c:spPr>
          <c:invertIfNegative val="0"/>
          <c:cat>
            <c:strRef>
              <c:f>(Sheet1!$A$5,Sheet1!$A$9,Sheet1!$A$13)</c:f>
              <c:strCache>
                <c:ptCount val="3"/>
                <c:pt idx="0">
                  <c:v>Exadata</c:v>
                </c:pt>
                <c:pt idx="1">
                  <c:v>Non-Exadata (Linux)</c:v>
                </c:pt>
                <c:pt idx="2">
                  <c:v>Non-Exadata (SPARC)</c:v>
                </c:pt>
              </c:strCache>
            </c:strRef>
          </c:cat>
          <c:val>
            <c:numRef>
              <c:f>(Sheet1!$K$5,Sheet1!$K$9,Sheet1!$K$13)</c:f>
              <c:numCache>
                <c:formatCode>#,##0.00</c:formatCode>
                <c:ptCount val="3"/>
                <c:pt idx="0">
                  <c:v>1305.6400000000001</c:v>
                </c:pt>
                <c:pt idx="1">
                  <c:v>13483.74</c:v>
                </c:pt>
                <c:pt idx="2">
                  <c:v>3814.61</c:v>
                </c:pt>
              </c:numCache>
            </c:numRef>
          </c:val>
          <c:extLst>
            <c:ext xmlns:c16="http://schemas.microsoft.com/office/drawing/2014/chart" uri="{C3380CC4-5D6E-409C-BE32-E72D297353CC}">
              <c16:uniqueId val="{00000000-7818-214C-BE29-90904D363830}"/>
            </c:ext>
          </c:extLst>
        </c:ser>
        <c:dLbls>
          <c:showLegendKey val="0"/>
          <c:showVal val="0"/>
          <c:showCatName val="0"/>
          <c:showSerName val="0"/>
          <c:showPercent val="0"/>
          <c:showBubbleSize val="0"/>
        </c:dLbls>
        <c:gapWidth val="74"/>
        <c:overlap val="-58"/>
        <c:axId val="1724164848"/>
        <c:axId val="1722577856"/>
      </c:barChart>
      <c:catAx>
        <c:axId val="172416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crossAx val="1722577856"/>
        <c:crosses val="autoZero"/>
        <c:auto val="1"/>
        <c:lblAlgn val="ctr"/>
        <c:lblOffset val="100"/>
        <c:noMultiLvlLbl val="0"/>
      </c:catAx>
      <c:valAx>
        <c:axId val="1722577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rgbClr val="302D29"/>
                    </a:solidFill>
                    <a:latin typeface="+mn-lt"/>
                    <a:ea typeface="+mn-ea"/>
                    <a:cs typeface="+mn-cs"/>
                  </a:defRPr>
                </a:pPr>
                <a:r>
                  <a:rPr lang="en-US"/>
                  <a:t>Total Cluster Wait Time (seconds)</a:t>
                </a:r>
              </a:p>
            </c:rich>
          </c:tx>
          <c:layout>
            <c:manualLayout>
              <c:xMode val="edge"/>
              <c:yMode val="edge"/>
              <c:x val="1.4545454545454545E-2"/>
              <c:y val="0.25722506908858617"/>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crossAx val="1724164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rgbClr val="302D29"/>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rgbClr val="302D29"/>
                </a:solidFill>
                <a:latin typeface="+mn-lt"/>
                <a:ea typeface="+mn-ea"/>
                <a:cs typeface="+mn-cs"/>
              </a:defRPr>
            </a:pPr>
            <a:r>
              <a:rPr lang="en-US"/>
              <a:t>"gc current block 2-way" Distribution</a:t>
            </a:r>
          </a:p>
        </c:rich>
      </c:tx>
      <c:overlay val="0"/>
      <c:spPr>
        <a:noFill/>
        <a:ln>
          <a:noFill/>
        </a:ln>
        <a:effectLst/>
      </c:spPr>
      <c:txPr>
        <a:bodyPr rot="0" spcFirstLastPara="1" vertOverflow="ellipsis" vert="horz" wrap="square" anchor="ctr" anchorCtr="1"/>
        <a:lstStyle/>
        <a:p>
          <a:pPr>
            <a:defRPr sz="1440" b="0" i="0" u="none" strike="noStrike" kern="1200" spc="0" baseline="0">
              <a:solidFill>
                <a:srgbClr val="302D29"/>
              </a:solidFill>
              <a:latin typeface="+mn-lt"/>
              <a:ea typeface="+mn-ea"/>
              <a:cs typeface="+mn-cs"/>
            </a:defRPr>
          </a:pPr>
          <a:endParaRPr lang="en-US"/>
        </a:p>
      </c:txPr>
    </c:title>
    <c:autoTitleDeleted val="0"/>
    <c:plotArea>
      <c:layout/>
      <c:lineChart>
        <c:grouping val="standard"/>
        <c:varyColors val="0"/>
        <c:ser>
          <c:idx val="0"/>
          <c:order val="0"/>
          <c:tx>
            <c:strRef>
              <c:f>Sheet1!$B$43</c:f>
              <c:strCache>
                <c:ptCount val="1"/>
                <c:pt idx="0">
                  <c:v>Exadata</c:v>
                </c:pt>
              </c:strCache>
            </c:strRef>
          </c:tx>
          <c:spPr>
            <a:ln w="28575" cap="rnd">
              <a:solidFill>
                <a:schemeClr val="accent1"/>
              </a:solidFill>
              <a:round/>
            </a:ln>
            <a:effectLst/>
          </c:spPr>
          <c:marker>
            <c:symbol val="none"/>
          </c:marker>
          <c:cat>
            <c:strRef>
              <c:f>Sheet1!$C$39:$N$39</c:f>
              <c:strCache>
                <c:ptCount val="12"/>
                <c:pt idx="0">
                  <c:v>&lt;8us</c:v>
                </c:pt>
                <c:pt idx="1">
                  <c:v>&lt;16us</c:v>
                </c:pt>
                <c:pt idx="2">
                  <c:v>&lt;32us</c:v>
                </c:pt>
                <c:pt idx="3">
                  <c:v>&lt;64us</c:v>
                </c:pt>
                <c:pt idx="4">
                  <c:v>&lt;128us</c:v>
                </c:pt>
                <c:pt idx="5">
                  <c:v>&lt;256us</c:v>
                </c:pt>
                <c:pt idx="6">
                  <c:v>&lt;512us</c:v>
                </c:pt>
                <c:pt idx="7">
                  <c:v>&lt;1ms</c:v>
                </c:pt>
                <c:pt idx="8">
                  <c:v>&lt;2ms</c:v>
                </c:pt>
                <c:pt idx="9">
                  <c:v>&lt;4ms</c:v>
                </c:pt>
                <c:pt idx="10">
                  <c:v>&lt;8ms</c:v>
                </c:pt>
                <c:pt idx="11">
                  <c:v>&lt;16ms</c:v>
                </c:pt>
              </c:strCache>
            </c:strRef>
          </c:cat>
          <c:val>
            <c:numRef>
              <c:f>Sheet1!$C$43:$N$43</c:f>
              <c:numCache>
                <c:formatCode>_(* #,##0.00_);_(* \(#,##0.00\);_(* "-"??_);_(@_)</c:formatCode>
                <c:ptCount val="12"/>
                <c:pt idx="0" formatCode="_(* #,##0.000_);_(* \(#,##0.000\);_(* &quot;-&quot;??_);_(@_)">
                  <c:v>2.5454545454545454E-5</c:v>
                </c:pt>
                <c:pt idx="1">
                  <c:v>4.7727272727272728E-4</c:v>
                </c:pt>
                <c:pt idx="2">
                  <c:v>0.3004772727272727</c:v>
                </c:pt>
                <c:pt idx="3">
                  <c:v>23.000477272727274</c:v>
                </c:pt>
                <c:pt idx="4">
                  <c:v>94.600477272727261</c:v>
                </c:pt>
                <c:pt idx="5">
                  <c:v>98.400477272727258</c:v>
                </c:pt>
                <c:pt idx="6">
                  <c:v>99.400477272727258</c:v>
                </c:pt>
                <c:pt idx="7">
                  <c:v>99.700477272727255</c:v>
                </c:pt>
                <c:pt idx="8">
                  <c:v>99.80047727272725</c:v>
                </c:pt>
                <c:pt idx="9">
                  <c:v>99.800931818181795</c:v>
                </c:pt>
                <c:pt idx="10">
                  <c:v>99.801027443181795</c:v>
                </c:pt>
                <c:pt idx="11">
                  <c:v>99.801071818181796</c:v>
                </c:pt>
              </c:numCache>
            </c:numRef>
          </c:val>
          <c:smooth val="0"/>
          <c:extLst>
            <c:ext xmlns:c16="http://schemas.microsoft.com/office/drawing/2014/chart" uri="{C3380CC4-5D6E-409C-BE32-E72D297353CC}">
              <c16:uniqueId val="{00000000-D874-384F-993F-9B0BEE401753}"/>
            </c:ext>
          </c:extLst>
        </c:ser>
        <c:ser>
          <c:idx val="1"/>
          <c:order val="1"/>
          <c:tx>
            <c:strRef>
              <c:f>Sheet1!$B$44</c:f>
              <c:strCache>
                <c:ptCount val="1"/>
                <c:pt idx="0">
                  <c:v>Non-Exadata (Linux)</c:v>
                </c:pt>
              </c:strCache>
            </c:strRef>
          </c:tx>
          <c:spPr>
            <a:ln w="28575" cap="rnd">
              <a:solidFill>
                <a:schemeClr val="accent2"/>
              </a:solidFill>
              <a:round/>
            </a:ln>
            <a:effectLst/>
          </c:spPr>
          <c:marker>
            <c:symbol val="none"/>
          </c:marker>
          <c:cat>
            <c:strRef>
              <c:f>Sheet1!$C$39:$N$39</c:f>
              <c:strCache>
                <c:ptCount val="12"/>
                <c:pt idx="0">
                  <c:v>&lt;8us</c:v>
                </c:pt>
                <c:pt idx="1">
                  <c:v>&lt;16us</c:v>
                </c:pt>
                <c:pt idx="2">
                  <c:v>&lt;32us</c:v>
                </c:pt>
                <c:pt idx="3">
                  <c:v>&lt;64us</c:v>
                </c:pt>
                <c:pt idx="4">
                  <c:v>&lt;128us</c:v>
                </c:pt>
                <c:pt idx="5">
                  <c:v>&lt;256us</c:v>
                </c:pt>
                <c:pt idx="6">
                  <c:v>&lt;512us</c:v>
                </c:pt>
                <c:pt idx="7">
                  <c:v>&lt;1ms</c:v>
                </c:pt>
                <c:pt idx="8">
                  <c:v>&lt;2ms</c:v>
                </c:pt>
                <c:pt idx="9">
                  <c:v>&lt;4ms</c:v>
                </c:pt>
                <c:pt idx="10">
                  <c:v>&lt;8ms</c:v>
                </c:pt>
                <c:pt idx="11">
                  <c:v>&lt;16ms</c:v>
                </c:pt>
              </c:strCache>
            </c:strRef>
          </c:cat>
          <c:val>
            <c:numRef>
              <c:f>Sheet1!$C$44:$N$44</c:f>
              <c:numCache>
                <c:formatCode>_(* #,##0.00_);_(* \(#,##0.00\);_(* "-"??_);_(@_)</c:formatCode>
                <c:ptCount val="12"/>
                <c:pt idx="0" formatCode="_(* #,##0.000_);_(* \(#,##0.000\);_(* &quot;-&quot;??_);_(@_)">
                  <c:v>1.388888888888889E-5</c:v>
                </c:pt>
                <c:pt idx="1">
                  <c:v>6.4814814814814816E-5</c:v>
                </c:pt>
                <c:pt idx="2">
                  <c:v>5.5787037037037046E-4</c:v>
                </c:pt>
                <c:pt idx="3">
                  <c:v>0.30055787037037035</c:v>
                </c:pt>
                <c:pt idx="4">
                  <c:v>58.800557870370369</c:v>
                </c:pt>
                <c:pt idx="5">
                  <c:v>78.500557870370372</c:v>
                </c:pt>
                <c:pt idx="6">
                  <c:v>88.900557870370378</c:v>
                </c:pt>
                <c:pt idx="7">
                  <c:v>94.10055787037038</c:v>
                </c:pt>
                <c:pt idx="8">
                  <c:v>96.900557870370378</c:v>
                </c:pt>
                <c:pt idx="9">
                  <c:v>98.500557870370372</c:v>
                </c:pt>
                <c:pt idx="10">
                  <c:v>99.400557870370378</c:v>
                </c:pt>
                <c:pt idx="11">
                  <c:v>99.60055787037038</c:v>
                </c:pt>
              </c:numCache>
            </c:numRef>
          </c:val>
          <c:smooth val="0"/>
          <c:extLst>
            <c:ext xmlns:c16="http://schemas.microsoft.com/office/drawing/2014/chart" uri="{C3380CC4-5D6E-409C-BE32-E72D297353CC}">
              <c16:uniqueId val="{00000001-D874-384F-993F-9B0BEE401753}"/>
            </c:ext>
          </c:extLst>
        </c:ser>
        <c:ser>
          <c:idx val="2"/>
          <c:order val="2"/>
          <c:tx>
            <c:strRef>
              <c:f>Sheet1!$B$45</c:f>
              <c:strCache>
                <c:ptCount val="1"/>
                <c:pt idx="0">
                  <c:v>Non-Exadata (SPARC)</c:v>
                </c:pt>
              </c:strCache>
            </c:strRef>
          </c:tx>
          <c:spPr>
            <a:ln w="28575" cap="rnd">
              <a:solidFill>
                <a:schemeClr val="accent3"/>
              </a:solidFill>
              <a:round/>
            </a:ln>
            <a:effectLst/>
          </c:spPr>
          <c:marker>
            <c:symbol val="none"/>
          </c:marker>
          <c:cat>
            <c:strRef>
              <c:f>Sheet1!$C$39:$N$39</c:f>
              <c:strCache>
                <c:ptCount val="12"/>
                <c:pt idx="0">
                  <c:v>&lt;8us</c:v>
                </c:pt>
                <c:pt idx="1">
                  <c:v>&lt;16us</c:v>
                </c:pt>
                <c:pt idx="2">
                  <c:v>&lt;32us</c:v>
                </c:pt>
                <c:pt idx="3">
                  <c:v>&lt;64us</c:v>
                </c:pt>
                <c:pt idx="4">
                  <c:v>&lt;128us</c:v>
                </c:pt>
                <c:pt idx="5">
                  <c:v>&lt;256us</c:v>
                </c:pt>
                <c:pt idx="6">
                  <c:v>&lt;512us</c:v>
                </c:pt>
                <c:pt idx="7">
                  <c:v>&lt;1ms</c:v>
                </c:pt>
                <c:pt idx="8">
                  <c:v>&lt;2ms</c:v>
                </c:pt>
                <c:pt idx="9">
                  <c:v>&lt;4ms</c:v>
                </c:pt>
                <c:pt idx="10">
                  <c:v>&lt;8ms</c:v>
                </c:pt>
                <c:pt idx="11">
                  <c:v>&lt;16ms</c:v>
                </c:pt>
              </c:strCache>
            </c:strRef>
          </c:cat>
          <c:val>
            <c:numRef>
              <c:f>Sheet1!$C$45:$N$45</c:f>
              <c:numCache>
                <c:formatCode>General</c:formatCode>
                <c:ptCount val="12"/>
                <c:pt idx="3" formatCode="_(* #,##0.00_);_(* \(#,##0.00\);_(* &quot;-&quot;??_);_(@_)">
                  <c:v>2.7272727272727272E-6</c:v>
                </c:pt>
                <c:pt idx="4" formatCode="_(* #,##0.00_);_(* \(#,##0.00\);_(* &quot;-&quot;??_);_(@_)">
                  <c:v>3.5454545454545453E-5</c:v>
                </c:pt>
                <c:pt idx="5" formatCode="_(* #,##0.00_);_(* \(#,##0.00\);_(* &quot;-&quot;??_);_(@_)">
                  <c:v>37.100035454545456</c:v>
                </c:pt>
                <c:pt idx="6" formatCode="_(* #,##0.00_);_(* \(#,##0.00\);_(* &quot;-&quot;??_);_(@_)">
                  <c:v>99.100035454545463</c:v>
                </c:pt>
                <c:pt idx="7" formatCode="_(* #,##0.00_);_(* \(#,##0.00\);_(* &quot;-&quot;??_);_(@_)">
                  <c:v>100.00003545454547</c:v>
                </c:pt>
                <c:pt idx="8" formatCode="_(* #,##0.00_);_(* \(#,##0.00\);_(* &quot;-&quot;??_);_(@_)">
                  <c:v>100.00021727272728</c:v>
                </c:pt>
                <c:pt idx="9" formatCode="_(* #,##0.00_);_(* \(#,##0.00\);_(* &quot;-&quot;??_);_(@_)">
                  <c:v>100.00023000000002</c:v>
                </c:pt>
                <c:pt idx="10" formatCode="_(* #,##0.00_);_(* \(#,##0.00\);_(* &quot;-&quot;??_);_(@_)">
                  <c:v>100.00023000000002</c:v>
                </c:pt>
                <c:pt idx="11" formatCode="_(* #,##0.00_);_(* \(#,##0.00\);_(* &quot;-&quot;??_);_(@_)">
                  <c:v>100.00023000000002</c:v>
                </c:pt>
              </c:numCache>
            </c:numRef>
          </c:val>
          <c:smooth val="0"/>
          <c:extLst>
            <c:ext xmlns:c16="http://schemas.microsoft.com/office/drawing/2014/chart" uri="{C3380CC4-5D6E-409C-BE32-E72D297353CC}">
              <c16:uniqueId val="{00000002-D874-384F-993F-9B0BEE401753}"/>
            </c:ext>
          </c:extLst>
        </c:ser>
        <c:dLbls>
          <c:showLegendKey val="0"/>
          <c:showVal val="0"/>
          <c:showCatName val="0"/>
          <c:showSerName val="0"/>
          <c:showPercent val="0"/>
          <c:showBubbleSize val="0"/>
        </c:dLbls>
        <c:smooth val="0"/>
        <c:axId val="293867152"/>
        <c:axId val="338829888"/>
      </c:lineChart>
      <c:catAx>
        <c:axId val="293867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crossAx val="338829888"/>
        <c:crosses val="autoZero"/>
        <c:auto val="1"/>
        <c:lblAlgn val="ctr"/>
        <c:lblOffset val="100"/>
        <c:noMultiLvlLbl val="0"/>
      </c:catAx>
      <c:valAx>
        <c:axId val="338829888"/>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rgbClr val="302D29"/>
                    </a:solidFill>
                    <a:latin typeface="+mn-lt"/>
                    <a:ea typeface="+mn-ea"/>
                    <a:cs typeface="+mn-cs"/>
                  </a:defRPr>
                </a:pPr>
                <a:r>
                  <a:rPr lang="en-US"/>
                  <a:t>% Total</a:t>
                </a:r>
              </a:p>
            </c:rich>
          </c:tx>
          <c:layout>
            <c:manualLayout>
              <c:xMode val="edge"/>
              <c:yMode val="edge"/>
              <c:x val="7.8125E-3"/>
              <c:y val="0.4005129046369204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crossAx val="293867152"/>
        <c:crosses val="autoZero"/>
        <c:crossBetween val="between"/>
        <c:majorUnit val="10"/>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rgbClr val="302D29"/>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rgbClr val="302D29"/>
                </a:solidFill>
                <a:latin typeface="+mn-lt"/>
                <a:ea typeface="+mn-ea"/>
                <a:cs typeface="+mn-cs"/>
              </a:defRPr>
            </a:pPr>
            <a:r>
              <a:rPr lang="en-US"/>
              <a:t>LMS Busy% Comparison</a:t>
            </a:r>
          </a:p>
        </c:rich>
      </c:tx>
      <c:overlay val="0"/>
      <c:spPr>
        <a:noFill/>
        <a:ln>
          <a:noFill/>
        </a:ln>
        <a:effectLst/>
      </c:spPr>
      <c:txPr>
        <a:bodyPr rot="0" spcFirstLastPara="1" vertOverflow="ellipsis" vert="horz" wrap="square" anchor="ctr" anchorCtr="1"/>
        <a:lstStyle/>
        <a:p>
          <a:pPr>
            <a:defRPr sz="1440" b="0" i="0" u="none" strike="noStrike" kern="1200" spc="0" baseline="0">
              <a:solidFill>
                <a:srgbClr val="302D29"/>
              </a:solidFill>
              <a:latin typeface="+mn-lt"/>
              <a:ea typeface="+mn-ea"/>
              <a:cs typeface="+mn-cs"/>
            </a:defRPr>
          </a:pPr>
          <a:endParaRPr lang="en-US"/>
        </a:p>
      </c:txPr>
    </c:title>
    <c:autoTitleDeleted val="0"/>
    <c:plotArea>
      <c:layout/>
      <c:barChart>
        <c:barDir val="col"/>
        <c:grouping val="clustered"/>
        <c:varyColors val="0"/>
        <c:ser>
          <c:idx val="0"/>
          <c:order val="0"/>
          <c:tx>
            <c:v>LMS Busy %</c:v>
          </c:tx>
          <c:spPr>
            <a:solidFill>
              <a:schemeClr val="accent1"/>
            </a:solidFill>
            <a:ln>
              <a:noFill/>
            </a:ln>
            <a:effectLst/>
          </c:spPr>
          <c:invertIfNegative val="0"/>
          <c:cat>
            <c:strRef>
              <c:f>(Sheet1!$A$5,Sheet1!$A$9,Sheet1!$A$13)</c:f>
              <c:strCache>
                <c:ptCount val="3"/>
                <c:pt idx="0">
                  <c:v>Exadata</c:v>
                </c:pt>
                <c:pt idx="1">
                  <c:v>Non-Exadata (Linux)</c:v>
                </c:pt>
                <c:pt idx="2">
                  <c:v>Non-Exadata (SPARC)</c:v>
                </c:pt>
              </c:strCache>
            </c:strRef>
          </c:cat>
          <c:val>
            <c:numRef>
              <c:f>(Sheet1!$H$5,Sheet1!$H$9,Sheet1!$H$13)</c:f>
              <c:numCache>
                <c:formatCode>_(* #,##0.0_);_(* \(#,##0.0\);_(* "-"??_);_(@_)</c:formatCode>
                <c:ptCount val="3"/>
                <c:pt idx="0">
                  <c:v>3.1666666666666665</c:v>
                </c:pt>
                <c:pt idx="1">
                  <c:v>4.7</c:v>
                </c:pt>
                <c:pt idx="2">
                  <c:v>9.5666666666666682</c:v>
                </c:pt>
              </c:numCache>
            </c:numRef>
          </c:val>
          <c:extLst>
            <c:ext xmlns:c16="http://schemas.microsoft.com/office/drawing/2014/chart" uri="{C3380CC4-5D6E-409C-BE32-E72D297353CC}">
              <c16:uniqueId val="{00000000-72E4-FE4C-9423-CD249DFFC9E6}"/>
            </c:ext>
          </c:extLst>
        </c:ser>
        <c:dLbls>
          <c:showLegendKey val="0"/>
          <c:showVal val="0"/>
          <c:showCatName val="0"/>
          <c:showSerName val="0"/>
          <c:showPercent val="0"/>
          <c:showBubbleSize val="0"/>
        </c:dLbls>
        <c:gapWidth val="74"/>
        <c:overlap val="-58"/>
        <c:axId val="1724164848"/>
        <c:axId val="1722577856"/>
      </c:barChart>
      <c:catAx>
        <c:axId val="172416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crossAx val="1722577856"/>
        <c:crosses val="autoZero"/>
        <c:auto val="1"/>
        <c:lblAlgn val="ctr"/>
        <c:lblOffset val="100"/>
        <c:noMultiLvlLbl val="0"/>
      </c:catAx>
      <c:valAx>
        <c:axId val="1722577856"/>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rgbClr val="302D29"/>
                    </a:solidFill>
                    <a:latin typeface="+mn-lt"/>
                    <a:ea typeface="+mn-ea"/>
                    <a:cs typeface="+mn-cs"/>
                  </a:defRPr>
                </a:pPr>
                <a:r>
                  <a:rPr lang="en-US"/>
                  <a:t>LMS Busy (%)</a:t>
                </a:r>
              </a:p>
            </c:rich>
          </c:tx>
          <c:layout>
            <c:manualLayout>
              <c:xMode val="edge"/>
              <c:yMode val="edge"/>
              <c:x val="2.181818181818182E-2"/>
              <c:y val="0.4089005540974045"/>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302D29"/>
                </a:solidFill>
                <a:latin typeface="+mn-lt"/>
                <a:ea typeface="+mn-ea"/>
                <a:cs typeface="+mn-cs"/>
              </a:defRPr>
            </a:pPr>
            <a:endParaRPr lang="en-US"/>
          </a:p>
        </c:txPr>
        <c:crossAx val="17241648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rgbClr val="302D29"/>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83479-7D9A-1649-BCA7-DE88BBF97D1B}"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F50227-E373-7E47-8466-8CD6F0A8267D}" type="slidenum">
              <a:rPr lang="en-US" smtClean="0"/>
              <a:t>‹#›</a:t>
            </a:fld>
            <a:endParaRPr lang="en-US"/>
          </a:p>
        </p:txBody>
      </p:sp>
    </p:spTree>
    <p:extLst>
      <p:ext uri="{BB962C8B-B14F-4D97-AF65-F5344CB8AC3E}">
        <p14:creationId xmlns:p14="http://schemas.microsoft.com/office/powerpoint/2010/main" val="3640066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50227-E373-7E47-8466-8CD6F0A8267D}" type="slidenum">
              <a:rPr lang="en-US" smtClean="0"/>
              <a:t>1</a:t>
            </a:fld>
            <a:endParaRPr lang="en-US"/>
          </a:p>
        </p:txBody>
      </p:sp>
    </p:spTree>
    <p:extLst>
      <p:ext uri="{BB962C8B-B14F-4D97-AF65-F5344CB8AC3E}">
        <p14:creationId xmlns:p14="http://schemas.microsoft.com/office/powerpoint/2010/main" val="5308110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19.jp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0.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ight - Title with Abstract Border">
    <p:bg>
      <p:bgPr>
        <a:solidFill>
          <a:schemeClr val="bg2"/>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88825"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4" name="Text Field">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7765" y="4706393"/>
            <a:ext cx="5076648"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7765" y="4368800"/>
            <a:ext cx="5076648" cy="266291"/>
          </a:xfrm>
        </p:spPr>
        <p:txBody>
          <a:bodyPr>
            <a:noAutofit/>
          </a:bodyPr>
          <a:lstStyle>
            <a:lvl1pPr>
              <a:defRPr b="1"/>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p:nvCxnSpPr>
        <p:spPr>
          <a:xfrm flipH="1">
            <a:off x="1017765" y="4114800"/>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7765" y="3519554"/>
            <a:ext cx="10156338" cy="341247"/>
          </a:xfrm>
          <a:prstGeom prst="rect">
            <a:avLst/>
          </a:prstGeom>
        </p:spPr>
        <p:txBody>
          <a:bodyPr>
            <a:noAutofit/>
          </a:bodyPr>
          <a:lstStyle>
            <a:lvl1pPr marL="0" marR="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sz="2399" b="0">
                <a:solidFill>
                  <a:schemeClr val="accent5"/>
                </a:solidFill>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7765" y="2459230"/>
            <a:ext cx="10156338" cy="1025922"/>
          </a:xfrm>
        </p:spPr>
        <p:txBody>
          <a:bodyPr wrap="square" anchor="b">
            <a:noAutofit/>
          </a:bodyPr>
          <a:lstStyle>
            <a:lvl1pPr algn="l">
              <a:lnSpc>
                <a:spcPts val="3999"/>
              </a:lnSpc>
              <a:defRPr sz="3999"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29" name="Oracle Logo">
            <a:extLst>
              <a:ext uri="{FF2B5EF4-FFF2-40B4-BE49-F238E27FC236}">
                <a16:creationId xmlns:a16="http://schemas.microsoft.com/office/drawing/2014/main" id="{BF9C1D30-95DE-064B-8188-4737C12DB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3447" y="726541"/>
            <a:ext cx="2331113" cy="489374"/>
          </a:xfrm>
          <a:prstGeom prst="rect">
            <a:avLst/>
          </a:prstGeom>
        </p:spPr>
      </p:pic>
    </p:spTree>
    <p:extLst>
      <p:ext uri="{BB962C8B-B14F-4D97-AF65-F5344CB8AC3E}">
        <p14:creationId xmlns:p14="http://schemas.microsoft.com/office/powerpoint/2010/main" val="19814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ark - Numbered Outline 2 Column">
    <p:bg>
      <p:bgPr>
        <a:solidFill>
          <a:schemeClr val="tx1"/>
        </a:solidFill>
        <a:effectLst/>
      </p:bgPr>
    </p:bg>
    <p:spTree>
      <p:nvGrpSpPr>
        <p:cNvPr id="1" name=""/>
        <p:cNvGrpSpPr/>
        <p:nvPr/>
      </p:nvGrpSpPr>
      <p:grpSpPr>
        <a:xfrm>
          <a:off x="0" y="0"/>
          <a:ext cx="0" cy="0"/>
          <a:chOff x="0" y="0"/>
          <a:chExt cx="0" cy="0"/>
        </a:xfrm>
      </p:grpSpPr>
      <p:pic>
        <p:nvPicPr>
          <p:cNvPr id="44" name="Data Texture Cloud">
            <a:extLst>
              <a:ext uri="{FF2B5EF4-FFF2-40B4-BE49-F238E27FC236}">
                <a16:creationId xmlns:a16="http://schemas.microsoft.com/office/drawing/2014/main" id="{8704FFD7-23EE-EC4D-ABF6-35D3AD95107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32" name="Footer">
            <a:extLst>
              <a:ext uri="{FF2B5EF4-FFF2-40B4-BE49-F238E27FC236}">
                <a16:creationId xmlns:a16="http://schemas.microsoft.com/office/drawing/2014/main" id="{0F89BA71-120A-294B-9F4B-975AFA693220}"/>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6" name="OTag">
            <a:extLst>
              <a:ext uri="{FF2B5EF4-FFF2-40B4-BE49-F238E27FC236}">
                <a16:creationId xmlns:a16="http://schemas.microsoft.com/office/drawing/2014/main" id="{6B255320-7797-3244-AB7F-7048F2FDB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1241" y="3916426"/>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1241" y="3397254"/>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1241" y="2878080"/>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1241" y="2358906"/>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1241" y="1839732"/>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4400" y="3916426"/>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4400" y="3397229"/>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4400" y="2878032"/>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4400" y="2358835"/>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4400" y="1839638"/>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p:nvCxnSpPr>
        <p:spPr>
          <a:xfrm>
            <a:off x="609441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7896" y="3916426"/>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7896" y="3397254"/>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7896" y="2878080"/>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7896" y="2358906"/>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7896" y="1839732"/>
            <a:ext cx="439838" cy="395562"/>
          </a:xfrm>
          <a:prstGeom prst="rect">
            <a:avLst/>
          </a:prstGeom>
        </p:spPr>
        <p:txBody>
          <a:bodyPr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055" y="3916426"/>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055" y="3397229"/>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055" y="2878032"/>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055" y="2358835"/>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055" y="1839638"/>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3" name="Title">
            <a:extLst>
              <a:ext uri="{FF2B5EF4-FFF2-40B4-BE49-F238E27FC236}">
                <a16:creationId xmlns:a16="http://schemas.microsoft.com/office/drawing/2014/main" id="{D9AA50B9-ED2D-9E4E-B345-DABFD93D5FB7}"/>
              </a:ext>
            </a:extLst>
          </p:cNvPr>
          <p:cNvSpPr>
            <a:spLocks noGrp="1"/>
          </p:cNvSpPr>
          <p:nvPr>
            <p:ph type="body" sz="quarter" idx="20" hasCustomPrompt="1"/>
          </p:nvPr>
        </p:nvSpPr>
        <p:spPr>
          <a:xfrm>
            <a:off x="761802" y="508000"/>
            <a:ext cx="10668269" cy="822960"/>
          </a:xfrm>
        </p:spPr>
        <p:txBody>
          <a:bodyPr anchor="b" anchorCtr="0"/>
          <a:lstStyle>
            <a:lvl1pPr>
              <a:defRPr sz="2399"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26444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Light - Quote with Data Texture Background">
    <p:bg>
      <p:bgPr>
        <a:solidFill>
          <a:schemeClr val="bg1"/>
        </a:solidFill>
        <a:effectLst/>
      </p:bgPr>
    </p:bg>
    <p:spTree>
      <p:nvGrpSpPr>
        <p:cNvPr id="1" name=""/>
        <p:cNvGrpSpPr/>
        <p:nvPr/>
      </p:nvGrpSpPr>
      <p:grpSpPr>
        <a:xfrm>
          <a:off x="0" y="0"/>
          <a:ext cx="0" cy="0"/>
          <a:chOff x="0" y="0"/>
          <a:chExt cx="0" cy="0"/>
        </a:xfrm>
      </p:grpSpPr>
      <p:pic>
        <p:nvPicPr>
          <p:cNvPr id="9" name="Data Texture Background">
            <a:extLst>
              <a:ext uri="{FF2B5EF4-FFF2-40B4-BE49-F238E27FC236}">
                <a16:creationId xmlns:a16="http://schemas.microsoft.com/office/drawing/2014/main" id="{87FACA50-4DB8-C746-876B-1256A069AC3E}"/>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6" name="Footer">
            <a:extLst>
              <a:ext uri="{FF2B5EF4-FFF2-40B4-BE49-F238E27FC236}">
                <a16:creationId xmlns:a16="http://schemas.microsoft.com/office/drawing/2014/main" id="{952E11FE-A900-C44C-81DB-CDBB8BED0A29}"/>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30" name="OTag">
            <a:extLst>
              <a:ext uri="{FF2B5EF4-FFF2-40B4-BE49-F238E27FC236}">
                <a16:creationId xmlns:a16="http://schemas.microsoft.com/office/drawing/2014/main" id="{7DC71B8D-1AA8-1D49-9770-9D8CD0F61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2" name="Text Field">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801" y="4706393"/>
            <a:ext cx="5332610"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801" y="4368800"/>
            <a:ext cx="5332610" cy="266291"/>
          </a:xfrm>
        </p:spPr>
        <p:txBody>
          <a:bodyPr>
            <a:noAutofit/>
          </a:bodyPr>
          <a:lstStyle>
            <a:lvl1pPr>
              <a:defRPr b="1"/>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p:nvCxnSpPr>
        <p:spPr>
          <a:xfrm flipH="1">
            <a:off x="761801" y="4115028"/>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1802" y="2383542"/>
            <a:ext cx="10668269" cy="1477328"/>
          </a:xfrm>
          <a:prstGeom prst="rect">
            <a:avLst/>
          </a:prstGeom>
        </p:spPr>
        <p:txBody>
          <a:bodyPr wrap="square" lIns="0" anchor="b" anchorCtr="0">
            <a:noAutofit/>
          </a:bodyPr>
          <a:lstStyle>
            <a:lvl1pPr marL="0" indent="0" algn="l" fontAlgn="t">
              <a:lnSpc>
                <a:spcPct val="100000"/>
              </a:lnSpc>
              <a:spcBef>
                <a:spcPts val="0"/>
              </a:spcBef>
              <a:buNone/>
              <a:defRPr sz="3199"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788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ark - Quote with Data Texture Background">
    <p:bg>
      <p:bgPr>
        <a:solidFill>
          <a:schemeClr val="tx1"/>
        </a:solidFill>
        <a:effectLst/>
      </p:bgPr>
    </p:bg>
    <p:spTree>
      <p:nvGrpSpPr>
        <p:cNvPr id="1" name=""/>
        <p:cNvGrpSpPr/>
        <p:nvPr/>
      </p:nvGrpSpPr>
      <p:grpSpPr>
        <a:xfrm>
          <a:off x="0" y="0"/>
          <a:ext cx="0" cy="0"/>
          <a:chOff x="0" y="0"/>
          <a:chExt cx="0" cy="0"/>
        </a:xfrm>
      </p:grpSpPr>
      <p:pic>
        <p:nvPicPr>
          <p:cNvPr id="9" name="Data Texture Background">
            <a:extLst>
              <a:ext uri="{FF2B5EF4-FFF2-40B4-BE49-F238E27FC236}">
                <a16:creationId xmlns:a16="http://schemas.microsoft.com/office/drawing/2014/main" id="{87FACA50-4DB8-C746-876B-1256A069AC3E}"/>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a:stretch/>
        </p:blipFill>
        <p:spPr>
          <a:xfrm>
            <a:off x="0" y="0"/>
            <a:ext cx="12188825" cy="6858000"/>
          </a:xfrm>
          <a:prstGeom prst="rect">
            <a:avLst/>
          </a:prstGeom>
        </p:spPr>
      </p:pic>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6" name="Footer">
            <a:extLst>
              <a:ext uri="{FF2B5EF4-FFF2-40B4-BE49-F238E27FC236}">
                <a16:creationId xmlns:a16="http://schemas.microsoft.com/office/drawing/2014/main" id="{952E11FE-A900-C44C-81DB-CDBB8BED0A29}"/>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30" name="OTag">
            <a:extLst>
              <a:ext uri="{FF2B5EF4-FFF2-40B4-BE49-F238E27FC236}">
                <a16:creationId xmlns:a16="http://schemas.microsoft.com/office/drawing/2014/main" id="{7DC71B8D-1AA8-1D49-9770-9D8CD0F61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2" name="Text Field">
            <a:extLst>
              <a:ext uri="{FF2B5EF4-FFF2-40B4-BE49-F238E27FC236}">
                <a16:creationId xmlns:a16="http://schemas.microsoft.com/office/drawing/2014/main" id="{D30B703F-7C44-2E41-89E2-5AA0A8394333}"/>
              </a:ext>
            </a:extLst>
          </p:cNvPr>
          <p:cNvSpPr>
            <a:spLocks noGrp="1"/>
          </p:cNvSpPr>
          <p:nvPr>
            <p:ph type="body" sz="quarter" idx="36" hasCustomPrompt="1"/>
          </p:nvPr>
        </p:nvSpPr>
        <p:spPr>
          <a:xfrm>
            <a:off x="761801" y="4706393"/>
            <a:ext cx="5332610"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5808C5F6-8931-0747-B5A3-19EC1C4A4095}"/>
              </a:ext>
            </a:extLst>
          </p:cNvPr>
          <p:cNvSpPr>
            <a:spLocks noGrp="1"/>
          </p:cNvSpPr>
          <p:nvPr>
            <p:ph type="body" sz="quarter" idx="37" hasCustomPrompt="1"/>
          </p:nvPr>
        </p:nvSpPr>
        <p:spPr>
          <a:xfrm>
            <a:off x="761801" y="4368800"/>
            <a:ext cx="5332610" cy="266291"/>
          </a:xfrm>
        </p:spPr>
        <p:txBody>
          <a:bodyPr>
            <a:noAutofit/>
          </a:bodyPr>
          <a:lstStyle>
            <a:lvl1pPr>
              <a:defRPr b="1">
                <a:solidFill>
                  <a:schemeClr val="bg1"/>
                </a:solidFill>
              </a:defRPr>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p:nvCxnSpPr>
        <p:spPr>
          <a:xfrm flipH="1">
            <a:off x="761801" y="4115028"/>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1802" y="2383542"/>
            <a:ext cx="10668269" cy="1477328"/>
          </a:xfrm>
          <a:prstGeom prst="rect">
            <a:avLst/>
          </a:prstGeom>
        </p:spPr>
        <p:txBody>
          <a:bodyPr wrap="square" lIns="0" anchor="b" anchorCtr="0">
            <a:noAutofit/>
          </a:bodyPr>
          <a:lstStyle>
            <a:lvl1pPr marL="0" indent="0" algn="l" fontAlgn="t">
              <a:lnSpc>
                <a:spcPct val="100000"/>
              </a:lnSpc>
              <a:spcBef>
                <a:spcPts val="0"/>
              </a:spcBef>
              <a:buNone/>
              <a:defRPr sz="3199"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18386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Light - Quote with Picture">
    <p:bg>
      <p:bgPr>
        <a:solidFill>
          <a:schemeClr val="bg2"/>
        </a:solidFill>
        <a:effectLst/>
      </p:bgPr>
    </p:bg>
    <p:spTree>
      <p:nvGrpSpPr>
        <p:cNvPr id="1" name=""/>
        <p:cNvGrpSpPr/>
        <p:nvPr/>
      </p:nvGrpSpPr>
      <p:grpSpPr>
        <a:xfrm>
          <a:off x="0" y="0"/>
          <a:ext cx="0" cy="0"/>
          <a:chOff x="0" y="0"/>
          <a:chExt cx="0" cy="0"/>
        </a:xfrm>
      </p:grpSpPr>
      <p:pic>
        <p:nvPicPr>
          <p:cNvPr id="16" name="Data Texture Image">
            <a:extLst>
              <a:ext uri="{FF2B5EF4-FFF2-40B4-BE49-F238E27FC236}">
                <a16:creationId xmlns:a16="http://schemas.microsoft.com/office/drawing/2014/main" id="{954BE7EC-FE8E-8E45-8C91-D9AE7CF0468A}"/>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0000"/>
          <a:stretch/>
        </p:blipFill>
        <p:spPr>
          <a:xfrm>
            <a:off x="0" y="0"/>
            <a:ext cx="4875530" cy="6858000"/>
          </a:xfrm>
          <a:prstGeom prst="rect">
            <a:avLst/>
          </a:prstGeom>
        </p:spPr>
      </p:pic>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1" name="Footer">
            <a:extLst>
              <a:ext uri="{FF2B5EF4-FFF2-40B4-BE49-F238E27FC236}">
                <a16:creationId xmlns:a16="http://schemas.microsoft.com/office/drawing/2014/main" id="{98A2B55F-AD4D-F841-AC73-934CF5F664FB}"/>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5" name="OTag">
            <a:extLst>
              <a:ext uri="{FF2B5EF4-FFF2-40B4-BE49-F238E27FC236}">
                <a16:creationId xmlns:a16="http://schemas.microsoft.com/office/drawing/2014/main" id="{E10A4478-5FA6-BA43-91CD-CFE852EBF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1" name="Text Field">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5399" y="5152454"/>
            <a:ext cx="6298575"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5399" y="4814861"/>
            <a:ext cx="6298575" cy="266291"/>
          </a:xfrm>
        </p:spPr>
        <p:txBody>
          <a:bodyPr>
            <a:noAutofit/>
          </a:bodyPr>
          <a:lstStyle>
            <a:lvl1pPr>
              <a:defRPr b="1"/>
            </a:lvl1pPr>
          </a:lstStyle>
          <a:p>
            <a:pPr lvl="0"/>
            <a:r>
              <a:rPr lang="en-US" dirty="0"/>
              <a:t>Name of person quoted</a:t>
            </a:r>
          </a:p>
        </p:txBody>
      </p:sp>
      <p:cxnSp>
        <p:nvCxnSpPr>
          <p:cNvPr id="26" name="Accent Mark">
            <a:extLst>
              <a:ext uri="{FF2B5EF4-FFF2-40B4-BE49-F238E27FC236}">
                <a16:creationId xmlns:a16="http://schemas.microsoft.com/office/drawing/2014/main" id="{6DB377B9-92D3-3147-8E15-DDEA78616B10}"/>
              </a:ext>
            </a:extLst>
          </p:cNvPr>
          <p:cNvCxnSpPr>
            <a:cxnSpLocks/>
          </p:cNvCxnSpPr>
          <p:nvPr/>
        </p:nvCxnSpPr>
        <p:spPr>
          <a:xfrm flipH="1">
            <a:off x="5131495" y="456108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5400" y="2337161"/>
            <a:ext cx="6298575" cy="1969770"/>
          </a:xfrm>
          <a:prstGeom prst="rect">
            <a:avLst/>
          </a:prstGeom>
        </p:spPr>
        <p:txBody>
          <a:bodyPr lIns="0" anchor="b" anchorCtr="0">
            <a:spAutoFit/>
          </a:bodyPr>
          <a:lstStyle>
            <a:lvl1pPr marL="0" indent="0" algn="l" fontAlgn="t">
              <a:lnSpc>
                <a:spcPct val="100000"/>
              </a:lnSpc>
              <a:spcBef>
                <a:spcPts val="0"/>
              </a:spcBef>
              <a:buNone/>
              <a:defRPr sz="3199" b="0" i="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426481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ark - Quote with Picture">
    <p:bg>
      <p:bgPr>
        <a:solidFill>
          <a:schemeClr val="tx1"/>
        </a:solidFill>
        <a:effectLst/>
      </p:bgPr>
    </p:bg>
    <p:spTree>
      <p:nvGrpSpPr>
        <p:cNvPr id="1" name=""/>
        <p:cNvGrpSpPr/>
        <p:nvPr/>
      </p:nvGrpSpPr>
      <p:grpSpPr>
        <a:xfrm>
          <a:off x="0" y="0"/>
          <a:ext cx="0" cy="0"/>
          <a:chOff x="0" y="0"/>
          <a:chExt cx="0" cy="0"/>
        </a:xfrm>
      </p:grpSpPr>
      <p:pic>
        <p:nvPicPr>
          <p:cNvPr id="17" name="Data Texture Image">
            <a:extLst>
              <a:ext uri="{FF2B5EF4-FFF2-40B4-BE49-F238E27FC236}">
                <a16:creationId xmlns:a16="http://schemas.microsoft.com/office/drawing/2014/main" id="{6385D612-FBC8-EE47-8C02-56F7B2F4FF3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0000"/>
          <a:stretch/>
        </p:blipFill>
        <p:spPr>
          <a:xfrm>
            <a:off x="0" y="0"/>
            <a:ext cx="4875530" cy="6858000"/>
          </a:xfrm>
          <a:prstGeom prst="rect">
            <a:avLst/>
          </a:prstGeom>
        </p:spPr>
      </p:pic>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1" name="Footer">
            <a:extLst>
              <a:ext uri="{FF2B5EF4-FFF2-40B4-BE49-F238E27FC236}">
                <a16:creationId xmlns:a16="http://schemas.microsoft.com/office/drawing/2014/main" id="{98A2B55F-AD4D-F841-AC73-934CF5F664FB}"/>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5" name="OTag">
            <a:extLst>
              <a:ext uri="{FF2B5EF4-FFF2-40B4-BE49-F238E27FC236}">
                <a16:creationId xmlns:a16="http://schemas.microsoft.com/office/drawing/2014/main" id="{E10A4478-5FA6-BA43-91CD-CFE852EBF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cxnSp>
        <p:nvCxnSpPr>
          <p:cNvPr id="26" name="Accent Mark">
            <a:extLst>
              <a:ext uri="{FF2B5EF4-FFF2-40B4-BE49-F238E27FC236}">
                <a16:creationId xmlns:a16="http://schemas.microsoft.com/office/drawing/2014/main" id="{6DB377B9-92D3-3147-8E15-DDEA78616B10}"/>
              </a:ext>
            </a:extLst>
          </p:cNvPr>
          <p:cNvCxnSpPr>
            <a:cxnSpLocks/>
          </p:cNvCxnSpPr>
          <p:nvPr/>
        </p:nvCxnSpPr>
        <p:spPr>
          <a:xfrm flipH="1">
            <a:off x="5131495" y="456108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5400" y="2337161"/>
            <a:ext cx="6298575" cy="1969770"/>
          </a:xfrm>
          <a:prstGeom prst="rect">
            <a:avLst/>
          </a:prstGeom>
        </p:spPr>
        <p:txBody>
          <a:bodyPr lIns="0" anchor="b" anchorCtr="0">
            <a:spAutoFit/>
          </a:bodyPr>
          <a:lstStyle>
            <a:lvl1pPr marL="0" indent="0" algn="l" fontAlgn="t">
              <a:lnSpc>
                <a:spcPct val="100000"/>
              </a:lnSpc>
              <a:spcBef>
                <a:spcPts val="0"/>
              </a:spcBef>
              <a:buNone/>
              <a:defRPr sz="3199"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
        <p:nvSpPr>
          <p:cNvPr id="11" name="Text Field">
            <a:extLst>
              <a:ext uri="{FF2B5EF4-FFF2-40B4-BE49-F238E27FC236}">
                <a16:creationId xmlns:a16="http://schemas.microsoft.com/office/drawing/2014/main" id="{9EB85C99-047B-894D-AECB-C07A531DC4B1}"/>
              </a:ext>
            </a:extLst>
          </p:cNvPr>
          <p:cNvSpPr>
            <a:spLocks noGrp="1"/>
          </p:cNvSpPr>
          <p:nvPr>
            <p:ph type="body" sz="quarter" idx="36" hasCustomPrompt="1"/>
          </p:nvPr>
        </p:nvSpPr>
        <p:spPr>
          <a:xfrm>
            <a:off x="5125399" y="5152454"/>
            <a:ext cx="6298575" cy="895181"/>
          </a:xfrm>
        </p:spPr>
        <p:txBody>
          <a:bodyPr>
            <a:noAutofit/>
          </a:bodyPr>
          <a:lstStyle>
            <a:lvl1pPr>
              <a:defRPr>
                <a:solidFill>
                  <a:schemeClr val="bg1"/>
                </a:solidFill>
              </a:defRPr>
            </a:lvl1pPr>
          </a:lstStyle>
          <a:p>
            <a:pPr lvl="0"/>
            <a:r>
              <a:rPr lang="en-US" dirty="0"/>
              <a:t>Additional information if needed</a:t>
            </a:r>
          </a:p>
        </p:txBody>
      </p:sp>
      <p:sp>
        <p:nvSpPr>
          <p:cNvPr id="13" name="Text Field">
            <a:extLst>
              <a:ext uri="{FF2B5EF4-FFF2-40B4-BE49-F238E27FC236}">
                <a16:creationId xmlns:a16="http://schemas.microsoft.com/office/drawing/2014/main" id="{9B702811-6927-C64B-8A43-AF047A905AC3}"/>
              </a:ext>
            </a:extLst>
          </p:cNvPr>
          <p:cNvSpPr>
            <a:spLocks noGrp="1"/>
          </p:cNvSpPr>
          <p:nvPr>
            <p:ph type="body" sz="quarter" idx="37" hasCustomPrompt="1"/>
          </p:nvPr>
        </p:nvSpPr>
        <p:spPr>
          <a:xfrm>
            <a:off x="5125399" y="4814861"/>
            <a:ext cx="6298575" cy="266291"/>
          </a:xfrm>
        </p:spPr>
        <p:txBody>
          <a:bodyPr>
            <a:noAutofit/>
          </a:bodyPr>
          <a:lstStyle>
            <a:lvl1pPr>
              <a:defRPr b="1">
                <a:solidFill>
                  <a:schemeClr val="bg1"/>
                </a:solidFill>
              </a:defRPr>
            </a:lvl1pPr>
          </a:lstStyle>
          <a:p>
            <a:pPr lvl="0"/>
            <a:r>
              <a:rPr lang="en-US" dirty="0"/>
              <a:t>Name of person quoted</a:t>
            </a:r>
          </a:p>
        </p:txBody>
      </p:sp>
    </p:spTree>
    <p:extLst>
      <p:ext uri="{BB962C8B-B14F-4D97-AF65-F5344CB8AC3E}">
        <p14:creationId xmlns:p14="http://schemas.microsoft.com/office/powerpoint/2010/main" val="1384230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ight - Quote with Abstract Border">
    <p:bg>
      <p:bgPr>
        <a:solidFill>
          <a:schemeClr val="bg2"/>
        </a:solidFill>
        <a:effectLst/>
      </p:bgPr>
    </p:bg>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chemeClr val="bg1"/>
                </a:solidFill>
              </a:defRPr>
            </a:lvl1pPr>
          </a:lstStyle>
          <a:p>
            <a:fld id="{C51EAA63-D034-42AE-91FA-B13B9518C7BE}" type="slidenum">
              <a:rPr lang="en-US" smtClean="0"/>
              <a:pPr/>
              <a:t>‹#›</a:t>
            </a:fld>
            <a:endParaRPr lang="en-US" dirty="0"/>
          </a:p>
        </p:txBody>
      </p:sp>
      <p:pic>
        <p:nvPicPr>
          <p:cNvPr id="15" name="Abstract Illustration">
            <a:extLst>
              <a:ext uri="{FF2B5EF4-FFF2-40B4-BE49-F238E27FC236}">
                <a16:creationId xmlns:a16="http://schemas.microsoft.com/office/drawing/2014/main" id="{4BA47984-3BFF-A548-8C6E-B57F84FA97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88825"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sp>
        <p:nvSpPr>
          <p:cNvPr id="14" name="Footer">
            <a:extLst>
              <a:ext uri="{FF2B5EF4-FFF2-40B4-BE49-F238E27FC236}">
                <a16:creationId xmlns:a16="http://schemas.microsoft.com/office/drawing/2014/main" id="{F5A1D35E-0648-8146-B3F4-DF957F5A69B5}"/>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chemeClr val="bg1"/>
                </a:solidFill>
              </a:defRPr>
            </a:lvl1pPr>
          </a:lstStyle>
          <a:p>
            <a:r>
              <a:rPr lang="en-US"/>
              <a:t>Confidential – Oracle Restricted</a:t>
            </a:r>
            <a:endParaRPr lang="en-US" dirty="0"/>
          </a:p>
        </p:txBody>
      </p:sp>
      <p:pic>
        <p:nvPicPr>
          <p:cNvPr id="34" name="OTag">
            <a:extLst>
              <a:ext uri="{FF2B5EF4-FFF2-40B4-BE49-F238E27FC236}">
                <a16:creationId xmlns:a16="http://schemas.microsoft.com/office/drawing/2014/main" id="{13B56594-FE97-D04E-A433-8BA9531F6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cxnSp>
        <p:nvCxnSpPr>
          <p:cNvPr id="21" name="Accent Mark">
            <a:extLst>
              <a:ext uri="{FF2B5EF4-FFF2-40B4-BE49-F238E27FC236}">
                <a16:creationId xmlns:a16="http://schemas.microsoft.com/office/drawing/2014/main" id="{07C84D47-A05F-1B4C-B629-729C7FD3826E}"/>
              </a:ext>
            </a:extLst>
          </p:cNvPr>
          <p:cNvCxnSpPr>
            <a:cxnSpLocks/>
          </p:cNvCxnSpPr>
          <p:nvPr/>
        </p:nvCxnSpPr>
        <p:spPr>
          <a:xfrm flipH="1">
            <a:off x="1020818" y="4115028"/>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723" y="2383542"/>
            <a:ext cx="10147197" cy="1477328"/>
          </a:xfrm>
          <a:prstGeom prst="rect">
            <a:avLst/>
          </a:prstGeom>
        </p:spPr>
        <p:txBody>
          <a:bodyPr wrap="square" lIns="0" anchor="b" anchorCtr="0">
            <a:noAutofit/>
          </a:bodyPr>
          <a:lstStyle>
            <a:lvl1pPr marL="0" indent="0" algn="l" fontAlgn="t">
              <a:lnSpc>
                <a:spcPct val="100000"/>
              </a:lnSpc>
              <a:spcBef>
                <a:spcPts val="0"/>
              </a:spcBef>
              <a:buNone/>
              <a:defRPr sz="3199"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
        <p:nvSpPr>
          <p:cNvPr id="10" name="Text Field">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7765" y="4706393"/>
            <a:ext cx="5076648"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7765" y="4368800"/>
            <a:ext cx="5076648" cy="266291"/>
          </a:xfrm>
        </p:spPr>
        <p:txBody>
          <a:bodyPr>
            <a:noAutofit/>
          </a:bodyPr>
          <a:lstStyle>
            <a:lvl1pPr>
              <a:defRPr b="1"/>
            </a:lvl1pPr>
          </a:lstStyle>
          <a:p>
            <a:pPr lvl="0"/>
            <a:r>
              <a:rPr lang="en-US" dirty="0"/>
              <a:t>Name</a:t>
            </a:r>
          </a:p>
        </p:txBody>
      </p:sp>
    </p:spTree>
    <p:extLst>
      <p:ext uri="{BB962C8B-B14F-4D97-AF65-F5344CB8AC3E}">
        <p14:creationId xmlns:p14="http://schemas.microsoft.com/office/powerpoint/2010/main" val="310685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ark - Quote with Abstract Border">
    <p:bg>
      <p:bgPr>
        <a:solidFill>
          <a:schemeClr val="tx1"/>
        </a:solidFill>
        <a:effectLst/>
      </p:bgPr>
    </p:bg>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chemeClr val="bg1"/>
                </a:solidFill>
              </a:defRPr>
            </a:lvl1pPr>
          </a:lstStyle>
          <a:p>
            <a:fld id="{C51EAA63-D034-42AE-91FA-B13B9518C7BE}" type="slidenum">
              <a:rPr lang="en-US" smtClean="0"/>
              <a:pPr/>
              <a:t>‹#›</a:t>
            </a:fld>
            <a:endParaRPr lang="en-US" dirty="0"/>
          </a:p>
        </p:txBody>
      </p:sp>
      <p:pic>
        <p:nvPicPr>
          <p:cNvPr id="15" name="Abstract Illustration">
            <a:extLst>
              <a:ext uri="{FF2B5EF4-FFF2-40B4-BE49-F238E27FC236}">
                <a16:creationId xmlns:a16="http://schemas.microsoft.com/office/drawing/2014/main" id="{4BA47984-3BFF-A548-8C6E-B57F84FA97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88825"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sp>
        <p:nvSpPr>
          <p:cNvPr id="14" name="Footer">
            <a:extLst>
              <a:ext uri="{FF2B5EF4-FFF2-40B4-BE49-F238E27FC236}">
                <a16:creationId xmlns:a16="http://schemas.microsoft.com/office/drawing/2014/main" id="{F5A1D35E-0648-8146-B3F4-DF957F5A69B5}"/>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chemeClr val="bg1"/>
                </a:solidFill>
              </a:defRPr>
            </a:lvl1pPr>
          </a:lstStyle>
          <a:p>
            <a:r>
              <a:rPr lang="en-US"/>
              <a:t>Confidential – Oracle Restricted</a:t>
            </a:r>
            <a:endParaRPr lang="en-US" dirty="0"/>
          </a:p>
        </p:txBody>
      </p:sp>
      <p:pic>
        <p:nvPicPr>
          <p:cNvPr id="34" name="OTag">
            <a:extLst>
              <a:ext uri="{FF2B5EF4-FFF2-40B4-BE49-F238E27FC236}">
                <a16:creationId xmlns:a16="http://schemas.microsoft.com/office/drawing/2014/main" id="{13B56594-FE97-D04E-A433-8BA9531F6F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cxnSp>
        <p:nvCxnSpPr>
          <p:cNvPr id="21" name="Accent Mark">
            <a:extLst>
              <a:ext uri="{FF2B5EF4-FFF2-40B4-BE49-F238E27FC236}">
                <a16:creationId xmlns:a16="http://schemas.microsoft.com/office/drawing/2014/main" id="{07C84D47-A05F-1B4C-B629-729C7FD3826E}"/>
              </a:ext>
            </a:extLst>
          </p:cNvPr>
          <p:cNvCxnSpPr>
            <a:cxnSpLocks/>
          </p:cNvCxnSpPr>
          <p:nvPr/>
        </p:nvCxnSpPr>
        <p:spPr>
          <a:xfrm flipH="1">
            <a:off x="1020818" y="4115028"/>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723" y="2383542"/>
            <a:ext cx="10147197" cy="1477328"/>
          </a:xfrm>
          <a:prstGeom prst="rect">
            <a:avLst/>
          </a:prstGeom>
        </p:spPr>
        <p:txBody>
          <a:bodyPr wrap="square" lIns="0" anchor="b" anchorCtr="0">
            <a:noAutofit/>
          </a:bodyPr>
          <a:lstStyle>
            <a:lvl1pPr marL="0" indent="0" algn="l" fontAlgn="t">
              <a:lnSpc>
                <a:spcPct val="100000"/>
              </a:lnSpc>
              <a:spcBef>
                <a:spcPts val="0"/>
              </a:spcBef>
              <a:buNone/>
              <a:defRPr sz="3199" b="0" i="0">
                <a:solidFill>
                  <a:schemeClr val="bg1"/>
                </a:solidFill>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
        <p:nvSpPr>
          <p:cNvPr id="10" name="Text Field">
            <a:extLst>
              <a:ext uri="{FF2B5EF4-FFF2-40B4-BE49-F238E27FC236}">
                <a16:creationId xmlns:a16="http://schemas.microsoft.com/office/drawing/2014/main" id="{805BEE86-35FD-004A-A348-8BC2F7BCD410}"/>
              </a:ext>
            </a:extLst>
          </p:cNvPr>
          <p:cNvSpPr>
            <a:spLocks noGrp="1"/>
          </p:cNvSpPr>
          <p:nvPr>
            <p:ph type="body" sz="quarter" idx="36" hasCustomPrompt="1"/>
          </p:nvPr>
        </p:nvSpPr>
        <p:spPr>
          <a:xfrm>
            <a:off x="1017765" y="4706393"/>
            <a:ext cx="5076648"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B9E3D702-4533-A342-B4A3-7F2D598D004D}"/>
              </a:ext>
            </a:extLst>
          </p:cNvPr>
          <p:cNvSpPr>
            <a:spLocks noGrp="1"/>
          </p:cNvSpPr>
          <p:nvPr>
            <p:ph type="body" sz="quarter" idx="37" hasCustomPrompt="1"/>
          </p:nvPr>
        </p:nvSpPr>
        <p:spPr>
          <a:xfrm>
            <a:off x="1017765" y="4368800"/>
            <a:ext cx="5076648" cy="266291"/>
          </a:xfrm>
        </p:spPr>
        <p:txBody>
          <a:bodyPr>
            <a:noAutofit/>
          </a:bodyPr>
          <a:lstStyle>
            <a:lvl1pPr>
              <a:defRPr b="1">
                <a:solidFill>
                  <a:schemeClr val="bg1"/>
                </a:solidFill>
              </a:defRPr>
            </a:lvl1pPr>
          </a:lstStyle>
          <a:p>
            <a:pPr lvl="0"/>
            <a:r>
              <a:rPr lang="en-US" dirty="0"/>
              <a:t>Name</a:t>
            </a:r>
          </a:p>
        </p:txBody>
      </p:sp>
    </p:spTree>
    <p:extLst>
      <p:ext uri="{BB962C8B-B14F-4D97-AF65-F5344CB8AC3E}">
        <p14:creationId xmlns:p14="http://schemas.microsoft.com/office/powerpoint/2010/main" val="18702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3" name="Footer">
            <a:extLst>
              <a:ext uri="{FF2B5EF4-FFF2-40B4-BE49-F238E27FC236}">
                <a16:creationId xmlns:a16="http://schemas.microsoft.com/office/drawing/2014/main" id="{9B1E2070-87F3-D742-BF48-F11F24FAEC4C}"/>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78255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ark - Blank">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13510D0A-E32C-124C-BAD6-D29BE0EA5C60}"/>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3" name="Footer">
            <a:extLst>
              <a:ext uri="{FF2B5EF4-FFF2-40B4-BE49-F238E27FC236}">
                <a16:creationId xmlns:a16="http://schemas.microsoft.com/office/drawing/2014/main" id="{9B1E2070-87F3-D742-BF48-F11F24FAEC4C}"/>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35213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5" name="Footer">
            <a:extLst>
              <a:ext uri="{FF2B5EF4-FFF2-40B4-BE49-F238E27FC236}">
                <a16:creationId xmlns:a16="http://schemas.microsoft.com/office/drawing/2014/main" id="{9AA066DC-C80B-A045-8CD9-A2C7DE3F17AC}"/>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1802" y="508000"/>
            <a:ext cx="10668269" cy="822960"/>
          </a:xfrm>
        </p:spPr>
        <p:txBody>
          <a:bodyPr anchor="b" anchorCtr="0"/>
          <a:lstStyle>
            <a:lvl1pPr>
              <a:defRPr sz="2399" b="1"/>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119361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ark - Title with Abstract Border">
    <p:bg>
      <p:bgPr>
        <a:solidFill>
          <a:schemeClr val="tx1"/>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88825"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0" name="Text Field">
            <a:extLst>
              <a:ext uri="{FF2B5EF4-FFF2-40B4-BE49-F238E27FC236}">
                <a16:creationId xmlns:a16="http://schemas.microsoft.com/office/drawing/2014/main" id="{2F4884B3-43B9-8948-A2FF-2AF993C7B39B}"/>
              </a:ext>
            </a:extLst>
          </p:cNvPr>
          <p:cNvSpPr>
            <a:spLocks noGrp="1"/>
          </p:cNvSpPr>
          <p:nvPr>
            <p:ph type="body" sz="quarter" idx="36" hasCustomPrompt="1"/>
          </p:nvPr>
        </p:nvSpPr>
        <p:spPr>
          <a:xfrm>
            <a:off x="1017765" y="4706393"/>
            <a:ext cx="5076648"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2" name="Text Field">
            <a:extLst>
              <a:ext uri="{FF2B5EF4-FFF2-40B4-BE49-F238E27FC236}">
                <a16:creationId xmlns:a16="http://schemas.microsoft.com/office/drawing/2014/main" id="{7644EA95-76DF-454F-88E7-28C26C8FF2CD}"/>
              </a:ext>
            </a:extLst>
          </p:cNvPr>
          <p:cNvSpPr>
            <a:spLocks noGrp="1"/>
          </p:cNvSpPr>
          <p:nvPr>
            <p:ph type="body" sz="quarter" idx="37" hasCustomPrompt="1"/>
          </p:nvPr>
        </p:nvSpPr>
        <p:spPr>
          <a:xfrm>
            <a:off x="1017765" y="4368800"/>
            <a:ext cx="5076648" cy="266291"/>
          </a:xfrm>
        </p:spPr>
        <p:txBody>
          <a:bodyPr>
            <a:noAutofit/>
          </a:bodyPr>
          <a:lstStyle>
            <a:lvl1pPr>
              <a:defRPr b="1">
                <a:solidFill>
                  <a:schemeClr val="bg1"/>
                </a:solidFill>
              </a:defRPr>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p:nvCxnSpPr>
        <p:spPr>
          <a:xfrm flipH="1">
            <a:off x="1017765" y="4114800"/>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7765" y="3519554"/>
            <a:ext cx="10156338" cy="341247"/>
          </a:xfrm>
          <a:prstGeom prst="rect">
            <a:avLst/>
          </a:prstGeom>
        </p:spPr>
        <p:txBody>
          <a:bodyPr>
            <a:noAutofit/>
          </a:bodyPr>
          <a:lstStyle>
            <a:lvl1pPr marL="0" marR="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sz="2399" b="0">
                <a:solidFill>
                  <a:schemeClr val="accent6"/>
                </a:solidFill>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7765" y="2459230"/>
            <a:ext cx="10156338" cy="1025922"/>
          </a:xfrm>
        </p:spPr>
        <p:txBody>
          <a:bodyPr wrap="square" anchor="b">
            <a:noAutofit/>
          </a:bodyPr>
          <a:lstStyle>
            <a:lvl1pPr algn="l">
              <a:lnSpc>
                <a:spcPts val="3999"/>
              </a:lnSpc>
              <a:defRPr sz="3999"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29" name="Oracle Logo">
            <a:extLst>
              <a:ext uri="{FF2B5EF4-FFF2-40B4-BE49-F238E27FC236}">
                <a16:creationId xmlns:a16="http://schemas.microsoft.com/office/drawing/2014/main" id="{BF9C1D30-95DE-064B-8188-4737C12DBC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03447" y="726542"/>
            <a:ext cx="2331113" cy="489373"/>
          </a:xfrm>
          <a:prstGeom prst="rect">
            <a:avLst/>
          </a:prstGeom>
        </p:spPr>
      </p:pic>
    </p:spTree>
    <p:extLst>
      <p:ext uri="{BB962C8B-B14F-4D97-AF65-F5344CB8AC3E}">
        <p14:creationId xmlns:p14="http://schemas.microsoft.com/office/powerpoint/2010/main" val="358534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ark - Title Only">
    <p:bg>
      <p:bgPr>
        <a:solidFill>
          <a:schemeClr val="tx1"/>
        </a:solidFill>
        <a:effectLst/>
      </p:bgPr>
    </p:bg>
    <p:spTree>
      <p:nvGrpSpPr>
        <p:cNvPr id="1" name=""/>
        <p:cNvGrpSpPr/>
        <p:nvPr/>
      </p:nvGrpSpPr>
      <p:grpSpPr>
        <a:xfrm>
          <a:off x="0" y="0"/>
          <a:ext cx="0" cy="0"/>
          <a:chOff x="0" y="0"/>
          <a:chExt cx="0" cy="0"/>
        </a:xfrm>
      </p:grpSpPr>
      <p:pic>
        <p:nvPicPr>
          <p:cNvPr id="9" name="Data Texture Cloud">
            <a:extLst>
              <a:ext uri="{FF2B5EF4-FFF2-40B4-BE49-F238E27FC236}">
                <a16:creationId xmlns:a16="http://schemas.microsoft.com/office/drawing/2014/main" id="{BE3051D7-79D0-AB46-B536-B10AE0FBA31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5" name="Footer">
            <a:extLst>
              <a:ext uri="{FF2B5EF4-FFF2-40B4-BE49-F238E27FC236}">
                <a16:creationId xmlns:a16="http://schemas.microsoft.com/office/drawing/2014/main" id="{9AA066DC-C80B-A045-8CD9-A2C7DE3F17AC}"/>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pic>
        <p:nvPicPr>
          <p:cNvPr id="10" name="Abstract Pattern Strip">
            <a:extLst>
              <a:ext uri="{FF2B5EF4-FFF2-40B4-BE49-F238E27FC236}">
                <a16:creationId xmlns:a16="http://schemas.microsoft.com/office/drawing/2014/main" id="{F8EAAC4E-E42A-FD43-B6C4-901DD6D04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
        <p:nvSpPr>
          <p:cNvPr id="16" name="Title">
            <a:extLst>
              <a:ext uri="{FF2B5EF4-FFF2-40B4-BE49-F238E27FC236}">
                <a16:creationId xmlns:a16="http://schemas.microsoft.com/office/drawing/2014/main" id="{FCA55692-CE36-1D4F-96A0-F74E95F76A38}"/>
              </a:ext>
            </a:extLst>
          </p:cNvPr>
          <p:cNvSpPr>
            <a:spLocks noGrp="1"/>
          </p:cNvSpPr>
          <p:nvPr>
            <p:ph type="body" sz="quarter" idx="10" hasCustomPrompt="1"/>
          </p:nvPr>
        </p:nvSpPr>
        <p:spPr>
          <a:xfrm>
            <a:off x="761802" y="508000"/>
            <a:ext cx="10668269" cy="822960"/>
          </a:xfrm>
        </p:spPr>
        <p:txBody>
          <a:bodyPr anchor="b" anchorCtr="0"/>
          <a:lstStyle>
            <a:lvl1pPr>
              <a:defRPr sz="2399" b="1">
                <a:solidFill>
                  <a:schemeClr val="bg1"/>
                </a:solidFill>
              </a:defRPr>
            </a:lvl1pPr>
          </a:lstStyle>
          <a:p>
            <a:pPr lvl="0"/>
            <a:r>
              <a:rPr lang="en-US" dirty="0"/>
              <a:t>Title</a:t>
            </a:r>
          </a:p>
        </p:txBody>
      </p:sp>
    </p:spTree>
    <p:extLst>
      <p:ext uri="{BB962C8B-B14F-4D97-AF65-F5344CB8AC3E}">
        <p14:creationId xmlns:p14="http://schemas.microsoft.com/office/powerpoint/2010/main" val="356461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Light - Title/Subtitle">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2079C2AD-37AA-0044-A804-55FDAE95F69D}"/>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3" name="Footer">
            <a:extLst>
              <a:ext uri="{FF2B5EF4-FFF2-40B4-BE49-F238E27FC236}">
                <a16:creationId xmlns:a16="http://schemas.microsoft.com/office/drawing/2014/main" id="{2591B64D-4466-F94F-95F5-28E8031A5D0E}"/>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7" name="OTag">
            <a:extLst>
              <a:ext uri="{FF2B5EF4-FFF2-40B4-BE49-F238E27FC236}">
                <a16:creationId xmlns:a16="http://schemas.microsoft.com/office/drawing/2014/main" id="{E92E3AB4-CA2B-2947-A479-6006EC506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cxnSp>
        <p:nvCxnSpPr>
          <p:cNvPr id="16" name="Accent Mark">
            <a:extLst>
              <a:ext uri="{FF2B5EF4-FFF2-40B4-BE49-F238E27FC236}">
                <a16:creationId xmlns:a16="http://schemas.microsoft.com/office/drawing/2014/main" id="{A3FCA7A5-C5A6-7E43-9B07-6B262509CB94}"/>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1802" y="1000420"/>
            <a:ext cx="10668269" cy="330540"/>
          </a:xfrm>
          <a:prstGeom prst="rect">
            <a:avLst/>
          </a:prstGeom>
        </p:spPr>
        <p:txBody>
          <a:bodyPr lIns="0">
            <a:noAutofit/>
          </a:bodyPr>
          <a:lstStyle>
            <a:lvl1pPr marL="0" indent="0">
              <a:spcAft>
                <a:spcPts val="0"/>
              </a:spcAft>
              <a:buNone/>
              <a:defRPr sz="1999"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33022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ark - Title/Subtitle">
    <p:bg>
      <p:bgPr>
        <a:solidFill>
          <a:schemeClr val="tx1"/>
        </a:solidFill>
        <a:effectLst/>
      </p:bgPr>
    </p:bg>
    <p:spTree>
      <p:nvGrpSpPr>
        <p:cNvPr id="1" name=""/>
        <p:cNvGrpSpPr/>
        <p:nvPr/>
      </p:nvGrpSpPr>
      <p:grpSpPr>
        <a:xfrm>
          <a:off x="0" y="0"/>
          <a:ext cx="0" cy="0"/>
          <a:chOff x="0" y="0"/>
          <a:chExt cx="0" cy="0"/>
        </a:xfrm>
      </p:grpSpPr>
      <p:pic>
        <p:nvPicPr>
          <p:cNvPr id="11" name="Data Texture Cloud">
            <a:extLst>
              <a:ext uri="{FF2B5EF4-FFF2-40B4-BE49-F238E27FC236}">
                <a16:creationId xmlns:a16="http://schemas.microsoft.com/office/drawing/2014/main" id="{B32BC054-60FB-064F-A282-C18437F0420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3" name="Footer">
            <a:extLst>
              <a:ext uri="{FF2B5EF4-FFF2-40B4-BE49-F238E27FC236}">
                <a16:creationId xmlns:a16="http://schemas.microsoft.com/office/drawing/2014/main" id="{2591B64D-4466-F94F-95F5-28E8031A5D0E}"/>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7" name="OTag">
            <a:extLst>
              <a:ext uri="{FF2B5EF4-FFF2-40B4-BE49-F238E27FC236}">
                <a16:creationId xmlns:a16="http://schemas.microsoft.com/office/drawing/2014/main" id="{E92E3AB4-CA2B-2947-A479-6006EC506B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cxnSp>
        <p:nvCxnSpPr>
          <p:cNvPr id="16" name="Accent Mark">
            <a:extLst>
              <a:ext uri="{FF2B5EF4-FFF2-40B4-BE49-F238E27FC236}">
                <a16:creationId xmlns:a16="http://schemas.microsoft.com/office/drawing/2014/main" id="{A3FCA7A5-C5A6-7E43-9B07-6B262509CB94}"/>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1802" y="1000420"/>
            <a:ext cx="10668269" cy="330540"/>
          </a:xfrm>
          <a:prstGeom prst="rect">
            <a:avLst/>
          </a:prstGeom>
        </p:spPr>
        <p:txBody>
          <a:bodyPr lIns="0">
            <a:noAutofit/>
          </a:bodyPr>
          <a:lstStyle>
            <a:lvl1pPr marL="0" indent="0">
              <a:spcAft>
                <a:spcPts val="0"/>
              </a:spcAft>
              <a:buNone/>
              <a:defRPr sz="1999"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05487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1" name="Footer">
            <a:extLst>
              <a:ext uri="{FF2B5EF4-FFF2-40B4-BE49-F238E27FC236}">
                <a16:creationId xmlns:a16="http://schemas.microsoft.com/office/drawing/2014/main" id="{3D318B72-DCC5-F249-91BD-81C274E45FE9}"/>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8" name="OTag">
            <a:extLst>
              <a:ext uri="{FF2B5EF4-FFF2-40B4-BE49-F238E27FC236}">
                <a16:creationId xmlns:a16="http://schemas.microsoft.com/office/drawing/2014/main" id="{F65C325A-C973-E74C-AD41-1A4DFAE0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754" y="1837944"/>
            <a:ext cx="1066826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1802" y="508000"/>
            <a:ext cx="10668269" cy="822960"/>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05548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ark - Title 1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30973D80-F90C-2B41-AAF3-064791F626A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1" name="Footer">
            <a:extLst>
              <a:ext uri="{FF2B5EF4-FFF2-40B4-BE49-F238E27FC236}">
                <a16:creationId xmlns:a16="http://schemas.microsoft.com/office/drawing/2014/main" id="{3D318B72-DCC5-F249-91BD-81C274E45FE9}"/>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8" name="OTag">
            <a:extLst>
              <a:ext uri="{FF2B5EF4-FFF2-40B4-BE49-F238E27FC236}">
                <a16:creationId xmlns:a16="http://schemas.microsoft.com/office/drawing/2014/main" id="{F65C325A-C973-E74C-AD41-1A4DFAE0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754" y="1837944"/>
            <a:ext cx="1066826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1802" y="508000"/>
            <a:ext cx="10668269" cy="822960"/>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79119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ight - Title/Subtitle 1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BAF6345E-D104-C540-A797-9C0E53A4C8D6}"/>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4" name="Footer">
            <a:extLst>
              <a:ext uri="{FF2B5EF4-FFF2-40B4-BE49-F238E27FC236}">
                <a16:creationId xmlns:a16="http://schemas.microsoft.com/office/drawing/2014/main" id="{44D493A7-DE15-5D4E-B41A-9F4946FCD860}"/>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8" name="OTag">
            <a:extLst>
              <a:ext uri="{FF2B5EF4-FFF2-40B4-BE49-F238E27FC236}">
                <a16:creationId xmlns:a16="http://schemas.microsoft.com/office/drawing/2014/main" id="{F65C325A-C973-E74C-AD41-1A4DFAE0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754" y="1837944"/>
            <a:ext cx="1066826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1802" y="1000420"/>
            <a:ext cx="10668269" cy="330540"/>
          </a:xfrm>
          <a:prstGeom prst="rect">
            <a:avLst/>
          </a:prstGeom>
        </p:spPr>
        <p:txBody>
          <a:bodyPr lIns="0">
            <a:noAutofit/>
          </a:bodyPr>
          <a:lstStyle>
            <a:lvl1pPr marL="0" indent="0">
              <a:spcAft>
                <a:spcPts val="0"/>
              </a:spcAft>
              <a:buNone/>
              <a:defRPr sz="1999" b="0" i="0">
                <a:latin typeface="Oracle Sans" panose="020B0503020204020204" pitchFamily="34" charset="0"/>
                <a:cs typeface="Oracle Sans" panose="020B0503020204020204" pitchFamily="34" charset="0"/>
              </a:defRPr>
            </a:lvl1pPr>
          </a:lstStyle>
          <a:p>
            <a:pPr lvl="0"/>
            <a:r>
              <a:rPr lang="en-US" dirty="0"/>
              <a:t>Subtitle</a:t>
            </a:r>
          </a:p>
        </p:txBody>
      </p: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9968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ark - Title/Subtitle 1 Column">
    <p:bg>
      <p:bgPr>
        <a:solidFill>
          <a:schemeClr val="tx1"/>
        </a:solidFill>
        <a:effectLst/>
      </p:bgPr>
    </p:bg>
    <p:spTree>
      <p:nvGrpSpPr>
        <p:cNvPr id="1" name=""/>
        <p:cNvGrpSpPr/>
        <p:nvPr/>
      </p:nvGrpSpPr>
      <p:grpSpPr>
        <a:xfrm>
          <a:off x="0" y="0"/>
          <a:ext cx="0" cy="0"/>
          <a:chOff x="0" y="0"/>
          <a:chExt cx="0" cy="0"/>
        </a:xfrm>
      </p:grpSpPr>
      <p:pic>
        <p:nvPicPr>
          <p:cNvPr id="15" name="Data Texture Cloud">
            <a:extLst>
              <a:ext uri="{FF2B5EF4-FFF2-40B4-BE49-F238E27FC236}">
                <a16:creationId xmlns:a16="http://schemas.microsoft.com/office/drawing/2014/main" id="{57E73E0B-D3D9-9D49-AA25-ABB738EFB4D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4" name="Footer">
            <a:extLst>
              <a:ext uri="{FF2B5EF4-FFF2-40B4-BE49-F238E27FC236}">
                <a16:creationId xmlns:a16="http://schemas.microsoft.com/office/drawing/2014/main" id="{44D493A7-DE15-5D4E-B41A-9F4946FCD860}"/>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8" name="OTag">
            <a:extLst>
              <a:ext uri="{FF2B5EF4-FFF2-40B4-BE49-F238E27FC236}">
                <a16:creationId xmlns:a16="http://schemas.microsoft.com/office/drawing/2014/main" id="{F65C325A-C973-E74C-AD41-1A4DFAE0BB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754" y="1837944"/>
            <a:ext cx="1066826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6" name="Subtitle">
            <a:extLst>
              <a:ext uri="{FF2B5EF4-FFF2-40B4-BE49-F238E27FC236}">
                <a16:creationId xmlns:a16="http://schemas.microsoft.com/office/drawing/2014/main" id="{23E1B665-00A8-8343-AE5D-D91C2C56BB7A}"/>
              </a:ext>
            </a:extLst>
          </p:cNvPr>
          <p:cNvSpPr>
            <a:spLocks noGrp="1"/>
          </p:cNvSpPr>
          <p:nvPr>
            <p:ph type="body" sz="quarter" idx="11" hasCustomPrompt="1"/>
          </p:nvPr>
        </p:nvSpPr>
        <p:spPr>
          <a:xfrm>
            <a:off x="761802" y="1000420"/>
            <a:ext cx="10668269" cy="330540"/>
          </a:xfrm>
          <a:prstGeom prst="rect">
            <a:avLst/>
          </a:prstGeom>
        </p:spPr>
        <p:txBody>
          <a:bodyPr lIns="0">
            <a:noAutofit/>
          </a:bodyPr>
          <a:lstStyle>
            <a:lvl1pPr marL="0" indent="0">
              <a:spcAft>
                <a:spcPts val="0"/>
              </a:spcAft>
              <a:buNone/>
              <a:defRPr sz="1999"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33A530BD-4FD9-9B46-86C2-8FCE03913CBD}"/>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86990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ight - 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8" name="Footer">
            <a:extLst>
              <a:ext uri="{FF2B5EF4-FFF2-40B4-BE49-F238E27FC236}">
                <a16:creationId xmlns:a16="http://schemas.microsoft.com/office/drawing/2014/main" id="{D4C034A3-034A-E041-85B3-5C60872EB891}"/>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1" name="OTag">
            <a:extLst>
              <a:ext uri="{FF2B5EF4-FFF2-40B4-BE49-F238E27FC236}">
                <a16:creationId xmlns:a16="http://schemas.microsoft.com/office/drawing/2014/main" id="{388F650B-0096-C146-8FEB-5C25B15CB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4287" y="1837944"/>
            <a:ext cx="5082740"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p:nvCxnSpPr>
        <p:spPr>
          <a:xfrm>
            <a:off x="609441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753" y="1837944"/>
            <a:ext cx="5082740"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1802" y="508000"/>
            <a:ext cx="10668269" cy="822960"/>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100347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91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rk - 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45600894-19FA-B44D-93AD-7FDD489F09A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8" name="Footer">
            <a:extLst>
              <a:ext uri="{FF2B5EF4-FFF2-40B4-BE49-F238E27FC236}">
                <a16:creationId xmlns:a16="http://schemas.microsoft.com/office/drawing/2014/main" id="{D4C034A3-034A-E041-85B3-5C60872EB891}"/>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1" name="OTag">
            <a:extLst>
              <a:ext uri="{FF2B5EF4-FFF2-40B4-BE49-F238E27FC236}">
                <a16:creationId xmlns:a16="http://schemas.microsoft.com/office/drawing/2014/main" id="{388F650B-0096-C146-8FEB-5C25B15CB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4287" y="1837944"/>
            <a:ext cx="5082740"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p:nvCxnSpPr>
        <p:spPr>
          <a:xfrm>
            <a:off x="609441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753" y="1837944"/>
            <a:ext cx="5082740"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1802" y="508000"/>
            <a:ext cx="10668269" cy="822960"/>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05194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91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Light - Title/Subtitle 2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2F2253F-E2CD-F84C-B073-F9A6ABBAA333}"/>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8" name="Footer">
            <a:extLst>
              <a:ext uri="{FF2B5EF4-FFF2-40B4-BE49-F238E27FC236}">
                <a16:creationId xmlns:a16="http://schemas.microsoft.com/office/drawing/2014/main" id="{FB0664B7-AC2A-2146-8E19-B38024F76F44}"/>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1" name="OTag">
            <a:extLst>
              <a:ext uri="{FF2B5EF4-FFF2-40B4-BE49-F238E27FC236}">
                <a16:creationId xmlns:a16="http://schemas.microsoft.com/office/drawing/2014/main" id="{388F650B-0096-C146-8FEB-5C25B15CB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4287" y="1837944"/>
            <a:ext cx="5082740"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p:nvCxnSpPr>
        <p:spPr>
          <a:xfrm>
            <a:off x="609441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753" y="1837944"/>
            <a:ext cx="5082740"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1802" y="1000420"/>
            <a:ext cx="10668269" cy="330540"/>
          </a:xfrm>
          <a:prstGeom prst="rect">
            <a:avLst/>
          </a:prstGeom>
        </p:spPr>
        <p:txBody>
          <a:bodyPr lIns="0">
            <a:noAutofit/>
          </a:bodyPr>
          <a:lstStyle>
            <a:lvl1pPr marL="0" indent="0">
              <a:spcAft>
                <a:spcPts val="0"/>
              </a:spcAft>
              <a:buNone/>
              <a:defRPr sz="1999"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1410795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91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ight - Title">
    <p:bg>
      <p:bgPr>
        <a:solidFill>
          <a:schemeClr val="bg2"/>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A96A34BF-1E0A-1545-9385-60E322784BA0}"/>
              </a:ext>
            </a:extLst>
          </p:cNvPr>
          <p:cNvPicPr>
            <a:picLocks noChangeAspect="1"/>
          </p:cNvPicPr>
          <p:nvPr/>
        </p:nvPicPr>
        <p:blipFill rotWithShape="1">
          <a:blip r:embed="rId2">
            <a:extLst>
              <a:ext uri="{28A0092B-C50C-407E-A947-70E740481C1C}">
                <a14:useLocalDpi xmlns:a14="http://schemas.microsoft.com/office/drawing/2010/main" val="0"/>
              </a:ext>
            </a:extLst>
          </a:blip>
          <a:srcRect r="34835"/>
          <a:stretch/>
        </p:blipFill>
        <p:spPr>
          <a:xfrm flipH="1">
            <a:off x="-1" y="1179013"/>
            <a:ext cx="2889761" cy="1677919"/>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0" name="Text Field">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7765" y="4706393"/>
            <a:ext cx="5076648"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7765" y="4368800"/>
            <a:ext cx="5076648" cy="266291"/>
          </a:xfrm>
        </p:spPr>
        <p:txBody>
          <a:bodyPr>
            <a:noAutofit/>
          </a:bodyPr>
          <a:lstStyle>
            <a:lvl1pPr>
              <a:defRPr b="1"/>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p:nvCxnSpPr>
        <p:spPr>
          <a:xfrm flipH="1">
            <a:off x="1017765" y="4114800"/>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7765" y="3519554"/>
            <a:ext cx="10156338" cy="341247"/>
          </a:xfrm>
          <a:prstGeom prst="rect">
            <a:avLst/>
          </a:prstGeom>
        </p:spPr>
        <p:txBody>
          <a:bodyPr>
            <a:noAutofit/>
          </a:bodyPr>
          <a:lstStyle>
            <a:lvl1pPr marL="0" marR="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sz="2399" b="0">
                <a:solidFill>
                  <a:schemeClr val="accent5"/>
                </a:solidFill>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7765" y="2459230"/>
            <a:ext cx="10156338" cy="1025922"/>
          </a:xfrm>
        </p:spPr>
        <p:txBody>
          <a:bodyPr wrap="square" anchor="b">
            <a:noAutofit/>
          </a:bodyPr>
          <a:lstStyle>
            <a:lvl1pPr algn="l">
              <a:lnSpc>
                <a:spcPts val="3999"/>
              </a:lnSpc>
              <a:defRPr sz="3999"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27" name="Oracle Logo">
            <a:extLst>
              <a:ext uri="{FF2B5EF4-FFF2-40B4-BE49-F238E27FC236}">
                <a16:creationId xmlns:a16="http://schemas.microsoft.com/office/drawing/2014/main" id="{4CBFB345-7BA7-0F4A-9E93-37E587DAA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3447" y="726541"/>
            <a:ext cx="2331113" cy="489374"/>
          </a:xfrm>
          <a:prstGeom prst="rect">
            <a:avLst/>
          </a:prstGeom>
        </p:spPr>
      </p:pic>
    </p:spTree>
    <p:extLst>
      <p:ext uri="{BB962C8B-B14F-4D97-AF65-F5344CB8AC3E}">
        <p14:creationId xmlns:p14="http://schemas.microsoft.com/office/powerpoint/2010/main" val="184508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ark - Title/Subtitle 2 Column">
    <p:bg>
      <p:bgPr>
        <a:solidFill>
          <a:schemeClr val="tx1"/>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088EE63F-D017-8F4C-825E-76E07B952F9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8" name="Footer">
            <a:extLst>
              <a:ext uri="{FF2B5EF4-FFF2-40B4-BE49-F238E27FC236}">
                <a16:creationId xmlns:a16="http://schemas.microsoft.com/office/drawing/2014/main" id="{FB0664B7-AC2A-2146-8E19-B38024F76F44}"/>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1" name="OTag">
            <a:extLst>
              <a:ext uri="{FF2B5EF4-FFF2-40B4-BE49-F238E27FC236}">
                <a16:creationId xmlns:a16="http://schemas.microsoft.com/office/drawing/2014/main" id="{388F650B-0096-C146-8FEB-5C25B15CB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4287" y="1837944"/>
            <a:ext cx="5082740"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p:nvCxnSpPr>
        <p:spPr>
          <a:xfrm>
            <a:off x="609441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753" y="1837944"/>
            <a:ext cx="5082740"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1802" y="1000420"/>
            <a:ext cx="10668269" cy="330540"/>
          </a:xfrm>
          <a:prstGeom prst="rect">
            <a:avLst/>
          </a:prstGeom>
        </p:spPr>
        <p:txBody>
          <a:bodyPr lIns="0">
            <a:noAutofit/>
          </a:bodyPr>
          <a:lstStyle>
            <a:lvl1pPr marL="0" indent="0">
              <a:spcAft>
                <a:spcPts val="0"/>
              </a:spcAft>
              <a:buNone/>
              <a:defRPr sz="1999"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81132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91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0" name="Footer">
            <a:extLst>
              <a:ext uri="{FF2B5EF4-FFF2-40B4-BE49-F238E27FC236}">
                <a16:creationId xmlns:a16="http://schemas.microsoft.com/office/drawing/2014/main" id="{5AB5D6B8-9C36-7640-AEBB-31B1DF05F539}"/>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5884" y="1837944"/>
            <a:ext cx="33001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p:nvCxnSpPr>
        <p:spPr>
          <a:xfrm>
            <a:off x="7935433"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3843" y="1837944"/>
            <a:ext cx="33001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p:nvCxnSpPr>
        <p:spPr>
          <a:xfrm>
            <a:off x="425339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754" y="1837944"/>
            <a:ext cx="33001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p:ph type="title" hasCustomPrompt="1"/>
          </p:nvPr>
        </p:nvSpPr>
        <p:spPr>
          <a:xfrm>
            <a:off x="761802" y="508000"/>
            <a:ext cx="10668269" cy="822960"/>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02953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Dark - Title 3 Column">
    <p:bg>
      <p:bgPr>
        <a:solidFill>
          <a:schemeClr val="tx1"/>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6B6AE226-6298-A74E-881D-C391B7DBFC7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0" name="Footer">
            <a:extLst>
              <a:ext uri="{FF2B5EF4-FFF2-40B4-BE49-F238E27FC236}">
                <a16:creationId xmlns:a16="http://schemas.microsoft.com/office/drawing/2014/main" id="{5AB5D6B8-9C36-7640-AEBB-31B1DF05F539}"/>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5884" y="1837944"/>
            <a:ext cx="33001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p:nvCxnSpPr>
        <p:spPr>
          <a:xfrm>
            <a:off x="7935433"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3843" y="1837944"/>
            <a:ext cx="33001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p:nvCxnSpPr>
        <p:spPr>
          <a:xfrm>
            <a:off x="425339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754" y="1837944"/>
            <a:ext cx="33001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p:ph type="title" hasCustomPrompt="1"/>
          </p:nvPr>
        </p:nvSpPr>
        <p:spPr>
          <a:xfrm>
            <a:off x="761802" y="508000"/>
            <a:ext cx="10668269" cy="822960"/>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62093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Light - Title/Subtitle 3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70EC8FB-8F52-1849-8B54-6C3C260AEC4E}"/>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1" name="Footer">
            <a:extLst>
              <a:ext uri="{FF2B5EF4-FFF2-40B4-BE49-F238E27FC236}">
                <a16:creationId xmlns:a16="http://schemas.microsoft.com/office/drawing/2014/main" id="{6287F873-60BF-5949-9236-8CE888A56A36}"/>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5884" y="1837944"/>
            <a:ext cx="33001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p:nvCxnSpPr>
        <p:spPr>
          <a:xfrm>
            <a:off x="7935433"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3843" y="1837944"/>
            <a:ext cx="33001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p:nvCxnSpPr>
        <p:spPr>
          <a:xfrm>
            <a:off x="425339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754" y="1837944"/>
            <a:ext cx="33001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1802" y="1000420"/>
            <a:ext cx="10668269" cy="330540"/>
          </a:xfrm>
          <a:prstGeom prst="rect">
            <a:avLst/>
          </a:prstGeom>
        </p:spPr>
        <p:txBody>
          <a:bodyPr lIns="0">
            <a:noAutofit/>
          </a:bodyPr>
          <a:lstStyle>
            <a:lvl1pPr marL="0" indent="0">
              <a:spcAft>
                <a:spcPts val="0"/>
              </a:spcAft>
              <a:buNone/>
              <a:defRPr sz="1999"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259698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ark - Title/Subtitle 3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FC7E372-ADF2-0D42-B73B-DDFEABF951C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1" name="Footer">
            <a:extLst>
              <a:ext uri="{FF2B5EF4-FFF2-40B4-BE49-F238E27FC236}">
                <a16:creationId xmlns:a16="http://schemas.microsoft.com/office/drawing/2014/main" id="{6287F873-60BF-5949-9236-8CE888A56A36}"/>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5884" y="1837944"/>
            <a:ext cx="33001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p:nvCxnSpPr>
        <p:spPr>
          <a:xfrm>
            <a:off x="7935433"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3843" y="1837944"/>
            <a:ext cx="33001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p:nvCxnSpPr>
        <p:spPr>
          <a:xfrm>
            <a:off x="425339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754" y="1837944"/>
            <a:ext cx="3300124"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1802" y="1000420"/>
            <a:ext cx="10668269" cy="330540"/>
          </a:xfrm>
          <a:prstGeom prst="rect">
            <a:avLst/>
          </a:prstGeom>
        </p:spPr>
        <p:txBody>
          <a:bodyPr lIns="0">
            <a:noAutofit/>
          </a:bodyPr>
          <a:lstStyle>
            <a:lvl1pPr marL="0" indent="0">
              <a:spcAft>
                <a:spcPts val="0"/>
              </a:spcAft>
              <a:buNone/>
              <a:defRPr sz="1999"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644869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Light - Title 4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E384CA2D-A4F2-454B-8E32-D2A8DB39E29E}"/>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1" name="Footer">
            <a:extLst>
              <a:ext uri="{FF2B5EF4-FFF2-40B4-BE49-F238E27FC236}">
                <a16:creationId xmlns:a16="http://schemas.microsoft.com/office/drawing/2014/main" id="{A11C977B-551F-D741-BBF5-29FBF128D91D}"/>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1168" y="1837944"/>
            <a:ext cx="247737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p:nvCxnSpPr>
        <p:spPr>
          <a:xfrm>
            <a:off x="8824201"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19856" y="1837944"/>
            <a:ext cx="247737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p:nvCxnSpPr>
        <p:spPr>
          <a:xfrm>
            <a:off x="6094413"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1590" y="1837944"/>
            <a:ext cx="247737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p:nvCxnSpPr>
        <p:spPr>
          <a:xfrm>
            <a:off x="336462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753" y="1837944"/>
            <a:ext cx="247737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p:ph type="title" hasCustomPrompt="1"/>
          </p:nvPr>
        </p:nvSpPr>
        <p:spPr>
          <a:xfrm>
            <a:off x="761802" y="508000"/>
            <a:ext cx="10668269" cy="822960"/>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90170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Dark - Title 4 Column">
    <p:bg>
      <p:bgPr>
        <a:solidFill>
          <a:schemeClr val="tx1"/>
        </a:solidFill>
        <a:effectLst/>
      </p:bgPr>
    </p:bg>
    <p:spTree>
      <p:nvGrpSpPr>
        <p:cNvPr id="1" name=""/>
        <p:cNvGrpSpPr/>
        <p:nvPr/>
      </p:nvGrpSpPr>
      <p:grpSpPr>
        <a:xfrm>
          <a:off x="0" y="0"/>
          <a:ext cx="0" cy="0"/>
          <a:chOff x="0" y="0"/>
          <a:chExt cx="0" cy="0"/>
        </a:xfrm>
      </p:grpSpPr>
      <p:pic>
        <p:nvPicPr>
          <p:cNvPr id="24" name="Data Texture Cloud">
            <a:extLst>
              <a:ext uri="{FF2B5EF4-FFF2-40B4-BE49-F238E27FC236}">
                <a16:creationId xmlns:a16="http://schemas.microsoft.com/office/drawing/2014/main" id="{030D5F68-2B7D-5945-9127-3A54A7FB2BF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1" name="Footer">
            <a:extLst>
              <a:ext uri="{FF2B5EF4-FFF2-40B4-BE49-F238E27FC236}">
                <a16:creationId xmlns:a16="http://schemas.microsoft.com/office/drawing/2014/main" id="{A11C977B-551F-D741-BBF5-29FBF128D91D}"/>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1168" y="1837944"/>
            <a:ext cx="247737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p:nvCxnSpPr>
        <p:spPr>
          <a:xfrm>
            <a:off x="8824201"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19856" y="1837944"/>
            <a:ext cx="247737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p:nvCxnSpPr>
        <p:spPr>
          <a:xfrm>
            <a:off x="6094413"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1590" y="1837944"/>
            <a:ext cx="247737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p:nvCxnSpPr>
        <p:spPr>
          <a:xfrm>
            <a:off x="336462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753" y="1837944"/>
            <a:ext cx="247737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p:ph type="title" hasCustomPrompt="1"/>
          </p:nvPr>
        </p:nvSpPr>
        <p:spPr>
          <a:xfrm>
            <a:off x="761802" y="508000"/>
            <a:ext cx="10668269" cy="822960"/>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64942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Light - Title/Subtitle 4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BD09BE5E-B760-8549-A8BC-E223A297FC8C}"/>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0" name="Footer">
            <a:extLst>
              <a:ext uri="{FF2B5EF4-FFF2-40B4-BE49-F238E27FC236}">
                <a16:creationId xmlns:a16="http://schemas.microsoft.com/office/drawing/2014/main" id="{DC488B96-3C2B-1441-B4FE-C07C0D2ADFF7}"/>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1168" y="1837944"/>
            <a:ext cx="247737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p:nvCxnSpPr>
        <p:spPr>
          <a:xfrm>
            <a:off x="8824201"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19856" y="1837944"/>
            <a:ext cx="247737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p:nvCxnSpPr>
        <p:spPr>
          <a:xfrm>
            <a:off x="6094413"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1590" y="1837944"/>
            <a:ext cx="247737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p:nvCxnSpPr>
        <p:spPr>
          <a:xfrm>
            <a:off x="336462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753" y="1837944"/>
            <a:ext cx="2477379"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1802" y="1000420"/>
            <a:ext cx="10668269" cy="330540"/>
          </a:xfrm>
          <a:prstGeom prst="rect">
            <a:avLst/>
          </a:prstGeom>
        </p:spPr>
        <p:txBody>
          <a:bodyPr lIns="0">
            <a:noAutofit/>
          </a:bodyPr>
          <a:lstStyle>
            <a:lvl1pPr marL="0" indent="0">
              <a:spcAft>
                <a:spcPts val="0"/>
              </a:spcAft>
              <a:buNone/>
              <a:defRPr sz="1999"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09204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Dark - Title/Subtitle 4 Column">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8695F751-C528-3B42-8EEE-1DA309C07516}"/>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0" name="Footer">
            <a:extLst>
              <a:ext uri="{FF2B5EF4-FFF2-40B4-BE49-F238E27FC236}">
                <a16:creationId xmlns:a16="http://schemas.microsoft.com/office/drawing/2014/main" id="{DC488B96-3C2B-1441-B4FE-C07C0D2ADFF7}"/>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EBAE077C-DB09-ED47-8D39-D0B8EC31F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1168" y="1837944"/>
            <a:ext cx="247737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p:nvCxnSpPr>
        <p:spPr>
          <a:xfrm>
            <a:off x="8824201"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19856" y="1837944"/>
            <a:ext cx="247737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p:nvCxnSpPr>
        <p:spPr>
          <a:xfrm>
            <a:off x="6094413"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1590" y="1837944"/>
            <a:ext cx="247737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p:nvCxnSpPr>
        <p:spPr>
          <a:xfrm>
            <a:off x="336462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753" y="1837944"/>
            <a:ext cx="2477379" cy="42611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1802" y="1000420"/>
            <a:ext cx="10668269" cy="330540"/>
          </a:xfrm>
          <a:prstGeom prst="rect">
            <a:avLst/>
          </a:prstGeom>
        </p:spPr>
        <p:txBody>
          <a:bodyPr lIns="0">
            <a:noAutofit/>
          </a:bodyPr>
          <a:lstStyle>
            <a:lvl1pPr marL="0" indent="0">
              <a:spcAft>
                <a:spcPts val="0"/>
              </a:spcAft>
              <a:buNone/>
              <a:defRPr sz="1999"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413713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9" name="Footer">
            <a:extLst>
              <a:ext uri="{FF2B5EF4-FFF2-40B4-BE49-F238E27FC236}">
                <a16:creationId xmlns:a16="http://schemas.microsoft.com/office/drawing/2014/main" id="{E8C41388-5BBD-104D-B01B-C28BA7989688}"/>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F7FA49ED-B139-8A43-A7E7-4EEB220FD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2681" y="4222751"/>
            <a:ext cx="3202870"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48649" y="4222112"/>
            <a:ext cx="1618067"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2681" y="1837945"/>
            <a:ext cx="3202870"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48649" y="1838324"/>
            <a:ext cx="1618067"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4559" y="4222751"/>
            <a:ext cx="3202870"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527" y="4222112"/>
            <a:ext cx="1618067"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4559" y="1837945"/>
            <a:ext cx="3202870"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527" y="1838324"/>
            <a:ext cx="1618067"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Title">
            <a:extLst>
              <a:ext uri="{FF2B5EF4-FFF2-40B4-BE49-F238E27FC236}">
                <a16:creationId xmlns:a16="http://schemas.microsoft.com/office/drawing/2014/main" id="{7DD3CC2C-3EE3-F040-84F6-EA7D7954451C}"/>
              </a:ext>
            </a:extLst>
          </p:cNvPr>
          <p:cNvSpPr txBox="1">
            <a:spLocks/>
          </p:cNvSpPr>
          <p:nvPr/>
        </p:nvSpPr>
        <p:spPr>
          <a:xfrm>
            <a:off x="761802" y="508000"/>
            <a:ext cx="10668269" cy="822960"/>
          </a:xfrm>
          <a:prstGeom prst="rect">
            <a:avLst/>
          </a:prstGeom>
        </p:spPr>
        <p:txBody>
          <a:bodyPr vert="horz" lIns="0" tIns="0" rIns="0" bIns="0" rtlCol="0" anchor="b">
            <a:noAutofit/>
          </a:bodyPr>
          <a:lstStyle>
            <a:lvl1pPr algn="l" defTabSz="914400" rtl="0" eaLnBrk="1" latinLnBrk="0" hangingPunct="1">
              <a:lnSpc>
                <a:spcPct val="95000"/>
              </a:lnSpc>
              <a:spcBef>
                <a:spcPct val="0"/>
              </a:spcBef>
              <a:buNone/>
              <a:defRPr lang="en-US" sz="2400" b="1" i="0" kern="1200" baseline="0">
                <a:solidFill>
                  <a:schemeClr val="tx1"/>
                </a:solidFill>
                <a:latin typeface="Oracle Sans" panose="020B0503020204020204" pitchFamily="34" charset="0"/>
                <a:ea typeface="+mn-ea"/>
                <a:cs typeface="Oracle Sans" panose="020B0503020204020204" pitchFamily="34" charset="0"/>
              </a:defRPr>
            </a:lvl1pPr>
          </a:lstStyle>
          <a:p>
            <a:pPr>
              <a:spcBef>
                <a:spcPts val="1000"/>
              </a:spcBef>
              <a:buFont typeface="Arial" panose="020B0604020202020204" pitchFamily="34" charset="0"/>
              <a:buNone/>
            </a:pPr>
            <a:r>
              <a:rPr lang="en-US" sz="2399"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163550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Dark - Title">
    <p:bg>
      <p:bgPr>
        <a:solidFill>
          <a:schemeClr val="tx1"/>
        </a:solidFill>
        <a:effectLst/>
      </p:bgPr>
    </p:bg>
    <p:spTree>
      <p:nvGrpSpPr>
        <p:cNvPr id="1" name=""/>
        <p:cNvGrpSpPr/>
        <p:nvPr/>
      </p:nvGrpSpPr>
      <p:grpSpPr>
        <a:xfrm>
          <a:off x="0" y="0"/>
          <a:ext cx="0" cy="0"/>
          <a:chOff x="0" y="0"/>
          <a:chExt cx="0" cy="0"/>
        </a:xfrm>
      </p:grpSpPr>
      <p:pic>
        <p:nvPicPr>
          <p:cNvPr id="5" name="Data Texture Cloud">
            <a:extLst>
              <a:ext uri="{FF2B5EF4-FFF2-40B4-BE49-F238E27FC236}">
                <a16:creationId xmlns:a16="http://schemas.microsoft.com/office/drawing/2014/main" id="{69E8962B-1EEF-2B4C-BB20-FCE8104EC66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34723"/>
          <a:stretch/>
        </p:blipFill>
        <p:spPr>
          <a:xfrm flipH="1">
            <a:off x="-1" y="1179012"/>
            <a:ext cx="2900120" cy="1681057"/>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cxnSp>
        <p:nvCxnSpPr>
          <p:cNvPr id="26" name="Accent Mark">
            <a:extLst>
              <a:ext uri="{FF2B5EF4-FFF2-40B4-BE49-F238E27FC236}">
                <a16:creationId xmlns:a16="http://schemas.microsoft.com/office/drawing/2014/main" id="{0128FA38-C7A0-1C40-B6A7-8B991B8BE254}"/>
              </a:ext>
            </a:extLst>
          </p:cNvPr>
          <p:cNvCxnSpPr>
            <a:cxnSpLocks/>
          </p:cNvCxnSpPr>
          <p:nvPr/>
        </p:nvCxnSpPr>
        <p:spPr>
          <a:xfrm flipH="1">
            <a:off x="1017765" y="4114800"/>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7765" y="3519554"/>
            <a:ext cx="10156338" cy="341247"/>
          </a:xfrm>
          <a:prstGeom prst="rect">
            <a:avLst/>
          </a:prstGeom>
        </p:spPr>
        <p:txBody>
          <a:bodyPr>
            <a:noAutofit/>
          </a:bodyPr>
          <a:lstStyle>
            <a:lvl1pPr marL="0" marR="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sz="2399" b="0">
                <a:solidFill>
                  <a:schemeClr val="accent6"/>
                </a:solidFill>
              </a:defRPr>
            </a:lvl1pPr>
          </a:lstStyle>
          <a:p>
            <a:pPr marL="0" marR="0" lvl="0" indent="0" algn="l" defTabSz="91412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7765" y="2459230"/>
            <a:ext cx="10156338" cy="1025922"/>
          </a:xfrm>
        </p:spPr>
        <p:txBody>
          <a:bodyPr wrap="square" anchor="b">
            <a:noAutofit/>
          </a:bodyPr>
          <a:lstStyle>
            <a:lvl1pPr algn="l">
              <a:lnSpc>
                <a:spcPts val="3999"/>
              </a:lnSpc>
              <a:defRPr sz="3999" b="0">
                <a:solidFill>
                  <a:schemeClr val="bg1"/>
                </a:solidFill>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27" name="Oracle Logo">
            <a:extLst>
              <a:ext uri="{FF2B5EF4-FFF2-40B4-BE49-F238E27FC236}">
                <a16:creationId xmlns:a16="http://schemas.microsoft.com/office/drawing/2014/main" id="{4CBFB345-7BA7-0F4A-9E93-37E587DAA3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03447" y="726542"/>
            <a:ext cx="2331113" cy="489373"/>
          </a:xfrm>
          <a:prstGeom prst="rect">
            <a:avLst/>
          </a:prstGeom>
        </p:spPr>
      </p:pic>
      <p:sp>
        <p:nvSpPr>
          <p:cNvPr id="10" name="Text Field">
            <a:extLst>
              <a:ext uri="{FF2B5EF4-FFF2-40B4-BE49-F238E27FC236}">
                <a16:creationId xmlns:a16="http://schemas.microsoft.com/office/drawing/2014/main" id="{3B955B49-F36B-EB4F-AB69-FBF0ADA0BF96}"/>
              </a:ext>
            </a:extLst>
          </p:cNvPr>
          <p:cNvSpPr>
            <a:spLocks noGrp="1"/>
          </p:cNvSpPr>
          <p:nvPr>
            <p:ph type="body" sz="quarter" idx="36" hasCustomPrompt="1"/>
          </p:nvPr>
        </p:nvSpPr>
        <p:spPr>
          <a:xfrm>
            <a:off x="1017765" y="4706393"/>
            <a:ext cx="5076648" cy="895181"/>
          </a:xfrm>
        </p:spPr>
        <p:txBody>
          <a:bodyPr>
            <a:noAutofit/>
          </a:bodyPr>
          <a:lstStyle>
            <a:lvl1pPr>
              <a:defRPr>
                <a:solidFill>
                  <a:schemeClr val="bg1"/>
                </a:solidFill>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F5080E03-4D40-2D4C-B9AE-5A941EDB1135}"/>
              </a:ext>
            </a:extLst>
          </p:cNvPr>
          <p:cNvSpPr>
            <a:spLocks noGrp="1"/>
          </p:cNvSpPr>
          <p:nvPr>
            <p:ph type="body" sz="quarter" idx="37" hasCustomPrompt="1"/>
          </p:nvPr>
        </p:nvSpPr>
        <p:spPr>
          <a:xfrm>
            <a:off x="1017765" y="4368800"/>
            <a:ext cx="5076648" cy="266291"/>
          </a:xfrm>
        </p:spPr>
        <p:txBody>
          <a:bodyPr>
            <a:noAutofit/>
          </a:bodyPr>
          <a:lstStyle>
            <a:lvl1pPr>
              <a:defRPr b="1">
                <a:solidFill>
                  <a:schemeClr val="bg1"/>
                </a:solidFill>
              </a:defRPr>
            </a:lvl1pPr>
          </a:lstStyle>
          <a:p>
            <a:pPr lvl="0"/>
            <a:r>
              <a:rPr lang="en-US" dirty="0"/>
              <a:t>Name</a:t>
            </a:r>
          </a:p>
        </p:txBody>
      </p:sp>
    </p:spTree>
    <p:extLst>
      <p:ext uri="{BB962C8B-B14F-4D97-AF65-F5344CB8AC3E}">
        <p14:creationId xmlns:p14="http://schemas.microsoft.com/office/powerpoint/2010/main" val="313799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Dark - Title Quad Infographic">
    <p:bg>
      <p:bgPr>
        <a:solidFill>
          <a:schemeClr val="tx1"/>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006553D-D7BA-DA42-89BB-D18B94E4223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9" name="Footer">
            <a:extLst>
              <a:ext uri="{FF2B5EF4-FFF2-40B4-BE49-F238E27FC236}">
                <a16:creationId xmlns:a16="http://schemas.microsoft.com/office/drawing/2014/main" id="{E8C41388-5BBD-104D-B01B-C28BA7989688}"/>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F7FA49ED-B139-8A43-A7E7-4EEB220FD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2681" y="4222751"/>
            <a:ext cx="3202870"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48649" y="4222112"/>
            <a:ext cx="1618067"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2681" y="1837945"/>
            <a:ext cx="3202870"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48649" y="1838324"/>
            <a:ext cx="1618067"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4559" y="4222751"/>
            <a:ext cx="3202870"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527" y="4222112"/>
            <a:ext cx="1618067"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4559" y="1837945"/>
            <a:ext cx="3202870"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527" y="1838324"/>
            <a:ext cx="1618067"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Title">
            <a:extLst>
              <a:ext uri="{FF2B5EF4-FFF2-40B4-BE49-F238E27FC236}">
                <a16:creationId xmlns:a16="http://schemas.microsoft.com/office/drawing/2014/main" id="{7DD3CC2C-3EE3-F040-84F6-EA7D7954451C}"/>
              </a:ext>
            </a:extLst>
          </p:cNvPr>
          <p:cNvSpPr txBox="1">
            <a:spLocks/>
          </p:cNvSpPr>
          <p:nvPr/>
        </p:nvSpPr>
        <p:spPr>
          <a:xfrm>
            <a:off x="761802" y="508000"/>
            <a:ext cx="10668269" cy="822960"/>
          </a:xfrm>
          <a:prstGeom prst="rect">
            <a:avLst/>
          </a:prstGeom>
        </p:spPr>
        <p:txBody>
          <a:bodyPr vert="horz" lIns="0" tIns="0" rIns="0" bIns="0" rtlCol="0" anchor="b">
            <a:noAutofit/>
          </a:bodyPr>
          <a:lstStyle>
            <a:lvl1pPr algn="l" defTabSz="914400" rtl="0" eaLnBrk="1" latinLnBrk="0" hangingPunct="1">
              <a:lnSpc>
                <a:spcPct val="95000"/>
              </a:lnSpc>
              <a:spcBef>
                <a:spcPct val="0"/>
              </a:spcBef>
              <a:buNone/>
              <a:defRPr lang="en-US" sz="2400" b="1" i="0" kern="1200" baseline="0">
                <a:solidFill>
                  <a:schemeClr val="tx1"/>
                </a:solidFill>
                <a:latin typeface="Oracle Sans" panose="020B0503020204020204" pitchFamily="34" charset="0"/>
                <a:ea typeface="+mn-ea"/>
                <a:cs typeface="Oracle Sans" panose="020B0503020204020204" pitchFamily="34" charset="0"/>
              </a:defRPr>
            </a:lvl1pPr>
          </a:lstStyle>
          <a:p>
            <a:pPr>
              <a:spcBef>
                <a:spcPts val="1000"/>
              </a:spcBef>
              <a:buFont typeface="Arial" panose="020B0604020202020204" pitchFamily="34" charset="0"/>
              <a:buNone/>
            </a:pPr>
            <a:r>
              <a:rPr lang="en-US" sz="2399" dirty="0">
                <a:solidFill>
                  <a:schemeClr val="bg1"/>
                </a:solidFill>
              </a:rPr>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35367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Light - Title/Sub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9" name="Footer">
            <a:extLst>
              <a:ext uri="{FF2B5EF4-FFF2-40B4-BE49-F238E27FC236}">
                <a16:creationId xmlns:a16="http://schemas.microsoft.com/office/drawing/2014/main" id="{E8C41388-5BBD-104D-B01B-C28BA7989688}"/>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F7FA49ED-B139-8A43-A7E7-4EEB220FD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2681" y="4222751"/>
            <a:ext cx="3202870"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48649" y="4222112"/>
            <a:ext cx="1618067"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2681" y="1837945"/>
            <a:ext cx="3202870"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48649" y="1838324"/>
            <a:ext cx="1618067"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4559" y="4222751"/>
            <a:ext cx="3202870"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527" y="4222112"/>
            <a:ext cx="1618067"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4559" y="1837945"/>
            <a:ext cx="3202870"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527" y="1838324"/>
            <a:ext cx="1618067"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1802" y="1000420"/>
            <a:ext cx="10668269" cy="330540"/>
          </a:xfrm>
          <a:prstGeom prst="rect">
            <a:avLst/>
          </a:prstGeom>
        </p:spPr>
        <p:txBody>
          <a:bodyPr lIns="0">
            <a:noAutofit/>
          </a:bodyPr>
          <a:lstStyle>
            <a:lvl1pPr marL="0" indent="0">
              <a:spcAft>
                <a:spcPts val="0"/>
              </a:spcAft>
              <a:buNone/>
              <a:defRPr sz="1999" b="0" i="0">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144183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Dark - Title/Subtitle Quad Infographic">
    <p:bg>
      <p:bgPr>
        <a:solidFill>
          <a:schemeClr val="tx1"/>
        </a:solidFill>
        <a:effectLst/>
      </p:bgPr>
    </p:bg>
    <p:spTree>
      <p:nvGrpSpPr>
        <p:cNvPr id="1" name=""/>
        <p:cNvGrpSpPr/>
        <p:nvPr/>
      </p:nvGrpSpPr>
      <p:grpSpPr>
        <a:xfrm>
          <a:off x="0" y="0"/>
          <a:ext cx="0" cy="0"/>
          <a:chOff x="0" y="0"/>
          <a:chExt cx="0" cy="0"/>
        </a:xfrm>
      </p:grpSpPr>
      <p:pic>
        <p:nvPicPr>
          <p:cNvPr id="18" name="Data Texture Cloud">
            <a:extLst>
              <a:ext uri="{FF2B5EF4-FFF2-40B4-BE49-F238E27FC236}">
                <a16:creationId xmlns:a16="http://schemas.microsoft.com/office/drawing/2014/main" id="{6C2FDC6D-E2FF-5847-B9AA-DD9B91EC4B3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9" name="Footer">
            <a:extLst>
              <a:ext uri="{FF2B5EF4-FFF2-40B4-BE49-F238E27FC236}">
                <a16:creationId xmlns:a16="http://schemas.microsoft.com/office/drawing/2014/main" id="{E8C41388-5BBD-104D-B01B-C28BA7989688}"/>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3" name="OTag">
            <a:extLst>
              <a:ext uri="{FF2B5EF4-FFF2-40B4-BE49-F238E27FC236}">
                <a16:creationId xmlns:a16="http://schemas.microsoft.com/office/drawing/2014/main" id="{F7FA49ED-B139-8A43-A7E7-4EEB220FD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2681" y="4222751"/>
            <a:ext cx="3202870"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48649" y="4222112"/>
            <a:ext cx="1618067" cy="1618488"/>
          </a:xfrm>
        </p:spPr>
        <p:txBody>
          <a:bodyPr/>
          <a:lstStyle>
            <a:lvl1pPr>
              <a:defRPr>
                <a:solidFill>
                  <a:schemeClr val="bg1"/>
                </a:solidFill>
              </a:defRPr>
            </a:lvl1p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2681" y="1837945"/>
            <a:ext cx="3202870"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48649" y="1838324"/>
            <a:ext cx="1618067" cy="1618488"/>
          </a:xfrm>
        </p:spPr>
        <p:txBody>
          <a:bodyPr/>
          <a:lstStyle>
            <a:lvl1pPr>
              <a:defRPr>
                <a:solidFill>
                  <a:schemeClr val="bg1"/>
                </a:solidFill>
              </a:defRPr>
            </a:lvl1p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4559" y="4222751"/>
            <a:ext cx="3202870"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527" y="4222112"/>
            <a:ext cx="1618067" cy="1618488"/>
          </a:xfrm>
        </p:spPr>
        <p:txBody>
          <a:bodyPr/>
          <a:lstStyle>
            <a:lvl1pPr>
              <a:defRPr>
                <a:solidFill>
                  <a:schemeClr val="bg1"/>
                </a:solidFill>
              </a:defRPr>
            </a:lvl1p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4559" y="1837945"/>
            <a:ext cx="3202870" cy="187324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527" y="1838324"/>
            <a:ext cx="1618067" cy="1618488"/>
          </a:xfrm>
        </p:spPr>
        <p:txBody>
          <a:bodyPr/>
          <a:lstStyle>
            <a:lvl1pPr>
              <a:defRPr>
                <a:solidFill>
                  <a:schemeClr val="bg1"/>
                </a:solidFill>
              </a:defRPr>
            </a:lvl1p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1802" y="1000420"/>
            <a:ext cx="10668269" cy="330540"/>
          </a:xfrm>
          <a:prstGeom prst="rect">
            <a:avLst/>
          </a:prstGeom>
        </p:spPr>
        <p:txBody>
          <a:bodyPr lIns="0">
            <a:noAutofit/>
          </a:bodyPr>
          <a:lstStyle>
            <a:lvl1pPr marL="0" indent="0">
              <a:spcAft>
                <a:spcPts val="0"/>
              </a:spcAft>
              <a:buNone/>
              <a:defRPr sz="1999" b="0" i="0">
                <a:solidFill>
                  <a:schemeClr val="bg1"/>
                </a:solidFill>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1802" y="508001"/>
            <a:ext cx="10668269" cy="492103"/>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177033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Light - Metric">
    <p:bg>
      <p:bgPr>
        <a:solidFill>
          <a:schemeClr val="bg2"/>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11247512-6872-DF4F-967A-492ACDB3F984}"/>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0000"/>
          <a:stretch/>
        </p:blipFill>
        <p:spPr>
          <a:xfrm>
            <a:off x="6094411" y="0"/>
            <a:ext cx="6094413"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4" name="Footer">
            <a:extLst>
              <a:ext uri="{FF2B5EF4-FFF2-40B4-BE49-F238E27FC236}">
                <a16:creationId xmlns:a16="http://schemas.microsoft.com/office/drawing/2014/main" id="{CADFF530-7EC4-0543-AEE1-6BF2FB6410A0}"/>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754" y="3682999"/>
            <a:ext cx="5079691" cy="24160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p:nvCxnSpPr>
        <p:spPr>
          <a:xfrm flipH="1">
            <a:off x="767895" y="342899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087" y="2297521"/>
            <a:ext cx="5077013" cy="877163"/>
          </a:xfrm>
          <a:prstGeom prst="rect">
            <a:avLst/>
          </a:prstGeom>
        </p:spPr>
        <p:txBody>
          <a:bodyPr wrap="square" lIns="0" rIns="0" anchor="b" anchorCtr="0">
            <a:spAutoFit/>
          </a:bodyPr>
          <a:lstStyle>
            <a:lvl1pPr marL="0" indent="0">
              <a:buNone/>
              <a:defRPr sz="5998" b="0">
                <a:solidFill>
                  <a:schemeClr val="accent5"/>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126328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Dark - Metric">
    <p:bg>
      <p:bgPr>
        <a:solidFill>
          <a:schemeClr val="tx1"/>
        </a:solidFill>
        <a:effectLst/>
      </p:bgPr>
    </p:bg>
    <p:spTree>
      <p:nvGrpSpPr>
        <p:cNvPr id="1" name=""/>
        <p:cNvGrpSpPr/>
        <p:nvPr/>
      </p:nvGrpSpPr>
      <p:grpSpPr>
        <a:xfrm>
          <a:off x="0" y="0"/>
          <a:ext cx="0" cy="0"/>
          <a:chOff x="0" y="0"/>
          <a:chExt cx="0" cy="0"/>
        </a:xfrm>
      </p:grpSpPr>
      <p:pic>
        <p:nvPicPr>
          <p:cNvPr id="15" name="Data Texture Image">
            <a:extLst>
              <a:ext uri="{FF2B5EF4-FFF2-40B4-BE49-F238E27FC236}">
                <a16:creationId xmlns:a16="http://schemas.microsoft.com/office/drawing/2014/main" id="{4D9E0825-2EB6-4942-8A02-54702E15897D}"/>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0000"/>
          <a:stretch/>
        </p:blipFill>
        <p:spPr>
          <a:xfrm>
            <a:off x="6094411" y="0"/>
            <a:ext cx="6094414"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4" name="Footer">
            <a:extLst>
              <a:ext uri="{FF2B5EF4-FFF2-40B4-BE49-F238E27FC236}">
                <a16:creationId xmlns:a16="http://schemas.microsoft.com/office/drawing/2014/main" id="{CADFF530-7EC4-0543-AEE1-6BF2FB6410A0}"/>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754" y="3682999"/>
            <a:ext cx="5079691" cy="241604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p:nvCxnSpPr>
        <p:spPr>
          <a:xfrm flipH="1">
            <a:off x="767895" y="342899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087" y="2297521"/>
            <a:ext cx="5077013" cy="877163"/>
          </a:xfrm>
          <a:prstGeom prst="rect">
            <a:avLst/>
          </a:prstGeom>
        </p:spPr>
        <p:txBody>
          <a:bodyPr wrap="square" lIns="0" rIns="0" anchor="b" anchorCtr="0">
            <a:spAutoFit/>
          </a:bodyPr>
          <a:lstStyle>
            <a:lvl1pPr marL="0" indent="0">
              <a:buNone/>
              <a:defRPr sz="5998" b="0">
                <a:solidFill>
                  <a:schemeClr val="accent6"/>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3514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Light - Data Texture Blank 02">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9" name="Footer">
            <a:extLst>
              <a:ext uri="{FF2B5EF4-FFF2-40B4-BE49-F238E27FC236}">
                <a16:creationId xmlns:a16="http://schemas.microsoft.com/office/drawing/2014/main" id="{5CF3E4C3-6A32-4A47-AF05-240A1BFF46A9}"/>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Tree>
    <p:extLst>
      <p:ext uri="{BB962C8B-B14F-4D97-AF65-F5344CB8AC3E}">
        <p14:creationId xmlns:p14="http://schemas.microsoft.com/office/powerpoint/2010/main" val="23378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Dark - Data Texture Blank 02">
    <p:bg>
      <p:bgPr>
        <a:solidFill>
          <a:schemeClr val="tx1"/>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a:stretch/>
        </p:blipFill>
        <p:spPr>
          <a:xfrm>
            <a:off x="0" y="0"/>
            <a:ext cx="12188825"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9" name="Footer">
            <a:extLst>
              <a:ext uri="{FF2B5EF4-FFF2-40B4-BE49-F238E27FC236}">
                <a16:creationId xmlns:a16="http://schemas.microsoft.com/office/drawing/2014/main" id="{5CF3E4C3-6A32-4A47-AF05-240A1BFF46A9}"/>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Tree>
    <p:extLst>
      <p:ext uri="{BB962C8B-B14F-4D97-AF65-F5344CB8AC3E}">
        <p14:creationId xmlns:p14="http://schemas.microsoft.com/office/powerpoint/2010/main" val="4327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Light - Data Texture Blank 04">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9" name="Footer">
            <a:extLst>
              <a:ext uri="{FF2B5EF4-FFF2-40B4-BE49-F238E27FC236}">
                <a16:creationId xmlns:a16="http://schemas.microsoft.com/office/drawing/2014/main" id="{F08356A1-DAD4-AB4C-B949-D348ACDD6141}"/>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Tree>
    <p:extLst>
      <p:ext uri="{BB962C8B-B14F-4D97-AF65-F5344CB8AC3E}">
        <p14:creationId xmlns:p14="http://schemas.microsoft.com/office/powerpoint/2010/main" val="416636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ark - Data Texture Blank 04">
    <p:bg>
      <p:bgPr>
        <a:solidFill>
          <a:schemeClr val="tx1"/>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a:stretch/>
        </p:blipFill>
        <p:spPr>
          <a:xfrm>
            <a:off x="0" y="0"/>
            <a:ext cx="12188825"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9" name="Footer">
            <a:extLst>
              <a:ext uri="{FF2B5EF4-FFF2-40B4-BE49-F238E27FC236}">
                <a16:creationId xmlns:a16="http://schemas.microsoft.com/office/drawing/2014/main" id="{F08356A1-DAD4-AB4C-B949-D348ACDD6141}"/>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Tree>
    <p:extLst>
      <p:ext uri="{BB962C8B-B14F-4D97-AF65-F5344CB8AC3E}">
        <p14:creationId xmlns:p14="http://schemas.microsoft.com/office/powerpoint/2010/main" val="53855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Light - Data Texture Blank 05">
    <p:bg>
      <p:bgPr>
        <a:solidFill>
          <a:schemeClr val="bg2"/>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0" name="Footer">
            <a:extLst>
              <a:ext uri="{FF2B5EF4-FFF2-40B4-BE49-F238E27FC236}">
                <a16:creationId xmlns:a16="http://schemas.microsoft.com/office/drawing/2014/main" id="{E8242559-594C-0244-8861-7C2D2582E653}"/>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Tree>
    <p:extLst>
      <p:ext uri="{BB962C8B-B14F-4D97-AF65-F5344CB8AC3E}">
        <p14:creationId xmlns:p14="http://schemas.microsoft.com/office/powerpoint/2010/main" val="278581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ight - Remote Speaker">
    <p:bg>
      <p:bgPr>
        <a:solidFill>
          <a:schemeClr val="bg2"/>
        </a:solidFill>
        <a:effectLst/>
      </p:bgPr>
    </p:bg>
    <p:spTree>
      <p:nvGrpSpPr>
        <p:cNvPr id="1" name=""/>
        <p:cNvGrpSpPr/>
        <p:nvPr/>
      </p:nvGrpSpPr>
      <p:grpSpPr>
        <a:xfrm>
          <a:off x="0" y="0"/>
          <a:ext cx="0" cy="0"/>
          <a:chOff x="0" y="0"/>
          <a:chExt cx="0" cy="0"/>
        </a:xfrm>
      </p:grpSpPr>
      <p:pic>
        <p:nvPicPr>
          <p:cNvPr id="10" name="Data Texture Image">
            <a:extLst>
              <a:ext uri="{FF2B5EF4-FFF2-40B4-BE49-F238E27FC236}">
                <a16:creationId xmlns:a16="http://schemas.microsoft.com/office/drawing/2014/main" id="{41490DED-0D92-5448-8D3F-982CD92DA1B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0000"/>
          <a:stretch/>
        </p:blipFill>
        <p:spPr>
          <a:xfrm>
            <a:off x="0" y="0"/>
            <a:ext cx="4875530" cy="6858000"/>
          </a:xfrm>
          <a:prstGeom prst="rect">
            <a:avLst/>
          </a:prstGeom>
        </p:spPr>
      </p:pic>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4" name="Footer">
            <a:extLst>
              <a:ext uri="{FF2B5EF4-FFF2-40B4-BE49-F238E27FC236}">
                <a16:creationId xmlns:a16="http://schemas.microsoft.com/office/drawing/2014/main" id="{5D4E711C-2B74-4D47-977C-7079F47DFE13}"/>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5" name="OTag">
            <a:extLst>
              <a:ext uri="{FF2B5EF4-FFF2-40B4-BE49-F238E27FC236}">
                <a16:creationId xmlns:a16="http://schemas.microsoft.com/office/drawing/2014/main" id="{9AF00931-5664-524C-9EEF-7CBC5B157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5402" y="3682683"/>
            <a:ext cx="6295528" cy="1132486"/>
          </a:xfrm>
          <a:prstGeom prst="rect">
            <a:avLst/>
          </a:prstGeom>
        </p:spPr>
        <p:txBody>
          <a:bodyPr lIns="0" tIns="0" rIns="0" bIns="0">
            <a:normAutofit/>
          </a:bodyPr>
          <a:lstStyle>
            <a:lvl1pPr>
              <a:defRPr sz="1999"/>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p:nvCxnSpPr>
        <p:spPr>
          <a:xfrm flipH="1">
            <a:off x="5131495" y="3428683"/>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5401" y="2351724"/>
            <a:ext cx="6295527" cy="822960"/>
          </a:xfrm>
        </p:spPr>
        <p:txBody>
          <a:bodyPr vert="horz" lIns="0" tIns="0" rIns="0" bIns="0" rtlCol="0" anchor="b">
            <a:noAutofit/>
          </a:bodyPr>
          <a:lstStyle>
            <a:lvl1pPr>
              <a:defRPr lang="en-US" sz="2399"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47737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Dark - Data Texture Blank 05">
    <p:bg>
      <p:bgPr>
        <a:solidFill>
          <a:schemeClr val="tx1"/>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a:stretch/>
        </p:blipFill>
        <p:spPr>
          <a:xfrm>
            <a:off x="0" y="0"/>
            <a:ext cx="12188825"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0" name="Footer">
            <a:extLst>
              <a:ext uri="{FF2B5EF4-FFF2-40B4-BE49-F238E27FC236}">
                <a16:creationId xmlns:a16="http://schemas.microsoft.com/office/drawing/2014/main" id="{E8242559-594C-0244-8861-7C2D2582E653}"/>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Tree>
    <p:extLst>
      <p:ext uri="{BB962C8B-B14F-4D97-AF65-F5344CB8AC3E}">
        <p14:creationId xmlns:p14="http://schemas.microsoft.com/office/powerpoint/2010/main" val="109823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Light - Thank You">
    <p:bg>
      <p:bgPr>
        <a:solidFill>
          <a:schemeClr val="bg2"/>
        </a:solidFill>
        <a:effectLst/>
      </p:bgPr>
    </p:bg>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7" name="Footer">
            <a:extLst>
              <a:ext uri="{FF2B5EF4-FFF2-40B4-BE49-F238E27FC236}">
                <a16:creationId xmlns:a16="http://schemas.microsoft.com/office/drawing/2014/main" id="{354CBADF-4ACD-0F4D-BEAD-FB9AFF378BFB}"/>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3" name="Abstract Illustration">
            <a:extLst>
              <a:ext uri="{FF2B5EF4-FFF2-40B4-BE49-F238E27FC236}">
                <a16:creationId xmlns:a16="http://schemas.microsoft.com/office/drawing/2014/main" id="{3201D9B7-EB85-9E42-AFF5-8FDDBB072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0"/>
            <a:ext cx="6094413"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0" name="Text Field">
            <a:extLst>
              <a:ext uri="{FF2B5EF4-FFF2-40B4-BE49-F238E27FC236}">
                <a16:creationId xmlns:a16="http://schemas.microsoft.com/office/drawing/2014/main" id="{283762D0-0D31-A347-AD9E-095398CD17C5}"/>
              </a:ext>
            </a:extLst>
          </p:cNvPr>
          <p:cNvSpPr>
            <a:spLocks noGrp="1"/>
          </p:cNvSpPr>
          <p:nvPr>
            <p:ph type="body" sz="quarter" idx="36"/>
          </p:nvPr>
        </p:nvSpPr>
        <p:spPr>
          <a:xfrm>
            <a:off x="761802" y="5152454"/>
            <a:ext cx="502789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1802" y="4814861"/>
            <a:ext cx="502789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p:nvCxnSpPr>
        <p:spPr>
          <a:xfrm flipH="1">
            <a:off x="767898" y="456108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1803" y="3814490"/>
            <a:ext cx="5027890" cy="492443"/>
          </a:xfrm>
          <a:prstGeom prst="rect">
            <a:avLst/>
          </a:prstGeom>
        </p:spPr>
        <p:txBody>
          <a:bodyPr lIns="0" anchor="b" anchorCtr="0">
            <a:noAutofit/>
          </a:bodyPr>
          <a:lstStyle>
            <a:lvl1pPr marL="0" indent="0" algn="l" fontAlgn="t">
              <a:lnSpc>
                <a:spcPct val="100000"/>
              </a:lnSpc>
              <a:spcBef>
                <a:spcPts val="0"/>
              </a:spcBef>
              <a:buNone/>
              <a:defRPr sz="3199" b="0" i="0">
                <a:latin typeface="+mj-lt"/>
                <a:cs typeface="Oracle Sans" panose="020B0503020204020204" pitchFamily="34" charset="0"/>
              </a:defRPr>
            </a:lvl1pPr>
          </a:lstStyle>
          <a:p>
            <a:pPr lvl="0"/>
            <a:r>
              <a:rPr lang="en-US" dirty="0"/>
              <a:t>Thank you</a:t>
            </a:r>
          </a:p>
        </p:txBody>
      </p:sp>
      <p:pic>
        <p:nvPicPr>
          <p:cNvPr id="14" name="Abstract Illustration">
            <a:extLst>
              <a:ext uri="{FF2B5EF4-FFF2-40B4-BE49-F238E27FC236}">
                <a16:creationId xmlns:a16="http://schemas.microsoft.com/office/drawing/2014/main" id="{49F92AE8-C0F0-CF4B-B569-964245B004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094412" y="0"/>
            <a:ext cx="6094413" cy="6858000"/>
          </a:xfrm>
          <a:prstGeom prst="rect">
            <a:avLst/>
          </a:prstGeom>
        </p:spPr>
      </p:pic>
    </p:spTree>
    <p:extLst>
      <p:ext uri="{BB962C8B-B14F-4D97-AF65-F5344CB8AC3E}">
        <p14:creationId xmlns:p14="http://schemas.microsoft.com/office/powerpoint/2010/main" val="159688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Dark - Thank You">
    <p:bg>
      <p:bgPr>
        <a:solidFill>
          <a:schemeClr val="tx1"/>
        </a:solidFill>
        <a:effectLst/>
      </p:bgPr>
    </p:bg>
    <p:spTree>
      <p:nvGrpSpPr>
        <p:cNvPr id="1" name=""/>
        <p:cNvGrpSpPr/>
        <p:nvPr/>
      </p:nvGrpSpPr>
      <p:grpSpPr>
        <a:xfrm>
          <a:off x="0" y="0"/>
          <a:ext cx="0" cy="0"/>
          <a:chOff x="0" y="0"/>
          <a:chExt cx="0" cy="0"/>
        </a:xfrm>
      </p:grpSpPr>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7" name="Footer">
            <a:extLst>
              <a:ext uri="{FF2B5EF4-FFF2-40B4-BE49-F238E27FC236}">
                <a16:creationId xmlns:a16="http://schemas.microsoft.com/office/drawing/2014/main" id="{354CBADF-4ACD-0F4D-BEAD-FB9AFF378BFB}"/>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3" name="Abstract Illustration">
            <a:extLst>
              <a:ext uri="{FF2B5EF4-FFF2-40B4-BE49-F238E27FC236}">
                <a16:creationId xmlns:a16="http://schemas.microsoft.com/office/drawing/2014/main" id="{3201D9B7-EB85-9E42-AFF5-8FDDBB072D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4411" y="0"/>
            <a:ext cx="6094413"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0" name="Text Field">
            <a:extLst>
              <a:ext uri="{FF2B5EF4-FFF2-40B4-BE49-F238E27FC236}">
                <a16:creationId xmlns:a16="http://schemas.microsoft.com/office/drawing/2014/main" id="{C30DAEE6-7960-B84D-9E43-8297742115C4}"/>
              </a:ext>
            </a:extLst>
          </p:cNvPr>
          <p:cNvSpPr>
            <a:spLocks noGrp="1"/>
          </p:cNvSpPr>
          <p:nvPr>
            <p:ph type="body" sz="quarter" idx="36"/>
          </p:nvPr>
        </p:nvSpPr>
        <p:spPr>
          <a:xfrm>
            <a:off x="761802" y="5152454"/>
            <a:ext cx="5027890" cy="895181"/>
          </a:xfrm>
        </p:spPr>
        <p:txBody>
          <a:bodyPr>
            <a:noAutofit/>
          </a:bodyPr>
          <a:lstStyle>
            <a:lvl1pPr>
              <a:defRPr>
                <a:solidFill>
                  <a:schemeClr val="bg1"/>
                </a:solidFill>
              </a:defRPr>
            </a:lvl1pPr>
          </a:lstStyle>
          <a:p>
            <a:pPr lvl="0"/>
            <a:r>
              <a:rPr lang="en-US"/>
              <a:t>Edit Master text styles</a:t>
            </a:r>
          </a:p>
        </p:txBody>
      </p:sp>
      <p:sp>
        <p:nvSpPr>
          <p:cNvPr id="11" name="Text Field">
            <a:extLst>
              <a:ext uri="{FF2B5EF4-FFF2-40B4-BE49-F238E27FC236}">
                <a16:creationId xmlns:a16="http://schemas.microsoft.com/office/drawing/2014/main" id="{B550C986-DC1D-064A-8410-E4A8A3C3A466}"/>
              </a:ext>
            </a:extLst>
          </p:cNvPr>
          <p:cNvSpPr>
            <a:spLocks noGrp="1"/>
          </p:cNvSpPr>
          <p:nvPr>
            <p:ph type="body" sz="quarter" idx="37"/>
          </p:nvPr>
        </p:nvSpPr>
        <p:spPr>
          <a:xfrm>
            <a:off x="761802" y="4814861"/>
            <a:ext cx="5027890" cy="266291"/>
          </a:xfrm>
        </p:spPr>
        <p:txBody>
          <a:bodyPr>
            <a:noAutofit/>
          </a:bodyPr>
          <a:lstStyle>
            <a:lvl1pPr>
              <a:defRPr b="1">
                <a:solidFill>
                  <a:schemeClr val="bg1"/>
                </a:solidFill>
              </a:defRPr>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p:nvCxnSpPr>
        <p:spPr>
          <a:xfrm flipH="1">
            <a:off x="767898" y="456108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1803" y="3814490"/>
            <a:ext cx="5027890" cy="492443"/>
          </a:xfrm>
          <a:prstGeom prst="rect">
            <a:avLst/>
          </a:prstGeom>
        </p:spPr>
        <p:txBody>
          <a:bodyPr lIns="0" anchor="b" anchorCtr="0">
            <a:noAutofit/>
          </a:bodyPr>
          <a:lstStyle>
            <a:lvl1pPr marL="0" indent="0" algn="l" fontAlgn="t">
              <a:lnSpc>
                <a:spcPct val="100000"/>
              </a:lnSpc>
              <a:spcBef>
                <a:spcPts val="0"/>
              </a:spcBef>
              <a:buNone/>
              <a:defRPr sz="3199" b="0" i="0">
                <a:solidFill>
                  <a:schemeClr val="bg1"/>
                </a:solidFill>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383501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ight - Closing Slide">
    <p:bg>
      <p:bgPr>
        <a:solidFill>
          <a:schemeClr val="bg2"/>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6904" y="2915193"/>
            <a:ext cx="4895018"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42431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ark - Closing Slide">
    <p:bg>
      <p:bgPr>
        <a:solidFill>
          <a:schemeClr val="tx1"/>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3646904" y="2915193"/>
            <a:ext cx="4895017"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70782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Mission Statement">
    <p:bg>
      <p:bgPr>
        <a:solidFill>
          <a:schemeClr val="bg2"/>
        </a:solidFill>
        <a:effectLst/>
      </p:bgPr>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54000"/>
            <a:ext cx="12188825" cy="6604000"/>
          </a:xfrm>
          <a:prstGeom prst="rect">
            <a:avLst/>
          </a:prstGeom>
        </p:spPr>
      </p:pic>
      <p:pic>
        <p:nvPicPr>
          <p:cNvPr id="7" name="Abstract Pattern Strip">
            <a:extLst>
              <a:ext uri="{FF2B5EF4-FFF2-40B4-BE49-F238E27FC236}">
                <a16:creationId xmlns:a16="http://schemas.microsoft.com/office/drawing/2014/main" id="{32EC640D-2BE6-E443-B041-C48A5A91F1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8674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Title Slide without Picture">
    <p:bg>
      <p:bgPr>
        <a:solidFill>
          <a:srgbClr val="D8E1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a:t>Click to edit Master title style</a:t>
            </a:r>
            <a:endParaRPr/>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presenter’s name, title, division/business unit/organization and date</a:t>
            </a:r>
          </a:p>
        </p:txBody>
      </p:sp>
      <p:sp>
        <p:nvSpPr>
          <p:cNvPr id="6" name="Date Placeholder 5"/>
          <p:cNvSpPr>
            <a:spLocks noGrp="1"/>
          </p:cNvSpPr>
          <p:nvPr>
            <p:ph type="dt" sz="half" idx="14"/>
          </p:nvPr>
        </p:nvSpPr>
        <p:spPr/>
        <p:txBody>
          <a:bodyPr/>
          <a:lstStyle>
            <a:lvl1pPr>
              <a:defRPr>
                <a:solidFill>
                  <a:srgbClr val="5F5F5F"/>
                </a:solidFill>
              </a:defRPr>
            </a:lvl1pPr>
          </a:lstStyle>
          <a:p>
            <a:endParaRPr/>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a:t>Confidential – Oracle Restricted</a:t>
            </a:r>
            <a:endParaRPr/>
          </a:p>
        </p:txBody>
      </p:sp>
    </p:spTree>
    <p:extLst>
      <p:ext uri="{BB962C8B-B14F-4D97-AF65-F5344CB8AC3E}">
        <p14:creationId xmlns:p14="http://schemas.microsoft.com/office/powerpoint/2010/main" val="380587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ark - Remote Speaker">
    <p:bg>
      <p:bgPr>
        <a:solidFill>
          <a:schemeClr val="tx1"/>
        </a:solidFill>
        <a:effectLst/>
      </p:bgPr>
    </p:bg>
    <p:spTree>
      <p:nvGrpSpPr>
        <p:cNvPr id="1" name=""/>
        <p:cNvGrpSpPr/>
        <p:nvPr/>
      </p:nvGrpSpPr>
      <p:grpSpPr>
        <a:xfrm>
          <a:off x="0" y="0"/>
          <a:ext cx="0" cy="0"/>
          <a:chOff x="0" y="0"/>
          <a:chExt cx="0" cy="0"/>
        </a:xfrm>
      </p:grpSpPr>
      <p:pic>
        <p:nvPicPr>
          <p:cNvPr id="10" name="Data Texture Image">
            <a:extLst>
              <a:ext uri="{FF2B5EF4-FFF2-40B4-BE49-F238E27FC236}">
                <a16:creationId xmlns:a16="http://schemas.microsoft.com/office/drawing/2014/main" id="{73F4589A-9C99-164D-9D84-960DB404124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60000"/>
          <a:stretch/>
        </p:blipFill>
        <p:spPr>
          <a:xfrm>
            <a:off x="0" y="0"/>
            <a:ext cx="4875530" cy="6858000"/>
          </a:xfrm>
          <a:prstGeom prst="rect">
            <a:avLst/>
          </a:prstGeom>
        </p:spPr>
      </p:pic>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4" name="Footer">
            <a:extLst>
              <a:ext uri="{FF2B5EF4-FFF2-40B4-BE49-F238E27FC236}">
                <a16:creationId xmlns:a16="http://schemas.microsoft.com/office/drawing/2014/main" id="{5D4E711C-2B74-4D47-977C-7079F47DFE13}"/>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15" name="OTag">
            <a:extLst>
              <a:ext uri="{FF2B5EF4-FFF2-40B4-BE49-F238E27FC236}">
                <a16:creationId xmlns:a16="http://schemas.microsoft.com/office/drawing/2014/main" id="{9AF00931-5664-524C-9EEF-7CBC5B157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5402" y="3682683"/>
            <a:ext cx="6295528" cy="1132486"/>
          </a:xfrm>
          <a:prstGeom prst="rect">
            <a:avLst/>
          </a:prstGeom>
        </p:spPr>
        <p:txBody>
          <a:bodyPr lIns="0" tIns="0" rIns="0" bIns="0">
            <a:normAutofit/>
          </a:bodyPr>
          <a:lstStyle>
            <a:lvl1pPr>
              <a:defRPr sz="1999">
                <a:solidFill>
                  <a:schemeClr val="bg1"/>
                </a:solidFill>
              </a:defRPr>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p:nvCxnSpPr>
        <p:spPr>
          <a:xfrm flipH="1">
            <a:off x="5131495" y="3428683"/>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5401" y="2351724"/>
            <a:ext cx="6295527" cy="822960"/>
          </a:xfrm>
        </p:spPr>
        <p:txBody>
          <a:bodyPr vert="horz" lIns="0" tIns="0" rIns="0" bIns="0" rtlCol="0" anchor="b">
            <a:noAutofit/>
          </a:bodyPr>
          <a:lstStyle>
            <a:lvl1pPr>
              <a:defRPr lang="en-US" sz="2399" b="1" i="0" baseline="0">
                <a:solidFill>
                  <a:schemeClr val="bg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076724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Light - Numbered Outline">
    <p:bg>
      <p:bgPr>
        <a:solidFill>
          <a:schemeClr val="bg2"/>
        </a:solidFill>
        <a:effectLst/>
      </p:bgPr>
    </p:bg>
    <p:spTree>
      <p:nvGrpSpPr>
        <p:cNvPr id="1" name=""/>
        <p:cNvGrpSpPr/>
        <p:nvPr/>
      </p:nvGrpSpPr>
      <p:grpSpPr>
        <a:xfrm>
          <a:off x="0" y="0"/>
          <a:ext cx="0" cy="0"/>
          <a:chOff x="0" y="0"/>
          <a:chExt cx="0" cy="0"/>
        </a:xfrm>
      </p:grpSpPr>
      <p:pic>
        <p:nvPicPr>
          <p:cNvPr id="32" name="Data Texture Cloud">
            <a:extLst>
              <a:ext uri="{FF2B5EF4-FFF2-40B4-BE49-F238E27FC236}">
                <a16:creationId xmlns:a16="http://schemas.microsoft.com/office/drawing/2014/main" id="{4F1E65AD-22C9-374C-97B0-B5C16E332CB8}"/>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8" name="Footer">
            <a:extLst>
              <a:ext uri="{FF2B5EF4-FFF2-40B4-BE49-F238E27FC236}">
                <a16:creationId xmlns:a16="http://schemas.microsoft.com/office/drawing/2014/main" id="{85B46AA8-D09D-BE40-ACE3-50825069F9C0}"/>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6" name="OTag">
            <a:extLst>
              <a:ext uri="{FF2B5EF4-FFF2-40B4-BE49-F238E27FC236}">
                <a16:creationId xmlns:a16="http://schemas.microsoft.com/office/drawing/2014/main" id="{6B255320-7797-3244-AB7F-7048F2FDB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7896" y="3916426"/>
            <a:ext cx="439838" cy="395562"/>
          </a:xfrm>
          <a:prstGeom prst="rect">
            <a:avLst/>
          </a:prstGeom>
        </p:spPr>
        <p:txBody>
          <a:bodyPr wrap="none"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7896" y="3397254"/>
            <a:ext cx="439838" cy="395562"/>
          </a:xfrm>
          <a:prstGeom prst="rect">
            <a:avLst/>
          </a:prstGeom>
        </p:spPr>
        <p:txBody>
          <a:bodyPr wrap="none"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7896" y="2878080"/>
            <a:ext cx="439838" cy="395562"/>
          </a:xfrm>
          <a:prstGeom prst="rect">
            <a:avLst/>
          </a:prstGeom>
        </p:spPr>
        <p:txBody>
          <a:bodyPr wrap="none"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7896" y="2358906"/>
            <a:ext cx="439838" cy="395562"/>
          </a:xfrm>
          <a:prstGeom prst="rect">
            <a:avLst/>
          </a:prstGeom>
        </p:spPr>
        <p:txBody>
          <a:bodyPr wrap="none"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7896" y="1839732"/>
            <a:ext cx="439838" cy="395562"/>
          </a:xfrm>
          <a:prstGeom prst="rect">
            <a:avLst/>
          </a:prstGeom>
        </p:spPr>
        <p:txBody>
          <a:bodyPr wrap="none"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054" y="3916426"/>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054" y="3397229"/>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054" y="2878032"/>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054" y="2358835"/>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054" y="1839638"/>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1F2D107A-3A71-E74E-9042-888785621363}"/>
              </a:ext>
            </a:extLst>
          </p:cNvPr>
          <p:cNvSpPr>
            <a:spLocks noGrp="1"/>
          </p:cNvSpPr>
          <p:nvPr>
            <p:ph type="body" sz="quarter" idx="20" hasCustomPrompt="1"/>
          </p:nvPr>
        </p:nvSpPr>
        <p:spPr>
          <a:xfrm>
            <a:off x="761802" y="508000"/>
            <a:ext cx="10668269" cy="822960"/>
          </a:xfrm>
        </p:spPr>
        <p:txBody>
          <a:bodyPr anchor="b" anchorCtr="0"/>
          <a:lstStyle>
            <a:lvl1pPr>
              <a:defRPr sz="2399"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244044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ark - Numbered Outline">
    <p:bg>
      <p:bgPr>
        <a:solidFill>
          <a:schemeClr val="tx1"/>
        </a:solidFill>
        <a:effectLst/>
      </p:bgPr>
    </p:bg>
    <p:spTree>
      <p:nvGrpSpPr>
        <p:cNvPr id="1" name=""/>
        <p:cNvGrpSpPr/>
        <p:nvPr/>
      </p:nvGrpSpPr>
      <p:grpSpPr>
        <a:xfrm>
          <a:off x="0" y="0"/>
          <a:ext cx="0" cy="0"/>
          <a:chOff x="0" y="0"/>
          <a:chExt cx="0" cy="0"/>
        </a:xfrm>
      </p:grpSpPr>
      <p:pic>
        <p:nvPicPr>
          <p:cNvPr id="4" name="Data Texture Cloud">
            <a:extLst>
              <a:ext uri="{FF2B5EF4-FFF2-40B4-BE49-F238E27FC236}">
                <a16:creationId xmlns:a16="http://schemas.microsoft.com/office/drawing/2014/main" id="{69E13B9F-678E-A049-88C5-7C61A70A280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r="48641"/>
          <a:stretch/>
        </p:blipFill>
        <p:spPr>
          <a:xfrm>
            <a:off x="9878838" y="521209"/>
            <a:ext cx="2309987" cy="1701811"/>
          </a:xfrm>
          <a:prstGeom prst="rect">
            <a:avLst/>
          </a:prstGeom>
        </p:spPr>
      </p:pic>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28" name="Footer">
            <a:extLst>
              <a:ext uri="{FF2B5EF4-FFF2-40B4-BE49-F238E27FC236}">
                <a16:creationId xmlns:a16="http://schemas.microsoft.com/office/drawing/2014/main" id="{85B46AA8-D09D-BE40-ACE3-50825069F9C0}"/>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6" name="OTag">
            <a:extLst>
              <a:ext uri="{FF2B5EF4-FFF2-40B4-BE49-F238E27FC236}">
                <a16:creationId xmlns:a16="http://schemas.microsoft.com/office/drawing/2014/main" id="{6B255320-7797-3244-AB7F-7048F2FDB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7896" y="3916426"/>
            <a:ext cx="439838" cy="395562"/>
          </a:xfrm>
          <a:prstGeom prst="rect">
            <a:avLst/>
          </a:prstGeom>
        </p:spPr>
        <p:txBody>
          <a:bodyPr wrap="none"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7896" y="3397254"/>
            <a:ext cx="439838" cy="395562"/>
          </a:xfrm>
          <a:prstGeom prst="rect">
            <a:avLst/>
          </a:prstGeom>
        </p:spPr>
        <p:txBody>
          <a:bodyPr wrap="none"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7896" y="2878080"/>
            <a:ext cx="439838" cy="395562"/>
          </a:xfrm>
          <a:prstGeom prst="rect">
            <a:avLst/>
          </a:prstGeom>
        </p:spPr>
        <p:txBody>
          <a:bodyPr wrap="none"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7896" y="2358906"/>
            <a:ext cx="439838" cy="395562"/>
          </a:xfrm>
          <a:prstGeom prst="rect">
            <a:avLst/>
          </a:prstGeom>
        </p:spPr>
        <p:txBody>
          <a:bodyPr wrap="none"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7896" y="1839732"/>
            <a:ext cx="439838" cy="395562"/>
          </a:xfrm>
          <a:prstGeom prst="rect">
            <a:avLst/>
          </a:prstGeom>
        </p:spPr>
        <p:txBody>
          <a:bodyPr wrap="none" lIns="0" rIns="0">
            <a:noAutofit/>
          </a:bodyPr>
          <a:lstStyle>
            <a:lvl1pPr marL="0" indent="0" algn="ctr">
              <a:buNone/>
              <a:defRPr sz="1999">
                <a:solidFill>
                  <a:schemeClr val="accent6"/>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054" y="3916426"/>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054" y="3397229"/>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054" y="2878032"/>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054" y="2358835"/>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054" y="1839638"/>
            <a:ext cx="10049875"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bg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023B1513-D7D1-ED45-9AE9-75BA91464BF8}"/>
              </a:ext>
            </a:extLst>
          </p:cNvPr>
          <p:cNvSpPr>
            <a:spLocks noGrp="1"/>
          </p:cNvSpPr>
          <p:nvPr>
            <p:ph type="body" sz="quarter" idx="20" hasCustomPrompt="1"/>
          </p:nvPr>
        </p:nvSpPr>
        <p:spPr>
          <a:xfrm>
            <a:off x="761802" y="508000"/>
            <a:ext cx="10668269" cy="822960"/>
          </a:xfrm>
        </p:spPr>
        <p:txBody>
          <a:bodyPr anchor="b" anchorCtr="0"/>
          <a:lstStyle>
            <a:lvl1pPr>
              <a:defRPr sz="2399" b="1">
                <a:solidFill>
                  <a:schemeClr val="bg1"/>
                </a:solidFill>
              </a:defRPr>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49483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Light - Numbered Outline 2 Column">
    <p:bg>
      <p:bgPr>
        <a:solidFill>
          <a:schemeClr val="bg2"/>
        </a:solidFill>
        <a:effectLst/>
      </p:bgPr>
    </p:bg>
    <p:spTree>
      <p:nvGrpSpPr>
        <p:cNvPr id="1" name=""/>
        <p:cNvGrpSpPr/>
        <p:nvPr/>
      </p:nvGrpSpPr>
      <p:grpSpPr>
        <a:xfrm>
          <a:off x="0" y="0"/>
          <a:ext cx="0" cy="0"/>
          <a:chOff x="0" y="0"/>
          <a:chExt cx="0" cy="0"/>
        </a:xfrm>
      </p:grpSpPr>
      <p:pic>
        <p:nvPicPr>
          <p:cNvPr id="33" name="Data Texture Cloud">
            <a:extLst>
              <a:ext uri="{FF2B5EF4-FFF2-40B4-BE49-F238E27FC236}">
                <a16:creationId xmlns:a16="http://schemas.microsoft.com/office/drawing/2014/main" id="{6BADE36C-1CA5-5845-B02A-AEABA73DB1CD}"/>
              </a:ext>
            </a:extLst>
          </p:cNvPr>
          <p:cNvPicPr>
            <a:picLocks noChangeAspect="1"/>
          </p:cNvPicPr>
          <p:nvPr/>
        </p:nvPicPr>
        <p:blipFill rotWithShape="1">
          <a:blip r:embed="rId2">
            <a:alphaModFix amt="80000"/>
            <a:extLst>
              <a:ext uri="{28A0092B-C50C-407E-A947-70E740481C1C}">
                <a14:useLocalDpi xmlns:a14="http://schemas.microsoft.com/office/drawing/2010/main" val="0"/>
              </a:ext>
            </a:extLst>
          </a:blip>
          <a:srcRect r="48609"/>
          <a:stretch/>
        </p:blipFill>
        <p:spPr>
          <a:xfrm>
            <a:off x="9878838" y="521208"/>
            <a:ext cx="2309987" cy="1700784"/>
          </a:xfrm>
          <a:prstGeom prst="rect">
            <a:avLst/>
          </a:prstGeom>
        </p:spPr>
      </p:pic>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32" name="Footer">
            <a:extLst>
              <a:ext uri="{FF2B5EF4-FFF2-40B4-BE49-F238E27FC236}">
                <a16:creationId xmlns:a16="http://schemas.microsoft.com/office/drawing/2014/main" id="{0F89BA71-120A-294B-9F4B-975AFA693220}"/>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pic>
        <p:nvPicPr>
          <p:cNvPr id="26" name="OTag">
            <a:extLst>
              <a:ext uri="{FF2B5EF4-FFF2-40B4-BE49-F238E27FC236}">
                <a16:creationId xmlns:a16="http://schemas.microsoft.com/office/drawing/2014/main" id="{6B255320-7797-3244-AB7F-7048F2FDBB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0200" y="6355080"/>
            <a:ext cx="502789" cy="502920"/>
          </a:xfrm>
          <a:prstGeom prst="rect">
            <a:avLst/>
          </a:prstGeom>
        </p:spPr>
      </p:pic>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1241" y="3916426"/>
            <a:ext cx="439838" cy="395562"/>
          </a:xfrm>
          <a:prstGeom prst="rect">
            <a:avLst/>
          </a:prstGeom>
        </p:spPr>
        <p:txBody>
          <a:bodyPr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1241" y="3397254"/>
            <a:ext cx="439838" cy="395562"/>
          </a:xfrm>
          <a:prstGeom prst="rect">
            <a:avLst/>
          </a:prstGeom>
        </p:spPr>
        <p:txBody>
          <a:bodyPr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1241" y="2878080"/>
            <a:ext cx="439838" cy="395562"/>
          </a:xfrm>
          <a:prstGeom prst="rect">
            <a:avLst/>
          </a:prstGeom>
        </p:spPr>
        <p:txBody>
          <a:bodyPr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1241" y="2358906"/>
            <a:ext cx="439838" cy="395562"/>
          </a:xfrm>
          <a:prstGeom prst="rect">
            <a:avLst/>
          </a:prstGeom>
        </p:spPr>
        <p:txBody>
          <a:bodyPr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1241" y="1839732"/>
            <a:ext cx="439838" cy="395562"/>
          </a:xfrm>
          <a:prstGeom prst="rect">
            <a:avLst/>
          </a:prstGeom>
        </p:spPr>
        <p:txBody>
          <a:bodyPr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4400" y="3916426"/>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4400" y="3397229"/>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4400" y="2878032"/>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4400" y="2358835"/>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4400" y="1839638"/>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p:nvCxnSpPr>
        <p:spPr>
          <a:xfrm>
            <a:off x="6094414"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7896" y="3916426"/>
            <a:ext cx="439838" cy="395562"/>
          </a:xfrm>
          <a:prstGeom prst="rect">
            <a:avLst/>
          </a:prstGeom>
        </p:spPr>
        <p:txBody>
          <a:bodyPr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7896" y="3397254"/>
            <a:ext cx="439838" cy="395562"/>
          </a:xfrm>
          <a:prstGeom prst="rect">
            <a:avLst/>
          </a:prstGeom>
        </p:spPr>
        <p:txBody>
          <a:bodyPr lIns="0" rIns="0">
            <a:noAutofit/>
          </a:bodyPr>
          <a:lstStyle>
            <a:lvl1pPr marL="0" marR="0" indent="0" algn="ctr" defTabSz="914126" rtl="0" eaLnBrk="1" fontAlgn="auto" latinLnBrk="0" hangingPunct="1">
              <a:lnSpc>
                <a:spcPct val="95000"/>
              </a:lnSpc>
              <a:spcBef>
                <a:spcPts val="0"/>
              </a:spcBef>
              <a:spcAft>
                <a:spcPts val="600"/>
              </a:spcAft>
              <a:buClrTx/>
              <a:buSzTx/>
              <a:buFont typeface="System Font Regular"/>
              <a:buNone/>
              <a:tabLst/>
              <a:defRPr sz="1999">
                <a:solidFill>
                  <a:schemeClr val="accent5"/>
                </a:solidFill>
                <a:latin typeface="Georgia" panose="02040502050405020303" pitchFamily="18" charset="0"/>
              </a:defRPr>
            </a:lvl1pPr>
          </a:lstStyle>
          <a:p>
            <a:pPr marL="0" marR="0" lvl="0" indent="0" algn="ctr" defTabSz="914126" rtl="0" eaLnBrk="1" fontAlgn="auto" latinLnBrk="0" hangingPunct="1">
              <a:lnSpc>
                <a:spcPct val="95000"/>
              </a:lnSpc>
              <a:spcBef>
                <a:spcPts val="0"/>
              </a:spcBef>
              <a:spcAft>
                <a:spcPts val="600"/>
              </a:spcAft>
              <a:buClrTx/>
              <a:buSzTx/>
              <a:buFont typeface="System Font Regular"/>
              <a:buNone/>
              <a:tabLst/>
              <a:defRPr/>
            </a:pPr>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7896" y="2878080"/>
            <a:ext cx="439838" cy="395562"/>
          </a:xfrm>
          <a:prstGeom prst="rect">
            <a:avLst/>
          </a:prstGeom>
        </p:spPr>
        <p:txBody>
          <a:bodyPr lIns="0" rIns="0">
            <a:noAutofit/>
          </a:bodyPr>
          <a:lstStyle>
            <a:lvl1pPr marL="0" marR="0" indent="0" algn="ctr" defTabSz="914126" rtl="0" eaLnBrk="1" fontAlgn="auto" latinLnBrk="0" hangingPunct="1">
              <a:lnSpc>
                <a:spcPct val="95000"/>
              </a:lnSpc>
              <a:spcBef>
                <a:spcPts val="0"/>
              </a:spcBef>
              <a:spcAft>
                <a:spcPts val="600"/>
              </a:spcAft>
              <a:buClrTx/>
              <a:buSzTx/>
              <a:buFont typeface="System Font Regular"/>
              <a:buNone/>
              <a:tabLst/>
              <a:defRPr sz="1999">
                <a:solidFill>
                  <a:schemeClr val="accent5"/>
                </a:solidFill>
                <a:latin typeface="Georgia" panose="02040502050405020303" pitchFamily="18" charset="0"/>
              </a:defRPr>
            </a:lvl1pPr>
          </a:lstStyle>
          <a:p>
            <a:pPr marL="0" marR="0" lvl="0" indent="0" algn="ctr" defTabSz="914126"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7896" y="2358906"/>
            <a:ext cx="439838" cy="395562"/>
          </a:xfrm>
          <a:prstGeom prst="rect">
            <a:avLst/>
          </a:prstGeom>
        </p:spPr>
        <p:txBody>
          <a:bodyPr lIns="0" rIns="0">
            <a:noAutofit/>
          </a:bodyPr>
          <a:lstStyle>
            <a:lvl1pPr marL="0" marR="0" indent="0" algn="ctr" defTabSz="914126" rtl="0" eaLnBrk="1" fontAlgn="auto" latinLnBrk="0" hangingPunct="1">
              <a:lnSpc>
                <a:spcPct val="95000"/>
              </a:lnSpc>
              <a:spcBef>
                <a:spcPts val="0"/>
              </a:spcBef>
              <a:spcAft>
                <a:spcPts val="600"/>
              </a:spcAft>
              <a:buClrTx/>
              <a:buSzTx/>
              <a:buFont typeface="System Font Regular"/>
              <a:buNone/>
              <a:tabLst/>
              <a:defRPr sz="1999">
                <a:solidFill>
                  <a:schemeClr val="accent5"/>
                </a:solidFill>
                <a:latin typeface="Georgia" panose="02040502050405020303" pitchFamily="18" charset="0"/>
              </a:defRPr>
            </a:lvl1pPr>
          </a:lstStyle>
          <a:p>
            <a:pPr marL="0" marR="0" lvl="0" indent="0" algn="ctr" defTabSz="914126"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7896" y="1839732"/>
            <a:ext cx="439838" cy="395562"/>
          </a:xfrm>
          <a:prstGeom prst="rect">
            <a:avLst/>
          </a:prstGeom>
        </p:spPr>
        <p:txBody>
          <a:bodyPr lIns="0" rIns="0">
            <a:noAutofit/>
          </a:bodyPr>
          <a:lstStyle>
            <a:lvl1pPr marL="0" indent="0" algn="ctr">
              <a:buNone/>
              <a:defRPr sz="1999">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055" y="3916426"/>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055" y="3397229"/>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055" y="2878032"/>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055" y="2358835"/>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055" y="1839638"/>
            <a:ext cx="4470440"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399"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063" indent="0">
              <a:buNone/>
              <a:defRPr sz="1999" b="0" i="0">
                <a:solidFill>
                  <a:schemeClr val="tx1">
                    <a:tint val="75000"/>
                  </a:schemeClr>
                </a:solidFill>
              </a:defRPr>
            </a:lvl2pPr>
            <a:lvl3pPr marL="914126" indent="0">
              <a:buNone/>
              <a:defRPr sz="1999" b="0" i="0">
                <a:solidFill>
                  <a:schemeClr val="tx1">
                    <a:tint val="75000"/>
                  </a:schemeClr>
                </a:solidFill>
              </a:defRPr>
            </a:lvl3pPr>
            <a:lvl4pPr marL="1371189" indent="0">
              <a:buNone/>
              <a:defRPr sz="1999" b="0" i="0">
                <a:solidFill>
                  <a:schemeClr val="tx1">
                    <a:tint val="75000"/>
                  </a:schemeClr>
                </a:solidFill>
              </a:defRPr>
            </a:lvl4pPr>
            <a:lvl5pPr marL="1828251" indent="0">
              <a:buNone/>
              <a:defRPr sz="1999" b="0" i="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p:nvCxnSpPr>
        <p:spPr>
          <a:xfrm flipH="1">
            <a:off x="767895" y="1584959"/>
            <a:ext cx="319957"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4" name="Title">
            <a:extLst>
              <a:ext uri="{FF2B5EF4-FFF2-40B4-BE49-F238E27FC236}">
                <a16:creationId xmlns:a16="http://schemas.microsoft.com/office/drawing/2014/main" id="{985C1EE6-5D28-F64E-BD6D-93704583EE44}"/>
              </a:ext>
            </a:extLst>
          </p:cNvPr>
          <p:cNvSpPr>
            <a:spLocks noGrp="1"/>
          </p:cNvSpPr>
          <p:nvPr>
            <p:ph type="body" sz="quarter" idx="32" hasCustomPrompt="1"/>
          </p:nvPr>
        </p:nvSpPr>
        <p:spPr>
          <a:xfrm>
            <a:off x="761802" y="508000"/>
            <a:ext cx="10668269" cy="822960"/>
          </a:xfrm>
        </p:spPr>
        <p:txBody>
          <a:bodyPr anchor="b" anchorCtr="0"/>
          <a:lstStyle>
            <a:lvl1pPr>
              <a:defRPr sz="2399"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88825" cy="254000"/>
          </a:xfrm>
          <a:prstGeom prst="rect">
            <a:avLst/>
          </a:prstGeom>
        </p:spPr>
      </p:pic>
    </p:spTree>
    <p:extLst>
      <p:ext uri="{BB962C8B-B14F-4D97-AF65-F5344CB8AC3E}">
        <p14:creationId xmlns:p14="http://schemas.microsoft.com/office/powerpoint/2010/main" val="3278886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0F255-3C2A-4AC7-8935-184146E3B6D6}"/>
              </a:ext>
            </a:extLst>
          </p:cNvPr>
          <p:cNvSpPr>
            <a:spLocks noGrp="1"/>
          </p:cNvSpPr>
          <p:nvPr>
            <p:ph type="title"/>
          </p:nvPr>
        </p:nvSpPr>
        <p:spPr>
          <a:xfrm>
            <a:off x="761802" y="508000"/>
            <a:ext cx="10668269" cy="822960"/>
          </a:xfrm>
          <a:prstGeom prst="rect">
            <a:avLst/>
          </a:prstGeom>
        </p:spPr>
        <p:txBody>
          <a:bodyPr vert="horz" lIns="0" tIns="0" rIns="0" bIns="0" rtlCol="0" anchor="ctr">
            <a:noAutofit/>
          </a:bodyPr>
          <a:lstStyle/>
          <a:p>
            <a:r>
              <a:rPr lang="en-US" dirty="0"/>
              <a:t>Headline</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1801" y="6423660"/>
            <a:ext cx="365665" cy="365760"/>
          </a:xfrm>
          <a:prstGeom prst="rect">
            <a:avLst/>
          </a:prstGeom>
        </p:spPr>
        <p:txBody>
          <a:bodyPr vert="horz" lIns="0" tIns="0" rIns="0" bIns="0" rtlCol="0" anchor="ctr"/>
          <a:lstStyle>
            <a:lvl1pPr algn="l">
              <a:defRPr sz="1000">
                <a:solidFill>
                  <a:srgbClr val="8B8580"/>
                </a:solidFill>
              </a:defRPr>
            </a:lvl1pPr>
          </a:lstStyle>
          <a:p>
            <a:fld id="{C51EAA63-D034-42AE-91FA-B13B9518C7BE}"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466" y="6423979"/>
            <a:ext cx="4020075" cy="365125"/>
          </a:xfrm>
          <a:prstGeom prst="rect">
            <a:avLst/>
          </a:prstGeom>
        </p:spPr>
        <p:txBody>
          <a:bodyPr vert="horz" lIns="0" tIns="0" rIns="0" bIns="0" rtlCol="0" anchor="ctr"/>
          <a:lstStyle>
            <a:lvl1pPr algn="l">
              <a:defRPr sz="1000">
                <a:solidFill>
                  <a:srgbClr val="8B8580"/>
                </a:solidFill>
              </a:defRPr>
            </a:lvl1pPr>
          </a:lstStyle>
          <a:p>
            <a:r>
              <a:rPr lang="en-US"/>
              <a:t>Confidential – Oracle Restricted</a:t>
            </a:r>
            <a:endParaRPr lang="en-US" dirty="0"/>
          </a:p>
        </p:txBody>
      </p:sp>
      <p:sp>
        <p:nvSpPr>
          <p:cNvPr id="5" name="Text Placeholder 4">
            <a:extLst>
              <a:ext uri="{FF2B5EF4-FFF2-40B4-BE49-F238E27FC236}">
                <a16:creationId xmlns:a16="http://schemas.microsoft.com/office/drawing/2014/main" id="{2F704250-C0B4-A84F-9EB2-31C880A9C2D6}"/>
              </a:ext>
            </a:extLst>
          </p:cNvPr>
          <p:cNvSpPr>
            <a:spLocks noGrp="1"/>
          </p:cNvSpPr>
          <p:nvPr>
            <p:ph type="body" idx="1"/>
          </p:nvPr>
        </p:nvSpPr>
        <p:spPr>
          <a:xfrm>
            <a:off x="758754" y="1837944"/>
            <a:ext cx="10668269"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
        <p:nvSpPr>
          <p:cNvPr id="8" name="Slide Number">
            <a:extLst>
              <a:ext uri="{FF2B5EF4-FFF2-40B4-BE49-F238E27FC236}">
                <a16:creationId xmlns:a16="http://schemas.microsoft.com/office/drawing/2014/main" id="{C174EA89-E19D-6245-A011-4F7EB78FF170}"/>
              </a:ext>
            </a:extLst>
          </p:cNvPr>
          <p:cNvSpPr txBox="1">
            <a:spLocks/>
          </p:cNvSpPr>
          <p:nvPr/>
        </p:nvSpPr>
        <p:spPr>
          <a:xfrm>
            <a:off x="761802" y="6057900"/>
            <a:ext cx="234635"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dirty="0"/>
          </a:p>
        </p:txBody>
      </p:sp>
    </p:spTree>
    <p:extLst>
      <p:ext uri="{BB962C8B-B14F-4D97-AF65-F5344CB8AC3E}">
        <p14:creationId xmlns:p14="http://schemas.microsoft.com/office/powerpoint/2010/main" val="22524183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 id="2147483720" r:id="rId18"/>
    <p:sldLayoutId id="2147483721" r:id="rId19"/>
    <p:sldLayoutId id="2147483722" r:id="rId20"/>
    <p:sldLayoutId id="2147483723" r:id="rId21"/>
    <p:sldLayoutId id="2147483724" r:id="rId22"/>
    <p:sldLayoutId id="2147483725" r:id="rId23"/>
    <p:sldLayoutId id="2147483726" r:id="rId24"/>
    <p:sldLayoutId id="2147483727" r:id="rId25"/>
    <p:sldLayoutId id="2147483728" r:id="rId26"/>
    <p:sldLayoutId id="2147483729" r:id="rId27"/>
    <p:sldLayoutId id="2147483730" r:id="rId28"/>
    <p:sldLayoutId id="2147483731" r:id="rId29"/>
    <p:sldLayoutId id="2147483732" r:id="rId30"/>
    <p:sldLayoutId id="2147483733" r:id="rId31"/>
    <p:sldLayoutId id="2147483734" r:id="rId32"/>
    <p:sldLayoutId id="2147483735" r:id="rId33"/>
    <p:sldLayoutId id="2147483736" r:id="rId34"/>
    <p:sldLayoutId id="2147483737" r:id="rId35"/>
    <p:sldLayoutId id="2147483738" r:id="rId36"/>
    <p:sldLayoutId id="2147483739" r:id="rId37"/>
    <p:sldLayoutId id="2147483740" r:id="rId38"/>
    <p:sldLayoutId id="2147483741" r:id="rId39"/>
    <p:sldLayoutId id="2147483742" r:id="rId40"/>
    <p:sldLayoutId id="2147483743" r:id="rId41"/>
    <p:sldLayoutId id="2147483744" r:id="rId42"/>
    <p:sldLayoutId id="2147483745" r:id="rId43"/>
    <p:sldLayoutId id="2147483746" r:id="rId44"/>
    <p:sldLayoutId id="2147483747" r:id="rId45"/>
    <p:sldLayoutId id="2147483748" r:id="rId46"/>
    <p:sldLayoutId id="2147483749" r:id="rId47"/>
    <p:sldLayoutId id="2147483750" r:id="rId48"/>
    <p:sldLayoutId id="2147483751" r:id="rId49"/>
    <p:sldLayoutId id="2147483752" r:id="rId50"/>
    <p:sldLayoutId id="2147483753" r:id="rId51"/>
    <p:sldLayoutId id="2147483754" r:id="rId52"/>
    <p:sldLayoutId id="2147483755" r:id="rId53"/>
    <p:sldLayoutId id="2147483756" r:id="rId54"/>
    <p:sldLayoutId id="2147483757" r:id="rId55"/>
    <p:sldLayoutId id="2147483758" r:id="rId5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126" rtl="0" eaLnBrk="1" latinLnBrk="0" hangingPunct="1">
        <a:lnSpc>
          <a:spcPct val="95000"/>
        </a:lnSpc>
        <a:spcBef>
          <a:spcPct val="0"/>
        </a:spcBef>
        <a:buNone/>
        <a:defRPr sz="3999" kern="1200">
          <a:solidFill>
            <a:schemeClr val="tx1"/>
          </a:solidFill>
          <a:latin typeface="+mj-lt"/>
          <a:ea typeface="+mj-ea"/>
          <a:cs typeface="+mj-cs"/>
        </a:defRPr>
      </a:lvl1pPr>
    </p:titleStyle>
    <p:bodyStyle>
      <a:lvl1pPr marL="0" marR="0" indent="0" algn="l" defTabSz="914126" rtl="0" eaLnBrk="1" fontAlgn="auto" latinLnBrk="0" hangingPunct="1">
        <a:lnSpc>
          <a:spcPct val="95000"/>
        </a:lnSpc>
        <a:spcBef>
          <a:spcPts val="600"/>
        </a:spcBef>
        <a:spcAft>
          <a:spcPts val="0"/>
        </a:spcAft>
        <a:buClrTx/>
        <a:buSzTx/>
        <a:buFont typeface="System Font Regular"/>
        <a:buNone/>
        <a:tabLst/>
        <a:defRPr sz="1799" b="0" i="0" kern="1200">
          <a:solidFill>
            <a:schemeClr val="tx1"/>
          </a:solidFill>
          <a:latin typeface="Oracle Sans" panose="020B0503020204020204" pitchFamily="34" charset="0"/>
          <a:ea typeface="+mn-ea"/>
          <a:cs typeface="Oracle Sans" panose="020B0503020204020204" pitchFamily="34" charset="0"/>
        </a:defRPr>
      </a:lvl1pPr>
      <a:lvl2pPr marL="365650" marR="0" indent="-182825" algn="l" defTabSz="914126" rtl="0" eaLnBrk="1" fontAlgn="auto" latinLnBrk="0" hangingPunct="1">
        <a:lnSpc>
          <a:spcPct val="95000"/>
        </a:lnSpc>
        <a:spcBef>
          <a:spcPts val="600"/>
        </a:spcBef>
        <a:spcAft>
          <a:spcPts val="0"/>
        </a:spcAft>
        <a:buClrTx/>
        <a:buSzPct val="100000"/>
        <a:buFont typeface="Arial" panose="020B0604020202020204" pitchFamily="34" charset="0"/>
        <a:buChar char="•"/>
        <a:tabLst/>
        <a:defRPr sz="1799" b="0" i="0" kern="1200">
          <a:solidFill>
            <a:schemeClr val="tx1"/>
          </a:solidFill>
          <a:latin typeface="Oracle Sans" panose="020B0503020204020204" pitchFamily="34" charset="0"/>
          <a:ea typeface="+mn-ea"/>
          <a:cs typeface="Oracle Sans" panose="020B0503020204020204" pitchFamily="34" charset="0"/>
        </a:defRPr>
      </a:lvl2pPr>
      <a:lvl3pPr marL="731301" marR="0" indent="-182825" algn="l" defTabSz="914126"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6951" marR="0" indent="-182825" algn="l" defTabSz="914126"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2601" marR="0" indent="-182825" algn="l" defTabSz="914126"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251" indent="-182825" algn="l" defTabSz="914126"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3902" indent="-182825" algn="l" defTabSz="914126"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6">
          <p15:clr>
            <a:srgbClr val="F26B43"/>
          </p15:clr>
        </p15:guide>
        <p15:guide id="2" orient="horz" pos="4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hyperlink" Target="https://bug.oraclecorp.com/pls/bug/webbug_print.show?c_rptno=30204042" TargetMode="Externa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hyperlink" Target="https://oradocs-corp.documents.us2.oraclecloud.com/documents/link/LD99443351BA3ED2A607F440F6C3FF17C1177A968060/fileview/D2D8F76A648F2A42E08B6840F6C3FF17C1177A968060/_Final_AWR_s.zip" TargetMode="Externa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hyperlink" Target="https://bug.oraclecorp.com/pls/bug/webbug_print.showbug?c_rptno=29351044" TargetMode="Externa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AD5789-5BA3-A94F-8B79-B0C7E9BB6228}"/>
              </a:ext>
            </a:extLst>
          </p:cNvPr>
          <p:cNvSpPr>
            <a:spLocks noGrp="1"/>
          </p:cNvSpPr>
          <p:nvPr>
            <p:ph type="body" sz="quarter" idx="34"/>
          </p:nvPr>
        </p:nvSpPr>
        <p:spPr/>
        <p:txBody>
          <a:bodyPr/>
          <a:lstStyle/>
          <a:p>
            <a:r>
              <a:rPr lang="en-US" dirty="0"/>
              <a:t>RAC Performance</a:t>
            </a:r>
          </a:p>
          <a:p>
            <a:r>
              <a:rPr lang="en-US" dirty="0"/>
              <a:t>Jan 28, 2020</a:t>
            </a:r>
          </a:p>
        </p:txBody>
      </p:sp>
      <p:sp>
        <p:nvSpPr>
          <p:cNvPr id="3" name="Text Placeholder 2">
            <a:extLst>
              <a:ext uri="{FF2B5EF4-FFF2-40B4-BE49-F238E27FC236}">
                <a16:creationId xmlns:a16="http://schemas.microsoft.com/office/drawing/2014/main" id="{F96C4029-B53B-E34A-936C-61CD99E167CA}"/>
              </a:ext>
            </a:extLst>
          </p:cNvPr>
          <p:cNvSpPr>
            <a:spLocks noGrp="1"/>
          </p:cNvSpPr>
          <p:nvPr>
            <p:ph type="body" sz="quarter" idx="35"/>
          </p:nvPr>
        </p:nvSpPr>
        <p:spPr/>
        <p:txBody>
          <a:bodyPr/>
          <a:lstStyle/>
          <a:p>
            <a:r>
              <a:rPr lang="en-US" dirty="0"/>
              <a:t>Atsushi Morimura</a:t>
            </a:r>
          </a:p>
        </p:txBody>
      </p:sp>
      <p:sp>
        <p:nvSpPr>
          <p:cNvPr id="4" name="Text Placeholder 3">
            <a:extLst>
              <a:ext uri="{FF2B5EF4-FFF2-40B4-BE49-F238E27FC236}">
                <a16:creationId xmlns:a16="http://schemas.microsoft.com/office/drawing/2014/main" id="{146B1153-A45B-7E4C-8C98-C335FF1E0F5D}"/>
              </a:ext>
            </a:extLst>
          </p:cNvPr>
          <p:cNvSpPr>
            <a:spLocks noGrp="1"/>
          </p:cNvSpPr>
          <p:nvPr>
            <p:ph type="body" sz="quarter" idx="33"/>
          </p:nvPr>
        </p:nvSpPr>
        <p:spPr/>
        <p:txBody>
          <a:bodyPr/>
          <a:lstStyle/>
          <a:p>
            <a:r>
              <a:rPr lang="en-US" dirty="0"/>
              <a:t>Internal-Only Version (remove dark slides before sharing with customer)</a:t>
            </a:r>
          </a:p>
        </p:txBody>
      </p:sp>
      <p:sp>
        <p:nvSpPr>
          <p:cNvPr id="5" name="Title 4">
            <a:extLst>
              <a:ext uri="{FF2B5EF4-FFF2-40B4-BE49-F238E27FC236}">
                <a16:creationId xmlns:a16="http://schemas.microsoft.com/office/drawing/2014/main" id="{BEEED42E-EDA4-1C47-9E63-D53A91129FAE}"/>
              </a:ext>
            </a:extLst>
          </p:cNvPr>
          <p:cNvSpPr>
            <a:spLocks noGrp="1"/>
          </p:cNvSpPr>
          <p:nvPr>
            <p:ph type="ctrTitle"/>
          </p:nvPr>
        </p:nvSpPr>
        <p:spPr/>
        <p:txBody>
          <a:bodyPr/>
          <a:lstStyle/>
          <a:p>
            <a:r>
              <a:rPr lang="en-US" dirty="0"/>
              <a:t>NTT Docomo ALADIN</a:t>
            </a:r>
            <a:br>
              <a:rPr lang="en-US" dirty="0"/>
            </a:br>
            <a:r>
              <a:rPr lang="en-US" dirty="0"/>
              <a:t>Exadata X8M POC Analysis</a:t>
            </a:r>
          </a:p>
        </p:txBody>
      </p:sp>
    </p:spTree>
    <p:extLst>
      <p:ext uri="{BB962C8B-B14F-4D97-AF65-F5344CB8AC3E}">
        <p14:creationId xmlns:p14="http://schemas.microsoft.com/office/powerpoint/2010/main" val="247265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C0F1F9-C486-3441-A3A6-02889D8261A2}"/>
              </a:ext>
            </a:extLst>
          </p:cNvPr>
          <p:cNvSpPr>
            <a:spLocks noGrp="1"/>
          </p:cNvSpPr>
          <p:nvPr>
            <p:ph type="sldNum" sz="quarter" idx="4"/>
          </p:nvPr>
        </p:nvSpPr>
        <p:spPr/>
        <p:txBody>
          <a:bodyPr/>
          <a:lstStyle/>
          <a:p>
            <a:fld id="{C51EAA63-D034-42AE-91FA-B13B9518C7BE}" type="slidenum">
              <a:rPr lang="en-US" smtClean="0"/>
              <a:pPr/>
              <a:t>10</a:t>
            </a:fld>
            <a:endParaRPr lang="en-US" dirty="0"/>
          </a:p>
        </p:txBody>
      </p:sp>
      <p:sp>
        <p:nvSpPr>
          <p:cNvPr id="3" name="Footer Placeholder 2">
            <a:extLst>
              <a:ext uri="{FF2B5EF4-FFF2-40B4-BE49-F238E27FC236}">
                <a16:creationId xmlns:a16="http://schemas.microsoft.com/office/drawing/2014/main" id="{4075D78F-233E-EA4B-841E-8A66E29F6AC8}"/>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A1EE93D9-ECEB-9B44-9983-E40652D423DA}"/>
              </a:ext>
            </a:extLst>
          </p:cNvPr>
          <p:cNvSpPr>
            <a:spLocks noGrp="1"/>
          </p:cNvSpPr>
          <p:nvPr>
            <p:ph type="body" sz="quarter" idx="12"/>
          </p:nvPr>
        </p:nvSpPr>
        <p:spPr/>
        <p:txBody>
          <a:bodyPr/>
          <a:lstStyle/>
          <a:p>
            <a:r>
              <a:rPr lang="en-US" dirty="0"/>
              <a:t>In the non-Exadata tests, “undo header” CR block transfers accounted for about 6% of overall CR block traffic.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With the in-memory commit cache feature, we see close to half the amount of  “undo header” transfers, but each instance shows about 112K waits for “</a:t>
            </a:r>
            <a:r>
              <a:rPr lang="en-US" dirty="0" err="1"/>
              <a:t>gc</a:t>
            </a:r>
            <a:r>
              <a:rPr lang="en-US" dirty="0"/>
              <a:t> transaction table”, which needs to be investigated further.  Checking with Neil </a:t>
            </a:r>
            <a:r>
              <a:rPr lang="en-US" dirty="0" err="1"/>
              <a:t>Macnaughton</a:t>
            </a:r>
            <a:r>
              <a:rPr lang="en-US" dirty="0"/>
              <a:t>  on this one.</a:t>
            </a:r>
          </a:p>
          <a:p>
            <a:endParaRPr lang="en-US" dirty="0"/>
          </a:p>
        </p:txBody>
      </p:sp>
      <p:sp>
        <p:nvSpPr>
          <p:cNvPr id="5" name="Title 4">
            <a:extLst>
              <a:ext uri="{FF2B5EF4-FFF2-40B4-BE49-F238E27FC236}">
                <a16:creationId xmlns:a16="http://schemas.microsoft.com/office/drawing/2014/main" id="{72025171-AF39-A34E-9254-D40743874873}"/>
              </a:ext>
            </a:extLst>
          </p:cNvPr>
          <p:cNvSpPr>
            <a:spLocks noGrp="1"/>
          </p:cNvSpPr>
          <p:nvPr>
            <p:ph type="title"/>
          </p:nvPr>
        </p:nvSpPr>
        <p:spPr/>
        <p:txBody>
          <a:bodyPr/>
          <a:lstStyle/>
          <a:p>
            <a:r>
              <a:rPr lang="en-US" dirty="0"/>
              <a:t>In-Memory Commit Cache</a:t>
            </a:r>
          </a:p>
        </p:txBody>
      </p:sp>
      <p:graphicFrame>
        <p:nvGraphicFramePr>
          <p:cNvPr id="6" name="Table 5">
            <a:extLst>
              <a:ext uri="{FF2B5EF4-FFF2-40B4-BE49-F238E27FC236}">
                <a16:creationId xmlns:a16="http://schemas.microsoft.com/office/drawing/2014/main" id="{6A963CDC-456F-9A44-834B-F00704C5EA3F}"/>
              </a:ext>
            </a:extLst>
          </p:cNvPr>
          <p:cNvGraphicFramePr>
            <a:graphicFrameLocks noGrp="1"/>
          </p:cNvGraphicFramePr>
          <p:nvPr>
            <p:extLst>
              <p:ext uri="{D42A27DB-BD31-4B8C-83A1-F6EECF244321}">
                <p14:modId xmlns:p14="http://schemas.microsoft.com/office/powerpoint/2010/main" val="306431513"/>
              </p:ext>
            </p:extLst>
          </p:nvPr>
        </p:nvGraphicFramePr>
        <p:xfrm>
          <a:off x="1483548" y="2494748"/>
          <a:ext cx="9218679" cy="2564130"/>
        </p:xfrm>
        <a:graphic>
          <a:graphicData uri="http://schemas.openxmlformats.org/drawingml/2006/table">
            <a:tbl>
              <a:tblPr/>
              <a:tblGrid>
                <a:gridCol w="630731">
                  <a:extLst>
                    <a:ext uri="{9D8B030D-6E8A-4147-A177-3AD203B41FA5}">
                      <a16:colId xmlns:a16="http://schemas.microsoft.com/office/drawing/2014/main" val="3906542316"/>
                    </a:ext>
                  </a:extLst>
                </a:gridCol>
                <a:gridCol w="1213004">
                  <a:extLst>
                    <a:ext uri="{9D8B030D-6E8A-4147-A177-3AD203B41FA5}">
                      <a16:colId xmlns:a16="http://schemas.microsoft.com/office/drawing/2014/main" val="183554745"/>
                    </a:ext>
                  </a:extLst>
                </a:gridCol>
                <a:gridCol w="921868">
                  <a:extLst>
                    <a:ext uri="{9D8B030D-6E8A-4147-A177-3AD203B41FA5}">
                      <a16:colId xmlns:a16="http://schemas.microsoft.com/office/drawing/2014/main" val="3134810699"/>
                    </a:ext>
                  </a:extLst>
                </a:gridCol>
                <a:gridCol w="921868">
                  <a:extLst>
                    <a:ext uri="{9D8B030D-6E8A-4147-A177-3AD203B41FA5}">
                      <a16:colId xmlns:a16="http://schemas.microsoft.com/office/drawing/2014/main" val="1490958429"/>
                    </a:ext>
                  </a:extLst>
                </a:gridCol>
                <a:gridCol w="921868">
                  <a:extLst>
                    <a:ext uri="{9D8B030D-6E8A-4147-A177-3AD203B41FA5}">
                      <a16:colId xmlns:a16="http://schemas.microsoft.com/office/drawing/2014/main" val="260569961"/>
                    </a:ext>
                  </a:extLst>
                </a:gridCol>
                <a:gridCol w="921868">
                  <a:extLst>
                    <a:ext uri="{9D8B030D-6E8A-4147-A177-3AD203B41FA5}">
                      <a16:colId xmlns:a16="http://schemas.microsoft.com/office/drawing/2014/main" val="84536405"/>
                    </a:ext>
                  </a:extLst>
                </a:gridCol>
                <a:gridCol w="921868">
                  <a:extLst>
                    <a:ext uri="{9D8B030D-6E8A-4147-A177-3AD203B41FA5}">
                      <a16:colId xmlns:a16="http://schemas.microsoft.com/office/drawing/2014/main" val="3521271232"/>
                    </a:ext>
                  </a:extLst>
                </a:gridCol>
                <a:gridCol w="921868">
                  <a:extLst>
                    <a:ext uri="{9D8B030D-6E8A-4147-A177-3AD203B41FA5}">
                      <a16:colId xmlns:a16="http://schemas.microsoft.com/office/drawing/2014/main" val="170793529"/>
                    </a:ext>
                  </a:extLst>
                </a:gridCol>
                <a:gridCol w="921868">
                  <a:extLst>
                    <a:ext uri="{9D8B030D-6E8A-4147-A177-3AD203B41FA5}">
                      <a16:colId xmlns:a16="http://schemas.microsoft.com/office/drawing/2014/main" val="1339109901"/>
                    </a:ext>
                  </a:extLst>
                </a:gridCol>
                <a:gridCol w="921868">
                  <a:extLst>
                    <a:ext uri="{9D8B030D-6E8A-4147-A177-3AD203B41FA5}">
                      <a16:colId xmlns:a16="http://schemas.microsoft.com/office/drawing/2014/main" val="4292620169"/>
                    </a:ext>
                  </a:extLst>
                </a:gridCol>
              </a:tblGrid>
              <a:tr h="0">
                <a:tc>
                  <a:txBody>
                    <a:bodyPr/>
                    <a:lstStyle/>
                    <a:p>
                      <a:r>
                        <a:rPr lang="en-US" sz="1000"/>
                        <a:t> </a:t>
                      </a:r>
                    </a:p>
                  </a:txBody>
                  <a:tcPr anchor="ctr">
                    <a:lnL>
                      <a:noFill/>
                    </a:lnL>
                    <a:lnR>
                      <a:noFill/>
                    </a:lnR>
                    <a:lnT>
                      <a:noFill/>
                    </a:lnT>
                    <a:lnB>
                      <a:noFill/>
                    </a:lnB>
                  </a:tcPr>
                </a:tc>
                <a:tc>
                  <a:txBody>
                    <a:bodyPr/>
                    <a:lstStyle/>
                    <a:p>
                      <a:r>
                        <a:rPr lang="en-US" sz="1000"/>
                        <a:t> </a:t>
                      </a:r>
                    </a:p>
                  </a:txBody>
                  <a:tcPr anchor="ctr">
                    <a:lnL>
                      <a:noFill/>
                    </a:lnL>
                    <a:lnR>
                      <a:noFill/>
                    </a:lnR>
                    <a:lnT>
                      <a:noFill/>
                    </a:lnT>
                    <a:lnB>
                      <a:noFill/>
                    </a:lnB>
                  </a:tcPr>
                </a:tc>
                <a:tc gridSpan="4">
                  <a:txBody>
                    <a:bodyPr/>
                    <a:lstStyle/>
                    <a:p>
                      <a:r>
                        <a:rPr lang="en-US" sz="1000" b="1">
                          <a:solidFill>
                            <a:srgbClr val="FFFFFF"/>
                          </a:solidFill>
                          <a:effectLst/>
                          <a:latin typeface="Arial" panose="020B0604020202020204" pitchFamily="34" charset="0"/>
                        </a:rPr>
                        <a:t>CR</a:t>
                      </a:r>
                    </a:p>
                  </a:txBody>
                  <a:tcPr marL="38100" marR="38100" marB="19050" anchor="ctr">
                    <a:lnL>
                      <a:noFill/>
                    </a:lnL>
                    <a:lnR>
                      <a:noFill/>
                    </a:lnR>
                    <a:lnT>
                      <a:noFill/>
                    </a:lnT>
                    <a:lnB>
                      <a:noFill/>
                    </a:lnB>
                    <a:solidFill>
                      <a:srgbClr val="0066CC"/>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r>
                        <a:rPr lang="en-US" sz="1000" b="1">
                          <a:solidFill>
                            <a:srgbClr val="FFFFFF"/>
                          </a:solidFill>
                          <a:effectLst/>
                          <a:latin typeface="Arial" panose="020B0604020202020204" pitchFamily="34" charset="0"/>
                        </a:rPr>
                        <a:t>Current</a:t>
                      </a:r>
                    </a:p>
                  </a:txBody>
                  <a:tcPr marL="38100" marR="38100" marB="19050" anchor="ctr">
                    <a:lnL>
                      <a:noFill/>
                    </a:lnL>
                    <a:lnR>
                      <a:noFill/>
                    </a:lnR>
                    <a:lnT>
                      <a:noFill/>
                    </a:lnT>
                    <a:lnB>
                      <a:noFill/>
                    </a:lnB>
                    <a:solidFill>
                      <a:srgbClr val="0066CC"/>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86617815"/>
                  </a:ext>
                </a:extLst>
              </a:tr>
              <a:tr h="103978">
                <a:tc>
                  <a:txBody>
                    <a:bodyPr/>
                    <a:lstStyle/>
                    <a:p>
                      <a:r>
                        <a:rPr lang="en-US" sz="1000" b="1">
                          <a:solidFill>
                            <a:srgbClr val="FFFFFF"/>
                          </a:solidFill>
                          <a:effectLst/>
                          <a:latin typeface="Arial" panose="020B0604020202020204" pitchFamily="34" charset="0"/>
                        </a:rPr>
                        <a:t>Inst No</a:t>
                      </a:r>
                    </a:p>
                  </a:txBody>
                  <a:tcPr marL="38100" marR="38100" marB="19050" anchor="ctr">
                    <a:lnL>
                      <a:noFill/>
                    </a:lnL>
                    <a:lnR>
                      <a:noFill/>
                    </a:lnR>
                    <a:lnT>
                      <a:noFill/>
                    </a:lnT>
                    <a:lnB>
                      <a:noFill/>
                    </a:lnB>
                    <a:solidFill>
                      <a:srgbClr val="0066CC"/>
                    </a:solidFill>
                  </a:tcPr>
                </a:tc>
                <a:tc>
                  <a:txBody>
                    <a:bodyPr/>
                    <a:lstStyle/>
                    <a:p>
                      <a:r>
                        <a:rPr lang="en-US" sz="1000" b="1">
                          <a:solidFill>
                            <a:srgbClr val="FFFFFF"/>
                          </a:solidFill>
                          <a:effectLst/>
                          <a:latin typeface="Arial" panose="020B0604020202020204" pitchFamily="34" charset="0"/>
                        </a:rPr>
                        <a:t>Block Class</a:t>
                      </a:r>
                    </a:p>
                  </a:txBody>
                  <a:tcPr marL="38100" marR="38100" marB="19050" anchor="ctr">
                    <a:lnL>
                      <a:noFill/>
                    </a:lnL>
                    <a:lnR>
                      <a:noFill/>
                    </a:lnR>
                    <a:lnT>
                      <a:noFill/>
                    </a:lnT>
                    <a:lnB>
                      <a:noFill/>
                    </a:lnB>
                    <a:solidFill>
                      <a:srgbClr val="0066CC"/>
                    </a:solidFill>
                  </a:tcPr>
                </a:tc>
                <a:tc>
                  <a:txBody>
                    <a:bodyPr/>
                    <a:lstStyle/>
                    <a:p>
                      <a:r>
                        <a:rPr lang="en-US" sz="1000" b="1">
                          <a:solidFill>
                            <a:srgbClr val="FFFFFF"/>
                          </a:solidFill>
                          <a:effectLst/>
                          <a:latin typeface="Arial" panose="020B0604020202020204" pitchFamily="34" charset="0"/>
                        </a:rPr>
                        <a:t>Blocks Received</a:t>
                      </a:r>
                    </a:p>
                  </a:txBody>
                  <a:tcPr marL="38100" marR="38100" marB="19050" anchor="ctr">
                    <a:lnL>
                      <a:noFill/>
                    </a:lnL>
                    <a:lnR>
                      <a:noFill/>
                    </a:lnR>
                    <a:lnT>
                      <a:noFill/>
                    </a:lnT>
                    <a:lnB>
                      <a:noFill/>
                    </a:lnB>
                    <a:solidFill>
                      <a:srgbClr val="0066CC"/>
                    </a:solidFill>
                  </a:tcPr>
                </a:tc>
                <a:tc>
                  <a:txBody>
                    <a:bodyPr/>
                    <a:lstStyle/>
                    <a:p>
                      <a:r>
                        <a:rPr lang="en-US" sz="1000" b="1">
                          <a:solidFill>
                            <a:srgbClr val="FFFFFF"/>
                          </a:solidFill>
                          <a:effectLst/>
                          <a:latin typeface="Arial" panose="020B0604020202020204" pitchFamily="34" charset="0"/>
                        </a:rPr>
                        <a:t>% Immed</a:t>
                      </a:r>
                    </a:p>
                  </a:txBody>
                  <a:tcPr marL="38100" marR="38100" marB="19050" anchor="ctr">
                    <a:lnL>
                      <a:noFill/>
                    </a:lnL>
                    <a:lnR>
                      <a:noFill/>
                    </a:lnR>
                    <a:lnT>
                      <a:noFill/>
                    </a:lnT>
                    <a:lnB>
                      <a:noFill/>
                    </a:lnB>
                    <a:solidFill>
                      <a:srgbClr val="0066CC"/>
                    </a:solidFill>
                  </a:tcPr>
                </a:tc>
                <a:tc>
                  <a:txBody>
                    <a:bodyPr/>
                    <a:lstStyle/>
                    <a:p>
                      <a:r>
                        <a:rPr lang="en-US" sz="1000" b="1">
                          <a:solidFill>
                            <a:srgbClr val="FFFFFF"/>
                          </a:solidFill>
                          <a:effectLst/>
                          <a:latin typeface="Arial" panose="020B0604020202020204" pitchFamily="34" charset="0"/>
                        </a:rPr>
                        <a:t>% Busy</a:t>
                      </a:r>
                    </a:p>
                  </a:txBody>
                  <a:tcPr marL="38100" marR="38100" marB="19050" anchor="ctr">
                    <a:lnL>
                      <a:noFill/>
                    </a:lnL>
                    <a:lnR>
                      <a:noFill/>
                    </a:lnR>
                    <a:lnT>
                      <a:noFill/>
                    </a:lnT>
                    <a:lnB>
                      <a:noFill/>
                    </a:lnB>
                    <a:solidFill>
                      <a:srgbClr val="0066CC"/>
                    </a:solidFill>
                  </a:tcPr>
                </a:tc>
                <a:tc>
                  <a:txBody>
                    <a:bodyPr/>
                    <a:lstStyle/>
                    <a:p>
                      <a:r>
                        <a:rPr lang="en-US" sz="1000" b="1">
                          <a:solidFill>
                            <a:srgbClr val="FFFFFF"/>
                          </a:solidFill>
                          <a:effectLst/>
                          <a:latin typeface="Arial" panose="020B0604020202020204" pitchFamily="34" charset="0"/>
                        </a:rPr>
                        <a:t>% Congst</a:t>
                      </a:r>
                    </a:p>
                  </a:txBody>
                  <a:tcPr marL="38100" marR="38100" marB="19050" anchor="ctr">
                    <a:lnL>
                      <a:noFill/>
                    </a:lnL>
                    <a:lnR>
                      <a:noFill/>
                    </a:lnR>
                    <a:lnT>
                      <a:noFill/>
                    </a:lnT>
                    <a:lnB>
                      <a:noFill/>
                    </a:lnB>
                    <a:solidFill>
                      <a:srgbClr val="0066CC"/>
                    </a:solidFill>
                  </a:tcPr>
                </a:tc>
                <a:tc>
                  <a:txBody>
                    <a:bodyPr/>
                    <a:lstStyle/>
                    <a:p>
                      <a:r>
                        <a:rPr lang="en-US" sz="1000" b="1">
                          <a:solidFill>
                            <a:srgbClr val="FFFFFF"/>
                          </a:solidFill>
                          <a:effectLst/>
                          <a:latin typeface="Arial" panose="020B0604020202020204" pitchFamily="34" charset="0"/>
                        </a:rPr>
                        <a:t>Blocks Received</a:t>
                      </a:r>
                    </a:p>
                  </a:txBody>
                  <a:tcPr marL="38100" marR="38100" marB="19050" anchor="ctr">
                    <a:lnL>
                      <a:noFill/>
                    </a:lnL>
                    <a:lnR>
                      <a:noFill/>
                    </a:lnR>
                    <a:lnT>
                      <a:noFill/>
                    </a:lnT>
                    <a:lnB>
                      <a:noFill/>
                    </a:lnB>
                    <a:solidFill>
                      <a:srgbClr val="0066CC"/>
                    </a:solidFill>
                  </a:tcPr>
                </a:tc>
                <a:tc>
                  <a:txBody>
                    <a:bodyPr/>
                    <a:lstStyle/>
                    <a:p>
                      <a:r>
                        <a:rPr lang="en-US" sz="1000" b="1">
                          <a:solidFill>
                            <a:srgbClr val="FFFFFF"/>
                          </a:solidFill>
                          <a:effectLst/>
                          <a:latin typeface="Arial" panose="020B0604020202020204" pitchFamily="34" charset="0"/>
                        </a:rPr>
                        <a:t>% Immed</a:t>
                      </a:r>
                    </a:p>
                  </a:txBody>
                  <a:tcPr marL="38100" marR="38100" marB="19050" anchor="ctr">
                    <a:lnL>
                      <a:noFill/>
                    </a:lnL>
                    <a:lnR>
                      <a:noFill/>
                    </a:lnR>
                    <a:lnT>
                      <a:noFill/>
                    </a:lnT>
                    <a:lnB>
                      <a:noFill/>
                    </a:lnB>
                    <a:solidFill>
                      <a:srgbClr val="0066CC"/>
                    </a:solidFill>
                  </a:tcPr>
                </a:tc>
                <a:tc>
                  <a:txBody>
                    <a:bodyPr/>
                    <a:lstStyle/>
                    <a:p>
                      <a:r>
                        <a:rPr lang="en-US" sz="1000" b="1">
                          <a:solidFill>
                            <a:srgbClr val="FFFFFF"/>
                          </a:solidFill>
                          <a:effectLst/>
                          <a:latin typeface="Arial" panose="020B0604020202020204" pitchFamily="34" charset="0"/>
                        </a:rPr>
                        <a:t>% Busy</a:t>
                      </a:r>
                    </a:p>
                  </a:txBody>
                  <a:tcPr marL="38100" marR="38100" marB="19050" anchor="ctr">
                    <a:lnL>
                      <a:noFill/>
                    </a:lnL>
                    <a:lnR>
                      <a:noFill/>
                    </a:lnR>
                    <a:lnT>
                      <a:noFill/>
                    </a:lnT>
                    <a:lnB>
                      <a:noFill/>
                    </a:lnB>
                    <a:solidFill>
                      <a:srgbClr val="0066CC"/>
                    </a:solidFill>
                  </a:tcPr>
                </a:tc>
                <a:tc>
                  <a:txBody>
                    <a:bodyPr/>
                    <a:lstStyle/>
                    <a:p>
                      <a:r>
                        <a:rPr lang="en-US" sz="1000" b="1">
                          <a:solidFill>
                            <a:srgbClr val="FFFFFF"/>
                          </a:solidFill>
                          <a:effectLst/>
                          <a:latin typeface="Arial" panose="020B0604020202020204" pitchFamily="34" charset="0"/>
                        </a:rPr>
                        <a:t>% Congst</a:t>
                      </a:r>
                    </a:p>
                  </a:txBody>
                  <a:tcPr marL="38100" marR="38100" marB="19050" anchor="ctr">
                    <a:lnL>
                      <a:noFill/>
                    </a:lnL>
                    <a:lnR>
                      <a:noFill/>
                    </a:lnR>
                    <a:lnT>
                      <a:noFill/>
                    </a:lnT>
                    <a:lnB>
                      <a:noFill/>
                    </a:lnB>
                    <a:solidFill>
                      <a:srgbClr val="0066CC"/>
                    </a:solidFill>
                  </a:tcPr>
                </a:tc>
                <a:extLst>
                  <a:ext uri="{0D108BD9-81ED-4DB2-BD59-A6C34878D82A}">
                    <a16:rowId xmlns:a16="http://schemas.microsoft.com/office/drawing/2014/main" val="1339360555"/>
                  </a:ext>
                </a:extLst>
              </a:tr>
              <a:tr h="0">
                <a:tc>
                  <a:txBody>
                    <a:bodyPr/>
                    <a:lstStyle/>
                    <a:p>
                      <a:pPr algn="r" fontAlgn="t"/>
                      <a:r>
                        <a:rPr lang="en-US" sz="1000">
                          <a:solidFill>
                            <a:srgbClr val="000000"/>
                          </a:solidFill>
                          <a:effectLst/>
                          <a:latin typeface="Arial" panose="020B0604020202020204" pitchFamily="34" charset="0"/>
                        </a:rPr>
                        <a:t>2</a:t>
                      </a:r>
                    </a:p>
                  </a:txBody>
                  <a:tcPr>
                    <a:lnL>
                      <a:noFill/>
                    </a:lnL>
                    <a:lnR>
                      <a:noFill/>
                    </a:lnR>
                    <a:lnT>
                      <a:noFill/>
                    </a:lnT>
                    <a:lnB>
                      <a:noFill/>
                    </a:lnB>
                    <a:solidFill>
                      <a:srgbClr val="FFFFCC"/>
                    </a:solidFill>
                  </a:tcPr>
                </a:tc>
                <a:tc>
                  <a:txBody>
                    <a:bodyPr/>
                    <a:lstStyle/>
                    <a:p>
                      <a:pPr fontAlgn="t"/>
                      <a:r>
                        <a:rPr lang="en-US" sz="1000">
                          <a:solidFill>
                            <a:srgbClr val="000000"/>
                          </a:solidFill>
                          <a:effectLst/>
                          <a:latin typeface="Arial" panose="020B0604020202020204" pitchFamily="34" charset="0"/>
                        </a:rPr>
                        <a:t>data block</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202,158</a:t>
                      </a:r>
                    </a:p>
                  </a:txBody>
                  <a:tcP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94.99</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5.01</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1,214,901</a:t>
                      </a:r>
                    </a:p>
                  </a:txBody>
                  <a:tcP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19.58</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80.41</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extLst>
                  <a:ext uri="{0D108BD9-81ED-4DB2-BD59-A6C34878D82A}">
                    <a16:rowId xmlns:a16="http://schemas.microsoft.com/office/drawing/2014/main" val="386963774"/>
                  </a:ext>
                </a:extLst>
              </a:tr>
              <a:tr h="0">
                <a:tc>
                  <a:txBody>
                    <a:bodyPr/>
                    <a:lstStyle/>
                    <a:p>
                      <a:pPr algn="r" fontAlgn="t"/>
                      <a:r>
                        <a:rPr lang="en-US" sz="1000">
                          <a:solidFill>
                            <a:srgbClr val="000000"/>
                          </a:solidFill>
                          <a:effectLst/>
                          <a:latin typeface="Arial" panose="020B0604020202020204" pitchFamily="34" charset="0"/>
                        </a:rPr>
                        <a:t>3</a:t>
                      </a:r>
                    </a:p>
                  </a:txBody>
                  <a:tcPr>
                    <a:lnL>
                      <a:noFill/>
                    </a:lnL>
                    <a:lnR>
                      <a:noFill/>
                    </a:lnR>
                    <a:lnT>
                      <a:noFill/>
                    </a:lnT>
                    <a:lnB>
                      <a:noFill/>
                    </a:lnB>
                    <a:solidFill>
                      <a:srgbClr val="FFFFFF"/>
                    </a:solidFill>
                  </a:tcPr>
                </a:tc>
                <a:tc>
                  <a:txBody>
                    <a:bodyPr/>
                    <a:lstStyle/>
                    <a:p>
                      <a:pPr fontAlgn="t"/>
                      <a:r>
                        <a:rPr lang="en-US" sz="1000">
                          <a:solidFill>
                            <a:srgbClr val="000000"/>
                          </a:solidFill>
                          <a:effectLst/>
                          <a:latin typeface="Arial" panose="020B0604020202020204" pitchFamily="34" charset="0"/>
                        </a:rPr>
                        <a:t>data block</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201,569</a:t>
                      </a:r>
                    </a:p>
                  </a:txBody>
                  <a:tcP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95.24</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4.76</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1,189,479</a:t>
                      </a:r>
                    </a:p>
                  </a:txBody>
                  <a:tcP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18.90</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81.10</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728327732"/>
                  </a:ext>
                </a:extLst>
              </a:tr>
              <a:tr h="0">
                <a:tc>
                  <a:txBody>
                    <a:bodyPr/>
                    <a:lstStyle/>
                    <a:p>
                      <a:pPr algn="r" fontAlgn="t"/>
                      <a:r>
                        <a:rPr lang="en-US" sz="1000">
                          <a:solidFill>
                            <a:srgbClr val="000000"/>
                          </a:solidFill>
                          <a:effectLst/>
                          <a:latin typeface="Arial" panose="020B0604020202020204" pitchFamily="34" charset="0"/>
                        </a:rPr>
                        <a:t>3</a:t>
                      </a:r>
                    </a:p>
                  </a:txBody>
                  <a:tcPr>
                    <a:lnL>
                      <a:noFill/>
                    </a:lnL>
                    <a:lnR>
                      <a:noFill/>
                    </a:lnR>
                    <a:lnT>
                      <a:noFill/>
                    </a:lnT>
                    <a:lnB>
                      <a:noFill/>
                    </a:lnB>
                    <a:solidFill>
                      <a:srgbClr val="FFFFCC"/>
                    </a:solidFill>
                  </a:tcPr>
                </a:tc>
                <a:tc>
                  <a:txBody>
                    <a:bodyPr/>
                    <a:lstStyle/>
                    <a:p>
                      <a:pPr fontAlgn="t"/>
                      <a:r>
                        <a:rPr lang="en-US" sz="1000">
                          <a:solidFill>
                            <a:srgbClr val="000000"/>
                          </a:solidFill>
                          <a:effectLst/>
                          <a:latin typeface="Arial" panose="020B0604020202020204" pitchFamily="34" charset="0"/>
                        </a:rPr>
                        <a:t>undo header</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13,271</a:t>
                      </a:r>
                    </a:p>
                  </a:txBody>
                  <a:tcP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98.11</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1.89</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342</a:t>
                      </a:r>
                    </a:p>
                  </a:txBody>
                  <a:tcP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2.63</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97.37</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extLst>
                  <a:ext uri="{0D108BD9-81ED-4DB2-BD59-A6C34878D82A}">
                    <a16:rowId xmlns:a16="http://schemas.microsoft.com/office/drawing/2014/main" val="1170077594"/>
                  </a:ext>
                </a:extLst>
              </a:tr>
              <a:tr h="0">
                <a:tc>
                  <a:txBody>
                    <a:bodyPr/>
                    <a:lstStyle/>
                    <a:p>
                      <a:pPr algn="r" fontAlgn="t"/>
                      <a:r>
                        <a:rPr lang="en-US" sz="1000">
                          <a:solidFill>
                            <a:srgbClr val="000000"/>
                          </a:solidFill>
                          <a:effectLst/>
                          <a:latin typeface="Arial" panose="020B0604020202020204" pitchFamily="34" charset="0"/>
                        </a:rPr>
                        <a:t>2</a:t>
                      </a:r>
                    </a:p>
                  </a:txBody>
                  <a:tcPr>
                    <a:lnL>
                      <a:noFill/>
                    </a:lnL>
                    <a:lnR>
                      <a:noFill/>
                    </a:lnR>
                    <a:lnT>
                      <a:noFill/>
                    </a:lnT>
                    <a:lnB>
                      <a:noFill/>
                    </a:lnB>
                    <a:solidFill>
                      <a:srgbClr val="FFFFFF"/>
                    </a:solidFill>
                  </a:tcPr>
                </a:tc>
                <a:tc>
                  <a:txBody>
                    <a:bodyPr/>
                    <a:lstStyle/>
                    <a:p>
                      <a:pPr fontAlgn="t"/>
                      <a:r>
                        <a:rPr lang="en-US" sz="1000">
                          <a:solidFill>
                            <a:srgbClr val="000000"/>
                          </a:solidFill>
                          <a:effectLst/>
                          <a:latin typeface="Arial" panose="020B0604020202020204" pitchFamily="34" charset="0"/>
                        </a:rPr>
                        <a:t>undo header</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12,521</a:t>
                      </a:r>
                    </a:p>
                  </a:txBody>
                  <a:tcP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98.54</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1.46</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352</a:t>
                      </a:r>
                    </a:p>
                  </a:txBody>
                  <a:tcP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4.26</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95.74</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466235367"/>
                  </a:ext>
                </a:extLst>
              </a:tr>
              <a:tr h="0">
                <a:tc>
                  <a:txBody>
                    <a:bodyPr/>
                    <a:lstStyle/>
                    <a:p>
                      <a:pPr algn="r" fontAlgn="t"/>
                      <a:r>
                        <a:rPr lang="en-US" sz="1000">
                          <a:solidFill>
                            <a:srgbClr val="000000"/>
                          </a:solidFill>
                          <a:effectLst/>
                          <a:latin typeface="Arial" panose="020B0604020202020204" pitchFamily="34" charset="0"/>
                        </a:rPr>
                        <a:t>2</a:t>
                      </a:r>
                    </a:p>
                  </a:txBody>
                  <a:tcPr>
                    <a:lnL>
                      <a:noFill/>
                    </a:lnL>
                    <a:lnR>
                      <a:noFill/>
                    </a:lnR>
                    <a:lnT>
                      <a:noFill/>
                    </a:lnT>
                    <a:lnB>
                      <a:noFill/>
                    </a:lnB>
                    <a:solidFill>
                      <a:srgbClr val="FFFFCC"/>
                    </a:solidFill>
                  </a:tcPr>
                </a:tc>
                <a:tc>
                  <a:txBody>
                    <a:bodyPr/>
                    <a:lstStyle/>
                    <a:p>
                      <a:pPr fontAlgn="t"/>
                      <a:r>
                        <a:rPr lang="en-US" sz="1000">
                          <a:solidFill>
                            <a:srgbClr val="000000"/>
                          </a:solidFill>
                          <a:effectLst/>
                          <a:latin typeface="Arial" panose="020B0604020202020204" pitchFamily="34" charset="0"/>
                        </a:rPr>
                        <a:t>Others</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3,233</a:t>
                      </a:r>
                    </a:p>
                  </a:txBody>
                  <a:tcP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97.68</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2.32</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3,526</a:t>
                      </a:r>
                    </a:p>
                  </a:txBody>
                  <a:tcP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77.31</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22.69</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extLst>
                  <a:ext uri="{0D108BD9-81ED-4DB2-BD59-A6C34878D82A}">
                    <a16:rowId xmlns:a16="http://schemas.microsoft.com/office/drawing/2014/main" val="425814317"/>
                  </a:ext>
                </a:extLst>
              </a:tr>
              <a:tr h="0">
                <a:tc>
                  <a:txBody>
                    <a:bodyPr/>
                    <a:lstStyle/>
                    <a:p>
                      <a:pPr algn="r" fontAlgn="t"/>
                      <a:r>
                        <a:rPr lang="en-US" sz="1000">
                          <a:solidFill>
                            <a:srgbClr val="000000"/>
                          </a:solidFill>
                          <a:effectLst/>
                          <a:latin typeface="Arial" panose="020B0604020202020204" pitchFamily="34" charset="0"/>
                        </a:rPr>
                        <a:t>3</a:t>
                      </a:r>
                    </a:p>
                  </a:txBody>
                  <a:tcPr>
                    <a:lnL>
                      <a:noFill/>
                    </a:lnL>
                    <a:lnR>
                      <a:noFill/>
                    </a:lnR>
                    <a:lnT>
                      <a:noFill/>
                    </a:lnT>
                    <a:lnB>
                      <a:noFill/>
                    </a:lnB>
                    <a:solidFill>
                      <a:srgbClr val="FFFFFF"/>
                    </a:solidFill>
                  </a:tcPr>
                </a:tc>
                <a:tc>
                  <a:txBody>
                    <a:bodyPr/>
                    <a:lstStyle/>
                    <a:p>
                      <a:pPr fontAlgn="t"/>
                      <a:r>
                        <a:rPr lang="en-US" sz="1000">
                          <a:solidFill>
                            <a:srgbClr val="000000"/>
                          </a:solidFill>
                          <a:effectLst/>
                          <a:latin typeface="Arial" panose="020B0604020202020204" pitchFamily="34" charset="0"/>
                        </a:rPr>
                        <a:t>Others</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3,034</a:t>
                      </a:r>
                    </a:p>
                  </a:txBody>
                  <a:tcP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98.12</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1.88</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2,238</a:t>
                      </a:r>
                    </a:p>
                  </a:txBody>
                  <a:tcP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71.58</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28.42</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27791286"/>
                  </a:ext>
                </a:extLst>
              </a:tr>
              <a:tr h="0">
                <a:tc>
                  <a:txBody>
                    <a:bodyPr/>
                    <a:lstStyle/>
                    <a:p>
                      <a:pPr algn="r" fontAlgn="t"/>
                      <a:r>
                        <a:rPr lang="en-US" sz="1000">
                          <a:solidFill>
                            <a:srgbClr val="000000"/>
                          </a:solidFill>
                          <a:effectLst/>
                          <a:latin typeface="Arial" panose="020B0604020202020204" pitchFamily="34" charset="0"/>
                        </a:rPr>
                        <a:t>3</a:t>
                      </a:r>
                    </a:p>
                  </a:txBody>
                  <a:tcPr>
                    <a:lnL>
                      <a:noFill/>
                    </a:lnL>
                    <a:lnR>
                      <a:noFill/>
                    </a:lnR>
                    <a:lnT>
                      <a:noFill/>
                    </a:lnT>
                    <a:lnB>
                      <a:noFill/>
                    </a:lnB>
                    <a:solidFill>
                      <a:srgbClr val="FFFFCC"/>
                    </a:solidFill>
                  </a:tcPr>
                </a:tc>
                <a:tc>
                  <a:txBody>
                    <a:bodyPr/>
                    <a:lstStyle/>
                    <a:p>
                      <a:pPr fontAlgn="t"/>
                      <a:r>
                        <a:rPr lang="en-US" sz="1000">
                          <a:solidFill>
                            <a:srgbClr val="000000"/>
                          </a:solidFill>
                          <a:effectLst/>
                          <a:latin typeface="Arial" panose="020B0604020202020204" pitchFamily="34" charset="0"/>
                        </a:rPr>
                        <a:t>undo block</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77</a:t>
                      </a:r>
                    </a:p>
                  </a:txBody>
                  <a:tcP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92.21</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7.79</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 </a:t>
                      </a:r>
                    </a:p>
                  </a:txBody>
                  <a:tcPr>
                    <a:lnL w="12700" cap="flat" cmpd="sng" algn="ctr">
                      <a:solidFill>
                        <a:srgbClr val="000000"/>
                      </a:solidFill>
                      <a:prstDash val="solid"/>
                      <a:round/>
                      <a:headEnd type="none" w="med" len="med"/>
                      <a:tailEnd type="none" w="med" len="med"/>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 </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 </a:t>
                      </a:r>
                    </a:p>
                  </a:txBody>
                  <a:tcPr>
                    <a:lnL>
                      <a:noFill/>
                    </a:lnL>
                    <a:lnR>
                      <a:noFill/>
                    </a:lnR>
                    <a:lnT>
                      <a:noFill/>
                    </a:lnT>
                    <a:lnB>
                      <a:noFill/>
                    </a:lnB>
                    <a:solidFill>
                      <a:srgbClr val="FFFFCC"/>
                    </a:solidFill>
                  </a:tcPr>
                </a:tc>
                <a:tc>
                  <a:txBody>
                    <a:bodyPr/>
                    <a:lstStyle/>
                    <a:p>
                      <a:pPr algn="r" fontAlgn="t"/>
                      <a:r>
                        <a:rPr lang="en-US" sz="1000">
                          <a:solidFill>
                            <a:srgbClr val="000000"/>
                          </a:solidFill>
                          <a:effectLst/>
                          <a:latin typeface="Arial" panose="020B0604020202020204" pitchFamily="34" charset="0"/>
                        </a:rPr>
                        <a:t> </a:t>
                      </a:r>
                    </a:p>
                  </a:txBody>
                  <a:tcPr>
                    <a:lnL>
                      <a:noFill/>
                    </a:lnL>
                    <a:lnR w="12700" cap="flat" cmpd="sng" algn="ctr">
                      <a:solidFill>
                        <a:srgbClr val="000000"/>
                      </a:solidFill>
                      <a:prstDash val="solid"/>
                      <a:round/>
                      <a:headEnd type="none" w="med" len="med"/>
                      <a:tailEnd type="none" w="med" len="med"/>
                    </a:lnR>
                    <a:lnT>
                      <a:noFill/>
                    </a:lnT>
                    <a:lnB>
                      <a:noFill/>
                    </a:lnB>
                    <a:solidFill>
                      <a:srgbClr val="FFFFCC"/>
                    </a:solidFill>
                  </a:tcPr>
                </a:tc>
                <a:extLst>
                  <a:ext uri="{0D108BD9-81ED-4DB2-BD59-A6C34878D82A}">
                    <a16:rowId xmlns:a16="http://schemas.microsoft.com/office/drawing/2014/main" val="1574173193"/>
                  </a:ext>
                </a:extLst>
              </a:tr>
              <a:tr h="0">
                <a:tc>
                  <a:txBody>
                    <a:bodyPr/>
                    <a:lstStyle/>
                    <a:p>
                      <a:pPr algn="r" fontAlgn="t"/>
                      <a:r>
                        <a:rPr lang="en-US" sz="1000">
                          <a:solidFill>
                            <a:srgbClr val="000000"/>
                          </a:solidFill>
                          <a:effectLst/>
                          <a:latin typeface="Arial" panose="020B0604020202020204" pitchFamily="34" charset="0"/>
                        </a:rPr>
                        <a:t>2</a:t>
                      </a:r>
                    </a:p>
                  </a:txBody>
                  <a:tcPr>
                    <a:lnL>
                      <a:noFill/>
                    </a:lnL>
                    <a:lnR>
                      <a:noFill/>
                    </a:lnR>
                    <a:lnT>
                      <a:noFill/>
                    </a:lnT>
                    <a:lnB>
                      <a:noFill/>
                    </a:lnB>
                    <a:solidFill>
                      <a:srgbClr val="FFFFFF"/>
                    </a:solidFill>
                  </a:tcPr>
                </a:tc>
                <a:tc>
                  <a:txBody>
                    <a:bodyPr/>
                    <a:lstStyle/>
                    <a:p>
                      <a:pPr fontAlgn="t"/>
                      <a:r>
                        <a:rPr lang="en-US" sz="1000">
                          <a:solidFill>
                            <a:srgbClr val="000000"/>
                          </a:solidFill>
                          <a:effectLst/>
                          <a:latin typeface="Arial" panose="020B0604020202020204" pitchFamily="34" charset="0"/>
                        </a:rPr>
                        <a:t>undo block</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74</a:t>
                      </a:r>
                    </a:p>
                  </a:txBody>
                  <a:tcP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98.65</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1.35</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0.00</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 </a:t>
                      </a:r>
                    </a:p>
                  </a:txBody>
                  <a:tcPr>
                    <a:lnL w="12700" cap="flat" cmpd="sng" algn="ctr">
                      <a:solidFill>
                        <a:srgbClr val="000000"/>
                      </a:solidFill>
                      <a:prstDash val="solid"/>
                      <a:round/>
                      <a:headEnd type="none" w="med" len="med"/>
                      <a:tailEnd type="none" w="med" len="med"/>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 </a:t>
                      </a:r>
                    </a:p>
                  </a:txBody>
                  <a:tcPr>
                    <a:lnL>
                      <a:noFill/>
                    </a:lnL>
                    <a:lnR>
                      <a:noFill/>
                    </a:lnR>
                    <a:lnT>
                      <a:noFill/>
                    </a:lnT>
                    <a:lnB>
                      <a:noFill/>
                    </a:lnB>
                    <a:solidFill>
                      <a:srgbClr val="FFFFFF"/>
                    </a:solidFill>
                  </a:tcPr>
                </a:tc>
                <a:tc>
                  <a:txBody>
                    <a:bodyPr/>
                    <a:lstStyle/>
                    <a:p>
                      <a:pPr algn="r" fontAlgn="t"/>
                      <a:r>
                        <a:rPr lang="en-US" sz="1000">
                          <a:solidFill>
                            <a:srgbClr val="000000"/>
                          </a:solidFill>
                          <a:effectLst/>
                          <a:latin typeface="Arial" panose="020B0604020202020204" pitchFamily="34" charset="0"/>
                        </a:rPr>
                        <a:t> </a:t>
                      </a:r>
                    </a:p>
                  </a:txBody>
                  <a:tcPr>
                    <a:lnL>
                      <a:noFill/>
                    </a:lnL>
                    <a:lnR>
                      <a:noFill/>
                    </a:lnR>
                    <a:lnT>
                      <a:noFill/>
                    </a:lnT>
                    <a:lnB>
                      <a:noFill/>
                    </a:lnB>
                    <a:solidFill>
                      <a:srgbClr val="FFFFFF"/>
                    </a:solidFill>
                  </a:tcPr>
                </a:tc>
                <a:tc>
                  <a:txBody>
                    <a:bodyPr/>
                    <a:lstStyle/>
                    <a:p>
                      <a:pPr algn="r" fontAlgn="t"/>
                      <a:r>
                        <a:rPr lang="en-US" sz="1000" dirty="0">
                          <a:solidFill>
                            <a:srgbClr val="000000"/>
                          </a:solidFill>
                          <a:effectLst/>
                          <a:latin typeface="Arial" panose="020B0604020202020204" pitchFamily="34" charset="0"/>
                        </a:rPr>
                        <a:t> </a:t>
                      </a:r>
                    </a:p>
                  </a:txBody>
                  <a:tcPr>
                    <a:lnL>
                      <a:noFill/>
                    </a:lnL>
                    <a:lnR w="1270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987492625"/>
                  </a:ext>
                </a:extLst>
              </a:tr>
            </a:tbl>
          </a:graphicData>
        </a:graphic>
      </p:graphicFrame>
      <p:sp>
        <p:nvSpPr>
          <p:cNvPr id="7" name="Oval 6">
            <a:extLst>
              <a:ext uri="{FF2B5EF4-FFF2-40B4-BE49-F238E27FC236}">
                <a16:creationId xmlns:a16="http://schemas.microsoft.com/office/drawing/2014/main" id="{1ED7CD83-D8F5-954A-97B0-D88B2708EE6E}"/>
              </a:ext>
            </a:extLst>
          </p:cNvPr>
          <p:cNvSpPr/>
          <p:nvPr/>
        </p:nvSpPr>
        <p:spPr>
          <a:xfrm>
            <a:off x="3520966" y="3563006"/>
            <a:ext cx="851338" cy="546538"/>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3420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16CE6F-FC01-5749-819F-3227482684EF}"/>
              </a:ext>
            </a:extLst>
          </p:cNvPr>
          <p:cNvSpPr>
            <a:spLocks noGrp="1"/>
          </p:cNvSpPr>
          <p:nvPr>
            <p:ph type="sldNum" sz="quarter" idx="4"/>
          </p:nvPr>
        </p:nvSpPr>
        <p:spPr/>
        <p:txBody>
          <a:bodyPr/>
          <a:lstStyle/>
          <a:p>
            <a:fld id="{C51EAA63-D034-42AE-91FA-B13B9518C7BE}" type="slidenum">
              <a:rPr lang="en-US" smtClean="0"/>
              <a:pPr/>
              <a:t>11</a:t>
            </a:fld>
            <a:endParaRPr lang="en-US" dirty="0"/>
          </a:p>
        </p:txBody>
      </p:sp>
      <p:sp>
        <p:nvSpPr>
          <p:cNvPr id="3" name="Footer Placeholder 2">
            <a:extLst>
              <a:ext uri="{FF2B5EF4-FFF2-40B4-BE49-F238E27FC236}">
                <a16:creationId xmlns:a16="http://schemas.microsoft.com/office/drawing/2014/main" id="{FE93C862-A91E-014E-A867-9BD5BF62A47D}"/>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F5380FC5-C229-0340-8457-8BC17A28A0D2}"/>
              </a:ext>
            </a:extLst>
          </p:cNvPr>
          <p:cNvSpPr>
            <a:spLocks noGrp="1"/>
          </p:cNvSpPr>
          <p:nvPr>
            <p:ph type="body" sz="quarter" idx="13"/>
          </p:nvPr>
        </p:nvSpPr>
        <p:spPr/>
        <p:txBody>
          <a:bodyPr/>
          <a:lstStyle/>
          <a:p>
            <a:r>
              <a:rPr lang="en-US" b="1" dirty="0"/>
              <a:t>Oracle 20c will implement RDMA for shared current buffer reads</a:t>
            </a:r>
          </a:p>
          <a:p>
            <a:endParaRPr lang="en-US" dirty="0"/>
          </a:p>
          <a:p>
            <a:r>
              <a:rPr lang="en-US" dirty="0"/>
              <a:t>We see the following in the Exadata test:</a:t>
            </a:r>
          </a:p>
          <a:p>
            <a:pPr marL="285750" indent="-285750">
              <a:buFont typeface="Arial" panose="020B0604020202020204" pitchFamily="34" charset="0"/>
              <a:buChar char="•"/>
            </a:pPr>
            <a:r>
              <a:rPr lang="en-US" dirty="0"/>
              <a:t>“</a:t>
            </a:r>
            <a:r>
              <a:rPr lang="en-US" dirty="0" err="1"/>
              <a:t>gc</a:t>
            </a:r>
            <a:r>
              <a:rPr lang="en-US" dirty="0"/>
              <a:t> current block 2-way” accounts for 0.35% of DB time</a:t>
            </a:r>
          </a:p>
          <a:p>
            <a:pPr marL="285750" indent="-285750">
              <a:buFont typeface="Arial" panose="020B0604020202020204" pitchFamily="34" charset="0"/>
              <a:buChar char="•"/>
            </a:pPr>
            <a:r>
              <a:rPr lang="en-US" dirty="0"/>
              <a:t>“</a:t>
            </a:r>
            <a:r>
              <a:rPr lang="en-US" dirty="0" err="1"/>
              <a:t>gc</a:t>
            </a:r>
            <a:r>
              <a:rPr lang="en-US" dirty="0"/>
              <a:t> current block 3-way” accounts for 0.13% of DB time</a:t>
            </a:r>
          </a:p>
          <a:p>
            <a:pPr marL="285750" indent="-285750">
              <a:buFont typeface="Arial" panose="020B0604020202020204" pitchFamily="34" charset="0"/>
              <a:buChar char="•"/>
            </a:pPr>
            <a:r>
              <a:rPr lang="en-US" b="1" dirty="0">
                <a:solidFill>
                  <a:srgbClr val="FF0000"/>
                </a:solidFill>
              </a:rPr>
              <a:t>About 20% of overall current blocks</a:t>
            </a:r>
            <a:r>
              <a:rPr lang="en-US" dirty="0"/>
              <a:t> are immediately served, which can potentially be replaced with RDMA’s</a:t>
            </a:r>
          </a:p>
          <a:p>
            <a:pPr marL="285750" indent="-285750">
              <a:buFont typeface="Arial" panose="020B0604020202020204" pitchFamily="34" charset="0"/>
              <a:buChar char="•"/>
            </a:pPr>
            <a:r>
              <a:rPr lang="en-US" dirty="0"/>
              <a:t>80% are “busy”, mostly due to blocked converts, which cannot leverage the 20c fast RDMA path</a:t>
            </a:r>
          </a:p>
        </p:txBody>
      </p:sp>
      <p:sp>
        <p:nvSpPr>
          <p:cNvPr id="5" name="Text Placeholder 4">
            <a:extLst>
              <a:ext uri="{FF2B5EF4-FFF2-40B4-BE49-F238E27FC236}">
                <a16:creationId xmlns:a16="http://schemas.microsoft.com/office/drawing/2014/main" id="{1828E37D-23E7-C246-975D-08E1A8B01C48}"/>
              </a:ext>
            </a:extLst>
          </p:cNvPr>
          <p:cNvSpPr>
            <a:spLocks noGrp="1"/>
          </p:cNvSpPr>
          <p:nvPr>
            <p:ph type="body" sz="quarter" idx="12"/>
          </p:nvPr>
        </p:nvSpPr>
        <p:spPr/>
        <p:txBody>
          <a:bodyPr/>
          <a:lstStyle/>
          <a:p>
            <a:r>
              <a:rPr lang="en-US" b="1" dirty="0"/>
              <a:t>Oracle 20c will implement RDMA for Broadcast on Commit messaging</a:t>
            </a:r>
          </a:p>
          <a:p>
            <a:endParaRPr lang="en-US" dirty="0"/>
          </a:p>
          <a:p>
            <a:r>
              <a:rPr lang="en-US" dirty="0"/>
              <a:t>We see the following messaging stats on Exadata:</a:t>
            </a:r>
          </a:p>
          <a:p>
            <a:pPr marL="285750" indent="-285750">
              <a:buFont typeface="Arial" panose="020B0604020202020204" pitchFamily="34" charset="0"/>
              <a:buChar char="•"/>
            </a:pPr>
            <a:r>
              <a:rPr lang="en-US" dirty="0"/>
              <a:t>Overall GCS messages sent: 20,360/sec</a:t>
            </a:r>
          </a:p>
          <a:p>
            <a:pPr marL="285750" indent="-285750">
              <a:buFont typeface="Arial" panose="020B0604020202020204" pitchFamily="34" charset="0"/>
              <a:buChar char="•"/>
            </a:pPr>
            <a:r>
              <a:rPr lang="en-US" dirty="0"/>
              <a:t>SCN broadcast messages sent: 1,811/sec</a:t>
            </a:r>
          </a:p>
          <a:p>
            <a:pPr marL="285750" indent="-285750">
              <a:buFont typeface="Arial" panose="020B0604020202020204" pitchFamily="34" charset="0"/>
              <a:buChar char="•"/>
            </a:pPr>
            <a:r>
              <a:rPr lang="en-US" dirty="0"/>
              <a:t>SCN ACK messages received: 1,395/sec</a:t>
            </a:r>
          </a:p>
          <a:p>
            <a:pPr marL="651400" lvl="1" indent="-285750"/>
            <a:r>
              <a:rPr lang="en-US" dirty="0"/>
              <a:t>Sent per instance </a:t>
            </a:r>
            <a:r>
              <a:rPr lang="en-US" dirty="0">
                <a:sym typeface="Wingdings" pitchFamily="2" charset="2"/>
              </a:rPr>
              <a:t></a:t>
            </a:r>
            <a:r>
              <a:rPr lang="en-US" dirty="0"/>
              <a:t> 698/sec</a:t>
            </a:r>
          </a:p>
          <a:p>
            <a:pPr marL="285750" indent="-285750">
              <a:buFont typeface="Arial" panose="020B0604020202020204" pitchFamily="34" charset="0"/>
              <a:buChar char="•"/>
            </a:pPr>
            <a:r>
              <a:rPr lang="en-US" dirty="0"/>
              <a:t>So 2,509/sec messages sent will be replaced with RDMA in 20c, which is </a:t>
            </a:r>
            <a:r>
              <a:rPr lang="en-US" b="1" dirty="0">
                <a:solidFill>
                  <a:srgbClr val="FF0000"/>
                </a:solidFill>
              </a:rPr>
              <a:t>12.3% </a:t>
            </a:r>
            <a:r>
              <a:rPr lang="en-US" dirty="0"/>
              <a:t>of the overall messaging traffic that will no longer go through LMS processes</a:t>
            </a:r>
          </a:p>
        </p:txBody>
      </p:sp>
      <p:sp>
        <p:nvSpPr>
          <p:cNvPr id="6" name="Title 5">
            <a:extLst>
              <a:ext uri="{FF2B5EF4-FFF2-40B4-BE49-F238E27FC236}">
                <a16:creationId xmlns:a16="http://schemas.microsoft.com/office/drawing/2014/main" id="{F5510A67-3C40-EA4E-B0FD-2A253882B639}"/>
              </a:ext>
            </a:extLst>
          </p:cNvPr>
          <p:cNvSpPr>
            <a:spLocks noGrp="1"/>
          </p:cNvSpPr>
          <p:nvPr>
            <p:ph type="title"/>
          </p:nvPr>
        </p:nvSpPr>
        <p:spPr/>
        <p:txBody>
          <a:bodyPr/>
          <a:lstStyle/>
          <a:p>
            <a:r>
              <a:rPr lang="en-US" dirty="0"/>
              <a:t>Predictions with Oracle 20c</a:t>
            </a:r>
          </a:p>
        </p:txBody>
      </p:sp>
    </p:spTree>
    <p:extLst>
      <p:ext uri="{BB962C8B-B14F-4D97-AF65-F5344CB8AC3E}">
        <p14:creationId xmlns:p14="http://schemas.microsoft.com/office/powerpoint/2010/main" val="314389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FA73CF-7379-3441-923B-D4B220C4644F}"/>
              </a:ext>
            </a:extLst>
          </p:cNvPr>
          <p:cNvSpPr>
            <a:spLocks noGrp="1"/>
          </p:cNvSpPr>
          <p:nvPr>
            <p:ph type="sldNum" sz="quarter" idx="4"/>
          </p:nvPr>
        </p:nvSpPr>
        <p:spPr/>
        <p:txBody>
          <a:bodyPr/>
          <a:lstStyle/>
          <a:p>
            <a:fld id="{C51EAA63-D034-42AE-91FA-B13B9518C7BE}" type="slidenum">
              <a:rPr lang="en-US" smtClean="0"/>
              <a:pPr/>
              <a:t>12</a:t>
            </a:fld>
            <a:endParaRPr lang="en-US" dirty="0"/>
          </a:p>
        </p:txBody>
      </p:sp>
      <p:sp>
        <p:nvSpPr>
          <p:cNvPr id="3" name="Footer Placeholder 2">
            <a:extLst>
              <a:ext uri="{FF2B5EF4-FFF2-40B4-BE49-F238E27FC236}">
                <a16:creationId xmlns:a16="http://schemas.microsoft.com/office/drawing/2014/main" id="{B1DA4933-F12F-4A47-9DF2-3AF040A4EDB2}"/>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6645E358-7ADB-284E-B1C6-3EB67741547E}"/>
              </a:ext>
            </a:extLst>
          </p:cNvPr>
          <p:cNvSpPr>
            <a:spLocks noGrp="1"/>
          </p:cNvSpPr>
          <p:nvPr>
            <p:ph type="body" sz="quarter" idx="12"/>
          </p:nvPr>
        </p:nvSpPr>
        <p:spPr/>
        <p:txBody>
          <a:bodyPr/>
          <a:lstStyle/>
          <a:p>
            <a:r>
              <a:rPr lang="en-US" dirty="0"/>
              <a:t>Tests with 125% scale and 150% scale were also performed to see how the system would behave under higher load</a:t>
            </a:r>
          </a:p>
          <a:p>
            <a:pPr marL="285750" indent="-285750">
              <a:buFont typeface="Arial" panose="020B0604020202020204" pitchFamily="34" charset="0"/>
              <a:buChar char="•"/>
            </a:pPr>
            <a:r>
              <a:rPr lang="en-US" dirty="0"/>
              <a:t>The system is able to sustain the higher workload without significant performance bottlenecks</a:t>
            </a:r>
          </a:p>
          <a:p>
            <a:pPr marL="285750" indent="-285750">
              <a:buFont typeface="Arial" panose="020B0604020202020204" pitchFamily="34" charset="0"/>
              <a:buChar char="•"/>
            </a:pPr>
            <a:r>
              <a:rPr lang="en-US" dirty="0"/>
              <a:t>“log file sync” wait times increase, this can potentially become a larger bottleneck under higher load</a:t>
            </a:r>
          </a:p>
          <a:p>
            <a:pPr marL="285750" indent="-285750">
              <a:buFont typeface="Arial" panose="020B0604020202020204" pitchFamily="34" charset="0"/>
              <a:buChar char="•"/>
            </a:pPr>
            <a:r>
              <a:rPr lang="en-US" dirty="0"/>
              <a:t>Cluster wait time also increases under higher load</a:t>
            </a:r>
          </a:p>
          <a:p>
            <a:pPr marL="285750" indent="-285750">
              <a:buFont typeface="Arial" panose="020B0604020202020204" pitchFamily="34" charset="0"/>
              <a:buChar char="•"/>
            </a:pPr>
            <a:r>
              <a:rPr lang="en-US" dirty="0"/>
              <a:t>There is &lt;1% “</a:t>
            </a:r>
            <a:r>
              <a:rPr lang="en-US" dirty="0" err="1"/>
              <a:t>gc</a:t>
            </a:r>
            <a:r>
              <a:rPr lang="en-US" dirty="0"/>
              <a:t> congested” waits even at 150% scale, so the system has lots of headroom for more cache fusion traffic (system does have GCS_SERVER_PROCESSES tuned to 16)</a:t>
            </a:r>
          </a:p>
          <a:p>
            <a:pPr marL="285750" indent="-285750">
              <a:buFont typeface="Arial" panose="020B0604020202020204" pitchFamily="34" charset="0"/>
              <a:buChar char="•"/>
            </a:pPr>
            <a:endParaRPr lang="en-US" dirty="0"/>
          </a:p>
        </p:txBody>
      </p:sp>
      <p:sp>
        <p:nvSpPr>
          <p:cNvPr id="5" name="Title 4">
            <a:extLst>
              <a:ext uri="{FF2B5EF4-FFF2-40B4-BE49-F238E27FC236}">
                <a16:creationId xmlns:a16="http://schemas.microsoft.com/office/drawing/2014/main" id="{9DD0B808-48ED-3349-8CA7-B2A66A267320}"/>
              </a:ext>
            </a:extLst>
          </p:cNvPr>
          <p:cNvSpPr>
            <a:spLocks noGrp="1"/>
          </p:cNvSpPr>
          <p:nvPr>
            <p:ph type="title"/>
          </p:nvPr>
        </p:nvSpPr>
        <p:spPr/>
        <p:txBody>
          <a:bodyPr/>
          <a:lstStyle/>
          <a:p>
            <a:r>
              <a:rPr lang="en-US" dirty="0"/>
              <a:t>Scale-up Tests on Exadata</a:t>
            </a:r>
          </a:p>
        </p:txBody>
      </p:sp>
    </p:spTree>
    <p:extLst>
      <p:ext uri="{BB962C8B-B14F-4D97-AF65-F5344CB8AC3E}">
        <p14:creationId xmlns:p14="http://schemas.microsoft.com/office/powerpoint/2010/main" val="1292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3C6F06-C0A8-814C-9412-17CC092174D6}"/>
              </a:ext>
            </a:extLst>
          </p:cNvPr>
          <p:cNvSpPr>
            <a:spLocks noGrp="1"/>
          </p:cNvSpPr>
          <p:nvPr>
            <p:ph type="sldNum" sz="quarter" idx="4"/>
          </p:nvPr>
        </p:nvSpPr>
        <p:spPr/>
        <p:txBody>
          <a:bodyPr/>
          <a:lstStyle/>
          <a:p>
            <a:fld id="{C51EAA63-D034-42AE-91FA-B13B9518C7BE}" type="slidenum">
              <a:rPr lang="en-US" smtClean="0"/>
              <a:pPr/>
              <a:t>13</a:t>
            </a:fld>
            <a:endParaRPr lang="en-US" dirty="0"/>
          </a:p>
        </p:txBody>
      </p:sp>
      <p:sp>
        <p:nvSpPr>
          <p:cNvPr id="3" name="Footer Placeholder 2">
            <a:extLst>
              <a:ext uri="{FF2B5EF4-FFF2-40B4-BE49-F238E27FC236}">
                <a16:creationId xmlns:a16="http://schemas.microsoft.com/office/drawing/2014/main" id="{17B0330D-5845-2241-BD85-976DCB332B88}"/>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6D1390E8-FD89-994B-BA8E-27B7B3358881}"/>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Does customer run over 5k sessions per instance in production?  Why?</a:t>
            </a:r>
          </a:p>
          <a:p>
            <a:pPr marL="285750" indent="-285750">
              <a:buFont typeface="Arial" panose="020B0604020202020204" pitchFamily="34" charset="0"/>
              <a:buChar char="•"/>
            </a:pPr>
            <a:r>
              <a:rPr lang="en-US" dirty="0"/>
              <a:t>The non-Exadata results show very high waits for “KJC: Wait for </a:t>
            </a:r>
            <a:r>
              <a:rPr lang="en-US" dirty="0" err="1"/>
              <a:t>msg</a:t>
            </a:r>
            <a:r>
              <a:rPr lang="en-US" dirty="0"/>
              <a:t> sends to complete”.  Per Bill Smyth (RAC dev), this should be fixed in </a:t>
            </a:r>
            <a:r>
              <a:rPr lang="en-US" dirty="0">
                <a:hlinkClick r:id="rId2"/>
              </a:rPr>
              <a:t>Bug 30204042 </a:t>
            </a:r>
            <a:r>
              <a:rPr lang="en-US" dirty="0"/>
              <a:t>(fixed in 20c, CI pending for 19c).</a:t>
            </a:r>
          </a:p>
          <a:p>
            <a:pPr marL="285750" indent="-285750">
              <a:buFont typeface="Arial" panose="020B0604020202020204" pitchFamily="34" charset="0"/>
              <a:buChar char="•"/>
            </a:pPr>
            <a:r>
              <a:rPr lang="en-US" dirty="0"/>
              <a:t>The Exadata runs show </a:t>
            </a:r>
            <a:r>
              <a:rPr lang="en-US" dirty="0">
                <a:solidFill>
                  <a:srgbClr val="FF0000"/>
                </a:solidFill>
              </a:rPr>
              <a:t>more IO and global cache transfers </a:t>
            </a:r>
            <a:r>
              <a:rPr lang="en-US" dirty="0"/>
              <a:t>despite the fact that the system is sized similarly and the application is the same.   This was due to differences in cache warmup time. (This is also mentioned in the “Overall Cluster Wait Time” slide)</a:t>
            </a:r>
          </a:p>
          <a:p>
            <a:pPr marL="285750" indent="-285750">
              <a:buFont typeface="Arial" panose="020B0604020202020204" pitchFamily="34" charset="0"/>
              <a:buChar char="•"/>
            </a:pPr>
            <a:r>
              <a:rPr lang="en-US" dirty="0"/>
              <a:t>We saw congested waits on Exadata with the default # of LMS’s.  Better performance testing coverage is needed on these X8M machines with </a:t>
            </a:r>
            <a:r>
              <a:rPr lang="en-US" dirty="0" err="1"/>
              <a:t>CoD</a:t>
            </a:r>
            <a:r>
              <a:rPr lang="en-US" dirty="0"/>
              <a:t> enabled to reduce the # of cores</a:t>
            </a:r>
          </a:p>
          <a:p>
            <a:pPr marL="285750" indent="-285750">
              <a:buFont typeface="Arial" panose="020B0604020202020204" pitchFamily="34" charset="0"/>
              <a:buChar char="•"/>
            </a:pPr>
            <a:r>
              <a:rPr lang="en-US" dirty="0"/>
              <a:t>LOG_BUFFER is undersized and needs to be tuned</a:t>
            </a:r>
          </a:p>
          <a:p>
            <a:pPr marL="285750" indent="-285750">
              <a:buFont typeface="Arial" panose="020B0604020202020204" pitchFamily="34" charset="0"/>
              <a:buChar char="•"/>
            </a:pPr>
            <a:r>
              <a:rPr lang="en-US" dirty="0"/>
              <a:t>Customer has _USE_ADAPTIVE_LOG_FILE_SYNC set, which should be removed</a:t>
            </a:r>
          </a:p>
          <a:p>
            <a:pPr marL="285750" indent="-285750">
              <a:buFont typeface="Arial" panose="020B0604020202020204" pitchFamily="34" charset="0"/>
              <a:buChar char="•"/>
            </a:pPr>
            <a:r>
              <a:rPr lang="en-US" dirty="0"/>
              <a:t>The “log file sync” latencies need to be reviewed</a:t>
            </a:r>
          </a:p>
          <a:p>
            <a:pPr marL="285750" indent="-285750">
              <a:buFont typeface="Arial" panose="020B0604020202020204" pitchFamily="34" charset="0"/>
              <a:buChar char="•"/>
            </a:pPr>
            <a:r>
              <a:rPr lang="en-US" dirty="0"/>
              <a:t>They have 35 log switches per hour, so the REDO file sizes should be </a:t>
            </a:r>
            <a:r>
              <a:rPr lang="en-US" dirty="0" err="1"/>
              <a:t>revisisited</a:t>
            </a:r>
            <a:r>
              <a:rPr lang="en-US" dirty="0"/>
              <a:t> </a:t>
            </a:r>
          </a:p>
        </p:txBody>
      </p:sp>
      <p:sp>
        <p:nvSpPr>
          <p:cNvPr id="5" name="Title 4">
            <a:extLst>
              <a:ext uri="{FF2B5EF4-FFF2-40B4-BE49-F238E27FC236}">
                <a16:creationId xmlns:a16="http://schemas.microsoft.com/office/drawing/2014/main" id="{FFA71ADF-70B2-F644-876B-25321C0A982E}"/>
              </a:ext>
            </a:extLst>
          </p:cNvPr>
          <p:cNvSpPr>
            <a:spLocks noGrp="1"/>
          </p:cNvSpPr>
          <p:nvPr>
            <p:ph type="title"/>
          </p:nvPr>
        </p:nvSpPr>
        <p:spPr/>
        <p:txBody>
          <a:bodyPr/>
          <a:lstStyle/>
          <a:p>
            <a:r>
              <a:rPr lang="en-US" dirty="0"/>
              <a:t>Open Issues &amp; Questions</a:t>
            </a:r>
          </a:p>
        </p:txBody>
      </p:sp>
    </p:spTree>
    <p:extLst>
      <p:ext uri="{BB962C8B-B14F-4D97-AF65-F5344CB8AC3E}">
        <p14:creationId xmlns:p14="http://schemas.microsoft.com/office/powerpoint/2010/main" val="3631944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BE6E75-995D-CD47-8738-D38674C92C98}"/>
              </a:ext>
            </a:extLst>
          </p:cNvPr>
          <p:cNvSpPr>
            <a:spLocks noGrp="1"/>
          </p:cNvSpPr>
          <p:nvPr>
            <p:ph type="sldNum" sz="quarter" idx="4"/>
          </p:nvPr>
        </p:nvSpPr>
        <p:spPr/>
        <p:txBody>
          <a:bodyPr/>
          <a:lstStyle/>
          <a:p>
            <a:fld id="{C51EAA63-D034-42AE-91FA-B13B9518C7BE}" type="slidenum">
              <a:rPr lang="en-US" smtClean="0"/>
              <a:pPr/>
              <a:t>14</a:t>
            </a:fld>
            <a:endParaRPr lang="en-US" dirty="0"/>
          </a:p>
        </p:txBody>
      </p:sp>
      <p:sp>
        <p:nvSpPr>
          <p:cNvPr id="3" name="Footer Placeholder 2">
            <a:extLst>
              <a:ext uri="{FF2B5EF4-FFF2-40B4-BE49-F238E27FC236}">
                <a16:creationId xmlns:a16="http://schemas.microsoft.com/office/drawing/2014/main" id="{5B6C54AB-EE17-C24E-B611-36F666E22FEE}"/>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D799E370-771E-C347-8B92-9A88226F64B5}"/>
              </a:ext>
            </a:extLst>
          </p:cNvPr>
          <p:cNvSpPr>
            <a:spLocks noGrp="1"/>
          </p:cNvSpPr>
          <p:nvPr>
            <p:ph type="body" sz="quarter" idx="12"/>
          </p:nvPr>
        </p:nvSpPr>
        <p:spPr/>
        <p:txBody>
          <a:bodyPr/>
          <a:lstStyle/>
          <a:p>
            <a:r>
              <a:rPr lang="en-US" dirty="0">
                <a:hlinkClick r:id="rId2"/>
              </a:rPr>
              <a:t>https://oradocs-corp.documents.us2.oraclecloud.com/documents/link/LD99443351BA3ED2A607F440F6C3FF17C1177A968060/fileview/D2D8F76A648F2A42E08B6840F6C3FF17C1177A968060/_Final_AWR_s.zip</a:t>
            </a:r>
            <a:r>
              <a:rPr lang="en-US" dirty="0"/>
              <a:t> </a:t>
            </a:r>
          </a:p>
        </p:txBody>
      </p:sp>
      <p:sp>
        <p:nvSpPr>
          <p:cNvPr id="5" name="Title 4">
            <a:extLst>
              <a:ext uri="{FF2B5EF4-FFF2-40B4-BE49-F238E27FC236}">
                <a16:creationId xmlns:a16="http://schemas.microsoft.com/office/drawing/2014/main" id="{CEE7DE37-7FF3-3945-A919-CF448F1F9246}"/>
              </a:ext>
            </a:extLst>
          </p:cNvPr>
          <p:cNvSpPr>
            <a:spLocks noGrp="1"/>
          </p:cNvSpPr>
          <p:nvPr>
            <p:ph type="title"/>
          </p:nvPr>
        </p:nvSpPr>
        <p:spPr/>
        <p:txBody>
          <a:bodyPr/>
          <a:lstStyle/>
          <a:p>
            <a:r>
              <a:rPr lang="en-US" dirty="0"/>
              <a:t>Link to AWR Reports</a:t>
            </a:r>
          </a:p>
        </p:txBody>
      </p:sp>
    </p:spTree>
    <p:extLst>
      <p:ext uri="{BB962C8B-B14F-4D97-AF65-F5344CB8AC3E}">
        <p14:creationId xmlns:p14="http://schemas.microsoft.com/office/powerpoint/2010/main" val="211167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80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BDD231-FD8D-4145-9F49-679F707DEA78}"/>
              </a:ext>
            </a:extLst>
          </p:cNvPr>
          <p:cNvSpPr>
            <a:spLocks noGrp="1"/>
          </p:cNvSpPr>
          <p:nvPr>
            <p:ph type="sldNum" sz="quarter" idx="4"/>
          </p:nvPr>
        </p:nvSpPr>
        <p:spPr/>
        <p:txBody>
          <a:bodyPr/>
          <a:lstStyle/>
          <a:p>
            <a:fld id="{C51EAA63-D034-42AE-91FA-B13B9518C7BE}" type="slidenum">
              <a:rPr lang="en-US" smtClean="0"/>
              <a:pPr/>
              <a:t>2</a:t>
            </a:fld>
            <a:endParaRPr lang="en-US" dirty="0"/>
          </a:p>
        </p:txBody>
      </p:sp>
      <p:sp>
        <p:nvSpPr>
          <p:cNvPr id="3" name="Footer Placeholder 2">
            <a:extLst>
              <a:ext uri="{FF2B5EF4-FFF2-40B4-BE49-F238E27FC236}">
                <a16:creationId xmlns:a16="http://schemas.microsoft.com/office/drawing/2014/main" id="{BEA6F102-15EE-DF43-B124-767AB89258D5}"/>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750191C6-568E-1643-9812-F02EBFE20A63}"/>
              </a:ext>
            </a:extLst>
          </p:cNvPr>
          <p:cNvSpPr>
            <a:spLocks noGrp="1"/>
          </p:cNvSpPr>
          <p:nvPr>
            <p:ph type="body" sz="quarter" idx="12"/>
          </p:nvPr>
        </p:nvSpPr>
        <p:spPr/>
        <p:txBody>
          <a:bodyPr/>
          <a:lstStyle/>
          <a:p>
            <a:r>
              <a:rPr lang="en-US" dirty="0"/>
              <a:t>Oracle 19c on Exadata X8M delivers significantly better RAC performance for NTT Docomo's workload:</a:t>
            </a:r>
          </a:p>
          <a:p>
            <a:endParaRPr lang="en-US" dirty="0"/>
          </a:p>
          <a:p>
            <a:pPr marL="285750" indent="-285750">
              <a:buFont typeface="Arial" panose="020B0604020202020204" pitchFamily="34" charset="0"/>
              <a:buChar char="•"/>
            </a:pPr>
            <a:r>
              <a:rPr lang="en-US" dirty="0"/>
              <a:t>Cluster wait time is </a:t>
            </a:r>
            <a:r>
              <a:rPr lang="en-US" dirty="0">
                <a:solidFill>
                  <a:srgbClr val="FF0000"/>
                </a:solidFill>
              </a:rPr>
              <a:t>10.3x better </a:t>
            </a:r>
            <a:r>
              <a:rPr lang="en-US" dirty="0"/>
              <a:t>than non-Exadata Linux, and </a:t>
            </a:r>
            <a:r>
              <a:rPr lang="en-US" dirty="0">
                <a:solidFill>
                  <a:srgbClr val="FF0000"/>
                </a:solidFill>
              </a:rPr>
              <a:t>2.9x better </a:t>
            </a:r>
            <a:r>
              <a:rPr lang="en-US" dirty="0"/>
              <a:t>than SPARC</a:t>
            </a:r>
          </a:p>
          <a:p>
            <a:pPr marL="285750" indent="-285750">
              <a:buFont typeface="Arial" panose="020B0604020202020204" pitchFamily="34" charset="0"/>
              <a:buChar char="•"/>
            </a:pPr>
            <a:r>
              <a:rPr lang="en-US" dirty="0"/>
              <a:t>Global cache latencies averages at </a:t>
            </a:r>
            <a:r>
              <a:rPr lang="en-US" dirty="0">
                <a:solidFill>
                  <a:srgbClr val="FF0000"/>
                </a:solidFill>
              </a:rPr>
              <a:t>95 us </a:t>
            </a:r>
            <a:r>
              <a:rPr lang="en-US" dirty="0"/>
              <a:t>on Exadata, with a lot less outliers compared to</a:t>
            </a:r>
            <a:br>
              <a:rPr lang="en-US" dirty="0"/>
            </a:br>
            <a:r>
              <a:rPr lang="en-US" dirty="0"/>
              <a:t>non-Exadata Linux, and is also </a:t>
            </a:r>
            <a:r>
              <a:rPr lang="en-US" dirty="0">
                <a:solidFill>
                  <a:srgbClr val="FF0000"/>
                </a:solidFill>
              </a:rPr>
              <a:t>3x faster </a:t>
            </a:r>
            <a:r>
              <a:rPr lang="en-US" dirty="0"/>
              <a:t>than SPARC</a:t>
            </a:r>
          </a:p>
          <a:p>
            <a:pPr marL="285750" indent="-285750">
              <a:buFont typeface="Arial" panose="020B0604020202020204" pitchFamily="34" charset="0"/>
              <a:buChar char="•"/>
            </a:pPr>
            <a:r>
              <a:rPr lang="en-US" dirty="0"/>
              <a:t>LMS CPU utilization on Exadata is </a:t>
            </a:r>
            <a:r>
              <a:rPr lang="en-US" dirty="0">
                <a:solidFill>
                  <a:srgbClr val="FF0000"/>
                </a:solidFill>
              </a:rPr>
              <a:t>33% lower </a:t>
            </a:r>
            <a:r>
              <a:rPr lang="en-US" dirty="0"/>
              <a:t>than non-Exadata Linux, and </a:t>
            </a:r>
            <a:r>
              <a:rPr lang="en-US" dirty="0">
                <a:solidFill>
                  <a:srgbClr val="FF0000"/>
                </a:solidFill>
              </a:rPr>
              <a:t>67% lower </a:t>
            </a:r>
            <a:r>
              <a:rPr lang="en-US" dirty="0"/>
              <a:t>than SPARC</a:t>
            </a:r>
          </a:p>
          <a:p>
            <a:pPr marL="285750" indent="-285750">
              <a:buFont typeface="Arial" panose="020B0604020202020204" pitchFamily="34" charset="0"/>
              <a:buChar char="•"/>
            </a:pPr>
            <a:r>
              <a:rPr lang="en-US" dirty="0"/>
              <a:t>Further performance gains are expected in Oracle 20c with Broadcast on Commit RDMA</a:t>
            </a:r>
          </a:p>
          <a:p>
            <a:pPr marL="285750" indent="-285750">
              <a:buFont typeface="Arial" panose="020B0604020202020204" pitchFamily="34" charset="0"/>
              <a:buChar char="•"/>
            </a:pPr>
            <a:r>
              <a:rPr lang="en-US" dirty="0"/>
              <a:t>Exadata is able to sustain deterministic RAC performance with 150% of original load, </a:t>
            </a:r>
            <a:br>
              <a:rPr lang="en-US" dirty="0"/>
            </a:br>
            <a:r>
              <a:rPr lang="en-US" dirty="0"/>
              <a:t>without any signs of global cache congestion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Several open issues remain in two areas (current server flush handling &amp; commit cache)</a:t>
            </a:r>
          </a:p>
        </p:txBody>
      </p:sp>
      <p:sp>
        <p:nvSpPr>
          <p:cNvPr id="5" name="Title 4">
            <a:extLst>
              <a:ext uri="{FF2B5EF4-FFF2-40B4-BE49-F238E27FC236}">
                <a16:creationId xmlns:a16="http://schemas.microsoft.com/office/drawing/2014/main" id="{71CA4BCA-5F4A-654F-B509-B3CE31046D09}"/>
              </a:ext>
            </a:extLst>
          </p:cNvPr>
          <p:cNvSpPr>
            <a:spLocks noGrp="1"/>
          </p:cNvSpPr>
          <p:nvPr>
            <p:ph type="title"/>
          </p:nvPr>
        </p:nvSpPr>
        <p:spPr/>
        <p:txBody>
          <a:bodyPr/>
          <a:lstStyle/>
          <a:p>
            <a:r>
              <a:rPr lang="en-US" dirty="0"/>
              <a:t>Executive Summary</a:t>
            </a:r>
          </a:p>
        </p:txBody>
      </p:sp>
    </p:spTree>
    <p:extLst>
      <p:ext uri="{BB962C8B-B14F-4D97-AF65-F5344CB8AC3E}">
        <p14:creationId xmlns:p14="http://schemas.microsoft.com/office/powerpoint/2010/main" val="12074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BDD231-FD8D-4145-9F49-679F707DEA78}"/>
              </a:ext>
            </a:extLst>
          </p:cNvPr>
          <p:cNvSpPr>
            <a:spLocks noGrp="1"/>
          </p:cNvSpPr>
          <p:nvPr>
            <p:ph type="sldNum" sz="quarter" idx="4"/>
          </p:nvPr>
        </p:nvSpPr>
        <p:spPr/>
        <p:txBody>
          <a:bodyPr/>
          <a:lstStyle/>
          <a:p>
            <a:fld id="{C51EAA63-D034-42AE-91FA-B13B9518C7BE}" type="slidenum">
              <a:rPr lang="en-US" smtClean="0"/>
              <a:pPr/>
              <a:t>3</a:t>
            </a:fld>
            <a:endParaRPr lang="en-US" dirty="0"/>
          </a:p>
        </p:txBody>
      </p:sp>
      <p:sp>
        <p:nvSpPr>
          <p:cNvPr id="3" name="Footer Placeholder 2">
            <a:extLst>
              <a:ext uri="{FF2B5EF4-FFF2-40B4-BE49-F238E27FC236}">
                <a16:creationId xmlns:a16="http://schemas.microsoft.com/office/drawing/2014/main" id="{BEA6F102-15EE-DF43-B124-767AB89258D5}"/>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750191C6-568E-1643-9812-F02EBFE20A63}"/>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NTT Docomo currently runs their CRM application (ALADIN) on a SPARC Solaris with Oracle 11g</a:t>
            </a:r>
          </a:p>
          <a:p>
            <a:pPr marL="285750" indent="-285750">
              <a:buFont typeface="Arial" panose="020B0604020202020204" pitchFamily="34" charset="0"/>
              <a:buChar char="•"/>
            </a:pPr>
            <a:r>
              <a:rPr lang="en-US" dirty="0"/>
              <a:t>The systems are due for an upgrade, and they are considering Exadata for the next generation platform</a:t>
            </a:r>
          </a:p>
          <a:p>
            <a:pPr marL="285750" indent="-285750">
              <a:buFont typeface="Arial" panose="020B0604020202020204" pitchFamily="34" charset="0"/>
              <a:buChar char="•"/>
            </a:pPr>
            <a:r>
              <a:rPr lang="en-US" dirty="0"/>
              <a:t>Fujitsu conducted a </a:t>
            </a:r>
            <a:r>
              <a:rPr lang="en-US" dirty="0" err="1"/>
              <a:t>PoC</a:t>
            </a:r>
            <a:r>
              <a:rPr lang="en-US" dirty="0"/>
              <a:t>, comparing 3 different systems:</a:t>
            </a:r>
          </a:p>
          <a:p>
            <a:pPr marL="651400" lvl="1" indent="-285750"/>
            <a:r>
              <a:rPr lang="en-US" dirty="0"/>
              <a:t>Exadata X8M</a:t>
            </a:r>
          </a:p>
          <a:p>
            <a:pPr marL="651400" lvl="1" indent="-285750"/>
            <a:r>
              <a:rPr lang="en-US" dirty="0"/>
              <a:t>Fujitsu Linux/IA servers</a:t>
            </a:r>
          </a:p>
          <a:p>
            <a:pPr marL="651400" lvl="1" indent="-285750"/>
            <a:r>
              <a:rPr lang="en-US" dirty="0"/>
              <a:t>Fujitsu M12 servers</a:t>
            </a:r>
          </a:p>
          <a:p>
            <a:pPr marL="285750" indent="-285750">
              <a:buFont typeface="Arial" panose="020B0604020202020204" pitchFamily="34" charset="0"/>
              <a:buChar char="•"/>
            </a:pPr>
            <a:endParaRPr lang="en-US" dirty="0"/>
          </a:p>
        </p:txBody>
      </p:sp>
      <p:sp>
        <p:nvSpPr>
          <p:cNvPr id="5" name="Title 4">
            <a:extLst>
              <a:ext uri="{FF2B5EF4-FFF2-40B4-BE49-F238E27FC236}">
                <a16:creationId xmlns:a16="http://schemas.microsoft.com/office/drawing/2014/main" id="{71CA4BCA-5F4A-654F-B509-B3CE31046D09}"/>
              </a:ext>
            </a:extLst>
          </p:cNvPr>
          <p:cNvSpPr>
            <a:spLocks noGrp="1"/>
          </p:cNvSpPr>
          <p:nvPr>
            <p:ph type="title"/>
          </p:nvPr>
        </p:nvSpPr>
        <p:spPr/>
        <p:txBody>
          <a:bodyPr/>
          <a:lstStyle/>
          <a:p>
            <a:r>
              <a:rPr lang="en-US" dirty="0"/>
              <a:t>Objective</a:t>
            </a:r>
          </a:p>
        </p:txBody>
      </p:sp>
    </p:spTree>
    <p:extLst>
      <p:ext uri="{BB962C8B-B14F-4D97-AF65-F5344CB8AC3E}">
        <p14:creationId xmlns:p14="http://schemas.microsoft.com/office/powerpoint/2010/main" val="3334583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B659C9-707F-554B-AADE-859DC1362DD9}"/>
              </a:ext>
            </a:extLst>
          </p:cNvPr>
          <p:cNvSpPr>
            <a:spLocks noGrp="1"/>
          </p:cNvSpPr>
          <p:nvPr>
            <p:ph type="sldNum" sz="quarter" idx="4"/>
          </p:nvPr>
        </p:nvSpPr>
        <p:spPr/>
        <p:txBody>
          <a:bodyPr/>
          <a:lstStyle/>
          <a:p>
            <a:fld id="{C51EAA63-D034-42AE-91FA-B13B9518C7BE}" type="slidenum">
              <a:rPr lang="en-US" smtClean="0"/>
              <a:pPr/>
              <a:t>4</a:t>
            </a:fld>
            <a:endParaRPr lang="en-US" dirty="0"/>
          </a:p>
        </p:txBody>
      </p:sp>
      <p:sp>
        <p:nvSpPr>
          <p:cNvPr id="3" name="Footer Placeholder 2">
            <a:extLst>
              <a:ext uri="{FF2B5EF4-FFF2-40B4-BE49-F238E27FC236}">
                <a16:creationId xmlns:a16="http://schemas.microsoft.com/office/drawing/2014/main" id="{A1C76C94-6B88-B744-80CA-A5BF34372605}"/>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38786FA0-35DD-6B42-BD9C-9CAC584A8518}"/>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Oracle 19c RU 19.5</a:t>
            </a:r>
          </a:p>
          <a:p>
            <a:pPr marL="285750" indent="-285750">
              <a:buFont typeface="Arial" panose="020B0604020202020204" pitchFamily="34" charset="0"/>
              <a:buChar char="•"/>
            </a:pPr>
            <a:r>
              <a:rPr lang="en-US" dirty="0"/>
              <a:t>3 RAC instances</a:t>
            </a:r>
          </a:p>
          <a:p>
            <a:pPr marL="285750" indent="-285750">
              <a:buFont typeface="Arial" panose="020B0604020202020204" pitchFamily="34" charset="0"/>
              <a:buChar char="•"/>
            </a:pPr>
            <a:r>
              <a:rPr lang="en-US" dirty="0"/>
              <a:t>CDB configuration with a single user PDB (open on all 3 instances)</a:t>
            </a:r>
          </a:p>
          <a:p>
            <a:pPr marL="285750" indent="-285750">
              <a:buFont typeface="Arial" panose="020B0604020202020204" pitchFamily="34" charset="0"/>
              <a:buChar char="•"/>
            </a:pPr>
            <a:r>
              <a:rPr lang="en-US" dirty="0"/>
              <a:t>Over 5.5K user sessions per instance</a:t>
            </a:r>
          </a:p>
          <a:p>
            <a:pPr marL="285750" indent="-285750">
              <a:buFont typeface="Arial" panose="020B0604020202020204" pitchFamily="34" charset="0"/>
              <a:buChar char="•"/>
            </a:pPr>
            <a:r>
              <a:rPr lang="en-US" dirty="0"/>
              <a:t>Test produces </a:t>
            </a:r>
            <a:r>
              <a:rPr lang="en-US" dirty="0">
                <a:solidFill>
                  <a:srgbClr val="FF0000"/>
                </a:solidFill>
              </a:rPr>
              <a:t>controlled throughput </a:t>
            </a:r>
            <a:r>
              <a:rPr lang="en-US" dirty="0"/>
              <a:t>at around 121K exec/sec (</a:t>
            </a:r>
            <a:r>
              <a:rPr lang="en-US" dirty="0" err="1"/>
              <a:t>clusterwide</a:t>
            </a:r>
            <a:r>
              <a:rPr lang="en-US" dirty="0"/>
              <a:t> total) at 100% scale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DB_CACHE_SIZE = 512GB</a:t>
            </a:r>
          </a:p>
          <a:p>
            <a:pPr marL="285750" indent="-285750">
              <a:buFont typeface="Arial" panose="020B0604020202020204" pitchFamily="34" charset="0"/>
              <a:buChar char="•"/>
            </a:pPr>
            <a:r>
              <a:rPr lang="en-US" dirty="0"/>
              <a:t>GCS_SERVER_PROCESSES = 16</a:t>
            </a:r>
          </a:p>
          <a:p>
            <a:pPr marL="651400" lvl="1" indent="-285750"/>
            <a:r>
              <a:rPr lang="en-US" dirty="0"/>
              <a:t>To reduce “</a:t>
            </a:r>
            <a:r>
              <a:rPr lang="en-US" dirty="0" err="1"/>
              <a:t>gc</a:t>
            </a:r>
            <a:r>
              <a:rPr lang="en-US" dirty="0"/>
              <a:t> congested” waits</a:t>
            </a:r>
          </a:p>
          <a:p>
            <a:pPr marL="285750" indent="-285750">
              <a:buFont typeface="Arial" panose="020B0604020202020204" pitchFamily="34" charset="0"/>
              <a:buChar char="•"/>
            </a:pPr>
            <a:r>
              <a:rPr lang="en-US" dirty="0"/>
              <a:t>TARGET_PDBS = 3</a:t>
            </a:r>
          </a:p>
          <a:p>
            <a:pPr marL="651400" lvl="1" indent="-285750"/>
            <a:r>
              <a:rPr lang="en-US" dirty="0"/>
              <a:t>Workaround for </a:t>
            </a:r>
            <a:r>
              <a:rPr lang="en-US" dirty="0">
                <a:hlinkClick r:id="rId2"/>
              </a:rPr>
              <a:t>Bug 29351044</a:t>
            </a:r>
            <a:r>
              <a:rPr lang="en-US" dirty="0"/>
              <a:t> (fixed in next 19c RU)</a:t>
            </a:r>
          </a:p>
          <a:p>
            <a:pPr marL="285750" indent="-285750"/>
            <a:endParaRPr lang="en-US" dirty="0"/>
          </a:p>
          <a:p>
            <a:r>
              <a:rPr lang="en-US" dirty="0"/>
              <a:t> </a:t>
            </a:r>
          </a:p>
        </p:txBody>
      </p:sp>
      <p:sp>
        <p:nvSpPr>
          <p:cNvPr id="5" name="Title 4">
            <a:extLst>
              <a:ext uri="{FF2B5EF4-FFF2-40B4-BE49-F238E27FC236}">
                <a16:creationId xmlns:a16="http://schemas.microsoft.com/office/drawing/2014/main" id="{3BB722A1-2E90-5540-9C12-4A12D01E88E4}"/>
              </a:ext>
            </a:extLst>
          </p:cNvPr>
          <p:cNvSpPr>
            <a:spLocks noGrp="1"/>
          </p:cNvSpPr>
          <p:nvPr>
            <p:ph type="title"/>
          </p:nvPr>
        </p:nvSpPr>
        <p:spPr/>
        <p:txBody>
          <a:bodyPr/>
          <a:lstStyle/>
          <a:p>
            <a:r>
              <a:rPr lang="en-US" dirty="0"/>
              <a:t>Test Configuration</a:t>
            </a:r>
          </a:p>
        </p:txBody>
      </p:sp>
    </p:spTree>
    <p:extLst>
      <p:ext uri="{BB962C8B-B14F-4D97-AF65-F5344CB8AC3E}">
        <p14:creationId xmlns:p14="http://schemas.microsoft.com/office/powerpoint/2010/main" val="46566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2DAE97-56E8-D942-A49A-D5D2DC707A62}"/>
              </a:ext>
            </a:extLst>
          </p:cNvPr>
          <p:cNvSpPr>
            <a:spLocks noGrp="1"/>
          </p:cNvSpPr>
          <p:nvPr>
            <p:ph type="sldNum" sz="quarter" idx="4"/>
          </p:nvPr>
        </p:nvSpPr>
        <p:spPr/>
        <p:txBody>
          <a:bodyPr/>
          <a:lstStyle/>
          <a:p>
            <a:fld id="{C51EAA63-D034-42AE-91FA-B13B9518C7BE}" type="slidenum">
              <a:rPr lang="en-US" smtClean="0"/>
              <a:pPr/>
              <a:t>5</a:t>
            </a:fld>
            <a:endParaRPr lang="en-US" dirty="0"/>
          </a:p>
        </p:txBody>
      </p:sp>
      <p:sp>
        <p:nvSpPr>
          <p:cNvPr id="3" name="Footer Placeholder 2">
            <a:extLst>
              <a:ext uri="{FF2B5EF4-FFF2-40B4-BE49-F238E27FC236}">
                <a16:creationId xmlns:a16="http://schemas.microsoft.com/office/drawing/2014/main" id="{1FC73CC6-608F-2C4A-8178-CADFD5E3976F}"/>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07133B02-A3FF-FD43-B9D4-2E186EC8FE4E}"/>
              </a:ext>
            </a:extLst>
          </p:cNvPr>
          <p:cNvSpPr>
            <a:spLocks noGrp="1"/>
          </p:cNvSpPr>
          <p:nvPr>
            <p:ph type="body" sz="quarter" idx="14"/>
          </p:nvPr>
        </p:nvSpPr>
        <p:spPr/>
        <p:txBody>
          <a:bodyPr/>
          <a:lstStyle/>
          <a:p>
            <a:r>
              <a:rPr lang="en-US" b="1" dirty="0"/>
              <a:t>Non-Exadata (SPARC)</a:t>
            </a:r>
          </a:p>
          <a:p>
            <a:pPr marL="285750" indent="-285750">
              <a:buFont typeface="Arial" panose="020B0604020202020204" pitchFamily="34" charset="0"/>
              <a:buChar char="•"/>
            </a:pPr>
            <a:r>
              <a:rPr lang="en-US" dirty="0"/>
              <a:t>14 cores on 2 sockets</a:t>
            </a:r>
          </a:p>
          <a:p>
            <a:pPr marL="285750" indent="-285750">
              <a:buFont typeface="Arial" panose="020B0604020202020204" pitchFamily="34" charset="0"/>
              <a:buChar char="•"/>
            </a:pPr>
            <a:r>
              <a:rPr lang="en-US" dirty="0"/>
              <a:t>112 Threads</a:t>
            </a:r>
          </a:p>
          <a:p>
            <a:pPr marL="285750" indent="-285750">
              <a:buFont typeface="Arial" panose="020B0604020202020204" pitchFamily="34" charset="0"/>
              <a:buChar char="•"/>
            </a:pPr>
            <a:r>
              <a:rPr lang="en-US" dirty="0">
                <a:solidFill>
                  <a:srgbClr val="FF0000"/>
                </a:solidFill>
              </a:rPr>
              <a:t>All flash </a:t>
            </a:r>
            <a:r>
              <a:rPr lang="en-US" dirty="0"/>
              <a:t>storage</a:t>
            </a:r>
          </a:p>
          <a:p>
            <a:pPr marL="285750" indent="-285750">
              <a:buFont typeface="Arial" panose="020B0604020202020204" pitchFamily="34" charset="0"/>
              <a:buChar char="•"/>
            </a:pPr>
            <a:r>
              <a:rPr lang="en-US" dirty="0"/>
              <a:t>1.5TB RAM</a:t>
            </a:r>
          </a:p>
          <a:p>
            <a:pPr marL="285750" indent="-285750">
              <a:buFont typeface="Arial" panose="020B0604020202020204" pitchFamily="34" charset="0"/>
              <a:buChar char="•"/>
            </a:pPr>
            <a:endParaRPr lang="en-US" dirty="0"/>
          </a:p>
          <a:p>
            <a:r>
              <a:rPr lang="en-US" dirty="0">
                <a:solidFill>
                  <a:srgbClr val="FF0000"/>
                </a:solidFill>
              </a:rPr>
              <a:t>Had a fiber channel switch failure that had to be resolved before starting measurements</a:t>
            </a:r>
          </a:p>
        </p:txBody>
      </p:sp>
      <p:sp>
        <p:nvSpPr>
          <p:cNvPr id="5" name="Text Placeholder 4">
            <a:extLst>
              <a:ext uri="{FF2B5EF4-FFF2-40B4-BE49-F238E27FC236}">
                <a16:creationId xmlns:a16="http://schemas.microsoft.com/office/drawing/2014/main" id="{9EBCEB1C-5A8F-2740-87CC-93B894087F3E}"/>
              </a:ext>
            </a:extLst>
          </p:cNvPr>
          <p:cNvSpPr>
            <a:spLocks noGrp="1"/>
          </p:cNvSpPr>
          <p:nvPr>
            <p:ph type="body" sz="quarter" idx="15"/>
          </p:nvPr>
        </p:nvSpPr>
        <p:spPr/>
        <p:txBody>
          <a:bodyPr/>
          <a:lstStyle/>
          <a:p>
            <a:r>
              <a:rPr lang="en-US" b="1" dirty="0"/>
              <a:t>Non-Exadata (Linux)</a:t>
            </a:r>
          </a:p>
          <a:p>
            <a:pPr marL="285750" indent="-285750">
              <a:buFont typeface="Arial" panose="020B0604020202020204" pitchFamily="34" charset="0"/>
              <a:buChar char="•"/>
            </a:pPr>
            <a:r>
              <a:rPr lang="en-US" dirty="0"/>
              <a:t>32 cores on 2 sockets</a:t>
            </a:r>
          </a:p>
          <a:p>
            <a:pPr marL="285750" indent="-285750">
              <a:buFont typeface="Arial" panose="020B0604020202020204" pitchFamily="34" charset="0"/>
              <a:buChar char="•"/>
            </a:pPr>
            <a:r>
              <a:rPr lang="en-US" dirty="0"/>
              <a:t>No Hyperthreading</a:t>
            </a:r>
          </a:p>
          <a:p>
            <a:pPr marL="285750" indent="-285750">
              <a:buFont typeface="Arial" panose="020B0604020202020204" pitchFamily="34" charset="0"/>
              <a:buChar char="•"/>
            </a:pPr>
            <a:r>
              <a:rPr lang="en-US" dirty="0">
                <a:solidFill>
                  <a:srgbClr val="FF0000"/>
                </a:solidFill>
              </a:rPr>
              <a:t>All flash </a:t>
            </a:r>
            <a:r>
              <a:rPr lang="en-US" dirty="0"/>
              <a:t>storage</a:t>
            </a:r>
          </a:p>
          <a:p>
            <a:pPr marL="285750" indent="-285750">
              <a:buFont typeface="Arial" panose="020B0604020202020204" pitchFamily="34" charset="0"/>
              <a:buChar char="•"/>
            </a:pPr>
            <a:r>
              <a:rPr lang="en-US" dirty="0"/>
              <a:t>1.5TB RAM</a:t>
            </a:r>
          </a:p>
        </p:txBody>
      </p:sp>
      <p:sp>
        <p:nvSpPr>
          <p:cNvPr id="6" name="Text Placeholder 5">
            <a:extLst>
              <a:ext uri="{FF2B5EF4-FFF2-40B4-BE49-F238E27FC236}">
                <a16:creationId xmlns:a16="http://schemas.microsoft.com/office/drawing/2014/main" id="{F55D8BCF-DEFF-694A-9FF9-B6D3D2680BF0}"/>
              </a:ext>
            </a:extLst>
          </p:cNvPr>
          <p:cNvSpPr>
            <a:spLocks noGrp="1"/>
          </p:cNvSpPr>
          <p:nvPr>
            <p:ph type="body" sz="quarter" idx="13"/>
          </p:nvPr>
        </p:nvSpPr>
        <p:spPr/>
        <p:txBody>
          <a:bodyPr/>
          <a:lstStyle/>
          <a:p>
            <a:r>
              <a:rPr lang="en-US" b="1" dirty="0"/>
              <a:t>Exadata X8M</a:t>
            </a:r>
          </a:p>
          <a:p>
            <a:pPr marL="285750" indent="-285750">
              <a:buFont typeface="Arial" panose="020B0604020202020204" pitchFamily="34" charset="0"/>
              <a:buChar char="•"/>
            </a:pPr>
            <a:r>
              <a:rPr lang="en-US" dirty="0" err="1"/>
              <a:t>OnPremises</a:t>
            </a:r>
            <a:endParaRPr lang="en-US" dirty="0"/>
          </a:p>
          <a:p>
            <a:pPr marL="285750" indent="-285750">
              <a:buFont typeface="Arial" panose="020B0604020202020204" pitchFamily="34" charset="0"/>
              <a:buChar char="•"/>
            </a:pPr>
            <a:r>
              <a:rPr lang="en-US" dirty="0"/>
              <a:t>Non-VM configuration</a:t>
            </a:r>
          </a:p>
          <a:p>
            <a:pPr marL="285750" indent="-285750">
              <a:buFont typeface="Arial" panose="020B0604020202020204" pitchFamily="34" charset="0"/>
              <a:buChar char="•"/>
            </a:pPr>
            <a:r>
              <a:rPr lang="en-US" dirty="0"/>
              <a:t>HC model (HDD’s)</a:t>
            </a:r>
          </a:p>
          <a:p>
            <a:pPr marL="285750" indent="-285750">
              <a:buFont typeface="Arial" panose="020B0604020202020204" pitchFamily="34" charset="0"/>
              <a:buChar char="•"/>
            </a:pPr>
            <a:r>
              <a:rPr lang="en-US" dirty="0"/>
              <a:t>20 cores</a:t>
            </a:r>
            <a:r>
              <a:rPr lang="ja-JP" altLang="en-US"/>
              <a:t> </a:t>
            </a:r>
            <a:r>
              <a:rPr lang="en-US" altLang="ja-JP" dirty="0"/>
              <a:t>(uses Capacity on Demand)</a:t>
            </a:r>
          </a:p>
          <a:p>
            <a:pPr marL="285750" indent="-285750">
              <a:buFont typeface="Arial" panose="020B0604020202020204" pitchFamily="34" charset="0"/>
              <a:buChar char="•"/>
            </a:pPr>
            <a:r>
              <a:rPr lang="en-US" dirty="0"/>
              <a:t>1.5TB RAM</a:t>
            </a:r>
          </a:p>
        </p:txBody>
      </p:sp>
      <p:sp>
        <p:nvSpPr>
          <p:cNvPr id="7" name="Title 6">
            <a:extLst>
              <a:ext uri="{FF2B5EF4-FFF2-40B4-BE49-F238E27FC236}">
                <a16:creationId xmlns:a16="http://schemas.microsoft.com/office/drawing/2014/main" id="{ABAE2828-E6D7-C14C-8F26-5CE994110ED3}"/>
              </a:ext>
            </a:extLst>
          </p:cNvPr>
          <p:cNvSpPr>
            <a:spLocks noGrp="1"/>
          </p:cNvSpPr>
          <p:nvPr>
            <p:ph type="title"/>
          </p:nvPr>
        </p:nvSpPr>
        <p:spPr/>
        <p:txBody>
          <a:bodyPr/>
          <a:lstStyle/>
          <a:p>
            <a:r>
              <a:rPr lang="en-US" dirty="0"/>
              <a:t>System Configuration</a:t>
            </a:r>
          </a:p>
        </p:txBody>
      </p:sp>
    </p:spTree>
    <p:extLst>
      <p:ext uri="{BB962C8B-B14F-4D97-AF65-F5344CB8AC3E}">
        <p14:creationId xmlns:p14="http://schemas.microsoft.com/office/powerpoint/2010/main" val="319795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57E207-9BE6-284B-A9C8-1095E0048790}"/>
              </a:ext>
            </a:extLst>
          </p:cNvPr>
          <p:cNvSpPr>
            <a:spLocks noGrp="1"/>
          </p:cNvSpPr>
          <p:nvPr>
            <p:ph type="sldNum" sz="quarter" idx="4"/>
          </p:nvPr>
        </p:nvSpPr>
        <p:spPr/>
        <p:txBody>
          <a:bodyPr/>
          <a:lstStyle/>
          <a:p>
            <a:fld id="{C51EAA63-D034-42AE-91FA-B13B9518C7BE}" type="slidenum">
              <a:rPr lang="en-US" smtClean="0"/>
              <a:pPr/>
              <a:t>6</a:t>
            </a:fld>
            <a:endParaRPr lang="en-US" dirty="0"/>
          </a:p>
        </p:txBody>
      </p:sp>
      <p:sp>
        <p:nvSpPr>
          <p:cNvPr id="3" name="Footer Placeholder 2">
            <a:extLst>
              <a:ext uri="{FF2B5EF4-FFF2-40B4-BE49-F238E27FC236}">
                <a16:creationId xmlns:a16="http://schemas.microsoft.com/office/drawing/2014/main" id="{3436E8C3-022A-184E-922F-C11C5231AD1F}"/>
              </a:ext>
            </a:extLst>
          </p:cNvPr>
          <p:cNvSpPr>
            <a:spLocks noGrp="1"/>
          </p:cNvSpPr>
          <p:nvPr>
            <p:ph type="ftr" sz="quarter" idx="3"/>
          </p:nvPr>
        </p:nvSpPr>
        <p:spPr/>
        <p:txBody>
          <a:bodyPr/>
          <a:lstStyle/>
          <a:p>
            <a:r>
              <a:rPr lang="en-US"/>
              <a:t>Confidential – Oracle Restricted</a:t>
            </a:r>
            <a:endParaRPr lang="en-US" dirty="0"/>
          </a:p>
        </p:txBody>
      </p:sp>
      <p:sp>
        <p:nvSpPr>
          <p:cNvPr id="5" name="Text Placeholder 4">
            <a:extLst>
              <a:ext uri="{FF2B5EF4-FFF2-40B4-BE49-F238E27FC236}">
                <a16:creationId xmlns:a16="http://schemas.microsoft.com/office/drawing/2014/main" id="{EB988FC8-5F1B-A742-97C0-FCF1B5072FF1}"/>
              </a:ext>
            </a:extLst>
          </p:cNvPr>
          <p:cNvSpPr>
            <a:spLocks noGrp="1"/>
          </p:cNvSpPr>
          <p:nvPr>
            <p:ph type="body" sz="quarter" idx="12"/>
          </p:nvPr>
        </p:nvSpPr>
        <p:spPr>
          <a:xfrm>
            <a:off x="758753" y="1837944"/>
            <a:ext cx="5257036" cy="4261104"/>
          </a:xfrm>
        </p:spPr>
        <p:txBody>
          <a:bodyPr/>
          <a:lstStyle/>
          <a:p>
            <a:pPr marL="285750" indent="-285750">
              <a:buFont typeface="Arial" panose="020B0604020202020204" pitchFamily="34" charset="0"/>
              <a:buChar char="•"/>
            </a:pPr>
            <a:r>
              <a:rPr lang="en-US" b="1" dirty="0"/>
              <a:t>Cluster wait time is the time spent waiting for remote buffer cache access (Cache Fusion)</a:t>
            </a:r>
          </a:p>
          <a:p>
            <a:pPr marL="285750" indent="-285750">
              <a:buFont typeface="Arial" panose="020B0604020202020204" pitchFamily="34" charset="0"/>
              <a:buChar char="•"/>
            </a:pPr>
            <a:r>
              <a:rPr lang="en-US" dirty="0"/>
              <a:t>Cluster wait time with Exadata is significantly better compared to non-Exadata</a:t>
            </a:r>
          </a:p>
          <a:p>
            <a:pPr marL="651400" lvl="1" indent="-285750"/>
            <a:r>
              <a:rPr lang="en-US" dirty="0"/>
              <a:t>10.3x better compared to Linux</a:t>
            </a:r>
          </a:p>
          <a:p>
            <a:pPr marL="651400" lvl="1" indent="-285750"/>
            <a:r>
              <a:rPr lang="en-US" dirty="0"/>
              <a:t>2.9x better compared to SPARC</a:t>
            </a:r>
          </a:p>
          <a:p>
            <a:pPr marL="285750" indent="-285750">
              <a:buFont typeface="Arial" panose="020B0604020202020204" pitchFamily="34" charset="0"/>
              <a:buChar char="•"/>
            </a:pPr>
            <a:r>
              <a:rPr lang="en-US" dirty="0"/>
              <a:t>On Exadata, Cluster wait time accounts for </a:t>
            </a:r>
            <a:br>
              <a:rPr lang="en-US" dirty="0"/>
            </a:br>
            <a:r>
              <a:rPr lang="en-US" dirty="0"/>
              <a:t>4.3% of overall DB Time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initial Exadata run had a glitch in the test where we had </a:t>
            </a:r>
            <a:r>
              <a:rPr lang="en-US" u="sng" dirty="0"/>
              <a:t>26% more Cache Fusion traffic </a:t>
            </a:r>
            <a:r>
              <a:rPr lang="en-US" dirty="0"/>
              <a:t>compared to the other configurations</a:t>
            </a:r>
          </a:p>
          <a:p>
            <a:pPr marL="285750" indent="-285750">
              <a:buFont typeface="Arial" panose="020B0604020202020204" pitchFamily="34" charset="0"/>
              <a:buChar char="•"/>
            </a:pPr>
            <a:r>
              <a:rPr lang="en-US" dirty="0"/>
              <a:t>Despite having this glitch, we still saw 8x better cluster wait time compared to Linux in that run</a:t>
            </a:r>
          </a:p>
        </p:txBody>
      </p:sp>
      <p:sp>
        <p:nvSpPr>
          <p:cNvPr id="6" name="Title 5">
            <a:extLst>
              <a:ext uri="{FF2B5EF4-FFF2-40B4-BE49-F238E27FC236}">
                <a16:creationId xmlns:a16="http://schemas.microsoft.com/office/drawing/2014/main" id="{55442F1F-B96E-B64C-AD45-7702842F3E5C}"/>
              </a:ext>
            </a:extLst>
          </p:cNvPr>
          <p:cNvSpPr>
            <a:spLocks noGrp="1"/>
          </p:cNvSpPr>
          <p:nvPr>
            <p:ph type="title"/>
          </p:nvPr>
        </p:nvSpPr>
        <p:spPr/>
        <p:txBody>
          <a:bodyPr/>
          <a:lstStyle/>
          <a:p>
            <a:r>
              <a:rPr lang="en-US" dirty="0"/>
              <a:t>Overall Cluster Wait Time</a:t>
            </a:r>
          </a:p>
        </p:txBody>
      </p:sp>
      <p:graphicFrame>
        <p:nvGraphicFramePr>
          <p:cNvPr id="8" name="Chart 7">
            <a:extLst>
              <a:ext uri="{FF2B5EF4-FFF2-40B4-BE49-F238E27FC236}">
                <a16:creationId xmlns:a16="http://schemas.microsoft.com/office/drawing/2014/main" id="{5851650A-032A-174C-B103-0B0C95891191}"/>
              </a:ext>
            </a:extLst>
          </p:cNvPr>
          <p:cNvGraphicFramePr>
            <a:graphicFrameLocks/>
          </p:cNvGraphicFramePr>
          <p:nvPr>
            <p:extLst>
              <p:ext uri="{D42A27DB-BD31-4B8C-83A1-F6EECF244321}">
                <p14:modId xmlns:p14="http://schemas.microsoft.com/office/powerpoint/2010/main" val="1621627521"/>
              </p:ext>
            </p:extLst>
          </p:nvPr>
        </p:nvGraphicFramePr>
        <p:xfrm>
          <a:off x="6316811" y="1837944"/>
          <a:ext cx="5113260" cy="42611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79594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7B65FE-81C7-1346-A361-161B8FD0CEB6}"/>
              </a:ext>
            </a:extLst>
          </p:cNvPr>
          <p:cNvSpPr>
            <a:spLocks noGrp="1"/>
          </p:cNvSpPr>
          <p:nvPr>
            <p:ph type="sldNum" sz="quarter" idx="4"/>
          </p:nvPr>
        </p:nvSpPr>
        <p:spPr/>
        <p:txBody>
          <a:bodyPr/>
          <a:lstStyle/>
          <a:p>
            <a:fld id="{C51EAA63-D034-42AE-91FA-B13B9518C7BE}" type="slidenum">
              <a:rPr lang="en-US" smtClean="0"/>
              <a:pPr/>
              <a:t>7</a:t>
            </a:fld>
            <a:endParaRPr lang="en-US" dirty="0"/>
          </a:p>
        </p:txBody>
      </p:sp>
      <p:sp>
        <p:nvSpPr>
          <p:cNvPr id="3" name="Footer Placeholder 2">
            <a:extLst>
              <a:ext uri="{FF2B5EF4-FFF2-40B4-BE49-F238E27FC236}">
                <a16:creationId xmlns:a16="http://schemas.microsoft.com/office/drawing/2014/main" id="{8A54B882-2680-744F-B315-745CB61F23F5}"/>
              </a:ext>
            </a:extLst>
          </p:cNvPr>
          <p:cNvSpPr>
            <a:spLocks noGrp="1"/>
          </p:cNvSpPr>
          <p:nvPr>
            <p:ph type="ftr" sz="quarter" idx="3"/>
          </p:nvPr>
        </p:nvSpPr>
        <p:spPr/>
        <p:txBody>
          <a:bodyPr/>
          <a:lstStyle/>
          <a:p>
            <a:r>
              <a:rPr lang="en-US"/>
              <a:t>Confidential – Oracle Restricted</a:t>
            </a:r>
            <a:endParaRPr lang="en-US" dirty="0"/>
          </a:p>
        </p:txBody>
      </p:sp>
      <p:sp>
        <p:nvSpPr>
          <p:cNvPr id="5" name="Text Placeholder 4">
            <a:extLst>
              <a:ext uri="{FF2B5EF4-FFF2-40B4-BE49-F238E27FC236}">
                <a16:creationId xmlns:a16="http://schemas.microsoft.com/office/drawing/2014/main" id="{F1304907-B7E5-5C47-9D6D-8B17CDCD8DFA}"/>
              </a:ext>
            </a:extLst>
          </p:cNvPr>
          <p:cNvSpPr>
            <a:spLocks noGrp="1"/>
          </p:cNvSpPr>
          <p:nvPr>
            <p:ph type="body" sz="quarter" idx="12"/>
          </p:nvPr>
        </p:nvSpPr>
        <p:spPr/>
        <p:txBody>
          <a:bodyPr/>
          <a:lstStyle/>
          <a:p>
            <a:pPr marL="285750" indent="-285750">
              <a:buFont typeface="Arial" panose="020B0604020202020204" pitchFamily="34" charset="0"/>
              <a:buChar char="•"/>
            </a:pPr>
            <a:r>
              <a:rPr lang="en-US" b="1" dirty="0"/>
              <a:t>”</a:t>
            </a:r>
            <a:r>
              <a:rPr lang="en-US" b="1" dirty="0" err="1"/>
              <a:t>gc</a:t>
            </a:r>
            <a:r>
              <a:rPr lang="en-US" b="1" dirty="0"/>
              <a:t> current block 2-way” is a good metric to measure basic Cache Fusion latency</a:t>
            </a:r>
          </a:p>
          <a:p>
            <a:pPr marL="285750" indent="-285750">
              <a:buFont typeface="Arial" panose="020B0604020202020204" pitchFamily="34" charset="0"/>
              <a:buChar char="•"/>
            </a:pPr>
            <a:r>
              <a:rPr lang="en-US" dirty="0"/>
              <a:t>Average wait times show the following: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Exadata (using Exafusion) has the best latency</a:t>
            </a:r>
          </a:p>
          <a:p>
            <a:pPr marL="285750" indent="-285750">
              <a:buFont typeface="Arial" panose="020B0604020202020204" pitchFamily="34" charset="0"/>
              <a:buChar char="•"/>
            </a:pPr>
            <a:r>
              <a:rPr lang="en-US" dirty="0"/>
              <a:t>Non-Exadata (Linux) has significant outliers and shows a very bad “long tail” trend, leading to an average of over 1 </a:t>
            </a:r>
            <a:r>
              <a:rPr lang="en-US" dirty="0" err="1"/>
              <a:t>ms</a:t>
            </a:r>
            <a:endParaRPr lang="en-US" dirty="0"/>
          </a:p>
          <a:p>
            <a:pPr marL="651400" lvl="1" indent="-285750"/>
            <a:r>
              <a:rPr lang="en-US" sz="1600" dirty="0"/>
              <a:t>Even without the “long tail”, Exadata is faster</a:t>
            </a:r>
          </a:p>
          <a:p>
            <a:pPr marL="285750" indent="-285750">
              <a:buFont typeface="Arial" panose="020B0604020202020204" pitchFamily="34" charset="0"/>
              <a:buChar char="•"/>
            </a:pPr>
            <a:r>
              <a:rPr lang="en-US" dirty="0"/>
              <a:t>SPARC is more consistent than Linux, but on average the latencies are 3x worse than Exadata</a:t>
            </a:r>
          </a:p>
        </p:txBody>
      </p:sp>
      <p:sp>
        <p:nvSpPr>
          <p:cNvPr id="6" name="Title 5">
            <a:extLst>
              <a:ext uri="{FF2B5EF4-FFF2-40B4-BE49-F238E27FC236}">
                <a16:creationId xmlns:a16="http://schemas.microsoft.com/office/drawing/2014/main" id="{DEF78597-23D9-2944-AB8F-B621FF07DEEF}"/>
              </a:ext>
            </a:extLst>
          </p:cNvPr>
          <p:cNvSpPr>
            <a:spLocks noGrp="1"/>
          </p:cNvSpPr>
          <p:nvPr>
            <p:ph type="title"/>
          </p:nvPr>
        </p:nvSpPr>
        <p:spPr/>
        <p:txBody>
          <a:bodyPr/>
          <a:lstStyle/>
          <a:p>
            <a:r>
              <a:rPr lang="en-US" dirty="0"/>
              <a:t>Basic Cache Fusion Latency Analysis</a:t>
            </a:r>
          </a:p>
        </p:txBody>
      </p:sp>
      <p:graphicFrame>
        <p:nvGraphicFramePr>
          <p:cNvPr id="7" name="Chart 6">
            <a:extLst>
              <a:ext uri="{FF2B5EF4-FFF2-40B4-BE49-F238E27FC236}">
                <a16:creationId xmlns:a16="http://schemas.microsoft.com/office/drawing/2014/main" id="{2AB2E7B7-BD03-3F4E-8017-6EC7C96F1F15}"/>
              </a:ext>
            </a:extLst>
          </p:cNvPr>
          <p:cNvGraphicFramePr>
            <a:graphicFrameLocks/>
          </p:cNvGraphicFramePr>
          <p:nvPr>
            <p:extLst>
              <p:ext uri="{D42A27DB-BD31-4B8C-83A1-F6EECF244321}">
                <p14:modId xmlns:p14="http://schemas.microsoft.com/office/powerpoint/2010/main" val="4045636388"/>
              </p:ext>
            </p:extLst>
          </p:nvPr>
        </p:nvGraphicFramePr>
        <p:xfrm>
          <a:off x="6391110" y="1837944"/>
          <a:ext cx="4949551" cy="42611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45C74ED8-46C6-7F46-ADD9-EB276F9F8B0D}"/>
              </a:ext>
            </a:extLst>
          </p:cNvPr>
          <p:cNvGraphicFramePr>
            <a:graphicFrameLocks noGrp="1"/>
          </p:cNvGraphicFramePr>
          <p:nvPr>
            <p:extLst>
              <p:ext uri="{D42A27DB-BD31-4B8C-83A1-F6EECF244321}">
                <p14:modId xmlns:p14="http://schemas.microsoft.com/office/powerpoint/2010/main" val="3076039788"/>
              </p:ext>
            </p:extLst>
          </p:nvPr>
        </p:nvGraphicFramePr>
        <p:xfrm>
          <a:off x="1534511" y="2844408"/>
          <a:ext cx="3111062" cy="1114290"/>
        </p:xfrm>
        <a:graphic>
          <a:graphicData uri="http://schemas.openxmlformats.org/drawingml/2006/table">
            <a:tbl>
              <a:tblPr firstRow="1" bandRow="1">
                <a:tableStyleId>{5C22544A-7EE6-4342-B048-85BDC9FD1C3A}</a:tableStyleId>
              </a:tblPr>
              <a:tblGrid>
                <a:gridCol w="1821486">
                  <a:extLst>
                    <a:ext uri="{9D8B030D-6E8A-4147-A177-3AD203B41FA5}">
                      <a16:colId xmlns:a16="http://schemas.microsoft.com/office/drawing/2014/main" val="3877013082"/>
                    </a:ext>
                  </a:extLst>
                </a:gridCol>
                <a:gridCol w="1289576">
                  <a:extLst>
                    <a:ext uri="{9D8B030D-6E8A-4147-A177-3AD203B41FA5}">
                      <a16:colId xmlns:a16="http://schemas.microsoft.com/office/drawing/2014/main" val="480561419"/>
                    </a:ext>
                  </a:extLst>
                </a:gridCol>
              </a:tblGrid>
              <a:tr h="291330">
                <a:tc>
                  <a:txBody>
                    <a:bodyPr/>
                    <a:lstStyle/>
                    <a:p>
                      <a:r>
                        <a:rPr lang="en-US" sz="1200" dirty="0"/>
                        <a:t>Configuration</a:t>
                      </a:r>
                    </a:p>
                  </a:txBody>
                  <a:tcPr anchor="b"/>
                </a:tc>
                <a:tc>
                  <a:txBody>
                    <a:bodyPr/>
                    <a:lstStyle/>
                    <a:p>
                      <a:pPr algn="ctr"/>
                      <a:r>
                        <a:rPr lang="en-US" sz="1200" dirty="0"/>
                        <a:t>Avg. Wait Time</a:t>
                      </a:r>
                    </a:p>
                  </a:txBody>
                  <a:tcPr anchor="b"/>
                </a:tc>
                <a:extLst>
                  <a:ext uri="{0D108BD9-81ED-4DB2-BD59-A6C34878D82A}">
                    <a16:rowId xmlns:a16="http://schemas.microsoft.com/office/drawing/2014/main" val="711303719"/>
                  </a:ext>
                </a:extLst>
              </a:tr>
              <a:tr h="187653">
                <a:tc>
                  <a:txBody>
                    <a:bodyPr/>
                    <a:lstStyle/>
                    <a:p>
                      <a:r>
                        <a:rPr lang="en-US" sz="1200" dirty="0"/>
                        <a:t>Exadata</a:t>
                      </a:r>
                    </a:p>
                  </a:txBody>
                  <a:tcPr/>
                </a:tc>
                <a:tc>
                  <a:txBody>
                    <a:bodyPr/>
                    <a:lstStyle/>
                    <a:p>
                      <a:pPr algn="ctr"/>
                      <a:r>
                        <a:rPr lang="en-US" sz="1200" dirty="0"/>
                        <a:t>95 us</a:t>
                      </a:r>
                    </a:p>
                  </a:txBody>
                  <a:tcPr/>
                </a:tc>
                <a:extLst>
                  <a:ext uri="{0D108BD9-81ED-4DB2-BD59-A6C34878D82A}">
                    <a16:rowId xmlns:a16="http://schemas.microsoft.com/office/drawing/2014/main" val="115799258"/>
                  </a:ext>
                </a:extLst>
              </a:tr>
              <a:tr h="187653">
                <a:tc>
                  <a:txBody>
                    <a:bodyPr/>
                    <a:lstStyle/>
                    <a:p>
                      <a:r>
                        <a:rPr lang="en-US" sz="1200" dirty="0"/>
                        <a:t>Non-Exadata (Linux)</a:t>
                      </a:r>
                    </a:p>
                  </a:txBody>
                  <a:tcPr/>
                </a:tc>
                <a:tc>
                  <a:txBody>
                    <a:bodyPr/>
                    <a:lstStyle/>
                    <a:p>
                      <a:pPr algn="ctr"/>
                      <a:r>
                        <a:rPr lang="en-US" sz="1200" dirty="0"/>
                        <a:t>1,403 us</a:t>
                      </a:r>
                    </a:p>
                  </a:txBody>
                  <a:tcPr/>
                </a:tc>
                <a:extLst>
                  <a:ext uri="{0D108BD9-81ED-4DB2-BD59-A6C34878D82A}">
                    <a16:rowId xmlns:a16="http://schemas.microsoft.com/office/drawing/2014/main" val="2504417366"/>
                  </a:ext>
                </a:extLst>
              </a:tr>
              <a:tr h="187653">
                <a:tc>
                  <a:txBody>
                    <a:bodyPr/>
                    <a:lstStyle/>
                    <a:p>
                      <a:r>
                        <a:rPr lang="en-US" sz="1200" dirty="0"/>
                        <a:t>Non-Exadata (SPARC)</a:t>
                      </a:r>
                    </a:p>
                  </a:txBody>
                  <a:tcPr/>
                </a:tc>
                <a:tc>
                  <a:txBody>
                    <a:bodyPr/>
                    <a:lstStyle/>
                    <a:p>
                      <a:pPr algn="ctr"/>
                      <a:r>
                        <a:rPr lang="en-US" sz="1200" dirty="0"/>
                        <a:t>281 us</a:t>
                      </a:r>
                    </a:p>
                  </a:txBody>
                  <a:tcPr/>
                </a:tc>
                <a:extLst>
                  <a:ext uri="{0D108BD9-81ED-4DB2-BD59-A6C34878D82A}">
                    <a16:rowId xmlns:a16="http://schemas.microsoft.com/office/drawing/2014/main" val="1414410209"/>
                  </a:ext>
                </a:extLst>
              </a:tr>
            </a:tbl>
          </a:graphicData>
        </a:graphic>
      </p:graphicFrame>
    </p:spTree>
    <p:extLst>
      <p:ext uri="{BB962C8B-B14F-4D97-AF65-F5344CB8AC3E}">
        <p14:creationId xmlns:p14="http://schemas.microsoft.com/office/powerpoint/2010/main" val="63218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A81EB2-DC7C-EB49-9641-A15239D20B0B}"/>
              </a:ext>
            </a:extLst>
          </p:cNvPr>
          <p:cNvSpPr>
            <a:spLocks noGrp="1"/>
          </p:cNvSpPr>
          <p:nvPr>
            <p:ph type="sldNum" sz="quarter" idx="4"/>
          </p:nvPr>
        </p:nvSpPr>
        <p:spPr/>
        <p:txBody>
          <a:bodyPr/>
          <a:lstStyle/>
          <a:p>
            <a:fld id="{C51EAA63-D034-42AE-91FA-B13B9518C7BE}" type="slidenum">
              <a:rPr lang="en-US" smtClean="0"/>
              <a:pPr/>
              <a:t>8</a:t>
            </a:fld>
            <a:endParaRPr lang="en-US" dirty="0"/>
          </a:p>
        </p:txBody>
      </p:sp>
      <p:sp>
        <p:nvSpPr>
          <p:cNvPr id="3" name="Footer Placeholder 2">
            <a:extLst>
              <a:ext uri="{FF2B5EF4-FFF2-40B4-BE49-F238E27FC236}">
                <a16:creationId xmlns:a16="http://schemas.microsoft.com/office/drawing/2014/main" id="{10F1A9BF-B950-4644-A5FF-A5E461B3A69D}"/>
              </a:ext>
            </a:extLst>
          </p:cNvPr>
          <p:cNvSpPr>
            <a:spLocks noGrp="1"/>
          </p:cNvSpPr>
          <p:nvPr>
            <p:ph type="ftr" sz="quarter" idx="3"/>
          </p:nvPr>
        </p:nvSpPr>
        <p:spPr/>
        <p:txBody>
          <a:bodyPr/>
          <a:lstStyle/>
          <a:p>
            <a:r>
              <a:rPr lang="en-US"/>
              <a:t>Confidential – Oracle Restricted</a:t>
            </a:r>
            <a:endParaRPr lang="en-US" dirty="0"/>
          </a:p>
        </p:txBody>
      </p:sp>
      <p:sp>
        <p:nvSpPr>
          <p:cNvPr id="5" name="Text Placeholder 4">
            <a:extLst>
              <a:ext uri="{FF2B5EF4-FFF2-40B4-BE49-F238E27FC236}">
                <a16:creationId xmlns:a16="http://schemas.microsoft.com/office/drawing/2014/main" id="{DB3D3590-6373-574C-BB38-A7EDDE852E06}"/>
              </a:ext>
            </a:extLst>
          </p:cNvPr>
          <p:cNvSpPr>
            <a:spLocks noGrp="1"/>
          </p:cNvSpPr>
          <p:nvPr>
            <p:ph type="body" sz="quarter" idx="12"/>
          </p:nvPr>
        </p:nvSpPr>
        <p:spPr/>
        <p:txBody>
          <a:bodyPr/>
          <a:lstStyle/>
          <a:p>
            <a:pPr marL="285750" indent="-285750">
              <a:buFont typeface="Arial" panose="020B0604020202020204" pitchFamily="34" charset="0"/>
              <a:buChar char="•"/>
            </a:pPr>
            <a:r>
              <a:rPr lang="en-US" dirty="0"/>
              <a:t>In addition to the faster latencies, LMS CPU% is significantly lower on Exadata, especially compared to SPARC</a:t>
            </a:r>
          </a:p>
          <a:p>
            <a:pPr marL="651400" lvl="1" indent="-285750"/>
            <a:r>
              <a:rPr lang="en-US" dirty="0"/>
              <a:t>33% lower than non-Exadata Linux</a:t>
            </a:r>
          </a:p>
          <a:p>
            <a:pPr marL="651400" lvl="1" indent="-285750"/>
            <a:r>
              <a:rPr lang="en-US" dirty="0"/>
              <a:t>67% lower than SPARC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LMS Busy% is calculated from LMS process sleep (wait) times and overall elapsed time</a:t>
            </a:r>
          </a:p>
          <a:p>
            <a:pPr marL="651400" lvl="1" indent="-285750"/>
            <a:r>
              <a:rPr lang="en-US" sz="1600" dirty="0"/>
              <a:t>Busy time = </a:t>
            </a:r>
            <a:br>
              <a:rPr lang="en-US" sz="1600" dirty="0"/>
            </a:br>
            <a:r>
              <a:rPr lang="en-US" sz="1600" dirty="0"/>
              <a:t>  (Elapsed time – Sleep time) / Elapsed time</a:t>
            </a:r>
          </a:p>
        </p:txBody>
      </p:sp>
      <p:sp>
        <p:nvSpPr>
          <p:cNvPr id="6" name="Title 5">
            <a:extLst>
              <a:ext uri="{FF2B5EF4-FFF2-40B4-BE49-F238E27FC236}">
                <a16:creationId xmlns:a16="http://schemas.microsoft.com/office/drawing/2014/main" id="{5A57D8AD-1457-9D43-92E0-E0A05A999B62}"/>
              </a:ext>
            </a:extLst>
          </p:cNvPr>
          <p:cNvSpPr>
            <a:spLocks noGrp="1"/>
          </p:cNvSpPr>
          <p:nvPr>
            <p:ph type="title"/>
          </p:nvPr>
        </p:nvSpPr>
        <p:spPr/>
        <p:txBody>
          <a:bodyPr/>
          <a:lstStyle/>
          <a:p>
            <a:r>
              <a:rPr lang="en-US" dirty="0"/>
              <a:t>LMS Process CPU Utilization Analysis</a:t>
            </a:r>
          </a:p>
        </p:txBody>
      </p:sp>
      <p:graphicFrame>
        <p:nvGraphicFramePr>
          <p:cNvPr id="7" name="Chart 6">
            <a:extLst>
              <a:ext uri="{FF2B5EF4-FFF2-40B4-BE49-F238E27FC236}">
                <a16:creationId xmlns:a16="http://schemas.microsoft.com/office/drawing/2014/main" id="{046EB493-DAC7-894B-8AE6-DA5D4DFA8E69}"/>
              </a:ext>
            </a:extLst>
          </p:cNvPr>
          <p:cNvGraphicFramePr>
            <a:graphicFrameLocks/>
          </p:cNvGraphicFramePr>
          <p:nvPr>
            <p:extLst>
              <p:ext uri="{D42A27DB-BD31-4B8C-83A1-F6EECF244321}">
                <p14:modId xmlns:p14="http://schemas.microsoft.com/office/powerpoint/2010/main" val="1588613758"/>
              </p:ext>
            </p:extLst>
          </p:nvPr>
        </p:nvGraphicFramePr>
        <p:xfrm>
          <a:off x="6095936" y="1816924"/>
          <a:ext cx="4950436" cy="42611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015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2F59BD-4146-3C41-A901-2D35CE2A6175}"/>
              </a:ext>
            </a:extLst>
          </p:cNvPr>
          <p:cNvSpPr>
            <a:spLocks noGrp="1"/>
          </p:cNvSpPr>
          <p:nvPr>
            <p:ph type="sldNum" sz="quarter" idx="4"/>
          </p:nvPr>
        </p:nvSpPr>
        <p:spPr/>
        <p:txBody>
          <a:bodyPr/>
          <a:lstStyle/>
          <a:p>
            <a:fld id="{C51EAA63-D034-42AE-91FA-B13B9518C7BE}" type="slidenum">
              <a:rPr lang="en-US" smtClean="0"/>
              <a:pPr/>
              <a:t>9</a:t>
            </a:fld>
            <a:endParaRPr lang="en-US" dirty="0"/>
          </a:p>
        </p:txBody>
      </p:sp>
      <p:sp>
        <p:nvSpPr>
          <p:cNvPr id="3" name="Footer Placeholder 2">
            <a:extLst>
              <a:ext uri="{FF2B5EF4-FFF2-40B4-BE49-F238E27FC236}">
                <a16:creationId xmlns:a16="http://schemas.microsoft.com/office/drawing/2014/main" id="{A9EF6ECE-54D5-1742-A925-EC5C57F2A042}"/>
              </a:ext>
            </a:extLst>
          </p:cNvPr>
          <p:cNvSpPr>
            <a:spLocks noGrp="1"/>
          </p:cNvSpPr>
          <p:nvPr>
            <p:ph type="ftr" sz="quarter" idx="3"/>
          </p:nvPr>
        </p:nvSpPr>
        <p:spPr/>
        <p:txBody>
          <a:bodyPr/>
          <a:lstStyle/>
          <a:p>
            <a:r>
              <a:rPr lang="en-US"/>
              <a:t>Confidential – Oracle Restricted</a:t>
            </a:r>
            <a:endParaRPr lang="en-US" dirty="0"/>
          </a:p>
        </p:txBody>
      </p:sp>
      <p:sp>
        <p:nvSpPr>
          <p:cNvPr id="4" name="Text Placeholder 3">
            <a:extLst>
              <a:ext uri="{FF2B5EF4-FFF2-40B4-BE49-F238E27FC236}">
                <a16:creationId xmlns:a16="http://schemas.microsoft.com/office/drawing/2014/main" id="{466AE358-4FFC-1843-9BC3-696306C6929D}"/>
              </a:ext>
            </a:extLst>
          </p:cNvPr>
          <p:cNvSpPr>
            <a:spLocks noGrp="1"/>
          </p:cNvSpPr>
          <p:nvPr>
            <p:ph type="body" sz="quarter" idx="12"/>
          </p:nvPr>
        </p:nvSpPr>
        <p:spPr/>
        <p:txBody>
          <a:bodyPr/>
          <a:lstStyle/>
          <a:p>
            <a:r>
              <a:rPr lang="en-US" dirty="0"/>
              <a:t>Comparing Exadata vs. SPARC, the “</a:t>
            </a:r>
            <a:r>
              <a:rPr lang="en-US" i="1" dirty="0"/>
              <a:t>Avg global cache current block flush time (us):</a:t>
            </a:r>
            <a:r>
              <a:rPr lang="en-US" dirty="0"/>
              <a:t>” is close to 50% worse with Exadata due to a higher presence of outliers.  This may be related to some “</a:t>
            </a:r>
            <a:r>
              <a:rPr lang="en-US" i="1" dirty="0"/>
              <a:t>log file sync</a:t>
            </a:r>
            <a:r>
              <a:rPr lang="en-US" dirty="0"/>
              <a:t>” issues reported recently, and needs to be investigated further.</a:t>
            </a:r>
          </a:p>
          <a:p>
            <a:r>
              <a:rPr lang="en-US" dirty="0"/>
              <a:t>However, current server flushes are a very small portion of overall transfers, so the </a:t>
            </a:r>
            <a:r>
              <a:rPr lang="en-US" dirty="0">
                <a:solidFill>
                  <a:srgbClr val="FF0000"/>
                </a:solidFill>
              </a:rPr>
              <a:t>impact is minimal</a:t>
            </a:r>
            <a:r>
              <a:rPr lang="en-US" dirty="0"/>
              <a:t>.</a:t>
            </a:r>
          </a:p>
          <a:p>
            <a:r>
              <a:rPr lang="en-US" dirty="0"/>
              <a:t>Checking with </a:t>
            </a:r>
            <a:r>
              <a:rPr lang="en-US" dirty="0" err="1"/>
              <a:t>Vsevolod</a:t>
            </a:r>
            <a:r>
              <a:rPr lang="en-US" dirty="0"/>
              <a:t> </a:t>
            </a:r>
            <a:r>
              <a:rPr lang="en-US" dirty="0" err="1"/>
              <a:t>Panteleenko</a:t>
            </a:r>
            <a:r>
              <a:rPr lang="en-US" dirty="0"/>
              <a:t> &amp; Neil </a:t>
            </a:r>
            <a:r>
              <a:rPr lang="en-US" dirty="0" err="1"/>
              <a:t>Macnaughton</a:t>
            </a:r>
            <a:r>
              <a:rPr lang="en-US" dirty="0"/>
              <a:t> to see how this can be explained.</a:t>
            </a:r>
          </a:p>
          <a:p>
            <a:endParaRPr lang="en-US" dirty="0"/>
          </a:p>
          <a:p>
            <a:endParaRPr lang="en-US" dirty="0"/>
          </a:p>
        </p:txBody>
      </p:sp>
      <p:sp>
        <p:nvSpPr>
          <p:cNvPr id="5" name="Title 4">
            <a:extLst>
              <a:ext uri="{FF2B5EF4-FFF2-40B4-BE49-F238E27FC236}">
                <a16:creationId xmlns:a16="http://schemas.microsoft.com/office/drawing/2014/main" id="{471BB97F-7CAC-9A4C-9F60-CAECA733F39E}"/>
              </a:ext>
            </a:extLst>
          </p:cNvPr>
          <p:cNvSpPr>
            <a:spLocks noGrp="1"/>
          </p:cNvSpPr>
          <p:nvPr>
            <p:ph type="title"/>
          </p:nvPr>
        </p:nvSpPr>
        <p:spPr/>
        <p:txBody>
          <a:bodyPr/>
          <a:lstStyle/>
          <a:p>
            <a:r>
              <a:rPr lang="en-US" dirty="0"/>
              <a:t>Smart Fusion Block Transfer</a:t>
            </a:r>
          </a:p>
        </p:txBody>
      </p:sp>
      <p:graphicFrame>
        <p:nvGraphicFramePr>
          <p:cNvPr id="8" name="Table 7">
            <a:extLst>
              <a:ext uri="{FF2B5EF4-FFF2-40B4-BE49-F238E27FC236}">
                <a16:creationId xmlns:a16="http://schemas.microsoft.com/office/drawing/2014/main" id="{5561D68F-DCC1-1448-BB4A-00BC6B01E261}"/>
              </a:ext>
            </a:extLst>
          </p:cNvPr>
          <p:cNvGraphicFramePr>
            <a:graphicFrameLocks noGrp="1"/>
          </p:cNvGraphicFramePr>
          <p:nvPr>
            <p:extLst>
              <p:ext uri="{D42A27DB-BD31-4B8C-83A1-F6EECF244321}">
                <p14:modId xmlns:p14="http://schemas.microsoft.com/office/powerpoint/2010/main" val="3820455930"/>
              </p:ext>
            </p:extLst>
          </p:nvPr>
        </p:nvGraphicFramePr>
        <p:xfrm>
          <a:off x="1713186" y="3835878"/>
          <a:ext cx="8082456" cy="887730"/>
        </p:xfrm>
        <a:graphic>
          <a:graphicData uri="http://schemas.openxmlformats.org/drawingml/2006/table">
            <a:tbl>
              <a:tblPr/>
              <a:tblGrid>
                <a:gridCol w="1010307">
                  <a:extLst>
                    <a:ext uri="{9D8B030D-6E8A-4147-A177-3AD203B41FA5}">
                      <a16:colId xmlns:a16="http://schemas.microsoft.com/office/drawing/2014/main" val="3427140336"/>
                    </a:ext>
                  </a:extLst>
                </a:gridCol>
                <a:gridCol w="1010307">
                  <a:extLst>
                    <a:ext uri="{9D8B030D-6E8A-4147-A177-3AD203B41FA5}">
                      <a16:colId xmlns:a16="http://schemas.microsoft.com/office/drawing/2014/main" val="2070324976"/>
                    </a:ext>
                  </a:extLst>
                </a:gridCol>
                <a:gridCol w="1010307">
                  <a:extLst>
                    <a:ext uri="{9D8B030D-6E8A-4147-A177-3AD203B41FA5}">
                      <a16:colId xmlns:a16="http://schemas.microsoft.com/office/drawing/2014/main" val="3536744380"/>
                    </a:ext>
                  </a:extLst>
                </a:gridCol>
                <a:gridCol w="1010307">
                  <a:extLst>
                    <a:ext uri="{9D8B030D-6E8A-4147-A177-3AD203B41FA5}">
                      <a16:colId xmlns:a16="http://schemas.microsoft.com/office/drawing/2014/main" val="2866611746"/>
                    </a:ext>
                  </a:extLst>
                </a:gridCol>
                <a:gridCol w="1010307">
                  <a:extLst>
                    <a:ext uri="{9D8B030D-6E8A-4147-A177-3AD203B41FA5}">
                      <a16:colId xmlns:a16="http://schemas.microsoft.com/office/drawing/2014/main" val="508532523"/>
                    </a:ext>
                  </a:extLst>
                </a:gridCol>
                <a:gridCol w="1010307">
                  <a:extLst>
                    <a:ext uri="{9D8B030D-6E8A-4147-A177-3AD203B41FA5}">
                      <a16:colId xmlns:a16="http://schemas.microsoft.com/office/drawing/2014/main" val="1498118410"/>
                    </a:ext>
                  </a:extLst>
                </a:gridCol>
                <a:gridCol w="1010307">
                  <a:extLst>
                    <a:ext uri="{9D8B030D-6E8A-4147-A177-3AD203B41FA5}">
                      <a16:colId xmlns:a16="http://schemas.microsoft.com/office/drawing/2014/main" val="1418986539"/>
                    </a:ext>
                  </a:extLst>
                </a:gridCol>
                <a:gridCol w="1010307">
                  <a:extLst>
                    <a:ext uri="{9D8B030D-6E8A-4147-A177-3AD203B41FA5}">
                      <a16:colId xmlns:a16="http://schemas.microsoft.com/office/drawing/2014/main" val="117050574"/>
                    </a:ext>
                  </a:extLst>
                </a:gridCol>
              </a:tblGrid>
              <a:tr h="0">
                <a:tc>
                  <a:txBody>
                    <a:bodyPr/>
                    <a:lstStyle/>
                    <a:p>
                      <a:r>
                        <a:rPr lang="en-US" sz="1400" b="1">
                          <a:solidFill>
                            <a:srgbClr val="FFFFFF"/>
                          </a:solidFill>
                          <a:effectLst/>
                          <a:latin typeface="Arial" panose="020B0604020202020204" pitchFamily="34" charset="0"/>
                        </a:rPr>
                        <a:t>Statistic</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Total</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&lt;100us</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&lt;1ms</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&lt;10ms</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&lt;100ms</a:t>
                      </a:r>
                    </a:p>
                  </a:txBody>
                  <a:tcPr marL="38100" marR="38100" marB="19050" anchor="ctr">
                    <a:lnL>
                      <a:noFill/>
                    </a:lnL>
                    <a:lnR>
                      <a:noFill/>
                    </a:lnR>
                    <a:lnT>
                      <a:noFill/>
                    </a:lnT>
                    <a:lnB>
                      <a:noFill/>
                    </a:lnB>
                    <a:solidFill>
                      <a:srgbClr val="0066CC"/>
                    </a:solidFill>
                  </a:tcPr>
                </a:tc>
                <a:tc>
                  <a:txBody>
                    <a:bodyPr/>
                    <a:lstStyle/>
                    <a:p>
                      <a:r>
                        <a:rPr lang="en-US" sz="1400" b="1" dirty="0">
                          <a:solidFill>
                            <a:srgbClr val="FFFFFF"/>
                          </a:solidFill>
                          <a:effectLst/>
                          <a:latin typeface="Arial" panose="020B0604020202020204" pitchFamily="34" charset="0"/>
                        </a:rPr>
                        <a:t>% &lt;1s</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&lt;10s</a:t>
                      </a:r>
                    </a:p>
                  </a:txBody>
                  <a:tcPr marL="38100" marR="38100" marB="19050" anchor="ctr">
                    <a:lnL>
                      <a:noFill/>
                    </a:lnL>
                    <a:lnR>
                      <a:noFill/>
                    </a:lnR>
                    <a:lnT>
                      <a:noFill/>
                    </a:lnT>
                    <a:lnB>
                      <a:noFill/>
                    </a:lnB>
                    <a:solidFill>
                      <a:srgbClr val="0066CC"/>
                    </a:solidFill>
                  </a:tcPr>
                </a:tc>
                <a:extLst>
                  <a:ext uri="{0D108BD9-81ED-4DB2-BD59-A6C34878D82A}">
                    <a16:rowId xmlns:a16="http://schemas.microsoft.com/office/drawing/2014/main" val="1070946167"/>
                  </a:ext>
                </a:extLst>
              </a:tr>
              <a:tr h="0">
                <a:tc>
                  <a:txBody>
                    <a:bodyPr/>
                    <a:lstStyle/>
                    <a:p>
                      <a:pPr fontAlgn="t"/>
                      <a:r>
                        <a:rPr lang="en-US" sz="1400">
                          <a:solidFill>
                            <a:srgbClr val="000000"/>
                          </a:solidFill>
                          <a:effectLst/>
                          <a:latin typeface="Arial" panose="020B0604020202020204" pitchFamily="34" charset="0"/>
                        </a:rPr>
                        <a:t>Pins</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87</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78.16</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14.94</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2.30</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4.60</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 </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 </a:t>
                      </a:r>
                    </a:p>
                  </a:txBody>
                  <a:tcPr>
                    <a:lnL>
                      <a:noFill/>
                    </a:lnL>
                    <a:lnR>
                      <a:noFill/>
                    </a:lnR>
                    <a:lnT>
                      <a:noFill/>
                    </a:lnT>
                    <a:lnB>
                      <a:noFill/>
                    </a:lnB>
                    <a:solidFill>
                      <a:srgbClr val="FFFFCC"/>
                    </a:solidFill>
                  </a:tcPr>
                </a:tc>
                <a:extLst>
                  <a:ext uri="{0D108BD9-81ED-4DB2-BD59-A6C34878D82A}">
                    <a16:rowId xmlns:a16="http://schemas.microsoft.com/office/drawing/2014/main" val="2391799644"/>
                  </a:ext>
                </a:extLst>
              </a:tr>
              <a:tr h="0">
                <a:tc>
                  <a:txBody>
                    <a:bodyPr/>
                    <a:lstStyle/>
                    <a:p>
                      <a:pPr fontAlgn="t"/>
                      <a:r>
                        <a:rPr lang="en-US" sz="1400">
                          <a:solidFill>
                            <a:srgbClr val="000000"/>
                          </a:solidFill>
                          <a:effectLst/>
                          <a:latin typeface="Arial" panose="020B0604020202020204" pitchFamily="34" charset="0"/>
                        </a:rPr>
                        <a:t>Flushes</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1,102</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6.53</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73.68</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12.43</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3.09</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4.26</a:t>
                      </a:r>
                    </a:p>
                  </a:txBody>
                  <a:tcPr>
                    <a:lnL>
                      <a:noFill/>
                    </a:lnL>
                    <a:lnR>
                      <a:noFill/>
                    </a:lnR>
                    <a:lnT>
                      <a:noFill/>
                    </a:lnT>
                    <a:lnB>
                      <a:noFill/>
                    </a:lnB>
                    <a:solidFill>
                      <a:srgbClr val="FFFFFF"/>
                    </a:solidFill>
                  </a:tcPr>
                </a:tc>
                <a:tc>
                  <a:txBody>
                    <a:bodyPr/>
                    <a:lstStyle/>
                    <a:p>
                      <a:pPr algn="r" fontAlgn="t"/>
                      <a:r>
                        <a:rPr lang="en-US" sz="1400" dirty="0">
                          <a:solidFill>
                            <a:srgbClr val="000000"/>
                          </a:solidFill>
                          <a:effectLst/>
                          <a:latin typeface="Arial" panose="020B0604020202020204" pitchFamily="34" charset="0"/>
                        </a:rPr>
                        <a:t> </a:t>
                      </a:r>
                    </a:p>
                  </a:txBody>
                  <a:tcPr>
                    <a:lnL>
                      <a:noFill/>
                    </a:lnL>
                    <a:lnR>
                      <a:noFill/>
                    </a:lnR>
                    <a:lnT>
                      <a:noFill/>
                    </a:lnT>
                    <a:lnB>
                      <a:noFill/>
                    </a:lnB>
                    <a:solidFill>
                      <a:srgbClr val="FFFFFF"/>
                    </a:solidFill>
                  </a:tcPr>
                </a:tc>
                <a:extLst>
                  <a:ext uri="{0D108BD9-81ED-4DB2-BD59-A6C34878D82A}">
                    <a16:rowId xmlns:a16="http://schemas.microsoft.com/office/drawing/2014/main" val="3975369541"/>
                  </a:ext>
                </a:extLst>
              </a:tr>
            </a:tbl>
          </a:graphicData>
        </a:graphic>
      </p:graphicFrame>
      <p:graphicFrame>
        <p:nvGraphicFramePr>
          <p:cNvPr id="10" name="Table 9">
            <a:extLst>
              <a:ext uri="{FF2B5EF4-FFF2-40B4-BE49-F238E27FC236}">
                <a16:creationId xmlns:a16="http://schemas.microsoft.com/office/drawing/2014/main" id="{67C33AB2-C9EF-2044-B694-7A6FBDB6BA1F}"/>
              </a:ext>
            </a:extLst>
          </p:cNvPr>
          <p:cNvGraphicFramePr>
            <a:graphicFrameLocks noGrp="1"/>
          </p:cNvGraphicFramePr>
          <p:nvPr>
            <p:extLst>
              <p:ext uri="{D42A27DB-BD31-4B8C-83A1-F6EECF244321}">
                <p14:modId xmlns:p14="http://schemas.microsoft.com/office/powerpoint/2010/main" val="649348113"/>
              </p:ext>
            </p:extLst>
          </p:nvPr>
        </p:nvGraphicFramePr>
        <p:xfrm>
          <a:off x="1713455" y="5393759"/>
          <a:ext cx="8082184" cy="895902"/>
        </p:xfrm>
        <a:graphic>
          <a:graphicData uri="http://schemas.openxmlformats.org/drawingml/2006/table">
            <a:tbl>
              <a:tblPr/>
              <a:tblGrid>
                <a:gridCol w="1010273">
                  <a:extLst>
                    <a:ext uri="{9D8B030D-6E8A-4147-A177-3AD203B41FA5}">
                      <a16:colId xmlns:a16="http://schemas.microsoft.com/office/drawing/2014/main" val="2381240804"/>
                    </a:ext>
                  </a:extLst>
                </a:gridCol>
                <a:gridCol w="1010273">
                  <a:extLst>
                    <a:ext uri="{9D8B030D-6E8A-4147-A177-3AD203B41FA5}">
                      <a16:colId xmlns:a16="http://schemas.microsoft.com/office/drawing/2014/main" val="46478238"/>
                    </a:ext>
                  </a:extLst>
                </a:gridCol>
                <a:gridCol w="1010273">
                  <a:extLst>
                    <a:ext uri="{9D8B030D-6E8A-4147-A177-3AD203B41FA5}">
                      <a16:colId xmlns:a16="http://schemas.microsoft.com/office/drawing/2014/main" val="242147019"/>
                    </a:ext>
                  </a:extLst>
                </a:gridCol>
                <a:gridCol w="1010273">
                  <a:extLst>
                    <a:ext uri="{9D8B030D-6E8A-4147-A177-3AD203B41FA5}">
                      <a16:colId xmlns:a16="http://schemas.microsoft.com/office/drawing/2014/main" val="4286707595"/>
                    </a:ext>
                  </a:extLst>
                </a:gridCol>
                <a:gridCol w="1010273">
                  <a:extLst>
                    <a:ext uri="{9D8B030D-6E8A-4147-A177-3AD203B41FA5}">
                      <a16:colId xmlns:a16="http://schemas.microsoft.com/office/drawing/2014/main" val="3263219126"/>
                    </a:ext>
                  </a:extLst>
                </a:gridCol>
                <a:gridCol w="1010273">
                  <a:extLst>
                    <a:ext uri="{9D8B030D-6E8A-4147-A177-3AD203B41FA5}">
                      <a16:colId xmlns:a16="http://schemas.microsoft.com/office/drawing/2014/main" val="1473136479"/>
                    </a:ext>
                  </a:extLst>
                </a:gridCol>
                <a:gridCol w="1010273">
                  <a:extLst>
                    <a:ext uri="{9D8B030D-6E8A-4147-A177-3AD203B41FA5}">
                      <a16:colId xmlns:a16="http://schemas.microsoft.com/office/drawing/2014/main" val="1587703658"/>
                    </a:ext>
                  </a:extLst>
                </a:gridCol>
                <a:gridCol w="1010273">
                  <a:extLst>
                    <a:ext uri="{9D8B030D-6E8A-4147-A177-3AD203B41FA5}">
                      <a16:colId xmlns:a16="http://schemas.microsoft.com/office/drawing/2014/main" val="2237168692"/>
                    </a:ext>
                  </a:extLst>
                </a:gridCol>
              </a:tblGrid>
              <a:tr h="270275">
                <a:tc>
                  <a:txBody>
                    <a:bodyPr/>
                    <a:lstStyle/>
                    <a:p>
                      <a:r>
                        <a:rPr lang="en-US" sz="1400" b="1">
                          <a:solidFill>
                            <a:srgbClr val="FFFFFF"/>
                          </a:solidFill>
                          <a:effectLst/>
                          <a:latin typeface="Arial" panose="020B0604020202020204" pitchFamily="34" charset="0"/>
                        </a:rPr>
                        <a:t>Statistic</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Total</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&lt;100us</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&lt;1ms</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&lt;10ms</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&lt;100ms</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&lt;1s</a:t>
                      </a:r>
                    </a:p>
                  </a:txBody>
                  <a:tcPr marL="38100" marR="38100" marB="19050" anchor="ctr">
                    <a:lnL>
                      <a:noFill/>
                    </a:lnL>
                    <a:lnR>
                      <a:noFill/>
                    </a:lnR>
                    <a:lnT>
                      <a:noFill/>
                    </a:lnT>
                    <a:lnB>
                      <a:noFill/>
                    </a:lnB>
                    <a:solidFill>
                      <a:srgbClr val="0066CC"/>
                    </a:solidFill>
                  </a:tcPr>
                </a:tc>
                <a:tc>
                  <a:txBody>
                    <a:bodyPr/>
                    <a:lstStyle/>
                    <a:p>
                      <a:r>
                        <a:rPr lang="en-US" sz="1400" b="1">
                          <a:solidFill>
                            <a:srgbClr val="FFFFFF"/>
                          </a:solidFill>
                          <a:effectLst/>
                          <a:latin typeface="Arial" panose="020B0604020202020204" pitchFamily="34" charset="0"/>
                        </a:rPr>
                        <a:t>% &lt;10s</a:t>
                      </a:r>
                    </a:p>
                  </a:txBody>
                  <a:tcPr marL="38100" marR="38100" marB="19050" anchor="ctr">
                    <a:lnL>
                      <a:noFill/>
                    </a:lnL>
                    <a:lnR>
                      <a:noFill/>
                    </a:lnR>
                    <a:lnT>
                      <a:noFill/>
                    </a:lnT>
                    <a:lnB>
                      <a:noFill/>
                    </a:lnB>
                    <a:solidFill>
                      <a:srgbClr val="0066CC"/>
                    </a:solidFill>
                  </a:tcPr>
                </a:tc>
                <a:extLst>
                  <a:ext uri="{0D108BD9-81ED-4DB2-BD59-A6C34878D82A}">
                    <a16:rowId xmlns:a16="http://schemas.microsoft.com/office/drawing/2014/main" val="1661910055"/>
                  </a:ext>
                </a:extLst>
              </a:tr>
              <a:tr h="308886">
                <a:tc>
                  <a:txBody>
                    <a:bodyPr/>
                    <a:lstStyle/>
                    <a:p>
                      <a:pPr fontAlgn="t"/>
                      <a:r>
                        <a:rPr lang="en-US" sz="1400">
                          <a:solidFill>
                            <a:srgbClr val="000000"/>
                          </a:solidFill>
                          <a:effectLst/>
                          <a:latin typeface="Arial" panose="020B0604020202020204" pitchFamily="34" charset="0"/>
                        </a:rPr>
                        <a:t>Pins</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274</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13.87</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60.58</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25.18</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0.36</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 </a:t>
                      </a:r>
                    </a:p>
                  </a:txBody>
                  <a:tcPr>
                    <a:lnL>
                      <a:noFill/>
                    </a:lnL>
                    <a:lnR>
                      <a:noFill/>
                    </a:lnR>
                    <a:lnT>
                      <a:noFill/>
                    </a:lnT>
                    <a:lnB>
                      <a:noFill/>
                    </a:lnB>
                    <a:solidFill>
                      <a:srgbClr val="FFFFCC"/>
                    </a:solidFill>
                  </a:tcPr>
                </a:tc>
                <a:tc>
                  <a:txBody>
                    <a:bodyPr/>
                    <a:lstStyle/>
                    <a:p>
                      <a:pPr algn="r" fontAlgn="t"/>
                      <a:r>
                        <a:rPr lang="en-US" sz="1400">
                          <a:solidFill>
                            <a:srgbClr val="000000"/>
                          </a:solidFill>
                          <a:effectLst/>
                          <a:latin typeface="Arial" panose="020B0604020202020204" pitchFamily="34" charset="0"/>
                        </a:rPr>
                        <a:t> </a:t>
                      </a:r>
                    </a:p>
                  </a:txBody>
                  <a:tcPr>
                    <a:lnL>
                      <a:noFill/>
                    </a:lnL>
                    <a:lnR>
                      <a:noFill/>
                    </a:lnR>
                    <a:lnT>
                      <a:noFill/>
                    </a:lnT>
                    <a:lnB>
                      <a:noFill/>
                    </a:lnB>
                    <a:solidFill>
                      <a:srgbClr val="FFFFCC"/>
                    </a:solidFill>
                  </a:tcPr>
                </a:tc>
                <a:extLst>
                  <a:ext uri="{0D108BD9-81ED-4DB2-BD59-A6C34878D82A}">
                    <a16:rowId xmlns:a16="http://schemas.microsoft.com/office/drawing/2014/main" val="989701520"/>
                  </a:ext>
                </a:extLst>
              </a:tr>
              <a:tr h="308886">
                <a:tc>
                  <a:txBody>
                    <a:bodyPr/>
                    <a:lstStyle/>
                    <a:p>
                      <a:pPr fontAlgn="t"/>
                      <a:r>
                        <a:rPr lang="en-US" sz="1400">
                          <a:solidFill>
                            <a:srgbClr val="000000"/>
                          </a:solidFill>
                          <a:effectLst/>
                          <a:latin typeface="Arial" panose="020B0604020202020204" pitchFamily="34" charset="0"/>
                        </a:rPr>
                        <a:t>Flushes</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2,401</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0.25</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17.49</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69.39</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11.83</a:t>
                      </a:r>
                    </a:p>
                  </a:txBody>
                  <a:tcPr>
                    <a:lnL>
                      <a:noFill/>
                    </a:lnL>
                    <a:lnR>
                      <a:noFill/>
                    </a:lnR>
                    <a:lnT>
                      <a:noFill/>
                    </a:lnT>
                    <a:lnB>
                      <a:noFill/>
                    </a:lnB>
                    <a:solidFill>
                      <a:srgbClr val="FFFFFF"/>
                    </a:solidFill>
                  </a:tcPr>
                </a:tc>
                <a:tc>
                  <a:txBody>
                    <a:bodyPr/>
                    <a:lstStyle/>
                    <a:p>
                      <a:pPr algn="r" fontAlgn="t"/>
                      <a:r>
                        <a:rPr lang="en-US" sz="1400">
                          <a:solidFill>
                            <a:srgbClr val="000000"/>
                          </a:solidFill>
                          <a:effectLst/>
                          <a:latin typeface="Arial" panose="020B0604020202020204" pitchFamily="34" charset="0"/>
                        </a:rPr>
                        <a:t>1.04</a:t>
                      </a:r>
                    </a:p>
                  </a:txBody>
                  <a:tcPr>
                    <a:lnL>
                      <a:noFill/>
                    </a:lnL>
                    <a:lnR>
                      <a:noFill/>
                    </a:lnR>
                    <a:lnT>
                      <a:noFill/>
                    </a:lnT>
                    <a:lnB>
                      <a:noFill/>
                    </a:lnB>
                    <a:solidFill>
                      <a:srgbClr val="FFFFFF"/>
                    </a:solidFill>
                  </a:tcPr>
                </a:tc>
                <a:tc>
                  <a:txBody>
                    <a:bodyPr/>
                    <a:lstStyle/>
                    <a:p>
                      <a:pPr algn="r" fontAlgn="t"/>
                      <a:r>
                        <a:rPr lang="en-US" sz="1400" dirty="0">
                          <a:solidFill>
                            <a:srgbClr val="000000"/>
                          </a:solidFill>
                          <a:effectLst/>
                          <a:latin typeface="Arial" panose="020B0604020202020204" pitchFamily="34" charset="0"/>
                        </a:rPr>
                        <a:t> </a:t>
                      </a:r>
                    </a:p>
                  </a:txBody>
                  <a:tcPr>
                    <a:lnL>
                      <a:noFill/>
                    </a:lnL>
                    <a:lnR>
                      <a:noFill/>
                    </a:lnR>
                    <a:lnT>
                      <a:noFill/>
                    </a:lnT>
                    <a:lnB>
                      <a:noFill/>
                    </a:lnB>
                    <a:solidFill>
                      <a:srgbClr val="FFFFFF"/>
                    </a:solidFill>
                  </a:tcPr>
                </a:tc>
                <a:extLst>
                  <a:ext uri="{0D108BD9-81ED-4DB2-BD59-A6C34878D82A}">
                    <a16:rowId xmlns:a16="http://schemas.microsoft.com/office/drawing/2014/main" val="3198592181"/>
                  </a:ext>
                </a:extLst>
              </a:tr>
            </a:tbl>
          </a:graphicData>
        </a:graphic>
      </p:graphicFrame>
      <p:sp>
        <p:nvSpPr>
          <p:cNvPr id="14" name="Rectangle 13">
            <a:extLst>
              <a:ext uri="{FF2B5EF4-FFF2-40B4-BE49-F238E27FC236}">
                <a16:creationId xmlns:a16="http://schemas.microsoft.com/office/drawing/2014/main" id="{09EFFC3C-4683-5449-9BBD-9DD6B66F115D}"/>
              </a:ext>
            </a:extLst>
          </p:cNvPr>
          <p:cNvSpPr/>
          <p:nvPr/>
        </p:nvSpPr>
        <p:spPr>
          <a:xfrm>
            <a:off x="1652983" y="3475179"/>
            <a:ext cx="1071832" cy="369332"/>
          </a:xfrm>
          <a:prstGeom prst="rect">
            <a:avLst/>
          </a:prstGeom>
        </p:spPr>
        <p:txBody>
          <a:bodyPr wrap="none">
            <a:spAutoFit/>
          </a:bodyPr>
          <a:lstStyle/>
          <a:p>
            <a:r>
              <a:rPr lang="en-US" b="1" dirty="0">
                <a:solidFill>
                  <a:srgbClr val="FDFBFA"/>
                </a:solidFill>
              </a:rPr>
              <a:t>Exadata</a:t>
            </a:r>
          </a:p>
        </p:txBody>
      </p:sp>
      <p:sp>
        <p:nvSpPr>
          <p:cNvPr id="15" name="Rectangle 14">
            <a:extLst>
              <a:ext uri="{FF2B5EF4-FFF2-40B4-BE49-F238E27FC236}">
                <a16:creationId xmlns:a16="http://schemas.microsoft.com/office/drawing/2014/main" id="{4F6FDD95-7863-2744-A6C6-4671B477819B}"/>
              </a:ext>
            </a:extLst>
          </p:cNvPr>
          <p:cNvSpPr/>
          <p:nvPr/>
        </p:nvSpPr>
        <p:spPr>
          <a:xfrm>
            <a:off x="1652983" y="5046628"/>
            <a:ext cx="2592056" cy="369332"/>
          </a:xfrm>
          <a:prstGeom prst="rect">
            <a:avLst/>
          </a:prstGeom>
        </p:spPr>
        <p:txBody>
          <a:bodyPr wrap="none">
            <a:spAutoFit/>
          </a:bodyPr>
          <a:lstStyle/>
          <a:p>
            <a:r>
              <a:rPr lang="en-US" b="1" dirty="0">
                <a:solidFill>
                  <a:srgbClr val="FDFBFA"/>
                </a:solidFill>
              </a:rPr>
              <a:t>Non-Exadata (SPARC)</a:t>
            </a:r>
          </a:p>
        </p:txBody>
      </p:sp>
      <p:sp>
        <p:nvSpPr>
          <p:cNvPr id="16" name="Oval 15">
            <a:extLst>
              <a:ext uri="{FF2B5EF4-FFF2-40B4-BE49-F238E27FC236}">
                <a16:creationId xmlns:a16="http://schemas.microsoft.com/office/drawing/2014/main" id="{9DE378A3-57E5-AC46-B362-A897C8A3C3E8}"/>
              </a:ext>
            </a:extLst>
          </p:cNvPr>
          <p:cNvSpPr/>
          <p:nvPr/>
        </p:nvSpPr>
        <p:spPr>
          <a:xfrm>
            <a:off x="8103476" y="4272870"/>
            <a:ext cx="851338" cy="546538"/>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4CFFE05A-4E8F-0E47-8F49-E020F2EE7BFC}"/>
              </a:ext>
            </a:extLst>
          </p:cNvPr>
          <p:cNvSpPr/>
          <p:nvPr/>
        </p:nvSpPr>
        <p:spPr>
          <a:xfrm>
            <a:off x="8103476" y="5841710"/>
            <a:ext cx="851338" cy="546538"/>
          </a:xfrm>
          <a:prstGeom prst="ellipse">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085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racle Redwood">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Oracle Redwood" id="{1C71BB2B-13D4-3C4A-917B-A405D81075B3}" vid="{781CAFAC-5A36-B746-8D86-01452CEE06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Oracle Redwood</Template>
  <TotalTime>1254</TotalTime>
  <Words>1600</Words>
  <Application>Microsoft Macintosh PowerPoint</Application>
  <PresentationFormat>Custom</PresentationFormat>
  <Paragraphs>316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System Font Regular</vt:lpstr>
      <vt:lpstr>Arial</vt:lpstr>
      <vt:lpstr>Calibri</vt:lpstr>
      <vt:lpstr>Georgia</vt:lpstr>
      <vt:lpstr>Oracle Sans</vt:lpstr>
      <vt:lpstr>Oracle Sans Light</vt:lpstr>
      <vt:lpstr>Wingdings</vt:lpstr>
      <vt:lpstr>Oracle Redwood</vt:lpstr>
      <vt:lpstr>NTT Docomo ALADIN Exadata X8M POC Analysis</vt:lpstr>
      <vt:lpstr>Executive Summary</vt:lpstr>
      <vt:lpstr>Objective</vt:lpstr>
      <vt:lpstr>Test Configuration</vt:lpstr>
      <vt:lpstr>System Configuration</vt:lpstr>
      <vt:lpstr>Overall Cluster Wait Time</vt:lpstr>
      <vt:lpstr>Basic Cache Fusion Latency Analysis</vt:lpstr>
      <vt:lpstr>LMS Process CPU Utilization Analysis</vt:lpstr>
      <vt:lpstr>Smart Fusion Block Transfer</vt:lpstr>
      <vt:lpstr>In-Memory Commit Cache</vt:lpstr>
      <vt:lpstr>Predictions with Oracle 20c</vt:lpstr>
      <vt:lpstr>Scale-up Tests on Exadata</vt:lpstr>
      <vt:lpstr>Open Issues &amp; Questions</vt:lpstr>
      <vt:lpstr>Link to AWR Reports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Configuration</dc:title>
  <dc:creator>Atsushi Morimura</dc:creator>
  <cp:lastModifiedBy>Atsushi Morimura</cp:lastModifiedBy>
  <cp:revision>70</cp:revision>
  <dcterms:created xsi:type="dcterms:W3CDTF">2020-01-21T23:30:49Z</dcterms:created>
  <dcterms:modified xsi:type="dcterms:W3CDTF">2020-01-28T17:20:40Z</dcterms:modified>
</cp:coreProperties>
</file>