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4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1"/>
    <p:restoredTop sz="93607" autoAdjust="0"/>
  </p:normalViewPr>
  <p:slideViewPr>
    <p:cSldViewPr snapToGrid="0">
      <p:cViewPr varScale="1">
        <p:scale>
          <a:sx n="87" d="100"/>
          <a:sy n="87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872AF26-B662-47D6-A962-3FC17FFDF84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22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FEFFEB-B5DB-47DF-B79F-EF6A98815EE6}" type="slidenum">
              <a:rPr lang="en-US" sz="1400" strike="noStrike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60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8602DBD-17DA-496A-8B4A-B21E78FF309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61D8EE0-3D5D-4FDF-8A3B-D3A7F4DB1A7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90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99501ED-FB09-49A9-AA7F-247CDBEF1132}" type="slidenum">
              <a:rPr lang="en-US" sz="12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55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fld id="{CC895E74-C3C4-46A4-9849-8A532A8544AF}" type="slidenum">
              <a:rPr lang="en-US" sz="1200">
                <a:solidFill>
                  <a:srgbClr val="000000"/>
                </a:solidFill>
              </a:rPr>
              <a:pPr/>
              <a:t>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fld id="{CC895E74-C3C4-46A4-9849-8A532A8544AF}" type="slidenum">
              <a:rPr lang="en-US" sz="1200">
                <a:solidFill>
                  <a:srgbClr val="000000"/>
                </a:solidFill>
              </a:rPr>
              <a:pPr/>
              <a:t>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fld id="{CC895E74-C3C4-46A4-9849-8A532A8544AF}" type="slidenum">
              <a:rPr lang="en-US" sz="1200">
                <a:solidFill>
                  <a:srgbClr val="000000"/>
                </a:solidFill>
              </a:rPr>
              <a:pPr/>
              <a:t>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4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8610480" y="6600960"/>
            <a:ext cx="380520" cy="15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fld id="{47AFF36E-F0F3-4EEB-B030-373C694755DA}" type="slidenum">
              <a:rPr lang="en-US" sz="800" strike="noStrike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14" name="CustomShape 2"/>
          <p:cNvSpPr/>
          <p:nvPr/>
        </p:nvSpPr>
        <p:spPr>
          <a:xfrm>
            <a:off x="3124080" y="6572160"/>
            <a:ext cx="2895120" cy="2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IBM and Sony Confidential</a:t>
            </a:r>
            <a:endParaRPr/>
          </a:p>
        </p:txBody>
      </p:sp>
      <p:pic>
        <p:nvPicPr>
          <p:cNvPr id="2" name="Picture 11"/>
          <p:cNvPicPr/>
          <p:nvPr/>
        </p:nvPicPr>
        <p:blipFill>
          <a:blip r:embed="rId14"/>
          <a:stretch/>
        </p:blipFill>
        <p:spPr>
          <a:xfrm>
            <a:off x="123840" y="141120"/>
            <a:ext cx="796680" cy="19656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53"/>
          <p:cNvPicPr/>
          <p:nvPr/>
        </p:nvPicPr>
        <p:blipFill>
          <a:blip r:embed="rId15"/>
          <a:stretch/>
        </p:blipFill>
        <p:spPr>
          <a:xfrm>
            <a:off x="8523360" y="114480"/>
            <a:ext cx="504360" cy="19980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7710480" y="6615000"/>
            <a:ext cx="137124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760" tIns="61200" rIns="122760" bIns="612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pic>
        <p:nvPicPr>
          <p:cNvPr id="5" name="Picture 17"/>
          <p:cNvPicPr/>
          <p:nvPr/>
        </p:nvPicPr>
        <p:blipFill>
          <a:blip r:embed="rId16"/>
          <a:srcRect l="2307" t="720" b="9522"/>
          <a:stretch/>
        </p:blipFill>
        <p:spPr>
          <a:xfrm>
            <a:off x="0" y="1492200"/>
            <a:ext cx="9143640" cy="536544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4"/>
          <p:cNvSpPr/>
          <p:nvPr/>
        </p:nvSpPr>
        <p:spPr>
          <a:xfrm>
            <a:off x="92160" y="6630840"/>
            <a:ext cx="2053800" cy="1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122760" bIns="612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D2D2D2"/>
                </a:solid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7" name="CustomShape 5"/>
          <p:cNvSpPr/>
          <p:nvPr/>
        </p:nvSpPr>
        <p:spPr>
          <a:xfrm>
            <a:off x="1817640" y="1569960"/>
            <a:ext cx="7324200" cy="25506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9998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0" y="1417680"/>
            <a:ext cx="9143640" cy="12189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9998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9"/>
          <p:cNvPicPr/>
          <p:nvPr/>
        </p:nvPicPr>
        <p:blipFill>
          <a:blip r:embed="rId17"/>
          <a:stretch/>
        </p:blipFill>
        <p:spPr>
          <a:xfrm>
            <a:off x="361800" y="351000"/>
            <a:ext cx="1245960" cy="306000"/>
          </a:xfrm>
          <a:prstGeom prst="rect">
            <a:avLst/>
          </a:prstGeom>
          <a:ln w="9360">
            <a:noFill/>
          </a:ln>
        </p:spPr>
      </p:pic>
      <p:pic>
        <p:nvPicPr>
          <p:cNvPr id="10" name="Picture 53"/>
          <p:cNvPicPr/>
          <p:nvPr/>
        </p:nvPicPr>
        <p:blipFill>
          <a:blip r:embed="rId15"/>
          <a:stretch/>
        </p:blipFill>
        <p:spPr>
          <a:xfrm>
            <a:off x="8255160" y="298440"/>
            <a:ext cx="596520" cy="236160"/>
          </a:xfrm>
          <a:prstGeom prst="rect">
            <a:avLst/>
          </a:prstGeom>
          <a:ln w="9360"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484920" y="1686600"/>
            <a:ext cx="8179920" cy="1918800"/>
          </a:xfrm>
          <a:prstGeom prst="rect">
            <a:avLst/>
          </a:prstGeom>
        </p:spPr>
        <p:txBody>
          <a:bodyPr lIns="0"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>
                <a:solidFill>
                  <a:srgbClr val="D2D2D2"/>
                </a:solidFill>
                <a:latin typeface="Franklin Gothic Medium"/>
              </a:rPr>
              <a:t>Click to edit the title text formatClick to edit Master title </a:t>
            </a:r>
            <a:endParaRPr/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610480" y="6600960"/>
            <a:ext cx="380520" cy="15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fld id="{080EF7C8-D54F-4AB8-AA8C-6F576F240DBF}" type="slidenum">
              <a:rPr lang="en-US" sz="800" strike="noStrike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3124080" y="6572160"/>
            <a:ext cx="2895120" cy="2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IBM and Sony Confidential</a:t>
            </a:r>
            <a:endParaRPr/>
          </a:p>
        </p:txBody>
      </p:sp>
      <p:pic>
        <p:nvPicPr>
          <p:cNvPr id="49" name="Picture 11"/>
          <p:cNvPicPr/>
          <p:nvPr/>
        </p:nvPicPr>
        <p:blipFill>
          <a:blip r:embed="rId14"/>
          <a:stretch/>
        </p:blipFill>
        <p:spPr>
          <a:xfrm>
            <a:off x="123840" y="141120"/>
            <a:ext cx="796680" cy="196560"/>
          </a:xfrm>
          <a:prstGeom prst="rect">
            <a:avLst/>
          </a:prstGeom>
          <a:ln w="9360">
            <a:noFill/>
          </a:ln>
        </p:spPr>
      </p:pic>
      <p:pic>
        <p:nvPicPr>
          <p:cNvPr id="50" name="Picture 53"/>
          <p:cNvPicPr/>
          <p:nvPr/>
        </p:nvPicPr>
        <p:blipFill>
          <a:blip r:embed="rId15"/>
          <a:stretch/>
        </p:blipFill>
        <p:spPr>
          <a:xfrm>
            <a:off x="8523360" y="114480"/>
            <a:ext cx="504360" cy="19980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7710480" y="6615000"/>
            <a:ext cx="137124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760" tIns="61200" rIns="122760" bIns="612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3124080" y="6572160"/>
            <a:ext cx="2895120" cy="2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IBM and Sony Confidential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243000" y="446040"/>
            <a:ext cx="8658000" cy="826560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90000"/>
              </a:lnSpc>
            </a:pPr>
            <a:r>
              <a:rPr lang="en-US" sz="2400" b="1" strike="noStrike">
                <a:solidFill>
                  <a:srgbClr val="008ABF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243000" y="1273320"/>
            <a:ext cx="8658000" cy="5114520"/>
          </a:xfrm>
          <a:prstGeom prst="rect">
            <a:avLst/>
          </a:prstGeom>
        </p:spPr>
        <p:txBody>
          <a:bodyPr lIns="0"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 strike="noStrike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 strike="noStrike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52560" y="6615000"/>
            <a:ext cx="498240" cy="296640"/>
          </a:xfrm>
          <a:prstGeom prst="rect">
            <a:avLst/>
          </a:prstGeom>
        </p:spPr>
        <p:txBody>
          <a:bodyPr lIns="122760" tIns="61200" rIns="122760" bIns="61200"/>
          <a:lstStyle/>
          <a:p>
            <a:pPr>
              <a:lnSpc>
                <a:spcPct val="100000"/>
              </a:lnSpc>
            </a:pPr>
            <a:fld id="{888C9B2A-7F5C-4647-AD5D-57B7D883548A}" type="slidenum">
              <a:rPr lang="en-US" sz="800" strike="noStrike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1590840" y="6615000"/>
            <a:ext cx="5943240" cy="183960"/>
          </a:xfrm>
          <a:prstGeom prst="rect">
            <a:avLst/>
          </a:prstGeom>
        </p:spPr>
        <p:txBody>
          <a:bodyPr lIns="122760" tIns="61200" rIns="122760" bIns="612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Arial"/>
              </a:rPr>
              <a:t>Sony and IBM Confidential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610480" y="6600960"/>
            <a:ext cx="380520" cy="15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fld id="{01723896-D293-4D54-BE1B-BB1BBC838196}" type="slidenum">
              <a:rPr lang="en-US" sz="800" strike="noStrike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3124080" y="6572160"/>
            <a:ext cx="2895120" cy="2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IBM and Sony Confidential</a:t>
            </a:r>
            <a:endParaRPr/>
          </a:p>
        </p:txBody>
      </p:sp>
      <p:pic>
        <p:nvPicPr>
          <p:cNvPr id="93" name="Picture 11"/>
          <p:cNvPicPr/>
          <p:nvPr/>
        </p:nvPicPr>
        <p:blipFill>
          <a:blip r:embed="rId14"/>
          <a:stretch/>
        </p:blipFill>
        <p:spPr>
          <a:xfrm>
            <a:off x="123840" y="141120"/>
            <a:ext cx="796680" cy="196560"/>
          </a:xfrm>
          <a:prstGeom prst="rect">
            <a:avLst/>
          </a:prstGeom>
          <a:ln w="9360">
            <a:noFill/>
          </a:ln>
        </p:spPr>
      </p:pic>
      <p:pic>
        <p:nvPicPr>
          <p:cNvPr id="94" name="Picture 53"/>
          <p:cNvPicPr/>
          <p:nvPr/>
        </p:nvPicPr>
        <p:blipFill>
          <a:blip r:embed="rId15"/>
          <a:stretch/>
        </p:blipFill>
        <p:spPr>
          <a:xfrm>
            <a:off x="8523360" y="114480"/>
            <a:ext cx="504360" cy="19980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7710480" y="6615000"/>
            <a:ext cx="137124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760" tIns="61200" rIns="122760" bIns="612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3124080" y="6572160"/>
            <a:ext cx="2895120" cy="2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IBM and Sony Confidential</a:t>
            </a:r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52560" y="6615000"/>
            <a:ext cx="498240" cy="296640"/>
          </a:xfrm>
          <a:prstGeom prst="rect">
            <a:avLst/>
          </a:prstGeom>
        </p:spPr>
        <p:txBody>
          <a:bodyPr lIns="122760" tIns="61200" rIns="122760" bIns="61200"/>
          <a:lstStyle/>
          <a:p>
            <a:pPr>
              <a:lnSpc>
                <a:spcPct val="100000"/>
              </a:lnSpc>
            </a:pPr>
            <a:fld id="{95E93652-D9B5-4F0F-AF29-234EEC9A6654}" type="slidenum">
              <a:rPr lang="en-US" sz="800" strike="noStrike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98" name="PlaceHolder 6"/>
          <p:cNvSpPr>
            <a:spLocks noGrp="1"/>
          </p:cNvSpPr>
          <p:nvPr>
            <p:ph type="ftr"/>
          </p:nvPr>
        </p:nvSpPr>
        <p:spPr>
          <a:xfrm>
            <a:off x="1590840" y="6615000"/>
            <a:ext cx="5943240" cy="183960"/>
          </a:xfrm>
          <a:prstGeom prst="rect">
            <a:avLst/>
          </a:prstGeom>
        </p:spPr>
        <p:txBody>
          <a:bodyPr lIns="122760" tIns="61200" rIns="122760" bIns="612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Arial"/>
              </a:rPr>
              <a:t>Sony and IBM Confidential</a:t>
            </a:r>
            <a:endParaRPr/>
          </a:p>
        </p:txBody>
      </p:sp>
      <p:sp>
        <p:nvSpPr>
          <p:cNvPr id="9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626080" y="3812400"/>
            <a:ext cx="2893320" cy="65160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Date: 23</a:t>
            </a:r>
            <a:r>
              <a:rPr lang="en-US" sz="2000" b="1" strike="noStrike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 Mar 2017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268920" y="1032840"/>
            <a:ext cx="8314560" cy="1952640"/>
          </a:xfrm>
          <a:prstGeom prst="rect">
            <a:avLst/>
          </a:prstGeom>
          <a:noFill/>
          <a:ln>
            <a:noFill/>
          </a:ln>
        </p:spPr>
        <p:txBody>
          <a:bodyPr lIns="0" anchor="b"/>
          <a:lstStyle/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Franklin Gothic Medium"/>
              </a:rPr>
              <a:t>Operation mistake(deleted “/prod” folder) on </a:t>
            </a:r>
            <a:r>
              <a:rPr lang="en-US" sz="3600" strike="noStrike" dirty="0" smtClean="0">
                <a:solidFill>
                  <a:srgbClr val="000000"/>
                </a:solidFill>
                <a:latin typeface="Franklin Gothic Medium"/>
              </a:rPr>
              <a:t>ojm01501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>
            <p:extLst>
              <p:ext uri="{D42A27DB-BD31-4B8C-83A1-F6EECF244321}">
                <p14:modId xmlns:p14="http://schemas.microsoft.com/office/powerpoint/2010/main" val="457280974"/>
              </p:ext>
            </p:extLst>
          </p:nvPr>
        </p:nvGraphicFramePr>
        <p:xfrm>
          <a:off x="138486" y="842471"/>
          <a:ext cx="8867274" cy="5963278"/>
        </p:xfrm>
        <a:graphic>
          <a:graphicData uri="http://schemas.openxmlformats.org/drawingml/2006/table">
            <a:tbl>
              <a:tblPr/>
              <a:tblGrid>
                <a:gridCol w="1407695"/>
                <a:gridCol w="7459579"/>
              </a:tblGrid>
              <a:tr h="284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Incident No.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INC000001488763  (service request ticket</a:t>
                      </a:r>
                      <a:r>
                        <a:rPr lang="en-US" sz="1050" b="1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No.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sz="1050" dirty="0"/>
                    </a:p>
                  </a:txBody>
                  <a:tcPr/>
                </a:tc>
              </a:tr>
              <a:tr h="254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Status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Resolved</a:t>
                      </a:r>
                      <a:endParaRPr sz="1050" dirty="0"/>
                    </a:p>
                  </a:txBody>
                  <a:tcPr/>
                </a:tc>
              </a:tr>
              <a:tr h="253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Service/Category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MW</a:t>
                      </a:r>
                      <a:r>
                        <a:rPr lang="en-US" sz="1050" b="1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team</a:t>
                      </a:r>
                      <a:endParaRPr sz="1050" dirty="0"/>
                    </a:p>
                  </a:txBody>
                  <a:tcPr/>
                </a:tc>
              </a:tr>
              <a:tr h="27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Issue occur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3/23/2017,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11:53</a:t>
                      </a:r>
                      <a:endParaRPr sz="1050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Detected time &amp; date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3/23/2017, 11:53 </a:t>
                      </a:r>
                      <a:r>
                        <a:rPr lang="en-US" sz="1050" b="1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sz="1050" dirty="0"/>
                    </a:p>
                  </a:txBody>
                  <a:tcPr/>
                </a:tc>
              </a:tr>
              <a:tr h="26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Resolved  Time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3/23/2017 </a:t>
                      </a:r>
                      <a:r>
                        <a:rPr lang="en-US" sz="1050" b="1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18:16</a:t>
                      </a:r>
                      <a:endParaRPr sz="1050" b="1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5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Issue description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As user request to login ojm01501 to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get </a:t>
                      </a:r>
                      <a:r>
                        <a:rPr lang="en-US" sz="1050" b="1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Jboss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configuration file.</a:t>
                      </a:r>
                      <a:endParaRPr sz="105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PIC copied target file to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PIC’s 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home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folder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(/home/dz993148/ojm01501/prod), then use </a:t>
                      </a:r>
                      <a:r>
                        <a:rPr lang="en-US" sz="1050" b="1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WinSCP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to downloaded target file to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local PC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sz="105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Once got target file, PIC wanted  to delete temp file, PIC used incorrect command to delete “/prod” folder, below is command detail.</a:t>
                      </a:r>
                      <a:endParaRPr sz="105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[root@ojm01501 ojm01501]# </a:t>
                      </a:r>
                      <a:r>
                        <a:rPr lang="en-US" sz="1050" b="1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rm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-</a:t>
                      </a:r>
                      <a:r>
                        <a:rPr lang="en-US" sz="1050" b="1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rf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arx111.cnf log4j_StdLog.xml </a:t>
                      </a:r>
                      <a:r>
                        <a:rPr lang="en-US" sz="1050" b="1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mysql-ds.xml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/prod</a:t>
                      </a:r>
                      <a:endParaRPr sz="1050" dirty="0"/>
                    </a:p>
                  </a:txBody>
                  <a:tcPr/>
                </a:tc>
              </a:tr>
              <a:tr h="1015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Impact</a:t>
                      </a:r>
                      <a:endParaRPr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Production 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environment</a:t>
                      </a:r>
                      <a:endParaRPr sz="105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Because delete “/prod” folder, all </a:t>
                      </a:r>
                      <a:r>
                        <a:rPr lang="en-US" sz="1050" b="1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Jboss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instances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could not work 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well. </a:t>
                      </a:r>
                      <a:endParaRPr sz="105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 name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半事認証</a:t>
                      </a:r>
                      <a:endParaRPr lang="en-US" altLang="ja-JP" sz="1050" b="1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情報</a:t>
                      </a:r>
                      <a:r>
                        <a:rPr lang="en-US" altLang="ja-JP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BOX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050" b="1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Arcstar</a:t>
                      </a:r>
                      <a:endParaRPr sz="1050" dirty="0"/>
                    </a:p>
                  </a:txBody>
                  <a:tcPr/>
                </a:tc>
              </a:tr>
              <a:tr h="242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Cause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PIC used incorrect command to delete “/prod” folder </a:t>
                      </a:r>
                      <a:endParaRPr sz="1050" dirty="0"/>
                    </a:p>
                  </a:txBody>
                  <a:tcPr/>
                </a:tc>
              </a:tr>
              <a:tr h="1866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>
                          <a:solidFill>
                            <a:schemeClr val="tx1"/>
                          </a:solidFill>
                          <a:latin typeface="Arial"/>
                          <a:ea typeface="Meiryo UI"/>
                        </a:rPr>
                        <a:t>Action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Education all DC members to review the high risk commands list and post on everybody's desk to pay high attention when use those commands.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2) 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Must use full path when </a:t>
                      </a:r>
                      <a:r>
                        <a:rPr lang="en-US" sz="1050" b="1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exceute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050" b="1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rm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command</a:t>
                      </a: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en-US" sz="105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    </a:t>
                      </a:r>
                      <a:r>
                        <a:rPr lang="en-US" sz="1050" b="1" dirty="0" smtClean="0"/>
                        <a:t>Must use parameter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“-i” when directly execute </a:t>
                      </a:r>
                      <a:r>
                        <a:rPr lang="en-US" sz="1050" b="1" dirty="0" err="1" smtClean="0"/>
                        <a:t>rm</a:t>
                      </a:r>
                      <a:r>
                        <a:rPr lang="en-US" sz="1050" b="1" dirty="0" smtClean="0"/>
                        <a:t> command.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    Follow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naming rule (ex. Add </a:t>
                      </a:r>
                      <a:r>
                        <a:rPr lang="en-US" sz="1050" b="1" dirty="0" err="1" smtClean="0"/>
                        <a:t>datetime</a:t>
                      </a:r>
                      <a:r>
                        <a:rPr lang="en-US" sz="1050" b="1" baseline="0" dirty="0" smtClean="0"/>
                        <a:t> characters</a:t>
                      </a:r>
                      <a:r>
                        <a:rPr lang="en-US" sz="1050" b="1" dirty="0" smtClean="0"/>
                        <a:t>) to create temp folder to</a:t>
                      </a:r>
                      <a:r>
                        <a:rPr lang="en-US" sz="1050" b="1" baseline="0" dirty="0" smtClean="0"/>
                        <a:t> avoid be same as production environment.</a:t>
                      </a:r>
                      <a:endParaRPr lang="en-US" sz="105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    </a:t>
                      </a:r>
                      <a:r>
                        <a:rPr lang="en-US" sz="1050" b="1" dirty="0" smtClean="0"/>
                        <a:t>Make procedure for executing high risk command, and must be double checked by another PIC before execution.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Please refer “high risk commands list” in page.8.</a:t>
                      </a:r>
                      <a:endParaRPr lang="en-US" sz="105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142560" y="352440"/>
            <a:ext cx="8863200" cy="36720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Verdana"/>
                <a:ea typeface="Verdana"/>
              </a:rPr>
              <a:t> [1] Incident Description Summary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7555680" y="397800"/>
            <a:ext cx="1450440" cy="27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i="1" strike="noStrike">
                <a:solidFill>
                  <a:srgbClr val="000000"/>
                </a:solidFill>
                <a:latin typeface="Meiryo UI"/>
                <a:ea typeface="Meiryo UI"/>
              </a:rPr>
              <a:t>Time zone : JST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20240" y="362880"/>
            <a:ext cx="8845920" cy="39744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Verdana"/>
                <a:ea typeface="Verdana"/>
              </a:rPr>
              <a:t>[2] Issue description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133199" y="907200"/>
            <a:ext cx="8926579" cy="5674353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261360" y="1355760"/>
            <a:ext cx="8563680" cy="3415320"/>
          </a:xfrm>
          <a:prstGeom prst="rect">
            <a:avLst/>
          </a:prstGeom>
          <a:noFill/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i="1" strike="noStrike" dirty="0">
                <a:solidFill>
                  <a:srgbClr val="000000"/>
                </a:solidFill>
                <a:latin typeface="Arial"/>
              </a:rPr>
              <a:t>3/23/2017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As user request to login ojm01501 to 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</a:rPr>
              <a:t>get 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Jboss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configuration file.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PIC copied target file to 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</a:rPr>
              <a:t>PIC’s 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home 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</a:rPr>
              <a:t>folder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(/home/dz993148/ojm01501/prod),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then use 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WinSCP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to downloaded target file to PC.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Once got target file, PIC wanted  to delete temp file, but PIC used incorrect command to delete “/prod” folder.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PIC want to put parameter as “./prod”, but lost period, please refer below command information.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[root@ojm01501 server]# cd /home/dz993148/ojm01501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[root@ojm01501 ojm01501]#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[root@ojm01501 ojm01501]#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[root@ojm01501 ojm01501]# 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ls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 -l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total 16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rwxr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-x--- 1 arx1jbp arx1sysp 2045 Mar  7  2014 arx111.cnf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rwxrwx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--- 1 arx1cdp arx1sysp  180 Aug 10  2012 log4j_StdLog.xml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rwxr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----- 1 arx1jbp arx1sysp 2087 Aug 16  2012 mysql-ds.xml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drwxr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xr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-x 2 root    </a:t>
            </a: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     4096 Mar 23 11:52 prod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FF0000"/>
                </a:solidFill>
                <a:latin typeface="Arial"/>
                <a:ea typeface="DejaVu Sans"/>
              </a:rPr>
              <a:t>[root@ojm01501 ojm01501]# </a:t>
            </a:r>
            <a:r>
              <a:rPr lang="en-US" sz="1000" strike="noStrike" dirty="0" err="1">
                <a:solidFill>
                  <a:srgbClr val="FF0000"/>
                </a:solidFill>
                <a:latin typeface="Arial"/>
                <a:ea typeface="DejaVu Sans"/>
              </a:rPr>
              <a:t>rm</a:t>
            </a:r>
            <a:r>
              <a:rPr lang="en-US" sz="1000" strike="noStrike" dirty="0">
                <a:solidFill>
                  <a:srgbClr val="FF0000"/>
                </a:solidFill>
                <a:latin typeface="Arial"/>
                <a:ea typeface="DejaVu Sans"/>
              </a:rPr>
              <a:t> -</a:t>
            </a:r>
            <a:r>
              <a:rPr lang="en-US" sz="1000" strike="noStrike" dirty="0" err="1">
                <a:solidFill>
                  <a:srgbClr val="FF0000"/>
                </a:solidFill>
                <a:latin typeface="Arial"/>
                <a:ea typeface="DejaVu Sans"/>
              </a:rPr>
              <a:t>rf</a:t>
            </a:r>
            <a:r>
              <a:rPr lang="en-US" sz="1000" strike="noStrike" dirty="0">
                <a:solidFill>
                  <a:srgbClr val="FF0000"/>
                </a:solidFill>
                <a:latin typeface="Arial"/>
                <a:ea typeface="DejaVu Sans"/>
              </a:rPr>
              <a:t> arx111.cnf log4j_StdLog.xml mysql-ds.xml /prod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: cannot remove directory `/prod': Device or resource busy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Arial"/>
                <a:ea typeface="DejaVu Sans"/>
              </a:rPr>
              <a:t>[root@ojm01501 ojm01501]#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b="1" strike="noStrike" dirty="0">
                <a:solidFill>
                  <a:srgbClr val="FF0000"/>
                </a:solidFill>
                <a:latin typeface="Arial"/>
              </a:rPr>
              <a:t>Incorrect:</a:t>
            </a:r>
            <a:endParaRPr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[root@ojm01501 ojm01501]# 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rm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rf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arx111.cnf log4j_StdLog.xml mysql-ds.xml </a:t>
            </a:r>
            <a:r>
              <a:rPr lang="en-US" sz="1200" strike="noStrike" dirty="0">
                <a:solidFill>
                  <a:srgbClr val="FF0000"/>
                </a:solidFill>
                <a:latin typeface="Arial"/>
              </a:rPr>
              <a:t>/prod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b="1" strike="noStrike" dirty="0">
                <a:solidFill>
                  <a:srgbClr val="00B0F0"/>
                </a:solidFill>
                <a:latin typeface="Arial"/>
              </a:rPr>
              <a:t>Correct:</a:t>
            </a:r>
            <a:endParaRPr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[root@ojm01501 ojm01501]# 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rm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sz="1200" strike="noStrike" dirty="0" err="1">
                <a:solidFill>
                  <a:srgbClr val="000000"/>
                </a:solidFill>
                <a:latin typeface="Arial"/>
              </a:rPr>
              <a:t>rf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</a:rPr>
              <a:t> arx111.cnf log4j_StdLog.xml mysql-ds.xml </a:t>
            </a:r>
            <a:r>
              <a:rPr lang="en-US" sz="1200" strike="noStrike" dirty="0">
                <a:solidFill>
                  <a:srgbClr val="00B0F0"/>
                </a:solidFill>
                <a:latin typeface="Arial"/>
              </a:rPr>
              <a:t>./prod</a:t>
            </a: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b="1" dirty="0" smtClean="0">
                <a:solidFill>
                  <a:srgbClr val="00B050"/>
                </a:solidFill>
              </a:rPr>
              <a:t>Required to be used in future: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[root@ojm01501 ojm01501]# </a:t>
            </a:r>
            <a:r>
              <a:rPr lang="en-US" sz="1200" dirty="0" err="1">
                <a:solidFill>
                  <a:srgbClr val="000000"/>
                </a:solidFill>
              </a:rPr>
              <a:t>rm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-</a:t>
            </a:r>
            <a:r>
              <a:rPr lang="en-US" sz="1200" dirty="0" smtClean="0">
                <a:solidFill>
                  <a:srgbClr val="00B050"/>
                </a:solidFill>
              </a:rPr>
              <a:t>r -</a:t>
            </a:r>
            <a:r>
              <a:rPr lang="en-US" sz="1200" dirty="0" err="1" smtClean="0">
                <a:solidFill>
                  <a:srgbClr val="00B050"/>
                </a:solidFill>
              </a:rPr>
              <a:t>i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arx111.cnf </a:t>
            </a:r>
            <a:r>
              <a:rPr lang="en-US" sz="1200" dirty="0">
                <a:solidFill>
                  <a:srgbClr val="000000"/>
                </a:solidFill>
              </a:rPr>
              <a:t>log4j_StdLog.xml mysql-ds.xml 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smtClean="0">
                <a:solidFill>
                  <a:srgbClr val="00B050"/>
                </a:solidFill>
              </a:rPr>
              <a:t>home/dz993148/ojm01501/prod</a:t>
            </a:r>
            <a:endParaRPr lang="en-US" sz="12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CustomShape 4"/>
          <p:cNvSpPr/>
          <p:nvPr/>
        </p:nvSpPr>
        <p:spPr>
          <a:xfrm>
            <a:off x="5331050" y="3882600"/>
            <a:ext cx="951840" cy="509040"/>
          </a:xfrm>
          <a:prstGeom prst="irregularSeal1">
            <a:avLst/>
          </a:prstGeom>
          <a:solidFill>
            <a:srgbClr val="FF0000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Meiryo UI"/>
                <a:ea typeface="Meiryo UI"/>
              </a:rPr>
              <a:t>Issue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20240" y="357840"/>
            <a:ext cx="8845920" cy="39744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Verdana"/>
                <a:ea typeface="Verdana"/>
              </a:rPr>
              <a:t>[3] Root cause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242337" y="755280"/>
            <a:ext cx="8601726" cy="582156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2711904" y="1328020"/>
            <a:ext cx="1856160" cy="906188"/>
          </a:xfrm>
          <a:prstGeom prst="rect">
            <a:avLst/>
          </a:prstGeom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>
                <a:solidFill>
                  <a:srgbClr val="051CB4"/>
                </a:solidFill>
                <a:latin typeface="Arial"/>
                <a:ea typeface="ＭＳ Ｐゴシック"/>
              </a:rPr>
              <a:t>WHY </a:t>
            </a:r>
            <a:r>
              <a:rPr lang="en-US" sz="1200" b="1" u="sng" strike="noStrike" dirty="0" smtClean="0">
                <a:solidFill>
                  <a:srgbClr val="051CB4"/>
                </a:solidFill>
                <a:latin typeface="Arial"/>
                <a:ea typeface="ＭＳ Ｐゴシック"/>
              </a:rPr>
              <a:t>1</a:t>
            </a:r>
            <a:endParaRPr sz="1200" dirty="0"/>
          </a:p>
          <a:p>
            <a:r>
              <a:rPr lang="en-US" sz="1200" dirty="0">
                <a:solidFill>
                  <a:srgbClr val="000000"/>
                </a:solidFill>
                <a:ea typeface="ＭＳ Ｐゴシック"/>
              </a:rPr>
              <a:t>Deleted “/prod” on </a:t>
            </a:r>
            <a:r>
              <a:rPr lang="en-US" sz="1200" dirty="0" smtClean="0">
                <a:solidFill>
                  <a:srgbClr val="000000"/>
                </a:solidFill>
                <a:ea typeface="ＭＳ Ｐゴシック"/>
              </a:rPr>
              <a:t>ojm01501</a:t>
            </a:r>
            <a:endParaRPr lang="en-US" sz="1200" dirty="0" smtClean="0"/>
          </a:p>
        </p:txBody>
      </p:sp>
      <p:sp>
        <p:nvSpPr>
          <p:cNvPr id="194" name="CustomShape 4"/>
          <p:cNvSpPr/>
          <p:nvPr/>
        </p:nvSpPr>
        <p:spPr>
          <a:xfrm>
            <a:off x="430248" y="2737907"/>
            <a:ext cx="2659680" cy="1355352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>
                <a:solidFill>
                  <a:srgbClr val="4B6F1B"/>
                </a:solidFill>
                <a:latin typeface="Arial"/>
                <a:ea typeface="ＭＳ Ｐゴシック"/>
              </a:rPr>
              <a:t>Action </a:t>
            </a:r>
            <a:r>
              <a:rPr lang="en-US" sz="1200" b="1" u="sng" strike="noStrike" dirty="0" smtClean="0">
                <a:solidFill>
                  <a:srgbClr val="4B6F1B"/>
                </a:solidFill>
                <a:latin typeface="Arial"/>
                <a:ea typeface="ＭＳ Ｐゴシック"/>
              </a:rPr>
              <a:t>1</a:t>
            </a:r>
            <a:endParaRPr sz="1200" dirty="0"/>
          </a:p>
          <a:p>
            <a:pPr algn="ctr"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  <a:ea typeface="ＭＳ Ｐゴシック"/>
              </a:rPr>
              <a:t>Education all DC members to review the high risk commands list and post on everybody's desk to pay high attention when use those commands.</a:t>
            </a:r>
            <a:endParaRPr sz="1200" dirty="0"/>
          </a:p>
        </p:txBody>
      </p:sp>
      <p:sp>
        <p:nvSpPr>
          <p:cNvPr id="195" name="CustomShape 5"/>
          <p:cNvSpPr/>
          <p:nvPr/>
        </p:nvSpPr>
        <p:spPr>
          <a:xfrm>
            <a:off x="324000" y="1338480"/>
            <a:ext cx="1436088" cy="895728"/>
          </a:xfrm>
          <a:prstGeom prst="rect">
            <a:avLst/>
          </a:prstGeom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 smtClean="0">
                <a:solidFill>
                  <a:srgbClr val="051CB4"/>
                </a:solidFill>
                <a:latin typeface="Arial"/>
                <a:ea typeface="ＭＳ Ｐゴシック"/>
              </a:rPr>
              <a:t>Issue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12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Jboss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instances could not work well</a:t>
            </a:r>
            <a:endParaRPr sz="1200" dirty="0"/>
          </a:p>
        </p:txBody>
      </p:sp>
      <p:sp>
        <p:nvSpPr>
          <p:cNvPr id="196" name="CustomShape 6"/>
          <p:cNvSpPr/>
          <p:nvPr/>
        </p:nvSpPr>
        <p:spPr>
          <a:xfrm flipV="1">
            <a:off x="1978696" y="1726920"/>
            <a:ext cx="497160" cy="1080"/>
          </a:xfrm>
          <a:prstGeom prst="straightConnector1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5519880" y="1327859"/>
            <a:ext cx="1935000" cy="906349"/>
          </a:xfrm>
          <a:prstGeom prst="rect">
            <a:avLst/>
          </a:prstGeom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>
                <a:solidFill>
                  <a:srgbClr val="051CB4"/>
                </a:solidFill>
                <a:latin typeface="Arial"/>
                <a:ea typeface="ＭＳ Ｐゴシック"/>
              </a:rPr>
              <a:t>WHY </a:t>
            </a:r>
            <a:r>
              <a:rPr lang="en-US" sz="1200" b="1" u="sng" strike="noStrike" dirty="0" smtClean="0">
                <a:solidFill>
                  <a:srgbClr val="051CB4"/>
                </a:solidFill>
                <a:latin typeface="Arial"/>
                <a:ea typeface="ＭＳ Ｐゴシック"/>
              </a:rPr>
              <a:t>2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Enter 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incorrect path and use high risk parameter 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“ </a:t>
            </a:r>
            <a:r>
              <a:rPr lang="en-US" sz="1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rm</a:t>
            </a:r>
            <a:r>
              <a:rPr lang="en-US" sz="1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-</a:t>
            </a:r>
            <a:r>
              <a:rPr lang="en-US" sz="1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rf</a:t>
            </a:r>
            <a:r>
              <a:rPr lang="en-US" sz="1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  <a:endParaRPr sz="1200" dirty="0"/>
          </a:p>
        </p:txBody>
      </p:sp>
      <p:sp>
        <p:nvSpPr>
          <p:cNvPr id="201" name="CustomShape 11"/>
          <p:cNvSpPr/>
          <p:nvPr/>
        </p:nvSpPr>
        <p:spPr>
          <a:xfrm>
            <a:off x="4430910" y="2941070"/>
            <a:ext cx="2403616" cy="949026"/>
          </a:xfrm>
          <a:prstGeom prst="rect">
            <a:avLst/>
          </a:prstGeom>
          <a:solidFill>
            <a:srgbClr val="F9F183"/>
          </a:solidFill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 smtClean="0">
                <a:solidFill>
                  <a:srgbClr val="00B050"/>
                </a:solidFill>
                <a:latin typeface="Arial"/>
                <a:ea typeface="ＭＳ Ｐゴシック"/>
              </a:rPr>
              <a:t>Cause-1</a:t>
            </a:r>
          </a:p>
          <a:p>
            <a:pPr algn="ctr">
              <a:lnSpc>
                <a:spcPct val="100000"/>
              </a:lnSpc>
            </a:pPr>
            <a:endParaRPr sz="1200" dirty="0"/>
          </a:p>
          <a:p>
            <a:r>
              <a:rPr lang="en-US" sz="1200" dirty="0">
                <a:solidFill>
                  <a:srgbClr val="000000"/>
                </a:solidFill>
                <a:ea typeface="ＭＳ Ｐゴシック"/>
              </a:rPr>
              <a:t>PIC used high risk </a:t>
            </a:r>
            <a:r>
              <a:rPr lang="en-US" sz="1200" dirty="0" smtClean="0">
                <a:solidFill>
                  <a:srgbClr val="000000"/>
                </a:solidFill>
                <a:ea typeface="ＭＳ Ｐゴシック"/>
              </a:rPr>
              <a:t>command</a:t>
            </a:r>
            <a:r>
              <a:rPr lang="en-US" sz="1200" dirty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ＭＳ Ｐゴシック"/>
              </a:rPr>
              <a:t>without paying enough attention</a:t>
            </a:r>
            <a:endParaRPr lang="en-US" sz="1200" dirty="0" smtClean="0"/>
          </a:p>
        </p:txBody>
      </p:sp>
      <p:sp>
        <p:nvSpPr>
          <p:cNvPr id="202" name="CustomShape 12"/>
          <p:cNvSpPr/>
          <p:nvPr/>
        </p:nvSpPr>
        <p:spPr>
          <a:xfrm>
            <a:off x="4445327" y="4892353"/>
            <a:ext cx="2403616" cy="870773"/>
          </a:xfrm>
          <a:prstGeom prst="rect">
            <a:avLst/>
          </a:prstGeom>
          <a:solidFill>
            <a:srgbClr val="F9F183"/>
          </a:solidFill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 smtClean="0">
                <a:solidFill>
                  <a:srgbClr val="C00000"/>
                </a:solidFill>
                <a:latin typeface="Arial"/>
                <a:ea typeface="ＭＳ Ｐゴシック"/>
              </a:rPr>
              <a:t>Cause-2</a:t>
            </a:r>
          </a:p>
          <a:p>
            <a:pPr algn="ctr"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PIC didn’t use full path (</a:t>
            </a:r>
            <a:r>
              <a:rPr lang="en-US" sz="1200" dirty="0">
                <a:solidFill>
                  <a:srgbClr val="000000"/>
                </a:solidFill>
                <a:ea typeface="ＭＳ Ｐゴシック"/>
              </a:rPr>
              <a:t>absolute path </a:t>
            </a:r>
            <a:r>
              <a:rPr lang="en-US" sz="1200" dirty="0" smtClean="0"/>
              <a:t>)</a:t>
            </a:r>
            <a:endParaRPr sz="1200" dirty="0"/>
          </a:p>
        </p:txBody>
      </p:sp>
      <p:sp>
        <p:nvSpPr>
          <p:cNvPr id="204" name="CustomShape 14"/>
          <p:cNvSpPr/>
          <p:nvPr/>
        </p:nvSpPr>
        <p:spPr>
          <a:xfrm>
            <a:off x="430248" y="4322012"/>
            <a:ext cx="2650860" cy="2109137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u="sng" strike="noStrike" dirty="0">
                <a:solidFill>
                  <a:srgbClr val="C00000"/>
                </a:solidFill>
                <a:latin typeface="Arial"/>
                <a:ea typeface="ＭＳ Ｐゴシック"/>
              </a:rPr>
              <a:t>Action </a:t>
            </a:r>
            <a:r>
              <a:rPr lang="en-US" sz="1200" b="1" u="sng" strike="noStrike" dirty="0" smtClean="0">
                <a:solidFill>
                  <a:srgbClr val="C00000"/>
                </a:solidFill>
                <a:latin typeface="Arial"/>
                <a:ea typeface="ＭＳ Ｐゴシック"/>
              </a:rPr>
              <a:t>2</a:t>
            </a:r>
          </a:p>
          <a:p>
            <a:pPr algn="ctr">
              <a:lnSpc>
                <a:spcPct val="100000"/>
              </a:lnSpc>
            </a:pPr>
            <a:endParaRPr lang="en-US" sz="1200" b="1" u="sng" strike="noStrike" dirty="0" smtClean="0">
              <a:solidFill>
                <a:srgbClr val="C00000"/>
              </a:solidFill>
              <a:latin typeface="Arial"/>
              <a:ea typeface="ＭＳ Ｐゴシック"/>
            </a:endParaRPr>
          </a:p>
          <a:p>
            <a:r>
              <a:rPr lang="en-US" sz="1000" dirty="0" smtClean="0"/>
              <a:t>1.Must use full path(</a:t>
            </a:r>
            <a:r>
              <a:rPr lang="en-US" altLang="ja-JP" sz="1000" dirty="0"/>
              <a:t>※</a:t>
            </a:r>
            <a:r>
              <a:rPr lang="en-US" sz="1000" dirty="0" smtClean="0"/>
              <a:t>) when execute </a:t>
            </a:r>
            <a:r>
              <a:rPr lang="en-US" sz="1000" dirty="0" err="1" smtClean="0"/>
              <a:t>rm</a:t>
            </a:r>
            <a:r>
              <a:rPr lang="en-US" sz="1000" dirty="0" smtClean="0"/>
              <a:t>  command;</a:t>
            </a:r>
            <a:r>
              <a:rPr lang="en-US" altLang="ja-JP" sz="1000" dirty="0"/>
              <a:t> </a:t>
            </a:r>
            <a:endParaRPr lang="en-US" altLang="ja-JP" sz="1000" dirty="0" smtClean="0"/>
          </a:p>
          <a:p>
            <a:r>
              <a:rPr lang="en-US" sz="1000" dirty="0" smtClean="0"/>
              <a:t>2.Must </a:t>
            </a:r>
            <a:r>
              <a:rPr lang="en-US" sz="1000" dirty="0"/>
              <a:t>use parameter “-i” when directly execute </a:t>
            </a:r>
            <a:r>
              <a:rPr lang="en-US" sz="1000" dirty="0" err="1"/>
              <a:t>rm</a:t>
            </a:r>
            <a:r>
              <a:rPr lang="en-US" sz="1000" dirty="0"/>
              <a:t> </a:t>
            </a:r>
            <a:r>
              <a:rPr lang="en-US" sz="1000" dirty="0" smtClean="0"/>
              <a:t>command.</a:t>
            </a:r>
          </a:p>
          <a:p>
            <a:pPr lvl="0"/>
            <a:r>
              <a:rPr lang="en-US" sz="1000" dirty="0" smtClean="0"/>
              <a:t>3.</a:t>
            </a:r>
            <a:r>
              <a:rPr lang="en-US" sz="1000" dirty="0"/>
              <a:t> Follow naming rule (ex. Add </a:t>
            </a:r>
            <a:r>
              <a:rPr lang="en-US" sz="1000" dirty="0" err="1"/>
              <a:t>datetime</a:t>
            </a:r>
            <a:r>
              <a:rPr lang="en-US" sz="1000" dirty="0"/>
              <a:t> characters) to create temp folder to avoid be same as production environment.</a:t>
            </a:r>
          </a:p>
          <a:p>
            <a:r>
              <a:rPr lang="en-US" sz="1000" dirty="0" smtClean="0"/>
              <a:t>4.Make procedure </a:t>
            </a:r>
            <a:r>
              <a:rPr lang="en-US" sz="1000" dirty="0"/>
              <a:t>for </a:t>
            </a:r>
            <a:r>
              <a:rPr lang="en-US" sz="1000" dirty="0" smtClean="0"/>
              <a:t>executing </a:t>
            </a:r>
            <a:r>
              <a:rPr lang="en-US" sz="1000" dirty="0"/>
              <a:t>high risk </a:t>
            </a:r>
            <a:r>
              <a:rPr lang="en-US" sz="1000" dirty="0" smtClean="0"/>
              <a:t>command, and must be double checked by another PIC before execution.</a:t>
            </a:r>
          </a:p>
          <a:p>
            <a:pPr>
              <a:lnSpc>
                <a:spcPct val="100000"/>
              </a:lnSpc>
            </a:pPr>
            <a:endParaRPr sz="1200" dirty="0"/>
          </a:p>
        </p:txBody>
      </p:sp>
      <p:sp>
        <p:nvSpPr>
          <p:cNvPr id="207" name="CustomShape 17"/>
          <p:cNvSpPr/>
          <p:nvPr/>
        </p:nvSpPr>
        <p:spPr>
          <a:xfrm flipH="1">
            <a:off x="3507659" y="5376221"/>
            <a:ext cx="472680" cy="360"/>
          </a:xfrm>
          <a:prstGeom prst="straightConnector1">
            <a:avLst/>
          </a:prstGeom>
          <a:gradFill>
            <a:gsLst>
              <a:gs pos="0">
                <a:srgbClr val="3366FF"/>
              </a:gs>
              <a:gs pos="100000">
                <a:srgbClr val="1B378A"/>
              </a:gs>
            </a:gsLst>
            <a:lin ang="10800000"/>
          </a:gra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"/>
          <p:cNvSpPr/>
          <p:nvPr/>
        </p:nvSpPr>
        <p:spPr>
          <a:xfrm flipH="1">
            <a:off x="6834526" y="1738440"/>
            <a:ext cx="620354" cy="1677503"/>
          </a:xfrm>
          <a:prstGeom prst="bentConnector3">
            <a:avLst>
              <a:gd name="adj1" fmla="val -54683"/>
            </a:avLst>
          </a:prstGeom>
          <a:gradFill>
            <a:gsLst>
              <a:gs pos="0">
                <a:srgbClr val="3366FF"/>
              </a:gs>
              <a:gs pos="100000">
                <a:srgbClr val="1B378A"/>
              </a:gs>
            </a:gsLst>
            <a:lin ang="10800000"/>
          </a:gradFill>
          <a:ln w="9360">
            <a:solidFill>
              <a:schemeClr val="accent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2"/>
          <p:cNvSpPr/>
          <p:nvPr/>
        </p:nvSpPr>
        <p:spPr>
          <a:xfrm flipH="1">
            <a:off x="6834526" y="1738440"/>
            <a:ext cx="620354" cy="3637781"/>
          </a:xfrm>
          <a:prstGeom prst="bentConnector3">
            <a:avLst>
              <a:gd name="adj1" fmla="val -144806"/>
            </a:avLst>
          </a:prstGeom>
          <a:gradFill>
            <a:gsLst>
              <a:gs pos="0">
                <a:srgbClr val="3366FF"/>
              </a:gs>
              <a:gs pos="100000">
                <a:srgbClr val="1B378A"/>
              </a:gs>
            </a:gsLst>
            <a:lin ang="10800000"/>
          </a:gradFill>
          <a:ln w="9360">
            <a:solidFill>
              <a:schemeClr val="accent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6"/>
          <p:cNvSpPr/>
          <p:nvPr/>
        </p:nvSpPr>
        <p:spPr>
          <a:xfrm flipV="1">
            <a:off x="4791748" y="1706836"/>
            <a:ext cx="497160" cy="1080"/>
          </a:xfrm>
          <a:prstGeom prst="straightConnector1">
            <a:avLst/>
          </a:pr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7"/>
          <p:cNvSpPr/>
          <p:nvPr/>
        </p:nvSpPr>
        <p:spPr>
          <a:xfrm flipH="1">
            <a:off x="3507659" y="3415583"/>
            <a:ext cx="472680" cy="360"/>
          </a:xfrm>
          <a:prstGeom prst="straightConnector1">
            <a:avLst/>
          </a:prstGeom>
          <a:gradFill>
            <a:gsLst>
              <a:gs pos="0">
                <a:srgbClr val="3366FF"/>
              </a:gs>
              <a:gs pos="100000">
                <a:srgbClr val="1B378A"/>
              </a:gs>
            </a:gsLst>
            <a:lin ang="10800000"/>
          </a:gradFill>
          <a:ln w="9360">
            <a:solidFill>
              <a:srgbClr val="C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ounded Rectangle 1"/>
          <p:cNvSpPr/>
          <p:nvPr/>
        </p:nvSpPr>
        <p:spPr>
          <a:xfrm>
            <a:off x="3404166" y="6239002"/>
            <a:ext cx="3234630" cy="32567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※</a:t>
            </a:r>
            <a:r>
              <a:rPr lang="en-US" sz="1400" dirty="0" smtClean="0">
                <a:solidFill>
                  <a:schemeClr val="tx1"/>
                </a:solidFill>
              </a:rPr>
              <a:t>Full path : /home/</a:t>
            </a:r>
            <a:r>
              <a:rPr lang="en-US" sz="1400" dirty="0" err="1" smtClean="0">
                <a:solidFill>
                  <a:schemeClr val="tx1"/>
                </a:solidFill>
              </a:rPr>
              <a:t>xxxx</a:t>
            </a:r>
            <a:r>
              <a:rPr lang="en-US" sz="1400" dirty="0" smtClean="0">
                <a:solidFill>
                  <a:schemeClr val="tx1"/>
                </a:solidFill>
              </a:rPr>
              <a:t>/prod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2560" y="362364"/>
            <a:ext cx="8846280" cy="36756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</a:rPr>
              <a:t>[4] Actions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142560" y="730284"/>
            <a:ext cx="8846280" cy="5959274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rgbClr val="000000"/>
                </a:solidFill>
                <a:latin typeface="Arial"/>
              </a:rPr>
              <a:t>Recommendations/Preventive Action: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48677"/>
              </p:ext>
            </p:extLst>
          </p:nvPr>
        </p:nvGraphicFramePr>
        <p:xfrm>
          <a:off x="300180" y="1759806"/>
          <a:ext cx="8175079" cy="3233267"/>
        </p:xfrm>
        <a:graphic>
          <a:graphicData uri="http://schemas.openxmlformats.org/drawingml/2006/table">
            <a:tbl>
              <a:tblPr/>
              <a:tblGrid>
                <a:gridCol w="461431"/>
                <a:gridCol w="4861267"/>
                <a:gridCol w="928047"/>
                <a:gridCol w="987893"/>
                <a:gridCol w="936441"/>
              </a:tblGrid>
              <a:tr h="3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Actions</a:t>
                      </a: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Owner</a:t>
                      </a: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Due date</a:t>
                      </a: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Status</a:t>
                      </a: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98690">
                <a:tc>
                  <a:txBody>
                    <a:bodyPr/>
                    <a:lstStyle/>
                    <a:p>
                      <a:pPr defTabSz="91281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a typeface="ＭＳ Ｐゴシック"/>
                        </a:rPr>
                        <a:t>Education all DC members to review the high risk commands list and post on everybody's desk to pay high attention when use those commands.</a:t>
                      </a:r>
                      <a:endParaRPr lang="en-US" sz="1400" dirty="0"/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ja-JP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IBM</a:t>
                      </a:r>
                      <a:endParaRPr lang="ja-JP" altLang="en-US" sz="1400" kern="1200" dirty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3/31/2017</a:t>
                      </a:r>
                      <a:endParaRPr lang="ja-JP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one</a:t>
                      </a:r>
                      <a:endParaRPr lang="en-US" altLang="ja-JP" sz="1400" kern="1200" dirty="0" smtClean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</a:tr>
              <a:tr h="1201861">
                <a:tc>
                  <a:txBody>
                    <a:bodyPr/>
                    <a:lstStyle/>
                    <a:p>
                      <a:pPr defTabSz="91281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1.Must use full path when execute </a:t>
                      </a:r>
                      <a:r>
                        <a:rPr lang="en-US" sz="1400" dirty="0" err="1" smtClean="0"/>
                        <a:t>rm</a:t>
                      </a:r>
                      <a:r>
                        <a:rPr lang="en-US" sz="1400" dirty="0" smtClean="0"/>
                        <a:t>  command;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2.Must use parameter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“-i” when directly execute </a:t>
                      </a:r>
                      <a:r>
                        <a:rPr lang="en-US" sz="1400" dirty="0" err="1" smtClean="0"/>
                        <a:t>rm</a:t>
                      </a:r>
                      <a:r>
                        <a:rPr lang="en-US" sz="1400" dirty="0" smtClean="0"/>
                        <a:t> command.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3.Follow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naming rule (ex. Add </a:t>
                      </a:r>
                      <a:r>
                        <a:rPr lang="en-US" sz="1400" b="0" dirty="0" err="1" smtClean="0"/>
                        <a:t>datetime</a:t>
                      </a:r>
                      <a:r>
                        <a:rPr lang="en-US" sz="1400" b="0" baseline="0" dirty="0" smtClean="0"/>
                        <a:t> characters</a:t>
                      </a:r>
                      <a:r>
                        <a:rPr lang="en-US" sz="1400" b="0" dirty="0" smtClean="0"/>
                        <a:t>) to create temp folder to</a:t>
                      </a:r>
                      <a:r>
                        <a:rPr lang="en-US" sz="1400" b="0" baseline="0" dirty="0" smtClean="0"/>
                        <a:t> avoid be same as production environment.</a:t>
                      </a:r>
                      <a:endParaRPr lang="en-US" sz="1400" b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4.Make procedure for executing high risk command, and must be double checked by another PIC before execution.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3/31/2017</a:t>
                      </a:r>
                      <a:endParaRPr lang="ja-JP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 charset="-128"/>
                          <a:cs typeface="+mn-cs"/>
                        </a:rPr>
                        <a:t>one</a:t>
                      </a:r>
                      <a:endParaRPr lang="en-US" altLang="ja-JP" sz="1400" kern="1200" dirty="0" smtClean="0">
                        <a:solidFill>
                          <a:schemeClr val="tx1"/>
                        </a:solidFill>
                        <a:latin typeface="+mn-lt"/>
                        <a:ea typeface="ＭＳ Ｐゴシック" charset="-128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5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3"/>
          <p:cNvSpPr/>
          <p:nvPr/>
        </p:nvSpPr>
        <p:spPr>
          <a:xfrm>
            <a:off x="120405" y="362774"/>
            <a:ext cx="8846280" cy="397914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</a:rPr>
              <a:t>[5] Time line </a:t>
            </a:r>
            <a:endParaRPr dirty="0"/>
          </a:p>
        </p:txBody>
      </p:sp>
      <p:sp>
        <p:nvSpPr>
          <p:cNvPr id="12" name="CustomShape 4"/>
          <p:cNvSpPr/>
          <p:nvPr/>
        </p:nvSpPr>
        <p:spPr>
          <a:xfrm>
            <a:off x="133035" y="760688"/>
            <a:ext cx="8834400" cy="592887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90252"/>
              </p:ext>
            </p:extLst>
          </p:nvPr>
        </p:nvGraphicFramePr>
        <p:xfrm>
          <a:off x="231289" y="855345"/>
          <a:ext cx="8643769" cy="4812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880"/>
                <a:gridCol w="6920889"/>
              </a:tblGrid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2017/03/23 10:48 JST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 smtClean="0">
                          <a:effectLst/>
                        </a:rPr>
                        <a:t>User raised ticket(I</a:t>
                      </a:r>
                      <a:r>
                        <a:rPr lang="en-US" sz="1100" u="none" strike="noStrike" dirty="0" smtClean="0">
                          <a:effectLst/>
                        </a:rPr>
                        <a:t>NC000001488763) require MW team to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provide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Jboss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configuration file on </a:t>
                      </a:r>
                      <a:r>
                        <a:rPr lang="en-US" sz="1100" u="none" strike="noStrike" dirty="0" smtClean="0">
                          <a:effectLst/>
                        </a:rPr>
                        <a:t>ojm01501.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2017/03/23 11:07 JST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PIC replied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user and plan to perform task.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2017/03/23 11:33 JST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PIC start to perform task and login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ojm01501.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2017/03/23 11:37 JST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PIC created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a temp fold in personal home folder(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/</a:t>
                      </a:r>
                      <a:r>
                        <a:rPr lang="en-US" sz="1100" u="none" strike="noStrike" dirty="0" smtClean="0">
                          <a:effectLst/>
                        </a:rPr>
                        <a:t>home/dz993148/ojm01501)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2017/03/23 11:41 JST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PIC copied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target file to temp folder and download it by </a:t>
                      </a:r>
                      <a:r>
                        <a:rPr lang="en-US" sz="1100" u="none" strike="noStrike" baseline="0" dirty="0" err="1" smtClean="0">
                          <a:effectLst/>
                        </a:rPr>
                        <a:t>WinSCP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509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2017/03/23 11:51 JST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 smtClean="0">
                          <a:effectLst/>
                        </a:rPr>
                        <a:t>PIC tried</a:t>
                      </a:r>
                      <a:r>
                        <a:rPr lang="en-US" altLang="zh-CN" sz="1100" u="none" strike="noStrike" baseline="0" dirty="0" smtClean="0">
                          <a:effectLst/>
                        </a:rPr>
                        <a:t> to delete temp file and folder, but enter incorrect command to deleted “/prod” folder, and caused MW instances were not running well.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55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2017/03/23 11:53 JST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 smtClean="0">
                          <a:effectLst/>
                        </a:rPr>
                        <a:t>PIC was aware of this is a big operation</a:t>
                      </a:r>
                      <a:r>
                        <a:rPr lang="en-US" altLang="zh-CN" sz="1100" u="none" strike="noStrike" baseline="0" dirty="0" smtClean="0">
                          <a:effectLst/>
                        </a:rPr>
                        <a:t> mistake and escalated it TL and DM, and report issue to APP team.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47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2017/03/23 12:24 JST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Contacted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DC Linux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&amp; VMs team to discuss  solution and discussed with APP team to decided recover plan.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4294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2017/03/23 14:49 JST</a:t>
                      </a:r>
                    </a:p>
                    <a:p>
                      <a:pPr marL="0" algn="l" defTabSz="914400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 and DC(MW/Linux/VMs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team) joined the call and discussed recover plan.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3429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2017/03/23 16:55 JST</a:t>
                      </a:r>
                    </a:p>
                    <a:p>
                      <a:pPr marL="0" algn="l" defTabSz="914400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Got APP approved and perform recover plan( recover VM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snap shoot)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5107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2017/03/23 17:50 JST</a:t>
                      </a:r>
                    </a:p>
                    <a:p>
                      <a:pPr marL="0" algn="l" defTabSz="914400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 finished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all task and sent mail to ask APP team to confirm application status.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  <a:tr h="41359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2017/03/23 18:16 JST</a:t>
                      </a:r>
                    </a:p>
                    <a:p>
                      <a:pPr marL="0" algn="l" defTabSz="914400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4" marR="9324" marT="93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 confirmed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that all applications  are running well.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24" marR="9324" marT="932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3"/>
          <p:cNvSpPr/>
          <p:nvPr/>
        </p:nvSpPr>
        <p:spPr>
          <a:xfrm>
            <a:off x="120405" y="362774"/>
            <a:ext cx="8846280" cy="397914"/>
          </a:xfrm>
          <a:prstGeom prst="rect">
            <a:avLst/>
          </a:prstGeom>
          <a:solidFill>
            <a:schemeClr val="bg2">
              <a:lumMod val="90000"/>
            </a:schemeClr>
          </a:solidFill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Verdana"/>
                <a:ea typeface="Verdana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</a:rPr>
              <a:t>Appendix-1</a:t>
            </a:r>
            <a:r>
              <a:rPr lang="en-US" i="1" dirty="0" smtClean="0">
                <a:solidFill>
                  <a:srgbClr val="000000"/>
                </a:solidFill>
                <a:latin typeface="Verdana"/>
                <a:ea typeface="Verdana"/>
              </a:rPr>
              <a:t>] Operation Log</a:t>
            </a:r>
            <a:endParaRPr i="1" dirty="0"/>
          </a:p>
        </p:txBody>
      </p:sp>
      <p:sp>
        <p:nvSpPr>
          <p:cNvPr id="12" name="CustomShape 4"/>
          <p:cNvSpPr/>
          <p:nvPr/>
        </p:nvSpPr>
        <p:spPr>
          <a:xfrm>
            <a:off x="133035" y="760688"/>
            <a:ext cx="8834400" cy="592887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  <a:r>
              <a:rPr lang="en-US" sz="1000" dirty="0" err="1"/>
              <a:t>mkdir</a:t>
            </a:r>
            <a:r>
              <a:rPr lang="en-US" sz="1000" dirty="0"/>
              <a:t> -p /home/dz993148/ojm01501/prod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  <a:r>
              <a:rPr lang="en-US" sz="1000" dirty="0" err="1"/>
              <a:t>ls</a:t>
            </a:r>
            <a:r>
              <a:rPr lang="en-US" sz="1000" dirty="0"/>
              <a:t> -l /home/dz993148/ojm01501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total 16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</a:t>
            </a:r>
            <a:r>
              <a:rPr lang="en-US" sz="1000" dirty="0"/>
              <a:t>-x--- 1 arx1jbp arx1sysp 2045 Mar  7  2014 arx111.cnf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rwxrwx</a:t>
            </a:r>
            <a:r>
              <a:rPr lang="en-US" sz="1000" dirty="0"/>
              <a:t>--- 1 arx1cdp arx1sysp  180 Aug 10  2012 log4j_StdLog.xml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</a:t>
            </a:r>
            <a:r>
              <a:rPr lang="en-US" sz="1000" dirty="0"/>
              <a:t>----- 1 arx1jbp arx1sysp 2087 Aug 16  2012 mysql-ds.xml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drwxr</a:t>
            </a:r>
            <a:r>
              <a:rPr lang="en-US" sz="1000" dirty="0"/>
              <a:t>-</a:t>
            </a:r>
            <a:r>
              <a:rPr lang="en-US" sz="1000" dirty="0" err="1"/>
              <a:t>xr</a:t>
            </a:r>
            <a:r>
              <a:rPr lang="en-US" sz="1000" dirty="0"/>
              <a:t>-x 2 root    </a:t>
            </a:r>
            <a:r>
              <a:rPr lang="en-US" sz="1000" dirty="0" err="1"/>
              <a:t>root</a:t>
            </a:r>
            <a:r>
              <a:rPr lang="en-US" sz="1000" dirty="0"/>
              <a:t>     4096 Mar 23 11:52 prod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  <a:r>
              <a:rPr lang="en-US" sz="1000" dirty="0" err="1"/>
              <a:t>rm</a:t>
            </a:r>
            <a:r>
              <a:rPr lang="en-US" sz="1000" dirty="0"/>
              <a:t> -</a:t>
            </a:r>
            <a:r>
              <a:rPr lang="en-US" sz="1000" dirty="0" err="1"/>
              <a:t>rf</a:t>
            </a:r>
            <a:r>
              <a:rPr lang="en-US" sz="1000" dirty="0"/>
              <a:t> arx111.cnf log4j_StdLog.xmlrf /home/dz993148/ojm01501 /arx111.cnf,pwd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/</a:t>
            </a:r>
            <a:r>
              <a:rPr lang="en-US" sz="1000" dirty="0" err="1"/>
              <a:t>pp</a:t>
            </a:r>
            <a:r>
              <a:rPr lang="en-US" sz="1000" dirty="0"/>
              <a:t>/jbosshome_arx1/jboss-5.1/server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server]# cd /home/dz993148/ojm01501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ojm01501]#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ojm01501]#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ojm01501]# </a:t>
            </a:r>
            <a:r>
              <a:rPr lang="en-US" sz="1000" dirty="0" err="1"/>
              <a:t>ls</a:t>
            </a:r>
            <a:r>
              <a:rPr lang="en-US" sz="1000" dirty="0"/>
              <a:t> -l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total 16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</a:t>
            </a:r>
            <a:r>
              <a:rPr lang="en-US" sz="1000" dirty="0"/>
              <a:t>-x--- 1 arx1jbp arx1sysp 2045 Mar  7  2014 arx111.cnf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rwxrwx</a:t>
            </a:r>
            <a:r>
              <a:rPr lang="en-US" sz="1000" dirty="0"/>
              <a:t>--- 1 arx1cdp arx1sysp  180 Aug 10  2012 log4j_StdLog.xml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</a:t>
            </a:r>
            <a:r>
              <a:rPr lang="en-US" sz="1000" dirty="0" err="1"/>
              <a:t>rwxr</a:t>
            </a:r>
            <a:r>
              <a:rPr lang="en-US" sz="1000" dirty="0"/>
              <a:t>----- 1 arx1jbp arx1sysp 2087 Aug 16  2012 mysql-ds.xml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drwxr</a:t>
            </a:r>
            <a:r>
              <a:rPr lang="en-US" sz="1000" dirty="0"/>
              <a:t>-</a:t>
            </a:r>
            <a:r>
              <a:rPr lang="en-US" sz="1000" dirty="0" err="1"/>
              <a:t>xr</a:t>
            </a:r>
            <a:r>
              <a:rPr lang="en-US" sz="1000" dirty="0"/>
              <a:t>-x 2 root    </a:t>
            </a:r>
            <a:r>
              <a:rPr lang="en-US" sz="1000" dirty="0" err="1"/>
              <a:t>root</a:t>
            </a:r>
            <a:r>
              <a:rPr lang="en-US" sz="1000" dirty="0"/>
              <a:t>     4096 Mar 23 11:52 prod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solidFill>
                  <a:srgbClr val="FF0000"/>
                </a:solidFill>
              </a:rPr>
              <a:t>[root@ojm01501 ojm01501]# </a:t>
            </a:r>
            <a:r>
              <a:rPr lang="en-US" sz="1000" dirty="0" err="1">
                <a:solidFill>
                  <a:srgbClr val="FF0000"/>
                </a:solidFill>
              </a:rPr>
              <a:t>rm</a:t>
            </a:r>
            <a:r>
              <a:rPr lang="en-US" sz="1000" dirty="0">
                <a:solidFill>
                  <a:srgbClr val="FF0000"/>
                </a:solidFill>
              </a:rPr>
              <a:t> -</a:t>
            </a:r>
            <a:r>
              <a:rPr lang="en-US" sz="1000" dirty="0" err="1">
                <a:solidFill>
                  <a:srgbClr val="FF0000"/>
                </a:solidFill>
              </a:rPr>
              <a:t>rf</a:t>
            </a:r>
            <a:r>
              <a:rPr lang="en-US" sz="1000" dirty="0">
                <a:solidFill>
                  <a:srgbClr val="FF0000"/>
                </a:solidFill>
              </a:rPr>
              <a:t> arx111.cnf log4j_StdLog.xml mysql-ds.xml /prod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rm</a:t>
            </a:r>
            <a:r>
              <a:rPr lang="en-US" sz="1000" dirty="0"/>
              <a:t>: cannot remove directory `/prod': Device or resource busy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ojm01501]#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[root@ojm01501 ojm01501]# 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6219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3"/>
          <p:cNvSpPr/>
          <p:nvPr/>
        </p:nvSpPr>
        <p:spPr>
          <a:xfrm>
            <a:off x="120405" y="362774"/>
            <a:ext cx="8846280" cy="397914"/>
          </a:xfrm>
          <a:prstGeom prst="rect">
            <a:avLst/>
          </a:prstGeom>
          <a:solidFill>
            <a:schemeClr val="bg2">
              <a:lumMod val="90000"/>
            </a:schemeClr>
          </a:solidFill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Verdana"/>
                <a:ea typeface="Verdana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</a:rPr>
              <a:t>Appendix-2</a:t>
            </a:r>
            <a:r>
              <a:rPr lang="en-US" i="1" dirty="0" smtClean="0">
                <a:solidFill>
                  <a:srgbClr val="000000"/>
                </a:solidFill>
                <a:latin typeface="Verdana"/>
                <a:ea typeface="Verdana"/>
              </a:rPr>
              <a:t>] High risk command list</a:t>
            </a:r>
            <a:endParaRPr i="1" dirty="0"/>
          </a:p>
        </p:txBody>
      </p:sp>
      <p:sp>
        <p:nvSpPr>
          <p:cNvPr id="12" name="CustomShape 4"/>
          <p:cNvSpPr/>
          <p:nvPr/>
        </p:nvSpPr>
        <p:spPr>
          <a:xfrm>
            <a:off x="133035" y="760688"/>
            <a:ext cx="8834400" cy="5928870"/>
          </a:xfrm>
          <a:prstGeom prst="rect">
            <a:avLst/>
          </a:prstGeom>
          <a:noFill/>
          <a:ln w="25560">
            <a:solidFill>
              <a:srgbClr val="008ABF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7" y="1158603"/>
            <a:ext cx="3549727" cy="2701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177" y="789270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high-risk command list.ppt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9553" y="1158602"/>
            <a:ext cx="419858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Below high risk command</a:t>
            </a:r>
            <a:r>
              <a:rPr lang="en-US" dirty="0"/>
              <a:t> </a:t>
            </a:r>
            <a:r>
              <a:rPr lang="en-US" dirty="0" smtClean="0"/>
              <a:t>are included: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altLang="ja-JP" b="1" dirty="0" smtClean="0">
                <a:ea typeface="ＭＳ Ｐゴシック" panose="020B0600070205080204" pitchFamily="50" charset="-128"/>
              </a:rPr>
              <a:t>mv</a:t>
            </a:r>
            <a:r>
              <a:rPr lang="ja-JP" altLang="en-US" b="1" dirty="0">
                <a:ea typeface="ＭＳ Ｐゴシック" panose="020B0600070205080204" pitchFamily="50" charset="-128"/>
              </a:rPr>
              <a:t>コマン</a:t>
            </a:r>
            <a:r>
              <a:rPr lang="ja-JP" altLang="en-US" b="1" dirty="0" smtClean="0">
                <a:ea typeface="ＭＳ Ｐゴシック" panose="020B0600070205080204" pitchFamily="50" charset="-128"/>
              </a:rPr>
              <a:t>ド</a:t>
            </a:r>
            <a:endParaRPr lang="en-US" altLang="ja-JP" b="1" dirty="0" smtClean="0">
              <a:ea typeface="ＭＳ Ｐゴシック" panose="020B0600070205080204" pitchFamily="50" charset="-128"/>
            </a:endParaRPr>
          </a:p>
          <a:p>
            <a:pPr marL="342900" indent="-342900">
              <a:buAutoNum type="arabicPeriod"/>
            </a:pPr>
            <a:r>
              <a:rPr lang="en-US" altLang="ja-JP" b="1" dirty="0" err="1">
                <a:ea typeface="ＭＳ Ｐゴシック" panose="020B0600070205080204" pitchFamily="50" charset="-128"/>
              </a:rPr>
              <a:t>rm</a:t>
            </a:r>
            <a:r>
              <a:rPr lang="ja-JP" altLang="en-US" b="1" dirty="0">
                <a:ea typeface="ＭＳ Ｐゴシック" panose="020B0600070205080204" pitchFamily="50" charset="-128"/>
              </a:rPr>
              <a:t>コマン</a:t>
            </a:r>
            <a:r>
              <a:rPr lang="ja-JP" altLang="en-US" b="1" dirty="0" smtClean="0">
                <a:ea typeface="ＭＳ Ｐゴシック" panose="020B0600070205080204" pitchFamily="50" charset="-128"/>
              </a:rPr>
              <a:t>ド</a:t>
            </a:r>
            <a:endParaRPr lang="en-US" altLang="ja-JP" b="1" dirty="0" smtClean="0">
              <a:ea typeface="ＭＳ Ｐゴシック" panose="020B0600070205080204" pitchFamily="50" charset="-128"/>
            </a:endParaRPr>
          </a:p>
          <a:p>
            <a:pPr marL="342900" indent="-342900">
              <a:buAutoNum type="arabicPeriod"/>
            </a:pPr>
            <a:r>
              <a:rPr lang="en-US" altLang="ja-JP" b="1" dirty="0" smtClean="0">
                <a:ea typeface="ＭＳ Ｐゴシック" panose="020B0600070205080204" pitchFamily="50" charset="-128"/>
              </a:rPr>
              <a:t>hostname</a:t>
            </a:r>
            <a:r>
              <a:rPr lang="ja-JP" altLang="en-US" b="1" dirty="0">
                <a:ea typeface="ＭＳ Ｐゴシック" panose="020B0600070205080204" pitchFamily="50" charset="-128"/>
              </a:rPr>
              <a:t>コマン</a:t>
            </a:r>
            <a:r>
              <a:rPr lang="ja-JP" altLang="en-US" b="1" dirty="0" smtClean="0">
                <a:ea typeface="ＭＳ Ｐゴシック" panose="020B0600070205080204" pitchFamily="50" charset="-128"/>
              </a:rPr>
              <a:t>ド</a:t>
            </a:r>
            <a:endParaRPr lang="en-US" altLang="ja-JP" b="1" dirty="0" smtClean="0">
              <a:ea typeface="ＭＳ Ｐゴシック" panose="020B0600070205080204" pitchFamily="50" charset="-128"/>
            </a:endParaRPr>
          </a:p>
          <a:p>
            <a:pPr marL="342900" indent="-342900">
              <a:buAutoNum type="arabicPeriod"/>
            </a:pPr>
            <a:r>
              <a:rPr lang="en-US" altLang="ja-JP" b="1" dirty="0" err="1">
                <a:ea typeface="ＭＳ Ｐゴシック" panose="020B0600070205080204" pitchFamily="50" charset="-128"/>
              </a:rPr>
              <a:t>crontab</a:t>
            </a:r>
            <a:r>
              <a:rPr lang="ja-JP" altLang="en-US" b="1" dirty="0">
                <a:ea typeface="ＭＳ Ｐゴシック" panose="020B0600070205080204" pitchFamily="50" charset="-128"/>
              </a:rPr>
              <a:t>コマン</a:t>
            </a:r>
            <a:r>
              <a:rPr lang="ja-JP" altLang="en-US" b="1" dirty="0" smtClean="0">
                <a:ea typeface="ＭＳ Ｐゴシック" panose="020B0600070205080204" pitchFamily="50" charset="-128"/>
              </a:rPr>
              <a:t>ド</a:t>
            </a:r>
            <a:endParaRPr lang="en-US" altLang="ja-JP" b="1" dirty="0" smtClean="0">
              <a:ea typeface="ＭＳ Ｐゴシック" panose="020B0600070205080204" pitchFamily="50" charset="-128"/>
            </a:endParaRPr>
          </a:p>
          <a:p>
            <a:pPr marL="342900" indent="-342900">
              <a:buAutoNum type="arabicPeriod"/>
            </a:pPr>
            <a:r>
              <a:rPr lang="en-US" altLang="ja-JP" b="1" dirty="0">
                <a:ea typeface="ＭＳ Ｐゴシック" panose="020B0600070205080204" pitchFamily="50" charset="-128"/>
              </a:rPr>
              <a:t>shutdown</a:t>
            </a:r>
            <a:r>
              <a:rPr lang="ja-JP" altLang="en-US" b="1" dirty="0">
                <a:ea typeface="ＭＳ Ｐゴシック" panose="020B0600070205080204" pitchFamily="50" charset="-128"/>
              </a:rPr>
              <a:t>コマン</a:t>
            </a:r>
            <a:r>
              <a:rPr lang="ja-JP" altLang="en-US" b="1" dirty="0" smtClean="0">
                <a:ea typeface="ＭＳ Ｐゴシック" panose="020B0600070205080204" pitchFamily="50" charset="-128"/>
              </a:rPr>
              <a:t>ド</a:t>
            </a:r>
            <a:endParaRPr lang="en-US" altLang="ja-JP" b="1" dirty="0" smtClean="0">
              <a:ea typeface="ＭＳ Ｐゴシック" panose="020B0600070205080204" pitchFamily="50" charset="-128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7" y="3898338"/>
            <a:ext cx="3549727" cy="26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5261706"/>
            <a:ext cx="3123360" cy="966815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1371600" y="2061307"/>
            <a:ext cx="76197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dirty="0">
                <a:solidFill>
                  <a:srgbClr val="003399"/>
                </a:solidFill>
                <a:latin typeface="Cambria"/>
              </a:rPr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1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1256</Words>
  <Application>Microsoft Office PowerPoint</Application>
  <PresentationFormat>On-screen Show (4:3)</PresentationFormat>
  <Paragraphs>194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captainlala</dc:creator>
  <cp:lastModifiedBy>ADMINIBM</cp:lastModifiedBy>
  <cp:revision>53</cp:revision>
  <dcterms:modified xsi:type="dcterms:W3CDTF">2017-04-05T09:19:32Z</dcterms:modified>
</cp:coreProperties>
</file>