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525" r:id="rId2"/>
  </p:sldIdLst>
  <p:sldSz cx="12188825" cy="6858000"/>
  <p:notesSz cx="6858000" cy="9144000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3744">
          <p15:clr>
            <a:srgbClr val="A4A3A4"/>
          </p15:clr>
        </p15:guide>
        <p15:guide id="3" orient="horz" pos="960">
          <p15:clr>
            <a:srgbClr val="A4A3A4"/>
          </p15:clr>
        </p15:guide>
        <p15:guide id="4" orient="horz" pos="1248">
          <p15:clr>
            <a:srgbClr val="A4A3A4"/>
          </p15:clr>
        </p15:guide>
        <p15:guide id="5" pos="3839">
          <p15:clr>
            <a:srgbClr val="A4A3A4"/>
          </p15:clr>
        </p15:guide>
        <p15:guide id="6" pos="7343">
          <p15:clr>
            <a:srgbClr val="A4A3A4"/>
          </p15:clr>
        </p15:guide>
        <p15:guide id="7" pos="335">
          <p15:clr>
            <a:srgbClr val="A4A3A4"/>
          </p15:clr>
        </p15:guide>
        <p15:guide id="8" pos="453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262"/>
    <a:srgbClr val="FF7700"/>
    <a:srgbClr val="000000"/>
    <a:srgbClr val="FFCC00"/>
    <a:srgbClr val="FFFF00"/>
    <a:srgbClr val="00B0F0"/>
    <a:srgbClr val="FF9393"/>
    <a:srgbClr val="FFE7E7"/>
    <a:srgbClr val="FF8585"/>
    <a:srgbClr val="FFA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FD0F851-EC5A-4D38-B0AD-8093EC10F33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47" autoAdjust="0"/>
    <p:restoredTop sz="84906" autoAdjust="0"/>
  </p:normalViewPr>
  <p:slideViewPr>
    <p:cSldViewPr snapToGrid="0">
      <p:cViewPr varScale="1">
        <p:scale>
          <a:sx n="113" d="100"/>
          <a:sy n="113" d="100"/>
        </p:scale>
        <p:origin x="-972" y="-108"/>
      </p:cViewPr>
      <p:guideLst>
        <p:guide orient="horz" pos="2160"/>
        <p:guide orient="horz" pos="3744"/>
        <p:guide orient="horz" pos="960"/>
        <p:guide orient="horz" pos="1248"/>
        <p:guide pos="3839"/>
        <p:guide pos="7343"/>
        <p:guide pos="335"/>
        <p:guide pos="4534"/>
      </p:guideLst>
    </p:cSldViewPr>
  </p:slideViewPr>
  <p:outlineViewPr>
    <p:cViewPr>
      <p:scale>
        <a:sx n="33" d="100"/>
        <a:sy n="33" d="100"/>
      </p:scale>
      <p:origin x="0" y="1974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2760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821AA6-70BE-4FDE-A8DC-DB381A688FD8}" type="datetimeFigureOut">
              <a:rPr lang="en-US"/>
              <a:pPr/>
              <a:t>10/12/2017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7E47EA-D299-42CE-88BF-4E1035596DA5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681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381000"/>
            <a:ext cx="4572000" cy="257309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vert="horz" lIns="0" tIns="0" rIns="0" bIns="9144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1000" y="8610600"/>
            <a:ext cx="4648200" cy="227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15000" y="8610600"/>
            <a:ext cx="762000" cy="227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2D9AE-7182-4680-8F79-479C4181FF08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31149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spcBef>
        <a:spcPts val="600"/>
      </a:spcBef>
      <a:defRPr sz="1100" kern="1200">
        <a:solidFill>
          <a:srgbClr val="000000"/>
        </a:solidFill>
        <a:latin typeface="+mn-lt"/>
        <a:ea typeface="+mn-ea"/>
        <a:cs typeface="+mn-cs"/>
      </a:defRPr>
    </a:lvl1pPr>
    <a:lvl2pPr marL="228600" indent="-114300" algn="l" defTabSz="914400" rtl="0" eaLnBrk="1" latinLnBrk="0" hangingPunct="1">
      <a:spcBef>
        <a:spcPts val="600"/>
      </a:spcBef>
      <a:buFont typeface="Arial" panose="020B0604020202020204" pitchFamily="34" charset="0"/>
      <a:buChar char="•"/>
      <a:defRPr sz="1050" kern="1200">
        <a:solidFill>
          <a:srgbClr val="000000"/>
        </a:solidFill>
        <a:latin typeface="+mn-lt"/>
        <a:ea typeface="+mn-ea"/>
        <a:cs typeface="+mn-cs"/>
      </a:defRPr>
    </a:lvl2pPr>
    <a:lvl3pPr marL="400050" indent="-114300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900" kern="1200">
        <a:solidFill>
          <a:srgbClr val="000000"/>
        </a:solidFill>
        <a:latin typeface="+mn-lt"/>
        <a:ea typeface="+mn-ea"/>
        <a:cs typeface="+mn-cs"/>
      </a:defRPr>
    </a:lvl3pPr>
    <a:lvl4pPr marL="571500" indent="-114300" algn="l" defTabSz="914400" rtl="0" eaLnBrk="1" latinLnBrk="0" hangingPunct="1">
      <a:spcBef>
        <a:spcPts val="600"/>
      </a:spcBef>
      <a:buFont typeface="Arial" panose="020B0604020202020204" pitchFamily="34" charset="0"/>
      <a:buChar char="•"/>
      <a:defRPr sz="900" kern="1200">
        <a:solidFill>
          <a:srgbClr val="000000"/>
        </a:solidFill>
        <a:latin typeface="+mn-lt"/>
        <a:ea typeface="+mn-ea"/>
        <a:cs typeface="+mn-cs"/>
      </a:defRPr>
    </a:lvl4pPr>
    <a:lvl5pPr marL="742950" indent="-114300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800" kern="1200">
        <a:solidFill>
          <a:srgbClr val="000000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out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1813" y="739775"/>
            <a:ext cx="11125199" cy="1470025"/>
          </a:xfrm>
        </p:spPr>
        <p:txBody>
          <a:bodyPr/>
          <a:lstStyle>
            <a:lvl1pPr>
              <a:lnSpc>
                <a:spcPct val="80000"/>
              </a:lnSpc>
              <a:defRPr sz="4800" b="1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1763" y="2286000"/>
            <a:ext cx="11126648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31813" y="3429451"/>
            <a:ext cx="11125199" cy="2514149"/>
          </a:xfrm>
        </p:spPr>
        <p:txBody>
          <a:bodyPr>
            <a:noAutofit/>
          </a:bodyPr>
          <a:lstStyle>
            <a:lvl1pPr marL="1588" indent="0">
              <a:spcBef>
                <a:spcPts val="0"/>
              </a:spcBef>
              <a:buFontTx/>
              <a:buNone/>
              <a:defRPr sz="2400" baseline="0"/>
            </a:lvl1pPr>
            <a:lvl2pPr marL="1588" indent="0">
              <a:buFontTx/>
              <a:buNone/>
              <a:defRPr sz="2400"/>
            </a:lvl2pPr>
            <a:lvl3pPr marL="1588" indent="0">
              <a:buFontTx/>
              <a:buNone/>
              <a:defRPr sz="2400"/>
            </a:lvl3pPr>
            <a:lvl4pPr marL="1588" indent="0">
              <a:buFontTx/>
              <a:buNone/>
              <a:defRPr sz="2400"/>
            </a:lvl4pPr>
            <a:lvl5pPr marL="1588" indent="0">
              <a:buFontTx/>
              <a:buNone/>
              <a:defRPr sz="2400"/>
            </a:lvl5pPr>
            <a:lvl6pPr marL="1588" indent="0">
              <a:buFontTx/>
              <a:buNone/>
              <a:defRPr sz="2400"/>
            </a:lvl6pPr>
            <a:lvl7pPr marL="1588" indent="0">
              <a:buFontTx/>
              <a:buNone/>
              <a:defRPr sz="2400"/>
            </a:lvl7pPr>
            <a:lvl8pPr marL="1588" indent="0">
              <a:buFontTx/>
              <a:buNone/>
              <a:defRPr sz="2400"/>
            </a:lvl8pPr>
            <a:lvl9pPr marL="1588" indent="0">
              <a:buFontTx/>
              <a:buNone/>
              <a:defRPr sz="2400"/>
            </a:lvl9pPr>
          </a:lstStyle>
          <a:p>
            <a:pPr lvl="0"/>
            <a:r>
              <a:rPr dirty="0"/>
              <a:t>Click to add presenter’s name, title, division/business unit/organization and date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5376672" y="6556248"/>
            <a:ext cx="320040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algn="r"/>
            <a:r>
              <a:rPr sz="850" dirty="0">
                <a:solidFill>
                  <a:srgbClr val="5F5F5F"/>
                </a:solidFill>
              </a:rPr>
              <a:t>Copyright © </a:t>
            </a:r>
            <a:r>
              <a:rPr lang="en-US" sz="850" dirty="0">
                <a:solidFill>
                  <a:srgbClr val="5F5F5F"/>
                </a:solidFill>
              </a:rPr>
              <a:t>2016,</a:t>
            </a:r>
            <a:r>
              <a:rPr sz="850" dirty="0">
                <a:solidFill>
                  <a:srgbClr val="5F5F5F"/>
                </a:solidFill>
              </a:rPr>
              <a:t> Oracle and/or its affiliates. All rights reserved.  |</a:t>
            </a:r>
          </a:p>
        </p:txBody>
      </p:sp>
      <p:pic>
        <p:nvPicPr>
          <p:cNvPr id="9" name="Picture 8" descr="Oracle logo in white on red staging backgroun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2" y="6263640"/>
            <a:ext cx="1625138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20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 anchorCtr="0"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151" y="1524001"/>
            <a:ext cx="11126522" cy="4419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52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151" y="1981200"/>
            <a:ext cx="11126522" cy="396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31813" y="1373741"/>
            <a:ext cx="11125199" cy="343299"/>
          </a:xfrm>
        </p:spPr>
        <p:txBody>
          <a:bodyPr>
            <a:noAutofit/>
          </a:bodyPr>
          <a:lstStyle>
            <a:lvl1pPr marL="1588" indent="0">
              <a:spcBef>
                <a:spcPts val="0"/>
              </a:spcBef>
              <a:buFontTx/>
              <a:buNone/>
              <a:defRPr sz="2400" b="1" baseline="0"/>
            </a:lvl1pPr>
            <a:lvl2pPr marL="1588" indent="0">
              <a:buFontTx/>
              <a:buNone/>
              <a:defRPr sz="2400"/>
            </a:lvl2pPr>
            <a:lvl3pPr marL="1588" indent="0">
              <a:buFontTx/>
              <a:buNone/>
              <a:defRPr sz="2400"/>
            </a:lvl3pPr>
            <a:lvl4pPr marL="1588" indent="0">
              <a:buFontTx/>
              <a:buNone/>
              <a:defRPr sz="2400"/>
            </a:lvl4pPr>
            <a:lvl5pPr marL="1588" indent="0">
              <a:buFontTx/>
              <a:buNone/>
              <a:defRPr sz="2400"/>
            </a:lvl5pPr>
            <a:lvl6pPr marL="1588" indent="0">
              <a:buFontTx/>
              <a:buNone/>
              <a:defRPr sz="2400"/>
            </a:lvl6pPr>
            <a:lvl7pPr marL="1588" indent="0">
              <a:buFontTx/>
              <a:buNone/>
              <a:defRPr sz="2400"/>
            </a:lvl7pPr>
            <a:lvl8pPr marL="1588" indent="0">
              <a:buFontTx/>
              <a:buNone/>
              <a:defRPr sz="2400"/>
            </a:lvl8pPr>
            <a:lvl9pPr marL="1588" indent="0">
              <a:buFontTx/>
              <a:buNone/>
              <a:defRPr sz="2400"/>
            </a:lvl9pPr>
          </a:lstStyle>
          <a:p>
            <a:pPr lvl="0"/>
            <a:r>
              <a:rPr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37176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with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3" y="2600324"/>
            <a:ext cx="11125200" cy="1371600"/>
          </a:xfrm>
        </p:spPr>
        <p:txBody>
          <a:bodyPr anchor="b"/>
          <a:lstStyle>
            <a:lvl1pPr algn="l">
              <a:lnSpc>
                <a:spcPct val="80000"/>
              </a:lnSpc>
              <a:defRPr sz="4800" b="1" cap="none" baseline="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813" y="4038598"/>
            <a:ext cx="11125200" cy="9144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385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822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afe Harbor Fr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531812" y="1371600"/>
            <a:ext cx="11125200" cy="889000"/>
          </a:xfrm>
          <a:prstGeom prst="rect">
            <a:avLst/>
          </a:prstGeom>
          <a:noFill/>
        </p:spPr>
        <p:txBody>
          <a:bodyPr wrap="none" lIns="0" tIns="0" rIns="0" bIns="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sz="3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Safe Harbor</a:t>
            </a:r>
            <a:r>
              <a:rPr sz="3200" baseline="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Statement</a:t>
            </a:r>
            <a:endParaRPr sz="32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1812" y="2514600"/>
            <a:ext cx="11125200" cy="22860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以下の事項は、弊社の一般的な製品の方向性に関する概要を説明するものです。また、情報提供を唯一の目的とするものであり、いかなる契約にも組み込むことはできません。以下の事項は、マテリアルやコード、機能を提供することをコミットメント（確約）するものではないため、購買決定を行う際の判断材料になさらないで下さい。</a:t>
            </a:r>
            <a:br>
              <a:rPr lang="ja-JP" altLang="en-US" sz="2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</a:br>
            <a:r>
              <a:rPr lang="ja-JP" altLang="en-US" sz="2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オラクル製品に関して記載されている機能の開発、リリースおよび時期については、弊社の裁量により決定されます。</a:t>
            </a:r>
            <a:br>
              <a:rPr lang="ja-JP" altLang="en-US" sz="2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</a:br>
            <a:r>
              <a:rPr lang="ja-JP" altLang="en-US" sz="2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/>
            </a:r>
            <a:br>
              <a:rPr lang="ja-JP" altLang="en-US" sz="2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</a:br>
            <a:r>
              <a:rPr lang="en-US" altLang="ja-JP" sz="1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Oracle</a:t>
            </a:r>
            <a:r>
              <a:rPr lang="ja-JP" altLang="en-US" sz="1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は、米国オラクル・コーポレーション及びその子会社、関連会社の米国及びその他の国における登録商標または商標です。</a:t>
            </a:r>
            <a:br>
              <a:rPr lang="ja-JP" altLang="en-US" sz="1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</a:br>
            <a:r>
              <a:rPr lang="ja-JP" altLang="en-US" sz="1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他社名又は製品名は、それぞれ各社の商標である場合があります。</a:t>
            </a:r>
          </a:p>
          <a:p>
            <a:pPr>
              <a:lnSpc>
                <a:spcPct val="90000"/>
              </a:lnSpc>
            </a:pPr>
            <a:endParaRPr lang="ja-JP" altLang="en-US" sz="24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97889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ositionin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&quot;Integrated Cloud Applications &amp; Platform Services&quot; tagline in red and black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916" y="1722238"/>
            <a:ext cx="7748992" cy="295026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913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Oracle logo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racle logo in white on red staging background. Light blue frame around perimeter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138023" y="129398"/>
            <a:ext cx="11912778" cy="654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3822128" y="2843826"/>
            <a:ext cx="4544568" cy="56954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gray">
          <a:xfrm>
            <a:off x="-287" y="0"/>
            <a:ext cx="193962" cy="685214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7" name="Rectangle 6"/>
          <p:cNvSpPr/>
          <p:nvPr/>
        </p:nvSpPr>
        <p:spPr bwMode="gray">
          <a:xfrm>
            <a:off x="11995151" y="5854"/>
            <a:ext cx="193960" cy="685214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8" name="Rectangle 7"/>
          <p:cNvSpPr/>
          <p:nvPr/>
        </p:nvSpPr>
        <p:spPr bwMode="gray">
          <a:xfrm>
            <a:off x="-286" y="6400800"/>
            <a:ext cx="12189396" cy="457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9" name="Rectangle 8"/>
          <p:cNvSpPr/>
          <p:nvPr/>
        </p:nvSpPr>
        <p:spPr bwMode="gray">
          <a:xfrm>
            <a:off x="-286" y="0"/>
            <a:ext cx="12189398" cy="19202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575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3" y="406400"/>
            <a:ext cx="11125199" cy="52832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152" y="1490133"/>
            <a:ext cx="11126522" cy="4646507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63214" y="6556248"/>
            <a:ext cx="1226398" cy="182880"/>
          </a:xfrm>
          <a:prstGeom prst="rect">
            <a:avLst/>
          </a:prstGeom>
        </p:spPr>
        <p:txBody>
          <a:bodyPr lIns="121899" tIns="60949" rIns="121899" bIns="60949"/>
          <a:lstStyle/>
          <a:p>
            <a:fld id="{CECCD66E-6DF0-4B16-8ACA-D0D93A7B1DC8}" type="datetime1">
              <a:rPr lang="en-US"/>
              <a:pPr/>
              <a:t>10/12/2017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777290" y="6556248"/>
            <a:ext cx="2498722" cy="182880"/>
          </a:xfrm>
          <a:prstGeom prst="rect">
            <a:avLst/>
          </a:prstGeom>
        </p:spPr>
        <p:txBody>
          <a:bodyPr lIns="121899" tIns="60949" rIns="121899" bIns="60949"/>
          <a:lstStyle/>
          <a:p>
            <a:r>
              <a:rPr dirty="0"/>
              <a:t>Oracle Confidential – Internal/Restricted/Highly Restricted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86137A-AB01-4F9C-B653-3C5C398ACFEE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31814" y="980888"/>
            <a:ext cx="11125199" cy="343299"/>
          </a:xfrm>
        </p:spPr>
        <p:txBody>
          <a:bodyPr>
            <a:noAutofit/>
          </a:bodyPr>
          <a:lstStyle>
            <a:lvl1pPr marL="1588" indent="0">
              <a:spcBef>
                <a:spcPts val="0"/>
              </a:spcBef>
              <a:buFontTx/>
              <a:buNone/>
              <a:defRPr sz="2400" b="1" baseline="0">
                <a:solidFill>
                  <a:srgbClr val="FF0000"/>
                </a:solidFill>
              </a:defRPr>
            </a:lvl1pPr>
            <a:lvl2pPr marL="1588" indent="0">
              <a:buFontTx/>
              <a:buNone/>
              <a:defRPr sz="2400"/>
            </a:lvl2pPr>
            <a:lvl3pPr marL="1588" indent="0">
              <a:buFontTx/>
              <a:buNone/>
              <a:defRPr sz="2400"/>
            </a:lvl3pPr>
            <a:lvl4pPr marL="1588" indent="0">
              <a:buFontTx/>
              <a:buNone/>
              <a:defRPr sz="2400"/>
            </a:lvl4pPr>
            <a:lvl5pPr marL="1588" indent="0">
              <a:buFontTx/>
              <a:buNone/>
              <a:defRPr sz="2400"/>
            </a:lvl5pPr>
            <a:lvl6pPr marL="1588" indent="0">
              <a:buFontTx/>
              <a:buNone/>
              <a:defRPr sz="2400"/>
            </a:lvl6pPr>
            <a:lvl7pPr marL="1588" indent="0">
              <a:buFontTx/>
              <a:buNone/>
              <a:defRPr sz="2400"/>
            </a:lvl7pPr>
            <a:lvl8pPr marL="1588" indent="0">
              <a:buFontTx/>
              <a:buNone/>
              <a:defRPr sz="2400"/>
            </a:lvl8pPr>
            <a:lvl9pPr marL="1588" indent="0">
              <a:buFontTx/>
              <a:buNone/>
              <a:defRPr sz="2400"/>
            </a:lvl9pPr>
          </a:lstStyle>
          <a:p>
            <a:pPr lvl="0"/>
            <a:r>
              <a:rPr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0752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0"/>
            <a:ext cx="12189398" cy="6858000"/>
            <a:chOff x="0" y="0"/>
            <a:chExt cx="12189398" cy="6858000"/>
          </a:xfrm>
        </p:grpSpPr>
        <p:sp>
          <p:nvSpPr>
            <p:cNvPr id="8" name="Rectangle 7"/>
            <p:cNvSpPr/>
            <p:nvPr/>
          </p:nvSpPr>
          <p:spPr bwMode="gray">
            <a:xfrm>
              <a:off x="0" y="0"/>
              <a:ext cx="193962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 bwMode="gray">
            <a:xfrm>
              <a:off x="11995151" y="0"/>
              <a:ext cx="19396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 bwMode="gray">
            <a:xfrm>
              <a:off x="0" y="6400800"/>
              <a:ext cx="12189396" cy="4572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1" name="Rectangle 10"/>
            <p:cNvSpPr/>
            <p:nvPr/>
          </p:nvSpPr>
          <p:spPr bwMode="gray">
            <a:xfrm>
              <a:off x="0" y="0"/>
              <a:ext cx="12189398" cy="19202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812" y="406400"/>
            <a:ext cx="11125200" cy="889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151" y="1524001"/>
            <a:ext cx="11126522" cy="4419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6011" y="6556248"/>
            <a:ext cx="381661" cy="18288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algn="r">
              <a:defRPr sz="1600">
                <a:solidFill>
                  <a:schemeClr val="tx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</a:lstStyle>
          <a:p>
            <a:fld id="{C51EAA63-D034-42AE-91FA-B13B9518C7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5376672" y="6556248"/>
            <a:ext cx="320040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algn="r"/>
            <a:r>
              <a:rPr sz="850" dirty="0">
                <a:solidFill>
                  <a:schemeClr val="tx1"/>
                </a:solidFill>
              </a:rPr>
              <a:t>Copyright © </a:t>
            </a:r>
            <a:r>
              <a:rPr lang="en-US" sz="850" dirty="0">
                <a:solidFill>
                  <a:schemeClr val="tx1"/>
                </a:solidFill>
              </a:rPr>
              <a:t>2016,</a:t>
            </a:r>
            <a:r>
              <a:rPr sz="850" dirty="0">
                <a:solidFill>
                  <a:schemeClr val="tx1"/>
                </a:solidFill>
              </a:rPr>
              <a:t> Oracle and/or its affiliates. All rights reserved. </a:t>
            </a:r>
          </a:p>
        </p:txBody>
      </p:sp>
      <p:pic>
        <p:nvPicPr>
          <p:cNvPr id="16" name="Picture 15" descr="Oracle logo in white on red staging background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2" y="6263640"/>
            <a:ext cx="1625138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062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63" r:id="rId3"/>
    <p:sldLayoutId id="2147483651" r:id="rId4"/>
    <p:sldLayoutId id="2147483655" r:id="rId5"/>
    <p:sldLayoutId id="2147483675" r:id="rId6"/>
    <p:sldLayoutId id="2147483667" r:id="rId7"/>
    <p:sldLayoutId id="2147483661" r:id="rId8"/>
    <p:sldLayoutId id="2147483678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tx1"/>
          </a:solidFill>
          <a:latin typeface="Meiryo UI" pitchFamily="50" charset="-128"/>
          <a:ea typeface="Meiryo UI" pitchFamily="50" charset="-128"/>
          <a:cs typeface="Meiryo UI" pitchFamily="50" charset="-128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eiryo UI" pitchFamily="50" charset="-128"/>
          <a:ea typeface="Meiryo UI" pitchFamily="50" charset="-128"/>
          <a:cs typeface="Meiryo UI" pitchFamily="50" charset="-128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Meiryo UI" pitchFamily="50" charset="-128"/>
          <a:ea typeface="Meiryo UI" pitchFamily="50" charset="-128"/>
          <a:cs typeface="Meiryo UI" pitchFamily="50" charset="-128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eiryo UI" pitchFamily="50" charset="-128"/>
          <a:ea typeface="Meiryo UI" pitchFamily="50" charset="-128"/>
          <a:cs typeface="Meiryo UI" pitchFamily="50" charset="-128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Meiryo UI" pitchFamily="50" charset="-128"/>
          <a:ea typeface="Meiryo UI" pitchFamily="50" charset="-128"/>
          <a:cs typeface="Meiryo UI" pitchFamily="50" charset="-128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eiryo UI" pitchFamily="50" charset="-128"/>
          <a:ea typeface="Meiryo UI" pitchFamily="50" charset="-128"/>
          <a:cs typeface="Meiryo UI" pitchFamily="50" charset="-128"/>
        </a:defRPr>
      </a:lvl5pPr>
      <a:lvl6pPr marL="14173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3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2800" b="1" dirty="0" smtClean="0">
                <a:latin typeface="+mn-ea"/>
                <a:ea typeface="+mn-ea"/>
              </a:rPr>
              <a:t>How to get </a:t>
            </a:r>
            <a:r>
              <a:rPr kumimoji="1" lang="en-US" altLang="ja-JP" sz="2800" b="1" dirty="0" smtClean="0">
                <a:latin typeface="+mn-ea"/>
                <a:ea typeface="+mn-ea"/>
              </a:rPr>
              <a:t>DBSAT</a:t>
            </a:r>
            <a:r>
              <a:rPr kumimoji="1" lang="ja-JP" altLang="en-US" sz="2800" b="1" dirty="0" smtClean="0">
                <a:latin typeface="+mn-ea"/>
                <a:ea typeface="+mn-ea"/>
              </a:rPr>
              <a:t> </a:t>
            </a:r>
            <a:r>
              <a:rPr kumimoji="1" lang="en-US" altLang="ja-JP" sz="2800" b="1" dirty="0" smtClean="0">
                <a:latin typeface="+mn-ea"/>
                <a:ea typeface="+mn-ea"/>
              </a:rPr>
              <a:t>and the limited of OS/DB</a:t>
            </a:r>
            <a:r>
              <a:rPr kumimoji="1" lang="zh-CN" altLang="en-US" sz="2800" b="1" dirty="0" smtClean="0">
                <a:latin typeface="+mn-ea"/>
                <a:ea typeface="+mn-ea"/>
              </a:rPr>
              <a:t> </a:t>
            </a:r>
            <a:r>
              <a:rPr kumimoji="1" lang="en-US" altLang="zh-CN" sz="2800" b="1" dirty="0" smtClean="0">
                <a:latin typeface="+mn-ea"/>
                <a:ea typeface="+mn-ea"/>
              </a:rPr>
              <a:t>version</a:t>
            </a:r>
            <a:endParaRPr kumimoji="1" lang="ja-JP" altLang="en-US" sz="2800" dirty="0">
              <a:latin typeface="+mn-ea"/>
              <a:ea typeface="+mn-ea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86137A-AB01-4F9C-B653-3C5C398ACFEE}" type="slidenum">
              <a:rPr lang="ja-JP" altLang="en-US" smtClean="0">
                <a:latin typeface="+mn-lt"/>
              </a:rPr>
              <a:pPr>
                <a:defRPr/>
              </a:pPr>
              <a:t>1</a:t>
            </a:fld>
            <a:endParaRPr lang="en-US" altLang="ja-JP">
              <a:latin typeface="+mn-lt"/>
            </a:endParaRPr>
          </a:p>
        </p:txBody>
      </p:sp>
      <p:sp>
        <p:nvSpPr>
          <p:cNvPr id="23" name="コンテンツ プレースホルダ 2"/>
          <p:cNvSpPr txBox="1">
            <a:spLocks/>
          </p:cNvSpPr>
          <p:nvPr/>
        </p:nvSpPr>
        <p:spPr>
          <a:xfrm>
            <a:off x="6865915" y="1524002"/>
            <a:ext cx="5046685" cy="28651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72000" tIns="72000" rIns="72000" bIns="72000" rtlCol="0">
            <a:noAutofit/>
          </a:bodyPr>
          <a:lstStyle/>
          <a:p>
            <a:pPr marL="352425" lvl="0" indent="-352425">
              <a:lnSpc>
                <a:spcPct val="90000"/>
              </a:lnSpc>
              <a:spcBef>
                <a:spcPts val="200"/>
              </a:spcBef>
              <a:buClr>
                <a:schemeClr val="accent1"/>
              </a:buClr>
              <a:buFont typeface="+mj-lt"/>
              <a:buAutoNum type="arabicPeriod"/>
              <a:defRPr/>
            </a:pPr>
            <a:r>
              <a:rPr lang="en-US" altLang="ja-JP" dirty="0" smtClean="0">
                <a:solidFill>
                  <a:schemeClr val="tx1"/>
                </a:solidFill>
              </a:rPr>
              <a:t>Download the dbsat.zip from My </a:t>
            </a:r>
            <a:r>
              <a:rPr kumimoji="0" lang="en-US" altLang="ja-JP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Oracle </a:t>
            </a:r>
            <a:r>
              <a:rPr kumimoji="0" lang="en-US" altLang="ja-JP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Support</a:t>
            </a:r>
          </a:p>
          <a:p>
            <a:pPr lvl="1">
              <a:lnSpc>
                <a:spcPct val="90000"/>
              </a:lnSpc>
              <a:spcBef>
                <a:spcPts val="200"/>
              </a:spcBef>
              <a:buClr>
                <a:schemeClr val="accent1"/>
              </a:buClr>
              <a:defRPr/>
            </a:pPr>
            <a:r>
              <a:rPr kumimoji="0" lang="en-US" altLang="ja-JP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  </a:t>
            </a:r>
            <a:r>
              <a:rPr kumimoji="0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Doc ID 2138254.1 </a:t>
            </a:r>
            <a:br>
              <a:rPr kumimoji="0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Oracle Database Security Assessment Tool (DBSAT)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52425" marR="0" lvl="0" indent="-352425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altLang="ja-JP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Unzip the file via oracle</a:t>
            </a:r>
            <a:r>
              <a:rPr kumimoji="0" lang="ja-JP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ja-JP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user</a:t>
            </a:r>
            <a:endParaRPr kumimoji="0" lang="en-US" altLang="ja-JP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82496" marR="0" lvl="1" indent="-524841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 </a:t>
            </a:r>
            <a:r>
              <a:rPr kumimoji="0" lang="en-US" altLang="ja-JP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eg</a:t>
            </a:r>
            <a:r>
              <a:rPr kumimoji="0" lang="en-US" altLang="ja-JP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Linux</a:t>
            </a:r>
            <a:endParaRPr kumimoji="0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94680" marR="0" lvl="1" indent="118513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 </a:t>
            </a:r>
            <a:r>
              <a:rPr kumimoji="0" lang="en-US" altLang="ja-JP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mkdir</a:t>
            </a:r>
            <a:r>
              <a:rPr kumimoji="0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–p /home/oracle/</a:t>
            </a:r>
            <a:r>
              <a:rPr kumimoji="0" lang="en-US" altLang="ja-JP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dbsat</a:t>
            </a:r>
            <a:endParaRPr kumimoji="0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94680" marR="0" lvl="1" indent="118513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  unzip dbsat.zip –d /home/oracle/</a:t>
            </a:r>
            <a:r>
              <a:rPr kumimoji="0" lang="en-US" altLang="ja-JP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dbsat</a:t>
            </a:r>
            <a:endParaRPr kumimoji="0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94680" marR="0" lvl="1" indent="118513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  </a:t>
            </a:r>
            <a:r>
              <a:rPr kumimoji="0" lang="en-US" altLang="ja-JP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cd</a:t>
            </a:r>
            <a:r>
              <a:rPr kumimoji="0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/home/oracle/</a:t>
            </a:r>
            <a:r>
              <a:rPr kumimoji="0" lang="en-US" altLang="ja-JP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dbsat</a:t>
            </a:r>
            <a:endParaRPr kumimoji="0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52425" marR="0" lvl="0" indent="-352425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altLang="ja-JP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Exectute</a:t>
            </a:r>
            <a:r>
              <a:rPr kumimoji="0" lang="en-US" altLang="ja-JP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ja-JP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DBSAT</a:t>
            </a:r>
            <a:endParaRPr kumimoji="0" lang="en-US" altLang="ja-JP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82496" lvl="1" indent="-524841">
              <a:lnSpc>
                <a:spcPct val="90000"/>
              </a:lnSpc>
              <a:spcBef>
                <a:spcPts val="200"/>
              </a:spcBef>
              <a:buClr>
                <a:schemeClr val="accent1"/>
              </a:buClr>
              <a:defRPr/>
            </a:pPr>
            <a:r>
              <a:rPr kumimoji="0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 </a:t>
            </a:r>
            <a:r>
              <a:rPr lang="en-US" altLang="ja-JP" sz="1600" dirty="0" err="1">
                <a:solidFill>
                  <a:schemeClr val="tx1"/>
                </a:solidFill>
              </a:rPr>
              <a:t>dbsat</a:t>
            </a:r>
            <a:r>
              <a:rPr lang="en-US" altLang="ja-JP" sz="1600" dirty="0">
                <a:solidFill>
                  <a:schemeClr val="tx1"/>
                </a:solidFill>
              </a:rPr>
              <a:t> collect [</a:t>
            </a:r>
            <a:r>
              <a:rPr lang="en-US" altLang="ja-JP" sz="1600" dirty="0" err="1">
                <a:solidFill>
                  <a:schemeClr val="tx1"/>
                </a:solidFill>
              </a:rPr>
              <a:t>DBUser</a:t>
            </a:r>
            <a:r>
              <a:rPr lang="en-US" altLang="ja-JP" sz="1600" dirty="0">
                <a:solidFill>
                  <a:schemeClr val="tx1"/>
                </a:solidFill>
              </a:rPr>
              <a:t>/Password] </a:t>
            </a:r>
            <a:r>
              <a:rPr lang="en-US" altLang="ja-JP" sz="1600" dirty="0" smtClean="0">
                <a:solidFill>
                  <a:schemeClr val="tx1"/>
                </a:solidFill>
              </a:rPr>
              <a:t>[</a:t>
            </a:r>
            <a:r>
              <a:rPr lang="en-US" altLang="ja-JP" sz="1600" dirty="0" err="1" smtClean="0">
                <a:solidFill>
                  <a:schemeClr val="tx1"/>
                </a:solidFill>
              </a:rPr>
              <a:t>outputfile</a:t>
            </a:r>
            <a:r>
              <a:rPr lang="en-US" altLang="ja-JP" sz="1600" dirty="0" smtClean="0">
                <a:solidFill>
                  <a:schemeClr val="tx1"/>
                </a:solidFill>
              </a:rPr>
              <a:t>]</a:t>
            </a:r>
            <a:endParaRPr lang="en-US" altLang="ja-JP" sz="1600" dirty="0">
              <a:solidFill>
                <a:schemeClr val="tx1"/>
              </a:solidFill>
            </a:endParaRPr>
          </a:p>
          <a:p>
            <a:pPr marL="882496" marR="0" lvl="1" indent="-524841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altLang="ja-JP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※output will be compressed</a:t>
            </a:r>
            <a:r>
              <a:rPr kumimoji="0" lang="en-US" altLang="ja-JP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into zip file.</a:t>
            </a:r>
            <a:endParaRPr kumimoji="0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コンテンツ プレースホルダ 2"/>
          <p:cNvSpPr txBox="1">
            <a:spLocks/>
          </p:cNvSpPr>
          <p:nvPr/>
        </p:nvSpPr>
        <p:spPr>
          <a:xfrm>
            <a:off x="1114626" y="4515396"/>
            <a:ext cx="5233920" cy="16633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72000" tIns="72000" rIns="72000" bIns="72000" rtlCol="0">
            <a:noAutofit/>
          </a:bodyPr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OS: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lvl="1"/>
            <a:r>
              <a:rPr lang="en-US" altLang="ja-JP" sz="1600" dirty="0">
                <a:solidFill>
                  <a:schemeClr val="tx1"/>
                </a:solidFill>
              </a:rPr>
              <a:t>Solaris x64, Solaris SPARC</a:t>
            </a:r>
          </a:p>
          <a:p>
            <a:pPr lvl="1"/>
            <a:r>
              <a:rPr kumimoji="1" lang="en-US" altLang="ja-JP" sz="1600" dirty="0">
                <a:solidFill>
                  <a:schemeClr val="tx1"/>
                </a:solidFill>
              </a:rPr>
              <a:t>Linux x86-64</a:t>
            </a:r>
          </a:p>
          <a:p>
            <a:pPr lvl="1"/>
            <a:r>
              <a:rPr lang="en-US" altLang="ja-JP" sz="1600" dirty="0">
                <a:solidFill>
                  <a:schemeClr val="tx1"/>
                </a:solidFill>
              </a:rPr>
              <a:t>Windows x64</a:t>
            </a:r>
          </a:p>
          <a:p>
            <a:pPr lvl="1"/>
            <a:r>
              <a:rPr kumimoji="1" lang="en-US" altLang="ja-JP" sz="1600" dirty="0">
                <a:solidFill>
                  <a:schemeClr val="tx1"/>
                </a:solidFill>
              </a:rPr>
              <a:t>HP UX IA(64bit)</a:t>
            </a:r>
          </a:p>
          <a:p>
            <a:pPr lvl="1"/>
            <a:r>
              <a:rPr lang="en-US" altLang="ja-JP" sz="1600" dirty="0">
                <a:solidFill>
                  <a:schemeClr val="tx1"/>
                </a:solidFill>
              </a:rPr>
              <a:t>IBM AIX, </a:t>
            </a:r>
            <a:r>
              <a:rPr lang="en-US" altLang="ja-JP" sz="1600" dirty="0" err="1">
                <a:solidFill>
                  <a:schemeClr val="tx1"/>
                </a:solidFill>
              </a:rPr>
              <a:t>zSeries</a:t>
            </a:r>
            <a:r>
              <a:rPr lang="en-US" altLang="ja-JP" sz="1600" dirty="0">
                <a:solidFill>
                  <a:schemeClr val="tx1"/>
                </a:solidFill>
              </a:rPr>
              <a:t> Based Linux</a:t>
            </a:r>
          </a:p>
          <a:p>
            <a:pPr>
              <a:buNone/>
            </a:pP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27" name="コンテンツ プレースホルダ 2"/>
          <p:cNvSpPr txBox="1">
            <a:spLocks/>
          </p:cNvSpPr>
          <p:nvPr/>
        </p:nvSpPr>
        <p:spPr>
          <a:xfrm>
            <a:off x="6348478" y="4515396"/>
            <a:ext cx="5046685" cy="16633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72000" tIns="72000" rIns="72000" bIns="72000" rtlCol="0">
            <a:noAutofit/>
          </a:bodyPr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Database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lvl="1"/>
            <a:r>
              <a:rPr kumimoji="1" lang="en-US" altLang="ja-JP" sz="1600" dirty="0">
                <a:solidFill>
                  <a:schemeClr val="tx1"/>
                </a:solidFill>
              </a:rPr>
              <a:t>Oracle Database </a:t>
            </a:r>
            <a:r>
              <a:rPr kumimoji="1" lang="en-US" altLang="ja-JP" sz="1600" dirty="0" smtClean="0">
                <a:solidFill>
                  <a:schemeClr val="tx1"/>
                </a:solidFill>
              </a:rPr>
              <a:t>10.2.0.5</a:t>
            </a:r>
            <a:r>
              <a:rPr lang="en-US" altLang="ja-JP" sz="1600" dirty="0" smtClean="0">
                <a:solidFill>
                  <a:schemeClr val="tx1"/>
                </a:solidFill>
              </a:rPr>
              <a:t> above</a:t>
            </a:r>
            <a:endParaRPr lang="en-US" altLang="ja-JP" sz="1600" dirty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altLang="ja-JP" sz="1600" dirty="0" smtClean="0">
                <a:solidFill>
                  <a:schemeClr val="tx1"/>
                </a:solidFill>
              </a:rPr>
              <a:t>※The data is get via SQL and </a:t>
            </a:r>
            <a:r>
              <a:rPr lang="en-US" altLang="zh-CN" sz="1600" dirty="0" smtClean="0">
                <a:solidFill>
                  <a:schemeClr val="tx1"/>
                </a:solidFill>
              </a:rPr>
              <a:t>host </a:t>
            </a:r>
            <a:r>
              <a:rPr lang="en-US" altLang="ja-JP" sz="1600" dirty="0" smtClean="0">
                <a:solidFill>
                  <a:schemeClr val="tx1"/>
                </a:solidFill>
              </a:rPr>
              <a:t>OS commands and Only SQL is required in Windows.</a:t>
            </a:r>
            <a:endParaRPr lang="en-US" altLang="ja-JP" sz="1600" dirty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ja-JP" dirty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ja-JP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1774" y="1524000"/>
            <a:ext cx="6402611" cy="283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racle_16x9_2016">
  <a:themeElements>
    <a:clrScheme name="Oracle">
      <a:dk1>
        <a:srgbClr val="5F5F5F"/>
      </a:dk1>
      <a:lt1>
        <a:srgbClr val="FFFFFF"/>
      </a:lt1>
      <a:dk2>
        <a:srgbClr val="7F7F7F"/>
      </a:dk2>
      <a:lt2>
        <a:srgbClr val="DCE3E4"/>
      </a:lt2>
      <a:accent1>
        <a:srgbClr val="F80000"/>
      </a:accent1>
      <a:accent2>
        <a:srgbClr val="8A133B"/>
      </a:accent2>
      <a:accent3>
        <a:srgbClr val="FF7700"/>
      </a:accent3>
      <a:accent4>
        <a:srgbClr val="46575E"/>
      </a:accent4>
      <a:accent5>
        <a:srgbClr val="8DA6B1"/>
      </a:accent5>
      <a:accent6>
        <a:srgbClr val="B0C3C8"/>
      </a:accent6>
      <a:hlink>
        <a:srgbClr val="8DA6B1"/>
      </a:hlink>
      <a:folHlink>
        <a:srgbClr val="BFBFBF"/>
      </a:folHlink>
    </a:clrScheme>
    <a:fontScheme name="ユーザー定義 3">
      <a:majorFont>
        <a:latin typeface="Calibri"/>
        <a:ea typeface="Meiryo UI"/>
        <a:cs typeface=""/>
      </a:majorFont>
      <a:minorFont>
        <a:latin typeface="Calibr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1555E"/>
        </a:solidFill>
        <a:ln w="19050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5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racle-16x9-2016-160120" id="{EB40A2EA-9AE1-AA4E-8555-E073B643EFC0}" vid="{AD5E3DF3-B782-F247-AEF4-5D9EED3A579F}"/>
    </a:ext>
  </a:extLst>
</a:theme>
</file>

<file path=ppt/theme/theme2.xml><?xml version="1.0" encoding="utf-8"?>
<a:theme xmlns:a="http://schemas.openxmlformats.org/drawingml/2006/main" name="Office Theme">
  <a:themeElements>
    <a:clrScheme name="Oracle">
      <a:dk1>
        <a:srgbClr val="5F5F5F"/>
      </a:dk1>
      <a:lt1>
        <a:srgbClr val="FFFFFF"/>
      </a:lt1>
      <a:dk2>
        <a:srgbClr val="7F7F7F"/>
      </a:dk2>
      <a:lt2>
        <a:srgbClr val="DCE3E4"/>
      </a:lt2>
      <a:accent1>
        <a:srgbClr val="F80000"/>
      </a:accent1>
      <a:accent2>
        <a:srgbClr val="8A133B"/>
      </a:accent2>
      <a:accent3>
        <a:srgbClr val="FF7700"/>
      </a:accent3>
      <a:accent4>
        <a:srgbClr val="46575E"/>
      </a:accent4>
      <a:accent5>
        <a:srgbClr val="8DA6B1"/>
      </a:accent5>
      <a:accent6>
        <a:srgbClr val="B0C3C8"/>
      </a:accent6>
      <a:hlink>
        <a:srgbClr val="8DA6B1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racle">
      <a:dk1>
        <a:srgbClr val="5F5F5F"/>
      </a:dk1>
      <a:lt1>
        <a:srgbClr val="FFFFFF"/>
      </a:lt1>
      <a:dk2>
        <a:srgbClr val="7F7F7F"/>
      </a:dk2>
      <a:lt2>
        <a:srgbClr val="DCE3E4"/>
      </a:lt2>
      <a:accent1>
        <a:srgbClr val="F80000"/>
      </a:accent1>
      <a:accent2>
        <a:srgbClr val="8A133B"/>
      </a:accent2>
      <a:accent3>
        <a:srgbClr val="FF7700"/>
      </a:accent3>
      <a:accent4>
        <a:srgbClr val="46575E"/>
      </a:accent4>
      <a:accent5>
        <a:srgbClr val="8DA6B1"/>
      </a:accent5>
      <a:accent6>
        <a:srgbClr val="B0C3C8"/>
      </a:accent6>
      <a:hlink>
        <a:srgbClr val="8DA6B1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Oracle-16x9-2016-160122</Template>
  <TotalTime>5728</TotalTime>
  <Words>67</Words>
  <Application>Microsoft Office PowerPoint</Application>
  <PresentationFormat>Custom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Oracle_16x9_2016</vt:lpstr>
      <vt:lpstr>How to get DBSAT and the limited of OS/DB version</vt:lpstr>
    </vt:vector>
  </TitlesOfParts>
  <Company>Oracle Corporation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the PowerPoint Template</dc:title>
  <dc:subject>Corproate Presentation Template</dc:subject>
  <dc:creator>thingu</dc:creator>
  <cp:lastModifiedBy>Hong Lin</cp:lastModifiedBy>
  <cp:revision>448</cp:revision>
  <cp:lastPrinted>2014-07-16T02:22:57Z</cp:lastPrinted>
  <dcterms:created xsi:type="dcterms:W3CDTF">2016-03-24T15:36:52Z</dcterms:created>
  <dcterms:modified xsi:type="dcterms:W3CDTF">2017-10-12T03:40:58Z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2343037</vt:lpwstr>
  </property>
  <property fmtid="{D5CDD505-2E9C-101B-9397-08002B2CF9AE}" pid="3" name="NXPowerLiteSettings">
    <vt:lpwstr>F98007B004F000</vt:lpwstr>
  </property>
  <property fmtid="{D5CDD505-2E9C-101B-9397-08002B2CF9AE}" pid="4" name="NXPowerLiteVersion">
    <vt:lpwstr>D5.0.2</vt:lpwstr>
  </property>
</Properties>
</file>