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540" r:id="rId2"/>
    <p:sldId id="668" r:id="rId3"/>
    <p:sldId id="670" r:id="rId4"/>
    <p:sldId id="671" r:id="rId5"/>
    <p:sldId id="718" r:id="rId6"/>
    <p:sldId id="712" r:id="rId7"/>
    <p:sldId id="706" r:id="rId8"/>
    <p:sldId id="707" r:id="rId9"/>
    <p:sldId id="708" r:id="rId10"/>
    <p:sldId id="672" r:id="rId11"/>
    <p:sldId id="673" r:id="rId12"/>
    <p:sldId id="674" r:id="rId13"/>
    <p:sldId id="716" r:id="rId14"/>
    <p:sldId id="717" r:id="rId15"/>
    <p:sldId id="675" r:id="rId16"/>
    <p:sldId id="676" r:id="rId17"/>
    <p:sldId id="677" r:id="rId18"/>
    <p:sldId id="680" r:id="rId19"/>
    <p:sldId id="678" r:id="rId20"/>
    <p:sldId id="679" r:id="rId21"/>
    <p:sldId id="681" r:id="rId22"/>
    <p:sldId id="682" r:id="rId23"/>
    <p:sldId id="713" r:id="rId24"/>
    <p:sldId id="714" r:id="rId25"/>
    <p:sldId id="683" r:id="rId26"/>
    <p:sldId id="710" r:id="rId27"/>
    <p:sldId id="684" r:id="rId28"/>
    <p:sldId id="685" r:id="rId29"/>
    <p:sldId id="686" r:id="rId30"/>
    <p:sldId id="692" r:id="rId31"/>
    <p:sldId id="694" r:id="rId32"/>
    <p:sldId id="693" r:id="rId33"/>
    <p:sldId id="695" r:id="rId34"/>
    <p:sldId id="687" r:id="rId35"/>
    <p:sldId id="697" r:id="rId36"/>
    <p:sldId id="696" r:id="rId37"/>
    <p:sldId id="709" r:id="rId38"/>
    <p:sldId id="704" r:id="rId39"/>
    <p:sldId id="699" r:id="rId40"/>
    <p:sldId id="700" r:id="rId41"/>
    <p:sldId id="701" r:id="rId42"/>
    <p:sldId id="698" r:id="rId43"/>
    <p:sldId id="702" r:id="rId44"/>
    <p:sldId id="711" r:id="rId45"/>
    <p:sldId id="715" r:id="rId46"/>
    <p:sldId id="703" r:id="rId47"/>
    <p:sldId id="592" r:id="rId48"/>
  </p:sldIdLst>
  <p:sldSz cx="12188825" cy="6858000"/>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江" initials="徐江"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C2F"/>
    <a:srgbClr val="5F5F5F"/>
    <a:srgbClr val="46575E"/>
    <a:srgbClr val="B0C3C8"/>
    <a:srgbClr val="8DA6B1"/>
    <a:srgbClr val="41555E"/>
    <a:srgbClr val="61808E"/>
    <a:srgbClr val="BBCAD0"/>
    <a:srgbClr val="D1DBE0"/>
    <a:srgbClr val="E8ED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0" autoAdjust="0"/>
    <p:restoredTop sz="86371" autoAdjust="0"/>
  </p:normalViewPr>
  <p:slideViewPr>
    <p:cSldViewPr snapToGrid="0">
      <p:cViewPr varScale="1">
        <p:scale>
          <a:sx n="60" d="100"/>
          <a:sy n="60" d="100"/>
        </p:scale>
        <p:origin x="108" y="144"/>
      </p:cViewPr>
      <p:guideLst>
        <p:guide orient="horz" pos="2160"/>
        <p:guide orient="horz" pos="3744"/>
        <p:guide orient="horz" pos="960"/>
        <p:guide orient="horz" pos="1248"/>
        <p:guide pos="3839"/>
        <p:guide pos="7343"/>
        <p:guide pos="33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390"/>
    </p:cViewPr>
  </p:sorterViewPr>
  <p:notesViewPr>
    <p:cSldViewPr snapToGrid="0">
      <p:cViewPr varScale="1">
        <p:scale>
          <a:sx n="60" d="100"/>
          <a:sy n="60" d="100"/>
        </p:scale>
        <p:origin x="246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2/25/2019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pPr/>
              <a:t>12</a:t>
            </a:fld>
            <a:endParaRPr lang="en-US" dirty="0"/>
          </a:p>
        </p:txBody>
      </p:sp>
    </p:spTree>
    <p:extLst>
      <p:ext uri="{BB962C8B-B14F-4D97-AF65-F5344CB8AC3E}">
        <p14:creationId xmlns:p14="http://schemas.microsoft.com/office/powerpoint/2010/main" val="588027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47</a:t>
            </a:fld>
            <a:endParaRPr lang="en-US" dirty="0"/>
          </a:p>
        </p:txBody>
      </p:sp>
    </p:spTree>
    <p:extLst>
      <p:ext uri="{BB962C8B-B14F-4D97-AF65-F5344CB8AC3E}">
        <p14:creationId xmlns:p14="http://schemas.microsoft.com/office/powerpoint/2010/main" val="12427561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0" name="Picture 9"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6" name="Date Placeholder 5"/>
          <p:cNvSpPr>
            <a:spLocks noGrp="1"/>
          </p:cNvSpPr>
          <p:nvPr>
            <p:ph type="dt" sz="half" idx="14"/>
          </p:nvPr>
        </p:nvSpPr>
        <p:spPr/>
        <p:txBody>
          <a:bodyPr/>
          <a:lstStyle>
            <a:lvl1pPr>
              <a:defRPr>
                <a:solidFill>
                  <a:srgbClr val="5F5F5F"/>
                </a:solidFill>
              </a:defRPr>
            </a:lvl1pPr>
          </a:lstStyle>
          <a:p>
            <a:fld id="{BE835C5F-A8A9-41D7-AB84-2CA6647D6FA6}" type="datetime1">
              <a:rPr lang="en-US" smtClean="0"/>
              <a:pPr/>
              <a:t>2/25/2019</a:t>
            </a:fld>
            <a:endParaRPr lang="en-US" dirty="0"/>
          </a:p>
        </p:txBody>
      </p:sp>
      <p:sp>
        <p:nvSpPr>
          <p:cNvPr id="8" name="Footer Placeholder 7"/>
          <p:cNvSpPr>
            <a:spLocks noGrp="1"/>
          </p:cNvSpPr>
          <p:nvPr>
            <p:ph type="ftr" sz="quarter" idx="15"/>
          </p:nvPr>
        </p:nvSpPr>
        <p:spPr/>
        <p:txBody>
          <a:bodyPr/>
          <a:lstStyle>
            <a:lvl1pPr>
              <a:defRPr>
                <a:solidFill>
                  <a:srgbClr val="5F5F5F"/>
                </a:solidFill>
              </a:defRPr>
            </a:lvl1pPr>
          </a:lstStyle>
          <a:p>
            <a:r>
              <a:rPr lang="en-US"/>
              <a:t>Oracle Confidential – Internal/Restricted/Highly Restricted</a:t>
            </a:r>
            <a:endParaRPr lang="en-US" dirty="0"/>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2014</a:t>
            </a:r>
            <a:r>
              <a:rPr lang="en-US" sz="850" dirty="0">
                <a:solidFill>
                  <a:srgbClr val="5F5F5F"/>
                </a:solidFill>
              </a:rPr>
              <a:t>,</a:t>
            </a:r>
            <a:r>
              <a:rPr sz="850" dirty="0">
                <a:solidFill>
                  <a:srgbClr val="5F5F5F"/>
                </a:solidFill>
              </a:rPr>
              <a:t> Oracle and/or its affiliates. All rights reserved.  |</a:t>
            </a:r>
          </a:p>
        </p:txBody>
      </p:sp>
      <p:pic>
        <p:nvPicPr>
          <p:cNvPr id="9" name="Picture 8" descr="rwp3.png"/>
          <p:cNvPicPr>
            <a:picLocks noChangeAspect="1"/>
          </p:cNvPicPr>
          <p:nvPr userDrawn="1"/>
        </p:nvPicPr>
        <p:blipFill>
          <a:blip r:embed="rId3" cstate="print"/>
          <a:stretch>
            <a:fillRect/>
          </a:stretch>
        </p:blipFill>
        <p:spPr>
          <a:xfrm>
            <a:off x="2160582" y="6261315"/>
            <a:ext cx="1845752" cy="596686"/>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5F5F5F"/>
                </a:solidFill>
              </a:defRPr>
            </a:lvl1pPr>
          </a:lstStyle>
          <a:p>
            <a:fld id="{DD48DCD6-94E5-43C1-8080-C65659C37F0B}" type="datetime1">
              <a:rPr lang="en-US" smtClean="0"/>
              <a:pPr/>
              <a:t>2/25/2019</a:t>
            </a:fld>
            <a:endParaRPr lang="en-US" dirty="0"/>
          </a:p>
        </p:txBody>
      </p:sp>
      <p:sp>
        <p:nvSpPr>
          <p:cNvPr id="5" name="Footer Placeholder 4"/>
          <p:cNvSpPr>
            <a:spLocks noGrp="1"/>
          </p:cNvSpPr>
          <p:nvPr>
            <p:ph type="ftr" sz="quarter" idx="11"/>
          </p:nvPr>
        </p:nvSpPr>
        <p:spPr/>
        <p:txBody>
          <a:bodyPr/>
          <a:lstStyle>
            <a:lvl1pPr>
              <a:defRPr>
                <a:solidFill>
                  <a:srgbClr val="5F5F5F"/>
                </a:solidFill>
              </a:defRPr>
            </a:lvl1pPr>
          </a:lstStyle>
          <a:p>
            <a:r>
              <a:rPr lang="en-US"/>
              <a:t>Oracle Confidential – Internal/Restricted/Highly Restricted</a:t>
            </a:r>
            <a:endParaRPr lang="en-US" dirty="0"/>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pic>
        <p:nvPicPr>
          <p:cNvPr id="15" name="Picture 14"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2014</a:t>
            </a:r>
            <a:r>
              <a:rPr lang="en-US" sz="850" dirty="0">
                <a:solidFill>
                  <a:srgbClr val="5F5F5F"/>
                </a:solidFill>
              </a:rPr>
              <a:t>,</a:t>
            </a:r>
            <a:r>
              <a:rPr sz="850" dirty="0">
                <a:solidFill>
                  <a:srgbClr val="5F5F5F"/>
                </a:solidFill>
              </a:rPr>
              <a:t> Oracle and/or its affiliates. All rights reserved.  |</a:t>
            </a:r>
          </a:p>
        </p:txBody>
      </p:sp>
      <p:pic>
        <p:nvPicPr>
          <p:cNvPr id="16" name="Picture 15" descr="rwp3.png"/>
          <p:cNvPicPr>
            <a:picLocks noChangeAspect="1"/>
          </p:cNvPicPr>
          <p:nvPr userDrawn="1"/>
        </p:nvPicPr>
        <p:blipFill>
          <a:blip r:embed="rId4" cstate="print"/>
          <a:stretch>
            <a:fillRect/>
          </a:stretch>
        </p:blipFill>
        <p:spPr>
          <a:xfrm>
            <a:off x="2160582" y="6261315"/>
            <a:ext cx="1845752" cy="596686"/>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4A9648-5D0C-4E52-8C32-502CD386B17F}" type="datetime1">
              <a:rPr lang="en-US" smtClean="0"/>
              <a:pPr/>
              <a:t>2/25/2019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4A0D4CA-216A-4606-82FE-39019905721D}" type="datetime1">
              <a:rPr lang="en-US" smtClean="0"/>
              <a:pPr/>
              <a:t>2/25/2019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Picture Placeholder 15"/>
          <p:cNvSpPr>
            <a:spLocks noGrp="1"/>
          </p:cNvSpPr>
          <p:nvPr>
            <p:ph type="pic" sz="quarter" idx="14" hasCustomPrompt="1"/>
          </p:nvPr>
        </p:nvSpPr>
        <p:spPr>
          <a:xfrm>
            <a:off x="2286000"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10" name="Text Placeholder 10"/>
          <p:cNvSpPr>
            <a:spLocks noGrp="1"/>
          </p:cNvSpPr>
          <p:nvPr>
            <p:ph type="body" sz="quarter" idx="15"/>
          </p:nvPr>
        </p:nvSpPr>
        <p:spPr>
          <a:xfrm>
            <a:off x="6035040" y="1828799"/>
            <a:ext cx="562197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Click to edit Master text styles</a:t>
            </a:r>
          </a:p>
          <a:p>
            <a:pPr lvl="1"/>
            <a:r>
              <a:rPr lang="en-US"/>
              <a:t>Second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907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8B06ED4E-A668-4BDD-B3CB-90012C155AB1}" type="datetime1">
              <a:rPr lang="en-US" smtClean="0"/>
              <a:pPr/>
              <a:t>2/25/2019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285E340B-0E8E-4E78-832B-9476386DC966}" type="datetime1">
              <a:rPr lang="en-US" smtClean="0"/>
              <a:pPr/>
              <a:t>2/25/2019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Picture Placeholder 15"/>
          <p:cNvSpPr>
            <a:spLocks noGrp="1" noChangeAspect="1"/>
          </p:cNvSpPr>
          <p:nvPr>
            <p:ph type="pic" sz="quarter" idx="14" hasCustomPrompt="1"/>
          </p:nvPr>
        </p:nvSpPr>
        <p:spPr>
          <a:xfrm>
            <a:off x="531812" y="1905000"/>
            <a:ext cx="2194560" cy="3072384"/>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163411-199B-4C43-97EA-0470435157CF}" type="datetime1">
              <a:rPr lang="en-US" smtClean="0"/>
              <a:pPr/>
              <a:t>2/25/2019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ADED2A-CD08-4993-9108-55E886137F3B}" type="datetime1">
              <a:rPr lang="en-US" smtClean="0"/>
              <a:pPr/>
              <a:t>2/25/2019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615E54-5D11-409C-B874-1A3838B9BAC0}" type="datetime1">
              <a:rPr lang="en-US" smtClean="0"/>
              <a:pPr/>
              <a:t>2/25/2019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B78157D-6A02-4656-A802-23BCAA9AD12E}" type="datetime1">
              <a:rPr lang="en-US" smtClean="0"/>
              <a:pPr/>
              <a:t>2/25/2019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3" name="Title 2"/>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F27E69A3-3E4A-404B-8A11-FC3F42041008}" type="datetime1">
              <a:rPr lang="en-US" smtClean="0"/>
              <a:pPr/>
              <a:t>2/25/2019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a:t>XX</a:t>
            </a: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pic>
        <p:nvPicPr>
          <p:cNvPr id="9" name="Picture 8"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7" name="Date Placeholder 6"/>
          <p:cNvSpPr>
            <a:spLocks noGrp="1"/>
          </p:cNvSpPr>
          <p:nvPr>
            <p:ph type="dt" sz="half" idx="10"/>
          </p:nvPr>
        </p:nvSpPr>
        <p:spPr/>
        <p:txBody>
          <a:bodyPr/>
          <a:lstStyle>
            <a:lvl1pPr>
              <a:defRPr>
                <a:solidFill>
                  <a:srgbClr val="5F5F5F"/>
                </a:solidFill>
              </a:defRPr>
            </a:lvl1pPr>
          </a:lstStyle>
          <a:p>
            <a:fld id="{1C128C09-119B-4786-9B03-B4D061787906}" type="datetime1">
              <a:rPr lang="en-US" smtClean="0"/>
              <a:pPr/>
              <a:t>2/25/2019</a:t>
            </a:fld>
            <a:endParaRPr lang="en-US" dirty="0"/>
          </a:p>
        </p:txBody>
      </p:sp>
      <p:sp>
        <p:nvSpPr>
          <p:cNvPr id="8" name="Footer Placeholder 7"/>
          <p:cNvSpPr>
            <a:spLocks noGrp="1"/>
          </p:cNvSpPr>
          <p:nvPr>
            <p:ph type="ftr" sz="quarter" idx="11"/>
          </p:nvPr>
        </p:nvSpPr>
        <p:spPr/>
        <p:txBody>
          <a:bodyPr/>
          <a:lstStyle>
            <a:lvl1pPr>
              <a:defRPr>
                <a:solidFill>
                  <a:srgbClr val="5F5F5F"/>
                </a:solidFill>
              </a:defRPr>
            </a:lvl1pPr>
          </a:lstStyle>
          <a:p>
            <a:r>
              <a:rPr lang="en-US"/>
              <a:t>Oracle Confidential – Internal/Restricted/Highly Restricted</a:t>
            </a:r>
            <a:endParaRPr lang="en-US" dirty="0"/>
          </a:p>
        </p:txBody>
      </p:sp>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2014</a:t>
            </a:r>
            <a:r>
              <a:rPr lang="en-US" sz="850" dirty="0">
                <a:solidFill>
                  <a:srgbClr val="5F5F5F"/>
                </a:solidFill>
              </a:rPr>
              <a:t>,</a:t>
            </a:r>
            <a:r>
              <a:rPr sz="850" dirty="0">
                <a:solidFill>
                  <a:srgbClr val="5F5F5F"/>
                </a:solidFill>
              </a:rPr>
              <a:t> Oracle and/or its affiliates. All rights reserved.  |</a:t>
            </a:r>
          </a:p>
        </p:txBody>
      </p:sp>
      <p:pic>
        <p:nvPicPr>
          <p:cNvPr id="10" name="Picture 9" descr="rwp3.png"/>
          <p:cNvPicPr>
            <a:picLocks noChangeAspect="1"/>
          </p:cNvPicPr>
          <p:nvPr userDrawn="1"/>
        </p:nvPicPr>
        <p:blipFill>
          <a:blip r:embed="rId3" cstate="print"/>
          <a:stretch>
            <a:fillRect/>
          </a:stretch>
        </p:blipFill>
        <p:spPr>
          <a:xfrm>
            <a:off x="2160582" y="6261315"/>
            <a:ext cx="1845752" cy="596686"/>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B1C2AA-3A5E-497B-9A46-7C624F49B190}" type="datetime1">
              <a:rPr lang="en-US" smtClean="0"/>
              <a:pPr/>
              <a:t>2/25/2019</a:t>
            </a:fld>
            <a:endParaRPr dirty="0"/>
          </a:p>
        </p:txBody>
      </p:sp>
      <p:sp>
        <p:nvSpPr>
          <p:cNvPr id="8" name="Footer Placeholder 7"/>
          <p:cNvSpPr>
            <a:spLocks noGrp="1"/>
          </p:cNvSpPr>
          <p:nvPr>
            <p:ph type="ftr" sz="quarter" idx="11"/>
          </p:nvPr>
        </p:nvSpPr>
        <p:spPr/>
        <p:txBody>
          <a:bodyPr/>
          <a:lstStyle/>
          <a:p>
            <a:r>
              <a:rPr dirty="0"/>
              <a:t>Oracle Confidential – Internal/Restricted/Highly Restricted</a:t>
            </a:r>
          </a:p>
        </p:txBody>
      </p:sp>
      <p:sp>
        <p:nvSpPr>
          <p:cNvPr id="9" name="Slide Number Placeholder 8"/>
          <p:cNvSpPr>
            <a:spLocks noGrp="1"/>
          </p:cNvSpPr>
          <p:nvPr>
            <p:ph type="sldNum" sz="quarter" idx="12"/>
          </p:nvPr>
        </p:nvSpPr>
        <p:spPr/>
        <p:txBody>
          <a:bodyPr/>
          <a:lstStyle/>
          <a:p>
            <a:fld id="{C51EAA63-D034-42AE-91FA-B13B9518C7BE}" type="slidenum">
              <a:rPr/>
              <a:pPr/>
              <a:t>‹#›</a:t>
            </a:fld>
            <a:endParaRPr dirty="0"/>
          </a:p>
        </p:txBody>
      </p: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BDF7CF0-0C99-47FD-A971-6B91953D0CD2}" type="datetime1">
              <a:rPr lang="en-US" smtClean="0"/>
              <a:pPr/>
              <a:t>2/25/2019</a:t>
            </a:fld>
            <a:endParaRPr dirty="0"/>
          </a:p>
        </p:txBody>
      </p:sp>
      <p:sp>
        <p:nvSpPr>
          <p:cNvPr id="4" name="Footer Placeholder 3"/>
          <p:cNvSpPr>
            <a:spLocks noGrp="1"/>
          </p:cNvSpPr>
          <p:nvPr>
            <p:ph type="ftr" sz="quarter" idx="11"/>
          </p:nvPr>
        </p:nvSpPr>
        <p:spPr/>
        <p:txBody>
          <a:bodyPr/>
          <a:lstStyle/>
          <a:p>
            <a:r>
              <a:rPr dirty="0"/>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57B153C-8EE8-4D55-9B77-A43A8CDC8241}" type="datetime1">
              <a:rPr lang="en-US" smtClean="0"/>
              <a:pPr/>
              <a:t>2/25/2019</a:t>
            </a:fld>
            <a:endParaRPr dirty="0"/>
          </a:p>
        </p:txBody>
      </p:sp>
      <p:sp>
        <p:nvSpPr>
          <p:cNvPr id="4" name="Footer Placeholder 3"/>
          <p:cNvSpPr>
            <a:spLocks noGrp="1"/>
          </p:cNvSpPr>
          <p:nvPr>
            <p:ph type="ftr" sz="quarter" idx="11"/>
          </p:nvPr>
        </p:nvSpPr>
        <p:spPr/>
        <p:txBody>
          <a:bodyPr/>
          <a:lstStyle/>
          <a:p>
            <a:r>
              <a:rPr dirty="0"/>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creen Sho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83848-B5C0-408B-AA4A-D37BC4E9500D}" type="datetime1">
              <a:rPr lang="en-US" smtClean="0"/>
              <a:pPr/>
              <a:t>2/25/2019</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
        <p:nvSpPr>
          <p:cNvPr id="5" name="Text Placeholder 12"/>
          <p:cNvSpPr>
            <a:spLocks noGrp="1"/>
          </p:cNvSpPr>
          <p:nvPr>
            <p:ph type="body" sz="quarter" idx="13" hasCustomPrompt="1"/>
          </p:nvPr>
        </p:nvSpPr>
        <p:spPr>
          <a:xfrm>
            <a:off x="511032" y="635980"/>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6" name="Title 6"/>
          <p:cNvSpPr>
            <a:spLocks noGrp="1"/>
          </p:cNvSpPr>
          <p:nvPr>
            <p:ph type="title"/>
          </p:nvPr>
        </p:nvSpPr>
        <p:spPr>
          <a:xfrm>
            <a:off x="511030" y="135075"/>
            <a:ext cx="11125200" cy="526473"/>
          </a:xfrm>
        </p:spPr>
        <p:txBody>
          <a:bodyPr/>
          <a:lstStyle/>
          <a:p>
            <a:r>
              <a:rPr lang="en-US"/>
              <a:t>Click to edit Master title style</a:t>
            </a:r>
            <a:endParaRPr dirty="0"/>
          </a:p>
        </p:txBody>
      </p:sp>
      <p:sp>
        <p:nvSpPr>
          <p:cNvPr id="7" name="Picture Placeholder 2"/>
          <p:cNvSpPr>
            <a:spLocks noGrp="1" noChangeAspect="1"/>
          </p:cNvSpPr>
          <p:nvPr>
            <p:ph type="pic" idx="1"/>
          </p:nvPr>
        </p:nvSpPr>
        <p:spPr bwMode="gray">
          <a:xfrm>
            <a:off x="3096487" y="973282"/>
            <a:ext cx="8542782" cy="53473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creen Shot with Tex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83848-B5C0-408B-AA4A-D37BC4E9500D}" type="datetime1">
              <a:rPr lang="en-US" smtClean="0"/>
              <a:pPr/>
              <a:t>2/25/2019</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
        <p:nvSpPr>
          <p:cNvPr id="5" name="Text Placeholder 12"/>
          <p:cNvSpPr>
            <a:spLocks noGrp="1"/>
          </p:cNvSpPr>
          <p:nvPr>
            <p:ph type="body" sz="quarter" idx="13" hasCustomPrompt="1"/>
          </p:nvPr>
        </p:nvSpPr>
        <p:spPr>
          <a:xfrm>
            <a:off x="511032" y="635980"/>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6" name="Title 6"/>
          <p:cNvSpPr>
            <a:spLocks noGrp="1"/>
          </p:cNvSpPr>
          <p:nvPr>
            <p:ph type="title"/>
          </p:nvPr>
        </p:nvSpPr>
        <p:spPr>
          <a:xfrm>
            <a:off x="511030" y="135075"/>
            <a:ext cx="11125200" cy="526473"/>
          </a:xfrm>
        </p:spPr>
        <p:txBody>
          <a:bodyPr/>
          <a:lstStyle/>
          <a:p>
            <a:r>
              <a:rPr lang="en-US"/>
              <a:t>Click to edit Master title style</a:t>
            </a:r>
            <a:endParaRPr dirty="0"/>
          </a:p>
        </p:txBody>
      </p:sp>
      <p:sp>
        <p:nvSpPr>
          <p:cNvPr id="7" name="Picture Placeholder 2"/>
          <p:cNvSpPr>
            <a:spLocks noGrp="1" noChangeAspect="1"/>
          </p:cNvSpPr>
          <p:nvPr>
            <p:ph type="pic" idx="1"/>
          </p:nvPr>
        </p:nvSpPr>
        <p:spPr bwMode="gray">
          <a:xfrm>
            <a:off x="3096487" y="973282"/>
            <a:ext cx="8542782" cy="53473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8" name="Content Placeholder 2"/>
          <p:cNvSpPr>
            <a:spLocks noGrp="1"/>
          </p:cNvSpPr>
          <p:nvPr>
            <p:ph idx="14"/>
          </p:nvPr>
        </p:nvSpPr>
        <p:spPr>
          <a:xfrm>
            <a:off x="531662" y="1084881"/>
            <a:ext cx="2498257" cy="5145437"/>
          </a:xfrm>
        </p:spPr>
        <p:txBody>
          <a:bodyPr>
            <a:noAutofit/>
          </a:bodyPr>
          <a:lstStyle>
            <a:lvl1pPr>
              <a:defRPr sz="2400" baseline="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777288"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6380274-FC95-4818-9E9B-AC6965110C68}" type="datetime1">
              <a:rPr lang="en-US" smtClean="0"/>
              <a:pPr/>
              <a:t>2/25/2019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4376E9-0A39-411E-B0E6-4721BD7410A6}" type="datetime1">
              <a:rPr lang="en-US" smtClean="0"/>
              <a:pPr/>
              <a:t>2/25/2019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D706BC-F75C-4CF6-BE3C-6187248F1850}" type="datetime1">
              <a:rPr lang="en-US" smtClean="0"/>
              <a:pPr/>
              <a:t>2/25/2019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20232F-282C-4013-959B-41855EB69372}" type="datetime1">
              <a:rPr lang="en-US" smtClean="0"/>
              <a:pPr/>
              <a:t>2/25/2019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BE6A2962-31B1-476A-9B8C-018AA63DB19B}" type="datetime1">
              <a:rPr lang="en-US" smtClean="0"/>
              <a:pPr/>
              <a:t>2/25/2019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itle 3"/>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6012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2" y="2286000"/>
            <a:ext cx="96012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96012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2" name="Picture 11"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7" name="Date Placeholder 6"/>
          <p:cNvSpPr>
            <a:spLocks noGrp="1"/>
          </p:cNvSpPr>
          <p:nvPr>
            <p:ph type="dt" sz="half" idx="14"/>
          </p:nvPr>
        </p:nvSpPr>
        <p:spPr/>
        <p:txBody>
          <a:bodyPr/>
          <a:lstStyle>
            <a:lvl1pPr>
              <a:defRPr>
                <a:solidFill>
                  <a:schemeClr val="tx1"/>
                </a:solidFill>
              </a:defRPr>
            </a:lvl1pPr>
          </a:lstStyle>
          <a:p>
            <a:fld id="{665E6ADA-F1BA-4640-A1FC-03DA61FC1DD3}" type="datetime1">
              <a:rPr lang="en-US" smtClean="0"/>
              <a:pPr/>
              <a:t>2/25/2019</a:t>
            </a:fld>
            <a:endParaRPr lang="en-US" dirty="0"/>
          </a:p>
        </p:txBody>
      </p:sp>
      <p:sp>
        <p:nvSpPr>
          <p:cNvPr id="8" name="Footer Placeholder 7"/>
          <p:cNvSpPr>
            <a:spLocks noGrp="1"/>
          </p:cNvSpPr>
          <p:nvPr>
            <p:ph type="ftr" sz="quarter" idx="15"/>
          </p:nvPr>
        </p:nvSpPr>
        <p:spPr/>
        <p:txBody>
          <a:bodyPr/>
          <a:lstStyle>
            <a:lvl1pPr>
              <a:defRPr>
                <a:solidFill>
                  <a:schemeClr val="tx1"/>
                </a:solidFill>
              </a:defRPr>
            </a:lvl1pPr>
          </a:lstStyle>
          <a:p>
            <a:r>
              <a:rPr lang="en-US"/>
              <a:t>Oracle Confidential – Internal/Restricted/Highly Restricted</a:t>
            </a:r>
            <a:endParaRPr lang="en-US" dirty="0"/>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2014</a:t>
            </a:r>
            <a:r>
              <a:rPr lang="en-US" sz="850" dirty="0">
                <a:solidFill>
                  <a:schemeClr val="tx1"/>
                </a:solidFill>
              </a:rPr>
              <a:t>,</a:t>
            </a:r>
            <a:r>
              <a:rPr sz="850" dirty="0">
                <a:solidFill>
                  <a:schemeClr val="tx1"/>
                </a:solidFill>
              </a:rPr>
              <a:t> Oracle and/or its affiliates. All rights reserved.  |</a:t>
            </a:r>
          </a:p>
        </p:txBody>
      </p:sp>
      <p:pic>
        <p:nvPicPr>
          <p:cNvPr id="11" name="Picture 10" descr="rwp3.png"/>
          <p:cNvPicPr>
            <a:picLocks noChangeAspect="1"/>
          </p:cNvPicPr>
          <p:nvPr userDrawn="1"/>
        </p:nvPicPr>
        <p:blipFill>
          <a:blip r:embed="rId4" cstate="print"/>
          <a:stretch>
            <a:fillRect/>
          </a:stretch>
        </p:blipFill>
        <p:spPr>
          <a:xfrm>
            <a:off x="2160582" y="6261315"/>
            <a:ext cx="1845752" cy="596686"/>
          </a:xfrm>
          <a:prstGeom prst="rect">
            <a:avLst/>
          </a:prstGeom>
        </p:spPr>
      </p:pic>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a:t>Click to edit Master title style</a:t>
            </a:r>
            <a:endParaRPr dirty="0"/>
          </a:p>
        </p:txBody>
      </p:sp>
      <p:sp>
        <p:nvSpPr>
          <p:cNvPr id="5" name="Date Placeholder 4"/>
          <p:cNvSpPr>
            <a:spLocks noGrp="1"/>
          </p:cNvSpPr>
          <p:nvPr>
            <p:ph type="dt" sz="half" idx="10"/>
          </p:nvPr>
        </p:nvSpPr>
        <p:spPr/>
        <p:txBody>
          <a:bodyPr/>
          <a:lstStyle/>
          <a:p>
            <a:fld id="{63A752E7-DA5D-411B-A78C-61EF0DC36DC1}" type="datetime1">
              <a:rPr lang="en-US" smtClean="0"/>
              <a:pPr/>
              <a:t>2/25/2019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3" name="Picture 12" descr="Photos, screen captures, graphics can be inserted in a white mobile phone and table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3" name="Picture Placeholder 2"/>
          <p:cNvSpPr>
            <a:spLocks noGrp="1"/>
          </p:cNvSpPr>
          <p:nvPr>
            <p:ph type="pic" idx="1"/>
          </p:nvPr>
        </p:nvSpPr>
        <p:spPr bwMode="gray">
          <a:xfrm>
            <a:off x="1910171" y="2364583"/>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428B3FCF-EC95-4426-B022-9B31F7E6F3F8}" type="datetime1">
              <a:rPr lang="en-US" smtClean="0"/>
              <a:pPr/>
              <a:t>2/25/2019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532312" y="1975104"/>
            <a:ext cx="5248656" cy="3328416"/>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itle 3"/>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362906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a:t>Click to edit Master title style</a:t>
            </a:r>
            <a:endParaRPr dirty="0"/>
          </a:p>
        </p:txBody>
      </p:sp>
      <p:sp>
        <p:nvSpPr>
          <p:cNvPr id="5" name="Date Placeholder 4"/>
          <p:cNvSpPr>
            <a:spLocks noGrp="1"/>
          </p:cNvSpPr>
          <p:nvPr>
            <p:ph type="dt" sz="half" idx="10"/>
          </p:nvPr>
        </p:nvSpPr>
        <p:spPr/>
        <p:txBody>
          <a:bodyPr/>
          <a:lstStyle/>
          <a:p>
            <a:fld id="{74EE71CC-53C6-435F-8AFE-71A3FBB2D61C}" type="datetime1">
              <a:rPr lang="en-US" smtClean="0"/>
              <a:pPr/>
              <a:t>2/25/2019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7061703" y="1013144"/>
            <a:ext cx="331356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9" name="Picture 18"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20" name="Picture Placeholder 2"/>
          <p:cNvSpPr>
            <a:spLocks noGrp="1"/>
          </p:cNvSpPr>
          <p:nvPr>
            <p:ph type="pic" idx="1"/>
          </p:nvPr>
        </p:nvSpPr>
        <p:spPr bwMode="gray">
          <a:xfrm>
            <a:off x="4093399" y="2449820"/>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396459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2" name="Group 1"/>
          <p:cNvGrpSpPr/>
          <p:nvPr/>
        </p:nvGrpSpPr>
        <p:grpSpPr>
          <a:xfrm>
            <a:off x="0"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5" name="Date Placeholder 4"/>
          <p:cNvSpPr>
            <a:spLocks noGrp="1"/>
          </p:cNvSpPr>
          <p:nvPr>
            <p:ph type="dt" sz="half" idx="10"/>
          </p:nvPr>
        </p:nvSpPr>
        <p:spPr/>
        <p:txBody>
          <a:bodyPr/>
          <a:lstStyle>
            <a:lvl1pPr>
              <a:defRPr>
                <a:solidFill>
                  <a:srgbClr val="5F5F5F"/>
                </a:solidFill>
              </a:defRPr>
            </a:lvl1pPr>
          </a:lstStyle>
          <a:p>
            <a:fld id="{3E68E9E5-F499-4219-A189-39E4FB27AA98}" type="datetime1">
              <a:rPr lang="en-US" smtClean="0"/>
              <a:pPr/>
              <a:t>2/25/2019</a:t>
            </a:fld>
            <a:endParaRPr lang="en-US" dirty="0"/>
          </a:p>
        </p:txBody>
      </p:sp>
      <p:sp>
        <p:nvSpPr>
          <p:cNvPr id="6" name="Footer Placeholder 5"/>
          <p:cNvSpPr>
            <a:spLocks noGrp="1"/>
          </p:cNvSpPr>
          <p:nvPr>
            <p:ph type="ftr" sz="quarter" idx="11"/>
          </p:nvPr>
        </p:nvSpPr>
        <p:spPr/>
        <p:txBody>
          <a:bodyPr/>
          <a:lstStyle>
            <a:lvl1pPr>
              <a:defRPr>
                <a:solidFill>
                  <a:srgbClr val="5F5F5F"/>
                </a:solidFill>
              </a:defRPr>
            </a:lvl1pPr>
          </a:lstStyle>
          <a:p>
            <a:r>
              <a:rPr lang="en-US"/>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22" name="Text Placeholder 12"/>
          <p:cNvSpPr>
            <a:spLocks noGrp="1"/>
          </p:cNvSpPr>
          <p:nvPr>
            <p:ph type="body" sz="quarter" idx="13" hasCustomPrompt="1"/>
          </p:nvPr>
        </p:nvSpPr>
        <p:spPr>
          <a:xfrm>
            <a:off x="760412" y="2666999"/>
            <a:ext cx="50292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3" name="Title 2"/>
          <p:cNvSpPr>
            <a:spLocks noGrp="1"/>
          </p:cNvSpPr>
          <p:nvPr>
            <p:ph type="title" hasCustomPrompt="1"/>
          </p:nvPr>
        </p:nvSpPr>
        <p:spPr>
          <a:xfrm>
            <a:off x="760412" y="609600"/>
            <a:ext cx="5029200" cy="2044700"/>
          </a:xfrm>
        </p:spPr>
        <p:txBody>
          <a:bodyPr/>
          <a:lstStyle>
            <a:lvl1pPr>
              <a:defRPr sz="13800" b="1"/>
            </a:lvl1pPr>
          </a:lstStyle>
          <a:p>
            <a:r>
              <a:rPr lang="en-US" dirty="0"/>
              <a:t>XX</a:t>
            </a:r>
          </a:p>
        </p:txBody>
      </p:sp>
      <p:pic>
        <p:nvPicPr>
          <p:cNvPr id="15" name="Picture 14"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19" name="TextBox 1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2014</a:t>
            </a:r>
            <a:r>
              <a:rPr lang="en-US" sz="850" dirty="0">
                <a:solidFill>
                  <a:srgbClr val="5F5F5F"/>
                </a:solidFill>
              </a:rPr>
              <a:t>,</a:t>
            </a:r>
            <a:r>
              <a:rPr sz="850" dirty="0">
                <a:solidFill>
                  <a:srgbClr val="5F5F5F"/>
                </a:solidFill>
              </a:rPr>
              <a:t> Oracle and/or its affiliates. All rights reserved.  |</a:t>
            </a:r>
          </a:p>
        </p:txBody>
      </p:sp>
      <p:pic>
        <p:nvPicPr>
          <p:cNvPr id="16" name="Picture 15" descr="rwp3.png"/>
          <p:cNvPicPr>
            <a:picLocks noChangeAspect="1"/>
          </p:cNvPicPr>
          <p:nvPr userDrawn="1"/>
        </p:nvPicPr>
        <p:blipFill>
          <a:blip r:embed="rId4" cstate="print"/>
          <a:stretch>
            <a:fillRect/>
          </a:stretch>
        </p:blipFill>
        <p:spPr>
          <a:xfrm>
            <a:off x="2160582" y="6261315"/>
            <a:ext cx="1845752" cy="596686"/>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3D238-365F-4CFC-BE78-83A56DA944B3}" type="datetime1">
              <a:rPr lang="en-US" smtClean="0"/>
              <a:pPr/>
              <a:t>2/25/2019</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AC22A-20A7-4CAF-B984-2F68BA3942E5}" type="datetime1">
              <a:rPr lang="en-US" smtClean="0"/>
              <a:pPr/>
              <a:t>2/25/2019</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12B2B-17A5-4F3F-B51E-62528CEFE260}" type="datetime1">
              <a:rPr lang="en-US" smtClean="0"/>
              <a:pPr/>
              <a:t>2/25/2019</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grpSp>
        <p:nvGrpSpPr>
          <p:cNvPr id="3093" name="Group 3092" descr="&quot;Hardware and Software Engineered to work together&quot; tagline in red and black"/>
          <p:cNvGrpSpPr/>
          <p:nvPr userDrawn="1"/>
        </p:nvGrpSpPr>
        <p:grpSpPr bwMode="gray">
          <a:xfrm>
            <a:off x="3263901" y="2743200"/>
            <a:ext cx="5668962" cy="1081088"/>
            <a:chOff x="3263901" y="1227138"/>
            <a:chExt cx="5668962" cy="1081088"/>
          </a:xfrm>
        </p:grpSpPr>
        <p:sp>
          <p:nvSpPr>
            <p:cNvPr id="8"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dirty="0"/>
            </a:p>
          </p:txBody>
        </p:sp>
        <p:sp>
          <p:nvSpPr>
            <p:cNvPr id="9" name="Freeform 6"/>
            <p:cNvSpPr>
              <a:spLocks noEditPoints="1"/>
            </p:cNvSpPr>
            <p:nvPr/>
          </p:nvSpPr>
          <p:spPr bwMode="gray">
            <a:xfrm>
              <a:off x="48355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0"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1" name="Freeform 8"/>
            <p:cNvSpPr>
              <a:spLocks noEditPoints="1"/>
            </p:cNvSpPr>
            <p:nvPr/>
          </p:nvSpPr>
          <p:spPr bwMode="gray">
            <a:xfrm>
              <a:off x="3602038" y="1362075"/>
              <a:ext cx="246063"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2" name="Freeform 9"/>
            <p:cNvSpPr>
              <a:spLocks/>
            </p:cNvSpPr>
            <p:nvPr/>
          </p:nvSpPr>
          <p:spPr bwMode="gray">
            <a:xfrm>
              <a:off x="3897313" y="1362075"/>
              <a:ext cx="165100" cy="309563"/>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3" name="Freeform 10"/>
            <p:cNvSpPr>
              <a:spLocks/>
            </p:cNvSpPr>
            <p:nvPr/>
          </p:nvSpPr>
          <p:spPr bwMode="gray">
            <a:xfrm>
              <a:off x="4367213" y="1362075"/>
              <a:ext cx="444500" cy="309563"/>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4" name="Freeform 11"/>
            <p:cNvSpPr>
              <a:spLocks/>
            </p:cNvSpPr>
            <p:nvPr/>
          </p:nvSpPr>
          <p:spPr bwMode="gray">
            <a:xfrm>
              <a:off x="5132388" y="1362075"/>
              <a:ext cx="155575"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5" name="Freeform 12"/>
            <p:cNvSpPr>
              <a:spLocks noEditPoints="1"/>
            </p:cNvSpPr>
            <p:nvPr/>
          </p:nvSpPr>
          <p:spPr bwMode="gray">
            <a:xfrm>
              <a:off x="5321301" y="1362075"/>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6" name="Freeform 13"/>
            <p:cNvSpPr>
              <a:spLocks noEditPoints="1"/>
            </p:cNvSpPr>
            <p:nvPr/>
          </p:nvSpPr>
          <p:spPr bwMode="gray">
            <a:xfrm>
              <a:off x="5748338" y="1362075"/>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7" name="Freeform 14"/>
            <p:cNvSpPr>
              <a:spLocks/>
            </p:cNvSpPr>
            <p:nvPr/>
          </p:nvSpPr>
          <p:spPr bwMode="gray">
            <a:xfrm>
              <a:off x="6045201" y="1362075"/>
              <a:ext cx="230188" cy="309563"/>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8" name="Freeform 15"/>
            <p:cNvSpPr>
              <a:spLocks noEditPoints="1"/>
            </p:cNvSpPr>
            <p:nvPr/>
          </p:nvSpPr>
          <p:spPr bwMode="gray">
            <a:xfrm>
              <a:off x="6332538" y="1236663"/>
              <a:ext cx="239713"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9" name="Freeform 16"/>
            <p:cNvSpPr>
              <a:spLocks noEditPoints="1"/>
            </p:cNvSpPr>
            <p:nvPr/>
          </p:nvSpPr>
          <p:spPr bwMode="gray">
            <a:xfrm>
              <a:off x="4087813"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0"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1" name="Freeform 18"/>
            <p:cNvSpPr>
              <a:spLocks noEditPoints="1"/>
            </p:cNvSpPr>
            <p:nvPr/>
          </p:nvSpPr>
          <p:spPr bwMode="gray">
            <a:xfrm>
              <a:off x="7081838" y="1362075"/>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2" name="Freeform 19"/>
            <p:cNvSpPr>
              <a:spLocks/>
            </p:cNvSpPr>
            <p:nvPr/>
          </p:nvSpPr>
          <p:spPr bwMode="gray">
            <a:xfrm>
              <a:off x="7345363" y="1227138"/>
              <a:ext cx="163513"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3" name="Freeform 20"/>
            <p:cNvSpPr>
              <a:spLocks/>
            </p:cNvSpPr>
            <p:nvPr/>
          </p:nvSpPr>
          <p:spPr bwMode="gray">
            <a:xfrm>
              <a:off x="7542213" y="1277938"/>
              <a:ext cx="157163"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4" name="Freeform 21"/>
            <p:cNvSpPr>
              <a:spLocks/>
            </p:cNvSpPr>
            <p:nvPr/>
          </p:nvSpPr>
          <p:spPr bwMode="gray">
            <a:xfrm>
              <a:off x="7731126" y="1362075"/>
              <a:ext cx="452438" cy="309563"/>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5" name="Freeform 22"/>
            <p:cNvSpPr>
              <a:spLocks noEditPoints="1"/>
            </p:cNvSpPr>
            <p:nvPr/>
          </p:nvSpPr>
          <p:spPr bwMode="gray">
            <a:xfrm>
              <a:off x="82010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6" name="Freeform 23"/>
            <p:cNvSpPr>
              <a:spLocks/>
            </p:cNvSpPr>
            <p:nvPr/>
          </p:nvSpPr>
          <p:spPr bwMode="gray">
            <a:xfrm>
              <a:off x="8496301" y="1362075"/>
              <a:ext cx="157163"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7" name="Freeform 24"/>
            <p:cNvSpPr>
              <a:spLocks noEditPoints="1"/>
            </p:cNvSpPr>
            <p:nvPr/>
          </p:nvSpPr>
          <p:spPr bwMode="gray">
            <a:xfrm>
              <a:off x="8685213" y="1362075"/>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8"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29" name="Freeform 26"/>
            <p:cNvSpPr>
              <a:spLocks noEditPoints="1"/>
            </p:cNvSpPr>
            <p:nvPr/>
          </p:nvSpPr>
          <p:spPr bwMode="gray">
            <a:xfrm>
              <a:off x="8553451"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1" name="Freeform 28"/>
            <p:cNvSpPr>
              <a:spLocks/>
            </p:cNvSpPr>
            <p:nvPr/>
          </p:nvSpPr>
          <p:spPr bwMode="gray">
            <a:xfrm>
              <a:off x="3503613" y="1957388"/>
              <a:ext cx="188913"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2" name="Freeform 29"/>
            <p:cNvSpPr>
              <a:spLocks noEditPoints="1"/>
            </p:cNvSpPr>
            <p:nvPr/>
          </p:nvSpPr>
          <p:spPr bwMode="gray">
            <a:xfrm>
              <a:off x="3741738"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3" name="Rectangle 30"/>
            <p:cNvSpPr>
              <a:spLocks noChangeArrowheads="1"/>
            </p:cNvSpPr>
            <p:nvPr/>
          </p:nvSpPr>
          <p:spPr bwMode="gray">
            <a:xfrm>
              <a:off x="3997326" y="1965325"/>
              <a:ext cx="73025" cy="2428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dirty="0"/>
            </a:p>
          </p:txBody>
        </p:sp>
        <p:sp>
          <p:nvSpPr>
            <p:cNvPr id="3074"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5"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6"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8" name="Freeform 34"/>
            <p:cNvSpPr>
              <a:spLocks/>
            </p:cNvSpPr>
            <p:nvPr/>
          </p:nvSpPr>
          <p:spPr bwMode="gray">
            <a:xfrm>
              <a:off x="48434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9" name="Freeform 35"/>
            <p:cNvSpPr>
              <a:spLocks noEditPoints="1"/>
            </p:cNvSpPr>
            <p:nvPr/>
          </p:nvSpPr>
          <p:spPr bwMode="gray">
            <a:xfrm>
              <a:off x="4992688"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0" name="Freeform 36"/>
            <p:cNvSpPr>
              <a:spLocks noEditPoints="1"/>
            </p:cNvSpPr>
            <p:nvPr/>
          </p:nvSpPr>
          <p:spPr bwMode="gray">
            <a:xfrm>
              <a:off x="5230813"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1" name="Freeform 37"/>
            <p:cNvSpPr>
              <a:spLocks/>
            </p:cNvSpPr>
            <p:nvPr/>
          </p:nvSpPr>
          <p:spPr bwMode="gray">
            <a:xfrm>
              <a:off x="5584826" y="1889125"/>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2"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3" name="Freeform 39"/>
            <p:cNvSpPr>
              <a:spLocks/>
            </p:cNvSpPr>
            <p:nvPr/>
          </p:nvSpPr>
          <p:spPr bwMode="gray">
            <a:xfrm>
              <a:off x="6069013" y="1855788"/>
              <a:ext cx="436563"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4" name="Freeform 40"/>
            <p:cNvSpPr>
              <a:spLocks noEditPoints="1"/>
            </p:cNvSpPr>
            <p:nvPr/>
          </p:nvSpPr>
          <p:spPr bwMode="gray">
            <a:xfrm>
              <a:off x="6513513" y="1957388"/>
              <a:ext cx="198438"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5" name="Freeform 41"/>
            <p:cNvSpPr>
              <a:spLocks/>
            </p:cNvSpPr>
            <p:nvPr/>
          </p:nvSpPr>
          <p:spPr bwMode="gray">
            <a:xfrm>
              <a:off x="67611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6" name="Freeform 42"/>
            <p:cNvSpPr>
              <a:spLocks/>
            </p:cNvSpPr>
            <p:nvPr/>
          </p:nvSpPr>
          <p:spPr bwMode="gray">
            <a:xfrm>
              <a:off x="6924676"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7" name="Freeform 43"/>
            <p:cNvSpPr>
              <a:spLocks/>
            </p:cNvSpPr>
            <p:nvPr/>
          </p:nvSpPr>
          <p:spPr bwMode="gray">
            <a:xfrm>
              <a:off x="7229476"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8"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9" name="Freeform 45"/>
            <p:cNvSpPr>
              <a:spLocks noEditPoints="1"/>
            </p:cNvSpPr>
            <p:nvPr/>
          </p:nvSpPr>
          <p:spPr bwMode="gray">
            <a:xfrm>
              <a:off x="7681913" y="1957388"/>
              <a:ext cx="198438"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90" name="Freeform 46"/>
            <p:cNvSpPr>
              <a:spLocks/>
            </p:cNvSpPr>
            <p:nvPr/>
          </p:nvSpPr>
          <p:spPr bwMode="gray">
            <a:xfrm>
              <a:off x="8142288" y="1889125"/>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91"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92" name="Freeform 48"/>
            <p:cNvSpPr>
              <a:spLocks/>
            </p:cNvSpPr>
            <p:nvPr/>
          </p:nvSpPr>
          <p:spPr bwMode="gray">
            <a:xfrm>
              <a:off x="8801101"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gr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88825" cy="6858000"/>
          </a:xfrm>
          <a:prstGeom prst="rect">
            <a:avLst/>
          </a:prstGeom>
          <a:gradFill flip="none" rotWithShape="1">
            <a:gsLst>
              <a:gs pos="20000">
                <a:srgbClr val="AA0000"/>
              </a:gs>
              <a:gs pos="90000">
                <a:srgbClr val="FF1414"/>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fontAlgn="auto">
              <a:spcBef>
                <a:spcPts val="0"/>
              </a:spcBef>
              <a:spcAft>
                <a:spcPts val="0"/>
              </a:spcAft>
              <a:defRPr/>
            </a:pPr>
            <a:endParaRPr lang="en-US" dirty="0"/>
          </a:p>
        </p:txBody>
      </p:sp>
      <p:sp>
        <p:nvSpPr>
          <p:cNvPr id="7" name="Rectangle 6"/>
          <p:cNvSpPr/>
          <p:nvPr userDrawn="1"/>
        </p:nvSpPr>
        <p:spPr>
          <a:xfrm>
            <a:off x="7922740" y="0"/>
            <a:ext cx="4266089" cy="6858000"/>
          </a:xfrm>
          <a:prstGeom prst="rect">
            <a:avLst/>
          </a:prstGeom>
          <a:gradFill flip="none" rotWithShape="1">
            <a:gsLst>
              <a:gs pos="20000">
                <a:srgbClr val="AA0000"/>
              </a:gs>
              <a:gs pos="90000">
                <a:srgbClr val="FF1414"/>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fontAlgn="auto">
              <a:spcBef>
                <a:spcPts val="0"/>
              </a:spcBef>
              <a:spcAft>
                <a:spcPts val="0"/>
              </a:spcAft>
              <a:defRPr/>
            </a:pPr>
            <a:endParaRPr lang="en-US" dirty="0"/>
          </a:p>
        </p:txBody>
      </p:sp>
      <p:pic>
        <p:nvPicPr>
          <p:cNvPr id="8" name="Picture 21" descr="O_signature_wht_rgb.png"/>
          <p:cNvPicPr>
            <a:picLocks noChangeAspect="1"/>
          </p:cNvPicPr>
          <p:nvPr userDrawn="1"/>
        </p:nvPicPr>
        <p:blipFill>
          <a:blip r:embed="rId2" cstate="print"/>
          <a:srcRect/>
          <a:stretch>
            <a:fillRect/>
          </a:stretch>
        </p:blipFill>
        <p:spPr bwMode="auto">
          <a:xfrm>
            <a:off x="349162" y="338667"/>
            <a:ext cx="2863102" cy="882651"/>
          </a:xfrm>
          <a:prstGeom prst="rect">
            <a:avLst/>
          </a:prstGeom>
          <a:noFill/>
          <a:ln w="9525">
            <a:noFill/>
            <a:miter lim="800000"/>
            <a:headEnd/>
            <a:tailEnd/>
          </a:ln>
        </p:spPr>
      </p:pic>
      <p:sp>
        <p:nvSpPr>
          <p:cNvPr id="17" name="Title 1"/>
          <p:cNvSpPr>
            <a:spLocks noGrp="1"/>
          </p:cNvSpPr>
          <p:nvPr>
            <p:ph type="title"/>
          </p:nvPr>
        </p:nvSpPr>
        <p:spPr>
          <a:xfrm>
            <a:off x="601822" y="2111026"/>
            <a:ext cx="6700188" cy="1640876"/>
          </a:xfrm>
        </p:spPr>
        <p:txBody>
          <a:bodyPr anchor="b"/>
          <a:lstStyle>
            <a:lvl1pPr>
              <a:defRPr sz="3700">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600977" y="3885701"/>
            <a:ext cx="6701032" cy="1397499"/>
          </a:xfrm>
        </p:spPr>
        <p:txBody>
          <a:bodyPr/>
          <a:lstStyle>
            <a:lvl1pPr marL="0" indent="0">
              <a:spcAft>
                <a:spcPts val="0"/>
              </a:spcAft>
              <a:buNone/>
              <a:defRPr>
                <a:solidFill>
                  <a:schemeClr val="bg1"/>
                </a:solidFill>
              </a:defRPr>
            </a:lvl1pPr>
          </a:lstStyle>
          <a:p>
            <a:pPr lvl="0"/>
            <a:r>
              <a:rPr lang="en-US"/>
              <a:t>Click to edit Master text styles</a:t>
            </a:r>
          </a:p>
        </p:txBody>
      </p:sp>
      <p:sp>
        <p:nvSpPr>
          <p:cNvPr id="3" name="Picture Placeholder 2"/>
          <p:cNvSpPr>
            <a:spLocks noGrp="1"/>
          </p:cNvSpPr>
          <p:nvPr>
            <p:ph type="pic" sz="quarter" idx="14"/>
          </p:nvPr>
        </p:nvSpPr>
        <p:spPr>
          <a:xfrm>
            <a:off x="7922740" y="0"/>
            <a:ext cx="4266089" cy="6858000"/>
          </a:xfrm>
          <a:effectLst>
            <a:innerShdw blurRad="63500" dist="50800" dir="10800000">
              <a:prstClr val="black">
                <a:alpha val="50000"/>
              </a:prstClr>
            </a:innerShdw>
          </a:effectLst>
        </p:spPr>
        <p:txBody>
          <a:bodyPr rtlCol="0" anchor="ctr" anchorCtr="1">
            <a:noAutofit/>
          </a:bodyPr>
          <a:lstStyle>
            <a:lvl1pPr marL="80419" indent="0">
              <a:buFontTx/>
              <a:buNone/>
              <a:defRPr baseline="0">
                <a:solidFill>
                  <a:schemeClr val="bg1"/>
                </a:solidFill>
              </a:defRPr>
            </a:lvl1pPr>
          </a:lstStyle>
          <a:p>
            <a:pPr lvl="0"/>
            <a:r>
              <a:rPr lang="en-US" noProof="0"/>
              <a:t>Click icon to add picture</a:t>
            </a:r>
            <a:endParaRPr lang="en-US" noProof="0" dirty="0"/>
          </a:p>
        </p:txBody>
      </p:sp>
    </p:spTree>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New Template_Content 2 Line Title">
    <p:spTree>
      <p:nvGrpSpPr>
        <p:cNvPr id="1" name=""/>
        <p:cNvGrpSpPr/>
        <p:nvPr/>
      </p:nvGrpSpPr>
      <p:grpSpPr>
        <a:xfrm>
          <a:off x="0" y="0"/>
          <a:ext cx="0" cy="0"/>
          <a:chOff x="0" y="0"/>
          <a:chExt cx="0" cy="0"/>
        </a:xfrm>
      </p:grpSpPr>
      <p:sp>
        <p:nvSpPr>
          <p:cNvPr id="5" name="Rectangle 4"/>
          <p:cNvSpPr/>
          <p:nvPr userDrawn="1"/>
        </p:nvSpPr>
        <p:spPr>
          <a:xfrm>
            <a:off x="0" y="3"/>
            <a:ext cx="768151" cy="742951"/>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1072183" y="327387"/>
            <a:ext cx="10969924" cy="1025071"/>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1072183" y="2029468"/>
            <a:ext cx="10969943" cy="408347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1072183" y="1372308"/>
            <a:ext cx="10969943" cy="406400"/>
          </a:xfrm>
        </p:spPr>
        <p:txBody>
          <a:bodyPr>
            <a:noAutofit/>
          </a:bodyPr>
          <a:lstStyle>
            <a:lvl1pPr marL="0" indent="0">
              <a:spcAft>
                <a:spcPts val="0"/>
              </a:spcAft>
              <a:buFontTx/>
              <a:buNone/>
              <a:defRPr sz="2700">
                <a:solidFill>
                  <a:schemeClr val="accent1"/>
                </a:solidFill>
              </a:defRPr>
            </a:lvl1pPr>
            <a:lvl2pPr marL="609493" indent="0">
              <a:buFontTx/>
              <a:buNone/>
              <a:defRPr/>
            </a:lvl2pPr>
            <a:lvl3pPr marL="1218987" indent="0">
              <a:buFontTx/>
              <a:buNone/>
              <a:defRPr/>
            </a:lvl3pPr>
            <a:lvl4pPr marL="1828480" indent="0">
              <a:buFontTx/>
              <a:buNone/>
              <a:defRPr/>
            </a:lvl4pPr>
            <a:lvl5pPr marL="2437973" indent="0">
              <a:buFontTx/>
              <a:buNone/>
              <a:defRPr/>
            </a:lvl5pPr>
          </a:lstStyle>
          <a:p>
            <a:pPr lvl="0"/>
            <a:r>
              <a:rPr lang="en-US"/>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cstate="print">
            <a:lum/>
          </a:blip>
          <a:srcRect/>
          <a:stretch>
            <a:fillRect t="-9000" b="-9000"/>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9A69A508-E79F-450C-8924-CDDBAA6861B2}" type="datetime1">
              <a:rPr lang="en-US" smtClean="0"/>
              <a:pPr/>
              <a:t>2/25/2019</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Oracle Confidential – Internal/Restricted/Highly Restricted</a:t>
            </a:r>
            <a:endParaRPr lang="en-US" dirty="0"/>
          </a:p>
        </p:txBody>
      </p:sp>
      <p:sp>
        <p:nvSpPr>
          <p:cNvPr id="13" name="Text Placeholder 12"/>
          <p:cNvSpPr>
            <a:spLocks noGrp="1"/>
          </p:cNvSpPr>
          <p:nvPr>
            <p:ph type="body" sz="quarter" idx="13" hasCustomPrompt="1"/>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pic>
        <p:nvPicPr>
          <p:cNvPr id="14" name="Picture 13"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2014</a:t>
            </a:r>
            <a:r>
              <a:rPr lang="en-US" sz="850" dirty="0">
                <a:solidFill>
                  <a:schemeClr val="tx1"/>
                </a:solidFill>
              </a:rPr>
              <a:t>,</a:t>
            </a:r>
            <a:r>
              <a:rPr sz="850" dirty="0">
                <a:solidFill>
                  <a:schemeClr val="tx1"/>
                </a:solidFill>
              </a:rPr>
              <a:t> Oracle and/or its affiliates. All rights reserved.  |</a:t>
            </a:r>
          </a:p>
        </p:txBody>
      </p:sp>
      <p:pic>
        <p:nvPicPr>
          <p:cNvPr id="15" name="Picture 14" descr="rwp3.png"/>
          <p:cNvPicPr>
            <a:picLocks noChangeAspect="1"/>
          </p:cNvPicPr>
          <p:nvPr userDrawn="1"/>
        </p:nvPicPr>
        <p:blipFill>
          <a:blip r:embed="rId4" cstate="print"/>
          <a:stretch>
            <a:fillRect/>
          </a:stretch>
        </p:blipFill>
        <p:spPr>
          <a:xfrm>
            <a:off x="2160582" y="6276813"/>
            <a:ext cx="1845752" cy="596686"/>
          </a:xfrm>
          <a:prstGeom prst="rect">
            <a:avLst/>
          </a:prstGeom>
        </p:spPr>
      </p:pic>
    </p:spTree>
    <p:extLst>
      <p:ext uri="{BB962C8B-B14F-4D97-AF65-F5344CB8AC3E}">
        <p14:creationId xmlns:p14="http://schemas.microsoft.com/office/powerpoint/2010/main" val="25589805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and Subtitle_Screensho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10010B8-11AC-4175-BF29-EB4A3C61102F}" type="datetime1">
              <a:rPr lang="en-US" smtClean="0"/>
              <a:pPr/>
              <a:t>2/25/2019</a:t>
            </a:fld>
            <a:endParaRPr dirty="0"/>
          </a:p>
        </p:txBody>
      </p:sp>
      <p:sp>
        <p:nvSpPr>
          <p:cNvPr id="4" name="Footer Placeholder 3"/>
          <p:cNvSpPr>
            <a:spLocks noGrp="1"/>
          </p:cNvSpPr>
          <p:nvPr>
            <p:ph type="ftr" sz="quarter" idx="11"/>
          </p:nvPr>
        </p:nvSpPr>
        <p:spPr/>
        <p:txBody>
          <a:bodyPr/>
          <a:lstStyle/>
          <a:p>
            <a:r>
              <a:rPr dirty="0"/>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a:t>Click to edit Master title style</a:t>
            </a:r>
            <a:endParaRPr dirty="0"/>
          </a:p>
        </p:txBody>
      </p:sp>
      <p:sp>
        <p:nvSpPr>
          <p:cNvPr id="8" name="Picture Placeholder 2"/>
          <p:cNvSpPr>
            <a:spLocks noGrp="1"/>
          </p:cNvSpPr>
          <p:nvPr>
            <p:ph type="pic" idx="1"/>
          </p:nvPr>
        </p:nvSpPr>
        <p:spPr bwMode="gray">
          <a:xfrm>
            <a:off x="1150340" y="1863203"/>
            <a:ext cx="9888144"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Tree>
    <p:extLst>
      <p:ext uri="{BB962C8B-B14F-4D97-AF65-F5344CB8AC3E}">
        <p14:creationId xmlns:p14="http://schemas.microsoft.com/office/powerpoint/2010/main" val="359819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New Template_Image Section Divider">
    <p:spTree>
      <p:nvGrpSpPr>
        <p:cNvPr id="1" name=""/>
        <p:cNvGrpSpPr/>
        <p:nvPr/>
      </p:nvGrpSpPr>
      <p:grpSpPr>
        <a:xfrm>
          <a:off x="0" y="0"/>
          <a:ext cx="0" cy="0"/>
          <a:chOff x="0" y="0"/>
          <a:chExt cx="0" cy="0"/>
        </a:xfrm>
      </p:grpSpPr>
      <p:grpSp>
        <p:nvGrpSpPr>
          <p:cNvPr id="2" name="Group 5"/>
          <p:cNvGrpSpPr>
            <a:grpSpLocks/>
          </p:cNvGrpSpPr>
          <p:nvPr userDrawn="1"/>
        </p:nvGrpSpPr>
        <p:grpSpPr bwMode="auto">
          <a:xfrm>
            <a:off x="0" y="6172202"/>
            <a:ext cx="12188825" cy="224367"/>
            <a:chOff x="0" y="4629150"/>
            <a:chExt cx="9144000" cy="168275"/>
          </a:xfrm>
        </p:grpSpPr>
        <p:pic>
          <p:nvPicPr>
            <p:cNvPr id="5" name="Picture 25" descr="Red Bar"/>
            <p:cNvPicPr>
              <a:picLocks noChangeAspect="1" noChangeArrowheads="1"/>
            </p:cNvPicPr>
            <p:nvPr/>
          </p:nvPicPr>
          <p:blipFill>
            <a:blip r:embed="rId2" cstate="print"/>
            <a:srcRect/>
            <a:stretch>
              <a:fillRect/>
            </a:stretch>
          </p:blipFill>
          <p:spPr bwMode="auto">
            <a:xfrm>
              <a:off x="0" y="4629150"/>
              <a:ext cx="9144000" cy="168275"/>
            </a:xfrm>
            <a:prstGeom prst="rect">
              <a:avLst/>
            </a:prstGeom>
            <a:solidFill>
              <a:schemeClr val="accent1"/>
            </a:solidFill>
            <a:ln w="9525">
              <a:noFill/>
              <a:miter lim="800000"/>
              <a:headEnd/>
              <a:tailEnd/>
            </a:ln>
          </p:spPr>
        </p:pic>
        <p:pic>
          <p:nvPicPr>
            <p:cNvPr id="6" name="Picture 20" descr="Oracle WHITE"/>
            <p:cNvPicPr>
              <a:picLocks noChangeArrowheads="1"/>
            </p:cNvPicPr>
            <p:nvPr userDrawn="1"/>
          </p:nvPicPr>
          <p:blipFill>
            <a:blip r:embed="rId3" cstate="print"/>
            <a:srcRect/>
            <a:stretch>
              <a:fillRect/>
            </a:stretch>
          </p:blipFill>
          <p:spPr bwMode="auto">
            <a:xfrm>
              <a:off x="8015479" y="4668926"/>
              <a:ext cx="704056" cy="88722"/>
            </a:xfrm>
            <a:prstGeom prst="rect">
              <a:avLst/>
            </a:prstGeom>
            <a:noFill/>
            <a:ln w="9525">
              <a:noFill/>
              <a:miter lim="800000"/>
              <a:headEnd/>
              <a:tailEnd/>
            </a:ln>
          </p:spPr>
        </p:pic>
      </p:grpSp>
      <p:sp>
        <p:nvSpPr>
          <p:cNvPr id="7" name="Rectangle 6"/>
          <p:cNvSpPr/>
          <p:nvPr userDrawn="1"/>
        </p:nvSpPr>
        <p:spPr>
          <a:xfrm>
            <a:off x="7618019" y="0"/>
            <a:ext cx="4570811" cy="6174317"/>
          </a:xfrm>
          <a:prstGeom prst="rect">
            <a:avLst/>
          </a:prstGeom>
          <a:gradFill flip="none" rotWithShape="1">
            <a:gsLst>
              <a:gs pos="100000">
                <a:srgbClr val="F3F3F3"/>
              </a:gs>
              <a:gs pos="0">
                <a:srgbClr val="B3B3B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fontAlgn="auto">
              <a:spcBef>
                <a:spcPts val="0"/>
              </a:spcBef>
              <a:spcAft>
                <a:spcPts val="0"/>
              </a:spcAft>
              <a:defRPr/>
            </a:pPr>
            <a:endParaRPr lang="en-US" dirty="0"/>
          </a:p>
        </p:txBody>
      </p:sp>
      <p:sp>
        <p:nvSpPr>
          <p:cNvPr id="8" name="Rectangle 7"/>
          <p:cNvSpPr/>
          <p:nvPr userDrawn="1"/>
        </p:nvSpPr>
        <p:spPr>
          <a:xfrm>
            <a:off x="0" y="3"/>
            <a:ext cx="768151" cy="742951"/>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fontAlgn="auto">
              <a:spcBef>
                <a:spcPts val="0"/>
              </a:spcBef>
              <a:spcAft>
                <a:spcPts val="0"/>
              </a:spcAft>
              <a:defRPr/>
            </a:pPr>
            <a:endParaRPr lang="en-US" dirty="0"/>
          </a:p>
        </p:txBody>
      </p:sp>
      <p:sp>
        <p:nvSpPr>
          <p:cNvPr id="11" name="Title 1"/>
          <p:cNvSpPr>
            <a:spLocks noGrp="1"/>
          </p:cNvSpPr>
          <p:nvPr>
            <p:ph type="title"/>
          </p:nvPr>
        </p:nvSpPr>
        <p:spPr>
          <a:xfrm>
            <a:off x="1070073" y="2095794"/>
            <a:ext cx="6277085" cy="1467631"/>
          </a:xfrm>
        </p:spPr>
        <p:txBody>
          <a:bodyPr/>
          <a:lstStyle>
            <a:lvl1pPr algn="l" defTabSz="1218987" rtl="0" eaLnBrk="1" latinLnBrk="0" hangingPunct="1">
              <a:lnSpc>
                <a:spcPct val="90000"/>
              </a:lnSpc>
              <a:spcBef>
                <a:spcPct val="0"/>
              </a:spcBef>
              <a:buNone/>
              <a:defRPr lang="en-US" sz="3700" b="1" kern="1200" dirty="0">
                <a:ln w="0">
                  <a:noFill/>
                </a:ln>
                <a:solidFill>
                  <a:schemeClr val="tx1"/>
                </a:solidFill>
                <a:effectLst/>
                <a:latin typeface="Arial" pitchFamily="34" charset="0"/>
                <a:ea typeface="+mj-ea"/>
                <a:cs typeface="Arial" pitchFamily="34" charset="0"/>
              </a:defRPr>
            </a:lvl1pPr>
          </a:lstStyle>
          <a:p>
            <a:r>
              <a:rPr lang="en-US"/>
              <a:t>Click to edit Master title style</a:t>
            </a:r>
            <a:endParaRPr lang="en-US" dirty="0"/>
          </a:p>
        </p:txBody>
      </p:sp>
      <p:sp>
        <p:nvSpPr>
          <p:cNvPr id="10" name="Picture Placeholder 11"/>
          <p:cNvSpPr>
            <a:spLocks noGrp="1"/>
          </p:cNvSpPr>
          <p:nvPr>
            <p:ph type="pic" sz="quarter" idx="12"/>
          </p:nvPr>
        </p:nvSpPr>
        <p:spPr>
          <a:xfrm>
            <a:off x="7618019" y="-2823"/>
            <a:ext cx="4570811" cy="6172200"/>
          </a:xfrm>
          <a:ln>
            <a:noFill/>
          </a:ln>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New Template_Content 1 Line Title">
    <p:spTree>
      <p:nvGrpSpPr>
        <p:cNvPr id="1" name=""/>
        <p:cNvGrpSpPr/>
        <p:nvPr/>
      </p:nvGrpSpPr>
      <p:grpSpPr>
        <a:xfrm>
          <a:off x="0" y="0"/>
          <a:ext cx="0" cy="0"/>
          <a:chOff x="0" y="0"/>
          <a:chExt cx="0" cy="0"/>
        </a:xfrm>
      </p:grpSpPr>
      <p:sp>
        <p:nvSpPr>
          <p:cNvPr id="5" name="Rectangle 4"/>
          <p:cNvSpPr/>
          <p:nvPr/>
        </p:nvSpPr>
        <p:spPr>
          <a:xfrm>
            <a:off x="0" y="3"/>
            <a:ext cx="768151" cy="742951"/>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1072183" y="327387"/>
            <a:ext cx="10969924" cy="541860"/>
          </a:xfrm>
        </p:spPr>
        <p:txBody>
          <a:bodyPr/>
          <a:lstStyle/>
          <a:p>
            <a:r>
              <a:rPr lang="en-US"/>
              <a:t>Click to edit Master title style</a:t>
            </a:r>
            <a:endParaRPr lang="en-US" dirty="0"/>
          </a:p>
        </p:txBody>
      </p:sp>
      <p:sp>
        <p:nvSpPr>
          <p:cNvPr id="7" name="Text Placeholder 4"/>
          <p:cNvSpPr>
            <a:spLocks noGrp="1"/>
          </p:cNvSpPr>
          <p:nvPr>
            <p:ph type="body" sz="quarter" idx="13"/>
          </p:nvPr>
        </p:nvSpPr>
        <p:spPr>
          <a:xfrm>
            <a:off x="1072183" y="864288"/>
            <a:ext cx="10969943" cy="406400"/>
          </a:xfrm>
        </p:spPr>
        <p:txBody>
          <a:bodyPr>
            <a:noAutofit/>
          </a:bodyPr>
          <a:lstStyle>
            <a:lvl1pPr marL="0" indent="0">
              <a:spcAft>
                <a:spcPts val="0"/>
              </a:spcAft>
              <a:buFontTx/>
              <a:buNone/>
              <a:defRPr sz="2700">
                <a:solidFill>
                  <a:schemeClr val="accent1"/>
                </a:solidFill>
              </a:defRPr>
            </a:lvl1pPr>
            <a:lvl2pPr marL="609493" indent="0">
              <a:buFontTx/>
              <a:buNone/>
              <a:defRPr/>
            </a:lvl2pPr>
            <a:lvl3pPr marL="1218987" indent="0">
              <a:buFontTx/>
              <a:buNone/>
              <a:defRPr/>
            </a:lvl3pPr>
            <a:lvl4pPr marL="1828480" indent="0">
              <a:buFontTx/>
              <a:buNone/>
              <a:defRPr/>
            </a:lvl4pPr>
            <a:lvl5pPr marL="2437973" indent="0">
              <a:buFontTx/>
              <a:buNone/>
              <a:defRPr/>
            </a:lvl5pPr>
          </a:lstStyle>
          <a:p>
            <a:pPr lvl="0"/>
            <a:r>
              <a:rPr lang="en-US"/>
              <a:t>Click to edit Master text styles</a:t>
            </a:r>
          </a:p>
        </p:txBody>
      </p:sp>
    </p:spTree>
    <p:extLst>
      <p:ext uri="{BB962C8B-B14F-4D97-AF65-F5344CB8AC3E}">
        <p14:creationId xmlns:p14="http://schemas.microsoft.com/office/powerpoint/2010/main" val="2386151978"/>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1">
          <a:blip r:embed="rId2" cstate="print">
            <a:lum/>
          </a:blip>
          <a:srcRect/>
          <a:stretch>
            <a:fillRect t="-9000" b="-9000"/>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C19A3DE9-C829-4D0D-9062-A0847F7D8C38}" type="datetime1">
              <a:rPr lang="en-US" smtClean="0"/>
              <a:pPr/>
              <a:t>2/25/2019</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Oracle Confidential – Internal/Restricted/Highly Restricted</a:t>
            </a:r>
            <a:endParaRPr lang="en-US" dirty="0"/>
          </a:p>
        </p:txBody>
      </p:sp>
      <p:sp>
        <p:nvSpPr>
          <p:cNvPr id="13" name="Text Placeholder 12"/>
          <p:cNvSpPr>
            <a:spLocks noGrp="1"/>
          </p:cNvSpPr>
          <p:nvPr>
            <p:ph type="body" sz="quarter" idx="13" hasCustomPrompt="1"/>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pic>
        <p:nvPicPr>
          <p:cNvPr id="14" name="Picture 13"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2014</a:t>
            </a:r>
            <a:r>
              <a:rPr lang="en-US" sz="850" dirty="0">
                <a:solidFill>
                  <a:schemeClr val="tx1"/>
                </a:solidFill>
              </a:rPr>
              <a:t>,</a:t>
            </a:r>
            <a:r>
              <a:rPr sz="850" dirty="0">
                <a:solidFill>
                  <a:schemeClr val="tx1"/>
                </a:solidFill>
              </a:rPr>
              <a:t> Oracle and/or its affiliates. All rights reserved.  |</a:t>
            </a:r>
          </a:p>
        </p:txBody>
      </p:sp>
      <p:pic>
        <p:nvPicPr>
          <p:cNvPr id="16" name="Picture 15" descr="rwp3.png"/>
          <p:cNvPicPr>
            <a:picLocks noChangeAspect="1"/>
          </p:cNvPicPr>
          <p:nvPr userDrawn="1"/>
        </p:nvPicPr>
        <p:blipFill>
          <a:blip r:embed="rId4" cstate="print"/>
          <a:stretch>
            <a:fillRect/>
          </a:stretch>
        </p:blipFill>
        <p:spPr>
          <a:xfrm>
            <a:off x="2160582" y="6261315"/>
            <a:ext cx="1845752" cy="596686"/>
          </a:xfrm>
          <a:prstGeom prst="rect">
            <a:avLst/>
          </a:prstGeom>
        </p:spPr>
      </p:pic>
    </p:spTree>
    <p:extLst>
      <p:ext uri="{BB962C8B-B14F-4D97-AF65-F5344CB8AC3E}">
        <p14:creationId xmlns:p14="http://schemas.microsoft.com/office/powerpoint/2010/main" val="38852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E0DDA1D3-C2D9-492B-84FF-BFCB900E9360}" type="datetime1">
              <a:rPr lang="en-US" smtClean="0"/>
              <a:pPr/>
              <a:t>2/25/2019</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1BF436D5-DD06-4434-89A1-236B8394B51C}" type="datetime1">
              <a:rPr lang="en-US" smtClean="0"/>
              <a:pPr/>
              <a:t>2/25/2019</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pic>
        <p:nvPicPr>
          <p:cNvPr id="8" name="Picture 7" descr="rwp3.png"/>
          <p:cNvPicPr>
            <a:picLocks noChangeAspect="1"/>
          </p:cNvPicPr>
          <p:nvPr userDrawn="1"/>
        </p:nvPicPr>
        <p:blipFill>
          <a:blip r:embed="rId2" cstate="print"/>
          <a:stretch>
            <a:fillRect/>
          </a:stretch>
        </p:blipFill>
        <p:spPr>
          <a:xfrm>
            <a:off x="2160582" y="6261315"/>
            <a:ext cx="1845752" cy="596686"/>
          </a:xfrm>
          <a:prstGeom prst="rect">
            <a:avLst/>
          </a:prstGeom>
        </p:spPr>
      </p:pic>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Date Placeholder 3"/>
          <p:cNvSpPr>
            <a:spLocks noGrp="1"/>
          </p:cNvSpPr>
          <p:nvPr>
            <p:ph type="dt" sz="half" idx="10"/>
          </p:nvPr>
        </p:nvSpPr>
        <p:spPr/>
        <p:txBody>
          <a:bodyPr/>
          <a:lstStyle/>
          <a:p>
            <a:fld id="{DEBA458C-FEC5-4A04-8F35-82F74C606101}" type="datetime1">
              <a:rPr lang="en-US" smtClean="0"/>
              <a:pPr/>
              <a:t>2/25/2019</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rwp3.png"/>
          <p:cNvPicPr>
            <a:picLocks noChangeAspect="1"/>
          </p:cNvPicPr>
          <p:nvPr userDrawn="1"/>
        </p:nvPicPr>
        <p:blipFill>
          <a:blip r:embed="rId2" cstate="print"/>
          <a:stretch>
            <a:fillRect/>
          </a:stretch>
        </p:blipFill>
        <p:spPr>
          <a:xfrm>
            <a:off x="2160582" y="6261315"/>
            <a:ext cx="1845752" cy="596686"/>
          </a:xfrm>
          <a:prstGeom prst="rect">
            <a:avLst/>
          </a:prstGeom>
        </p:spPr>
      </p:pic>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6D9DCB-BDF9-4759-B780-019B156DEE00}" type="datetime1">
              <a:rPr lang="en-US" smtClean="0"/>
              <a:pPr/>
              <a:t>2/25/2019</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2.tif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9398" cy="6858000"/>
            <a:chOff x="0" y="0"/>
            <a:chExt cx="12189398" cy="6858000"/>
          </a:xfrm>
        </p:grpSpPr>
        <p:sp>
          <p:nvSpPr>
            <p:cNvPr id="8" name="Rectangle 7"/>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11995151"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82130"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2D8DDA72-11B9-4FD1-AEDE-1ECFA79EB41F}" type="datetime1">
              <a:rPr lang="en-US" smtClean="0"/>
              <a:pPr/>
              <a:t>2/25/2019</a:t>
            </a:fld>
            <a:endParaRPr lang="en-US" dirty="0"/>
          </a:p>
        </p:txBody>
      </p:sp>
      <p:sp>
        <p:nvSpPr>
          <p:cNvPr id="5" name="Footer Placeholder 4"/>
          <p:cNvSpPr>
            <a:spLocks noGrp="1"/>
          </p:cNvSpPr>
          <p:nvPr>
            <p:ph type="ftr" sz="quarter" idx="3"/>
          </p:nvPr>
        </p:nvSpPr>
        <p:spPr>
          <a:xfrm>
            <a:off x="8621423"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a:t>Oracle Confidential – Internal/Restricted/Highly Restricted</a:t>
            </a:r>
            <a:endParaRPr lang="en-US" dirty="0"/>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dirty="0"/>
          </a:p>
        </p:txBody>
      </p:sp>
      <p:sp>
        <p:nvSpPr>
          <p:cNvPr id="15" name="TextBox 14"/>
          <p:cNvSpPr txBox="1"/>
          <p:nvPr/>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2014</a:t>
            </a:r>
            <a:r>
              <a:rPr lang="en-US" sz="850" dirty="0">
                <a:solidFill>
                  <a:schemeClr val="tx1"/>
                </a:solidFill>
              </a:rPr>
              <a:t>,</a:t>
            </a:r>
            <a:r>
              <a:rPr sz="850" dirty="0">
                <a:solidFill>
                  <a:schemeClr val="tx1"/>
                </a:solidFill>
              </a:rPr>
              <a:t> Oracle and/or its affiliates. All rights reserved.  |</a:t>
            </a:r>
          </a:p>
        </p:txBody>
      </p:sp>
      <p:pic>
        <p:nvPicPr>
          <p:cNvPr id="19" name="Picture 18" descr="Oracle logo in white on red staging background"/>
          <p:cNvPicPr>
            <a:picLocks noChangeAspect="1"/>
          </p:cNvPicPr>
          <p:nvPr/>
        </p:nvPicPr>
        <p:blipFill>
          <a:blip r:embed="rId44"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pic>
        <p:nvPicPr>
          <p:cNvPr id="14" name="Picture 13" descr="rwp3.png"/>
          <p:cNvPicPr>
            <a:picLocks noChangeAspect="1"/>
          </p:cNvPicPr>
          <p:nvPr userDrawn="1"/>
        </p:nvPicPr>
        <p:blipFill>
          <a:blip r:embed="rId45" cstate="print"/>
          <a:stretch>
            <a:fillRect/>
          </a:stretch>
        </p:blipFill>
        <p:spPr>
          <a:xfrm>
            <a:off x="2160582" y="6269064"/>
            <a:ext cx="1845752" cy="596686"/>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64" r:id="rId4"/>
    <p:sldLayoutId id="2147483689"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701" r:id="rId24"/>
    <p:sldLayoutId id="2147483656" r:id="rId25"/>
    <p:sldLayoutId id="2147483657" r:id="rId26"/>
    <p:sldLayoutId id="2147483673" r:id="rId27"/>
    <p:sldLayoutId id="2147483674" r:id="rId28"/>
    <p:sldLayoutId id="2147483682" r:id="rId29"/>
    <p:sldLayoutId id="2147483684" r:id="rId30"/>
    <p:sldLayoutId id="2147483690" r:id="rId31"/>
    <p:sldLayoutId id="2147483691" r:id="rId32"/>
    <p:sldLayoutId id="2147483668" r:id="rId33"/>
    <p:sldLayoutId id="2147483675" r:id="rId34"/>
    <p:sldLayoutId id="2147483676" r:id="rId35"/>
    <p:sldLayoutId id="2147483667" r:id="rId36"/>
    <p:sldLayoutId id="2147483661" r:id="rId37"/>
    <p:sldLayoutId id="2147483703" r:id="rId38"/>
    <p:sldLayoutId id="2147483704" r:id="rId39"/>
    <p:sldLayoutId id="2147483709" r:id="rId40"/>
    <p:sldLayoutId id="2147483705" r:id="rId41"/>
    <p:sldLayoutId id="2147483708" r:id="rId4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3"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hyperlink" Target="http://dbdev.us.oracle.com/twiki/bin/view/RealWorld/RWPLoadSimulator" TargetMode="Externa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37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Background</a:t>
            </a:r>
            <a:endParaRPr lang="en-US" dirty="0"/>
          </a:p>
        </p:txBody>
      </p:sp>
      <p:sp>
        <p:nvSpPr>
          <p:cNvPr id="3" name="Content Placeholder 2"/>
          <p:cNvSpPr>
            <a:spLocks noGrp="1"/>
          </p:cNvSpPr>
          <p:nvPr>
            <p:ph idx="1"/>
          </p:nvPr>
        </p:nvSpPr>
        <p:spPr/>
        <p:txBody>
          <a:bodyPr/>
          <a:lstStyle/>
          <a:p>
            <a:r>
              <a:rPr lang="da-DK" dirty="0" smtClean="0"/>
              <a:t>Benchmarks, POC, etc require repetitive work</a:t>
            </a:r>
          </a:p>
          <a:p>
            <a:r>
              <a:rPr lang="da-DK" dirty="0" smtClean="0"/>
              <a:t>Combinations of sql, bash, etc are often OK for D/W</a:t>
            </a:r>
          </a:p>
          <a:p>
            <a:r>
              <a:rPr lang="da-DK" dirty="0" smtClean="0"/>
              <a:t>SQL*Plus becomes difficult for oltp (-ish)</a:t>
            </a:r>
          </a:p>
          <a:p>
            <a:r>
              <a:rPr lang="da-DK" dirty="0" smtClean="0"/>
              <a:t>Similar issues for BUG triage</a:t>
            </a:r>
          </a:p>
          <a:p>
            <a:r>
              <a:rPr lang="da-DK" dirty="0" smtClean="0"/>
              <a:t>Use of session pools requires programming, e.g. Java</a:t>
            </a:r>
          </a:p>
          <a:p>
            <a:r>
              <a:rPr lang="da-DK" dirty="0" smtClean="0"/>
              <a:t>High lead time from ”simulate this mix of SQL” until simulation actually works</a:t>
            </a:r>
          </a:p>
          <a:p>
            <a:r>
              <a:rPr lang="da-DK" dirty="0" smtClean="0"/>
              <a:t>Non-trivial to inspect and/or plot execution time results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What is RWP*Load Simulator</a:t>
            </a:r>
            <a:endParaRPr lang="en-US" dirty="0"/>
          </a:p>
        </p:txBody>
      </p:sp>
      <p:sp>
        <p:nvSpPr>
          <p:cNvPr id="3" name="Content Placeholder 2"/>
          <p:cNvSpPr>
            <a:spLocks noGrp="1"/>
          </p:cNvSpPr>
          <p:nvPr>
            <p:ph idx="1"/>
          </p:nvPr>
        </p:nvSpPr>
        <p:spPr>
          <a:xfrm>
            <a:off x="531151" y="1524000"/>
            <a:ext cx="11126522" cy="4803057"/>
          </a:xfrm>
        </p:spPr>
        <p:txBody>
          <a:bodyPr/>
          <a:lstStyle/>
          <a:p>
            <a:r>
              <a:rPr lang="da-DK" dirty="0" smtClean="0"/>
              <a:t>A tool that supplements sqlplus </a:t>
            </a:r>
          </a:p>
          <a:p>
            <a:r>
              <a:rPr lang="da-DK" dirty="0" smtClean="0"/>
              <a:t>Designed for</a:t>
            </a:r>
            <a:r>
              <a:rPr lang="da-DK" dirty="0" smtClean="0"/>
              <a:t> UNIX scripting</a:t>
            </a:r>
            <a:endParaRPr lang="da-DK" dirty="0" smtClean="0"/>
          </a:p>
          <a:p>
            <a:r>
              <a:rPr lang="da-DK" dirty="0" smtClean="0"/>
              <a:t>Ready to use with scalability tests (1, 2, 4, …. )</a:t>
            </a:r>
          </a:p>
          <a:p>
            <a:r>
              <a:rPr lang="da-DK" dirty="0" smtClean="0"/>
              <a:t>Closely does SQL the way Oracle does (e.g. bind variables)</a:t>
            </a:r>
          </a:p>
          <a:p>
            <a:r>
              <a:rPr lang="da-DK" dirty="0" smtClean="0"/>
              <a:t>Inherently multi-threaded and with session pool support</a:t>
            </a:r>
          </a:p>
          <a:p>
            <a:r>
              <a:rPr lang="da-DK" dirty="0" smtClean="0"/>
              <a:t>Programmable in the ”rwl” language (pronounced ”rawl”)</a:t>
            </a:r>
          </a:p>
          <a:p>
            <a:pPr lvl="1"/>
            <a:r>
              <a:rPr lang="da-DK" dirty="0" smtClean="0"/>
              <a:t>Contains mix of procedural </a:t>
            </a:r>
            <a:r>
              <a:rPr lang="da-DK" dirty="0"/>
              <a:t>and </a:t>
            </a:r>
            <a:r>
              <a:rPr lang="da-DK" dirty="0" smtClean="0"/>
              <a:t>declarative </a:t>
            </a:r>
            <a:r>
              <a:rPr lang="da-DK" dirty="0"/>
              <a:t>logic</a:t>
            </a:r>
            <a:endParaRPr lang="da-DK" dirty="0" smtClean="0"/>
          </a:p>
          <a:p>
            <a:r>
              <a:rPr lang="da-DK" dirty="0" smtClean="0"/>
              <a:t>Saves execution time results in database tables</a:t>
            </a:r>
          </a:p>
          <a:p>
            <a:r>
              <a:rPr lang="da-DK" dirty="0" smtClean="0"/>
              <a:t>Think of it as allowing OCI programming without writing 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What is RWP*Load</a:t>
            </a:r>
            <a:r>
              <a:rPr lang="da-DK" baseline="0" dirty="0" smtClean="0"/>
              <a:t> Simulator NOT?</a:t>
            </a:r>
            <a:endParaRPr lang="en-US" dirty="0"/>
          </a:p>
        </p:txBody>
      </p:sp>
      <p:sp>
        <p:nvSpPr>
          <p:cNvPr id="3" name="Content Placeholder 2"/>
          <p:cNvSpPr>
            <a:spLocks noGrp="1"/>
          </p:cNvSpPr>
          <p:nvPr>
            <p:ph idx="1"/>
          </p:nvPr>
        </p:nvSpPr>
        <p:spPr/>
        <p:txBody>
          <a:bodyPr/>
          <a:lstStyle/>
          <a:p>
            <a:r>
              <a:rPr lang="da-DK" dirty="0" smtClean="0"/>
              <a:t>It is NOT a general programming tool</a:t>
            </a:r>
          </a:p>
          <a:p>
            <a:r>
              <a:rPr lang="da-DK" dirty="0" smtClean="0"/>
              <a:t>Is</a:t>
            </a:r>
            <a:r>
              <a:rPr lang="da-DK" baseline="0" dirty="0" smtClean="0"/>
              <a:t> has very limitied input facilities</a:t>
            </a:r>
          </a:p>
          <a:p>
            <a:pPr lvl="1"/>
            <a:r>
              <a:rPr lang="da-DK" baseline="0" dirty="0" smtClean="0"/>
              <a:t> GUI is neither included nor </a:t>
            </a:r>
            <a:r>
              <a:rPr lang="da-DK" dirty="0" smtClean="0"/>
              <a:t>planned</a:t>
            </a:r>
            <a:endParaRPr lang="da-DK" baseline="0" dirty="0" smtClean="0"/>
          </a:p>
          <a:p>
            <a:pPr lvl="0"/>
            <a:r>
              <a:rPr lang="da-DK" dirty="0" smtClean="0"/>
              <a:t>Output</a:t>
            </a:r>
            <a:r>
              <a:rPr lang="da-DK" baseline="0" dirty="0" smtClean="0"/>
              <a:t> is limited to what is useful in scripting such as:</a:t>
            </a:r>
          </a:p>
          <a:p>
            <a:pPr lvl="1"/>
            <a:r>
              <a:rPr lang="da-DK" baseline="0" dirty="0" smtClean="0"/>
              <a:t>Gnuplot data files</a:t>
            </a:r>
          </a:p>
          <a:p>
            <a:pPr lvl="1"/>
            <a:r>
              <a:rPr lang="da-DK" baseline="0" dirty="0" smtClean="0"/>
              <a:t>Excel</a:t>
            </a:r>
          </a:p>
          <a:p>
            <a:pPr lvl="1"/>
            <a:r>
              <a:rPr lang="da-DK" baseline="0" dirty="0" smtClean="0"/>
              <a:t>Further scripting</a:t>
            </a:r>
          </a:p>
          <a:p>
            <a:r>
              <a:rPr lang="da-DK" dirty="0" smtClean="0"/>
              <a:t>Other limitations imposed</a:t>
            </a:r>
          </a:p>
          <a:p>
            <a:pPr lvl="1"/>
            <a:r>
              <a:rPr lang="da-DK" baseline="0" dirty="0" smtClean="0"/>
              <a:t>Uses</a:t>
            </a:r>
            <a:r>
              <a:rPr lang="da-DK" dirty="0" smtClean="0"/>
              <a:t> OCI, but surely doesn’t have everything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Typical use for e.g. benchmark</a:t>
            </a:r>
            <a:endParaRPr lang="en-US" dirty="0"/>
          </a:p>
        </p:txBody>
      </p:sp>
      <p:sp>
        <p:nvSpPr>
          <p:cNvPr id="3" name="Content Placeholder 2"/>
          <p:cNvSpPr>
            <a:spLocks noGrp="1"/>
          </p:cNvSpPr>
          <p:nvPr>
            <p:ph idx="1"/>
          </p:nvPr>
        </p:nvSpPr>
        <p:spPr/>
        <p:txBody>
          <a:bodyPr/>
          <a:lstStyle/>
          <a:p>
            <a:r>
              <a:rPr lang="da-DK" dirty="0" smtClean="0"/>
              <a:t>A number of SQL</a:t>
            </a:r>
            <a:r>
              <a:rPr lang="da-DK" baseline="0" dirty="0" smtClean="0"/>
              <a:t> scripts to create schema, etc</a:t>
            </a:r>
          </a:p>
          <a:p>
            <a:r>
              <a:rPr lang="da-DK" baseline="0" dirty="0" smtClean="0"/>
              <a:t>A number of RWL files that define ”business logic”</a:t>
            </a:r>
          </a:p>
          <a:p>
            <a:pPr lvl="1"/>
            <a:r>
              <a:rPr lang="da-DK" dirty="0" smtClean="0"/>
              <a:t>This is where most preparation time is likely to be </a:t>
            </a:r>
            <a:r>
              <a:rPr lang="da-DK" dirty="0" smtClean="0"/>
              <a:t>spent</a:t>
            </a:r>
          </a:p>
          <a:p>
            <a:pPr lvl="1"/>
            <a:r>
              <a:rPr lang="da-DK" dirty="0" smtClean="0"/>
              <a:t>Effectively implements a simplified core application</a:t>
            </a:r>
            <a:endParaRPr lang="da-DK" baseline="0" dirty="0" smtClean="0"/>
          </a:p>
          <a:p>
            <a:r>
              <a:rPr lang="da-DK" baseline="0" dirty="0" smtClean="0"/>
              <a:t>Some helper RWL files for e.g. awr gathering</a:t>
            </a:r>
          </a:p>
          <a:p>
            <a:pPr lvl="1"/>
            <a:r>
              <a:rPr lang="da-DK" dirty="0" smtClean="0"/>
              <a:t>Mostly just adoption of exisisting files/scripts</a:t>
            </a:r>
          </a:p>
          <a:p>
            <a:r>
              <a:rPr lang="da-DK" dirty="0" smtClean="0"/>
              <a:t>One (or maybe few) shell scripts that run everything</a:t>
            </a:r>
          </a:p>
          <a:p>
            <a:r>
              <a:rPr lang="da-DK" dirty="0" smtClean="0"/>
              <a:t>Shell/RWL script(s) to present data as </a:t>
            </a:r>
            <a:r>
              <a:rPr lang="da-DK" dirty="0" smtClean="0"/>
              <a:t>html</a:t>
            </a:r>
          </a:p>
          <a:p>
            <a:r>
              <a:rPr lang="da-DK" dirty="0" smtClean="0"/>
              <a:t>Use gnuplot for graphing</a:t>
            </a:r>
            <a:endParaRPr lang="da-DK" dirty="0" smtClean="0"/>
          </a:p>
        </p:txBody>
      </p:sp>
    </p:spTree>
    <p:extLst>
      <p:ext uri="{BB962C8B-B14F-4D97-AF65-F5344CB8AC3E}">
        <p14:creationId xmlns:p14="http://schemas.microsoft.com/office/powerpoint/2010/main" val="288251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Typical requirements</a:t>
            </a:r>
            <a:endParaRPr lang="en-US" dirty="0"/>
          </a:p>
        </p:txBody>
      </p:sp>
      <p:sp>
        <p:nvSpPr>
          <p:cNvPr id="3" name="Content Placeholder 2"/>
          <p:cNvSpPr>
            <a:spLocks noGrp="1"/>
          </p:cNvSpPr>
          <p:nvPr>
            <p:ph idx="1"/>
          </p:nvPr>
        </p:nvSpPr>
        <p:spPr/>
        <p:txBody>
          <a:bodyPr/>
          <a:lstStyle/>
          <a:p>
            <a:r>
              <a:rPr lang="da-DK" dirty="0" smtClean="0"/>
              <a:t>Database systems under test</a:t>
            </a:r>
          </a:p>
          <a:p>
            <a:r>
              <a:rPr lang="da-DK" dirty="0" smtClean="0"/>
              <a:t>Preferably separate database for rwloadsim repository</a:t>
            </a:r>
          </a:p>
          <a:p>
            <a:r>
              <a:rPr lang="da-DK" dirty="0" smtClean="0"/>
              <a:t>Oracle client environment (11, 12, 18 currently supported) on Linux</a:t>
            </a:r>
          </a:p>
          <a:p>
            <a:pPr lvl="1"/>
            <a:r>
              <a:rPr lang="da-DK" dirty="0" smtClean="0"/>
              <a:t>Can very well be the same as the database</a:t>
            </a:r>
          </a:p>
          <a:p>
            <a:pPr lvl="1"/>
            <a:r>
              <a:rPr lang="da-DK" dirty="0" smtClean="0"/>
              <a:t>Rwloasim CPU usage is NOT neglible</a:t>
            </a:r>
            <a:endParaRPr lang="en-US" dirty="0" smtClean="0"/>
          </a:p>
          <a:p>
            <a:pPr lvl="0"/>
            <a:r>
              <a:rPr lang="da-DK" dirty="0" smtClean="0"/>
              <a:t>Gnuplot</a:t>
            </a:r>
            <a:r>
              <a:rPr lang="da-DK" baseline="0" dirty="0" smtClean="0"/>
              <a:t> is </a:t>
            </a:r>
            <a:r>
              <a:rPr lang="da-DK" i="1" baseline="0" dirty="0" smtClean="0"/>
              <a:t>strongly</a:t>
            </a:r>
            <a:r>
              <a:rPr lang="da-DK" i="0" baseline="0" dirty="0" smtClean="0"/>
              <a:t> recommended</a:t>
            </a:r>
          </a:p>
          <a:p>
            <a:pPr lvl="1"/>
            <a:r>
              <a:rPr lang="da-DK" dirty="0" smtClean="0"/>
              <a:t>So X-Windows is needed, but vncserver is absolutely fine</a:t>
            </a:r>
            <a:endParaRPr lang="da-DK" i="0" baseline="0" dirty="0" smtClean="0"/>
          </a:p>
          <a:p>
            <a:pPr lvl="0"/>
            <a:r>
              <a:rPr lang="da-DK" i="0" baseline="0" dirty="0" smtClean="0"/>
              <a:t>Httpd is </a:t>
            </a:r>
            <a:r>
              <a:rPr lang="da-DK" i="1" baseline="0" dirty="0" smtClean="0"/>
              <a:t>strongly</a:t>
            </a:r>
            <a:r>
              <a:rPr lang="da-DK" i="0" baseline="0" dirty="0" smtClean="0"/>
              <a:t> recommended to show results</a:t>
            </a:r>
            <a:endParaRPr lang="da-DK" dirty="0" smtClean="0"/>
          </a:p>
        </p:txBody>
      </p:sp>
    </p:spTree>
    <p:extLst>
      <p:ext uri="{BB962C8B-B14F-4D97-AF65-F5344CB8AC3E}">
        <p14:creationId xmlns:p14="http://schemas.microsoft.com/office/powerpoint/2010/main" val="3812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Example 1</a:t>
            </a:r>
            <a:endParaRPr lang="en-US" dirty="0"/>
          </a:p>
        </p:txBody>
      </p:sp>
      <p:sp>
        <p:nvSpPr>
          <p:cNvPr id="3" name="Content Placeholder 2"/>
          <p:cNvSpPr>
            <a:spLocks noGrp="1"/>
          </p:cNvSpPr>
          <p:nvPr>
            <p:ph idx="1"/>
          </p:nvPr>
        </p:nvSpPr>
        <p:spPr/>
        <p:txBody>
          <a:bodyPr/>
          <a:lstStyle/>
          <a:p>
            <a:r>
              <a:rPr lang="da-DK" dirty="0" smtClean="0"/>
              <a:t>Based on the </a:t>
            </a:r>
            <a:r>
              <a:rPr lang="da-DK" dirty="0" smtClean="0"/>
              <a:t>”</a:t>
            </a:r>
            <a:r>
              <a:rPr lang="da-DK" dirty="0" smtClean="0"/>
              <a:t>connection demo</a:t>
            </a:r>
            <a:r>
              <a:rPr lang="da-DK" dirty="0" smtClean="0"/>
              <a:t>” </a:t>
            </a:r>
            <a:r>
              <a:rPr lang="da-DK" dirty="0" smtClean="0"/>
              <a:t>workload</a:t>
            </a:r>
          </a:p>
          <a:p>
            <a:r>
              <a:rPr lang="da-DK" dirty="0" smtClean="0"/>
              <a:t>Shell script</a:t>
            </a:r>
            <a:r>
              <a:rPr lang="da-DK" baseline="0" dirty="0" smtClean="0"/>
              <a:t> with parameters such as </a:t>
            </a:r>
          </a:p>
          <a:p>
            <a:pPr lvl="1"/>
            <a:r>
              <a:rPr lang="da-DK" dirty="0" smtClean="0"/>
              <a:t>Process count</a:t>
            </a:r>
          </a:p>
          <a:p>
            <a:pPr lvl="1"/>
            <a:r>
              <a:rPr lang="da-DK" dirty="0" smtClean="0"/>
              <a:t>Thread count</a:t>
            </a:r>
          </a:p>
          <a:p>
            <a:pPr lvl="1"/>
            <a:r>
              <a:rPr lang="da-DK" dirty="0" smtClean="0"/>
              <a:t>Session pool size</a:t>
            </a:r>
          </a:p>
          <a:p>
            <a:r>
              <a:rPr lang="da-DK" dirty="0" smtClean="0"/>
              <a:t>Shell script calls rwloadsim</a:t>
            </a:r>
          </a:p>
          <a:p>
            <a:pPr lvl="0"/>
            <a:r>
              <a:rPr lang="en-US" dirty="0" smtClean="0"/>
              <a:t>Little real programming required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of shell script</a:t>
            </a:r>
            <a:endParaRPr lang="en-US" dirty="0"/>
          </a:p>
        </p:txBody>
      </p:sp>
      <p:sp>
        <p:nvSpPr>
          <p:cNvPr id="3" name="Content Placeholder 2"/>
          <p:cNvSpPr>
            <a:spLocks noGrp="1"/>
          </p:cNvSpPr>
          <p:nvPr>
            <p:ph idx="1"/>
          </p:nvPr>
        </p:nvSpPr>
        <p:spPr>
          <a:xfrm>
            <a:off x="561474" y="1540043"/>
            <a:ext cx="11149262" cy="4154904"/>
          </a:xfrm>
        </p:spPr>
        <p:txBody>
          <a:bodyPr/>
          <a:lstStyle/>
          <a:p>
            <a:pPr>
              <a:spcBef>
                <a:spcPts val="600"/>
              </a:spcBef>
              <a:buNone/>
            </a:pPr>
            <a:r>
              <a:rPr lang="en-US" sz="2400" b="1" dirty="0" smtClean="0">
                <a:solidFill>
                  <a:srgbClr val="232C2F"/>
                </a:solidFill>
                <a:latin typeface="Courier New" pitchFamily="49" charset="0"/>
                <a:cs typeface="Courier New" pitchFamily="49" charset="0"/>
              </a:rPr>
              <a:t>while test $</a:t>
            </a:r>
            <a:r>
              <a:rPr lang="en-US" sz="2400" b="1" dirty="0" err="1" smtClean="0">
                <a:solidFill>
                  <a:srgbClr val="232C2F"/>
                </a:solidFill>
                <a:latin typeface="Courier New" pitchFamily="49" charset="0"/>
                <a:cs typeface="Courier New" pitchFamily="49" charset="0"/>
              </a:rPr>
              <a:t>procnumber</a:t>
            </a:r>
            <a:r>
              <a:rPr lang="en-US" sz="2400" b="1" dirty="0" smtClean="0">
                <a:solidFill>
                  <a:srgbClr val="232C2F"/>
                </a:solidFill>
                <a:latin typeface="Courier New" pitchFamily="49" charset="0"/>
                <a:cs typeface="Courier New" pitchFamily="49" charset="0"/>
              </a:rPr>
              <a:t> -le $</a:t>
            </a:r>
            <a:r>
              <a:rPr lang="en-US" sz="2400" b="1" dirty="0" err="1" smtClean="0">
                <a:solidFill>
                  <a:srgbClr val="232C2F"/>
                </a:solidFill>
                <a:latin typeface="Courier New" pitchFamily="49" charset="0"/>
                <a:cs typeface="Courier New" pitchFamily="49" charset="0"/>
              </a:rPr>
              <a:t>proccount</a:t>
            </a:r>
            <a:endParaRPr lang="en-US" sz="2400" b="1" dirty="0" smtClean="0">
              <a:solidFill>
                <a:srgbClr val="232C2F"/>
              </a:solidFill>
              <a:latin typeface="Courier New" pitchFamily="49" charset="0"/>
              <a:cs typeface="Courier New" pitchFamily="49" charset="0"/>
            </a:endParaRPr>
          </a:p>
          <a:p>
            <a:pPr>
              <a:spcBef>
                <a:spcPts val="600"/>
              </a:spcBef>
              <a:buNone/>
            </a:pPr>
            <a:r>
              <a:rPr lang="en-US" sz="2400" b="1" dirty="0" smtClean="0">
                <a:solidFill>
                  <a:srgbClr val="232C2F"/>
                </a:solidFill>
                <a:latin typeface="Courier New" pitchFamily="49" charset="0"/>
                <a:cs typeface="Courier New" pitchFamily="49" charset="0"/>
              </a:rPr>
              <a:t>do</a:t>
            </a:r>
            <a:endParaRPr lang="da-DK" sz="2400" b="1" dirty="0">
              <a:solidFill>
                <a:srgbClr val="232C2F"/>
              </a:solidFill>
              <a:latin typeface="Courier New" pitchFamily="49" charset="0"/>
              <a:cs typeface="Courier New" pitchFamily="49" charset="0"/>
            </a:endParaRPr>
          </a:p>
          <a:p>
            <a:pPr>
              <a:spcBef>
                <a:spcPts val="600"/>
              </a:spcBef>
              <a:buNone/>
            </a:pPr>
            <a:r>
              <a:rPr lang="da-DK" sz="2400" b="1" dirty="0" smtClean="0">
                <a:solidFill>
                  <a:srgbClr val="232C2F"/>
                </a:solidFill>
                <a:latin typeface="Courier New" pitchFamily="49" charset="0"/>
                <a:cs typeface="Courier New" pitchFamily="49" charset="0"/>
              </a:rPr>
              <a:t>  rwloadsim -</a:t>
            </a:r>
            <a:r>
              <a:rPr lang="da-DK" sz="2400" b="1" dirty="0">
                <a:solidFill>
                  <a:srgbClr val="232C2F"/>
                </a:solidFill>
                <a:latin typeface="Courier New" pitchFamily="49" charset="0"/>
                <a:cs typeface="Courier New" pitchFamily="49" charset="0"/>
              </a:rPr>
              <a:t>i procnumber:=$procnumber \</a:t>
            </a:r>
          </a:p>
          <a:p>
            <a:pPr>
              <a:spcBef>
                <a:spcPts val="600"/>
              </a:spcBef>
              <a:buNone/>
            </a:pPr>
            <a:r>
              <a:rPr lang="da-DK" sz="2400" b="1" dirty="0">
                <a:solidFill>
                  <a:srgbClr val="232C2F"/>
                </a:solidFill>
                <a:latin typeface="Courier New" pitchFamily="49" charset="0"/>
                <a:cs typeface="Courier New" pitchFamily="49" charset="0"/>
              </a:rPr>
              <a:t>     -i clothreads:=$</a:t>
            </a:r>
            <a:r>
              <a:rPr lang="da-DK" sz="2400" b="1" dirty="0" smtClean="0">
                <a:solidFill>
                  <a:srgbClr val="232C2F"/>
                </a:solidFill>
                <a:latin typeface="Courier New" pitchFamily="49" charset="0"/>
                <a:cs typeface="Courier New" pitchFamily="49" charset="0"/>
              </a:rPr>
              <a:t>clothreads -i </a:t>
            </a:r>
            <a:r>
              <a:rPr lang="da-DK" sz="2400" b="1" dirty="0">
                <a:solidFill>
                  <a:srgbClr val="232C2F"/>
                </a:solidFill>
                <a:latin typeface="Courier New" pitchFamily="49" charset="0"/>
                <a:cs typeface="Courier New" pitchFamily="49" charset="0"/>
              </a:rPr>
              <a:t>proccount:=$proccount \</a:t>
            </a:r>
          </a:p>
          <a:p>
            <a:pPr>
              <a:spcBef>
                <a:spcPts val="600"/>
              </a:spcBef>
              <a:buNone/>
            </a:pPr>
            <a:r>
              <a:rPr lang="da-DK" sz="2400" b="1" dirty="0">
                <a:solidFill>
                  <a:srgbClr val="232C2F"/>
                </a:solidFill>
                <a:latin typeface="Courier New" pitchFamily="49" charset="0"/>
                <a:cs typeface="Courier New" pitchFamily="49" charset="0"/>
              </a:rPr>
              <a:t>     -i poolsize:=$poolsize </a:t>
            </a:r>
            <a:r>
              <a:rPr lang="da-DK" sz="2400" b="1" dirty="0" smtClean="0">
                <a:solidFill>
                  <a:srgbClr val="232C2F"/>
                </a:solidFill>
                <a:latin typeface="Courier New" pitchFamily="49" charset="0"/>
                <a:cs typeface="Courier New" pitchFamily="49" charset="0"/>
              </a:rPr>
              <a:t>-</a:t>
            </a:r>
            <a:r>
              <a:rPr lang="da-DK" sz="2400" b="1" dirty="0">
                <a:solidFill>
                  <a:srgbClr val="232C2F"/>
                </a:solidFill>
                <a:latin typeface="Courier New" pitchFamily="49" charset="0"/>
                <a:cs typeface="Courier New" pitchFamily="49" charset="0"/>
              </a:rPr>
              <a:t>i runperiod:=$runperiod \</a:t>
            </a:r>
          </a:p>
          <a:p>
            <a:pPr>
              <a:spcBef>
                <a:spcPts val="600"/>
              </a:spcBef>
              <a:buNone/>
            </a:pPr>
            <a:r>
              <a:rPr lang="da-DK" sz="2400" b="1" dirty="0">
                <a:solidFill>
                  <a:srgbClr val="232C2F"/>
                </a:solidFill>
                <a:latin typeface="Courier New" pitchFamily="49" charset="0"/>
                <a:cs typeface="Courier New" pitchFamily="49" charset="0"/>
              </a:rPr>
              <a:t>     system.rwl cpustat.rwl \</a:t>
            </a:r>
          </a:p>
          <a:p>
            <a:pPr>
              <a:spcBef>
                <a:spcPts val="600"/>
              </a:spcBef>
              <a:buNone/>
            </a:pPr>
            <a:r>
              <a:rPr lang="da-DK" sz="2400" b="1" dirty="0">
                <a:solidFill>
                  <a:srgbClr val="232C2F"/>
                </a:solidFill>
                <a:latin typeface="Courier New" pitchFamily="49" charset="0"/>
                <a:cs typeface="Courier New" pitchFamily="49" charset="0"/>
              </a:rPr>
              <a:t>     resultsdb.rwl clouser.rwl </a:t>
            </a:r>
            <a:r>
              <a:rPr lang="da-DK" sz="2400" b="1" dirty="0">
                <a:solidFill>
                  <a:schemeClr val="accent1"/>
                </a:solidFill>
                <a:latin typeface="Courier New" pitchFamily="49" charset="0"/>
                <a:cs typeface="Courier New" pitchFamily="49" charset="0"/>
              </a:rPr>
              <a:t>clodecl.rwl </a:t>
            </a:r>
            <a:r>
              <a:rPr lang="da-DK" sz="2400" b="1" dirty="0" smtClean="0">
                <a:solidFill>
                  <a:schemeClr val="accent1"/>
                </a:solidFill>
                <a:latin typeface="Courier New" pitchFamily="49" charset="0"/>
                <a:cs typeface="Courier New" pitchFamily="49" charset="0"/>
              </a:rPr>
              <a:t>clorun.rwl </a:t>
            </a:r>
            <a:r>
              <a:rPr lang="da-DK" sz="2400" b="1" dirty="0" smtClean="0">
                <a:solidFill>
                  <a:srgbClr val="232C2F"/>
                </a:solidFill>
                <a:latin typeface="Courier New" pitchFamily="49" charset="0"/>
                <a:cs typeface="Courier New" pitchFamily="49" charset="0"/>
              </a:rPr>
              <a:t>&amp;</a:t>
            </a:r>
            <a:endParaRPr lang="en-US" sz="2400" b="1" dirty="0" smtClean="0">
              <a:solidFill>
                <a:srgbClr val="232C2F"/>
              </a:solidFill>
              <a:latin typeface="Courier New" pitchFamily="49" charset="0"/>
              <a:cs typeface="Courier New" pitchFamily="49" charset="0"/>
            </a:endParaRPr>
          </a:p>
          <a:p>
            <a:pPr>
              <a:spcBef>
                <a:spcPts val="600"/>
              </a:spcBef>
              <a:buNone/>
            </a:pPr>
            <a:r>
              <a:rPr lang="en-US" sz="2400" b="1" dirty="0" smtClean="0">
                <a:solidFill>
                  <a:srgbClr val="232C2F"/>
                </a:solidFill>
                <a:latin typeface="Courier New" pitchFamily="49" charset="0"/>
                <a:cs typeface="Courier New" pitchFamily="49" charset="0"/>
              </a:rPr>
              <a:t>  </a:t>
            </a:r>
            <a:r>
              <a:rPr lang="en-US" sz="2400" b="1" dirty="0" err="1" smtClean="0">
                <a:solidFill>
                  <a:srgbClr val="232C2F"/>
                </a:solidFill>
                <a:latin typeface="Courier New" pitchFamily="49" charset="0"/>
                <a:cs typeface="Courier New" pitchFamily="49" charset="0"/>
              </a:rPr>
              <a:t>procnumber</a:t>
            </a:r>
            <a:r>
              <a:rPr lang="en-US" sz="2400" b="1" dirty="0" smtClean="0">
                <a:solidFill>
                  <a:srgbClr val="232C2F"/>
                </a:solidFill>
                <a:latin typeface="Courier New" pitchFamily="49" charset="0"/>
                <a:cs typeface="Courier New" pitchFamily="49" charset="0"/>
              </a:rPr>
              <a:t>=`</a:t>
            </a:r>
            <a:r>
              <a:rPr lang="en-US" sz="2400" b="1" dirty="0" err="1" smtClean="0">
                <a:solidFill>
                  <a:srgbClr val="232C2F"/>
                </a:solidFill>
                <a:latin typeface="Courier New" pitchFamily="49" charset="0"/>
                <a:cs typeface="Courier New" pitchFamily="49" charset="0"/>
              </a:rPr>
              <a:t>expr</a:t>
            </a:r>
            <a:r>
              <a:rPr lang="en-US" sz="2400" b="1" dirty="0" smtClean="0">
                <a:solidFill>
                  <a:srgbClr val="232C2F"/>
                </a:solidFill>
                <a:latin typeface="Courier New" pitchFamily="49" charset="0"/>
                <a:cs typeface="Courier New" pitchFamily="49" charset="0"/>
              </a:rPr>
              <a:t> $</a:t>
            </a:r>
            <a:r>
              <a:rPr lang="en-US" sz="2400" b="1" dirty="0" err="1" smtClean="0">
                <a:solidFill>
                  <a:srgbClr val="232C2F"/>
                </a:solidFill>
                <a:latin typeface="Courier New" pitchFamily="49" charset="0"/>
                <a:cs typeface="Courier New" pitchFamily="49" charset="0"/>
              </a:rPr>
              <a:t>procnumber</a:t>
            </a:r>
            <a:r>
              <a:rPr lang="en-US" sz="2400" b="1" dirty="0" smtClean="0">
                <a:solidFill>
                  <a:srgbClr val="232C2F"/>
                </a:solidFill>
                <a:latin typeface="Courier New" pitchFamily="49" charset="0"/>
                <a:cs typeface="Courier New" pitchFamily="49" charset="0"/>
              </a:rPr>
              <a:t> + 1`</a:t>
            </a:r>
            <a:endParaRPr lang="en-US" sz="2400" dirty="0" smtClean="0">
              <a:solidFill>
                <a:srgbClr val="232C2F"/>
              </a:solidFill>
              <a:latin typeface="Courier New" pitchFamily="49" charset="0"/>
              <a:cs typeface="Courier New" pitchFamily="49" charset="0"/>
            </a:endParaRPr>
          </a:p>
          <a:p>
            <a:pPr>
              <a:spcBef>
                <a:spcPts val="600"/>
              </a:spcBef>
              <a:buNone/>
            </a:pPr>
            <a:r>
              <a:rPr lang="en-US" sz="2400" b="1" dirty="0" smtClean="0">
                <a:solidFill>
                  <a:srgbClr val="232C2F"/>
                </a:solidFill>
                <a:latin typeface="Courier New" pitchFamily="49" charset="0"/>
                <a:cs typeface="Courier New" pitchFamily="49" charset="0"/>
              </a:rPr>
              <a:t>done</a:t>
            </a:r>
          </a:p>
          <a:p>
            <a:pPr>
              <a:spcBef>
                <a:spcPts val="600"/>
              </a:spcBef>
              <a:buNone/>
            </a:pPr>
            <a:r>
              <a:rPr lang="en-US" sz="2400" b="1" dirty="0" smtClean="0">
                <a:solidFill>
                  <a:srgbClr val="232C2F"/>
                </a:solidFill>
                <a:latin typeface="Courier New" pitchFamily="49" charset="0"/>
                <a:cs typeface="Courier New" pitchFamily="49" charset="0"/>
              </a:rPr>
              <a:t>wait</a:t>
            </a:r>
          </a:p>
        </p:txBody>
      </p:sp>
      <p:sp>
        <p:nvSpPr>
          <p:cNvPr id="5" name="Oval Callout 4"/>
          <p:cNvSpPr/>
          <p:nvPr/>
        </p:nvSpPr>
        <p:spPr>
          <a:xfrm>
            <a:off x="3138648" y="4647087"/>
            <a:ext cx="3673641" cy="1780674"/>
          </a:xfrm>
          <a:prstGeom prst="wedgeEllipseCallout">
            <a:avLst>
              <a:gd name="adj1" fmla="val -21915"/>
              <a:gd name="adj2" fmla="val -92622"/>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Specify some input files</a:t>
            </a:r>
            <a:endParaRPr lang="en-US" sz="3200" dirty="0">
              <a:solidFill>
                <a:schemeClr val="accent1"/>
              </a:solidFill>
            </a:endParaRPr>
          </a:p>
        </p:txBody>
      </p:sp>
      <p:sp>
        <p:nvSpPr>
          <p:cNvPr id="4" name="Oval Callout 3"/>
          <p:cNvSpPr/>
          <p:nvPr/>
        </p:nvSpPr>
        <p:spPr>
          <a:xfrm>
            <a:off x="8036751" y="485161"/>
            <a:ext cx="3673641" cy="1780674"/>
          </a:xfrm>
          <a:prstGeom prst="wedgeEllipseCallout">
            <a:avLst>
              <a:gd name="adj1" fmla="val -45375"/>
              <a:gd name="adj2" fmla="val 82805"/>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Specify some input parameters</a:t>
            </a:r>
            <a:endParaRPr lang="en-US" sz="3200" dirty="0">
              <a:solidFill>
                <a:schemeClr val="accent1"/>
              </a:solidFill>
            </a:endParaRPr>
          </a:p>
        </p:txBody>
      </p:sp>
      <p:sp>
        <p:nvSpPr>
          <p:cNvPr id="6" name="Oval Callout 5"/>
          <p:cNvSpPr/>
          <p:nvPr/>
        </p:nvSpPr>
        <p:spPr>
          <a:xfrm>
            <a:off x="7330897" y="4783445"/>
            <a:ext cx="4379495" cy="1507958"/>
          </a:xfrm>
          <a:prstGeom prst="wedgeEllipseCallout">
            <a:avLst>
              <a:gd name="adj1" fmla="val 20862"/>
              <a:gd name="adj2" fmla="val -88545"/>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Start several in background, wait</a:t>
            </a:r>
            <a:endParaRPr lang="en-US" sz="3200" dirty="0">
              <a:solidFill>
                <a:schemeClr val="accent1"/>
              </a:solidFill>
            </a:endParaRPr>
          </a:p>
        </p:txBody>
      </p:sp>
      <p:sp>
        <p:nvSpPr>
          <p:cNvPr id="7" name="Oval 6"/>
          <p:cNvSpPr/>
          <p:nvPr/>
        </p:nvSpPr>
        <p:spPr>
          <a:xfrm>
            <a:off x="614854" y="2159876"/>
            <a:ext cx="2317531" cy="725214"/>
          </a:xfrm>
          <a:prstGeom prst="ellipse">
            <a:avLst/>
          </a:prstGeom>
          <a:noFill/>
          <a:ln w="254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8" name="Oval 7"/>
          <p:cNvSpPr/>
          <p:nvPr/>
        </p:nvSpPr>
        <p:spPr>
          <a:xfrm>
            <a:off x="257916" y="5083109"/>
            <a:ext cx="1395373" cy="572618"/>
          </a:xfrm>
          <a:prstGeom prst="ellipse">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wipe(down)">
                                      <p:cBhvr>
                                        <p:cTn id="12" dur="500"/>
                                        <p:tgtEl>
                                          <p:spTgt spid="4">
                                            <p:bg/>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bg/>
                                          </p:spTgt>
                                        </p:tgtEl>
                                        <p:attrNameLst>
                                          <p:attrName>style.visibility</p:attrName>
                                        </p:attrNameLst>
                                      </p:cBhvr>
                                      <p:to>
                                        <p:strVal val="visible"/>
                                      </p:to>
                                    </p:set>
                                    <p:animEffect transition="in" filter="wipe(down)">
                                      <p:cBhvr>
                                        <p:cTn id="20" dur="500"/>
                                        <p:tgtEl>
                                          <p:spTgt spid="5">
                                            <p:bg/>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down)">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6">
                                            <p:bg/>
                                          </p:spTgt>
                                        </p:tgtEl>
                                        <p:attrNameLst>
                                          <p:attrName>style.visibility</p:attrName>
                                        </p:attrNameLst>
                                      </p:cBhvr>
                                      <p:to>
                                        <p:strVal val="visible"/>
                                      </p:to>
                                    </p:set>
                                    <p:animEffect transition="in" filter="wipe(down)">
                                      <p:cBhvr>
                                        <p:cTn id="28" dur="500"/>
                                        <p:tgtEl>
                                          <p:spTgt spid="6">
                                            <p:bg/>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down)">
                                      <p:cBhvr>
                                        <p:cTn id="31" dur="500"/>
                                        <p:tgtEl>
                                          <p:spTgt spid="6">
                                            <p:txEl>
                                              <p:pRg st="0" end="0"/>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4" grpId="0" uiExpand="1" build="p" animBg="1"/>
      <p:bldP spid="6" grpId="0" uiExpand="1" build="p"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Core of rwloadsim execution (clorun.rwl)</a:t>
            </a:r>
            <a:endParaRPr lang="en-US" dirty="0"/>
          </a:p>
        </p:txBody>
      </p:sp>
      <p:sp>
        <p:nvSpPr>
          <p:cNvPr id="3" name="Content Placeholder 2"/>
          <p:cNvSpPr>
            <a:spLocks noGrp="1"/>
          </p:cNvSpPr>
          <p:nvPr>
            <p:ph idx="1"/>
          </p:nvPr>
        </p:nvSpPr>
        <p:spPr>
          <a:xfrm>
            <a:off x="531150" y="1524001"/>
            <a:ext cx="11292987" cy="4419600"/>
          </a:xfrm>
        </p:spPr>
        <p:txBody>
          <a:bodyPr/>
          <a:lstStyle/>
          <a:p>
            <a:pPr>
              <a:buNone/>
            </a:pPr>
            <a:r>
              <a:rPr lang="en-US" sz="2400" b="1" dirty="0">
                <a:solidFill>
                  <a:srgbClr val="232C2F"/>
                </a:solidFill>
                <a:latin typeface="Courier New" pitchFamily="49" charset="0"/>
                <a:cs typeface="Courier New" pitchFamily="49" charset="0"/>
              </a:rPr>
              <a:t>run</a:t>
            </a:r>
          </a:p>
          <a:p>
            <a:pPr>
              <a:buNone/>
            </a:pPr>
            <a:r>
              <a:rPr lang="en-US" sz="2400" b="1" dirty="0">
                <a:solidFill>
                  <a:srgbClr val="232C2F"/>
                </a:solidFill>
                <a:latin typeface="Courier New" pitchFamily="49" charset="0"/>
                <a:cs typeface="Courier New" pitchFamily="49" charset="0"/>
              </a:rPr>
              <a:t> </a:t>
            </a:r>
            <a:r>
              <a:rPr lang="en-US" sz="2400" b="1" dirty="0" smtClean="0">
                <a:solidFill>
                  <a:srgbClr val="232C2F"/>
                </a:solidFill>
                <a:latin typeface="Courier New" pitchFamily="49" charset="0"/>
                <a:cs typeface="Courier New" pitchFamily="49" charset="0"/>
              </a:rPr>
              <a:t>threads </a:t>
            </a:r>
            <a:r>
              <a:rPr lang="en-US" sz="2400" b="1" dirty="0" err="1">
                <a:solidFill>
                  <a:srgbClr val="232C2F"/>
                </a:solidFill>
                <a:latin typeface="Courier New" pitchFamily="49" charset="0"/>
                <a:cs typeface="Courier New" pitchFamily="49" charset="0"/>
              </a:rPr>
              <a:t>threadcount</a:t>
            </a:r>
            <a:r>
              <a:rPr lang="en-US" sz="2400" b="1" dirty="0">
                <a:solidFill>
                  <a:srgbClr val="232C2F"/>
                </a:solidFill>
                <a:latin typeface="Courier New" pitchFamily="49" charset="0"/>
                <a:cs typeface="Courier New" pitchFamily="49" charset="0"/>
              </a:rPr>
              <a:t>   </a:t>
            </a:r>
          </a:p>
          <a:p>
            <a:pPr>
              <a:buNone/>
            </a:pPr>
            <a:r>
              <a:rPr lang="en-US" sz="2400" b="1" dirty="0">
                <a:solidFill>
                  <a:srgbClr val="232C2F"/>
                </a:solidFill>
                <a:latin typeface="Courier New" pitchFamily="49" charset="0"/>
                <a:cs typeface="Courier New" pitchFamily="49" charset="0"/>
              </a:rPr>
              <a:t>  </a:t>
            </a:r>
            <a:r>
              <a:rPr lang="en-US" sz="2400" b="1" dirty="0" smtClean="0">
                <a:solidFill>
                  <a:srgbClr val="232C2F"/>
                </a:solidFill>
                <a:latin typeface="Courier New" pitchFamily="49" charset="0"/>
                <a:cs typeface="Courier New" pitchFamily="49" charset="0"/>
              </a:rPr>
              <a:t>loop stop </a:t>
            </a:r>
            <a:r>
              <a:rPr lang="en-US" sz="2400" b="1" dirty="0" err="1" smtClean="0">
                <a:solidFill>
                  <a:srgbClr val="232C2F"/>
                </a:solidFill>
                <a:latin typeface="Courier New" pitchFamily="49" charset="0"/>
                <a:cs typeface="Courier New" pitchFamily="49" charset="0"/>
              </a:rPr>
              <a:t>runperiod</a:t>
            </a:r>
            <a:endParaRPr lang="en-US" sz="2400" b="1" dirty="0">
              <a:solidFill>
                <a:srgbClr val="232C2F"/>
              </a:solidFill>
              <a:latin typeface="Courier New" pitchFamily="49" charset="0"/>
              <a:cs typeface="Courier New" pitchFamily="49" charset="0"/>
            </a:endParaRPr>
          </a:p>
          <a:p>
            <a:pPr>
              <a:buNone/>
            </a:pPr>
            <a:r>
              <a:rPr lang="en-US" sz="2400" b="1" dirty="0">
                <a:solidFill>
                  <a:srgbClr val="232C2F"/>
                </a:solidFill>
                <a:latin typeface="Courier New" pitchFamily="49" charset="0"/>
                <a:cs typeface="Courier New" pitchFamily="49" charset="0"/>
              </a:rPr>
              <a:t>  </a:t>
            </a:r>
            <a:r>
              <a:rPr lang="en-US" sz="2400" b="1" dirty="0" smtClean="0">
                <a:solidFill>
                  <a:srgbClr val="232C2F"/>
                </a:solidFill>
                <a:latin typeface="Courier New" pitchFamily="49" charset="0"/>
                <a:cs typeface="Courier New" pitchFamily="49" charset="0"/>
              </a:rPr>
              <a:t> every </a:t>
            </a:r>
            <a:r>
              <a:rPr lang="en-US" sz="2400" b="1" dirty="0" err="1">
                <a:solidFill>
                  <a:srgbClr val="232C2F"/>
                </a:solidFill>
                <a:latin typeface="Courier New" pitchFamily="49" charset="0"/>
                <a:cs typeface="Courier New" pitchFamily="49" charset="0"/>
              </a:rPr>
              <a:t>runseconds</a:t>
            </a:r>
            <a:r>
              <a:rPr lang="en-US" sz="2400" b="1" dirty="0">
                <a:solidFill>
                  <a:srgbClr val="232C2F"/>
                </a:solidFill>
                <a:latin typeface="Courier New" pitchFamily="49" charset="0"/>
                <a:cs typeface="Courier New" pitchFamily="49" charset="0"/>
              </a:rPr>
              <a:t>&lt;</a:t>
            </a:r>
            <a:r>
              <a:rPr lang="en-US" sz="2400" b="1" dirty="0" err="1">
                <a:solidFill>
                  <a:srgbClr val="232C2F"/>
                </a:solidFill>
                <a:latin typeface="Courier New" pitchFamily="49" charset="0"/>
                <a:cs typeface="Courier New" pitchFamily="49" charset="0"/>
              </a:rPr>
              <a:t>runperiod</a:t>
            </a:r>
            <a:r>
              <a:rPr lang="en-US" sz="2400" b="1" dirty="0">
                <a:solidFill>
                  <a:srgbClr val="232C2F"/>
                </a:solidFill>
                <a:latin typeface="Courier New" pitchFamily="49" charset="0"/>
                <a:cs typeface="Courier New" pitchFamily="49" charset="0"/>
              </a:rPr>
              <a:t>/2 </a:t>
            </a:r>
            <a:r>
              <a:rPr lang="en-US" sz="2400" b="1" dirty="0" smtClean="0">
                <a:solidFill>
                  <a:srgbClr val="232C2F"/>
                </a:solidFill>
                <a:latin typeface="Courier New" pitchFamily="49" charset="0"/>
                <a:cs typeface="Courier New" pitchFamily="49" charset="0"/>
              </a:rPr>
              <a:t>?erlang2(0.2):erlang2(0.1);</a:t>
            </a:r>
            <a:endParaRPr lang="en-US" sz="2400" b="1" dirty="0">
              <a:solidFill>
                <a:srgbClr val="232C2F"/>
              </a:solidFill>
              <a:latin typeface="Courier New" pitchFamily="49" charset="0"/>
              <a:cs typeface="Courier New" pitchFamily="49" charset="0"/>
            </a:endParaRPr>
          </a:p>
          <a:p>
            <a:pPr>
              <a:buNone/>
            </a:pPr>
            <a:r>
              <a:rPr lang="en-US" sz="2400" b="1" dirty="0" smtClean="0">
                <a:solidFill>
                  <a:srgbClr val="232C2F"/>
                </a:solidFill>
                <a:latin typeface="Courier New" pitchFamily="49" charset="0"/>
                <a:cs typeface="Courier New" pitchFamily="49" charset="0"/>
              </a:rPr>
              <a:t>   </a:t>
            </a:r>
            <a:r>
              <a:rPr lang="en-US" sz="2400" b="1" dirty="0" err="1" smtClean="0">
                <a:solidFill>
                  <a:srgbClr val="232C2F"/>
                </a:solidFill>
                <a:latin typeface="Courier New" pitchFamily="49" charset="0"/>
                <a:cs typeface="Courier New" pitchFamily="49" charset="0"/>
              </a:rPr>
              <a:t>doclo</a:t>
            </a:r>
            <a:r>
              <a:rPr lang="en-US" sz="2400" b="1" dirty="0">
                <a:solidFill>
                  <a:srgbClr val="232C2F"/>
                </a:solidFill>
                <a:latin typeface="Courier New" pitchFamily="49" charset="0"/>
                <a:cs typeface="Courier New" pitchFamily="49" charset="0"/>
              </a:rPr>
              <a:t>(); </a:t>
            </a:r>
          </a:p>
          <a:p>
            <a:pPr>
              <a:buNone/>
            </a:pPr>
            <a:r>
              <a:rPr lang="en-US" sz="2400" b="1" dirty="0">
                <a:solidFill>
                  <a:srgbClr val="232C2F"/>
                </a:solidFill>
                <a:latin typeface="Courier New" pitchFamily="49" charset="0"/>
                <a:cs typeface="Courier New" pitchFamily="49" charset="0"/>
              </a:rPr>
              <a:t>  </a:t>
            </a:r>
            <a:r>
              <a:rPr lang="en-US" sz="2400" b="1" dirty="0" smtClean="0">
                <a:solidFill>
                  <a:srgbClr val="232C2F"/>
                </a:solidFill>
                <a:latin typeface="Courier New" pitchFamily="49" charset="0"/>
                <a:cs typeface="Courier New" pitchFamily="49" charset="0"/>
              </a:rPr>
              <a:t>end </a:t>
            </a:r>
            <a:r>
              <a:rPr lang="en-US" sz="2400" b="1" dirty="0">
                <a:solidFill>
                  <a:srgbClr val="232C2F"/>
                </a:solidFill>
                <a:latin typeface="Courier New" pitchFamily="49" charset="0"/>
                <a:cs typeface="Courier New" pitchFamily="49" charset="0"/>
              </a:rPr>
              <a:t>loop;</a:t>
            </a:r>
          </a:p>
          <a:p>
            <a:pPr>
              <a:buNone/>
            </a:pPr>
            <a:r>
              <a:rPr lang="en-US" sz="2400" b="1" dirty="0">
                <a:solidFill>
                  <a:srgbClr val="232C2F"/>
                </a:solidFill>
                <a:latin typeface="Courier New" pitchFamily="49" charset="0"/>
                <a:cs typeface="Courier New" pitchFamily="49" charset="0"/>
              </a:rPr>
              <a:t> </a:t>
            </a:r>
            <a:r>
              <a:rPr lang="en-US" sz="2400" b="1" dirty="0" smtClean="0">
                <a:solidFill>
                  <a:srgbClr val="232C2F"/>
                </a:solidFill>
                <a:latin typeface="Courier New" pitchFamily="49" charset="0"/>
                <a:cs typeface="Courier New" pitchFamily="49" charset="0"/>
              </a:rPr>
              <a:t>end </a:t>
            </a:r>
            <a:r>
              <a:rPr lang="en-US" sz="2400" b="1" dirty="0">
                <a:solidFill>
                  <a:srgbClr val="232C2F"/>
                </a:solidFill>
                <a:latin typeface="Courier New" pitchFamily="49" charset="0"/>
                <a:cs typeface="Courier New" pitchFamily="49" charset="0"/>
              </a:rPr>
              <a:t>threads;</a:t>
            </a:r>
          </a:p>
          <a:p>
            <a:pPr>
              <a:buNone/>
            </a:pPr>
            <a:r>
              <a:rPr lang="en-US" sz="2400" b="1" dirty="0">
                <a:solidFill>
                  <a:srgbClr val="232C2F"/>
                </a:solidFill>
                <a:latin typeface="Courier New" pitchFamily="49" charset="0"/>
                <a:cs typeface="Courier New" pitchFamily="49" charset="0"/>
              </a:rPr>
              <a:t>end run;</a:t>
            </a:r>
          </a:p>
        </p:txBody>
      </p:sp>
      <p:sp>
        <p:nvSpPr>
          <p:cNvPr id="4" name="Oval Callout 3"/>
          <p:cNvSpPr/>
          <p:nvPr/>
        </p:nvSpPr>
        <p:spPr>
          <a:xfrm>
            <a:off x="3294941" y="1268437"/>
            <a:ext cx="4987988" cy="804042"/>
          </a:xfrm>
          <a:prstGeom prst="wedgeEllipseCallout">
            <a:avLst>
              <a:gd name="adj1" fmla="val -72607"/>
              <a:gd name="adj2" fmla="val 46099"/>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How many threads?</a:t>
            </a:r>
            <a:endParaRPr lang="en-US" sz="3200" dirty="0">
              <a:solidFill>
                <a:schemeClr val="accent1"/>
              </a:solidFill>
            </a:endParaRPr>
          </a:p>
        </p:txBody>
      </p:sp>
      <p:sp>
        <p:nvSpPr>
          <p:cNvPr id="5" name="Oval Callout 4"/>
          <p:cNvSpPr/>
          <p:nvPr/>
        </p:nvSpPr>
        <p:spPr>
          <a:xfrm>
            <a:off x="3103683" y="4942490"/>
            <a:ext cx="2990729" cy="804042"/>
          </a:xfrm>
          <a:prstGeom prst="wedgeEllipseCallout">
            <a:avLst>
              <a:gd name="adj1" fmla="val -74718"/>
              <a:gd name="adj2" fmla="val -208410"/>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Do what?</a:t>
            </a:r>
            <a:endParaRPr lang="en-US" sz="3200" dirty="0">
              <a:solidFill>
                <a:schemeClr val="accent1"/>
              </a:solidFill>
            </a:endParaRPr>
          </a:p>
        </p:txBody>
      </p:sp>
      <p:sp>
        <p:nvSpPr>
          <p:cNvPr id="6" name="Oval Callout 5"/>
          <p:cNvSpPr/>
          <p:nvPr/>
        </p:nvSpPr>
        <p:spPr>
          <a:xfrm>
            <a:off x="5887480" y="2114014"/>
            <a:ext cx="5298043" cy="804042"/>
          </a:xfrm>
          <a:prstGeom prst="wedgeEllipseCallout">
            <a:avLst>
              <a:gd name="adj1" fmla="val -74092"/>
              <a:gd name="adj2" fmla="val 11439"/>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Repeat until when?</a:t>
            </a:r>
            <a:endParaRPr lang="en-US" sz="3200" dirty="0">
              <a:solidFill>
                <a:schemeClr val="accent1"/>
              </a:solidFill>
            </a:endParaRPr>
          </a:p>
        </p:txBody>
      </p:sp>
      <p:sp>
        <p:nvSpPr>
          <p:cNvPr id="7" name="Oval Callout 6"/>
          <p:cNvSpPr/>
          <p:nvPr/>
        </p:nvSpPr>
        <p:spPr>
          <a:xfrm>
            <a:off x="3513264" y="3538408"/>
            <a:ext cx="2938470" cy="1024759"/>
          </a:xfrm>
          <a:prstGeom prst="wedgeEllipseCallout">
            <a:avLst>
              <a:gd name="adj1" fmla="val -41294"/>
              <a:gd name="adj2" fmla="val -75439"/>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At which frequency?</a:t>
            </a:r>
            <a:endParaRPr lang="en-US" sz="3200" dirty="0">
              <a:solidFill>
                <a:schemeClr val="accent1"/>
              </a:solidFill>
            </a:endParaRPr>
          </a:p>
        </p:txBody>
      </p:sp>
      <p:sp>
        <p:nvSpPr>
          <p:cNvPr id="8" name="TextBox 7"/>
          <p:cNvSpPr txBox="1"/>
          <p:nvPr/>
        </p:nvSpPr>
        <p:spPr>
          <a:xfrm>
            <a:off x="11761076" y="1560786"/>
            <a:ext cx="914400" cy="914400"/>
          </a:xfrm>
          <a:prstGeom prst="rect">
            <a:avLst/>
          </a:prstGeom>
          <a:noFill/>
        </p:spPr>
        <p:txBody>
          <a:bodyPr wrap="none" lIns="0" tIns="0" rIns="0" bIns="0" rtlCol="0">
            <a:noAutofit/>
          </a:bodyPr>
          <a:lstStyle/>
          <a:p>
            <a:pPr>
              <a:lnSpc>
                <a:spcPct val="90000"/>
              </a:lnSpc>
            </a:pPr>
            <a:endParaRPr lang="en-US" dirty="0" smtClean="0"/>
          </a:p>
        </p:txBody>
      </p:sp>
      <p:sp>
        <p:nvSpPr>
          <p:cNvPr id="9" name="TextBox 8"/>
          <p:cNvSpPr txBox="1"/>
          <p:nvPr/>
        </p:nvSpPr>
        <p:spPr>
          <a:xfrm>
            <a:off x="7157544" y="3752192"/>
            <a:ext cx="4666594" cy="2601312"/>
          </a:xfrm>
          <a:prstGeom prst="rect">
            <a:avLst/>
          </a:prstGeom>
          <a:noFill/>
          <a:ln>
            <a:solidFill>
              <a:schemeClr val="accent1"/>
            </a:solidFill>
          </a:ln>
        </p:spPr>
        <p:txBody>
          <a:bodyPr wrap="square" lIns="0" tIns="0" rIns="0" bIns="0" rtlCol="0">
            <a:noAutofit/>
          </a:bodyPr>
          <a:lstStyle/>
          <a:p>
            <a:pPr>
              <a:lnSpc>
                <a:spcPct val="90000"/>
              </a:lnSpc>
            </a:pPr>
            <a:r>
              <a:rPr lang="da-DK" sz="2400" dirty="0" smtClean="0"/>
              <a:t>What this really means:</a:t>
            </a:r>
          </a:p>
          <a:p>
            <a:pPr>
              <a:lnSpc>
                <a:spcPct val="90000"/>
              </a:lnSpc>
              <a:buFont typeface="Arial" pitchFamily="34" charset="0"/>
              <a:buChar char="•"/>
            </a:pPr>
            <a:r>
              <a:rPr lang="da-DK" sz="2400" dirty="0" smtClean="0"/>
              <a:t> If current timestamp is less than half of the total runtime, execute on average every 0.2s</a:t>
            </a:r>
          </a:p>
          <a:p>
            <a:pPr>
              <a:lnSpc>
                <a:spcPct val="90000"/>
              </a:lnSpc>
              <a:buFont typeface="Arial" pitchFamily="34" charset="0"/>
              <a:buChar char="•"/>
            </a:pPr>
            <a:r>
              <a:rPr lang="da-DK" sz="2400" dirty="0" smtClean="0"/>
              <a:t> Otherwise execute on average every 0.1s</a:t>
            </a:r>
          </a:p>
          <a:p>
            <a:pPr>
              <a:lnSpc>
                <a:spcPct val="90000"/>
              </a:lnSpc>
              <a:buFont typeface="Arial" pitchFamily="34" charset="0"/>
              <a:buChar char="•"/>
            </a:pPr>
            <a:r>
              <a:rPr lang="da-DK" sz="2400" dirty="0" smtClean="0"/>
              <a:t> Effectively, this implemenens a workload surge halfway through</a:t>
            </a:r>
            <a:endParaRPr lang="en-US" sz="2400"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down)">
                                      <p:cBhvr>
                                        <p:cTn id="15" dur="500"/>
                                        <p:tgtEl>
                                          <p:spTgt spid="5">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down)">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bg/>
                                          </p:spTgt>
                                        </p:tgtEl>
                                        <p:attrNameLst>
                                          <p:attrName>style.visibility</p:attrName>
                                        </p:attrNameLst>
                                      </p:cBhvr>
                                      <p:to>
                                        <p:strVal val="visible"/>
                                      </p:to>
                                    </p:set>
                                    <p:animEffect transition="in" filter="wipe(down)">
                                      <p:cBhvr>
                                        <p:cTn id="23" dur="500"/>
                                        <p:tgtEl>
                                          <p:spTgt spid="7">
                                            <p:bg/>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down)">
                                      <p:cBhvr>
                                        <p:cTn id="26" dur="500"/>
                                        <p:tgtEl>
                                          <p:spTgt spid="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
                                            <p:bg/>
                                          </p:spTgt>
                                        </p:tgtEl>
                                        <p:attrNameLst>
                                          <p:attrName>style.visibility</p:attrName>
                                        </p:attrNameLst>
                                      </p:cBhvr>
                                      <p:to>
                                        <p:strVal val="visible"/>
                                      </p:to>
                                    </p:set>
                                    <p:animEffect transition="in" filter="wipe(down)">
                                      <p:cBhvr>
                                        <p:cTn id="31" dur="500"/>
                                        <p:tgtEl>
                                          <p:spTgt spid="9">
                                            <p:bg/>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wipe(down)">
                                      <p:cBhvr>
                                        <p:cTn id="34" dur="500"/>
                                        <p:tgtEl>
                                          <p:spTgt spid="9">
                                            <p:txEl>
                                              <p:pRg st="0" end="0"/>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wipe(down)">
                                      <p:cBhvr>
                                        <p:cTn id="37" dur="500"/>
                                        <p:tgtEl>
                                          <p:spTgt spid="9">
                                            <p:txEl>
                                              <p:pRg st="1" end="1"/>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wipe(down)">
                                      <p:cBhvr>
                                        <p:cTn id="40" dur="500"/>
                                        <p:tgtEl>
                                          <p:spTgt spid="9">
                                            <p:txEl>
                                              <p:pRg st="2" end="2"/>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Effect transition="in" filter="wipe(down)">
                                      <p:cBhvr>
                                        <p:cTn id="43" dur="500"/>
                                        <p:tgtEl>
                                          <p:spTgt spid="9">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6">
                                            <p:bg/>
                                          </p:spTgt>
                                        </p:tgtEl>
                                        <p:attrNameLst>
                                          <p:attrName>style.visibility</p:attrName>
                                        </p:attrNameLst>
                                      </p:cBhvr>
                                      <p:to>
                                        <p:strVal val="visible"/>
                                      </p:to>
                                    </p:set>
                                    <p:animEffect transition="in" filter="wipe(down)">
                                      <p:cBhvr>
                                        <p:cTn id="48" dur="500"/>
                                        <p:tgtEl>
                                          <p:spTgt spid="6">
                                            <p:bg/>
                                          </p:spTgt>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wipe(down)">
                                      <p:cBhvr>
                                        <p:cTn id="5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uiExpand="1" build="p" animBg="1"/>
      <p:bldP spid="6" grpId="0" uiExpand="1" build="p" animBg="1"/>
      <p:bldP spid="7" grpId="0" uiExpand="1" build="p" animBg="1"/>
      <p:bldP spid="9" grpId="0" uiExpan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Exctract of declarations; variables, SQL (clodecl.rwl – part 1)</a:t>
            </a:r>
            <a:endParaRPr lang="en-US" dirty="0"/>
          </a:p>
        </p:txBody>
      </p:sp>
      <p:sp>
        <p:nvSpPr>
          <p:cNvPr id="3" name="Content Placeholder 2"/>
          <p:cNvSpPr>
            <a:spLocks noGrp="1"/>
          </p:cNvSpPr>
          <p:nvPr>
            <p:ph idx="1"/>
          </p:nvPr>
        </p:nvSpPr>
        <p:spPr>
          <a:xfrm>
            <a:off x="609979" y="1508235"/>
            <a:ext cx="11126522" cy="4419600"/>
          </a:xfrm>
        </p:spPr>
        <p:txBody>
          <a:bodyPr/>
          <a:lstStyle/>
          <a:p>
            <a:pPr>
              <a:spcBef>
                <a:spcPts val="0"/>
              </a:spcBef>
              <a:buNone/>
            </a:pPr>
            <a:r>
              <a:rPr lang="en-US" sz="2400" b="1" dirty="0" smtClean="0">
                <a:solidFill>
                  <a:srgbClr val="232C2F"/>
                </a:solidFill>
                <a:latin typeface="Courier New" pitchFamily="49" charset="0"/>
                <a:cs typeface="Courier New" pitchFamily="49" charset="0"/>
              </a:rPr>
              <a:t>integer </a:t>
            </a:r>
            <a:r>
              <a:rPr lang="en-US" sz="2400" b="1" dirty="0" err="1" smtClean="0">
                <a:solidFill>
                  <a:srgbClr val="232C2F"/>
                </a:solidFill>
                <a:latin typeface="Courier New" pitchFamily="49" charset="0"/>
                <a:cs typeface="Courier New" pitchFamily="49" charset="0"/>
              </a:rPr>
              <a:t>s_sesid</a:t>
            </a:r>
            <a:r>
              <a:rPr lang="en-US" sz="2400" b="1" dirty="0" smtClean="0">
                <a:solidFill>
                  <a:srgbClr val="232C2F"/>
                </a:solidFill>
                <a:latin typeface="Courier New" pitchFamily="49" charset="0"/>
                <a:cs typeface="Courier New" pitchFamily="49" charset="0"/>
              </a:rPr>
              <a:t>;</a:t>
            </a:r>
          </a:p>
          <a:p>
            <a:pPr>
              <a:spcBef>
                <a:spcPts val="0"/>
              </a:spcBef>
              <a:buNone/>
            </a:pPr>
            <a:r>
              <a:rPr lang="en-US" sz="2400" b="1" dirty="0" smtClean="0">
                <a:solidFill>
                  <a:srgbClr val="232C2F"/>
                </a:solidFill>
                <a:latin typeface="Courier New" pitchFamily="49" charset="0"/>
                <a:cs typeface="Courier New" pitchFamily="49" charset="0"/>
              </a:rPr>
              <a:t>double </a:t>
            </a:r>
            <a:r>
              <a:rPr lang="en-US" sz="2400" b="1" dirty="0" err="1" smtClean="0">
                <a:solidFill>
                  <a:srgbClr val="232C2F"/>
                </a:solidFill>
                <a:latin typeface="Courier New" pitchFamily="49" charset="0"/>
                <a:cs typeface="Courier New" pitchFamily="49" charset="0"/>
              </a:rPr>
              <a:t>g_val</a:t>
            </a:r>
            <a:r>
              <a:rPr lang="en-US" sz="2400" b="1" dirty="0" smtClean="0">
                <a:solidFill>
                  <a:srgbClr val="232C2F"/>
                </a:solidFill>
                <a:latin typeface="Courier New" pitchFamily="49" charset="0"/>
                <a:cs typeface="Courier New" pitchFamily="49" charset="0"/>
              </a:rPr>
              <a:t>, </a:t>
            </a:r>
            <a:r>
              <a:rPr lang="en-US" sz="2400" b="1" dirty="0" err="1" smtClean="0">
                <a:solidFill>
                  <a:srgbClr val="232C2F"/>
                </a:solidFill>
                <a:latin typeface="Courier New" pitchFamily="49" charset="0"/>
                <a:cs typeface="Courier New" pitchFamily="49" charset="0"/>
              </a:rPr>
              <a:t>b_val</a:t>
            </a:r>
            <a:r>
              <a:rPr lang="en-US" sz="2400" b="1" dirty="0" smtClean="0">
                <a:solidFill>
                  <a:srgbClr val="232C2F"/>
                </a:solidFill>
                <a:latin typeface="Courier New" pitchFamily="49" charset="0"/>
                <a:cs typeface="Courier New" pitchFamily="49" charset="0"/>
              </a:rPr>
              <a:t>, </a:t>
            </a:r>
            <a:r>
              <a:rPr lang="en-US" sz="2400" b="1" dirty="0" err="1" smtClean="0">
                <a:solidFill>
                  <a:srgbClr val="232C2F"/>
                </a:solidFill>
                <a:latin typeface="Courier New" pitchFamily="49" charset="0"/>
                <a:cs typeface="Courier New" pitchFamily="49" charset="0"/>
              </a:rPr>
              <a:t>d_val</a:t>
            </a:r>
            <a:r>
              <a:rPr lang="en-US" sz="2400" b="1" dirty="0" smtClean="0">
                <a:solidFill>
                  <a:srgbClr val="232C2F"/>
                </a:solidFill>
                <a:latin typeface="Courier New" pitchFamily="49" charset="0"/>
                <a:cs typeface="Courier New" pitchFamily="49" charset="0"/>
              </a:rPr>
              <a:t>;</a:t>
            </a:r>
          </a:p>
          <a:p>
            <a:pPr>
              <a:spcBef>
                <a:spcPts val="0"/>
              </a:spcBef>
              <a:buNone/>
            </a:pPr>
            <a:r>
              <a:rPr lang="en-US" sz="2400" b="1" dirty="0" smtClean="0">
                <a:solidFill>
                  <a:srgbClr val="232C2F"/>
                </a:solidFill>
                <a:latin typeface="Courier New" pitchFamily="49" charset="0"/>
                <a:cs typeface="Courier New" pitchFamily="49" charset="0"/>
              </a:rPr>
              <a:t>string(100) </a:t>
            </a:r>
            <a:r>
              <a:rPr lang="en-US" sz="2400" b="1" dirty="0" err="1" smtClean="0">
                <a:solidFill>
                  <a:srgbClr val="232C2F"/>
                </a:solidFill>
                <a:latin typeface="Courier New" pitchFamily="49" charset="0"/>
                <a:cs typeface="Courier New" pitchFamily="49" charset="0"/>
              </a:rPr>
              <a:t>s_rowid</a:t>
            </a:r>
            <a:r>
              <a:rPr lang="en-US" sz="2400" b="1" dirty="0" smtClean="0">
                <a:solidFill>
                  <a:srgbClr val="232C2F"/>
                </a:solidFill>
                <a:latin typeface="Courier New" pitchFamily="49" charset="0"/>
                <a:cs typeface="Courier New" pitchFamily="49" charset="0"/>
              </a:rPr>
              <a:t>;</a:t>
            </a:r>
          </a:p>
          <a:p>
            <a:pPr>
              <a:spcBef>
                <a:spcPts val="0"/>
              </a:spcBef>
              <a:buNone/>
            </a:pPr>
            <a:endParaRPr lang="en-US" sz="2400" b="1" dirty="0" smtClean="0">
              <a:solidFill>
                <a:srgbClr val="232C2F"/>
              </a:solidFill>
              <a:latin typeface="Courier New" pitchFamily="49" charset="0"/>
              <a:cs typeface="Courier New" pitchFamily="49" charset="0"/>
            </a:endParaRPr>
          </a:p>
          <a:p>
            <a:pPr>
              <a:spcBef>
                <a:spcPts val="0"/>
              </a:spcBef>
              <a:buNone/>
            </a:pPr>
            <a:r>
              <a:rPr lang="en-US" sz="2400" b="1" dirty="0" err="1" smtClean="0">
                <a:solidFill>
                  <a:srgbClr val="232C2F"/>
                </a:solidFill>
                <a:latin typeface="Courier New" pitchFamily="49" charset="0"/>
                <a:cs typeface="Courier New" pitchFamily="49" charset="0"/>
              </a:rPr>
              <a:t>sql</a:t>
            </a:r>
            <a:r>
              <a:rPr lang="en-US" sz="2400" b="1" dirty="0" smtClean="0">
                <a:solidFill>
                  <a:srgbClr val="232C2F"/>
                </a:solidFill>
                <a:latin typeface="Courier New" pitchFamily="49" charset="0"/>
                <a:cs typeface="Courier New" pitchFamily="49" charset="0"/>
              </a:rPr>
              <a:t> </a:t>
            </a:r>
            <a:r>
              <a:rPr lang="en-US" sz="2400" b="1" dirty="0" err="1" smtClean="0">
                <a:solidFill>
                  <a:srgbClr val="232C2F"/>
                </a:solidFill>
                <a:latin typeface="Courier New" pitchFamily="49" charset="0"/>
                <a:cs typeface="Courier New" pitchFamily="49" charset="0"/>
              </a:rPr>
              <a:t>sel_ses_sql</a:t>
            </a:r>
            <a:endParaRPr lang="en-US" sz="2400" b="1" dirty="0" smtClean="0">
              <a:solidFill>
                <a:srgbClr val="232C2F"/>
              </a:solidFill>
              <a:latin typeface="Courier New" pitchFamily="49" charset="0"/>
              <a:cs typeface="Courier New" pitchFamily="49" charset="0"/>
            </a:endParaRPr>
          </a:p>
          <a:p>
            <a:pPr>
              <a:spcBef>
                <a:spcPts val="0"/>
              </a:spcBef>
              <a:buNone/>
            </a:pPr>
            <a:r>
              <a:rPr lang="en-US" sz="2400" b="1" dirty="0" smtClean="0">
                <a:solidFill>
                  <a:srgbClr val="232C2F"/>
                </a:solidFill>
                <a:latin typeface="Courier New" pitchFamily="49" charset="0"/>
                <a:cs typeface="Courier New" pitchFamily="49" charset="0"/>
              </a:rPr>
              <a:t>select </a:t>
            </a:r>
            <a:r>
              <a:rPr lang="en-US" sz="2400" b="1" dirty="0" err="1" smtClean="0">
                <a:solidFill>
                  <a:srgbClr val="232C2F"/>
                </a:solidFill>
                <a:latin typeface="Courier New" pitchFamily="49" charset="0"/>
                <a:cs typeface="Courier New" pitchFamily="49" charset="0"/>
              </a:rPr>
              <a:t>rowid</a:t>
            </a:r>
            <a:r>
              <a:rPr lang="en-US" sz="2400" b="1" dirty="0" smtClean="0">
                <a:solidFill>
                  <a:srgbClr val="232C2F"/>
                </a:solidFill>
                <a:latin typeface="Courier New" pitchFamily="49" charset="0"/>
                <a:cs typeface="Courier New" pitchFamily="49" charset="0"/>
              </a:rPr>
              <a:t> from closes where </a:t>
            </a:r>
            <a:r>
              <a:rPr lang="en-US" sz="2400" b="1" dirty="0" err="1" smtClean="0">
                <a:solidFill>
                  <a:srgbClr val="232C2F"/>
                </a:solidFill>
                <a:latin typeface="Courier New" pitchFamily="49" charset="0"/>
                <a:cs typeface="Courier New" pitchFamily="49" charset="0"/>
              </a:rPr>
              <a:t>sesid</a:t>
            </a:r>
            <a:r>
              <a:rPr lang="en-US" sz="2400" b="1" dirty="0" smtClean="0">
                <a:solidFill>
                  <a:srgbClr val="232C2F"/>
                </a:solidFill>
                <a:latin typeface="Courier New" pitchFamily="49" charset="0"/>
                <a:cs typeface="Courier New" pitchFamily="49" charset="0"/>
              </a:rPr>
              <a:t>=:1 for update</a:t>
            </a:r>
          </a:p>
          <a:p>
            <a:pPr>
              <a:spcBef>
                <a:spcPts val="0"/>
              </a:spcBef>
              <a:buNone/>
            </a:pPr>
            <a:r>
              <a:rPr lang="en-US" sz="2400" b="1" dirty="0" smtClean="0">
                <a:solidFill>
                  <a:srgbClr val="232C2F"/>
                </a:solidFill>
                <a:latin typeface="Courier New" pitchFamily="49" charset="0"/>
                <a:cs typeface="Courier New" pitchFamily="49" charset="0"/>
              </a:rPr>
              <a:t>/</a:t>
            </a:r>
          </a:p>
          <a:p>
            <a:pPr>
              <a:spcBef>
                <a:spcPts val="0"/>
              </a:spcBef>
              <a:buNone/>
            </a:pPr>
            <a:r>
              <a:rPr lang="en-US" sz="2400" b="1" dirty="0" smtClean="0">
                <a:solidFill>
                  <a:srgbClr val="232C2F"/>
                </a:solidFill>
                <a:latin typeface="Courier New" pitchFamily="49" charset="0"/>
                <a:cs typeface="Courier New" pitchFamily="49" charset="0"/>
              </a:rPr>
              <a:t>bind 1 </a:t>
            </a:r>
            <a:r>
              <a:rPr lang="en-US" sz="2400" b="1" dirty="0" err="1" smtClean="0">
                <a:solidFill>
                  <a:srgbClr val="232C2F"/>
                </a:solidFill>
                <a:latin typeface="Courier New" pitchFamily="49" charset="0"/>
                <a:cs typeface="Courier New" pitchFamily="49" charset="0"/>
              </a:rPr>
              <a:t>s_sesid</a:t>
            </a:r>
            <a:r>
              <a:rPr lang="en-US" sz="2400" b="1" dirty="0" smtClean="0">
                <a:solidFill>
                  <a:srgbClr val="232C2F"/>
                </a:solidFill>
                <a:latin typeface="Courier New" pitchFamily="49" charset="0"/>
                <a:cs typeface="Courier New" pitchFamily="49" charset="0"/>
              </a:rPr>
              <a:t>;</a:t>
            </a:r>
          </a:p>
          <a:p>
            <a:pPr>
              <a:spcBef>
                <a:spcPts val="0"/>
              </a:spcBef>
              <a:buNone/>
            </a:pPr>
            <a:r>
              <a:rPr lang="en-US" sz="2400" b="1" dirty="0" smtClean="0">
                <a:solidFill>
                  <a:srgbClr val="232C2F"/>
                </a:solidFill>
                <a:latin typeface="Courier New" pitchFamily="49" charset="0"/>
                <a:cs typeface="Courier New" pitchFamily="49" charset="0"/>
              </a:rPr>
              <a:t>define 1 </a:t>
            </a:r>
            <a:r>
              <a:rPr lang="en-US" sz="2400" b="1" dirty="0" err="1" smtClean="0">
                <a:solidFill>
                  <a:srgbClr val="232C2F"/>
                </a:solidFill>
                <a:latin typeface="Courier New" pitchFamily="49" charset="0"/>
                <a:cs typeface="Courier New" pitchFamily="49" charset="0"/>
              </a:rPr>
              <a:t>s_rowid</a:t>
            </a:r>
            <a:r>
              <a:rPr lang="en-US" sz="2400" b="1" dirty="0" smtClean="0">
                <a:solidFill>
                  <a:srgbClr val="232C2F"/>
                </a:solidFill>
                <a:latin typeface="Courier New" pitchFamily="49" charset="0"/>
                <a:cs typeface="Courier New" pitchFamily="49" charset="0"/>
              </a:rPr>
              <a:t>;</a:t>
            </a:r>
          </a:p>
          <a:p>
            <a:pPr>
              <a:spcBef>
                <a:spcPts val="0"/>
              </a:spcBef>
              <a:buNone/>
            </a:pPr>
            <a:r>
              <a:rPr lang="en-US" sz="2400" b="1" dirty="0" smtClean="0">
                <a:solidFill>
                  <a:srgbClr val="232C2F"/>
                </a:solidFill>
                <a:latin typeface="Courier New" pitchFamily="49" charset="0"/>
                <a:cs typeface="Courier New" pitchFamily="49" charset="0"/>
              </a:rPr>
              <a:t>end;</a:t>
            </a:r>
          </a:p>
        </p:txBody>
      </p:sp>
      <p:sp>
        <p:nvSpPr>
          <p:cNvPr id="4" name="Oval Callout 3"/>
          <p:cNvSpPr/>
          <p:nvPr/>
        </p:nvSpPr>
        <p:spPr>
          <a:xfrm>
            <a:off x="6962275" y="1085331"/>
            <a:ext cx="4120884" cy="1200669"/>
          </a:xfrm>
          <a:prstGeom prst="wedgeEllipseCallout">
            <a:avLst>
              <a:gd name="adj1" fmla="val -84942"/>
              <a:gd name="adj2" fmla="val 22570"/>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Scalar variables</a:t>
            </a:r>
            <a:endParaRPr lang="en-US" sz="3200" dirty="0">
              <a:solidFill>
                <a:schemeClr val="accent1"/>
              </a:solidFill>
            </a:endParaRPr>
          </a:p>
        </p:txBody>
      </p:sp>
      <p:sp>
        <p:nvSpPr>
          <p:cNvPr id="6" name="Oval Callout 5"/>
          <p:cNvSpPr/>
          <p:nvPr/>
        </p:nvSpPr>
        <p:spPr>
          <a:xfrm>
            <a:off x="5360277" y="3429138"/>
            <a:ext cx="2790496" cy="969441"/>
          </a:xfrm>
          <a:prstGeom prst="wedgeEllipseCallout">
            <a:avLst>
              <a:gd name="adj1" fmla="val -72730"/>
              <a:gd name="adj2" fmla="val -44340"/>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SQL text</a:t>
            </a:r>
            <a:endParaRPr lang="en-US" sz="3200" dirty="0">
              <a:solidFill>
                <a:schemeClr val="accent1"/>
              </a:solidFill>
            </a:endParaRPr>
          </a:p>
        </p:txBody>
      </p:sp>
      <p:sp>
        <p:nvSpPr>
          <p:cNvPr id="7" name="Oval Callout 6"/>
          <p:cNvSpPr/>
          <p:nvPr/>
        </p:nvSpPr>
        <p:spPr>
          <a:xfrm>
            <a:off x="3037491" y="4480172"/>
            <a:ext cx="2732688" cy="1542256"/>
          </a:xfrm>
          <a:prstGeom prst="wedgeEllipseCallout">
            <a:avLst>
              <a:gd name="adj1" fmla="val -72730"/>
              <a:gd name="adj2" fmla="val -44340"/>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Binds and defines</a:t>
            </a:r>
            <a:endParaRPr lang="en-US" sz="32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down)">
                                      <p:cBhvr>
                                        <p:cTn id="15" dur="500"/>
                                        <p:tgtEl>
                                          <p:spTgt spid="6">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down)">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bg/>
                                          </p:spTgt>
                                        </p:tgtEl>
                                        <p:attrNameLst>
                                          <p:attrName>style.visibility</p:attrName>
                                        </p:attrNameLst>
                                      </p:cBhvr>
                                      <p:to>
                                        <p:strVal val="visible"/>
                                      </p:to>
                                    </p:set>
                                    <p:animEffect transition="in" filter="wipe(down)">
                                      <p:cBhvr>
                                        <p:cTn id="23" dur="500"/>
                                        <p:tgtEl>
                                          <p:spTgt spid="7">
                                            <p:bg/>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down)">
                                      <p:cBhvr>
                                        <p:cTn id="26"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6" grpId="0" uiExpand="1" build="p" animBg="1"/>
      <p:bldP spid="7" grpId="0" uiExpand="1"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Exctract of the</a:t>
            </a:r>
            <a:r>
              <a:rPr lang="da-DK" baseline="0" dirty="0" smtClean="0"/>
              <a:t> procedure (</a:t>
            </a:r>
            <a:r>
              <a:rPr lang="da-DK" dirty="0" smtClean="0"/>
              <a:t>part 2</a:t>
            </a:r>
            <a:r>
              <a:rPr lang="da-DK" baseline="0" dirty="0" smtClean="0"/>
              <a:t>)</a:t>
            </a:r>
            <a:endParaRPr lang="en-US" dirty="0"/>
          </a:p>
        </p:txBody>
      </p:sp>
      <p:sp>
        <p:nvSpPr>
          <p:cNvPr id="3" name="Content Placeholder 2"/>
          <p:cNvSpPr>
            <a:spLocks noGrp="1"/>
          </p:cNvSpPr>
          <p:nvPr>
            <p:ph idx="1"/>
          </p:nvPr>
        </p:nvSpPr>
        <p:spPr>
          <a:xfrm>
            <a:off x="609979" y="1508235"/>
            <a:ext cx="11126522" cy="4419600"/>
          </a:xfrm>
        </p:spPr>
        <p:txBody>
          <a:bodyPr/>
          <a:lstStyle/>
          <a:p>
            <a:pPr>
              <a:spcBef>
                <a:spcPts val="0"/>
              </a:spcBef>
              <a:buNone/>
            </a:pPr>
            <a:r>
              <a:rPr lang="en-US" sz="2400" b="1" dirty="0" smtClean="0">
                <a:solidFill>
                  <a:schemeClr val="accent1"/>
                </a:solidFill>
                <a:latin typeface="Courier New" pitchFamily="49" charset="0"/>
                <a:cs typeface="Courier New" pitchFamily="49" charset="0"/>
              </a:rPr>
              <a:t>procedure </a:t>
            </a:r>
            <a:r>
              <a:rPr lang="en-US" sz="2400" b="1" dirty="0" err="1" smtClean="0">
                <a:solidFill>
                  <a:schemeClr val="accent1"/>
                </a:solidFill>
                <a:latin typeface="Courier New" pitchFamily="49" charset="0"/>
                <a:cs typeface="Courier New" pitchFamily="49" charset="0"/>
              </a:rPr>
              <a:t>doclo</a:t>
            </a:r>
            <a:r>
              <a:rPr lang="en-US" sz="2400" b="1" dirty="0" smtClean="0">
                <a:solidFill>
                  <a:schemeClr val="accent1"/>
                </a:solidFill>
                <a:latin typeface="Courier New" pitchFamily="49" charset="0"/>
                <a:cs typeface="Courier New" pitchFamily="49" charset="0"/>
              </a:rPr>
              <a:t>()</a:t>
            </a:r>
          </a:p>
          <a:p>
            <a:pPr>
              <a:spcBef>
                <a:spcPts val="0"/>
              </a:spcBef>
              <a:buNone/>
            </a:pPr>
            <a:r>
              <a:rPr lang="da-DK" sz="2400" b="1" dirty="0" smtClean="0">
                <a:solidFill>
                  <a:srgbClr val="232C2F"/>
                </a:solidFill>
                <a:latin typeface="Courier New" pitchFamily="49" charset="0"/>
                <a:cs typeface="Courier New" pitchFamily="49" charset="0"/>
              </a:rPr>
              <a:t>  </a:t>
            </a:r>
            <a:r>
              <a:rPr lang="en-US" sz="2400" b="1" dirty="0" err="1" smtClean="0">
                <a:solidFill>
                  <a:srgbClr val="232C2F"/>
                </a:solidFill>
                <a:latin typeface="Courier New" pitchFamily="49" charset="0"/>
                <a:cs typeface="Courier New" pitchFamily="49" charset="0"/>
              </a:rPr>
              <a:t>s_sesid</a:t>
            </a:r>
            <a:r>
              <a:rPr lang="en-US" sz="2400" b="1" dirty="0" smtClean="0">
                <a:solidFill>
                  <a:srgbClr val="232C2F"/>
                </a:solidFill>
                <a:latin typeface="Courier New" pitchFamily="49" charset="0"/>
                <a:cs typeface="Courier New" pitchFamily="49" charset="0"/>
              </a:rPr>
              <a:t> := </a:t>
            </a:r>
            <a:r>
              <a:rPr lang="en-US" sz="2400" b="1" dirty="0" err="1" smtClean="0">
                <a:solidFill>
                  <a:srgbClr val="232C2F"/>
                </a:solidFill>
                <a:latin typeface="Courier New" pitchFamily="49" charset="0"/>
                <a:cs typeface="Courier New" pitchFamily="49" charset="0"/>
              </a:rPr>
              <a:t>tno</a:t>
            </a:r>
            <a:r>
              <a:rPr lang="en-US" sz="2400" b="1" dirty="0" smtClean="0">
                <a:solidFill>
                  <a:srgbClr val="232C2F"/>
                </a:solidFill>
                <a:latin typeface="Courier New" pitchFamily="49" charset="0"/>
                <a:cs typeface="Courier New" pitchFamily="49" charset="0"/>
              </a:rPr>
              <a:t> * </a:t>
            </a:r>
            <a:r>
              <a:rPr lang="en-US" sz="2400" b="1" dirty="0" err="1" smtClean="0">
                <a:solidFill>
                  <a:srgbClr val="232C2F"/>
                </a:solidFill>
                <a:latin typeface="Courier New" pitchFamily="49" charset="0"/>
                <a:cs typeface="Courier New" pitchFamily="49" charset="0"/>
              </a:rPr>
              <a:t>pcount</a:t>
            </a:r>
            <a:r>
              <a:rPr lang="en-US" sz="2400" b="1" dirty="0" smtClean="0">
                <a:solidFill>
                  <a:srgbClr val="232C2F"/>
                </a:solidFill>
                <a:latin typeface="Courier New" pitchFamily="49" charset="0"/>
                <a:cs typeface="Courier New" pitchFamily="49" charset="0"/>
              </a:rPr>
              <a:t> + pnum-1 + </a:t>
            </a:r>
            <a:r>
              <a:rPr lang="en-US" sz="2400" b="1" dirty="0" err="1" smtClean="0">
                <a:solidFill>
                  <a:srgbClr val="232C2F"/>
                </a:solidFill>
                <a:latin typeface="Courier New" pitchFamily="49" charset="0"/>
                <a:cs typeface="Courier New" pitchFamily="49" charset="0"/>
              </a:rPr>
              <a:t>pcount</a:t>
            </a:r>
            <a:r>
              <a:rPr lang="en-US" sz="2400" b="1" dirty="0" smtClean="0">
                <a:solidFill>
                  <a:srgbClr val="232C2F"/>
                </a:solidFill>
                <a:latin typeface="Courier New" pitchFamily="49" charset="0"/>
                <a:cs typeface="Courier New" pitchFamily="49" charset="0"/>
              </a:rPr>
              <a:t> * </a:t>
            </a:r>
            <a:r>
              <a:rPr lang="en-US" sz="2400" b="1" dirty="0" err="1" smtClean="0">
                <a:solidFill>
                  <a:srgbClr val="232C2F"/>
                </a:solidFill>
                <a:latin typeface="Courier New" pitchFamily="49" charset="0"/>
                <a:cs typeface="Courier New" pitchFamily="49" charset="0"/>
              </a:rPr>
              <a:t>tcount</a:t>
            </a:r>
            <a:endParaRPr lang="en-US" sz="2400" b="1" dirty="0" smtClean="0">
              <a:solidFill>
                <a:srgbClr val="232C2F"/>
              </a:solidFill>
              <a:latin typeface="Courier New" pitchFamily="49" charset="0"/>
              <a:cs typeface="Courier New" pitchFamily="49" charset="0"/>
            </a:endParaRPr>
          </a:p>
          <a:p>
            <a:pPr>
              <a:spcBef>
                <a:spcPts val="0"/>
              </a:spcBef>
              <a:buNone/>
            </a:pPr>
            <a:r>
              <a:rPr lang="en-US" sz="2400" b="1" dirty="0" smtClean="0">
                <a:solidFill>
                  <a:srgbClr val="232C2F"/>
                </a:solidFill>
                <a:latin typeface="Courier New" pitchFamily="49" charset="0"/>
                <a:cs typeface="Courier New" pitchFamily="49" charset="0"/>
              </a:rPr>
              <a:t>    *uniform(1,maxses/(</a:t>
            </a:r>
            <a:r>
              <a:rPr lang="en-US" sz="2400" b="1" dirty="0" err="1" smtClean="0">
                <a:solidFill>
                  <a:srgbClr val="232C2F"/>
                </a:solidFill>
                <a:latin typeface="Courier New" pitchFamily="49" charset="0"/>
                <a:cs typeface="Courier New" pitchFamily="49" charset="0"/>
              </a:rPr>
              <a:t>pcount</a:t>
            </a:r>
            <a:r>
              <a:rPr lang="en-US" sz="2400" b="1" dirty="0" smtClean="0">
                <a:solidFill>
                  <a:srgbClr val="232C2F"/>
                </a:solidFill>
                <a:latin typeface="Courier New" pitchFamily="49" charset="0"/>
                <a:cs typeface="Courier New" pitchFamily="49" charset="0"/>
              </a:rPr>
              <a:t>*</a:t>
            </a:r>
            <a:r>
              <a:rPr lang="en-US" sz="2400" b="1" dirty="0" err="1" smtClean="0">
                <a:solidFill>
                  <a:srgbClr val="232C2F"/>
                </a:solidFill>
                <a:latin typeface="Courier New" pitchFamily="49" charset="0"/>
                <a:cs typeface="Courier New" pitchFamily="49" charset="0"/>
              </a:rPr>
              <a:t>tcount</a:t>
            </a:r>
            <a:r>
              <a:rPr lang="en-US" sz="2400" b="1" dirty="0" smtClean="0">
                <a:solidFill>
                  <a:srgbClr val="232C2F"/>
                </a:solidFill>
                <a:latin typeface="Courier New" pitchFamily="49" charset="0"/>
                <a:cs typeface="Courier New" pitchFamily="49" charset="0"/>
              </a:rPr>
              <a:t>)-1);</a:t>
            </a:r>
          </a:p>
          <a:p>
            <a:pPr>
              <a:spcBef>
                <a:spcPts val="0"/>
              </a:spcBef>
              <a:buNone/>
            </a:pPr>
            <a:r>
              <a:rPr lang="en-US" sz="2400" b="1" dirty="0" smtClean="0">
                <a:solidFill>
                  <a:srgbClr val="232C2F"/>
                </a:solidFill>
                <a:latin typeface="Courier New" pitchFamily="49" charset="0"/>
                <a:cs typeface="Courier New" pitchFamily="49" charset="0"/>
              </a:rPr>
              <a:t>  </a:t>
            </a:r>
            <a:r>
              <a:rPr lang="en-US" sz="2400" b="1" dirty="0" err="1" smtClean="0">
                <a:solidFill>
                  <a:srgbClr val="232C2F"/>
                </a:solidFill>
                <a:latin typeface="Courier New" pitchFamily="49" charset="0"/>
                <a:cs typeface="Courier New" pitchFamily="49" charset="0"/>
              </a:rPr>
              <a:t>d_seqid</a:t>
            </a:r>
            <a:r>
              <a:rPr lang="en-US" sz="2400" b="1" dirty="0" smtClean="0">
                <a:solidFill>
                  <a:srgbClr val="232C2F"/>
                </a:solidFill>
                <a:latin typeface="Courier New" pitchFamily="49" charset="0"/>
                <a:cs typeface="Courier New" pitchFamily="49" charset="0"/>
              </a:rPr>
              <a:t> := 100000000*(</a:t>
            </a:r>
            <a:r>
              <a:rPr lang="en-US" sz="2400" b="1" dirty="0" err="1" smtClean="0">
                <a:solidFill>
                  <a:srgbClr val="232C2F"/>
                </a:solidFill>
                <a:latin typeface="Courier New" pitchFamily="49" charset="0"/>
                <a:cs typeface="Courier New" pitchFamily="49" charset="0"/>
              </a:rPr>
              <a:t>tno</a:t>
            </a:r>
            <a:r>
              <a:rPr lang="en-US" sz="2400" b="1" dirty="0" smtClean="0">
                <a:solidFill>
                  <a:srgbClr val="232C2F"/>
                </a:solidFill>
                <a:latin typeface="Courier New" pitchFamily="49" charset="0"/>
                <a:cs typeface="Courier New" pitchFamily="49" charset="0"/>
              </a:rPr>
              <a:t> * </a:t>
            </a:r>
            <a:r>
              <a:rPr lang="en-US" sz="2400" b="1" dirty="0" err="1" smtClean="0">
                <a:solidFill>
                  <a:srgbClr val="232C2F"/>
                </a:solidFill>
                <a:latin typeface="Courier New" pitchFamily="49" charset="0"/>
                <a:cs typeface="Courier New" pitchFamily="49" charset="0"/>
              </a:rPr>
              <a:t>pcount</a:t>
            </a:r>
            <a:r>
              <a:rPr lang="en-US" sz="2400" b="1" dirty="0" smtClean="0">
                <a:solidFill>
                  <a:srgbClr val="232C2F"/>
                </a:solidFill>
                <a:latin typeface="Courier New" pitchFamily="49" charset="0"/>
                <a:cs typeface="Courier New" pitchFamily="49" charset="0"/>
              </a:rPr>
              <a:t> + </a:t>
            </a:r>
            <a:r>
              <a:rPr lang="en-US" sz="2400" b="1" dirty="0" err="1" smtClean="0">
                <a:solidFill>
                  <a:srgbClr val="232C2F"/>
                </a:solidFill>
                <a:latin typeface="Courier New" pitchFamily="49" charset="0"/>
                <a:cs typeface="Courier New" pitchFamily="49" charset="0"/>
              </a:rPr>
              <a:t>pnum</a:t>
            </a:r>
            <a:r>
              <a:rPr lang="en-US" sz="2400" b="1" dirty="0" smtClean="0">
                <a:solidFill>
                  <a:srgbClr val="232C2F"/>
                </a:solidFill>
                <a:latin typeface="Courier New" pitchFamily="49" charset="0"/>
                <a:cs typeface="Courier New" pitchFamily="49" charset="0"/>
              </a:rPr>
              <a:t>) + </a:t>
            </a:r>
            <a:r>
              <a:rPr lang="en-US" sz="2400" b="1" dirty="0" err="1" smtClean="0">
                <a:solidFill>
                  <a:srgbClr val="232C2F"/>
                </a:solidFill>
                <a:latin typeface="Courier New" pitchFamily="49" charset="0"/>
                <a:cs typeface="Courier New" pitchFamily="49" charset="0"/>
              </a:rPr>
              <a:t>my_loop</a:t>
            </a:r>
            <a:r>
              <a:rPr lang="en-US" sz="2400" b="1" dirty="0" smtClean="0">
                <a:solidFill>
                  <a:srgbClr val="232C2F"/>
                </a:solidFill>
                <a:latin typeface="Courier New" pitchFamily="49" charset="0"/>
                <a:cs typeface="Courier New" pitchFamily="49" charset="0"/>
              </a:rPr>
              <a:t>;</a:t>
            </a:r>
          </a:p>
          <a:p>
            <a:pPr>
              <a:spcBef>
                <a:spcPts val="0"/>
              </a:spcBef>
              <a:buNone/>
            </a:pPr>
            <a:r>
              <a:rPr lang="en-US" sz="2400" b="1" dirty="0" smtClean="0">
                <a:solidFill>
                  <a:srgbClr val="232C2F"/>
                </a:solidFill>
                <a:latin typeface="Courier New" pitchFamily="49" charset="0"/>
                <a:cs typeface="Courier New" pitchFamily="49" charset="0"/>
              </a:rPr>
              <a:t>  </a:t>
            </a:r>
          </a:p>
          <a:p>
            <a:pPr>
              <a:spcBef>
                <a:spcPts val="0"/>
              </a:spcBef>
              <a:buNone/>
            </a:pPr>
            <a:r>
              <a:rPr lang="en-US" sz="2400" b="1" dirty="0" smtClean="0">
                <a:solidFill>
                  <a:srgbClr val="232C2F"/>
                </a:solidFill>
                <a:latin typeface="Courier New" pitchFamily="49" charset="0"/>
                <a:cs typeface="Courier New" pitchFamily="49" charset="0"/>
              </a:rPr>
              <a:t>  </a:t>
            </a:r>
            <a:r>
              <a:rPr lang="en-US" sz="2400" b="1" dirty="0" err="1" smtClean="0">
                <a:solidFill>
                  <a:srgbClr val="232C2F"/>
                </a:solidFill>
                <a:latin typeface="Courier New" pitchFamily="49" charset="0"/>
                <a:cs typeface="Courier New" pitchFamily="49" charset="0"/>
              </a:rPr>
              <a:t>sel_ses_sql</a:t>
            </a:r>
            <a:r>
              <a:rPr lang="en-US" sz="2400" b="1" dirty="0" smtClean="0">
                <a:solidFill>
                  <a:srgbClr val="232C2F"/>
                </a:solidFill>
                <a:latin typeface="Courier New" pitchFamily="49" charset="0"/>
                <a:cs typeface="Courier New" pitchFamily="49" charset="0"/>
              </a:rPr>
              <a:t>;</a:t>
            </a:r>
          </a:p>
          <a:p>
            <a:pPr>
              <a:spcBef>
                <a:spcPts val="0"/>
              </a:spcBef>
              <a:buNone/>
            </a:pPr>
            <a:endParaRPr lang="en-US" sz="2400" b="1" dirty="0" smtClean="0">
              <a:solidFill>
                <a:srgbClr val="232C2F"/>
              </a:solidFill>
              <a:latin typeface="Courier New" pitchFamily="49" charset="0"/>
              <a:cs typeface="Courier New" pitchFamily="49" charset="0"/>
            </a:endParaRPr>
          </a:p>
          <a:p>
            <a:pPr>
              <a:spcBef>
                <a:spcPts val="0"/>
              </a:spcBef>
              <a:buNone/>
            </a:pPr>
            <a:r>
              <a:rPr lang="en-US" sz="2400" b="1" dirty="0" smtClean="0">
                <a:solidFill>
                  <a:srgbClr val="232C2F"/>
                </a:solidFill>
                <a:latin typeface="Courier New" pitchFamily="49" charset="0"/>
                <a:cs typeface="Courier New" pitchFamily="49" charset="0"/>
              </a:rPr>
              <a:t>  </a:t>
            </a:r>
            <a:r>
              <a:rPr lang="en-US" sz="2400" b="1" dirty="0" err="1" smtClean="0">
                <a:solidFill>
                  <a:srgbClr val="232C2F"/>
                </a:solidFill>
                <a:latin typeface="Courier New" pitchFamily="49" charset="0"/>
                <a:cs typeface="Courier New" pitchFamily="49" charset="0"/>
              </a:rPr>
              <a:t>d_fill</a:t>
            </a:r>
            <a:r>
              <a:rPr lang="en-US" sz="2400" b="1" dirty="0" smtClean="0">
                <a:solidFill>
                  <a:srgbClr val="232C2F"/>
                </a:solidFill>
                <a:latin typeface="Courier New" pitchFamily="49" charset="0"/>
                <a:cs typeface="Courier New" pitchFamily="49" charset="0"/>
              </a:rPr>
              <a:t> := "</a:t>
            </a:r>
            <a:r>
              <a:rPr lang="en-US" sz="2400" b="1" dirty="0" err="1" smtClean="0">
                <a:solidFill>
                  <a:srgbClr val="232C2F"/>
                </a:solidFill>
                <a:latin typeface="Courier New" pitchFamily="49" charset="0"/>
                <a:cs typeface="Courier New" pitchFamily="49" charset="0"/>
              </a:rPr>
              <a:t>abc</a:t>
            </a:r>
            <a:r>
              <a:rPr lang="en-US" sz="2400" b="1" dirty="0" smtClean="0">
                <a:solidFill>
                  <a:srgbClr val="232C2F"/>
                </a:solidFill>
                <a:latin typeface="Courier New" pitchFamily="49" charset="0"/>
                <a:cs typeface="Courier New" pitchFamily="49" charset="0"/>
              </a:rPr>
              <a:t>" || uniform(0.0,123456789.0) || "</a:t>
            </a:r>
            <a:r>
              <a:rPr lang="en-US" sz="2400" b="1" dirty="0" err="1" smtClean="0">
                <a:solidFill>
                  <a:srgbClr val="232C2F"/>
                </a:solidFill>
                <a:latin typeface="Courier New" pitchFamily="49" charset="0"/>
                <a:cs typeface="Courier New" pitchFamily="49" charset="0"/>
              </a:rPr>
              <a:t>efg</a:t>
            </a:r>
            <a:r>
              <a:rPr lang="en-US" sz="2400" b="1" dirty="0" smtClean="0">
                <a:solidFill>
                  <a:srgbClr val="232C2F"/>
                </a:solidFill>
                <a:latin typeface="Courier New" pitchFamily="49" charset="0"/>
                <a:cs typeface="Courier New" pitchFamily="49" charset="0"/>
              </a:rPr>
              <a:t>";</a:t>
            </a:r>
          </a:p>
          <a:p>
            <a:pPr>
              <a:spcBef>
                <a:spcPts val="0"/>
              </a:spcBef>
              <a:buNone/>
            </a:pPr>
            <a:r>
              <a:rPr lang="en-US" sz="2400" b="1" dirty="0" smtClean="0">
                <a:solidFill>
                  <a:srgbClr val="232C2F"/>
                </a:solidFill>
                <a:latin typeface="Courier New" pitchFamily="49" charset="0"/>
                <a:cs typeface="Courier New" pitchFamily="49" charset="0"/>
              </a:rPr>
              <a:t>  </a:t>
            </a:r>
            <a:r>
              <a:rPr lang="en-US" sz="2400" b="1" dirty="0" err="1" smtClean="0">
                <a:solidFill>
                  <a:srgbClr val="232C2F"/>
                </a:solidFill>
                <a:latin typeface="Courier New" pitchFamily="49" charset="0"/>
                <a:cs typeface="Courier New" pitchFamily="49" charset="0"/>
              </a:rPr>
              <a:t>d_val</a:t>
            </a:r>
            <a:r>
              <a:rPr lang="en-US" sz="2400" b="1" dirty="0" smtClean="0">
                <a:solidFill>
                  <a:srgbClr val="232C2F"/>
                </a:solidFill>
                <a:latin typeface="Courier New" pitchFamily="49" charset="0"/>
                <a:cs typeface="Courier New" pitchFamily="49" charset="0"/>
              </a:rPr>
              <a:t> := erlang2(1.0);</a:t>
            </a:r>
          </a:p>
          <a:p>
            <a:pPr>
              <a:spcBef>
                <a:spcPts val="0"/>
              </a:spcBef>
              <a:buNone/>
            </a:pPr>
            <a:r>
              <a:rPr lang="en-US" sz="2400" b="1" dirty="0" smtClean="0">
                <a:solidFill>
                  <a:srgbClr val="232C2F"/>
                </a:solidFill>
                <a:latin typeface="Courier New" pitchFamily="49" charset="0"/>
                <a:cs typeface="Courier New" pitchFamily="49" charset="0"/>
              </a:rPr>
              <a:t>  </a:t>
            </a:r>
            <a:r>
              <a:rPr lang="en-US" sz="2400" b="1" dirty="0" err="1" smtClean="0">
                <a:solidFill>
                  <a:srgbClr val="232C2F"/>
                </a:solidFill>
                <a:latin typeface="Courier New" pitchFamily="49" charset="0"/>
                <a:cs typeface="Courier New" pitchFamily="49" charset="0"/>
              </a:rPr>
              <a:t>d_sesid</a:t>
            </a:r>
            <a:r>
              <a:rPr lang="en-US" sz="2400" b="1" dirty="0" smtClean="0">
                <a:solidFill>
                  <a:srgbClr val="232C2F"/>
                </a:solidFill>
                <a:latin typeface="Courier New" pitchFamily="49" charset="0"/>
                <a:cs typeface="Courier New" pitchFamily="49" charset="0"/>
              </a:rPr>
              <a:t> := </a:t>
            </a:r>
            <a:r>
              <a:rPr lang="en-US" sz="2400" b="1" dirty="0" err="1" smtClean="0">
                <a:solidFill>
                  <a:srgbClr val="232C2F"/>
                </a:solidFill>
                <a:latin typeface="Courier New" pitchFamily="49" charset="0"/>
                <a:cs typeface="Courier New" pitchFamily="49" charset="0"/>
              </a:rPr>
              <a:t>s_sesid</a:t>
            </a:r>
            <a:r>
              <a:rPr lang="en-US" sz="2400" b="1" dirty="0" smtClean="0">
                <a:solidFill>
                  <a:srgbClr val="232C2F"/>
                </a:solidFill>
                <a:latin typeface="Courier New" pitchFamily="49" charset="0"/>
                <a:cs typeface="Courier New" pitchFamily="49" charset="0"/>
              </a:rPr>
              <a:t>;</a:t>
            </a:r>
          </a:p>
          <a:p>
            <a:pPr>
              <a:spcBef>
                <a:spcPts val="0"/>
              </a:spcBef>
              <a:buNone/>
            </a:pPr>
            <a:r>
              <a:rPr lang="en-US" sz="2400" b="1" dirty="0" smtClean="0">
                <a:solidFill>
                  <a:srgbClr val="232C2F"/>
                </a:solidFill>
                <a:latin typeface="Courier New" pitchFamily="49" charset="0"/>
                <a:cs typeface="Courier New" pitchFamily="49" charset="0"/>
              </a:rPr>
              <a:t>  </a:t>
            </a:r>
            <a:r>
              <a:rPr lang="en-US" sz="2400" b="1" dirty="0" err="1" smtClean="0">
                <a:solidFill>
                  <a:srgbClr val="232C2F"/>
                </a:solidFill>
                <a:latin typeface="Courier New" pitchFamily="49" charset="0"/>
                <a:cs typeface="Courier New" pitchFamily="49" charset="0"/>
              </a:rPr>
              <a:t>ins_det_sql</a:t>
            </a:r>
            <a:r>
              <a:rPr lang="en-US" sz="2400" b="1" dirty="0" smtClean="0">
                <a:solidFill>
                  <a:srgbClr val="232C2F"/>
                </a:solidFill>
                <a:latin typeface="Courier New" pitchFamily="49" charset="0"/>
                <a:cs typeface="Courier New" pitchFamily="49" charset="0"/>
              </a:rPr>
              <a:t>;</a:t>
            </a:r>
          </a:p>
          <a:p>
            <a:pPr>
              <a:spcBef>
                <a:spcPts val="0"/>
              </a:spcBef>
              <a:buNone/>
            </a:pPr>
            <a:r>
              <a:rPr lang="da-DK" sz="2400" b="1" dirty="0" smtClean="0">
                <a:solidFill>
                  <a:srgbClr val="232C2F"/>
                </a:solidFill>
                <a:latin typeface="Courier New" pitchFamily="49" charset="0"/>
                <a:cs typeface="Courier New" pitchFamily="49" charset="0"/>
              </a:rPr>
              <a:t>  . . . </a:t>
            </a:r>
          </a:p>
          <a:p>
            <a:pPr>
              <a:spcBef>
                <a:spcPts val="0"/>
              </a:spcBef>
              <a:buNone/>
            </a:pPr>
            <a:endParaRPr lang="en-US" dirty="0"/>
          </a:p>
        </p:txBody>
      </p:sp>
      <p:sp>
        <p:nvSpPr>
          <p:cNvPr id="4" name="Oval Callout 3"/>
          <p:cNvSpPr/>
          <p:nvPr/>
        </p:nvSpPr>
        <p:spPr>
          <a:xfrm>
            <a:off x="7671722" y="328586"/>
            <a:ext cx="3673641" cy="1484448"/>
          </a:xfrm>
          <a:prstGeom prst="wedgeEllipseCallout">
            <a:avLst>
              <a:gd name="adj1" fmla="val -126999"/>
              <a:gd name="adj2" fmla="val 52307"/>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Calculate some values</a:t>
            </a:r>
            <a:endParaRPr lang="en-US" sz="3200" dirty="0">
              <a:solidFill>
                <a:schemeClr val="accent1"/>
              </a:solidFill>
            </a:endParaRPr>
          </a:p>
        </p:txBody>
      </p:sp>
      <p:sp>
        <p:nvSpPr>
          <p:cNvPr id="5" name="Oval Callout 4"/>
          <p:cNvSpPr/>
          <p:nvPr/>
        </p:nvSpPr>
        <p:spPr>
          <a:xfrm>
            <a:off x="3898509" y="2801007"/>
            <a:ext cx="4987988" cy="804042"/>
          </a:xfrm>
          <a:prstGeom prst="wedgeEllipseCallout">
            <a:avLst>
              <a:gd name="adj1" fmla="val -64083"/>
              <a:gd name="adj2" fmla="val 31711"/>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Execute some SQL</a:t>
            </a:r>
            <a:endParaRPr lang="en-US" sz="3200" dirty="0">
              <a:solidFill>
                <a:schemeClr val="accent1"/>
              </a:solidFill>
            </a:endParaRPr>
          </a:p>
        </p:txBody>
      </p:sp>
      <p:sp>
        <p:nvSpPr>
          <p:cNvPr id="6" name="Oval Callout 5"/>
          <p:cNvSpPr/>
          <p:nvPr/>
        </p:nvSpPr>
        <p:spPr>
          <a:xfrm>
            <a:off x="5628290" y="4501193"/>
            <a:ext cx="5502165" cy="1484448"/>
          </a:xfrm>
          <a:prstGeom prst="wedgeEllipseCallout">
            <a:avLst>
              <a:gd name="adj1" fmla="val -72730"/>
              <a:gd name="adj2" fmla="val -44340"/>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Some more values and another SQL execution</a:t>
            </a:r>
            <a:endParaRPr lang="en-US" sz="32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down)">
                                      <p:cBhvr>
                                        <p:cTn id="15" dur="500"/>
                                        <p:tgtEl>
                                          <p:spTgt spid="5">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down)">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bg/>
                                          </p:spTgt>
                                        </p:tgtEl>
                                        <p:attrNameLst>
                                          <p:attrName>style.visibility</p:attrName>
                                        </p:attrNameLst>
                                      </p:cBhvr>
                                      <p:to>
                                        <p:strVal val="visible"/>
                                      </p:to>
                                    </p:set>
                                    <p:animEffect transition="in" filter="wipe(down)">
                                      <p:cBhvr>
                                        <p:cTn id="23" dur="500"/>
                                        <p:tgtEl>
                                          <p:spTgt spid="6">
                                            <p:bg/>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down)">
                                      <p:cBhvr>
                                        <p:cTn id="2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uiExpand="1" build="p" animBg="1"/>
      <p:bldP spid="6" grpId="0" uiExpand="1"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a-DK" dirty="0" smtClean="0"/>
              <a:t>RWP*Load Simulator</a:t>
            </a:r>
            <a:endParaRPr lang="en-US" dirty="0"/>
          </a:p>
        </p:txBody>
      </p:sp>
      <p:sp>
        <p:nvSpPr>
          <p:cNvPr id="3" name="Subtitle 2"/>
          <p:cNvSpPr>
            <a:spLocks noGrp="1"/>
          </p:cNvSpPr>
          <p:nvPr>
            <p:ph type="subTitle" idx="1"/>
          </p:nvPr>
        </p:nvSpPr>
        <p:spPr>
          <a:xfrm>
            <a:off x="531763" y="2285999"/>
            <a:ext cx="11126648" cy="1545022"/>
          </a:xfrm>
        </p:spPr>
        <p:txBody>
          <a:bodyPr/>
          <a:lstStyle/>
          <a:p>
            <a:pPr>
              <a:spcBef>
                <a:spcPts val="600"/>
              </a:spcBef>
            </a:pPr>
            <a:r>
              <a:rPr lang="da-DK" dirty="0" smtClean="0"/>
              <a:t>Simulating Load – The RWP way</a:t>
            </a:r>
          </a:p>
          <a:p>
            <a:pPr>
              <a:spcBef>
                <a:spcPts val="600"/>
              </a:spcBef>
            </a:pPr>
            <a:r>
              <a:rPr lang="da-DK" dirty="0" smtClean="0"/>
              <a:t>Bjørn Kisbye Engsig</a:t>
            </a:r>
          </a:p>
          <a:p>
            <a:pPr>
              <a:spcBef>
                <a:spcPts val="600"/>
              </a:spcBef>
            </a:pPr>
            <a:r>
              <a:rPr lang="da-DK" dirty="0" smtClean="0"/>
              <a:t>Oracle Real World Performance Team</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Exctract of the</a:t>
            </a:r>
            <a:r>
              <a:rPr lang="da-DK" baseline="0" dirty="0" smtClean="0"/>
              <a:t> procedure (part </a:t>
            </a:r>
            <a:r>
              <a:rPr lang="da-DK" dirty="0" smtClean="0"/>
              <a:t>3</a:t>
            </a:r>
            <a:r>
              <a:rPr lang="da-DK" baseline="0" dirty="0" smtClean="0"/>
              <a:t>)</a:t>
            </a:r>
            <a:endParaRPr lang="en-US" dirty="0"/>
          </a:p>
        </p:txBody>
      </p:sp>
      <p:sp>
        <p:nvSpPr>
          <p:cNvPr id="3" name="Content Placeholder 2"/>
          <p:cNvSpPr>
            <a:spLocks noGrp="1"/>
          </p:cNvSpPr>
          <p:nvPr>
            <p:ph idx="1"/>
          </p:nvPr>
        </p:nvSpPr>
        <p:spPr>
          <a:xfrm>
            <a:off x="609979" y="1508235"/>
            <a:ext cx="11126522" cy="4419600"/>
          </a:xfrm>
        </p:spPr>
        <p:txBody>
          <a:bodyPr/>
          <a:lstStyle/>
          <a:p>
            <a:pPr>
              <a:spcBef>
                <a:spcPts val="0"/>
              </a:spcBef>
              <a:buNone/>
            </a:pPr>
            <a:r>
              <a:rPr lang="en-US" sz="2400" b="1" dirty="0" smtClean="0">
                <a:solidFill>
                  <a:srgbClr val="232C2F"/>
                </a:solidFill>
                <a:latin typeface="Courier New" pitchFamily="49" charset="0"/>
                <a:cs typeface="Courier New" pitchFamily="49" charset="0"/>
              </a:rPr>
              <a:t>  . . .</a:t>
            </a:r>
          </a:p>
          <a:p>
            <a:pPr>
              <a:spcBef>
                <a:spcPts val="0"/>
              </a:spcBef>
              <a:buNone/>
            </a:pPr>
            <a:r>
              <a:rPr lang="en-US" sz="2400" b="1" dirty="0" smtClean="0">
                <a:solidFill>
                  <a:srgbClr val="232C2F"/>
                </a:solidFill>
                <a:latin typeface="Courier New" pitchFamily="49" charset="0"/>
                <a:cs typeface="Courier New" pitchFamily="49" charset="0"/>
              </a:rPr>
              <a:t>  commit;</a:t>
            </a:r>
          </a:p>
          <a:p>
            <a:pPr>
              <a:spcBef>
                <a:spcPts val="0"/>
              </a:spcBef>
              <a:buNone/>
            </a:pPr>
            <a:r>
              <a:rPr lang="en-US" sz="2400" b="1" dirty="0" smtClean="0">
                <a:solidFill>
                  <a:srgbClr val="232C2F"/>
                </a:solidFill>
                <a:latin typeface="Courier New" pitchFamily="49" charset="0"/>
                <a:cs typeface="Courier New" pitchFamily="49" charset="0"/>
              </a:rPr>
              <a:t>  # do bonus in 10% of the cases</a:t>
            </a:r>
          </a:p>
          <a:p>
            <a:pPr>
              <a:spcBef>
                <a:spcPts val="0"/>
              </a:spcBef>
              <a:buNone/>
            </a:pPr>
            <a:r>
              <a:rPr lang="en-US" sz="2400" b="1" dirty="0" smtClean="0">
                <a:solidFill>
                  <a:srgbClr val="232C2F"/>
                </a:solidFill>
                <a:latin typeface="Courier New" pitchFamily="49" charset="0"/>
                <a:cs typeface="Courier New" pitchFamily="49" charset="0"/>
              </a:rPr>
              <a:t>  if uniform(0.0,1.0) &lt; </a:t>
            </a:r>
            <a:r>
              <a:rPr lang="en-US" sz="2400" b="1" dirty="0" err="1" smtClean="0">
                <a:solidFill>
                  <a:srgbClr val="232C2F"/>
                </a:solidFill>
                <a:latin typeface="Courier New" pitchFamily="49" charset="0"/>
                <a:cs typeface="Courier New" pitchFamily="49" charset="0"/>
              </a:rPr>
              <a:t>bonuspct</a:t>
            </a:r>
            <a:r>
              <a:rPr lang="en-US" sz="2400" b="1" dirty="0" smtClean="0">
                <a:solidFill>
                  <a:srgbClr val="232C2F"/>
                </a:solidFill>
                <a:latin typeface="Courier New" pitchFamily="49" charset="0"/>
                <a:cs typeface="Courier New" pitchFamily="49" charset="0"/>
              </a:rPr>
              <a:t> / 100.0 then</a:t>
            </a:r>
          </a:p>
          <a:p>
            <a:pPr>
              <a:spcBef>
                <a:spcPts val="0"/>
              </a:spcBef>
              <a:buNone/>
            </a:pPr>
            <a:r>
              <a:rPr lang="en-US" sz="2400" b="1" dirty="0" smtClean="0">
                <a:solidFill>
                  <a:srgbClr val="232C2F"/>
                </a:solidFill>
                <a:latin typeface="Courier New" pitchFamily="49" charset="0"/>
                <a:cs typeface="Courier New" pitchFamily="49" charset="0"/>
              </a:rPr>
              <a:t>    </a:t>
            </a:r>
            <a:r>
              <a:rPr lang="en-US" sz="2400" b="1" dirty="0" err="1" smtClean="0">
                <a:solidFill>
                  <a:srgbClr val="232C2F"/>
                </a:solidFill>
                <a:latin typeface="Courier New" pitchFamily="49" charset="0"/>
                <a:cs typeface="Courier New" pitchFamily="49" charset="0"/>
              </a:rPr>
              <a:t>g_sesid</a:t>
            </a:r>
            <a:r>
              <a:rPr lang="en-US" sz="2400" b="1" dirty="0" smtClean="0">
                <a:solidFill>
                  <a:srgbClr val="232C2F"/>
                </a:solidFill>
                <a:latin typeface="Courier New" pitchFamily="49" charset="0"/>
                <a:cs typeface="Courier New" pitchFamily="49" charset="0"/>
              </a:rPr>
              <a:t> := </a:t>
            </a:r>
            <a:r>
              <a:rPr lang="en-US" sz="2400" b="1" dirty="0" err="1" smtClean="0">
                <a:solidFill>
                  <a:srgbClr val="232C2F"/>
                </a:solidFill>
                <a:latin typeface="Courier New" pitchFamily="49" charset="0"/>
                <a:cs typeface="Courier New" pitchFamily="49" charset="0"/>
              </a:rPr>
              <a:t>s_sesid</a:t>
            </a:r>
            <a:r>
              <a:rPr lang="en-US" sz="2400" b="1" dirty="0" smtClean="0">
                <a:solidFill>
                  <a:srgbClr val="232C2F"/>
                </a:solidFill>
                <a:latin typeface="Courier New" pitchFamily="49" charset="0"/>
                <a:cs typeface="Courier New" pitchFamily="49" charset="0"/>
              </a:rPr>
              <a:t>;</a:t>
            </a:r>
          </a:p>
          <a:p>
            <a:pPr>
              <a:spcBef>
                <a:spcPts val="0"/>
              </a:spcBef>
              <a:buNone/>
            </a:pPr>
            <a:r>
              <a:rPr lang="en-US" sz="2400" b="1" dirty="0" smtClean="0">
                <a:solidFill>
                  <a:srgbClr val="232C2F"/>
                </a:solidFill>
                <a:latin typeface="Courier New" pitchFamily="49" charset="0"/>
                <a:cs typeface="Courier New" pitchFamily="49" charset="0"/>
              </a:rPr>
              <a:t>    </a:t>
            </a:r>
            <a:r>
              <a:rPr lang="en-US" sz="2400" b="1" dirty="0" err="1" smtClean="0">
                <a:solidFill>
                  <a:srgbClr val="232C2F"/>
                </a:solidFill>
                <a:latin typeface="Courier New" pitchFamily="49" charset="0"/>
                <a:cs typeface="Courier New" pitchFamily="49" charset="0"/>
              </a:rPr>
              <a:t>g_seqid</a:t>
            </a:r>
            <a:r>
              <a:rPr lang="en-US" sz="2400" b="1" dirty="0" smtClean="0">
                <a:solidFill>
                  <a:srgbClr val="232C2F"/>
                </a:solidFill>
                <a:latin typeface="Courier New" pitchFamily="49" charset="0"/>
                <a:cs typeface="Courier New" pitchFamily="49" charset="0"/>
              </a:rPr>
              <a:t> := </a:t>
            </a:r>
            <a:r>
              <a:rPr lang="en-US" sz="2400" b="1" dirty="0" err="1" smtClean="0">
                <a:solidFill>
                  <a:srgbClr val="232C2F"/>
                </a:solidFill>
                <a:latin typeface="Courier New" pitchFamily="49" charset="0"/>
                <a:cs typeface="Courier New" pitchFamily="49" charset="0"/>
              </a:rPr>
              <a:t>d_seqid</a:t>
            </a:r>
            <a:r>
              <a:rPr lang="en-US" sz="2400" b="1" dirty="0" smtClean="0">
                <a:solidFill>
                  <a:srgbClr val="232C2F"/>
                </a:solidFill>
                <a:latin typeface="Courier New" pitchFamily="49" charset="0"/>
                <a:cs typeface="Courier New" pitchFamily="49" charset="0"/>
              </a:rPr>
              <a:t>;</a:t>
            </a:r>
          </a:p>
          <a:p>
            <a:pPr>
              <a:spcBef>
                <a:spcPts val="0"/>
              </a:spcBef>
              <a:buNone/>
            </a:pPr>
            <a:r>
              <a:rPr lang="en-US" sz="2400" b="1" dirty="0" smtClean="0">
                <a:solidFill>
                  <a:srgbClr val="232C2F"/>
                </a:solidFill>
                <a:latin typeface="Courier New" pitchFamily="49" charset="0"/>
                <a:cs typeface="Courier New" pitchFamily="49" charset="0"/>
              </a:rPr>
              <a:t>    </a:t>
            </a:r>
            <a:r>
              <a:rPr lang="en-US" sz="2400" b="1" dirty="0" err="1" smtClean="0">
                <a:solidFill>
                  <a:srgbClr val="232C2F"/>
                </a:solidFill>
                <a:latin typeface="Courier New" pitchFamily="49" charset="0"/>
                <a:cs typeface="Courier New" pitchFamily="49" charset="0"/>
              </a:rPr>
              <a:t>g_fill</a:t>
            </a:r>
            <a:r>
              <a:rPr lang="en-US" sz="2400" b="1" dirty="0" smtClean="0">
                <a:solidFill>
                  <a:srgbClr val="232C2F"/>
                </a:solidFill>
                <a:latin typeface="Courier New" pitchFamily="49" charset="0"/>
                <a:cs typeface="Courier New" pitchFamily="49" charset="0"/>
              </a:rPr>
              <a:t> := </a:t>
            </a:r>
            <a:r>
              <a:rPr lang="en-US" sz="2400" b="1" dirty="0" err="1" smtClean="0">
                <a:solidFill>
                  <a:srgbClr val="232C2F"/>
                </a:solidFill>
                <a:latin typeface="Courier New" pitchFamily="49" charset="0"/>
                <a:cs typeface="Courier New" pitchFamily="49" charset="0"/>
              </a:rPr>
              <a:t>erlang</a:t>
            </a:r>
            <a:r>
              <a:rPr lang="en-US" sz="2400" b="1" dirty="0" smtClean="0">
                <a:solidFill>
                  <a:srgbClr val="232C2F"/>
                </a:solidFill>
                <a:latin typeface="Courier New" pitchFamily="49" charset="0"/>
                <a:cs typeface="Courier New" pitchFamily="49" charset="0"/>
              </a:rPr>
              <a:t>(1000000.0) || "</a:t>
            </a:r>
            <a:r>
              <a:rPr lang="en-US" sz="2400" b="1" dirty="0" err="1" smtClean="0">
                <a:solidFill>
                  <a:srgbClr val="232C2F"/>
                </a:solidFill>
                <a:latin typeface="Courier New" pitchFamily="49" charset="0"/>
                <a:cs typeface="Courier New" pitchFamily="49" charset="0"/>
              </a:rPr>
              <a:t>aaaaa</a:t>
            </a:r>
            <a:r>
              <a:rPr lang="en-US" sz="2400" b="1" dirty="0" smtClean="0">
                <a:solidFill>
                  <a:srgbClr val="232C2F"/>
                </a:solidFill>
                <a:latin typeface="Courier New" pitchFamily="49" charset="0"/>
                <a:cs typeface="Courier New" pitchFamily="49" charset="0"/>
              </a:rPr>
              <a:t>";</a:t>
            </a:r>
          </a:p>
          <a:p>
            <a:pPr>
              <a:spcBef>
                <a:spcPts val="0"/>
              </a:spcBef>
              <a:buNone/>
            </a:pPr>
            <a:r>
              <a:rPr lang="en-US" sz="2400" b="1" dirty="0" smtClean="0">
                <a:solidFill>
                  <a:srgbClr val="232C2F"/>
                </a:solidFill>
                <a:latin typeface="Courier New" pitchFamily="49" charset="0"/>
                <a:cs typeface="Courier New" pitchFamily="49" charset="0"/>
              </a:rPr>
              <a:t>    </a:t>
            </a:r>
            <a:r>
              <a:rPr lang="en-US" sz="2400" b="1" dirty="0" err="1" smtClean="0">
                <a:solidFill>
                  <a:srgbClr val="232C2F"/>
                </a:solidFill>
                <a:latin typeface="Courier New" pitchFamily="49" charset="0"/>
                <a:cs typeface="Courier New" pitchFamily="49" charset="0"/>
              </a:rPr>
              <a:t>g_val</a:t>
            </a:r>
            <a:r>
              <a:rPr lang="en-US" sz="2400" b="1" dirty="0" smtClean="0">
                <a:solidFill>
                  <a:srgbClr val="232C2F"/>
                </a:solidFill>
                <a:latin typeface="Courier New" pitchFamily="49" charset="0"/>
                <a:cs typeface="Courier New" pitchFamily="49" charset="0"/>
              </a:rPr>
              <a:t> := erlang2(25.0);</a:t>
            </a:r>
          </a:p>
          <a:p>
            <a:pPr>
              <a:spcBef>
                <a:spcPts val="0"/>
              </a:spcBef>
              <a:buNone/>
            </a:pPr>
            <a:r>
              <a:rPr lang="en-US" sz="2400" b="1" dirty="0" smtClean="0">
                <a:solidFill>
                  <a:srgbClr val="232C2F"/>
                </a:solidFill>
                <a:latin typeface="Courier New" pitchFamily="49" charset="0"/>
                <a:cs typeface="Courier New" pitchFamily="49" charset="0"/>
              </a:rPr>
              <a:t>    </a:t>
            </a:r>
            <a:r>
              <a:rPr lang="en-US" sz="2400" b="1" dirty="0" err="1" smtClean="0">
                <a:solidFill>
                  <a:srgbClr val="232C2F"/>
                </a:solidFill>
                <a:latin typeface="Courier New" pitchFamily="49" charset="0"/>
                <a:cs typeface="Courier New" pitchFamily="49" charset="0"/>
              </a:rPr>
              <a:t>ins_gam_sql</a:t>
            </a:r>
            <a:r>
              <a:rPr lang="en-US" sz="2400" b="1" dirty="0" smtClean="0">
                <a:solidFill>
                  <a:srgbClr val="232C2F"/>
                </a:solidFill>
                <a:latin typeface="Courier New" pitchFamily="49" charset="0"/>
                <a:cs typeface="Courier New" pitchFamily="49" charset="0"/>
              </a:rPr>
              <a:t>;</a:t>
            </a:r>
          </a:p>
          <a:p>
            <a:pPr>
              <a:spcBef>
                <a:spcPts val="0"/>
              </a:spcBef>
              <a:buNone/>
            </a:pPr>
            <a:r>
              <a:rPr lang="da-DK" sz="2400" b="1" dirty="0" smtClean="0">
                <a:solidFill>
                  <a:srgbClr val="232C2F"/>
                </a:solidFill>
                <a:latin typeface="Courier New" pitchFamily="49" charset="0"/>
                <a:cs typeface="Courier New" pitchFamily="49" charset="0"/>
              </a:rPr>
              <a:t>  . . .</a:t>
            </a:r>
          </a:p>
          <a:p>
            <a:pPr>
              <a:spcBef>
                <a:spcPts val="0"/>
              </a:spcBef>
              <a:buNone/>
            </a:pPr>
            <a:r>
              <a:rPr lang="da-DK" sz="2400" b="1" dirty="0" smtClean="0">
                <a:solidFill>
                  <a:srgbClr val="232C2F"/>
                </a:solidFill>
                <a:latin typeface="Courier New" pitchFamily="49" charset="0"/>
                <a:cs typeface="Courier New" pitchFamily="49" charset="0"/>
              </a:rPr>
              <a:t>  end;</a:t>
            </a:r>
          </a:p>
          <a:p>
            <a:pPr>
              <a:spcBef>
                <a:spcPts val="0"/>
              </a:spcBef>
              <a:buNone/>
            </a:pPr>
            <a:r>
              <a:rPr lang="da-DK" sz="2400" b="1" dirty="0" smtClean="0">
                <a:solidFill>
                  <a:srgbClr val="232C2F"/>
                </a:solidFill>
                <a:latin typeface="Courier New" pitchFamily="49" charset="0"/>
                <a:cs typeface="Courier New" pitchFamily="49" charset="0"/>
              </a:rPr>
              <a:t>  . . .</a:t>
            </a:r>
          </a:p>
          <a:p>
            <a:pPr>
              <a:spcBef>
                <a:spcPts val="0"/>
              </a:spcBef>
              <a:buNone/>
            </a:pPr>
            <a:r>
              <a:rPr lang="da-DK" sz="2400" b="1" dirty="0" smtClean="0">
                <a:solidFill>
                  <a:schemeClr val="accent1"/>
                </a:solidFill>
                <a:latin typeface="Courier New" pitchFamily="49" charset="0"/>
                <a:cs typeface="Courier New" pitchFamily="49" charset="0"/>
              </a:rPr>
              <a:t>end; # of doclo</a:t>
            </a:r>
            <a:endParaRPr lang="en-US" dirty="0">
              <a:solidFill>
                <a:schemeClr val="accent1"/>
              </a:solidFill>
            </a:endParaRPr>
          </a:p>
        </p:txBody>
      </p:sp>
      <p:sp>
        <p:nvSpPr>
          <p:cNvPr id="4" name="Oval Callout 3"/>
          <p:cNvSpPr/>
          <p:nvPr/>
        </p:nvSpPr>
        <p:spPr>
          <a:xfrm>
            <a:off x="7627477" y="623554"/>
            <a:ext cx="3673641" cy="1484448"/>
          </a:xfrm>
          <a:prstGeom prst="wedgeEllipseCallout">
            <a:avLst>
              <a:gd name="adj1" fmla="val -72926"/>
              <a:gd name="adj2" fmla="val 71424"/>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Conditional execution</a:t>
            </a:r>
            <a:endParaRPr lang="en-US" sz="3200" dirty="0">
              <a:solidFill>
                <a:schemeClr val="accent1"/>
              </a:solidFill>
            </a:endParaRPr>
          </a:p>
        </p:txBody>
      </p:sp>
      <p:sp>
        <p:nvSpPr>
          <p:cNvPr id="6" name="Oval Callout 5"/>
          <p:cNvSpPr/>
          <p:nvPr/>
        </p:nvSpPr>
        <p:spPr>
          <a:xfrm>
            <a:off x="5178719" y="4012971"/>
            <a:ext cx="5502165" cy="1484448"/>
          </a:xfrm>
          <a:prstGeom prst="wedgeEllipseCallout">
            <a:avLst>
              <a:gd name="adj1" fmla="val -72730"/>
              <a:gd name="adj2" fmla="val -44340"/>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Some more values and another SQL execution</a:t>
            </a:r>
            <a:endParaRPr lang="en-US" sz="32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down)">
                                      <p:cBhvr>
                                        <p:cTn id="15" dur="500"/>
                                        <p:tgtEl>
                                          <p:spTgt spid="6">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down)">
                                      <p:cBhvr>
                                        <p:cTn id="18"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6" grpId="0" build="allAtOnce"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descr="115.gif"/>
          <p:cNvPicPr>
            <a:picLocks noChangeAspect="1"/>
          </p:cNvPicPr>
          <p:nvPr/>
        </p:nvPicPr>
        <p:blipFill>
          <a:blip r:embed="rId2" cstate="print"/>
          <a:stretch>
            <a:fillRect/>
          </a:stretch>
        </p:blipFill>
        <p:spPr>
          <a:xfrm>
            <a:off x="3911928" y="363798"/>
            <a:ext cx="8071945" cy="6053958"/>
          </a:xfrm>
          <a:prstGeom prst="rect">
            <a:avLst/>
          </a:prstGeom>
        </p:spPr>
      </p:pic>
      <p:sp>
        <p:nvSpPr>
          <p:cNvPr id="2" name="Title 1"/>
          <p:cNvSpPr>
            <a:spLocks noGrp="1"/>
          </p:cNvSpPr>
          <p:nvPr>
            <p:ph type="title"/>
          </p:nvPr>
        </p:nvSpPr>
        <p:spPr/>
        <p:txBody>
          <a:bodyPr/>
          <a:lstStyle/>
          <a:p>
            <a:r>
              <a:rPr lang="da-DK" dirty="0" smtClean="0"/>
              <a:t>Let’s run it!</a:t>
            </a:r>
            <a:endParaRPr lang="en-US" dirty="0"/>
          </a:p>
        </p:txBody>
      </p:sp>
      <p:sp>
        <p:nvSpPr>
          <p:cNvPr id="3" name="Content Placeholder 2"/>
          <p:cNvSpPr>
            <a:spLocks noGrp="1"/>
          </p:cNvSpPr>
          <p:nvPr>
            <p:ph idx="1"/>
          </p:nvPr>
        </p:nvSpPr>
        <p:spPr>
          <a:xfrm>
            <a:off x="531150" y="1524001"/>
            <a:ext cx="3709773" cy="4257822"/>
          </a:xfrm>
        </p:spPr>
        <p:txBody>
          <a:bodyPr/>
          <a:lstStyle/>
          <a:p>
            <a:r>
              <a:rPr lang="da-DK" dirty="0" smtClean="0"/>
              <a:t>Execute the shell script</a:t>
            </a:r>
          </a:p>
          <a:p>
            <a:r>
              <a:rPr lang="da-DK" dirty="0" smtClean="0"/>
              <a:t>Starts rwloadsim in loop</a:t>
            </a:r>
          </a:p>
          <a:p>
            <a:r>
              <a:rPr lang="da-DK" dirty="0" smtClean="0"/>
              <a:t>Gathers some data</a:t>
            </a:r>
          </a:p>
          <a:p>
            <a:r>
              <a:rPr lang="da-DK" dirty="0" smtClean="0"/>
              <a:t>Produces plot </a:t>
            </a:r>
          </a:p>
          <a:p>
            <a:r>
              <a:rPr lang="da-DK" dirty="0" smtClean="0"/>
              <a:t>Saves statistics in repository</a:t>
            </a:r>
          </a:p>
          <a:p>
            <a:r>
              <a:rPr lang="da-DK" dirty="0" smtClean="0"/>
              <a:t>The small pool deals with the surge</a:t>
            </a:r>
          </a:p>
        </p:txBody>
      </p:sp>
      <p:sp>
        <p:nvSpPr>
          <p:cNvPr id="5" name="Oval Callout 4"/>
          <p:cNvSpPr/>
          <p:nvPr/>
        </p:nvSpPr>
        <p:spPr>
          <a:xfrm>
            <a:off x="8245366" y="4238434"/>
            <a:ext cx="2459420" cy="1780674"/>
          </a:xfrm>
          <a:prstGeom prst="wedgeEllipseCallout">
            <a:avLst>
              <a:gd name="adj1" fmla="val -61100"/>
              <a:gd name="adj2" fmla="val -87934"/>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Surge happens</a:t>
            </a:r>
            <a:endParaRPr lang="en-US" sz="3200" dirty="0">
              <a:solidFill>
                <a:schemeClr val="accent1"/>
              </a:solidFill>
            </a:endParaRPr>
          </a:p>
        </p:txBody>
      </p:sp>
      <p:sp>
        <p:nvSpPr>
          <p:cNvPr id="8" name="TextBox 7"/>
          <p:cNvSpPr txBox="1"/>
          <p:nvPr/>
        </p:nvSpPr>
        <p:spPr>
          <a:xfrm rot="16200000">
            <a:off x="11098926" y="3342290"/>
            <a:ext cx="835572" cy="425669"/>
          </a:xfrm>
          <a:prstGeom prst="rect">
            <a:avLst/>
          </a:prstGeom>
          <a:noFill/>
        </p:spPr>
        <p:txBody>
          <a:bodyPr wrap="square" lIns="0" tIns="0" rIns="0" bIns="0" rtlCol="0">
            <a:noAutofit/>
          </a:bodyPr>
          <a:lstStyle/>
          <a:p>
            <a:pPr>
              <a:lnSpc>
                <a:spcPct val="90000"/>
              </a:lnSpc>
            </a:pPr>
            <a:r>
              <a:rPr lang="da-DK" sz="2800" dirty="0" smtClean="0">
                <a:solidFill>
                  <a:srgbClr val="00B050"/>
                </a:solidFill>
              </a:rPr>
              <a:t>cpu%</a:t>
            </a:r>
            <a:endParaRPr lang="en-US" sz="2800" dirty="0" smtClean="0">
              <a:solidFill>
                <a:srgbClr val="00B050"/>
              </a:solidFill>
            </a:endParaRPr>
          </a:p>
        </p:txBody>
      </p:sp>
      <p:sp>
        <p:nvSpPr>
          <p:cNvPr id="9" name="TextBox 8"/>
          <p:cNvSpPr txBox="1"/>
          <p:nvPr/>
        </p:nvSpPr>
        <p:spPr>
          <a:xfrm rot="16200000">
            <a:off x="4992417" y="1492469"/>
            <a:ext cx="835572" cy="425669"/>
          </a:xfrm>
          <a:prstGeom prst="rect">
            <a:avLst/>
          </a:prstGeom>
          <a:noFill/>
        </p:spPr>
        <p:txBody>
          <a:bodyPr wrap="square" lIns="0" tIns="0" rIns="0" bIns="0" rtlCol="0">
            <a:noAutofit/>
          </a:bodyPr>
          <a:lstStyle/>
          <a:p>
            <a:pPr>
              <a:lnSpc>
                <a:spcPct val="90000"/>
              </a:lnSpc>
            </a:pPr>
            <a:r>
              <a:rPr lang="da-DK" sz="2800" dirty="0" smtClean="0">
                <a:solidFill>
                  <a:schemeClr val="accent1"/>
                </a:solidFill>
              </a:rPr>
              <a:t>tps</a:t>
            </a:r>
            <a:endParaRPr lang="en-US" sz="2800" dirty="0" smtClean="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116.gif"/>
          <p:cNvPicPr>
            <a:picLocks noChangeAspect="1"/>
          </p:cNvPicPr>
          <p:nvPr/>
        </p:nvPicPr>
        <p:blipFill>
          <a:blip r:embed="rId2" cstate="print"/>
          <a:stretch>
            <a:fillRect/>
          </a:stretch>
        </p:blipFill>
        <p:spPr>
          <a:xfrm>
            <a:off x="3981832" y="392947"/>
            <a:ext cx="8031493" cy="6023619"/>
          </a:xfrm>
          <a:prstGeom prst="rect">
            <a:avLst/>
          </a:prstGeom>
        </p:spPr>
      </p:pic>
      <p:sp>
        <p:nvSpPr>
          <p:cNvPr id="2" name="Title 1"/>
          <p:cNvSpPr>
            <a:spLocks noGrp="1"/>
          </p:cNvSpPr>
          <p:nvPr>
            <p:ph type="title"/>
          </p:nvPr>
        </p:nvSpPr>
        <p:spPr/>
        <p:txBody>
          <a:bodyPr/>
          <a:lstStyle/>
          <a:p>
            <a:r>
              <a:rPr lang="en-US" dirty="0" smtClean="0"/>
              <a:t>Another run</a:t>
            </a:r>
            <a:endParaRPr lang="en-US" dirty="0"/>
          </a:p>
        </p:txBody>
      </p:sp>
      <p:sp>
        <p:nvSpPr>
          <p:cNvPr id="3" name="Content Placeholder 2"/>
          <p:cNvSpPr>
            <a:spLocks noGrp="1"/>
          </p:cNvSpPr>
          <p:nvPr>
            <p:ph idx="1"/>
          </p:nvPr>
        </p:nvSpPr>
        <p:spPr>
          <a:xfrm>
            <a:off x="531151" y="1524001"/>
            <a:ext cx="3504821" cy="4419600"/>
          </a:xfrm>
        </p:spPr>
        <p:txBody>
          <a:bodyPr/>
          <a:lstStyle/>
          <a:p>
            <a:r>
              <a:rPr lang="en-US" dirty="0" smtClean="0"/>
              <a:t>Ten</a:t>
            </a:r>
            <a:r>
              <a:rPr lang="en-US" baseline="0" dirty="0" smtClean="0"/>
              <a:t> times larger session pool</a:t>
            </a:r>
          </a:p>
          <a:p>
            <a:r>
              <a:rPr lang="en-US" dirty="0" smtClean="0"/>
              <a:t>As expected, much worse performance after the workload surge with the large pool</a:t>
            </a:r>
          </a:p>
        </p:txBody>
      </p:sp>
      <p:sp>
        <p:nvSpPr>
          <p:cNvPr id="5" name="Oval Callout 4"/>
          <p:cNvSpPr/>
          <p:nvPr/>
        </p:nvSpPr>
        <p:spPr>
          <a:xfrm>
            <a:off x="5265682" y="1353344"/>
            <a:ext cx="2459420" cy="1780674"/>
          </a:xfrm>
          <a:prstGeom prst="wedgeEllipseCallout">
            <a:avLst>
              <a:gd name="adj1" fmla="val 54926"/>
              <a:gd name="adj2" fmla="val 87369"/>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Surge happens</a:t>
            </a:r>
            <a:endParaRPr lang="en-US" sz="32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Let’s run it!</a:t>
            </a:r>
            <a:endParaRPr lang="en-US" dirty="0"/>
          </a:p>
        </p:txBody>
      </p:sp>
      <p:sp>
        <p:nvSpPr>
          <p:cNvPr id="3" name="Content Placeholder 2"/>
          <p:cNvSpPr>
            <a:spLocks noGrp="1"/>
          </p:cNvSpPr>
          <p:nvPr>
            <p:ph idx="1"/>
          </p:nvPr>
        </p:nvSpPr>
        <p:spPr>
          <a:xfrm>
            <a:off x="531150" y="1524001"/>
            <a:ext cx="3709773" cy="4257822"/>
          </a:xfrm>
        </p:spPr>
        <p:txBody>
          <a:bodyPr/>
          <a:lstStyle/>
          <a:p>
            <a:r>
              <a:rPr lang="da-DK" dirty="0" smtClean="0"/>
              <a:t>Execute the shell script</a:t>
            </a:r>
          </a:p>
          <a:p>
            <a:r>
              <a:rPr lang="da-DK" dirty="0" smtClean="0"/>
              <a:t>Starts rwloadsim in loop</a:t>
            </a:r>
          </a:p>
          <a:p>
            <a:r>
              <a:rPr lang="da-DK" dirty="0" smtClean="0"/>
              <a:t>Gathers some data</a:t>
            </a:r>
          </a:p>
          <a:p>
            <a:r>
              <a:rPr lang="da-DK" dirty="0" smtClean="0"/>
              <a:t>Produces plot </a:t>
            </a:r>
          </a:p>
          <a:p>
            <a:r>
              <a:rPr lang="da-DK" dirty="0" smtClean="0"/>
              <a:t>Saves statistics in repository</a:t>
            </a:r>
          </a:p>
          <a:p>
            <a:r>
              <a:rPr lang="da-DK" dirty="0" smtClean="0"/>
              <a:t>The small pool deals with the surge</a:t>
            </a:r>
          </a:p>
        </p:txBody>
      </p:sp>
      <p:sp>
        <p:nvSpPr>
          <p:cNvPr id="5" name="Oval Callout 4"/>
          <p:cNvSpPr/>
          <p:nvPr/>
        </p:nvSpPr>
        <p:spPr>
          <a:xfrm>
            <a:off x="8502224" y="4217420"/>
            <a:ext cx="2459420" cy="1780674"/>
          </a:xfrm>
          <a:prstGeom prst="wedgeEllipseCallout">
            <a:avLst>
              <a:gd name="adj1" fmla="val -53871"/>
              <a:gd name="adj2" fmla="val -125052"/>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Surge happens</a:t>
            </a:r>
            <a:endParaRPr lang="en-US" sz="3200" dirty="0">
              <a:solidFill>
                <a:schemeClr val="accent1"/>
              </a:solidFill>
            </a:endParaRPr>
          </a:p>
        </p:txBody>
      </p:sp>
      <p:sp>
        <p:nvSpPr>
          <p:cNvPr id="8" name="TextBox 7"/>
          <p:cNvSpPr txBox="1"/>
          <p:nvPr/>
        </p:nvSpPr>
        <p:spPr>
          <a:xfrm rot="16200000">
            <a:off x="11326730" y="3294993"/>
            <a:ext cx="835572" cy="425669"/>
          </a:xfrm>
          <a:prstGeom prst="rect">
            <a:avLst/>
          </a:prstGeom>
          <a:noFill/>
        </p:spPr>
        <p:txBody>
          <a:bodyPr wrap="square" lIns="0" tIns="0" rIns="0" bIns="0" rtlCol="0">
            <a:noAutofit/>
          </a:bodyPr>
          <a:lstStyle/>
          <a:p>
            <a:pPr>
              <a:lnSpc>
                <a:spcPct val="90000"/>
              </a:lnSpc>
            </a:pPr>
            <a:r>
              <a:rPr lang="da-DK" sz="2800" dirty="0" smtClean="0">
                <a:solidFill>
                  <a:srgbClr val="00B050"/>
                </a:solidFill>
              </a:rPr>
              <a:t>cpu</a:t>
            </a:r>
            <a:endParaRPr lang="en-US" sz="2800" dirty="0" smtClean="0">
              <a:solidFill>
                <a:srgbClr val="00B050"/>
              </a:solidFill>
            </a:endParaRPr>
          </a:p>
        </p:txBody>
      </p:sp>
      <p:sp>
        <p:nvSpPr>
          <p:cNvPr id="9" name="TextBox 8"/>
          <p:cNvSpPr txBox="1"/>
          <p:nvPr/>
        </p:nvSpPr>
        <p:spPr>
          <a:xfrm rot="16200000">
            <a:off x="4532584" y="2789762"/>
            <a:ext cx="835572" cy="425669"/>
          </a:xfrm>
          <a:prstGeom prst="rect">
            <a:avLst/>
          </a:prstGeom>
          <a:noFill/>
        </p:spPr>
        <p:txBody>
          <a:bodyPr wrap="square" lIns="0" tIns="0" rIns="0" bIns="0" rtlCol="0">
            <a:noAutofit/>
          </a:bodyPr>
          <a:lstStyle/>
          <a:p>
            <a:pPr>
              <a:lnSpc>
                <a:spcPct val="90000"/>
              </a:lnSpc>
            </a:pPr>
            <a:r>
              <a:rPr lang="da-DK" sz="2800" dirty="0" smtClean="0">
                <a:solidFill>
                  <a:schemeClr val="accent1"/>
                </a:solidFill>
              </a:rPr>
              <a:t>tps</a:t>
            </a:r>
            <a:endParaRPr lang="en-US" sz="2800" dirty="0" smtClean="0">
              <a:solidFill>
                <a:schemeClr val="accent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37535" y="555601"/>
            <a:ext cx="7174176" cy="5729564"/>
          </a:xfrm>
          <a:prstGeom prst="rect">
            <a:avLst/>
          </a:prstGeom>
        </p:spPr>
      </p:pic>
    </p:spTree>
    <p:extLst>
      <p:ext uri="{BB962C8B-B14F-4D97-AF65-F5344CB8AC3E}">
        <p14:creationId xmlns:p14="http://schemas.microsoft.com/office/powerpoint/2010/main" val="56541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run</a:t>
            </a:r>
            <a:endParaRPr lang="en-US" dirty="0"/>
          </a:p>
        </p:txBody>
      </p:sp>
      <p:sp>
        <p:nvSpPr>
          <p:cNvPr id="3" name="Content Placeholder 2"/>
          <p:cNvSpPr>
            <a:spLocks noGrp="1"/>
          </p:cNvSpPr>
          <p:nvPr>
            <p:ph idx="1"/>
          </p:nvPr>
        </p:nvSpPr>
        <p:spPr>
          <a:xfrm>
            <a:off x="531151" y="1524001"/>
            <a:ext cx="3504821" cy="4419600"/>
          </a:xfrm>
        </p:spPr>
        <p:txBody>
          <a:bodyPr/>
          <a:lstStyle/>
          <a:p>
            <a:r>
              <a:rPr lang="en-US" dirty="0" smtClean="0"/>
              <a:t>Ten</a:t>
            </a:r>
            <a:r>
              <a:rPr lang="en-US" baseline="0" dirty="0" smtClean="0"/>
              <a:t> times larger session pool</a:t>
            </a:r>
          </a:p>
          <a:p>
            <a:r>
              <a:rPr lang="en-US" dirty="0" smtClean="0"/>
              <a:t>As expected, much worse performance after the workload surge with the large pool</a:t>
            </a:r>
          </a:p>
        </p:txBody>
      </p:sp>
      <p:sp>
        <p:nvSpPr>
          <p:cNvPr id="5" name="Oval Callout 4"/>
          <p:cNvSpPr/>
          <p:nvPr/>
        </p:nvSpPr>
        <p:spPr>
          <a:xfrm>
            <a:off x="3184634" y="4078013"/>
            <a:ext cx="2459420" cy="1610017"/>
          </a:xfrm>
          <a:prstGeom prst="wedgeEllipseCallout">
            <a:avLst>
              <a:gd name="adj1" fmla="val 148516"/>
              <a:gd name="adj2" fmla="val -78118"/>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Surge happens</a:t>
            </a:r>
            <a:endParaRPr lang="en-US" sz="3200" dirty="0">
              <a:solidFill>
                <a:schemeClr val="accent1"/>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24703" y="381001"/>
            <a:ext cx="7518652" cy="6004676"/>
          </a:xfrm>
          <a:prstGeom prst="rect">
            <a:avLst/>
          </a:prstGeom>
        </p:spPr>
      </p:pic>
    </p:spTree>
    <p:extLst>
      <p:ext uri="{BB962C8B-B14F-4D97-AF65-F5344CB8AC3E}">
        <p14:creationId xmlns:p14="http://schemas.microsoft.com/office/powerpoint/2010/main" val="407125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elements of </a:t>
            </a:r>
            <a:r>
              <a:rPr lang="en-US" dirty="0" err="1" smtClean="0"/>
              <a:t>rwloadsim</a:t>
            </a:r>
            <a:endParaRPr lang="en-US" dirty="0"/>
          </a:p>
        </p:txBody>
      </p:sp>
      <p:sp>
        <p:nvSpPr>
          <p:cNvPr id="3" name="Content Placeholder 2"/>
          <p:cNvSpPr>
            <a:spLocks noGrp="1"/>
          </p:cNvSpPr>
          <p:nvPr>
            <p:ph idx="1"/>
          </p:nvPr>
        </p:nvSpPr>
        <p:spPr/>
        <p:txBody>
          <a:bodyPr/>
          <a:lstStyle/>
          <a:p>
            <a:r>
              <a:rPr lang="da-DK" dirty="0" smtClean="0"/>
              <a:t>Integer, double and string data types, some CLOB support</a:t>
            </a:r>
          </a:p>
          <a:p>
            <a:r>
              <a:rPr lang="da-DK" dirty="0" smtClean="0"/>
              <a:t>Files for writing output</a:t>
            </a:r>
          </a:p>
          <a:p>
            <a:pPr lvl="1"/>
            <a:r>
              <a:rPr lang="da-DK" dirty="0" smtClean="0"/>
              <a:t>Here used for data files for gnuplot</a:t>
            </a:r>
          </a:p>
          <a:p>
            <a:pPr lvl="1"/>
            <a:r>
              <a:rPr lang="da-DK" dirty="0" smtClean="0"/>
              <a:t>Can also be used to create awr reports</a:t>
            </a:r>
            <a:endParaRPr lang="en-US" dirty="0" smtClean="0"/>
          </a:p>
          <a:p>
            <a:r>
              <a:rPr lang="en-US" dirty="0" smtClean="0"/>
              <a:t>Expressions include</a:t>
            </a:r>
            <a:r>
              <a:rPr lang="en-US" baseline="0" dirty="0" smtClean="0"/>
              <a:t> elements from C (e.g. </a:t>
            </a:r>
            <a:r>
              <a:rPr lang="en-US" b="1" baseline="0" dirty="0" smtClean="0">
                <a:latin typeface="Courier New" pitchFamily="49" charset="0"/>
                <a:cs typeface="Courier New" pitchFamily="49" charset="0"/>
              </a:rPr>
              <a:t>? :</a:t>
            </a:r>
            <a:r>
              <a:rPr lang="en-US" dirty="0" smtClean="0"/>
              <a:t> )</a:t>
            </a:r>
            <a:r>
              <a:rPr lang="en-US" baseline="0" dirty="0" smtClean="0"/>
              <a:t>  and SQL</a:t>
            </a:r>
            <a:r>
              <a:rPr lang="en-US" dirty="0" smtClean="0"/>
              <a:t> (</a:t>
            </a:r>
            <a:r>
              <a:rPr lang="en-US" b="1" dirty="0" smtClean="0">
                <a:latin typeface="Courier New" pitchFamily="49" charset="0"/>
                <a:cs typeface="Courier New" pitchFamily="49" charset="0"/>
              </a:rPr>
              <a:t>between</a:t>
            </a:r>
            <a:r>
              <a:rPr lang="en-US" dirty="0" smtClean="0"/>
              <a:t> , </a:t>
            </a:r>
            <a:r>
              <a:rPr lang="en-US" b="1" dirty="0" smtClean="0">
                <a:latin typeface="Courier New" pitchFamily="49" charset="0"/>
                <a:cs typeface="Courier New" pitchFamily="49" charset="0"/>
              </a:rPr>
              <a:t>||, is null</a:t>
            </a:r>
            <a:r>
              <a:rPr lang="en-US" dirty="0" smtClean="0"/>
              <a:t>)</a:t>
            </a:r>
          </a:p>
          <a:p>
            <a:r>
              <a:rPr lang="da-DK" dirty="0" smtClean="0"/>
              <a:t>Data types can be mixed in expressions (e.g. 2||”abc”)</a:t>
            </a:r>
          </a:p>
          <a:p>
            <a:r>
              <a:rPr lang="da-DK" dirty="0" smtClean="0"/>
              <a:t>Several ways to generate random data: uniform, erlang, etc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Procedures</a:t>
            </a:r>
            <a:r>
              <a:rPr lang="da-DK" baseline="0" dirty="0" smtClean="0"/>
              <a:t> and functions</a:t>
            </a:r>
            <a:endParaRPr lang="en-US" dirty="0"/>
          </a:p>
        </p:txBody>
      </p:sp>
      <p:sp>
        <p:nvSpPr>
          <p:cNvPr id="3" name="Content Placeholder 2"/>
          <p:cNvSpPr>
            <a:spLocks noGrp="1"/>
          </p:cNvSpPr>
          <p:nvPr>
            <p:ph idx="1"/>
          </p:nvPr>
        </p:nvSpPr>
        <p:spPr/>
        <p:txBody>
          <a:bodyPr/>
          <a:lstStyle/>
          <a:p>
            <a:r>
              <a:rPr lang="da-DK" dirty="0" smtClean="0"/>
              <a:t>Procedures and function can be delcared</a:t>
            </a:r>
          </a:p>
          <a:p>
            <a:pPr lvl="1"/>
            <a:r>
              <a:rPr lang="da-DK" dirty="0" smtClean="0"/>
              <a:t>Can take arguments</a:t>
            </a:r>
          </a:p>
          <a:p>
            <a:pPr lvl="1"/>
            <a:r>
              <a:rPr lang="da-DK" dirty="0" smtClean="0"/>
              <a:t>Can have local variables</a:t>
            </a:r>
          </a:p>
          <a:p>
            <a:pPr lvl="1"/>
            <a:r>
              <a:rPr lang="da-DK" dirty="0" smtClean="0"/>
              <a:t>Stack allowing recursive calls</a:t>
            </a:r>
            <a:endParaRPr lang="da-DK" dirty="0"/>
          </a:p>
          <a:p>
            <a:r>
              <a:rPr lang="da-DK" dirty="0" smtClean="0"/>
              <a:t>Typical </a:t>
            </a:r>
            <a:r>
              <a:rPr lang="da-DK" dirty="0"/>
              <a:t>p</a:t>
            </a:r>
            <a:r>
              <a:rPr lang="da-DK" dirty="0" smtClean="0"/>
              <a:t>rocedural logic</a:t>
            </a:r>
          </a:p>
          <a:p>
            <a:pPr lvl="1"/>
            <a:r>
              <a:rPr lang="da-DK" dirty="0" smtClean="0"/>
              <a:t>if/then/else, while</a:t>
            </a:r>
          </a:p>
          <a:p>
            <a:pPr lvl="1"/>
            <a:r>
              <a:rPr lang="da-DK" dirty="0" smtClean="0"/>
              <a:t>for ..  loops like PL/SQL</a:t>
            </a:r>
          </a:p>
          <a:p>
            <a:pPr lvl="1"/>
            <a:r>
              <a:rPr lang="da-DK" dirty="0" smtClean="0"/>
              <a:t>cursor loops</a:t>
            </a:r>
          </a:p>
          <a:p>
            <a:pPr lvl="1"/>
            <a:r>
              <a:rPr lang="da-DK" dirty="0" smtClean="0"/>
              <a:t>Control loops simulating e.g. random arrival time</a:t>
            </a:r>
            <a:endParaRPr lang="en-US" dirty="0"/>
          </a:p>
        </p:txBody>
      </p:sp>
    </p:spTree>
    <p:extLst>
      <p:ext uri="{BB962C8B-B14F-4D97-AF65-F5344CB8AC3E}">
        <p14:creationId xmlns:p14="http://schemas.microsoft.com/office/powerpoint/2010/main" val="181916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SQL processing</a:t>
            </a:r>
            <a:endParaRPr lang="en-US" dirty="0"/>
          </a:p>
        </p:txBody>
      </p:sp>
      <p:sp>
        <p:nvSpPr>
          <p:cNvPr id="3" name="Content Placeholder 2"/>
          <p:cNvSpPr>
            <a:spLocks noGrp="1"/>
          </p:cNvSpPr>
          <p:nvPr>
            <p:ph idx="1"/>
          </p:nvPr>
        </p:nvSpPr>
        <p:spPr/>
        <p:txBody>
          <a:bodyPr/>
          <a:lstStyle/>
          <a:p>
            <a:r>
              <a:rPr lang="da-DK" dirty="0" smtClean="0"/>
              <a:t>Bind and/or define very similar to OCI or DBMS_SQL</a:t>
            </a:r>
          </a:p>
          <a:p>
            <a:r>
              <a:rPr lang="da-DK" dirty="0" smtClean="0"/>
              <a:t>Supports queries, dml, ddl and PL/SQL blocks</a:t>
            </a:r>
          </a:p>
          <a:p>
            <a:r>
              <a:rPr lang="da-DK" dirty="0" smtClean="0"/>
              <a:t>Parse/execute and cursor cache can be controlled</a:t>
            </a:r>
          </a:p>
          <a:p>
            <a:r>
              <a:rPr lang="da-DK" dirty="0" smtClean="0"/>
              <a:t>Array fetch via OCI</a:t>
            </a:r>
          </a:p>
          <a:p>
            <a:r>
              <a:rPr lang="da-DK" dirty="0" smtClean="0"/>
              <a:t>Automatic array dml without programming</a:t>
            </a:r>
          </a:p>
          <a:p>
            <a:r>
              <a:rPr lang="da-DK" dirty="0" smtClean="0"/>
              <a:t>Direct connections, session pools, DRCP</a:t>
            </a:r>
          </a:p>
          <a:p>
            <a:r>
              <a:rPr lang="da-DK" dirty="0" smtClean="0"/>
              <a:t>Ramp up possible to avoid connection storms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Statistics</a:t>
            </a:r>
            <a:r>
              <a:rPr lang="da-DK" baseline="0" dirty="0" smtClean="0"/>
              <a:t> repository</a:t>
            </a:r>
            <a:endParaRPr lang="en-US" dirty="0"/>
          </a:p>
        </p:txBody>
      </p:sp>
      <p:sp>
        <p:nvSpPr>
          <p:cNvPr id="3" name="Content Placeholder 2"/>
          <p:cNvSpPr>
            <a:spLocks noGrp="1"/>
          </p:cNvSpPr>
          <p:nvPr>
            <p:ph idx="1"/>
          </p:nvPr>
        </p:nvSpPr>
        <p:spPr/>
        <p:txBody>
          <a:bodyPr/>
          <a:lstStyle/>
          <a:p>
            <a:r>
              <a:rPr lang="da-DK" dirty="0" smtClean="0"/>
              <a:t>Gathered statistics</a:t>
            </a:r>
          </a:p>
          <a:p>
            <a:pPr lvl="1"/>
            <a:r>
              <a:rPr lang="da-DK" dirty="0" smtClean="0"/>
              <a:t>Overall counts and times for each procedure</a:t>
            </a:r>
          </a:p>
          <a:p>
            <a:pPr lvl="1"/>
            <a:r>
              <a:rPr lang="da-DK" dirty="0" smtClean="0"/>
              <a:t>Per second execution </a:t>
            </a:r>
            <a:r>
              <a:rPr lang="da-DK" dirty="0" smtClean="0"/>
              <a:t>counts; flushable to support progress bars</a:t>
            </a:r>
            <a:endParaRPr lang="da-DK" dirty="0" smtClean="0"/>
          </a:p>
          <a:p>
            <a:pPr lvl="1"/>
            <a:r>
              <a:rPr lang="da-DK" dirty="0" smtClean="0"/>
              <a:t>Histograms of execution times</a:t>
            </a:r>
          </a:p>
          <a:p>
            <a:r>
              <a:rPr lang="da-DK" dirty="0" smtClean="0"/>
              <a:t>Possible use</a:t>
            </a:r>
          </a:p>
          <a:p>
            <a:pPr lvl="1"/>
            <a:r>
              <a:rPr lang="da-DK" dirty="0" smtClean="0"/>
              <a:t>Plotting via gnuplot or Excel</a:t>
            </a:r>
          </a:p>
          <a:p>
            <a:pPr lvl="1"/>
            <a:r>
              <a:rPr lang="da-DK" dirty="0" smtClean="0"/>
              <a:t>Queries such as execution time percentiles</a:t>
            </a:r>
          </a:p>
          <a:p>
            <a:r>
              <a:rPr lang="da-DK" dirty="0" smtClean="0"/>
              <a:t>Repository database separate from execution database</a:t>
            </a:r>
          </a:p>
          <a:p>
            <a:r>
              <a:rPr lang="da-DK" dirty="0" smtClean="0"/>
              <a:t>Repository designed to be shared between many tests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Example 2 – mixed workload</a:t>
            </a:r>
            <a:endParaRPr lang="en-US" dirty="0"/>
          </a:p>
        </p:txBody>
      </p:sp>
      <p:sp>
        <p:nvSpPr>
          <p:cNvPr id="3" name="Content Placeholder 2"/>
          <p:cNvSpPr>
            <a:spLocks noGrp="1"/>
          </p:cNvSpPr>
          <p:nvPr>
            <p:ph idx="1"/>
          </p:nvPr>
        </p:nvSpPr>
        <p:spPr/>
        <p:txBody>
          <a:bodyPr/>
          <a:lstStyle/>
          <a:p>
            <a:r>
              <a:rPr lang="da-DK" dirty="0" smtClean="0"/>
              <a:t>Simulates a very simplified ”order entry” system</a:t>
            </a:r>
          </a:p>
          <a:p>
            <a:r>
              <a:rPr lang="da-DK" dirty="0" smtClean="0"/>
              <a:t>Three ”business</a:t>
            </a:r>
            <a:r>
              <a:rPr lang="da-DK" baseline="0" dirty="0" smtClean="0"/>
              <a:t> processes”:</a:t>
            </a:r>
          </a:p>
          <a:p>
            <a:pPr lvl="1"/>
            <a:r>
              <a:rPr lang="da-DK" dirty="0" smtClean="0"/>
              <a:t>Create</a:t>
            </a:r>
            <a:r>
              <a:rPr lang="da-DK" baseline="0" dirty="0" smtClean="0"/>
              <a:t> an order with a random number of order lines</a:t>
            </a:r>
          </a:p>
          <a:p>
            <a:pPr lvl="1"/>
            <a:r>
              <a:rPr lang="da-DK" baseline="0" dirty="0" smtClean="0"/>
              <a:t>Select an order and its order lines</a:t>
            </a:r>
          </a:p>
          <a:p>
            <a:pPr lvl="1"/>
            <a:r>
              <a:rPr lang="da-DK" baseline="0" dirty="0" smtClean="0"/>
              <a:t>Execute a complex SQL statement against a range or orders</a:t>
            </a:r>
          </a:p>
          <a:p>
            <a:r>
              <a:rPr lang="da-DK" dirty="0" smtClean="0"/>
              <a:t>A run simulates a certain mix of these three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Overview</a:t>
            </a:r>
            <a:endParaRPr lang="en-US" dirty="0"/>
          </a:p>
        </p:txBody>
      </p:sp>
      <p:sp>
        <p:nvSpPr>
          <p:cNvPr id="3" name="Content Placeholder 2"/>
          <p:cNvSpPr>
            <a:spLocks noGrp="1"/>
          </p:cNvSpPr>
          <p:nvPr>
            <p:ph idx="1"/>
          </p:nvPr>
        </p:nvSpPr>
        <p:spPr/>
        <p:txBody>
          <a:bodyPr/>
          <a:lstStyle/>
          <a:p>
            <a:r>
              <a:rPr lang="da-DK" dirty="0" smtClean="0"/>
              <a:t>Yet another load simulator?</a:t>
            </a:r>
          </a:p>
          <a:p>
            <a:r>
              <a:rPr lang="da-DK" dirty="0" smtClean="0"/>
              <a:t>A small scott/tiger example</a:t>
            </a:r>
          </a:p>
          <a:p>
            <a:r>
              <a:rPr lang="da-DK" dirty="0" smtClean="0"/>
              <a:t>Background</a:t>
            </a:r>
          </a:p>
          <a:p>
            <a:r>
              <a:rPr lang="da-DK" dirty="0" smtClean="0"/>
              <a:t>What is it</a:t>
            </a:r>
            <a:r>
              <a:rPr lang="da-DK" dirty="0" smtClean="0"/>
              <a:t>?</a:t>
            </a:r>
          </a:p>
          <a:p>
            <a:r>
              <a:rPr lang="da-DK" dirty="0" smtClean="0"/>
              <a:t>Typical usage and requirements</a:t>
            </a:r>
            <a:endParaRPr lang="da-DK" dirty="0" smtClean="0"/>
          </a:p>
          <a:p>
            <a:r>
              <a:rPr lang="da-DK" dirty="0" smtClean="0"/>
              <a:t>Complete</a:t>
            </a:r>
            <a:r>
              <a:rPr lang="da-DK" baseline="0" dirty="0" smtClean="0"/>
              <a:t> examples</a:t>
            </a:r>
          </a:p>
          <a:p>
            <a:r>
              <a:rPr lang="da-DK" dirty="0" smtClean="0"/>
              <a:t>Next steps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Exctract of declarations – SQL to insert order head</a:t>
            </a:r>
            <a:endParaRPr lang="en-US" dirty="0"/>
          </a:p>
        </p:txBody>
      </p:sp>
      <p:sp>
        <p:nvSpPr>
          <p:cNvPr id="3" name="Content Placeholder 2"/>
          <p:cNvSpPr>
            <a:spLocks noGrp="1"/>
          </p:cNvSpPr>
          <p:nvPr>
            <p:ph idx="1"/>
          </p:nvPr>
        </p:nvSpPr>
        <p:spPr>
          <a:xfrm>
            <a:off x="609979" y="1508235"/>
            <a:ext cx="11126522" cy="4419600"/>
          </a:xfrm>
        </p:spPr>
        <p:txBody>
          <a:bodyPr/>
          <a:lstStyle/>
          <a:p>
            <a:pPr>
              <a:spcBef>
                <a:spcPts val="0"/>
              </a:spcBef>
              <a:buNone/>
            </a:pPr>
            <a:r>
              <a:rPr lang="da-DK" sz="2400" b="1" dirty="0" smtClean="0">
                <a:solidFill>
                  <a:srgbClr val="232C2F"/>
                </a:solidFill>
                <a:latin typeface="Courier New" pitchFamily="49" charset="0"/>
                <a:cs typeface="Courier New" pitchFamily="49" charset="0"/>
              </a:rPr>
              <a:t>sql insordsql</a:t>
            </a:r>
          </a:p>
          <a:p>
            <a:pPr>
              <a:spcBef>
                <a:spcPts val="0"/>
              </a:spcBef>
              <a:buNone/>
            </a:pPr>
            <a:r>
              <a:rPr lang="da-DK" sz="2400" b="1" dirty="0" smtClean="0">
                <a:solidFill>
                  <a:srgbClr val="232C2F"/>
                </a:solidFill>
                <a:latin typeface="Courier New" pitchFamily="49" charset="0"/>
                <a:cs typeface="Courier New" pitchFamily="49" charset="0"/>
              </a:rPr>
              <a:t>insert into rwl_demo_ord</a:t>
            </a:r>
          </a:p>
          <a:p>
            <a:pPr>
              <a:spcBef>
                <a:spcPts val="0"/>
              </a:spcBef>
              <a:buNone/>
            </a:pPr>
            <a:r>
              <a:rPr lang="da-DK" sz="2400" b="1" dirty="0" smtClean="0">
                <a:solidFill>
                  <a:srgbClr val="232C2F"/>
                </a:solidFill>
                <a:latin typeface="Courier New" pitchFamily="49" charset="0"/>
                <a:cs typeface="Courier New" pitchFamily="49" charset="0"/>
              </a:rPr>
              <a:t>( ordno, b, pl, c )</a:t>
            </a:r>
          </a:p>
          <a:p>
            <a:pPr>
              <a:spcBef>
                <a:spcPts val="0"/>
              </a:spcBef>
              <a:buNone/>
            </a:pPr>
            <a:r>
              <a:rPr lang="da-DK" sz="2400" b="1" dirty="0" smtClean="0">
                <a:solidFill>
                  <a:srgbClr val="232C2F"/>
                </a:solidFill>
                <a:latin typeface="Courier New" pitchFamily="49" charset="0"/>
                <a:cs typeface="Courier New" pitchFamily="49" charset="0"/>
              </a:rPr>
              <a:t>values</a:t>
            </a:r>
          </a:p>
          <a:p>
            <a:pPr>
              <a:spcBef>
                <a:spcPts val="0"/>
              </a:spcBef>
              <a:buNone/>
            </a:pPr>
            <a:r>
              <a:rPr lang="da-DK" sz="2400" b="1" dirty="0" smtClean="0">
                <a:solidFill>
                  <a:srgbClr val="232C2F"/>
                </a:solidFill>
                <a:latin typeface="Courier New" pitchFamily="49" charset="0"/>
                <a:cs typeface="Courier New" pitchFamily="49" charset="0"/>
              </a:rPr>
              <a:t>( rwl_demo_ordno.nextval</a:t>
            </a:r>
          </a:p>
          <a:p>
            <a:pPr>
              <a:spcBef>
                <a:spcPts val="0"/>
              </a:spcBef>
              <a:buNone/>
            </a:pPr>
            <a:r>
              <a:rPr lang="da-DK" sz="2400" b="1" dirty="0" smtClean="0">
                <a:solidFill>
                  <a:srgbClr val="232C2F"/>
                </a:solidFill>
                <a:latin typeface="Courier New" pitchFamily="49" charset="0"/>
                <a:cs typeface="Courier New" pitchFamily="49" charset="0"/>
              </a:rPr>
              <a:t>, :b, :pl, :c) </a:t>
            </a:r>
          </a:p>
          <a:p>
            <a:pPr>
              <a:spcBef>
                <a:spcPts val="0"/>
              </a:spcBef>
              <a:buNone/>
            </a:pPr>
            <a:r>
              <a:rPr lang="da-DK" sz="2400" b="1" dirty="0" smtClean="0">
                <a:solidFill>
                  <a:srgbClr val="232C2F"/>
                </a:solidFill>
                <a:latin typeface="Courier New" pitchFamily="49" charset="0"/>
                <a:cs typeface="Courier New" pitchFamily="49" charset="0"/>
              </a:rPr>
              <a:t>returning ordno into :ordno</a:t>
            </a:r>
          </a:p>
          <a:p>
            <a:pPr>
              <a:spcBef>
                <a:spcPts val="0"/>
              </a:spcBef>
              <a:buNone/>
            </a:pPr>
            <a:r>
              <a:rPr lang="da-DK" sz="2400" b="1" dirty="0" smtClean="0">
                <a:solidFill>
                  <a:srgbClr val="232C2F"/>
                </a:solidFill>
                <a:latin typeface="Courier New" pitchFamily="49" charset="0"/>
                <a:cs typeface="Courier New" pitchFamily="49" charset="0"/>
              </a:rPr>
              <a:t>/</a:t>
            </a:r>
          </a:p>
          <a:p>
            <a:pPr>
              <a:spcBef>
                <a:spcPts val="0"/>
              </a:spcBef>
              <a:buNone/>
            </a:pPr>
            <a:r>
              <a:rPr lang="da-DK" sz="2400" b="1" dirty="0" smtClean="0">
                <a:solidFill>
                  <a:srgbClr val="232C2F"/>
                </a:solidFill>
                <a:latin typeface="Courier New" pitchFamily="49" charset="0"/>
                <a:cs typeface="Courier New" pitchFamily="49" charset="0"/>
              </a:rPr>
              <a:t>bind ":b" b, ":pl" pl, ":c" c;</a:t>
            </a:r>
          </a:p>
          <a:p>
            <a:pPr>
              <a:spcBef>
                <a:spcPts val="0"/>
              </a:spcBef>
              <a:buNone/>
            </a:pPr>
            <a:r>
              <a:rPr lang="da-DK" sz="2400" b="1" dirty="0" smtClean="0">
                <a:solidFill>
                  <a:srgbClr val="232C2F"/>
                </a:solidFill>
                <a:latin typeface="Courier New" pitchFamily="49" charset="0"/>
                <a:cs typeface="Courier New" pitchFamily="49" charset="0"/>
              </a:rPr>
              <a:t>bindout ":ordno" ordno ;</a:t>
            </a:r>
          </a:p>
          <a:p>
            <a:pPr>
              <a:spcBef>
                <a:spcPts val="0"/>
              </a:spcBef>
              <a:buNone/>
            </a:pPr>
            <a:r>
              <a:rPr lang="da-DK" sz="2400" b="1" dirty="0" smtClean="0">
                <a:solidFill>
                  <a:srgbClr val="232C2F"/>
                </a:solidFill>
                <a:latin typeface="Courier New" pitchFamily="49" charset="0"/>
                <a:cs typeface="Courier New" pitchFamily="49" charset="0"/>
              </a:rPr>
              <a:t>end;</a:t>
            </a:r>
          </a:p>
          <a:p>
            <a:pPr>
              <a:spcBef>
                <a:spcPts val="0"/>
              </a:spcBef>
              <a:buNone/>
            </a:pPr>
            <a:endParaRPr lang="da-DK" sz="2400" b="1" dirty="0" smtClean="0">
              <a:solidFill>
                <a:srgbClr val="232C2F"/>
              </a:solidFill>
              <a:latin typeface="Courier New" pitchFamily="49" charset="0"/>
              <a:cs typeface="Courier New" pitchFamily="49" charset="0"/>
            </a:endParaRPr>
          </a:p>
        </p:txBody>
      </p:sp>
      <p:sp>
        <p:nvSpPr>
          <p:cNvPr id="4" name="Oval Callout 3"/>
          <p:cNvSpPr/>
          <p:nvPr/>
        </p:nvSpPr>
        <p:spPr>
          <a:xfrm>
            <a:off x="6883448" y="1211455"/>
            <a:ext cx="4120884" cy="1200669"/>
          </a:xfrm>
          <a:prstGeom prst="wedgeEllipseCallout">
            <a:avLst>
              <a:gd name="adj1" fmla="val -84942"/>
              <a:gd name="adj2" fmla="val 22570"/>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Declare a SQL</a:t>
            </a:r>
            <a:r>
              <a:rPr lang="en-US" sz="3200" dirty="0" smtClean="0">
                <a:solidFill>
                  <a:schemeClr val="accent1"/>
                </a:solidFill>
              </a:rPr>
              <a:t> statement</a:t>
            </a:r>
            <a:endParaRPr lang="da-DK" sz="3200" dirty="0" smtClean="0">
              <a:solidFill>
                <a:schemeClr val="accent1"/>
              </a:solidFill>
            </a:endParaRPr>
          </a:p>
        </p:txBody>
      </p:sp>
      <p:sp>
        <p:nvSpPr>
          <p:cNvPr id="6" name="Oval Callout 5"/>
          <p:cNvSpPr/>
          <p:nvPr/>
        </p:nvSpPr>
        <p:spPr>
          <a:xfrm>
            <a:off x="6495394" y="2735455"/>
            <a:ext cx="3373820" cy="969441"/>
          </a:xfrm>
          <a:prstGeom prst="wedgeEllipseCallout">
            <a:avLst>
              <a:gd name="adj1" fmla="val -67123"/>
              <a:gd name="adj2" fmla="val 103649"/>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Binds can be by name</a:t>
            </a:r>
            <a:endParaRPr lang="en-US" sz="3200" dirty="0">
              <a:solidFill>
                <a:schemeClr val="accent1"/>
              </a:solidFill>
            </a:endParaRPr>
          </a:p>
        </p:txBody>
      </p:sp>
      <p:sp>
        <p:nvSpPr>
          <p:cNvPr id="7" name="Oval Callout 6"/>
          <p:cNvSpPr/>
          <p:nvPr/>
        </p:nvSpPr>
        <p:spPr>
          <a:xfrm>
            <a:off x="5591503" y="4700889"/>
            <a:ext cx="4892566" cy="1542256"/>
          </a:xfrm>
          <a:prstGeom prst="wedgeEllipseCallout">
            <a:avLst>
              <a:gd name="adj1" fmla="val -72730"/>
              <a:gd name="adj2" fmla="val -44340"/>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Use bindout for the returning clause</a:t>
            </a:r>
            <a:endParaRPr lang="en-US" sz="32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down)">
                                      <p:cBhvr>
                                        <p:cTn id="15" dur="500"/>
                                        <p:tgtEl>
                                          <p:spTgt spid="6">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down)">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bg/>
                                          </p:spTgt>
                                        </p:tgtEl>
                                        <p:attrNameLst>
                                          <p:attrName>style.visibility</p:attrName>
                                        </p:attrNameLst>
                                      </p:cBhvr>
                                      <p:to>
                                        <p:strVal val="visible"/>
                                      </p:to>
                                    </p:set>
                                    <p:animEffect transition="in" filter="wipe(down)">
                                      <p:cBhvr>
                                        <p:cTn id="23" dur="500"/>
                                        <p:tgtEl>
                                          <p:spTgt spid="7">
                                            <p:bg/>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down)">
                                      <p:cBhvr>
                                        <p:cTn id="26"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6" grpId="0" build="allAtOnce" animBg="1"/>
      <p:bldP spid="7" grpId="0" build="allAtOnce"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Exctract of declarations – SQL to insert order line</a:t>
            </a:r>
            <a:endParaRPr lang="en-US" dirty="0"/>
          </a:p>
        </p:txBody>
      </p:sp>
      <p:sp>
        <p:nvSpPr>
          <p:cNvPr id="3" name="Content Placeholder 2"/>
          <p:cNvSpPr>
            <a:spLocks noGrp="1"/>
          </p:cNvSpPr>
          <p:nvPr>
            <p:ph idx="1"/>
          </p:nvPr>
        </p:nvSpPr>
        <p:spPr>
          <a:xfrm>
            <a:off x="609979" y="1508235"/>
            <a:ext cx="11126522" cy="4419600"/>
          </a:xfrm>
        </p:spPr>
        <p:txBody>
          <a:bodyPr/>
          <a:lstStyle/>
          <a:p>
            <a:pPr>
              <a:spcBef>
                <a:spcPts val="0"/>
              </a:spcBef>
              <a:buNone/>
            </a:pPr>
            <a:r>
              <a:rPr lang="da-DK" sz="2400" b="1" dirty="0" smtClean="0">
                <a:solidFill>
                  <a:srgbClr val="232C2F"/>
                </a:solidFill>
                <a:latin typeface="Courier New" pitchFamily="49" charset="0"/>
                <a:cs typeface="Courier New" pitchFamily="49" charset="0"/>
              </a:rPr>
              <a:t>sql inslinsql</a:t>
            </a:r>
          </a:p>
          <a:p>
            <a:pPr>
              <a:spcBef>
                <a:spcPts val="0"/>
              </a:spcBef>
              <a:buNone/>
            </a:pPr>
            <a:r>
              <a:rPr lang="da-DK" sz="2400" b="1" dirty="0" smtClean="0">
                <a:solidFill>
                  <a:srgbClr val="232C2F"/>
                </a:solidFill>
                <a:latin typeface="Courier New" pitchFamily="49" charset="0"/>
                <a:cs typeface="Courier New" pitchFamily="49" charset="0"/>
              </a:rPr>
              <a:t>insert into rwl_demo_lin</a:t>
            </a:r>
          </a:p>
          <a:p>
            <a:pPr>
              <a:spcBef>
                <a:spcPts val="0"/>
              </a:spcBef>
              <a:buNone/>
            </a:pPr>
            <a:r>
              <a:rPr lang="da-DK" sz="2400" b="1" dirty="0" smtClean="0">
                <a:solidFill>
                  <a:srgbClr val="232C2F"/>
                </a:solidFill>
                <a:latin typeface="Courier New" pitchFamily="49" charset="0"/>
                <a:cs typeface="Courier New" pitchFamily="49" charset="0"/>
              </a:rPr>
              <a:t>( ordno, linno, e, pl, refno)</a:t>
            </a:r>
          </a:p>
          <a:p>
            <a:pPr>
              <a:spcBef>
                <a:spcPts val="0"/>
              </a:spcBef>
              <a:buNone/>
            </a:pPr>
            <a:r>
              <a:rPr lang="da-DK" sz="2400" b="1" dirty="0" smtClean="0">
                <a:solidFill>
                  <a:srgbClr val="232C2F"/>
                </a:solidFill>
                <a:latin typeface="Courier New" pitchFamily="49" charset="0"/>
                <a:cs typeface="Courier New" pitchFamily="49" charset="0"/>
              </a:rPr>
              <a:t>values (:ordno, :linno, :e, :pl, :refno)</a:t>
            </a:r>
          </a:p>
          <a:p>
            <a:pPr>
              <a:spcBef>
                <a:spcPts val="0"/>
              </a:spcBef>
              <a:buNone/>
            </a:pPr>
            <a:r>
              <a:rPr lang="da-DK" sz="2400" b="1" dirty="0" smtClean="0">
                <a:solidFill>
                  <a:srgbClr val="232C2F"/>
                </a:solidFill>
                <a:latin typeface="Courier New" pitchFamily="49" charset="0"/>
                <a:cs typeface="Courier New" pitchFamily="49" charset="0"/>
              </a:rPr>
              <a:t>/</a:t>
            </a:r>
          </a:p>
          <a:p>
            <a:pPr>
              <a:spcBef>
                <a:spcPts val="0"/>
              </a:spcBef>
              <a:buNone/>
            </a:pPr>
            <a:r>
              <a:rPr lang="da-DK" sz="2400" b="1" dirty="0" smtClean="0">
                <a:solidFill>
                  <a:srgbClr val="232C2F"/>
                </a:solidFill>
                <a:latin typeface="Courier New" pitchFamily="49" charset="0"/>
                <a:cs typeface="Courier New" pitchFamily="49" charset="0"/>
              </a:rPr>
              <a:t># binds plus array size</a:t>
            </a:r>
          </a:p>
          <a:p>
            <a:pPr>
              <a:spcBef>
                <a:spcPts val="0"/>
              </a:spcBef>
              <a:buNone/>
            </a:pPr>
            <a:r>
              <a:rPr lang="da-DK" sz="2400" b="1" dirty="0" smtClean="0">
                <a:solidFill>
                  <a:srgbClr val="232C2F"/>
                </a:solidFill>
                <a:latin typeface="Courier New" pitchFamily="49" charset="0"/>
                <a:cs typeface="Courier New" pitchFamily="49" charset="0"/>
              </a:rPr>
              <a:t>  bind ":ordno" ordno;</a:t>
            </a:r>
          </a:p>
          <a:p>
            <a:pPr>
              <a:spcBef>
                <a:spcPts val="0"/>
              </a:spcBef>
              <a:buNone/>
            </a:pPr>
            <a:r>
              <a:rPr lang="da-DK" sz="2400" b="1" dirty="0" smtClean="0">
                <a:solidFill>
                  <a:srgbClr val="232C2F"/>
                </a:solidFill>
                <a:latin typeface="Courier New" pitchFamily="49" charset="0"/>
                <a:cs typeface="Courier New" pitchFamily="49" charset="0"/>
              </a:rPr>
              <a:t>  bind ":pl" pl;</a:t>
            </a:r>
          </a:p>
          <a:p>
            <a:pPr>
              <a:spcBef>
                <a:spcPts val="0"/>
              </a:spcBef>
              <a:buNone/>
            </a:pPr>
            <a:r>
              <a:rPr lang="da-DK" sz="2400" b="1" dirty="0" smtClean="0">
                <a:solidFill>
                  <a:srgbClr val="232C2F"/>
                </a:solidFill>
                <a:latin typeface="Courier New" pitchFamily="49" charset="0"/>
                <a:cs typeface="Courier New" pitchFamily="49" charset="0"/>
              </a:rPr>
              <a:t>  bind ":e" e;</a:t>
            </a:r>
          </a:p>
          <a:p>
            <a:pPr>
              <a:spcBef>
                <a:spcPts val="0"/>
              </a:spcBef>
              <a:buNone/>
            </a:pPr>
            <a:r>
              <a:rPr lang="da-DK" sz="2400" b="1" dirty="0" smtClean="0">
                <a:solidFill>
                  <a:srgbClr val="232C2F"/>
                </a:solidFill>
                <a:latin typeface="Courier New" pitchFamily="49" charset="0"/>
                <a:cs typeface="Courier New" pitchFamily="49" charset="0"/>
              </a:rPr>
              <a:t>  bind ":linno" linno;</a:t>
            </a:r>
          </a:p>
          <a:p>
            <a:pPr>
              <a:spcBef>
                <a:spcPts val="0"/>
              </a:spcBef>
              <a:buNone/>
            </a:pPr>
            <a:r>
              <a:rPr lang="da-DK" sz="2400" b="1" dirty="0" smtClean="0">
                <a:solidFill>
                  <a:srgbClr val="232C2F"/>
                </a:solidFill>
                <a:latin typeface="Courier New" pitchFamily="49" charset="0"/>
                <a:cs typeface="Courier New" pitchFamily="49" charset="0"/>
              </a:rPr>
              <a:t>  bind ":refno" refno ;</a:t>
            </a:r>
          </a:p>
          <a:p>
            <a:pPr>
              <a:spcBef>
                <a:spcPts val="0"/>
              </a:spcBef>
              <a:buNone/>
            </a:pPr>
            <a:r>
              <a:rPr lang="da-DK" sz="2400" b="1" dirty="0" smtClean="0">
                <a:solidFill>
                  <a:srgbClr val="232C2F"/>
                </a:solidFill>
                <a:latin typeface="Courier New" pitchFamily="49" charset="0"/>
                <a:cs typeface="Courier New" pitchFamily="49" charset="0"/>
              </a:rPr>
              <a:t>  array 5;</a:t>
            </a:r>
          </a:p>
          <a:p>
            <a:pPr>
              <a:spcBef>
                <a:spcPts val="0"/>
              </a:spcBef>
              <a:buNone/>
            </a:pPr>
            <a:r>
              <a:rPr lang="da-DK" sz="2400" b="1" dirty="0" smtClean="0">
                <a:solidFill>
                  <a:srgbClr val="232C2F"/>
                </a:solidFill>
                <a:latin typeface="Courier New" pitchFamily="49" charset="0"/>
                <a:cs typeface="Courier New" pitchFamily="49" charset="0"/>
              </a:rPr>
              <a:t>end;</a:t>
            </a:r>
          </a:p>
        </p:txBody>
      </p:sp>
      <p:sp>
        <p:nvSpPr>
          <p:cNvPr id="7" name="Oval Callout 6"/>
          <p:cNvSpPr/>
          <p:nvPr/>
        </p:nvSpPr>
        <p:spPr>
          <a:xfrm>
            <a:off x="5355020" y="4401343"/>
            <a:ext cx="4892566" cy="1542256"/>
          </a:xfrm>
          <a:prstGeom prst="wedgeEllipseCallout">
            <a:avLst>
              <a:gd name="adj1" fmla="val -103020"/>
              <a:gd name="adj2" fmla="val 8816"/>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The array will be implicitly created and used </a:t>
            </a:r>
            <a:endParaRPr lang="en-US" sz="32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ipe(down)">
                                      <p:cBhvr>
                                        <p:cTn id="1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Exctract of declarations – Procedure to create an order</a:t>
            </a:r>
            <a:endParaRPr lang="en-US" dirty="0"/>
          </a:p>
        </p:txBody>
      </p:sp>
      <p:sp>
        <p:nvSpPr>
          <p:cNvPr id="3" name="Content Placeholder 2"/>
          <p:cNvSpPr>
            <a:spLocks noGrp="1"/>
          </p:cNvSpPr>
          <p:nvPr>
            <p:ph idx="1"/>
          </p:nvPr>
        </p:nvSpPr>
        <p:spPr>
          <a:xfrm>
            <a:off x="609979" y="1508235"/>
            <a:ext cx="11126522" cy="4419600"/>
          </a:xfrm>
        </p:spPr>
        <p:txBody>
          <a:bodyPr/>
          <a:lstStyle/>
          <a:p>
            <a:pPr>
              <a:spcBef>
                <a:spcPts val="0"/>
              </a:spcBef>
              <a:buNone/>
            </a:pPr>
            <a:r>
              <a:rPr lang="en-US" sz="2400" b="1" dirty="0" smtClean="0">
                <a:solidFill>
                  <a:srgbClr val="232C2F"/>
                </a:solidFill>
                <a:latin typeface="Courier New" pitchFamily="49" charset="0"/>
                <a:cs typeface="Courier New" pitchFamily="49" charset="0"/>
              </a:rPr>
              <a:t>procedure </a:t>
            </a:r>
            <a:r>
              <a:rPr lang="en-US" sz="2400" b="1" dirty="0" err="1" smtClean="0">
                <a:solidFill>
                  <a:srgbClr val="232C2F"/>
                </a:solidFill>
                <a:latin typeface="Courier New" pitchFamily="49" charset="0"/>
                <a:cs typeface="Courier New" pitchFamily="49" charset="0"/>
              </a:rPr>
              <a:t>insorder</a:t>
            </a:r>
            <a:r>
              <a:rPr lang="en-US" sz="2400" b="1" dirty="0" smtClean="0">
                <a:solidFill>
                  <a:srgbClr val="232C2F"/>
                </a:solidFill>
                <a:latin typeface="Courier New" pitchFamily="49" charset="0"/>
                <a:cs typeface="Courier New" pitchFamily="49" charset="0"/>
              </a:rPr>
              <a:t>()</a:t>
            </a:r>
          </a:p>
          <a:p>
            <a:pPr>
              <a:spcBef>
                <a:spcPts val="0"/>
              </a:spcBef>
              <a:buNone/>
            </a:pPr>
            <a:r>
              <a:rPr lang="en-US" sz="2400" b="1" dirty="0" smtClean="0">
                <a:solidFill>
                  <a:srgbClr val="232C2F"/>
                </a:solidFill>
                <a:latin typeface="Courier New" pitchFamily="49" charset="0"/>
                <a:cs typeface="Courier New" pitchFamily="49" charset="0"/>
              </a:rPr>
              <a:t>  b := uniform(0, 100);</a:t>
            </a:r>
          </a:p>
          <a:p>
            <a:pPr>
              <a:spcBef>
                <a:spcPts val="0"/>
              </a:spcBef>
              <a:buNone/>
            </a:pPr>
            <a:r>
              <a:rPr lang="en-US" sz="2400" b="1" dirty="0" smtClean="0">
                <a:solidFill>
                  <a:srgbClr val="232C2F"/>
                </a:solidFill>
                <a:latin typeface="Courier New" pitchFamily="49" charset="0"/>
                <a:cs typeface="Courier New" pitchFamily="49" charset="0"/>
              </a:rPr>
              <a:t>  . . .</a:t>
            </a:r>
          </a:p>
          <a:p>
            <a:pPr>
              <a:spcBef>
                <a:spcPts val="0"/>
              </a:spcBef>
              <a:buNone/>
            </a:pPr>
            <a:r>
              <a:rPr lang="en-US" sz="2400" b="1" dirty="0" smtClean="0">
                <a:solidFill>
                  <a:srgbClr val="232C2F"/>
                </a:solidFill>
                <a:latin typeface="Courier New" pitchFamily="49" charset="0"/>
                <a:cs typeface="Courier New" pitchFamily="49" charset="0"/>
              </a:rPr>
              <a:t>  </a:t>
            </a:r>
            <a:r>
              <a:rPr lang="en-US" sz="2400" b="1" dirty="0" err="1" smtClean="0">
                <a:solidFill>
                  <a:srgbClr val="232C2F"/>
                </a:solidFill>
                <a:latin typeface="Courier New" pitchFamily="49" charset="0"/>
                <a:cs typeface="Courier New" pitchFamily="49" charset="0"/>
              </a:rPr>
              <a:t>insordsql</a:t>
            </a:r>
            <a:r>
              <a:rPr lang="en-US" sz="2400" b="1" dirty="0" smtClean="0">
                <a:solidFill>
                  <a:srgbClr val="232C2F"/>
                </a:solidFill>
                <a:latin typeface="Courier New" pitchFamily="49" charset="0"/>
                <a:cs typeface="Courier New" pitchFamily="49" charset="0"/>
              </a:rPr>
              <a:t>;</a:t>
            </a:r>
          </a:p>
          <a:p>
            <a:pPr>
              <a:spcBef>
                <a:spcPts val="0"/>
              </a:spcBef>
              <a:buNone/>
            </a:pPr>
            <a:r>
              <a:rPr lang="en-US" sz="2400" b="1" dirty="0" smtClean="0">
                <a:solidFill>
                  <a:srgbClr val="232C2F"/>
                </a:solidFill>
                <a:latin typeface="Courier New" pitchFamily="49" charset="0"/>
                <a:cs typeface="Courier New" pitchFamily="49" charset="0"/>
              </a:rPr>
              <a:t>  </a:t>
            </a:r>
          </a:p>
          <a:p>
            <a:pPr>
              <a:spcBef>
                <a:spcPts val="0"/>
              </a:spcBef>
              <a:buNone/>
            </a:pPr>
            <a:r>
              <a:rPr lang="en-US" sz="2400" b="1" dirty="0" smtClean="0">
                <a:solidFill>
                  <a:srgbClr val="232C2F"/>
                </a:solidFill>
                <a:latin typeface="Courier New" pitchFamily="49" charset="0"/>
                <a:cs typeface="Courier New" pitchFamily="49" charset="0"/>
              </a:rPr>
              <a:t>  max := uniform(1,10);</a:t>
            </a:r>
          </a:p>
          <a:p>
            <a:pPr>
              <a:spcBef>
                <a:spcPts val="0"/>
              </a:spcBef>
              <a:buNone/>
            </a:pPr>
            <a:r>
              <a:rPr lang="en-US" sz="2400" b="1" dirty="0" smtClean="0">
                <a:solidFill>
                  <a:srgbClr val="232C2F"/>
                </a:solidFill>
                <a:latin typeface="Courier New" pitchFamily="49" charset="0"/>
                <a:cs typeface="Courier New" pitchFamily="49" charset="0"/>
              </a:rPr>
              <a:t>  </a:t>
            </a:r>
          </a:p>
          <a:p>
            <a:pPr>
              <a:spcBef>
                <a:spcPts val="0"/>
              </a:spcBef>
              <a:buNone/>
            </a:pPr>
            <a:r>
              <a:rPr lang="en-US" sz="2400" b="1" dirty="0" smtClean="0">
                <a:solidFill>
                  <a:srgbClr val="232C2F"/>
                </a:solidFill>
                <a:latin typeface="Courier New" pitchFamily="49" charset="0"/>
                <a:cs typeface="Courier New" pitchFamily="49" charset="0"/>
              </a:rPr>
              <a:t>  for </a:t>
            </a:r>
            <a:r>
              <a:rPr lang="en-US" sz="2400" b="1" dirty="0" err="1" smtClean="0">
                <a:solidFill>
                  <a:srgbClr val="232C2F"/>
                </a:solidFill>
                <a:latin typeface="Courier New" pitchFamily="49" charset="0"/>
                <a:cs typeface="Courier New" pitchFamily="49" charset="0"/>
              </a:rPr>
              <a:t>linno</a:t>
            </a:r>
            <a:r>
              <a:rPr lang="en-US" sz="2400" b="1" dirty="0" smtClean="0">
                <a:solidFill>
                  <a:srgbClr val="232C2F"/>
                </a:solidFill>
                <a:latin typeface="Courier New" pitchFamily="49" charset="0"/>
                <a:cs typeface="Courier New" pitchFamily="49" charset="0"/>
              </a:rPr>
              <a:t> := 1 .. max loop</a:t>
            </a:r>
          </a:p>
          <a:p>
            <a:pPr>
              <a:spcBef>
                <a:spcPts val="0"/>
              </a:spcBef>
              <a:buNone/>
            </a:pPr>
            <a:r>
              <a:rPr lang="en-US" sz="2400" b="1" dirty="0" smtClean="0">
                <a:solidFill>
                  <a:srgbClr val="232C2F"/>
                </a:solidFill>
                <a:latin typeface="Courier New" pitchFamily="49" charset="0"/>
                <a:cs typeface="Courier New" pitchFamily="49" charset="0"/>
              </a:rPr>
              <a:t>    . . . </a:t>
            </a:r>
          </a:p>
          <a:p>
            <a:pPr>
              <a:spcBef>
                <a:spcPts val="0"/>
              </a:spcBef>
              <a:buNone/>
            </a:pPr>
            <a:r>
              <a:rPr lang="en-US" sz="2400" b="1" dirty="0" smtClean="0">
                <a:solidFill>
                  <a:srgbClr val="232C2F"/>
                </a:solidFill>
                <a:latin typeface="Courier New" pitchFamily="49" charset="0"/>
                <a:cs typeface="Courier New" pitchFamily="49" charset="0"/>
              </a:rPr>
              <a:t>    </a:t>
            </a:r>
            <a:r>
              <a:rPr lang="en-US" sz="2400" b="1" dirty="0" err="1" smtClean="0">
                <a:solidFill>
                  <a:srgbClr val="232C2F"/>
                </a:solidFill>
                <a:latin typeface="Courier New" pitchFamily="49" charset="0"/>
                <a:cs typeface="Courier New" pitchFamily="49" charset="0"/>
              </a:rPr>
              <a:t>inslinsql</a:t>
            </a:r>
            <a:r>
              <a:rPr lang="en-US" sz="2400" b="1" dirty="0" smtClean="0">
                <a:solidFill>
                  <a:srgbClr val="232C2F"/>
                </a:solidFill>
                <a:latin typeface="Courier New" pitchFamily="49" charset="0"/>
                <a:cs typeface="Courier New" pitchFamily="49" charset="0"/>
              </a:rPr>
              <a:t>;</a:t>
            </a:r>
          </a:p>
          <a:p>
            <a:pPr>
              <a:spcBef>
                <a:spcPts val="0"/>
              </a:spcBef>
              <a:buNone/>
            </a:pPr>
            <a:r>
              <a:rPr lang="en-US" sz="2400" b="1" dirty="0" smtClean="0">
                <a:solidFill>
                  <a:srgbClr val="232C2F"/>
                </a:solidFill>
                <a:latin typeface="Courier New" pitchFamily="49" charset="0"/>
                <a:cs typeface="Courier New" pitchFamily="49" charset="0"/>
              </a:rPr>
              <a:t>  end;</a:t>
            </a:r>
          </a:p>
          <a:p>
            <a:pPr>
              <a:spcBef>
                <a:spcPts val="0"/>
              </a:spcBef>
              <a:buNone/>
            </a:pPr>
            <a:r>
              <a:rPr lang="en-US" sz="2400" b="1" dirty="0" smtClean="0">
                <a:solidFill>
                  <a:srgbClr val="232C2F"/>
                </a:solidFill>
                <a:latin typeface="Courier New" pitchFamily="49" charset="0"/>
                <a:cs typeface="Courier New" pitchFamily="49" charset="0"/>
              </a:rPr>
              <a:t>  commit;</a:t>
            </a:r>
          </a:p>
          <a:p>
            <a:pPr>
              <a:spcBef>
                <a:spcPts val="0"/>
              </a:spcBef>
              <a:buNone/>
            </a:pPr>
            <a:r>
              <a:rPr lang="en-US" sz="2400" b="1" dirty="0" smtClean="0">
                <a:solidFill>
                  <a:srgbClr val="232C2F"/>
                </a:solidFill>
                <a:latin typeface="Courier New" pitchFamily="49" charset="0"/>
                <a:cs typeface="Courier New" pitchFamily="49" charset="0"/>
              </a:rPr>
              <a:t>end;</a:t>
            </a:r>
          </a:p>
        </p:txBody>
      </p:sp>
      <p:sp>
        <p:nvSpPr>
          <p:cNvPr id="7" name="Oval Callout 6"/>
          <p:cNvSpPr/>
          <p:nvPr/>
        </p:nvSpPr>
        <p:spPr>
          <a:xfrm>
            <a:off x="5213130" y="1374363"/>
            <a:ext cx="3820511" cy="1542256"/>
          </a:xfrm>
          <a:prstGeom prst="wedgeEllipseCallout">
            <a:avLst>
              <a:gd name="adj1" fmla="val -106242"/>
              <a:gd name="adj2" fmla="val 34372"/>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Fill values and insert the order header</a:t>
            </a:r>
            <a:endParaRPr lang="en-US" sz="3200" dirty="0">
              <a:solidFill>
                <a:schemeClr val="accent1"/>
              </a:solidFill>
            </a:endParaRPr>
          </a:p>
        </p:txBody>
      </p:sp>
      <p:sp>
        <p:nvSpPr>
          <p:cNvPr id="8" name="Oval Callout 7"/>
          <p:cNvSpPr/>
          <p:nvPr/>
        </p:nvSpPr>
        <p:spPr>
          <a:xfrm>
            <a:off x="5905984" y="3026980"/>
            <a:ext cx="4436195" cy="1576552"/>
          </a:xfrm>
          <a:prstGeom prst="wedgeEllipseCallout">
            <a:avLst>
              <a:gd name="adj1" fmla="val -107834"/>
              <a:gd name="adj2" fmla="val 51327"/>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Array implicitly flushed when full</a:t>
            </a:r>
            <a:endParaRPr lang="en-US" sz="3200" dirty="0">
              <a:solidFill>
                <a:schemeClr val="accent1"/>
              </a:solidFill>
            </a:endParaRPr>
          </a:p>
        </p:txBody>
      </p:sp>
      <p:sp>
        <p:nvSpPr>
          <p:cNvPr id="9" name="Oval Callout 8"/>
          <p:cNvSpPr/>
          <p:nvPr/>
        </p:nvSpPr>
        <p:spPr>
          <a:xfrm>
            <a:off x="3614728" y="4929351"/>
            <a:ext cx="4015782" cy="1292773"/>
          </a:xfrm>
          <a:prstGeom prst="wedgeEllipseCallout">
            <a:avLst>
              <a:gd name="adj1" fmla="val -82095"/>
              <a:gd name="adj2" fmla="val -20648"/>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Commit always flushes</a:t>
            </a:r>
            <a:endParaRPr lang="en-US" sz="32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ipe(down)">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down)">
                                      <p:cBhvr>
                                        <p:cTn id="15" dur="500"/>
                                        <p:tgtEl>
                                          <p:spTgt spid="8">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down)">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bg/>
                                          </p:spTgt>
                                        </p:tgtEl>
                                        <p:attrNameLst>
                                          <p:attrName>style.visibility</p:attrName>
                                        </p:attrNameLst>
                                      </p:cBhvr>
                                      <p:to>
                                        <p:strVal val="visible"/>
                                      </p:to>
                                    </p:set>
                                    <p:animEffect transition="in" filter="wipe(down)">
                                      <p:cBhvr>
                                        <p:cTn id="23" dur="500"/>
                                        <p:tgtEl>
                                          <p:spTgt spid="9">
                                            <p:bg/>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down)">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8" grpId="0" build="allAtOnce" animBg="1"/>
      <p:bldP spid="9" grpId="0" build="allAtOnce"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Exctract of declarations – Cursor loops</a:t>
            </a:r>
            <a:endParaRPr lang="en-US" dirty="0"/>
          </a:p>
        </p:txBody>
      </p:sp>
      <p:sp>
        <p:nvSpPr>
          <p:cNvPr id="3" name="Content Placeholder 2"/>
          <p:cNvSpPr>
            <a:spLocks noGrp="1"/>
          </p:cNvSpPr>
          <p:nvPr>
            <p:ph idx="1"/>
          </p:nvPr>
        </p:nvSpPr>
        <p:spPr>
          <a:xfrm>
            <a:off x="609979" y="1508234"/>
            <a:ext cx="11126522" cy="4597143"/>
          </a:xfrm>
        </p:spPr>
        <p:txBody>
          <a:bodyPr/>
          <a:lstStyle/>
          <a:p>
            <a:pPr>
              <a:spcBef>
                <a:spcPts val="0"/>
              </a:spcBef>
              <a:buNone/>
            </a:pPr>
            <a:r>
              <a:rPr lang="da-DK" sz="2400" b="1" dirty="0">
                <a:solidFill>
                  <a:srgbClr val="232C2F"/>
                </a:solidFill>
                <a:latin typeface="Courier New" pitchFamily="49" charset="0"/>
                <a:cs typeface="Courier New" pitchFamily="49" charset="0"/>
              </a:rPr>
              <a:t>i</a:t>
            </a:r>
            <a:r>
              <a:rPr lang="da-DK" sz="2400" b="1" dirty="0" smtClean="0">
                <a:solidFill>
                  <a:srgbClr val="232C2F"/>
                </a:solidFill>
                <a:latin typeface="Courier New" pitchFamily="49" charset="0"/>
                <a:cs typeface="Courier New" pitchFamily="49" charset="0"/>
              </a:rPr>
              <a:t>nteger threads sum ordcount := 0;</a:t>
            </a:r>
          </a:p>
          <a:p>
            <a:pPr>
              <a:spcBef>
                <a:spcPts val="0"/>
              </a:spcBef>
              <a:buNone/>
            </a:pPr>
            <a:r>
              <a:rPr lang="da-DK" sz="2400" b="1" dirty="0" smtClean="0">
                <a:solidFill>
                  <a:srgbClr val="232C2F"/>
                </a:solidFill>
                <a:latin typeface="Courier New" pitchFamily="49" charset="0"/>
                <a:cs typeface="Courier New" pitchFamily="49" charset="0"/>
              </a:rPr>
              <a:t>sql selordsql . . . end;</a:t>
            </a:r>
          </a:p>
          <a:p>
            <a:pPr>
              <a:spcBef>
                <a:spcPts val="0"/>
              </a:spcBef>
              <a:buNone/>
            </a:pPr>
            <a:r>
              <a:rPr lang="da-DK" sz="2400" b="1" dirty="0" smtClean="0">
                <a:solidFill>
                  <a:srgbClr val="232C2F"/>
                </a:solidFill>
                <a:latin typeface="Courier New" pitchFamily="49" charset="0"/>
                <a:cs typeface="Courier New" pitchFamily="49" charset="0"/>
              </a:rPr>
              <a:t>sql sellinsql </a:t>
            </a:r>
          </a:p>
          <a:p>
            <a:pPr>
              <a:spcBef>
                <a:spcPts val="0"/>
              </a:spcBef>
              <a:buNone/>
            </a:pPr>
            <a:r>
              <a:rPr lang="da-DK" sz="2400" b="1" dirty="0" smtClean="0">
                <a:solidFill>
                  <a:srgbClr val="232C2F"/>
                </a:solidFill>
                <a:latin typeface="Courier New" pitchFamily="49" charset="0"/>
                <a:cs typeface="Courier New" pitchFamily="49" charset="0"/>
              </a:rPr>
              <a:t>select . .  from rwl_demo_lin where ordno=:1 order by linno;</a:t>
            </a:r>
          </a:p>
          <a:p>
            <a:pPr>
              <a:spcBef>
                <a:spcPts val="0"/>
              </a:spcBef>
              <a:buNone/>
            </a:pPr>
            <a:r>
              <a:rPr lang="da-DK" sz="2400" b="1" dirty="0" smtClean="0">
                <a:solidFill>
                  <a:srgbClr val="232C2F"/>
                </a:solidFill>
                <a:latin typeface="Courier New" pitchFamily="49" charset="0"/>
                <a:cs typeface="Courier New" pitchFamily="49" charset="0"/>
              </a:rPr>
              <a:t>bind . . . ; define . . . ; </a:t>
            </a:r>
          </a:p>
          <a:p>
            <a:pPr>
              <a:spcBef>
                <a:spcPts val="0"/>
              </a:spcBef>
              <a:buNone/>
            </a:pPr>
            <a:r>
              <a:rPr lang="da-DK" sz="2400" b="1" dirty="0" smtClean="0">
                <a:solidFill>
                  <a:srgbClr val="232C2F"/>
                </a:solidFill>
                <a:latin typeface="Courier New" pitchFamily="49" charset="0"/>
                <a:cs typeface="Courier New" pitchFamily="49" charset="0"/>
              </a:rPr>
              <a:t>array 10; </a:t>
            </a:r>
          </a:p>
          <a:p>
            <a:pPr>
              <a:spcBef>
                <a:spcPts val="0"/>
              </a:spcBef>
              <a:buNone/>
            </a:pPr>
            <a:r>
              <a:rPr lang="da-DK" sz="2400" b="1" dirty="0" smtClean="0">
                <a:solidFill>
                  <a:srgbClr val="232C2F"/>
                </a:solidFill>
                <a:latin typeface="Courier New" pitchFamily="49" charset="0"/>
                <a:cs typeface="Courier New" pitchFamily="49" charset="0"/>
              </a:rPr>
              <a:t>end;</a:t>
            </a:r>
          </a:p>
          <a:p>
            <a:pPr>
              <a:spcBef>
                <a:spcPts val="0"/>
              </a:spcBef>
              <a:buNone/>
            </a:pPr>
            <a:r>
              <a:rPr lang="da-DK" sz="2400" b="1" dirty="0" smtClean="0">
                <a:solidFill>
                  <a:srgbClr val="232C2F"/>
                </a:solidFill>
                <a:latin typeface="Courier New" pitchFamily="49" charset="0"/>
                <a:cs typeface="Courier New" pitchFamily="49" charset="0"/>
              </a:rPr>
              <a:t>procedure selorder()</a:t>
            </a:r>
          </a:p>
          <a:p>
            <a:pPr>
              <a:spcBef>
                <a:spcPts val="0"/>
              </a:spcBef>
              <a:buNone/>
            </a:pPr>
            <a:r>
              <a:rPr lang="da-DK" sz="2400" b="1" dirty="0" smtClean="0">
                <a:solidFill>
                  <a:srgbClr val="232C2F"/>
                </a:solidFill>
                <a:latin typeface="Courier New" pitchFamily="49" charset="0"/>
                <a:cs typeface="Courier New" pitchFamily="49" charset="0"/>
              </a:rPr>
              <a:t>  ordcount:=ordcount+1;</a:t>
            </a:r>
          </a:p>
          <a:p>
            <a:pPr>
              <a:spcBef>
                <a:spcPts val="0"/>
              </a:spcBef>
              <a:buNone/>
            </a:pPr>
            <a:r>
              <a:rPr lang="da-DK" sz="2400" b="1" dirty="0" smtClean="0">
                <a:solidFill>
                  <a:srgbClr val="232C2F"/>
                </a:solidFill>
                <a:latin typeface="Courier New" pitchFamily="49" charset="0"/>
                <a:cs typeface="Courier New" pitchFamily="49" charset="0"/>
              </a:rPr>
              <a:t>  selordsql;</a:t>
            </a:r>
          </a:p>
          <a:p>
            <a:pPr>
              <a:spcBef>
                <a:spcPts val="0"/>
              </a:spcBef>
              <a:buNone/>
            </a:pPr>
            <a:r>
              <a:rPr lang="da-DK" sz="2400" b="1" dirty="0" smtClean="0">
                <a:solidFill>
                  <a:srgbClr val="232C2F"/>
                </a:solidFill>
                <a:latin typeface="Courier New" pitchFamily="49" charset="0"/>
                <a:cs typeface="Courier New" pitchFamily="49" charset="0"/>
              </a:rPr>
              <a:t>  for sellinsql loop</a:t>
            </a:r>
          </a:p>
          <a:p>
            <a:pPr>
              <a:spcBef>
                <a:spcPts val="0"/>
              </a:spcBef>
              <a:buNone/>
            </a:pPr>
            <a:r>
              <a:rPr lang="da-DK" sz="2400" b="1" dirty="0" smtClean="0">
                <a:solidFill>
                  <a:srgbClr val="232C2F"/>
                </a:solidFill>
                <a:latin typeface="Courier New" pitchFamily="49" charset="0"/>
                <a:cs typeface="Courier New" pitchFamily="49" charset="0"/>
              </a:rPr>
              <a:t>    lincount:=lincount+1;</a:t>
            </a:r>
          </a:p>
          <a:p>
            <a:pPr>
              <a:spcBef>
                <a:spcPts val="0"/>
              </a:spcBef>
              <a:buNone/>
            </a:pPr>
            <a:r>
              <a:rPr lang="da-DK" sz="2400" b="1" dirty="0" smtClean="0">
                <a:solidFill>
                  <a:srgbClr val="232C2F"/>
                </a:solidFill>
                <a:latin typeface="Courier New" pitchFamily="49" charset="0"/>
                <a:cs typeface="Courier New" pitchFamily="49" charset="0"/>
              </a:rPr>
              <a:t>  end;</a:t>
            </a:r>
          </a:p>
          <a:p>
            <a:pPr>
              <a:spcBef>
                <a:spcPts val="0"/>
              </a:spcBef>
              <a:buNone/>
            </a:pPr>
            <a:r>
              <a:rPr lang="da-DK" sz="2400" b="1" dirty="0" smtClean="0">
                <a:solidFill>
                  <a:srgbClr val="232C2F"/>
                </a:solidFill>
                <a:latin typeface="Courier New" pitchFamily="49" charset="0"/>
                <a:cs typeface="Courier New" pitchFamily="49" charset="0"/>
              </a:rPr>
              <a:t>end;</a:t>
            </a:r>
          </a:p>
          <a:p>
            <a:pPr>
              <a:spcBef>
                <a:spcPts val="0"/>
              </a:spcBef>
              <a:buNone/>
            </a:pPr>
            <a:endParaRPr lang="da-DK" sz="2400" b="1" dirty="0" smtClean="0">
              <a:solidFill>
                <a:srgbClr val="232C2F"/>
              </a:solidFill>
              <a:latin typeface="Courier New" pitchFamily="49" charset="0"/>
              <a:cs typeface="Courier New" pitchFamily="49" charset="0"/>
            </a:endParaRPr>
          </a:p>
        </p:txBody>
      </p:sp>
      <p:sp>
        <p:nvSpPr>
          <p:cNvPr id="7" name="Oval Callout 6"/>
          <p:cNvSpPr/>
          <p:nvPr/>
        </p:nvSpPr>
        <p:spPr>
          <a:xfrm>
            <a:off x="7679507" y="1027385"/>
            <a:ext cx="3841933" cy="1350055"/>
          </a:xfrm>
          <a:prstGeom prst="wedgeEllipseCallout">
            <a:avLst>
              <a:gd name="adj1" fmla="val -72214"/>
              <a:gd name="adj2" fmla="val -1107"/>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Variable to track execution count</a:t>
            </a:r>
            <a:endParaRPr lang="en-US" sz="3200" dirty="0">
              <a:solidFill>
                <a:schemeClr val="accent1"/>
              </a:solidFill>
            </a:endParaRPr>
          </a:p>
        </p:txBody>
      </p:sp>
      <p:sp>
        <p:nvSpPr>
          <p:cNvPr id="5" name="Oval Callout 4"/>
          <p:cNvSpPr/>
          <p:nvPr/>
        </p:nvSpPr>
        <p:spPr>
          <a:xfrm>
            <a:off x="5381296" y="4314496"/>
            <a:ext cx="4056994" cy="961697"/>
          </a:xfrm>
          <a:prstGeom prst="wedgeEllipseCallout">
            <a:avLst>
              <a:gd name="adj1" fmla="val -64937"/>
              <a:gd name="adj2" fmla="val 13734"/>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Cursor loop with array fetch</a:t>
            </a:r>
            <a:endParaRPr lang="en-US" sz="32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ipe(down)">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down)">
                                      <p:cBhvr>
                                        <p:cTn id="15" dur="500"/>
                                        <p:tgtEl>
                                          <p:spTgt spid="5">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down)">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5" grpId="0" build="allAtOnce"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Core of rwloadsim execution</a:t>
            </a:r>
            <a:endParaRPr lang="en-US" dirty="0"/>
          </a:p>
        </p:txBody>
      </p:sp>
      <p:sp>
        <p:nvSpPr>
          <p:cNvPr id="3" name="Content Placeholder 2"/>
          <p:cNvSpPr>
            <a:spLocks noGrp="1"/>
          </p:cNvSpPr>
          <p:nvPr>
            <p:ph idx="1"/>
          </p:nvPr>
        </p:nvSpPr>
        <p:spPr/>
        <p:txBody>
          <a:bodyPr/>
          <a:lstStyle/>
          <a:p>
            <a:pPr>
              <a:spcBef>
                <a:spcPts val="0"/>
              </a:spcBef>
              <a:buNone/>
            </a:pPr>
            <a:r>
              <a:rPr lang="en-US" sz="2400" b="1" dirty="0" smtClean="0">
                <a:solidFill>
                  <a:srgbClr val="232C2F"/>
                </a:solidFill>
                <a:latin typeface="Courier New" pitchFamily="49" charset="0"/>
                <a:cs typeface="Courier New" pitchFamily="49" charset="0"/>
              </a:rPr>
              <a:t>random procedure array </a:t>
            </a:r>
            <a:r>
              <a:rPr lang="en-US" sz="2400" b="1" dirty="0" err="1" smtClean="0">
                <a:solidFill>
                  <a:srgbClr val="232C2F"/>
                </a:solidFill>
                <a:latin typeface="Courier New" pitchFamily="49" charset="0"/>
                <a:cs typeface="Courier New" pitchFamily="49" charset="0"/>
              </a:rPr>
              <a:t>doeither</a:t>
            </a:r>
            <a:endParaRPr lang="en-US" sz="2400" b="1" dirty="0" smtClean="0">
              <a:solidFill>
                <a:srgbClr val="232C2F"/>
              </a:solidFill>
              <a:latin typeface="Courier New" pitchFamily="49" charset="0"/>
              <a:cs typeface="Courier New" pitchFamily="49" charset="0"/>
            </a:endParaRPr>
          </a:p>
          <a:p>
            <a:pPr>
              <a:spcBef>
                <a:spcPts val="0"/>
              </a:spcBef>
              <a:buNone/>
            </a:pPr>
            <a:r>
              <a:rPr lang="en-US" sz="2400" b="1" dirty="0" smtClean="0">
                <a:solidFill>
                  <a:srgbClr val="232C2F"/>
                </a:solidFill>
                <a:latin typeface="Courier New" pitchFamily="49" charset="0"/>
                <a:cs typeface="Courier New" pitchFamily="49" charset="0"/>
              </a:rPr>
              <a:t>( </a:t>
            </a:r>
            <a:r>
              <a:rPr lang="en-US" sz="2400" b="1" dirty="0" err="1" smtClean="0">
                <a:solidFill>
                  <a:srgbClr val="232C2F"/>
                </a:solidFill>
                <a:latin typeface="Courier New" pitchFamily="49" charset="0"/>
                <a:cs typeface="Courier New" pitchFamily="49" charset="0"/>
              </a:rPr>
              <a:t>insorder</a:t>
            </a:r>
            <a:r>
              <a:rPr lang="en-US" sz="2400" b="1" dirty="0" smtClean="0">
                <a:solidFill>
                  <a:srgbClr val="232C2F"/>
                </a:solidFill>
                <a:latin typeface="Courier New" pitchFamily="49" charset="0"/>
                <a:cs typeface="Courier New" pitchFamily="49" charset="0"/>
              </a:rPr>
              <a:t> 25, </a:t>
            </a:r>
            <a:r>
              <a:rPr lang="en-US" sz="2400" b="1" dirty="0" err="1" smtClean="0">
                <a:solidFill>
                  <a:srgbClr val="232C2F"/>
                </a:solidFill>
                <a:latin typeface="Courier New" pitchFamily="49" charset="0"/>
                <a:cs typeface="Courier New" pitchFamily="49" charset="0"/>
              </a:rPr>
              <a:t>selorder</a:t>
            </a:r>
            <a:r>
              <a:rPr lang="en-US" sz="2400" b="1" dirty="0" smtClean="0">
                <a:solidFill>
                  <a:srgbClr val="232C2F"/>
                </a:solidFill>
                <a:latin typeface="Courier New" pitchFamily="49" charset="0"/>
                <a:cs typeface="Courier New" pitchFamily="49" charset="0"/>
              </a:rPr>
              <a:t> 65, </a:t>
            </a:r>
            <a:r>
              <a:rPr lang="en-US" sz="2400" b="1" dirty="0" err="1" smtClean="0">
                <a:solidFill>
                  <a:srgbClr val="232C2F"/>
                </a:solidFill>
                <a:latin typeface="Courier New" pitchFamily="49" charset="0"/>
                <a:cs typeface="Courier New" pitchFamily="49" charset="0"/>
              </a:rPr>
              <a:t>qcomplex</a:t>
            </a:r>
            <a:r>
              <a:rPr lang="en-US" sz="2400" b="1" dirty="0" smtClean="0">
                <a:solidFill>
                  <a:srgbClr val="232C2F"/>
                </a:solidFill>
                <a:latin typeface="Courier New" pitchFamily="49" charset="0"/>
                <a:cs typeface="Courier New" pitchFamily="49" charset="0"/>
              </a:rPr>
              <a:t> 10);</a:t>
            </a:r>
          </a:p>
          <a:p>
            <a:pPr>
              <a:spcBef>
                <a:spcPts val="0"/>
              </a:spcBef>
              <a:buNone/>
            </a:pPr>
            <a:endParaRPr lang="en-US" sz="2400" b="1" dirty="0" smtClean="0">
              <a:solidFill>
                <a:srgbClr val="232C2F"/>
              </a:solidFill>
              <a:latin typeface="Courier New" pitchFamily="49" charset="0"/>
              <a:cs typeface="Courier New" pitchFamily="49" charset="0"/>
            </a:endParaRPr>
          </a:p>
          <a:p>
            <a:pPr>
              <a:spcBef>
                <a:spcPts val="0"/>
              </a:spcBef>
              <a:buNone/>
            </a:pPr>
            <a:r>
              <a:rPr lang="en-US" sz="2400" b="1" dirty="0" smtClean="0">
                <a:solidFill>
                  <a:srgbClr val="232C2F"/>
                </a:solidFill>
                <a:latin typeface="Courier New" pitchFamily="49" charset="0"/>
                <a:cs typeface="Courier New" pitchFamily="49" charset="0"/>
              </a:rPr>
              <a:t>run</a:t>
            </a:r>
          </a:p>
          <a:p>
            <a:pPr>
              <a:spcBef>
                <a:spcPts val="0"/>
              </a:spcBef>
              <a:buNone/>
            </a:pPr>
            <a:r>
              <a:rPr lang="en-US" sz="2400" b="1" dirty="0" smtClean="0">
                <a:solidFill>
                  <a:srgbClr val="232C2F"/>
                </a:solidFill>
                <a:latin typeface="Courier New" pitchFamily="49" charset="0"/>
                <a:cs typeface="Courier New" pitchFamily="49" charset="0"/>
              </a:rPr>
              <a:t>  # Start a number of real worker threads</a:t>
            </a:r>
          </a:p>
          <a:p>
            <a:pPr>
              <a:spcBef>
                <a:spcPts val="0"/>
              </a:spcBef>
              <a:buNone/>
            </a:pPr>
            <a:r>
              <a:rPr lang="en-US" sz="2400" b="1" dirty="0" smtClean="0">
                <a:solidFill>
                  <a:srgbClr val="232C2F"/>
                </a:solidFill>
                <a:latin typeface="Courier New" pitchFamily="49" charset="0"/>
                <a:cs typeface="Courier New" pitchFamily="49" charset="0"/>
              </a:rPr>
              <a:t>  threads </a:t>
            </a:r>
            <a:r>
              <a:rPr lang="en-US" sz="2400" b="1" dirty="0" err="1" smtClean="0">
                <a:solidFill>
                  <a:srgbClr val="232C2F"/>
                </a:solidFill>
                <a:latin typeface="Courier New" pitchFamily="49" charset="0"/>
                <a:cs typeface="Courier New" pitchFamily="49" charset="0"/>
              </a:rPr>
              <a:t>thrcount</a:t>
            </a:r>
            <a:r>
              <a:rPr lang="en-US" sz="2400" b="1" dirty="0">
                <a:solidFill>
                  <a:srgbClr val="232C2F"/>
                </a:solidFill>
                <a:latin typeface="Courier New" pitchFamily="49" charset="0"/>
                <a:cs typeface="Courier New" pitchFamily="49" charset="0"/>
              </a:rPr>
              <a:t> </a:t>
            </a:r>
            <a:r>
              <a:rPr lang="en-US" sz="2400" b="1" dirty="0" smtClean="0">
                <a:solidFill>
                  <a:srgbClr val="232C2F"/>
                </a:solidFill>
                <a:latin typeface="Courier New" pitchFamily="49" charset="0"/>
                <a:cs typeface="Courier New" pitchFamily="49" charset="0"/>
              </a:rPr>
              <a:t>at </a:t>
            </a:r>
            <a:r>
              <a:rPr lang="en-US" sz="2400" b="1" dirty="0" err="1" smtClean="0">
                <a:solidFill>
                  <a:srgbClr val="232C2F"/>
                </a:solidFill>
                <a:latin typeface="Courier New" pitchFamily="49" charset="0"/>
                <a:cs typeface="Courier New" pitchFamily="49" charset="0"/>
              </a:rPr>
              <a:t>demouser</a:t>
            </a:r>
            <a:r>
              <a:rPr lang="en-US" sz="2400" b="1" dirty="0" smtClean="0">
                <a:solidFill>
                  <a:srgbClr val="232C2F"/>
                </a:solidFill>
                <a:latin typeface="Courier New" pitchFamily="49" charset="0"/>
                <a:cs typeface="Courier New" pitchFamily="49" charset="0"/>
              </a:rPr>
              <a:t> # Use this database</a:t>
            </a:r>
          </a:p>
          <a:p>
            <a:pPr>
              <a:spcBef>
                <a:spcPts val="0"/>
              </a:spcBef>
              <a:buNone/>
            </a:pPr>
            <a:r>
              <a:rPr lang="en-US" sz="2400" b="1" dirty="0" smtClean="0">
                <a:solidFill>
                  <a:srgbClr val="232C2F"/>
                </a:solidFill>
                <a:latin typeface="Courier New" pitchFamily="49" charset="0"/>
                <a:cs typeface="Courier New" pitchFamily="49" charset="0"/>
              </a:rPr>
              <a:t>    loop </a:t>
            </a:r>
            <a:r>
              <a:rPr lang="en-US" sz="2400" b="1" dirty="0" err="1" smtClean="0">
                <a:solidFill>
                  <a:srgbClr val="232C2F"/>
                </a:solidFill>
                <a:latin typeface="Courier New" pitchFamily="49" charset="0"/>
                <a:cs typeface="Courier New" pitchFamily="49" charset="0"/>
              </a:rPr>
              <a:t>doeither</a:t>
            </a:r>
            <a:r>
              <a:rPr lang="en-US" sz="2400" b="1" dirty="0" smtClean="0">
                <a:solidFill>
                  <a:srgbClr val="232C2F"/>
                </a:solidFill>
                <a:latin typeface="Courier New" pitchFamily="49" charset="0"/>
                <a:cs typeface="Courier New" pitchFamily="49" charset="0"/>
              </a:rPr>
              <a:t>() # executing this</a:t>
            </a:r>
          </a:p>
          <a:p>
            <a:pPr>
              <a:spcBef>
                <a:spcPts val="0"/>
              </a:spcBef>
              <a:buNone/>
            </a:pPr>
            <a:r>
              <a:rPr lang="en-US" sz="2400" b="1" dirty="0" smtClean="0">
                <a:solidFill>
                  <a:srgbClr val="232C2F"/>
                </a:solidFill>
                <a:latin typeface="Courier New" pitchFamily="49" charset="0"/>
                <a:cs typeface="Courier New" pitchFamily="49" charset="0"/>
              </a:rPr>
              <a:t>      every erlang2(0.05) </a:t>
            </a:r>
          </a:p>
          <a:p>
            <a:pPr>
              <a:spcBef>
                <a:spcPts val="0"/>
              </a:spcBef>
              <a:buNone/>
            </a:pPr>
            <a:r>
              <a:rPr lang="en-US" sz="2400" b="1" dirty="0" smtClean="0">
                <a:solidFill>
                  <a:srgbClr val="232C2F"/>
                </a:solidFill>
                <a:latin typeface="Courier New" pitchFamily="49" charset="0"/>
                <a:cs typeface="Courier New" pitchFamily="49" charset="0"/>
              </a:rPr>
              <a:t>      stop </a:t>
            </a:r>
            <a:r>
              <a:rPr lang="en-US" sz="2400" b="1" dirty="0" err="1" smtClean="0">
                <a:solidFill>
                  <a:srgbClr val="232C2F"/>
                </a:solidFill>
                <a:latin typeface="Courier New" pitchFamily="49" charset="0"/>
                <a:cs typeface="Courier New" pitchFamily="49" charset="0"/>
              </a:rPr>
              <a:t>totaltime</a:t>
            </a:r>
            <a:r>
              <a:rPr lang="en-US" sz="2400" b="1" dirty="0" smtClean="0">
                <a:solidFill>
                  <a:srgbClr val="232C2F"/>
                </a:solidFill>
                <a:latin typeface="Courier New" pitchFamily="49" charset="0"/>
                <a:cs typeface="Courier New" pitchFamily="49" charset="0"/>
              </a:rPr>
              <a:t>;  </a:t>
            </a:r>
          </a:p>
          <a:p>
            <a:pPr>
              <a:spcBef>
                <a:spcPts val="0"/>
              </a:spcBef>
              <a:buNone/>
            </a:pPr>
            <a:r>
              <a:rPr lang="da-DK" sz="2400" b="1" dirty="0" smtClean="0">
                <a:solidFill>
                  <a:srgbClr val="232C2F"/>
                </a:solidFill>
                <a:latin typeface="Courier New" pitchFamily="49" charset="0"/>
                <a:cs typeface="Courier New" pitchFamily="49" charset="0"/>
              </a:rPr>
              <a:t>      doeither();</a:t>
            </a:r>
          </a:p>
          <a:p>
            <a:pPr>
              <a:spcBef>
                <a:spcPts val="0"/>
              </a:spcBef>
              <a:buNone/>
            </a:pPr>
            <a:r>
              <a:rPr lang="da-DK" sz="2400" b="1" dirty="0">
                <a:solidFill>
                  <a:srgbClr val="232C2F"/>
                </a:solidFill>
                <a:latin typeface="Courier New" pitchFamily="49" charset="0"/>
                <a:cs typeface="Courier New" pitchFamily="49" charset="0"/>
              </a:rPr>
              <a:t> </a:t>
            </a:r>
            <a:r>
              <a:rPr lang="da-DK" sz="2400" b="1" dirty="0" smtClean="0">
                <a:solidFill>
                  <a:srgbClr val="232C2F"/>
                </a:solidFill>
                <a:latin typeface="Courier New" pitchFamily="49" charset="0"/>
                <a:cs typeface="Courier New" pitchFamily="49" charset="0"/>
              </a:rPr>
              <a:t>   end loop;</a:t>
            </a:r>
            <a:endParaRPr lang="en-US" sz="2400" b="1" dirty="0" smtClean="0">
              <a:solidFill>
                <a:srgbClr val="232C2F"/>
              </a:solidFill>
              <a:latin typeface="Courier New" pitchFamily="49" charset="0"/>
              <a:cs typeface="Courier New" pitchFamily="49" charset="0"/>
            </a:endParaRPr>
          </a:p>
          <a:p>
            <a:pPr>
              <a:spcBef>
                <a:spcPts val="0"/>
              </a:spcBef>
              <a:buNone/>
            </a:pPr>
            <a:r>
              <a:rPr lang="en-US" sz="2400" b="1" dirty="0" smtClean="0">
                <a:solidFill>
                  <a:srgbClr val="232C2F"/>
                </a:solidFill>
                <a:latin typeface="Courier New" pitchFamily="49" charset="0"/>
                <a:cs typeface="Courier New" pitchFamily="49" charset="0"/>
              </a:rPr>
              <a:t>  end threads;</a:t>
            </a:r>
          </a:p>
          <a:p>
            <a:pPr>
              <a:spcBef>
                <a:spcPts val="0"/>
              </a:spcBef>
              <a:buNone/>
            </a:pPr>
            <a:r>
              <a:rPr lang="da-DK" sz="2400" b="1" dirty="0" smtClean="0">
                <a:solidFill>
                  <a:srgbClr val="232C2F"/>
                </a:solidFill>
                <a:latin typeface="Courier New" pitchFamily="49" charset="0"/>
                <a:cs typeface="Courier New" pitchFamily="49" charset="0"/>
              </a:rPr>
              <a:t>end run;</a:t>
            </a:r>
          </a:p>
        </p:txBody>
      </p:sp>
      <p:sp>
        <p:nvSpPr>
          <p:cNvPr id="4" name="Oval Callout 3"/>
          <p:cNvSpPr/>
          <p:nvPr/>
        </p:nvSpPr>
        <p:spPr>
          <a:xfrm>
            <a:off x="6914977" y="236483"/>
            <a:ext cx="5003754" cy="1623849"/>
          </a:xfrm>
          <a:prstGeom prst="wedgeEllipseCallout">
            <a:avLst>
              <a:gd name="adj1" fmla="val -62343"/>
              <a:gd name="adj2" fmla="val 37232"/>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Pick a random procedure with some probability</a:t>
            </a:r>
            <a:endParaRPr lang="en-US" sz="3200" dirty="0">
              <a:solidFill>
                <a:schemeClr val="accent1"/>
              </a:solidFill>
            </a:endParaRPr>
          </a:p>
        </p:txBody>
      </p:sp>
      <p:sp>
        <p:nvSpPr>
          <p:cNvPr id="5" name="Oval Callout 4"/>
          <p:cNvSpPr/>
          <p:nvPr/>
        </p:nvSpPr>
        <p:spPr>
          <a:xfrm>
            <a:off x="7462302" y="4029665"/>
            <a:ext cx="2983687" cy="1366346"/>
          </a:xfrm>
          <a:prstGeom prst="wedgeEllipseCallout">
            <a:avLst>
              <a:gd name="adj1" fmla="val -133863"/>
              <a:gd name="adj2" fmla="val -71247"/>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Random execution</a:t>
            </a:r>
            <a:endParaRPr lang="en-US" sz="3200" dirty="0">
              <a:solidFill>
                <a:schemeClr val="accent1"/>
              </a:solidFill>
            </a:endParaRPr>
          </a:p>
        </p:txBody>
      </p:sp>
      <p:cxnSp>
        <p:nvCxnSpPr>
          <p:cNvPr id="9" name="Curved Connector 8"/>
          <p:cNvCxnSpPr/>
          <p:nvPr/>
        </p:nvCxnSpPr>
        <p:spPr>
          <a:xfrm rot="10800000" flipV="1">
            <a:off x="3348112" y="1781502"/>
            <a:ext cx="2122525" cy="1805759"/>
          </a:xfrm>
          <a:prstGeom prst="curvedConnector3">
            <a:avLst>
              <a:gd name="adj1" fmla="val 50000"/>
            </a:avLst>
          </a:prstGeom>
          <a:ln w="31750">
            <a:solidFill>
              <a:schemeClr val="accent1"/>
            </a:solidFill>
            <a:miter lim="800000"/>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Running it all… </a:t>
            </a:r>
            <a:endParaRPr lang="en-US" dirty="0"/>
          </a:p>
        </p:txBody>
      </p:sp>
      <p:sp>
        <p:nvSpPr>
          <p:cNvPr id="3" name="Content Placeholder 2"/>
          <p:cNvSpPr>
            <a:spLocks noGrp="1"/>
          </p:cNvSpPr>
          <p:nvPr>
            <p:ph idx="1"/>
          </p:nvPr>
        </p:nvSpPr>
        <p:spPr>
          <a:xfrm>
            <a:off x="609979" y="1508235"/>
            <a:ext cx="11126522" cy="4419600"/>
          </a:xfrm>
        </p:spPr>
        <p:txBody>
          <a:bodyPr/>
          <a:lstStyle/>
          <a:p>
            <a:pPr>
              <a:spcBef>
                <a:spcPts val="0"/>
              </a:spcBef>
              <a:buNone/>
            </a:pPr>
            <a:r>
              <a:rPr lang="da-DK" sz="2400" b="1" dirty="0" smtClean="0">
                <a:solidFill>
                  <a:srgbClr val="232C2F"/>
                </a:solidFill>
                <a:latin typeface="Courier New" pitchFamily="49" charset="0"/>
                <a:cs typeface="Courier New" pitchFamily="49" charset="0"/>
              </a:rPr>
              <a:t>rwloadsim -sss awr.rwl rwloadsim.rwl demouser.rwl \ insertdemo.rwl querydemo.rwl runsimulation.rwl</a:t>
            </a:r>
          </a:p>
          <a:p>
            <a:pPr>
              <a:spcBef>
                <a:spcPts val="0"/>
              </a:spcBef>
              <a:buNone/>
            </a:pPr>
            <a:endParaRPr lang="da-DK" sz="2400" b="1" dirty="0" smtClean="0">
              <a:solidFill>
                <a:srgbClr val="232C2F"/>
              </a:solidFill>
              <a:latin typeface="Courier New" pitchFamily="49" charset="0"/>
              <a:cs typeface="Courier New" pitchFamily="49" charset="0"/>
            </a:endParaRPr>
          </a:p>
          <a:p>
            <a:pPr>
              <a:spcBef>
                <a:spcPts val="0"/>
              </a:spcBef>
              <a:buNone/>
            </a:pPr>
            <a:r>
              <a:rPr lang="da-DK" sz="2400" b="1" dirty="0" smtClean="0">
                <a:solidFill>
                  <a:srgbClr val="232C2F"/>
                </a:solidFill>
                <a:latin typeface="Courier New" pitchFamily="49" charset="0"/>
                <a:cs typeface="Courier New" pitchFamily="49" charset="0"/>
              </a:rPr>
              <a:t>RWP*Load Simulator Release 1.0.2 Beta on Oct 9 14:10 2017</a:t>
            </a:r>
          </a:p>
          <a:p>
            <a:pPr>
              <a:spcBef>
                <a:spcPts val="0"/>
              </a:spcBef>
              <a:buNone/>
            </a:pPr>
            <a:endParaRPr lang="da-DK" sz="2400" b="1" dirty="0" smtClean="0">
              <a:solidFill>
                <a:srgbClr val="232C2F"/>
              </a:solidFill>
              <a:latin typeface="Courier New" pitchFamily="49" charset="0"/>
              <a:cs typeface="Courier New" pitchFamily="49" charset="0"/>
            </a:endParaRPr>
          </a:p>
          <a:p>
            <a:pPr>
              <a:spcBef>
                <a:spcPts val="0"/>
              </a:spcBef>
              <a:buNone/>
            </a:pPr>
            <a:r>
              <a:rPr lang="da-DK" sz="2400" b="1" dirty="0" smtClean="0">
                <a:solidFill>
                  <a:srgbClr val="232C2F"/>
                </a:solidFill>
                <a:latin typeface="Courier New" pitchFamily="49" charset="0"/>
                <a:cs typeface="Courier New" pitchFamily="49" charset="0"/>
              </a:rPr>
              <a:t>Created demouser as session pool to:</a:t>
            </a:r>
          </a:p>
          <a:p>
            <a:pPr>
              <a:spcBef>
                <a:spcPts val="0"/>
              </a:spcBef>
              <a:buNone/>
            </a:pPr>
            <a:r>
              <a:rPr lang="da-DK" sz="2400" b="1" dirty="0" smtClean="0">
                <a:solidFill>
                  <a:srgbClr val="232C2F"/>
                </a:solidFill>
                <a:latin typeface="Courier New" pitchFamily="49" charset="0"/>
                <a:cs typeface="Courier New" pitchFamily="49" charset="0"/>
              </a:rPr>
              <a:t>Oracle Database 12c EE Extreme Perf Release 12.1.0.2.0</a:t>
            </a:r>
          </a:p>
          <a:p>
            <a:pPr>
              <a:spcBef>
                <a:spcPts val="0"/>
              </a:spcBef>
              <a:buNone/>
            </a:pPr>
            <a:endParaRPr lang="da-DK" sz="2400" b="1" dirty="0" smtClean="0">
              <a:solidFill>
                <a:srgbClr val="232C2F"/>
              </a:solidFill>
              <a:latin typeface="Courier New" pitchFamily="49" charset="0"/>
              <a:cs typeface="Courier New" pitchFamily="49" charset="0"/>
            </a:endParaRPr>
          </a:p>
          <a:p>
            <a:pPr>
              <a:spcBef>
                <a:spcPts val="0"/>
              </a:spcBef>
              <a:buNone/>
            </a:pPr>
            <a:r>
              <a:rPr lang="da-DK" sz="2400" b="1" dirty="0" smtClean="0">
                <a:solidFill>
                  <a:schemeClr val="accent1"/>
                </a:solidFill>
                <a:latin typeface="Courier New" pitchFamily="49" charset="0"/>
                <a:cs typeface="Courier New" pitchFamily="49" charset="0"/>
              </a:rPr>
              <a:t>created 1513 orders with 8262 order lines in total</a:t>
            </a:r>
          </a:p>
          <a:p>
            <a:pPr>
              <a:spcBef>
                <a:spcPts val="0"/>
              </a:spcBef>
              <a:buNone/>
            </a:pPr>
            <a:r>
              <a:rPr lang="da-DK" sz="2400" b="1" dirty="0" smtClean="0">
                <a:solidFill>
                  <a:schemeClr val="accent1"/>
                </a:solidFill>
                <a:latin typeface="Courier New" pitchFamily="49" charset="0"/>
                <a:cs typeface="Courier New" pitchFamily="49" charset="0"/>
              </a:rPr>
              <a:t>selected 3728 orders with 20436 order lines in total</a:t>
            </a:r>
          </a:p>
          <a:p>
            <a:pPr>
              <a:spcBef>
                <a:spcPts val="0"/>
              </a:spcBef>
              <a:buNone/>
            </a:pPr>
            <a:endParaRPr lang="da-DK" sz="2400" b="1" dirty="0" smtClean="0">
              <a:solidFill>
                <a:srgbClr val="232C2F"/>
              </a:solidFill>
              <a:latin typeface="Courier New" pitchFamily="49" charset="0"/>
              <a:cs typeface="Courier New" pitchFamily="49" charset="0"/>
            </a:endParaRPr>
          </a:p>
          <a:p>
            <a:pPr>
              <a:spcBef>
                <a:spcPts val="0"/>
              </a:spcBef>
              <a:buNone/>
            </a:pPr>
            <a:r>
              <a:rPr lang="da-DK" sz="2400" b="1" dirty="0" smtClean="0">
                <a:solidFill>
                  <a:srgbClr val="232C2F"/>
                </a:solidFill>
                <a:latin typeface="Courier New" pitchFamily="49" charset="0"/>
                <a:cs typeface="Courier New" pitchFamily="49" charset="0"/>
              </a:rPr>
              <a:t>runnumber: 120</a:t>
            </a:r>
          </a:p>
          <a:p>
            <a:pPr>
              <a:spcBef>
                <a:spcPts val="0"/>
              </a:spcBef>
              <a:buNone/>
            </a:pPr>
            <a:endParaRPr lang="da-DK" sz="2400" b="1" dirty="0" smtClean="0">
              <a:solidFill>
                <a:srgbClr val="232C2F"/>
              </a:solidFill>
              <a:latin typeface="Courier New" pitchFamily="49" charset="0"/>
              <a:cs typeface="Courier New" pitchFamily="49" charset="0"/>
            </a:endParaRPr>
          </a:p>
        </p:txBody>
      </p:sp>
      <p:sp>
        <p:nvSpPr>
          <p:cNvPr id="4" name="Oval Callout 3"/>
          <p:cNvSpPr/>
          <p:nvPr/>
        </p:nvSpPr>
        <p:spPr>
          <a:xfrm>
            <a:off x="7383181" y="4829728"/>
            <a:ext cx="4056994" cy="1534510"/>
          </a:xfrm>
          <a:prstGeom prst="wedgeEllipseCallout">
            <a:avLst>
              <a:gd name="adj1" fmla="val -114173"/>
              <a:gd name="adj2" fmla="val -48121"/>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Very useful debug output</a:t>
            </a:r>
            <a:endParaRPr lang="en-US" sz="32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Thread</a:t>
            </a:r>
            <a:r>
              <a:rPr lang="da-DK" baseline="0" dirty="0" smtClean="0"/>
              <a:t> handling</a:t>
            </a:r>
            <a:endParaRPr lang="en-US" dirty="0"/>
          </a:p>
        </p:txBody>
      </p:sp>
      <p:sp>
        <p:nvSpPr>
          <p:cNvPr id="3" name="Content Placeholder 2"/>
          <p:cNvSpPr>
            <a:spLocks noGrp="1"/>
          </p:cNvSpPr>
          <p:nvPr>
            <p:ph idx="1"/>
          </p:nvPr>
        </p:nvSpPr>
        <p:spPr/>
        <p:txBody>
          <a:bodyPr/>
          <a:lstStyle/>
          <a:p>
            <a:r>
              <a:rPr lang="da-DK" dirty="0" smtClean="0"/>
              <a:t>Worker</a:t>
            </a:r>
            <a:r>
              <a:rPr lang="da-DK" baseline="0" dirty="0" smtClean="0"/>
              <a:t> threads are fully independent</a:t>
            </a:r>
          </a:p>
          <a:p>
            <a:pPr lvl="1"/>
            <a:r>
              <a:rPr lang="da-DK" dirty="0" smtClean="0"/>
              <a:t>No mutex taken (except by OCI itself)</a:t>
            </a:r>
          </a:p>
          <a:p>
            <a:pPr lvl="1"/>
            <a:r>
              <a:rPr lang="da-DK" dirty="0" smtClean="0"/>
              <a:t>Variables are local to each</a:t>
            </a:r>
            <a:r>
              <a:rPr lang="da-DK" baseline="0" dirty="0" smtClean="0"/>
              <a:t> thread</a:t>
            </a:r>
          </a:p>
          <a:p>
            <a:pPr lvl="1"/>
            <a:r>
              <a:rPr lang="da-DK" dirty="0" smtClean="0"/>
              <a:t>No race condition risk</a:t>
            </a:r>
            <a:endParaRPr lang="da-DK" baseline="0" dirty="0" smtClean="0"/>
          </a:p>
          <a:p>
            <a:pPr lvl="0"/>
            <a:r>
              <a:rPr lang="da-DK" baseline="0" dirty="0" smtClean="0"/>
              <a:t>Thread summary variables</a:t>
            </a:r>
          </a:p>
          <a:p>
            <a:pPr lvl="1">
              <a:spcBef>
                <a:spcPts val="600"/>
              </a:spcBef>
              <a:buNone/>
            </a:pPr>
            <a:r>
              <a:rPr lang="da-DK" b="1" dirty="0" smtClean="0">
                <a:solidFill>
                  <a:srgbClr val="232C2F"/>
                </a:solidFill>
                <a:latin typeface="Courier New" pitchFamily="49" charset="0"/>
                <a:cs typeface="Courier New" pitchFamily="49" charset="0"/>
              </a:rPr>
              <a:t>integer threads sum ordcount:=0;</a:t>
            </a:r>
          </a:p>
          <a:p>
            <a:pPr lvl="1">
              <a:spcBef>
                <a:spcPts val="0"/>
              </a:spcBef>
              <a:buNone/>
            </a:pPr>
            <a:r>
              <a:rPr lang="da-DK" b="1" dirty="0" smtClean="0">
                <a:solidFill>
                  <a:srgbClr val="232C2F"/>
                </a:solidFill>
                <a:latin typeface="Courier New" pitchFamily="49" charset="0"/>
                <a:cs typeface="Courier New" pitchFamily="49" charset="0"/>
              </a:rPr>
              <a:t>double threads sum something:=0.0;</a:t>
            </a:r>
            <a:endParaRPr lang="da-DK" baseline="0" dirty="0" smtClean="0"/>
          </a:p>
          <a:p>
            <a:pPr lvl="1"/>
            <a:r>
              <a:rPr lang="da-DK" dirty="0" smtClean="0"/>
              <a:t>These are summed </a:t>
            </a:r>
            <a:r>
              <a:rPr lang="da-DK" i="1" dirty="0" smtClean="0"/>
              <a:t>after</a:t>
            </a:r>
            <a:r>
              <a:rPr lang="da-DK" dirty="0" smtClean="0"/>
              <a:t> threads terminate</a:t>
            </a:r>
          </a:p>
          <a:p>
            <a:pPr lvl="1"/>
            <a:r>
              <a:rPr lang="da-DK" baseline="0" dirty="0" smtClean="0"/>
              <a:t>Very</a:t>
            </a:r>
            <a:r>
              <a:rPr lang="da-DK" dirty="0" smtClean="0"/>
              <a:t> useful for reporting, etc.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Goodies</a:t>
            </a:r>
            <a:endParaRPr lang="en-US" dirty="0"/>
          </a:p>
        </p:txBody>
      </p:sp>
      <p:sp>
        <p:nvSpPr>
          <p:cNvPr id="3" name="Content Placeholder 2"/>
          <p:cNvSpPr>
            <a:spLocks noGrp="1"/>
          </p:cNvSpPr>
          <p:nvPr>
            <p:ph idx="1"/>
          </p:nvPr>
        </p:nvSpPr>
        <p:spPr/>
        <p:txBody>
          <a:bodyPr/>
          <a:lstStyle/>
          <a:p>
            <a:r>
              <a:rPr lang="da-DK" dirty="0" smtClean="0"/>
              <a:t>Supports</a:t>
            </a:r>
            <a:r>
              <a:rPr lang="da-DK" baseline="0" dirty="0" smtClean="0"/>
              <a:t> CLOB (not piecewise)</a:t>
            </a:r>
            <a:endParaRPr lang="da-DK" dirty="0" smtClean="0"/>
          </a:p>
          <a:p>
            <a:r>
              <a:rPr lang="da-DK" dirty="0" smtClean="0"/>
              <a:t>Support for dealing with multi-process runs as a single execution</a:t>
            </a:r>
          </a:p>
          <a:p>
            <a:pPr lvl="1"/>
            <a:r>
              <a:rPr lang="da-DK" dirty="0" smtClean="0"/>
              <a:t>Actual start of all threads/processes can be coordinated</a:t>
            </a:r>
          </a:p>
          <a:p>
            <a:pPr lvl="1"/>
            <a:r>
              <a:rPr lang="da-DK" dirty="0" smtClean="0"/>
              <a:t>Results saved per process; aggregate views available</a:t>
            </a:r>
          </a:p>
          <a:p>
            <a:pPr lvl="1"/>
            <a:r>
              <a:rPr lang="da-DK" dirty="0" smtClean="0"/>
              <a:t>No inter process communication – hence no race condition risk</a:t>
            </a:r>
          </a:p>
          <a:p>
            <a:pPr lvl="1"/>
            <a:r>
              <a:rPr lang="da-DK" dirty="0" smtClean="0"/>
              <a:t>Also allows multi host</a:t>
            </a:r>
          </a:p>
          <a:p>
            <a:r>
              <a:rPr lang="da-DK" dirty="0" smtClean="0"/>
              <a:t>One results repository fine for completely different tests</a:t>
            </a:r>
          </a:p>
          <a:p>
            <a:pPr lvl="1"/>
            <a:r>
              <a:rPr lang="da-DK" dirty="0" smtClean="0"/>
              <a:t>Hostname saved</a:t>
            </a:r>
          </a:p>
          <a:p>
            <a:pPr lvl="1"/>
            <a:r>
              <a:rPr lang="da-DK" dirty="0" smtClean="0"/>
              <a:t>User defined key can e.g. be used for grouping, aggregates</a:t>
            </a:r>
            <a:endParaRPr lang="en-US" dirty="0"/>
          </a:p>
        </p:txBody>
      </p:sp>
    </p:spTree>
    <p:extLst>
      <p:ext uri="{BB962C8B-B14F-4D97-AF65-F5344CB8AC3E}">
        <p14:creationId xmlns:p14="http://schemas.microsoft.com/office/powerpoint/2010/main" val="19141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Some more goodies</a:t>
            </a:r>
            <a:endParaRPr lang="da-DK" dirty="0"/>
          </a:p>
        </p:txBody>
      </p:sp>
      <p:sp>
        <p:nvSpPr>
          <p:cNvPr id="3" name="Content Placeholder 2"/>
          <p:cNvSpPr>
            <a:spLocks noGrp="1"/>
          </p:cNvSpPr>
          <p:nvPr>
            <p:ph idx="1"/>
          </p:nvPr>
        </p:nvSpPr>
        <p:spPr>
          <a:xfrm>
            <a:off x="531151" y="1524001"/>
            <a:ext cx="11126522" cy="4702628"/>
          </a:xfrm>
        </p:spPr>
        <p:txBody>
          <a:bodyPr/>
          <a:lstStyle/>
          <a:p>
            <a:pPr lvl="0"/>
            <a:r>
              <a:rPr lang="da-DK" baseline="0" dirty="0" smtClean="0"/>
              <a:t>Graceful and</a:t>
            </a:r>
            <a:r>
              <a:rPr lang="da-DK" dirty="0" smtClean="0"/>
              <a:t> mostly fast CTRL-C termination</a:t>
            </a:r>
          </a:p>
          <a:p>
            <a:pPr lvl="0"/>
            <a:r>
              <a:rPr lang="da-DK" dirty="0" smtClean="0"/>
              <a:t>Can write to pipelines</a:t>
            </a:r>
            <a:r>
              <a:rPr lang="da-DK" baseline="0" dirty="0" smtClean="0"/>
              <a:t> (</a:t>
            </a:r>
            <a:r>
              <a:rPr lang="da-DK" dirty="0" smtClean="0"/>
              <a:t>like writing</a:t>
            </a:r>
            <a:r>
              <a:rPr lang="da-DK" baseline="0" dirty="0" smtClean="0"/>
              <a:t> to files)</a:t>
            </a:r>
          </a:p>
          <a:p>
            <a:pPr lvl="0"/>
            <a:r>
              <a:rPr lang="da-DK" dirty="0" smtClean="0"/>
              <a:t>NULL dealt with similar to Oracle</a:t>
            </a:r>
            <a:endParaRPr lang="da-DK" baseline="0" dirty="0" smtClean="0"/>
          </a:p>
          <a:p>
            <a:pPr lvl="0"/>
            <a:r>
              <a:rPr lang="da-DK" baseline="0" dirty="0" smtClean="0"/>
              <a:t>Extensive error handling</a:t>
            </a:r>
          </a:p>
          <a:p>
            <a:pPr lvl="1"/>
            <a:r>
              <a:rPr lang="da-DK" dirty="0" smtClean="0"/>
              <a:t>Includes</a:t>
            </a:r>
            <a:r>
              <a:rPr lang="da-DK" baseline="0" dirty="0" smtClean="0"/>
              <a:t> an ”RWL-600” for programming errors</a:t>
            </a:r>
          </a:p>
          <a:p>
            <a:r>
              <a:rPr lang="da-DK" dirty="0" smtClean="0"/>
              <a:t>Allows modular programming</a:t>
            </a:r>
          </a:p>
          <a:p>
            <a:pPr lvl="1"/>
            <a:r>
              <a:rPr lang="da-DK" baseline="0" dirty="0" smtClean="0"/>
              <a:t>Global, private, local variables</a:t>
            </a:r>
          </a:p>
          <a:p>
            <a:pPr lvl="1"/>
            <a:r>
              <a:rPr lang="da-DK" dirty="0" smtClean="0"/>
              <a:t>Include files (like @ in SQL*Plus)</a:t>
            </a:r>
            <a:endParaRPr lang="da-DK" baseline="0" dirty="0" smtClean="0"/>
          </a:p>
        </p:txBody>
      </p:sp>
    </p:spTree>
    <p:extLst>
      <p:ext uri="{BB962C8B-B14F-4D97-AF65-F5344CB8AC3E}">
        <p14:creationId xmlns:p14="http://schemas.microsoft.com/office/powerpoint/2010/main" val="156788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Some repository queries</a:t>
            </a:r>
            <a:endParaRPr lang="en-US" dirty="0"/>
          </a:p>
        </p:txBody>
      </p:sp>
      <p:sp>
        <p:nvSpPr>
          <p:cNvPr id="3" name="Content Placeholder 2"/>
          <p:cNvSpPr>
            <a:spLocks noGrp="1"/>
          </p:cNvSpPr>
          <p:nvPr>
            <p:ph idx="1"/>
          </p:nvPr>
        </p:nvSpPr>
        <p:spPr/>
        <p:txBody>
          <a:bodyPr/>
          <a:lstStyle/>
          <a:p>
            <a:pPr>
              <a:spcBef>
                <a:spcPts val="0"/>
              </a:spcBef>
              <a:buNone/>
            </a:pPr>
            <a:r>
              <a:rPr lang="en-US" dirty="0" smtClean="0"/>
              <a:t> </a:t>
            </a:r>
            <a:r>
              <a:rPr lang="en-US" sz="2400" b="1" dirty="0" smtClean="0">
                <a:solidFill>
                  <a:srgbClr val="232C2F"/>
                </a:solidFill>
                <a:latin typeface="Courier New" pitchFamily="49" charset="0"/>
                <a:cs typeface="Courier New" pitchFamily="49" charset="0"/>
              </a:rPr>
              <a:t>SQL &gt;select * from </a:t>
            </a:r>
            <a:r>
              <a:rPr lang="en-US" sz="2400" b="1" dirty="0" err="1" smtClean="0">
                <a:solidFill>
                  <a:srgbClr val="232C2F"/>
                </a:solidFill>
                <a:latin typeface="Courier New" pitchFamily="49" charset="0"/>
                <a:cs typeface="Courier New" pitchFamily="49" charset="0"/>
              </a:rPr>
              <a:t>runres</a:t>
            </a:r>
            <a:r>
              <a:rPr lang="en-US" sz="2400" b="1" dirty="0" smtClean="0">
                <a:solidFill>
                  <a:srgbClr val="232C2F"/>
                </a:solidFill>
                <a:latin typeface="Courier New" pitchFamily="49" charset="0"/>
                <a:cs typeface="Courier New" pitchFamily="49" charset="0"/>
              </a:rPr>
              <a:t> where </a:t>
            </a:r>
            <a:r>
              <a:rPr lang="en-US" sz="2400" b="1" dirty="0" err="1" smtClean="0">
                <a:solidFill>
                  <a:srgbClr val="232C2F"/>
                </a:solidFill>
                <a:latin typeface="Courier New" pitchFamily="49" charset="0"/>
                <a:cs typeface="Courier New" pitchFamily="49" charset="0"/>
              </a:rPr>
              <a:t>runnumber</a:t>
            </a:r>
            <a:r>
              <a:rPr lang="en-US" sz="2400" b="1" dirty="0" smtClean="0">
                <a:solidFill>
                  <a:srgbClr val="232C2F"/>
                </a:solidFill>
                <a:latin typeface="Courier New" pitchFamily="49" charset="0"/>
                <a:cs typeface="Courier New" pitchFamily="49" charset="0"/>
              </a:rPr>
              <a:t>=120;</a:t>
            </a:r>
          </a:p>
          <a:p>
            <a:pPr>
              <a:spcBef>
                <a:spcPts val="0"/>
              </a:spcBef>
              <a:buNone/>
            </a:pPr>
            <a:endParaRPr lang="en-US" sz="2400" b="1" dirty="0" smtClean="0">
              <a:solidFill>
                <a:srgbClr val="232C2F"/>
              </a:solidFill>
              <a:latin typeface="Courier New" pitchFamily="49" charset="0"/>
              <a:cs typeface="Courier New" pitchFamily="49" charset="0"/>
            </a:endParaRPr>
          </a:p>
          <a:p>
            <a:pPr>
              <a:spcBef>
                <a:spcPts val="0"/>
              </a:spcBef>
              <a:buNone/>
            </a:pPr>
            <a:r>
              <a:rPr lang="en-US" sz="2400" b="1" dirty="0" smtClean="0">
                <a:solidFill>
                  <a:srgbClr val="232C2F"/>
                </a:solidFill>
                <a:latin typeface="Courier New" pitchFamily="49" charset="0"/>
                <a:cs typeface="Courier New" pitchFamily="49" charset="0"/>
              </a:rPr>
              <a:t> RUNNUMBER VNAME      WTIME  ETIME     ECOUNT</a:t>
            </a:r>
          </a:p>
          <a:p>
            <a:pPr>
              <a:spcBef>
                <a:spcPts val="0"/>
              </a:spcBef>
              <a:buNone/>
            </a:pPr>
            <a:r>
              <a:rPr lang="en-US" sz="2400" b="1" dirty="0" smtClean="0">
                <a:solidFill>
                  <a:srgbClr val="232C2F"/>
                </a:solidFill>
                <a:latin typeface="Courier New" pitchFamily="49" charset="0"/>
                <a:cs typeface="Courier New" pitchFamily="49" charset="0"/>
              </a:rPr>
              <a:t>---------- ---------- ----- ------ ----------</a:t>
            </a:r>
          </a:p>
          <a:p>
            <a:pPr>
              <a:spcBef>
                <a:spcPts val="0"/>
              </a:spcBef>
              <a:buNone/>
            </a:pPr>
            <a:r>
              <a:rPr lang="en-US" sz="2400" b="1" dirty="0" smtClean="0">
                <a:solidFill>
                  <a:srgbClr val="232C2F"/>
                </a:solidFill>
                <a:latin typeface="Courier New" pitchFamily="49" charset="0"/>
                <a:cs typeface="Courier New" pitchFamily="49" charset="0"/>
              </a:rPr>
              <a:t>       120 </a:t>
            </a:r>
            <a:r>
              <a:rPr lang="en-US" sz="2400" b="1" dirty="0" err="1" smtClean="0">
                <a:solidFill>
                  <a:srgbClr val="232C2F"/>
                </a:solidFill>
                <a:latin typeface="Courier New" pitchFamily="49" charset="0"/>
                <a:cs typeface="Courier New" pitchFamily="49" charset="0"/>
              </a:rPr>
              <a:t>insorder</a:t>
            </a:r>
            <a:r>
              <a:rPr lang="en-US" sz="2400" b="1" dirty="0" smtClean="0">
                <a:solidFill>
                  <a:srgbClr val="232C2F"/>
                </a:solidFill>
                <a:latin typeface="Courier New" pitchFamily="49" charset="0"/>
                <a:cs typeface="Courier New" pitchFamily="49" charset="0"/>
              </a:rPr>
              <a:t>    0.03   1.85       1513</a:t>
            </a:r>
          </a:p>
          <a:p>
            <a:pPr>
              <a:spcBef>
                <a:spcPts val="0"/>
              </a:spcBef>
              <a:buNone/>
            </a:pPr>
            <a:r>
              <a:rPr lang="en-US" sz="2400" b="1" dirty="0" smtClean="0">
                <a:solidFill>
                  <a:srgbClr val="232C2F"/>
                </a:solidFill>
                <a:latin typeface="Courier New" pitchFamily="49" charset="0"/>
                <a:cs typeface="Courier New" pitchFamily="49" charset="0"/>
              </a:rPr>
              <a:t>       120 </a:t>
            </a:r>
            <a:r>
              <a:rPr lang="en-US" sz="2400" b="1" dirty="0" err="1" smtClean="0">
                <a:solidFill>
                  <a:srgbClr val="232C2F"/>
                </a:solidFill>
                <a:latin typeface="Courier New" pitchFamily="49" charset="0"/>
                <a:cs typeface="Courier New" pitchFamily="49" charset="0"/>
              </a:rPr>
              <a:t>qcomplex</a:t>
            </a:r>
            <a:r>
              <a:rPr lang="en-US" sz="2400" b="1" dirty="0" smtClean="0">
                <a:solidFill>
                  <a:srgbClr val="232C2F"/>
                </a:solidFill>
                <a:latin typeface="Courier New" pitchFamily="49" charset="0"/>
                <a:cs typeface="Courier New" pitchFamily="49" charset="0"/>
              </a:rPr>
              <a:t>    0.39  11.31        622</a:t>
            </a:r>
          </a:p>
          <a:p>
            <a:pPr>
              <a:spcBef>
                <a:spcPts val="0"/>
              </a:spcBef>
              <a:buNone/>
            </a:pPr>
            <a:r>
              <a:rPr lang="en-US" sz="2400" b="1" dirty="0" smtClean="0">
                <a:solidFill>
                  <a:srgbClr val="232C2F"/>
                </a:solidFill>
                <a:latin typeface="Courier New" pitchFamily="49" charset="0"/>
                <a:cs typeface="Courier New" pitchFamily="49" charset="0"/>
              </a:rPr>
              <a:t>       120 </a:t>
            </a:r>
            <a:r>
              <a:rPr lang="en-US" sz="2400" b="1" dirty="0" err="1" smtClean="0">
                <a:solidFill>
                  <a:srgbClr val="232C2F"/>
                </a:solidFill>
                <a:latin typeface="Courier New" pitchFamily="49" charset="0"/>
                <a:cs typeface="Courier New" pitchFamily="49" charset="0"/>
              </a:rPr>
              <a:t>selorder</a:t>
            </a:r>
            <a:r>
              <a:rPr lang="en-US" sz="2400" b="1" dirty="0" smtClean="0">
                <a:solidFill>
                  <a:srgbClr val="232C2F"/>
                </a:solidFill>
                <a:latin typeface="Courier New" pitchFamily="49" charset="0"/>
                <a:cs typeface="Courier New" pitchFamily="49" charset="0"/>
              </a:rPr>
              <a:t>    0.08   4.40       3749</a:t>
            </a:r>
          </a:p>
          <a:p>
            <a:pPr>
              <a:buNone/>
            </a:pPr>
            <a:endParaRPr lang="en-US" dirty="0"/>
          </a:p>
        </p:txBody>
      </p:sp>
      <p:sp>
        <p:nvSpPr>
          <p:cNvPr id="4" name="Oval Callout 3"/>
          <p:cNvSpPr/>
          <p:nvPr/>
        </p:nvSpPr>
        <p:spPr>
          <a:xfrm>
            <a:off x="893378" y="4445876"/>
            <a:ext cx="4056994" cy="1497724"/>
          </a:xfrm>
          <a:prstGeom prst="wedgeEllipseCallout">
            <a:avLst>
              <a:gd name="adj1" fmla="val 42706"/>
              <a:gd name="adj2" fmla="val -88477"/>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Total wait time to acquire session</a:t>
            </a:r>
            <a:endParaRPr lang="en-US" sz="3200" dirty="0">
              <a:solidFill>
                <a:schemeClr val="accent1"/>
              </a:solidFill>
            </a:endParaRPr>
          </a:p>
        </p:txBody>
      </p:sp>
      <p:sp>
        <p:nvSpPr>
          <p:cNvPr id="5" name="Oval Callout 4"/>
          <p:cNvSpPr/>
          <p:nvPr/>
        </p:nvSpPr>
        <p:spPr>
          <a:xfrm>
            <a:off x="5223640" y="4440621"/>
            <a:ext cx="4056994" cy="1534510"/>
          </a:xfrm>
          <a:prstGeom prst="wedgeEllipseCallout">
            <a:avLst>
              <a:gd name="adj1" fmla="val -22579"/>
              <a:gd name="adj2" fmla="val -87424"/>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Total database execution time</a:t>
            </a:r>
            <a:endParaRPr lang="en-US" sz="3200" dirty="0">
              <a:solidFill>
                <a:schemeClr val="accent1"/>
              </a:solidFill>
            </a:endParaRPr>
          </a:p>
        </p:txBody>
      </p:sp>
      <p:sp>
        <p:nvSpPr>
          <p:cNvPr id="6" name="Oval Callout 5"/>
          <p:cNvSpPr/>
          <p:nvPr/>
        </p:nvSpPr>
        <p:spPr>
          <a:xfrm>
            <a:off x="9159764" y="3820510"/>
            <a:ext cx="2191408" cy="877614"/>
          </a:xfrm>
          <a:prstGeom prst="wedgeEllipseCallout">
            <a:avLst>
              <a:gd name="adj1" fmla="val -65744"/>
              <a:gd name="adj2" fmla="val -65867"/>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counts</a:t>
            </a:r>
            <a:endParaRPr lang="en-US" sz="32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Yet another load simulator?</a:t>
            </a:r>
            <a:endParaRPr lang="en-US" dirty="0"/>
          </a:p>
        </p:txBody>
      </p:sp>
      <p:sp>
        <p:nvSpPr>
          <p:cNvPr id="3" name="Content Placeholder 2"/>
          <p:cNvSpPr>
            <a:spLocks noGrp="1"/>
          </p:cNvSpPr>
          <p:nvPr>
            <p:ph idx="1"/>
          </p:nvPr>
        </p:nvSpPr>
        <p:spPr/>
        <p:txBody>
          <a:bodyPr/>
          <a:lstStyle/>
          <a:p>
            <a:r>
              <a:rPr lang="da-DK" dirty="0" smtClean="0"/>
              <a:t>Lots of people have ”their</a:t>
            </a:r>
            <a:r>
              <a:rPr lang="da-DK" baseline="0" dirty="0" smtClean="0"/>
              <a:t> own”</a:t>
            </a:r>
          </a:p>
          <a:p>
            <a:pPr lvl="1"/>
            <a:r>
              <a:rPr lang="da-DK" dirty="0" smtClean="0"/>
              <a:t>Rarely general purpose</a:t>
            </a:r>
          </a:p>
          <a:p>
            <a:pPr lvl="1"/>
            <a:r>
              <a:rPr lang="da-DK" baseline="0" dirty="0" smtClean="0"/>
              <a:t>Mine was ”spaghetti</a:t>
            </a:r>
            <a:r>
              <a:rPr lang="da-DK" dirty="0" smtClean="0"/>
              <a:t> in C” (rather than ”rapsody in blue”….)</a:t>
            </a:r>
            <a:endParaRPr lang="da-DK" baseline="0" dirty="0" smtClean="0"/>
          </a:p>
          <a:p>
            <a:r>
              <a:rPr lang="da-DK" baseline="0" dirty="0" smtClean="0"/>
              <a:t>”Real” benchmarking tools are very expensive</a:t>
            </a:r>
          </a:p>
          <a:p>
            <a:r>
              <a:rPr lang="da-DK" baseline="0" dirty="0" smtClean="0"/>
              <a:t>Running the full application is mostly not an option</a:t>
            </a:r>
          </a:p>
          <a:p>
            <a:r>
              <a:rPr lang="da-DK" dirty="0" smtClean="0"/>
              <a:t>SQL*Plus is too simple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Some repository queries</a:t>
            </a:r>
            <a:endParaRPr lang="en-US" dirty="0"/>
          </a:p>
        </p:txBody>
      </p:sp>
      <p:sp>
        <p:nvSpPr>
          <p:cNvPr id="3" name="Content Placeholder 2"/>
          <p:cNvSpPr>
            <a:spLocks noGrp="1"/>
          </p:cNvSpPr>
          <p:nvPr>
            <p:ph idx="1"/>
          </p:nvPr>
        </p:nvSpPr>
        <p:spPr/>
        <p:txBody>
          <a:bodyPr/>
          <a:lstStyle/>
          <a:p>
            <a:pPr>
              <a:spcBef>
                <a:spcPts val="0"/>
              </a:spcBef>
              <a:buNone/>
            </a:pPr>
            <a:r>
              <a:rPr lang="en-US" dirty="0" smtClean="0"/>
              <a:t> </a:t>
            </a:r>
            <a:r>
              <a:rPr lang="en-US" sz="2400" b="1" dirty="0" smtClean="0">
                <a:solidFill>
                  <a:srgbClr val="232C2F"/>
                </a:solidFill>
                <a:latin typeface="Courier New" pitchFamily="49" charset="0"/>
                <a:cs typeface="Courier New" pitchFamily="49" charset="0"/>
              </a:rPr>
              <a:t>SQL &gt;select </a:t>
            </a:r>
            <a:r>
              <a:rPr lang="en-US" sz="2400" b="1" dirty="0" err="1" smtClean="0">
                <a:solidFill>
                  <a:srgbClr val="232C2F"/>
                </a:solidFill>
                <a:latin typeface="Courier New" pitchFamily="49" charset="0"/>
                <a:cs typeface="Courier New" pitchFamily="49" charset="0"/>
              </a:rPr>
              <a:t>vname</a:t>
            </a:r>
            <a:r>
              <a:rPr lang="en-US" sz="2400" b="1" dirty="0" smtClean="0">
                <a:solidFill>
                  <a:srgbClr val="232C2F"/>
                </a:solidFill>
                <a:latin typeface="Courier New" pitchFamily="49" charset="0"/>
                <a:cs typeface="Courier New" pitchFamily="49" charset="0"/>
              </a:rPr>
              <a:t>, </a:t>
            </a:r>
            <a:r>
              <a:rPr lang="en-US" sz="2400" b="1" dirty="0" err="1" smtClean="0">
                <a:solidFill>
                  <a:srgbClr val="232C2F"/>
                </a:solidFill>
                <a:latin typeface="Courier New" pitchFamily="49" charset="0"/>
                <a:cs typeface="Courier New" pitchFamily="49" charset="0"/>
              </a:rPr>
              <a:t>wtime</a:t>
            </a:r>
            <a:r>
              <a:rPr lang="en-US" sz="2400" b="1" dirty="0" smtClean="0">
                <a:solidFill>
                  <a:srgbClr val="232C2F"/>
                </a:solidFill>
                <a:latin typeface="Courier New" pitchFamily="49" charset="0"/>
                <a:cs typeface="Courier New" pitchFamily="49" charset="0"/>
              </a:rPr>
              <a:t>/</a:t>
            </a:r>
            <a:r>
              <a:rPr lang="en-US" sz="2400" b="1" dirty="0" err="1" smtClean="0">
                <a:solidFill>
                  <a:srgbClr val="232C2F"/>
                </a:solidFill>
                <a:latin typeface="Courier New" pitchFamily="49" charset="0"/>
                <a:cs typeface="Courier New" pitchFamily="49" charset="0"/>
              </a:rPr>
              <a:t>ecount</a:t>
            </a:r>
            <a:r>
              <a:rPr lang="en-US" sz="2400" b="1" dirty="0" smtClean="0">
                <a:solidFill>
                  <a:srgbClr val="232C2F"/>
                </a:solidFill>
                <a:latin typeface="Courier New" pitchFamily="49" charset="0"/>
                <a:cs typeface="Courier New" pitchFamily="49" charset="0"/>
              </a:rPr>
              <a:t> </a:t>
            </a:r>
            <a:r>
              <a:rPr lang="en-US" sz="2400" b="1" dirty="0" err="1" smtClean="0">
                <a:solidFill>
                  <a:srgbClr val="232C2F"/>
                </a:solidFill>
                <a:latin typeface="Courier New" pitchFamily="49" charset="0"/>
                <a:cs typeface="Courier New" pitchFamily="49" charset="0"/>
              </a:rPr>
              <a:t>avgw</a:t>
            </a:r>
            <a:endParaRPr lang="en-US" sz="2400" b="1" dirty="0" smtClean="0">
              <a:solidFill>
                <a:srgbClr val="232C2F"/>
              </a:solidFill>
              <a:latin typeface="Courier New" pitchFamily="49" charset="0"/>
              <a:cs typeface="Courier New" pitchFamily="49" charset="0"/>
            </a:endParaRPr>
          </a:p>
          <a:p>
            <a:pPr>
              <a:spcBef>
                <a:spcPts val="0"/>
              </a:spcBef>
              <a:buNone/>
            </a:pPr>
            <a:r>
              <a:rPr lang="en-US" sz="2400" b="1" dirty="0" smtClean="0">
                <a:solidFill>
                  <a:srgbClr val="232C2F"/>
                </a:solidFill>
                <a:latin typeface="Courier New" pitchFamily="49" charset="0"/>
                <a:cs typeface="Courier New" pitchFamily="49" charset="0"/>
              </a:rPr>
              <a:t>  2  , </a:t>
            </a:r>
            <a:r>
              <a:rPr lang="en-US" sz="2400" b="1" dirty="0" err="1" smtClean="0">
                <a:solidFill>
                  <a:srgbClr val="232C2F"/>
                </a:solidFill>
                <a:latin typeface="Courier New" pitchFamily="49" charset="0"/>
                <a:cs typeface="Courier New" pitchFamily="49" charset="0"/>
              </a:rPr>
              <a:t>etime</a:t>
            </a:r>
            <a:r>
              <a:rPr lang="en-US" sz="2400" b="1" dirty="0" smtClean="0">
                <a:solidFill>
                  <a:srgbClr val="232C2F"/>
                </a:solidFill>
                <a:latin typeface="Courier New" pitchFamily="49" charset="0"/>
                <a:cs typeface="Courier New" pitchFamily="49" charset="0"/>
              </a:rPr>
              <a:t>/</a:t>
            </a:r>
            <a:r>
              <a:rPr lang="en-US" sz="2400" b="1" dirty="0" err="1" smtClean="0">
                <a:solidFill>
                  <a:srgbClr val="232C2F"/>
                </a:solidFill>
                <a:latin typeface="Courier New" pitchFamily="49" charset="0"/>
                <a:cs typeface="Courier New" pitchFamily="49" charset="0"/>
              </a:rPr>
              <a:t>ecount</a:t>
            </a:r>
            <a:r>
              <a:rPr lang="en-US" sz="2400" b="1" dirty="0" smtClean="0">
                <a:solidFill>
                  <a:srgbClr val="232C2F"/>
                </a:solidFill>
                <a:latin typeface="Courier New" pitchFamily="49" charset="0"/>
                <a:cs typeface="Courier New" pitchFamily="49" charset="0"/>
              </a:rPr>
              <a:t> </a:t>
            </a:r>
            <a:r>
              <a:rPr lang="en-US" sz="2400" b="1" dirty="0" err="1" smtClean="0">
                <a:solidFill>
                  <a:srgbClr val="232C2F"/>
                </a:solidFill>
                <a:latin typeface="Courier New" pitchFamily="49" charset="0"/>
                <a:cs typeface="Courier New" pitchFamily="49" charset="0"/>
              </a:rPr>
              <a:t>avge</a:t>
            </a:r>
            <a:endParaRPr lang="en-US" sz="2400" b="1" dirty="0" smtClean="0">
              <a:solidFill>
                <a:srgbClr val="232C2F"/>
              </a:solidFill>
              <a:latin typeface="Courier New" pitchFamily="49" charset="0"/>
              <a:cs typeface="Courier New" pitchFamily="49" charset="0"/>
            </a:endParaRPr>
          </a:p>
          <a:p>
            <a:pPr>
              <a:spcBef>
                <a:spcPts val="0"/>
              </a:spcBef>
              <a:buNone/>
            </a:pPr>
            <a:r>
              <a:rPr lang="en-US" sz="2400" b="1" dirty="0" smtClean="0">
                <a:solidFill>
                  <a:srgbClr val="232C2F"/>
                </a:solidFill>
                <a:latin typeface="Courier New" pitchFamily="49" charset="0"/>
                <a:cs typeface="Courier New" pitchFamily="49" charset="0"/>
              </a:rPr>
              <a:t>  3  from </a:t>
            </a:r>
            <a:r>
              <a:rPr lang="en-US" sz="2400" b="1" dirty="0" err="1" smtClean="0">
                <a:solidFill>
                  <a:srgbClr val="232C2F"/>
                </a:solidFill>
                <a:latin typeface="Courier New" pitchFamily="49" charset="0"/>
                <a:cs typeface="Courier New" pitchFamily="49" charset="0"/>
              </a:rPr>
              <a:t>runres</a:t>
            </a:r>
            <a:r>
              <a:rPr lang="en-US" sz="2400" b="1" dirty="0" smtClean="0">
                <a:solidFill>
                  <a:srgbClr val="232C2F"/>
                </a:solidFill>
                <a:latin typeface="Courier New" pitchFamily="49" charset="0"/>
                <a:cs typeface="Courier New" pitchFamily="49" charset="0"/>
              </a:rPr>
              <a:t> where </a:t>
            </a:r>
            <a:r>
              <a:rPr lang="en-US" sz="2400" b="1" dirty="0" err="1" smtClean="0">
                <a:solidFill>
                  <a:srgbClr val="232C2F"/>
                </a:solidFill>
                <a:latin typeface="Courier New" pitchFamily="49" charset="0"/>
                <a:cs typeface="Courier New" pitchFamily="49" charset="0"/>
              </a:rPr>
              <a:t>runnumber</a:t>
            </a:r>
            <a:r>
              <a:rPr lang="en-US" sz="2400" b="1" dirty="0" smtClean="0">
                <a:solidFill>
                  <a:srgbClr val="232C2F"/>
                </a:solidFill>
                <a:latin typeface="Courier New" pitchFamily="49" charset="0"/>
                <a:cs typeface="Courier New" pitchFamily="49" charset="0"/>
              </a:rPr>
              <a:t>=120</a:t>
            </a:r>
          </a:p>
          <a:p>
            <a:pPr>
              <a:spcBef>
                <a:spcPts val="0"/>
              </a:spcBef>
              <a:buNone/>
            </a:pPr>
            <a:r>
              <a:rPr lang="en-US" sz="2400" b="1" dirty="0" smtClean="0">
                <a:solidFill>
                  <a:srgbClr val="232C2F"/>
                </a:solidFill>
                <a:latin typeface="Courier New" pitchFamily="49" charset="0"/>
                <a:cs typeface="Courier New" pitchFamily="49" charset="0"/>
              </a:rPr>
              <a:t>  4  order by </a:t>
            </a:r>
            <a:r>
              <a:rPr lang="en-US" sz="2400" b="1" dirty="0" err="1" smtClean="0">
                <a:solidFill>
                  <a:srgbClr val="232C2F"/>
                </a:solidFill>
                <a:latin typeface="Courier New" pitchFamily="49" charset="0"/>
                <a:cs typeface="Courier New" pitchFamily="49" charset="0"/>
              </a:rPr>
              <a:t>vname</a:t>
            </a:r>
            <a:endParaRPr lang="en-US" sz="2400" b="1" dirty="0" smtClean="0">
              <a:solidFill>
                <a:srgbClr val="232C2F"/>
              </a:solidFill>
              <a:latin typeface="Courier New" pitchFamily="49" charset="0"/>
              <a:cs typeface="Courier New" pitchFamily="49" charset="0"/>
            </a:endParaRPr>
          </a:p>
          <a:p>
            <a:pPr>
              <a:spcBef>
                <a:spcPts val="0"/>
              </a:spcBef>
              <a:buNone/>
            </a:pPr>
            <a:r>
              <a:rPr lang="en-US" sz="2400" b="1" dirty="0" smtClean="0">
                <a:solidFill>
                  <a:srgbClr val="232C2F"/>
                </a:solidFill>
                <a:latin typeface="Courier New" pitchFamily="49" charset="0"/>
                <a:cs typeface="Courier New" pitchFamily="49" charset="0"/>
              </a:rPr>
              <a:t>  5  /</a:t>
            </a:r>
          </a:p>
          <a:p>
            <a:pPr>
              <a:spcBef>
                <a:spcPts val="0"/>
              </a:spcBef>
              <a:buNone/>
            </a:pPr>
            <a:endParaRPr lang="en-US" sz="2400" b="1" dirty="0" smtClean="0">
              <a:solidFill>
                <a:srgbClr val="232C2F"/>
              </a:solidFill>
              <a:latin typeface="Courier New" pitchFamily="49" charset="0"/>
              <a:cs typeface="Courier New" pitchFamily="49" charset="0"/>
            </a:endParaRPr>
          </a:p>
          <a:p>
            <a:pPr>
              <a:spcBef>
                <a:spcPts val="0"/>
              </a:spcBef>
              <a:buNone/>
            </a:pPr>
            <a:r>
              <a:rPr lang="en-US" sz="2400" b="1" dirty="0" smtClean="0">
                <a:solidFill>
                  <a:srgbClr val="232C2F"/>
                </a:solidFill>
                <a:latin typeface="Courier New" pitchFamily="49" charset="0"/>
                <a:cs typeface="Courier New" pitchFamily="49" charset="0"/>
              </a:rPr>
              <a:t>VNAME           AVGW      AVGE</a:t>
            </a:r>
          </a:p>
          <a:p>
            <a:pPr>
              <a:spcBef>
                <a:spcPts val="0"/>
              </a:spcBef>
              <a:buNone/>
            </a:pPr>
            <a:r>
              <a:rPr lang="en-US" sz="2400" b="1" dirty="0" smtClean="0">
                <a:solidFill>
                  <a:srgbClr val="232C2F"/>
                </a:solidFill>
                <a:latin typeface="Courier New" pitchFamily="49" charset="0"/>
                <a:cs typeface="Courier New" pitchFamily="49" charset="0"/>
              </a:rPr>
              <a:t>---------- --------- ---------</a:t>
            </a:r>
          </a:p>
          <a:p>
            <a:pPr>
              <a:spcBef>
                <a:spcPts val="0"/>
              </a:spcBef>
              <a:buNone/>
            </a:pPr>
            <a:r>
              <a:rPr lang="en-US" sz="2400" b="1" dirty="0" err="1" smtClean="0">
                <a:solidFill>
                  <a:srgbClr val="232C2F"/>
                </a:solidFill>
                <a:latin typeface="Courier New" pitchFamily="49" charset="0"/>
                <a:cs typeface="Courier New" pitchFamily="49" charset="0"/>
              </a:rPr>
              <a:t>insorder</a:t>
            </a:r>
            <a:r>
              <a:rPr lang="en-US" sz="2400" b="1" dirty="0" smtClean="0">
                <a:solidFill>
                  <a:srgbClr val="232C2F"/>
                </a:solidFill>
                <a:latin typeface="Courier New" pitchFamily="49" charset="0"/>
                <a:cs typeface="Courier New" pitchFamily="49" charset="0"/>
              </a:rPr>
              <a:t>    0.000022  0.001222</a:t>
            </a:r>
          </a:p>
          <a:p>
            <a:pPr>
              <a:spcBef>
                <a:spcPts val="0"/>
              </a:spcBef>
              <a:buNone/>
            </a:pPr>
            <a:r>
              <a:rPr lang="en-US" sz="2400" b="1" dirty="0" err="1" smtClean="0">
                <a:solidFill>
                  <a:srgbClr val="232C2F"/>
                </a:solidFill>
                <a:latin typeface="Courier New" pitchFamily="49" charset="0"/>
                <a:cs typeface="Courier New" pitchFamily="49" charset="0"/>
              </a:rPr>
              <a:t>qcomplex</a:t>
            </a:r>
            <a:r>
              <a:rPr lang="en-US" sz="2400" b="1" dirty="0" smtClean="0">
                <a:solidFill>
                  <a:srgbClr val="232C2F"/>
                </a:solidFill>
                <a:latin typeface="Courier New" pitchFamily="49" charset="0"/>
                <a:cs typeface="Courier New" pitchFamily="49" charset="0"/>
              </a:rPr>
              <a:t>    0.000621  0.018185</a:t>
            </a:r>
          </a:p>
          <a:p>
            <a:pPr>
              <a:spcBef>
                <a:spcPts val="0"/>
              </a:spcBef>
              <a:buNone/>
            </a:pPr>
            <a:r>
              <a:rPr lang="en-US" sz="2400" b="1" dirty="0" err="1" smtClean="0">
                <a:solidFill>
                  <a:srgbClr val="232C2F"/>
                </a:solidFill>
                <a:latin typeface="Courier New" pitchFamily="49" charset="0"/>
                <a:cs typeface="Courier New" pitchFamily="49" charset="0"/>
              </a:rPr>
              <a:t>selorder</a:t>
            </a:r>
            <a:r>
              <a:rPr lang="en-US" sz="2400" b="1" dirty="0" smtClean="0">
                <a:solidFill>
                  <a:srgbClr val="232C2F"/>
                </a:solidFill>
                <a:latin typeface="Courier New" pitchFamily="49" charset="0"/>
                <a:cs typeface="Courier New" pitchFamily="49" charset="0"/>
              </a:rPr>
              <a:t>    0.000022  0.001174</a:t>
            </a:r>
          </a:p>
          <a:p>
            <a:pPr>
              <a:spcBef>
                <a:spcPts val="0"/>
              </a:spcBef>
              <a:buNone/>
            </a:pPr>
            <a:endParaRPr lang="en-US" sz="2400" b="1" dirty="0" smtClean="0">
              <a:solidFill>
                <a:srgbClr val="232C2F"/>
              </a:solidFill>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Some repository queries</a:t>
            </a:r>
            <a:endParaRPr lang="en-US" dirty="0"/>
          </a:p>
        </p:txBody>
      </p:sp>
      <p:sp>
        <p:nvSpPr>
          <p:cNvPr id="3" name="Content Placeholder 2"/>
          <p:cNvSpPr>
            <a:spLocks noGrp="1"/>
          </p:cNvSpPr>
          <p:nvPr>
            <p:ph idx="1"/>
          </p:nvPr>
        </p:nvSpPr>
        <p:spPr>
          <a:xfrm>
            <a:off x="531150" y="1524000"/>
            <a:ext cx="11419111" cy="4687613"/>
          </a:xfrm>
        </p:spPr>
        <p:txBody>
          <a:bodyPr/>
          <a:lstStyle/>
          <a:p>
            <a:pPr>
              <a:spcBef>
                <a:spcPts val="0"/>
              </a:spcBef>
              <a:buNone/>
            </a:pPr>
            <a:r>
              <a:rPr lang="en-US" sz="2400" b="1" dirty="0" smtClean="0">
                <a:solidFill>
                  <a:srgbClr val="232C2F"/>
                </a:solidFill>
                <a:latin typeface="Courier New" pitchFamily="49" charset="0"/>
                <a:cs typeface="Courier New" pitchFamily="49" charset="0"/>
              </a:rPr>
              <a:t>select </a:t>
            </a:r>
            <a:r>
              <a:rPr lang="en-US" sz="2400" b="1" dirty="0" err="1" smtClean="0">
                <a:solidFill>
                  <a:srgbClr val="232C2F"/>
                </a:solidFill>
                <a:latin typeface="Courier New" pitchFamily="49" charset="0"/>
                <a:cs typeface="Courier New" pitchFamily="49" charset="0"/>
              </a:rPr>
              <a:t>vname,bucktim,bcount</a:t>
            </a:r>
            <a:r>
              <a:rPr lang="en-US" sz="2400" b="1" dirty="0" smtClean="0">
                <a:solidFill>
                  <a:srgbClr val="232C2F"/>
                </a:solidFill>
                <a:latin typeface="Courier New" pitchFamily="49" charset="0"/>
                <a:cs typeface="Courier New" pitchFamily="49" charset="0"/>
              </a:rPr>
              <a:t> from histogram where </a:t>
            </a:r>
            <a:r>
              <a:rPr lang="en-US" sz="2400" b="1" dirty="0" err="1" smtClean="0">
                <a:solidFill>
                  <a:srgbClr val="232C2F"/>
                </a:solidFill>
                <a:latin typeface="Courier New" pitchFamily="49" charset="0"/>
                <a:cs typeface="Courier New" pitchFamily="49" charset="0"/>
              </a:rPr>
              <a:t>runnumber</a:t>
            </a:r>
            <a:r>
              <a:rPr lang="en-US" sz="2400" b="1" dirty="0" smtClean="0">
                <a:solidFill>
                  <a:srgbClr val="232C2F"/>
                </a:solidFill>
                <a:latin typeface="Courier New" pitchFamily="49" charset="0"/>
                <a:cs typeface="Courier New" pitchFamily="49" charset="0"/>
              </a:rPr>
              <a:t>=120</a:t>
            </a:r>
          </a:p>
          <a:p>
            <a:pPr>
              <a:spcBef>
                <a:spcPts val="0"/>
              </a:spcBef>
              <a:buNone/>
            </a:pPr>
            <a:endParaRPr lang="en-US" sz="2400" b="1" dirty="0" smtClean="0">
              <a:solidFill>
                <a:srgbClr val="232C2F"/>
              </a:solidFill>
              <a:latin typeface="Courier New" pitchFamily="49" charset="0"/>
              <a:cs typeface="Courier New" pitchFamily="49" charset="0"/>
            </a:endParaRPr>
          </a:p>
          <a:p>
            <a:pPr>
              <a:spcBef>
                <a:spcPts val="0"/>
              </a:spcBef>
              <a:buNone/>
            </a:pPr>
            <a:r>
              <a:rPr lang="en-US" sz="2400" b="1" dirty="0" smtClean="0">
                <a:solidFill>
                  <a:srgbClr val="232C2F"/>
                </a:solidFill>
                <a:latin typeface="Courier New" pitchFamily="49" charset="0"/>
                <a:cs typeface="Courier New" pitchFamily="49" charset="0"/>
              </a:rPr>
              <a:t>VNAME        BUCKTIM     BCOUNT</a:t>
            </a:r>
          </a:p>
          <a:p>
            <a:pPr>
              <a:spcBef>
                <a:spcPts val="0"/>
              </a:spcBef>
              <a:buNone/>
            </a:pPr>
            <a:r>
              <a:rPr lang="en-US" sz="2400" b="1" dirty="0" smtClean="0">
                <a:solidFill>
                  <a:srgbClr val="232C2F"/>
                </a:solidFill>
                <a:latin typeface="Courier New" pitchFamily="49" charset="0"/>
                <a:cs typeface="Courier New" pitchFamily="49" charset="0"/>
              </a:rPr>
              <a:t>---------- --------- ----------</a:t>
            </a:r>
          </a:p>
          <a:p>
            <a:pPr>
              <a:spcBef>
                <a:spcPts val="0"/>
              </a:spcBef>
              <a:buNone/>
            </a:pPr>
            <a:r>
              <a:rPr lang="en-US" sz="2400" b="1" dirty="0" err="1" smtClean="0">
                <a:solidFill>
                  <a:srgbClr val="232C2F"/>
                </a:solidFill>
                <a:latin typeface="Courier New" pitchFamily="49" charset="0"/>
                <a:cs typeface="Courier New" pitchFamily="49" charset="0"/>
              </a:rPr>
              <a:t>insorder</a:t>
            </a:r>
            <a:r>
              <a:rPr lang="en-US" sz="2400" b="1" dirty="0" smtClean="0">
                <a:solidFill>
                  <a:srgbClr val="232C2F"/>
                </a:solidFill>
                <a:latin typeface="Courier New" pitchFamily="49" charset="0"/>
                <a:cs typeface="Courier New" pitchFamily="49" charset="0"/>
              </a:rPr>
              <a:t>    0.000977        714</a:t>
            </a:r>
          </a:p>
          <a:p>
            <a:pPr>
              <a:spcBef>
                <a:spcPts val="0"/>
              </a:spcBef>
              <a:buNone/>
            </a:pPr>
            <a:r>
              <a:rPr lang="en-US" sz="2400" b="1" dirty="0" err="1" smtClean="0">
                <a:solidFill>
                  <a:srgbClr val="232C2F"/>
                </a:solidFill>
                <a:latin typeface="Courier New" pitchFamily="49" charset="0"/>
                <a:cs typeface="Courier New" pitchFamily="49" charset="0"/>
              </a:rPr>
              <a:t>insorder</a:t>
            </a:r>
            <a:r>
              <a:rPr lang="en-US" sz="2400" b="1" dirty="0" smtClean="0">
                <a:solidFill>
                  <a:srgbClr val="232C2F"/>
                </a:solidFill>
                <a:latin typeface="Courier New" pitchFamily="49" charset="0"/>
                <a:cs typeface="Courier New" pitchFamily="49" charset="0"/>
              </a:rPr>
              <a:t>    0.001953        772</a:t>
            </a:r>
          </a:p>
          <a:p>
            <a:pPr>
              <a:spcBef>
                <a:spcPts val="0"/>
              </a:spcBef>
              <a:buNone/>
            </a:pPr>
            <a:r>
              <a:rPr lang="en-US" sz="2400" b="1" dirty="0" err="1" smtClean="0">
                <a:solidFill>
                  <a:srgbClr val="232C2F"/>
                </a:solidFill>
                <a:latin typeface="Courier New" pitchFamily="49" charset="0"/>
                <a:cs typeface="Courier New" pitchFamily="49" charset="0"/>
              </a:rPr>
              <a:t>insorder</a:t>
            </a:r>
            <a:r>
              <a:rPr lang="en-US" sz="2400" b="1" dirty="0" smtClean="0">
                <a:solidFill>
                  <a:srgbClr val="232C2F"/>
                </a:solidFill>
                <a:latin typeface="Courier New" pitchFamily="49" charset="0"/>
                <a:cs typeface="Courier New" pitchFamily="49" charset="0"/>
              </a:rPr>
              <a:t>    0.003906          2</a:t>
            </a:r>
          </a:p>
          <a:p>
            <a:pPr>
              <a:spcBef>
                <a:spcPts val="0"/>
              </a:spcBef>
              <a:buNone/>
            </a:pPr>
            <a:r>
              <a:rPr lang="en-US" sz="2400" b="1" dirty="0" err="1" smtClean="0">
                <a:solidFill>
                  <a:srgbClr val="232C2F"/>
                </a:solidFill>
                <a:latin typeface="Courier New" pitchFamily="49" charset="0"/>
                <a:cs typeface="Courier New" pitchFamily="49" charset="0"/>
              </a:rPr>
              <a:t>qcomplex</a:t>
            </a:r>
            <a:r>
              <a:rPr lang="en-US" sz="2400" b="1" dirty="0" smtClean="0">
                <a:solidFill>
                  <a:srgbClr val="232C2F"/>
                </a:solidFill>
                <a:latin typeface="Courier New" pitchFamily="49" charset="0"/>
                <a:cs typeface="Courier New" pitchFamily="49" charset="0"/>
              </a:rPr>
              <a:t>    0.000977         13</a:t>
            </a:r>
          </a:p>
          <a:p>
            <a:pPr>
              <a:spcBef>
                <a:spcPts val="0"/>
              </a:spcBef>
              <a:buNone/>
            </a:pPr>
            <a:r>
              <a:rPr lang="en-US" sz="2400" b="1" dirty="0" smtClean="0">
                <a:solidFill>
                  <a:srgbClr val="232C2F"/>
                </a:solidFill>
                <a:latin typeface="Courier New" pitchFamily="49" charset="0"/>
                <a:cs typeface="Courier New" pitchFamily="49" charset="0"/>
              </a:rPr>
              <a:t>...</a:t>
            </a:r>
          </a:p>
          <a:p>
            <a:pPr>
              <a:spcBef>
                <a:spcPts val="0"/>
              </a:spcBef>
              <a:buNone/>
            </a:pPr>
            <a:r>
              <a:rPr lang="en-US" sz="2400" b="1" dirty="0" err="1" smtClean="0">
                <a:solidFill>
                  <a:srgbClr val="232C2F"/>
                </a:solidFill>
                <a:latin typeface="Courier New" pitchFamily="49" charset="0"/>
                <a:cs typeface="Courier New" pitchFamily="49" charset="0"/>
              </a:rPr>
              <a:t>qcomplex</a:t>
            </a:r>
            <a:r>
              <a:rPr lang="en-US" sz="2400" b="1" dirty="0" smtClean="0">
                <a:solidFill>
                  <a:srgbClr val="232C2F"/>
                </a:solidFill>
                <a:latin typeface="Courier New" pitchFamily="49" charset="0"/>
                <a:cs typeface="Courier New" pitchFamily="49" charset="0"/>
              </a:rPr>
              <a:t>    0.125000         16</a:t>
            </a:r>
          </a:p>
          <a:p>
            <a:pPr>
              <a:spcBef>
                <a:spcPts val="0"/>
              </a:spcBef>
              <a:buNone/>
            </a:pPr>
            <a:r>
              <a:rPr lang="en-US" sz="2400" b="1" dirty="0" err="1" smtClean="0">
                <a:solidFill>
                  <a:srgbClr val="232C2F"/>
                </a:solidFill>
                <a:latin typeface="Courier New" pitchFamily="49" charset="0"/>
                <a:cs typeface="Courier New" pitchFamily="49" charset="0"/>
              </a:rPr>
              <a:t>qcomplex</a:t>
            </a:r>
            <a:r>
              <a:rPr lang="en-US" sz="2400" b="1" dirty="0" smtClean="0">
                <a:solidFill>
                  <a:srgbClr val="232C2F"/>
                </a:solidFill>
                <a:latin typeface="Courier New" pitchFamily="49" charset="0"/>
                <a:cs typeface="Courier New" pitchFamily="49" charset="0"/>
              </a:rPr>
              <a:t>    0.500000          1</a:t>
            </a:r>
          </a:p>
          <a:p>
            <a:pPr>
              <a:spcBef>
                <a:spcPts val="0"/>
              </a:spcBef>
              <a:buNone/>
            </a:pPr>
            <a:r>
              <a:rPr lang="en-US" sz="2400" b="1" dirty="0" err="1" smtClean="0">
                <a:solidFill>
                  <a:srgbClr val="232C2F"/>
                </a:solidFill>
                <a:latin typeface="Courier New" pitchFamily="49" charset="0"/>
                <a:cs typeface="Courier New" pitchFamily="49" charset="0"/>
              </a:rPr>
              <a:t>selorder</a:t>
            </a:r>
            <a:r>
              <a:rPr lang="en-US" sz="2400" b="1" dirty="0" smtClean="0">
                <a:solidFill>
                  <a:srgbClr val="232C2F"/>
                </a:solidFill>
                <a:latin typeface="Courier New" pitchFamily="49" charset="0"/>
                <a:cs typeface="Courier New" pitchFamily="49" charset="0"/>
              </a:rPr>
              <a:t>    0.000977       1740</a:t>
            </a:r>
          </a:p>
          <a:p>
            <a:pPr>
              <a:spcBef>
                <a:spcPts val="0"/>
              </a:spcBef>
              <a:buNone/>
            </a:pPr>
            <a:r>
              <a:rPr lang="en-US" sz="2400" b="1" dirty="0" err="1" smtClean="0">
                <a:solidFill>
                  <a:srgbClr val="232C2F"/>
                </a:solidFill>
                <a:latin typeface="Courier New" pitchFamily="49" charset="0"/>
                <a:cs typeface="Courier New" pitchFamily="49" charset="0"/>
              </a:rPr>
              <a:t>selorder</a:t>
            </a:r>
            <a:r>
              <a:rPr lang="en-US" sz="2400" b="1" dirty="0" smtClean="0">
                <a:solidFill>
                  <a:srgbClr val="232C2F"/>
                </a:solidFill>
                <a:latin typeface="Courier New" pitchFamily="49" charset="0"/>
                <a:cs typeface="Courier New" pitchFamily="49" charset="0"/>
              </a:rPr>
              <a:t>    0.001953       2138</a:t>
            </a:r>
          </a:p>
          <a:p>
            <a:pPr>
              <a:spcBef>
                <a:spcPts val="0"/>
              </a:spcBef>
              <a:buNone/>
            </a:pPr>
            <a:r>
              <a:rPr lang="en-US" sz="2400" b="1" dirty="0" err="1" smtClean="0">
                <a:solidFill>
                  <a:srgbClr val="232C2F"/>
                </a:solidFill>
                <a:latin typeface="Courier New" pitchFamily="49" charset="0"/>
                <a:cs typeface="Courier New" pitchFamily="49" charset="0"/>
              </a:rPr>
              <a:t>selorder</a:t>
            </a:r>
            <a:r>
              <a:rPr lang="en-US" sz="2400" b="1" dirty="0" smtClean="0">
                <a:solidFill>
                  <a:srgbClr val="232C2F"/>
                </a:solidFill>
                <a:latin typeface="Courier New" pitchFamily="49" charset="0"/>
                <a:cs typeface="Courier New" pitchFamily="49" charset="0"/>
              </a:rPr>
              <a:t>    0.500000          4</a:t>
            </a:r>
          </a:p>
        </p:txBody>
      </p:sp>
      <p:sp>
        <p:nvSpPr>
          <p:cNvPr id="4" name="Oval Callout 3"/>
          <p:cNvSpPr/>
          <p:nvPr/>
        </p:nvSpPr>
        <p:spPr>
          <a:xfrm>
            <a:off x="7015655" y="2138855"/>
            <a:ext cx="4776952" cy="1534510"/>
          </a:xfrm>
          <a:prstGeom prst="wedgeEllipseCallout">
            <a:avLst>
              <a:gd name="adj1" fmla="val -65454"/>
              <a:gd name="adj2" fmla="val 25590"/>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772 insorder in time interval [0.98ms;1.95ms]</a:t>
            </a:r>
            <a:endParaRPr lang="en-US" sz="3200" dirty="0">
              <a:solidFill>
                <a:schemeClr val="accent1"/>
              </a:solidFill>
            </a:endParaRPr>
          </a:p>
        </p:txBody>
      </p:sp>
      <p:sp>
        <p:nvSpPr>
          <p:cNvPr id="5" name="Oval Callout 4"/>
          <p:cNvSpPr/>
          <p:nvPr/>
        </p:nvSpPr>
        <p:spPr>
          <a:xfrm>
            <a:off x="6947339" y="4135821"/>
            <a:ext cx="4277710" cy="1534510"/>
          </a:xfrm>
          <a:prstGeom prst="wedgeEllipseCallout">
            <a:avLst>
              <a:gd name="adj1" fmla="val -62814"/>
              <a:gd name="adj2" fmla="val 65658"/>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4 selorder in time interval [0.25s;0.50s]</a:t>
            </a:r>
            <a:endParaRPr lang="en-US" sz="32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Status,</a:t>
            </a:r>
            <a:r>
              <a:rPr lang="da-DK" baseline="0" dirty="0" smtClean="0"/>
              <a:t> downloads, etc</a:t>
            </a:r>
            <a:endParaRPr lang="en-US" dirty="0"/>
          </a:p>
        </p:txBody>
      </p:sp>
      <p:sp>
        <p:nvSpPr>
          <p:cNvPr id="3" name="Content Placeholder 2"/>
          <p:cNvSpPr>
            <a:spLocks noGrp="1"/>
          </p:cNvSpPr>
          <p:nvPr>
            <p:ph idx="1"/>
          </p:nvPr>
        </p:nvSpPr>
        <p:spPr/>
        <p:txBody>
          <a:bodyPr/>
          <a:lstStyle/>
          <a:p>
            <a:r>
              <a:rPr lang="da-DK" dirty="0" smtClean="0"/>
              <a:t>Current release is 2.0.10 Limited Production</a:t>
            </a:r>
          </a:p>
          <a:p>
            <a:pPr lvl="1"/>
            <a:r>
              <a:rPr lang="da-DK" dirty="0" smtClean="0"/>
              <a:t>64 bit Linux release thouroughly tested</a:t>
            </a:r>
          </a:p>
          <a:p>
            <a:pPr lvl="1"/>
            <a:r>
              <a:rPr lang="da-DK" dirty="0" smtClean="0"/>
              <a:t>SPARC Solarais can be made available</a:t>
            </a:r>
            <a:endParaRPr lang="en-US" dirty="0" smtClean="0"/>
          </a:p>
          <a:p>
            <a:r>
              <a:rPr lang="da-DK" dirty="0" smtClean="0"/>
              <a:t>Documentation and download </a:t>
            </a:r>
          </a:p>
          <a:p>
            <a:pPr marL="0" indent="0">
              <a:buNone/>
            </a:pPr>
            <a:r>
              <a:rPr lang="da-DK" dirty="0">
                <a:hlinkClick r:id="rId2"/>
              </a:rPr>
              <a:t>https://confluence.oraclecorp.com/confluence/display/RWP/RWP*Load+Simulator</a:t>
            </a:r>
          </a:p>
          <a:p>
            <a:r>
              <a:rPr lang="da-DK" dirty="0" smtClean="0"/>
              <a:t>Immediate next steps:</a:t>
            </a:r>
          </a:p>
          <a:p>
            <a:pPr lvl="1"/>
            <a:r>
              <a:rPr lang="da-DK" dirty="0" smtClean="0"/>
              <a:t>Much more testing needed</a:t>
            </a:r>
          </a:p>
          <a:p>
            <a:pPr lvl="1"/>
            <a:r>
              <a:rPr lang="da-DK" dirty="0" smtClean="0"/>
              <a:t>Feedback highly wanted!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How was it done</a:t>
            </a:r>
            <a:endParaRPr lang="en-US" dirty="0"/>
          </a:p>
        </p:txBody>
      </p:sp>
      <p:sp>
        <p:nvSpPr>
          <p:cNvPr id="3" name="Content Placeholder 2"/>
          <p:cNvSpPr>
            <a:spLocks noGrp="1"/>
          </p:cNvSpPr>
          <p:nvPr>
            <p:ph idx="1"/>
          </p:nvPr>
        </p:nvSpPr>
        <p:spPr/>
        <p:txBody>
          <a:bodyPr/>
          <a:lstStyle/>
          <a:p>
            <a:r>
              <a:rPr lang="da-DK" sz="2400" dirty="0" smtClean="0"/>
              <a:t>Evolved from my previous ones:</a:t>
            </a:r>
          </a:p>
          <a:p>
            <a:pPr lvl="1"/>
            <a:r>
              <a:rPr lang="da-DK" sz="2000" dirty="0" smtClean="0"/>
              <a:t>”loadgen” (single threaded, one database only, 2007-2010)</a:t>
            </a:r>
          </a:p>
          <a:p>
            <a:pPr lvl="1"/>
            <a:r>
              <a:rPr lang="da-DK" sz="2000" dirty="0" smtClean="0"/>
              <a:t>”loadthr” (multi threaded, multiple databases, pooling, 2010-2017)</a:t>
            </a:r>
          </a:p>
          <a:p>
            <a:r>
              <a:rPr lang="da-DK" sz="2400" dirty="0" smtClean="0"/>
              <a:t>Uses ”oracle types” thoughout (ub4, sb2, sb8, etc)</a:t>
            </a:r>
          </a:p>
          <a:p>
            <a:r>
              <a:rPr lang="da-DK" sz="2400" dirty="0" smtClean="0"/>
              <a:t>OCI for database access and threading</a:t>
            </a:r>
          </a:p>
          <a:p>
            <a:r>
              <a:rPr lang="da-DK" sz="2400" dirty="0" smtClean="0"/>
              <a:t>Lexical scanner written in flex; parser written using bison</a:t>
            </a:r>
          </a:p>
          <a:p>
            <a:r>
              <a:rPr lang="da-DK" sz="2400" dirty="0" smtClean="0"/>
              <a:t>Evolved as my side project during the last year or so</a:t>
            </a:r>
          </a:p>
          <a:p>
            <a:r>
              <a:rPr lang="da-DK" sz="2400" dirty="0" smtClean="0"/>
              <a:t>Comments in code, but real programming documentation still in its early stages</a:t>
            </a:r>
          </a:p>
          <a:p>
            <a:r>
              <a:rPr lang="da-DK" sz="2400" dirty="0" smtClean="0"/>
              <a:t>Currently about 18k source lines plus 5k lines of tests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Some future ideas</a:t>
            </a:r>
            <a:endParaRPr lang="en-US" dirty="0"/>
          </a:p>
        </p:txBody>
      </p:sp>
      <p:sp>
        <p:nvSpPr>
          <p:cNvPr id="3" name="Content Placeholder 2"/>
          <p:cNvSpPr>
            <a:spLocks noGrp="1"/>
          </p:cNvSpPr>
          <p:nvPr>
            <p:ph idx="1"/>
          </p:nvPr>
        </p:nvSpPr>
        <p:spPr/>
        <p:txBody>
          <a:bodyPr/>
          <a:lstStyle/>
          <a:p>
            <a:r>
              <a:rPr lang="da-DK" dirty="0" smtClean="0"/>
              <a:t>Database usage</a:t>
            </a:r>
          </a:p>
          <a:p>
            <a:pPr lvl="1"/>
            <a:r>
              <a:rPr lang="da-DK" dirty="0" smtClean="0"/>
              <a:t>Currently too static</a:t>
            </a:r>
          </a:p>
          <a:p>
            <a:pPr lvl="1"/>
            <a:r>
              <a:rPr lang="da-DK" dirty="0" smtClean="0"/>
              <a:t>Sharding support</a:t>
            </a:r>
          </a:p>
          <a:p>
            <a:r>
              <a:rPr lang="da-DK" dirty="0" smtClean="0"/>
              <a:t>Data types</a:t>
            </a:r>
          </a:p>
          <a:p>
            <a:pPr lvl="1"/>
            <a:r>
              <a:rPr lang="da-DK" dirty="0" smtClean="0"/>
              <a:t>More complete CLOB</a:t>
            </a:r>
          </a:p>
          <a:p>
            <a:pPr lvl="1"/>
            <a:r>
              <a:rPr lang="da-DK" dirty="0" smtClean="0"/>
              <a:t>RAW, BLOB</a:t>
            </a:r>
          </a:p>
          <a:p>
            <a:r>
              <a:rPr lang="da-DK" dirty="0" smtClean="0"/>
              <a:t>Programming</a:t>
            </a:r>
          </a:p>
          <a:p>
            <a:pPr lvl="1"/>
            <a:r>
              <a:rPr lang="da-DK" dirty="0" smtClean="0"/>
              <a:t>string functions (length, substr)</a:t>
            </a:r>
          </a:p>
          <a:p>
            <a:pPr lvl="1"/>
            <a:r>
              <a:rPr lang="da-DK" dirty="0" smtClean="0"/>
              <a:t>more procedural logic</a:t>
            </a:r>
          </a:p>
        </p:txBody>
      </p:sp>
    </p:spTree>
    <p:extLst>
      <p:ext uri="{BB962C8B-B14F-4D97-AF65-F5344CB8AC3E}">
        <p14:creationId xmlns:p14="http://schemas.microsoft.com/office/powerpoint/2010/main" val="2656780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More future ideas</a:t>
            </a:r>
            <a:endParaRPr lang="en-US" dirty="0"/>
          </a:p>
        </p:txBody>
      </p:sp>
      <p:sp>
        <p:nvSpPr>
          <p:cNvPr id="3" name="Content Placeholder 2"/>
          <p:cNvSpPr>
            <a:spLocks noGrp="1"/>
          </p:cNvSpPr>
          <p:nvPr>
            <p:ph idx="1"/>
          </p:nvPr>
        </p:nvSpPr>
        <p:spPr/>
        <p:txBody>
          <a:bodyPr/>
          <a:lstStyle/>
          <a:p>
            <a:r>
              <a:rPr lang="da-DK" dirty="0" smtClean="0"/>
              <a:t>Smarter input</a:t>
            </a:r>
          </a:p>
          <a:p>
            <a:pPr lvl="1"/>
            <a:r>
              <a:rPr lang="da-DK" dirty="0" smtClean="0"/>
              <a:t>r</a:t>
            </a:r>
            <a:r>
              <a:rPr lang="da-DK" baseline="0" dirty="0" smtClean="0"/>
              <a:t>eading files</a:t>
            </a:r>
          </a:p>
          <a:p>
            <a:r>
              <a:rPr lang="da-DK" dirty="0" smtClean="0"/>
              <a:t>Bad behavior simulation</a:t>
            </a:r>
          </a:p>
          <a:p>
            <a:pPr lvl="1"/>
            <a:r>
              <a:rPr lang="da-DK" dirty="0"/>
              <a:t>c</a:t>
            </a:r>
            <a:r>
              <a:rPr lang="da-DK" baseline="0" dirty="0" smtClean="0"/>
              <a:t>ursor leak</a:t>
            </a:r>
          </a:p>
          <a:p>
            <a:pPr lvl="1"/>
            <a:r>
              <a:rPr lang="da-DK" baseline="0" dirty="0" smtClean="0"/>
              <a:t>session</a:t>
            </a:r>
            <a:r>
              <a:rPr lang="da-DK" dirty="0" smtClean="0"/>
              <a:t> leak</a:t>
            </a:r>
            <a:endParaRPr lang="da-DK" baseline="0" dirty="0" smtClean="0"/>
          </a:p>
          <a:p>
            <a:r>
              <a:rPr lang="da-DK" dirty="0" smtClean="0"/>
              <a:t>Improved documentation</a:t>
            </a:r>
            <a:endParaRPr lang="en-US" dirty="0"/>
          </a:p>
        </p:txBody>
      </p:sp>
    </p:spTree>
    <p:extLst>
      <p:ext uri="{BB962C8B-B14F-4D97-AF65-F5344CB8AC3E}">
        <p14:creationId xmlns:p14="http://schemas.microsoft.com/office/powerpoint/2010/main" val="77099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Next steps</a:t>
            </a:r>
            <a:endParaRPr lang="en-US" dirty="0"/>
          </a:p>
        </p:txBody>
      </p:sp>
      <p:sp>
        <p:nvSpPr>
          <p:cNvPr id="3" name="Content Placeholder 2"/>
          <p:cNvSpPr>
            <a:spLocks noGrp="1"/>
          </p:cNvSpPr>
          <p:nvPr>
            <p:ph idx="1"/>
          </p:nvPr>
        </p:nvSpPr>
        <p:spPr/>
        <p:txBody>
          <a:bodyPr/>
          <a:lstStyle/>
          <a:p>
            <a:r>
              <a:rPr lang="da-DK" dirty="0" smtClean="0"/>
              <a:t>Where does it go from here?</a:t>
            </a:r>
          </a:p>
          <a:p>
            <a:pPr lvl="1"/>
            <a:r>
              <a:rPr lang="da-DK" dirty="0" smtClean="0"/>
              <a:t>RWP only?</a:t>
            </a:r>
          </a:p>
          <a:p>
            <a:pPr lvl="1"/>
            <a:r>
              <a:rPr lang="da-DK" dirty="0" smtClean="0"/>
              <a:t>Oracle? </a:t>
            </a:r>
          </a:p>
          <a:p>
            <a:pPr lvl="1"/>
            <a:r>
              <a:rPr lang="da-DK" dirty="0" smtClean="0"/>
              <a:t>Public?</a:t>
            </a:r>
          </a:p>
          <a:p>
            <a:r>
              <a:rPr lang="da-DK" dirty="0" smtClean="0"/>
              <a:t>Distribution?</a:t>
            </a:r>
          </a:p>
          <a:p>
            <a:pPr lvl="1"/>
            <a:r>
              <a:rPr lang="da-DK" dirty="0" smtClean="0"/>
              <a:t>Swingbench model?</a:t>
            </a:r>
          </a:p>
          <a:p>
            <a:pPr lvl="1"/>
            <a:r>
              <a:rPr lang="da-DK" dirty="0" smtClean="0"/>
              <a:t>Public domain, git?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37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Comparison to similar tools</a:t>
            </a:r>
            <a:endParaRPr lang="en-US" dirty="0"/>
          </a:p>
        </p:txBody>
      </p:sp>
      <p:sp>
        <p:nvSpPr>
          <p:cNvPr id="3" name="Content Placeholder 2"/>
          <p:cNvSpPr>
            <a:spLocks noGrp="1"/>
          </p:cNvSpPr>
          <p:nvPr>
            <p:ph idx="1"/>
          </p:nvPr>
        </p:nvSpPr>
        <p:spPr/>
        <p:txBody>
          <a:bodyPr/>
          <a:lstStyle/>
          <a:p>
            <a:r>
              <a:rPr lang="da-DK" dirty="0" smtClean="0"/>
              <a:t>Swingbench</a:t>
            </a:r>
          </a:p>
          <a:p>
            <a:pPr lvl="1"/>
            <a:r>
              <a:rPr lang="da-DK" dirty="0" smtClean="0"/>
              <a:t>Does something similar</a:t>
            </a:r>
          </a:p>
          <a:p>
            <a:pPr lvl="1"/>
            <a:r>
              <a:rPr lang="da-DK" dirty="0" smtClean="0"/>
              <a:t>Is more heavy</a:t>
            </a:r>
          </a:p>
          <a:p>
            <a:pPr lvl="1"/>
            <a:r>
              <a:rPr lang="da-DK" dirty="0" smtClean="0"/>
              <a:t>Java based</a:t>
            </a:r>
          </a:p>
          <a:p>
            <a:pPr lvl="1"/>
            <a:r>
              <a:rPr lang="da-DK" dirty="0" smtClean="0"/>
              <a:t>Includes graphical output</a:t>
            </a:r>
          </a:p>
          <a:p>
            <a:pPr lvl="1"/>
            <a:r>
              <a:rPr lang="da-DK" dirty="0" smtClean="0"/>
              <a:t>Requires Java programming for new ”transactions”</a:t>
            </a:r>
          </a:p>
          <a:p>
            <a:r>
              <a:rPr lang="da-DK" dirty="0" smtClean="0"/>
              <a:t>SLOB</a:t>
            </a:r>
          </a:p>
          <a:p>
            <a:pPr lvl="1"/>
            <a:r>
              <a:rPr lang="da-DK" dirty="0" smtClean="0"/>
              <a:t>Is not general purpose</a:t>
            </a:r>
          </a:p>
          <a:p>
            <a:pPr lvl="1"/>
            <a:r>
              <a:rPr lang="da-DK" dirty="0" smtClean="0"/>
              <a:t>Focuses on I/O</a:t>
            </a:r>
          </a:p>
          <a:p>
            <a:pPr lvl="1"/>
            <a:endParaRPr lang="en-US" dirty="0"/>
          </a:p>
        </p:txBody>
      </p:sp>
    </p:spTree>
    <p:extLst>
      <p:ext uri="{BB962C8B-B14F-4D97-AF65-F5344CB8AC3E}">
        <p14:creationId xmlns:p14="http://schemas.microsoft.com/office/powerpoint/2010/main" val="21776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Small</a:t>
            </a:r>
            <a:r>
              <a:rPr lang="da-DK" baseline="0" dirty="0" smtClean="0"/>
              <a:t> example</a:t>
            </a:r>
            <a:endParaRPr lang="en-US" dirty="0"/>
          </a:p>
        </p:txBody>
      </p:sp>
      <p:sp>
        <p:nvSpPr>
          <p:cNvPr id="3" name="Content Placeholder 2"/>
          <p:cNvSpPr>
            <a:spLocks noGrp="1"/>
          </p:cNvSpPr>
          <p:nvPr>
            <p:ph idx="1"/>
          </p:nvPr>
        </p:nvSpPr>
        <p:spPr/>
        <p:txBody>
          <a:bodyPr/>
          <a:lstStyle/>
          <a:p>
            <a:r>
              <a:rPr lang="da-DK" dirty="0" smtClean="0"/>
              <a:t>Using</a:t>
            </a:r>
            <a:r>
              <a:rPr lang="da-DK" baseline="0" dirty="0" smtClean="0"/>
              <a:t> scott/tiger</a:t>
            </a:r>
          </a:p>
          <a:p>
            <a:r>
              <a:rPr lang="da-DK" baseline="0" dirty="0" smtClean="0"/>
              <a:t>Print employees in some department</a:t>
            </a:r>
          </a:p>
          <a:p>
            <a:r>
              <a:rPr lang="da-DK" dirty="0" smtClean="0"/>
              <a:t>Example contains basic rwloadsim elements</a:t>
            </a:r>
          </a:p>
          <a:p>
            <a:pPr lvl="1"/>
            <a:r>
              <a:rPr lang="da-DK" dirty="0" smtClean="0"/>
              <a:t>Declarations of database connection, variables and SQL</a:t>
            </a:r>
          </a:p>
          <a:p>
            <a:pPr lvl="1"/>
            <a:r>
              <a:rPr lang="da-DK" dirty="0" smtClean="0"/>
              <a:t>Executable code</a:t>
            </a:r>
          </a:p>
          <a:p>
            <a:pPr lvl="1"/>
            <a:r>
              <a:rPr lang="da-DK" dirty="0" smtClean="0"/>
              <a:t>Calling rwloadsim</a:t>
            </a:r>
            <a:endParaRPr lang="en-US" dirty="0"/>
          </a:p>
        </p:txBody>
      </p:sp>
    </p:spTree>
    <p:extLst>
      <p:ext uri="{BB962C8B-B14F-4D97-AF65-F5344CB8AC3E}">
        <p14:creationId xmlns:p14="http://schemas.microsoft.com/office/powerpoint/2010/main" val="343234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A</a:t>
            </a:r>
            <a:r>
              <a:rPr lang="da-DK" baseline="0" dirty="0" smtClean="0"/>
              <a:t> scott/tiger example - declarations</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sz="2400" b="1" dirty="0" smtClean="0">
                <a:solidFill>
                  <a:schemeClr val="bg2">
                    <a:lumMod val="10000"/>
                  </a:schemeClr>
                </a:solidFill>
                <a:latin typeface="Courier New" panose="02070309020205020404" pitchFamily="49" charset="0"/>
                <a:cs typeface="Courier New" panose="02070309020205020404" pitchFamily="49" charset="0"/>
              </a:rPr>
              <a:t>database </a:t>
            </a:r>
            <a:r>
              <a:rPr lang="en-US" sz="2400" b="1" dirty="0" err="1" smtClean="0">
                <a:solidFill>
                  <a:schemeClr val="bg2">
                    <a:lumMod val="10000"/>
                  </a:schemeClr>
                </a:solidFill>
                <a:latin typeface="Courier New" panose="02070309020205020404" pitchFamily="49" charset="0"/>
                <a:cs typeface="Courier New" panose="02070309020205020404" pitchFamily="49" charset="0"/>
              </a:rPr>
              <a:t>scott</a:t>
            </a:r>
            <a:r>
              <a:rPr lang="en-US" sz="2400" b="1" dirty="0" smtClean="0">
                <a:solidFill>
                  <a:schemeClr val="bg2">
                    <a:lumMod val="10000"/>
                  </a:schemeClr>
                </a:solidFill>
                <a:latin typeface="Courier New" panose="02070309020205020404" pitchFamily="49" charset="0"/>
                <a:cs typeface="Courier New" panose="02070309020205020404" pitchFamily="49" charset="0"/>
              </a:rPr>
              <a:t> </a:t>
            </a:r>
            <a:r>
              <a:rPr lang="en-US" sz="2400" b="1" dirty="0">
                <a:solidFill>
                  <a:schemeClr val="bg2">
                    <a:lumMod val="10000"/>
                  </a:schemeClr>
                </a:solidFill>
                <a:latin typeface="Courier New" panose="02070309020205020404" pitchFamily="49" charset="0"/>
                <a:cs typeface="Courier New" panose="02070309020205020404" pitchFamily="49" charset="0"/>
              </a:rPr>
              <a:t>username "</a:t>
            </a:r>
            <a:r>
              <a:rPr lang="en-US" sz="2400" b="1" dirty="0" err="1">
                <a:solidFill>
                  <a:schemeClr val="bg2">
                    <a:lumMod val="10000"/>
                  </a:schemeClr>
                </a:solidFill>
                <a:latin typeface="Courier New" panose="02070309020205020404" pitchFamily="49" charset="0"/>
                <a:cs typeface="Courier New" panose="02070309020205020404" pitchFamily="49" charset="0"/>
              </a:rPr>
              <a:t>scott</a:t>
            </a:r>
            <a:r>
              <a:rPr lang="en-US" sz="2400" b="1" dirty="0">
                <a:solidFill>
                  <a:schemeClr val="bg2">
                    <a:lumMod val="10000"/>
                  </a:schemeClr>
                </a:solidFill>
                <a:latin typeface="Courier New" panose="02070309020205020404" pitchFamily="49" charset="0"/>
                <a:cs typeface="Courier New" panose="02070309020205020404" pitchFamily="49" charset="0"/>
              </a:rPr>
              <a:t>" password "tiger" default;</a:t>
            </a:r>
          </a:p>
          <a:p>
            <a:pPr marL="0" indent="0">
              <a:lnSpc>
                <a:spcPct val="100000"/>
              </a:lnSpc>
              <a:spcBef>
                <a:spcPts val="0"/>
              </a:spcBef>
              <a:buNone/>
            </a:pPr>
            <a:endParaRPr lang="en-US" sz="2400" b="1" dirty="0">
              <a:solidFill>
                <a:schemeClr val="bg2">
                  <a:lumMod val="10000"/>
                </a:schemeClr>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solidFill>
                  <a:schemeClr val="bg2">
                    <a:lumMod val="10000"/>
                  </a:schemeClr>
                </a:solidFill>
                <a:latin typeface="Courier New" panose="02070309020205020404" pitchFamily="49" charset="0"/>
                <a:cs typeface="Courier New" panose="02070309020205020404" pitchFamily="49" charset="0"/>
              </a:rPr>
              <a:t>integer </a:t>
            </a:r>
            <a:r>
              <a:rPr lang="en-US" sz="2400" b="1" dirty="0" err="1">
                <a:solidFill>
                  <a:schemeClr val="bg2">
                    <a:lumMod val="10000"/>
                  </a:schemeClr>
                </a:solidFill>
                <a:latin typeface="Courier New" panose="02070309020205020404" pitchFamily="49" charset="0"/>
                <a:cs typeface="Courier New" panose="02070309020205020404" pitchFamily="49" charset="0"/>
              </a:rPr>
              <a:t>empno</a:t>
            </a:r>
            <a:r>
              <a:rPr lang="en-US" sz="2400" b="1" dirty="0">
                <a:solidFill>
                  <a:schemeClr val="bg2">
                    <a:lumMod val="10000"/>
                  </a:schemeClr>
                </a:solidFill>
                <a:latin typeface="Courier New" panose="02070309020205020404" pitchFamily="49" charset="0"/>
                <a:cs typeface="Courier New" panose="02070309020205020404" pitchFamily="49" charset="0"/>
              </a:rPr>
              <a:t>, </a:t>
            </a:r>
            <a:r>
              <a:rPr lang="en-US" sz="2400" b="1" dirty="0" err="1">
                <a:solidFill>
                  <a:schemeClr val="bg2">
                    <a:lumMod val="10000"/>
                  </a:schemeClr>
                </a:solidFill>
                <a:latin typeface="Courier New" panose="02070309020205020404" pitchFamily="49" charset="0"/>
                <a:cs typeface="Courier New" panose="02070309020205020404" pitchFamily="49" charset="0"/>
              </a:rPr>
              <a:t>deptno</a:t>
            </a:r>
            <a:r>
              <a:rPr lang="en-US" sz="2400" b="1" dirty="0">
                <a:solidFill>
                  <a:schemeClr val="bg2">
                    <a:lumMod val="10000"/>
                  </a:schemeClr>
                </a:solidFill>
                <a:latin typeface="Courier New" panose="02070309020205020404" pitchFamily="49" charset="0"/>
                <a:cs typeface="Courier New" panose="02070309020205020404" pitchFamily="49" charset="0"/>
              </a:rPr>
              <a:t>:=10, </a:t>
            </a:r>
            <a:r>
              <a:rPr lang="en-US" sz="2400" b="1" dirty="0" err="1">
                <a:solidFill>
                  <a:schemeClr val="bg2">
                    <a:lumMod val="10000"/>
                  </a:schemeClr>
                </a:solidFill>
                <a:latin typeface="Courier New" panose="02070309020205020404" pitchFamily="49" charset="0"/>
                <a:cs typeface="Courier New" panose="02070309020205020404" pitchFamily="49" charset="0"/>
              </a:rPr>
              <a:t>numemps</a:t>
            </a:r>
            <a:r>
              <a:rPr lang="en-US" sz="2400" b="1" dirty="0">
                <a:solidFill>
                  <a:schemeClr val="bg2">
                    <a:lumMod val="10000"/>
                  </a:schemeClr>
                </a:solidFill>
                <a:latin typeface="Courier New" panose="02070309020205020404" pitchFamily="49" charset="0"/>
                <a:cs typeface="Courier New" panose="02070309020205020404" pitchFamily="49" charset="0"/>
              </a:rPr>
              <a:t>:=0;</a:t>
            </a:r>
          </a:p>
          <a:p>
            <a:pPr marL="0" indent="0">
              <a:lnSpc>
                <a:spcPct val="100000"/>
              </a:lnSpc>
              <a:spcBef>
                <a:spcPts val="0"/>
              </a:spcBef>
              <a:buNone/>
            </a:pPr>
            <a:r>
              <a:rPr lang="en-US" sz="2400" b="1" dirty="0">
                <a:solidFill>
                  <a:schemeClr val="bg2">
                    <a:lumMod val="10000"/>
                  </a:schemeClr>
                </a:solidFill>
                <a:latin typeface="Courier New" panose="02070309020205020404" pitchFamily="49" charset="0"/>
                <a:cs typeface="Courier New" panose="02070309020205020404" pitchFamily="49" charset="0"/>
              </a:rPr>
              <a:t>string </a:t>
            </a:r>
            <a:r>
              <a:rPr lang="en-US" sz="2400" b="1" dirty="0" err="1">
                <a:solidFill>
                  <a:schemeClr val="bg2">
                    <a:lumMod val="10000"/>
                  </a:schemeClr>
                </a:solidFill>
                <a:latin typeface="Courier New" panose="02070309020205020404" pitchFamily="49" charset="0"/>
                <a:cs typeface="Courier New" panose="02070309020205020404" pitchFamily="49" charset="0"/>
              </a:rPr>
              <a:t>ename</a:t>
            </a:r>
            <a:r>
              <a:rPr lang="en-US" sz="2400" b="1" dirty="0">
                <a:solidFill>
                  <a:schemeClr val="bg2">
                    <a:lumMod val="10000"/>
                  </a:schemeClr>
                </a:solidFill>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2400" b="1" dirty="0">
              <a:solidFill>
                <a:schemeClr val="bg2">
                  <a:lumMod val="10000"/>
                </a:schemeClr>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err="1">
                <a:solidFill>
                  <a:schemeClr val="bg2">
                    <a:lumMod val="10000"/>
                  </a:schemeClr>
                </a:solidFill>
                <a:latin typeface="Courier New" panose="02070309020205020404" pitchFamily="49" charset="0"/>
                <a:cs typeface="Courier New" panose="02070309020205020404" pitchFamily="49" charset="0"/>
              </a:rPr>
              <a:t>sql</a:t>
            </a:r>
            <a:r>
              <a:rPr lang="en-US" sz="2400" b="1" dirty="0">
                <a:solidFill>
                  <a:schemeClr val="bg2">
                    <a:lumMod val="10000"/>
                  </a:schemeClr>
                </a:solidFill>
                <a:latin typeface="Courier New" panose="02070309020205020404" pitchFamily="49" charset="0"/>
                <a:cs typeface="Courier New" panose="02070309020205020404" pitchFamily="49" charset="0"/>
              </a:rPr>
              <a:t> </a:t>
            </a:r>
            <a:r>
              <a:rPr lang="en-US" sz="2400" b="1" dirty="0" err="1">
                <a:solidFill>
                  <a:schemeClr val="bg2">
                    <a:lumMod val="10000"/>
                  </a:schemeClr>
                </a:solidFill>
                <a:latin typeface="Courier New" panose="02070309020205020404" pitchFamily="49" charset="0"/>
                <a:cs typeface="Courier New" panose="02070309020205020404" pitchFamily="49" charset="0"/>
              </a:rPr>
              <a:t>selemps</a:t>
            </a:r>
            <a:endParaRPr lang="en-US" sz="2400" b="1" dirty="0">
              <a:solidFill>
                <a:schemeClr val="bg2">
                  <a:lumMod val="10000"/>
                </a:schemeClr>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solidFill>
                  <a:schemeClr val="bg2">
                    <a:lumMod val="10000"/>
                  </a:schemeClr>
                </a:solidFill>
                <a:latin typeface="Courier New" panose="02070309020205020404" pitchFamily="49" charset="0"/>
                <a:cs typeface="Courier New" panose="02070309020205020404" pitchFamily="49" charset="0"/>
              </a:rPr>
              <a:t>  select </a:t>
            </a:r>
            <a:r>
              <a:rPr lang="en-US" sz="2400" b="1" dirty="0" err="1">
                <a:solidFill>
                  <a:schemeClr val="bg2">
                    <a:lumMod val="10000"/>
                  </a:schemeClr>
                </a:solidFill>
                <a:latin typeface="Courier New" panose="02070309020205020404" pitchFamily="49" charset="0"/>
                <a:cs typeface="Courier New" panose="02070309020205020404" pitchFamily="49" charset="0"/>
              </a:rPr>
              <a:t>empno</a:t>
            </a:r>
            <a:r>
              <a:rPr lang="en-US" sz="2400" b="1" dirty="0">
                <a:solidFill>
                  <a:schemeClr val="bg2">
                    <a:lumMod val="10000"/>
                  </a:schemeClr>
                </a:solidFill>
                <a:latin typeface="Courier New" panose="02070309020205020404" pitchFamily="49" charset="0"/>
                <a:cs typeface="Courier New" panose="02070309020205020404" pitchFamily="49" charset="0"/>
              </a:rPr>
              <a:t>, </a:t>
            </a:r>
            <a:r>
              <a:rPr lang="en-US" sz="2400" b="1" dirty="0" err="1">
                <a:solidFill>
                  <a:schemeClr val="bg2">
                    <a:lumMod val="10000"/>
                  </a:schemeClr>
                </a:solidFill>
                <a:latin typeface="Courier New" panose="02070309020205020404" pitchFamily="49" charset="0"/>
                <a:cs typeface="Courier New" panose="02070309020205020404" pitchFamily="49" charset="0"/>
              </a:rPr>
              <a:t>ename</a:t>
            </a:r>
            <a:r>
              <a:rPr lang="en-US" sz="2400" b="1" dirty="0">
                <a:solidFill>
                  <a:schemeClr val="bg2">
                    <a:lumMod val="10000"/>
                  </a:schemeClr>
                </a:solidFill>
                <a:latin typeface="Courier New" panose="02070309020205020404" pitchFamily="49" charset="0"/>
                <a:cs typeface="Courier New" panose="02070309020205020404" pitchFamily="49" charset="0"/>
              </a:rPr>
              <a:t> from </a:t>
            </a:r>
            <a:r>
              <a:rPr lang="en-US" sz="2400" b="1" dirty="0" err="1">
                <a:solidFill>
                  <a:schemeClr val="bg2">
                    <a:lumMod val="10000"/>
                  </a:schemeClr>
                </a:solidFill>
                <a:latin typeface="Courier New" panose="02070309020205020404" pitchFamily="49" charset="0"/>
                <a:cs typeface="Courier New" panose="02070309020205020404" pitchFamily="49" charset="0"/>
              </a:rPr>
              <a:t>emp</a:t>
            </a:r>
            <a:r>
              <a:rPr lang="en-US" sz="2400" b="1" dirty="0">
                <a:solidFill>
                  <a:schemeClr val="bg2">
                    <a:lumMod val="10000"/>
                  </a:schemeClr>
                </a:solidFill>
                <a:latin typeface="Courier New" panose="02070309020205020404" pitchFamily="49" charset="0"/>
                <a:cs typeface="Courier New" panose="02070309020205020404" pitchFamily="49" charset="0"/>
              </a:rPr>
              <a:t> where </a:t>
            </a:r>
            <a:r>
              <a:rPr lang="en-US" sz="2400" b="1" dirty="0" err="1">
                <a:solidFill>
                  <a:schemeClr val="bg2">
                    <a:lumMod val="10000"/>
                  </a:schemeClr>
                </a:solidFill>
                <a:latin typeface="Courier New" panose="02070309020205020404" pitchFamily="49" charset="0"/>
                <a:cs typeface="Courier New" panose="02070309020205020404" pitchFamily="49" charset="0"/>
              </a:rPr>
              <a:t>deptno</a:t>
            </a:r>
            <a:r>
              <a:rPr lang="en-US" sz="2400" b="1" dirty="0">
                <a:solidFill>
                  <a:schemeClr val="bg2">
                    <a:lumMod val="10000"/>
                  </a:schemeClr>
                </a:solidFill>
                <a:latin typeface="Courier New" panose="02070309020205020404" pitchFamily="49" charset="0"/>
                <a:cs typeface="Courier New" panose="02070309020205020404" pitchFamily="49" charset="0"/>
              </a:rPr>
              <a:t>=:1;</a:t>
            </a:r>
          </a:p>
          <a:p>
            <a:pPr marL="0" indent="0">
              <a:lnSpc>
                <a:spcPct val="100000"/>
              </a:lnSpc>
              <a:spcBef>
                <a:spcPts val="0"/>
              </a:spcBef>
              <a:buNone/>
            </a:pPr>
            <a:r>
              <a:rPr lang="en-US" sz="2400" b="1" dirty="0">
                <a:solidFill>
                  <a:schemeClr val="bg2">
                    <a:lumMod val="10000"/>
                  </a:schemeClr>
                </a:solidFill>
                <a:latin typeface="Courier New" panose="02070309020205020404" pitchFamily="49" charset="0"/>
                <a:cs typeface="Courier New" panose="02070309020205020404" pitchFamily="49" charset="0"/>
              </a:rPr>
              <a:t>  </a:t>
            </a:r>
            <a:r>
              <a:rPr lang="en-US" sz="2400" b="1" dirty="0" smtClean="0">
                <a:solidFill>
                  <a:schemeClr val="bg2">
                    <a:lumMod val="10000"/>
                  </a:schemeClr>
                </a:solidFill>
                <a:latin typeface="Courier New" panose="02070309020205020404" pitchFamily="49" charset="0"/>
                <a:cs typeface="Courier New" panose="02070309020205020404" pitchFamily="49" charset="0"/>
              </a:rPr>
              <a:t>define </a:t>
            </a:r>
            <a:r>
              <a:rPr lang="en-US" sz="2400" b="1" dirty="0">
                <a:solidFill>
                  <a:schemeClr val="bg2">
                    <a:lumMod val="10000"/>
                  </a:schemeClr>
                </a:solidFill>
                <a:latin typeface="Courier New" panose="02070309020205020404" pitchFamily="49" charset="0"/>
                <a:cs typeface="Courier New" panose="02070309020205020404" pitchFamily="49" charset="0"/>
              </a:rPr>
              <a:t>1 </a:t>
            </a:r>
            <a:r>
              <a:rPr lang="en-US" sz="2400" b="1" dirty="0" err="1">
                <a:solidFill>
                  <a:schemeClr val="bg2">
                    <a:lumMod val="10000"/>
                  </a:schemeClr>
                </a:solidFill>
                <a:latin typeface="Courier New" panose="02070309020205020404" pitchFamily="49" charset="0"/>
                <a:cs typeface="Courier New" panose="02070309020205020404" pitchFamily="49" charset="0"/>
              </a:rPr>
              <a:t>empno</a:t>
            </a:r>
            <a:r>
              <a:rPr lang="en-US" sz="2400" b="1" dirty="0">
                <a:solidFill>
                  <a:schemeClr val="bg2">
                    <a:lumMod val="10000"/>
                  </a:schemeClr>
                </a:solidFill>
                <a:latin typeface="Courier New" panose="02070309020205020404" pitchFamily="49" charset="0"/>
                <a:cs typeface="Courier New" panose="02070309020205020404" pitchFamily="49" charset="0"/>
              </a:rPr>
              <a:t>, 2 </a:t>
            </a:r>
            <a:r>
              <a:rPr lang="en-US" sz="2400" b="1" dirty="0" err="1">
                <a:solidFill>
                  <a:schemeClr val="bg2">
                    <a:lumMod val="10000"/>
                  </a:schemeClr>
                </a:solidFill>
                <a:latin typeface="Courier New" panose="02070309020205020404" pitchFamily="49" charset="0"/>
                <a:cs typeface="Courier New" panose="02070309020205020404" pitchFamily="49" charset="0"/>
              </a:rPr>
              <a:t>ename</a:t>
            </a:r>
            <a:r>
              <a:rPr lang="en-US" sz="2400" b="1" dirty="0">
                <a:solidFill>
                  <a:schemeClr val="bg2">
                    <a:lumMod val="10000"/>
                  </a:schemeClr>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2400" b="1" dirty="0">
                <a:solidFill>
                  <a:schemeClr val="bg2">
                    <a:lumMod val="10000"/>
                  </a:schemeClr>
                </a:solidFill>
                <a:latin typeface="Courier New" panose="02070309020205020404" pitchFamily="49" charset="0"/>
                <a:cs typeface="Courier New" panose="02070309020205020404" pitchFamily="49" charset="0"/>
              </a:rPr>
              <a:t>  bind 1 </a:t>
            </a:r>
            <a:r>
              <a:rPr lang="en-US" sz="2400" b="1" dirty="0" err="1">
                <a:solidFill>
                  <a:schemeClr val="bg2">
                    <a:lumMod val="10000"/>
                  </a:schemeClr>
                </a:solidFill>
                <a:latin typeface="Courier New" panose="02070309020205020404" pitchFamily="49" charset="0"/>
                <a:cs typeface="Courier New" panose="02070309020205020404" pitchFamily="49" charset="0"/>
              </a:rPr>
              <a:t>deptno</a:t>
            </a:r>
            <a:r>
              <a:rPr lang="en-US" sz="2400" b="1" dirty="0">
                <a:solidFill>
                  <a:schemeClr val="bg2">
                    <a:lumMod val="10000"/>
                  </a:schemeClr>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2400" b="1" dirty="0">
                <a:solidFill>
                  <a:schemeClr val="bg2">
                    <a:lumMod val="10000"/>
                  </a:schemeClr>
                </a:solidFill>
                <a:latin typeface="Courier New" panose="02070309020205020404" pitchFamily="49" charset="0"/>
                <a:cs typeface="Courier New" panose="02070309020205020404" pitchFamily="49" charset="0"/>
              </a:rPr>
              <a:t>  array 10;</a:t>
            </a:r>
          </a:p>
          <a:p>
            <a:pPr marL="0" indent="0">
              <a:lnSpc>
                <a:spcPct val="100000"/>
              </a:lnSpc>
              <a:spcBef>
                <a:spcPts val="0"/>
              </a:spcBef>
              <a:buNone/>
            </a:pPr>
            <a:r>
              <a:rPr lang="en-US" sz="2400" b="1" dirty="0">
                <a:solidFill>
                  <a:schemeClr val="bg2">
                    <a:lumMod val="10000"/>
                  </a:schemeClr>
                </a:solidFill>
                <a:latin typeface="Courier New" panose="02070309020205020404" pitchFamily="49" charset="0"/>
                <a:cs typeface="Courier New" panose="02070309020205020404" pitchFamily="49" charset="0"/>
              </a:rPr>
              <a:t>end</a:t>
            </a:r>
            <a:r>
              <a:rPr lang="en-US" sz="2400" b="1" dirty="0" smtClean="0">
                <a:solidFill>
                  <a:schemeClr val="bg2">
                    <a:lumMod val="10000"/>
                  </a:schemeClr>
                </a:solidFill>
                <a:latin typeface="Courier New" panose="02070309020205020404" pitchFamily="49" charset="0"/>
                <a:cs typeface="Courier New" panose="02070309020205020404" pitchFamily="49" charset="0"/>
              </a:rPr>
              <a:t>;</a:t>
            </a:r>
          </a:p>
        </p:txBody>
      </p:sp>
      <p:sp>
        <p:nvSpPr>
          <p:cNvPr id="6" name="Oval Callout 5"/>
          <p:cNvSpPr/>
          <p:nvPr/>
        </p:nvSpPr>
        <p:spPr>
          <a:xfrm>
            <a:off x="8598502" y="1970689"/>
            <a:ext cx="3058510" cy="1056289"/>
          </a:xfrm>
          <a:prstGeom prst="wedgeEllipseCallout">
            <a:avLst>
              <a:gd name="adj1" fmla="val -45434"/>
              <a:gd name="adj2" fmla="val -56525"/>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Database connection</a:t>
            </a:r>
            <a:endParaRPr lang="en-US" sz="3200" dirty="0">
              <a:solidFill>
                <a:schemeClr val="accent1"/>
              </a:solidFill>
            </a:endParaRPr>
          </a:p>
        </p:txBody>
      </p:sp>
      <p:sp>
        <p:nvSpPr>
          <p:cNvPr id="7" name="Oval Callout 6"/>
          <p:cNvSpPr/>
          <p:nvPr/>
        </p:nvSpPr>
        <p:spPr>
          <a:xfrm>
            <a:off x="3863591" y="2677513"/>
            <a:ext cx="3798450" cy="917026"/>
          </a:xfrm>
          <a:prstGeom prst="wedgeEllipseCallout">
            <a:avLst>
              <a:gd name="adj1" fmla="val -60376"/>
              <a:gd name="adj2" fmla="val -47929"/>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Some variables</a:t>
            </a:r>
            <a:endParaRPr lang="en-US" sz="3200" dirty="0">
              <a:solidFill>
                <a:schemeClr val="accent1"/>
              </a:solidFill>
            </a:endParaRPr>
          </a:p>
        </p:txBody>
      </p:sp>
      <p:sp>
        <p:nvSpPr>
          <p:cNvPr id="8" name="Oval Callout 7"/>
          <p:cNvSpPr/>
          <p:nvPr/>
        </p:nvSpPr>
        <p:spPr>
          <a:xfrm>
            <a:off x="5350284" y="4537845"/>
            <a:ext cx="4623514" cy="1634357"/>
          </a:xfrm>
          <a:prstGeom prst="wedgeEllipseCallout">
            <a:avLst>
              <a:gd name="adj1" fmla="val -60376"/>
              <a:gd name="adj2" fmla="val -47929"/>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An SQL statement with bind, define, array size</a:t>
            </a:r>
            <a:endParaRPr lang="en-US" sz="3200" dirty="0">
              <a:solidFill>
                <a:schemeClr val="accent1"/>
              </a:solidFill>
            </a:endParaRPr>
          </a:p>
        </p:txBody>
      </p:sp>
    </p:spTree>
    <p:extLst>
      <p:ext uri="{BB962C8B-B14F-4D97-AF65-F5344CB8AC3E}">
        <p14:creationId xmlns:p14="http://schemas.microsoft.com/office/powerpoint/2010/main" val="200587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down)">
                                      <p:cBhvr>
                                        <p:cTn id="7" dur="500"/>
                                        <p:tgtEl>
                                          <p:spTgt spid="6">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down)">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down)">
                                      <p:cBhvr>
                                        <p:cTn id="15" dur="500"/>
                                        <p:tgtEl>
                                          <p:spTgt spid="7">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down)">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
                                            <p:bg/>
                                          </p:spTgt>
                                        </p:tgtEl>
                                        <p:attrNameLst>
                                          <p:attrName>style.visibility</p:attrName>
                                        </p:attrNameLst>
                                      </p:cBhvr>
                                      <p:to>
                                        <p:strVal val="visible"/>
                                      </p:to>
                                    </p:set>
                                    <p:animEffect transition="in" filter="wipe(down)">
                                      <p:cBhvr>
                                        <p:cTn id="23" dur="500"/>
                                        <p:tgtEl>
                                          <p:spTgt spid="8">
                                            <p:bg/>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wipe(down)">
                                      <p:cBhvr>
                                        <p:cTn id="2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uiExpand="1" build="p" animBg="1"/>
      <p:bldP spid="8"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Executable</a:t>
            </a:r>
            <a:r>
              <a:rPr lang="da-DK" baseline="0" dirty="0" smtClean="0"/>
              <a:t> statements</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sz="2400" b="1" dirty="0" smtClean="0">
                <a:solidFill>
                  <a:schemeClr val="tx1">
                    <a:lumMod val="50000"/>
                  </a:schemeClr>
                </a:solidFill>
                <a:latin typeface="Courier New" panose="02070309020205020404" pitchFamily="49" charset="0"/>
                <a:cs typeface="Courier New" panose="02070309020205020404" pitchFamily="49" charset="0"/>
              </a:rPr>
              <a:t>for </a:t>
            </a:r>
            <a:r>
              <a:rPr lang="en-US" sz="2400" b="1" dirty="0" err="1" smtClean="0">
                <a:solidFill>
                  <a:schemeClr val="tx1">
                    <a:lumMod val="50000"/>
                  </a:schemeClr>
                </a:solidFill>
                <a:latin typeface="Courier New" panose="02070309020205020404" pitchFamily="49" charset="0"/>
                <a:cs typeface="Courier New" panose="02070309020205020404" pitchFamily="49" charset="0"/>
              </a:rPr>
              <a:t>selemps</a:t>
            </a:r>
            <a:r>
              <a:rPr lang="en-US" sz="2400" b="1" dirty="0" smtClean="0">
                <a:solidFill>
                  <a:schemeClr val="tx1">
                    <a:lumMod val="50000"/>
                  </a:schemeClr>
                </a:solidFill>
                <a:latin typeface="Courier New" panose="02070309020205020404" pitchFamily="49" charset="0"/>
                <a:cs typeface="Courier New" panose="02070309020205020404" pitchFamily="49" charset="0"/>
              </a:rPr>
              <a:t> loop</a:t>
            </a:r>
          </a:p>
          <a:p>
            <a:pPr marL="0" indent="0">
              <a:lnSpc>
                <a:spcPct val="100000"/>
              </a:lnSpc>
              <a:spcBef>
                <a:spcPts val="0"/>
              </a:spcBef>
              <a:buNone/>
            </a:pPr>
            <a:r>
              <a:rPr lang="en-US" sz="2400" b="1" dirty="0" smtClean="0">
                <a:solidFill>
                  <a:schemeClr val="tx1">
                    <a:lumMod val="50000"/>
                  </a:schemeClr>
                </a:solidFill>
                <a:latin typeface="Courier New" panose="02070309020205020404" pitchFamily="49" charset="0"/>
                <a:cs typeface="Courier New" panose="02070309020205020404" pitchFamily="49" charset="0"/>
              </a:rPr>
              <a:t>  </a:t>
            </a:r>
            <a:r>
              <a:rPr lang="en-US" sz="2400" b="1" dirty="0" err="1" smtClean="0">
                <a:solidFill>
                  <a:schemeClr val="tx1">
                    <a:lumMod val="50000"/>
                  </a:schemeClr>
                </a:solidFill>
                <a:latin typeface="Courier New" panose="02070309020205020404" pitchFamily="49" charset="0"/>
                <a:cs typeface="Courier New" panose="02070309020205020404" pitchFamily="49" charset="0"/>
              </a:rPr>
              <a:t>printline</a:t>
            </a:r>
            <a:r>
              <a:rPr lang="en-US" sz="2400" b="1" dirty="0" smtClean="0">
                <a:solidFill>
                  <a:schemeClr val="tx1">
                    <a:lumMod val="50000"/>
                  </a:schemeClr>
                </a:solidFill>
                <a:latin typeface="Courier New" panose="02070309020205020404" pitchFamily="49" charset="0"/>
                <a:cs typeface="Courier New" panose="02070309020205020404" pitchFamily="49" charset="0"/>
              </a:rPr>
              <a:t> </a:t>
            </a:r>
            <a:r>
              <a:rPr lang="en-US" sz="2400" b="1" dirty="0" err="1" smtClean="0">
                <a:solidFill>
                  <a:schemeClr val="tx1">
                    <a:lumMod val="50000"/>
                  </a:schemeClr>
                </a:solidFill>
                <a:latin typeface="Courier New" panose="02070309020205020404" pitchFamily="49" charset="0"/>
                <a:cs typeface="Courier New" panose="02070309020205020404" pitchFamily="49" charset="0"/>
              </a:rPr>
              <a:t>empno</a:t>
            </a:r>
            <a:r>
              <a:rPr lang="en-US" sz="2400" b="1" dirty="0" smtClean="0">
                <a:solidFill>
                  <a:schemeClr val="tx1">
                    <a:lumMod val="50000"/>
                  </a:schemeClr>
                </a:solidFill>
                <a:latin typeface="Courier New" panose="02070309020205020404" pitchFamily="49" charset="0"/>
                <a:cs typeface="Courier New" panose="02070309020205020404" pitchFamily="49" charset="0"/>
              </a:rPr>
              <a:t>, </a:t>
            </a:r>
            <a:r>
              <a:rPr lang="en-US" sz="2400" b="1" dirty="0" err="1" smtClean="0">
                <a:solidFill>
                  <a:schemeClr val="tx1">
                    <a:lumMod val="50000"/>
                  </a:schemeClr>
                </a:solidFill>
                <a:latin typeface="Courier New" panose="02070309020205020404" pitchFamily="49" charset="0"/>
                <a:cs typeface="Courier New" panose="02070309020205020404" pitchFamily="49" charset="0"/>
              </a:rPr>
              <a:t>ename</a:t>
            </a:r>
            <a:r>
              <a:rPr lang="en-US" sz="2400" b="1" dirty="0" smtClean="0">
                <a:solidFill>
                  <a:schemeClr val="tx1">
                    <a:lumMod val="50000"/>
                  </a:schemeClr>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2400" b="1" dirty="0" smtClean="0">
                <a:solidFill>
                  <a:schemeClr val="tx1">
                    <a:lumMod val="50000"/>
                  </a:schemeClr>
                </a:solidFill>
                <a:latin typeface="Courier New" panose="02070309020205020404" pitchFamily="49" charset="0"/>
                <a:cs typeface="Courier New" panose="02070309020205020404" pitchFamily="49" charset="0"/>
              </a:rPr>
              <a:t>  </a:t>
            </a:r>
            <a:r>
              <a:rPr lang="en-US" sz="2400" b="1" dirty="0" err="1" smtClean="0">
                <a:solidFill>
                  <a:schemeClr val="tx1">
                    <a:lumMod val="50000"/>
                  </a:schemeClr>
                </a:solidFill>
                <a:latin typeface="Courier New" panose="02070309020205020404" pitchFamily="49" charset="0"/>
                <a:cs typeface="Courier New" panose="02070309020205020404" pitchFamily="49" charset="0"/>
              </a:rPr>
              <a:t>numemps</a:t>
            </a:r>
            <a:r>
              <a:rPr lang="en-US" sz="2400" b="1" smtClean="0">
                <a:solidFill>
                  <a:schemeClr val="tx1">
                    <a:lumMod val="50000"/>
                  </a:schemeClr>
                </a:solidFill>
                <a:latin typeface="Courier New" panose="02070309020205020404" pitchFamily="49" charset="0"/>
                <a:cs typeface="Courier New" panose="02070309020205020404" pitchFamily="49" charset="0"/>
              </a:rPr>
              <a:t> += 1</a:t>
            </a:r>
            <a:r>
              <a:rPr lang="en-US" sz="2400" b="1" dirty="0" smtClean="0">
                <a:solidFill>
                  <a:schemeClr val="tx1">
                    <a:lumMod val="50000"/>
                  </a:schemeClr>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2400" b="1" dirty="0" smtClean="0">
                <a:solidFill>
                  <a:schemeClr val="tx1">
                    <a:lumMod val="50000"/>
                  </a:schemeClr>
                </a:solidFill>
                <a:latin typeface="Courier New" panose="02070309020205020404" pitchFamily="49" charset="0"/>
                <a:cs typeface="Courier New" panose="02070309020205020404" pitchFamily="49" charset="0"/>
              </a:rPr>
              <a:t>end loop;</a:t>
            </a:r>
          </a:p>
          <a:p>
            <a:pPr marL="0" indent="0">
              <a:lnSpc>
                <a:spcPct val="100000"/>
              </a:lnSpc>
              <a:spcBef>
                <a:spcPts val="0"/>
              </a:spcBef>
              <a:buNone/>
            </a:pPr>
            <a:endParaRPr lang="en-US" sz="2400" b="1" dirty="0" smtClean="0">
              <a:solidFill>
                <a:schemeClr val="tx1">
                  <a:lumMod val="50000"/>
                </a:schemeClr>
              </a:solidFill>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2400" b="1" dirty="0" smtClean="0">
              <a:solidFill>
                <a:schemeClr val="tx1">
                  <a:lumMod val="50000"/>
                </a:schemeClr>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smtClean="0">
                <a:solidFill>
                  <a:schemeClr val="tx1">
                    <a:lumMod val="50000"/>
                  </a:schemeClr>
                </a:solidFill>
                <a:latin typeface="Courier New" panose="02070309020205020404" pitchFamily="49" charset="0"/>
                <a:cs typeface="Courier New" panose="02070309020205020404" pitchFamily="49" charset="0"/>
              </a:rPr>
              <a:t>if </a:t>
            </a:r>
            <a:r>
              <a:rPr lang="en-US" sz="2400" b="1" dirty="0" err="1" smtClean="0">
                <a:solidFill>
                  <a:schemeClr val="tx1">
                    <a:lumMod val="50000"/>
                  </a:schemeClr>
                </a:solidFill>
                <a:latin typeface="Courier New" panose="02070309020205020404" pitchFamily="49" charset="0"/>
                <a:cs typeface="Courier New" panose="02070309020205020404" pitchFamily="49" charset="0"/>
              </a:rPr>
              <a:t>numemps</a:t>
            </a:r>
            <a:r>
              <a:rPr lang="en-US" sz="2400" b="1" dirty="0" smtClean="0">
                <a:solidFill>
                  <a:schemeClr val="tx1">
                    <a:lumMod val="50000"/>
                  </a:schemeClr>
                </a:solidFill>
                <a:latin typeface="Courier New" panose="02070309020205020404" pitchFamily="49" charset="0"/>
                <a:cs typeface="Courier New" panose="02070309020205020404" pitchFamily="49" charset="0"/>
              </a:rPr>
              <a:t>=0 then</a:t>
            </a:r>
          </a:p>
          <a:p>
            <a:pPr marL="0" indent="0">
              <a:lnSpc>
                <a:spcPct val="100000"/>
              </a:lnSpc>
              <a:spcBef>
                <a:spcPts val="0"/>
              </a:spcBef>
              <a:buNone/>
            </a:pPr>
            <a:r>
              <a:rPr lang="en-US" sz="2400" b="1" dirty="0" smtClean="0">
                <a:solidFill>
                  <a:schemeClr val="tx1">
                    <a:lumMod val="50000"/>
                  </a:schemeClr>
                </a:solidFill>
                <a:latin typeface="Courier New" panose="02070309020205020404" pitchFamily="49" charset="0"/>
                <a:cs typeface="Courier New" panose="02070309020205020404" pitchFamily="49" charset="0"/>
              </a:rPr>
              <a:t>  </a:t>
            </a:r>
            <a:r>
              <a:rPr lang="en-US" sz="2400" b="1" dirty="0" err="1" smtClean="0">
                <a:solidFill>
                  <a:schemeClr val="tx1">
                    <a:lumMod val="50000"/>
                  </a:schemeClr>
                </a:solidFill>
                <a:latin typeface="Courier New" panose="02070309020205020404" pitchFamily="49" charset="0"/>
                <a:cs typeface="Courier New" panose="02070309020205020404" pitchFamily="49" charset="0"/>
              </a:rPr>
              <a:t>printline</a:t>
            </a:r>
            <a:r>
              <a:rPr lang="en-US" sz="2400" b="1" dirty="0" smtClean="0">
                <a:solidFill>
                  <a:schemeClr val="tx1">
                    <a:lumMod val="50000"/>
                  </a:schemeClr>
                </a:solidFill>
                <a:latin typeface="Courier New" panose="02070309020205020404" pitchFamily="49" charset="0"/>
                <a:cs typeface="Courier New" panose="02070309020205020404" pitchFamily="49" charset="0"/>
              </a:rPr>
              <a:t> "No employees in department", </a:t>
            </a:r>
            <a:r>
              <a:rPr lang="en-US" sz="2400" b="1" dirty="0" err="1" smtClean="0">
                <a:solidFill>
                  <a:schemeClr val="tx1">
                    <a:lumMod val="50000"/>
                  </a:schemeClr>
                </a:solidFill>
                <a:latin typeface="Courier New" panose="02070309020205020404" pitchFamily="49" charset="0"/>
                <a:cs typeface="Courier New" panose="02070309020205020404" pitchFamily="49" charset="0"/>
              </a:rPr>
              <a:t>deptno</a:t>
            </a:r>
            <a:r>
              <a:rPr lang="en-US" sz="2400" b="1" dirty="0" smtClean="0">
                <a:solidFill>
                  <a:schemeClr val="tx1">
                    <a:lumMod val="50000"/>
                  </a:schemeClr>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2400" b="1" dirty="0" smtClean="0">
                <a:solidFill>
                  <a:schemeClr val="tx1">
                    <a:lumMod val="50000"/>
                  </a:schemeClr>
                </a:solidFill>
                <a:latin typeface="Courier New" panose="02070309020205020404" pitchFamily="49" charset="0"/>
                <a:cs typeface="Courier New" panose="02070309020205020404" pitchFamily="49" charset="0"/>
              </a:rPr>
              <a:t>end if;</a:t>
            </a:r>
          </a:p>
        </p:txBody>
      </p:sp>
      <p:sp>
        <p:nvSpPr>
          <p:cNvPr id="5" name="Oval Callout 4"/>
          <p:cNvSpPr/>
          <p:nvPr/>
        </p:nvSpPr>
        <p:spPr>
          <a:xfrm>
            <a:off x="6267833" y="1524001"/>
            <a:ext cx="3058510" cy="1056289"/>
          </a:xfrm>
          <a:prstGeom prst="wedgeEllipseCallout">
            <a:avLst>
              <a:gd name="adj1" fmla="val -83578"/>
              <a:gd name="adj2" fmla="val -28167"/>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Cursor loop</a:t>
            </a:r>
            <a:endParaRPr lang="en-US" sz="3200" dirty="0">
              <a:solidFill>
                <a:schemeClr val="accent1"/>
              </a:solidFill>
            </a:endParaRPr>
          </a:p>
        </p:txBody>
      </p:sp>
      <p:sp>
        <p:nvSpPr>
          <p:cNvPr id="6" name="Oval Callout 5"/>
          <p:cNvSpPr/>
          <p:nvPr/>
        </p:nvSpPr>
        <p:spPr>
          <a:xfrm>
            <a:off x="4565157" y="2743203"/>
            <a:ext cx="3058510" cy="1056289"/>
          </a:xfrm>
          <a:prstGeom prst="wedgeEllipseCallout">
            <a:avLst>
              <a:gd name="adj1" fmla="val -50588"/>
              <a:gd name="adj2" fmla="val -56525"/>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Procedural statements</a:t>
            </a:r>
            <a:endParaRPr lang="en-US" sz="3200" dirty="0">
              <a:solidFill>
                <a:schemeClr val="accent1"/>
              </a:solidFill>
            </a:endParaRPr>
          </a:p>
        </p:txBody>
      </p:sp>
      <p:sp>
        <p:nvSpPr>
          <p:cNvPr id="7" name="Oval Callout 6"/>
          <p:cNvSpPr/>
          <p:nvPr/>
        </p:nvSpPr>
        <p:spPr>
          <a:xfrm>
            <a:off x="2526151" y="4677107"/>
            <a:ext cx="3058510" cy="1056289"/>
          </a:xfrm>
          <a:prstGeom prst="wedgeEllipseCallout">
            <a:avLst>
              <a:gd name="adj1" fmla="val -50588"/>
              <a:gd name="adj2" fmla="val -56525"/>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Conditional code</a:t>
            </a:r>
            <a:endParaRPr lang="en-US" sz="3200" dirty="0">
              <a:solidFill>
                <a:schemeClr val="accent1"/>
              </a:solidFill>
            </a:endParaRPr>
          </a:p>
        </p:txBody>
      </p:sp>
    </p:spTree>
    <p:extLst>
      <p:ext uri="{BB962C8B-B14F-4D97-AF65-F5344CB8AC3E}">
        <p14:creationId xmlns:p14="http://schemas.microsoft.com/office/powerpoint/2010/main" val="186501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down)">
                                      <p:cBhvr>
                                        <p:cTn id="7" dur="500"/>
                                        <p:tgtEl>
                                          <p:spTgt spid="5">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down)">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down)">
                                      <p:cBhvr>
                                        <p:cTn id="15" dur="500"/>
                                        <p:tgtEl>
                                          <p:spTgt spid="6">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down)">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bg/>
                                          </p:spTgt>
                                        </p:tgtEl>
                                        <p:attrNameLst>
                                          <p:attrName>style.visibility</p:attrName>
                                        </p:attrNameLst>
                                      </p:cBhvr>
                                      <p:to>
                                        <p:strVal val="visible"/>
                                      </p:to>
                                    </p:set>
                                    <p:animEffect transition="in" filter="wipe(down)">
                                      <p:cBhvr>
                                        <p:cTn id="23" dur="500"/>
                                        <p:tgtEl>
                                          <p:spTgt spid="7">
                                            <p:bg/>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down)">
                                      <p:cBhvr>
                                        <p:cTn id="26"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uiExpand="1" build="p" animBg="1"/>
      <p:bldP spid="7"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Calling it</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sz="2000" b="1" dirty="0" smtClean="0">
                <a:solidFill>
                  <a:schemeClr val="tx1">
                    <a:lumMod val="50000"/>
                  </a:schemeClr>
                </a:solidFill>
                <a:latin typeface="Courier New" panose="02070309020205020404" pitchFamily="49" charset="0"/>
                <a:cs typeface="Courier New" panose="02070309020205020404" pitchFamily="49" charset="0"/>
              </a:rPr>
              <a:t>$ </a:t>
            </a:r>
            <a:r>
              <a:rPr lang="en-US" sz="2000" b="1" dirty="0" err="1" smtClean="0">
                <a:solidFill>
                  <a:schemeClr val="tx1">
                    <a:lumMod val="50000"/>
                  </a:schemeClr>
                </a:solidFill>
                <a:latin typeface="Courier New" panose="02070309020205020404" pitchFamily="49" charset="0"/>
                <a:cs typeface="Courier New" panose="02070309020205020404" pitchFamily="49" charset="0"/>
              </a:rPr>
              <a:t>rwloadsim</a:t>
            </a:r>
            <a:r>
              <a:rPr lang="en-US" sz="2000" b="1" dirty="0" smtClean="0">
                <a:solidFill>
                  <a:schemeClr val="tx1">
                    <a:lumMod val="50000"/>
                  </a:schemeClr>
                </a:solidFill>
                <a:latin typeface="Courier New" panose="02070309020205020404" pitchFamily="49" charset="0"/>
                <a:cs typeface="Courier New" panose="02070309020205020404" pitchFamily="49" charset="0"/>
              </a:rPr>
              <a:t> </a:t>
            </a:r>
            <a:r>
              <a:rPr lang="en-US" sz="2000" b="1" dirty="0" err="1">
                <a:solidFill>
                  <a:schemeClr val="tx1">
                    <a:lumMod val="50000"/>
                  </a:schemeClr>
                </a:solidFill>
                <a:latin typeface="Courier New" panose="02070309020205020404" pitchFamily="49" charset="0"/>
                <a:cs typeface="Courier New" panose="02070309020205020404" pitchFamily="49" charset="0"/>
              </a:rPr>
              <a:t>emp.rwl</a:t>
            </a:r>
            <a:endParaRPr lang="en-US" sz="2000" b="1" dirty="0">
              <a:solidFill>
                <a:schemeClr val="tx1">
                  <a:lumMod val="50000"/>
                </a:schemeClr>
              </a:solidFill>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2000" b="1" dirty="0">
              <a:solidFill>
                <a:schemeClr val="tx1">
                  <a:lumMod val="50000"/>
                </a:schemeClr>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000" b="1" dirty="0">
                <a:solidFill>
                  <a:schemeClr val="tx1">
                    <a:lumMod val="50000"/>
                  </a:schemeClr>
                </a:solidFill>
                <a:latin typeface="Courier New" panose="02070309020205020404" pitchFamily="49" charset="0"/>
                <a:cs typeface="Courier New" panose="02070309020205020404" pitchFamily="49" charset="0"/>
              </a:rPr>
              <a:t>RWP*Load Simulator Release 2.0.2.75 Beta on Mon Aug 20 01:10:31 2018</a:t>
            </a:r>
          </a:p>
          <a:p>
            <a:pPr marL="0" indent="0">
              <a:lnSpc>
                <a:spcPct val="100000"/>
              </a:lnSpc>
              <a:spcBef>
                <a:spcPts val="0"/>
              </a:spcBef>
              <a:buNone/>
            </a:pPr>
            <a:endParaRPr lang="en-US" sz="2000" b="1" dirty="0">
              <a:solidFill>
                <a:schemeClr val="tx1">
                  <a:lumMod val="50000"/>
                </a:schemeClr>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000" b="1" dirty="0">
                <a:solidFill>
                  <a:schemeClr val="tx1">
                    <a:lumMod val="50000"/>
                  </a:schemeClr>
                </a:solidFill>
                <a:latin typeface="Courier New" panose="02070309020205020404" pitchFamily="49" charset="0"/>
                <a:cs typeface="Courier New" panose="02070309020205020404" pitchFamily="49" charset="0"/>
              </a:rPr>
              <a:t>Connected </a:t>
            </a:r>
            <a:r>
              <a:rPr lang="en-US" sz="2000" b="1" dirty="0" err="1">
                <a:solidFill>
                  <a:schemeClr val="tx1">
                    <a:lumMod val="50000"/>
                  </a:schemeClr>
                </a:solidFill>
                <a:latin typeface="Courier New" panose="02070309020205020404" pitchFamily="49" charset="0"/>
                <a:cs typeface="Courier New" panose="02070309020205020404" pitchFamily="49" charset="0"/>
              </a:rPr>
              <a:t>scott</a:t>
            </a:r>
            <a:r>
              <a:rPr lang="en-US" sz="2000" b="1" dirty="0">
                <a:solidFill>
                  <a:schemeClr val="tx1">
                    <a:lumMod val="50000"/>
                  </a:schemeClr>
                </a:solidFill>
                <a:latin typeface="Courier New" panose="02070309020205020404" pitchFamily="49" charset="0"/>
                <a:cs typeface="Courier New" panose="02070309020205020404" pitchFamily="49" charset="0"/>
              </a:rPr>
              <a:t> to:</a:t>
            </a:r>
          </a:p>
          <a:p>
            <a:pPr marL="0" indent="0">
              <a:lnSpc>
                <a:spcPct val="100000"/>
              </a:lnSpc>
              <a:spcBef>
                <a:spcPts val="0"/>
              </a:spcBef>
              <a:buNone/>
            </a:pPr>
            <a:r>
              <a:rPr lang="en-US" sz="2000" b="1" dirty="0">
                <a:solidFill>
                  <a:schemeClr val="tx1">
                    <a:lumMod val="50000"/>
                  </a:schemeClr>
                </a:solidFill>
                <a:latin typeface="Courier New" panose="02070309020205020404" pitchFamily="49" charset="0"/>
                <a:cs typeface="Courier New" panose="02070309020205020404" pitchFamily="49" charset="0"/>
              </a:rPr>
              <a:t>Oracle Database 12c Enterprise Edition Release </a:t>
            </a:r>
            <a:r>
              <a:rPr lang="en-US" sz="2000" b="1" dirty="0" smtClean="0">
                <a:solidFill>
                  <a:schemeClr val="tx1">
                    <a:lumMod val="50000"/>
                  </a:schemeClr>
                </a:solidFill>
                <a:latin typeface="Courier New" panose="02070309020205020404" pitchFamily="49" charset="0"/>
                <a:cs typeface="Courier New" panose="02070309020205020404" pitchFamily="49" charset="0"/>
              </a:rPr>
              <a:t>12.2.0.1.0</a:t>
            </a:r>
            <a:endParaRPr lang="en-US" sz="2000" b="1" dirty="0">
              <a:solidFill>
                <a:schemeClr val="tx1">
                  <a:lumMod val="50000"/>
                </a:schemeClr>
              </a:solidFill>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2000" b="1" dirty="0">
              <a:solidFill>
                <a:schemeClr val="tx1">
                  <a:lumMod val="50000"/>
                </a:schemeClr>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000" b="1" dirty="0">
                <a:solidFill>
                  <a:schemeClr val="tx1">
                    <a:lumMod val="50000"/>
                  </a:schemeClr>
                </a:solidFill>
                <a:latin typeface="Courier New" panose="02070309020205020404" pitchFamily="49" charset="0"/>
                <a:cs typeface="Courier New" panose="02070309020205020404" pitchFamily="49" charset="0"/>
              </a:rPr>
              <a:t>7782 CLARK</a:t>
            </a:r>
          </a:p>
          <a:p>
            <a:pPr marL="0" indent="0">
              <a:lnSpc>
                <a:spcPct val="100000"/>
              </a:lnSpc>
              <a:spcBef>
                <a:spcPts val="0"/>
              </a:spcBef>
              <a:buNone/>
            </a:pPr>
            <a:r>
              <a:rPr lang="en-US" sz="2000" b="1" dirty="0">
                <a:solidFill>
                  <a:schemeClr val="tx1">
                    <a:lumMod val="50000"/>
                  </a:schemeClr>
                </a:solidFill>
                <a:latin typeface="Courier New" panose="02070309020205020404" pitchFamily="49" charset="0"/>
                <a:cs typeface="Courier New" panose="02070309020205020404" pitchFamily="49" charset="0"/>
              </a:rPr>
              <a:t>7839 KING</a:t>
            </a:r>
          </a:p>
          <a:p>
            <a:pPr marL="0" indent="0">
              <a:lnSpc>
                <a:spcPct val="100000"/>
              </a:lnSpc>
              <a:spcBef>
                <a:spcPts val="0"/>
              </a:spcBef>
              <a:buNone/>
            </a:pPr>
            <a:r>
              <a:rPr lang="en-US" sz="2000" b="1" dirty="0">
                <a:solidFill>
                  <a:schemeClr val="tx1">
                    <a:lumMod val="50000"/>
                  </a:schemeClr>
                </a:solidFill>
                <a:latin typeface="Courier New" panose="02070309020205020404" pitchFamily="49" charset="0"/>
                <a:cs typeface="Courier New" panose="02070309020205020404" pitchFamily="49" charset="0"/>
              </a:rPr>
              <a:t>7934 </a:t>
            </a:r>
            <a:r>
              <a:rPr lang="en-US" sz="2000" b="1" dirty="0" smtClean="0">
                <a:solidFill>
                  <a:schemeClr val="tx1">
                    <a:lumMod val="50000"/>
                  </a:schemeClr>
                </a:solidFill>
                <a:latin typeface="Courier New" panose="02070309020205020404" pitchFamily="49" charset="0"/>
                <a:cs typeface="Courier New" panose="02070309020205020404" pitchFamily="49" charset="0"/>
              </a:rPr>
              <a:t>MILLER</a:t>
            </a:r>
          </a:p>
          <a:p>
            <a:pPr marL="0" indent="0">
              <a:lnSpc>
                <a:spcPct val="100000"/>
              </a:lnSpc>
              <a:spcBef>
                <a:spcPts val="0"/>
              </a:spcBef>
              <a:buNone/>
            </a:pPr>
            <a:endParaRPr lang="en-US" sz="2000" b="1" dirty="0" smtClean="0">
              <a:solidFill>
                <a:schemeClr val="tx1">
                  <a:lumMod val="50000"/>
                </a:schemeClr>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000" b="1" dirty="0" smtClean="0">
                <a:solidFill>
                  <a:schemeClr val="tx1">
                    <a:lumMod val="50000"/>
                  </a:schemeClr>
                </a:solidFill>
                <a:latin typeface="Courier New" panose="02070309020205020404" pitchFamily="49" charset="0"/>
                <a:cs typeface="Courier New" panose="02070309020205020404" pitchFamily="49" charset="0"/>
              </a:rPr>
              <a:t>$ </a:t>
            </a:r>
            <a:r>
              <a:rPr lang="en-US" sz="2000" b="1" dirty="0" err="1">
                <a:solidFill>
                  <a:schemeClr val="tx1">
                    <a:lumMod val="50000"/>
                  </a:schemeClr>
                </a:solidFill>
                <a:latin typeface="Courier New" panose="02070309020205020404" pitchFamily="49" charset="0"/>
                <a:cs typeface="Courier New" panose="02070309020205020404" pitchFamily="49" charset="0"/>
              </a:rPr>
              <a:t>rwloadsim</a:t>
            </a:r>
            <a:r>
              <a:rPr lang="en-US" sz="2000" b="1" dirty="0">
                <a:solidFill>
                  <a:schemeClr val="tx1">
                    <a:lumMod val="50000"/>
                  </a:schemeClr>
                </a:solidFill>
                <a:latin typeface="Courier New" panose="02070309020205020404" pitchFamily="49" charset="0"/>
                <a:cs typeface="Courier New" panose="02070309020205020404" pitchFamily="49" charset="0"/>
              </a:rPr>
              <a:t> </a:t>
            </a:r>
            <a:r>
              <a:rPr lang="en-US" sz="2000" b="1" dirty="0" smtClean="0">
                <a:solidFill>
                  <a:schemeClr val="tx1">
                    <a:lumMod val="50000"/>
                  </a:schemeClr>
                </a:solidFill>
                <a:latin typeface="Courier New" panose="02070309020205020404" pitchFamily="49" charset="0"/>
                <a:cs typeface="Courier New" panose="02070309020205020404" pitchFamily="49" charset="0"/>
              </a:rPr>
              <a:t>–q -</a:t>
            </a:r>
            <a:r>
              <a:rPr lang="en-US" sz="2000" b="1" dirty="0" err="1" smtClean="0">
                <a:solidFill>
                  <a:schemeClr val="tx1">
                    <a:lumMod val="50000"/>
                  </a:schemeClr>
                </a:solidFill>
                <a:latin typeface="Courier New" panose="02070309020205020404" pitchFamily="49" charset="0"/>
                <a:cs typeface="Courier New" panose="02070309020205020404" pitchFamily="49" charset="0"/>
              </a:rPr>
              <a:t>i</a:t>
            </a:r>
            <a:r>
              <a:rPr lang="en-US" sz="2000" b="1" dirty="0" smtClean="0">
                <a:solidFill>
                  <a:schemeClr val="tx1">
                    <a:lumMod val="50000"/>
                  </a:schemeClr>
                </a:solidFill>
                <a:latin typeface="Courier New" panose="02070309020205020404" pitchFamily="49" charset="0"/>
                <a:cs typeface="Courier New" panose="02070309020205020404" pitchFamily="49" charset="0"/>
              </a:rPr>
              <a:t> </a:t>
            </a:r>
            <a:r>
              <a:rPr lang="en-US" sz="2000" b="1" dirty="0" err="1">
                <a:solidFill>
                  <a:schemeClr val="tx1">
                    <a:lumMod val="50000"/>
                  </a:schemeClr>
                </a:solidFill>
                <a:latin typeface="Courier New" panose="02070309020205020404" pitchFamily="49" charset="0"/>
                <a:cs typeface="Courier New" panose="02070309020205020404" pitchFamily="49" charset="0"/>
              </a:rPr>
              <a:t>deptno</a:t>
            </a:r>
            <a:r>
              <a:rPr lang="en-US" sz="2000" b="1" dirty="0">
                <a:solidFill>
                  <a:schemeClr val="tx1">
                    <a:lumMod val="50000"/>
                  </a:schemeClr>
                </a:solidFill>
                <a:latin typeface="Courier New" panose="02070309020205020404" pitchFamily="49" charset="0"/>
                <a:cs typeface="Courier New" panose="02070309020205020404" pitchFamily="49" charset="0"/>
              </a:rPr>
              <a:t>:=42 </a:t>
            </a:r>
            <a:r>
              <a:rPr lang="en-US" sz="2000" b="1" dirty="0" err="1">
                <a:solidFill>
                  <a:schemeClr val="tx1">
                    <a:lumMod val="50000"/>
                  </a:schemeClr>
                </a:solidFill>
                <a:latin typeface="Courier New" panose="02070309020205020404" pitchFamily="49" charset="0"/>
                <a:cs typeface="Courier New" panose="02070309020205020404" pitchFamily="49" charset="0"/>
              </a:rPr>
              <a:t>emp.rwl</a:t>
            </a:r>
            <a:endParaRPr lang="en-US" sz="2000" b="1" dirty="0">
              <a:solidFill>
                <a:schemeClr val="tx1">
                  <a:lumMod val="50000"/>
                </a:schemeClr>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000" b="1" dirty="0" smtClean="0">
                <a:solidFill>
                  <a:schemeClr val="tx1">
                    <a:lumMod val="50000"/>
                  </a:schemeClr>
                </a:solidFill>
                <a:latin typeface="Courier New" panose="02070309020205020404" pitchFamily="49" charset="0"/>
                <a:cs typeface="Courier New" panose="02070309020205020404" pitchFamily="49" charset="0"/>
              </a:rPr>
              <a:t>No </a:t>
            </a:r>
            <a:r>
              <a:rPr lang="en-US" sz="2000" b="1" dirty="0">
                <a:solidFill>
                  <a:schemeClr val="tx1">
                    <a:lumMod val="50000"/>
                  </a:schemeClr>
                </a:solidFill>
                <a:latin typeface="Courier New" panose="02070309020205020404" pitchFamily="49" charset="0"/>
                <a:cs typeface="Courier New" panose="02070309020205020404" pitchFamily="49" charset="0"/>
              </a:rPr>
              <a:t>employees in department 42</a:t>
            </a:r>
          </a:p>
          <a:p>
            <a:pPr marL="0" indent="0">
              <a:buNone/>
            </a:pPr>
            <a:endParaRPr lang="en-US" dirty="0"/>
          </a:p>
        </p:txBody>
      </p:sp>
      <p:sp>
        <p:nvSpPr>
          <p:cNvPr id="4" name="Oval Callout 3"/>
          <p:cNvSpPr/>
          <p:nvPr/>
        </p:nvSpPr>
        <p:spPr>
          <a:xfrm>
            <a:off x="6375564" y="554420"/>
            <a:ext cx="5281448" cy="1589690"/>
          </a:xfrm>
          <a:prstGeom prst="wedgeEllipseCallout">
            <a:avLst>
              <a:gd name="adj1" fmla="val -55398"/>
              <a:gd name="adj2" fmla="val 53141"/>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Banner and connect message inspired by SQL*Plus</a:t>
            </a:r>
            <a:endParaRPr lang="en-US" sz="3200" dirty="0">
              <a:solidFill>
                <a:schemeClr val="accent1"/>
              </a:solidFill>
            </a:endParaRPr>
          </a:p>
        </p:txBody>
      </p:sp>
      <p:sp>
        <p:nvSpPr>
          <p:cNvPr id="5" name="Oval Callout 4"/>
          <p:cNvSpPr/>
          <p:nvPr/>
        </p:nvSpPr>
        <p:spPr>
          <a:xfrm>
            <a:off x="5597798" y="3626070"/>
            <a:ext cx="5706078" cy="1212630"/>
          </a:xfrm>
          <a:prstGeom prst="wedgeEllipseCallout">
            <a:avLst>
              <a:gd name="adj1" fmla="val -63784"/>
              <a:gd name="adj2" fmla="val 53756"/>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da-DK" sz="3200" dirty="0" smtClean="0">
                <a:solidFill>
                  <a:schemeClr val="accent1"/>
                </a:solidFill>
              </a:rPr>
              <a:t>Use a different value for some variable</a:t>
            </a:r>
            <a:endParaRPr lang="en-US" sz="3200" dirty="0">
              <a:solidFill>
                <a:schemeClr val="accent1"/>
              </a:solidFill>
            </a:endParaRPr>
          </a:p>
        </p:txBody>
      </p:sp>
    </p:spTree>
    <p:extLst>
      <p:ext uri="{BB962C8B-B14F-4D97-AF65-F5344CB8AC3E}">
        <p14:creationId xmlns:p14="http://schemas.microsoft.com/office/powerpoint/2010/main" val="13290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down)">
                                      <p:cBhvr>
                                        <p:cTn id="15" dur="500"/>
                                        <p:tgtEl>
                                          <p:spTgt spid="5">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down)">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uiExpand="1" build="p"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292680_OOWSF14_16x9">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Oracle_16x9-2014-v2" id="{21E8F4B6-347B-40C1-9A8C-DFBA28E9DEDD}" vid="{4C3152DF-9323-4077-B2C4-B031D71DC4E4}"/>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292680_OOWSF14_16x9</Template>
  <TotalTime>25481</TotalTime>
  <Words>2532</Words>
  <Application>Microsoft Office PowerPoint</Application>
  <PresentationFormat>Custom</PresentationFormat>
  <Paragraphs>493</Paragraphs>
  <Slides>47</Slides>
  <Notes>4</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Courier New</vt:lpstr>
      <vt:lpstr>292680_OOWSF14_16x9</vt:lpstr>
      <vt:lpstr>PowerPoint Presentation</vt:lpstr>
      <vt:lpstr>RWP*Load Simulator</vt:lpstr>
      <vt:lpstr>Overview</vt:lpstr>
      <vt:lpstr>Yet another load simulator?</vt:lpstr>
      <vt:lpstr>Comparison to similar tools</vt:lpstr>
      <vt:lpstr>Small example</vt:lpstr>
      <vt:lpstr>A scott/tiger example - declarations</vt:lpstr>
      <vt:lpstr>Executable statements</vt:lpstr>
      <vt:lpstr>Calling it</vt:lpstr>
      <vt:lpstr>Background</vt:lpstr>
      <vt:lpstr>What is RWP*Load Simulator</vt:lpstr>
      <vt:lpstr>What is RWP*Load Simulator NOT?</vt:lpstr>
      <vt:lpstr>Typical use for e.g. benchmark</vt:lpstr>
      <vt:lpstr>Typical requirements</vt:lpstr>
      <vt:lpstr>Example 1</vt:lpstr>
      <vt:lpstr>Core of shell script</vt:lpstr>
      <vt:lpstr>Core of rwloadsim execution (clorun.rwl)</vt:lpstr>
      <vt:lpstr>Exctract of declarations; variables, SQL (clodecl.rwl – part 1)</vt:lpstr>
      <vt:lpstr>Exctract of the procedure (part 2)</vt:lpstr>
      <vt:lpstr>Exctract of the procedure (part 3)</vt:lpstr>
      <vt:lpstr>Let’s run it!</vt:lpstr>
      <vt:lpstr>Another run</vt:lpstr>
      <vt:lpstr>Let’s run it!</vt:lpstr>
      <vt:lpstr>Another run</vt:lpstr>
      <vt:lpstr>Procedural elements of rwloadsim</vt:lpstr>
      <vt:lpstr>Procedures and functions</vt:lpstr>
      <vt:lpstr>SQL processing</vt:lpstr>
      <vt:lpstr>Statistics repository</vt:lpstr>
      <vt:lpstr>Example 2 – mixed workload</vt:lpstr>
      <vt:lpstr>Exctract of declarations – SQL to insert order head</vt:lpstr>
      <vt:lpstr>Exctract of declarations – SQL to insert order line</vt:lpstr>
      <vt:lpstr>Exctract of declarations – Procedure to create an order</vt:lpstr>
      <vt:lpstr>Exctract of declarations – Cursor loops</vt:lpstr>
      <vt:lpstr>Core of rwloadsim execution</vt:lpstr>
      <vt:lpstr>Running it all… </vt:lpstr>
      <vt:lpstr>Thread handling</vt:lpstr>
      <vt:lpstr>Goodies</vt:lpstr>
      <vt:lpstr>Some more goodies</vt:lpstr>
      <vt:lpstr>Some repository queries</vt:lpstr>
      <vt:lpstr>Some repository queries</vt:lpstr>
      <vt:lpstr>Some repository queries</vt:lpstr>
      <vt:lpstr>Status, downloads, etc</vt:lpstr>
      <vt:lpstr>How was it done</vt:lpstr>
      <vt:lpstr>Some future ideas</vt:lpstr>
      <vt:lpstr>More future ideas</vt:lpstr>
      <vt:lpstr>Next steps</vt:lpstr>
      <vt:lpstr>PowerPoint Presentation</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RWP*Load Simulator</dc:title>
  <dc:creator>Bjørn Kisbye Engsig</dc:creator>
  <cp:lastModifiedBy>Bjorn Engsig</cp:lastModifiedBy>
  <cp:revision>1198</cp:revision>
  <cp:lastPrinted>2014-07-16T02:22:57Z</cp:lastPrinted>
  <dcterms:created xsi:type="dcterms:W3CDTF">2014-07-18T20:36:30Z</dcterms:created>
  <dcterms:modified xsi:type="dcterms:W3CDTF">2019-02-26T14:55:19Z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